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06" r:id="rId2"/>
    <p:sldId id="507" r:id="rId3"/>
    <p:sldId id="484" r:id="rId4"/>
    <p:sldId id="508" r:id="rId5"/>
    <p:sldId id="470" r:id="rId6"/>
    <p:sldId id="441" r:id="rId7"/>
    <p:sldId id="473" r:id="rId8"/>
    <p:sldId id="488" r:id="rId9"/>
    <p:sldId id="476" r:id="rId10"/>
    <p:sldId id="260" r:id="rId11"/>
    <p:sldId id="504" r:id="rId12"/>
    <p:sldId id="505" r:id="rId13"/>
    <p:sldId id="492" r:id="rId14"/>
    <p:sldId id="489" r:id="rId15"/>
    <p:sldId id="491" r:id="rId16"/>
    <p:sldId id="266" r:id="rId17"/>
    <p:sldId id="481" r:id="rId18"/>
    <p:sldId id="468" r:id="rId19"/>
    <p:sldId id="474" r:id="rId20"/>
    <p:sldId id="263" r:id="rId21"/>
    <p:sldId id="264" r:id="rId22"/>
    <p:sldId id="497" r:id="rId23"/>
    <p:sldId id="483" r:id="rId24"/>
    <p:sldId id="394" r:id="rId25"/>
    <p:sldId id="418" r:id="rId26"/>
    <p:sldId id="375" r:id="rId27"/>
    <p:sldId id="450" r:id="rId28"/>
    <p:sldId id="503" r:id="rId29"/>
    <p:sldId id="479" r:id="rId30"/>
    <p:sldId id="498" r:id="rId31"/>
    <p:sldId id="499" r:id="rId32"/>
    <p:sldId id="500" r:id="rId33"/>
    <p:sldId id="501" r:id="rId34"/>
    <p:sldId id="509" r:id="rId35"/>
    <p:sldId id="502" r:id="rId36"/>
    <p:sldId id="259" r:id="rId37"/>
    <p:sldId id="480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6AD"/>
    <a:srgbClr val="CCCDE4"/>
    <a:srgbClr val="66499F"/>
    <a:srgbClr val="370077"/>
    <a:srgbClr val="B4D3E8"/>
    <a:srgbClr val="F6FAFC"/>
    <a:srgbClr val="226FB3"/>
    <a:srgbClr val="062C68"/>
    <a:srgbClr val="A9DCA4"/>
    <a:srgbClr val="2D9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2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7415E1-3152-4757-8D62-8A0AB1DE3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400F69-E189-440C-855D-B8DACC7DE4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155E9-5C72-401E-9818-F017FF8BD2CE}" type="datetimeFigureOut">
              <a:rPr lang="fr-FR" smtClean="0"/>
              <a:t>16/05/2026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41B22A28-870E-454D-B756-A65B493B26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C5319627-A10B-4D12-99A4-57494D490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756EC2-DEE8-4B13-93C0-A8F9CFBD2B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598453-5D2E-46E2-AD99-6B9EF2F986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45A44-9D7D-4F8D-B7F1-EAC1E3942FC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39137-CD02-4646-B109-AB2452AEE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39D4043-B386-4196-9966-82F3A3C3E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49574-4A63-496A-A1B1-FCD7F2DE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F45B-A9D3-452B-8065-7D26E22E7CFF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26144-E913-4F20-9059-CA948F2C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943B43-116C-447E-ADBB-39A69FC8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6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4A87E-529A-45D2-BF79-7CF53E0E7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967B4C-25CD-4AE7-AAE1-038063F6D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75CE67-03A3-4954-A455-A6B86121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59DF2-B9A9-4804-A0FB-800E7F50C2E1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A38E72-EE87-4993-BA35-86E150FB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695A50-4763-4AA1-8CFA-77D0DCB8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11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14112B-CEBB-419B-BF39-1A7B85AA1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6D9A70-E382-440A-942B-70995703D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CCBE5-BB64-4120-B83A-5372949D2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14592-22F9-447F-B969-E72ACDBDC9DF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64C957-0652-46BD-9831-688E2162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435DE5-EBE5-45F2-B047-05BAF920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170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254000" y="158750"/>
            <a:ext cx="4572000" cy="63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228600">
              <a:defRPr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4000" y="1289050"/>
            <a:ext cx="4572000" cy="2381250"/>
          </a:xfrm>
          <a:prstGeom prst="rect">
            <a:avLst/>
          </a:prstGeom>
        </p:spPr>
        <p:txBody>
          <a:bodyPr lIns="50800" tIns="50800" rIns="50800" bIns="50800"/>
          <a:lstStyle>
            <a:lvl1pPr marL="349250" indent="-222250" defTabSz="228600">
              <a:spcBef>
                <a:spcPts val="800"/>
              </a:spcBef>
              <a:defRPr sz="1600"/>
            </a:lvl1pPr>
            <a:lvl2pPr marL="698500" indent="-222250" defTabSz="228600">
              <a:spcBef>
                <a:spcPts val="600"/>
              </a:spcBef>
              <a:defRPr sz="1200"/>
            </a:lvl2pPr>
            <a:lvl3pPr marL="952500" indent="-127000" defTabSz="228600">
              <a:defRPr sz="900"/>
            </a:lvl3pPr>
            <a:lvl4pPr defTabSz="228600">
              <a:defRPr sz="1600"/>
            </a:lvl4pPr>
            <a:lvl5pPr defTabSz="228600">
              <a:spcBef>
                <a:spcPts val="1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70150" y="3625850"/>
            <a:ext cx="133350" cy="139700"/>
          </a:xfrm>
          <a:prstGeom prst="rect">
            <a:avLst/>
          </a:prstGeom>
        </p:spPr>
        <p:txBody>
          <a:bodyPr lIns="38100" tIns="38100" rIns="38100" bIns="38100"/>
          <a:lstStyle>
            <a:lvl1pPr defTabSz="228600">
              <a:defRPr sz="7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4630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FC473-21AB-48E7-A7DF-44692E3EB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5C3955-BF28-4BFD-9F2E-837C9108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09C5F2-53B1-4D48-B58E-A029BF60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9734-20FD-4C26-9B91-EEC9218804DC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66A156-C265-4DCA-8344-56841AEDF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BDBFE4-5C58-4550-A818-5DBDD844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750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89890-D9F0-421A-89A6-7FECD610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C1C861-0C1E-42EB-92BF-93ECB63A2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89CB97-A3B0-4878-A0BB-175D7F0F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07F4-D09F-4400-A9A3-0BABF74CDA48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332227-2A26-4BFC-A6E3-D275AE8D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894E6-AEF2-411B-86AF-5085F2B3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7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E9CC1-A942-41FC-A599-71A3F19F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CFDF72-A37C-4C6F-8778-1B0018429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99DD62-3EC9-4E03-A4D5-C971B9EE8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9DFDD2-88C2-4BDD-9EBB-22AA0536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F0F9-B273-45B5-A5DE-419491CE61DC}" type="datetime1">
              <a:rPr lang="fr-FR" smtClean="0"/>
              <a:t>16/05/2026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79CD9F-4454-417F-8794-6533F43FE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092F66-8757-46E1-AFE9-9376C5174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972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D4EAB-E04F-4F46-BCD1-D7FF6360E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99C16C-CB2B-41DE-A244-F211AF48D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538D85-6462-468F-B5AF-AF4F831A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84E82CA-F22B-4E9D-9BE9-386D10E4B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C28C0F6-A68D-4697-975A-09A6F39F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4E28347-37E1-4B49-A0FE-5920EF398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8415-4B2A-400C-9ACD-3E53E24215A4}" type="datetime1">
              <a:rPr lang="fr-FR" smtClean="0"/>
              <a:t>16/05/2026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9DEDA06-74FD-4223-85FC-3B2EA094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00E708-2506-4125-BBDA-DAC448FFE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60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B2827-50F3-4767-B03E-85D0A685E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89C32C0-2F30-4097-99BA-32C390E3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7030-E52C-459F-8589-4ABC4DDA2FF9}" type="datetime1">
              <a:rPr lang="fr-FR" smtClean="0"/>
              <a:t>16/05/2026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913772-9DAB-4B13-B6F7-93709650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7240E-C257-41EF-B95C-C321A67B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96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BA264F-6E4C-4769-8625-F08FC8A49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D6A5-A290-4D9B-98BD-AB8A573BD5AE}" type="datetime1">
              <a:rPr lang="fr-FR" smtClean="0"/>
              <a:t>16/05/2026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25105A7-4D94-4CC0-B785-7DF630E3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F662DF-9F6D-4627-B8B2-5A5D1E72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85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FB4D8-C155-4138-953C-9A38E463E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F8A53A-0941-4BA5-B9C5-681828805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F1D037-A18B-4EC4-8061-39C874116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DD22E6-300F-4634-98A6-1EFDF72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92B18-B432-448D-B529-9829A4E13854}" type="datetime1">
              <a:rPr lang="fr-FR" smtClean="0"/>
              <a:t>16/05/2026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3DFA4A-3626-4655-A347-72322262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B06B97-0124-4C48-A4B0-5E7BD0B6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CF7A88-0ACF-40EB-9D1D-587F4C41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D69DA6E-0D54-43C4-A321-E2E76A3DA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4650D0-604B-464E-A562-385975F5A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CC4B74-3DD1-4E81-B0E9-920EFD9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E7EC-6D87-4D43-B7A8-1786E4B51EF0}" type="datetime1">
              <a:rPr lang="fr-FR" smtClean="0"/>
              <a:t>16/05/2026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2BAA20-0FD2-4B00-BE99-F5DFA1D55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84ABCE-5C24-4096-84AB-A412BE10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13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900EED-3276-475C-8EB1-D9282FE1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FC8225-9BB4-4D00-98F4-AF2D29599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29BC2-E713-479C-8740-4A9528174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39B2F-64BC-46D8-868D-CFE17B85AE23}" type="datetime1">
              <a:rPr lang="fr-FR" smtClean="0"/>
              <a:t>16/05/2026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0A42B2-96FA-4763-8367-2B4A26378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6A76CE-CB2E-48D3-AD7D-F570EBBC9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6565B-7D25-407D-9CF5-8897513F99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40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microsoft.com/office/2007/relationships/media" Target="../media/media3.mp4"/><Relationship Id="rId21" Type="http://schemas.openxmlformats.org/officeDocument/2006/relationships/image" Target="../media/image20.png"/><Relationship Id="rId7" Type="http://schemas.microsoft.com/office/2007/relationships/media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video" Target="../media/media2.mp4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microsoft.com/office/2007/relationships/media" Target="../media/media4.mp4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News | CAA Clearance">
            <a:extLst>
              <a:ext uri="{FF2B5EF4-FFF2-40B4-BE49-F238E27FC236}">
                <a16:creationId xmlns:a16="http://schemas.microsoft.com/office/drawing/2014/main" id="{65E62E4A-87E4-4039-9E4C-9FC16781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81115" y="0"/>
            <a:ext cx="1479243" cy="15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4553EBE-F259-4A86-A6FC-C917A3A86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750" y="340263"/>
            <a:ext cx="8860188" cy="1554867"/>
          </a:xfrm>
          <a:solidFill>
            <a:srgbClr val="4CA6AD"/>
          </a:solidFill>
          <a:ln w="38100">
            <a:solidFill>
              <a:srgbClr val="25A6A3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Structure Matters: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Heterogeneity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the Poromechanics of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Periodically Pulsed Soft Porous Materials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09E1B4-27AD-48F1-86EB-E1FAD9F1B467}"/>
              </a:ext>
            </a:extLst>
          </p:cNvPr>
          <p:cNvSpPr txBox="1"/>
          <p:nvPr/>
        </p:nvSpPr>
        <p:spPr>
          <a:xfrm>
            <a:off x="4125163" y="2109483"/>
            <a:ext cx="4313988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Matilde Fiori</a:t>
            </a:r>
            <a:r>
              <a:rPr lang="en-US" sz="2000" dirty="0"/>
              <a:t>, Sylvie </a:t>
            </a:r>
            <a:r>
              <a:rPr lang="en-US" sz="2000" dirty="0" err="1"/>
              <a:t>Lorthois</a:t>
            </a:r>
            <a:endParaRPr lang="en-US" sz="2000" dirty="0"/>
          </a:p>
          <a:p>
            <a:pPr algn="ctr"/>
            <a:endParaRPr lang="en-US" sz="700" dirty="0"/>
          </a:p>
          <a:p>
            <a:pPr algn="ctr"/>
            <a:r>
              <a:rPr lang="en-US" sz="2000" dirty="0"/>
              <a:t>May 22</a:t>
            </a:r>
            <a:r>
              <a:rPr lang="en-US" sz="2000" baseline="30000" dirty="0"/>
              <a:t>nd  </a:t>
            </a:r>
            <a:r>
              <a:rPr lang="en-US" sz="2000" dirty="0"/>
              <a:t>2026 </a:t>
            </a:r>
          </a:p>
          <a:p>
            <a:pPr algn="ctr"/>
            <a:endParaRPr lang="en-US" sz="7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1A305B-2000-476E-AEFD-3653A70C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82295" y="171859"/>
            <a:ext cx="1550902" cy="17157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59C855-5C69-4F30-B323-66468AA2B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6" y="1338810"/>
            <a:ext cx="1604618" cy="58295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536B612-3CD6-4E50-B10F-A39C62A878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4967"/>
          <a:stretch/>
        </p:blipFill>
        <p:spPr>
          <a:xfrm>
            <a:off x="1319598" y="3985184"/>
            <a:ext cx="3234583" cy="205413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D77E12-19A2-42B6-ADC3-CA45DA35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175" y="2224759"/>
            <a:ext cx="2399690" cy="4710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1F1C04-4CAB-4696-93D9-439029313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9567" y="2224759"/>
            <a:ext cx="2399690" cy="471063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979B1444-D16A-4016-8272-D5457A5D8FB8}"/>
              </a:ext>
            </a:extLst>
          </p:cNvPr>
          <p:cNvGrpSpPr/>
          <p:nvPr/>
        </p:nvGrpSpPr>
        <p:grpSpPr>
          <a:xfrm>
            <a:off x="109549" y="3812652"/>
            <a:ext cx="1067057" cy="2375225"/>
            <a:chOff x="6469259" y="3716606"/>
            <a:chExt cx="1067057" cy="2375225"/>
          </a:xfrm>
        </p:grpSpPr>
        <p:sp>
          <p:nvSpPr>
            <p:cNvPr id="45" name="Lune 44">
              <a:extLst>
                <a:ext uri="{FF2B5EF4-FFF2-40B4-BE49-F238E27FC236}">
                  <a16:creationId xmlns:a16="http://schemas.microsoft.com/office/drawing/2014/main" id="{05961890-F27B-494C-8B68-F8794F749DF0}"/>
                </a:ext>
              </a:extLst>
            </p:cNvPr>
            <p:cNvSpPr/>
            <p:nvPr/>
          </p:nvSpPr>
          <p:spPr>
            <a:xfrm rot="10800000">
              <a:off x="7161381" y="4174384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Lune 43">
              <a:extLst>
                <a:ext uri="{FF2B5EF4-FFF2-40B4-BE49-F238E27FC236}">
                  <a16:creationId xmlns:a16="http://schemas.microsoft.com/office/drawing/2014/main" id="{3AD8B7DE-98B3-4088-B861-E9C7F62A2792}"/>
                </a:ext>
              </a:extLst>
            </p:cNvPr>
            <p:cNvSpPr/>
            <p:nvPr/>
          </p:nvSpPr>
          <p:spPr>
            <a:xfrm>
              <a:off x="6541811" y="4128991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94D2605A-6081-4A78-ABC4-4E3E6D2DEE11}"/>
                </a:ext>
              </a:extLst>
            </p:cNvPr>
            <p:cNvSpPr/>
            <p:nvPr/>
          </p:nvSpPr>
          <p:spPr>
            <a:xfrm>
              <a:off x="6469259" y="4565287"/>
              <a:ext cx="1067057" cy="775097"/>
            </a:xfrm>
            <a:custGeom>
              <a:avLst/>
              <a:gdLst>
                <a:gd name="connsiteX0" fmla="*/ 0 w 1180731"/>
                <a:gd name="connsiteY0" fmla="*/ 480262 h 960523"/>
                <a:gd name="connsiteX1" fmla="*/ 590366 w 1180731"/>
                <a:gd name="connsiteY1" fmla="*/ 0 h 960523"/>
                <a:gd name="connsiteX2" fmla="*/ 1180732 w 1180731"/>
                <a:gd name="connsiteY2" fmla="*/ 480262 h 960523"/>
                <a:gd name="connsiteX3" fmla="*/ 590366 w 1180731"/>
                <a:gd name="connsiteY3" fmla="*/ 960524 h 960523"/>
                <a:gd name="connsiteX4" fmla="*/ 0 w 1180731"/>
                <a:gd name="connsiteY4" fmla="*/ 480262 h 960523"/>
                <a:gd name="connsiteX0" fmla="*/ 37 w 1180769"/>
                <a:gd name="connsiteY0" fmla="*/ 194747 h 675009"/>
                <a:gd name="connsiteX1" fmla="*/ 569138 w 1180769"/>
                <a:gd name="connsiteY1" fmla="*/ 12197 h 675009"/>
                <a:gd name="connsiteX2" fmla="*/ 1180769 w 1180769"/>
                <a:gd name="connsiteY2" fmla="*/ 194747 h 675009"/>
                <a:gd name="connsiteX3" fmla="*/ 590403 w 1180769"/>
                <a:gd name="connsiteY3" fmla="*/ 675009 h 675009"/>
                <a:gd name="connsiteX4" fmla="*/ 37 w 1180769"/>
                <a:gd name="connsiteY4" fmla="*/ 194747 h 675009"/>
                <a:gd name="connsiteX0" fmla="*/ 114 w 1180846"/>
                <a:gd name="connsiteY0" fmla="*/ 268454 h 748716"/>
                <a:gd name="connsiteX1" fmla="*/ 569215 w 1180846"/>
                <a:gd name="connsiteY1" fmla="*/ 85904 h 748716"/>
                <a:gd name="connsiteX2" fmla="*/ 1180846 w 1180846"/>
                <a:gd name="connsiteY2" fmla="*/ 268454 h 748716"/>
                <a:gd name="connsiteX3" fmla="*/ 590480 w 1180846"/>
                <a:gd name="connsiteY3" fmla="*/ 748716 h 748716"/>
                <a:gd name="connsiteX4" fmla="*/ 114 w 1180846"/>
                <a:gd name="connsiteY4" fmla="*/ 268454 h 748716"/>
                <a:gd name="connsiteX0" fmla="*/ 24 w 1196798"/>
                <a:gd name="connsiteY0" fmla="*/ 321635 h 801897"/>
                <a:gd name="connsiteX1" fmla="*/ 569125 w 1196798"/>
                <a:gd name="connsiteY1" fmla="*/ 139085 h 801897"/>
                <a:gd name="connsiteX2" fmla="*/ 1021039 w 1196798"/>
                <a:gd name="connsiteY2" fmla="*/ 5168 h 801897"/>
                <a:gd name="connsiteX3" fmla="*/ 1180756 w 1196798"/>
                <a:gd name="connsiteY3" fmla="*/ 321635 h 801897"/>
                <a:gd name="connsiteX4" fmla="*/ 590390 w 1196798"/>
                <a:gd name="connsiteY4" fmla="*/ 801897 h 801897"/>
                <a:gd name="connsiteX5" fmla="*/ 24 w 1196798"/>
                <a:gd name="connsiteY5" fmla="*/ 321635 h 801897"/>
                <a:gd name="connsiteX0" fmla="*/ 28285 w 1225059"/>
                <a:gd name="connsiteY0" fmla="*/ 320333 h 800595"/>
                <a:gd name="connsiteX1" fmla="*/ 145533 w 1225059"/>
                <a:gd name="connsiteY1" fmla="*/ 35765 h 800595"/>
                <a:gd name="connsiteX2" fmla="*/ 597386 w 1225059"/>
                <a:gd name="connsiteY2" fmla="*/ 137783 h 800595"/>
                <a:gd name="connsiteX3" fmla="*/ 1049300 w 1225059"/>
                <a:gd name="connsiteY3" fmla="*/ 3866 h 800595"/>
                <a:gd name="connsiteX4" fmla="*/ 1209017 w 1225059"/>
                <a:gd name="connsiteY4" fmla="*/ 320333 h 800595"/>
                <a:gd name="connsiteX5" fmla="*/ 618651 w 1225059"/>
                <a:gd name="connsiteY5" fmla="*/ 800595 h 800595"/>
                <a:gd name="connsiteX6" fmla="*/ 28285 w 1225059"/>
                <a:gd name="connsiteY6" fmla="*/ 320333 h 800595"/>
                <a:gd name="connsiteX0" fmla="*/ 720 w 1197494"/>
                <a:gd name="connsiteY0" fmla="*/ 320333 h 800595"/>
                <a:gd name="connsiteX1" fmla="*/ 117968 w 1197494"/>
                <a:gd name="connsiteY1" fmla="*/ 35765 h 800595"/>
                <a:gd name="connsiteX2" fmla="*/ 569821 w 1197494"/>
                <a:gd name="connsiteY2" fmla="*/ 137783 h 800595"/>
                <a:gd name="connsiteX3" fmla="*/ 1021735 w 1197494"/>
                <a:gd name="connsiteY3" fmla="*/ 3866 h 800595"/>
                <a:gd name="connsiteX4" fmla="*/ 1181452 w 1197494"/>
                <a:gd name="connsiteY4" fmla="*/ 320333 h 800595"/>
                <a:gd name="connsiteX5" fmla="*/ 591086 w 1197494"/>
                <a:gd name="connsiteY5" fmla="*/ 800595 h 800595"/>
                <a:gd name="connsiteX6" fmla="*/ 720 w 1197494"/>
                <a:gd name="connsiteY6" fmla="*/ 320333 h 800595"/>
                <a:gd name="connsiteX0" fmla="*/ 495 w 1198152"/>
                <a:gd name="connsiteY0" fmla="*/ 320333 h 811741"/>
                <a:gd name="connsiteX1" fmla="*/ 117743 w 1198152"/>
                <a:gd name="connsiteY1" fmla="*/ 35765 h 811741"/>
                <a:gd name="connsiteX2" fmla="*/ 569596 w 1198152"/>
                <a:gd name="connsiteY2" fmla="*/ 137783 h 811741"/>
                <a:gd name="connsiteX3" fmla="*/ 1021510 w 1198152"/>
                <a:gd name="connsiteY3" fmla="*/ 3866 h 811741"/>
                <a:gd name="connsiteX4" fmla="*/ 1181227 w 1198152"/>
                <a:gd name="connsiteY4" fmla="*/ 320333 h 811741"/>
                <a:gd name="connsiteX5" fmla="*/ 1138468 w 1198152"/>
                <a:gd name="connsiteY5" fmla="*/ 631188 h 811741"/>
                <a:gd name="connsiteX6" fmla="*/ 590861 w 1198152"/>
                <a:gd name="connsiteY6" fmla="*/ 800595 h 811741"/>
                <a:gd name="connsiteX7" fmla="*/ 495 w 1198152"/>
                <a:gd name="connsiteY7" fmla="*/ 320333 h 811741"/>
                <a:gd name="connsiteX0" fmla="*/ 8164 w 1205821"/>
                <a:gd name="connsiteY0" fmla="*/ 320333 h 710976"/>
                <a:gd name="connsiteX1" fmla="*/ 125412 w 1205821"/>
                <a:gd name="connsiteY1" fmla="*/ 35765 h 710976"/>
                <a:gd name="connsiteX2" fmla="*/ 577265 w 1205821"/>
                <a:gd name="connsiteY2" fmla="*/ 137783 h 710976"/>
                <a:gd name="connsiteX3" fmla="*/ 1029179 w 1205821"/>
                <a:gd name="connsiteY3" fmla="*/ 3866 h 710976"/>
                <a:gd name="connsiteX4" fmla="*/ 1188896 w 1205821"/>
                <a:gd name="connsiteY4" fmla="*/ 320333 h 710976"/>
                <a:gd name="connsiteX5" fmla="*/ 1146137 w 1205821"/>
                <a:gd name="connsiteY5" fmla="*/ 631188 h 710976"/>
                <a:gd name="connsiteX6" fmla="*/ 300818 w 1205821"/>
                <a:gd name="connsiteY6" fmla="*/ 683637 h 710976"/>
                <a:gd name="connsiteX7" fmla="*/ 8164 w 1205821"/>
                <a:gd name="connsiteY7" fmla="*/ 320333 h 710976"/>
                <a:gd name="connsiteX0" fmla="*/ 8164 w 1189001"/>
                <a:gd name="connsiteY0" fmla="*/ 320333 h 730781"/>
                <a:gd name="connsiteX1" fmla="*/ 125412 w 1189001"/>
                <a:gd name="connsiteY1" fmla="*/ 35765 h 730781"/>
                <a:gd name="connsiteX2" fmla="*/ 577265 w 1189001"/>
                <a:gd name="connsiteY2" fmla="*/ 137783 h 730781"/>
                <a:gd name="connsiteX3" fmla="*/ 1029179 w 1189001"/>
                <a:gd name="connsiteY3" fmla="*/ 3866 h 730781"/>
                <a:gd name="connsiteX4" fmla="*/ 1188896 w 1189001"/>
                <a:gd name="connsiteY4" fmla="*/ 320333 h 730781"/>
                <a:gd name="connsiteX5" fmla="*/ 1007914 w 1189001"/>
                <a:gd name="connsiteY5" fmla="*/ 673718 h 730781"/>
                <a:gd name="connsiteX6" fmla="*/ 300818 w 1189001"/>
                <a:gd name="connsiteY6" fmla="*/ 683637 h 730781"/>
                <a:gd name="connsiteX7" fmla="*/ 8164 w 1189001"/>
                <a:gd name="connsiteY7" fmla="*/ 320333 h 730781"/>
                <a:gd name="connsiteX0" fmla="*/ 1006 w 1181843"/>
                <a:gd name="connsiteY0" fmla="*/ 320333 h 731137"/>
                <a:gd name="connsiteX1" fmla="*/ 118254 w 1181843"/>
                <a:gd name="connsiteY1" fmla="*/ 35765 h 731137"/>
                <a:gd name="connsiteX2" fmla="*/ 570107 w 1181843"/>
                <a:gd name="connsiteY2" fmla="*/ 137783 h 731137"/>
                <a:gd name="connsiteX3" fmla="*/ 1022021 w 1181843"/>
                <a:gd name="connsiteY3" fmla="*/ 3866 h 731137"/>
                <a:gd name="connsiteX4" fmla="*/ 1181738 w 1181843"/>
                <a:gd name="connsiteY4" fmla="*/ 320333 h 731137"/>
                <a:gd name="connsiteX5" fmla="*/ 1000756 w 1181843"/>
                <a:gd name="connsiteY5" fmla="*/ 673718 h 731137"/>
                <a:gd name="connsiteX6" fmla="*/ 160784 w 1181843"/>
                <a:gd name="connsiteY6" fmla="*/ 684351 h 731137"/>
                <a:gd name="connsiteX7" fmla="*/ 1006 w 1181843"/>
                <a:gd name="connsiteY7" fmla="*/ 320333 h 731137"/>
                <a:gd name="connsiteX0" fmla="*/ 1006 w 1139179"/>
                <a:gd name="connsiteY0" fmla="*/ 320333 h 731137"/>
                <a:gd name="connsiteX1" fmla="*/ 118254 w 1139179"/>
                <a:gd name="connsiteY1" fmla="*/ 35765 h 731137"/>
                <a:gd name="connsiteX2" fmla="*/ 570107 w 1139179"/>
                <a:gd name="connsiteY2" fmla="*/ 137783 h 731137"/>
                <a:gd name="connsiteX3" fmla="*/ 1022021 w 1139179"/>
                <a:gd name="connsiteY3" fmla="*/ 3866 h 731137"/>
                <a:gd name="connsiteX4" fmla="*/ 1138979 w 1139179"/>
                <a:gd name="connsiteY4" fmla="*/ 354742 h 731137"/>
                <a:gd name="connsiteX5" fmla="*/ 1000756 w 1139179"/>
                <a:gd name="connsiteY5" fmla="*/ 673718 h 731137"/>
                <a:gd name="connsiteX6" fmla="*/ 160784 w 1139179"/>
                <a:gd name="connsiteY6" fmla="*/ 684351 h 731137"/>
                <a:gd name="connsiteX7" fmla="*/ 1006 w 1139179"/>
                <a:gd name="connsiteY7" fmla="*/ 320333 h 731137"/>
                <a:gd name="connsiteX0" fmla="*/ 1006 w 1139520"/>
                <a:gd name="connsiteY0" fmla="*/ 320333 h 711482"/>
                <a:gd name="connsiteX1" fmla="*/ 118254 w 1139520"/>
                <a:gd name="connsiteY1" fmla="*/ 35765 h 711482"/>
                <a:gd name="connsiteX2" fmla="*/ 570107 w 1139520"/>
                <a:gd name="connsiteY2" fmla="*/ 137783 h 711482"/>
                <a:gd name="connsiteX3" fmla="*/ 1022021 w 1139520"/>
                <a:gd name="connsiteY3" fmla="*/ 3866 h 711482"/>
                <a:gd name="connsiteX4" fmla="*/ 1138979 w 1139520"/>
                <a:gd name="connsiteY4" fmla="*/ 354742 h 711482"/>
                <a:gd name="connsiteX5" fmla="*/ 1032654 w 1139520"/>
                <a:gd name="connsiteY5" fmla="*/ 631188 h 711482"/>
                <a:gd name="connsiteX6" fmla="*/ 160784 w 1139520"/>
                <a:gd name="connsiteY6" fmla="*/ 684351 h 711482"/>
                <a:gd name="connsiteX7" fmla="*/ 1006 w 1139520"/>
                <a:gd name="connsiteY7" fmla="*/ 320333 h 711482"/>
                <a:gd name="connsiteX0" fmla="*/ 1006 w 1139323"/>
                <a:gd name="connsiteY0" fmla="*/ 320333 h 692498"/>
                <a:gd name="connsiteX1" fmla="*/ 118254 w 1139323"/>
                <a:gd name="connsiteY1" fmla="*/ 35765 h 692498"/>
                <a:gd name="connsiteX2" fmla="*/ 570107 w 1139323"/>
                <a:gd name="connsiteY2" fmla="*/ 137783 h 692498"/>
                <a:gd name="connsiteX3" fmla="*/ 1022021 w 1139323"/>
                <a:gd name="connsiteY3" fmla="*/ 3866 h 692498"/>
                <a:gd name="connsiteX4" fmla="*/ 1138979 w 1139323"/>
                <a:gd name="connsiteY4" fmla="*/ 354742 h 692498"/>
                <a:gd name="connsiteX5" fmla="*/ 1032654 w 1139323"/>
                <a:gd name="connsiteY5" fmla="*/ 631188 h 692498"/>
                <a:gd name="connsiteX6" fmla="*/ 617983 w 1139323"/>
                <a:gd name="connsiteY6" fmla="*/ 578025 h 692498"/>
                <a:gd name="connsiteX7" fmla="*/ 160784 w 1139323"/>
                <a:gd name="connsiteY7" fmla="*/ 684351 h 692498"/>
                <a:gd name="connsiteX8" fmla="*/ 1006 w 1139323"/>
                <a:gd name="connsiteY8" fmla="*/ 320333 h 692498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6 w 1138323"/>
                <a:gd name="connsiteY0" fmla="*/ 320333 h 638119"/>
                <a:gd name="connsiteX1" fmla="*/ 117254 w 1138323"/>
                <a:gd name="connsiteY1" fmla="*/ 35765 h 638119"/>
                <a:gd name="connsiteX2" fmla="*/ 569107 w 1138323"/>
                <a:gd name="connsiteY2" fmla="*/ 137783 h 638119"/>
                <a:gd name="connsiteX3" fmla="*/ 1021021 w 1138323"/>
                <a:gd name="connsiteY3" fmla="*/ 3866 h 638119"/>
                <a:gd name="connsiteX4" fmla="*/ 1137979 w 1138323"/>
                <a:gd name="connsiteY4" fmla="*/ 354742 h 638119"/>
                <a:gd name="connsiteX5" fmla="*/ 1031654 w 1138323"/>
                <a:gd name="connsiteY5" fmla="*/ 631188 h 638119"/>
                <a:gd name="connsiteX6" fmla="*/ 521290 w 1138323"/>
                <a:gd name="connsiteY6" fmla="*/ 386639 h 638119"/>
                <a:gd name="connsiteX7" fmla="*/ 114420 w 1138323"/>
                <a:gd name="connsiteY7" fmla="*/ 557840 h 638119"/>
                <a:gd name="connsiteX8" fmla="*/ 6 w 1138323"/>
                <a:gd name="connsiteY8" fmla="*/ 320333 h 638119"/>
                <a:gd name="connsiteX0" fmla="*/ 6 w 1138135"/>
                <a:gd name="connsiteY0" fmla="*/ 320333 h 576403"/>
                <a:gd name="connsiteX1" fmla="*/ 117254 w 1138135"/>
                <a:gd name="connsiteY1" fmla="*/ 35765 h 576403"/>
                <a:gd name="connsiteX2" fmla="*/ 569107 w 1138135"/>
                <a:gd name="connsiteY2" fmla="*/ 137783 h 576403"/>
                <a:gd name="connsiteX3" fmla="*/ 1021021 w 1138135"/>
                <a:gd name="connsiteY3" fmla="*/ 3866 h 576403"/>
                <a:gd name="connsiteX4" fmla="*/ 1137979 w 1138135"/>
                <a:gd name="connsiteY4" fmla="*/ 354742 h 576403"/>
                <a:gd name="connsiteX5" fmla="*/ 997632 w 1138135"/>
                <a:gd name="connsiteY5" fmla="*/ 567932 h 576403"/>
                <a:gd name="connsiteX6" fmla="*/ 521290 w 1138135"/>
                <a:gd name="connsiteY6" fmla="*/ 386639 h 576403"/>
                <a:gd name="connsiteX7" fmla="*/ 114420 w 1138135"/>
                <a:gd name="connsiteY7" fmla="*/ 557840 h 576403"/>
                <a:gd name="connsiteX8" fmla="*/ 6 w 1138135"/>
                <a:gd name="connsiteY8" fmla="*/ 320333 h 57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5" h="576403">
                  <a:moveTo>
                    <a:pt x="6" y="320333"/>
                  </a:moveTo>
                  <a:cubicBezTo>
                    <a:pt x="478" y="233321"/>
                    <a:pt x="22404" y="66190"/>
                    <a:pt x="117254" y="35765"/>
                  </a:cubicBezTo>
                  <a:cubicBezTo>
                    <a:pt x="212104" y="5340"/>
                    <a:pt x="418479" y="143099"/>
                    <a:pt x="569107" y="137783"/>
                  </a:cubicBezTo>
                  <a:cubicBezTo>
                    <a:pt x="719735" y="132467"/>
                    <a:pt x="919083" y="-26559"/>
                    <a:pt x="1021021" y="3866"/>
                  </a:cubicBezTo>
                  <a:cubicBezTo>
                    <a:pt x="1122960" y="34291"/>
                    <a:pt x="1134435" y="267909"/>
                    <a:pt x="1137979" y="354742"/>
                  </a:cubicBezTo>
                  <a:cubicBezTo>
                    <a:pt x="1141523" y="441575"/>
                    <a:pt x="1084465" y="511225"/>
                    <a:pt x="997632" y="567932"/>
                  </a:cubicBezTo>
                  <a:cubicBezTo>
                    <a:pt x="910799" y="624639"/>
                    <a:pt x="996211" y="377778"/>
                    <a:pt x="521290" y="386639"/>
                  </a:cubicBezTo>
                  <a:cubicBezTo>
                    <a:pt x="375978" y="395500"/>
                    <a:pt x="201301" y="568891"/>
                    <a:pt x="114420" y="557840"/>
                  </a:cubicBezTo>
                  <a:cubicBezTo>
                    <a:pt x="27539" y="546789"/>
                    <a:pt x="-466" y="407345"/>
                    <a:pt x="6" y="32033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rganigramme : Délai 39">
              <a:extLst>
                <a:ext uri="{FF2B5EF4-FFF2-40B4-BE49-F238E27FC236}">
                  <a16:creationId xmlns:a16="http://schemas.microsoft.com/office/drawing/2014/main" id="{869309FB-9AAA-4C55-AF2D-FED6607FC303}"/>
                </a:ext>
              </a:extLst>
            </p:cNvPr>
            <p:cNvSpPr/>
            <p:nvPr/>
          </p:nvSpPr>
          <p:spPr>
            <a:xfrm rot="5400000">
              <a:off x="6425303" y="3945410"/>
              <a:ext cx="1154209" cy="696602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807" h="62381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117106" y="220766"/>
                    <a:pt x="1100830" y="322271"/>
                  </a:cubicBezTo>
                  <a:cubicBezTo>
                    <a:pt x="1084554" y="423776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Organigramme : Délai 39">
              <a:extLst>
                <a:ext uri="{FF2B5EF4-FFF2-40B4-BE49-F238E27FC236}">
                  <a16:creationId xmlns:a16="http://schemas.microsoft.com/office/drawing/2014/main" id="{01E66153-FD55-4AFE-B83B-FD3033BB9073}"/>
                </a:ext>
              </a:extLst>
            </p:cNvPr>
            <p:cNvSpPr/>
            <p:nvPr/>
          </p:nvSpPr>
          <p:spPr>
            <a:xfrm rot="16200000">
              <a:off x="6476762" y="5202962"/>
              <a:ext cx="1066214" cy="711523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  <a:gd name="connsiteX0" fmla="*/ 0 w 1021502"/>
                <a:gd name="connsiteY0" fmla="*/ 97655 h 637179"/>
                <a:gd name="connsiteX1" fmla="*/ 776796 w 1021502"/>
                <a:gd name="connsiteY1" fmla="*/ 0 h 637179"/>
                <a:gd name="connsiteX2" fmla="*/ 994298 w 1021502"/>
                <a:gd name="connsiteY2" fmla="*/ 482069 h 637179"/>
                <a:gd name="connsiteX3" fmla="*/ 679138 w 1021502"/>
                <a:gd name="connsiteY3" fmla="*/ 609031 h 637179"/>
                <a:gd name="connsiteX4" fmla="*/ 17755 w 1021502"/>
                <a:gd name="connsiteY4" fmla="*/ 538008 h 637179"/>
                <a:gd name="connsiteX5" fmla="*/ 0 w 1021502"/>
                <a:gd name="connsiteY5" fmla="*/ 97655 h 63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1502" h="63717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010574" y="380564"/>
                    <a:pt x="994298" y="482069"/>
                  </a:cubicBezTo>
                  <a:cubicBezTo>
                    <a:pt x="978022" y="583574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A448960-CE43-4C24-9767-5471ED55C284}"/>
              </a:ext>
            </a:extLst>
          </p:cNvPr>
          <p:cNvSpPr/>
          <p:nvPr/>
        </p:nvSpPr>
        <p:spPr>
          <a:xfrm>
            <a:off x="-19625" y="1999110"/>
            <a:ext cx="12192000" cy="946208"/>
          </a:xfrm>
          <a:prstGeom prst="rect">
            <a:avLst/>
          </a:prstGeom>
          <a:noFill/>
          <a:ln w="190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C5698D-405F-4F01-96A4-6175883E02CA}"/>
              </a:ext>
            </a:extLst>
          </p:cNvPr>
          <p:cNvSpPr txBox="1"/>
          <p:nvPr/>
        </p:nvSpPr>
        <p:spPr>
          <a:xfrm>
            <a:off x="32366" y="3357703"/>
            <a:ext cx="23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cartilage…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10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r="58661"/>
          <a:stretch/>
        </p:blipFill>
        <p:spPr>
          <a:xfrm>
            <a:off x="5007018" y="1561110"/>
            <a:ext cx="3228427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1DDD1C-6AA3-4DD5-BC10-4D085D4B6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6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11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" r="58661"/>
          <a:stretch/>
        </p:blipFill>
        <p:spPr>
          <a:xfrm>
            <a:off x="5007018" y="1561110"/>
            <a:ext cx="3228427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C43231D-83CD-4C82-BE8F-C26E051F9B46}"/>
              </a:ext>
            </a:extLst>
          </p:cNvPr>
          <p:cNvSpPr txBox="1"/>
          <p:nvPr/>
        </p:nvSpPr>
        <p:spPr>
          <a:xfrm>
            <a:off x="8929762" y="6428010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Localisation</a:t>
            </a:r>
            <a:r>
              <a:rPr lang="en-US" dirty="0"/>
              <a:t> </a:t>
            </a:r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4F10BEC5-30E3-49D5-A2F0-E2F0E635DB07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8033628" y="6253580"/>
            <a:ext cx="896134" cy="363601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22CEDCC-1DB4-4398-8F18-C93C38BF9B11}"/>
              </a:ext>
            </a:extLst>
          </p:cNvPr>
          <p:cNvSpPr/>
          <p:nvPr/>
        </p:nvSpPr>
        <p:spPr>
          <a:xfrm>
            <a:off x="6607447" y="1237705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A5792CD-BD99-4769-8706-A7F3B8ABA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5205525" y="670642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6815220" y="670642"/>
            <a:ext cx="1582654" cy="52099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4678914" y="1561110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2560896" y="1561110"/>
            <a:ext cx="165813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516552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982929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459" y="1200119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257" y="1173329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5551" y="1237705"/>
            <a:ext cx="1508873" cy="3043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798" y="3154325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537816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46065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48291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733402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108158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8587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3636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71112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93BBAB-25E3-4043-977F-539DFE18B396}"/>
              </a:ext>
            </a:extLst>
          </p:cNvPr>
          <p:cNvSpPr/>
          <p:nvPr/>
        </p:nvSpPr>
        <p:spPr>
          <a:xfrm>
            <a:off x="5058143" y="1211655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4CA8B47-4119-460F-B011-A550A9624EA7}"/>
              </a:ext>
            </a:extLst>
          </p:cNvPr>
          <p:cNvSpPr txBox="1"/>
          <p:nvPr/>
        </p:nvSpPr>
        <p:spPr>
          <a:xfrm>
            <a:off x="8929762" y="6428010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Propagation</a:t>
            </a:r>
            <a:endParaRPr lang="fr-FR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57851D8-6CB6-434D-9BBE-6B70F397E7C3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6096000" y="6187358"/>
            <a:ext cx="2833762" cy="429823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B4EFAC93-37D0-4BA9-BFA9-685032D0E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352"/>
          <a:stretch/>
        </p:blipFill>
        <p:spPr>
          <a:xfrm>
            <a:off x="2217617" y="1600619"/>
            <a:ext cx="313834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2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13</a:t>
            </a:fld>
            <a:endParaRPr lang="fr-FR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F8C52EA-957F-4D92-A599-D09FDDD58187}"/>
              </a:ext>
            </a:extLst>
          </p:cNvPr>
          <p:cNvGrpSpPr/>
          <p:nvPr/>
        </p:nvGrpSpPr>
        <p:grpSpPr>
          <a:xfrm>
            <a:off x="2391238" y="1184472"/>
            <a:ext cx="2239191" cy="4640566"/>
            <a:chOff x="5057701" y="1266686"/>
            <a:chExt cx="2239191" cy="4640566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C65B211-C643-425F-9507-146FAF9B8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279" r="39817"/>
            <a:stretch/>
          </p:blipFill>
          <p:spPr>
            <a:xfrm>
              <a:off x="5598394" y="1645687"/>
              <a:ext cx="1499363" cy="414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589E4E7-FE52-4902-A594-E3F34BF33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8019" y="1266686"/>
              <a:ext cx="1508873" cy="304365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526A0AEF-FA64-4781-8000-0ABF06F5F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437" r="69900" b="724"/>
            <a:stretch/>
          </p:blipFill>
          <p:spPr>
            <a:xfrm>
              <a:off x="5057701" y="5625406"/>
              <a:ext cx="1822861" cy="281846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C35E2AE-E169-4C5B-9050-F7E6FCE9D97B}"/>
              </a:ext>
            </a:extLst>
          </p:cNvPr>
          <p:cNvSpPr txBox="1"/>
          <p:nvPr/>
        </p:nvSpPr>
        <p:spPr>
          <a:xfrm>
            <a:off x="2281365" y="6238742"/>
            <a:ext cx="829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Localisation</a:t>
            </a:r>
            <a:r>
              <a:rPr lang="en-US" sz="2000" dirty="0"/>
              <a:t>/propagation have specific impact on </a:t>
            </a:r>
            <a:r>
              <a:rPr lang="en-US" sz="2000" b="1" dirty="0"/>
              <a:t>solute transport</a:t>
            </a:r>
            <a:endParaRPr lang="fr-FR" sz="2000" b="1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EE5F4B6-E45B-425B-84DE-D55AE22E4C20}"/>
              </a:ext>
            </a:extLst>
          </p:cNvPr>
          <p:cNvCxnSpPr/>
          <p:nvPr/>
        </p:nvCxnSpPr>
        <p:spPr>
          <a:xfrm>
            <a:off x="1932721" y="64538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>
            <a:extLst>
              <a:ext uri="{FF2B5EF4-FFF2-40B4-BE49-F238E27FC236}">
                <a16:creationId xmlns:a16="http://schemas.microsoft.com/office/drawing/2014/main" id="{45BAF4D3-8B19-46E1-BEBA-3CF5A7F5BA9B}"/>
              </a:ext>
            </a:extLst>
          </p:cNvPr>
          <p:cNvSpPr txBox="1"/>
          <p:nvPr/>
        </p:nvSpPr>
        <p:spPr>
          <a:xfrm>
            <a:off x="-9943" y="3491636"/>
            <a:ext cx="166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velocity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3DD024C5-CE0E-460F-B6AA-9EB0DA354276}"/>
              </a:ext>
            </a:extLst>
          </p:cNvPr>
          <p:cNvSpPr txBox="1"/>
          <p:nvPr/>
        </p:nvSpPr>
        <p:spPr>
          <a:xfrm>
            <a:off x="0" y="846742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2DAB7B-31BC-441D-839A-0835090B89AE}"/>
              </a:ext>
            </a:extLst>
          </p:cNvPr>
          <p:cNvSpPr/>
          <p:nvPr/>
        </p:nvSpPr>
        <p:spPr>
          <a:xfrm>
            <a:off x="500831" y="1401629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62C68"/>
              </a:gs>
              <a:gs pos="50000">
                <a:srgbClr val="226FB3"/>
              </a:gs>
              <a:gs pos="100000">
                <a:srgbClr val="B4D3E8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2C1E0C-38E8-4339-B57B-5F03CB2A455D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370077"/>
              </a:gs>
              <a:gs pos="50000">
                <a:srgbClr val="66499F"/>
              </a:gs>
              <a:gs pos="100000">
                <a:srgbClr val="CCCDE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16AA3E5-8192-4CAE-A37E-8EBEE0237330}"/>
              </a:ext>
            </a:extLst>
          </p:cNvPr>
          <p:cNvSpPr txBox="1"/>
          <p:nvPr/>
        </p:nvSpPr>
        <p:spPr>
          <a:xfrm>
            <a:off x="627953" y="1346727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0B475AF-5919-41BF-8CAF-B97717094C85}"/>
              </a:ext>
            </a:extLst>
          </p:cNvPr>
          <p:cNvSpPr txBox="1"/>
          <p:nvPr/>
        </p:nvSpPr>
        <p:spPr>
          <a:xfrm>
            <a:off x="618733" y="2597215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A5284EE-0244-4836-9219-1163D351F6F3}"/>
              </a:ext>
            </a:extLst>
          </p:cNvPr>
          <p:cNvSpPr txBox="1"/>
          <p:nvPr/>
        </p:nvSpPr>
        <p:spPr>
          <a:xfrm>
            <a:off x="614686" y="1971971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82AA376-B76E-4C40-B2C7-6255E1CDE325}"/>
              </a:ext>
            </a:extLst>
          </p:cNvPr>
          <p:cNvSpPr txBox="1"/>
          <p:nvPr/>
        </p:nvSpPr>
        <p:spPr>
          <a:xfrm>
            <a:off x="649893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1A61B4A-375D-4F75-B833-B68995B5B746}"/>
              </a:ext>
            </a:extLst>
          </p:cNvPr>
          <p:cNvSpPr txBox="1"/>
          <p:nvPr/>
        </p:nvSpPr>
        <p:spPr>
          <a:xfrm>
            <a:off x="640673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679C785-920B-433A-B799-7A612557530A}"/>
              </a:ext>
            </a:extLst>
          </p:cNvPr>
          <p:cNvSpPr txBox="1"/>
          <p:nvPr/>
        </p:nvSpPr>
        <p:spPr>
          <a:xfrm>
            <a:off x="636626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B4C8AD2-1D53-49E0-80F9-39E23FEC5D49}"/>
              </a:ext>
            </a:extLst>
          </p:cNvPr>
          <p:cNvGrpSpPr/>
          <p:nvPr/>
        </p:nvGrpSpPr>
        <p:grpSpPr>
          <a:xfrm>
            <a:off x="4494790" y="617409"/>
            <a:ext cx="3988848" cy="5226788"/>
            <a:chOff x="5901257" y="525009"/>
            <a:chExt cx="3988848" cy="522678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4EA7C57F-73B2-4148-8A26-C14C4806CEE2}"/>
                </a:ext>
              </a:extLst>
            </p:cNvPr>
            <p:cNvGrpSpPr/>
            <p:nvPr/>
          </p:nvGrpSpPr>
          <p:grpSpPr>
            <a:xfrm>
              <a:off x="6582148" y="525009"/>
              <a:ext cx="3307957" cy="5207629"/>
              <a:chOff x="1963595" y="699623"/>
              <a:chExt cx="3307957" cy="5207629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6CAF3D45-FE4D-454D-88E9-85B713600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002" t="21602" b="58137"/>
              <a:stretch/>
            </p:blipFill>
            <p:spPr>
              <a:xfrm>
                <a:off x="2079203" y="699623"/>
                <a:ext cx="1582654" cy="504026"/>
              </a:xfrm>
              <a:prstGeom prst="rect">
                <a:avLst/>
              </a:prstGeom>
            </p:spPr>
          </p:pic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2162D929-4B20-4F20-B402-14E0679A4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002" t="41863" b="36388"/>
              <a:stretch/>
            </p:blipFill>
            <p:spPr>
              <a:xfrm>
                <a:off x="3688898" y="699623"/>
                <a:ext cx="1582654" cy="520991"/>
              </a:xfrm>
              <a:prstGeom prst="rect">
                <a:avLst/>
              </a:prstGeom>
            </p:spPr>
          </p:pic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4E0C5E6E-9AED-4AD1-8840-C7C2E7DC99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674" r="59284"/>
              <a:stretch/>
            </p:blipFill>
            <p:spPr>
              <a:xfrm>
                <a:off x="1963595" y="1645687"/>
                <a:ext cx="2938003" cy="414000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F90B7EC1-0E54-4FFF-87BC-7E2759E60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3137" y="1229100"/>
                <a:ext cx="535482" cy="336393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90AD8FB9-6F03-4DCE-BFF4-1D010869C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12935" y="1202310"/>
                <a:ext cx="494385" cy="375482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D3895EF1-CE15-4CEF-BFC0-530543D7B5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4437" r="69900" b="724"/>
              <a:stretch/>
            </p:blipFill>
            <p:spPr>
              <a:xfrm>
                <a:off x="2820878" y="5625406"/>
                <a:ext cx="1822861" cy="281846"/>
              </a:xfrm>
              <a:prstGeom prst="rect">
                <a:avLst/>
              </a:prstGeom>
            </p:spPr>
          </p:pic>
        </p:grp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782B86A-5FFF-4029-B74E-08D524753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4437" r="69900" b="724"/>
            <a:stretch/>
          </p:blipFill>
          <p:spPr>
            <a:xfrm>
              <a:off x="5901257" y="5469951"/>
              <a:ext cx="1822861" cy="281846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7B214BE9-F783-49DA-90FA-B9A424D37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53" r="96824"/>
          <a:stretch/>
        </p:blipFill>
        <p:spPr>
          <a:xfrm>
            <a:off x="2531461" y="1492558"/>
            <a:ext cx="414736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6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8329302" y="3666831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14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E2F00E-58A6-4330-8E20-6F2465C4C630}"/>
              </a:ext>
            </a:extLst>
          </p:cNvPr>
          <p:cNvGrpSpPr/>
          <p:nvPr/>
        </p:nvGrpSpPr>
        <p:grpSpPr>
          <a:xfrm>
            <a:off x="3209612" y="1402365"/>
            <a:ext cx="4943633" cy="967107"/>
            <a:chOff x="3272435" y="1094536"/>
            <a:chExt cx="4943633" cy="96710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9120323-20A6-46D2-A4EB-5A718DD2C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197" r="49099" b="93219"/>
            <a:stretch/>
          </p:blipFill>
          <p:spPr>
            <a:xfrm>
              <a:off x="3886444" y="1491727"/>
              <a:ext cx="4329624" cy="56991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0C6EC40-4E16-4A57-8AFF-2439573EC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2" t="21602" b="58137"/>
            <a:stretch/>
          </p:blipFill>
          <p:spPr>
            <a:xfrm>
              <a:off x="3744514" y="1111501"/>
              <a:ext cx="1582654" cy="504026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38C7A2A-E3EF-44D1-8DEB-B74FE49C8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2" t="41863" b="36388"/>
            <a:stretch/>
          </p:blipFill>
          <p:spPr>
            <a:xfrm>
              <a:off x="6548165" y="1094536"/>
              <a:ext cx="1582654" cy="520991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E4AE427-B8DF-4ACC-849D-FFBEF738E5D7}"/>
                </a:ext>
              </a:extLst>
            </p:cNvPr>
            <p:cNvSpPr txBox="1"/>
            <p:nvPr/>
          </p:nvSpPr>
          <p:spPr>
            <a:xfrm>
              <a:off x="3272435" y="1219572"/>
              <a:ext cx="6140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/>
                <a:t>i.a</a:t>
              </a:r>
              <a:r>
                <a:rPr lang="en-US" sz="1600" dirty="0"/>
                <a:t>)</a:t>
              </a:r>
              <a:endParaRPr lang="fr-FR" sz="160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6736C5E-7C08-4180-9068-A225D06B9ACC}"/>
                </a:ext>
              </a:extLst>
            </p:cNvPr>
            <p:cNvSpPr txBox="1"/>
            <p:nvPr/>
          </p:nvSpPr>
          <p:spPr>
            <a:xfrm>
              <a:off x="6096000" y="1185754"/>
              <a:ext cx="61400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(</a:t>
              </a:r>
              <a:r>
                <a:rPr lang="en-US" sz="1600" dirty="0" err="1"/>
                <a:t>i.b</a:t>
              </a:r>
              <a:r>
                <a:rPr lang="en-US" sz="1600" dirty="0"/>
                <a:t>)</a:t>
              </a:r>
              <a:endParaRPr lang="fr-FR" sz="1600" dirty="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F7E4F93B-DAD8-479D-A3C2-7632F740BF7E}"/>
              </a:ext>
            </a:extLst>
          </p:cNvPr>
          <p:cNvSpPr txBox="1"/>
          <p:nvPr/>
        </p:nvSpPr>
        <p:spPr>
          <a:xfrm>
            <a:off x="3579439" y="6101845"/>
            <a:ext cx="651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Layers tune transport dynamics!</a:t>
            </a:r>
            <a:endParaRPr lang="fr-FR" sz="24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728839-3D52-4802-B9EC-607922240F06}"/>
              </a:ext>
            </a:extLst>
          </p:cNvPr>
          <p:cNvSpPr txBox="1"/>
          <p:nvPr/>
        </p:nvSpPr>
        <p:spPr>
          <a:xfrm>
            <a:off x="102689" y="738576"/>
            <a:ext cx="6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Total solute mass during 20 cycles:</a:t>
            </a:r>
            <a:endParaRPr lang="fr-FR" sz="20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7A0B36C-68F2-4EE4-82DF-D23C9F8FF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63" r="49099"/>
          <a:stretch/>
        </p:blipFill>
        <p:spPr>
          <a:xfrm>
            <a:off x="2698820" y="2278253"/>
            <a:ext cx="5369176" cy="388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9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Simple example: healthy vs pathological GM - WM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15</a:t>
            </a:fld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9A5C30-1CD7-4C99-AE95-FFD65CF19069}"/>
              </a:ext>
            </a:extLst>
          </p:cNvPr>
          <p:cNvSpPr/>
          <p:nvPr/>
        </p:nvSpPr>
        <p:spPr>
          <a:xfrm>
            <a:off x="11359746" y="6267400"/>
            <a:ext cx="219400" cy="32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F79141-C724-4014-890A-60A9ED14BD89}"/>
              </a:ext>
            </a:extLst>
          </p:cNvPr>
          <p:cNvSpPr/>
          <p:nvPr/>
        </p:nvSpPr>
        <p:spPr>
          <a:xfrm>
            <a:off x="15010244" y="6247102"/>
            <a:ext cx="219400" cy="32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A60873-FD41-4570-8330-ECF65CFCD60A}"/>
              </a:ext>
            </a:extLst>
          </p:cNvPr>
          <p:cNvSpPr txBox="1"/>
          <p:nvPr/>
        </p:nvSpPr>
        <p:spPr>
          <a:xfrm>
            <a:off x="815942" y="3444066"/>
            <a:ext cx="417261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CA6AD"/>
                </a:solidFill>
                <a:latin typeface="Arial Nova" panose="020B0504020202020204" pitchFamily="34" charset="0"/>
              </a:rPr>
              <a:t>Pathological grey matter: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solid stiffness (cell death)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permeability (clogging)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Lower porosity (clogging)</a:t>
            </a:r>
            <a:endParaRPr lang="fr-FR" sz="2000" dirty="0">
              <a:latin typeface="Arial Nova" panose="020B05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9710CD-1FB4-4D62-B55A-D77856D668EE}"/>
              </a:ext>
            </a:extLst>
          </p:cNvPr>
          <p:cNvSpPr txBox="1"/>
          <p:nvPr/>
        </p:nvSpPr>
        <p:spPr>
          <a:xfrm>
            <a:off x="1649062" y="5754186"/>
            <a:ext cx="250637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Impaired Amyloid-</a:t>
            </a:r>
            <a:r>
              <a:rPr lang="el-GR" sz="2000" dirty="0"/>
              <a:t>β</a:t>
            </a:r>
            <a:r>
              <a:rPr lang="en-US" sz="2000" dirty="0"/>
              <a:t> clearance</a:t>
            </a:r>
            <a:endParaRPr lang="fr-FR" sz="20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02A5F67-F2A8-4C81-9C12-EE61EC24911C}"/>
              </a:ext>
            </a:extLst>
          </p:cNvPr>
          <p:cNvSpPr txBox="1"/>
          <p:nvPr/>
        </p:nvSpPr>
        <p:spPr>
          <a:xfrm>
            <a:off x="1383331" y="1755048"/>
            <a:ext cx="303784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Amyloid-</a:t>
            </a:r>
            <a:r>
              <a:rPr lang="el-GR" sz="2000" dirty="0"/>
              <a:t>β</a:t>
            </a:r>
            <a:r>
              <a:rPr lang="en-US" sz="2000" dirty="0"/>
              <a:t> deposition in GM tissue </a:t>
            </a:r>
            <a:endParaRPr lang="fr-FR" sz="2000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02B121B-4A0D-46F4-B86A-3AA208AA1FC1}"/>
              </a:ext>
            </a:extLst>
          </p:cNvPr>
          <p:cNvCxnSpPr>
            <a:stCxn id="16" idx="2"/>
          </p:cNvCxnSpPr>
          <p:nvPr/>
        </p:nvCxnSpPr>
        <p:spPr>
          <a:xfrm>
            <a:off x="2902251" y="2462934"/>
            <a:ext cx="0" cy="98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B3DF0A1-BB5E-4C45-82B8-8E78BF461E72}"/>
              </a:ext>
            </a:extLst>
          </p:cNvPr>
          <p:cNvCxnSpPr/>
          <p:nvPr/>
        </p:nvCxnSpPr>
        <p:spPr>
          <a:xfrm>
            <a:off x="2902251" y="4767505"/>
            <a:ext cx="0" cy="98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id="{E7485DD5-DA88-4123-80A0-C7860882F91C}"/>
              </a:ext>
            </a:extLst>
          </p:cNvPr>
          <p:cNvCxnSpPr>
            <a:stCxn id="7" idx="2"/>
            <a:endCxn id="16" idx="1"/>
          </p:cNvCxnSpPr>
          <p:nvPr/>
        </p:nvCxnSpPr>
        <p:spPr>
          <a:xfrm rot="5400000" flipH="1">
            <a:off x="-33750" y="3526072"/>
            <a:ext cx="4353081" cy="1518920"/>
          </a:xfrm>
          <a:prstGeom prst="bentConnector4">
            <a:avLst>
              <a:gd name="adj1" fmla="val -5251"/>
              <a:gd name="adj2" fmla="val 15451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BB8600-B002-4739-93D5-911E209173A3}"/>
              </a:ext>
            </a:extLst>
          </p:cNvPr>
          <p:cNvGrpSpPr/>
          <p:nvPr/>
        </p:nvGrpSpPr>
        <p:grpSpPr>
          <a:xfrm>
            <a:off x="1105257" y="786181"/>
            <a:ext cx="3593988" cy="501190"/>
            <a:chOff x="6696766" y="905941"/>
            <a:chExt cx="3593988" cy="50119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519CCE-F1B4-426A-B191-CFB54CAD5847}"/>
                </a:ext>
              </a:extLst>
            </p:cNvPr>
            <p:cNvSpPr/>
            <p:nvPr/>
          </p:nvSpPr>
          <p:spPr>
            <a:xfrm>
              <a:off x="8493760" y="905941"/>
              <a:ext cx="1796994" cy="501190"/>
            </a:xfrm>
            <a:prstGeom prst="rect">
              <a:avLst/>
            </a:prstGeom>
            <a:solidFill>
              <a:srgbClr val="FCECE3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rPr>
                <a:t> White M.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E69BEF1-ABFA-4391-B219-7CFBBBD2DA47}"/>
                </a:ext>
              </a:extLst>
            </p:cNvPr>
            <p:cNvSpPr/>
            <p:nvPr/>
          </p:nvSpPr>
          <p:spPr>
            <a:xfrm>
              <a:off x="6696766" y="905941"/>
              <a:ext cx="1796994" cy="5011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rPr>
                <a:t> Grey M.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711986B7-8634-4AFA-A16C-6D1D27EF07EC}"/>
              </a:ext>
            </a:extLst>
          </p:cNvPr>
          <p:cNvGrpSpPr/>
          <p:nvPr/>
        </p:nvGrpSpPr>
        <p:grpSpPr>
          <a:xfrm>
            <a:off x="7990253" y="5820503"/>
            <a:ext cx="2660513" cy="1283137"/>
            <a:chOff x="3657456" y="1988502"/>
            <a:chExt cx="2660513" cy="146195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D81DFFD3-685E-4192-9080-FCFF131F1115}"/>
                </a:ext>
              </a:extLst>
            </p:cNvPr>
            <p:cNvGrpSpPr/>
            <p:nvPr/>
          </p:nvGrpSpPr>
          <p:grpSpPr>
            <a:xfrm>
              <a:off x="3834435" y="2065465"/>
              <a:ext cx="2483534" cy="1384995"/>
              <a:chOff x="1604" y="1233401"/>
              <a:chExt cx="2483534" cy="1384995"/>
            </a:xfrm>
          </p:grpSpPr>
          <p:cxnSp>
            <p:nvCxnSpPr>
              <p:cNvPr id="45" name="Connecteur droit 44">
                <a:extLst>
                  <a:ext uri="{FF2B5EF4-FFF2-40B4-BE49-F238E27FC236}">
                    <a16:creationId xmlns:a16="http://schemas.microsoft.com/office/drawing/2014/main" id="{A0CAF5A3-480C-4A0C-8BD3-45E96646D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" y="1883164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D7BF5122-6350-4EE2-9B43-8DC739AB2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" y="1645785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5DFD95D9-33D9-4B82-9988-4D281EB0F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F5C2EB38-FF51-471E-937F-AD37A35BC8C4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Diff.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ADD,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=0.01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ADD, </a:t>
                </a:r>
                <a:r>
                  <a:rPr lang="el-G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=0.05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F93202-AC4A-422A-8D30-F70CCA99583D}"/>
                </a:ext>
              </a:extLst>
            </p:cNvPr>
            <p:cNvSpPr/>
            <p:nvPr/>
          </p:nvSpPr>
          <p:spPr>
            <a:xfrm>
              <a:off x="3657456" y="1988502"/>
              <a:ext cx="2051534" cy="10153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Flèche : double flèche horizontale 48">
            <a:extLst>
              <a:ext uri="{FF2B5EF4-FFF2-40B4-BE49-F238E27FC236}">
                <a16:creationId xmlns:a16="http://schemas.microsoft.com/office/drawing/2014/main" id="{7990CF2D-F3E9-4FEC-9470-445FA6CA0BF0}"/>
              </a:ext>
            </a:extLst>
          </p:cNvPr>
          <p:cNvSpPr/>
          <p:nvPr/>
        </p:nvSpPr>
        <p:spPr>
          <a:xfrm>
            <a:off x="546200" y="903378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1B1A029-7C01-4911-B506-CC47DAEE9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91" y="756878"/>
            <a:ext cx="5674752" cy="474900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ED399F-AC28-49CE-BE93-14C82D0ACF6C}"/>
              </a:ext>
            </a:extLst>
          </p:cNvPr>
          <p:cNvSpPr txBox="1"/>
          <p:nvPr/>
        </p:nvSpPr>
        <p:spPr>
          <a:xfrm>
            <a:off x="89114" y="2745945"/>
            <a:ext cx="1970593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CA6AD"/>
                </a:solidFill>
              </a:rPr>
              <a:t>Vicious circle! </a:t>
            </a:r>
            <a:endParaRPr lang="fr-FR" sz="2000" b="1" dirty="0">
              <a:solidFill>
                <a:srgbClr val="4CA6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15EE6-280E-427F-B74F-19836C30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958"/>
            <a:ext cx="10347664" cy="4669005"/>
          </a:xfrm>
        </p:spPr>
        <p:txBody>
          <a:bodyPr>
            <a:normAutofit/>
          </a:bodyPr>
          <a:lstStyle/>
          <a:p>
            <a:r>
              <a:rPr lang="en-GB" sz="2000" dirty="0"/>
              <a:t>Heterogeneous vs </a:t>
            </a:r>
            <a:r>
              <a:rPr lang="fr-FR" sz="2000" dirty="0"/>
              <a:t>H</a:t>
            </a:r>
            <a:r>
              <a:rPr lang="en-GB" sz="2000" dirty="0" err="1"/>
              <a:t>omogeneous</a:t>
            </a:r>
            <a:r>
              <a:rPr lang="en-GB" sz="2000" dirty="0"/>
              <a:t> </a:t>
            </a:r>
            <a:r>
              <a:rPr lang="fr-FR" sz="2000" dirty="0" err="1"/>
              <a:t>materials</a:t>
            </a:r>
            <a:r>
              <a:rPr lang="fr-FR" sz="2000" dirty="0"/>
              <a:t>:  </a:t>
            </a:r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Tpe</a:t>
            </a:r>
            <a:r>
              <a:rPr lang="fr-FR" sz="2000" dirty="0"/>
              <a:t> leads to </a:t>
            </a:r>
            <a:r>
              <a:rPr lang="fr-FR" sz="2000" dirty="0" err="1"/>
              <a:t>different</a:t>
            </a:r>
            <a:r>
              <a:rPr lang="fr-FR" sz="2000" dirty="0"/>
              <a:t> distributions of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strain</a:t>
            </a:r>
            <a:r>
              <a:rPr lang="fr-FR" sz="2000" b="1" dirty="0">
                <a:solidFill>
                  <a:srgbClr val="4CA6AD"/>
                </a:solidFill>
              </a:rPr>
              <a:t>, fluxes </a:t>
            </a:r>
            <a:r>
              <a:rPr lang="fr-FR" sz="2000" dirty="0"/>
              <a:t>and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solute</a:t>
            </a:r>
            <a:r>
              <a:rPr lang="fr-FR" sz="2000" b="1" dirty="0">
                <a:solidFill>
                  <a:srgbClr val="4CA6AD"/>
                </a:solidFill>
              </a:rPr>
              <a:t> concentration </a:t>
            </a:r>
            <a:r>
              <a:rPr lang="fr-FR" sz="2000" b="1" dirty="0" err="1">
                <a:solidFill>
                  <a:srgbClr val="4CA6AD"/>
                </a:solidFill>
              </a:rPr>
              <a:t>fields</a:t>
            </a:r>
            <a:r>
              <a:rPr lang="fr-FR" sz="2000" b="1" dirty="0">
                <a:solidFill>
                  <a:srgbClr val="4CA6AD"/>
                </a:solidFill>
              </a:rPr>
              <a:t>.</a:t>
            </a:r>
          </a:p>
          <a:p>
            <a:endParaRPr lang="fr-FR" sz="2000" dirty="0"/>
          </a:p>
          <a:p>
            <a:r>
              <a:rPr lang="fr-FR" sz="2000" dirty="0"/>
              <a:t>The </a:t>
            </a:r>
            <a:r>
              <a:rPr lang="fr-FR" sz="2000" b="1" dirty="0" err="1">
                <a:solidFill>
                  <a:srgbClr val="4CA6AD"/>
                </a:solidFill>
              </a:rPr>
              <a:t>order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of the </a:t>
            </a:r>
            <a:r>
              <a:rPr lang="fr-FR" sz="2000" b="1" dirty="0" err="1">
                <a:solidFill>
                  <a:srgbClr val="4CA6AD"/>
                </a:solidFill>
              </a:rPr>
              <a:t>layers</a:t>
            </a:r>
            <a:r>
              <a:rPr lang="fr-FR" sz="2000" dirty="0">
                <a:solidFill>
                  <a:srgbClr val="6CB6BC"/>
                </a:solidFill>
              </a:rPr>
              <a:t> </a:t>
            </a:r>
            <a:r>
              <a:rPr lang="fr-FR" sz="2000" dirty="0" err="1"/>
              <a:t>matters</a:t>
            </a:r>
            <a:r>
              <a:rPr lang="fr-FR" sz="2000" dirty="0"/>
              <a:t>!</a:t>
            </a:r>
          </a:p>
          <a:p>
            <a:endParaRPr lang="fr-FR" sz="2000" dirty="0"/>
          </a:p>
          <a:p>
            <a:r>
              <a:rPr lang="fr-FR" sz="2000" dirty="0" err="1"/>
              <a:t>Heterogeneous</a:t>
            </a:r>
            <a:r>
              <a:rPr lang="fr-FR" sz="2000" dirty="0"/>
              <a:t> architecture in tissues       </a:t>
            </a:r>
            <a:r>
              <a:rPr lang="fr-FR" sz="2000" dirty="0" err="1"/>
              <a:t>potentially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4CA6AD"/>
                </a:solidFill>
              </a:rPr>
              <a:t> more efficient </a:t>
            </a:r>
            <a:r>
              <a:rPr lang="fr-FR" sz="2000" b="1" dirty="0" err="1">
                <a:solidFill>
                  <a:srgbClr val="4CA6AD"/>
                </a:solidFill>
              </a:rPr>
              <a:t>response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to a </a:t>
            </a:r>
            <a:r>
              <a:rPr lang="fr-FR" sz="2000" dirty="0" err="1"/>
              <a:t>fixed</a:t>
            </a:r>
            <a:r>
              <a:rPr lang="fr-FR" sz="2000" dirty="0"/>
              <a:t> </a:t>
            </a:r>
            <a:r>
              <a:rPr lang="fr-FR" sz="2000" dirty="0" err="1"/>
              <a:t>oscillating</a:t>
            </a:r>
            <a:r>
              <a:rPr lang="fr-FR" sz="2000" dirty="0"/>
              <a:t> </a:t>
            </a:r>
            <a:r>
              <a:rPr lang="fr-FR" sz="2000" dirty="0" err="1"/>
              <a:t>boundary</a:t>
            </a:r>
            <a:r>
              <a:rPr lang="fr-FR" sz="2000" dirty="0"/>
              <a:t> condition. </a:t>
            </a:r>
          </a:p>
          <a:p>
            <a:endParaRPr lang="fr-FR" sz="2000" dirty="0"/>
          </a:p>
          <a:p>
            <a:r>
              <a:rPr lang="fr-FR" sz="2000" dirty="0"/>
              <a:t>In </a:t>
            </a:r>
            <a:r>
              <a:rPr lang="en-US" sz="2000" b="1" dirty="0">
                <a:solidFill>
                  <a:srgbClr val="4CA6AD"/>
                </a:solidFill>
              </a:rPr>
              <a:t>brain clearance</a:t>
            </a:r>
            <a:r>
              <a:rPr lang="fr-FR" sz="2000" dirty="0"/>
              <a:t>, </a:t>
            </a:r>
            <a:r>
              <a:rPr lang="fr-FR" sz="2000" dirty="0" err="1"/>
              <a:t>these</a:t>
            </a:r>
            <a:r>
              <a:rPr lang="fr-FR" sz="2000" dirty="0"/>
              <a:t> </a:t>
            </a:r>
            <a:r>
              <a:rPr lang="fr-FR" sz="2000" dirty="0" err="1"/>
              <a:t>results</a:t>
            </a:r>
            <a:r>
              <a:rPr lang="fr-FR" sz="2000" dirty="0"/>
              <a:t> </a:t>
            </a:r>
            <a:r>
              <a:rPr lang="fr-FR" sz="2000" dirty="0" err="1"/>
              <a:t>suggest</a:t>
            </a:r>
            <a:r>
              <a:rPr lang="fr-FR" sz="2000" dirty="0"/>
              <a:t> a possible </a:t>
            </a:r>
            <a:r>
              <a:rPr lang="fr-FR" sz="2000" dirty="0" err="1"/>
              <a:t>vicious</a:t>
            </a:r>
            <a:r>
              <a:rPr lang="fr-FR" sz="2000" dirty="0"/>
              <a:t> </a:t>
            </a:r>
            <a:r>
              <a:rPr lang="fr-FR" sz="2000" dirty="0" err="1"/>
              <a:t>circle</a:t>
            </a:r>
            <a:r>
              <a:rPr lang="fr-FR" sz="2000" dirty="0"/>
              <a:t>,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damaged</a:t>
            </a:r>
            <a:r>
              <a:rPr lang="fr-FR" sz="2000" dirty="0"/>
              <a:t> tissue </a:t>
            </a:r>
            <a:r>
              <a:rPr lang="fr-FR" sz="2000" dirty="0" err="1"/>
              <a:t>further</a:t>
            </a:r>
            <a:r>
              <a:rPr lang="fr-FR" sz="2000" dirty="0"/>
              <a:t> impairs clearance. </a:t>
            </a:r>
          </a:p>
          <a:p>
            <a:endParaRPr lang="fr-FR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Key Results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16</a:t>
            </a:fld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142EE27-A32C-499B-9EA7-FE6D85F6FFA9}"/>
              </a:ext>
            </a:extLst>
          </p:cNvPr>
          <p:cNvCxnSpPr/>
          <p:nvPr/>
        </p:nvCxnSpPr>
        <p:spPr>
          <a:xfrm>
            <a:off x="5467317" y="3590470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0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3522F-85BF-419C-80C4-D1892A83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8899" y="3429000"/>
            <a:ext cx="5429969" cy="1325563"/>
          </a:xfrm>
        </p:spPr>
        <p:txBody>
          <a:bodyPr/>
          <a:lstStyle/>
          <a:p>
            <a:r>
              <a:rPr lang="en-US" sz="3600" dirty="0"/>
              <a:t>…Questions/ Comments?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28DFD38-829B-4DCD-BD5D-2D5E45209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6" y="2898120"/>
            <a:ext cx="4480969" cy="25205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33A1AA7-CB84-4E24-93B9-2731CBB1139B}"/>
              </a:ext>
            </a:extLst>
          </p:cNvPr>
          <p:cNvSpPr txBox="1">
            <a:spLocks/>
          </p:cNvSpPr>
          <p:nvPr/>
        </p:nvSpPr>
        <p:spPr>
          <a:xfrm>
            <a:off x="3333750" y="849993"/>
            <a:ext cx="4953000" cy="1325563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Thank you!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C8A118-D9DD-4151-87ED-375B5DBF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FFC712-D131-4B92-8ACC-FE9E37F8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70" y="166555"/>
            <a:ext cx="3137175" cy="615832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5449BAD-3DBE-4724-9CEE-26BBDF138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73417" y="226821"/>
            <a:ext cx="1550902" cy="1715727"/>
          </a:xfrm>
          <a:prstGeom prst="rect">
            <a:avLst/>
          </a:prstGeom>
        </p:spPr>
      </p:pic>
      <p:pic>
        <p:nvPicPr>
          <p:cNvPr id="8" name="Picture 2" descr="News | CAA Clearance">
            <a:extLst>
              <a:ext uri="{FF2B5EF4-FFF2-40B4-BE49-F238E27FC236}">
                <a16:creationId xmlns:a16="http://schemas.microsoft.com/office/drawing/2014/main" id="{5D44333A-620C-41F3-8038-01D03AAE0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-3665" y="0"/>
            <a:ext cx="1675057" cy="17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DDB551-F783-487D-94BB-B70ABE412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4" y="1544666"/>
            <a:ext cx="1610363" cy="58504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193CB8A-7C84-45D2-9F89-B078F59F489A}"/>
              </a:ext>
            </a:extLst>
          </p:cNvPr>
          <p:cNvGrpSpPr/>
          <p:nvPr/>
        </p:nvGrpSpPr>
        <p:grpSpPr>
          <a:xfrm>
            <a:off x="8453120" y="5242560"/>
            <a:ext cx="2900680" cy="1685482"/>
            <a:chOff x="8793580" y="457690"/>
            <a:chExt cx="4019939" cy="248983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CFCF6645-55A2-4DAE-B10F-D59680698DFC}"/>
                </a:ext>
              </a:extLst>
            </p:cNvPr>
            <p:cNvSpPr/>
            <p:nvPr/>
          </p:nvSpPr>
          <p:spPr>
            <a:xfrm rot="4187075">
              <a:off x="11201651" y="797096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A3065FBB-ED6E-4693-98EC-96F44062AAF0}"/>
                </a:ext>
              </a:extLst>
            </p:cNvPr>
            <p:cNvSpPr/>
            <p:nvPr/>
          </p:nvSpPr>
          <p:spPr>
            <a:xfrm rot="6171160">
              <a:off x="8770444" y="520356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DDD949F9-C0EF-4305-BB8D-14100F75FC1E}"/>
                </a:ext>
              </a:extLst>
            </p:cNvPr>
            <p:cNvSpPr/>
            <p:nvPr/>
          </p:nvSpPr>
          <p:spPr>
            <a:xfrm rot="11338190">
              <a:off x="10867585" y="1921201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0BB6705-471C-4029-A95D-AF1EA7F74CDD}"/>
                </a:ext>
              </a:extLst>
            </p:cNvPr>
            <p:cNvSpPr/>
            <p:nvPr/>
          </p:nvSpPr>
          <p:spPr>
            <a:xfrm rot="11338190">
              <a:off x="10028237" y="1913868"/>
              <a:ext cx="1072594" cy="1026321"/>
            </a:xfrm>
            <a:prstGeom prst="arc">
              <a:avLst>
                <a:gd name="adj1" fmla="val 19583805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grpSp>
          <p:nvGrpSpPr>
            <p:cNvPr id="18" name="Group 58">
              <a:extLst>
                <a:ext uri="{FF2B5EF4-FFF2-40B4-BE49-F238E27FC236}">
                  <a16:creationId xmlns:a16="http://schemas.microsoft.com/office/drawing/2014/main" id="{1DF10302-8CAF-42FA-82A5-8FF2C040035B}"/>
                </a:ext>
              </a:extLst>
            </p:cNvPr>
            <p:cNvGrpSpPr/>
            <p:nvPr/>
          </p:nvGrpSpPr>
          <p:grpSpPr>
            <a:xfrm>
              <a:off x="9255942" y="457690"/>
              <a:ext cx="3557577" cy="1883082"/>
              <a:chOff x="157039" y="3481900"/>
              <a:chExt cx="3470123" cy="1883082"/>
            </a:xfrm>
          </p:grpSpPr>
          <p:grpSp>
            <p:nvGrpSpPr>
              <p:cNvPr id="26" name="Group 30">
                <a:extLst>
                  <a:ext uri="{FF2B5EF4-FFF2-40B4-BE49-F238E27FC236}">
                    <a16:creationId xmlns:a16="http://schemas.microsoft.com/office/drawing/2014/main" id="{7F064920-A34B-4110-BD0F-EDC9F220CB28}"/>
                  </a:ext>
                </a:extLst>
              </p:cNvPr>
              <p:cNvGrpSpPr/>
              <p:nvPr/>
            </p:nvGrpSpPr>
            <p:grpSpPr>
              <a:xfrm>
                <a:off x="157039" y="3481900"/>
                <a:ext cx="3470123" cy="1883082"/>
                <a:chOff x="5371627" y="9491341"/>
                <a:chExt cx="3276608" cy="1862583"/>
              </a:xfrm>
            </p:grpSpPr>
            <p:grpSp>
              <p:nvGrpSpPr>
                <p:cNvPr id="30" name="Group 31">
                  <a:extLst>
                    <a:ext uri="{FF2B5EF4-FFF2-40B4-BE49-F238E27FC236}">
                      <a16:creationId xmlns:a16="http://schemas.microsoft.com/office/drawing/2014/main" id="{E3CD0C3E-F40C-4D8C-894E-84475B6D6FC1}"/>
                    </a:ext>
                  </a:extLst>
                </p:cNvPr>
                <p:cNvGrpSpPr/>
                <p:nvPr/>
              </p:nvGrpSpPr>
              <p:grpSpPr>
                <a:xfrm>
                  <a:off x="5371627" y="9491341"/>
                  <a:ext cx="2994295" cy="1862583"/>
                  <a:chOff x="6563878" y="9813861"/>
                  <a:chExt cx="2994295" cy="1862583"/>
                </a:xfrm>
              </p:grpSpPr>
              <p:sp>
                <p:nvSpPr>
                  <p:cNvPr id="32" name="Cloud 33">
                    <a:extLst>
                      <a:ext uri="{FF2B5EF4-FFF2-40B4-BE49-F238E27FC236}">
                        <a16:creationId xmlns:a16="http://schemas.microsoft.com/office/drawing/2014/main" id="{EA4CA1BD-5204-46AF-987D-853EECBA1FC8}"/>
                      </a:ext>
                    </a:extLst>
                  </p:cNvPr>
                  <p:cNvSpPr/>
                  <p:nvPr/>
                </p:nvSpPr>
                <p:spPr>
                  <a:xfrm rot="11147329">
                    <a:off x="6656055" y="9813861"/>
                    <a:ext cx="2441084" cy="1862583"/>
                  </a:xfrm>
                  <a:prstGeom prst="cloud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 w="19050" cap="flat" cmpd="sng" algn="ctr">
                    <a:solidFill>
                      <a:srgbClr val="A24212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Arc 32">
                    <a:extLst>
                      <a:ext uri="{FF2B5EF4-FFF2-40B4-BE49-F238E27FC236}">
                        <a16:creationId xmlns:a16="http://schemas.microsoft.com/office/drawing/2014/main" id="{9F8FC760-773F-4CBB-964C-AC1645A36B33}"/>
                      </a:ext>
                    </a:extLst>
                  </p:cNvPr>
                  <p:cNvSpPr/>
                  <p:nvPr/>
                </p:nvSpPr>
                <p:spPr>
                  <a:xfrm rot="11426423">
                    <a:off x="8719316" y="10439825"/>
                    <a:ext cx="838857" cy="792258"/>
                  </a:xfrm>
                  <a:prstGeom prst="arc">
                    <a:avLst>
                      <a:gd name="adj1" fmla="val 18612426"/>
                      <a:gd name="adj2" fmla="val 20854041"/>
                    </a:avLst>
                  </a:prstGeom>
                  <a:ln w="19050">
                    <a:solidFill>
                      <a:srgbClr val="A242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4" name="Arc 33">
                    <a:extLst>
                      <a:ext uri="{FF2B5EF4-FFF2-40B4-BE49-F238E27FC236}">
                        <a16:creationId xmlns:a16="http://schemas.microsoft.com/office/drawing/2014/main" id="{AF840AAE-E2A7-4B16-B049-CA753480949A}"/>
                      </a:ext>
                    </a:extLst>
                  </p:cNvPr>
                  <p:cNvSpPr/>
                  <p:nvPr/>
                </p:nvSpPr>
                <p:spPr>
                  <a:xfrm rot="7732360">
                    <a:off x="6540578" y="10518436"/>
                    <a:ext cx="838857" cy="792258"/>
                  </a:xfrm>
                  <a:prstGeom prst="arc">
                    <a:avLst>
                      <a:gd name="adj1" fmla="val 15910369"/>
                      <a:gd name="adj2" fmla="val 19911632"/>
                    </a:avLst>
                  </a:prstGeom>
                  <a:ln w="19050">
                    <a:solidFill>
                      <a:srgbClr val="A2421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BC018264-E754-4E4A-81D6-67A2624425E6}"/>
                    </a:ext>
                  </a:extLst>
                </p:cNvPr>
                <p:cNvSpPr/>
                <p:nvPr/>
              </p:nvSpPr>
              <p:spPr>
                <a:xfrm rot="16589498">
                  <a:off x="7389551" y="9741718"/>
                  <a:ext cx="1157188" cy="1360181"/>
                </a:xfrm>
                <a:prstGeom prst="arc">
                  <a:avLst>
                    <a:gd name="adj1" fmla="val 16596360"/>
                    <a:gd name="adj2" fmla="val 18734613"/>
                  </a:avLst>
                </a:prstGeom>
                <a:ln w="19050">
                  <a:solidFill>
                    <a:srgbClr val="A2421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</p:grpSp>
          <p:grpSp>
            <p:nvGrpSpPr>
              <p:cNvPr id="27" name="Group 48">
                <a:extLst>
                  <a:ext uri="{FF2B5EF4-FFF2-40B4-BE49-F238E27FC236}">
                    <a16:creationId xmlns:a16="http://schemas.microsoft.com/office/drawing/2014/main" id="{872C3D22-9238-47A8-BC33-E0EE84DC7EBC}"/>
                  </a:ext>
                </a:extLst>
              </p:cNvPr>
              <p:cNvGrpSpPr/>
              <p:nvPr/>
            </p:nvGrpSpPr>
            <p:grpSpPr>
              <a:xfrm>
                <a:off x="987166" y="4169724"/>
                <a:ext cx="279475" cy="253717"/>
                <a:chOff x="934708" y="2885451"/>
                <a:chExt cx="195632" cy="175629"/>
              </a:xfrm>
            </p:grpSpPr>
            <p:sp>
              <p:nvSpPr>
                <p:cNvPr id="28" name="Oval 46">
                  <a:extLst>
                    <a:ext uri="{FF2B5EF4-FFF2-40B4-BE49-F238E27FC236}">
                      <a16:creationId xmlns:a16="http://schemas.microsoft.com/office/drawing/2014/main" id="{4FA11922-6E30-43E3-A48C-2CF1D2F00461}"/>
                    </a:ext>
                  </a:extLst>
                </p:cNvPr>
                <p:cNvSpPr/>
                <p:nvPr/>
              </p:nvSpPr>
              <p:spPr>
                <a:xfrm>
                  <a:off x="934708" y="2885451"/>
                  <a:ext cx="195632" cy="175629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9" name="Oval 47">
                  <a:extLst>
                    <a:ext uri="{FF2B5EF4-FFF2-40B4-BE49-F238E27FC236}">
                      <a16:creationId xmlns:a16="http://schemas.microsoft.com/office/drawing/2014/main" id="{78F06950-25E7-4657-A80E-3415439D9131}"/>
                    </a:ext>
                  </a:extLst>
                </p:cNvPr>
                <p:cNvSpPr/>
                <p:nvPr/>
              </p:nvSpPr>
              <p:spPr>
                <a:xfrm>
                  <a:off x="1020304" y="2908854"/>
                  <a:ext cx="74646" cy="774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15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>
                    <a:solidFill>
                      <a:srgbClr val="7DE7CB"/>
                    </a:solidFill>
                  </a:endParaRPr>
                </a:p>
              </p:txBody>
            </p:sp>
          </p:grpSp>
        </p:grpSp>
        <p:sp>
          <p:nvSpPr>
            <p:cNvPr id="19" name="Oval 46">
              <a:extLst>
                <a:ext uri="{FF2B5EF4-FFF2-40B4-BE49-F238E27FC236}">
                  <a16:creationId xmlns:a16="http://schemas.microsoft.com/office/drawing/2014/main" id="{2F414A07-9E47-4FDC-9033-070ED0EB209A}"/>
                </a:ext>
              </a:extLst>
            </p:cNvPr>
            <p:cNvSpPr/>
            <p:nvPr/>
          </p:nvSpPr>
          <p:spPr>
            <a:xfrm>
              <a:off x="10653646" y="1140380"/>
              <a:ext cx="286518" cy="25371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0" name="Oval 47">
              <a:extLst>
                <a:ext uri="{FF2B5EF4-FFF2-40B4-BE49-F238E27FC236}">
                  <a16:creationId xmlns:a16="http://schemas.microsoft.com/office/drawing/2014/main" id="{5D23B0A6-89F0-40F7-BEBA-DF2FF6B4DFF3}"/>
                </a:ext>
              </a:extLst>
            </p:cNvPr>
            <p:cNvSpPr/>
            <p:nvPr/>
          </p:nvSpPr>
          <p:spPr>
            <a:xfrm>
              <a:off x="10768210" y="1175060"/>
              <a:ext cx="109325" cy="1119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3E16787B-0AE4-4B1F-8FB1-BC227C5E6EAE}"/>
                </a:ext>
              </a:extLst>
            </p:cNvPr>
            <p:cNvSpPr/>
            <p:nvPr/>
          </p:nvSpPr>
          <p:spPr>
            <a:xfrm rot="5820360">
              <a:off x="9970717" y="695286"/>
              <a:ext cx="1072594" cy="1026321"/>
            </a:xfrm>
            <a:prstGeom prst="arc">
              <a:avLst>
                <a:gd name="adj1" fmla="val 18515533"/>
                <a:gd name="adj2" fmla="val 1943473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CCF6A6D6-FAB0-4CF0-8F8A-B4E7FCFDFD7B}"/>
                </a:ext>
              </a:extLst>
            </p:cNvPr>
            <p:cNvSpPr/>
            <p:nvPr/>
          </p:nvSpPr>
          <p:spPr>
            <a:xfrm rot="16610417">
              <a:off x="9601730" y="1236672"/>
              <a:ext cx="1072594" cy="667672"/>
            </a:xfrm>
            <a:prstGeom prst="arc">
              <a:avLst>
                <a:gd name="adj1" fmla="val 19598330"/>
                <a:gd name="adj2" fmla="val 21596859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D7F5DB8-8267-48AA-9AE0-53BD690468C0}"/>
                </a:ext>
              </a:extLst>
            </p:cNvPr>
            <p:cNvSpPr/>
            <p:nvPr/>
          </p:nvSpPr>
          <p:spPr>
            <a:xfrm rot="20302132">
              <a:off x="10017571" y="1049029"/>
              <a:ext cx="1072594" cy="667672"/>
            </a:xfrm>
            <a:prstGeom prst="arc">
              <a:avLst>
                <a:gd name="adj1" fmla="val 19598330"/>
                <a:gd name="adj2" fmla="val 21596859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dirty="0"/>
            </a:p>
          </p:txBody>
        </p:sp>
        <p:sp>
          <p:nvSpPr>
            <p:cNvPr id="24" name="Oval 47">
              <a:extLst>
                <a:ext uri="{FF2B5EF4-FFF2-40B4-BE49-F238E27FC236}">
                  <a16:creationId xmlns:a16="http://schemas.microsoft.com/office/drawing/2014/main" id="{DE71E13E-9AD5-42AB-B816-423040594C47}"/>
                </a:ext>
              </a:extLst>
            </p:cNvPr>
            <p:cNvSpPr/>
            <p:nvPr/>
          </p:nvSpPr>
          <p:spPr>
            <a:xfrm>
              <a:off x="10323020" y="1280399"/>
              <a:ext cx="45719" cy="495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  <p:sp>
          <p:nvSpPr>
            <p:cNvPr id="25" name="Oval 47">
              <a:extLst>
                <a:ext uri="{FF2B5EF4-FFF2-40B4-BE49-F238E27FC236}">
                  <a16:creationId xmlns:a16="http://schemas.microsoft.com/office/drawing/2014/main" id="{4AF1CD54-0903-4C25-8A75-710D6D25C881}"/>
                </a:ext>
              </a:extLst>
            </p:cNvPr>
            <p:cNvSpPr/>
            <p:nvPr/>
          </p:nvSpPr>
          <p:spPr>
            <a:xfrm>
              <a:off x="10862118" y="1274817"/>
              <a:ext cx="45719" cy="495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>
                <a:solidFill>
                  <a:srgbClr val="7DE7CB"/>
                </a:solidFill>
              </a:endParaRPr>
            </a:p>
          </p:txBody>
        </p:sp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EB31-8340-4B75-98F7-BE4A6BA038C7}"/>
              </a:ext>
            </a:extLst>
          </p:cNvPr>
          <p:cNvSpPr txBox="1"/>
          <p:nvPr/>
        </p:nvSpPr>
        <p:spPr>
          <a:xfrm>
            <a:off x="6453147" y="6070713"/>
            <a:ext cx="2424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Reach out to me!</a:t>
            </a:r>
          </a:p>
          <a:p>
            <a:r>
              <a:rPr lang="en-US" dirty="0">
                <a:latin typeface="Arial Nova" panose="020B0504020202020204" pitchFamily="34" charset="0"/>
              </a:rPr>
              <a:t>matilde.fiori@imft.fr</a:t>
            </a:r>
            <a:endParaRPr lang="fr-FR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6E89CFF-2C9F-44FB-AC73-7CA72A4DD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317" y="818479"/>
            <a:ext cx="6252681" cy="60395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334FA-273B-B34F-B779-291D3A2B5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5" y="1226272"/>
            <a:ext cx="5234985" cy="5660796"/>
          </a:xfrm>
        </p:spPr>
        <p:txBody>
          <a:bodyPr>
            <a:normAutofit/>
          </a:bodyPr>
          <a:lstStyle/>
          <a:p>
            <a:r>
              <a:rPr lang="en-GB" sz="2000" dirty="0"/>
              <a:t>Neuronal activity       </a:t>
            </a:r>
            <a:r>
              <a:rPr lang="en-GB" sz="2000" b="1" dirty="0"/>
              <a:t>metabolic waste</a:t>
            </a:r>
            <a:r>
              <a:rPr lang="en-GB" sz="2000" dirty="0"/>
              <a:t>,  but highly shielded system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Brain clearance through flow of </a:t>
            </a:r>
            <a:r>
              <a:rPr lang="en-GB" sz="2000" b="1" dirty="0"/>
              <a:t>CerebroSpinal Fluid (CSF)</a:t>
            </a:r>
            <a:r>
              <a:rPr lang="en-GB" sz="2000" dirty="0"/>
              <a:t>: complex mechanism, not fully understood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Blood vessel pulsations at the surface and along the penetrating arteries, surrounded by </a:t>
            </a:r>
            <a:r>
              <a:rPr lang="en-GB" sz="2000" b="1" dirty="0"/>
              <a:t>PeriVascular Spaces (PVS)</a:t>
            </a:r>
            <a:endParaRPr lang="en-GB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77EB6-0E2A-4C31-AC51-D84E97CF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7B79B-106F-4998-BE85-EB44E820666B}" type="slidenum">
              <a:rPr lang="en-GB" smtClean="0"/>
              <a:t>18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B4DE1-DBAC-7B2C-673F-AD71F84D2F33}"/>
              </a:ext>
            </a:extLst>
          </p:cNvPr>
          <p:cNvSpPr txBox="1"/>
          <p:nvPr/>
        </p:nvSpPr>
        <p:spPr>
          <a:xfrm>
            <a:off x="10831771" y="1226272"/>
            <a:ext cx="1753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Keil et al.,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2E71E-4031-FEDC-2331-4F660A05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955"/>
          </a:xfrm>
          <a:solidFill>
            <a:srgbClr val="4CA6AD"/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problem of Brain Clearance</a:t>
            </a:r>
            <a:endParaRPr lang="en-GB" sz="3600" dirty="0">
              <a:solidFill>
                <a:schemeClr val="bg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2B749F7-950B-4EC1-B9DF-91A329465C74}"/>
              </a:ext>
            </a:extLst>
          </p:cNvPr>
          <p:cNvCxnSpPr/>
          <p:nvPr/>
        </p:nvCxnSpPr>
        <p:spPr>
          <a:xfrm>
            <a:off x="2353860" y="1392242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634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FA4B8-E464-46D4-B001-78A71C8284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cartilage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E78477F-5AF9-4888-B04D-816AA4B44D7E}"/>
              </a:ext>
            </a:extLst>
          </p:cNvPr>
          <p:cNvGrpSpPr/>
          <p:nvPr/>
        </p:nvGrpSpPr>
        <p:grpSpPr>
          <a:xfrm>
            <a:off x="1163009" y="2982481"/>
            <a:ext cx="4178611" cy="3347342"/>
            <a:chOff x="801908" y="1840456"/>
            <a:chExt cx="3881047" cy="2989202"/>
          </a:xfrm>
        </p:grpSpPr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06B7804-56B1-476C-96F8-A27181FD4094}"/>
                </a:ext>
              </a:extLst>
            </p:cNvPr>
            <p:cNvSpPr txBox="1"/>
            <p:nvPr/>
          </p:nvSpPr>
          <p:spPr>
            <a:xfrm>
              <a:off x="801908" y="1840456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Articular cartilage</a:t>
              </a:r>
            </a:p>
          </p:txBody>
        </p:sp>
        <p:pic>
          <p:nvPicPr>
            <p:cNvPr id="8" name="Picture 21" descr="Diagram&#10;&#10;Description automatically generated">
              <a:extLst>
                <a:ext uri="{FF2B5EF4-FFF2-40B4-BE49-F238E27FC236}">
                  <a16:creationId xmlns:a16="http://schemas.microsoft.com/office/drawing/2014/main" id="{28ECBC36-ED1F-4BCA-9CE1-0BE29D573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"/>
            <a:stretch/>
          </p:blipFill>
          <p:spPr>
            <a:xfrm>
              <a:off x="801908" y="2218698"/>
              <a:ext cx="3881047" cy="2518030"/>
            </a:xfrm>
            <a:prstGeom prst="rect">
              <a:avLst/>
            </a:prstGeom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CB5044A0-D5E2-4521-9AF5-7C3DD8AAD11C}"/>
                </a:ext>
              </a:extLst>
            </p:cNvPr>
            <p:cNvSpPr txBox="1"/>
            <p:nvPr/>
          </p:nvSpPr>
          <p:spPr>
            <a:xfrm>
              <a:off x="1538300" y="4552659"/>
              <a:ext cx="2884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200" dirty="0">
                  <a:latin typeface="Arial" panose="020B0604020202020204" pitchFamily="34" charset="0"/>
                  <a:cs typeface="Arial" panose="020B0604020202020204" pitchFamily="34" charset="0"/>
                </a:rPr>
                <a:t>Maleki et al., 2019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3D181F5-3F10-4E66-BFC5-AF49C75B374E}"/>
              </a:ext>
            </a:extLst>
          </p:cNvPr>
          <p:cNvGrpSpPr/>
          <p:nvPr/>
        </p:nvGrpSpPr>
        <p:grpSpPr>
          <a:xfrm>
            <a:off x="6238990" y="3406041"/>
            <a:ext cx="4581410" cy="2923782"/>
            <a:chOff x="7488670" y="4092180"/>
            <a:chExt cx="4420886" cy="2628942"/>
          </a:xfrm>
        </p:grpSpPr>
        <p:pic>
          <p:nvPicPr>
            <p:cNvPr id="9" name="Picture 6" descr="Diagram of osteoarthritis and normal osteoarthritis&#10;&#10;Description automatically generated with low confidence">
              <a:extLst>
                <a:ext uri="{FF2B5EF4-FFF2-40B4-BE49-F238E27FC236}">
                  <a16:creationId xmlns:a16="http://schemas.microsoft.com/office/drawing/2014/main" id="{29F71236-652A-4BD4-99F5-F88595C98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670" y="4092180"/>
              <a:ext cx="4420886" cy="2608464"/>
            </a:xfrm>
            <a:prstGeom prst="rect">
              <a:avLst/>
            </a:prstGeom>
          </p:spPr>
        </p:pic>
        <p:sp>
          <p:nvSpPr>
            <p:cNvPr id="60" name="TextBox 7">
              <a:extLst>
                <a:ext uri="{FF2B5EF4-FFF2-40B4-BE49-F238E27FC236}">
                  <a16:creationId xmlns:a16="http://schemas.microsoft.com/office/drawing/2014/main" id="{A019557D-E809-4539-9550-C542BA2C7677}"/>
                </a:ext>
              </a:extLst>
            </p:cNvPr>
            <p:cNvSpPr txBox="1"/>
            <p:nvPr/>
          </p:nvSpPr>
          <p:spPr>
            <a:xfrm>
              <a:off x="7603820" y="6444123"/>
              <a:ext cx="18728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/>
                <a:t>Tiku</a:t>
              </a:r>
              <a:r>
                <a:rPr lang="en-GB" sz="1200" dirty="0"/>
                <a:t> and </a:t>
              </a:r>
              <a:r>
                <a:rPr lang="en-GB" sz="1200" dirty="0" err="1"/>
                <a:t>Sabaawi</a:t>
              </a:r>
              <a:r>
                <a:rPr lang="en-GB" sz="1200" dirty="0"/>
                <a:t>, 2015c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D697F18-E1BC-4A2A-8F09-4DAF32DA31F2}"/>
              </a:ext>
            </a:extLst>
          </p:cNvPr>
          <p:cNvSpPr txBox="1"/>
          <p:nvPr/>
        </p:nvSpPr>
        <p:spPr>
          <a:xfrm>
            <a:off x="342900" y="1058537"/>
            <a:ext cx="11506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Divided into </a:t>
            </a:r>
            <a:r>
              <a:rPr lang="en-US" sz="2000" b="1" dirty="0">
                <a:solidFill>
                  <a:srgbClr val="4CA6AD"/>
                </a:solidFill>
              </a:rPr>
              <a:t>three layers </a:t>
            </a:r>
            <a:r>
              <a:rPr lang="en-US" sz="2000" dirty="0"/>
              <a:t>(“zones”)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layer with specific properties (stiffness, permeability, porosity)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Depth-dependent </a:t>
            </a:r>
            <a:r>
              <a:rPr lang="en-US" sz="2000" dirty="0"/>
              <a:t>solute transport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Damaged structure </a:t>
            </a:r>
            <a:r>
              <a:rPr lang="en-US" sz="2000" dirty="0"/>
              <a:t>(e.g., osteoarthritis)       loop of further damage</a:t>
            </a:r>
          </a:p>
          <a:p>
            <a:r>
              <a:rPr lang="en-US" sz="2000" dirty="0"/>
              <a:t>            layers are functional to the whole tissue! 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6E516E-3F82-4341-BDC2-09D9BC04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19</a:t>
            </a:fld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ACBB486-037E-42A2-9518-282D1C2EF87B}"/>
              </a:ext>
            </a:extLst>
          </p:cNvPr>
          <p:cNvCxnSpPr/>
          <p:nvPr/>
        </p:nvCxnSpPr>
        <p:spPr>
          <a:xfrm>
            <a:off x="5341620" y="22033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78F04B3-B808-4422-9EB2-0B4824170D56}"/>
              </a:ext>
            </a:extLst>
          </p:cNvPr>
          <p:cNvCxnSpPr/>
          <p:nvPr/>
        </p:nvCxnSpPr>
        <p:spPr>
          <a:xfrm>
            <a:off x="843413" y="248404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835C78E-3565-49C0-BF2A-A5039D04B39D}"/>
              </a:ext>
            </a:extLst>
          </p:cNvPr>
          <p:cNvCxnSpPr/>
          <p:nvPr/>
        </p:nvCxnSpPr>
        <p:spPr>
          <a:xfrm>
            <a:off x="1163009" y="3952324"/>
            <a:ext cx="4178611" cy="0"/>
          </a:xfrm>
          <a:prstGeom prst="line">
            <a:avLst/>
          </a:prstGeom>
          <a:ln w="38100">
            <a:solidFill>
              <a:srgbClr val="4CA6A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B91B3D6-9478-4837-98FB-505951CCD49A}"/>
              </a:ext>
            </a:extLst>
          </p:cNvPr>
          <p:cNvCxnSpPr/>
          <p:nvPr/>
        </p:nvCxnSpPr>
        <p:spPr>
          <a:xfrm>
            <a:off x="1163009" y="5077490"/>
            <a:ext cx="4178611" cy="0"/>
          </a:xfrm>
          <a:prstGeom prst="line">
            <a:avLst/>
          </a:prstGeom>
          <a:ln w="38100">
            <a:solidFill>
              <a:srgbClr val="4CA6AD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87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E7BB963-D054-4CD9-897E-8F5D7DCB8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19" y="3984792"/>
            <a:ext cx="3237257" cy="2054530"/>
          </a:xfrm>
          <a:prstGeom prst="rect">
            <a:avLst/>
          </a:prstGeom>
        </p:spPr>
      </p:pic>
      <p:pic>
        <p:nvPicPr>
          <p:cNvPr id="16" name="Picture 2" descr="News | CAA Clearance">
            <a:extLst>
              <a:ext uri="{FF2B5EF4-FFF2-40B4-BE49-F238E27FC236}">
                <a16:creationId xmlns:a16="http://schemas.microsoft.com/office/drawing/2014/main" id="{65E62E4A-87E4-4039-9E4C-9FC16781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08"/>
          <a:stretch/>
        </p:blipFill>
        <p:spPr bwMode="auto">
          <a:xfrm>
            <a:off x="81115" y="0"/>
            <a:ext cx="1479243" cy="15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4553EBE-F259-4A86-A6FC-C917A3A86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750" y="340263"/>
            <a:ext cx="8860188" cy="1554867"/>
          </a:xfrm>
          <a:solidFill>
            <a:srgbClr val="4CA6AD"/>
          </a:solidFill>
          <a:ln w="38100">
            <a:solidFill>
              <a:srgbClr val="25A6A3"/>
            </a:solidFill>
          </a:ln>
        </p:spPr>
        <p:txBody>
          <a:bodyPr>
            <a:normAutofit fontScale="90000"/>
          </a:bodyPr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Structure Matters: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Heterogeneity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in the Poromechanics of </a:t>
            </a:r>
            <a:b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US" sz="4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Periodically Pulsed Soft Porous Materials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09E1B4-27AD-48F1-86EB-E1FAD9F1B467}"/>
              </a:ext>
            </a:extLst>
          </p:cNvPr>
          <p:cNvSpPr txBox="1"/>
          <p:nvPr/>
        </p:nvSpPr>
        <p:spPr>
          <a:xfrm>
            <a:off x="4125163" y="2109483"/>
            <a:ext cx="4313988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Matilde Fiori</a:t>
            </a:r>
            <a:r>
              <a:rPr lang="en-US" sz="2000" dirty="0"/>
              <a:t>, Sylvie </a:t>
            </a:r>
            <a:r>
              <a:rPr lang="en-US" sz="2000" dirty="0" err="1"/>
              <a:t>Lorthois</a:t>
            </a:r>
            <a:endParaRPr lang="en-US" sz="2000" dirty="0"/>
          </a:p>
          <a:p>
            <a:pPr algn="ctr"/>
            <a:endParaRPr lang="en-US" sz="700" dirty="0"/>
          </a:p>
          <a:p>
            <a:pPr algn="ctr"/>
            <a:r>
              <a:rPr lang="en-US" sz="2000" dirty="0"/>
              <a:t>May 22</a:t>
            </a:r>
            <a:r>
              <a:rPr lang="en-US" sz="2000" baseline="30000" dirty="0"/>
              <a:t>nd  </a:t>
            </a:r>
            <a:r>
              <a:rPr lang="en-US" sz="2000" dirty="0"/>
              <a:t>2026 </a:t>
            </a:r>
          </a:p>
          <a:p>
            <a:pPr algn="ctr"/>
            <a:endParaRPr lang="en-US" sz="700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C1A305B-2000-476E-AEFD-3653A70C39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/>
          <a:stretch/>
        </p:blipFill>
        <p:spPr>
          <a:xfrm>
            <a:off x="10682295" y="171859"/>
            <a:ext cx="1550902" cy="17157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59C855-5C69-4F30-B323-66468AA2B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6" y="1338810"/>
            <a:ext cx="1604618" cy="58295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DD77E12-19A2-42B6-ADC3-CA45DA350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175" y="2224759"/>
            <a:ext cx="2399690" cy="4710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D1F1C04-4CAB-4696-93D9-439029313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9567" y="2224759"/>
            <a:ext cx="2399690" cy="471063"/>
          </a:xfrm>
          <a:prstGeom prst="rect">
            <a:avLst/>
          </a:prstGeom>
        </p:spPr>
      </p:pic>
      <p:grpSp>
        <p:nvGrpSpPr>
          <p:cNvPr id="25" name="Group 5">
            <a:extLst>
              <a:ext uri="{FF2B5EF4-FFF2-40B4-BE49-F238E27FC236}">
                <a16:creationId xmlns:a16="http://schemas.microsoft.com/office/drawing/2014/main" id="{C07510AF-2FF6-496C-96B0-E954F6488E7A}"/>
              </a:ext>
            </a:extLst>
          </p:cNvPr>
          <p:cNvGrpSpPr/>
          <p:nvPr/>
        </p:nvGrpSpPr>
        <p:grpSpPr>
          <a:xfrm>
            <a:off x="5665469" y="3672030"/>
            <a:ext cx="2761387" cy="1978605"/>
            <a:chOff x="5306823" y="9167723"/>
            <a:chExt cx="3377054" cy="2303181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D21E3FBE-2EB9-4A93-A3AE-50F368E0FF91}"/>
                </a:ext>
              </a:extLst>
            </p:cNvPr>
            <p:cNvGrpSpPr/>
            <p:nvPr/>
          </p:nvGrpSpPr>
          <p:grpSpPr>
            <a:xfrm>
              <a:off x="5306823" y="9167723"/>
              <a:ext cx="2925276" cy="2303181"/>
              <a:chOff x="6499074" y="9490243"/>
              <a:chExt cx="2925276" cy="2303181"/>
            </a:xfrm>
          </p:grpSpPr>
          <p:sp>
            <p:nvSpPr>
              <p:cNvPr id="28" name="Cloud 8">
                <a:extLst>
                  <a:ext uri="{FF2B5EF4-FFF2-40B4-BE49-F238E27FC236}">
                    <a16:creationId xmlns:a16="http://schemas.microsoft.com/office/drawing/2014/main" id="{0C7662EB-AF8B-4868-843B-4A893407A4AE}"/>
                  </a:ext>
                </a:extLst>
              </p:cNvPr>
              <p:cNvSpPr/>
              <p:nvPr/>
            </p:nvSpPr>
            <p:spPr>
              <a:xfrm rot="11147329">
                <a:off x="6656056" y="9813861"/>
                <a:ext cx="2441084" cy="1862583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rgbClr val="A2421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4627474A-312F-43A9-8E62-04FFD27A9CF6}"/>
                  </a:ext>
                </a:extLst>
              </p:cNvPr>
              <p:cNvSpPr/>
              <p:nvPr/>
            </p:nvSpPr>
            <p:spPr>
              <a:xfrm rot="3380652">
                <a:off x="6639634" y="10811595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049EE576-39E3-4054-B4E7-C8BF1F9FDB61}"/>
                  </a:ext>
                </a:extLst>
              </p:cNvPr>
              <p:cNvSpPr/>
              <p:nvPr/>
            </p:nvSpPr>
            <p:spPr>
              <a:xfrm rot="18832264">
                <a:off x="7053207" y="10806098"/>
                <a:ext cx="503133" cy="606108"/>
              </a:xfrm>
              <a:prstGeom prst="arc">
                <a:avLst>
                  <a:gd name="adj1" fmla="val 16200000"/>
                  <a:gd name="adj2" fmla="val 21451025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E0CED8B2-1B8D-4DD1-A99C-42E3FE04E6F7}"/>
                  </a:ext>
                </a:extLst>
              </p:cNvPr>
              <p:cNvSpPr/>
              <p:nvPr/>
            </p:nvSpPr>
            <p:spPr>
              <a:xfrm rot="13567802">
                <a:off x="6977597" y="10803692"/>
                <a:ext cx="838857" cy="792258"/>
              </a:xfrm>
              <a:prstGeom prst="arc">
                <a:avLst>
                  <a:gd name="adj1" fmla="val 1932355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0140FCCD-1130-4E60-AF4D-1DD709DCC956}"/>
                  </a:ext>
                </a:extLst>
              </p:cNvPr>
              <p:cNvSpPr/>
              <p:nvPr/>
            </p:nvSpPr>
            <p:spPr>
              <a:xfrm rot="6807303">
                <a:off x="7356570" y="9548923"/>
                <a:ext cx="838857" cy="792258"/>
              </a:xfrm>
              <a:prstGeom prst="arc">
                <a:avLst>
                  <a:gd name="adj1" fmla="val 18094268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210AF946-9CF5-4A2C-A45C-91903E41F318}"/>
                  </a:ext>
                </a:extLst>
              </p:cNvPr>
              <p:cNvSpPr/>
              <p:nvPr/>
            </p:nvSpPr>
            <p:spPr>
              <a:xfrm rot="8633032">
                <a:off x="7818952" y="9490243"/>
                <a:ext cx="838857" cy="792258"/>
              </a:xfrm>
              <a:prstGeom prst="arc">
                <a:avLst>
                  <a:gd name="adj1" fmla="val 16066065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F6C933F7-3C90-4B16-895F-66468069DEE1}"/>
                  </a:ext>
                </a:extLst>
              </p:cNvPr>
              <p:cNvSpPr/>
              <p:nvPr/>
            </p:nvSpPr>
            <p:spPr>
              <a:xfrm rot="11657760">
                <a:off x="7730356" y="10016713"/>
                <a:ext cx="838857" cy="792258"/>
              </a:xfrm>
              <a:prstGeom prst="arc">
                <a:avLst>
                  <a:gd name="adj1" fmla="val 10817430"/>
                  <a:gd name="adj2" fmla="val 13429367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5D38CACB-CF5C-400D-B87E-2A1D7C0B95B5}"/>
                  </a:ext>
                </a:extLst>
              </p:cNvPr>
              <p:cNvSpPr/>
              <p:nvPr/>
            </p:nvSpPr>
            <p:spPr>
              <a:xfrm rot="12719886">
                <a:off x="8585493" y="10540866"/>
                <a:ext cx="838857" cy="792258"/>
              </a:xfrm>
              <a:prstGeom prst="arc">
                <a:avLst>
                  <a:gd name="adj1" fmla="val 18612426"/>
                  <a:gd name="adj2" fmla="val 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94CF1D2C-7E77-4488-B6B1-D06C92A5C58F}"/>
                  </a:ext>
                </a:extLst>
              </p:cNvPr>
              <p:cNvSpPr/>
              <p:nvPr/>
            </p:nvSpPr>
            <p:spPr>
              <a:xfrm rot="18540679">
                <a:off x="7952637" y="10977867"/>
                <a:ext cx="838857" cy="792258"/>
              </a:xfrm>
              <a:prstGeom prst="arc">
                <a:avLst/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B0FF1C32-B26C-498B-90D6-7BCA7DDE1EEE}"/>
                  </a:ext>
                </a:extLst>
              </p:cNvPr>
              <p:cNvSpPr/>
              <p:nvPr/>
            </p:nvSpPr>
            <p:spPr>
              <a:xfrm rot="7732360">
                <a:off x="6475774" y="10517896"/>
                <a:ext cx="838857" cy="792258"/>
              </a:xfrm>
              <a:prstGeom prst="arc">
                <a:avLst>
                  <a:gd name="adj1" fmla="val 15910369"/>
                  <a:gd name="adj2" fmla="val 19911632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4D828C12-5C52-45E6-8A99-70ECD37249AC}"/>
                  </a:ext>
                </a:extLst>
              </p:cNvPr>
              <p:cNvSpPr/>
              <p:nvPr/>
            </p:nvSpPr>
            <p:spPr>
              <a:xfrm rot="20587181" flipH="1">
                <a:off x="7803032" y="10693654"/>
                <a:ext cx="585442" cy="738980"/>
              </a:xfrm>
              <a:prstGeom prst="arc">
                <a:avLst>
                  <a:gd name="adj1" fmla="val 16200000"/>
                  <a:gd name="adj2" fmla="val 9083730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DC2C82A9-722F-42EE-8C16-784FBFBC2DCA}"/>
                  </a:ext>
                </a:extLst>
              </p:cNvPr>
              <p:cNvSpPr/>
              <p:nvPr/>
            </p:nvSpPr>
            <p:spPr>
              <a:xfrm rot="11191391" flipH="1">
                <a:off x="7264146" y="10071902"/>
                <a:ext cx="698166" cy="714336"/>
              </a:xfrm>
              <a:prstGeom prst="arc">
                <a:avLst>
                  <a:gd name="adj1" fmla="val 9246178"/>
                  <a:gd name="adj2" fmla="val 20683479"/>
                </a:avLst>
              </a:prstGeom>
              <a:ln w="38100">
                <a:solidFill>
                  <a:srgbClr val="A24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0F75618D-21BC-497B-BBC3-60C25EAB9B93}"/>
                </a:ext>
              </a:extLst>
            </p:cNvPr>
            <p:cNvSpPr/>
            <p:nvPr/>
          </p:nvSpPr>
          <p:spPr>
            <a:xfrm rot="16589498">
              <a:off x="7425193" y="9705572"/>
              <a:ext cx="1157188" cy="1360181"/>
            </a:xfrm>
            <a:prstGeom prst="arc">
              <a:avLst>
                <a:gd name="adj1" fmla="val 16596360"/>
                <a:gd name="adj2" fmla="val 18734613"/>
              </a:avLst>
            </a:prstGeom>
            <a:ln w="38100">
              <a:solidFill>
                <a:srgbClr val="A242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AA448960-CE43-4C24-9767-5471ED55C284}"/>
              </a:ext>
            </a:extLst>
          </p:cNvPr>
          <p:cNvSpPr/>
          <p:nvPr/>
        </p:nvSpPr>
        <p:spPr>
          <a:xfrm>
            <a:off x="-19625" y="1999110"/>
            <a:ext cx="12192000" cy="946208"/>
          </a:xfrm>
          <a:prstGeom prst="rect">
            <a:avLst/>
          </a:prstGeom>
          <a:noFill/>
          <a:ln w="190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0BBF573A-95B8-4BF7-91E3-A33011C5B7B8}"/>
              </a:ext>
            </a:extLst>
          </p:cNvPr>
          <p:cNvSpPr txBox="1"/>
          <p:nvPr/>
        </p:nvSpPr>
        <p:spPr>
          <a:xfrm>
            <a:off x="8292384" y="3221168"/>
            <a:ext cx="3157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Terem</a:t>
            </a:r>
            <a:r>
              <a:rPr lang="en-GB" sz="1400" dirty="0"/>
              <a:t> et al., 2021 (amplified signal) </a:t>
            </a:r>
          </a:p>
        </p:txBody>
      </p:sp>
      <p:pic>
        <p:nvPicPr>
          <p:cNvPr id="50" name="mrm28797-sup-0010-videos9 (4)">
            <a:hlinkClick r:id="" action="ppaction://media"/>
            <a:extLst>
              <a:ext uri="{FF2B5EF4-FFF2-40B4-BE49-F238E27FC236}">
                <a16:creationId xmlns:a16="http://schemas.microsoft.com/office/drawing/2014/main" id="{822C995B-DC63-45A2-B1BC-79BFAA921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4628" t="7731" r="14102" b="6843"/>
          <a:stretch/>
        </p:blipFill>
        <p:spPr>
          <a:xfrm>
            <a:off x="8072651" y="3727034"/>
            <a:ext cx="3560669" cy="240071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BBD75B1E-B909-4102-9918-40DB62FDCDA8}"/>
              </a:ext>
            </a:extLst>
          </p:cNvPr>
          <p:cNvSpPr txBox="1"/>
          <p:nvPr/>
        </p:nvSpPr>
        <p:spPr>
          <a:xfrm>
            <a:off x="5846168" y="3357924"/>
            <a:ext cx="18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…to brain,</a:t>
            </a:r>
            <a:endParaRPr lang="fr-FR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E23BFBFC-91D6-4488-9468-AFF35003A331}"/>
              </a:ext>
            </a:extLst>
          </p:cNvPr>
          <p:cNvSpPr txBox="1"/>
          <p:nvPr/>
        </p:nvSpPr>
        <p:spPr>
          <a:xfrm>
            <a:off x="9852985" y="6452438"/>
            <a:ext cx="273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 to many more!</a:t>
            </a:r>
            <a:endParaRPr lang="fr-FR" dirty="0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B9656E5-9223-429A-9A17-F521097AABAF}"/>
              </a:ext>
            </a:extLst>
          </p:cNvPr>
          <p:cNvGrpSpPr/>
          <p:nvPr/>
        </p:nvGrpSpPr>
        <p:grpSpPr>
          <a:xfrm>
            <a:off x="109549" y="3812652"/>
            <a:ext cx="1067057" cy="2375225"/>
            <a:chOff x="6469259" y="3716606"/>
            <a:chExt cx="1067057" cy="2375225"/>
          </a:xfrm>
        </p:grpSpPr>
        <p:sp>
          <p:nvSpPr>
            <p:cNvPr id="53" name="Lune 52">
              <a:extLst>
                <a:ext uri="{FF2B5EF4-FFF2-40B4-BE49-F238E27FC236}">
                  <a16:creationId xmlns:a16="http://schemas.microsoft.com/office/drawing/2014/main" id="{1C699723-1EB2-45A1-84EF-4C9494ED28E0}"/>
                </a:ext>
              </a:extLst>
            </p:cNvPr>
            <p:cNvSpPr/>
            <p:nvPr/>
          </p:nvSpPr>
          <p:spPr>
            <a:xfrm rot="10800000">
              <a:off x="7161381" y="4174384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Lune 53">
              <a:extLst>
                <a:ext uri="{FF2B5EF4-FFF2-40B4-BE49-F238E27FC236}">
                  <a16:creationId xmlns:a16="http://schemas.microsoft.com/office/drawing/2014/main" id="{A2BEE3EB-CC27-45D1-B19A-777BF18D7A99}"/>
                </a:ext>
              </a:extLst>
            </p:cNvPr>
            <p:cNvSpPr/>
            <p:nvPr/>
          </p:nvSpPr>
          <p:spPr>
            <a:xfrm>
              <a:off x="6541811" y="4128991"/>
              <a:ext cx="314137" cy="1483647"/>
            </a:xfrm>
            <a:prstGeom prst="moon">
              <a:avLst>
                <a:gd name="adj" fmla="val 53385"/>
              </a:avLst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41">
              <a:extLst>
                <a:ext uri="{FF2B5EF4-FFF2-40B4-BE49-F238E27FC236}">
                  <a16:creationId xmlns:a16="http://schemas.microsoft.com/office/drawing/2014/main" id="{758ABA0F-3099-4792-B91C-8DA269DE6C2B}"/>
                </a:ext>
              </a:extLst>
            </p:cNvPr>
            <p:cNvSpPr/>
            <p:nvPr/>
          </p:nvSpPr>
          <p:spPr>
            <a:xfrm>
              <a:off x="6469259" y="4565287"/>
              <a:ext cx="1067057" cy="775097"/>
            </a:xfrm>
            <a:custGeom>
              <a:avLst/>
              <a:gdLst>
                <a:gd name="connsiteX0" fmla="*/ 0 w 1180731"/>
                <a:gd name="connsiteY0" fmla="*/ 480262 h 960523"/>
                <a:gd name="connsiteX1" fmla="*/ 590366 w 1180731"/>
                <a:gd name="connsiteY1" fmla="*/ 0 h 960523"/>
                <a:gd name="connsiteX2" fmla="*/ 1180732 w 1180731"/>
                <a:gd name="connsiteY2" fmla="*/ 480262 h 960523"/>
                <a:gd name="connsiteX3" fmla="*/ 590366 w 1180731"/>
                <a:gd name="connsiteY3" fmla="*/ 960524 h 960523"/>
                <a:gd name="connsiteX4" fmla="*/ 0 w 1180731"/>
                <a:gd name="connsiteY4" fmla="*/ 480262 h 960523"/>
                <a:gd name="connsiteX0" fmla="*/ 37 w 1180769"/>
                <a:gd name="connsiteY0" fmla="*/ 194747 h 675009"/>
                <a:gd name="connsiteX1" fmla="*/ 569138 w 1180769"/>
                <a:gd name="connsiteY1" fmla="*/ 12197 h 675009"/>
                <a:gd name="connsiteX2" fmla="*/ 1180769 w 1180769"/>
                <a:gd name="connsiteY2" fmla="*/ 194747 h 675009"/>
                <a:gd name="connsiteX3" fmla="*/ 590403 w 1180769"/>
                <a:gd name="connsiteY3" fmla="*/ 675009 h 675009"/>
                <a:gd name="connsiteX4" fmla="*/ 37 w 1180769"/>
                <a:gd name="connsiteY4" fmla="*/ 194747 h 675009"/>
                <a:gd name="connsiteX0" fmla="*/ 114 w 1180846"/>
                <a:gd name="connsiteY0" fmla="*/ 268454 h 748716"/>
                <a:gd name="connsiteX1" fmla="*/ 569215 w 1180846"/>
                <a:gd name="connsiteY1" fmla="*/ 85904 h 748716"/>
                <a:gd name="connsiteX2" fmla="*/ 1180846 w 1180846"/>
                <a:gd name="connsiteY2" fmla="*/ 268454 h 748716"/>
                <a:gd name="connsiteX3" fmla="*/ 590480 w 1180846"/>
                <a:gd name="connsiteY3" fmla="*/ 748716 h 748716"/>
                <a:gd name="connsiteX4" fmla="*/ 114 w 1180846"/>
                <a:gd name="connsiteY4" fmla="*/ 268454 h 748716"/>
                <a:gd name="connsiteX0" fmla="*/ 24 w 1196798"/>
                <a:gd name="connsiteY0" fmla="*/ 321635 h 801897"/>
                <a:gd name="connsiteX1" fmla="*/ 569125 w 1196798"/>
                <a:gd name="connsiteY1" fmla="*/ 139085 h 801897"/>
                <a:gd name="connsiteX2" fmla="*/ 1021039 w 1196798"/>
                <a:gd name="connsiteY2" fmla="*/ 5168 h 801897"/>
                <a:gd name="connsiteX3" fmla="*/ 1180756 w 1196798"/>
                <a:gd name="connsiteY3" fmla="*/ 321635 h 801897"/>
                <a:gd name="connsiteX4" fmla="*/ 590390 w 1196798"/>
                <a:gd name="connsiteY4" fmla="*/ 801897 h 801897"/>
                <a:gd name="connsiteX5" fmla="*/ 24 w 1196798"/>
                <a:gd name="connsiteY5" fmla="*/ 321635 h 801897"/>
                <a:gd name="connsiteX0" fmla="*/ 28285 w 1225059"/>
                <a:gd name="connsiteY0" fmla="*/ 320333 h 800595"/>
                <a:gd name="connsiteX1" fmla="*/ 145533 w 1225059"/>
                <a:gd name="connsiteY1" fmla="*/ 35765 h 800595"/>
                <a:gd name="connsiteX2" fmla="*/ 597386 w 1225059"/>
                <a:gd name="connsiteY2" fmla="*/ 137783 h 800595"/>
                <a:gd name="connsiteX3" fmla="*/ 1049300 w 1225059"/>
                <a:gd name="connsiteY3" fmla="*/ 3866 h 800595"/>
                <a:gd name="connsiteX4" fmla="*/ 1209017 w 1225059"/>
                <a:gd name="connsiteY4" fmla="*/ 320333 h 800595"/>
                <a:gd name="connsiteX5" fmla="*/ 618651 w 1225059"/>
                <a:gd name="connsiteY5" fmla="*/ 800595 h 800595"/>
                <a:gd name="connsiteX6" fmla="*/ 28285 w 1225059"/>
                <a:gd name="connsiteY6" fmla="*/ 320333 h 800595"/>
                <a:gd name="connsiteX0" fmla="*/ 720 w 1197494"/>
                <a:gd name="connsiteY0" fmla="*/ 320333 h 800595"/>
                <a:gd name="connsiteX1" fmla="*/ 117968 w 1197494"/>
                <a:gd name="connsiteY1" fmla="*/ 35765 h 800595"/>
                <a:gd name="connsiteX2" fmla="*/ 569821 w 1197494"/>
                <a:gd name="connsiteY2" fmla="*/ 137783 h 800595"/>
                <a:gd name="connsiteX3" fmla="*/ 1021735 w 1197494"/>
                <a:gd name="connsiteY3" fmla="*/ 3866 h 800595"/>
                <a:gd name="connsiteX4" fmla="*/ 1181452 w 1197494"/>
                <a:gd name="connsiteY4" fmla="*/ 320333 h 800595"/>
                <a:gd name="connsiteX5" fmla="*/ 591086 w 1197494"/>
                <a:gd name="connsiteY5" fmla="*/ 800595 h 800595"/>
                <a:gd name="connsiteX6" fmla="*/ 720 w 1197494"/>
                <a:gd name="connsiteY6" fmla="*/ 320333 h 800595"/>
                <a:gd name="connsiteX0" fmla="*/ 495 w 1198152"/>
                <a:gd name="connsiteY0" fmla="*/ 320333 h 811741"/>
                <a:gd name="connsiteX1" fmla="*/ 117743 w 1198152"/>
                <a:gd name="connsiteY1" fmla="*/ 35765 h 811741"/>
                <a:gd name="connsiteX2" fmla="*/ 569596 w 1198152"/>
                <a:gd name="connsiteY2" fmla="*/ 137783 h 811741"/>
                <a:gd name="connsiteX3" fmla="*/ 1021510 w 1198152"/>
                <a:gd name="connsiteY3" fmla="*/ 3866 h 811741"/>
                <a:gd name="connsiteX4" fmla="*/ 1181227 w 1198152"/>
                <a:gd name="connsiteY4" fmla="*/ 320333 h 811741"/>
                <a:gd name="connsiteX5" fmla="*/ 1138468 w 1198152"/>
                <a:gd name="connsiteY5" fmla="*/ 631188 h 811741"/>
                <a:gd name="connsiteX6" fmla="*/ 590861 w 1198152"/>
                <a:gd name="connsiteY6" fmla="*/ 800595 h 811741"/>
                <a:gd name="connsiteX7" fmla="*/ 495 w 1198152"/>
                <a:gd name="connsiteY7" fmla="*/ 320333 h 811741"/>
                <a:gd name="connsiteX0" fmla="*/ 8164 w 1205821"/>
                <a:gd name="connsiteY0" fmla="*/ 320333 h 710976"/>
                <a:gd name="connsiteX1" fmla="*/ 125412 w 1205821"/>
                <a:gd name="connsiteY1" fmla="*/ 35765 h 710976"/>
                <a:gd name="connsiteX2" fmla="*/ 577265 w 1205821"/>
                <a:gd name="connsiteY2" fmla="*/ 137783 h 710976"/>
                <a:gd name="connsiteX3" fmla="*/ 1029179 w 1205821"/>
                <a:gd name="connsiteY3" fmla="*/ 3866 h 710976"/>
                <a:gd name="connsiteX4" fmla="*/ 1188896 w 1205821"/>
                <a:gd name="connsiteY4" fmla="*/ 320333 h 710976"/>
                <a:gd name="connsiteX5" fmla="*/ 1146137 w 1205821"/>
                <a:gd name="connsiteY5" fmla="*/ 631188 h 710976"/>
                <a:gd name="connsiteX6" fmla="*/ 300818 w 1205821"/>
                <a:gd name="connsiteY6" fmla="*/ 683637 h 710976"/>
                <a:gd name="connsiteX7" fmla="*/ 8164 w 1205821"/>
                <a:gd name="connsiteY7" fmla="*/ 320333 h 710976"/>
                <a:gd name="connsiteX0" fmla="*/ 8164 w 1189001"/>
                <a:gd name="connsiteY0" fmla="*/ 320333 h 730781"/>
                <a:gd name="connsiteX1" fmla="*/ 125412 w 1189001"/>
                <a:gd name="connsiteY1" fmla="*/ 35765 h 730781"/>
                <a:gd name="connsiteX2" fmla="*/ 577265 w 1189001"/>
                <a:gd name="connsiteY2" fmla="*/ 137783 h 730781"/>
                <a:gd name="connsiteX3" fmla="*/ 1029179 w 1189001"/>
                <a:gd name="connsiteY3" fmla="*/ 3866 h 730781"/>
                <a:gd name="connsiteX4" fmla="*/ 1188896 w 1189001"/>
                <a:gd name="connsiteY4" fmla="*/ 320333 h 730781"/>
                <a:gd name="connsiteX5" fmla="*/ 1007914 w 1189001"/>
                <a:gd name="connsiteY5" fmla="*/ 673718 h 730781"/>
                <a:gd name="connsiteX6" fmla="*/ 300818 w 1189001"/>
                <a:gd name="connsiteY6" fmla="*/ 683637 h 730781"/>
                <a:gd name="connsiteX7" fmla="*/ 8164 w 1189001"/>
                <a:gd name="connsiteY7" fmla="*/ 320333 h 730781"/>
                <a:gd name="connsiteX0" fmla="*/ 1006 w 1181843"/>
                <a:gd name="connsiteY0" fmla="*/ 320333 h 731137"/>
                <a:gd name="connsiteX1" fmla="*/ 118254 w 1181843"/>
                <a:gd name="connsiteY1" fmla="*/ 35765 h 731137"/>
                <a:gd name="connsiteX2" fmla="*/ 570107 w 1181843"/>
                <a:gd name="connsiteY2" fmla="*/ 137783 h 731137"/>
                <a:gd name="connsiteX3" fmla="*/ 1022021 w 1181843"/>
                <a:gd name="connsiteY3" fmla="*/ 3866 h 731137"/>
                <a:gd name="connsiteX4" fmla="*/ 1181738 w 1181843"/>
                <a:gd name="connsiteY4" fmla="*/ 320333 h 731137"/>
                <a:gd name="connsiteX5" fmla="*/ 1000756 w 1181843"/>
                <a:gd name="connsiteY5" fmla="*/ 673718 h 731137"/>
                <a:gd name="connsiteX6" fmla="*/ 160784 w 1181843"/>
                <a:gd name="connsiteY6" fmla="*/ 684351 h 731137"/>
                <a:gd name="connsiteX7" fmla="*/ 1006 w 1181843"/>
                <a:gd name="connsiteY7" fmla="*/ 320333 h 731137"/>
                <a:gd name="connsiteX0" fmla="*/ 1006 w 1139179"/>
                <a:gd name="connsiteY0" fmla="*/ 320333 h 731137"/>
                <a:gd name="connsiteX1" fmla="*/ 118254 w 1139179"/>
                <a:gd name="connsiteY1" fmla="*/ 35765 h 731137"/>
                <a:gd name="connsiteX2" fmla="*/ 570107 w 1139179"/>
                <a:gd name="connsiteY2" fmla="*/ 137783 h 731137"/>
                <a:gd name="connsiteX3" fmla="*/ 1022021 w 1139179"/>
                <a:gd name="connsiteY3" fmla="*/ 3866 h 731137"/>
                <a:gd name="connsiteX4" fmla="*/ 1138979 w 1139179"/>
                <a:gd name="connsiteY4" fmla="*/ 354742 h 731137"/>
                <a:gd name="connsiteX5" fmla="*/ 1000756 w 1139179"/>
                <a:gd name="connsiteY5" fmla="*/ 673718 h 731137"/>
                <a:gd name="connsiteX6" fmla="*/ 160784 w 1139179"/>
                <a:gd name="connsiteY6" fmla="*/ 684351 h 731137"/>
                <a:gd name="connsiteX7" fmla="*/ 1006 w 1139179"/>
                <a:gd name="connsiteY7" fmla="*/ 320333 h 731137"/>
                <a:gd name="connsiteX0" fmla="*/ 1006 w 1139520"/>
                <a:gd name="connsiteY0" fmla="*/ 320333 h 711482"/>
                <a:gd name="connsiteX1" fmla="*/ 118254 w 1139520"/>
                <a:gd name="connsiteY1" fmla="*/ 35765 h 711482"/>
                <a:gd name="connsiteX2" fmla="*/ 570107 w 1139520"/>
                <a:gd name="connsiteY2" fmla="*/ 137783 h 711482"/>
                <a:gd name="connsiteX3" fmla="*/ 1022021 w 1139520"/>
                <a:gd name="connsiteY3" fmla="*/ 3866 h 711482"/>
                <a:gd name="connsiteX4" fmla="*/ 1138979 w 1139520"/>
                <a:gd name="connsiteY4" fmla="*/ 354742 h 711482"/>
                <a:gd name="connsiteX5" fmla="*/ 1032654 w 1139520"/>
                <a:gd name="connsiteY5" fmla="*/ 631188 h 711482"/>
                <a:gd name="connsiteX6" fmla="*/ 160784 w 1139520"/>
                <a:gd name="connsiteY6" fmla="*/ 684351 h 711482"/>
                <a:gd name="connsiteX7" fmla="*/ 1006 w 1139520"/>
                <a:gd name="connsiteY7" fmla="*/ 320333 h 711482"/>
                <a:gd name="connsiteX0" fmla="*/ 1006 w 1139323"/>
                <a:gd name="connsiteY0" fmla="*/ 320333 h 692498"/>
                <a:gd name="connsiteX1" fmla="*/ 118254 w 1139323"/>
                <a:gd name="connsiteY1" fmla="*/ 35765 h 692498"/>
                <a:gd name="connsiteX2" fmla="*/ 570107 w 1139323"/>
                <a:gd name="connsiteY2" fmla="*/ 137783 h 692498"/>
                <a:gd name="connsiteX3" fmla="*/ 1022021 w 1139323"/>
                <a:gd name="connsiteY3" fmla="*/ 3866 h 692498"/>
                <a:gd name="connsiteX4" fmla="*/ 1138979 w 1139323"/>
                <a:gd name="connsiteY4" fmla="*/ 354742 h 692498"/>
                <a:gd name="connsiteX5" fmla="*/ 1032654 w 1139323"/>
                <a:gd name="connsiteY5" fmla="*/ 631188 h 692498"/>
                <a:gd name="connsiteX6" fmla="*/ 617983 w 1139323"/>
                <a:gd name="connsiteY6" fmla="*/ 578025 h 692498"/>
                <a:gd name="connsiteX7" fmla="*/ 160784 w 1139323"/>
                <a:gd name="connsiteY7" fmla="*/ 684351 h 692498"/>
                <a:gd name="connsiteX8" fmla="*/ 1006 w 1139323"/>
                <a:gd name="connsiteY8" fmla="*/ 320333 h 692498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1006 w 1139323"/>
                <a:gd name="connsiteY0" fmla="*/ 320333 h 684649"/>
                <a:gd name="connsiteX1" fmla="*/ 118254 w 1139323"/>
                <a:gd name="connsiteY1" fmla="*/ 35765 h 684649"/>
                <a:gd name="connsiteX2" fmla="*/ 570107 w 1139323"/>
                <a:gd name="connsiteY2" fmla="*/ 137783 h 684649"/>
                <a:gd name="connsiteX3" fmla="*/ 1022021 w 1139323"/>
                <a:gd name="connsiteY3" fmla="*/ 3866 h 684649"/>
                <a:gd name="connsiteX4" fmla="*/ 1138979 w 1139323"/>
                <a:gd name="connsiteY4" fmla="*/ 354742 h 684649"/>
                <a:gd name="connsiteX5" fmla="*/ 1032654 w 1139323"/>
                <a:gd name="connsiteY5" fmla="*/ 631188 h 684649"/>
                <a:gd name="connsiteX6" fmla="*/ 522290 w 1139323"/>
                <a:gd name="connsiteY6" fmla="*/ 386639 h 684649"/>
                <a:gd name="connsiteX7" fmla="*/ 160784 w 1139323"/>
                <a:gd name="connsiteY7" fmla="*/ 684351 h 684649"/>
                <a:gd name="connsiteX8" fmla="*/ 1006 w 1139323"/>
                <a:gd name="connsiteY8" fmla="*/ 320333 h 684649"/>
                <a:gd name="connsiteX0" fmla="*/ 6 w 1138323"/>
                <a:gd name="connsiteY0" fmla="*/ 320333 h 638119"/>
                <a:gd name="connsiteX1" fmla="*/ 117254 w 1138323"/>
                <a:gd name="connsiteY1" fmla="*/ 35765 h 638119"/>
                <a:gd name="connsiteX2" fmla="*/ 569107 w 1138323"/>
                <a:gd name="connsiteY2" fmla="*/ 137783 h 638119"/>
                <a:gd name="connsiteX3" fmla="*/ 1021021 w 1138323"/>
                <a:gd name="connsiteY3" fmla="*/ 3866 h 638119"/>
                <a:gd name="connsiteX4" fmla="*/ 1137979 w 1138323"/>
                <a:gd name="connsiteY4" fmla="*/ 354742 h 638119"/>
                <a:gd name="connsiteX5" fmla="*/ 1031654 w 1138323"/>
                <a:gd name="connsiteY5" fmla="*/ 631188 h 638119"/>
                <a:gd name="connsiteX6" fmla="*/ 521290 w 1138323"/>
                <a:gd name="connsiteY6" fmla="*/ 386639 h 638119"/>
                <a:gd name="connsiteX7" fmla="*/ 114420 w 1138323"/>
                <a:gd name="connsiteY7" fmla="*/ 557840 h 638119"/>
                <a:gd name="connsiteX8" fmla="*/ 6 w 1138323"/>
                <a:gd name="connsiteY8" fmla="*/ 320333 h 638119"/>
                <a:gd name="connsiteX0" fmla="*/ 6 w 1138135"/>
                <a:gd name="connsiteY0" fmla="*/ 320333 h 576403"/>
                <a:gd name="connsiteX1" fmla="*/ 117254 w 1138135"/>
                <a:gd name="connsiteY1" fmla="*/ 35765 h 576403"/>
                <a:gd name="connsiteX2" fmla="*/ 569107 w 1138135"/>
                <a:gd name="connsiteY2" fmla="*/ 137783 h 576403"/>
                <a:gd name="connsiteX3" fmla="*/ 1021021 w 1138135"/>
                <a:gd name="connsiteY3" fmla="*/ 3866 h 576403"/>
                <a:gd name="connsiteX4" fmla="*/ 1137979 w 1138135"/>
                <a:gd name="connsiteY4" fmla="*/ 354742 h 576403"/>
                <a:gd name="connsiteX5" fmla="*/ 997632 w 1138135"/>
                <a:gd name="connsiteY5" fmla="*/ 567932 h 576403"/>
                <a:gd name="connsiteX6" fmla="*/ 521290 w 1138135"/>
                <a:gd name="connsiteY6" fmla="*/ 386639 h 576403"/>
                <a:gd name="connsiteX7" fmla="*/ 114420 w 1138135"/>
                <a:gd name="connsiteY7" fmla="*/ 557840 h 576403"/>
                <a:gd name="connsiteX8" fmla="*/ 6 w 1138135"/>
                <a:gd name="connsiteY8" fmla="*/ 320333 h 57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8135" h="576403">
                  <a:moveTo>
                    <a:pt x="6" y="320333"/>
                  </a:moveTo>
                  <a:cubicBezTo>
                    <a:pt x="478" y="233321"/>
                    <a:pt x="22404" y="66190"/>
                    <a:pt x="117254" y="35765"/>
                  </a:cubicBezTo>
                  <a:cubicBezTo>
                    <a:pt x="212104" y="5340"/>
                    <a:pt x="418479" y="143099"/>
                    <a:pt x="569107" y="137783"/>
                  </a:cubicBezTo>
                  <a:cubicBezTo>
                    <a:pt x="719735" y="132467"/>
                    <a:pt x="919083" y="-26559"/>
                    <a:pt x="1021021" y="3866"/>
                  </a:cubicBezTo>
                  <a:cubicBezTo>
                    <a:pt x="1122960" y="34291"/>
                    <a:pt x="1134435" y="267909"/>
                    <a:pt x="1137979" y="354742"/>
                  </a:cubicBezTo>
                  <a:cubicBezTo>
                    <a:pt x="1141523" y="441575"/>
                    <a:pt x="1084465" y="511225"/>
                    <a:pt x="997632" y="567932"/>
                  </a:cubicBezTo>
                  <a:cubicBezTo>
                    <a:pt x="910799" y="624639"/>
                    <a:pt x="996211" y="377778"/>
                    <a:pt x="521290" y="386639"/>
                  </a:cubicBezTo>
                  <a:cubicBezTo>
                    <a:pt x="375978" y="395500"/>
                    <a:pt x="201301" y="568891"/>
                    <a:pt x="114420" y="557840"/>
                  </a:cubicBezTo>
                  <a:cubicBezTo>
                    <a:pt x="27539" y="546789"/>
                    <a:pt x="-466" y="407345"/>
                    <a:pt x="6" y="32033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Organigramme : Délai 39">
              <a:extLst>
                <a:ext uri="{FF2B5EF4-FFF2-40B4-BE49-F238E27FC236}">
                  <a16:creationId xmlns:a16="http://schemas.microsoft.com/office/drawing/2014/main" id="{03C7CF76-4BD6-416C-A44C-397C4E61CD77}"/>
                </a:ext>
              </a:extLst>
            </p:cNvPr>
            <p:cNvSpPr/>
            <p:nvPr/>
          </p:nvSpPr>
          <p:spPr>
            <a:xfrm rot="5400000">
              <a:off x="6425303" y="3945410"/>
              <a:ext cx="1154209" cy="696602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5807" h="62381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117106" y="220766"/>
                    <a:pt x="1100830" y="322271"/>
                  </a:cubicBezTo>
                  <a:cubicBezTo>
                    <a:pt x="1084554" y="423776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Organigramme : Délai 39">
              <a:extLst>
                <a:ext uri="{FF2B5EF4-FFF2-40B4-BE49-F238E27FC236}">
                  <a16:creationId xmlns:a16="http://schemas.microsoft.com/office/drawing/2014/main" id="{8CD5A74C-715B-4597-9D13-62860DF8B80F}"/>
                </a:ext>
              </a:extLst>
            </p:cNvPr>
            <p:cNvSpPr/>
            <p:nvPr/>
          </p:nvSpPr>
          <p:spPr>
            <a:xfrm rot="16200000">
              <a:off x="6476762" y="5202962"/>
              <a:ext cx="1066214" cy="711523"/>
            </a:xfrm>
            <a:custGeom>
              <a:avLst/>
              <a:gdLst>
                <a:gd name="connsiteX0" fmla="*/ 0 w 1216240"/>
                <a:gd name="connsiteY0" fmla="*/ 0 h 538007"/>
                <a:gd name="connsiteX1" fmla="*/ 608120 w 1216240"/>
                <a:gd name="connsiteY1" fmla="*/ 0 h 538007"/>
                <a:gd name="connsiteX2" fmla="*/ 1216240 w 1216240"/>
                <a:gd name="connsiteY2" fmla="*/ 269004 h 538007"/>
                <a:gd name="connsiteX3" fmla="*/ 608120 w 1216240"/>
                <a:gd name="connsiteY3" fmla="*/ 538008 h 538007"/>
                <a:gd name="connsiteX4" fmla="*/ 0 w 1216240"/>
                <a:gd name="connsiteY4" fmla="*/ 538007 h 538007"/>
                <a:gd name="connsiteX5" fmla="*/ 0 w 1216240"/>
                <a:gd name="connsiteY5" fmla="*/ 0 h 538007"/>
                <a:gd name="connsiteX0" fmla="*/ 0 w 1038689"/>
                <a:gd name="connsiteY0" fmla="*/ 0 h 538008"/>
                <a:gd name="connsiteX1" fmla="*/ 608120 w 1038689"/>
                <a:gd name="connsiteY1" fmla="*/ 0 h 538008"/>
                <a:gd name="connsiteX2" fmla="*/ 1038689 w 1038689"/>
                <a:gd name="connsiteY2" fmla="*/ 269004 h 538008"/>
                <a:gd name="connsiteX3" fmla="*/ 608120 w 1038689"/>
                <a:gd name="connsiteY3" fmla="*/ 538008 h 538008"/>
                <a:gd name="connsiteX4" fmla="*/ 0 w 1038689"/>
                <a:gd name="connsiteY4" fmla="*/ 538007 h 538008"/>
                <a:gd name="connsiteX5" fmla="*/ 0 w 1038689"/>
                <a:gd name="connsiteY5" fmla="*/ 0 h 538008"/>
                <a:gd name="connsiteX0" fmla="*/ 0 w 1038689"/>
                <a:gd name="connsiteY0" fmla="*/ 87 h 538182"/>
                <a:gd name="connsiteX1" fmla="*/ 608120 w 1038689"/>
                <a:gd name="connsiteY1" fmla="*/ 87 h 538182"/>
                <a:gd name="connsiteX2" fmla="*/ 1038689 w 1038689"/>
                <a:gd name="connsiteY2" fmla="*/ 269091 h 538182"/>
                <a:gd name="connsiteX3" fmla="*/ 608120 w 1038689"/>
                <a:gd name="connsiteY3" fmla="*/ 538095 h 538182"/>
                <a:gd name="connsiteX4" fmla="*/ 0 w 1038689"/>
                <a:gd name="connsiteY4" fmla="*/ 538094 h 538182"/>
                <a:gd name="connsiteX5" fmla="*/ 0 w 1038689"/>
                <a:gd name="connsiteY5" fmla="*/ 87 h 538182"/>
                <a:gd name="connsiteX0" fmla="*/ 0 w 1044193"/>
                <a:gd name="connsiteY0" fmla="*/ 53267 h 591275"/>
                <a:gd name="connsiteX1" fmla="*/ 714655 w 1044193"/>
                <a:gd name="connsiteY1" fmla="*/ 0 h 591275"/>
                <a:gd name="connsiteX2" fmla="*/ 1038689 w 1044193"/>
                <a:gd name="connsiteY2" fmla="*/ 322271 h 591275"/>
                <a:gd name="connsiteX3" fmla="*/ 608120 w 1044193"/>
                <a:gd name="connsiteY3" fmla="*/ 591275 h 591275"/>
                <a:gd name="connsiteX4" fmla="*/ 0 w 1044193"/>
                <a:gd name="connsiteY4" fmla="*/ 591274 h 591275"/>
                <a:gd name="connsiteX5" fmla="*/ 0 w 1044193"/>
                <a:gd name="connsiteY5" fmla="*/ 53267 h 591275"/>
                <a:gd name="connsiteX0" fmla="*/ 0 w 1043666"/>
                <a:gd name="connsiteY0" fmla="*/ 53267 h 609031"/>
                <a:gd name="connsiteX1" fmla="*/ 714655 w 1043666"/>
                <a:gd name="connsiteY1" fmla="*/ 0 h 609031"/>
                <a:gd name="connsiteX2" fmla="*/ 1038689 w 1043666"/>
                <a:gd name="connsiteY2" fmla="*/ 322271 h 609031"/>
                <a:gd name="connsiteX3" fmla="*/ 616997 w 1043666"/>
                <a:gd name="connsiteY3" fmla="*/ 609031 h 609031"/>
                <a:gd name="connsiteX4" fmla="*/ 0 w 1043666"/>
                <a:gd name="connsiteY4" fmla="*/ 591274 h 609031"/>
                <a:gd name="connsiteX5" fmla="*/ 0 w 1043666"/>
                <a:gd name="connsiteY5" fmla="*/ 53267 h 609031"/>
                <a:gd name="connsiteX0" fmla="*/ 0 w 1043666"/>
                <a:gd name="connsiteY0" fmla="*/ 53267 h 623819"/>
                <a:gd name="connsiteX1" fmla="*/ 714655 w 1043666"/>
                <a:gd name="connsiteY1" fmla="*/ 0 h 623819"/>
                <a:gd name="connsiteX2" fmla="*/ 1038689 w 1043666"/>
                <a:gd name="connsiteY2" fmla="*/ 322271 h 623819"/>
                <a:gd name="connsiteX3" fmla="*/ 616997 w 1043666"/>
                <a:gd name="connsiteY3" fmla="*/ 609031 h 623819"/>
                <a:gd name="connsiteX4" fmla="*/ 0 w 1043666"/>
                <a:gd name="connsiteY4" fmla="*/ 591274 h 623819"/>
                <a:gd name="connsiteX5" fmla="*/ 0 w 1043666"/>
                <a:gd name="connsiteY5" fmla="*/ 53267 h 623819"/>
                <a:gd name="connsiteX0" fmla="*/ 44386 w 1088052"/>
                <a:gd name="connsiteY0" fmla="*/ 53267 h 623819"/>
                <a:gd name="connsiteX1" fmla="*/ 759041 w 1088052"/>
                <a:gd name="connsiteY1" fmla="*/ 0 h 623819"/>
                <a:gd name="connsiteX2" fmla="*/ 1083075 w 1088052"/>
                <a:gd name="connsiteY2" fmla="*/ 322271 h 623819"/>
                <a:gd name="connsiteX3" fmla="*/ 661383 w 1088052"/>
                <a:gd name="connsiteY3" fmla="*/ 609031 h 623819"/>
                <a:gd name="connsiteX4" fmla="*/ 0 w 1088052"/>
                <a:gd name="connsiteY4" fmla="*/ 538008 h 623819"/>
                <a:gd name="connsiteX5" fmla="*/ 44386 w 1088052"/>
                <a:gd name="connsiteY5" fmla="*/ 53267 h 623819"/>
                <a:gd name="connsiteX0" fmla="*/ 0 w 1105807"/>
                <a:gd name="connsiteY0" fmla="*/ 97655 h 623819"/>
                <a:gd name="connsiteX1" fmla="*/ 776796 w 1105807"/>
                <a:gd name="connsiteY1" fmla="*/ 0 h 623819"/>
                <a:gd name="connsiteX2" fmla="*/ 1100830 w 1105807"/>
                <a:gd name="connsiteY2" fmla="*/ 322271 h 623819"/>
                <a:gd name="connsiteX3" fmla="*/ 679138 w 1105807"/>
                <a:gd name="connsiteY3" fmla="*/ 609031 h 623819"/>
                <a:gd name="connsiteX4" fmla="*/ 17755 w 1105807"/>
                <a:gd name="connsiteY4" fmla="*/ 538008 h 623819"/>
                <a:gd name="connsiteX5" fmla="*/ 0 w 1105807"/>
                <a:gd name="connsiteY5" fmla="*/ 97655 h 623819"/>
                <a:gd name="connsiteX0" fmla="*/ 0 w 1021502"/>
                <a:gd name="connsiteY0" fmla="*/ 97655 h 637179"/>
                <a:gd name="connsiteX1" fmla="*/ 776796 w 1021502"/>
                <a:gd name="connsiteY1" fmla="*/ 0 h 637179"/>
                <a:gd name="connsiteX2" fmla="*/ 994298 w 1021502"/>
                <a:gd name="connsiteY2" fmla="*/ 482069 h 637179"/>
                <a:gd name="connsiteX3" fmla="*/ 679138 w 1021502"/>
                <a:gd name="connsiteY3" fmla="*/ 609031 h 637179"/>
                <a:gd name="connsiteX4" fmla="*/ 17755 w 1021502"/>
                <a:gd name="connsiteY4" fmla="*/ 538008 h 637179"/>
                <a:gd name="connsiteX5" fmla="*/ 0 w 1021502"/>
                <a:gd name="connsiteY5" fmla="*/ 97655 h 63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1502" h="637179">
                  <a:moveTo>
                    <a:pt x="0" y="97655"/>
                  </a:moveTo>
                  <a:lnTo>
                    <a:pt x="776796" y="0"/>
                  </a:lnTo>
                  <a:cubicBezTo>
                    <a:pt x="1112651" y="0"/>
                    <a:pt x="1010574" y="380564"/>
                    <a:pt x="994298" y="482069"/>
                  </a:cubicBezTo>
                  <a:cubicBezTo>
                    <a:pt x="978022" y="583574"/>
                    <a:pt x="1148160" y="688930"/>
                    <a:pt x="679138" y="609031"/>
                  </a:cubicBezTo>
                  <a:lnTo>
                    <a:pt x="17755" y="538008"/>
                  </a:lnTo>
                  <a:lnTo>
                    <a:pt x="0" y="97655"/>
                  </a:lnTo>
                  <a:close/>
                </a:path>
              </a:pathLst>
            </a:custGeom>
            <a:pattFill prst="open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68D9405E-4587-4297-95BF-8588CC345BFA}"/>
              </a:ext>
            </a:extLst>
          </p:cNvPr>
          <p:cNvSpPr txBox="1"/>
          <p:nvPr/>
        </p:nvSpPr>
        <p:spPr>
          <a:xfrm>
            <a:off x="32366" y="3357703"/>
            <a:ext cx="239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cartilage…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3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3E7ED7F-94D2-4F16-8DC0-9A5C1C87FC08}"/>
              </a:ext>
            </a:extLst>
          </p:cNvPr>
          <p:cNvSpPr/>
          <p:nvPr/>
        </p:nvSpPr>
        <p:spPr>
          <a:xfrm>
            <a:off x="2917617" y="1579691"/>
            <a:ext cx="2412000" cy="864678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CF4E6F4D-DE04-43BD-9A14-0B9751BA4D85}"/>
              </a:ext>
            </a:extLst>
          </p:cNvPr>
          <p:cNvSpPr/>
          <p:nvPr/>
        </p:nvSpPr>
        <p:spPr>
          <a:xfrm rot="16200000">
            <a:off x="3688211" y="1990651"/>
            <a:ext cx="63080" cy="11430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D3E1FC3-01A7-4B39-9D83-4F4C27E25866}"/>
              </a:ext>
            </a:extLst>
          </p:cNvPr>
          <p:cNvSpPr/>
          <p:nvPr/>
        </p:nvSpPr>
        <p:spPr>
          <a:xfrm>
            <a:off x="125497" y="1592575"/>
            <a:ext cx="2412000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79751B0F-9234-437F-B9DE-52299224186F}"/>
              </a:ext>
            </a:extLst>
          </p:cNvPr>
          <p:cNvSpPr/>
          <p:nvPr/>
        </p:nvSpPr>
        <p:spPr>
          <a:xfrm rot="16200000">
            <a:off x="820862" y="1942363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 : coins arrondis 74">
            <a:extLst>
              <a:ext uri="{FF2B5EF4-FFF2-40B4-BE49-F238E27FC236}">
                <a16:creationId xmlns:a16="http://schemas.microsoft.com/office/drawing/2014/main" id="{99640CD2-7DBC-42AD-8A43-B2C362670220}"/>
              </a:ext>
            </a:extLst>
          </p:cNvPr>
          <p:cNvSpPr/>
          <p:nvPr/>
        </p:nvSpPr>
        <p:spPr>
          <a:xfrm rot="16200000">
            <a:off x="4469683" y="1979525"/>
            <a:ext cx="63081" cy="127634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 : coins arrondis 77">
            <a:extLst>
              <a:ext uri="{FF2B5EF4-FFF2-40B4-BE49-F238E27FC236}">
                <a16:creationId xmlns:a16="http://schemas.microsoft.com/office/drawing/2014/main" id="{082FFE05-EC2A-41C2-8E9D-3CE5A52A2A6F}"/>
              </a:ext>
            </a:extLst>
          </p:cNvPr>
          <p:cNvSpPr/>
          <p:nvPr/>
        </p:nvSpPr>
        <p:spPr>
          <a:xfrm rot="16200000">
            <a:off x="1555906" y="1947184"/>
            <a:ext cx="252000" cy="183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 : coins arrondis 85">
            <a:extLst>
              <a:ext uri="{FF2B5EF4-FFF2-40B4-BE49-F238E27FC236}">
                <a16:creationId xmlns:a16="http://schemas.microsoft.com/office/drawing/2014/main" id="{15B3179B-91E4-467A-9195-9AF982CB9DBF}"/>
              </a:ext>
            </a:extLst>
          </p:cNvPr>
          <p:cNvSpPr/>
          <p:nvPr/>
        </p:nvSpPr>
        <p:spPr>
          <a:xfrm rot="16200000">
            <a:off x="63776" y="1942363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 : coins arrondis 87">
            <a:extLst>
              <a:ext uri="{FF2B5EF4-FFF2-40B4-BE49-F238E27FC236}">
                <a16:creationId xmlns:a16="http://schemas.microsoft.com/office/drawing/2014/main" id="{CAE0DE9D-0233-4297-9F8E-CA40505135A3}"/>
              </a:ext>
            </a:extLst>
          </p:cNvPr>
          <p:cNvSpPr/>
          <p:nvPr/>
        </p:nvSpPr>
        <p:spPr>
          <a:xfrm rot="16200000">
            <a:off x="2903560" y="1989342"/>
            <a:ext cx="72000" cy="108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E063CBA-6B6A-4527-9174-31D592C13EB1}"/>
              </a:ext>
            </a:extLst>
          </p:cNvPr>
          <p:cNvSpPr/>
          <p:nvPr/>
        </p:nvSpPr>
        <p:spPr>
          <a:xfrm>
            <a:off x="5743185" y="1579691"/>
            <a:ext cx="2509394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2C0CB209-EE59-4489-BE27-A4FF497D477E}"/>
                  </a:ext>
                </a:extLst>
              </p:cNvPr>
              <p:cNvSpPr txBox="1"/>
              <p:nvPr/>
            </p:nvSpPr>
            <p:spPr>
              <a:xfrm>
                <a:off x="150400" y="852191"/>
                <a:ext cx="81554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</a:t>
                </a:r>
                <a:endParaRPr lang="fr-FR" dirty="0"/>
              </a:p>
            </p:txBody>
          </p:sp>
        </mc:Choice>
        <mc:Fallback xmlns="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2C0CB209-EE59-4489-BE27-A4FF497D4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00" y="852191"/>
                <a:ext cx="8155447" cy="646331"/>
              </a:xfrm>
              <a:prstGeom prst="rect">
                <a:avLst/>
              </a:prstGeom>
              <a:blipFill>
                <a:blip r:embed="rId2"/>
                <a:stretch>
                  <a:fillRect l="-673" t="-5660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Rectangle 117">
            <a:extLst>
              <a:ext uri="{FF2B5EF4-FFF2-40B4-BE49-F238E27FC236}">
                <a16:creationId xmlns:a16="http://schemas.microsoft.com/office/drawing/2014/main" id="{34F0128B-4D1D-4F52-AF43-4AD146D48896}"/>
              </a:ext>
            </a:extLst>
          </p:cNvPr>
          <p:cNvSpPr/>
          <p:nvPr/>
        </p:nvSpPr>
        <p:spPr>
          <a:xfrm>
            <a:off x="135791" y="3599439"/>
            <a:ext cx="2407725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7F50146-367E-4268-B364-1A0331F3C2C6}"/>
              </a:ext>
            </a:extLst>
          </p:cNvPr>
          <p:cNvSpPr/>
          <p:nvPr/>
        </p:nvSpPr>
        <p:spPr>
          <a:xfrm>
            <a:off x="2956584" y="3602927"/>
            <a:ext cx="2406547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5EEAB63-30A7-4CBE-AD0A-82B853827335}"/>
              </a:ext>
            </a:extLst>
          </p:cNvPr>
          <p:cNvSpPr/>
          <p:nvPr/>
        </p:nvSpPr>
        <p:spPr>
          <a:xfrm>
            <a:off x="5750557" y="3599439"/>
            <a:ext cx="2509394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 : coins arrondis 153">
            <a:extLst>
              <a:ext uri="{FF2B5EF4-FFF2-40B4-BE49-F238E27FC236}">
                <a16:creationId xmlns:a16="http://schemas.microsoft.com/office/drawing/2014/main" id="{DF6F3CCA-4532-486F-8997-33F31E445034}"/>
              </a:ext>
            </a:extLst>
          </p:cNvPr>
          <p:cNvSpPr/>
          <p:nvPr/>
        </p:nvSpPr>
        <p:spPr>
          <a:xfrm rot="16200000">
            <a:off x="6983356" y="2769693"/>
            <a:ext cx="80439" cy="2556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F30BED99-77A7-4F5A-A38A-8C771DA980E2}"/>
                  </a:ext>
                </a:extLst>
              </p:cNvPr>
              <p:cNvSpPr txBox="1"/>
              <p:nvPr/>
            </p:nvSpPr>
            <p:spPr>
              <a:xfrm>
                <a:off x="121738" y="2915551"/>
                <a:ext cx="84462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 </a:t>
                </a:r>
                <a:endParaRPr lang="fr-FR" dirty="0"/>
              </a:p>
            </p:txBody>
          </p:sp>
        </mc:Choice>
        <mc:Fallback xmlns="">
          <p:sp>
            <p:nvSpPr>
              <p:cNvPr id="159" name="ZoneTexte 158">
                <a:extLst>
                  <a:ext uri="{FF2B5EF4-FFF2-40B4-BE49-F238E27FC236}">
                    <a16:creationId xmlns:a16="http://schemas.microsoft.com/office/drawing/2014/main" id="{F30BED99-77A7-4F5A-A38A-8C771DA98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38" y="2915551"/>
                <a:ext cx="8446245" cy="646331"/>
              </a:xfrm>
              <a:prstGeom prst="rect">
                <a:avLst/>
              </a:prstGeom>
              <a:blipFill>
                <a:blip r:embed="rId3"/>
                <a:stretch>
                  <a:fillRect l="-649" t="-4717" b="-150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E635D6E8-3B49-4DD7-8A7F-1163BD8B888E}"/>
                  </a:ext>
                </a:extLst>
              </p:cNvPr>
              <p:cNvSpPr txBox="1"/>
              <p:nvPr/>
            </p:nvSpPr>
            <p:spPr>
              <a:xfrm>
                <a:off x="7523342" y="2441827"/>
                <a:ext cx="10929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=0 ! </a:t>
                </a:r>
                <a:endParaRPr lang="fr-FR" dirty="0"/>
              </a:p>
            </p:txBody>
          </p:sp>
        </mc:Choice>
        <mc:Fallback xmlns=""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E635D6E8-3B49-4DD7-8A7F-1163BD8B8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342" y="2441827"/>
                <a:ext cx="1092993" cy="369332"/>
              </a:xfrm>
              <a:prstGeom prst="rect">
                <a:avLst/>
              </a:prstGeom>
              <a:blipFill>
                <a:blip r:embed="rId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D95E661E-53AD-4512-914D-200DA143A4E0}"/>
              </a:ext>
            </a:extLst>
          </p:cNvPr>
          <p:cNvSpPr/>
          <p:nvPr/>
        </p:nvSpPr>
        <p:spPr>
          <a:xfrm rot="16200000">
            <a:off x="262637" y="1734579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Rectangle : coins arrondis 72">
            <a:extLst>
              <a:ext uri="{FF2B5EF4-FFF2-40B4-BE49-F238E27FC236}">
                <a16:creationId xmlns:a16="http://schemas.microsoft.com/office/drawing/2014/main" id="{5F259B79-E3F4-43BB-8288-B52662BB2473}"/>
              </a:ext>
            </a:extLst>
          </p:cNvPr>
          <p:cNvSpPr/>
          <p:nvPr/>
        </p:nvSpPr>
        <p:spPr>
          <a:xfrm rot="16200000">
            <a:off x="1019721" y="1734579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98925509-FDBB-4C11-9352-26B4C801105A}"/>
              </a:ext>
            </a:extLst>
          </p:cNvPr>
          <p:cNvSpPr/>
          <p:nvPr/>
        </p:nvSpPr>
        <p:spPr>
          <a:xfrm rot="16200000">
            <a:off x="1756389" y="1737951"/>
            <a:ext cx="611367" cy="577086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id="{68C54110-5FF6-4D25-ADBA-485FCABE2462}"/>
              </a:ext>
            </a:extLst>
          </p:cNvPr>
          <p:cNvSpPr/>
          <p:nvPr/>
        </p:nvSpPr>
        <p:spPr>
          <a:xfrm rot="16200000">
            <a:off x="2313705" y="1948807"/>
            <a:ext cx="252000" cy="180000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id="{AD1CBA8B-900D-48BD-9A28-ED67FD02CAE3}"/>
              </a:ext>
            </a:extLst>
          </p:cNvPr>
          <p:cNvSpPr/>
          <p:nvPr/>
        </p:nvSpPr>
        <p:spPr>
          <a:xfrm rot="16200000">
            <a:off x="3019970" y="1689259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4" name="Rectangle : coins arrondis 93">
            <a:extLst>
              <a:ext uri="{FF2B5EF4-FFF2-40B4-BE49-F238E27FC236}">
                <a16:creationId xmlns:a16="http://schemas.microsoft.com/office/drawing/2014/main" id="{5F6F3EC4-D90E-450A-95C6-9F556D5CD942}"/>
              </a:ext>
            </a:extLst>
          </p:cNvPr>
          <p:cNvSpPr/>
          <p:nvPr/>
        </p:nvSpPr>
        <p:spPr>
          <a:xfrm rot="16200000">
            <a:off x="3797171" y="1683996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8" name="Rectangle : coins arrondis 97">
            <a:extLst>
              <a:ext uri="{FF2B5EF4-FFF2-40B4-BE49-F238E27FC236}">
                <a16:creationId xmlns:a16="http://schemas.microsoft.com/office/drawing/2014/main" id="{844AAF43-5F92-4580-AAA0-A3AFC1D598A5}"/>
              </a:ext>
            </a:extLst>
          </p:cNvPr>
          <p:cNvSpPr/>
          <p:nvPr/>
        </p:nvSpPr>
        <p:spPr>
          <a:xfrm rot="16200000">
            <a:off x="4571857" y="1683996"/>
            <a:ext cx="621840" cy="672647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9" name="Rectangle : coins arrondis 98">
            <a:extLst>
              <a:ext uri="{FF2B5EF4-FFF2-40B4-BE49-F238E27FC236}">
                <a16:creationId xmlns:a16="http://schemas.microsoft.com/office/drawing/2014/main" id="{D168F02E-249B-4B86-8D16-4EE6EF053DA8}"/>
              </a:ext>
            </a:extLst>
          </p:cNvPr>
          <p:cNvSpPr/>
          <p:nvPr/>
        </p:nvSpPr>
        <p:spPr>
          <a:xfrm rot="16200000">
            <a:off x="5250414" y="1975065"/>
            <a:ext cx="63081" cy="127634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 : coins arrondis 99">
            <a:extLst>
              <a:ext uri="{FF2B5EF4-FFF2-40B4-BE49-F238E27FC236}">
                <a16:creationId xmlns:a16="http://schemas.microsoft.com/office/drawing/2014/main" id="{1DC79A03-8EEF-4851-8217-9D1239602EEF}"/>
              </a:ext>
            </a:extLst>
          </p:cNvPr>
          <p:cNvSpPr/>
          <p:nvPr/>
        </p:nvSpPr>
        <p:spPr>
          <a:xfrm rot="16200000">
            <a:off x="5825515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Rectangle : coins arrondis 100">
            <a:extLst>
              <a:ext uri="{FF2B5EF4-FFF2-40B4-BE49-F238E27FC236}">
                <a16:creationId xmlns:a16="http://schemas.microsoft.com/office/drawing/2014/main" id="{7B336A86-BD28-4F5F-A235-5AD8166E646E}"/>
              </a:ext>
            </a:extLst>
          </p:cNvPr>
          <p:cNvSpPr/>
          <p:nvPr/>
        </p:nvSpPr>
        <p:spPr>
          <a:xfrm rot="16200000">
            <a:off x="6662830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2" name="Rectangle : coins arrondis 101">
            <a:extLst>
              <a:ext uri="{FF2B5EF4-FFF2-40B4-BE49-F238E27FC236}">
                <a16:creationId xmlns:a16="http://schemas.microsoft.com/office/drawing/2014/main" id="{5E42A751-8B66-47E7-A263-4B1F9131EEFA}"/>
              </a:ext>
            </a:extLst>
          </p:cNvPr>
          <p:cNvSpPr/>
          <p:nvPr/>
        </p:nvSpPr>
        <p:spPr>
          <a:xfrm rot="16200000">
            <a:off x="7497839" y="1626078"/>
            <a:ext cx="686523" cy="76252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Rectangle : coins arrondis 108">
            <a:extLst>
              <a:ext uri="{FF2B5EF4-FFF2-40B4-BE49-F238E27FC236}">
                <a16:creationId xmlns:a16="http://schemas.microsoft.com/office/drawing/2014/main" id="{27865402-AE47-4E6F-BC25-46170CD2BA42}"/>
              </a:ext>
            </a:extLst>
          </p:cNvPr>
          <p:cNvSpPr/>
          <p:nvPr/>
        </p:nvSpPr>
        <p:spPr>
          <a:xfrm rot="16200000">
            <a:off x="4112501" y="2820279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 : coins arrondis 139">
            <a:extLst>
              <a:ext uri="{FF2B5EF4-FFF2-40B4-BE49-F238E27FC236}">
                <a16:creationId xmlns:a16="http://schemas.microsoft.com/office/drawing/2014/main" id="{054BC4D8-1E93-4634-A468-14F78D2D4622}"/>
              </a:ext>
            </a:extLst>
          </p:cNvPr>
          <p:cNvSpPr/>
          <p:nvPr/>
        </p:nvSpPr>
        <p:spPr>
          <a:xfrm rot="16200000">
            <a:off x="3141352" y="3799323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1" name="Rectangle : coins arrondis 140">
            <a:extLst>
              <a:ext uri="{FF2B5EF4-FFF2-40B4-BE49-F238E27FC236}">
                <a16:creationId xmlns:a16="http://schemas.microsoft.com/office/drawing/2014/main" id="{EB530896-379D-48B4-BC56-4FAD73AC78F5}"/>
              </a:ext>
            </a:extLst>
          </p:cNvPr>
          <p:cNvSpPr/>
          <p:nvPr/>
        </p:nvSpPr>
        <p:spPr>
          <a:xfrm rot="16200000">
            <a:off x="3975422" y="3801482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7" name="Rectangle : coins arrondis 146">
            <a:extLst>
              <a:ext uri="{FF2B5EF4-FFF2-40B4-BE49-F238E27FC236}">
                <a16:creationId xmlns:a16="http://schemas.microsoft.com/office/drawing/2014/main" id="{7773AFFD-0C15-454A-A0AE-BAC0C93F0BEB}"/>
              </a:ext>
            </a:extLst>
          </p:cNvPr>
          <p:cNvSpPr/>
          <p:nvPr/>
        </p:nvSpPr>
        <p:spPr>
          <a:xfrm rot="16200000">
            <a:off x="4822483" y="3807485"/>
            <a:ext cx="39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8" name="Rectangle : coins arrondis 147">
            <a:extLst>
              <a:ext uri="{FF2B5EF4-FFF2-40B4-BE49-F238E27FC236}">
                <a16:creationId xmlns:a16="http://schemas.microsoft.com/office/drawing/2014/main" id="{7DDA097E-C609-4C9B-9D2C-C57D87946946}"/>
              </a:ext>
            </a:extLst>
          </p:cNvPr>
          <p:cNvSpPr/>
          <p:nvPr/>
        </p:nvSpPr>
        <p:spPr>
          <a:xfrm rot="16200000">
            <a:off x="1299272" y="2825540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 : coins arrondis 148">
            <a:extLst>
              <a:ext uri="{FF2B5EF4-FFF2-40B4-BE49-F238E27FC236}">
                <a16:creationId xmlns:a16="http://schemas.microsoft.com/office/drawing/2014/main" id="{C0F03797-B90F-46BF-9D3A-3D2E432F1963}"/>
              </a:ext>
            </a:extLst>
          </p:cNvPr>
          <p:cNvSpPr/>
          <p:nvPr/>
        </p:nvSpPr>
        <p:spPr>
          <a:xfrm rot="16200000">
            <a:off x="233894" y="379825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0" name="Rectangle : coins arrondis 149">
            <a:extLst>
              <a:ext uri="{FF2B5EF4-FFF2-40B4-BE49-F238E27FC236}">
                <a16:creationId xmlns:a16="http://schemas.microsoft.com/office/drawing/2014/main" id="{0C860981-AAF2-4A42-AF8A-4D9487EE8932}"/>
              </a:ext>
            </a:extLst>
          </p:cNvPr>
          <p:cNvSpPr/>
          <p:nvPr/>
        </p:nvSpPr>
        <p:spPr>
          <a:xfrm rot="16200000">
            <a:off x="1067964" y="3800411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1" name="Rectangle : coins arrondis 150">
            <a:extLst>
              <a:ext uri="{FF2B5EF4-FFF2-40B4-BE49-F238E27FC236}">
                <a16:creationId xmlns:a16="http://schemas.microsoft.com/office/drawing/2014/main" id="{61B31304-A4A1-4F8A-895C-CE49EFCF4F32}"/>
              </a:ext>
            </a:extLst>
          </p:cNvPr>
          <p:cNvSpPr/>
          <p:nvPr/>
        </p:nvSpPr>
        <p:spPr>
          <a:xfrm rot="16200000">
            <a:off x="1915025" y="380641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2" name="Rectangle : coins arrondis 151">
            <a:extLst>
              <a:ext uri="{FF2B5EF4-FFF2-40B4-BE49-F238E27FC236}">
                <a16:creationId xmlns:a16="http://schemas.microsoft.com/office/drawing/2014/main" id="{42756354-CE21-4458-9487-EE449D66E99E}"/>
              </a:ext>
            </a:extLst>
          </p:cNvPr>
          <p:cNvSpPr/>
          <p:nvPr/>
        </p:nvSpPr>
        <p:spPr>
          <a:xfrm rot="16200000">
            <a:off x="6079182" y="3821441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E658ED20-A63C-4972-8FF4-FB5CDC97BC82}"/>
              </a:ext>
            </a:extLst>
          </p:cNvPr>
          <p:cNvSpPr/>
          <p:nvPr/>
        </p:nvSpPr>
        <p:spPr>
          <a:xfrm rot="16200000">
            <a:off x="6913252" y="3823600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5" name="Rectangle : coins arrondis 154">
            <a:extLst>
              <a:ext uri="{FF2B5EF4-FFF2-40B4-BE49-F238E27FC236}">
                <a16:creationId xmlns:a16="http://schemas.microsoft.com/office/drawing/2014/main" id="{F47698E2-F9EA-4246-A09F-831434465935}"/>
              </a:ext>
            </a:extLst>
          </p:cNvPr>
          <p:cNvSpPr/>
          <p:nvPr/>
        </p:nvSpPr>
        <p:spPr>
          <a:xfrm rot="16200000">
            <a:off x="7760313" y="3829603"/>
            <a:ext cx="288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CE675447-CAB0-4279-9284-2948998841F0}"/>
              </a:ext>
            </a:extLst>
          </p:cNvPr>
          <p:cNvSpPr/>
          <p:nvPr/>
        </p:nvSpPr>
        <p:spPr>
          <a:xfrm>
            <a:off x="5718691" y="5769921"/>
            <a:ext cx="2407725" cy="864000"/>
          </a:xfrm>
          <a:prstGeom prst="rect">
            <a:avLst/>
          </a:prstGeom>
          <a:solidFill>
            <a:srgbClr val="66D0D8"/>
          </a:solidFill>
          <a:ln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Rectangle : coins arrondis 171">
            <a:extLst>
              <a:ext uri="{FF2B5EF4-FFF2-40B4-BE49-F238E27FC236}">
                <a16:creationId xmlns:a16="http://schemas.microsoft.com/office/drawing/2014/main" id="{3FA4D5AA-B138-426B-8FA6-0B90EA025643}"/>
              </a:ext>
            </a:extLst>
          </p:cNvPr>
          <p:cNvSpPr/>
          <p:nvPr/>
        </p:nvSpPr>
        <p:spPr>
          <a:xfrm rot="16200000">
            <a:off x="6882172" y="4996022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Rectangle : coins arrondis 172">
            <a:extLst>
              <a:ext uri="{FF2B5EF4-FFF2-40B4-BE49-F238E27FC236}">
                <a16:creationId xmlns:a16="http://schemas.microsoft.com/office/drawing/2014/main" id="{6D0D525F-02A1-4998-9643-0525E5B024FB}"/>
              </a:ext>
            </a:extLst>
          </p:cNvPr>
          <p:cNvSpPr/>
          <p:nvPr/>
        </p:nvSpPr>
        <p:spPr>
          <a:xfrm rot="16200000">
            <a:off x="5816794" y="596873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4" name="Rectangle : coins arrondis 173">
            <a:extLst>
              <a:ext uri="{FF2B5EF4-FFF2-40B4-BE49-F238E27FC236}">
                <a16:creationId xmlns:a16="http://schemas.microsoft.com/office/drawing/2014/main" id="{C415695A-DC4D-4D49-9683-739A422029A2}"/>
              </a:ext>
            </a:extLst>
          </p:cNvPr>
          <p:cNvSpPr/>
          <p:nvPr/>
        </p:nvSpPr>
        <p:spPr>
          <a:xfrm rot="16200000">
            <a:off x="6650864" y="5970893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5" name="Rectangle : coins arrondis 174">
            <a:extLst>
              <a:ext uri="{FF2B5EF4-FFF2-40B4-BE49-F238E27FC236}">
                <a16:creationId xmlns:a16="http://schemas.microsoft.com/office/drawing/2014/main" id="{4E07BDF4-1D2E-4460-AB2D-3FF2716CB064}"/>
              </a:ext>
            </a:extLst>
          </p:cNvPr>
          <p:cNvSpPr/>
          <p:nvPr/>
        </p:nvSpPr>
        <p:spPr>
          <a:xfrm rot="16200000">
            <a:off x="7497925" y="5976896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027E38E-6F7D-4115-8F88-C872057FFD68}"/>
              </a:ext>
            </a:extLst>
          </p:cNvPr>
          <p:cNvSpPr/>
          <p:nvPr/>
        </p:nvSpPr>
        <p:spPr>
          <a:xfrm>
            <a:off x="2900419" y="5778139"/>
            <a:ext cx="2407725" cy="864000"/>
          </a:xfrm>
          <a:prstGeom prst="rect">
            <a:avLst/>
          </a:prstGeom>
          <a:solidFill>
            <a:srgbClr val="238289"/>
          </a:solidFill>
          <a:ln>
            <a:solidFill>
              <a:srgbClr val="28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Rectangle : coins arrondis 186">
            <a:extLst>
              <a:ext uri="{FF2B5EF4-FFF2-40B4-BE49-F238E27FC236}">
                <a16:creationId xmlns:a16="http://schemas.microsoft.com/office/drawing/2014/main" id="{57481F7E-F2CE-4216-AC58-4B934FBA34D2}"/>
              </a:ext>
            </a:extLst>
          </p:cNvPr>
          <p:cNvSpPr/>
          <p:nvPr/>
        </p:nvSpPr>
        <p:spPr>
          <a:xfrm rot="16200000">
            <a:off x="4063900" y="5004240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Rectangle : coins arrondis 187">
            <a:extLst>
              <a:ext uri="{FF2B5EF4-FFF2-40B4-BE49-F238E27FC236}">
                <a16:creationId xmlns:a16="http://schemas.microsoft.com/office/drawing/2014/main" id="{8E38AA1C-E76C-45D1-80D2-8FF6E27B430E}"/>
              </a:ext>
            </a:extLst>
          </p:cNvPr>
          <p:cNvSpPr/>
          <p:nvPr/>
        </p:nvSpPr>
        <p:spPr>
          <a:xfrm rot="16200000">
            <a:off x="2998522" y="597695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9" name="Rectangle : coins arrondis 188">
            <a:extLst>
              <a:ext uri="{FF2B5EF4-FFF2-40B4-BE49-F238E27FC236}">
                <a16:creationId xmlns:a16="http://schemas.microsoft.com/office/drawing/2014/main" id="{091ABDD7-602E-4271-A423-D1D035F5EED1}"/>
              </a:ext>
            </a:extLst>
          </p:cNvPr>
          <p:cNvSpPr/>
          <p:nvPr/>
        </p:nvSpPr>
        <p:spPr>
          <a:xfrm rot="16200000">
            <a:off x="3832592" y="5979111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0" name="Rectangle : coins arrondis 189">
            <a:extLst>
              <a:ext uri="{FF2B5EF4-FFF2-40B4-BE49-F238E27FC236}">
                <a16:creationId xmlns:a16="http://schemas.microsoft.com/office/drawing/2014/main" id="{5502C3AF-BF05-4B53-A428-2EC5FA2E9367}"/>
              </a:ext>
            </a:extLst>
          </p:cNvPr>
          <p:cNvSpPr/>
          <p:nvPr/>
        </p:nvSpPr>
        <p:spPr>
          <a:xfrm rot="16200000">
            <a:off x="4679653" y="5985114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6708CF0-669B-4E45-B806-2CD9FFCD0C2E}"/>
              </a:ext>
            </a:extLst>
          </p:cNvPr>
          <p:cNvSpPr/>
          <p:nvPr/>
        </p:nvSpPr>
        <p:spPr>
          <a:xfrm>
            <a:off x="84460" y="5774730"/>
            <a:ext cx="2407725" cy="864000"/>
          </a:xfrm>
          <a:prstGeom prst="rect">
            <a:avLst/>
          </a:prstGeom>
          <a:solidFill>
            <a:srgbClr val="17545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 : coins arrondis 191">
            <a:extLst>
              <a:ext uri="{FF2B5EF4-FFF2-40B4-BE49-F238E27FC236}">
                <a16:creationId xmlns:a16="http://schemas.microsoft.com/office/drawing/2014/main" id="{AE6294D4-178B-44B6-B284-8A778B69B7B4}"/>
              </a:ext>
            </a:extLst>
          </p:cNvPr>
          <p:cNvSpPr/>
          <p:nvPr/>
        </p:nvSpPr>
        <p:spPr>
          <a:xfrm rot="16200000">
            <a:off x="1247941" y="5000831"/>
            <a:ext cx="80762" cy="2435245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Rectangle : coins arrondis 192">
            <a:extLst>
              <a:ext uri="{FF2B5EF4-FFF2-40B4-BE49-F238E27FC236}">
                <a16:creationId xmlns:a16="http://schemas.microsoft.com/office/drawing/2014/main" id="{503AB8DA-7FE8-45B8-AB19-3E27F9CECE47}"/>
              </a:ext>
            </a:extLst>
          </p:cNvPr>
          <p:cNvSpPr/>
          <p:nvPr/>
        </p:nvSpPr>
        <p:spPr>
          <a:xfrm rot="16200000">
            <a:off x="182563" y="5973543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4" name="Rectangle : coins arrondis 193">
            <a:extLst>
              <a:ext uri="{FF2B5EF4-FFF2-40B4-BE49-F238E27FC236}">
                <a16:creationId xmlns:a16="http://schemas.microsoft.com/office/drawing/2014/main" id="{ED9D8FBA-14DF-44EA-9BAD-53B1C8235840}"/>
              </a:ext>
            </a:extLst>
          </p:cNvPr>
          <p:cNvSpPr/>
          <p:nvPr/>
        </p:nvSpPr>
        <p:spPr>
          <a:xfrm rot="16200000">
            <a:off x="1016633" y="5975702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5" name="Rectangle : coins arrondis 194">
            <a:extLst>
              <a:ext uri="{FF2B5EF4-FFF2-40B4-BE49-F238E27FC236}">
                <a16:creationId xmlns:a16="http://schemas.microsoft.com/office/drawing/2014/main" id="{5F2B66A0-41DC-439D-B845-1A70F5867553}"/>
              </a:ext>
            </a:extLst>
          </p:cNvPr>
          <p:cNvSpPr/>
          <p:nvPr/>
        </p:nvSpPr>
        <p:spPr>
          <a:xfrm rot="16200000">
            <a:off x="1863694" y="5981705"/>
            <a:ext cx="576000" cy="461291"/>
          </a:xfrm>
          <a:prstGeom prst="roundRect">
            <a:avLst/>
          </a:prstGeom>
          <a:solidFill>
            <a:srgbClr val="A9E4E9"/>
          </a:solidFill>
          <a:ln>
            <a:solidFill>
              <a:srgbClr val="A9E4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069F2530-63B9-43BA-A10A-118DDECE915F}"/>
                  </a:ext>
                </a:extLst>
              </p:cNvPr>
              <p:cNvSpPr txBox="1"/>
              <p:nvPr/>
            </p:nvSpPr>
            <p:spPr>
              <a:xfrm>
                <a:off x="80511" y="5089779"/>
                <a:ext cx="82099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Same initial permeability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and fluid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but </a:t>
                </a:r>
                <a:r>
                  <a:rPr lang="en-US" b="1" dirty="0"/>
                  <a:t>decreasing initial p-wave modulus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from left to right. </a:t>
                </a:r>
                <a:endParaRPr lang="fr-FR" dirty="0"/>
              </a:p>
            </p:txBody>
          </p:sp>
        </mc:Choice>
        <mc:Fallback xmlns=""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069F2530-63B9-43BA-A10A-118DDECE91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1" y="5089779"/>
                <a:ext cx="8209903" cy="646331"/>
              </a:xfrm>
              <a:prstGeom prst="rect">
                <a:avLst/>
              </a:prstGeom>
              <a:blipFill>
                <a:blip r:embed="rId5"/>
                <a:stretch>
                  <a:fillRect l="-594" t="-4717" r="-742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itle 1">
            <a:extLst>
              <a:ext uri="{FF2B5EF4-FFF2-40B4-BE49-F238E27FC236}">
                <a16:creationId xmlns:a16="http://schemas.microsoft.com/office/drawing/2014/main" id="{FDEC6438-023A-4D33-AF9A-A0A16E8E27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Porosity, Permeability, Stiffness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5B6F8D9-8476-4CCA-AE5C-E127D952255D}"/>
              </a:ext>
            </a:extLst>
          </p:cNvPr>
          <p:cNvGrpSpPr/>
          <p:nvPr/>
        </p:nvGrpSpPr>
        <p:grpSpPr>
          <a:xfrm>
            <a:off x="8484274" y="2273451"/>
            <a:ext cx="3662376" cy="1724069"/>
            <a:chOff x="8407886" y="1468449"/>
            <a:chExt cx="3662376" cy="172406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C6BDB57-61CA-4D36-97B0-A463BB8E3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46781" y="2350602"/>
              <a:ext cx="3296182" cy="84191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1A0BC7-B0A4-4D4C-9A1B-DB40199A9052}"/>
                </a:ext>
              </a:extLst>
            </p:cNvPr>
            <p:cNvSpPr txBox="1"/>
            <p:nvPr/>
          </p:nvSpPr>
          <p:spPr>
            <a:xfrm>
              <a:off x="8442664" y="1498522"/>
              <a:ext cx="36275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Kozeny</a:t>
              </a:r>
              <a:r>
                <a:rPr lang="en-US" dirty="0"/>
                <a:t>-Carman permeability to describe the </a:t>
              </a:r>
              <a:r>
                <a:rPr lang="en-US" b="1" dirty="0"/>
                <a:t>strain-dependent</a:t>
              </a:r>
              <a:r>
                <a:rPr lang="en-US" dirty="0"/>
                <a:t> </a:t>
              </a:r>
              <a:r>
                <a:rPr lang="en-US" dirty="0" err="1"/>
                <a:t>behaviour</a:t>
              </a:r>
              <a:r>
                <a:rPr lang="en-US" dirty="0"/>
                <a:t> of k:</a:t>
              </a:r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BDAE1D-EF1E-4D8A-B96B-90F3B114D7B9}"/>
                </a:ext>
              </a:extLst>
            </p:cNvPr>
            <p:cNvSpPr/>
            <p:nvPr/>
          </p:nvSpPr>
          <p:spPr>
            <a:xfrm>
              <a:off x="8407886" y="1468449"/>
              <a:ext cx="3605350" cy="1724069"/>
            </a:xfrm>
            <a:prstGeom prst="rect">
              <a:avLst/>
            </a:prstGeom>
            <a:noFill/>
            <a:ln w="28575">
              <a:solidFill>
                <a:srgbClr val="4CA6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B559220-7FE7-4775-BBC0-D68A197A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5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31" grpId="0" animBg="1"/>
      <p:bldP spid="146" grpId="0" animBg="1"/>
      <p:bldP spid="154" grpId="0" animBg="1"/>
      <p:bldP spid="159" grpId="0"/>
      <p:bldP spid="109" grpId="0" animBg="1"/>
      <p:bldP spid="140" grpId="0" animBg="1"/>
      <p:bldP spid="141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5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BD73D0-D1F1-426C-A890-1C08B334D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2430"/>
            <a:ext cx="10515600" cy="12525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 the brain tissue, voids occupied by the fluid can be very tortuous and have complex geometries.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A53986-6907-40E1-8A91-3DB18B874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064868"/>
            <a:ext cx="7820950" cy="3859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AEAEDA2-BBDA-4A7C-9A7C-1654730512BC}"/>
              </a:ext>
            </a:extLst>
          </p:cNvPr>
          <p:cNvSpPr txBox="1"/>
          <p:nvPr/>
        </p:nvSpPr>
        <p:spPr>
          <a:xfrm>
            <a:off x="8353888" y="4524430"/>
            <a:ext cx="211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Nicholson, 2023</a:t>
            </a:r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0311A8-61AE-4E31-A0FC-B039D0EDDA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Examples in the brain tissue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3B64BF-8920-4E49-8C3E-4F865F10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01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0311A8-61AE-4E31-A0FC-B039D0EDDA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3B64BF-8920-4E49-8C3E-4F865F10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A4AE78-EB2E-41A7-BC25-628BCC20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9" y="1124916"/>
            <a:ext cx="10203402" cy="27023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558132-687A-4642-9FB4-11BE59157640}"/>
              </a:ext>
            </a:extLst>
          </p:cNvPr>
          <p:cNvSpPr txBox="1"/>
          <p:nvPr/>
        </p:nvSpPr>
        <p:spPr>
          <a:xfrm>
            <a:off x="5290264" y="2014326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08DB59-3A0B-4859-A863-1D5F6BA3F0C4}"/>
              </a:ext>
            </a:extLst>
          </p:cNvPr>
          <p:cNvSpPr txBox="1"/>
          <p:nvPr/>
        </p:nvSpPr>
        <p:spPr>
          <a:xfrm>
            <a:off x="5521084" y="2446449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EDC128-CCDC-4461-8C3D-ECA3DE024599}"/>
              </a:ext>
            </a:extLst>
          </p:cNvPr>
          <p:cNvSpPr txBox="1"/>
          <p:nvPr/>
        </p:nvSpPr>
        <p:spPr>
          <a:xfrm>
            <a:off x="8707072" y="2446449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65B79E-F80F-4878-B3E2-BB591382FC94}"/>
              </a:ext>
            </a:extLst>
          </p:cNvPr>
          <p:cNvSpPr txBox="1"/>
          <p:nvPr/>
        </p:nvSpPr>
        <p:spPr>
          <a:xfrm>
            <a:off x="10162714" y="2024281"/>
            <a:ext cx="5749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AB8AE6-1ABA-4FB7-B4BC-D26A7A61350A}"/>
              </a:ext>
            </a:extLst>
          </p:cNvPr>
          <p:cNvSpPr txBox="1"/>
          <p:nvPr/>
        </p:nvSpPr>
        <p:spPr>
          <a:xfrm>
            <a:off x="10180470" y="2462500"/>
            <a:ext cx="6731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3A8204FD-F52E-412F-9F6B-799E8CC0E8D3}"/>
              </a:ext>
            </a:extLst>
          </p:cNvPr>
          <p:cNvSpPr txBox="1"/>
          <p:nvPr/>
        </p:nvSpPr>
        <p:spPr>
          <a:xfrm>
            <a:off x="658154" y="4511234"/>
            <a:ext cx="9264219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Arial Nova" panose="020B0504020202020204" pitchFamily="34" charset="0"/>
              </a:rPr>
              <a:t>[1] </a:t>
            </a:r>
            <a:r>
              <a:rPr lang="en-GB" sz="1600" b="1" dirty="0" err="1">
                <a:latin typeface="Arial Nova" panose="020B0504020202020204" pitchFamily="34" charset="0"/>
              </a:rPr>
              <a:t>Franceschini</a:t>
            </a:r>
            <a:r>
              <a:rPr lang="en-GB" sz="1600" b="1" dirty="0">
                <a:latin typeface="Arial Nova" panose="020B0504020202020204" pitchFamily="34" charset="0"/>
              </a:rPr>
              <a:t> et al., </a:t>
            </a:r>
            <a:r>
              <a:rPr lang="en-US" sz="1600" i="1" dirty="0">
                <a:latin typeface="Arial Nova" panose="020B0504020202020204" pitchFamily="34" charset="0"/>
              </a:rPr>
              <a:t>Brain tissue deforms similarly to filled elastomers </a:t>
            </a:r>
            <a:r>
              <a:rPr lang="en-US" sz="1600" i="1" dirty="0" err="1">
                <a:latin typeface="Arial Nova" panose="020B0504020202020204" pitchFamily="34" charset="0"/>
              </a:rPr>
              <a:t>andfollows</a:t>
            </a:r>
            <a:r>
              <a:rPr lang="en-US" sz="1600" i="1" dirty="0">
                <a:latin typeface="Arial Nova" panose="020B0504020202020204" pitchFamily="34" charset="0"/>
              </a:rPr>
              <a:t> consolidation theory, </a:t>
            </a:r>
            <a:r>
              <a:rPr lang="en-US" sz="1600" dirty="0">
                <a:latin typeface="Arial Nova" panose="020B0504020202020204" pitchFamily="34" charset="0"/>
              </a:rPr>
              <a:t>J. Mech. and Phys. Solids, 2006</a:t>
            </a:r>
            <a:endParaRPr lang="en-GB" sz="1600" b="1" dirty="0">
              <a:latin typeface="Arial Nova" panose="020B0504020202020204" pitchFamily="34" charset="0"/>
            </a:endParaRPr>
          </a:p>
          <a:p>
            <a:r>
              <a:rPr lang="en-GB" sz="1600" b="1" dirty="0">
                <a:latin typeface="Arial Nova" panose="020B0504020202020204" pitchFamily="34" charset="0"/>
              </a:rPr>
              <a:t>[2] </a:t>
            </a:r>
            <a:r>
              <a:rPr lang="en-GB" sz="1600" b="1" dirty="0" err="1">
                <a:latin typeface="Arial Nova" panose="020B0504020202020204" pitchFamily="34" charset="0"/>
              </a:rPr>
              <a:t>Budday</a:t>
            </a:r>
            <a:r>
              <a:rPr lang="en-GB" sz="1600" b="1" dirty="0">
                <a:latin typeface="Arial Nova" panose="020B0504020202020204" pitchFamily="34" charset="0"/>
              </a:rPr>
              <a:t> et al., </a:t>
            </a:r>
            <a:r>
              <a:rPr lang="en-US" sz="1600" i="1" dirty="0">
                <a:latin typeface="Arial Nova" panose="020B0504020202020204" pitchFamily="34" charset="0"/>
              </a:rPr>
              <a:t>Mechanical properties of gray and white matter brain tissue by indentation, </a:t>
            </a:r>
            <a:r>
              <a:rPr lang="en-US" sz="1600" dirty="0">
                <a:latin typeface="Arial Nova" panose="020B0504020202020204" pitchFamily="34" charset="0"/>
              </a:rPr>
              <a:t>J. Mech. </a:t>
            </a:r>
            <a:r>
              <a:rPr lang="en-US" sz="1600" dirty="0" err="1">
                <a:latin typeface="Arial Nova" panose="020B0504020202020204" pitchFamily="34" charset="0"/>
              </a:rPr>
              <a:t>Behav</a:t>
            </a:r>
            <a:r>
              <a:rPr lang="en-US" sz="1600" dirty="0">
                <a:latin typeface="Arial Nova" panose="020B0504020202020204" pitchFamily="34" charset="0"/>
              </a:rPr>
              <a:t>. Biomed. Mat., 2015</a:t>
            </a:r>
          </a:p>
          <a:p>
            <a:r>
              <a:rPr lang="en-GB" sz="1600" b="1" dirty="0">
                <a:latin typeface="Arial Nova" panose="020B0504020202020204" pitchFamily="34" charset="0"/>
              </a:rPr>
              <a:t>[3] Greiner et al., </a:t>
            </a:r>
            <a:r>
              <a:rPr lang="en-US" sz="1600" i="1" dirty="0">
                <a:latin typeface="Arial Nova" panose="020B0504020202020204" pitchFamily="34" charset="0"/>
              </a:rPr>
              <a:t>Model-driven exploration of </a:t>
            </a:r>
            <a:r>
              <a:rPr lang="en-US" sz="1600" i="1" dirty="0" err="1">
                <a:latin typeface="Arial Nova" panose="020B0504020202020204" pitchFamily="34" charset="0"/>
              </a:rPr>
              <a:t>poro</a:t>
            </a:r>
            <a:r>
              <a:rPr lang="en-US" sz="1600" i="1" dirty="0">
                <a:latin typeface="Arial Nova" panose="020B0504020202020204" pitchFamily="34" charset="0"/>
              </a:rPr>
              <a:t>-viscoelasticity in human brain tissue, </a:t>
            </a:r>
            <a:r>
              <a:rPr lang="en-US" sz="1600" dirty="0">
                <a:latin typeface="Arial Nova" panose="020B0504020202020204" pitchFamily="34" charset="0"/>
              </a:rPr>
              <a:t>Interface Focus,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[4]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Lehmenkuhler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Extracellular space parameters in the rat neocortex and subcortical white matter during postnatal development determined by diffusion analysis,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Neuroscience, 1993</a:t>
            </a:r>
          </a:p>
          <a:p>
            <a:endParaRPr lang="en-US" sz="1700" dirty="0">
              <a:solidFill>
                <a:srgbClr val="00194C"/>
              </a:solidFill>
              <a:latin typeface="Arial Nova" panose="020B0504020202020204" pitchFamily="34" charset="0"/>
            </a:endParaRPr>
          </a:p>
          <a:p>
            <a:endParaRPr lang="en-US" sz="1700" i="1" dirty="0">
              <a:solidFill>
                <a:srgbClr val="00194C"/>
              </a:solidFill>
              <a:latin typeface="Arial Nova" panose="020B0504020202020204" pitchFamily="34" charset="0"/>
            </a:endParaRPr>
          </a:p>
          <a:p>
            <a:endParaRPr lang="en-GB" sz="1700" dirty="0">
              <a:solidFill>
                <a:srgbClr val="00194C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01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4F2143F-B315-4581-8F1C-892B7A79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66" y="960183"/>
            <a:ext cx="4600433" cy="2847337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C84FE691-32B6-48AA-AE15-25C4F6ED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02" y="960183"/>
            <a:ext cx="3846023" cy="3198377"/>
          </a:xfrm>
          <a:prstGeom prst="rect">
            <a:avLst/>
          </a:prstGeom>
        </p:spPr>
      </p:pic>
      <p:sp>
        <p:nvSpPr>
          <p:cNvPr id="65" name="TextBox 7">
            <a:extLst>
              <a:ext uri="{FF2B5EF4-FFF2-40B4-BE49-F238E27FC236}">
                <a16:creationId xmlns:a16="http://schemas.microsoft.com/office/drawing/2014/main" id="{9C077092-EDF2-494A-965E-923A79B031DE}"/>
              </a:ext>
            </a:extLst>
          </p:cNvPr>
          <p:cNvSpPr txBox="1"/>
          <p:nvPr/>
        </p:nvSpPr>
        <p:spPr>
          <a:xfrm>
            <a:off x="471487" y="3669020"/>
            <a:ext cx="2252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Camaero</a:t>
            </a:r>
            <a:r>
              <a:rPr lang="en-GB" sz="1200" dirty="0"/>
              <a:t>-Espinosa et al., 2016</a:t>
            </a:r>
          </a:p>
        </p:txBody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DCFF327C-5FE5-480C-9F83-452505E3FD84}"/>
              </a:ext>
            </a:extLst>
          </p:cNvPr>
          <p:cNvSpPr txBox="1"/>
          <p:nvPr/>
        </p:nvSpPr>
        <p:spPr>
          <a:xfrm>
            <a:off x="8003502" y="4160404"/>
            <a:ext cx="1254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Tang et al, 2023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541CAA-2817-4C02-9C15-FDDF464C90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scaffolds for tissue engineering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C9384C-98C9-418B-B770-E32029681373}"/>
              </a:ext>
            </a:extLst>
          </p:cNvPr>
          <p:cNvSpPr txBox="1"/>
          <p:nvPr/>
        </p:nvSpPr>
        <p:spPr>
          <a:xfrm>
            <a:off x="1518920" y="5218635"/>
            <a:ext cx="9154160" cy="1015663"/>
          </a:xfrm>
          <a:prstGeom prst="rect">
            <a:avLst/>
          </a:prstGeom>
          <a:noFill/>
          <a:ln w="38100">
            <a:solidFill>
              <a:srgbClr val="28949C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 Nova" panose="020B0504020202020204" pitchFamily="34" charset="0"/>
              </a:rPr>
              <a:t>In general, layers seem to be beneficial for different tissues/scaffolds. </a:t>
            </a:r>
          </a:p>
          <a:p>
            <a:pPr marL="0" indent="0" algn="ctr">
              <a:buNone/>
            </a:pPr>
            <a:r>
              <a:rPr lang="en-US" sz="2000" dirty="0"/>
              <a:t>However, rarely the focus of </a:t>
            </a:r>
            <a:r>
              <a:rPr lang="en-US" sz="2000" dirty="0" err="1"/>
              <a:t>poroelasticity</a:t>
            </a:r>
            <a:r>
              <a:rPr lang="en-US" sz="2000" dirty="0"/>
              <a:t> has been put on heterogeneous materials, especially when subject to periodic pulsations!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1EA7BEA-E4C5-4952-B7E8-DBB7B4A02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E0A259-FF75-331C-89DA-0443F20A6B4B}"/>
              </a:ext>
            </a:extLst>
          </p:cNvPr>
          <p:cNvSpPr txBox="1"/>
          <p:nvPr/>
        </p:nvSpPr>
        <p:spPr>
          <a:xfrm>
            <a:off x="0" y="76370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displacement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A9C55-8C52-FD7E-0B3E-75658795CA80}"/>
              </a:ext>
            </a:extLst>
          </p:cNvPr>
          <p:cNvSpPr txBox="1"/>
          <p:nvPr/>
        </p:nvSpPr>
        <p:spPr>
          <a:xfrm>
            <a:off x="0" y="2884084"/>
            <a:ext cx="1163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porosity </a:t>
            </a:r>
          </a:p>
          <a:p>
            <a:r>
              <a:rPr lang="en-GB" sz="2000" dirty="0"/>
              <a:t>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AF9B-5842-33AF-5EE3-03F964E42D0A}"/>
              </a:ext>
            </a:extLst>
          </p:cNvPr>
          <p:cNvSpPr txBox="1"/>
          <p:nvPr/>
        </p:nvSpPr>
        <p:spPr>
          <a:xfrm>
            <a:off x="81861" y="5004468"/>
            <a:ext cx="113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D042A-08A6-B799-51E9-99A625B6851E}"/>
              </a:ext>
            </a:extLst>
          </p:cNvPr>
          <p:cNvSpPr txBox="1"/>
          <p:nvPr/>
        </p:nvSpPr>
        <p:spPr>
          <a:xfrm>
            <a:off x="9327068" y="206428"/>
            <a:ext cx="27830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Take home message: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T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A </a:t>
            </a:r>
            <a:r>
              <a:rPr lang="en-GB" sz="2400" dirty="0"/>
              <a:t>impact on</a:t>
            </a:r>
          </a:p>
          <a:p>
            <a:endParaRPr lang="en-GB" sz="2400" dirty="0">
              <a:solidFill>
                <a:schemeClr val="accent5"/>
              </a:solidFill>
            </a:endParaRPr>
          </a:p>
          <a:p>
            <a:endParaRPr lang="en-GB" sz="2400" dirty="0">
              <a:solidFill>
                <a:schemeClr val="accent5"/>
              </a:solidFill>
            </a:endParaRPr>
          </a:p>
          <a:p>
            <a:r>
              <a:rPr lang="en-GB" sz="2400" dirty="0">
                <a:solidFill>
                  <a:schemeClr val="accent5"/>
                </a:solidFill>
              </a:rPr>
              <a:t>Localisation, magnitude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“asymmetry” </a:t>
            </a:r>
            <a:r>
              <a:rPr lang="en-GB" sz="2400" dirty="0"/>
              <a:t>of deformation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chemeClr val="accent5"/>
                </a:solidFill>
              </a:rPr>
              <a:t>Delay</a:t>
            </a:r>
            <a:r>
              <a:rPr lang="en-GB" sz="2400" dirty="0"/>
              <a:t> in fluid-flow response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69901-A2C4-B5BF-0F42-35565D1A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10" y="85164"/>
            <a:ext cx="7661828" cy="668767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11145AB2-3ADB-4F57-B400-928941749C8A}"/>
              </a:ext>
            </a:extLst>
          </p:cNvPr>
          <p:cNvSpPr txBox="1"/>
          <p:nvPr/>
        </p:nvSpPr>
        <p:spPr>
          <a:xfrm>
            <a:off x="9495912" y="5669461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Fiori </a:t>
            </a:r>
            <a:r>
              <a:rPr lang="en-GB" i="1" dirty="0"/>
              <a:t>et al.</a:t>
            </a:r>
            <a:r>
              <a:rPr lang="en-GB" dirty="0"/>
              <a:t>, JFM 2023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7B3877-6B47-4430-9B53-3AAD0CCA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2672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10A9C55-8C52-FD7E-0B3E-75658795CA80}"/>
              </a:ext>
            </a:extLst>
          </p:cNvPr>
          <p:cNvSpPr txBox="1"/>
          <p:nvPr/>
        </p:nvSpPr>
        <p:spPr>
          <a:xfrm>
            <a:off x="352961" y="1548343"/>
            <a:ext cx="1163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porosity </a:t>
            </a:r>
          </a:p>
          <a:p>
            <a:r>
              <a:rPr lang="en-GB" sz="2000" dirty="0"/>
              <a:t>change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AF9B-5842-33AF-5EE3-03F964E42D0A}"/>
              </a:ext>
            </a:extLst>
          </p:cNvPr>
          <p:cNvSpPr txBox="1"/>
          <p:nvPr/>
        </p:nvSpPr>
        <p:spPr>
          <a:xfrm>
            <a:off x="434822" y="3668727"/>
            <a:ext cx="113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FD042A-08A6-B799-51E9-99A625B6851E}"/>
              </a:ext>
            </a:extLst>
          </p:cNvPr>
          <p:cNvSpPr txBox="1"/>
          <p:nvPr/>
        </p:nvSpPr>
        <p:spPr>
          <a:xfrm>
            <a:off x="9327068" y="206428"/>
            <a:ext cx="27830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Take home message: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T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A </a:t>
            </a:r>
            <a:r>
              <a:rPr lang="en-GB" sz="2400" dirty="0"/>
              <a:t>impact on</a:t>
            </a:r>
          </a:p>
          <a:p>
            <a:endParaRPr lang="en-GB" sz="2400" dirty="0">
              <a:solidFill>
                <a:schemeClr val="accent5"/>
              </a:solidFill>
            </a:endParaRPr>
          </a:p>
          <a:p>
            <a:endParaRPr lang="en-GB" sz="2400" dirty="0">
              <a:solidFill>
                <a:schemeClr val="accent5"/>
              </a:solidFill>
            </a:endParaRPr>
          </a:p>
          <a:p>
            <a:r>
              <a:rPr lang="en-GB" sz="2400" dirty="0">
                <a:solidFill>
                  <a:schemeClr val="accent5"/>
                </a:solidFill>
              </a:rPr>
              <a:t>Localisation, magnitude </a:t>
            </a:r>
            <a:r>
              <a:rPr lang="en-GB" sz="2400" dirty="0"/>
              <a:t>and</a:t>
            </a:r>
            <a:r>
              <a:rPr lang="en-GB" sz="2400" dirty="0">
                <a:solidFill>
                  <a:schemeClr val="accent5"/>
                </a:solidFill>
              </a:rPr>
              <a:t> “asymmetry” </a:t>
            </a:r>
            <a:r>
              <a:rPr lang="en-GB" sz="2400" dirty="0"/>
              <a:t>of deformation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solidFill>
                  <a:schemeClr val="accent5"/>
                </a:solidFill>
              </a:rPr>
              <a:t>Delay</a:t>
            </a:r>
            <a:r>
              <a:rPr lang="en-GB" sz="2400" dirty="0"/>
              <a:t> in fluid-flow response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94DC24-4974-7BF8-A484-C56EAF58652A}"/>
              </a:ext>
            </a:extLst>
          </p:cNvPr>
          <p:cNvSpPr txBox="1"/>
          <p:nvPr/>
        </p:nvSpPr>
        <p:spPr>
          <a:xfrm>
            <a:off x="9495912" y="5669461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Fiori </a:t>
            </a:r>
            <a:r>
              <a:rPr lang="en-GB" i="1" dirty="0"/>
              <a:t>et al.</a:t>
            </a:r>
            <a:r>
              <a:rPr lang="en-GB" dirty="0"/>
              <a:t>, JFM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2BA66-4F6C-162B-9812-BA96DCAC9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71" y="763701"/>
            <a:ext cx="7319277" cy="439156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921279-E736-4050-AF17-3DEF69E0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47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FEA8D-7595-4552-A9AF-718538CCC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35607"/>
            <a:ext cx="10609050" cy="520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For the fluid and solid phases:</a:t>
            </a:r>
            <a:endParaRPr lang="en-GB" sz="11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Given                               ,</a:t>
            </a:r>
          </a:p>
          <a:p>
            <a:pPr marL="0" indent="0">
              <a:buNone/>
            </a:pPr>
            <a:endParaRPr lang="en-GB" sz="1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Both fluid and solid individually incompressible, but volume changes due to outflow/inflow:</a:t>
            </a:r>
          </a:p>
          <a:p>
            <a:pPr marL="0" indent="0">
              <a:buNone/>
            </a:pPr>
            <a:endParaRPr lang="en-GB" sz="2400" dirty="0">
              <a:latin typeface="Arial Nova" panose="020B0504020202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Continuity reads: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 Nova" panose="020B0504020202020204" pitchFamily="34" charset="0"/>
              </a:rPr>
              <a:t>                                           </a:t>
            </a: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A008F-F88C-45BF-9FC4-7DC5C7BF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1D17-F1EA-442D-95A0-4C4404D7FF3E}" type="slidenum">
              <a:rPr lang="en-GB" smtClean="0"/>
              <a:t>26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0CD6C6-0350-49D9-8CE0-999E1A04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96" y="1330795"/>
            <a:ext cx="1795461" cy="5261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D73ACCD-F0F0-4AC8-B6CC-7B1D8CCAB5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 (complete)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5CB0B8-DBEE-4415-A93C-47DC1C3B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492" y="2123485"/>
            <a:ext cx="3981450" cy="6572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4D7781-EAC2-4AC2-9608-73D365656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77"/>
          <a:stretch/>
        </p:blipFill>
        <p:spPr>
          <a:xfrm>
            <a:off x="1097280" y="3859034"/>
            <a:ext cx="7810500" cy="9129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BA206B-81E3-4C98-869C-F50C88572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5281397"/>
            <a:ext cx="3400425" cy="10572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A3D7F1A-4DCD-4CCD-9454-6EC161193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492" y="2200745"/>
            <a:ext cx="161925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0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647421B-4533-4921-9C45-FABC1CA3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025" y="4543716"/>
            <a:ext cx="4838700" cy="13335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E842CD8-12B2-4FA8-918C-1DAA268D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420" y="2113840"/>
            <a:ext cx="5798102" cy="1038601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2856A80-120A-4811-8CC1-AF965D8D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1D17-F1EA-442D-95A0-4C4404D7FF3E}" type="slidenum">
              <a:rPr lang="en-GB" smtClean="0"/>
              <a:t>27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B1188-D514-4DE0-B1B2-CE7D9F8B3716}"/>
              </a:ext>
            </a:extLst>
          </p:cNvPr>
          <p:cNvSpPr/>
          <p:nvPr/>
        </p:nvSpPr>
        <p:spPr>
          <a:xfrm>
            <a:off x="3943608" y="3428271"/>
            <a:ext cx="1863695" cy="725871"/>
          </a:xfrm>
          <a:prstGeom prst="rect">
            <a:avLst/>
          </a:prstGeom>
          <a:solidFill>
            <a:srgbClr val="A9E4E9">
              <a:alpha val="63922"/>
            </a:srgbClr>
          </a:solidFill>
          <a:ln w="28575">
            <a:solidFill>
              <a:srgbClr val="2382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38289"/>
                </a:solidFill>
              </a:rPr>
              <a:t>Advective Flux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C03204-6D8D-4736-B8F2-557587E25F0F}"/>
              </a:ext>
            </a:extLst>
          </p:cNvPr>
          <p:cNvSpPr/>
          <p:nvPr/>
        </p:nvSpPr>
        <p:spPr>
          <a:xfrm>
            <a:off x="6699540" y="3428271"/>
            <a:ext cx="1863695" cy="720933"/>
          </a:xfrm>
          <a:prstGeom prst="rect">
            <a:avLst/>
          </a:prstGeom>
          <a:solidFill>
            <a:srgbClr val="A9E4E9">
              <a:alpha val="63922"/>
            </a:srgbClr>
          </a:solidFill>
          <a:ln w="28575">
            <a:solidFill>
              <a:srgbClr val="2382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238289"/>
                </a:solidFill>
              </a:rPr>
              <a:t>Diffusive-like Flux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4258B0-F792-44B2-8553-819C09AFEBB1}"/>
              </a:ext>
            </a:extLst>
          </p:cNvPr>
          <p:cNvSpPr/>
          <p:nvPr/>
        </p:nvSpPr>
        <p:spPr>
          <a:xfrm>
            <a:off x="2620420" y="5842351"/>
            <a:ext cx="3351254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Molecular Diffusion Coefficient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674E3A-EEB5-48AB-B6ED-D683AF0A295D}"/>
              </a:ext>
            </a:extLst>
          </p:cNvPr>
          <p:cNvSpPr/>
          <p:nvPr/>
        </p:nvSpPr>
        <p:spPr>
          <a:xfrm>
            <a:off x="5751561" y="5896433"/>
            <a:ext cx="3686176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Hydrodynamic Dispersion Coefficient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9D6D803F-A5BF-4813-8A5A-F23DF8FFB9DD}"/>
              </a:ext>
            </a:extLst>
          </p:cNvPr>
          <p:cNvSpPr/>
          <p:nvPr/>
        </p:nvSpPr>
        <p:spPr>
          <a:xfrm rot="16200000">
            <a:off x="6729122" y="2484561"/>
            <a:ext cx="269157" cy="1430899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24FDEAE8-C63C-4C8F-8821-92D154BFFC3A}"/>
              </a:ext>
            </a:extLst>
          </p:cNvPr>
          <p:cNvSpPr/>
          <p:nvPr/>
        </p:nvSpPr>
        <p:spPr>
          <a:xfrm rot="16200000">
            <a:off x="5246438" y="2790788"/>
            <a:ext cx="269156" cy="818445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69156 w 269156"/>
                      <a:gd name="connsiteY0" fmla="*/ 818445 h 818445"/>
                      <a:gd name="connsiteX1" fmla="*/ 134578 w 269156"/>
                      <a:gd name="connsiteY1" fmla="*/ 796016 h 818445"/>
                      <a:gd name="connsiteX2" fmla="*/ 134578 w 269156"/>
                      <a:gd name="connsiteY2" fmla="*/ 431651 h 818445"/>
                      <a:gd name="connsiteX3" fmla="*/ 0 w 269156"/>
                      <a:gd name="connsiteY3" fmla="*/ 409222 h 818445"/>
                      <a:gd name="connsiteX4" fmla="*/ 134578 w 269156"/>
                      <a:gd name="connsiteY4" fmla="*/ 386793 h 818445"/>
                      <a:gd name="connsiteX5" fmla="*/ 134578 w 269156"/>
                      <a:gd name="connsiteY5" fmla="*/ 22429 h 818445"/>
                      <a:gd name="connsiteX6" fmla="*/ 269156 w 269156"/>
                      <a:gd name="connsiteY6" fmla="*/ 0 h 818445"/>
                      <a:gd name="connsiteX7" fmla="*/ 269156 w 269156"/>
                      <a:gd name="connsiteY7" fmla="*/ 818445 h 818445"/>
                      <a:gd name="connsiteX0" fmla="*/ 269156 w 269156"/>
                      <a:gd name="connsiteY0" fmla="*/ 818445 h 818445"/>
                      <a:gd name="connsiteX1" fmla="*/ 134578 w 269156"/>
                      <a:gd name="connsiteY1" fmla="*/ 796016 h 818445"/>
                      <a:gd name="connsiteX2" fmla="*/ 134578 w 269156"/>
                      <a:gd name="connsiteY2" fmla="*/ 431651 h 818445"/>
                      <a:gd name="connsiteX3" fmla="*/ 0 w 269156"/>
                      <a:gd name="connsiteY3" fmla="*/ 409222 h 818445"/>
                      <a:gd name="connsiteX4" fmla="*/ 134578 w 269156"/>
                      <a:gd name="connsiteY4" fmla="*/ 386793 h 818445"/>
                      <a:gd name="connsiteX5" fmla="*/ 134578 w 269156"/>
                      <a:gd name="connsiteY5" fmla="*/ 22429 h 818445"/>
                      <a:gd name="connsiteX6" fmla="*/ 269156 w 269156"/>
                      <a:gd name="connsiteY6" fmla="*/ 0 h 818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156" h="818445" stroke="0" extrusionOk="0">
                        <a:moveTo>
                          <a:pt x="269156" y="818445"/>
                        </a:moveTo>
                        <a:cubicBezTo>
                          <a:pt x="196060" y="817324"/>
                          <a:pt x="132989" y="809547"/>
                          <a:pt x="134578" y="796016"/>
                        </a:cubicBezTo>
                        <a:cubicBezTo>
                          <a:pt x="129515" y="743246"/>
                          <a:pt x="130641" y="522212"/>
                          <a:pt x="134578" y="431651"/>
                        </a:cubicBezTo>
                        <a:cubicBezTo>
                          <a:pt x="130374" y="428197"/>
                          <a:pt x="80116" y="405243"/>
                          <a:pt x="0" y="409222"/>
                        </a:cubicBezTo>
                        <a:cubicBezTo>
                          <a:pt x="73200" y="407588"/>
                          <a:pt x="133312" y="398801"/>
                          <a:pt x="134578" y="386793"/>
                        </a:cubicBezTo>
                        <a:cubicBezTo>
                          <a:pt x="123535" y="266208"/>
                          <a:pt x="162586" y="101678"/>
                          <a:pt x="134578" y="22429"/>
                        </a:cubicBezTo>
                        <a:cubicBezTo>
                          <a:pt x="137529" y="12689"/>
                          <a:pt x="198491" y="8504"/>
                          <a:pt x="269156" y="0"/>
                        </a:cubicBezTo>
                        <a:cubicBezTo>
                          <a:pt x="317814" y="386281"/>
                          <a:pt x="312030" y="677479"/>
                          <a:pt x="269156" y="818445"/>
                        </a:cubicBezTo>
                        <a:close/>
                      </a:path>
                      <a:path w="269156" h="818445" fill="none" extrusionOk="0">
                        <a:moveTo>
                          <a:pt x="269156" y="818445"/>
                        </a:moveTo>
                        <a:cubicBezTo>
                          <a:pt x="193710" y="817230"/>
                          <a:pt x="135138" y="807325"/>
                          <a:pt x="134578" y="796016"/>
                        </a:cubicBezTo>
                        <a:cubicBezTo>
                          <a:pt x="124178" y="635195"/>
                          <a:pt x="163212" y="483181"/>
                          <a:pt x="134578" y="431651"/>
                        </a:cubicBezTo>
                        <a:cubicBezTo>
                          <a:pt x="129487" y="410135"/>
                          <a:pt x="71282" y="411837"/>
                          <a:pt x="0" y="409222"/>
                        </a:cubicBezTo>
                        <a:cubicBezTo>
                          <a:pt x="73276" y="409352"/>
                          <a:pt x="133858" y="396946"/>
                          <a:pt x="134578" y="386793"/>
                        </a:cubicBezTo>
                        <a:cubicBezTo>
                          <a:pt x="120933" y="239832"/>
                          <a:pt x="145235" y="197163"/>
                          <a:pt x="134578" y="22429"/>
                        </a:cubicBezTo>
                        <a:cubicBezTo>
                          <a:pt x="134278" y="8996"/>
                          <a:pt x="192896" y="-1615"/>
                          <a:pt x="269156" y="0"/>
                        </a:cubicBezTo>
                      </a:path>
                      <a:path w="269156" h="818445" fill="none" stroke="0" extrusionOk="0">
                        <a:moveTo>
                          <a:pt x="269156" y="818445"/>
                        </a:moveTo>
                        <a:cubicBezTo>
                          <a:pt x="197260" y="818217"/>
                          <a:pt x="133602" y="809371"/>
                          <a:pt x="134578" y="796016"/>
                        </a:cubicBezTo>
                        <a:cubicBezTo>
                          <a:pt x="123736" y="685671"/>
                          <a:pt x="115267" y="486871"/>
                          <a:pt x="134578" y="431651"/>
                        </a:cubicBezTo>
                        <a:cubicBezTo>
                          <a:pt x="132019" y="410821"/>
                          <a:pt x="83333" y="413512"/>
                          <a:pt x="0" y="409222"/>
                        </a:cubicBezTo>
                        <a:cubicBezTo>
                          <a:pt x="74440" y="409887"/>
                          <a:pt x="133836" y="399075"/>
                          <a:pt x="134578" y="386793"/>
                        </a:cubicBezTo>
                        <a:cubicBezTo>
                          <a:pt x="104639" y="261667"/>
                          <a:pt x="132481" y="110848"/>
                          <a:pt x="134578" y="22429"/>
                        </a:cubicBezTo>
                        <a:cubicBezTo>
                          <a:pt x="132462" y="10119"/>
                          <a:pt x="190501" y="-11246"/>
                          <a:pt x="269156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CCC183-B5C4-4F77-B42B-6CE8A152C0E7}"/>
              </a:ext>
            </a:extLst>
          </p:cNvPr>
          <p:cNvSpPr/>
          <p:nvPr/>
        </p:nvSpPr>
        <p:spPr>
          <a:xfrm>
            <a:off x="6691283" y="2382777"/>
            <a:ext cx="357910" cy="523071"/>
          </a:xfrm>
          <a:custGeom>
            <a:avLst/>
            <a:gdLst>
              <a:gd name="connsiteX0" fmla="*/ 0 w 357910"/>
              <a:gd name="connsiteY0" fmla="*/ 261536 h 523071"/>
              <a:gd name="connsiteX1" fmla="*/ 178955 w 357910"/>
              <a:gd name="connsiteY1" fmla="*/ 0 h 523071"/>
              <a:gd name="connsiteX2" fmla="*/ 357910 w 357910"/>
              <a:gd name="connsiteY2" fmla="*/ 261536 h 523071"/>
              <a:gd name="connsiteX3" fmla="*/ 178955 w 357910"/>
              <a:gd name="connsiteY3" fmla="*/ 523072 h 523071"/>
              <a:gd name="connsiteX4" fmla="*/ 0 w 3579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10" h="523071" fill="none" extrusionOk="0">
                <a:moveTo>
                  <a:pt x="0" y="261536"/>
                </a:moveTo>
                <a:cubicBezTo>
                  <a:pt x="11641" y="101347"/>
                  <a:pt x="83467" y="6958"/>
                  <a:pt x="178955" y="0"/>
                </a:cubicBezTo>
                <a:cubicBezTo>
                  <a:pt x="266613" y="-10481"/>
                  <a:pt x="344457" y="143329"/>
                  <a:pt x="357910" y="261536"/>
                </a:cubicBezTo>
                <a:cubicBezTo>
                  <a:pt x="365513" y="393410"/>
                  <a:pt x="274912" y="545332"/>
                  <a:pt x="178955" y="523072"/>
                </a:cubicBezTo>
                <a:cubicBezTo>
                  <a:pt x="97381" y="543333"/>
                  <a:pt x="-10357" y="430128"/>
                  <a:pt x="0" y="261536"/>
                </a:cubicBezTo>
                <a:close/>
              </a:path>
              <a:path w="357910" h="523071" stroke="0" extrusionOk="0">
                <a:moveTo>
                  <a:pt x="0" y="261536"/>
                </a:moveTo>
                <a:cubicBezTo>
                  <a:pt x="-9910" y="104324"/>
                  <a:pt x="57205" y="-6833"/>
                  <a:pt x="178955" y="0"/>
                </a:cubicBezTo>
                <a:cubicBezTo>
                  <a:pt x="262882" y="-11078"/>
                  <a:pt x="349947" y="150660"/>
                  <a:pt x="357910" y="261536"/>
                </a:cubicBezTo>
                <a:cubicBezTo>
                  <a:pt x="347560" y="419051"/>
                  <a:pt x="274727" y="525490"/>
                  <a:pt x="178955" y="523072"/>
                </a:cubicBezTo>
                <a:cubicBezTo>
                  <a:pt x="104547" y="515662"/>
                  <a:pt x="26877" y="383042"/>
                  <a:pt x="0" y="261536"/>
                </a:cubicBezTo>
                <a:close/>
              </a:path>
            </a:pathLst>
          </a:custGeom>
          <a:solidFill>
            <a:srgbClr val="FFCA0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5891E4A-5E6D-4F80-A76F-1E33A92B5CFF}"/>
              </a:ext>
            </a:extLst>
          </p:cNvPr>
          <p:cNvSpPr/>
          <p:nvPr/>
        </p:nvSpPr>
        <p:spPr>
          <a:xfrm rot="21154156">
            <a:off x="3959420" y="4859093"/>
            <a:ext cx="524610" cy="523071"/>
          </a:xfrm>
          <a:custGeom>
            <a:avLst/>
            <a:gdLst>
              <a:gd name="connsiteX0" fmla="*/ 0 w 524610"/>
              <a:gd name="connsiteY0" fmla="*/ 261536 h 523071"/>
              <a:gd name="connsiteX1" fmla="*/ 262305 w 524610"/>
              <a:gd name="connsiteY1" fmla="*/ 0 h 523071"/>
              <a:gd name="connsiteX2" fmla="*/ 524610 w 524610"/>
              <a:gd name="connsiteY2" fmla="*/ 261536 h 523071"/>
              <a:gd name="connsiteX3" fmla="*/ 262305 w 524610"/>
              <a:gd name="connsiteY3" fmla="*/ 523072 h 523071"/>
              <a:gd name="connsiteX4" fmla="*/ 0 w 5246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10" h="523071" fill="none" extrusionOk="0">
                <a:moveTo>
                  <a:pt x="0" y="261536"/>
                </a:moveTo>
                <a:cubicBezTo>
                  <a:pt x="15799" y="95723"/>
                  <a:pt x="125651" y="17079"/>
                  <a:pt x="262305" y="0"/>
                </a:cubicBezTo>
                <a:cubicBezTo>
                  <a:pt x="391420" y="-14773"/>
                  <a:pt x="510896" y="143836"/>
                  <a:pt x="524610" y="261536"/>
                </a:cubicBezTo>
                <a:cubicBezTo>
                  <a:pt x="526559" y="402756"/>
                  <a:pt x="406692" y="526784"/>
                  <a:pt x="262305" y="523072"/>
                </a:cubicBezTo>
                <a:cubicBezTo>
                  <a:pt x="126539" y="533756"/>
                  <a:pt x="-7591" y="423679"/>
                  <a:pt x="0" y="261536"/>
                </a:cubicBezTo>
                <a:close/>
              </a:path>
              <a:path w="524610" h="523071" stroke="0" extrusionOk="0">
                <a:moveTo>
                  <a:pt x="0" y="261536"/>
                </a:moveTo>
                <a:cubicBezTo>
                  <a:pt x="-4918" y="110756"/>
                  <a:pt x="111597" y="-1742"/>
                  <a:pt x="262305" y="0"/>
                </a:cubicBezTo>
                <a:cubicBezTo>
                  <a:pt x="401690" y="-4074"/>
                  <a:pt x="521257" y="131227"/>
                  <a:pt x="524610" y="261536"/>
                </a:cubicBezTo>
                <a:cubicBezTo>
                  <a:pt x="521131" y="410372"/>
                  <a:pt x="386256" y="539590"/>
                  <a:pt x="262305" y="523072"/>
                </a:cubicBezTo>
                <a:cubicBezTo>
                  <a:pt x="135133" y="517704"/>
                  <a:pt x="14991" y="393185"/>
                  <a:pt x="0" y="261536"/>
                </a:cubicBezTo>
                <a:close/>
              </a:path>
            </a:pathLst>
          </a:custGeom>
          <a:solidFill>
            <a:srgbClr val="FFCA0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AB8CC9BF-20DC-40B8-9264-E3BFA95B61A4}"/>
              </a:ext>
            </a:extLst>
          </p:cNvPr>
          <p:cNvSpPr/>
          <p:nvPr/>
        </p:nvSpPr>
        <p:spPr>
          <a:xfrm rot="16623547" flipH="1">
            <a:off x="3425888" y="349704"/>
            <a:ext cx="3300116" cy="6517370"/>
          </a:xfrm>
          <a:prstGeom prst="arc">
            <a:avLst>
              <a:gd name="adj1" fmla="val 8083360"/>
              <a:gd name="adj2" fmla="val 19780548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  <a:gd name="connsiteX4" fmla="*/ 2689868 w 3349550"/>
                      <a:gd name="connsiteY4" fmla="*/ 2144742 h 6135293"/>
                      <a:gd name="connsiteX5" fmla="*/ 2234826 w 3349550"/>
                      <a:gd name="connsiteY5" fmla="*/ 2558458 h 6135293"/>
                      <a:gd name="connsiteX6" fmla="*/ 1674775 w 3349550"/>
                      <a:gd name="connsiteY6" fmla="*/ 3067647 h 6135293"/>
                      <a:gd name="connsiteX7" fmla="*/ 1215214 w 3349550"/>
                      <a:gd name="connsiteY7" fmla="*/ 3531679 h 6135293"/>
                      <a:gd name="connsiteX8" fmla="*/ 726319 w 3349550"/>
                      <a:gd name="connsiteY8" fmla="*/ 4025329 h 6135293"/>
                      <a:gd name="connsiteX9" fmla="*/ 208091 w 3349550"/>
                      <a:gd name="connsiteY9" fmla="*/ 4548599 h 6135293"/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49550" h="6135293" stroke="0" extrusionOk="0">
                        <a:moveTo>
                          <a:pt x="208091" y="4548599"/>
                        </a:moveTo>
                        <a:cubicBezTo>
                          <a:pt x="8261" y="3930443"/>
                          <a:pt x="66398" y="3233534"/>
                          <a:pt x="19437" y="2601638"/>
                        </a:cubicBezTo>
                        <a:cubicBezTo>
                          <a:pt x="72283" y="1577727"/>
                          <a:pt x="612695" y="631365"/>
                          <a:pt x="1010328" y="251756"/>
                        </a:cubicBezTo>
                        <a:cubicBezTo>
                          <a:pt x="1713910" y="-622634"/>
                          <a:pt x="2763897" y="289317"/>
                          <a:pt x="3174912" y="1703748"/>
                        </a:cubicBezTo>
                        <a:cubicBezTo>
                          <a:pt x="3060556" y="1831501"/>
                          <a:pt x="2881764" y="2000353"/>
                          <a:pt x="2689868" y="2144742"/>
                        </a:cubicBezTo>
                        <a:cubicBezTo>
                          <a:pt x="2497972" y="2289130"/>
                          <a:pt x="2447469" y="2368693"/>
                          <a:pt x="2234826" y="2558458"/>
                        </a:cubicBezTo>
                        <a:cubicBezTo>
                          <a:pt x="2022183" y="2748223"/>
                          <a:pt x="1783568" y="2961177"/>
                          <a:pt x="1674775" y="3067647"/>
                        </a:cubicBezTo>
                        <a:cubicBezTo>
                          <a:pt x="1590288" y="3180712"/>
                          <a:pt x="1439897" y="3314193"/>
                          <a:pt x="1215214" y="3531679"/>
                        </a:cubicBezTo>
                        <a:cubicBezTo>
                          <a:pt x="990530" y="3749165"/>
                          <a:pt x="829233" y="3913394"/>
                          <a:pt x="726319" y="4025329"/>
                        </a:cubicBezTo>
                        <a:cubicBezTo>
                          <a:pt x="623405" y="4137264"/>
                          <a:pt x="332787" y="4394149"/>
                          <a:pt x="208091" y="4548599"/>
                        </a:cubicBezTo>
                        <a:close/>
                      </a:path>
                      <a:path w="3349550" h="6135293" fill="none" extrusionOk="0">
                        <a:moveTo>
                          <a:pt x="208091" y="4548599"/>
                        </a:moveTo>
                        <a:cubicBezTo>
                          <a:pt x="127847" y="3951577"/>
                          <a:pt x="-31022" y="3426748"/>
                          <a:pt x="19437" y="2601638"/>
                        </a:cubicBezTo>
                        <a:cubicBezTo>
                          <a:pt x="95304" y="1450400"/>
                          <a:pt x="422495" y="771135"/>
                          <a:pt x="1010328" y="251756"/>
                        </a:cubicBezTo>
                        <a:cubicBezTo>
                          <a:pt x="1941289" y="-582633"/>
                          <a:pt x="2897067" y="444905"/>
                          <a:pt x="3174912" y="1703748"/>
                        </a:cubicBezTo>
                      </a:path>
                      <a:path w="3349550" h="6135293" fill="none" stroke="0" extrusionOk="0">
                        <a:moveTo>
                          <a:pt x="208091" y="4548599"/>
                        </a:moveTo>
                        <a:cubicBezTo>
                          <a:pt x="52576" y="4034542"/>
                          <a:pt x="-16973" y="3305819"/>
                          <a:pt x="19437" y="2601638"/>
                        </a:cubicBezTo>
                        <a:cubicBezTo>
                          <a:pt x="66850" y="1551535"/>
                          <a:pt x="467808" y="639042"/>
                          <a:pt x="1010328" y="251756"/>
                        </a:cubicBezTo>
                        <a:cubicBezTo>
                          <a:pt x="1753909" y="-559513"/>
                          <a:pt x="2685902" y="332500"/>
                          <a:pt x="3174912" y="170374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A326684-D137-440B-8537-57504020167C}"/>
              </a:ext>
            </a:extLst>
          </p:cNvPr>
          <p:cNvSpPr/>
          <p:nvPr/>
        </p:nvSpPr>
        <p:spPr>
          <a:xfrm rot="9169217" flipH="1" flipV="1">
            <a:off x="4266815" y="5451868"/>
            <a:ext cx="761342" cy="286586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F7B0D2F-100E-4580-94B6-8C22E21BB218}"/>
              </a:ext>
            </a:extLst>
          </p:cNvPr>
          <p:cNvSpPr/>
          <p:nvPr/>
        </p:nvSpPr>
        <p:spPr>
          <a:xfrm rot="14570456" flipV="1">
            <a:off x="5509685" y="5479227"/>
            <a:ext cx="706967" cy="179630"/>
          </a:xfrm>
          <a:prstGeom prst="arc">
            <a:avLst>
              <a:gd name="adj1" fmla="val 11372061"/>
              <a:gd name="adj2" fmla="val 20679356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  <a:gd name="connsiteX3" fmla="*/ 353484 w 706967"/>
                      <a:gd name="connsiteY3" fmla="*/ 89815 h 179630"/>
                      <a:gd name="connsiteX4" fmla="*/ 58603 w 706967"/>
                      <a:gd name="connsiteY4" fmla="*/ 40287 h 179630"/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967" h="179630" stroke="0" extrusionOk="0">
                        <a:moveTo>
                          <a:pt x="58603" y="40287"/>
                        </a:moveTo>
                        <a:cubicBezTo>
                          <a:pt x="105504" y="-5284"/>
                          <a:pt x="253774" y="-7561"/>
                          <a:pt x="348927" y="7"/>
                        </a:cubicBezTo>
                        <a:cubicBezTo>
                          <a:pt x="432318" y="3772"/>
                          <a:pt x="532124" y="6785"/>
                          <a:pt x="593652" y="23914"/>
                        </a:cubicBezTo>
                        <a:cubicBezTo>
                          <a:pt x="483143" y="44286"/>
                          <a:pt x="418233" y="63523"/>
                          <a:pt x="353484" y="89815"/>
                        </a:cubicBezTo>
                        <a:cubicBezTo>
                          <a:pt x="217486" y="58610"/>
                          <a:pt x="150308" y="44901"/>
                          <a:pt x="58603" y="40287"/>
                        </a:cubicBezTo>
                        <a:close/>
                      </a:path>
                      <a:path w="706967" h="179630" fill="none" extrusionOk="0">
                        <a:moveTo>
                          <a:pt x="58603" y="40287"/>
                        </a:moveTo>
                        <a:cubicBezTo>
                          <a:pt x="131752" y="17311"/>
                          <a:pt x="212763" y="10015"/>
                          <a:pt x="348927" y="7"/>
                        </a:cubicBezTo>
                        <a:cubicBezTo>
                          <a:pt x="451535" y="-9678"/>
                          <a:pt x="527298" y="9884"/>
                          <a:pt x="593652" y="23914"/>
                        </a:cubicBezTo>
                      </a:path>
                      <a:path w="706967" h="179630" fill="none" stroke="0" extrusionOk="0">
                        <a:moveTo>
                          <a:pt x="58603" y="40287"/>
                        </a:moveTo>
                        <a:cubicBezTo>
                          <a:pt x="111223" y="-2247"/>
                          <a:pt x="222152" y="-4270"/>
                          <a:pt x="348927" y="7"/>
                        </a:cubicBezTo>
                        <a:cubicBezTo>
                          <a:pt x="447321" y="-6636"/>
                          <a:pt x="522249" y="9146"/>
                          <a:pt x="593652" y="239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889247-C02C-4657-BF07-41D08D8FE4E3}"/>
              </a:ext>
            </a:extLst>
          </p:cNvPr>
          <p:cNvSpPr/>
          <p:nvPr/>
        </p:nvSpPr>
        <p:spPr>
          <a:xfrm>
            <a:off x="317385" y="1560260"/>
            <a:ext cx="3351254" cy="4214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badi Extra Light" panose="020B0204020104020204" pitchFamily="34" charset="0"/>
              </a:rPr>
              <a:t>Concentration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F450637-688E-4878-A7F8-8654F94D7851}"/>
              </a:ext>
            </a:extLst>
          </p:cNvPr>
          <p:cNvSpPr/>
          <p:nvPr/>
        </p:nvSpPr>
        <p:spPr>
          <a:xfrm rot="12523698" flipH="1" flipV="1">
            <a:off x="2325933" y="2153924"/>
            <a:ext cx="1782104" cy="140090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C727D2D-6B68-49EE-9D28-7F98221FE7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 –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43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3" grpId="0" animBg="1"/>
      <p:bldP spid="26" grpId="0" animBg="1"/>
      <p:bldP spid="29" grpId="0" animBg="1"/>
      <p:bldP spid="30" grpId="0" animBg="1"/>
      <p:bldP spid="22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/>
              <p:nvPr/>
            </p:nvSpPr>
            <p:spPr>
              <a:xfrm>
                <a:off x="271511" y="985277"/>
                <a:ext cx="6434090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First two cases: keeping the fluid fraction constant, changing the properties defining the denominator: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Case (</a:t>
                </a:r>
                <a:r>
                  <a:rPr lang="en-US" dirty="0" err="1"/>
                  <a:t>i.a</a:t>
                </a:r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– 0.1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=0.1−10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– </a:t>
                </a:r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=10−0.1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  <a:p>
                <a:r>
                  <a:rPr lang="fr-FR" dirty="0"/>
                  <a:t>Second </a:t>
                </a:r>
                <a:r>
                  <a:rPr lang="fr-FR" dirty="0" err="1"/>
                  <a:t>two</a:t>
                </a:r>
                <a:r>
                  <a:rPr lang="fr-FR" dirty="0"/>
                  <a:t> cases: </a:t>
                </a:r>
                <a:r>
                  <a:rPr lang="fr-FR" dirty="0" err="1"/>
                  <a:t>keeping</a:t>
                </a:r>
                <a:r>
                  <a:rPr lang="fr-FR" dirty="0"/>
                  <a:t> </a:t>
                </a:r>
                <a:r>
                  <a:rPr lang="fr-FR" dirty="0" err="1"/>
                  <a:t>properties</a:t>
                </a:r>
                <a:r>
                  <a:rPr lang="fr-FR" dirty="0"/>
                  <a:t> constant, </a:t>
                </a:r>
                <a:r>
                  <a:rPr lang="fr-FR" dirty="0" err="1"/>
                  <a:t>changing</a:t>
                </a:r>
                <a:r>
                  <a:rPr lang="fr-FR" dirty="0"/>
                  <a:t> the values of the initial </a:t>
                </a:r>
                <a:r>
                  <a:rPr lang="fr-FR" dirty="0" err="1"/>
                  <a:t>fluid</a:t>
                </a:r>
                <a:r>
                  <a:rPr lang="fr-FR" dirty="0"/>
                  <a:t> fraction:</a:t>
                </a:r>
              </a:p>
              <a:p>
                <a:endParaRPr lang="fr-FR" dirty="0"/>
              </a:p>
              <a:p>
                <a:r>
                  <a:rPr lang="fr-FR" dirty="0"/>
                  <a:t>Case </a:t>
                </a:r>
                <a:r>
                  <a:rPr lang="en-US" dirty="0"/>
                  <a:t>(</a:t>
                </a:r>
                <a:r>
                  <a:rPr lang="en-US" dirty="0" err="1"/>
                  <a:t>ii.a</a:t>
                </a:r>
                <a:r>
                  <a:rPr lang="en-US" dirty="0"/>
                  <a:t>)</a:t>
                </a:r>
                <a:r>
                  <a:rPr lang="fr-FR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rgbClr val="4A852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4A852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=0.25 −0.75</m:t>
                    </m:r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sz="1800" dirty="0" smtClean="0">
                            <a:solidFill>
                              <a:srgbClr val="4A852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4A8522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0" smtClean="0">
                        <a:solidFill>
                          <a:srgbClr val="4A8522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=0.75 −0.25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11" y="985277"/>
                <a:ext cx="6434090" cy="5355312"/>
              </a:xfrm>
              <a:prstGeom prst="rect">
                <a:avLst/>
              </a:prstGeom>
              <a:blipFill>
                <a:blip r:embed="rId2"/>
                <a:stretch>
                  <a:fillRect l="-853" t="-569" r="-1232" b="-10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">
            <a:extLst>
              <a:ext uri="{FF2B5EF4-FFF2-40B4-BE49-F238E27FC236}">
                <a16:creationId xmlns:a16="http://schemas.microsoft.com/office/drawing/2014/main" id="{5C77437D-2E9B-48E7-BCF7-B461211F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98" y="1585275"/>
            <a:ext cx="1921058" cy="809702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68A116C-ECDE-4029-B73B-68671661DB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 explored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24">
            <a:extLst>
              <a:ext uri="{FF2B5EF4-FFF2-40B4-BE49-F238E27FC236}">
                <a16:creationId xmlns:a16="http://schemas.microsoft.com/office/drawing/2014/main" id="{205FF99D-A156-4B80-A4FC-7D29EA519FFA}"/>
              </a:ext>
            </a:extLst>
          </p:cNvPr>
          <p:cNvCxnSpPr>
            <a:cxnSpLocks/>
          </p:cNvCxnSpPr>
          <p:nvPr/>
        </p:nvCxnSpPr>
        <p:spPr>
          <a:xfrm>
            <a:off x="3799956" y="1865897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>
            <a:extLst>
              <a:ext uri="{FF2B5EF4-FFF2-40B4-BE49-F238E27FC236}">
                <a16:creationId xmlns:a16="http://schemas.microsoft.com/office/drawing/2014/main" id="{27E3CF65-54A0-441D-A607-8A424E45D7B9}"/>
              </a:ext>
            </a:extLst>
          </p:cNvPr>
          <p:cNvSpPr txBox="1"/>
          <p:nvPr/>
        </p:nvSpPr>
        <p:spPr>
          <a:xfrm>
            <a:off x="5450587" y="1629630"/>
            <a:ext cx="10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unvaried</a:t>
            </a:r>
          </a:p>
        </p:txBody>
      </p:sp>
      <p:cxnSp>
        <p:nvCxnSpPr>
          <p:cNvPr id="8" name="Straight Arrow Connector 27">
            <a:extLst>
              <a:ext uri="{FF2B5EF4-FFF2-40B4-BE49-F238E27FC236}">
                <a16:creationId xmlns:a16="http://schemas.microsoft.com/office/drawing/2014/main" id="{D87FCA31-40FA-49BE-94D4-56A0252C72B1}"/>
              </a:ext>
            </a:extLst>
          </p:cNvPr>
          <p:cNvCxnSpPr>
            <a:cxnSpLocks/>
          </p:cNvCxnSpPr>
          <p:nvPr/>
        </p:nvCxnSpPr>
        <p:spPr>
          <a:xfrm>
            <a:off x="3799956" y="2233612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8">
            <a:extLst>
              <a:ext uri="{FF2B5EF4-FFF2-40B4-BE49-F238E27FC236}">
                <a16:creationId xmlns:a16="http://schemas.microsoft.com/office/drawing/2014/main" id="{B92226F6-72E7-49B6-94BC-77A1CB08A9BB}"/>
              </a:ext>
            </a:extLst>
          </p:cNvPr>
          <p:cNvSpPr txBox="1"/>
          <p:nvPr/>
        </p:nvSpPr>
        <p:spPr>
          <a:xfrm>
            <a:off x="5461166" y="2025645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constant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18D71FF-ACD1-4F73-8CDF-32DB22C3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382" y="6356350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28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80F95-F7EF-413C-990D-4F149AA5AEFA}"/>
              </a:ext>
            </a:extLst>
          </p:cNvPr>
          <p:cNvSpPr txBox="1"/>
          <p:nvPr/>
        </p:nvSpPr>
        <p:spPr>
          <a:xfrm>
            <a:off x="2917300" y="2764060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E21736-9EBA-41D3-9720-873D8D500260}"/>
              </a:ext>
            </a:extLst>
          </p:cNvPr>
          <p:cNvSpPr txBox="1"/>
          <p:nvPr/>
        </p:nvSpPr>
        <p:spPr>
          <a:xfrm>
            <a:off x="2917300" y="351378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9940DB0-52AD-422D-88B8-0047B81A3C81}"/>
              </a:ext>
            </a:extLst>
          </p:cNvPr>
          <p:cNvSpPr txBox="1"/>
          <p:nvPr/>
        </p:nvSpPr>
        <p:spPr>
          <a:xfrm>
            <a:off x="3408602" y="5404857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6406AC0-5FC5-4059-859D-E855E4671863}"/>
              </a:ext>
            </a:extLst>
          </p:cNvPr>
          <p:cNvSpPr txBox="1"/>
          <p:nvPr/>
        </p:nvSpPr>
        <p:spPr>
          <a:xfrm>
            <a:off x="3411490" y="587272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312DFB-332C-4D48-B9BD-17C96F76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13" y="771084"/>
            <a:ext cx="4719363" cy="5854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0ECB98-5533-43E5-BF05-98F193726CFA}"/>
              </a:ext>
            </a:extLst>
          </p:cNvPr>
          <p:cNvSpPr/>
          <p:nvPr/>
        </p:nvSpPr>
        <p:spPr>
          <a:xfrm>
            <a:off x="271511" y="4494181"/>
            <a:ext cx="11239546" cy="223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5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  <p:bldP spid="18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E6E729-4734-4AA1-A868-2F22B847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95" y="2216022"/>
            <a:ext cx="10464800" cy="28989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4D8BB0-49FF-4DA9-ADA5-AE2D44B2C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37" r="31135" b="9"/>
          <a:stretch/>
        </p:blipFill>
        <p:spPr>
          <a:xfrm>
            <a:off x="7183336" y="4908255"/>
            <a:ext cx="4170464" cy="3234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7E6658C4-3BE8-4831-BEFE-21960DB76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2268519" y="1622383"/>
            <a:ext cx="1582654" cy="50402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447714A4-70C7-4A5D-88E0-318D656244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3851173" y="1622383"/>
            <a:ext cx="1582654" cy="52099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93146FE-E5DC-4E3C-AD18-4B9854375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b="19548"/>
          <a:stretch/>
        </p:blipFill>
        <p:spPr>
          <a:xfrm>
            <a:off x="7898478" y="1626290"/>
            <a:ext cx="1727661" cy="500119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E5EB1E08-63F3-4716-9E7D-C01353042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b="-301"/>
          <a:stretch/>
        </p:blipFill>
        <p:spPr>
          <a:xfrm>
            <a:off x="9626139" y="1555689"/>
            <a:ext cx="1727661" cy="543044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7500EBC-F3E7-4B64-80A9-2F03DC5578EF}"/>
              </a:ext>
            </a:extLst>
          </p:cNvPr>
          <p:cNvSpPr txBox="1"/>
          <p:nvPr/>
        </p:nvSpPr>
        <p:spPr>
          <a:xfrm>
            <a:off x="298684" y="882123"/>
            <a:ext cx="8717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Displacements</a:t>
            </a:r>
            <a:r>
              <a:rPr lang="en-US" sz="2000" dirty="0"/>
              <a:t> are affected in cases (i.a) and (</a:t>
            </a:r>
            <a:r>
              <a:rPr lang="en-US" sz="2000" dirty="0" err="1"/>
              <a:t>i.b</a:t>
            </a:r>
            <a:r>
              <a:rPr lang="en-US" sz="2000" dirty="0"/>
              <a:t>), but not in (</a:t>
            </a:r>
            <a:r>
              <a:rPr lang="en-US" sz="2000" dirty="0" err="1"/>
              <a:t>ii.a</a:t>
            </a:r>
            <a:r>
              <a:rPr lang="en-US" sz="2000" dirty="0"/>
              <a:t>) and (</a:t>
            </a:r>
            <a:r>
              <a:rPr lang="en-US" sz="2000" dirty="0" err="1"/>
              <a:t>ii.b</a:t>
            </a:r>
            <a:r>
              <a:rPr lang="en-US" sz="2000" dirty="0"/>
              <a:t>)</a:t>
            </a:r>
            <a:endParaRPr lang="fr-FR" sz="20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3A75FFE-073E-4AB7-8928-AD489E4A51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Results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3EFC4C-3048-4289-8B06-5B56B600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29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DE6846-B0BB-4B65-ADCA-4BABAE9CD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437"/>
          <a:stretch/>
        </p:blipFill>
        <p:spPr>
          <a:xfrm>
            <a:off x="1383535" y="4908255"/>
            <a:ext cx="6056010" cy="3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ABF1E2-8CDE-4B32-8819-B50AEA3CE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475" y="5842000"/>
            <a:ext cx="2242902" cy="7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2B961F-7EB6-48DB-9E36-911257A8E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02" y="3025393"/>
            <a:ext cx="8158492" cy="317994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360E21-92F7-4818-A8E6-8F8987F4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31" y="3544208"/>
            <a:ext cx="7835343" cy="30368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1D411F-9C2F-4ADD-BF6C-28BAE10F94F4}"/>
              </a:ext>
            </a:extLst>
          </p:cNvPr>
          <p:cNvSpPr txBox="1"/>
          <p:nvPr/>
        </p:nvSpPr>
        <p:spPr>
          <a:xfrm>
            <a:off x="442210" y="818478"/>
            <a:ext cx="11325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Layers at </a:t>
            </a:r>
            <a:r>
              <a:rPr lang="en-US" sz="2000" b="1" dirty="0">
                <a:solidFill>
                  <a:srgbClr val="4CA6AD"/>
                </a:solidFill>
              </a:rPr>
              <a:t>macroscale</a:t>
            </a:r>
            <a:r>
              <a:rPr lang="en-US" sz="2000" dirty="0"/>
              <a:t> (Grey Matter – White Matter) and at </a:t>
            </a:r>
            <a:r>
              <a:rPr lang="en-US" sz="2000" b="1" dirty="0">
                <a:solidFill>
                  <a:srgbClr val="4CA6AD"/>
                </a:solidFill>
              </a:rPr>
              <a:t>mesoscale</a:t>
            </a:r>
            <a:r>
              <a:rPr lang="en-US" sz="2000" dirty="0"/>
              <a:t> (PVS – Parenchyma)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Different properties (stiffness, permeability, porosity)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Delicate </a:t>
            </a:r>
            <a:r>
              <a:rPr lang="en-US" sz="2000" b="1" dirty="0">
                <a:solidFill>
                  <a:srgbClr val="4CA6AD"/>
                </a:solidFill>
              </a:rPr>
              <a:t>structural equilibrium </a:t>
            </a:r>
            <a:r>
              <a:rPr lang="en-US" sz="2000" dirty="0"/>
              <a:t>(still not fully understood) for </a:t>
            </a:r>
            <a:r>
              <a:rPr lang="en-US" sz="2000" b="1" dirty="0">
                <a:solidFill>
                  <a:srgbClr val="4CA6AD"/>
                </a:solidFill>
              </a:rPr>
              <a:t>clearance</a:t>
            </a:r>
            <a:r>
              <a:rPr lang="en-US" sz="2000" dirty="0"/>
              <a:t> from metabolic waste (e.g.: changes of porosity in sleep vs wake)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CA6AD"/>
                </a:solidFill>
              </a:rPr>
              <a:t>Impaired clearance </a:t>
            </a:r>
            <a:r>
              <a:rPr lang="en-US" sz="2000" dirty="0"/>
              <a:t>(e.g., Alzheimer’s disease)       changes in layer properties!</a:t>
            </a:r>
            <a:endParaRPr lang="fr-FR" sz="200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3CA5E33F-9214-4E79-879A-C9B36FA6DC1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Layers in soft porous media: brain tissue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420447-AF4F-459C-8134-6AA37865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</a:t>
            </a:fld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F8A357F-F820-4AD6-B64C-7FB8B6087BF7}"/>
              </a:ext>
            </a:extLst>
          </p:cNvPr>
          <p:cNvCxnSpPr/>
          <p:nvPr/>
        </p:nvCxnSpPr>
        <p:spPr>
          <a:xfrm>
            <a:off x="6231922" y="2244498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30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565588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4175283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8397587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10092021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2038977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6089749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8242124" y="1608192"/>
            <a:ext cx="3438395" cy="4536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522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20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404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5928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7425" y="1229100"/>
            <a:ext cx="598368" cy="3879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59" y="5983020"/>
            <a:ext cx="2318865" cy="7745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1BD236-98F1-418A-951F-47A9EFDF4F41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4050BD-09BF-4558-BF3E-3265D1E93F12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CC07FBB-B7D8-4C0E-8283-9B014C0C2094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BF1955-9E10-4A83-80CF-0EECE4BA175B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FBD1FF-34BE-4B91-988F-3A8660598605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4093F1-DCD0-489C-883E-E98B9469A9BE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D0B5D08-FCCE-4148-AF19-D743E885CD5B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A3267F5-16A2-426E-BBAC-9FB0B1A376A3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31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1552592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5603364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7755739" y="1608192"/>
            <a:ext cx="3438395" cy="4536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02FEDB19-5E58-4F51-A3E2-438C78727B55}"/>
              </a:ext>
            </a:extLst>
          </p:cNvPr>
          <p:cNvSpPr txBox="1"/>
          <p:nvPr/>
        </p:nvSpPr>
        <p:spPr>
          <a:xfrm>
            <a:off x="5813111" y="6419405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Localisation</a:t>
            </a:r>
            <a:r>
              <a:rPr lang="en-US" dirty="0"/>
              <a:t> </a:t>
            </a:r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DE62A7E-CD4E-4CF7-BF86-E037D13C814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4916977" y="6244975"/>
            <a:ext cx="896134" cy="363601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B2A5E85-4432-4874-8079-CB1D8F4BE6C3}"/>
              </a:ext>
            </a:extLst>
          </p:cNvPr>
          <p:cNvCxnSpPr>
            <a:cxnSpLocks/>
          </p:cNvCxnSpPr>
          <p:nvPr/>
        </p:nvCxnSpPr>
        <p:spPr>
          <a:xfrm flipV="1">
            <a:off x="7296892" y="6306499"/>
            <a:ext cx="1202858" cy="31390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20" y="6029067"/>
            <a:ext cx="2318865" cy="774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697A1-58F3-4D29-87DB-1ED2855392DF}"/>
              </a:ext>
            </a:extLst>
          </p:cNvPr>
          <p:cNvSpPr/>
          <p:nvPr/>
        </p:nvSpPr>
        <p:spPr>
          <a:xfrm>
            <a:off x="3490796" y="1229100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893D4-9399-4650-A600-E19C2E911F4E}"/>
              </a:ext>
            </a:extLst>
          </p:cNvPr>
          <p:cNvSpPr/>
          <p:nvPr/>
        </p:nvSpPr>
        <p:spPr>
          <a:xfrm>
            <a:off x="7766044" y="1257448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E109532F-8CF8-4BA2-BE60-F837287730AD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50691FC-5888-4B56-AD6B-B8045FBD8126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BA4FD4-AB91-41B1-9A8E-AEDB7027A468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EB92F9-AABD-4CAE-B735-C642BF58C2D4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78C5480-434D-4D8F-98C7-E88F5F9B6241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C3BC72C-CEC1-45BE-9C90-1D5CD359A9F2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A802845-5DF0-40DF-B5AE-DA91DF3D2644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D4F3A92-11F7-4A0F-8838-7B0EDDF7FE4C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A31A708-05EF-41BF-B7EC-BF36D2C05B0F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BF81BA5-679D-492A-8124-4CDF3EAF6303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18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32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191EEE-C7C8-47DD-B51C-DFEF23DA8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61"/>
          <a:stretch/>
        </p:blipFill>
        <p:spPr>
          <a:xfrm>
            <a:off x="1552592" y="1590091"/>
            <a:ext cx="3556532" cy="4536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81BCF20-8A8C-4ACB-A37B-77EABBD19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35" r="39292"/>
          <a:stretch/>
        </p:blipFill>
        <p:spPr>
          <a:xfrm>
            <a:off x="5603364" y="1590091"/>
            <a:ext cx="1658135" cy="4536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1679FCC-D531-4B79-BDDC-8C0DCC54A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4"/>
          <a:stretch/>
        </p:blipFill>
        <p:spPr>
          <a:xfrm>
            <a:off x="7755739" y="1608192"/>
            <a:ext cx="3438395" cy="4536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1B64F8D-6132-46C4-AE4D-FDC4D3C3F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82903A7-0B4B-4120-BAE3-3C038F992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7D59B7-8F9B-4072-AB01-3B2D4DF9C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55AE66A-37E3-40FC-86D3-A03B801A9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BABAD59-C330-4884-943A-7C941985E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02FEDB19-5E58-4F51-A3E2-438C78727B55}"/>
              </a:ext>
            </a:extLst>
          </p:cNvPr>
          <p:cNvSpPr txBox="1"/>
          <p:nvPr/>
        </p:nvSpPr>
        <p:spPr>
          <a:xfrm>
            <a:off x="5813111" y="6419405"/>
            <a:ext cx="1458687" cy="378341"/>
          </a:xfrm>
          <a:prstGeom prst="rect">
            <a:avLst/>
          </a:prstGeom>
          <a:noFill/>
          <a:ln w="28575">
            <a:solidFill>
              <a:srgbClr val="4CA6A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Propagation </a:t>
            </a:r>
            <a:endParaRPr lang="fr-FR" dirty="0"/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CDE62A7E-CD4E-4CF7-BF86-E037D13C814A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2987040" y="6239769"/>
            <a:ext cx="2826071" cy="36880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0B2A5E85-4432-4874-8079-CB1D8F4BE6C3}"/>
              </a:ext>
            </a:extLst>
          </p:cNvPr>
          <p:cNvCxnSpPr>
            <a:cxnSpLocks/>
          </p:cNvCxnSpPr>
          <p:nvPr/>
        </p:nvCxnSpPr>
        <p:spPr>
          <a:xfrm flipV="1">
            <a:off x="7296892" y="6278880"/>
            <a:ext cx="2934228" cy="341527"/>
          </a:xfrm>
          <a:prstGeom prst="straightConnector1">
            <a:avLst/>
          </a:prstGeom>
          <a:ln w="28575">
            <a:solidFill>
              <a:srgbClr val="4CA6A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1387E02C-79DA-49B8-A5F6-AB179E019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620" y="6029067"/>
            <a:ext cx="2318865" cy="774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8697A1-58F3-4D29-87DB-1ED2855392DF}"/>
              </a:ext>
            </a:extLst>
          </p:cNvPr>
          <p:cNvSpPr/>
          <p:nvPr/>
        </p:nvSpPr>
        <p:spPr>
          <a:xfrm>
            <a:off x="1834716" y="1229100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7893D4-9399-4650-A600-E19C2E911F4E}"/>
              </a:ext>
            </a:extLst>
          </p:cNvPr>
          <p:cNvSpPr/>
          <p:nvPr/>
        </p:nvSpPr>
        <p:spPr>
          <a:xfrm>
            <a:off x="9449846" y="1245577"/>
            <a:ext cx="1780756" cy="4915092"/>
          </a:xfrm>
          <a:prstGeom prst="rect">
            <a:avLst/>
          </a:prstGeom>
          <a:noFill/>
          <a:ln w="57150">
            <a:solidFill>
              <a:srgbClr val="4CA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3FD8CF8-FDE8-4F69-8FD0-5255BA3E4EF5}"/>
              </a:ext>
            </a:extLst>
          </p:cNvPr>
          <p:cNvSpPr txBox="1"/>
          <p:nvPr/>
        </p:nvSpPr>
        <p:spPr>
          <a:xfrm>
            <a:off x="0" y="3429000"/>
            <a:ext cx="1570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Deformation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4A747F79-F2C7-4822-9EED-84F4C7B7A24E}"/>
              </a:ext>
            </a:extLst>
          </p:cNvPr>
          <p:cNvSpPr txBox="1"/>
          <p:nvPr/>
        </p:nvSpPr>
        <p:spPr>
          <a:xfrm>
            <a:off x="0" y="1245577"/>
            <a:ext cx="154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Solid Stress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8B7513-1C99-40F8-A9EB-5BA5066DDFB2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872800"/>
              </a:gs>
              <a:gs pos="50000">
                <a:srgbClr val="FE9624"/>
              </a:gs>
              <a:gs pos="100000">
                <a:srgbClr val="FED062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BA642A-2549-4186-A8D5-779283D47211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05415"/>
              </a:gs>
              <a:gs pos="50000">
                <a:srgbClr val="2D994F"/>
              </a:gs>
              <a:gs pos="100000">
                <a:srgbClr val="A9DCA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EDD85EC-821B-4BAA-AACF-35B0DE59FD5B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D16F7BA-C4D9-4B33-B97D-FEC7168234B2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989388B-FD37-4125-A579-5C27F7419048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C898A40-5ED1-4794-8C1D-6C87664D6904}"/>
              </a:ext>
            </a:extLst>
          </p:cNvPr>
          <p:cNvSpPr txBox="1"/>
          <p:nvPr/>
        </p:nvSpPr>
        <p:spPr>
          <a:xfrm>
            <a:off x="679077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263D49FD-ED13-438D-B6EA-B96E869EBF58}"/>
              </a:ext>
            </a:extLst>
          </p:cNvPr>
          <p:cNvSpPr txBox="1"/>
          <p:nvPr/>
        </p:nvSpPr>
        <p:spPr>
          <a:xfrm>
            <a:off x="669857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00F9AA3-33A6-4B34-9D76-07A303F444B0}"/>
              </a:ext>
            </a:extLst>
          </p:cNvPr>
          <p:cNvSpPr txBox="1"/>
          <p:nvPr/>
        </p:nvSpPr>
        <p:spPr>
          <a:xfrm>
            <a:off x="665810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FF94A3C-EC40-4899-B6CE-85138A20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180" y="6492875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33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CAF3D45-FE4D-454D-88E9-85B713600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21602" b="58137"/>
          <a:stretch/>
        </p:blipFill>
        <p:spPr>
          <a:xfrm>
            <a:off x="2079203" y="699623"/>
            <a:ext cx="1582654" cy="50402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62D929-4B20-4F20-B402-14E0679A4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41863" b="36388"/>
          <a:stretch/>
        </p:blipFill>
        <p:spPr>
          <a:xfrm>
            <a:off x="3688898" y="699623"/>
            <a:ext cx="1582654" cy="5209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9F47E1-D7C2-461D-AC75-E4AC1529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62809" b="19548"/>
          <a:stretch/>
        </p:blipFill>
        <p:spPr>
          <a:xfrm>
            <a:off x="7911202" y="745458"/>
            <a:ext cx="1727661" cy="50011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0F0E89-EF56-4E0B-8C80-B921C2336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2" t="80177" b="-301"/>
          <a:stretch/>
        </p:blipFill>
        <p:spPr>
          <a:xfrm>
            <a:off x="9605636" y="646967"/>
            <a:ext cx="1727661" cy="54304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08631CE-C3AD-4170-837E-171F23273A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Poromechanical effects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702563EB-36DF-4AD7-A3D8-A50A157E248D}"/>
              </a:ext>
            </a:extLst>
          </p:cNvPr>
          <p:cNvSpPr txBox="1"/>
          <p:nvPr/>
        </p:nvSpPr>
        <p:spPr>
          <a:xfrm>
            <a:off x="7037432" y="-1705852"/>
            <a:ext cx="15160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Fluid velocity</a:t>
            </a:r>
          </a:p>
          <a:p>
            <a:endParaRPr lang="en-GB" sz="2000" dirty="0"/>
          </a:p>
          <a:p>
            <a:r>
              <a:rPr lang="en-GB" sz="2000" dirty="0"/>
              <a:t>(driving </a:t>
            </a:r>
            <a:r>
              <a:rPr lang="en-GB" sz="2000" b="1" dirty="0"/>
              <a:t>advection</a:t>
            </a:r>
            <a:r>
              <a:rPr lang="en-GB" sz="2000" dirty="0"/>
              <a:t>)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A8F5022-51F1-451F-AAE7-F04744CB5478}"/>
              </a:ext>
            </a:extLst>
          </p:cNvPr>
          <p:cNvSpPr txBox="1"/>
          <p:nvPr/>
        </p:nvSpPr>
        <p:spPr>
          <a:xfrm>
            <a:off x="5196217" y="-1622389"/>
            <a:ext cx="1552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Fluid Flow</a:t>
            </a:r>
          </a:p>
          <a:p>
            <a:endParaRPr lang="en-GB" sz="2000" dirty="0"/>
          </a:p>
          <a:p>
            <a:r>
              <a:rPr lang="en-GB" sz="2000" dirty="0"/>
              <a:t>(driving </a:t>
            </a:r>
            <a:r>
              <a:rPr lang="en-GB" sz="2000" b="1" dirty="0"/>
              <a:t>dispersion</a:t>
            </a:r>
            <a:r>
              <a:rPr lang="en-GB" sz="2000" dirty="0"/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0C5E6E-9AED-4AD1-8840-C7C2E7DC9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84"/>
          <a:stretch/>
        </p:blipFill>
        <p:spPr>
          <a:xfrm>
            <a:off x="1672191" y="1645687"/>
            <a:ext cx="3229408" cy="41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7AC363-37CC-48C0-894D-A536DE583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91"/>
          <a:stretch/>
        </p:blipFill>
        <p:spPr>
          <a:xfrm>
            <a:off x="7795477" y="1645687"/>
            <a:ext cx="3054321" cy="41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65B211-C643-425F-9507-146FAF9B8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79" r="39817"/>
          <a:stretch/>
        </p:blipFill>
        <p:spPr>
          <a:xfrm>
            <a:off x="5598394" y="1645687"/>
            <a:ext cx="1499363" cy="414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90B7EC1-0E54-4FFF-87BC-7E2759E60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37" y="1229100"/>
            <a:ext cx="535482" cy="33639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0AD8FB9-6F03-4DCE-BFF4-1D010869C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935" y="1202310"/>
            <a:ext cx="494385" cy="37548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89E4E7-FE52-4902-A594-E3F34BF33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019" y="1266686"/>
            <a:ext cx="1508873" cy="30436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AFF2DF5-ADA0-4C94-A490-8F810E48C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9543" y="1266686"/>
            <a:ext cx="631244" cy="34849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391B8B5-9BC8-4F8B-A911-6019AF56E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1040" y="1229100"/>
            <a:ext cx="598368" cy="38795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D478CC65-AABA-4A8F-A270-ABD81A63EA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1265758" y="5644764"/>
            <a:ext cx="1822861" cy="28184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3895EF1-CE15-4CEF-BFC0-530543D7B5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2820878" y="5625406"/>
            <a:ext cx="1822861" cy="281846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26A0AEF-FA64-4781-8000-0ABF06F5F4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5057701" y="5625406"/>
            <a:ext cx="1822861" cy="28184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FFFB902-CF81-475D-BA9E-7D971EB3B68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7229422" y="5644764"/>
            <a:ext cx="1822861" cy="28184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69FEAB8-8790-4F5E-B81D-FBB1CBBE58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4437" r="69900" b="724"/>
          <a:stretch/>
        </p:blipFill>
        <p:spPr>
          <a:xfrm>
            <a:off x="8755165" y="5644764"/>
            <a:ext cx="1822861" cy="2818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35E2AE-E169-4C5B-9050-F7E6FCE9D97B}"/>
              </a:ext>
            </a:extLst>
          </p:cNvPr>
          <p:cNvSpPr txBox="1"/>
          <p:nvPr/>
        </p:nvSpPr>
        <p:spPr>
          <a:xfrm>
            <a:off x="2281365" y="6238742"/>
            <a:ext cx="8296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Localisation</a:t>
            </a:r>
            <a:r>
              <a:rPr lang="en-US" sz="2000" dirty="0"/>
              <a:t>/propagation have specific impact on solute transport</a:t>
            </a:r>
            <a:endParaRPr lang="fr-FR" sz="2000" dirty="0"/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EE5F4B6-E45B-425B-84DE-D55AE22E4C20}"/>
              </a:ext>
            </a:extLst>
          </p:cNvPr>
          <p:cNvCxnSpPr/>
          <p:nvPr/>
        </p:nvCxnSpPr>
        <p:spPr>
          <a:xfrm>
            <a:off x="1932721" y="6453875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>
            <a:extLst>
              <a:ext uri="{FF2B5EF4-FFF2-40B4-BE49-F238E27FC236}">
                <a16:creationId xmlns:a16="http://schemas.microsoft.com/office/drawing/2014/main" id="{45BAF4D3-8B19-46E1-BEBA-3CF5A7F5BA9B}"/>
              </a:ext>
            </a:extLst>
          </p:cNvPr>
          <p:cNvSpPr txBox="1"/>
          <p:nvPr/>
        </p:nvSpPr>
        <p:spPr>
          <a:xfrm>
            <a:off x="-9943" y="3491636"/>
            <a:ext cx="1663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velocity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3DD024C5-CE0E-460F-B6AA-9EB0DA354276}"/>
              </a:ext>
            </a:extLst>
          </p:cNvPr>
          <p:cNvSpPr txBox="1"/>
          <p:nvPr/>
        </p:nvSpPr>
        <p:spPr>
          <a:xfrm>
            <a:off x="0" y="1245577"/>
            <a:ext cx="132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Fluid Flow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32DAB7B-31BC-441D-839A-0835090B89AE}"/>
              </a:ext>
            </a:extLst>
          </p:cNvPr>
          <p:cNvSpPr/>
          <p:nvPr/>
        </p:nvSpPr>
        <p:spPr>
          <a:xfrm>
            <a:off x="500831" y="1800464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062C68"/>
              </a:gs>
              <a:gs pos="50000">
                <a:srgbClr val="226FB3"/>
              </a:gs>
              <a:gs pos="100000">
                <a:srgbClr val="B4D3E8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2C1E0C-38E8-4339-B57B-5F03CB2A455D}"/>
              </a:ext>
            </a:extLst>
          </p:cNvPr>
          <p:cNvSpPr/>
          <p:nvPr/>
        </p:nvSpPr>
        <p:spPr>
          <a:xfrm>
            <a:off x="505186" y="4116880"/>
            <a:ext cx="127122" cy="1473758"/>
          </a:xfrm>
          <a:prstGeom prst="rect">
            <a:avLst/>
          </a:prstGeom>
          <a:gradFill flip="none" rotWithShape="1">
            <a:gsLst>
              <a:gs pos="0">
                <a:srgbClr val="370077"/>
              </a:gs>
              <a:gs pos="50000">
                <a:srgbClr val="66499F"/>
              </a:gs>
              <a:gs pos="100000">
                <a:srgbClr val="CCCDE4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16AA3E5-8192-4CAE-A37E-8EBEE0237330}"/>
              </a:ext>
            </a:extLst>
          </p:cNvPr>
          <p:cNvSpPr txBox="1"/>
          <p:nvPr/>
        </p:nvSpPr>
        <p:spPr>
          <a:xfrm>
            <a:off x="627953" y="174556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0B475AF-5919-41BF-8CAF-B97717094C85}"/>
              </a:ext>
            </a:extLst>
          </p:cNvPr>
          <p:cNvSpPr txBox="1"/>
          <p:nvPr/>
        </p:nvSpPr>
        <p:spPr>
          <a:xfrm>
            <a:off x="618733" y="299605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EA5284EE-0244-4836-9219-1163D351F6F3}"/>
              </a:ext>
            </a:extLst>
          </p:cNvPr>
          <p:cNvSpPr txBox="1"/>
          <p:nvPr/>
        </p:nvSpPr>
        <p:spPr>
          <a:xfrm>
            <a:off x="614686" y="237080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82AA376-B76E-4C40-B2C7-6255E1CDE325}"/>
              </a:ext>
            </a:extLst>
          </p:cNvPr>
          <p:cNvSpPr txBox="1"/>
          <p:nvPr/>
        </p:nvSpPr>
        <p:spPr>
          <a:xfrm>
            <a:off x="649893" y="4056692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1A61B4A-375D-4F75-B833-B68995B5B746}"/>
              </a:ext>
            </a:extLst>
          </p:cNvPr>
          <p:cNvSpPr txBox="1"/>
          <p:nvPr/>
        </p:nvSpPr>
        <p:spPr>
          <a:xfrm>
            <a:off x="640673" y="5307180"/>
            <a:ext cx="962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(n+1)T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679C785-920B-433A-B799-7A612557530A}"/>
              </a:ext>
            </a:extLst>
          </p:cNvPr>
          <p:cNvSpPr txBox="1"/>
          <p:nvPr/>
        </p:nvSpPr>
        <p:spPr>
          <a:xfrm>
            <a:off x="636626" y="4681936"/>
            <a:ext cx="110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= (n+0.5)T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2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120323-20A6-46D2-A4EB-5A718DD2C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9" b="48186"/>
          <a:stretch/>
        </p:blipFill>
        <p:spPr>
          <a:xfrm>
            <a:off x="1057516" y="2116754"/>
            <a:ext cx="4760407" cy="37348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5406394" y="992394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34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C6EC40-4E16-4A57-8AFF-2439573EC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21602" b="58137"/>
          <a:stretch/>
        </p:blipFill>
        <p:spPr>
          <a:xfrm>
            <a:off x="646207" y="870120"/>
            <a:ext cx="1582654" cy="504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8C7A2A-E3EF-44D1-8DEB-B74FE49C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41863" b="36388"/>
          <a:stretch/>
        </p:blipFill>
        <p:spPr>
          <a:xfrm>
            <a:off x="628452" y="1325492"/>
            <a:ext cx="1582654" cy="520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E4AE427-B8DF-4ACC-849D-FFBEF738E5D7}"/>
              </a:ext>
            </a:extLst>
          </p:cNvPr>
          <p:cNvSpPr txBox="1"/>
          <p:nvPr/>
        </p:nvSpPr>
        <p:spPr>
          <a:xfrm>
            <a:off x="174128" y="978191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736C5E-7C08-4180-9068-A225D06B9ACC}"/>
              </a:ext>
            </a:extLst>
          </p:cNvPr>
          <p:cNvSpPr txBox="1"/>
          <p:nvPr/>
        </p:nvSpPr>
        <p:spPr>
          <a:xfrm>
            <a:off x="176287" y="1416710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i.b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E4F93B-DAD8-479D-A3C2-7632F740BF7E}"/>
              </a:ext>
            </a:extLst>
          </p:cNvPr>
          <p:cNvSpPr txBox="1"/>
          <p:nvPr/>
        </p:nvSpPr>
        <p:spPr>
          <a:xfrm>
            <a:off x="4654568" y="5967864"/>
            <a:ext cx="6513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Layers tune transport dynamics!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5FF3E-5A65-422D-9D3D-77AC8D48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63" r="49099"/>
          <a:stretch/>
        </p:blipFill>
        <p:spPr>
          <a:xfrm>
            <a:off x="6837298" y="2351506"/>
            <a:ext cx="4777744" cy="345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21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9120323-20A6-46D2-A4EB-5A718DD2C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568" y="759206"/>
            <a:ext cx="7912863" cy="60987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9811A3-FEF2-46AD-9B85-8036C9014F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Impact on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1FE49D2-0E0A-48B9-BC7A-B423D39DFE63}"/>
              </a:ext>
            </a:extLst>
          </p:cNvPr>
          <p:cNvGrpSpPr/>
          <p:nvPr/>
        </p:nvGrpSpPr>
        <p:grpSpPr>
          <a:xfrm>
            <a:off x="174128" y="3046859"/>
            <a:ext cx="2660513" cy="1708178"/>
            <a:chOff x="3657456" y="1988503"/>
            <a:chExt cx="2660513" cy="170817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A3E3FBB-03D0-4A8F-92D6-442765182D0C}"/>
                </a:ext>
              </a:extLst>
            </p:cNvPr>
            <p:cNvGrpSpPr/>
            <p:nvPr/>
          </p:nvGrpSpPr>
          <p:grpSpPr>
            <a:xfrm>
              <a:off x="3839465" y="2065465"/>
              <a:ext cx="2478504" cy="1631216"/>
              <a:chOff x="6634" y="1233401"/>
              <a:chExt cx="2478504" cy="1631216"/>
            </a:xfrm>
          </p:grpSpPr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807AD356-A1ED-462E-95E0-C2495D6FDF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871872"/>
                <a:ext cx="43200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336DA4A8-2DCD-4779-A57B-566DD741D4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652604"/>
                <a:ext cx="432000" cy="0"/>
              </a:xfrm>
              <a:prstGeom prst="line">
                <a:avLst/>
              </a:prstGeom>
              <a:ln w="38100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9C924846-ED83-4DA4-8E1E-97C01B814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4" y="1397323"/>
                <a:ext cx="432000" cy="0"/>
              </a:xfrm>
              <a:prstGeom prst="line">
                <a:avLst/>
              </a:prstGeom>
              <a:ln w="3810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0D445C8-F310-4F72-8713-CF297BA10279}"/>
                  </a:ext>
                </a:extLst>
              </p:cNvPr>
              <p:cNvSpPr txBox="1"/>
              <p:nvPr/>
            </p:nvSpPr>
            <p:spPr>
              <a:xfrm>
                <a:off x="433604" y="1233401"/>
                <a:ext cx="205153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Diffusion only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Advection-Diffusion-Dispersion</a:t>
                </a:r>
              </a:p>
              <a:p>
                <a:endParaRPr lang="en-US" dirty="0"/>
              </a:p>
              <a:p>
                <a:endParaRPr lang="fr-FR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008C5B-7871-4521-8584-89B16EBD989B}"/>
                </a:ext>
              </a:extLst>
            </p:cNvPr>
            <p:cNvSpPr/>
            <p:nvPr/>
          </p:nvSpPr>
          <p:spPr>
            <a:xfrm>
              <a:off x="3657456" y="1988503"/>
              <a:ext cx="2569072" cy="1100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B67D99BA-C7B5-4907-88B7-86FCF79D1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35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C6EC40-4E16-4A57-8AFF-2439573EC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21602" b="58137"/>
          <a:stretch/>
        </p:blipFill>
        <p:spPr>
          <a:xfrm>
            <a:off x="646207" y="870120"/>
            <a:ext cx="1582654" cy="50402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8C7A2A-E3EF-44D1-8DEB-B74FE49C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41863" b="36388"/>
          <a:stretch/>
        </p:blipFill>
        <p:spPr>
          <a:xfrm>
            <a:off x="628452" y="1325492"/>
            <a:ext cx="1582654" cy="5209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5C4991-6B60-4758-8606-AD634F64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62809" b="19548"/>
          <a:stretch/>
        </p:blipFill>
        <p:spPr>
          <a:xfrm>
            <a:off x="9835886" y="992798"/>
            <a:ext cx="1727661" cy="5001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A9A1D7D-BDBF-49B7-AFA6-C596DEB40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2" t="80177" b="-301"/>
          <a:stretch/>
        </p:blipFill>
        <p:spPr>
          <a:xfrm>
            <a:off x="9835886" y="1483742"/>
            <a:ext cx="1727661" cy="54304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E4AE427-B8DF-4ACC-849D-FFBEF738E5D7}"/>
              </a:ext>
            </a:extLst>
          </p:cNvPr>
          <p:cNvSpPr txBox="1"/>
          <p:nvPr/>
        </p:nvSpPr>
        <p:spPr>
          <a:xfrm>
            <a:off x="174128" y="978191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6736C5E-7C08-4180-9068-A225D06B9ACC}"/>
              </a:ext>
            </a:extLst>
          </p:cNvPr>
          <p:cNvSpPr txBox="1"/>
          <p:nvPr/>
        </p:nvSpPr>
        <p:spPr>
          <a:xfrm>
            <a:off x="176287" y="1416710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i.b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6CDCF80-0CF0-4B51-A966-949FAF18C175}"/>
              </a:ext>
            </a:extLst>
          </p:cNvPr>
          <p:cNvSpPr txBox="1"/>
          <p:nvPr/>
        </p:nvSpPr>
        <p:spPr>
          <a:xfrm>
            <a:off x="11430152" y="981516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ii.a</a:t>
            </a:r>
            <a:r>
              <a:rPr lang="en-US" sz="1600" dirty="0"/>
              <a:t>)</a:t>
            </a:r>
            <a:endParaRPr lang="fr-FR" sz="16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26AE6F9-A4A7-4490-A24C-01FA499E2122}"/>
              </a:ext>
            </a:extLst>
          </p:cNvPr>
          <p:cNvSpPr txBox="1"/>
          <p:nvPr/>
        </p:nvSpPr>
        <p:spPr>
          <a:xfrm>
            <a:off x="11430151" y="1435257"/>
            <a:ext cx="614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ii.b</a:t>
            </a:r>
            <a:r>
              <a:rPr lang="en-US" sz="1600" dirty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49373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9D8535-AFE1-4A52-9794-BBE70226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097" y="1231283"/>
            <a:ext cx="6203903" cy="45299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037C57-3706-4237-A1D5-C8296706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31284"/>
            <a:ext cx="6055675" cy="45299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93215F-3BE7-4EC6-A871-99145FBF7D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Isolation of solute transport fluxes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38A7B3-B80C-4A86-AAD9-DD1382BC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0576B9-A5D1-4F64-AF25-B8A516E9F8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2542791" y="638368"/>
            <a:ext cx="1582654" cy="5040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81B9BA-3B01-4032-BEEE-D415068A1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4267493" y="638368"/>
            <a:ext cx="1582654" cy="5209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F211B7-97B5-46AD-9F69-65FFF7269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b="19548"/>
          <a:stretch/>
        </p:blipFill>
        <p:spPr>
          <a:xfrm>
            <a:off x="8736678" y="708970"/>
            <a:ext cx="1727661" cy="50011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32C800-5E73-45A4-AD76-DA71C8B52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b="-301"/>
          <a:stretch/>
        </p:blipFill>
        <p:spPr>
          <a:xfrm>
            <a:off x="10464339" y="599350"/>
            <a:ext cx="1727661" cy="5430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A1C14B-8992-40F4-B315-99E9C942C1A4}"/>
              </a:ext>
            </a:extLst>
          </p:cNvPr>
          <p:cNvSpPr/>
          <p:nvPr/>
        </p:nvSpPr>
        <p:spPr>
          <a:xfrm>
            <a:off x="4569115" y="6110009"/>
            <a:ext cx="2189825" cy="515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8BEBCE-A7CD-44A2-A562-8EB6D7EC1EEB}"/>
              </a:ext>
            </a:extLst>
          </p:cNvPr>
          <p:cNvSpPr/>
          <p:nvPr/>
        </p:nvSpPr>
        <p:spPr>
          <a:xfrm>
            <a:off x="4569115" y="6110009"/>
            <a:ext cx="124287" cy="515984"/>
          </a:xfrm>
          <a:prstGeom prst="rect">
            <a:avLst/>
          </a:prstGeom>
          <a:solidFill>
            <a:srgbClr val="A2DA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C87E68-C685-463A-AFC3-DA2473DA9897}"/>
              </a:ext>
            </a:extLst>
          </p:cNvPr>
          <p:cNvSpPr/>
          <p:nvPr/>
        </p:nvSpPr>
        <p:spPr>
          <a:xfrm>
            <a:off x="6662766" y="6110009"/>
            <a:ext cx="124287" cy="515984"/>
          </a:xfrm>
          <a:prstGeom prst="rect">
            <a:avLst/>
          </a:prstGeom>
          <a:solidFill>
            <a:srgbClr val="5E4FA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01B2E9-4379-464A-982D-BC5967EAD135}"/>
              </a:ext>
            </a:extLst>
          </p:cNvPr>
          <p:cNvSpPr/>
          <p:nvPr/>
        </p:nvSpPr>
        <p:spPr>
          <a:xfrm>
            <a:off x="5615940" y="6110009"/>
            <a:ext cx="124287" cy="515984"/>
          </a:xfrm>
          <a:prstGeom prst="rect">
            <a:avLst/>
          </a:prstGeom>
          <a:solidFill>
            <a:srgbClr val="45A3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A461B4-E737-4AC6-9F3F-78575448AD4F}"/>
              </a:ext>
            </a:extLst>
          </p:cNvPr>
          <p:cNvSpPr/>
          <p:nvPr/>
        </p:nvSpPr>
        <p:spPr>
          <a:xfrm>
            <a:off x="5092527" y="6110009"/>
            <a:ext cx="124287" cy="515984"/>
          </a:xfrm>
          <a:prstGeom prst="rect">
            <a:avLst/>
          </a:prstGeom>
          <a:solidFill>
            <a:srgbClr val="6FC8A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6A04D6-8E56-47E2-9E27-CA6872E3C46C}"/>
              </a:ext>
            </a:extLst>
          </p:cNvPr>
          <p:cNvSpPr/>
          <p:nvPr/>
        </p:nvSpPr>
        <p:spPr>
          <a:xfrm>
            <a:off x="6139353" y="6110009"/>
            <a:ext cx="124287" cy="515984"/>
          </a:xfrm>
          <a:prstGeom prst="rect">
            <a:avLst/>
          </a:prstGeom>
          <a:solidFill>
            <a:srgbClr val="2F76B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7E6D6AB-EB6A-4DC8-8018-57AA1A794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901" y="5761212"/>
            <a:ext cx="271713" cy="260923"/>
          </a:xfrm>
          <a:prstGeom prst="rect">
            <a:avLst/>
          </a:prstGeom>
          <a:ln>
            <a:noFill/>
          </a:ln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E7AB654-64D7-4070-90A9-F52584B524FE}"/>
              </a:ext>
            </a:extLst>
          </p:cNvPr>
          <p:cNvCxnSpPr>
            <a:cxnSpLocks/>
          </p:cNvCxnSpPr>
          <p:nvPr/>
        </p:nvCxnSpPr>
        <p:spPr>
          <a:xfrm>
            <a:off x="4561495" y="6002673"/>
            <a:ext cx="2235823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41647630-C7DA-40B9-8207-769F567BC91B}"/>
              </a:ext>
            </a:extLst>
          </p:cNvPr>
          <p:cNvSpPr txBox="1"/>
          <p:nvPr/>
        </p:nvSpPr>
        <p:spPr>
          <a:xfrm>
            <a:off x="187719" y="6143484"/>
            <a:ext cx="105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Evaluated at different points in space:			          during 20 cycles</a:t>
            </a:r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CA9ED49-35B5-4A8B-B9C4-83699C4451FA}"/>
              </a:ext>
            </a:extLst>
          </p:cNvPr>
          <p:cNvCxnSpPr>
            <a:cxnSpLocks/>
          </p:cNvCxnSpPr>
          <p:nvPr/>
        </p:nvCxnSpPr>
        <p:spPr>
          <a:xfrm>
            <a:off x="6787053" y="5891673"/>
            <a:ext cx="10265" cy="8298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B0766E0-B80E-41C5-A521-792E21A16C9D}"/>
              </a:ext>
            </a:extLst>
          </p:cNvPr>
          <p:cNvCxnSpPr>
            <a:cxnSpLocks/>
          </p:cNvCxnSpPr>
          <p:nvPr/>
        </p:nvCxnSpPr>
        <p:spPr>
          <a:xfrm flipV="1">
            <a:off x="6815143" y="6052115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5" name="Flèche : double flèche horizontale 24">
            <a:extLst>
              <a:ext uri="{FF2B5EF4-FFF2-40B4-BE49-F238E27FC236}">
                <a16:creationId xmlns:a16="http://schemas.microsoft.com/office/drawing/2014/main" id="{D19A6C31-CEEB-49C6-A1A9-400661D9E353}"/>
              </a:ext>
            </a:extLst>
          </p:cNvPr>
          <p:cNvSpPr>
            <a:spLocks noChangeAspect="1"/>
          </p:cNvSpPr>
          <p:nvPr/>
        </p:nvSpPr>
        <p:spPr>
          <a:xfrm>
            <a:off x="4203418" y="6310011"/>
            <a:ext cx="251002" cy="100487"/>
          </a:xfrm>
          <a:prstGeom prst="leftRightArrow">
            <a:avLst>
              <a:gd name="adj1" fmla="val 26053"/>
              <a:gd name="adj2" fmla="val 52053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70DDA4-72F7-463D-8C4C-74DF59C92879}"/>
              </a:ext>
            </a:extLst>
          </p:cNvPr>
          <p:cNvSpPr>
            <a:spLocks/>
          </p:cNvSpPr>
          <p:nvPr/>
        </p:nvSpPr>
        <p:spPr>
          <a:xfrm>
            <a:off x="4522610" y="6110009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6CB811-8284-4EE0-B6D1-27F46B2B8E44}"/>
              </a:ext>
            </a:extLst>
          </p:cNvPr>
          <p:cNvSpPr>
            <a:spLocks/>
          </p:cNvSpPr>
          <p:nvPr/>
        </p:nvSpPr>
        <p:spPr>
          <a:xfrm>
            <a:off x="4519369" y="6299017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1FDB41-E3E9-4274-9A06-4F92BAB1B090}"/>
              </a:ext>
            </a:extLst>
          </p:cNvPr>
          <p:cNvSpPr>
            <a:spLocks/>
          </p:cNvSpPr>
          <p:nvPr/>
        </p:nvSpPr>
        <p:spPr>
          <a:xfrm>
            <a:off x="4519369" y="6495645"/>
            <a:ext cx="36000" cy="10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F4B9C8B-E667-404B-9E8C-B5E232877761}"/>
              </a:ext>
            </a:extLst>
          </p:cNvPr>
          <p:cNvCxnSpPr>
            <a:cxnSpLocks/>
          </p:cNvCxnSpPr>
          <p:nvPr/>
        </p:nvCxnSpPr>
        <p:spPr>
          <a:xfrm flipV="1">
            <a:off x="6839864" y="6207648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4492AA74-BE7B-495E-923D-35EC560E333E}"/>
              </a:ext>
            </a:extLst>
          </p:cNvPr>
          <p:cNvCxnSpPr>
            <a:cxnSpLocks/>
          </p:cNvCxnSpPr>
          <p:nvPr/>
        </p:nvCxnSpPr>
        <p:spPr>
          <a:xfrm flipV="1">
            <a:off x="6849673" y="6390386"/>
            <a:ext cx="155988" cy="18273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41591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C60B5-86D5-48B3-872B-4AD087BAB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28" y="970594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Is there a way to describe the </a:t>
            </a:r>
            <a:r>
              <a:rPr lang="en-US" sz="2000" b="1" dirty="0"/>
              <a:t>effective </a:t>
            </a:r>
            <a:r>
              <a:rPr lang="en-US" sz="2000" b="1" dirty="0" err="1"/>
              <a:t>behaviour</a:t>
            </a:r>
            <a:r>
              <a:rPr lang="en-US" sz="2000" dirty="0"/>
              <a:t> analytically? </a:t>
            </a:r>
          </a:p>
          <a:p>
            <a:endParaRPr lang="en-US" sz="2000" dirty="0"/>
          </a:p>
          <a:p>
            <a:endParaRPr lang="fr-FR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78F983-28FE-472A-BF1C-D74B84BD713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Discussion / Feedback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2AB210-5AAF-4718-B30A-1FCB35D41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61" y="2062528"/>
            <a:ext cx="3570391" cy="37865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9B2F626-1394-44EC-AA3B-B8A1D2FD2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547" y="2062528"/>
            <a:ext cx="3570391" cy="3761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C0BB5D4-2A95-4BE1-955D-4310599D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37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4ACC50-D25D-4336-920E-E3045FA35262}"/>
              </a:ext>
            </a:extLst>
          </p:cNvPr>
          <p:cNvSpPr txBox="1"/>
          <p:nvPr/>
        </p:nvSpPr>
        <p:spPr>
          <a:xfrm>
            <a:off x="4836703" y="2546218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2DA505-0A13-42B5-AB37-CF63AD9EE8C1}"/>
              </a:ext>
            </a:extLst>
          </p:cNvPr>
          <p:cNvSpPr txBox="1"/>
          <p:nvPr/>
        </p:nvSpPr>
        <p:spPr>
          <a:xfrm>
            <a:off x="4756193" y="4831003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B03B10B-3A8B-43EA-94A5-1B61880789FB}"/>
              </a:ext>
            </a:extLst>
          </p:cNvPr>
          <p:cNvCxnSpPr>
            <a:cxnSpLocks/>
          </p:cNvCxnSpPr>
          <p:nvPr/>
        </p:nvCxnSpPr>
        <p:spPr>
          <a:xfrm flipH="1">
            <a:off x="3503198" y="2915942"/>
            <a:ext cx="1565912" cy="491386"/>
          </a:xfrm>
          <a:prstGeom prst="straightConnector1">
            <a:avLst/>
          </a:prstGeom>
          <a:ln>
            <a:solidFill>
              <a:srgbClr val="168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C278509-E455-4DCC-97C7-0D432681197D}"/>
              </a:ext>
            </a:extLst>
          </p:cNvPr>
          <p:cNvCxnSpPr>
            <a:cxnSpLocks/>
          </p:cNvCxnSpPr>
          <p:nvPr/>
        </p:nvCxnSpPr>
        <p:spPr>
          <a:xfrm>
            <a:off x="7180098" y="2887681"/>
            <a:ext cx="2942730" cy="1491980"/>
          </a:xfrm>
          <a:prstGeom prst="straightConnector1">
            <a:avLst/>
          </a:prstGeom>
          <a:ln>
            <a:solidFill>
              <a:srgbClr val="1E2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4CA4234-765C-486B-94AB-912F24D07D8C}"/>
              </a:ext>
            </a:extLst>
          </p:cNvPr>
          <p:cNvCxnSpPr>
            <a:cxnSpLocks/>
          </p:cNvCxnSpPr>
          <p:nvPr/>
        </p:nvCxnSpPr>
        <p:spPr>
          <a:xfrm flipV="1">
            <a:off x="7263255" y="3772821"/>
            <a:ext cx="2339794" cy="1269634"/>
          </a:xfrm>
          <a:prstGeom prst="straightConnector1">
            <a:avLst/>
          </a:prstGeom>
          <a:ln>
            <a:solidFill>
              <a:srgbClr val="168E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11CC823-128E-480E-80F6-B56AA4A96D08}"/>
              </a:ext>
            </a:extLst>
          </p:cNvPr>
          <p:cNvCxnSpPr>
            <a:cxnSpLocks/>
          </p:cNvCxnSpPr>
          <p:nvPr/>
        </p:nvCxnSpPr>
        <p:spPr>
          <a:xfrm flipH="1" flipV="1">
            <a:off x="3623530" y="3262163"/>
            <a:ext cx="1191183" cy="1755729"/>
          </a:xfrm>
          <a:prstGeom prst="straightConnector1">
            <a:avLst/>
          </a:prstGeom>
          <a:ln>
            <a:solidFill>
              <a:srgbClr val="1E2E9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8F422523-95B5-4262-88FE-26CB7FCAC9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21602" b="58137"/>
          <a:stretch/>
        </p:blipFill>
        <p:spPr>
          <a:xfrm>
            <a:off x="4422207" y="3232412"/>
            <a:ext cx="1582654" cy="504026"/>
          </a:xfrm>
          <a:prstGeom prst="rect">
            <a:avLst/>
          </a:prstGeom>
          <a:ln w="12700">
            <a:solidFill>
              <a:srgbClr val="168EBE"/>
            </a:solidFill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765386-C3F2-43BB-BFDB-7F638516C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41863" b="36388"/>
          <a:stretch/>
        </p:blipFill>
        <p:spPr>
          <a:xfrm>
            <a:off x="4431913" y="3858670"/>
            <a:ext cx="1582654" cy="520991"/>
          </a:xfrm>
          <a:prstGeom prst="rect">
            <a:avLst/>
          </a:prstGeom>
          <a:ln w="19050">
            <a:solidFill>
              <a:srgbClr val="1E2E91"/>
            </a:solidFill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57BF78A-0513-49F5-9514-4B7F2A281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62809" r="6547" b="19548"/>
          <a:stretch/>
        </p:blipFill>
        <p:spPr>
          <a:xfrm>
            <a:off x="6227482" y="3253903"/>
            <a:ext cx="1582654" cy="500119"/>
          </a:xfrm>
          <a:prstGeom prst="rect">
            <a:avLst/>
          </a:prstGeom>
          <a:ln w="19050">
            <a:solidFill>
              <a:srgbClr val="1E2E91"/>
            </a:solidFill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6DF4E81-1F60-42BB-BDE0-6ECDF06B5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02" t="80177" r="6547" b="-301"/>
          <a:stretch/>
        </p:blipFill>
        <p:spPr>
          <a:xfrm>
            <a:off x="6227482" y="3836617"/>
            <a:ext cx="1582654" cy="543044"/>
          </a:xfrm>
          <a:prstGeom prst="rect">
            <a:avLst/>
          </a:prstGeom>
          <a:ln w="12700">
            <a:solidFill>
              <a:srgbClr val="168EBE"/>
            </a:solidFill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22F03E9-6768-4596-A888-36FAAC916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294" y="2372657"/>
            <a:ext cx="1106939" cy="102898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5BC4B57-FC2F-4DD7-910C-9D4904B73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738" y="4316510"/>
            <a:ext cx="1106939" cy="102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6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015EE6-280E-427F-B74F-19836C30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958"/>
            <a:ext cx="9628573" cy="4669005"/>
          </a:xfrm>
        </p:spPr>
        <p:txBody>
          <a:bodyPr>
            <a:normAutofit/>
          </a:bodyPr>
          <a:lstStyle/>
          <a:p>
            <a:r>
              <a:rPr lang="en-GB" sz="2000" dirty="0"/>
              <a:t>Fundamental study on pulsatile poromechanics of </a:t>
            </a:r>
            <a:r>
              <a:rPr lang="en-GB" sz="2000" dirty="0">
                <a:solidFill>
                  <a:srgbClr val="4CA6AD"/>
                </a:solidFill>
              </a:rPr>
              <a:t>Heterogeneous</a:t>
            </a:r>
            <a:r>
              <a:rPr lang="en-GB" sz="2000" dirty="0"/>
              <a:t> vs </a:t>
            </a:r>
            <a:r>
              <a:rPr lang="fr-FR" sz="2000" dirty="0"/>
              <a:t>H</a:t>
            </a:r>
            <a:r>
              <a:rPr lang="en-GB" sz="2000" dirty="0" err="1"/>
              <a:t>omogeneous</a:t>
            </a:r>
            <a:r>
              <a:rPr lang="en-GB" sz="2000" dirty="0"/>
              <a:t> </a:t>
            </a:r>
            <a:r>
              <a:rPr lang="fr-FR" sz="2000" dirty="0" err="1"/>
              <a:t>materials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Application to the system of </a:t>
            </a:r>
            <a:r>
              <a:rPr lang="fr-FR" sz="2000" dirty="0" err="1"/>
              <a:t>brain</a:t>
            </a:r>
            <a:r>
              <a:rPr lang="fr-FR" sz="2000" dirty="0"/>
              <a:t> </a:t>
            </a:r>
            <a:r>
              <a:rPr lang="fr-FR" sz="2000" dirty="0" err="1">
                <a:solidFill>
                  <a:srgbClr val="4CA6AD"/>
                </a:solidFill>
              </a:rPr>
              <a:t>grey</a:t>
            </a:r>
            <a:r>
              <a:rPr lang="fr-FR" sz="2000" dirty="0">
                <a:solidFill>
                  <a:srgbClr val="4CA6AD"/>
                </a:solidFill>
              </a:rPr>
              <a:t> </a:t>
            </a:r>
            <a:r>
              <a:rPr lang="fr-FR" sz="2000" dirty="0" err="1">
                <a:solidFill>
                  <a:srgbClr val="4CA6AD"/>
                </a:solidFill>
              </a:rPr>
              <a:t>matter</a:t>
            </a:r>
            <a:r>
              <a:rPr lang="fr-FR" sz="2000" dirty="0"/>
              <a:t> and </a:t>
            </a:r>
            <a:r>
              <a:rPr lang="fr-FR" sz="2000" dirty="0">
                <a:solidFill>
                  <a:srgbClr val="4CA6AD"/>
                </a:solidFill>
              </a:rPr>
              <a:t>white </a:t>
            </a:r>
            <a:r>
              <a:rPr lang="fr-FR" sz="2000" dirty="0" err="1">
                <a:solidFill>
                  <a:srgbClr val="4CA6AD"/>
                </a:solidFill>
              </a:rPr>
              <a:t>matter</a:t>
            </a:r>
            <a:r>
              <a:rPr lang="fr-FR" sz="2000" dirty="0">
                <a:solidFill>
                  <a:srgbClr val="4CA6AD"/>
                </a:solidFill>
              </a:rPr>
              <a:t> </a:t>
            </a:r>
            <a:r>
              <a:rPr lang="fr-FR" sz="2000" dirty="0"/>
              <a:t>to </a:t>
            </a:r>
            <a:r>
              <a:rPr lang="fr-FR" sz="2000" dirty="0" err="1"/>
              <a:t>better</a:t>
            </a:r>
            <a:r>
              <a:rPr lang="fr-FR" sz="2000" dirty="0"/>
              <a:t> </a:t>
            </a:r>
            <a:r>
              <a:rPr lang="fr-FR" sz="2000" dirty="0" err="1"/>
              <a:t>understand</a:t>
            </a:r>
            <a:r>
              <a:rPr lang="fr-FR" sz="2000" dirty="0"/>
              <a:t> </a:t>
            </a:r>
            <a:r>
              <a:rPr lang="fr-FR" sz="2000" dirty="0" err="1"/>
              <a:t>brain</a:t>
            </a:r>
            <a:r>
              <a:rPr lang="fr-FR" sz="2000" dirty="0"/>
              <a:t> clearance</a:t>
            </a:r>
            <a:endParaRPr lang="fr-FR" sz="2000" dirty="0">
              <a:solidFill>
                <a:srgbClr val="4CA6AD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3DD355-603F-4A46-8BBC-69BFEDDCC8E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Objectives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630EE-CA41-4B71-93B2-7C7A19C4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6565B-7D25-407D-9CF5-8897513F999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86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pongevideo_phi_A0.2_T0.1pi_stripes.mp4" descr="spongevideo_phi_A0.2_T0.1pi_stripes.mp4">
            <a:extLst>
              <a:ext uri="{FF2B5EF4-FFF2-40B4-BE49-F238E27FC236}">
                <a16:creationId xmlns:a16="http://schemas.microsoft.com/office/drawing/2014/main" id="{EC216B7E-3953-465E-8377-030DE2D149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3783" y="2219911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spongevideo_vf_vs_A0.2_T0.1pi.mp4" descr="spongevideo_vf_vs_A0.2_T0.1pi.mp4">
            <a:extLst>
              <a:ext uri="{FF2B5EF4-FFF2-40B4-BE49-F238E27FC236}">
                <a16:creationId xmlns:a16="http://schemas.microsoft.com/office/drawing/2014/main" id="{511B98E0-1A63-433B-BB3B-3D45A98EB9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73783" y="4665985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" descr="Image">
            <a:extLst>
              <a:ext uri="{FF2B5EF4-FFF2-40B4-BE49-F238E27FC236}">
                <a16:creationId xmlns:a16="http://schemas.microsoft.com/office/drawing/2014/main" id="{ACBF1D7D-08AE-423D-BE24-69F03DC0C6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8101" y="2037900"/>
            <a:ext cx="8890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age" descr="Image">
            <a:extLst>
              <a:ext uri="{FF2B5EF4-FFF2-40B4-BE49-F238E27FC236}">
                <a16:creationId xmlns:a16="http://schemas.microsoft.com/office/drawing/2014/main" id="{54709A2B-ED75-442A-A740-7C3776B057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0163" y="2037900"/>
            <a:ext cx="75565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>
            <a:extLst>
              <a:ext uri="{FF2B5EF4-FFF2-40B4-BE49-F238E27FC236}">
                <a16:creationId xmlns:a16="http://schemas.microsoft.com/office/drawing/2014/main" id="{5BACB5FB-7B9E-466A-B9FD-722E1BBE7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5697" y="4930261"/>
            <a:ext cx="781051" cy="55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AE4818D-5491-453A-B114-D769AED8409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5749498" y="4836517"/>
            <a:ext cx="186724" cy="36201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B6674701-A7FA-4AC7-B090-804BC015121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9470162" y="1961690"/>
            <a:ext cx="198133" cy="256606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0A5DB398-DBC0-4046-9D84-E21134A33FD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5829205" y="5226106"/>
            <a:ext cx="153506" cy="198809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C31FF863-2734-4D7C-A34A-1BB0B2100DB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10454204" y="1910191"/>
            <a:ext cx="198133" cy="384136"/>
          </a:xfrm>
          <a:prstGeom prst="rect">
            <a:avLst/>
          </a:prstGeom>
        </p:spPr>
      </p:pic>
      <p:pic>
        <p:nvPicPr>
          <p:cNvPr id="61" name="spongevideo_phi_A0.2_T10pi_stripes.mp4" descr="spongevideo_phi_A0.2_T10pi_stripes.mp4">
            <a:extLst>
              <a:ext uri="{FF2B5EF4-FFF2-40B4-BE49-F238E27FC236}">
                <a16:creationId xmlns:a16="http://schemas.microsoft.com/office/drawing/2014/main" id="{A4BAA2AD-6983-493A-B556-6F0F1FCA9DE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4361" y="2238961"/>
            <a:ext cx="4319998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spongevideo_vf_vs_A0.2_T10pi.mp4" descr="spongevideo_vf_vs_A0.2_T10pi.mp4">
            <a:extLst>
              <a:ext uri="{FF2B5EF4-FFF2-40B4-BE49-F238E27FC236}">
                <a16:creationId xmlns:a16="http://schemas.microsoft.com/office/drawing/2014/main" id="{F1245EE4-F501-4AA3-882A-C7747D9909C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1958" y="4685035"/>
            <a:ext cx="4319999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>
            <a:extLst>
              <a:ext uri="{FF2B5EF4-FFF2-40B4-BE49-F238E27FC236}">
                <a16:creationId xmlns:a16="http://schemas.microsoft.com/office/drawing/2014/main" id="{62FE55FD-E6CB-4C7B-B067-BF925D5F7D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5340" y="5331696"/>
            <a:ext cx="781051" cy="55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>
            <a:extLst>
              <a:ext uri="{FF2B5EF4-FFF2-40B4-BE49-F238E27FC236}">
                <a16:creationId xmlns:a16="http://schemas.microsoft.com/office/drawing/2014/main" id="{CAE9C608-2514-4527-A07D-84173921B0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3665" y="2033999"/>
            <a:ext cx="755651" cy="17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>
            <a:extLst>
              <a:ext uri="{FF2B5EF4-FFF2-40B4-BE49-F238E27FC236}">
                <a16:creationId xmlns:a16="http://schemas.microsoft.com/office/drawing/2014/main" id="{66749359-3507-41F4-84AE-AA4359B1A3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41603" y="2033999"/>
            <a:ext cx="825501" cy="16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>
            <a:extLst>
              <a:ext uri="{FF2B5EF4-FFF2-40B4-BE49-F238E27FC236}">
                <a16:creationId xmlns:a16="http://schemas.microsoft.com/office/drawing/2014/main" id="{94CC813C-E3D6-49BB-BC7D-894D81B526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45666" y="4550926"/>
            <a:ext cx="203201" cy="17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" descr="Image">
            <a:extLst>
              <a:ext uri="{FF2B5EF4-FFF2-40B4-BE49-F238E27FC236}">
                <a16:creationId xmlns:a16="http://schemas.microsoft.com/office/drawing/2014/main" id="{A4C33A9D-DEBE-46DA-9267-1A833A1167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2799" y="4550926"/>
            <a:ext cx="184151" cy="13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>
            <a:extLst>
              <a:ext uri="{FF2B5EF4-FFF2-40B4-BE49-F238E27FC236}">
                <a16:creationId xmlns:a16="http://schemas.microsoft.com/office/drawing/2014/main" id="{3183ECA7-CB07-4270-A749-5514B6202D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0882" y="4535051"/>
            <a:ext cx="692151" cy="1714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14A59150-80C7-4CB0-8605-9163DAE4E890}"/>
              </a:ext>
            </a:extLst>
          </p:cNvPr>
          <p:cNvGrpSpPr/>
          <p:nvPr/>
        </p:nvGrpSpPr>
        <p:grpSpPr>
          <a:xfrm>
            <a:off x="7088491" y="1157008"/>
            <a:ext cx="2344782" cy="579897"/>
            <a:chOff x="7192452" y="874033"/>
            <a:chExt cx="2344782" cy="579897"/>
          </a:xfrm>
        </p:grpSpPr>
        <p:pic>
          <p:nvPicPr>
            <p:cNvPr id="66" name="fig_colorbar.png" descr="fig_colorbar.png">
              <a:extLst>
                <a:ext uri="{FF2B5EF4-FFF2-40B4-BE49-F238E27FC236}">
                  <a16:creationId xmlns:a16="http://schemas.microsoft.com/office/drawing/2014/main" id="{341B7C77-106C-416C-B555-66C112933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548867" y="1250729"/>
              <a:ext cx="1625601" cy="2032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0" name="Image" descr="Image">
              <a:extLst>
                <a:ext uri="{FF2B5EF4-FFF2-40B4-BE49-F238E27FC236}">
                  <a16:creationId xmlns:a16="http://schemas.microsoft.com/office/drawing/2014/main" id="{CD69B2FF-1C62-49D1-8D00-720B6B6A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92452" y="1276129"/>
              <a:ext cx="260351" cy="15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1" name="Image" descr="Image">
              <a:extLst>
                <a:ext uri="{FF2B5EF4-FFF2-40B4-BE49-F238E27FC236}">
                  <a16:creationId xmlns:a16="http://schemas.microsoft.com/office/drawing/2014/main" id="{74EC7108-3F9E-42C5-B89F-8453E80DF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270533" y="1269779"/>
              <a:ext cx="266701" cy="177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2" name="strain">
              <a:extLst>
                <a:ext uri="{FF2B5EF4-FFF2-40B4-BE49-F238E27FC236}">
                  <a16:creationId xmlns:a16="http://schemas.microsoft.com/office/drawing/2014/main" id="{2D1B0A0B-1FA8-4104-A68F-625D18B7DEC3}"/>
                </a:ext>
              </a:extLst>
            </p:cNvPr>
            <p:cNvSpPr txBox="1"/>
            <p:nvPr/>
          </p:nvSpPr>
          <p:spPr>
            <a:xfrm>
              <a:off x="8095041" y="874033"/>
              <a:ext cx="1131331" cy="349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25400" tIns="25400" rIns="25400" bIns="25400" anchor="ctr"/>
            <a:lstStyle>
              <a:lvl1pPr defTabSz="457200"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23160"/>
                  </a:solidFill>
                  <a:effectLst/>
                  <a:uLnTx/>
                  <a:uFillTx/>
                  <a:latin typeface="Avenir Roman"/>
                  <a:sym typeface="Avenir Roman"/>
                </a:rPr>
                <a:t>strain</a:t>
              </a:r>
            </a:p>
          </p:txBody>
        </p:sp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1F61B612-9703-48D6-B4E2-7A94115561E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3511633" y="5186349"/>
            <a:ext cx="207230" cy="401774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474558F1-4523-4564-A1C9-270470D65CF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3533340" y="5226106"/>
            <a:ext cx="186724" cy="362017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27C03D91-5E7B-4AF7-83E1-B8F2CC85820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5213664" y="1957789"/>
            <a:ext cx="198133" cy="256606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534B50CA-57FA-4ED9-B718-A23915D5E1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6287" t="16961" r="67560" b="57013"/>
          <a:stretch/>
        </p:blipFill>
        <p:spPr>
          <a:xfrm>
            <a:off x="3588848" y="5627541"/>
            <a:ext cx="153506" cy="198809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26080BC5-3688-4261-AE5F-28EA03439AE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6197706" y="1906290"/>
            <a:ext cx="198133" cy="384136"/>
          </a:xfrm>
          <a:prstGeom prst="rect">
            <a:avLst/>
          </a:prstGeom>
        </p:spPr>
      </p:pic>
      <p:pic>
        <p:nvPicPr>
          <p:cNvPr id="81" name="Image" descr="Image">
            <a:extLst>
              <a:ext uri="{FF2B5EF4-FFF2-40B4-BE49-F238E27FC236}">
                <a16:creationId xmlns:a16="http://schemas.microsoft.com/office/drawing/2014/main" id="{A911E88E-3EA2-4129-A866-883106C743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20803" y="990961"/>
            <a:ext cx="1354595" cy="332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6B7BD2C4-9A23-4EF5-883B-A73B753ECB0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83734"/>
          <a:stretch/>
        </p:blipFill>
        <p:spPr>
          <a:xfrm>
            <a:off x="9887970" y="872006"/>
            <a:ext cx="264524" cy="512854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6A92EFC-0A87-4EBE-B768-95FB1B1D95DA}"/>
              </a:ext>
            </a:extLst>
          </p:cNvPr>
          <p:cNvGrpSpPr/>
          <p:nvPr/>
        </p:nvGrpSpPr>
        <p:grpSpPr>
          <a:xfrm>
            <a:off x="5268549" y="894722"/>
            <a:ext cx="1351622" cy="512854"/>
            <a:chOff x="4117062" y="1701007"/>
            <a:chExt cx="1351622" cy="512854"/>
          </a:xfrm>
        </p:grpSpPr>
        <p:pic>
          <p:nvPicPr>
            <p:cNvPr id="83" name="Image" descr="Image">
              <a:extLst>
                <a:ext uri="{FF2B5EF4-FFF2-40B4-BE49-F238E27FC236}">
                  <a16:creationId xmlns:a16="http://schemas.microsoft.com/office/drawing/2014/main" id="{7CA046E7-F2ED-46C1-AF65-F3C49727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17062" y="1829852"/>
              <a:ext cx="1351622" cy="33136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D25EAEE6-89F2-4970-BB96-8FF2A035F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r="83734"/>
            <a:stretch/>
          </p:blipFill>
          <p:spPr>
            <a:xfrm>
              <a:off x="4201106" y="1701007"/>
              <a:ext cx="264524" cy="512854"/>
            </a:xfrm>
            <a:prstGeom prst="rect">
              <a:avLst/>
            </a:prstGeom>
          </p:spPr>
        </p:pic>
      </p:grpSp>
      <p:sp>
        <p:nvSpPr>
          <p:cNvPr id="85" name="TextBox 1">
            <a:extLst>
              <a:ext uri="{FF2B5EF4-FFF2-40B4-BE49-F238E27FC236}">
                <a16:creationId xmlns:a16="http://schemas.microsoft.com/office/drawing/2014/main" id="{749AA5D7-2FA3-471C-B370-2BC7A1145734}"/>
              </a:ext>
            </a:extLst>
          </p:cNvPr>
          <p:cNvSpPr txBox="1"/>
          <p:nvPr/>
        </p:nvSpPr>
        <p:spPr>
          <a:xfrm>
            <a:off x="979085" y="6179992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Fiori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</a:t>
            </a: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JFM 2023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10EFC3C-53FD-44A9-A35C-D76E2D0553D2}"/>
              </a:ext>
            </a:extLst>
          </p:cNvPr>
          <p:cNvGrpSpPr/>
          <p:nvPr/>
        </p:nvGrpSpPr>
        <p:grpSpPr>
          <a:xfrm>
            <a:off x="128863" y="2407832"/>
            <a:ext cx="4410104" cy="2336809"/>
            <a:chOff x="198872" y="2033998"/>
            <a:chExt cx="4410104" cy="2336809"/>
          </a:xfrm>
        </p:grpSpPr>
        <p:sp>
          <p:nvSpPr>
            <p:cNvPr id="78" name="Squeezing slowly relative to poroelastic diffusion…">
              <a:extLst>
                <a:ext uri="{FF2B5EF4-FFF2-40B4-BE49-F238E27FC236}">
                  <a16:creationId xmlns:a16="http://schemas.microsoft.com/office/drawing/2014/main" id="{ED07ACB6-00AE-4D0E-88F1-A0DC656B70B0}"/>
                </a:ext>
              </a:extLst>
            </p:cNvPr>
            <p:cNvSpPr txBox="1"/>
            <p:nvPr/>
          </p:nvSpPr>
          <p:spPr>
            <a:xfrm>
              <a:off x="198872" y="2036518"/>
              <a:ext cx="3880936" cy="13696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tIns="4572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Squeezing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ea typeface="Avenir Book Oblique"/>
                  <a:cs typeface="Avenir Book Oblique"/>
                  <a:sym typeface="Avenir Book Oblique"/>
                </a:rPr>
                <a:t>slowly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or fast </a:t>
              </a: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71616"/>
                  </a:solidFill>
                  <a:effectLst/>
                  <a:uLnTx/>
                  <a:uFillTx/>
                  <a:latin typeface="Arial Nova" panose="020B0504020202020204" pitchFamily="34" charset="0"/>
                  <a:sym typeface="Avenir Roman"/>
                </a:rPr>
                <a:t>relative to poroelastic diffusion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 Nova" panose="020B0504020202020204" pitchFamily="34" charset="0"/>
                <a:sym typeface="Avenir Roman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3600">
                  <a:latin typeface="Avenir Roman"/>
                  <a:ea typeface="Avenir Roman"/>
                  <a:cs typeface="Avenir Roman"/>
                  <a:sym typeface="Avenir Roman"/>
                </a:defRPr>
              </a:pP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Arial Nova" panose="020B0504020202020204" pitchFamily="34" charset="0"/>
                <a:sym typeface="Avenir Roman"/>
              </a:endParaRPr>
            </a:p>
          </p:txBody>
        </p:sp>
        <p:pic>
          <p:nvPicPr>
            <p:cNvPr id="80" name="Picture 1">
              <a:extLst>
                <a:ext uri="{FF2B5EF4-FFF2-40B4-BE49-F238E27FC236}">
                  <a16:creationId xmlns:a16="http://schemas.microsoft.com/office/drawing/2014/main" id="{8ACC4941-CB93-4CDA-AB1C-422D8C34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97671" y="2708261"/>
              <a:ext cx="1921058" cy="809702"/>
            </a:xfrm>
            <a:prstGeom prst="rect">
              <a:avLst/>
            </a:prstGeom>
          </p:spPr>
        </p:pic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F1188C5A-6321-4413-A2E1-0B8CEB64E0AA}"/>
                </a:ext>
              </a:extLst>
            </p:cNvPr>
            <p:cNvSpPr txBox="1"/>
            <p:nvPr/>
          </p:nvSpPr>
          <p:spPr>
            <a:xfrm>
              <a:off x="523743" y="3632094"/>
              <a:ext cx="203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Viscosity</a:t>
              </a:r>
            </a:p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Permeability</a:t>
              </a:r>
            </a:p>
          </p:txBody>
        </p:sp>
        <p:cxnSp>
          <p:nvCxnSpPr>
            <p:cNvPr id="88" name="Connecteur droit avec flèche 87">
              <a:extLst>
                <a:ext uri="{FF2B5EF4-FFF2-40B4-BE49-F238E27FC236}">
                  <a16:creationId xmlns:a16="http://schemas.microsoft.com/office/drawing/2014/main" id="{50039A55-E9DA-4162-8D4E-37200B692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793" y="3096264"/>
              <a:ext cx="671463" cy="594880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6EBB3CBA-C8E2-4B07-9808-1ACF92D63B1E}"/>
                </a:ext>
              </a:extLst>
            </p:cNvPr>
            <p:cNvSpPr txBox="1"/>
            <p:nvPr/>
          </p:nvSpPr>
          <p:spPr>
            <a:xfrm>
              <a:off x="2354872" y="3618887"/>
              <a:ext cx="22541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Length</a:t>
              </a:r>
            </a:p>
            <a:p>
              <a:r>
                <a:rPr lang="en-US" dirty="0">
                  <a:solidFill>
                    <a:srgbClr val="4CA6AD"/>
                  </a:solidFill>
                  <a:latin typeface="Abadi Extra Light" panose="020B0204020104020204" pitchFamily="34" charset="0"/>
                </a:rPr>
                <a:t>P-wave modulus </a:t>
              </a:r>
              <a:endParaRPr lang="fr-FR" dirty="0">
                <a:solidFill>
                  <a:srgbClr val="4CA6AD"/>
                </a:solidFill>
                <a:latin typeface="Abadi Extra Light" panose="020B0204020104020204" pitchFamily="34" charset="0"/>
              </a:endParaRPr>
            </a:p>
          </p:txBody>
        </p:sp>
        <p:cxnSp>
          <p:nvCxnSpPr>
            <p:cNvPr id="94" name="Connecteur droit avec flèche 93">
              <a:extLst>
                <a:ext uri="{FF2B5EF4-FFF2-40B4-BE49-F238E27FC236}">
                  <a16:creationId xmlns:a16="http://schemas.microsoft.com/office/drawing/2014/main" id="{E163CA43-0007-4155-8379-180F5C0FF1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914" y="3501646"/>
              <a:ext cx="282300" cy="448658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avec flèche 95">
              <a:extLst>
                <a:ext uri="{FF2B5EF4-FFF2-40B4-BE49-F238E27FC236}">
                  <a16:creationId xmlns:a16="http://schemas.microsoft.com/office/drawing/2014/main" id="{9E1D6AA4-04DC-4CA8-A61A-3773E6F257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13930" y="3017162"/>
              <a:ext cx="427093" cy="647504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avec flèche 97">
              <a:extLst>
                <a:ext uri="{FF2B5EF4-FFF2-40B4-BE49-F238E27FC236}">
                  <a16:creationId xmlns:a16="http://schemas.microsoft.com/office/drawing/2014/main" id="{4367CADA-7530-4129-B629-E8A0391F9549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 flipV="1">
              <a:off x="2204484" y="3451215"/>
              <a:ext cx="150388" cy="490838"/>
            </a:xfrm>
            <a:prstGeom prst="straightConnector1">
              <a:avLst/>
            </a:prstGeom>
            <a:ln>
              <a:solidFill>
                <a:srgbClr val="28949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5FFF91-97A9-4DE3-8F64-91B63B86FAFC}"/>
                </a:ext>
              </a:extLst>
            </p:cNvPr>
            <p:cNvSpPr/>
            <p:nvPr/>
          </p:nvSpPr>
          <p:spPr>
            <a:xfrm>
              <a:off x="205455" y="2033998"/>
              <a:ext cx="3880936" cy="2336809"/>
            </a:xfrm>
            <a:prstGeom prst="rect">
              <a:avLst/>
            </a:prstGeom>
            <a:noFill/>
            <a:ln w="28575">
              <a:solidFill>
                <a:srgbClr val="28949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8C0B772B-BC2D-4816-A2D7-511DF803FE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Homogeneous case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EDD436-8212-4A58-B23D-51AB9985EE1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5</a:t>
            </a:fld>
            <a:endParaRPr lang="fr-FR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B9227B1-8864-453F-BA7A-6D7182EB3F19}"/>
              </a:ext>
            </a:extLst>
          </p:cNvPr>
          <p:cNvSpPr/>
          <p:nvPr/>
        </p:nvSpPr>
        <p:spPr>
          <a:xfrm>
            <a:off x="1072862" y="761702"/>
            <a:ext cx="2327297" cy="1042256"/>
          </a:xfrm>
          <a:prstGeom prst="rect">
            <a:avLst/>
          </a:prstGeom>
          <a:solidFill>
            <a:srgbClr val="E3E8EB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Organigramme : Procédé 50">
            <a:extLst>
              <a:ext uri="{FF2B5EF4-FFF2-40B4-BE49-F238E27FC236}">
                <a16:creationId xmlns:a16="http://schemas.microsoft.com/office/drawing/2014/main" id="{C007B213-3BDA-4399-AD1C-CCF7E73B774D}"/>
              </a:ext>
            </a:extLst>
          </p:cNvPr>
          <p:cNvSpPr/>
          <p:nvPr/>
        </p:nvSpPr>
        <p:spPr>
          <a:xfrm>
            <a:off x="925004" y="761702"/>
            <a:ext cx="134188" cy="1042256"/>
          </a:xfrm>
          <a:prstGeom prst="flowChartProcess">
            <a:avLst/>
          </a:prstGeom>
          <a:solidFill>
            <a:srgbClr val="CE6D27"/>
          </a:solidFill>
          <a:ln w="28575" cap="flat" cmpd="sng" algn="ctr">
            <a:solidFill>
              <a:srgbClr val="9152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lèche : double flèche horizontale 51">
            <a:extLst>
              <a:ext uri="{FF2B5EF4-FFF2-40B4-BE49-F238E27FC236}">
                <a16:creationId xmlns:a16="http://schemas.microsoft.com/office/drawing/2014/main" id="{CA39334C-6F12-4969-AB5F-A39C325C5DF9}"/>
              </a:ext>
            </a:extLst>
          </p:cNvPr>
          <p:cNvSpPr/>
          <p:nvPr/>
        </p:nvSpPr>
        <p:spPr>
          <a:xfrm>
            <a:off x="730505" y="1161812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Vague 53">
            <a:extLst>
              <a:ext uri="{FF2B5EF4-FFF2-40B4-BE49-F238E27FC236}">
                <a16:creationId xmlns:a16="http://schemas.microsoft.com/office/drawing/2014/main" id="{506E530D-C8CD-49CD-8DC6-65572D8291AF}"/>
              </a:ext>
            </a:extLst>
          </p:cNvPr>
          <p:cNvSpPr/>
          <p:nvPr/>
        </p:nvSpPr>
        <p:spPr>
          <a:xfrm>
            <a:off x="879685" y="960871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Vague 54">
            <a:extLst>
              <a:ext uri="{FF2B5EF4-FFF2-40B4-BE49-F238E27FC236}">
                <a16:creationId xmlns:a16="http://schemas.microsoft.com/office/drawing/2014/main" id="{CDF308D4-A846-47AC-A3DD-45C500440EDE}"/>
              </a:ext>
            </a:extLst>
          </p:cNvPr>
          <p:cNvSpPr/>
          <p:nvPr/>
        </p:nvSpPr>
        <p:spPr>
          <a:xfrm>
            <a:off x="882923" y="1493986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AD2C6E75-E942-439D-BFEF-E4981270CC6F}"/>
              </a:ext>
            </a:extLst>
          </p:cNvPr>
          <p:cNvSpPr txBox="1"/>
          <p:nvPr/>
        </p:nvSpPr>
        <p:spPr>
          <a:xfrm>
            <a:off x="200805" y="1083210"/>
            <a:ext cx="5533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a(t)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BC26E3-F553-4879-8BCE-B1B76FBD1D82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19600" b="9679"/>
          <a:stretch/>
        </p:blipFill>
        <p:spPr>
          <a:xfrm>
            <a:off x="874858" y="1855433"/>
            <a:ext cx="2070531" cy="4608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204B78-3545-4A62-865B-3C5AF95861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29607" y="676982"/>
            <a:ext cx="1409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22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9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99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9857-30EE-4E02-930C-46900C35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9563" y="6518910"/>
            <a:ext cx="365760" cy="3657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EFCEC-D2F6-4165-855F-5DA261B3F3C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160">
                    <a:tint val="75000"/>
                  </a:srgbClr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23160">
                  <a:tint val="75000"/>
                </a:srgbClr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66AE5071-681F-4432-BDDC-F37F68FA8FC5}"/>
              </a:ext>
            </a:extLst>
          </p:cNvPr>
          <p:cNvSpPr txBox="1"/>
          <p:nvPr/>
        </p:nvSpPr>
        <p:spPr>
          <a:xfrm>
            <a:off x="2922777" y="6162270"/>
            <a:ext cx="278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Fiori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 al.</a:t>
            </a:r>
            <a:r>
              <a:rPr lang="en-GB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JFM 2025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1E7F52E-2FC1-4A92-BAAE-A5BA12CC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95" y="2941471"/>
            <a:ext cx="3930572" cy="2328907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0EC53F75-4FE2-4438-9ECA-9C6D9E629843}"/>
              </a:ext>
            </a:extLst>
          </p:cNvPr>
          <p:cNvSpPr txBox="1"/>
          <p:nvPr/>
        </p:nvSpPr>
        <p:spPr>
          <a:xfrm>
            <a:off x="761851" y="982897"/>
            <a:ext cx="278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949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Solute stripe of width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8949C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8949C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26C2C79-D9BB-4C1B-AD32-8AA83D4FCA9A}"/>
              </a:ext>
            </a:extLst>
          </p:cNvPr>
          <p:cNvSpPr txBox="1"/>
          <p:nvPr/>
        </p:nvSpPr>
        <p:spPr>
          <a:xfrm>
            <a:off x="2174490" y="5195822"/>
            <a:ext cx="157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949C"/>
                </a:solidFill>
                <a:latin typeface="Abadi Extra Light" panose="020B0204020104020204" pitchFamily="34" charset="0"/>
              </a:rPr>
              <a:t>Travel distance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440C748-DD77-4CE6-AAE6-13F18421C010}"/>
              </a:ext>
            </a:extLst>
          </p:cNvPr>
          <p:cNvCxnSpPr>
            <a:cxnSpLocks/>
          </p:cNvCxnSpPr>
          <p:nvPr/>
        </p:nvCxnSpPr>
        <p:spPr>
          <a:xfrm flipV="1">
            <a:off x="3490491" y="2695127"/>
            <a:ext cx="346358" cy="193457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061C33C-D1FC-4BA2-8F54-AF240FB14B64}"/>
              </a:ext>
            </a:extLst>
          </p:cNvPr>
          <p:cNvCxnSpPr>
            <a:cxnSpLocks/>
          </p:cNvCxnSpPr>
          <p:nvPr/>
        </p:nvCxnSpPr>
        <p:spPr>
          <a:xfrm flipV="1">
            <a:off x="2838794" y="3797253"/>
            <a:ext cx="163885" cy="1438536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CB2AC8E-A13E-4B4F-B5E6-9E2E271D1B4A}"/>
              </a:ext>
            </a:extLst>
          </p:cNvPr>
          <p:cNvSpPr/>
          <p:nvPr/>
        </p:nvSpPr>
        <p:spPr>
          <a:xfrm>
            <a:off x="56841" y="982897"/>
            <a:ext cx="4248829" cy="4696067"/>
          </a:xfrm>
          <a:prstGeom prst="rect">
            <a:avLst/>
          </a:prstGeom>
          <a:noFill/>
          <a:ln w="28575">
            <a:solidFill>
              <a:srgbClr val="28949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52F0-FF13-49EB-84B2-CBB04DA921FE}"/>
              </a:ext>
            </a:extLst>
          </p:cNvPr>
          <p:cNvSpPr/>
          <p:nvPr/>
        </p:nvSpPr>
        <p:spPr>
          <a:xfrm>
            <a:off x="748017" y="1574484"/>
            <a:ext cx="3310497" cy="1042256"/>
          </a:xfrm>
          <a:prstGeom prst="rect">
            <a:avLst/>
          </a:prstGeom>
          <a:solidFill>
            <a:srgbClr val="E3E8EB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Organigramme : Procédé 51">
            <a:extLst>
              <a:ext uri="{FF2B5EF4-FFF2-40B4-BE49-F238E27FC236}">
                <a16:creationId xmlns:a16="http://schemas.microsoft.com/office/drawing/2014/main" id="{52A522FC-CA80-4B8B-90CC-15301E23830D}"/>
              </a:ext>
            </a:extLst>
          </p:cNvPr>
          <p:cNvSpPr/>
          <p:nvPr/>
        </p:nvSpPr>
        <p:spPr>
          <a:xfrm>
            <a:off x="613829" y="1574484"/>
            <a:ext cx="134188" cy="1042256"/>
          </a:xfrm>
          <a:prstGeom prst="flowChartProcess">
            <a:avLst/>
          </a:prstGeom>
          <a:solidFill>
            <a:srgbClr val="CE6D27"/>
          </a:solidFill>
          <a:ln w="28575" cap="flat" cmpd="sng" algn="ctr">
            <a:solidFill>
              <a:srgbClr val="91522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lèche : double flèche horizontale 52">
            <a:extLst>
              <a:ext uri="{FF2B5EF4-FFF2-40B4-BE49-F238E27FC236}">
                <a16:creationId xmlns:a16="http://schemas.microsoft.com/office/drawing/2014/main" id="{156B992E-3444-4F86-8CAE-879C8E90C5E7}"/>
              </a:ext>
            </a:extLst>
          </p:cNvPr>
          <p:cNvSpPr/>
          <p:nvPr/>
        </p:nvSpPr>
        <p:spPr>
          <a:xfrm>
            <a:off x="419330" y="1974594"/>
            <a:ext cx="539483" cy="266796"/>
          </a:xfrm>
          <a:prstGeom prst="leftRightArrow">
            <a:avLst/>
          </a:prstGeom>
          <a:solidFill>
            <a:srgbClr val="ED7D31">
              <a:lumMod val="50000"/>
            </a:srgbClr>
          </a:solidFill>
          <a:ln w="12700" cap="flat" cmpd="sng" algn="ctr">
            <a:solidFill>
              <a:srgbClr val="ED7D31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Vague 53">
            <a:extLst>
              <a:ext uri="{FF2B5EF4-FFF2-40B4-BE49-F238E27FC236}">
                <a16:creationId xmlns:a16="http://schemas.microsoft.com/office/drawing/2014/main" id="{1FC058DC-C4F2-4425-9AD7-395A4E6A1B16}"/>
              </a:ext>
            </a:extLst>
          </p:cNvPr>
          <p:cNvSpPr/>
          <p:nvPr/>
        </p:nvSpPr>
        <p:spPr>
          <a:xfrm>
            <a:off x="568510" y="1773653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Vague 54">
            <a:extLst>
              <a:ext uri="{FF2B5EF4-FFF2-40B4-BE49-F238E27FC236}">
                <a16:creationId xmlns:a16="http://schemas.microsoft.com/office/drawing/2014/main" id="{2EF44B8F-3A90-455B-BC7A-711006C50EEA}"/>
              </a:ext>
            </a:extLst>
          </p:cNvPr>
          <p:cNvSpPr/>
          <p:nvPr/>
        </p:nvSpPr>
        <p:spPr>
          <a:xfrm>
            <a:off x="571748" y="2306768"/>
            <a:ext cx="270005" cy="174866"/>
          </a:xfrm>
          <a:prstGeom prst="wave">
            <a:avLst/>
          </a:prstGeom>
          <a:solidFill>
            <a:srgbClr val="E3E8EB"/>
          </a:solidFill>
          <a:ln w="19050" cap="flat" cmpd="sng" algn="ctr">
            <a:solidFill>
              <a:srgbClr val="1F4E7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77A572-F182-4084-9636-3CAB565A1A58}"/>
              </a:ext>
            </a:extLst>
          </p:cNvPr>
          <p:cNvSpPr/>
          <p:nvPr/>
        </p:nvSpPr>
        <p:spPr>
          <a:xfrm>
            <a:off x="3594097" y="1578195"/>
            <a:ext cx="463756" cy="104225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5ED2702-1C95-499F-9EBF-ABB9D09FEA56}"/>
              </a:ext>
            </a:extLst>
          </p:cNvPr>
          <p:cNvGrpSpPr/>
          <p:nvPr/>
        </p:nvGrpSpPr>
        <p:grpSpPr>
          <a:xfrm>
            <a:off x="4887428" y="1182952"/>
            <a:ext cx="7333013" cy="5379162"/>
            <a:chOff x="4455661" y="1161336"/>
            <a:chExt cx="7333013" cy="537916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44AC0F5-4B57-4C37-9D18-57928307C8F6}"/>
                </a:ext>
              </a:extLst>
            </p:cNvPr>
            <p:cNvGrpSpPr/>
            <p:nvPr/>
          </p:nvGrpSpPr>
          <p:grpSpPr>
            <a:xfrm>
              <a:off x="10210045" y="1731718"/>
              <a:ext cx="1578629" cy="3944120"/>
              <a:chOff x="1136161" y="1438094"/>
              <a:chExt cx="1578629" cy="394412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8F58BB2-B197-42B8-9AB8-CECA135DB528}"/>
                  </a:ext>
                </a:extLst>
              </p:cNvPr>
              <p:cNvSpPr/>
              <p:nvPr/>
            </p:nvSpPr>
            <p:spPr>
              <a:xfrm rot="10800000">
                <a:off x="1136161" y="1438095"/>
                <a:ext cx="166933" cy="3873950"/>
              </a:xfrm>
              <a:prstGeom prst="rect">
                <a:avLst/>
              </a:prstGeom>
              <a:gradFill flip="none" rotWithShape="1">
                <a:gsLst>
                  <a:gs pos="75900">
                    <a:srgbClr val="6FC7BD"/>
                  </a:gs>
                  <a:gs pos="25000">
                    <a:srgbClr val="225EA8"/>
                  </a:gs>
                  <a:gs pos="0">
                    <a:srgbClr val="021854"/>
                  </a:gs>
                  <a:gs pos="50000">
                    <a:srgbClr val="1D91C0"/>
                  </a:gs>
                  <a:gs pos="100000">
                    <a:srgbClr val="D4EDB2"/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F0544-CC4B-45FD-9208-B8E899AC682D}"/>
                  </a:ext>
                </a:extLst>
              </p:cNvPr>
              <p:cNvSpPr txBox="1"/>
              <p:nvPr/>
            </p:nvSpPr>
            <p:spPr>
              <a:xfrm>
                <a:off x="1362458" y="4920549"/>
                <a:ext cx="13523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A=0.004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D7E480-F7FE-4C0D-AC10-9B9623C14E95}"/>
                  </a:ext>
                </a:extLst>
              </p:cNvPr>
              <p:cNvSpPr txBox="1"/>
              <p:nvPr/>
            </p:nvSpPr>
            <p:spPr>
              <a:xfrm>
                <a:off x="1598448" y="1438094"/>
                <a:ext cx="1031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71616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=0.2</a:t>
                </a:r>
              </a:p>
            </p:txBody>
          </p:sp>
        </p:grp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88E59123-4C65-42DB-A975-8CC3FBDCEE52}"/>
                </a:ext>
              </a:extLst>
            </p:cNvPr>
            <p:cNvGrpSpPr/>
            <p:nvPr/>
          </p:nvGrpSpPr>
          <p:grpSpPr>
            <a:xfrm>
              <a:off x="4455661" y="1161336"/>
              <a:ext cx="5611168" cy="5379162"/>
              <a:chOff x="3397541" y="936716"/>
              <a:chExt cx="5611168" cy="537916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F9550F-9AC4-281E-20BC-C144042743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97541" y="936716"/>
                <a:ext cx="5611168" cy="535377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FB6DC6-9BC8-433E-AEF4-359BEB0FA8D2}"/>
                  </a:ext>
                </a:extLst>
              </p:cNvPr>
              <p:cNvSpPr txBox="1"/>
              <p:nvPr/>
            </p:nvSpPr>
            <p:spPr>
              <a:xfrm rot="16200000">
                <a:off x="2574394" y="2991542"/>
                <a:ext cx="249555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Nova"/>
                    <a:ea typeface="+mn-ea"/>
                    <a:cs typeface="+mn-cs"/>
                  </a:rPr>
                  <a:t>Travel distance</a:t>
                </a:r>
              </a:p>
            </p:txBody>
          </p: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DAE55D38-06BC-4B1E-A24F-960F39AA2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83734"/>
              <a:stretch/>
            </p:blipFill>
            <p:spPr>
              <a:xfrm>
                <a:off x="6308202" y="5803024"/>
                <a:ext cx="264524" cy="512854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FBD92041-E2A6-4B4E-BEA2-6483C5BEF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6287" t="16961" r="67560" b="57013"/>
              <a:stretch/>
            </p:blipFill>
            <p:spPr>
              <a:xfrm>
                <a:off x="6679096" y="1562800"/>
                <a:ext cx="294198" cy="381021"/>
              </a:xfrm>
              <a:prstGeom prst="rect">
                <a:avLst/>
              </a:prstGeom>
            </p:spPr>
          </p:pic>
        </p:grpSp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E2F4993-C9C2-407A-AB3C-263C42AF0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87" t="4346" r="67405" b="45992"/>
            <a:stretch/>
          </p:blipFill>
          <p:spPr>
            <a:xfrm>
              <a:off x="10436342" y="5075301"/>
              <a:ext cx="302832" cy="666581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FC75010E-24E8-40CA-B2BB-E18DCB160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687" t="4346" r="67405" b="45992"/>
            <a:stretch/>
          </p:blipFill>
          <p:spPr>
            <a:xfrm>
              <a:off x="10411742" y="1603040"/>
              <a:ext cx="302832" cy="666581"/>
            </a:xfrm>
            <a:prstGeom prst="rect">
              <a:avLst/>
            </a:prstGeom>
          </p:spPr>
        </p:pic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AE5D7A4F-A73C-4DE0-AAFC-3EDCD3286B73}"/>
              </a:ext>
            </a:extLst>
          </p:cNvPr>
          <p:cNvSpPr txBox="1"/>
          <p:nvPr/>
        </p:nvSpPr>
        <p:spPr>
          <a:xfrm>
            <a:off x="2383048" y="2691416"/>
            <a:ext cx="122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8949C"/>
                </a:solidFill>
                <a:latin typeface="Abadi Extra Light" panose="020B0204020104020204" pitchFamily="34" charset="0"/>
              </a:rPr>
              <a:t>Initial width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0D3CD964-69CA-4E66-B10F-C162FE615CF4}"/>
              </a:ext>
            </a:extLst>
          </p:cNvPr>
          <p:cNvCxnSpPr>
            <a:cxnSpLocks/>
          </p:cNvCxnSpPr>
          <p:nvPr/>
        </p:nvCxnSpPr>
        <p:spPr>
          <a:xfrm>
            <a:off x="3490491" y="2906990"/>
            <a:ext cx="346358" cy="153758"/>
          </a:xfrm>
          <a:prstGeom prst="straightConnector1">
            <a:avLst/>
          </a:prstGeom>
          <a:ln>
            <a:solidFill>
              <a:srgbClr val="2894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CCE0B9EF-371D-4301-9DD4-92A2B0DEB19F}"/>
              </a:ext>
            </a:extLst>
          </p:cNvPr>
          <p:cNvSpPr txBox="1"/>
          <p:nvPr/>
        </p:nvSpPr>
        <p:spPr>
          <a:xfrm>
            <a:off x="13806" y="1778086"/>
            <a:ext cx="5533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a(t)</a:t>
            </a:r>
            <a:endParaRPr lang="fr-FR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52EA649-C9B5-4CA9-8823-BC1090CA2B8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Homogeneous case – solute transport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FAF56B-6364-46D5-AD36-1991BE8B2B46}"/>
              </a:ext>
            </a:extLst>
          </p:cNvPr>
          <p:cNvSpPr txBox="1"/>
          <p:nvPr/>
        </p:nvSpPr>
        <p:spPr>
          <a:xfrm>
            <a:off x="4998128" y="825623"/>
            <a:ext cx="7137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a given Amplitude, </a:t>
            </a:r>
            <a:r>
              <a:rPr lang="en-US" sz="2000" dirty="0" err="1"/>
              <a:t>Tpe</a:t>
            </a:r>
            <a:r>
              <a:rPr lang="en-US" sz="2000" dirty="0"/>
              <a:t> controls the response!</a:t>
            </a:r>
            <a:endParaRPr lang="fr-FR" sz="2000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39273F87-21BE-4347-B2F3-A5A6F1989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8803" y="6261735"/>
            <a:ext cx="1409700" cy="514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3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49C06B-BFE2-4E2F-B7F1-4AEF415CE54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Method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BF2D46-9367-4B6C-8B2C-FCCF057A96F1}"/>
              </a:ext>
            </a:extLst>
          </p:cNvPr>
          <p:cNvSpPr txBox="1"/>
          <p:nvPr/>
        </p:nvSpPr>
        <p:spPr>
          <a:xfrm>
            <a:off x="123007" y="902455"/>
            <a:ext cx="539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Domain: </a:t>
            </a:r>
            <a:r>
              <a:rPr lang="fr-FR" sz="2000" b="1" dirty="0" err="1">
                <a:solidFill>
                  <a:srgbClr val="4CA6AD"/>
                </a:solidFill>
              </a:rPr>
              <a:t>two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layers</a:t>
            </a:r>
            <a:r>
              <a:rPr lang="fr-FR" sz="2000" b="1" dirty="0">
                <a:solidFill>
                  <a:srgbClr val="4CA6AD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displacement-driven</a:t>
            </a:r>
            <a:r>
              <a:rPr lang="fr-FR" sz="2000" dirty="0"/>
              <a:t>, </a:t>
            </a:r>
            <a:r>
              <a:rPr lang="fr-FR" sz="2000" dirty="0" err="1"/>
              <a:t>periodic</a:t>
            </a:r>
            <a:r>
              <a:rPr lang="fr-FR" sz="2000" dirty="0"/>
              <a:t> </a:t>
            </a:r>
            <a:r>
              <a:rPr lang="fr-FR" sz="2000" dirty="0" err="1"/>
              <a:t>load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b="1" dirty="0" err="1">
                <a:solidFill>
                  <a:srgbClr val="4CA6AD"/>
                </a:solidFill>
              </a:rPr>
              <a:t>fixed</a:t>
            </a:r>
            <a:r>
              <a:rPr lang="fr-FR" sz="2000" b="1" dirty="0">
                <a:solidFill>
                  <a:srgbClr val="4CA6AD"/>
                </a:solidFill>
              </a:rPr>
              <a:t> A and T</a:t>
            </a: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concentration </a:t>
            </a:r>
            <a:r>
              <a:rPr lang="fr-FR" sz="2000" b="1" dirty="0">
                <a:solidFill>
                  <a:srgbClr val="4CA6AD"/>
                </a:solidFill>
              </a:rPr>
              <a:t>c=1</a:t>
            </a:r>
            <a:r>
              <a:rPr lang="fr-FR" sz="2000" dirty="0"/>
              <a:t> </a:t>
            </a:r>
            <a:r>
              <a:rPr lang="fr-FR" sz="2000" dirty="0" err="1"/>
              <a:t>inside</a:t>
            </a:r>
            <a:r>
              <a:rPr lang="fr-FR" sz="2000" dirty="0"/>
              <a:t> and </a:t>
            </a:r>
            <a:r>
              <a:rPr lang="fr-FR" sz="2000" b="1" dirty="0">
                <a:solidFill>
                  <a:srgbClr val="4CA6AD"/>
                </a:solidFill>
              </a:rPr>
              <a:t>c=0</a:t>
            </a:r>
            <a:r>
              <a:rPr lang="fr-FR" sz="2000" dirty="0"/>
              <a:t> </a:t>
            </a:r>
            <a:r>
              <a:rPr lang="fr-FR" sz="2000" dirty="0" err="1"/>
              <a:t>outside</a:t>
            </a:r>
            <a:endParaRPr lang="fr-FR" sz="2000" b="1" dirty="0"/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25658BEC-7173-4A65-8C41-E189CEC0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39" y="3573002"/>
            <a:ext cx="2622073" cy="1863523"/>
          </a:xfrm>
          <a:prstGeom prst="rect">
            <a:avLst/>
          </a:prstGeom>
        </p:spPr>
      </p:pic>
      <p:sp>
        <p:nvSpPr>
          <p:cNvPr id="33" name="TextBox 9">
            <a:extLst>
              <a:ext uri="{FF2B5EF4-FFF2-40B4-BE49-F238E27FC236}">
                <a16:creationId xmlns:a16="http://schemas.microsoft.com/office/drawing/2014/main" id="{C109823B-8C1A-4F62-BFC5-BE57CB466E31}"/>
              </a:ext>
            </a:extLst>
          </p:cNvPr>
          <p:cNvSpPr txBox="1"/>
          <p:nvPr/>
        </p:nvSpPr>
        <p:spPr>
          <a:xfrm>
            <a:off x="7859904" y="3204697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viscosity</a:t>
            </a: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E8D2E2F1-05F5-43A5-910A-5256FC9FD1B1}"/>
              </a:ext>
            </a:extLst>
          </p:cNvPr>
          <p:cNvSpPr txBox="1"/>
          <p:nvPr/>
        </p:nvSpPr>
        <p:spPr>
          <a:xfrm>
            <a:off x="9481315" y="3204697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length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E4C51F15-A1B5-4522-98C1-797346ACC5DA}"/>
              </a:ext>
            </a:extLst>
          </p:cNvPr>
          <p:cNvSpPr txBox="1"/>
          <p:nvPr/>
        </p:nvSpPr>
        <p:spPr>
          <a:xfrm>
            <a:off x="7669146" y="4654736"/>
            <a:ext cx="143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permeability</a:t>
            </a:r>
          </a:p>
        </p:txBody>
      </p:sp>
      <p:sp>
        <p:nvSpPr>
          <p:cNvPr id="36" name="TextBox 12">
            <a:extLst>
              <a:ext uri="{FF2B5EF4-FFF2-40B4-BE49-F238E27FC236}">
                <a16:creationId xmlns:a16="http://schemas.microsoft.com/office/drawing/2014/main" id="{94DED29B-1C6C-4202-B026-C099504DA17D}"/>
              </a:ext>
            </a:extLst>
          </p:cNvPr>
          <p:cNvSpPr txBox="1"/>
          <p:nvPr/>
        </p:nvSpPr>
        <p:spPr>
          <a:xfrm>
            <a:off x="9377454" y="4654736"/>
            <a:ext cx="194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P-wave modulus</a:t>
            </a:r>
          </a:p>
        </p:txBody>
      </p:sp>
      <p:cxnSp>
        <p:nvCxnSpPr>
          <p:cNvPr id="37" name="Straight Arrow Connector 14">
            <a:extLst>
              <a:ext uri="{FF2B5EF4-FFF2-40B4-BE49-F238E27FC236}">
                <a16:creationId xmlns:a16="http://schemas.microsoft.com/office/drawing/2014/main" id="{98CB31BA-1A28-41FC-947E-01372BD6CB11}"/>
              </a:ext>
            </a:extLst>
          </p:cNvPr>
          <p:cNvCxnSpPr>
            <a:cxnSpLocks/>
          </p:cNvCxnSpPr>
          <p:nvPr/>
        </p:nvCxnSpPr>
        <p:spPr>
          <a:xfrm>
            <a:off x="8604622" y="3574029"/>
            <a:ext cx="312174" cy="22620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6">
            <a:extLst>
              <a:ext uri="{FF2B5EF4-FFF2-40B4-BE49-F238E27FC236}">
                <a16:creationId xmlns:a16="http://schemas.microsoft.com/office/drawing/2014/main" id="{8ED9D32A-BE95-4564-B8E1-790C5B76A241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9481315" y="3574029"/>
            <a:ext cx="408125" cy="258974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8">
            <a:extLst>
              <a:ext uri="{FF2B5EF4-FFF2-40B4-BE49-F238E27FC236}">
                <a16:creationId xmlns:a16="http://schemas.microsoft.com/office/drawing/2014/main" id="{B99C8573-8E04-476B-9830-A876BD87DE7A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8388350" y="4436503"/>
            <a:ext cx="442515" cy="218233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20">
            <a:extLst>
              <a:ext uri="{FF2B5EF4-FFF2-40B4-BE49-F238E27FC236}">
                <a16:creationId xmlns:a16="http://schemas.microsoft.com/office/drawing/2014/main" id="{0B4701DE-A5FF-470C-A89F-8100FE1DE81E}"/>
              </a:ext>
            </a:extLst>
          </p:cNvPr>
          <p:cNvCxnSpPr>
            <a:cxnSpLocks/>
          </p:cNvCxnSpPr>
          <p:nvPr/>
        </p:nvCxnSpPr>
        <p:spPr>
          <a:xfrm flipH="1" flipV="1">
            <a:off x="9377454" y="4454433"/>
            <a:ext cx="576033" cy="20813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22">
            <a:extLst>
              <a:ext uri="{FF2B5EF4-FFF2-40B4-BE49-F238E27FC236}">
                <a16:creationId xmlns:a16="http://schemas.microsoft.com/office/drawing/2014/main" id="{57A2EEDD-A768-425C-9C37-652BE75FE05B}"/>
              </a:ext>
            </a:extLst>
          </p:cNvPr>
          <p:cNvSpPr/>
          <p:nvPr/>
        </p:nvSpPr>
        <p:spPr>
          <a:xfrm>
            <a:off x="8632008" y="4111177"/>
            <a:ext cx="576034" cy="364107"/>
          </a:xfrm>
          <a:prstGeom prst="ellipse">
            <a:avLst/>
          </a:prstGeom>
          <a:noFill/>
          <a:ln w="9525" cap="flat" cmpd="sng" algn="ctr">
            <a:solidFill>
              <a:srgbClr val="66D0D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22">
            <a:extLst>
              <a:ext uri="{FF2B5EF4-FFF2-40B4-BE49-F238E27FC236}">
                <a16:creationId xmlns:a16="http://schemas.microsoft.com/office/drawing/2014/main" id="{C4CA3108-B4FA-4761-BCB4-5BCEFD59167B}"/>
              </a:ext>
            </a:extLst>
          </p:cNvPr>
          <p:cNvSpPr/>
          <p:nvPr/>
        </p:nvSpPr>
        <p:spPr>
          <a:xfrm>
            <a:off x="9074523" y="4111177"/>
            <a:ext cx="576034" cy="364107"/>
          </a:xfrm>
          <a:prstGeom prst="ellipse">
            <a:avLst/>
          </a:prstGeom>
          <a:noFill/>
          <a:ln w="9525" cap="flat" cmpd="sng" algn="ctr">
            <a:solidFill>
              <a:srgbClr val="66D0D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998A106-67F2-47CA-AF57-3EF0781D7514}"/>
              </a:ext>
            </a:extLst>
          </p:cNvPr>
          <p:cNvGrpSpPr/>
          <p:nvPr/>
        </p:nvGrpSpPr>
        <p:grpSpPr>
          <a:xfrm>
            <a:off x="6275297" y="696705"/>
            <a:ext cx="5664511" cy="1786924"/>
            <a:chOff x="6015229" y="783303"/>
            <a:chExt cx="5664511" cy="178692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D6B138C-815D-443D-8AE1-082411372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5521"/>
            <a:stretch/>
          </p:blipFill>
          <p:spPr>
            <a:xfrm>
              <a:off x="6015229" y="783303"/>
              <a:ext cx="5664511" cy="172020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C02068-60B3-4301-9893-73950DF3F9C7}"/>
                </a:ext>
              </a:extLst>
            </p:cNvPr>
            <p:cNvSpPr/>
            <p:nvPr/>
          </p:nvSpPr>
          <p:spPr>
            <a:xfrm>
              <a:off x="7072121" y="2325950"/>
              <a:ext cx="465021" cy="2442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ZoneTexte 45">
            <a:extLst>
              <a:ext uri="{FF2B5EF4-FFF2-40B4-BE49-F238E27FC236}">
                <a16:creationId xmlns:a16="http://schemas.microsoft.com/office/drawing/2014/main" id="{8D38971F-2DF7-417C-8288-B17A843B73D4}"/>
              </a:ext>
            </a:extLst>
          </p:cNvPr>
          <p:cNvSpPr txBox="1"/>
          <p:nvPr/>
        </p:nvSpPr>
        <p:spPr>
          <a:xfrm>
            <a:off x="1686756" y="5841509"/>
            <a:ext cx="8540319" cy="461665"/>
          </a:xfrm>
          <a:prstGeom prst="rect">
            <a:avLst/>
          </a:prstGeom>
          <a:noFill/>
          <a:ln w="28575">
            <a:solidFill>
              <a:srgbClr val="66D0D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isolate the impact of the heterogeneity:       </a:t>
            </a:r>
            <a:r>
              <a:rPr lang="en-US" sz="2400" b="1" dirty="0"/>
              <a:t>constant</a:t>
            </a:r>
            <a:r>
              <a:rPr lang="en-US" sz="2400" dirty="0"/>
              <a:t> </a:t>
            </a:r>
            <a:r>
              <a:rPr lang="en-US" sz="2400" dirty="0" err="1"/>
              <a:t>Tpe</a:t>
            </a:r>
            <a:r>
              <a:rPr lang="en-US" sz="2400" dirty="0"/>
              <a:t>!</a:t>
            </a:r>
            <a:endParaRPr lang="fr-FR" sz="24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DBBA54-BCB8-4F26-BBE8-D087F20B1223}"/>
              </a:ext>
            </a:extLst>
          </p:cNvPr>
          <p:cNvCxnSpPr/>
          <p:nvPr/>
        </p:nvCxnSpPr>
        <p:spPr>
          <a:xfrm>
            <a:off x="7700106" y="608691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90BA089D-68AF-4971-873E-ECC2FA51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6608" y="6428737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7</a:t>
            </a:fld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F508C27-E7C8-4ACE-97C0-69741C7356B3}"/>
              </a:ext>
            </a:extLst>
          </p:cNvPr>
          <p:cNvCxnSpPr/>
          <p:nvPr/>
        </p:nvCxnSpPr>
        <p:spPr>
          <a:xfrm>
            <a:off x="577047" y="4662563"/>
            <a:ext cx="319596" cy="0"/>
          </a:xfrm>
          <a:prstGeom prst="straightConnector1">
            <a:avLst/>
          </a:prstGeom>
          <a:ln w="76200"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1C1CDFA2-285C-4736-BBFF-AA215FB3064E}"/>
              </a:ext>
            </a:extLst>
          </p:cNvPr>
          <p:cNvSpPr txBox="1"/>
          <p:nvPr/>
        </p:nvSpPr>
        <p:spPr>
          <a:xfrm>
            <a:off x="448022" y="3383573"/>
            <a:ext cx="57130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Layer </a:t>
            </a:r>
            <a:r>
              <a:rPr lang="fr-FR" b="1" dirty="0" err="1"/>
              <a:t>p</a:t>
            </a:r>
            <a:r>
              <a:rPr lang="fr-FR" sz="1800" b="1" dirty="0" err="1"/>
              <a:t>roperties</a:t>
            </a:r>
            <a:r>
              <a:rPr lang="fr-FR" sz="1800" b="1" dirty="0"/>
              <a:t>:</a:t>
            </a:r>
          </a:p>
          <a:p>
            <a:r>
              <a:rPr lang="en-GB" dirty="0"/>
              <a:t>C</a:t>
            </a:r>
            <a:r>
              <a:rPr lang="en-GB" sz="1800" dirty="0"/>
              <a:t>hanging the properties individually alters the Poroelastic timescale: </a:t>
            </a:r>
          </a:p>
          <a:p>
            <a:endParaRPr lang="en-GB" sz="1800" dirty="0"/>
          </a:p>
          <a:p>
            <a:r>
              <a:rPr lang="en-GB" sz="1800" i="1" dirty="0">
                <a:solidFill>
                  <a:srgbClr val="4CA6AD"/>
                </a:solidFill>
              </a:rPr>
              <a:t>       </a:t>
            </a:r>
            <a:r>
              <a:rPr lang="en-GB" sz="1800" dirty="0"/>
              <a:t>altering </a:t>
            </a:r>
            <a:r>
              <a:rPr lang="en-GB" sz="1800" dirty="0">
                <a:solidFill>
                  <a:srgbClr val="4CA6AD"/>
                </a:solidFill>
              </a:rPr>
              <a:t>LOCALISATION</a:t>
            </a:r>
            <a:r>
              <a:rPr lang="en-GB" sz="1800" dirty="0"/>
              <a:t> </a:t>
            </a:r>
            <a:r>
              <a:rPr lang="en-GB" sz="1800" i="1" dirty="0"/>
              <a:t>(= space distribution)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5958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41" grpId="0" animBg="1"/>
      <p:bldP spid="47" grpId="0" animBg="1"/>
      <p:bldP spid="46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/>
              <p:nvPr/>
            </p:nvSpPr>
            <p:spPr>
              <a:xfrm>
                <a:off x="271511" y="985277"/>
                <a:ext cx="643409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Case (</a:t>
                </a:r>
                <a:r>
                  <a:rPr lang="en-US" dirty="0" err="1"/>
                  <a:t>i.a</a:t>
                </a:r>
                <a:r>
                  <a:rPr lang="en-US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10 – 0.1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=0.1−10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fr-FR" dirty="0"/>
                  <a:t>Case (</a:t>
                </a:r>
                <a:r>
                  <a:rPr lang="fr-FR" dirty="0" err="1"/>
                  <a:t>i.b</a:t>
                </a:r>
                <a:r>
                  <a:rPr lang="fr-FR" dirty="0"/>
                  <a:t>): </a:t>
                </a:r>
                <a14:m>
                  <m:oMath xmlns:m="http://schemas.openxmlformats.org/officeDocument/2006/math"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l-GR" sz="1800" i="1" smtClean="0">
                        <a:solidFill>
                          <a:srgbClr val="1D49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fr-FR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– </a:t>
                </a:r>
                <a:r>
                  <a:rPr lang="fr-FR" sz="1800" dirty="0">
                    <a:solidFill>
                      <a:srgbClr val="1D49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sSub>
                        <m:sSubPr>
                          <m:ctrlPr>
                            <a:rPr lang="el-GR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BE5108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b="0" i="0" smtClean="0">
                          <a:solidFill>
                            <a:srgbClr val="BE5108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=10−0.1</m:t>
                      </m:r>
                    </m:oMath>
                  </m:oMathPara>
                </a14:m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sz="1800" dirty="0">
                  <a:solidFill>
                    <a:srgbClr val="1D49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0D1154A2-6186-403A-97C6-6A09C5B8F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11" y="985277"/>
                <a:ext cx="6434090" cy="4524315"/>
              </a:xfrm>
              <a:prstGeom prst="rect">
                <a:avLst/>
              </a:prstGeom>
              <a:blipFill>
                <a:blip r:embed="rId2"/>
                <a:stretch>
                  <a:fillRect l="-8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">
            <a:extLst>
              <a:ext uri="{FF2B5EF4-FFF2-40B4-BE49-F238E27FC236}">
                <a16:creationId xmlns:a16="http://schemas.microsoft.com/office/drawing/2014/main" id="{5C77437D-2E9B-48E7-BCF7-B461211F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8" y="922752"/>
            <a:ext cx="1921058" cy="809702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68A116C-ECDE-4029-B73B-68671661DB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32241"/>
          </a:xfrm>
          <a:prstGeom prst="rect">
            <a:avLst/>
          </a:prstGeom>
          <a:solidFill>
            <a:srgbClr val="4CA6AD"/>
          </a:solidFill>
          <a:ln>
            <a:solidFill>
              <a:srgbClr val="28949C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Parameters explored</a:t>
            </a:r>
            <a:endParaRPr lang="en-GB" sz="32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24">
            <a:extLst>
              <a:ext uri="{FF2B5EF4-FFF2-40B4-BE49-F238E27FC236}">
                <a16:creationId xmlns:a16="http://schemas.microsoft.com/office/drawing/2014/main" id="{205FF99D-A156-4B80-A4FC-7D29EA519FFA}"/>
              </a:ext>
            </a:extLst>
          </p:cNvPr>
          <p:cNvCxnSpPr>
            <a:cxnSpLocks/>
          </p:cNvCxnSpPr>
          <p:nvPr/>
        </p:nvCxnSpPr>
        <p:spPr>
          <a:xfrm>
            <a:off x="2391016" y="1203374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5">
            <a:extLst>
              <a:ext uri="{FF2B5EF4-FFF2-40B4-BE49-F238E27FC236}">
                <a16:creationId xmlns:a16="http://schemas.microsoft.com/office/drawing/2014/main" id="{27E3CF65-54A0-441D-A607-8A424E45D7B9}"/>
              </a:ext>
            </a:extLst>
          </p:cNvPr>
          <p:cNvSpPr txBox="1"/>
          <p:nvPr/>
        </p:nvSpPr>
        <p:spPr>
          <a:xfrm>
            <a:off x="4041647" y="967107"/>
            <a:ext cx="10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unvaried</a:t>
            </a:r>
          </a:p>
        </p:txBody>
      </p:sp>
      <p:cxnSp>
        <p:nvCxnSpPr>
          <p:cNvPr id="8" name="Straight Arrow Connector 27">
            <a:extLst>
              <a:ext uri="{FF2B5EF4-FFF2-40B4-BE49-F238E27FC236}">
                <a16:creationId xmlns:a16="http://schemas.microsoft.com/office/drawing/2014/main" id="{D87FCA31-40FA-49BE-94D4-56A0252C72B1}"/>
              </a:ext>
            </a:extLst>
          </p:cNvPr>
          <p:cNvCxnSpPr>
            <a:cxnSpLocks/>
          </p:cNvCxnSpPr>
          <p:nvPr/>
        </p:nvCxnSpPr>
        <p:spPr>
          <a:xfrm>
            <a:off x="2391016" y="1571089"/>
            <a:ext cx="1563112" cy="0"/>
          </a:xfrm>
          <a:prstGeom prst="straightConnector1">
            <a:avLst/>
          </a:prstGeom>
          <a:ln>
            <a:solidFill>
              <a:srgbClr val="66D0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8">
            <a:extLst>
              <a:ext uri="{FF2B5EF4-FFF2-40B4-BE49-F238E27FC236}">
                <a16:creationId xmlns:a16="http://schemas.microsoft.com/office/drawing/2014/main" id="{B92226F6-72E7-49B6-94BC-77A1CB08A9BB}"/>
              </a:ext>
            </a:extLst>
          </p:cNvPr>
          <p:cNvSpPr txBox="1"/>
          <p:nvPr/>
        </p:nvSpPr>
        <p:spPr>
          <a:xfrm>
            <a:off x="4052226" y="1363122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constant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18D71FF-ACD1-4F73-8CDF-32DB22C3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3382" y="6356350"/>
            <a:ext cx="2743200" cy="365125"/>
          </a:xfrm>
        </p:spPr>
        <p:txBody>
          <a:bodyPr/>
          <a:lstStyle/>
          <a:p>
            <a:fld id="{0586565B-7D25-407D-9CF5-8897513F9991}" type="slidenum">
              <a:rPr lang="fr-FR" smtClean="0"/>
              <a:t>8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9F80F95-F7EF-413C-990D-4F149AA5AEFA}"/>
              </a:ext>
            </a:extLst>
          </p:cNvPr>
          <p:cNvSpPr txBox="1"/>
          <p:nvPr/>
        </p:nvSpPr>
        <p:spPr>
          <a:xfrm>
            <a:off x="2917300" y="2764060"/>
            <a:ext cx="32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“less-more deformable”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E21736-9EBA-41D3-9720-873D8D500260}"/>
              </a:ext>
            </a:extLst>
          </p:cNvPr>
          <p:cNvSpPr txBox="1"/>
          <p:nvPr/>
        </p:nvSpPr>
        <p:spPr>
          <a:xfrm>
            <a:off x="2975968" y="3795666"/>
            <a:ext cx="26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“more-less deformable”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C312DFB-332C-4D48-B9BD-17C96F76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13" y="771084"/>
            <a:ext cx="4719363" cy="5854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0ECB98-5533-43E5-BF05-98F193726CFA}"/>
              </a:ext>
            </a:extLst>
          </p:cNvPr>
          <p:cNvSpPr/>
          <p:nvPr/>
        </p:nvSpPr>
        <p:spPr>
          <a:xfrm>
            <a:off x="6974731" y="4494181"/>
            <a:ext cx="4536325" cy="223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89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BDFD6B-774A-44F2-B8BB-620EF462A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0544" y="6436016"/>
            <a:ext cx="388634" cy="365125"/>
          </a:xfrm>
        </p:spPr>
        <p:txBody>
          <a:bodyPr/>
          <a:lstStyle/>
          <a:p>
            <a:fld id="{B9D6955B-A841-4B0B-815E-33DEC14E4F43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4B676C-A825-4FCB-8507-BA90105845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18478"/>
          </a:xfrm>
          <a:prstGeom prst="rect">
            <a:avLst/>
          </a:prstGeom>
          <a:solidFill>
            <a:srgbClr val="4CA6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Model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0" name="Espace réservé du contenu 21">
            <a:extLst>
              <a:ext uri="{FF2B5EF4-FFF2-40B4-BE49-F238E27FC236}">
                <a16:creationId xmlns:a16="http://schemas.microsoft.com/office/drawing/2014/main" id="{B2D7944A-A142-4321-83AF-C3E783971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818" y="1635120"/>
            <a:ext cx="7601932" cy="953854"/>
          </a:xfrm>
        </p:spPr>
      </p:pic>
      <p:sp>
        <p:nvSpPr>
          <p:cNvPr id="55" name="TextBox 37">
            <a:extLst>
              <a:ext uri="{FF2B5EF4-FFF2-40B4-BE49-F238E27FC236}">
                <a16:creationId xmlns:a16="http://schemas.microsoft.com/office/drawing/2014/main" id="{650002E5-9F6A-4EAF-95D8-8517C7ADDF2E}"/>
              </a:ext>
            </a:extLst>
          </p:cNvPr>
          <p:cNvSpPr txBox="1"/>
          <p:nvPr/>
        </p:nvSpPr>
        <p:spPr>
          <a:xfrm>
            <a:off x="2482447" y="2779011"/>
            <a:ext cx="3645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From Darcy’s law</a:t>
            </a: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C6E4A927-270E-4E14-8E85-0B4BC2AAC499}"/>
              </a:ext>
            </a:extLst>
          </p:cNvPr>
          <p:cNvSpPr/>
          <p:nvPr/>
        </p:nvSpPr>
        <p:spPr>
          <a:xfrm rot="16742939" flipH="1">
            <a:off x="-890" y="1670631"/>
            <a:ext cx="1036672" cy="882832"/>
          </a:xfrm>
          <a:prstGeom prst="arc">
            <a:avLst>
              <a:gd name="adj1" fmla="val 9427265"/>
              <a:gd name="adj2" fmla="val 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  <a:gd name="connsiteX4" fmla="*/ 518336 w 1036672"/>
                      <a:gd name="connsiteY4" fmla="*/ 441416 h 882832"/>
                      <a:gd name="connsiteX5" fmla="*/ 53892 w 1036672"/>
                      <a:gd name="connsiteY5" fmla="*/ 637403 h 882832"/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6672" h="882832" stroke="0" extrusionOk="0">
                        <a:moveTo>
                          <a:pt x="53892" y="637403"/>
                        </a:moveTo>
                        <a:cubicBezTo>
                          <a:pt x="-78018" y="425199"/>
                          <a:pt x="12213" y="233957"/>
                          <a:pt x="180554" y="106599"/>
                        </a:cubicBezTo>
                        <a:cubicBezTo>
                          <a:pt x="296252" y="17750"/>
                          <a:pt x="558106" y="-40139"/>
                          <a:pt x="689807" y="24853"/>
                        </a:cubicBezTo>
                        <a:cubicBezTo>
                          <a:pt x="890150" y="72061"/>
                          <a:pt x="1032116" y="268094"/>
                          <a:pt x="1036672" y="441416"/>
                        </a:cubicBezTo>
                        <a:cubicBezTo>
                          <a:pt x="891322" y="466458"/>
                          <a:pt x="715253" y="439320"/>
                          <a:pt x="518336" y="441416"/>
                        </a:cubicBezTo>
                        <a:cubicBezTo>
                          <a:pt x="332008" y="539889"/>
                          <a:pt x="157358" y="614408"/>
                          <a:pt x="53892" y="637403"/>
                        </a:cubicBezTo>
                        <a:close/>
                      </a:path>
                      <a:path w="1036672" h="882832" fill="none" extrusionOk="0">
                        <a:moveTo>
                          <a:pt x="53892" y="637403"/>
                        </a:moveTo>
                        <a:cubicBezTo>
                          <a:pt x="-41560" y="490127"/>
                          <a:pt x="7092" y="249114"/>
                          <a:pt x="180554" y="106599"/>
                        </a:cubicBezTo>
                        <a:cubicBezTo>
                          <a:pt x="298870" y="169"/>
                          <a:pt x="497654" y="-68100"/>
                          <a:pt x="689807" y="24853"/>
                        </a:cubicBezTo>
                        <a:cubicBezTo>
                          <a:pt x="885358" y="59759"/>
                          <a:pt x="1016289" y="273631"/>
                          <a:pt x="1036672" y="441416"/>
                        </a:cubicBezTo>
                      </a:path>
                      <a:path w="1036672" h="882832" fill="none" stroke="0" extrusionOk="0">
                        <a:moveTo>
                          <a:pt x="53892" y="637403"/>
                        </a:moveTo>
                        <a:cubicBezTo>
                          <a:pt x="-38639" y="446272"/>
                          <a:pt x="-15090" y="240938"/>
                          <a:pt x="180554" y="106599"/>
                        </a:cubicBezTo>
                        <a:cubicBezTo>
                          <a:pt x="346745" y="9362"/>
                          <a:pt x="504517" y="-21977"/>
                          <a:pt x="689807" y="24853"/>
                        </a:cubicBezTo>
                        <a:cubicBezTo>
                          <a:pt x="924740" y="65610"/>
                          <a:pt x="1037854" y="267159"/>
                          <a:pt x="1036672" y="44141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40">
            <a:extLst>
              <a:ext uri="{FF2B5EF4-FFF2-40B4-BE49-F238E27FC236}">
                <a16:creationId xmlns:a16="http://schemas.microsoft.com/office/drawing/2014/main" id="{6A1EFE7E-A221-42BE-9901-9D6D5F53FDA7}"/>
              </a:ext>
            </a:extLst>
          </p:cNvPr>
          <p:cNvSpPr/>
          <p:nvPr/>
        </p:nvSpPr>
        <p:spPr>
          <a:xfrm>
            <a:off x="2526775" y="1595551"/>
            <a:ext cx="1489585" cy="667547"/>
          </a:xfrm>
          <a:custGeom>
            <a:avLst/>
            <a:gdLst>
              <a:gd name="connsiteX0" fmla="*/ 0 w 1489585"/>
              <a:gd name="connsiteY0" fmla="*/ 333774 h 667547"/>
              <a:gd name="connsiteX1" fmla="*/ 744793 w 1489585"/>
              <a:gd name="connsiteY1" fmla="*/ 0 h 667547"/>
              <a:gd name="connsiteX2" fmla="*/ 1489586 w 1489585"/>
              <a:gd name="connsiteY2" fmla="*/ 333774 h 667547"/>
              <a:gd name="connsiteX3" fmla="*/ 744793 w 1489585"/>
              <a:gd name="connsiteY3" fmla="*/ 667548 h 667547"/>
              <a:gd name="connsiteX4" fmla="*/ 0 w 1489585"/>
              <a:gd name="connsiteY4" fmla="*/ 333774 h 66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9585" h="667547" fill="none" extrusionOk="0">
                <a:moveTo>
                  <a:pt x="0" y="333774"/>
                </a:moveTo>
                <a:cubicBezTo>
                  <a:pt x="8571" y="137842"/>
                  <a:pt x="347742" y="29708"/>
                  <a:pt x="744793" y="0"/>
                </a:cubicBezTo>
                <a:cubicBezTo>
                  <a:pt x="1131582" y="-23023"/>
                  <a:pt x="1481568" y="165070"/>
                  <a:pt x="1489586" y="333774"/>
                </a:cubicBezTo>
                <a:cubicBezTo>
                  <a:pt x="1535180" y="442742"/>
                  <a:pt x="1150757" y="709127"/>
                  <a:pt x="744793" y="667548"/>
                </a:cubicBezTo>
                <a:cubicBezTo>
                  <a:pt x="353201" y="690728"/>
                  <a:pt x="-17644" y="559255"/>
                  <a:pt x="0" y="333774"/>
                </a:cubicBezTo>
                <a:close/>
              </a:path>
              <a:path w="1489585" h="667547" stroke="0" extrusionOk="0">
                <a:moveTo>
                  <a:pt x="0" y="333774"/>
                </a:moveTo>
                <a:cubicBezTo>
                  <a:pt x="-49062" y="86212"/>
                  <a:pt x="319392" y="-4194"/>
                  <a:pt x="744793" y="0"/>
                </a:cubicBezTo>
                <a:cubicBezTo>
                  <a:pt x="1124512" y="-23496"/>
                  <a:pt x="1480769" y="186604"/>
                  <a:pt x="1489586" y="333774"/>
                </a:cubicBezTo>
                <a:cubicBezTo>
                  <a:pt x="1453797" y="563316"/>
                  <a:pt x="1106688" y="706594"/>
                  <a:pt x="744793" y="667548"/>
                </a:cubicBezTo>
                <a:cubicBezTo>
                  <a:pt x="358771" y="659868"/>
                  <a:pt x="6615" y="512467"/>
                  <a:pt x="0" y="333774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DB8631F4-0E80-44AD-87BA-D197C96416F8}"/>
              </a:ext>
            </a:extLst>
          </p:cNvPr>
          <p:cNvSpPr txBox="1"/>
          <p:nvPr/>
        </p:nvSpPr>
        <p:spPr>
          <a:xfrm>
            <a:off x="4628205" y="1518374"/>
            <a:ext cx="299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Pore pressure</a:t>
            </a: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0FEB4329-D0BD-4424-BC6D-E1727253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282" y="1744895"/>
            <a:ext cx="1676579" cy="771127"/>
          </a:xfrm>
          <a:prstGeom prst="rect">
            <a:avLst/>
          </a:prstGeom>
        </p:spPr>
      </p:pic>
      <p:sp>
        <p:nvSpPr>
          <p:cNvPr id="61" name="TextBox 48">
            <a:extLst>
              <a:ext uri="{FF2B5EF4-FFF2-40B4-BE49-F238E27FC236}">
                <a16:creationId xmlns:a16="http://schemas.microsoft.com/office/drawing/2014/main" id="{419C72F2-B71C-4C5B-B35C-397BA493031D}"/>
              </a:ext>
            </a:extLst>
          </p:cNvPr>
          <p:cNvSpPr txBox="1"/>
          <p:nvPr/>
        </p:nvSpPr>
        <p:spPr>
          <a:xfrm>
            <a:off x="5080241" y="2779010"/>
            <a:ext cx="7211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From Terzaghi’s principle + mechanical equilibrium</a:t>
            </a: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E5C1E5AE-2A8B-46A9-A68D-227DF72D34E6}"/>
              </a:ext>
            </a:extLst>
          </p:cNvPr>
          <p:cNvSpPr/>
          <p:nvPr/>
        </p:nvSpPr>
        <p:spPr>
          <a:xfrm rot="15246388" flipH="1" flipV="1">
            <a:off x="4109869" y="1829950"/>
            <a:ext cx="1036672" cy="644827"/>
          </a:xfrm>
          <a:prstGeom prst="arc">
            <a:avLst>
              <a:gd name="adj1" fmla="val 9427265"/>
              <a:gd name="adj2" fmla="val 11925870"/>
            </a:avLst>
          </a:prstGeom>
          <a:ln w="28575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  <a:gd name="connsiteX4" fmla="*/ 518336 w 1036672"/>
                      <a:gd name="connsiteY4" fmla="*/ 441416 h 882832"/>
                      <a:gd name="connsiteX5" fmla="*/ 53892 w 1036672"/>
                      <a:gd name="connsiteY5" fmla="*/ 637403 h 882832"/>
                      <a:gd name="connsiteX0" fmla="*/ 53892 w 1036672"/>
                      <a:gd name="connsiteY0" fmla="*/ 637403 h 882832"/>
                      <a:gd name="connsiteX1" fmla="*/ 180554 w 1036672"/>
                      <a:gd name="connsiteY1" fmla="*/ 106599 h 882832"/>
                      <a:gd name="connsiteX2" fmla="*/ 689807 w 1036672"/>
                      <a:gd name="connsiteY2" fmla="*/ 24853 h 882832"/>
                      <a:gd name="connsiteX3" fmla="*/ 1036672 w 1036672"/>
                      <a:gd name="connsiteY3" fmla="*/ 441416 h 882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36672" h="882832" stroke="0" extrusionOk="0">
                        <a:moveTo>
                          <a:pt x="53892" y="637403"/>
                        </a:moveTo>
                        <a:cubicBezTo>
                          <a:pt x="-78018" y="425199"/>
                          <a:pt x="12213" y="233957"/>
                          <a:pt x="180554" y="106599"/>
                        </a:cubicBezTo>
                        <a:cubicBezTo>
                          <a:pt x="296252" y="17750"/>
                          <a:pt x="558106" y="-40139"/>
                          <a:pt x="689807" y="24853"/>
                        </a:cubicBezTo>
                        <a:cubicBezTo>
                          <a:pt x="890150" y="72061"/>
                          <a:pt x="1032116" y="268094"/>
                          <a:pt x="1036672" y="441416"/>
                        </a:cubicBezTo>
                        <a:cubicBezTo>
                          <a:pt x="891322" y="466458"/>
                          <a:pt x="715253" y="439320"/>
                          <a:pt x="518336" y="441416"/>
                        </a:cubicBezTo>
                        <a:cubicBezTo>
                          <a:pt x="332008" y="539889"/>
                          <a:pt x="157358" y="614408"/>
                          <a:pt x="53892" y="637403"/>
                        </a:cubicBezTo>
                        <a:close/>
                      </a:path>
                      <a:path w="1036672" h="882832" fill="none" extrusionOk="0">
                        <a:moveTo>
                          <a:pt x="53892" y="637403"/>
                        </a:moveTo>
                        <a:cubicBezTo>
                          <a:pt x="-41560" y="490127"/>
                          <a:pt x="7092" y="249114"/>
                          <a:pt x="180554" y="106599"/>
                        </a:cubicBezTo>
                        <a:cubicBezTo>
                          <a:pt x="298870" y="169"/>
                          <a:pt x="497654" y="-68100"/>
                          <a:pt x="689807" y="24853"/>
                        </a:cubicBezTo>
                        <a:cubicBezTo>
                          <a:pt x="885358" y="59759"/>
                          <a:pt x="1016289" y="273631"/>
                          <a:pt x="1036672" y="441416"/>
                        </a:cubicBezTo>
                      </a:path>
                      <a:path w="1036672" h="882832" fill="none" stroke="0" extrusionOk="0">
                        <a:moveTo>
                          <a:pt x="53892" y="637403"/>
                        </a:moveTo>
                        <a:cubicBezTo>
                          <a:pt x="-38639" y="446272"/>
                          <a:pt x="-15090" y="240938"/>
                          <a:pt x="180554" y="106599"/>
                        </a:cubicBezTo>
                        <a:cubicBezTo>
                          <a:pt x="346745" y="9362"/>
                          <a:pt x="504517" y="-21977"/>
                          <a:pt x="689807" y="24853"/>
                        </a:cubicBezTo>
                        <a:cubicBezTo>
                          <a:pt x="924740" y="65610"/>
                          <a:pt x="1037854" y="267159"/>
                          <a:pt x="1036672" y="44141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TextBox 44">
            <a:extLst>
              <a:ext uri="{FF2B5EF4-FFF2-40B4-BE49-F238E27FC236}">
                <a16:creationId xmlns:a16="http://schemas.microsoft.com/office/drawing/2014/main" id="{AE742008-F0B9-4B39-8BE7-82F3CF000CB8}"/>
              </a:ext>
            </a:extLst>
          </p:cNvPr>
          <p:cNvSpPr txBox="1"/>
          <p:nvPr/>
        </p:nvSpPr>
        <p:spPr>
          <a:xfrm>
            <a:off x="9530540" y="1940103"/>
            <a:ext cx="299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with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9DE27AB9-CC27-474F-B829-FA78794B52B2}"/>
              </a:ext>
            </a:extLst>
          </p:cNvPr>
          <p:cNvSpPr txBox="1"/>
          <p:nvPr/>
        </p:nvSpPr>
        <p:spPr>
          <a:xfrm>
            <a:off x="259600" y="2767795"/>
            <a:ext cx="3324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Porosity field</a:t>
            </a: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6F231F74-3A7F-4B1B-908A-6A4A88B79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791" y="4576277"/>
            <a:ext cx="4429575" cy="1220749"/>
          </a:xfrm>
          <a:prstGeom prst="rect">
            <a:avLst/>
          </a:prstGeom>
          <a:ln>
            <a:noFill/>
          </a:ln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23E23441-3256-4D29-9229-437D0B6E4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78" y="4629584"/>
            <a:ext cx="5550672" cy="99427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99041A7-3A5A-4FEC-9423-87715133A951}"/>
              </a:ext>
            </a:extLst>
          </p:cNvPr>
          <p:cNvSpPr/>
          <p:nvPr/>
        </p:nvSpPr>
        <p:spPr>
          <a:xfrm>
            <a:off x="7008423" y="6129501"/>
            <a:ext cx="2417285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Molecular Diffusion Coefficient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6886105-D302-41D4-8B7F-31EF0F5EF5C8}"/>
              </a:ext>
            </a:extLst>
          </p:cNvPr>
          <p:cNvSpPr/>
          <p:nvPr/>
        </p:nvSpPr>
        <p:spPr>
          <a:xfrm>
            <a:off x="9774716" y="6093740"/>
            <a:ext cx="2417284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Hydrodynamic Dispersion Coefficient</a:t>
            </a:r>
          </a:p>
        </p:txBody>
      </p:sp>
      <p:sp>
        <p:nvSpPr>
          <p:cNvPr id="86" name="Oval 20">
            <a:extLst>
              <a:ext uri="{FF2B5EF4-FFF2-40B4-BE49-F238E27FC236}">
                <a16:creationId xmlns:a16="http://schemas.microsoft.com/office/drawing/2014/main" id="{ABA183AC-C0C3-4A2D-9ADB-D33ECED61D0B}"/>
              </a:ext>
            </a:extLst>
          </p:cNvPr>
          <p:cNvSpPr/>
          <p:nvPr/>
        </p:nvSpPr>
        <p:spPr>
          <a:xfrm>
            <a:off x="4134652" y="4863937"/>
            <a:ext cx="357910" cy="523071"/>
          </a:xfrm>
          <a:custGeom>
            <a:avLst/>
            <a:gdLst>
              <a:gd name="connsiteX0" fmla="*/ 0 w 357910"/>
              <a:gd name="connsiteY0" fmla="*/ 261536 h 523071"/>
              <a:gd name="connsiteX1" fmla="*/ 178955 w 357910"/>
              <a:gd name="connsiteY1" fmla="*/ 0 h 523071"/>
              <a:gd name="connsiteX2" fmla="*/ 357910 w 357910"/>
              <a:gd name="connsiteY2" fmla="*/ 261536 h 523071"/>
              <a:gd name="connsiteX3" fmla="*/ 178955 w 357910"/>
              <a:gd name="connsiteY3" fmla="*/ 523072 h 523071"/>
              <a:gd name="connsiteX4" fmla="*/ 0 w 3579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910" h="523071" fill="none" extrusionOk="0">
                <a:moveTo>
                  <a:pt x="0" y="261536"/>
                </a:moveTo>
                <a:cubicBezTo>
                  <a:pt x="11641" y="101347"/>
                  <a:pt x="83467" y="6958"/>
                  <a:pt x="178955" y="0"/>
                </a:cubicBezTo>
                <a:cubicBezTo>
                  <a:pt x="266613" y="-10481"/>
                  <a:pt x="344457" y="143329"/>
                  <a:pt x="357910" y="261536"/>
                </a:cubicBezTo>
                <a:cubicBezTo>
                  <a:pt x="365513" y="393410"/>
                  <a:pt x="274912" y="545332"/>
                  <a:pt x="178955" y="523072"/>
                </a:cubicBezTo>
                <a:cubicBezTo>
                  <a:pt x="97381" y="543333"/>
                  <a:pt x="-10357" y="430128"/>
                  <a:pt x="0" y="261536"/>
                </a:cubicBezTo>
                <a:close/>
              </a:path>
              <a:path w="357910" h="523071" stroke="0" extrusionOk="0">
                <a:moveTo>
                  <a:pt x="0" y="261536"/>
                </a:moveTo>
                <a:cubicBezTo>
                  <a:pt x="-9910" y="104324"/>
                  <a:pt x="57205" y="-6833"/>
                  <a:pt x="178955" y="0"/>
                </a:cubicBezTo>
                <a:cubicBezTo>
                  <a:pt x="262882" y="-11078"/>
                  <a:pt x="349947" y="150660"/>
                  <a:pt x="357910" y="261536"/>
                </a:cubicBezTo>
                <a:cubicBezTo>
                  <a:pt x="347560" y="419051"/>
                  <a:pt x="274727" y="525490"/>
                  <a:pt x="178955" y="523072"/>
                </a:cubicBezTo>
                <a:cubicBezTo>
                  <a:pt x="104547" y="515662"/>
                  <a:pt x="26877" y="383042"/>
                  <a:pt x="0" y="261536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22">
            <a:extLst>
              <a:ext uri="{FF2B5EF4-FFF2-40B4-BE49-F238E27FC236}">
                <a16:creationId xmlns:a16="http://schemas.microsoft.com/office/drawing/2014/main" id="{4225076E-E01E-46ED-A914-9D5D05F90345}"/>
              </a:ext>
            </a:extLst>
          </p:cNvPr>
          <p:cNvSpPr/>
          <p:nvPr/>
        </p:nvSpPr>
        <p:spPr>
          <a:xfrm rot="21154156">
            <a:off x="7280695" y="4832210"/>
            <a:ext cx="524610" cy="523071"/>
          </a:xfrm>
          <a:custGeom>
            <a:avLst/>
            <a:gdLst>
              <a:gd name="connsiteX0" fmla="*/ 0 w 524610"/>
              <a:gd name="connsiteY0" fmla="*/ 261536 h 523071"/>
              <a:gd name="connsiteX1" fmla="*/ 262305 w 524610"/>
              <a:gd name="connsiteY1" fmla="*/ 0 h 523071"/>
              <a:gd name="connsiteX2" fmla="*/ 524610 w 524610"/>
              <a:gd name="connsiteY2" fmla="*/ 261536 h 523071"/>
              <a:gd name="connsiteX3" fmla="*/ 262305 w 524610"/>
              <a:gd name="connsiteY3" fmla="*/ 523072 h 523071"/>
              <a:gd name="connsiteX4" fmla="*/ 0 w 524610"/>
              <a:gd name="connsiteY4" fmla="*/ 261536 h 52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610" h="523071" fill="none" extrusionOk="0">
                <a:moveTo>
                  <a:pt x="0" y="261536"/>
                </a:moveTo>
                <a:cubicBezTo>
                  <a:pt x="15799" y="95723"/>
                  <a:pt x="125651" y="17079"/>
                  <a:pt x="262305" y="0"/>
                </a:cubicBezTo>
                <a:cubicBezTo>
                  <a:pt x="391420" y="-14773"/>
                  <a:pt x="510896" y="143836"/>
                  <a:pt x="524610" y="261536"/>
                </a:cubicBezTo>
                <a:cubicBezTo>
                  <a:pt x="526559" y="402756"/>
                  <a:pt x="406692" y="526784"/>
                  <a:pt x="262305" y="523072"/>
                </a:cubicBezTo>
                <a:cubicBezTo>
                  <a:pt x="126539" y="533756"/>
                  <a:pt x="-7591" y="423679"/>
                  <a:pt x="0" y="261536"/>
                </a:cubicBezTo>
                <a:close/>
              </a:path>
              <a:path w="524610" h="523071" stroke="0" extrusionOk="0">
                <a:moveTo>
                  <a:pt x="0" y="261536"/>
                </a:moveTo>
                <a:cubicBezTo>
                  <a:pt x="-4918" y="110756"/>
                  <a:pt x="111597" y="-1742"/>
                  <a:pt x="262305" y="0"/>
                </a:cubicBezTo>
                <a:cubicBezTo>
                  <a:pt x="401690" y="-4074"/>
                  <a:pt x="521257" y="131227"/>
                  <a:pt x="524610" y="261536"/>
                </a:cubicBezTo>
                <a:cubicBezTo>
                  <a:pt x="521131" y="410372"/>
                  <a:pt x="386256" y="539590"/>
                  <a:pt x="262305" y="523072"/>
                </a:cubicBezTo>
                <a:cubicBezTo>
                  <a:pt x="135133" y="517704"/>
                  <a:pt x="14991" y="393185"/>
                  <a:pt x="0" y="261536"/>
                </a:cubicBezTo>
                <a:close/>
              </a:path>
            </a:pathLst>
          </a:custGeom>
          <a:solidFill>
            <a:srgbClr val="66D0D8">
              <a:alpha val="2313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49747778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D53908B0-D96F-4806-B901-799A57FE0C58}"/>
              </a:ext>
            </a:extLst>
          </p:cNvPr>
          <p:cNvSpPr/>
          <p:nvPr/>
        </p:nvSpPr>
        <p:spPr>
          <a:xfrm rot="6449530" flipH="1">
            <a:off x="4158308" y="2339200"/>
            <a:ext cx="1751956" cy="4922566"/>
          </a:xfrm>
          <a:prstGeom prst="arc">
            <a:avLst>
              <a:gd name="adj1" fmla="val 9033237"/>
              <a:gd name="adj2" fmla="val 16347937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  <a:gd name="connsiteX4" fmla="*/ 2689868 w 3349550"/>
                      <a:gd name="connsiteY4" fmla="*/ 2144742 h 6135293"/>
                      <a:gd name="connsiteX5" fmla="*/ 2234826 w 3349550"/>
                      <a:gd name="connsiteY5" fmla="*/ 2558458 h 6135293"/>
                      <a:gd name="connsiteX6" fmla="*/ 1674775 w 3349550"/>
                      <a:gd name="connsiteY6" fmla="*/ 3067647 h 6135293"/>
                      <a:gd name="connsiteX7" fmla="*/ 1215214 w 3349550"/>
                      <a:gd name="connsiteY7" fmla="*/ 3531679 h 6135293"/>
                      <a:gd name="connsiteX8" fmla="*/ 726319 w 3349550"/>
                      <a:gd name="connsiteY8" fmla="*/ 4025329 h 6135293"/>
                      <a:gd name="connsiteX9" fmla="*/ 208091 w 3349550"/>
                      <a:gd name="connsiteY9" fmla="*/ 4548599 h 6135293"/>
                      <a:gd name="connsiteX0" fmla="*/ 208091 w 3349550"/>
                      <a:gd name="connsiteY0" fmla="*/ 4548599 h 6135293"/>
                      <a:gd name="connsiteX1" fmla="*/ 19437 w 3349550"/>
                      <a:gd name="connsiteY1" fmla="*/ 2601638 h 6135293"/>
                      <a:gd name="connsiteX2" fmla="*/ 1010328 w 3349550"/>
                      <a:gd name="connsiteY2" fmla="*/ 251756 h 6135293"/>
                      <a:gd name="connsiteX3" fmla="*/ 3174912 w 3349550"/>
                      <a:gd name="connsiteY3" fmla="*/ 1703748 h 613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49550" h="6135293" stroke="0" extrusionOk="0">
                        <a:moveTo>
                          <a:pt x="208091" y="4548599"/>
                        </a:moveTo>
                        <a:cubicBezTo>
                          <a:pt x="8261" y="3930443"/>
                          <a:pt x="66398" y="3233534"/>
                          <a:pt x="19437" y="2601638"/>
                        </a:cubicBezTo>
                        <a:cubicBezTo>
                          <a:pt x="72283" y="1577727"/>
                          <a:pt x="612695" y="631365"/>
                          <a:pt x="1010328" y="251756"/>
                        </a:cubicBezTo>
                        <a:cubicBezTo>
                          <a:pt x="1713910" y="-622634"/>
                          <a:pt x="2763897" y="289317"/>
                          <a:pt x="3174912" y="1703748"/>
                        </a:cubicBezTo>
                        <a:cubicBezTo>
                          <a:pt x="3060556" y="1831501"/>
                          <a:pt x="2881764" y="2000353"/>
                          <a:pt x="2689868" y="2144742"/>
                        </a:cubicBezTo>
                        <a:cubicBezTo>
                          <a:pt x="2497972" y="2289130"/>
                          <a:pt x="2447469" y="2368693"/>
                          <a:pt x="2234826" y="2558458"/>
                        </a:cubicBezTo>
                        <a:cubicBezTo>
                          <a:pt x="2022183" y="2748223"/>
                          <a:pt x="1783568" y="2961177"/>
                          <a:pt x="1674775" y="3067647"/>
                        </a:cubicBezTo>
                        <a:cubicBezTo>
                          <a:pt x="1590288" y="3180712"/>
                          <a:pt x="1439897" y="3314193"/>
                          <a:pt x="1215214" y="3531679"/>
                        </a:cubicBezTo>
                        <a:cubicBezTo>
                          <a:pt x="990530" y="3749165"/>
                          <a:pt x="829233" y="3913394"/>
                          <a:pt x="726319" y="4025329"/>
                        </a:cubicBezTo>
                        <a:cubicBezTo>
                          <a:pt x="623405" y="4137264"/>
                          <a:pt x="332787" y="4394149"/>
                          <a:pt x="208091" y="4548599"/>
                        </a:cubicBezTo>
                        <a:close/>
                      </a:path>
                      <a:path w="3349550" h="6135293" fill="none" extrusionOk="0">
                        <a:moveTo>
                          <a:pt x="208091" y="4548599"/>
                        </a:moveTo>
                        <a:cubicBezTo>
                          <a:pt x="127847" y="3951577"/>
                          <a:pt x="-31022" y="3426748"/>
                          <a:pt x="19437" y="2601638"/>
                        </a:cubicBezTo>
                        <a:cubicBezTo>
                          <a:pt x="95304" y="1450400"/>
                          <a:pt x="422495" y="771135"/>
                          <a:pt x="1010328" y="251756"/>
                        </a:cubicBezTo>
                        <a:cubicBezTo>
                          <a:pt x="1941289" y="-582633"/>
                          <a:pt x="2897067" y="444905"/>
                          <a:pt x="3174912" y="1703748"/>
                        </a:cubicBezTo>
                      </a:path>
                      <a:path w="3349550" h="6135293" fill="none" stroke="0" extrusionOk="0">
                        <a:moveTo>
                          <a:pt x="208091" y="4548599"/>
                        </a:moveTo>
                        <a:cubicBezTo>
                          <a:pt x="52576" y="4034542"/>
                          <a:pt x="-16973" y="3305819"/>
                          <a:pt x="19437" y="2601638"/>
                        </a:cubicBezTo>
                        <a:cubicBezTo>
                          <a:pt x="66850" y="1551535"/>
                          <a:pt x="467808" y="639042"/>
                          <a:pt x="1010328" y="251756"/>
                        </a:cubicBezTo>
                        <a:cubicBezTo>
                          <a:pt x="1753909" y="-559513"/>
                          <a:pt x="2685902" y="332500"/>
                          <a:pt x="3174912" y="170374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Arc 94">
            <a:extLst>
              <a:ext uri="{FF2B5EF4-FFF2-40B4-BE49-F238E27FC236}">
                <a16:creationId xmlns:a16="http://schemas.microsoft.com/office/drawing/2014/main" id="{51185F54-C897-4E97-A2B5-A44177D0C08C}"/>
              </a:ext>
            </a:extLst>
          </p:cNvPr>
          <p:cNvSpPr/>
          <p:nvPr/>
        </p:nvSpPr>
        <p:spPr>
          <a:xfrm rot="6833641" flipH="1" flipV="1">
            <a:off x="8049389" y="5308198"/>
            <a:ext cx="761342" cy="286586"/>
          </a:xfrm>
          <a:prstGeom prst="arc">
            <a:avLst>
              <a:gd name="adj1" fmla="val 11372061"/>
              <a:gd name="adj2" fmla="val 18508634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Arc 95">
            <a:extLst>
              <a:ext uri="{FF2B5EF4-FFF2-40B4-BE49-F238E27FC236}">
                <a16:creationId xmlns:a16="http://schemas.microsoft.com/office/drawing/2014/main" id="{97CC178F-3BF9-4BDF-B341-81160E58A4F9}"/>
              </a:ext>
            </a:extLst>
          </p:cNvPr>
          <p:cNvSpPr/>
          <p:nvPr/>
        </p:nvSpPr>
        <p:spPr>
          <a:xfrm rot="15179720" flipV="1">
            <a:off x="10558669" y="5373145"/>
            <a:ext cx="608735" cy="156692"/>
          </a:xfrm>
          <a:prstGeom prst="arc">
            <a:avLst>
              <a:gd name="adj1" fmla="val 11372061"/>
              <a:gd name="adj2" fmla="val 20679356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  <a:gd name="connsiteX3" fmla="*/ 353484 w 706967"/>
                      <a:gd name="connsiteY3" fmla="*/ 89815 h 179630"/>
                      <a:gd name="connsiteX4" fmla="*/ 58603 w 706967"/>
                      <a:gd name="connsiteY4" fmla="*/ 40287 h 179630"/>
                      <a:gd name="connsiteX0" fmla="*/ 58603 w 706967"/>
                      <a:gd name="connsiteY0" fmla="*/ 40287 h 179630"/>
                      <a:gd name="connsiteX1" fmla="*/ 348927 w 706967"/>
                      <a:gd name="connsiteY1" fmla="*/ 7 h 179630"/>
                      <a:gd name="connsiteX2" fmla="*/ 593652 w 706967"/>
                      <a:gd name="connsiteY2" fmla="*/ 23914 h 179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967" h="179630" stroke="0" extrusionOk="0">
                        <a:moveTo>
                          <a:pt x="58603" y="40287"/>
                        </a:moveTo>
                        <a:cubicBezTo>
                          <a:pt x="105504" y="-5284"/>
                          <a:pt x="253774" y="-7561"/>
                          <a:pt x="348927" y="7"/>
                        </a:cubicBezTo>
                        <a:cubicBezTo>
                          <a:pt x="432318" y="3772"/>
                          <a:pt x="532124" y="6785"/>
                          <a:pt x="593652" y="23914"/>
                        </a:cubicBezTo>
                        <a:cubicBezTo>
                          <a:pt x="483143" y="44286"/>
                          <a:pt x="418233" y="63523"/>
                          <a:pt x="353484" y="89815"/>
                        </a:cubicBezTo>
                        <a:cubicBezTo>
                          <a:pt x="217486" y="58610"/>
                          <a:pt x="150308" y="44901"/>
                          <a:pt x="58603" y="40287"/>
                        </a:cubicBezTo>
                        <a:close/>
                      </a:path>
                      <a:path w="706967" h="179630" fill="none" extrusionOk="0">
                        <a:moveTo>
                          <a:pt x="58603" y="40287"/>
                        </a:moveTo>
                        <a:cubicBezTo>
                          <a:pt x="131752" y="17311"/>
                          <a:pt x="212763" y="10015"/>
                          <a:pt x="348927" y="7"/>
                        </a:cubicBezTo>
                        <a:cubicBezTo>
                          <a:pt x="451535" y="-9678"/>
                          <a:pt x="527298" y="9884"/>
                          <a:pt x="593652" y="23914"/>
                        </a:cubicBezTo>
                      </a:path>
                      <a:path w="706967" h="179630" fill="none" stroke="0" extrusionOk="0">
                        <a:moveTo>
                          <a:pt x="58603" y="40287"/>
                        </a:moveTo>
                        <a:cubicBezTo>
                          <a:pt x="111223" y="-2247"/>
                          <a:pt x="222152" y="-4270"/>
                          <a:pt x="348927" y="7"/>
                        </a:cubicBezTo>
                        <a:cubicBezTo>
                          <a:pt x="447321" y="-6636"/>
                          <a:pt x="522249" y="9146"/>
                          <a:pt x="593652" y="23914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7691A88-7380-4138-864A-CD29C24CC83E}"/>
              </a:ext>
            </a:extLst>
          </p:cNvPr>
          <p:cNvSpPr/>
          <p:nvPr/>
        </p:nvSpPr>
        <p:spPr>
          <a:xfrm>
            <a:off x="-679667" y="5843533"/>
            <a:ext cx="3351254" cy="421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</a:rPr>
              <a:t>Concentration</a:t>
            </a:r>
          </a:p>
        </p:txBody>
      </p:sp>
      <p:sp>
        <p:nvSpPr>
          <p:cNvPr id="98" name="Arc 97">
            <a:extLst>
              <a:ext uri="{FF2B5EF4-FFF2-40B4-BE49-F238E27FC236}">
                <a16:creationId xmlns:a16="http://schemas.microsoft.com/office/drawing/2014/main" id="{EE11C0AA-10C6-4BE4-860A-02DF6924B19B}"/>
              </a:ext>
            </a:extLst>
          </p:cNvPr>
          <p:cNvSpPr/>
          <p:nvPr/>
        </p:nvSpPr>
        <p:spPr>
          <a:xfrm rot="5070981" flipH="1" flipV="1">
            <a:off x="509899" y="5370879"/>
            <a:ext cx="1540796" cy="161223"/>
          </a:xfrm>
          <a:prstGeom prst="arc">
            <a:avLst>
              <a:gd name="adj1" fmla="val 11372061"/>
              <a:gd name="adj2" fmla="val 20686300"/>
            </a:avLst>
          </a:prstGeom>
          <a:ln w="38100">
            <a:solidFill>
              <a:srgbClr val="66D0D8"/>
            </a:solidFill>
            <a:prstDash val="sysDash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879248734">
                  <a:custGeom>
                    <a:avLst/>
                    <a:gdLst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  <a:gd name="connsiteX3" fmla="*/ 380671 w 761342"/>
                      <a:gd name="connsiteY3" fmla="*/ 143293 h 286586"/>
                      <a:gd name="connsiteX4" fmla="*/ 33036 w 761342"/>
                      <a:gd name="connsiteY4" fmla="*/ 84905 h 286586"/>
                      <a:gd name="connsiteX0" fmla="*/ 33036 w 761342"/>
                      <a:gd name="connsiteY0" fmla="*/ 84905 h 286586"/>
                      <a:gd name="connsiteX1" fmla="*/ 373546 w 761342"/>
                      <a:gd name="connsiteY1" fmla="*/ 26 h 286586"/>
                      <a:gd name="connsiteX2" fmla="*/ 689131 w 761342"/>
                      <a:gd name="connsiteY2" fmla="*/ 59323 h 286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1342" h="286586" stroke="0" extrusionOk="0">
                        <a:moveTo>
                          <a:pt x="33036" y="84905"/>
                        </a:moveTo>
                        <a:cubicBezTo>
                          <a:pt x="89532" y="29832"/>
                          <a:pt x="257450" y="-10383"/>
                          <a:pt x="373546" y="26"/>
                        </a:cubicBezTo>
                        <a:cubicBezTo>
                          <a:pt x="495917" y="425"/>
                          <a:pt x="622004" y="19529"/>
                          <a:pt x="689131" y="59323"/>
                        </a:cubicBezTo>
                        <a:cubicBezTo>
                          <a:pt x="606076" y="92384"/>
                          <a:pt x="496175" y="99881"/>
                          <a:pt x="380671" y="143293"/>
                        </a:cubicBezTo>
                        <a:cubicBezTo>
                          <a:pt x="225088" y="108996"/>
                          <a:pt x="154887" y="105953"/>
                          <a:pt x="33036" y="84905"/>
                        </a:cubicBezTo>
                        <a:close/>
                      </a:path>
                      <a:path w="761342" h="286586" fill="none" extrusionOk="0">
                        <a:moveTo>
                          <a:pt x="33036" y="84905"/>
                        </a:moveTo>
                        <a:cubicBezTo>
                          <a:pt x="101447" y="35910"/>
                          <a:pt x="220297" y="3896"/>
                          <a:pt x="373546" y="26"/>
                        </a:cubicBezTo>
                        <a:cubicBezTo>
                          <a:pt x="502808" y="-4469"/>
                          <a:pt x="616570" y="26826"/>
                          <a:pt x="689131" y="59323"/>
                        </a:cubicBezTo>
                      </a:path>
                      <a:path w="761342" h="286586" fill="none" stroke="0" extrusionOk="0">
                        <a:moveTo>
                          <a:pt x="33036" y="84905"/>
                        </a:moveTo>
                        <a:cubicBezTo>
                          <a:pt x="85539" y="22769"/>
                          <a:pt x="200059" y="-11333"/>
                          <a:pt x="373546" y="26"/>
                        </a:cubicBezTo>
                        <a:cubicBezTo>
                          <a:pt x="499916" y="-2261"/>
                          <a:pt x="597854" y="24560"/>
                          <a:pt x="689131" y="5932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TextBox 44">
            <a:extLst>
              <a:ext uri="{FF2B5EF4-FFF2-40B4-BE49-F238E27FC236}">
                <a16:creationId xmlns:a16="http://schemas.microsoft.com/office/drawing/2014/main" id="{BC5E1295-46FE-4C1E-AAB0-F03144FD0DF7}"/>
              </a:ext>
            </a:extLst>
          </p:cNvPr>
          <p:cNvSpPr txBox="1"/>
          <p:nvPr/>
        </p:nvSpPr>
        <p:spPr>
          <a:xfrm>
            <a:off x="6552659" y="4863937"/>
            <a:ext cx="301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6D0D8"/>
                </a:solidFill>
                <a:latin typeface="Abadi Extra Light" panose="020B0204020104020204" pitchFamily="34" charset="0"/>
                <a:cs typeface="Cavolini" panose="020B0502040204020203" pitchFamily="66" charset="0"/>
              </a:rPr>
              <a:t>with</a:t>
            </a:r>
          </a:p>
        </p:txBody>
      </p:sp>
      <p:sp>
        <p:nvSpPr>
          <p:cNvPr id="100" name="Left Brace 17">
            <a:extLst>
              <a:ext uri="{FF2B5EF4-FFF2-40B4-BE49-F238E27FC236}">
                <a16:creationId xmlns:a16="http://schemas.microsoft.com/office/drawing/2014/main" id="{B6019AF7-22CA-4B9C-AB8D-A15CB62B79B2}"/>
              </a:ext>
            </a:extLst>
          </p:cNvPr>
          <p:cNvSpPr/>
          <p:nvPr/>
        </p:nvSpPr>
        <p:spPr>
          <a:xfrm rot="16200000">
            <a:off x="7144721" y="1909163"/>
            <a:ext cx="217181" cy="1430899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Left Brace 17">
            <a:extLst>
              <a:ext uri="{FF2B5EF4-FFF2-40B4-BE49-F238E27FC236}">
                <a16:creationId xmlns:a16="http://schemas.microsoft.com/office/drawing/2014/main" id="{7FC4904F-7C21-41A3-9E9E-6A1422D0A1C2}"/>
              </a:ext>
            </a:extLst>
          </p:cNvPr>
          <p:cNvSpPr/>
          <p:nvPr/>
        </p:nvSpPr>
        <p:spPr>
          <a:xfrm rot="16200000">
            <a:off x="3588488" y="1789283"/>
            <a:ext cx="76663" cy="1731485"/>
          </a:xfrm>
          <a:prstGeom prst="leftBrace">
            <a:avLst/>
          </a:prstGeom>
          <a:ln w="38100">
            <a:solidFill>
              <a:srgbClr val="66D0D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329047847">
                  <a:custGeom>
                    <a:avLst/>
                    <a:gdLst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  <a:gd name="connsiteX7" fmla="*/ 229252 w 229252"/>
                      <a:gd name="connsiteY7" fmla="*/ 1268470 h 1268470"/>
                      <a:gd name="connsiteX0" fmla="*/ 229252 w 229252"/>
                      <a:gd name="connsiteY0" fmla="*/ 1268470 h 1268470"/>
                      <a:gd name="connsiteX1" fmla="*/ 114626 w 229252"/>
                      <a:gd name="connsiteY1" fmla="*/ 1249366 h 1268470"/>
                      <a:gd name="connsiteX2" fmla="*/ 114626 w 229252"/>
                      <a:gd name="connsiteY2" fmla="*/ 653339 h 1268470"/>
                      <a:gd name="connsiteX3" fmla="*/ 0 w 229252"/>
                      <a:gd name="connsiteY3" fmla="*/ 634235 h 1268470"/>
                      <a:gd name="connsiteX4" fmla="*/ 114626 w 229252"/>
                      <a:gd name="connsiteY4" fmla="*/ 615131 h 1268470"/>
                      <a:gd name="connsiteX5" fmla="*/ 114626 w 229252"/>
                      <a:gd name="connsiteY5" fmla="*/ 19104 h 1268470"/>
                      <a:gd name="connsiteX6" fmla="*/ 229252 w 229252"/>
                      <a:gd name="connsiteY6" fmla="*/ 0 h 1268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9252" h="1268470" stroke="0" extrusionOk="0">
                        <a:moveTo>
                          <a:pt x="229252" y="1268470"/>
                        </a:moveTo>
                        <a:cubicBezTo>
                          <a:pt x="166789" y="1267701"/>
                          <a:pt x="113924" y="1260423"/>
                          <a:pt x="114626" y="1249366"/>
                        </a:cubicBezTo>
                        <a:cubicBezTo>
                          <a:pt x="78163" y="1129679"/>
                          <a:pt x="128600" y="866442"/>
                          <a:pt x="114626" y="653339"/>
                        </a:cubicBezTo>
                        <a:cubicBezTo>
                          <a:pt x="111342" y="649767"/>
                          <a:pt x="69934" y="629681"/>
                          <a:pt x="0" y="634235"/>
                        </a:cubicBezTo>
                        <a:cubicBezTo>
                          <a:pt x="62242" y="632690"/>
                          <a:pt x="114396" y="625613"/>
                          <a:pt x="114626" y="615131"/>
                        </a:cubicBezTo>
                        <a:cubicBezTo>
                          <a:pt x="99652" y="502561"/>
                          <a:pt x="86780" y="196333"/>
                          <a:pt x="114626" y="19104"/>
                        </a:cubicBezTo>
                        <a:cubicBezTo>
                          <a:pt x="118074" y="11647"/>
                          <a:pt x="167868" y="4467"/>
                          <a:pt x="229252" y="0"/>
                        </a:cubicBezTo>
                        <a:cubicBezTo>
                          <a:pt x="191763" y="340672"/>
                          <a:pt x="328116" y="1054211"/>
                          <a:pt x="229252" y="1268470"/>
                        </a:cubicBezTo>
                        <a:close/>
                      </a:path>
                      <a:path w="229252" h="1268470" fill="none" extrusionOk="0">
                        <a:moveTo>
                          <a:pt x="229252" y="1268470"/>
                        </a:moveTo>
                        <a:cubicBezTo>
                          <a:pt x="165055" y="1267504"/>
                          <a:pt x="114949" y="1259294"/>
                          <a:pt x="114626" y="1249366"/>
                        </a:cubicBezTo>
                        <a:cubicBezTo>
                          <a:pt x="79670" y="1163667"/>
                          <a:pt x="167552" y="767629"/>
                          <a:pt x="114626" y="653339"/>
                        </a:cubicBezTo>
                        <a:cubicBezTo>
                          <a:pt x="112664" y="639270"/>
                          <a:pt x="62410" y="635004"/>
                          <a:pt x="0" y="634235"/>
                        </a:cubicBezTo>
                        <a:cubicBezTo>
                          <a:pt x="61712" y="634432"/>
                          <a:pt x="114086" y="624007"/>
                          <a:pt x="114626" y="615131"/>
                        </a:cubicBezTo>
                        <a:cubicBezTo>
                          <a:pt x="110113" y="502165"/>
                          <a:pt x="101140" y="86700"/>
                          <a:pt x="114626" y="19104"/>
                        </a:cubicBezTo>
                        <a:cubicBezTo>
                          <a:pt x="113893" y="5997"/>
                          <a:pt x="162238" y="-3094"/>
                          <a:pt x="229252" y="0"/>
                        </a:cubicBezTo>
                      </a:path>
                      <a:path w="229252" h="1268470" fill="none" stroke="0" extrusionOk="0">
                        <a:moveTo>
                          <a:pt x="229252" y="1268470"/>
                        </a:moveTo>
                        <a:cubicBezTo>
                          <a:pt x="167873" y="1268289"/>
                          <a:pt x="114178" y="1260361"/>
                          <a:pt x="114626" y="1249366"/>
                        </a:cubicBezTo>
                        <a:cubicBezTo>
                          <a:pt x="90194" y="975903"/>
                          <a:pt x="126195" y="884383"/>
                          <a:pt x="114626" y="653339"/>
                        </a:cubicBezTo>
                        <a:cubicBezTo>
                          <a:pt x="112140" y="634585"/>
                          <a:pt x="71899" y="638327"/>
                          <a:pt x="0" y="634235"/>
                        </a:cubicBezTo>
                        <a:cubicBezTo>
                          <a:pt x="63527" y="635513"/>
                          <a:pt x="112968" y="625448"/>
                          <a:pt x="114626" y="615131"/>
                        </a:cubicBezTo>
                        <a:cubicBezTo>
                          <a:pt x="138951" y="321484"/>
                          <a:pt x="125089" y="205312"/>
                          <a:pt x="114626" y="19104"/>
                        </a:cubicBezTo>
                        <a:cubicBezTo>
                          <a:pt x="107137" y="8825"/>
                          <a:pt x="163872" y="-5387"/>
                          <a:pt x="229252" y="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0994D5-CDDB-485A-B4DF-93B9CC9BB7D9}"/>
              </a:ext>
            </a:extLst>
          </p:cNvPr>
          <p:cNvSpPr txBox="1"/>
          <p:nvPr/>
        </p:nvSpPr>
        <p:spPr>
          <a:xfrm>
            <a:off x="440581" y="930571"/>
            <a:ext cx="417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Poromechanics</a:t>
            </a:r>
            <a:endParaRPr lang="fr-FR" sz="2000" dirty="0"/>
          </a:p>
        </p:txBody>
      </p:sp>
      <p:sp>
        <p:nvSpPr>
          <p:cNvPr id="102" name="ZoneTexte 101">
            <a:extLst>
              <a:ext uri="{FF2B5EF4-FFF2-40B4-BE49-F238E27FC236}">
                <a16:creationId xmlns:a16="http://schemas.microsoft.com/office/drawing/2014/main" id="{1F233DAB-626D-4192-8F74-C8D94B8EC8AD}"/>
              </a:ext>
            </a:extLst>
          </p:cNvPr>
          <p:cNvSpPr txBox="1"/>
          <p:nvPr/>
        </p:nvSpPr>
        <p:spPr>
          <a:xfrm>
            <a:off x="455818" y="3893426"/>
            <a:ext cx="417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Solute transport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35382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58" grpId="0"/>
      <p:bldP spid="61" grpId="0"/>
      <p:bldP spid="69" grpId="0" animBg="1"/>
      <p:bldP spid="70" grpId="0"/>
      <p:bldP spid="72" grpId="0"/>
      <p:bldP spid="77" grpId="0"/>
      <p:bldP spid="78" grpId="0"/>
      <p:bldP spid="86" grpId="0" animBg="1"/>
      <p:bldP spid="92" grpId="0" animBg="1"/>
      <p:bldP spid="93" grpId="0" animBg="1"/>
      <p:bldP spid="95" grpId="0" animBg="1"/>
      <p:bldP spid="96" grpId="0" animBg="1"/>
      <p:bldP spid="97" grpId="0"/>
      <p:bldP spid="98" grpId="0" animBg="1"/>
      <p:bldP spid="100" grpId="0" animBg="1"/>
      <p:bldP spid="10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|26.6|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0.5|2.5|12.9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31123</TotalTime>
  <Words>1712</Words>
  <Application>Microsoft Office PowerPoint</Application>
  <PresentationFormat>Grand écran</PresentationFormat>
  <Paragraphs>375</Paragraphs>
  <Slides>37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6" baseType="lpstr">
      <vt:lpstr>Abadi Extra Light</vt:lpstr>
      <vt:lpstr>Arial</vt:lpstr>
      <vt:lpstr>Arial</vt:lpstr>
      <vt:lpstr>Arial Nova</vt:lpstr>
      <vt:lpstr>Avenir Roman</vt:lpstr>
      <vt:lpstr>Calibri</vt:lpstr>
      <vt:lpstr>Cambria Math</vt:lpstr>
      <vt:lpstr>Times New Roman</vt:lpstr>
      <vt:lpstr>Thème Office</vt:lpstr>
      <vt:lpstr>When Structure Matters:  Heterogeneity in the Poromechanics of  Periodically Pulsed Soft Porous Materials</vt:lpstr>
      <vt:lpstr>When Structure Matters:  Heterogeneity in the Poromechanics of  Periodically Pulsed Soft Porous Materials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…Questions/ Comments?</vt:lpstr>
      <vt:lpstr>The problem of Brain Clearance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Matilde FIORI</dc:creator>
  <cp:lastModifiedBy>Matilde FIORI</cp:lastModifiedBy>
  <cp:revision>219</cp:revision>
  <dcterms:created xsi:type="dcterms:W3CDTF">2025-11-26T16:07:10Z</dcterms:created>
  <dcterms:modified xsi:type="dcterms:W3CDTF">2026-05-16T14:43:50Z</dcterms:modified>
</cp:coreProperties>
</file>