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98" r:id="rId2"/>
    <p:sldId id="355" r:id="rId3"/>
    <p:sldId id="356" r:id="rId4"/>
    <p:sldId id="499" r:id="rId5"/>
    <p:sldId id="500" r:id="rId6"/>
    <p:sldId id="465" r:id="rId7"/>
    <p:sldId id="502" r:id="rId8"/>
    <p:sldId id="501" r:id="rId9"/>
    <p:sldId id="504" r:id="rId10"/>
    <p:sldId id="488" r:id="rId11"/>
    <p:sldId id="505" r:id="rId12"/>
    <p:sldId id="506" r:id="rId13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4" userDrawn="1">
          <p15:clr>
            <a:srgbClr val="A4A3A4"/>
          </p15:clr>
        </p15:guide>
        <p15:guide id="2" pos="55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495"/>
    <a:srgbClr val="2F5597"/>
    <a:srgbClr val="003597"/>
    <a:srgbClr val="FFFFFF"/>
    <a:srgbClr val="0062AC"/>
    <a:srgbClr val="8FBF71"/>
    <a:srgbClr val="1F2DA8"/>
    <a:srgbClr val="414455"/>
    <a:srgbClr val="595959"/>
    <a:srgbClr val="4B4E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2" autoAdjust="0"/>
    <p:restoredTop sz="93925" autoAdjust="0"/>
  </p:normalViewPr>
  <p:slideViewPr>
    <p:cSldViewPr snapToGrid="0" showGuides="1">
      <p:cViewPr varScale="1">
        <p:scale>
          <a:sx n="82" d="100"/>
          <a:sy n="82" d="100"/>
        </p:scale>
        <p:origin x="216" y="72"/>
      </p:cViewPr>
      <p:guideLst>
        <p:guide orient="horz" pos="1684"/>
        <p:guide pos="55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2966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2D4E6-031C-4B6A-887A-B61C5DFBA712}" type="datetimeFigureOut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6CB34-B003-4A2B-BCAD-2919521571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18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3007C-0BBF-4CAD-B02F-7664B804665F}" type="datetimeFigureOut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7DC7C-EA85-41EA-BE8E-3BC04B9579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78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59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29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547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57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45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145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674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DC7C-EA85-41EA-BE8E-3BC04B9579C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28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要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日期占位符 1"/>
          <p:cNvSpPr txBox="1"/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/>
              <a:t>2026/5/14</a:t>
            </a:fld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 userDrawn="1"/>
        </p:nvGraphicFramePr>
        <p:xfrm>
          <a:off x="0" y="1355463"/>
          <a:ext cx="1691680" cy="38732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05296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绪论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界定与表征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合理交通结构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影响因素辨识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6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干预对策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" name="直接连接符 10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0" y="1358722"/>
            <a:ext cx="1691680" cy="728261"/>
            <a:chOff x="0" y="1272662"/>
            <a:chExt cx="1691680" cy="788186"/>
          </a:xfrm>
        </p:grpSpPr>
        <p:sp>
          <p:nvSpPr>
            <p:cNvPr id="13" name="矩形 12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414455">
                <a:alpha val="89804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/>
                <a:t>主要内容</a:t>
              </a:r>
            </a:p>
          </p:txBody>
        </p:sp>
        <p:sp>
          <p:nvSpPr>
            <p:cNvPr id="14" name="等腰三角形 13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rgbClr val="F2F2F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 userDrawn="1"/>
        </p:nvSpPr>
        <p:spPr>
          <a:xfrm>
            <a:off x="2210764" y="50928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主要内容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82A8-D6B6-4FDA-A495-4D437BAFBB60}" type="datetimeFigureOut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DD927-E55F-4D12-BD2D-8ABE6C9127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AAB38-F5A3-43C5-844B-413AEF3C02AD}" type="datetimeFigureOut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A7-01C9-499F-A740-DA0EEA530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绪论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8" name="表格 7"/>
          <p:cNvGraphicFramePr>
            <a:graphicFrameLocks noGrp="1"/>
          </p:cNvGraphicFramePr>
          <p:nvPr userDrawn="1"/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组合 9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11" name="矩形 10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连接符 12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 userDrawn="1"/>
        </p:nvSpPr>
        <p:spPr>
          <a:xfrm>
            <a:off x="2210764" y="509286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绪 论</a:t>
            </a:r>
          </a:p>
        </p:txBody>
      </p:sp>
      <p:sp>
        <p:nvSpPr>
          <p:cNvPr id="16" name="五边形 15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605894" y="1399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9713890" y="116016"/>
            <a:ext cx="0" cy="38203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 userDrawn="1"/>
        </p:nvSpPr>
        <p:spPr>
          <a:xfrm>
            <a:off x="9713890" y="1399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10821886" y="116016"/>
            <a:ext cx="0" cy="38203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 userDrawn="1"/>
        </p:nvSpPr>
        <p:spPr>
          <a:xfrm>
            <a:off x="10821885" y="12871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贡献与创新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绪论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1907704" y="1268760"/>
            <a:ext cx="869933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 userDrawn="1"/>
        </p:nvSpPr>
        <p:spPr>
          <a:xfrm>
            <a:off x="2210764" y="509286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绪 论</a:t>
            </a:r>
          </a:p>
        </p:txBody>
      </p:sp>
      <p:sp>
        <p:nvSpPr>
          <p:cNvPr id="16" name="五边形 15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文本框 19"/>
          <p:cNvSpPr txBox="1"/>
          <p:nvPr userDrawn="1"/>
        </p:nvSpPr>
        <p:spPr>
          <a:xfrm>
            <a:off x="8605894" y="1399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9713890" y="116016"/>
            <a:ext cx="0" cy="38203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21"/>
          <p:cNvSpPr txBox="1"/>
          <p:nvPr userDrawn="1"/>
        </p:nvSpPr>
        <p:spPr>
          <a:xfrm>
            <a:off x="9713890" y="1399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</a:p>
        </p:txBody>
      </p:sp>
      <p:cxnSp>
        <p:nvCxnSpPr>
          <p:cNvPr id="19" name="直接连接符 18"/>
          <p:cNvCxnSpPr/>
          <p:nvPr userDrawn="1"/>
        </p:nvCxnSpPr>
        <p:spPr>
          <a:xfrm>
            <a:off x="10821886" y="116016"/>
            <a:ext cx="0" cy="38203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3"/>
          <p:cNvSpPr txBox="1"/>
          <p:nvPr userDrawn="1"/>
        </p:nvSpPr>
        <p:spPr>
          <a:xfrm>
            <a:off x="10821885" y="12871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贡献与创新</a:t>
            </a:r>
          </a:p>
        </p:txBody>
      </p:sp>
      <p:graphicFrame>
        <p:nvGraphicFramePr>
          <p:cNvPr id="26" name="表格 25"/>
          <p:cNvGraphicFramePr>
            <a:graphicFrameLocks noGrp="1"/>
          </p:cNvGraphicFramePr>
          <p:nvPr userDrawn="1"/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7" name="组合 26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28" name="矩形 27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</a:p>
          </p:txBody>
        </p:sp>
        <p:sp>
          <p:nvSpPr>
            <p:cNvPr id="29" name="等腰三角形 28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绪论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 userDrawn="1"/>
        </p:nvSpPr>
        <p:spPr>
          <a:xfrm>
            <a:off x="2210764" y="509286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绪 论</a:t>
            </a:r>
          </a:p>
        </p:txBody>
      </p:sp>
      <p:sp>
        <p:nvSpPr>
          <p:cNvPr id="16" name="五边形 15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文本框 19"/>
          <p:cNvSpPr txBox="1"/>
          <p:nvPr userDrawn="1"/>
        </p:nvSpPr>
        <p:spPr>
          <a:xfrm>
            <a:off x="8605894" y="1399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</a:p>
        </p:txBody>
      </p:sp>
      <p:cxnSp>
        <p:nvCxnSpPr>
          <p:cNvPr id="27" name="直接连接符 26"/>
          <p:cNvCxnSpPr/>
          <p:nvPr userDrawn="1"/>
        </p:nvCxnSpPr>
        <p:spPr>
          <a:xfrm>
            <a:off x="9713890" y="116016"/>
            <a:ext cx="0" cy="38203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1"/>
          <p:cNvSpPr txBox="1"/>
          <p:nvPr userDrawn="1"/>
        </p:nvSpPr>
        <p:spPr>
          <a:xfrm>
            <a:off x="9713890" y="13995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</a:p>
        </p:txBody>
      </p:sp>
      <p:cxnSp>
        <p:nvCxnSpPr>
          <p:cNvPr id="29" name="直接连接符 28"/>
          <p:cNvCxnSpPr/>
          <p:nvPr userDrawn="1"/>
        </p:nvCxnSpPr>
        <p:spPr>
          <a:xfrm>
            <a:off x="10821886" y="116016"/>
            <a:ext cx="0" cy="38203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3"/>
          <p:cNvSpPr txBox="1"/>
          <p:nvPr userDrawn="1"/>
        </p:nvSpPr>
        <p:spPr>
          <a:xfrm>
            <a:off x="10821885" y="12871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贡献与创新</a:t>
            </a:r>
          </a:p>
        </p:txBody>
      </p:sp>
      <p:graphicFrame>
        <p:nvGraphicFramePr>
          <p:cNvPr id="31" name="表格 30"/>
          <p:cNvGraphicFramePr>
            <a:graphicFrameLocks noGrp="1"/>
          </p:cNvGraphicFramePr>
          <p:nvPr userDrawn="1"/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研究方法与思路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2" name="组合 31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33" name="矩形 32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</a:p>
          </p:txBody>
        </p:sp>
        <p:sp>
          <p:nvSpPr>
            <p:cNvPr id="34" name="等腰三角形 33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界定与表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 userDrawn="1"/>
        </p:nvSpPr>
        <p:spPr>
          <a:xfrm>
            <a:off x="2210764" y="52017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0" dirty="0">
                <a:latin typeface="黑体" panose="02010609060101010101" pitchFamily="49" charset="-122"/>
                <a:ea typeface="黑体" panose="02010609060101010101" pitchFamily="49" charset="-122"/>
              </a:rPr>
              <a:t>研究方法与思路</a:t>
            </a:r>
          </a:p>
        </p:txBody>
      </p: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 userDrawn="1"/>
        </p:nvGraphicFramePr>
        <p:xfrm>
          <a:off x="0" y="1268760"/>
          <a:ext cx="1691680" cy="39992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296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7" name="组合 16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18" name="矩形 17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</a:p>
          </p:txBody>
        </p:sp>
        <p:sp>
          <p:nvSpPr>
            <p:cNvPr id="19" name="等腰三角形 18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 userDrawn="1"/>
        </p:nvGrpSpPr>
        <p:grpSpPr>
          <a:xfrm>
            <a:off x="3668" y="2079006"/>
            <a:ext cx="1696206" cy="788186"/>
            <a:chOff x="2257770" y="1738764"/>
            <a:chExt cx="1696206" cy="788186"/>
          </a:xfrm>
        </p:grpSpPr>
        <p:grpSp>
          <p:nvGrpSpPr>
            <p:cNvPr id="27" name="组合 26"/>
            <p:cNvGrpSpPr/>
            <p:nvPr userDrawn="1"/>
          </p:nvGrpSpPr>
          <p:grpSpPr>
            <a:xfrm>
              <a:off x="2257770" y="1738764"/>
              <a:ext cx="1691680" cy="788186"/>
              <a:chOff x="0" y="1272662"/>
              <a:chExt cx="1691680" cy="788186"/>
            </a:xfrm>
            <a:solidFill>
              <a:srgbClr val="0070C0"/>
            </a:solidFill>
          </p:grpSpPr>
          <p:sp>
            <p:nvSpPr>
              <p:cNvPr id="28" name="矩形 27"/>
              <p:cNvSpPr/>
              <p:nvPr userDrawn="1"/>
            </p:nvSpPr>
            <p:spPr>
              <a:xfrm>
                <a:off x="0" y="1272662"/>
                <a:ext cx="1691680" cy="788186"/>
              </a:xfrm>
              <a:prstGeom prst="rect">
                <a:avLst/>
              </a:prstGeom>
              <a:solidFill>
                <a:srgbClr val="4144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研究方法与思路</a:t>
                </a:r>
              </a:p>
            </p:txBody>
          </p:sp>
          <p:sp>
            <p:nvSpPr>
              <p:cNvPr id="29" name="等腰三角形 28"/>
              <p:cNvSpPr/>
              <p:nvPr userDrawn="1"/>
            </p:nvSpPr>
            <p:spPr>
              <a:xfrm rot="16200000">
                <a:off x="1547664" y="1594748"/>
                <a:ext cx="144016" cy="14401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等腰三角形 19"/>
            <p:cNvSpPr/>
            <p:nvPr userDrawn="1"/>
          </p:nvSpPr>
          <p:spPr>
            <a:xfrm rot="16200000">
              <a:off x="3809960" y="2082116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 userDrawn="1"/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绪论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455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矩形 27"/>
          <p:cNvSpPr/>
          <p:nvPr userDrawn="1"/>
        </p:nvSpPr>
        <p:spPr>
          <a:xfrm>
            <a:off x="0" y="2064750"/>
            <a:ext cx="1691680" cy="78818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 userDrawn="1"/>
        </p:nvSpPr>
        <p:spPr>
          <a:xfrm>
            <a:off x="2210764" y="51991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关键技术与难点</a:t>
            </a:r>
          </a:p>
        </p:txBody>
      </p: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等腰三角形 11"/>
          <p:cNvSpPr/>
          <p:nvPr userDrawn="1"/>
        </p:nvSpPr>
        <p:spPr>
          <a:xfrm rot="16200000">
            <a:off x="1547664" y="3174235"/>
            <a:ext cx="144016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响因素辨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 userDrawn="1"/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绪论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455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矩形 27"/>
          <p:cNvSpPr/>
          <p:nvPr userDrawn="1"/>
        </p:nvSpPr>
        <p:spPr>
          <a:xfrm>
            <a:off x="0" y="2064750"/>
            <a:ext cx="1691680" cy="767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 userDrawn="1"/>
        </p:nvSpPr>
        <p:spPr>
          <a:xfrm>
            <a:off x="2210764" y="51991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研究成果与应用</a:t>
            </a:r>
          </a:p>
        </p:txBody>
      </p: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16200000">
            <a:off x="1547664" y="3948935"/>
            <a:ext cx="144016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影响因素辨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 userDrawn="1"/>
        </p:nvGraphicFramePr>
        <p:xfrm>
          <a:off x="0" y="1268760"/>
          <a:ext cx="1691680" cy="3960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绪论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4455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论文总结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矩形 27"/>
          <p:cNvSpPr/>
          <p:nvPr userDrawn="1"/>
        </p:nvSpPr>
        <p:spPr>
          <a:xfrm>
            <a:off x="0" y="2064750"/>
            <a:ext cx="1691680" cy="7673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 userDrawn="1"/>
        </p:nvSpPr>
        <p:spPr>
          <a:xfrm>
            <a:off x="2210764" y="51991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研究成果与应用</a:t>
            </a:r>
          </a:p>
        </p:txBody>
      </p: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16200000">
            <a:off x="1547664" y="3948935"/>
            <a:ext cx="144016" cy="144016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影响因素辨识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0" y="0"/>
            <a:ext cx="1691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连接符 29"/>
          <p:cNvCxnSpPr/>
          <p:nvPr userDrawn="1"/>
        </p:nvCxnSpPr>
        <p:spPr>
          <a:xfrm>
            <a:off x="1907704" y="1268760"/>
            <a:ext cx="831206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 userDrawn="1"/>
        </p:nvSpPr>
        <p:spPr>
          <a:xfrm>
            <a:off x="2210764" y="53105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论文总结</a:t>
            </a:r>
          </a:p>
        </p:txBody>
      </p:sp>
      <p:sp>
        <p:nvSpPr>
          <p:cNvPr id="9" name="五边形 8"/>
          <p:cNvSpPr/>
          <p:nvPr userDrawn="1"/>
        </p:nvSpPr>
        <p:spPr>
          <a:xfrm flipH="1">
            <a:off x="11211743" y="5950072"/>
            <a:ext cx="986607" cy="504056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fld id="{170C0C04-E408-48A9-82A4-3716296300DE}" type="slidenum">
              <a:rPr lang="zh-CN" altLang="en-US" sz="180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‹#›</a:t>
            </a:fld>
            <a:endParaRPr lang="zh-CN" altLang="en-US" kern="0" dirty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aphicFrame>
        <p:nvGraphicFramePr>
          <p:cNvPr id="16" name="表格 15"/>
          <p:cNvGraphicFramePr>
            <a:graphicFrameLocks noGrp="1"/>
          </p:cNvGraphicFramePr>
          <p:nvPr userDrawn="1"/>
        </p:nvGraphicFramePr>
        <p:xfrm>
          <a:off x="8194" y="1295576"/>
          <a:ext cx="1691680" cy="399929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680"/>
              </a:tblGrid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1296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关键技术与难点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研究成果与应用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7" name="组合 16"/>
          <p:cNvGrpSpPr/>
          <p:nvPr userDrawn="1"/>
        </p:nvGrpSpPr>
        <p:grpSpPr>
          <a:xfrm>
            <a:off x="0" y="1272662"/>
            <a:ext cx="1691680" cy="788186"/>
            <a:chOff x="0" y="1272662"/>
            <a:chExt cx="1691680" cy="788186"/>
          </a:xfrm>
        </p:grpSpPr>
        <p:sp>
          <p:nvSpPr>
            <p:cNvPr id="18" name="矩形 17"/>
            <p:cNvSpPr/>
            <p:nvPr userDrawn="1"/>
          </p:nvSpPr>
          <p:spPr>
            <a:xfrm>
              <a:off x="0" y="1272662"/>
              <a:ext cx="1691680" cy="7881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</a:p>
          </p:txBody>
        </p:sp>
        <p:sp>
          <p:nvSpPr>
            <p:cNvPr id="19" name="等腰三角形 18"/>
            <p:cNvSpPr/>
            <p:nvPr userDrawn="1"/>
          </p:nvSpPr>
          <p:spPr>
            <a:xfrm rot="16200000">
              <a:off x="1547664" y="1594748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 userDrawn="1"/>
        </p:nvSpPr>
        <p:spPr>
          <a:xfrm>
            <a:off x="3668" y="2079006"/>
            <a:ext cx="1691680" cy="78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研究方法与思路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2439" y="4510374"/>
            <a:ext cx="1691680" cy="788186"/>
            <a:chOff x="2311936" y="2060849"/>
            <a:chExt cx="1691680" cy="788186"/>
          </a:xfrm>
        </p:grpSpPr>
        <p:sp>
          <p:nvSpPr>
            <p:cNvPr id="14" name="矩形 13"/>
            <p:cNvSpPr/>
            <p:nvPr userDrawn="1"/>
          </p:nvSpPr>
          <p:spPr>
            <a:xfrm>
              <a:off x="2311936" y="2060849"/>
              <a:ext cx="1691680" cy="788186"/>
            </a:xfrm>
            <a:prstGeom prst="rect">
              <a:avLst/>
            </a:prstGeom>
            <a:solidFill>
              <a:srgbClr val="4144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论文总结</a:t>
              </a:r>
            </a:p>
          </p:txBody>
        </p:sp>
        <p:sp>
          <p:nvSpPr>
            <p:cNvPr id="13" name="等腰三角形 12"/>
            <p:cNvSpPr/>
            <p:nvPr userDrawn="1"/>
          </p:nvSpPr>
          <p:spPr>
            <a:xfrm rot="16200000">
              <a:off x="3857302" y="2382934"/>
              <a:ext cx="144016" cy="144016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AB38-F5A3-43C5-844B-413AEF3C02AD}" type="datetimeFigureOut">
              <a:rPr lang="zh-CN" altLang="en-US" smtClean="0"/>
              <a:t>2026/5/14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A7-01C9-499F-A740-DA0EEA5307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nhyang@cumt.edu.c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/>
          <p:nvPr/>
        </p:nvSpPr>
        <p:spPr>
          <a:xfrm>
            <a:off x="951722" y="1630680"/>
            <a:ext cx="10534261" cy="2219838"/>
          </a:xfrm>
          <a:prstGeom prst="rect">
            <a:avLst/>
          </a:prstGeom>
          <a:noFill/>
        </p:spPr>
        <p:txBody>
          <a:bodyPr wrap="square" rtlCol="0" anchor="ctr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2F559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Multiscale CT-based characterization of pore structures and a sliding-layer method for permeability estimation based on local connectivity</a:t>
            </a:r>
            <a:endParaRPr lang="zh-CN" altLang="en-US" sz="3200" b="1" dirty="0">
              <a:solidFill>
                <a:srgbClr val="2F559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42156" y="4416440"/>
            <a:ext cx="9307051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 err="1" smtClean="0">
                <a:solidFill>
                  <a:srgbClr val="00295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lt"/>
              </a:rPr>
              <a:t>Hongyang</a:t>
            </a:r>
            <a:r>
              <a:rPr lang="en-US" altLang="zh-CN" sz="2800" b="1" dirty="0" smtClean="0">
                <a:solidFill>
                  <a:srgbClr val="00295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lt"/>
              </a:rPr>
              <a:t> Ni, Hai Pu, </a:t>
            </a:r>
            <a:r>
              <a:rPr lang="en-US" altLang="zh-CN" sz="2800" b="1" dirty="0" err="1" smtClean="0">
                <a:solidFill>
                  <a:srgbClr val="00295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lt"/>
              </a:rPr>
              <a:t>Jiangfeng</a:t>
            </a:r>
            <a:r>
              <a:rPr lang="en-US" altLang="zh-CN" sz="2800" b="1" dirty="0" smtClean="0">
                <a:solidFill>
                  <a:srgbClr val="00295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lt"/>
              </a:rPr>
              <a:t> </a:t>
            </a:r>
            <a:r>
              <a:rPr lang="en-US" altLang="zh-CN" sz="2800" b="1" dirty="0" smtClean="0">
                <a:solidFill>
                  <a:srgbClr val="00295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lt"/>
              </a:rPr>
              <a:t>Liu</a:t>
            </a:r>
            <a:endParaRPr lang="zh-CN" altLang="en-US" sz="2800" b="1" dirty="0" smtClean="0">
              <a:solidFill>
                <a:srgbClr val="FF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+mn-lt"/>
            </a:endParaRPr>
          </a:p>
          <a:p>
            <a:pPr marL="0" marR="0" lvl="0" indent="0" algn="ctr" defTabSz="914400" rt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6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lt"/>
              </a:rPr>
              <a:t>China University of Mining and Technology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956"/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+mn-lt"/>
            </a:endParaRPr>
          </a:p>
          <a:p>
            <a:pPr marL="0" marR="0" lvl="0" indent="0" algn="ctr" defTabSz="914400" rtl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 smtClean="0">
                <a:solidFill>
                  <a:srgbClr val="002956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lt"/>
              </a:rPr>
              <a:t>2026-05-19</a:t>
            </a:r>
            <a:endParaRPr kumimoji="0" lang="en-US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956"/>
              </a:solidFill>
              <a:effectLst/>
              <a:uLnTx/>
              <a:uFillTx/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252409" cy="815340"/>
          </a:xfrm>
          <a:prstGeom prst="rect">
            <a:avLst/>
          </a:prstGeom>
        </p:spPr>
      </p:pic>
      <p:sp>
        <p:nvSpPr>
          <p:cNvPr id="16" name="Line 2"/>
          <p:cNvSpPr>
            <a:spLocks noChangeShapeType="1"/>
          </p:cNvSpPr>
          <p:nvPr/>
        </p:nvSpPr>
        <p:spPr bwMode="auto">
          <a:xfrm>
            <a:off x="12065" y="815340"/>
            <a:ext cx="12167235" cy="65405"/>
          </a:xfrm>
          <a:prstGeom prst="line">
            <a:avLst/>
          </a:prstGeom>
          <a:solidFill>
            <a:schemeClr val="accent3">
              <a:lumMod val="40000"/>
              <a:lumOff val="60000"/>
            </a:schemeClr>
          </a:solidFill>
          <a:ln w="57150" cap="rnd" cmpd="sng">
            <a:solidFill>
              <a:srgbClr val="2F5597"/>
            </a:solidFill>
            <a:miter lim="800000"/>
          </a:ln>
        </p:spPr>
        <p:txBody>
          <a:bodyPr/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b="69190"/>
          <a:stretch/>
        </p:blipFill>
        <p:spPr>
          <a:xfrm>
            <a:off x="6284868" y="20658"/>
            <a:ext cx="5903984" cy="80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5" y="959942"/>
            <a:ext cx="5117989" cy="41376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24" y="1274939"/>
            <a:ext cx="5152552" cy="4137606"/>
          </a:xfrm>
          <a:prstGeom prst="rect">
            <a:avLst/>
          </a:prstGeom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79834" y="173579"/>
            <a:ext cx="10995399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Application of permeability analysis: JHNY-DPM digital rock software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98634" y="3952541"/>
            <a:ext cx="2029140" cy="459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Pore-size-based permeability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6016" y="6449987"/>
            <a:ext cx="11792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HY, Liu JF* ,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International Journal of </a:t>
            </a:r>
            <a:r>
              <a:rPr lang="en-US" altLang="zh-CN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Geomechanics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2021, 21(8):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04021144; Journal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Petroleum Science and Engineering, 2022, 211: 110107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05" y="1746552"/>
            <a:ext cx="2974873" cy="40605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6" y="2034712"/>
            <a:ext cx="5067706" cy="40605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" y="2101287"/>
            <a:ext cx="5556141" cy="39801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35" y="1943826"/>
            <a:ext cx="2994603" cy="406054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9288383" y="4587964"/>
            <a:ext cx="1854402" cy="459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Pore/fracture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38" y="3196610"/>
            <a:ext cx="2375022" cy="12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3284676" y="141323"/>
            <a:ext cx="5640491" cy="5355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Key implications and conclusions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43864" y="5599418"/>
            <a:ext cx="1104264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Local-connectivity analysis enables permeability-trend evaluation beyond the limits of globally connected PNM.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59663" y="951719"/>
            <a:ext cx="5592771" cy="2041331"/>
          </a:xfrm>
          <a:prstGeom prst="roundRect">
            <a:avLst/>
          </a:prstGeom>
          <a:noFill/>
          <a:ln w="19050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383052" y="1134843"/>
            <a:ext cx="4429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2000" b="1" dirty="0"/>
              <a:t>Resolution changes pore representation</a:t>
            </a:r>
            <a:endParaRPr lang="zh-CN" altLang="en-US" sz="2000" b="1" dirty="0"/>
          </a:p>
        </p:txBody>
      </p:sp>
      <p:sp>
        <p:nvSpPr>
          <p:cNvPr id="28" name="椭圆 27"/>
          <p:cNvSpPr/>
          <p:nvPr/>
        </p:nvSpPr>
        <p:spPr>
          <a:xfrm>
            <a:off x="643864" y="1094294"/>
            <a:ext cx="511390" cy="48120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1</a:t>
            </a:r>
            <a:endParaRPr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643864" y="1740905"/>
            <a:ext cx="516860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/>
              <a:t>CT resolution systematically affects pore morphology, pore-size distribution, and connected pore volume across scales.</a:t>
            </a:r>
            <a:endParaRPr lang="zh-CN" altLang="en-US" dirty="0"/>
          </a:p>
        </p:txBody>
      </p:sp>
      <p:sp>
        <p:nvSpPr>
          <p:cNvPr id="29" name="圆角矩形 28"/>
          <p:cNvSpPr/>
          <p:nvPr/>
        </p:nvSpPr>
        <p:spPr>
          <a:xfrm>
            <a:off x="6320606" y="951719"/>
            <a:ext cx="5592771" cy="2041331"/>
          </a:xfrm>
          <a:prstGeom prst="roundRect">
            <a:avLst/>
          </a:prstGeom>
          <a:noFill/>
          <a:ln w="19050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7343995" y="992369"/>
            <a:ext cx="3759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/>
              <a:t>Connectivity matters more than porosity alone</a:t>
            </a:r>
            <a:endParaRPr lang="zh-CN" altLang="en-US" sz="2000" b="1" dirty="0"/>
          </a:p>
        </p:txBody>
      </p:sp>
      <p:sp>
        <p:nvSpPr>
          <p:cNvPr id="31" name="椭圆 30"/>
          <p:cNvSpPr/>
          <p:nvPr/>
        </p:nvSpPr>
        <p:spPr>
          <a:xfrm>
            <a:off x="6604807" y="1094294"/>
            <a:ext cx="511390" cy="48120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2</a:t>
            </a:r>
            <a:endParaRPr lang="zh-CN" altLang="en-US" sz="2000" dirty="0"/>
          </a:p>
        </p:txBody>
      </p:sp>
      <p:sp>
        <p:nvSpPr>
          <p:cNvPr id="32" name="矩形 31"/>
          <p:cNvSpPr/>
          <p:nvPr/>
        </p:nvSpPr>
        <p:spPr>
          <a:xfrm>
            <a:off x="6604807" y="1740905"/>
            <a:ext cx="516860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/>
              <a:t>Similar porosity does not guarantee similar flow behavior; permeability is more strongly controlled by pore connectivity and pathway continuity.</a:t>
            </a:r>
            <a:endParaRPr lang="zh-CN" altLang="en-US" dirty="0"/>
          </a:p>
        </p:txBody>
      </p:sp>
      <p:sp>
        <p:nvSpPr>
          <p:cNvPr id="37" name="圆角矩形 36"/>
          <p:cNvSpPr/>
          <p:nvPr/>
        </p:nvSpPr>
        <p:spPr>
          <a:xfrm>
            <a:off x="359663" y="3267915"/>
            <a:ext cx="5592771" cy="2188928"/>
          </a:xfrm>
          <a:prstGeom prst="roundRect">
            <a:avLst/>
          </a:prstGeom>
          <a:noFill/>
          <a:ln w="19050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1383052" y="3285390"/>
            <a:ext cx="3422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/>
              <a:t>Local connectivity extends permeability evaluation</a:t>
            </a:r>
            <a:endParaRPr lang="zh-CN" altLang="en-US" sz="2000" b="1" dirty="0"/>
          </a:p>
        </p:txBody>
      </p:sp>
      <p:sp>
        <p:nvSpPr>
          <p:cNvPr id="39" name="椭圆 38"/>
          <p:cNvSpPr/>
          <p:nvPr/>
        </p:nvSpPr>
        <p:spPr>
          <a:xfrm>
            <a:off x="643864" y="3410490"/>
            <a:ext cx="511390" cy="48120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3</a:t>
            </a:r>
            <a:endParaRPr lang="zh-CN" altLang="en-US" sz="2000" dirty="0"/>
          </a:p>
        </p:txBody>
      </p:sp>
      <p:sp>
        <p:nvSpPr>
          <p:cNvPr id="40" name="矩形 39"/>
          <p:cNvSpPr/>
          <p:nvPr/>
        </p:nvSpPr>
        <p:spPr>
          <a:xfrm>
            <a:off x="643864" y="4057101"/>
            <a:ext cx="5168606" cy="1399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/>
              <a:t>The sliding-layer local-connectivity method enables permeability-trend estimation even when globally connected pore pathways are incomplete in CT images.</a:t>
            </a:r>
            <a:endParaRPr lang="zh-CN" altLang="en-US" dirty="0"/>
          </a:p>
        </p:txBody>
      </p:sp>
      <p:sp>
        <p:nvSpPr>
          <p:cNvPr id="41" name="圆角矩形 40"/>
          <p:cNvSpPr/>
          <p:nvPr/>
        </p:nvSpPr>
        <p:spPr>
          <a:xfrm>
            <a:off x="6292122" y="3267915"/>
            <a:ext cx="5592771" cy="2188928"/>
          </a:xfrm>
          <a:prstGeom prst="roundRect">
            <a:avLst/>
          </a:prstGeom>
          <a:noFill/>
          <a:ln w="19050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7371914" y="3297151"/>
            <a:ext cx="3731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dirty="0"/>
              <a:t>Practical value for under-resolved porous media</a:t>
            </a:r>
            <a:endParaRPr lang="zh-CN" altLang="en-US" sz="2000" b="1" dirty="0"/>
          </a:p>
        </p:txBody>
      </p:sp>
      <p:sp>
        <p:nvSpPr>
          <p:cNvPr id="43" name="椭圆 42"/>
          <p:cNvSpPr/>
          <p:nvPr/>
        </p:nvSpPr>
        <p:spPr>
          <a:xfrm>
            <a:off x="6576323" y="3410490"/>
            <a:ext cx="511390" cy="48120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4</a:t>
            </a:r>
            <a:endParaRPr lang="zh-CN" altLang="en-US" sz="2000" dirty="0"/>
          </a:p>
        </p:txBody>
      </p:sp>
      <p:sp>
        <p:nvSpPr>
          <p:cNvPr id="44" name="矩形 43"/>
          <p:cNvSpPr/>
          <p:nvPr/>
        </p:nvSpPr>
        <p:spPr>
          <a:xfrm>
            <a:off x="6576323" y="4057101"/>
            <a:ext cx="5168606" cy="1399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dirty="0"/>
              <a:t>The proposed framework provides a practical strategy for multiscale flow characterization in porous materials where conventional PNM is limited by incomplete global connectivity.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665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640565" y="1054358"/>
            <a:ext cx="663406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/>
              <a:t>Thank you</a:t>
            </a:r>
            <a:endParaRPr lang="zh-CN" altLang="en-US" sz="11500" dirty="0"/>
          </a:p>
        </p:txBody>
      </p:sp>
      <p:sp>
        <p:nvSpPr>
          <p:cNvPr id="7" name="矩形 6"/>
          <p:cNvSpPr/>
          <p:nvPr/>
        </p:nvSpPr>
        <p:spPr>
          <a:xfrm>
            <a:off x="101085" y="5224393"/>
            <a:ext cx="52917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err="1"/>
              <a:t>Hongyang</a:t>
            </a:r>
            <a:r>
              <a:rPr lang="en-US" altLang="zh-CN" b="1" dirty="0"/>
              <a:t> </a:t>
            </a:r>
            <a:r>
              <a:rPr lang="en-US" altLang="zh-CN" b="1" dirty="0" smtClean="0"/>
              <a:t>Ni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China </a:t>
            </a:r>
            <a:r>
              <a:rPr lang="en-US" altLang="zh-CN" dirty="0"/>
              <a:t>University of Mining </a:t>
            </a:r>
            <a:r>
              <a:rPr lang="en-US" altLang="zh-CN" dirty="0" smtClean="0"/>
              <a:t>and Technology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/>
              <a:t>Email</a:t>
            </a:r>
            <a:r>
              <a:rPr lang="en-US" altLang="zh-CN" dirty="0"/>
              <a:t>: </a:t>
            </a:r>
            <a:r>
              <a:rPr lang="en-US" altLang="zh-CN" dirty="0" smtClean="0">
                <a:hlinkClick r:id="rId3"/>
              </a:rPr>
              <a:t>nhyang@cumt.edu.cn</a:t>
            </a:r>
            <a:endParaRPr lang="en-US" altLang="zh-CN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b="69077"/>
          <a:stretch/>
        </p:blipFill>
        <p:spPr>
          <a:xfrm>
            <a:off x="5957597" y="5728871"/>
            <a:ext cx="6104525" cy="8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23413" y="162802"/>
            <a:ext cx="11038114" cy="6093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Pore structure is the microstructural basis of permeability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8140" y="5982447"/>
            <a:ext cx="11042646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Image-based quantification of multiscale pore structure provides the physical basis for permeability prediction and model construction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74023" y="869035"/>
            <a:ext cx="5318683" cy="450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b="1" dirty="0" smtClean="0"/>
              <a:t>      Flow </a:t>
            </a:r>
            <a:r>
              <a:rPr lang="en-US" altLang="zh-CN" b="1" dirty="0"/>
              <a:t>occurs in multiscale pore/fracture networks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Flow response is controlled by pore connectivity</a:t>
            </a:r>
            <a:r>
              <a:rPr lang="en-US" altLang="zh-CN" sz="1600" dirty="0" smtClean="0"/>
              <a:t>.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Similar porosity may produce very different permeability</a:t>
            </a:r>
            <a:r>
              <a:rPr lang="en-US" altLang="zh-CN" sz="1600" dirty="0" smtClean="0"/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b="1" dirty="0"/>
              <a:t> </a:t>
            </a:r>
            <a:r>
              <a:rPr lang="en-US" altLang="zh-CN" b="1" dirty="0" smtClean="0"/>
              <a:t>     Conventional </a:t>
            </a:r>
            <a:r>
              <a:rPr lang="en-US" altLang="zh-CN" b="1" dirty="0"/>
              <a:t>“experiment + single permeability” descriptions are often insufficient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Connectivity, throat size, and dead-end pores matter</a:t>
            </a:r>
            <a:r>
              <a:rPr lang="en-US" altLang="zh-CN" sz="1600" dirty="0" smtClean="0"/>
              <a:t>.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Tortuosity, anisotropy, and bedding also affect flow</a:t>
            </a:r>
            <a:r>
              <a:rPr lang="en-US" altLang="zh-CN" sz="1600" dirty="0" smtClean="0"/>
              <a:t>.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zh-CN" b="1" dirty="0"/>
              <a:t> </a:t>
            </a:r>
            <a:r>
              <a:rPr lang="en-GB" altLang="zh-CN" b="1" dirty="0" smtClean="0"/>
              <a:t>    Digital </a:t>
            </a:r>
            <a:r>
              <a:rPr lang="en-GB" altLang="zh-CN" b="1" dirty="0"/>
              <a:t>imaging explicitly quantifies pore structure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CT, </a:t>
            </a:r>
            <a:r>
              <a:rPr lang="en-US" altLang="zh-CN" sz="1600" dirty="0" err="1"/>
              <a:t>μCT</a:t>
            </a:r>
            <a:r>
              <a:rPr lang="en-US" altLang="zh-CN" sz="1600" dirty="0"/>
              <a:t>, and microscopy quantify pore geometry and connectivity</a:t>
            </a:r>
            <a:r>
              <a:rPr lang="en-US" altLang="zh-CN" sz="1600" dirty="0" smtClean="0"/>
              <a:t>.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These descriptors provide the basis for permeability prediction.</a:t>
            </a:r>
            <a:endParaRPr lang="en-US" altLang="zh-CN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" y="772200"/>
            <a:ext cx="6602689" cy="5074153"/>
          </a:xfrm>
          <a:prstGeom prst="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6774023" y="991552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6774023" y="2134637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6774023" y="3652125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1517" y="5880416"/>
            <a:ext cx="11042646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Digital images convert complex pore structures into measurable descriptors for structure-permeability analysis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12109" r="994" b="16843"/>
          <a:stretch/>
        </p:blipFill>
        <p:spPr>
          <a:xfrm>
            <a:off x="111967" y="839755"/>
            <a:ext cx="11952516" cy="4872461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46448" y="96620"/>
            <a:ext cx="11038114" cy="5656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Extractable pore-structure information from digital images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t="11518" r="1479" b="19937"/>
          <a:stretch/>
        </p:blipFill>
        <p:spPr>
          <a:xfrm>
            <a:off x="121297" y="765109"/>
            <a:ext cx="11840547" cy="4786605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718457" y="189925"/>
            <a:ext cx="1103811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CT resolution can strongly affect pore connectivity and permeability 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estimation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63894" y="5825660"/>
            <a:ext cx="11392677" cy="7804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</a:rPr>
              <a:t>Key challenge: </a:t>
            </a:r>
            <a:r>
              <a:rPr lang="en-US" altLang="zh-CN" b="1" dirty="0" smtClean="0">
                <a:solidFill>
                  <a:schemeClr val="tx1"/>
                </a:solidFill>
              </a:rPr>
              <a:t>How can permeability trends be evaluated when CT-resolved global connectivity is incomplete?</a:t>
            </a:r>
          </a:p>
          <a:p>
            <a:pPr algn="ctr"/>
            <a:r>
              <a:rPr lang="en-US" altLang="zh-CN" b="1" dirty="0" smtClean="0">
                <a:solidFill>
                  <a:srgbClr val="013495"/>
                </a:solidFill>
              </a:rPr>
              <a:t>This motivates the sliding-layer local-connectivity method used in this study</a:t>
            </a:r>
            <a:endParaRPr lang="zh-CN" altLang="en-US" b="1" dirty="0">
              <a:solidFill>
                <a:srgbClr val="0134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" t="9659" r="1020" b="16326"/>
          <a:stretch/>
        </p:blipFill>
        <p:spPr>
          <a:xfrm>
            <a:off x="121297" y="662472"/>
            <a:ext cx="11943185" cy="5075855"/>
          </a:xfrm>
          <a:prstGeom prst="rect">
            <a:avLst/>
          </a:prstGeom>
        </p:spPr>
      </p:pic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604865" y="161932"/>
            <a:ext cx="920931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Core idea of the proposed sliding-layer local-connectivity method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07909" y="5937628"/>
            <a:ext cx="11569960" cy="71845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</a:rPr>
              <a:t>The proposed method evaluates permeability from locally connected pore structures rather than relying only on globally connected pathways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t="8572" r="790" b="14422"/>
          <a:stretch/>
        </p:blipFill>
        <p:spPr>
          <a:xfrm>
            <a:off x="83976" y="606491"/>
            <a:ext cx="12008498" cy="5281125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556782" y="143272"/>
            <a:ext cx="7062885" cy="5355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Overall analysis workflow of this study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977" y="6027669"/>
            <a:ext cx="12008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This workflow links 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multiscale CT-resolved pore structure 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connectivity analysis and </a:t>
            </a:r>
            <a:r>
              <a:rPr lang="en-US" altLang="zh-CN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permeability evaluation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7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7194082" y="867747"/>
            <a:ext cx="4432163" cy="5360138"/>
          </a:xfrm>
          <a:prstGeom prst="roundRect">
            <a:avLst>
              <a:gd name="adj" fmla="val 6352"/>
            </a:avLst>
          </a:prstGeom>
          <a:noFill/>
          <a:ln w="19050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583599" y="867747"/>
            <a:ext cx="6045737" cy="5360138"/>
          </a:xfrm>
          <a:prstGeom prst="roundRect">
            <a:avLst>
              <a:gd name="adj" fmla="val 7117"/>
            </a:avLst>
          </a:prstGeom>
          <a:noFill/>
          <a:ln w="19050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037183" y="114039"/>
            <a:ext cx="8683690" cy="5355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Resolution effects on pore-structure characterization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3599" y="6338065"/>
            <a:ext cx="11042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Resolution changes how pore space is represented, quantified, and interpreted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D:\桌面\整体孔隙率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1" y="1216424"/>
            <a:ext cx="2699385" cy="20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 descr="D:\THMC学习\论文整理\图像分辨率对于孔隙结构和渗透性的影响\论文用图\YS1-体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7" y="3686427"/>
            <a:ext cx="2699385" cy="2239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D:\THMC学习\论文整理\图像分辨率对于孔隙结构和渗透性的影响\论文用图\YS2-体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25" y="3692378"/>
            <a:ext cx="2699385" cy="224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D:\桌面\YS1-孔隙率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82" y="1216424"/>
            <a:ext cx="2699385" cy="22498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2895916" y="3317095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(a) Porosity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53291" y="5933201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(b) Pore size distribution</a:t>
            </a:r>
            <a:endParaRPr lang="zh-CN" altLang="en-US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2201888" y="688190"/>
            <a:ext cx="2948474" cy="382131"/>
          </a:xfrm>
          <a:prstGeom prst="roundRect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Pore structure descriptors</a:t>
            </a:r>
            <a:endParaRPr lang="zh-CN" altLang="en-US" dirty="0"/>
          </a:p>
        </p:txBody>
      </p:sp>
      <p:sp>
        <p:nvSpPr>
          <p:cNvPr id="16" name="圆角矩形 15"/>
          <p:cNvSpPr/>
          <p:nvPr/>
        </p:nvSpPr>
        <p:spPr>
          <a:xfrm>
            <a:off x="7935926" y="699667"/>
            <a:ext cx="2948474" cy="382131"/>
          </a:xfrm>
          <a:prstGeom prst="roundRect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Key observations</a:t>
            </a:r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7371181" y="1548882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890563" y="1401118"/>
            <a:ext cx="3476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Porosity decreases systematically from S to M to L in both YS1 and YS2.</a:t>
            </a:r>
            <a:endParaRPr lang="zh-CN" altLang="en-US" dirty="0"/>
          </a:p>
        </p:txBody>
      </p:sp>
      <p:sp>
        <p:nvSpPr>
          <p:cNvPr id="19" name="椭圆 18"/>
          <p:cNvSpPr/>
          <p:nvPr/>
        </p:nvSpPr>
        <p:spPr>
          <a:xfrm>
            <a:off x="7371181" y="5237584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20" name="椭圆 19"/>
          <p:cNvSpPr/>
          <p:nvPr/>
        </p:nvSpPr>
        <p:spPr>
          <a:xfrm>
            <a:off x="7371181" y="4008016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7371181" y="2778449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890563" y="2461408"/>
            <a:ext cx="3476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Pore-radius distributions shift with scale, with coarser datasets showing larger apparent pores.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918381" y="3552475"/>
            <a:ext cx="3449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Finer-resolution representations capture a greater proportion of small pores and more detailed boundaries.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7886781" y="4815375"/>
            <a:ext cx="3449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Resolution affects not only pore quantity, but also the geometric basis for connectivity and permeability evaluation.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787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963958" y="172845"/>
            <a:ext cx="9554546" cy="4979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009900"/>
              </a:buClr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Permeability estimation and method comparison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3599" y="6198100"/>
            <a:ext cx="11042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proposed method extends permeability evaluation from globally connected networks to locally connected multiscale CT datasets.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21793" y="3346655"/>
            <a:ext cx="3172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(a) Layer-wise permeability trend</a:t>
            </a:r>
            <a:endParaRPr lang="zh-CN" altLang="en-US" sz="1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94781" y="5822107"/>
            <a:ext cx="3422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(b) Overall permeability comparison</a:t>
            </a:r>
            <a:endParaRPr lang="zh-CN" altLang="en-US" sz="1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83599" y="867747"/>
            <a:ext cx="6045737" cy="5360138"/>
          </a:xfrm>
          <a:prstGeom prst="roundRect">
            <a:avLst>
              <a:gd name="adj" fmla="val 7117"/>
            </a:avLst>
          </a:prstGeom>
          <a:noFill/>
          <a:ln w="19050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2130489" y="698061"/>
            <a:ext cx="2948474" cy="382131"/>
          </a:xfrm>
          <a:prstGeom prst="roundRect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Permeability results</a:t>
            </a:r>
            <a:endParaRPr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7194082" y="867747"/>
            <a:ext cx="4432163" cy="5360138"/>
          </a:xfrm>
          <a:prstGeom prst="roundRect">
            <a:avLst>
              <a:gd name="adj" fmla="val 6352"/>
            </a:avLst>
          </a:prstGeom>
          <a:noFill/>
          <a:ln w="19050">
            <a:solidFill>
              <a:srgbClr val="0062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7935926" y="698061"/>
            <a:ext cx="2948474" cy="382131"/>
          </a:xfrm>
          <a:prstGeom prst="roundRect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Key findings</a:t>
            </a:r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7371181" y="1474234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890563" y="1326470"/>
            <a:ext cx="3476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Layer-wise permeability remains ordered as L &gt; M &gt; S for both YS1 and YS2.</a:t>
            </a:r>
            <a:endParaRPr lang="zh-CN" altLang="en-US" dirty="0"/>
          </a:p>
        </p:txBody>
      </p:sp>
      <p:sp>
        <p:nvSpPr>
          <p:cNvPr id="19" name="椭圆 18"/>
          <p:cNvSpPr/>
          <p:nvPr/>
        </p:nvSpPr>
        <p:spPr>
          <a:xfrm>
            <a:off x="7371181" y="5162936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20" name="椭圆 19"/>
          <p:cNvSpPr/>
          <p:nvPr/>
        </p:nvSpPr>
        <p:spPr>
          <a:xfrm>
            <a:off x="7371181" y="3933368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7371181" y="2703801"/>
            <a:ext cx="317241" cy="289249"/>
          </a:xfrm>
          <a:prstGeom prst="ellipse">
            <a:avLst/>
          </a:prstGeom>
          <a:solidFill>
            <a:srgbClr val="003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7890563" y="2386760"/>
            <a:ext cx="3476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The proposed local-connectivity method provides permeability trends across all three scales.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918381" y="3477827"/>
            <a:ext cx="3449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Conventional PNM yields values only for the S dataset, highlighting the limitation imposed by incomplete global connectivity.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7932378" y="4919165"/>
            <a:ext cx="34499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/>
              <a:t>Permeability is controlled more strongly by connectivity continuity than by porosity alone.</a:t>
            </a:r>
            <a:endParaRPr lang="zh-CN" altLang="en-US" dirty="0"/>
          </a:p>
        </p:txBody>
      </p:sp>
      <p:pic>
        <p:nvPicPr>
          <p:cNvPr id="25" name="图片 24" descr="C:\Users\nhyan\AppData\Local\Microsoft\Windows\INetCache\Content.Word\YS1-渗透率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0" y="1114116"/>
            <a:ext cx="2698750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5" descr="C:\Users\nhyan\AppData\Local\Microsoft\Windows\INetCache\Content.Word\YS2-渗透率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25" y="1102873"/>
            <a:ext cx="2698750" cy="22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26" descr="D:\桌面\整体渗透率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033" y="3659782"/>
            <a:ext cx="2699385" cy="2177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93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7"/>
  <p:tag name="KSO_WPP_MARK_KEY" val="ca5c2085-d6e6-4170-ba42-959582c12989"/>
  <p:tag name="COMMONDATA" val="eyJoZGlkIjoiYzY1NmNhMjY5ZDU2ODgzZjgyOGE3OWE5YzgyN2FkZTk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02,&quot;width&quot;:3997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630</Words>
  <Application>Microsoft Office PowerPoint</Application>
  <PresentationFormat>宽屏</PresentationFormat>
  <Paragraphs>85</Paragraphs>
  <Slides>12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 Unicode MS</vt:lpstr>
      <vt:lpstr>黑体</vt:lpstr>
      <vt:lpstr>宋体</vt:lpstr>
      <vt:lpstr>微软雅黑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</dc:title>
  <dc:subject>熊猫办公</dc:subject>
  <dc:creator>www.tukuppt.com</dc:creator>
  <cp:keywords>tukuppt</cp:keywords>
  <cp:lastModifiedBy>Microsoft 帐户</cp:lastModifiedBy>
  <cp:revision>307</cp:revision>
  <dcterms:created xsi:type="dcterms:W3CDTF">2014-06-18T03:33:00Z</dcterms:created>
  <dcterms:modified xsi:type="dcterms:W3CDTF">2026-05-14T07:45:59Z</dcterms:modified>
  <cp:category>tukuppt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B7DED72AF04F48E0845FD070C70BB9B1</vt:lpwstr>
  </property>
  <property fmtid="{D5CDD505-2E9C-101B-9397-08002B2CF9AE}" pid="3" name="KSOProductBuildVer">
    <vt:lpwstr>2052-11.1.0.14309</vt:lpwstr>
  </property>
</Properties>
</file>