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3" r:id="rId1"/>
    <p:sldMasterId id="2147483765" r:id="rId2"/>
  </p:sldMasterIdLst>
  <p:notesMasterIdLst>
    <p:notesMasterId r:id="rId18"/>
  </p:notesMasterIdLst>
  <p:handoutMasterIdLst>
    <p:handoutMasterId r:id="rId19"/>
  </p:handoutMasterIdLst>
  <p:sldIdLst>
    <p:sldId id="373" r:id="rId3"/>
    <p:sldId id="374" r:id="rId4"/>
    <p:sldId id="405" r:id="rId5"/>
    <p:sldId id="434" r:id="rId6"/>
    <p:sldId id="437" r:id="rId7"/>
    <p:sldId id="411" r:id="rId8"/>
    <p:sldId id="407" r:id="rId9"/>
    <p:sldId id="438" r:id="rId10"/>
    <p:sldId id="439" r:id="rId11"/>
    <p:sldId id="440" r:id="rId12"/>
    <p:sldId id="384" r:id="rId13"/>
    <p:sldId id="442" r:id="rId14"/>
    <p:sldId id="380" r:id="rId15"/>
    <p:sldId id="441" r:id="rId16"/>
    <p:sldId id="259" r:id="rId1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ECF5D2-1F82-4826-802C-4375AEDD06FE}" v="116" dt="2025-10-26T03:04:49.2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38" autoAdjust="0"/>
    <p:restoredTop sz="96327"/>
  </p:normalViewPr>
  <p:slideViewPr>
    <p:cSldViewPr snapToGrid="0">
      <p:cViewPr varScale="1">
        <p:scale>
          <a:sx n="69" d="100"/>
          <a:sy n="69" d="100"/>
        </p:scale>
        <p:origin x="3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9573894-8DEE-7A40-A7C8-CE0A5A44E3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55412A-F412-A9A1-808B-1B5E6A39E1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DF28B-1978-2B48-A5F2-FD0949D28A15}" type="datetimeFigureOut">
              <a:rPr lang="es-MX" smtClean="0"/>
              <a:t>15/05/2026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6E93C61-C7E4-854C-5AE8-8334524349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6D76A7-508F-8712-D5BA-65E94DE6F1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FD831-E7BF-2B41-9A2A-5398EA633C8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63925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8D038-95A8-E048-BB94-C14A1EE1692F}" type="datetimeFigureOut">
              <a:rPr lang="es-MX" smtClean="0"/>
              <a:t>15/05/2026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F2A66-518E-0446-A944-DED282BD23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63302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E9930-8221-DC4F-BAB4-7962AAA6AA8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206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CF4C03-E7E5-C83A-633F-E8EE1DB48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B095C5-5CB4-AFE9-F136-2F9D6929A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932692-D8EB-87E8-49FB-99B838AD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E2A5-4974-F34A-AD02-802A19D11C0F}" type="datetime1">
              <a:rPr lang="es-MX" smtClean="0"/>
              <a:t>15/05/2026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89B097-FB3E-12A7-CB53-5130C1B4D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2AA96E-5186-AEEA-E4C1-8CAFB2A44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8586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EE2AE-07AD-3868-73BA-CB2E4D040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190821C-A314-BC20-29BA-51E7D5B33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800BBB-3DAC-2A46-C2E1-293DED0E6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BF32-009B-C845-A5D7-43CA33D184BE}" type="datetime1">
              <a:rPr lang="es-MX" smtClean="0"/>
              <a:t>15/05/2026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8C7521-1895-D9A5-E88D-079A05CFC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9E7DD1-D8E4-6162-914C-5ADCE3843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9361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073C9DD-81B5-4D4D-25F5-1E4EDC25FE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DAE0F7-0F30-64A5-1E39-408C4240C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BC49AB-A211-23D1-5354-E32538FE1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CF27-4B42-C045-83BD-02200EE088C2}" type="datetime1">
              <a:rPr lang="es-MX" smtClean="0"/>
              <a:t>15/05/2026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643E2D-238F-18B2-C8DF-3D8D4F21C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8A8668-8900-C83C-3432-4F85FD811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18377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F28D7-A4D7-C747-AF94-E4710C2AC9C4}" type="datetime1">
              <a:rPr lang="en-US" smtClean="0"/>
              <a:t>5/15/2026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57680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74E8-E0BF-C84C-AE56-3AF44D70CE20}" type="datetime1">
              <a:rPr lang="en-US" smtClean="0"/>
              <a:t>5/15/2026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73817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A839-338F-D546-934F-EA1A64C8145F}" type="datetime1">
              <a:rPr lang="en-US" smtClean="0"/>
              <a:t>5/15/2026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1428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002F-6749-084C-9486-4AC5C29E0A51}" type="datetime1">
              <a:rPr lang="en-US" smtClean="0"/>
              <a:t>5/15/2026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4925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0B40F-CF5C-714A-A3CE-CAD57DBAFE15}" type="datetime1">
              <a:rPr lang="en-US" smtClean="0"/>
              <a:t>5/15/2026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4782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1E2E-5434-7541-ADBC-4362D260AAF4}" type="datetime1">
              <a:rPr lang="en-US" smtClean="0"/>
              <a:t>5/15/2026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3009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FBE2-44F6-C248-BD85-606B5F43D495}" type="datetime1">
              <a:rPr lang="en-US" smtClean="0"/>
              <a:t>5/15/2026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4495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597B-8DE5-E948-AB99-01863303F27C}" type="datetime1">
              <a:rPr lang="en-US" smtClean="0"/>
              <a:t>5/15/2026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8400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CE884E-F384-747E-69E7-1DAA0D546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213AB8-5457-64A2-F307-75B9B193A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ADD9AC-B6CF-CD29-1168-7036CB172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704D-85F9-5540-AD70-C040DC3D4005}" type="datetime1">
              <a:rPr lang="es-MX" smtClean="0"/>
              <a:t>15/05/2026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D1D1B6-E321-5C40-8538-72E67577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0C518A-E93A-6494-2BD2-FF15A22F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40141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9721-7BB7-D945-A98B-AC4C0732BAE7}" type="datetime1">
              <a:rPr lang="en-US" smtClean="0"/>
              <a:t>5/15/2026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5904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F42E-B815-ED42-8DCB-3088A063AE61}" type="datetime1">
              <a:rPr lang="en-US" smtClean="0"/>
              <a:t>5/15/2026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24340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F5AF-7872-8F47-9102-5E4B4D654A20}" type="datetime1">
              <a:rPr lang="en-US" smtClean="0"/>
              <a:t>5/15/2026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1874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86163-BBD5-9A42-A55F-EE827EE7A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AEC60B-9BEB-134C-BC5F-5C9B8DC17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1699E0-B4FC-EA9B-1305-9E76B5B9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DBD0-AEF0-0A42-AAAC-42800EC45667}" type="datetime1">
              <a:rPr lang="es-MX" smtClean="0"/>
              <a:t>15/05/2026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5D5CD7-59DD-169D-E96C-8CBDFC46A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4C23ED-1CCF-BFD7-94C9-FCEF03FF8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74110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B09BAE-45EB-86CF-2592-1D333542B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6A737C-ACCB-3A9B-CFB3-B46ADAE7B1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0DB32-97BE-172F-D59F-B9E6B6FF1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8E0AC4-7762-B8AE-C228-949CA27D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E0F17-1F47-984F-8B11-DA1777EF11E2}" type="datetime1">
              <a:rPr lang="es-MX" smtClean="0"/>
              <a:t>15/05/2026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61A91F-E27A-D1FF-2B4C-C6584D035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06EB98-583C-2450-EA8F-A16F69EE6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43673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F70710-5FBB-8FE4-3AC1-8BA5E7AEA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307E3B-A0F3-8C06-851B-F4AA2969A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F07E7C-5014-D870-1FA7-5CE345E86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4F912F6-423F-47F2-1E47-429B4FD7F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BEFD763-20F5-BC58-5C44-7E29D76D97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7E5572A-85C1-C87A-7C8C-D363EDCE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17ABA-ABB9-8543-B574-D43F61633C5C}" type="datetime1">
              <a:rPr lang="es-MX" smtClean="0"/>
              <a:t>15/05/2026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96EBCB1-2522-1503-2B05-783649D95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3CA6859-0BEE-8017-DC92-90A2048EA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16990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A1D06-0FF3-066F-8738-7731FE2F0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4A98AAA-5F88-3A63-A02B-F2A3E8A3F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ABA11-CF42-FF42-82E3-3329E971F8D7}" type="datetime1">
              <a:rPr lang="es-MX" smtClean="0"/>
              <a:t>15/05/2026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F9AFB9D-E543-051C-FDBF-74F9A5376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B10C70C-B4E8-18FB-79A1-786F08DD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376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C37AEF-60A7-8D32-2222-45E8DCFB9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B507-DA18-AA4A-A704-429CC0FF1929}" type="datetime1">
              <a:rPr lang="es-MX" smtClean="0"/>
              <a:t>15/05/2026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85D6590-0498-3125-0955-9608814EB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FE8096-F983-DD7A-F2C7-00ADEE11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7969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5B2CC3-17B0-B95F-3E7F-5FA0451CA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AE1098-5BA1-5DA8-8002-DAD5E92CE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2CDE27A-7DB5-F23D-D7D2-E12CEFB8F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CE58B0-9FE2-D574-402C-BF67E0A97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A602F-AE80-5B47-8596-1E90D6585FDF}" type="datetime1">
              <a:rPr lang="es-MX" smtClean="0"/>
              <a:t>15/05/2026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BCC800-1473-FC9B-BD32-D6A1A5C11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0086A2-33C9-3734-E648-FC903A80B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66100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4172A-53DF-C31A-6888-970C207EB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C12B362-8AD1-7116-CF53-DE14F699E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5DE974-13CC-3971-FE08-D0533C243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9ECBC3-B3BB-08FA-47B1-9B6B4BC7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2CC8-90A4-334D-9754-F1A7AD82661A}" type="datetime1">
              <a:rPr lang="es-MX" smtClean="0"/>
              <a:t>15/05/2026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4F767E-35A1-2DAD-5E28-35DA1E1E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71DB4B-77FE-5240-0E0D-7E4DC26D8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95469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E172DDB-3E6E-A9DA-8A00-C60BB8448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0C62F7-1665-E921-41F4-D70722B67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0905A3-48AA-7759-343E-E7800A1586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C458E-D202-9246-90E1-A8F2A3A864F1}" type="datetime1">
              <a:rPr lang="es-MX" smtClean="0"/>
              <a:t>15/05/2026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47A056-C327-A755-9A6D-4AD4501B8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3D58C2-7D9F-0A96-7CE9-7894BCFCA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843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435C7-A719-9D4B-B80B-69EA5A7244E7}" type="datetime1">
              <a:rPr lang="en-US" smtClean="0"/>
              <a:t>5/15/2026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D90B7-3AB7-BD4E-9EA0-17CEF1FCBC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0929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3202-021-01243-w#auth-Faisal-Altawati-Aff1" TargetMode="External"/><Relationship Id="rId2" Type="http://schemas.openxmlformats.org/officeDocument/2006/relationships/hyperlink" Target="https://doi.org/10.1016/j.advwatres.2020.103616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0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63776" y="2983469"/>
            <a:ext cx="9144000" cy="2022393"/>
          </a:xfrm>
        </p:spPr>
        <p:txBody>
          <a:bodyPr>
            <a:normAutofit fontScale="90000"/>
          </a:bodyPr>
          <a:lstStyle/>
          <a:p>
            <a:r>
              <a:rPr lang="en-US" sz="3600" b="1" noProof="0" dirty="0">
                <a:solidFill>
                  <a:schemeClr val="bg1"/>
                </a:solidFill>
              </a:rPr>
              <a:t>Stochastic Modeling of Particle Transport in Micrographs of Porous Shale Media Using Cellular Automata: Validation with Carman-Kozeny</a:t>
            </a:r>
            <a:br>
              <a:rPr lang="en-US" sz="2400" b="1" noProof="0" dirty="0">
                <a:solidFill>
                  <a:schemeClr val="bg1"/>
                </a:solidFill>
              </a:rPr>
            </a:br>
            <a:br>
              <a:rPr lang="en-US" sz="2400" b="1" noProof="0" dirty="0">
                <a:solidFill>
                  <a:schemeClr val="bg1"/>
                </a:solidFill>
              </a:rPr>
            </a:br>
            <a:br>
              <a:rPr lang="en-US" sz="2400" b="1" noProof="0" dirty="0">
                <a:solidFill>
                  <a:schemeClr val="bg1"/>
                </a:solidFill>
              </a:rPr>
            </a:br>
            <a:br>
              <a:rPr lang="en-US" sz="2400" b="1" noProof="0" dirty="0">
                <a:solidFill>
                  <a:schemeClr val="bg1"/>
                </a:solidFill>
              </a:rPr>
            </a:br>
            <a:r>
              <a:rPr lang="en-US" sz="2700" b="1" noProof="0" dirty="0">
                <a:solidFill>
                  <a:schemeClr val="bg1"/>
                </a:solidFill>
              </a:rPr>
              <a:t>Presented by:</a:t>
            </a:r>
            <a:endParaRPr lang="en-US" sz="2400" b="1" noProof="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463776" y="5407563"/>
            <a:ext cx="9144000" cy="1474401"/>
          </a:xfrm>
        </p:spPr>
        <p:txBody>
          <a:bodyPr>
            <a:normAutofit/>
          </a:bodyPr>
          <a:lstStyle/>
          <a:p>
            <a:r>
              <a:rPr lang="en-US" sz="2800" noProof="0" dirty="0">
                <a:solidFill>
                  <a:schemeClr val="bg1"/>
                </a:solidFill>
              </a:rPr>
              <a:t>Escobar-Hernández Leonel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1EE2B-71B0-5D48-986C-52C6737B6F9A}"/>
              </a:ext>
            </a:extLst>
          </p:cNvPr>
          <p:cNvSpPr txBox="1"/>
          <p:nvPr/>
        </p:nvSpPr>
        <p:spPr>
          <a:xfrm>
            <a:off x="4281055" y="381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BA6C461-DA59-4021-20E0-0125D62CD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3034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996AB7F-2EDC-7A58-BEA2-F6F4A14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161" y="576479"/>
            <a:ext cx="8563832" cy="860950"/>
          </a:xfrm>
        </p:spPr>
        <p:txBody>
          <a:bodyPr anchor="ctr">
            <a:no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Simulation </a:t>
            </a:r>
            <a:endParaRPr lang="en-US" sz="54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C95AA2E-7602-4A80-95CF-30ADECC4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3ED90B7-3AB7-BD4E-9EA0-17CEF1FCBCD5}" type="slidenum">
              <a:rPr lang="en-US" noProof="0" smtClean="0"/>
              <a:pPr>
                <a:spcAft>
                  <a:spcPts val="600"/>
                </a:spcAft>
              </a:pPr>
              <a:t>10</a:t>
            </a:fld>
            <a:endParaRPr lang="en-US" noProof="0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897491A0-37CE-E6BF-2D27-A0E8F4A79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302122"/>
              </p:ext>
            </p:extLst>
          </p:nvPr>
        </p:nvGraphicFramePr>
        <p:xfrm>
          <a:off x="1524" y="6425851"/>
          <a:ext cx="12190476" cy="435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3492">
                  <a:extLst>
                    <a:ext uri="{9D8B030D-6E8A-4147-A177-3AD203B41FA5}">
                      <a16:colId xmlns:a16="http://schemas.microsoft.com/office/drawing/2014/main" val="515459820"/>
                    </a:ext>
                  </a:extLst>
                </a:gridCol>
                <a:gridCol w="4585730">
                  <a:extLst>
                    <a:ext uri="{9D8B030D-6E8A-4147-A177-3AD203B41FA5}">
                      <a16:colId xmlns:a16="http://schemas.microsoft.com/office/drawing/2014/main" val="4204863357"/>
                    </a:ext>
                  </a:extLst>
                </a:gridCol>
                <a:gridCol w="3541254">
                  <a:extLst>
                    <a:ext uri="{9D8B030D-6E8A-4147-A177-3AD203B41FA5}">
                      <a16:colId xmlns:a16="http://schemas.microsoft.com/office/drawing/2014/main" val="1222766995"/>
                    </a:ext>
                  </a:extLst>
                </a:gridCol>
              </a:tblGrid>
              <a:tr h="4359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FCT/UANL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 err="1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InterPore</a:t>
                      </a:r>
                      <a:endParaRPr lang="en-US" sz="1200" b="0" i="0" kern="1200" noProof="0" dirty="0">
                        <a:solidFill>
                          <a:schemeClr val="lt1"/>
                        </a:solidFill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latin typeface="Avenir Next" panose="020B0503020202020204" pitchFamily="34" charset="0"/>
                        </a:rPr>
                        <a:t>May 21, 2026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99141"/>
                  </a:ext>
                </a:extLst>
              </a:tr>
            </a:tbl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44F44AF0-8A2B-FC57-C1BA-50A77C611718}"/>
              </a:ext>
            </a:extLst>
          </p:cNvPr>
          <p:cNvSpPr/>
          <p:nvPr/>
        </p:nvSpPr>
        <p:spPr>
          <a:xfrm>
            <a:off x="-32" y="12200"/>
            <a:ext cx="12190476" cy="494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noProof="0" dirty="0">
                <a:solidFill>
                  <a:srgbClr val="FFFF00"/>
                </a:solidFill>
                <a:latin typeface="Avenir Next" panose="020B0503020202020204" pitchFamily="34" charset="0"/>
              </a:rPr>
              <a:t>Introduction&gt; Objectives&gt; Methodology&gt;</a:t>
            </a:r>
            <a:r>
              <a:rPr lang="en-US" sz="1100" noProof="0" dirty="0">
                <a:solidFill>
                  <a:srgbClr val="FFFF00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Avenir Next" panose="020B0503020202020204" pitchFamily="34" charset="0"/>
              </a:rPr>
              <a:t>Study Area </a:t>
            </a:r>
            <a:r>
              <a:rPr lang="en-US" sz="1400" noProof="0" dirty="0">
                <a:solidFill>
                  <a:srgbClr val="FFFF00"/>
                </a:solidFill>
                <a:latin typeface="Avenir Next" panose="020B0503020202020204" pitchFamily="34" charset="0"/>
              </a:rPr>
              <a:t>&gt;Fieldwork&gt;Image Processing&gt;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Particle Simulation</a:t>
            </a:r>
            <a:endParaRPr lang="en-US" sz="1400" b="1" noProof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EB81D2D-9993-AE52-70A2-5A583D945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7A42B3E-EB8D-EFC0-5397-61FC6780F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A4C94DEE-5416-1A56-DF66-28C7CE7DC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22" name="Marcador de número de diapositiva 2">
            <a:extLst>
              <a:ext uri="{FF2B5EF4-FFF2-40B4-BE49-F238E27FC236}">
                <a16:creationId xmlns:a16="http://schemas.microsoft.com/office/drawing/2014/main" id="{FCE2C2CA-4C38-3E58-D2F7-8F6F7B486887}"/>
              </a:ext>
            </a:extLst>
          </p:cNvPr>
          <p:cNvSpPr txBox="1">
            <a:spLocks/>
          </p:cNvSpPr>
          <p:nvPr/>
        </p:nvSpPr>
        <p:spPr>
          <a:xfrm>
            <a:off x="9343373" y="6461254"/>
            <a:ext cx="2743200" cy="3651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B3ED90B7-3AB7-BD4E-9EA0-17CEF1FCBCD5}" type="slidenum">
              <a:rPr lang="en-US" noProof="0" smtClean="0">
                <a:solidFill>
                  <a:schemeClr val="bg1"/>
                </a:solidFill>
                <a:latin typeface="Avenir Next" panose="020B0503020202020204" pitchFamily="34" charset="0"/>
              </a:rPr>
              <a:pPr>
                <a:spcAft>
                  <a:spcPts val="600"/>
                </a:spcAft>
              </a:pPr>
              <a:t>10</a:t>
            </a:fld>
            <a:endParaRPr lang="en-US" noProof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A696FB0E-EC16-DAA8-1330-3F4442041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4C2CB1-F50A-014A-892E-DCA466348FFE}"/>
              </a:ext>
            </a:extLst>
          </p:cNvPr>
          <p:cNvSpPr txBox="1"/>
          <p:nvPr/>
        </p:nvSpPr>
        <p:spPr>
          <a:xfrm>
            <a:off x="2446009" y="5781785"/>
            <a:ext cx="7614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noProof="0" dirty="0"/>
              <a:t>Figure 5. </a:t>
            </a:r>
            <a:r>
              <a:rPr lang="en-US" sz="1600" b="1" i="1" noProof="0" dirty="0"/>
              <a:t>Representation of particle trajectories; 50 particles were used for this example.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663A1-68E6-984E-BBBD-116837FFE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504" y="1305755"/>
            <a:ext cx="6327943" cy="444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25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0BDB67D2-FFDF-48E3-919B-5CC544EC7B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246063"/>
              </p:ext>
            </p:extLst>
          </p:nvPr>
        </p:nvGraphicFramePr>
        <p:xfrm>
          <a:off x="1524" y="6425851"/>
          <a:ext cx="12190476" cy="435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3492">
                  <a:extLst>
                    <a:ext uri="{9D8B030D-6E8A-4147-A177-3AD203B41FA5}">
                      <a16:colId xmlns:a16="http://schemas.microsoft.com/office/drawing/2014/main" val="515459820"/>
                    </a:ext>
                  </a:extLst>
                </a:gridCol>
                <a:gridCol w="4585730">
                  <a:extLst>
                    <a:ext uri="{9D8B030D-6E8A-4147-A177-3AD203B41FA5}">
                      <a16:colId xmlns:a16="http://schemas.microsoft.com/office/drawing/2014/main" val="4204863357"/>
                    </a:ext>
                  </a:extLst>
                </a:gridCol>
                <a:gridCol w="3541254">
                  <a:extLst>
                    <a:ext uri="{9D8B030D-6E8A-4147-A177-3AD203B41FA5}">
                      <a16:colId xmlns:a16="http://schemas.microsoft.com/office/drawing/2014/main" val="1222766995"/>
                    </a:ext>
                  </a:extLst>
                </a:gridCol>
              </a:tblGrid>
              <a:tr h="4359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FCT/UANL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 err="1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InterPore</a:t>
                      </a:r>
                      <a:endParaRPr lang="en-US" sz="1200" b="0" i="0" kern="1200" noProof="0" dirty="0">
                        <a:solidFill>
                          <a:schemeClr val="lt1"/>
                        </a:solidFill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latin typeface="Avenir Next" panose="020B0503020202020204" pitchFamily="34" charset="0"/>
                        </a:rPr>
                        <a:t>May 21, 2026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99141"/>
                  </a:ext>
                </a:extLst>
              </a:tr>
            </a:tbl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F53477B-703A-88FD-27CE-3A200C181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3373" y="6461254"/>
            <a:ext cx="2743200" cy="36512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3ED90B7-3AB7-BD4E-9EA0-17CEF1FCBCD5}" type="slidenum">
              <a:rPr lang="en-US" noProof="0" smtClean="0">
                <a:solidFill>
                  <a:schemeClr val="bg1"/>
                </a:solidFill>
                <a:latin typeface="Avenir Next" panose="020B0503020202020204" pitchFamily="34" charset="0"/>
              </a:rPr>
              <a:pPr>
                <a:spcAft>
                  <a:spcPts val="600"/>
                </a:spcAft>
              </a:pPr>
              <a:t>11</a:t>
            </a:fld>
            <a:endParaRPr lang="en-US" noProof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5EC2F36-AF8F-8FF2-F1EE-B638DEEE1E93}"/>
              </a:ext>
            </a:extLst>
          </p:cNvPr>
          <p:cNvSpPr/>
          <p:nvPr/>
        </p:nvSpPr>
        <p:spPr>
          <a:xfrm>
            <a:off x="-32" y="12200"/>
            <a:ext cx="12190476" cy="494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FFFF00"/>
                </a:solidFill>
                <a:latin typeface="Avenir Next" panose="020B0503020202020204" pitchFamily="34" charset="0"/>
              </a:rPr>
              <a:t>Introduction&gt; Objectives&gt; Methodology&gt;</a:t>
            </a:r>
            <a:r>
              <a:rPr lang="en-US" sz="1100" dirty="0">
                <a:solidFill>
                  <a:srgbClr val="FFFF00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Avenir Next" panose="020B0503020202020204" pitchFamily="34" charset="0"/>
              </a:rPr>
              <a:t>Study Area &gt;Fieldwork&gt;Image Processing&gt;Particle Simulation</a:t>
            </a:r>
            <a:r>
              <a:rPr lang="en-US" sz="1400" noProof="0" dirty="0">
                <a:solidFill>
                  <a:srgbClr val="FFFF00"/>
                </a:solidFill>
                <a:latin typeface="Avenir Next" panose="020B0503020202020204" pitchFamily="34" charset="0"/>
              </a:rPr>
              <a:t>&gt;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Calculations and Results</a:t>
            </a:r>
            <a:endParaRPr lang="en-US" sz="1400" b="1" noProof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845F111C-AD60-7800-BA47-1DA97801F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42" name="Título 2">
            <a:extLst>
              <a:ext uri="{FF2B5EF4-FFF2-40B4-BE49-F238E27FC236}">
                <a16:creationId xmlns:a16="http://schemas.microsoft.com/office/drawing/2014/main" id="{7EF62461-7A0C-2C48-ACF7-090B615EC512}"/>
              </a:ext>
            </a:extLst>
          </p:cNvPr>
          <p:cNvSpPr txBox="1">
            <a:spLocks/>
          </p:cNvSpPr>
          <p:nvPr/>
        </p:nvSpPr>
        <p:spPr>
          <a:xfrm>
            <a:off x="214509" y="719985"/>
            <a:ext cx="8106794" cy="8609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Calculations and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30D3CE-0892-9641-84CB-5D2FD5DA96BC}"/>
                  </a:ext>
                </a:extLst>
              </p:cNvPr>
              <p:cNvSpPr txBox="1"/>
              <p:nvPr/>
            </p:nvSpPr>
            <p:spPr>
              <a:xfrm>
                <a:off x="857036" y="1980151"/>
                <a:ext cx="1519519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b="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baseline="-25000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baseline="-25000" noProof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30D3CE-0892-9641-84CB-5D2FD5DA9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36" y="1980151"/>
                <a:ext cx="1519519" cy="520463"/>
              </a:xfrm>
              <a:prstGeom prst="rect">
                <a:avLst/>
              </a:prstGeom>
              <a:blipFill>
                <a:blip r:embed="rId2"/>
                <a:stretch>
                  <a:fillRect b="-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DD69E09-3195-144B-9462-85C0F8C5CA43}"/>
                  </a:ext>
                </a:extLst>
              </p:cNvPr>
              <p:cNvSpPr txBox="1"/>
              <p:nvPr/>
            </p:nvSpPr>
            <p:spPr>
              <a:xfrm>
                <a:off x="847585" y="2674966"/>
                <a:ext cx="13926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b="0" i="1" noProof="0" smtClean="0">
                          <a:latin typeface="Cambria Math" panose="02040503050406030204" pitchFamily="18" charset="0"/>
                        </a:rPr>
                        <m:t>25.68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DD69E09-3195-144B-9462-85C0F8C5C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585" y="2674966"/>
                <a:ext cx="1392625" cy="276999"/>
              </a:xfrm>
              <a:prstGeom prst="rect">
                <a:avLst/>
              </a:prstGeom>
              <a:blipFill>
                <a:blip r:embed="rId3"/>
                <a:stretch>
                  <a:fillRect l="-5263" r="-482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3D7433-7565-B04D-87BF-C9FC6FD71BC4}"/>
                  </a:ext>
                </a:extLst>
              </p:cNvPr>
              <p:cNvSpPr txBox="1"/>
              <p:nvPr/>
            </p:nvSpPr>
            <p:spPr>
              <a:xfrm>
                <a:off x="762317" y="3645178"/>
                <a:ext cx="2471959" cy="694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100" noProof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sz="1600" i="1" kern="100" noProof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600" i="1" kern="100" noProof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s-MX" sz="1600" b="0" i="1" kern="100" noProof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600" i="1" kern="100" noProof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kern="100" noProof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i="1" kern="100" noProof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𝑉𝑔𝑟</m:t>
                              </m:r>
                            </m:sub>
                            <m:sup>
                              <m:r>
                                <a:rPr lang="en-US" sz="1600" i="1" kern="100" noProof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lang="en-US" sz="160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 kern="100" noProof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i="1" kern="100" noProof="0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1600" i="1" kern="100" noProof="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kern="10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s-MX" sz="1600" b="0" i="1" kern="100" noProof="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1600" i="1" kern="100" noProof="0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600" i="1" kern="100" noProof="0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 kern="100" noProof="0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 kern="100" noProof="0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 kern="100" noProof="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 kern="100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s-MX" sz="1600" b="0" i="1" kern="100" noProof="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600" i="1" kern="100" noProof="0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3D7433-7565-B04D-87BF-C9FC6FD71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17" y="3645178"/>
                <a:ext cx="2471959" cy="6941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019A10D-B921-8E4F-BFD2-E9BAB23477AA}"/>
                  </a:ext>
                </a:extLst>
              </p:cNvPr>
              <p:cNvSpPr txBox="1"/>
              <p:nvPr/>
            </p:nvSpPr>
            <p:spPr>
              <a:xfrm>
                <a:off x="3065447" y="3657359"/>
                <a:ext cx="3527440" cy="6505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100" noProof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US" sz="1600" i="1" kern="100" noProof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kern="100" noProof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600" i="1" kern="100" noProof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1600" i="1" kern="100" noProof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MX" sz="1600" b="0" i="1" kern="100" noProof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(1.971)</m:t>
                                  </m:r>
                                </m:e>
                                <m:sup>
                                  <m:r>
                                    <a:rPr lang="es-MX" sz="1600" b="0" i="1" kern="100" noProof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1600" i="1" kern="100" noProof="0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kern="100" noProof="0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3.869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i="1" kern="100" noProof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160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 kern="100" noProof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i="1" kern="100" noProof="0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 kern="100" noProof="0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MX" sz="1600" b="0" i="1" kern="100" noProof="0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1600" i="1" kern="100" noProof="0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sz="1600" b="0" i="1" kern="100" noProof="0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07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i="1" kern="100" noProof="0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600" i="1" kern="100" noProof="0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 kern="100" noProof="0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 kern="100" noProof="0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s-MX" sz="1600" b="0" i="1" kern="100" noProof="0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1600" i="1" kern="100" noProof="0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sz="1600" b="0" i="1" kern="100" noProof="0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07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i="1" kern="100" noProof="0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1600" noProof="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019A10D-B921-8E4F-BFD2-E9BAB2347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447" y="3657359"/>
                <a:ext cx="3527440" cy="6505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E84AC7B-0160-7E4F-994D-8808AC411879}"/>
                  </a:ext>
                </a:extLst>
              </p:cNvPr>
              <p:cNvSpPr txBox="1"/>
              <p:nvPr/>
            </p:nvSpPr>
            <p:spPr>
              <a:xfrm>
                <a:off x="762317" y="4300842"/>
                <a:ext cx="2786084" cy="13870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kern="100" noProof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sz="1600" i="1" kern="100" noProof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=3.409789</m:t>
                      </m:r>
                      <m:r>
                        <a:rPr lang="es-MX" sz="1600" b="0" i="1" kern="100" noProof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109</m:t>
                      </m:r>
                      <m:sSup>
                        <m:sSupPr>
                          <m:ctrlPr>
                            <a:rPr lang="en-US" sz="160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60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𝑋</m:t>
                          </m:r>
                          <m:r>
                            <a:rPr lang="en-US" sz="160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600" b="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  <m:sSup>
                        <m:sSupPr>
                          <m:ctrlPr>
                            <a:rPr lang="en-US" sz="160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60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  <m:r>
                            <a:rPr lang="en-US" sz="160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160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kern="100" noProof="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kern="100" noProof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sz="1600" i="1" kern="100" noProof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=0.0000034097 </m:t>
                      </m:r>
                      <m:r>
                        <a:rPr lang="en-US" sz="1600" i="1" kern="100" noProof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</m:t>
                      </m:r>
                    </m:oMath>
                  </m:oMathPara>
                </a14:m>
                <a:endParaRPr lang="en-US" sz="1600" kern="100" noProof="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i="1" noProof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en-US" sz="1600" i="1" noProof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=0.003409 </m:t>
                    </m:r>
                    <m:r>
                      <a:rPr lang="en-US" sz="1600" i="1" noProof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𝑚𝐷</m:t>
                    </m:r>
                  </m:oMath>
                </a14:m>
                <a:r>
                  <a:rPr lang="en-US" sz="1600" noProof="0" dirty="0"/>
                  <a:t> </a:t>
                </a:r>
              </a:p>
              <a:p>
                <a:endParaRPr lang="en-US" noProof="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E84AC7B-0160-7E4F-994D-8808AC411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17" y="4300842"/>
                <a:ext cx="2786084" cy="13870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ADF68445-D07E-AA4E-9D1C-4E1769EF2E1F}"/>
              </a:ext>
            </a:extLst>
          </p:cNvPr>
          <p:cNvSpPr txBox="1"/>
          <p:nvPr/>
        </p:nvSpPr>
        <p:spPr>
          <a:xfrm>
            <a:off x="233584" y="205478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latin typeface="Cambria Math" panose="02040503050406030204" pitchFamily="18" charset="0"/>
                <a:ea typeface="Cambria Math" panose="02040503050406030204" pitchFamily="18" charset="0"/>
              </a:rPr>
              <a:t>(4)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FE94771-025D-A748-9372-C85697EC0996}"/>
              </a:ext>
            </a:extLst>
          </p:cNvPr>
          <p:cNvSpPr txBox="1"/>
          <p:nvPr/>
        </p:nvSpPr>
        <p:spPr>
          <a:xfrm>
            <a:off x="233584" y="379797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latin typeface="Cambria Math" panose="02040503050406030204" pitchFamily="18" charset="0"/>
                <a:ea typeface="Cambria Math" panose="02040503050406030204" pitchFamily="18" charset="0"/>
              </a:rPr>
              <a:t>(3)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0E0A3B0-131B-E148-9366-835CF9A9CFC3}"/>
              </a:ext>
            </a:extLst>
          </p:cNvPr>
          <p:cNvSpPr txBox="1"/>
          <p:nvPr/>
        </p:nvSpPr>
        <p:spPr>
          <a:xfrm>
            <a:off x="6798141" y="5605271"/>
            <a:ext cx="5280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noProof="0" dirty="0"/>
              <a:t>Figure 6. </a:t>
            </a:r>
            <a:r>
              <a:rPr lang="en-US" sz="1200" b="1" i="1" noProof="0" dirty="0"/>
              <a:t>Calculation of tortuosity as a function of the number of particles. A value of 𝜏 = </a:t>
            </a:r>
            <a:r>
              <a:rPr lang="en-US" sz="1200" b="1" i="1" dirty="0"/>
              <a:t>1.971</a:t>
            </a:r>
            <a:r>
              <a:rPr lang="en-US" sz="1200" b="1" i="1" noProof="0" dirty="0"/>
              <a:t> was obtained from 10,000,000 iterations.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21553D7D-BADC-4BE3-BC56-E4CEE3F7651B}"/>
                  </a:ext>
                </a:extLst>
              </p:cNvPr>
              <p:cNvSpPr txBox="1"/>
              <p:nvPr/>
            </p:nvSpPr>
            <p:spPr>
              <a:xfrm>
                <a:off x="4146786" y="2054787"/>
                <a:ext cx="1364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7%</a:t>
                </a:r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21553D7D-BADC-4BE3-BC56-E4CEE3F76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786" y="2054787"/>
                <a:ext cx="1364762" cy="369332"/>
              </a:xfrm>
              <a:prstGeom prst="rect">
                <a:avLst/>
              </a:prstGeom>
              <a:blipFill>
                <a:blip r:embed="rId7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>
            <a:extLst>
              <a:ext uri="{FF2B5EF4-FFF2-40B4-BE49-F238E27FC236}">
                <a16:creationId xmlns:a16="http://schemas.microsoft.com/office/drawing/2014/main" id="{29BD9B29-0ABE-5F90-ED72-F288E24D0D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86" t="7995" b="8728"/>
          <a:stretch>
            <a:fillRect/>
          </a:stretch>
        </p:blipFill>
        <p:spPr>
          <a:xfrm>
            <a:off x="6498124" y="1793942"/>
            <a:ext cx="5480928" cy="373477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A6EF6CC-CA49-7D3D-72AE-5686274A4720}"/>
              </a:ext>
            </a:extLst>
          </p:cNvPr>
          <p:cNvSpPr txBox="1"/>
          <p:nvPr/>
        </p:nvSpPr>
        <p:spPr>
          <a:xfrm>
            <a:off x="8638389" y="5328272"/>
            <a:ext cx="1600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iteration</a:t>
            </a:r>
          </a:p>
        </p:txBody>
      </p:sp>
    </p:spTree>
    <p:extLst>
      <p:ext uri="{BB962C8B-B14F-4D97-AF65-F5344CB8AC3E}">
        <p14:creationId xmlns:p14="http://schemas.microsoft.com/office/powerpoint/2010/main" val="294780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9056E5-6996-3A22-E31B-8057B4D0B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387A5FF5-1FDE-D655-2E8C-5F44C8535E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288947"/>
              </p:ext>
            </p:extLst>
          </p:nvPr>
        </p:nvGraphicFramePr>
        <p:xfrm>
          <a:off x="1524" y="6425851"/>
          <a:ext cx="12190476" cy="435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3492">
                  <a:extLst>
                    <a:ext uri="{9D8B030D-6E8A-4147-A177-3AD203B41FA5}">
                      <a16:colId xmlns:a16="http://schemas.microsoft.com/office/drawing/2014/main" val="515459820"/>
                    </a:ext>
                  </a:extLst>
                </a:gridCol>
                <a:gridCol w="4585730">
                  <a:extLst>
                    <a:ext uri="{9D8B030D-6E8A-4147-A177-3AD203B41FA5}">
                      <a16:colId xmlns:a16="http://schemas.microsoft.com/office/drawing/2014/main" val="4204863357"/>
                    </a:ext>
                  </a:extLst>
                </a:gridCol>
                <a:gridCol w="3541254">
                  <a:extLst>
                    <a:ext uri="{9D8B030D-6E8A-4147-A177-3AD203B41FA5}">
                      <a16:colId xmlns:a16="http://schemas.microsoft.com/office/drawing/2014/main" val="1222766995"/>
                    </a:ext>
                  </a:extLst>
                </a:gridCol>
              </a:tblGrid>
              <a:tr h="4359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FCT/UANL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 err="1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InterPore</a:t>
                      </a:r>
                      <a:endParaRPr lang="en-US" sz="1200" b="0" i="0" kern="1200" noProof="0" dirty="0">
                        <a:solidFill>
                          <a:schemeClr val="lt1"/>
                        </a:solidFill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latin typeface="Avenir Next" panose="020B0503020202020204" pitchFamily="34" charset="0"/>
                        </a:rPr>
                        <a:t>May 21, 2026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99141"/>
                  </a:ext>
                </a:extLst>
              </a:tr>
            </a:tbl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9CD2B4D-B672-A562-DAE2-D690B68D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3373" y="6461254"/>
            <a:ext cx="2743200" cy="36512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3ED90B7-3AB7-BD4E-9EA0-17CEF1FCBCD5}" type="slidenum">
              <a:rPr lang="en-US" noProof="0" smtClean="0">
                <a:solidFill>
                  <a:schemeClr val="bg1"/>
                </a:solidFill>
                <a:latin typeface="Avenir Next" panose="020B0503020202020204" pitchFamily="34" charset="0"/>
              </a:rPr>
              <a:pPr>
                <a:spcAft>
                  <a:spcPts val="600"/>
                </a:spcAft>
              </a:pPr>
              <a:t>12</a:t>
            </a:fld>
            <a:endParaRPr lang="en-US" noProof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7D380D2-8633-5C43-317C-F9F6B4079313}"/>
              </a:ext>
            </a:extLst>
          </p:cNvPr>
          <p:cNvSpPr/>
          <p:nvPr/>
        </p:nvSpPr>
        <p:spPr>
          <a:xfrm>
            <a:off x="-32" y="12200"/>
            <a:ext cx="12190476" cy="494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FFFF00"/>
                </a:solidFill>
                <a:latin typeface="Avenir Next" panose="020B0503020202020204" pitchFamily="34" charset="0"/>
              </a:rPr>
              <a:t>Introduction&gt; Objectives&gt; Methodology&gt;</a:t>
            </a:r>
            <a:r>
              <a:rPr lang="en-US" sz="1100" dirty="0">
                <a:solidFill>
                  <a:srgbClr val="FFFF00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Avenir Next" panose="020B0503020202020204" pitchFamily="34" charset="0"/>
              </a:rPr>
              <a:t>Study Area &gt;Fieldwork&gt;Image Processing&gt;Particle Simulation&gt;Results and Calculation&gt; 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Literature Data</a:t>
            </a:r>
            <a:endParaRPr lang="en-US" b="1" noProof="0" dirty="0">
              <a:solidFill>
                <a:srgbClr val="FFFF00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Rectangle 58">
            <a:extLst>
              <a:ext uri="{FF2B5EF4-FFF2-40B4-BE49-F238E27FC236}">
                <a16:creationId xmlns:a16="http://schemas.microsoft.com/office/drawing/2014/main" id="{C030B7ED-6302-721A-55F0-275D277B1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743" y="20693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>
              <a:latin typeface="Avenir Next" panose="020B0503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A87DC1C-08E7-6745-C067-B2A979729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3717CE2-102B-9F28-20D6-73EB18818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7B10AB5-8652-900E-B375-F500D84B4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EDE77888-FB5E-0B23-64A1-776526D55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8E29C682-2483-8243-550D-2E422E37C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CFB86AB8-9AA7-6F1A-404B-95D3E6FA9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B455FA2B-E347-6505-C7A9-39792E9A3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25" name="Título 2">
            <a:extLst>
              <a:ext uri="{FF2B5EF4-FFF2-40B4-BE49-F238E27FC236}">
                <a16:creationId xmlns:a16="http://schemas.microsoft.com/office/drawing/2014/main" id="{43EB4569-B759-B475-86CF-9E0BDB2A561B}"/>
              </a:ext>
            </a:extLst>
          </p:cNvPr>
          <p:cNvSpPr txBox="1">
            <a:spLocks/>
          </p:cNvSpPr>
          <p:nvPr/>
        </p:nvSpPr>
        <p:spPr>
          <a:xfrm>
            <a:off x="1980174" y="707315"/>
            <a:ext cx="8106794" cy="8609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Data</a:t>
            </a:r>
            <a:endParaRPr lang="en-US" sz="54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109">
            <a:extLst>
              <a:ext uri="{FF2B5EF4-FFF2-40B4-BE49-F238E27FC236}">
                <a16:creationId xmlns:a16="http://schemas.microsoft.com/office/drawing/2014/main" id="{0A886B46-32CC-3284-910C-C8BB69D0A00B}"/>
              </a:ext>
            </a:extLst>
          </p:cNvPr>
          <p:cNvSpPr txBox="1"/>
          <p:nvPr/>
        </p:nvSpPr>
        <p:spPr>
          <a:xfrm>
            <a:off x="22049195" y="31857580"/>
            <a:ext cx="6997848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10" b="1" noProof="0" dirty="0" err="1"/>
              <a:t>Tabla</a:t>
            </a:r>
            <a:r>
              <a:rPr lang="en-US" sz="1710" b="1" noProof="0" dirty="0"/>
              <a:t> 1. </a:t>
            </a:r>
            <a:r>
              <a:rPr lang="en-US" sz="1710" noProof="0" dirty="0"/>
              <a:t>Valores de </a:t>
            </a:r>
            <a:r>
              <a:rPr lang="en-US" sz="1710" noProof="0" dirty="0" err="1"/>
              <a:t>porosidad</a:t>
            </a:r>
            <a:r>
              <a:rPr lang="en-US" sz="1710" noProof="0" dirty="0"/>
              <a:t> y </a:t>
            </a:r>
            <a:r>
              <a:rPr lang="en-US" sz="1710" noProof="0" dirty="0" err="1"/>
              <a:t>permeabilidad</a:t>
            </a:r>
            <a:r>
              <a:rPr lang="en-US" sz="1710" noProof="0" dirty="0"/>
              <a:t>, </a:t>
            </a:r>
            <a:r>
              <a:rPr lang="en-US" sz="1710" noProof="0" dirty="0" err="1"/>
              <a:t>tomado</a:t>
            </a:r>
            <a:r>
              <a:rPr lang="en-US" sz="1710" noProof="0" dirty="0"/>
              <a:t> de Han, et al. (2016)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B9D2805-0FF3-B4FC-8D47-AD14D0CD61F6}"/>
              </a:ext>
            </a:extLst>
          </p:cNvPr>
          <p:cNvSpPr txBox="1"/>
          <p:nvPr/>
        </p:nvSpPr>
        <p:spPr>
          <a:xfrm>
            <a:off x="1989931" y="5425707"/>
            <a:ext cx="821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Table 1. </a:t>
            </a:r>
            <a:r>
              <a:rPr lang="en-US" b="1" i="1" dirty="0">
                <a:latin typeface="+mj-lt"/>
              </a:rPr>
              <a:t>Petrophysical values ​​of rock samples from </a:t>
            </a:r>
            <a:r>
              <a:rPr lang="en-US" b="1" i="1" dirty="0" err="1">
                <a:latin typeface="+mj-lt"/>
              </a:rPr>
              <a:t>Chicontepec</a:t>
            </a:r>
            <a:r>
              <a:rPr lang="en-US" b="1" i="1" dirty="0">
                <a:latin typeface="+mj-lt"/>
              </a:rPr>
              <a:t> and </a:t>
            </a:r>
            <a:r>
              <a:rPr lang="en-US" b="1" i="1" dirty="0" err="1">
                <a:latin typeface="+mj-lt"/>
              </a:rPr>
              <a:t>Amaxac</a:t>
            </a:r>
            <a:r>
              <a:rPr lang="en-US" b="1" i="1" dirty="0">
                <a:latin typeface="+mj-lt"/>
              </a:rPr>
              <a:t> outcrops</a:t>
            </a:r>
            <a:endParaRPr lang="es-ES" b="1" i="1" dirty="0">
              <a:latin typeface="+mj-lt"/>
            </a:endParaRPr>
          </a:p>
        </p:txBody>
      </p:sp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EFAAF8CC-D73B-ECD9-6E3C-89D89EEC7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609233"/>
              </p:ext>
            </p:extLst>
          </p:nvPr>
        </p:nvGraphicFramePr>
        <p:xfrm>
          <a:off x="704851" y="1830772"/>
          <a:ext cx="10657441" cy="319645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980599">
                  <a:extLst>
                    <a:ext uri="{9D8B030D-6E8A-4147-A177-3AD203B41FA5}">
                      <a16:colId xmlns:a16="http://schemas.microsoft.com/office/drawing/2014/main" val="1535494859"/>
                    </a:ext>
                  </a:extLst>
                </a:gridCol>
                <a:gridCol w="1951718">
                  <a:extLst>
                    <a:ext uri="{9D8B030D-6E8A-4147-A177-3AD203B41FA5}">
                      <a16:colId xmlns:a16="http://schemas.microsoft.com/office/drawing/2014/main" val="978815867"/>
                    </a:ext>
                  </a:extLst>
                </a:gridCol>
                <a:gridCol w="1997165">
                  <a:extLst>
                    <a:ext uri="{9D8B030D-6E8A-4147-A177-3AD203B41FA5}">
                      <a16:colId xmlns:a16="http://schemas.microsoft.com/office/drawing/2014/main" val="2837066839"/>
                    </a:ext>
                  </a:extLst>
                </a:gridCol>
                <a:gridCol w="1588139">
                  <a:extLst>
                    <a:ext uri="{9D8B030D-6E8A-4147-A177-3AD203B41FA5}">
                      <a16:colId xmlns:a16="http://schemas.microsoft.com/office/drawing/2014/main" val="2221213232"/>
                    </a:ext>
                  </a:extLst>
                </a:gridCol>
                <a:gridCol w="2139820">
                  <a:extLst>
                    <a:ext uri="{9D8B030D-6E8A-4147-A177-3AD203B41FA5}">
                      <a16:colId xmlns:a16="http://schemas.microsoft.com/office/drawing/2014/main" val="1977875382"/>
                    </a:ext>
                  </a:extLst>
                </a:gridCol>
              </a:tblGrid>
              <a:tr h="754737">
                <a:tc>
                  <a:txBody>
                    <a:bodyPr/>
                    <a:lstStyle/>
                    <a:p>
                      <a:pPr marL="537210" marR="64135" indent="-409575" algn="ctr">
                        <a:lnSpc>
                          <a:spcPct val="100000"/>
                        </a:lnSpc>
                        <a:spcBef>
                          <a:spcPts val="280"/>
                        </a:spcBef>
                        <a:buNone/>
                      </a:pPr>
                      <a:r>
                        <a:rPr lang="en-US" sz="2000" b="1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Name of the Rock </a:t>
                      </a:r>
                    </a:p>
                    <a:p>
                      <a:pPr marL="537210" marR="64135" indent="-409575" algn="ctr">
                        <a:lnSpc>
                          <a:spcPct val="100000"/>
                        </a:lnSpc>
                        <a:spcBef>
                          <a:spcPts val="280"/>
                        </a:spcBef>
                        <a:buNone/>
                      </a:pPr>
                      <a:r>
                        <a:rPr lang="en-US" sz="2000" b="1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Cores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8CA"/>
                    </a:solidFill>
                  </a:tcPr>
                </a:tc>
                <a:tc>
                  <a:txBody>
                    <a:bodyPr/>
                    <a:lstStyle/>
                    <a:p>
                      <a:pPr marL="283210" marR="163195" indent="-129540" algn="ctr">
                        <a:lnSpc>
                          <a:spcPct val="100000"/>
                        </a:lnSpc>
                        <a:spcBef>
                          <a:spcPts val="280"/>
                        </a:spcBef>
                        <a:buNone/>
                      </a:pPr>
                      <a:r>
                        <a:rPr lang="en-US" sz="2000" b="1" spc="-1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Length of the Core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8CA"/>
                    </a:solidFill>
                  </a:tcPr>
                </a:tc>
                <a:tc>
                  <a:txBody>
                    <a:bodyPr/>
                    <a:lstStyle/>
                    <a:p>
                      <a:pPr marL="386080" marR="118745" indent="-220980" algn="ctr">
                        <a:lnSpc>
                          <a:spcPct val="100000"/>
                        </a:lnSpc>
                        <a:spcBef>
                          <a:spcPts val="280"/>
                        </a:spcBef>
                        <a:buNone/>
                      </a:pPr>
                      <a:r>
                        <a:rPr lang="en-US" sz="2000" b="1" spc="-1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Cutting Direction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8CA"/>
                    </a:solidFill>
                  </a:tcPr>
                </a:tc>
                <a:tc>
                  <a:txBody>
                    <a:bodyPr/>
                    <a:lstStyle/>
                    <a:p>
                      <a:pPr marL="293370" indent="-170180" algn="ctr">
                        <a:lnSpc>
                          <a:spcPct val="100000"/>
                        </a:lnSpc>
                        <a:spcBef>
                          <a:spcPts val="280"/>
                        </a:spcBef>
                        <a:buNone/>
                      </a:pPr>
                      <a:r>
                        <a:rPr lang="en-US" sz="2000" b="1" spc="-1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Porosity</a:t>
                      </a:r>
                    </a:p>
                    <a:p>
                      <a:pPr marL="293370" indent="-170180" algn="ctr">
                        <a:lnSpc>
                          <a:spcPct val="100000"/>
                        </a:lnSpc>
                        <a:spcBef>
                          <a:spcPts val="280"/>
                        </a:spcBef>
                        <a:buNone/>
                      </a:pPr>
                      <a:r>
                        <a:rPr lang="en-US" sz="2000" spc="-1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spc="-2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8CA"/>
                    </a:solidFill>
                  </a:tcPr>
                </a:tc>
                <a:tc>
                  <a:txBody>
                    <a:bodyPr/>
                    <a:lstStyle/>
                    <a:p>
                      <a:pPr marL="384175" indent="-259715" algn="ctr">
                        <a:lnSpc>
                          <a:spcPct val="100000"/>
                        </a:lnSpc>
                        <a:spcBef>
                          <a:spcPts val="280"/>
                        </a:spcBef>
                        <a:buNone/>
                      </a:pPr>
                      <a:r>
                        <a:rPr lang="en-US" sz="2000" b="1" spc="-1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Permeability</a:t>
                      </a:r>
                    </a:p>
                    <a:p>
                      <a:pPr marL="384175" indent="-259715" algn="ctr">
                        <a:lnSpc>
                          <a:spcPct val="100000"/>
                        </a:lnSpc>
                        <a:spcBef>
                          <a:spcPts val="280"/>
                        </a:spcBef>
                        <a:buNone/>
                      </a:pPr>
                      <a:r>
                        <a:rPr lang="en-US" sz="2000" spc="-1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spc="-2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1" spc="-20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mD</a:t>
                      </a:r>
                      <a:r>
                        <a:rPr lang="en-US" sz="2000" b="1" spc="-2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562060"/>
                  </a:ext>
                </a:extLst>
              </a:tr>
              <a:tr h="611701">
                <a:tc>
                  <a:txBody>
                    <a:bodyPr/>
                    <a:lstStyle/>
                    <a:p>
                      <a:pPr marL="71755" algn="ctr">
                        <a:spcBef>
                          <a:spcPts val="320"/>
                        </a:spcBef>
                        <a:buNone/>
                      </a:pPr>
                      <a:r>
                        <a:rPr lang="en-US" sz="2000" spc="-3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Sample </a:t>
                      </a:r>
                      <a:r>
                        <a:rPr lang="en-US" sz="200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</a:t>
                      </a:r>
                      <a:r>
                        <a:rPr lang="en-US" sz="2000" spc="-1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Chicontepec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0160" algn="ctr">
                        <a:spcBef>
                          <a:spcPts val="320"/>
                        </a:spcBef>
                        <a:buNone/>
                      </a:pPr>
                      <a:r>
                        <a:rPr lang="en-US" sz="200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spc="5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25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3815" marR="1270" algn="ctr">
                        <a:spcBef>
                          <a:spcPts val="320"/>
                        </a:spcBef>
                        <a:buNone/>
                      </a:pPr>
                      <a:r>
                        <a:rPr lang="en-US" sz="2000" spc="-1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Parallel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algn="ctr">
                        <a:spcBef>
                          <a:spcPts val="320"/>
                        </a:spcBef>
                        <a:buNone/>
                      </a:pPr>
                      <a:r>
                        <a:rPr lang="en-US" sz="2000" spc="-2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6675" algn="ctr">
                        <a:spcBef>
                          <a:spcPts val="320"/>
                        </a:spcBef>
                        <a:buNone/>
                      </a:pPr>
                      <a:r>
                        <a:rPr lang="en-US" sz="2000" i="1" spc="-1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undefined</a:t>
                      </a:r>
                      <a:endParaRPr lang="en-US" sz="2800" i="1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1413287"/>
                  </a:ext>
                </a:extLst>
              </a:tr>
              <a:tr h="603228">
                <a:tc>
                  <a:txBody>
                    <a:bodyPr/>
                    <a:lstStyle/>
                    <a:p>
                      <a:pPr marL="71755" algn="ctr">
                        <a:spcBef>
                          <a:spcPts val="295"/>
                        </a:spcBef>
                        <a:buNone/>
                      </a:pPr>
                      <a:r>
                        <a:rPr lang="en-US" sz="2000" spc="-3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Sample </a:t>
                      </a:r>
                      <a:r>
                        <a:rPr lang="en-US" sz="200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</a:t>
                      </a:r>
                      <a:r>
                        <a:rPr lang="en-US" sz="2000" spc="-1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Chicontepec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0160" algn="ctr">
                        <a:spcBef>
                          <a:spcPts val="295"/>
                        </a:spcBef>
                        <a:buNone/>
                      </a:pPr>
                      <a:r>
                        <a:rPr lang="en-US" sz="200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spc="5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25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3815" algn="ctr">
                        <a:spcBef>
                          <a:spcPts val="295"/>
                        </a:spcBef>
                        <a:buNone/>
                      </a:pPr>
                      <a:r>
                        <a:rPr lang="en-US" sz="2000" spc="-1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Perpendicular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marR="1905" algn="ctr">
                        <a:spcBef>
                          <a:spcPts val="295"/>
                        </a:spcBef>
                        <a:buNone/>
                      </a:pPr>
                      <a:r>
                        <a:rPr lang="en-US" sz="2000" spc="-25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8.0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6675" algn="ctr">
                        <a:spcBef>
                          <a:spcPts val="295"/>
                        </a:spcBef>
                        <a:buNone/>
                      </a:pPr>
                      <a:r>
                        <a:rPr lang="en-US" sz="2000" spc="-1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0.001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141503"/>
                  </a:ext>
                </a:extLst>
              </a:tr>
              <a:tr h="610006">
                <a:tc>
                  <a:txBody>
                    <a:bodyPr/>
                    <a:lstStyle/>
                    <a:p>
                      <a:pPr marL="71755" algn="ctr">
                        <a:spcBef>
                          <a:spcPts val="295"/>
                        </a:spcBef>
                        <a:buNone/>
                      </a:pPr>
                      <a:r>
                        <a:rPr lang="en-US" sz="2000" spc="-3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Sample </a:t>
                      </a:r>
                      <a:r>
                        <a:rPr lang="en-US" sz="200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</a:t>
                      </a:r>
                      <a:r>
                        <a:rPr lang="en-US" sz="2000" spc="-1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Amaxac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0160" algn="ctr">
                        <a:spcBef>
                          <a:spcPts val="295"/>
                        </a:spcBef>
                        <a:buNone/>
                      </a:pPr>
                      <a:r>
                        <a:rPr lang="en-US" sz="200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000" spc="5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25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3815" marR="1270" algn="ctr">
                        <a:spcBef>
                          <a:spcPts val="295"/>
                        </a:spcBef>
                        <a:buNone/>
                      </a:pPr>
                      <a:r>
                        <a:rPr lang="en-US" sz="2000" spc="-1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Parallel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marR="1905" algn="ctr">
                        <a:spcBef>
                          <a:spcPts val="295"/>
                        </a:spcBef>
                        <a:buNone/>
                      </a:pPr>
                      <a:r>
                        <a:rPr lang="en-US" sz="2000" spc="-25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7.0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6675" algn="ctr">
                        <a:spcBef>
                          <a:spcPts val="295"/>
                        </a:spcBef>
                        <a:buNone/>
                      </a:pPr>
                      <a:r>
                        <a:rPr lang="en-US" sz="2000" spc="-1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0.002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23419"/>
                  </a:ext>
                </a:extLst>
              </a:tr>
              <a:tr h="616784">
                <a:tc>
                  <a:txBody>
                    <a:bodyPr/>
                    <a:lstStyle/>
                    <a:p>
                      <a:pPr marL="71755" algn="ctr">
                        <a:spcBef>
                          <a:spcPts val="310"/>
                        </a:spcBef>
                        <a:buNone/>
                      </a:pPr>
                      <a:r>
                        <a:rPr lang="en-US" sz="2000" spc="-3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Sample </a:t>
                      </a:r>
                      <a:r>
                        <a:rPr lang="en-US" sz="200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</a:t>
                      </a:r>
                      <a:r>
                        <a:rPr lang="en-US" sz="2000" spc="-1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Amaxac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0160" algn="ctr">
                        <a:spcBef>
                          <a:spcPts val="310"/>
                        </a:spcBef>
                        <a:buNone/>
                      </a:pPr>
                      <a:r>
                        <a:rPr lang="en-US" sz="200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spc="5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25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3815" algn="ctr">
                        <a:spcBef>
                          <a:spcPts val="310"/>
                        </a:spcBef>
                        <a:buNone/>
                      </a:pPr>
                      <a:r>
                        <a:rPr lang="en-US" sz="2000" spc="-1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Perpendicular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marR="1905" algn="ctr">
                        <a:spcBef>
                          <a:spcPts val="310"/>
                        </a:spcBef>
                        <a:buNone/>
                      </a:pPr>
                      <a:r>
                        <a:rPr lang="en-US" sz="2000" spc="-25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6675" algn="ctr">
                        <a:spcBef>
                          <a:spcPts val="310"/>
                        </a:spcBef>
                        <a:buNone/>
                      </a:pPr>
                      <a:r>
                        <a:rPr lang="en-US" sz="2000" spc="-1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0.041</a:t>
                      </a:r>
                      <a:endParaRPr lang="en-US" sz="2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1672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987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0BDB67D2-FFDF-48E3-919B-5CC544EC7B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307312"/>
              </p:ext>
            </p:extLst>
          </p:nvPr>
        </p:nvGraphicFramePr>
        <p:xfrm>
          <a:off x="1524" y="6425851"/>
          <a:ext cx="12190476" cy="435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3492">
                  <a:extLst>
                    <a:ext uri="{9D8B030D-6E8A-4147-A177-3AD203B41FA5}">
                      <a16:colId xmlns:a16="http://schemas.microsoft.com/office/drawing/2014/main" val="515459820"/>
                    </a:ext>
                  </a:extLst>
                </a:gridCol>
                <a:gridCol w="4585730">
                  <a:extLst>
                    <a:ext uri="{9D8B030D-6E8A-4147-A177-3AD203B41FA5}">
                      <a16:colId xmlns:a16="http://schemas.microsoft.com/office/drawing/2014/main" val="4204863357"/>
                    </a:ext>
                  </a:extLst>
                </a:gridCol>
                <a:gridCol w="3541254">
                  <a:extLst>
                    <a:ext uri="{9D8B030D-6E8A-4147-A177-3AD203B41FA5}">
                      <a16:colId xmlns:a16="http://schemas.microsoft.com/office/drawing/2014/main" val="1222766995"/>
                    </a:ext>
                  </a:extLst>
                </a:gridCol>
              </a:tblGrid>
              <a:tr h="4359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FCT/UANL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 err="1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InterPore</a:t>
                      </a:r>
                      <a:endParaRPr lang="en-US" sz="1200" b="0" i="0" kern="1200" noProof="0" dirty="0">
                        <a:solidFill>
                          <a:schemeClr val="lt1"/>
                        </a:solidFill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latin typeface="Avenir Next" panose="020B0503020202020204" pitchFamily="34" charset="0"/>
                        </a:rPr>
                        <a:t>May 21, 2026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99141"/>
                  </a:ext>
                </a:extLst>
              </a:tr>
            </a:tbl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F53477B-703A-88FD-27CE-3A200C181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3373" y="6461254"/>
            <a:ext cx="2743200" cy="36512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3ED90B7-3AB7-BD4E-9EA0-17CEF1FCBCD5}" type="slidenum">
              <a:rPr lang="en-US" noProof="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5EC2F36-AF8F-8FF2-F1EE-B638DEEE1E93}"/>
              </a:ext>
            </a:extLst>
          </p:cNvPr>
          <p:cNvSpPr/>
          <p:nvPr/>
        </p:nvSpPr>
        <p:spPr>
          <a:xfrm>
            <a:off x="-32" y="12200"/>
            <a:ext cx="12190476" cy="494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dirty="0">
                <a:solidFill>
                  <a:srgbClr val="FFFF00"/>
                </a:solidFill>
                <a:latin typeface="Avenir Next" panose="020B0503020202020204" pitchFamily="34" charset="0"/>
              </a:rPr>
              <a:t>Introduction&gt; Objectives&gt; Methodology&gt; Study Area &gt;Fieldwork&gt;Image Processing&gt;Particle Simulation&gt;Results and Calculation&gt; Literature Data&gt; </a:t>
            </a:r>
            <a:r>
              <a:rPr lang="en-US" sz="1500" b="1" dirty="0">
                <a:solidFill>
                  <a:schemeClr val="bg1"/>
                </a:solidFill>
                <a:latin typeface="Avenir Next" panose="020B0503020202020204" pitchFamily="34" charset="0"/>
              </a:rPr>
              <a:t>Conclusions and References </a:t>
            </a:r>
          </a:p>
        </p:txBody>
      </p:sp>
      <p:sp>
        <p:nvSpPr>
          <p:cNvPr id="5" name="Rectangle 58">
            <a:extLst>
              <a:ext uri="{FF2B5EF4-FFF2-40B4-BE49-F238E27FC236}">
                <a16:creationId xmlns:a16="http://schemas.microsoft.com/office/drawing/2014/main" id="{50E531DB-214D-5EDF-2FCA-FFB31965E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743" y="17961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FEF538D-3F49-0B83-E1AD-9EEB4A484C80}"/>
              </a:ext>
            </a:extLst>
          </p:cNvPr>
          <p:cNvSpPr txBox="1"/>
          <p:nvPr/>
        </p:nvSpPr>
        <p:spPr>
          <a:xfrm>
            <a:off x="684364" y="1691603"/>
            <a:ext cx="101385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Clr>
                <a:schemeClr val="accent1"/>
              </a:buClr>
              <a:buFont typeface="+mj-lt"/>
              <a:buAutoNum type="romanLcPeriod"/>
            </a:pPr>
            <a:r>
              <a:rPr lang="en-US" sz="2800" dirty="0"/>
              <a:t>This work represents a low-cost alternative for estimating petrophysical parameters compared to laboratory experiments. </a:t>
            </a:r>
          </a:p>
          <a:p>
            <a:pPr marL="514350" indent="-514350" algn="just">
              <a:buClr>
                <a:schemeClr val="accent1"/>
              </a:buClr>
              <a:buFont typeface="+mj-lt"/>
              <a:buAutoNum type="romanLcPeriod"/>
            </a:pPr>
            <a:r>
              <a:rPr lang="en-US" sz="2800" dirty="0"/>
              <a:t>The results are consistent with those found in the literature. </a:t>
            </a:r>
          </a:p>
          <a:p>
            <a:pPr marL="514350" indent="-514350" algn="just">
              <a:buClr>
                <a:schemeClr val="accent1"/>
              </a:buClr>
              <a:buFont typeface="+mj-lt"/>
              <a:buAutoNum type="romanLcPeriod"/>
            </a:pPr>
            <a:r>
              <a:rPr lang="en-US" sz="2800" dirty="0"/>
              <a:t>Particle simulation within the porous medium allows us to measure their trajectories to estimate tortuosity, a crucial parameter in petrophysics. </a:t>
            </a:r>
          </a:p>
          <a:p>
            <a:pPr marL="514350" indent="-514350" algn="just">
              <a:buClr>
                <a:schemeClr val="accent1"/>
              </a:buClr>
              <a:buFont typeface="+mj-lt"/>
              <a:buAutoNum type="romanLcPeriod"/>
            </a:pPr>
            <a:r>
              <a:rPr lang="en-US" sz="2800" dirty="0"/>
              <a:t>Since permeability is a parameter that is highly difficult to measure, these types of experiments allow us to calculate more realistic values, as approximations can be numerically controlled.</a:t>
            </a:r>
            <a:endParaRPr lang="en-US" sz="3600" noProof="0" dirty="0"/>
          </a:p>
        </p:txBody>
      </p:sp>
      <p:sp>
        <p:nvSpPr>
          <p:cNvPr id="23" name="Título 2">
            <a:extLst>
              <a:ext uri="{FF2B5EF4-FFF2-40B4-BE49-F238E27FC236}">
                <a16:creationId xmlns:a16="http://schemas.microsoft.com/office/drawing/2014/main" id="{C50E333A-1AC8-EC44-95E0-44B207357558}"/>
              </a:ext>
            </a:extLst>
          </p:cNvPr>
          <p:cNvSpPr txBox="1">
            <a:spLocks/>
          </p:cNvSpPr>
          <p:nvPr/>
        </p:nvSpPr>
        <p:spPr>
          <a:xfrm>
            <a:off x="948716" y="795250"/>
            <a:ext cx="8106794" cy="8609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553724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0BDB67D2-FFDF-48E3-919B-5CC544EC7B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020784"/>
              </p:ext>
            </p:extLst>
          </p:nvPr>
        </p:nvGraphicFramePr>
        <p:xfrm>
          <a:off x="1524" y="6425851"/>
          <a:ext cx="12190476" cy="435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3492">
                  <a:extLst>
                    <a:ext uri="{9D8B030D-6E8A-4147-A177-3AD203B41FA5}">
                      <a16:colId xmlns:a16="http://schemas.microsoft.com/office/drawing/2014/main" val="515459820"/>
                    </a:ext>
                  </a:extLst>
                </a:gridCol>
                <a:gridCol w="4585730">
                  <a:extLst>
                    <a:ext uri="{9D8B030D-6E8A-4147-A177-3AD203B41FA5}">
                      <a16:colId xmlns:a16="http://schemas.microsoft.com/office/drawing/2014/main" val="4204863357"/>
                    </a:ext>
                  </a:extLst>
                </a:gridCol>
                <a:gridCol w="3541254">
                  <a:extLst>
                    <a:ext uri="{9D8B030D-6E8A-4147-A177-3AD203B41FA5}">
                      <a16:colId xmlns:a16="http://schemas.microsoft.com/office/drawing/2014/main" val="1222766995"/>
                    </a:ext>
                  </a:extLst>
                </a:gridCol>
              </a:tblGrid>
              <a:tr h="4359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FCT/UANL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 err="1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InterPore</a:t>
                      </a:r>
                      <a:endParaRPr lang="en-US" sz="1200" b="0" i="0" kern="1200" noProof="0" dirty="0">
                        <a:solidFill>
                          <a:schemeClr val="lt1"/>
                        </a:solidFill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latin typeface="Avenir Next" panose="020B0503020202020204" pitchFamily="34" charset="0"/>
                        </a:rPr>
                        <a:t>May 21, 2026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99141"/>
                  </a:ext>
                </a:extLst>
              </a:tr>
            </a:tbl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F53477B-703A-88FD-27CE-3A200C181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3373" y="6461254"/>
            <a:ext cx="2743200" cy="36512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3ED90B7-3AB7-BD4E-9EA0-17CEF1FCBCD5}" type="slidenum">
              <a:rPr lang="en-US" noProof="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5EC2F36-AF8F-8FF2-F1EE-B638DEEE1E93}"/>
              </a:ext>
            </a:extLst>
          </p:cNvPr>
          <p:cNvSpPr/>
          <p:nvPr/>
        </p:nvSpPr>
        <p:spPr>
          <a:xfrm>
            <a:off x="9299" y="12200"/>
            <a:ext cx="12190476" cy="494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00" dirty="0">
              <a:solidFill>
                <a:srgbClr val="FFFF00"/>
              </a:solidFill>
              <a:latin typeface="Avenir Next" panose="020B0503020202020204" pitchFamily="34" charset="0"/>
            </a:endParaRPr>
          </a:p>
          <a:p>
            <a:r>
              <a:rPr lang="en-US" sz="1300" dirty="0">
                <a:solidFill>
                  <a:srgbClr val="FFFF00"/>
                </a:solidFill>
                <a:latin typeface="Avenir Next" panose="020B0503020202020204" pitchFamily="34" charset="0"/>
              </a:rPr>
              <a:t>Introduction&gt; Objectives&gt; Methodology&gt; Study Area &gt;Fieldwork&gt;Image Processing&gt;Particle Simulation&gt;Results and Calculation&gt; Literature Data&gt; </a:t>
            </a:r>
            <a:r>
              <a:rPr lang="en-US" sz="1500" b="1" dirty="0">
                <a:solidFill>
                  <a:schemeClr val="bg1"/>
                </a:solidFill>
                <a:latin typeface="Avenir Next" panose="020B0503020202020204" pitchFamily="34" charset="0"/>
              </a:rPr>
              <a:t>Conclusions and References </a:t>
            </a:r>
          </a:p>
          <a:p>
            <a:endParaRPr lang="en-US" sz="1400" noProof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Rectangle 58">
            <a:extLst>
              <a:ext uri="{FF2B5EF4-FFF2-40B4-BE49-F238E27FC236}">
                <a16:creationId xmlns:a16="http://schemas.microsoft.com/office/drawing/2014/main" id="{50E531DB-214D-5EDF-2FCA-FFB31965E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743" y="17961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FEF538D-3F49-0B83-E1AD-9EEB4A484C80}"/>
              </a:ext>
            </a:extLst>
          </p:cNvPr>
          <p:cNvSpPr txBox="1"/>
          <p:nvPr/>
        </p:nvSpPr>
        <p:spPr>
          <a:xfrm>
            <a:off x="864246" y="1788020"/>
            <a:ext cx="1046192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600" i="1" noProof="0" dirty="0"/>
              <a:t>Djebbar Tiab, E. C. (2012). Petrophysics Theory and Practice of Measuring Reservoir Rock and Fluid Transport Properties (Third Edition ed.). (G. P. Publishing, Ed.) Oxford, Uk.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i="1" noProof="0" dirty="0"/>
              <a:t>LIMARINO, L. I. (2000, </a:t>
            </a:r>
            <a:r>
              <a:rPr lang="en-US" sz="1600" i="1" noProof="0" dirty="0" err="1"/>
              <a:t>Noviembre</a:t>
            </a:r>
            <a:r>
              <a:rPr lang="en-US" sz="1600" i="1" noProof="0" dirty="0"/>
              <a:t>). </a:t>
            </a:r>
            <a:r>
              <a:rPr lang="en-US" sz="1600" i="1" noProof="0" dirty="0" err="1"/>
              <a:t>Caracterización</a:t>
            </a:r>
            <a:r>
              <a:rPr lang="en-US" sz="1600" i="1" noProof="0" dirty="0"/>
              <a:t> y </a:t>
            </a:r>
            <a:r>
              <a:rPr lang="en-US" sz="1600" i="1" noProof="0" dirty="0" err="1"/>
              <a:t>origen</a:t>
            </a:r>
            <a:r>
              <a:rPr lang="en-US" sz="1600" i="1" noProof="0" dirty="0"/>
              <a:t> de la </a:t>
            </a:r>
            <a:r>
              <a:rPr lang="en-US" sz="1600" i="1" noProof="0" dirty="0" err="1"/>
              <a:t>porosidad</a:t>
            </a:r>
            <a:r>
              <a:rPr lang="en-US" sz="1600" i="1" noProof="0" dirty="0"/>
              <a:t> </a:t>
            </a:r>
            <a:r>
              <a:rPr lang="en-US" sz="1600" i="1" noProof="0" dirty="0" err="1"/>
              <a:t>en</a:t>
            </a:r>
            <a:r>
              <a:rPr lang="en-US" sz="1600" i="1" noProof="0" dirty="0"/>
              <a:t> </a:t>
            </a:r>
            <a:r>
              <a:rPr lang="en-US" sz="1600" i="1" noProof="0" dirty="0" err="1"/>
              <a:t>areniscas</a:t>
            </a:r>
            <a:r>
              <a:rPr lang="en-US" sz="1600" i="1" noProof="0" dirty="0"/>
              <a:t> de la </a:t>
            </a:r>
            <a:r>
              <a:rPr lang="en-US" sz="1600" i="1" noProof="0" dirty="0" err="1"/>
              <a:t>sección</a:t>
            </a:r>
            <a:r>
              <a:rPr lang="en-US" sz="1600" i="1" noProof="0" dirty="0"/>
              <a:t> inferior del Grupo </a:t>
            </a:r>
            <a:r>
              <a:rPr lang="en-US" sz="1600" i="1" noProof="0" dirty="0" err="1"/>
              <a:t>Paganzo</a:t>
            </a:r>
            <a:r>
              <a:rPr lang="en-US" sz="1600" i="1" noProof="0" dirty="0"/>
              <a:t> (</a:t>
            </a:r>
            <a:r>
              <a:rPr lang="en-US" sz="1600" i="1" noProof="0" dirty="0" err="1"/>
              <a:t>Carbonífero</a:t>
            </a:r>
            <a:r>
              <a:rPr lang="en-US" sz="1600" i="1" noProof="0" dirty="0"/>
              <a:t> superior), Cuenca </a:t>
            </a:r>
            <a:r>
              <a:rPr lang="en-US" sz="1600" i="1" noProof="0" dirty="0" err="1"/>
              <a:t>Paganzo</a:t>
            </a:r>
            <a:r>
              <a:rPr lang="en-US" sz="1600" i="1" noProof="0" dirty="0"/>
              <a:t>, Argentina. (A. Revista, Ed.) </a:t>
            </a:r>
            <a:r>
              <a:rPr lang="en-US" sz="1600" i="1" noProof="0" dirty="0" err="1"/>
              <a:t>Asociación</a:t>
            </a:r>
            <a:r>
              <a:rPr lang="en-US" sz="1600" i="1" noProof="0" dirty="0"/>
              <a:t> Argentina de </a:t>
            </a:r>
            <a:r>
              <a:rPr lang="en-US" sz="1600" i="1" noProof="0" dirty="0" err="1"/>
              <a:t>Sedimentología</a:t>
            </a:r>
            <a:r>
              <a:rPr lang="en-US" sz="1600" i="1" noProof="0" dirty="0"/>
              <a:t> , 7, 72.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i="1" noProof="0" dirty="0"/>
              <a:t>Van Rossum, G., &amp; Drake Jr, F. L. (1995). Python reference manual. Centrum </a:t>
            </a:r>
            <a:r>
              <a:rPr lang="en-US" sz="1600" i="1" noProof="0" dirty="0" err="1"/>
              <a:t>voor</a:t>
            </a:r>
            <a:r>
              <a:rPr lang="en-US" sz="1600" i="1" noProof="0" dirty="0"/>
              <a:t> </a:t>
            </a:r>
            <a:r>
              <a:rPr lang="en-US" sz="1600" i="1" noProof="0" dirty="0" err="1"/>
              <a:t>Wiskunde</a:t>
            </a:r>
            <a:r>
              <a:rPr lang="en-US" sz="1600" i="1" noProof="0" dirty="0"/>
              <a:t> </a:t>
            </a:r>
            <a:r>
              <a:rPr lang="en-US" sz="1600" i="1" noProof="0" dirty="0" err="1"/>
              <a:t>en</a:t>
            </a:r>
            <a:r>
              <a:rPr lang="en-US" sz="1600" i="1" noProof="0" dirty="0"/>
              <a:t> Informatica Amsterdam</a:t>
            </a:r>
            <a:r>
              <a:rPr lang="en-US" sz="1600" noProof="0" dirty="0"/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i="1" noProof="0" dirty="0"/>
              <a:t>Carrillo, J. A. B., Villalobos, R. S., Madera, C. G. A., &amp; Ramos, A. (2016). </a:t>
            </a:r>
            <a:r>
              <a:rPr lang="en-US" sz="1600" i="1" noProof="0" dirty="0" err="1"/>
              <a:t>Estimación</a:t>
            </a:r>
            <a:r>
              <a:rPr lang="en-US" sz="1600" i="1" noProof="0" dirty="0"/>
              <a:t> de </a:t>
            </a:r>
            <a:r>
              <a:rPr lang="en-US" sz="1600" i="1" noProof="0" dirty="0" err="1"/>
              <a:t>porosidad</a:t>
            </a:r>
            <a:r>
              <a:rPr lang="en-US" sz="1600" i="1" noProof="0" dirty="0"/>
              <a:t> </a:t>
            </a:r>
            <a:r>
              <a:rPr lang="en-US" sz="1600" i="1" noProof="0" dirty="0" err="1"/>
              <a:t>en</a:t>
            </a:r>
            <a:r>
              <a:rPr lang="en-US" sz="1600" i="1" noProof="0" dirty="0"/>
              <a:t> </a:t>
            </a:r>
            <a:r>
              <a:rPr lang="en-US" sz="1600" i="1" noProof="0" dirty="0" err="1"/>
              <a:t>areniscas</a:t>
            </a:r>
            <a:r>
              <a:rPr lang="en-US" sz="1600" i="1" noProof="0" dirty="0"/>
              <a:t> a </a:t>
            </a:r>
            <a:r>
              <a:rPr lang="en-US" sz="1600" i="1" noProof="0" dirty="0" err="1"/>
              <a:t>partir</a:t>
            </a:r>
            <a:r>
              <a:rPr lang="en-US" sz="1600" i="1" noProof="0" dirty="0"/>
              <a:t> de </a:t>
            </a:r>
            <a:r>
              <a:rPr lang="en-US" sz="1600" i="1" noProof="0" dirty="0" err="1"/>
              <a:t>micrografías</a:t>
            </a:r>
            <a:r>
              <a:rPr lang="en-US" sz="1600" i="1" noProof="0" dirty="0"/>
              <a:t> </a:t>
            </a:r>
            <a:r>
              <a:rPr lang="en-US" sz="1600" i="1" noProof="0" dirty="0" err="1"/>
              <a:t>digitales</a:t>
            </a:r>
            <a:r>
              <a:rPr lang="en-US" sz="1600" i="1" noProof="0" dirty="0"/>
              <a:t> </a:t>
            </a:r>
            <a:r>
              <a:rPr lang="en-US" sz="1600" i="1" noProof="0" dirty="0" err="1"/>
              <a:t>utilizando</a:t>
            </a:r>
            <a:r>
              <a:rPr lang="en-US" sz="1600" i="1" noProof="0" dirty="0"/>
              <a:t> R-Studio.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i="1" noProof="0" dirty="0"/>
              <a:t>C.G. Aguilar-Madera, J.V. Flores-</a:t>
            </a:r>
            <a:r>
              <a:rPr lang="en-US" sz="1600" i="1" noProof="0" dirty="0" err="1"/>
              <a:t>Cano</a:t>
            </a:r>
            <a:r>
              <a:rPr lang="en-US" sz="1600" i="1" noProof="0" dirty="0"/>
              <a:t>, V. Matías-Pérez, J.A. Briones-Carrillo, F. Velasco-Tapia, Computing the permeability and </a:t>
            </a:r>
            <a:r>
              <a:rPr lang="en-US" sz="1600" i="1" noProof="0" dirty="0" err="1"/>
              <a:t>Forchheimer</a:t>
            </a:r>
            <a:r>
              <a:rPr lang="en-US" sz="1600" i="1" noProof="0" dirty="0"/>
              <a:t> tensor of porous rocks via closure problems and digital images,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i="1" noProof="0" dirty="0"/>
              <a:t>Advances in Water Resources, Volume 142, 2020,103616,ISSN 0309-1708, </a:t>
            </a:r>
            <a:r>
              <a:rPr lang="en-US" sz="1600" i="1" noProof="0" dirty="0">
                <a:hlinkClick r:id="rId2"/>
              </a:rPr>
              <a:t>https://doi.org/10.1016/j.advwatres.2020.103616</a:t>
            </a:r>
            <a:r>
              <a:rPr lang="en-US" sz="1600" i="1" noProof="0" dirty="0"/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i="1" noProof="0" dirty="0" err="1"/>
              <a:t>Altawati</a:t>
            </a:r>
            <a:r>
              <a:rPr lang="en-US" sz="1600" i="1" noProof="0" dirty="0"/>
              <a:t>, F. (2021). An experimental study to investigate the physical and dynamic elastic properties of Eagle Ford shale rock samples. Springer Nature. </a:t>
            </a:r>
            <a:r>
              <a:rPr lang="en-US" sz="1600" i="1" noProof="0" dirty="0">
                <a:hlinkClick r:id="rId3"/>
              </a:rPr>
              <a:t>https://link.springer.com/article/10.1007/s13202-021-01243-w#auth-Faisal-Altawati-Aff1</a:t>
            </a:r>
            <a:endParaRPr lang="en-US" sz="1600" i="1" noProof="0" dirty="0"/>
          </a:p>
          <a:p>
            <a:pPr marL="285750" indent="-285750">
              <a:buFont typeface="Wingdings" pitchFamily="2" charset="2"/>
              <a:buChar char="ü"/>
            </a:pPr>
            <a:r>
              <a:rPr lang="es-MX" sz="1600" i="1" noProof="0" dirty="0"/>
              <a:t>González</a:t>
            </a:r>
            <a:r>
              <a:rPr lang="en-US" sz="1600" i="1" noProof="0" dirty="0"/>
              <a:t>, A. T. F. (2023). </a:t>
            </a:r>
            <a:r>
              <a:rPr lang="es-MX" sz="1600" i="1" noProof="0" dirty="0"/>
              <a:t>Estudio teórico y experimental de inyección de surfactantes como método de Recuperación Mejorada de aceite de la </a:t>
            </a:r>
            <a:r>
              <a:rPr lang="es-MX" sz="1600" i="1" noProof="0" dirty="0" err="1"/>
              <a:t>Formació</a:t>
            </a:r>
            <a:r>
              <a:rPr lang="es-MX" sz="1600" i="1" dirty="0"/>
              <a:t>n Chicontepec.</a:t>
            </a:r>
            <a:endParaRPr lang="en-US" sz="1600" i="1" noProof="0" dirty="0"/>
          </a:p>
        </p:txBody>
      </p:sp>
      <p:sp>
        <p:nvSpPr>
          <p:cNvPr id="23" name="Título 2">
            <a:extLst>
              <a:ext uri="{FF2B5EF4-FFF2-40B4-BE49-F238E27FC236}">
                <a16:creationId xmlns:a16="http://schemas.microsoft.com/office/drawing/2014/main" id="{C50E333A-1AC8-EC44-95E0-44B207357558}"/>
              </a:ext>
            </a:extLst>
          </p:cNvPr>
          <p:cNvSpPr txBox="1">
            <a:spLocks/>
          </p:cNvSpPr>
          <p:nvPr/>
        </p:nvSpPr>
        <p:spPr>
          <a:xfrm>
            <a:off x="948716" y="795250"/>
            <a:ext cx="8106794" cy="8609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573717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48929"/>
          </a:xfrm>
        </p:spPr>
        <p:txBody>
          <a:bodyPr>
            <a:noAutofit/>
          </a:bodyPr>
          <a:lstStyle/>
          <a:p>
            <a:r>
              <a:rPr lang="en-US" sz="3200" b="1" noProof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Colaboradores</a:t>
            </a:r>
            <a:endParaRPr lang="en-US" sz="3200" b="1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6949" y="1132114"/>
            <a:ext cx="11493304" cy="50448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b="1" dirty="0" err="1"/>
              <a:t>Collaborators</a:t>
            </a:r>
            <a:endParaRPr lang="en-US" sz="2000" noProof="0" dirty="0"/>
          </a:p>
          <a:p>
            <a:pPr algn="ctr">
              <a:buFont typeface="Wingdings" panose="05000000000000000000" pitchFamily="2" charset="2"/>
              <a:buChar char="v"/>
            </a:pPr>
            <a:r>
              <a:rPr lang="en-US" sz="2000" i="1" noProof="0" dirty="0"/>
              <a:t> M.C. Briones-Carrillo Jorge Alberto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sz="2000" i="1" dirty="0"/>
              <a:t> Obregón-González Benny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sz="2000" i="1" dirty="0"/>
              <a:t> Ruíz-Ramos Roberto                       </a:t>
            </a:r>
            <a:endParaRPr lang="en-US" sz="2000" i="1" noProof="0" dirty="0"/>
          </a:p>
          <a:p>
            <a:pPr algn="ctr">
              <a:buFont typeface="Wingdings" panose="05000000000000000000" pitchFamily="2" charset="2"/>
              <a:buChar char="v"/>
            </a:pPr>
            <a:r>
              <a:rPr lang="en-US" sz="2000" i="1" noProof="0" dirty="0"/>
              <a:t> Farrera-Salazar </a:t>
            </a:r>
            <a:r>
              <a:rPr lang="es-MX" sz="2000" i="1" noProof="0" dirty="0"/>
              <a:t>Dar</a:t>
            </a:r>
            <a:r>
              <a:rPr lang="es-MX" sz="2000" dirty="0"/>
              <a:t>í</a:t>
            </a:r>
            <a:r>
              <a:rPr lang="es-MX" sz="2000" i="1" noProof="0" dirty="0"/>
              <a:t>o</a:t>
            </a:r>
            <a:r>
              <a:rPr lang="en-US" sz="2000" i="1" noProof="0" dirty="0"/>
              <a:t>                  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sz="2000" i="1" dirty="0"/>
              <a:t> Romo-Castillo </a:t>
            </a:r>
            <a:r>
              <a:rPr lang="es-MX" sz="2000" i="1" noProof="0" dirty="0"/>
              <a:t>Sebastián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sz="2000" i="1" dirty="0"/>
              <a:t> Acevedo-González Juan Emiliano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sz="2000" i="1" noProof="0" dirty="0"/>
              <a:t>Valenzuela</a:t>
            </a:r>
            <a:r>
              <a:rPr lang="en-US" sz="2000" i="1" dirty="0"/>
              <a:t>-Gutiérrez Valeria</a:t>
            </a:r>
            <a:r>
              <a:rPr lang="en-US" sz="2000" i="1" noProof="0" dirty="0"/>
              <a:t>                        </a:t>
            </a:r>
          </a:p>
          <a:p>
            <a:pPr marL="0" indent="0" algn="ctr">
              <a:buNone/>
            </a:pPr>
            <a:endParaRPr lang="en-US" noProof="0" dirty="0"/>
          </a:p>
          <a:p>
            <a:pPr marL="0" indent="0" algn="ctr">
              <a:buNone/>
            </a:pPr>
            <a:r>
              <a:rPr lang="en-US" sz="1600" noProof="0" dirty="0"/>
              <a:t> </a:t>
            </a:r>
          </a:p>
          <a:p>
            <a:pPr marL="0" indent="0" algn="ctr">
              <a:buNone/>
            </a:pPr>
            <a:r>
              <a:rPr lang="en-US" sz="1600" i="1" noProof="0" dirty="0"/>
              <a:t>Linares, Nuevo León, México. </a:t>
            </a:r>
          </a:p>
          <a:p>
            <a:pPr marL="0" indent="0" algn="ctr">
              <a:buNone/>
            </a:pPr>
            <a:r>
              <a:rPr lang="en-US" sz="1600" i="1" dirty="0"/>
              <a:t>May</a:t>
            </a:r>
            <a:r>
              <a:rPr lang="en-US" sz="1600" i="1" noProof="0" dirty="0"/>
              <a:t>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C819CD-7515-9E4A-8C48-3AE50757F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988" y="647758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D90B7-3AB7-BD4E-9EA0-17CEF1FCBCD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045060D-E3C8-11EA-A90D-AEB1092C2007}"/>
              </a:ext>
            </a:extLst>
          </p:cNvPr>
          <p:cNvSpPr/>
          <p:nvPr/>
        </p:nvSpPr>
        <p:spPr>
          <a:xfrm>
            <a:off x="-32" y="12200"/>
            <a:ext cx="12190476" cy="494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00" dirty="0">
              <a:solidFill>
                <a:srgbClr val="FFFF00"/>
              </a:solidFill>
              <a:latin typeface="Avenir Next" panose="020B0503020202020204" pitchFamily="34" charset="0"/>
            </a:endParaRPr>
          </a:p>
          <a:p>
            <a:r>
              <a:rPr lang="en-US" sz="1300" dirty="0">
                <a:solidFill>
                  <a:srgbClr val="FFFF00"/>
                </a:solidFill>
                <a:latin typeface="Avenir Next" panose="020B0503020202020204" pitchFamily="34" charset="0"/>
              </a:rPr>
              <a:t>Introduction&gt; Objectives&gt; Methodology&gt; Study Area &gt;Fieldwork&gt;Image Processing&gt;Particle Simulation&gt;Results and Calculation&gt; Literature Data&gt; </a:t>
            </a:r>
            <a:r>
              <a:rPr lang="en-US" sz="1500" b="1" dirty="0"/>
              <a:t>Conclusions and References</a:t>
            </a:r>
            <a:endParaRPr lang="en-US" sz="1500" b="1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endParaRPr lang="en-US" sz="1400" noProof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478AD17B-64CA-56B0-037B-AE2F92749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56852"/>
              </p:ext>
            </p:extLst>
          </p:nvPr>
        </p:nvGraphicFramePr>
        <p:xfrm>
          <a:off x="1524" y="6425851"/>
          <a:ext cx="12190476" cy="435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3492">
                  <a:extLst>
                    <a:ext uri="{9D8B030D-6E8A-4147-A177-3AD203B41FA5}">
                      <a16:colId xmlns:a16="http://schemas.microsoft.com/office/drawing/2014/main" val="515459820"/>
                    </a:ext>
                  </a:extLst>
                </a:gridCol>
                <a:gridCol w="4585730">
                  <a:extLst>
                    <a:ext uri="{9D8B030D-6E8A-4147-A177-3AD203B41FA5}">
                      <a16:colId xmlns:a16="http://schemas.microsoft.com/office/drawing/2014/main" val="4204863357"/>
                    </a:ext>
                  </a:extLst>
                </a:gridCol>
                <a:gridCol w="3541254">
                  <a:extLst>
                    <a:ext uri="{9D8B030D-6E8A-4147-A177-3AD203B41FA5}">
                      <a16:colId xmlns:a16="http://schemas.microsoft.com/office/drawing/2014/main" val="1222766995"/>
                    </a:ext>
                  </a:extLst>
                </a:gridCol>
              </a:tblGrid>
              <a:tr h="4359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FCT/UANL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 err="1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InterPore</a:t>
                      </a:r>
                      <a:endParaRPr lang="en-US" sz="1200" b="0" i="0" kern="1200" noProof="0" dirty="0">
                        <a:solidFill>
                          <a:schemeClr val="lt1"/>
                        </a:solidFill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latin typeface="Avenir Next" panose="020B0503020202020204" pitchFamily="34" charset="0"/>
                        </a:rPr>
                        <a:t>May 21, 2026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99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9210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arcador de contenido 39">
            <a:extLst>
              <a:ext uri="{FF2B5EF4-FFF2-40B4-BE49-F238E27FC236}">
                <a16:creationId xmlns:a16="http://schemas.microsoft.com/office/drawing/2014/main" id="{C3611B5D-B6FD-E562-F0C3-E866F088F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1961"/>
            <a:ext cx="10515600" cy="5490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noProof="0" dirty="0">
                <a:latin typeface="Avenir Next" panose="020B0503020202020204" pitchFamily="34" charset="0"/>
              </a:rPr>
              <a:t>      Introduction</a:t>
            </a:r>
          </a:p>
          <a:p>
            <a:pPr marL="0" indent="0">
              <a:buNone/>
            </a:pPr>
            <a:r>
              <a:rPr lang="en-US" noProof="0" dirty="0">
                <a:latin typeface="Avenir Next" panose="020B0503020202020204" pitchFamily="34" charset="0"/>
              </a:rPr>
              <a:t>      Objectives</a:t>
            </a:r>
          </a:p>
          <a:p>
            <a:pPr marL="0" indent="0">
              <a:buNone/>
            </a:pPr>
            <a:r>
              <a:rPr lang="en-US" noProof="0" dirty="0">
                <a:latin typeface="Avenir Next" panose="020B0503020202020204" pitchFamily="34" charset="0"/>
              </a:rPr>
              <a:t>      Methodology</a:t>
            </a:r>
          </a:p>
          <a:p>
            <a:pPr marL="0" indent="0">
              <a:buNone/>
            </a:pPr>
            <a:r>
              <a:rPr lang="en-US" noProof="0" dirty="0">
                <a:latin typeface="Avenir Next" panose="020B0503020202020204" pitchFamily="34" charset="0"/>
              </a:rPr>
              <a:t>      Study Area</a:t>
            </a:r>
          </a:p>
          <a:p>
            <a:pPr marL="0" indent="0">
              <a:buNone/>
            </a:pPr>
            <a:r>
              <a:rPr lang="en-US" noProof="0" dirty="0">
                <a:latin typeface="Avenir Next" panose="020B0503020202020204" pitchFamily="34" charset="0"/>
              </a:rPr>
              <a:t>      Fieldwork</a:t>
            </a:r>
          </a:p>
          <a:p>
            <a:pPr marL="0" indent="0">
              <a:buNone/>
            </a:pPr>
            <a:r>
              <a:rPr lang="en-US" noProof="0" dirty="0">
                <a:latin typeface="Avenir Next" panose="020B0503020202020204" pitchFamily="34" charset="0"/>
              </a:rPr>
              <a:t>      Image Processing</a:t>
            </a:r>
          </a:p>
          <a:p>
            <a:pPr marL="0" indent="0">
              <a:buNone/>
            </a:pPr>
            <a:r>
              <a:rPr lang="en-US" noProof="0" dirty="0">
                <a:latin typeface="Avenir Next" panose="020B0503020202020204" pitchFamily="34" charset="0"/>
              </a:rPr>
              <a:t>      Particle Simulation</a:t>
            </a:r>
          </a:p>
          <a:p>
            <a:pPr marL="0" indent="0">
              <a:buNone/>
            </a:pPr>
            <a:r>
              <a:rPr lang="en-US" noProof="0" dirty="0">
                <a:latin typeface="Avenir Next" panose="020B0503020202020204" pitchFamily="34" charset="0"/>
              </a:rPr>
              <a:t>      Results and Calculations</a:t>
            </a:r>
          </a:p>
          <a:p>
            <a:pPr marL="0" indent="0">
              <a:buNone/>
            </a:pPr>
            <a:r>
              <a:rPr lang="en-US" noProof="0" dirty="0">
                <a:latin typeface="Avenir Next" panose="020B0503020202020204" pitchFamily="34" charset="0"/>
              </a:rPr>
              <a:t>      Literature Data</a:t>
            </a:r>
          </a:p>
          <a:p>
            <a:pPr marL="0" indent="0">
              <a:buNone/>
            </a:pPr>
            <a:r>
              <a:rPr lang="en-US" noProof="0" dirty="0">
                <a:latin typeface="Avenir Next" panose="020B0503020202020204" pitchFamily="34" charset="0"/>
              </a:rPr>
              <a:t>      Conclusions and References</a:t>
            </a:r>
          </a:p>
          <a:p>
            <a:pPr marL="514350" indent="-514350">
              <a:buFont typeface="+mj-lt"/>
              <a:buAutoNum type="arabicPeriod"/>
            </a:pPr>
            <a:endParaRPr lang="en-US" noProof="0" dirty="0">
              <a:latin typeface="Avenir Next" panose="020B0503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noProof="0" dirty="0">
              <a:latin typeface="Avenir Next" panose="020B0503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noProof="0" dirty="0">
              <a:latin typeface="Avenir Next" panose="020B0503020202020204" pitchFamily="34" charset="0"/>
            </a:endParaRPr>
          </a:p>
        </p:txBody>
      </p:sp>
      <p:graphicFrame>
        <p:nvGraphicFramePr>
          <p:cNvPr id="46" name="Tabla 45">
            <a:extLst>
              <a:ext uri="{FF2B5EF4-FFF2-40B4-BE49-F238E27FC236}">
                <a16:creationId xmlns:a16="http://schemas.microsoft.com/office/drawing/2014/main" id="{20D648FA-ABAF-30AA-7CDE-54470C90FE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650158"/>
              </p:ext>
            </p:extLst>
          </p:nvPr>
        </p:nvGraphicFramePr>
        <p:xfrm>
          <a:off x="1524" y="6425851"/>
          <a:ext cx="12190476" cy="435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3492">
                  <a:extLst>
                    <a:ext uri="{9D8B030D-6E8A-4147-A177-3AD203B41FA5}">
                      <a16:colId xmlns:a16="http://schemas.microsoft.com/office/drawing/2014/main" val="515459820"/>
                    </a:ext>
                  </a:extLst>
                </a:gridCol>
                <a:gridCol w="4585730">
                  <a:extLst>
                    <a:ext uri="{9D8B030D-6E8A-4147-A177-3AD203B41FA5}">
                      <a16:colId xmlns:a16="http://schemas.microsoft.com/office/drawing/2014/main" val="4204863357"/>
                    </a:ext>
                  </a:extLst>
                </a:gridCol>
                <a:gridCol w="3541254">
                  <a:extLst>
                    <a:ext uri="{9D8B030D-6E8A-4147-A177-3AD203B41FA5}">
                      <a16:colId xmlns:a16="http://schemas.microsoft.com/office/drawing/2014/main" val="1222766995"/>
                    </a:ext>
                  </a:extLst>
                </a:gridCol>
              </a:tblGrid>
              <a:tr h="4359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FCT/UANL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 err="1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InterPore</a:t>
                      </a:r>
                      <a:endParaRPr lang="en-US" sz="1200" b="0" i="0" kern="1200" noProof="0" dirty="0">
                        <a:solidFill>
                          <a:schemeClr val="lt1"/>
                        </a:solidFill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latin typeface="Avenir Next" panose="020B0503020202020204" pitchFamily="34" charset="0"/>
                        </a:rPr>
                        <a:t>May 21, 2026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99141"/>
                  </a:ext>
                </a:extLst>
              </a:tr>
            </a:tbl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93482C8-A76C-AE35-CED0-BBECA1DF6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2509" y="6492875"/>
            <a:ext cx="29562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100" noProof="0" dirty="0">
                <a:solidFill>
                  <a:schemeClr val="bg1"/>
                </a:solidFill>
                <a:latin typeface="Avenir Next" panose="020B0503020202020204" pitchFamily="34" charset="0"/>
              </a:rPr>
              <a:t>2</a:t>
            </a:r>
            <a:endParaRPr lang="en-US" sz="3600" noProof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9DF0AFE1-D7C1-5A31-BC08-AA5A98C0F82C}"/>
              </a:ext>
            </a:extLst>
          </p:cNvPr>
          <p:cNvSpPr/>
          <p:nvPr/>
        </p:nvSpPr>
        <p:spPr>
          <a:xfrm>
            <a:off x="0" y="19398"/>
            <a:ext cx="12190476" cy="494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noProof="0" dirty="0">
                <a:solidFill>
                  <a:schemeClr val="bg1"/>
                </a:solidFill>
                <a:latin typeface="Avenir Next" panose="020B0503020202020204" pitchFamily="34" charset="0"/>
              </a:rPr>
              <a:t>Table of contents</a:t>
            </a: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8891C7E2-D9E5-694E-A69E-6EC448969A67}"/>
              </a:ext>
            </a:extLst>
          </p:cNvPr>
          <p:cNvSpPr/>
          <p:nvPr/>
        </p:nvSpPr>
        <p:spPr>
          <a:xfrm>
            <a:off x="873907" y="993493"/>
            <a:ext cx="395614" cy="3695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latin typeface="Avenir Next" panose="020B0503020202020204" pitchFamily="34" charset="0"/>
              </a:rPr>
              <a:t>1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3E957F10-2F34-4F78-8A79-307CEA937DBA}"/>
              </a:ext>
            </a:extLst>
          </p:cNvPr>
          <p:cNvSpPr/>
          <p:nvPr/>
        </p:nvSpPr>
        <p:spPr>
          <a:xfrm>
            <a:off x="873907" y="1503496"/>
            <a:ext cx="395614" cy="3695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latin typeface="Avenir Next" panose="020B0503020202020204" pitchFamily="34" charset="0"/>
              </a:rPr>
              <a:t>2</a:t>
            </a:r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90E7345D-D39E-6FCE-E060-A54C0A98AD65}"/>
              </a:ext>
            </a:extLst>
          </p:cNvPr>
          <p:cNvSpPr/>
          <p:nvPr/>
        </p:nvSpPr>
        <p:spPr>
          <a:xfrm>
            <a:off x="873907" y="2013499"/>
            <a:ext cx="395614" cy="3695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latin typeface="Avenir Next" panose="020B0503020202020204" pitchFamily="34" charset="0"/>
              </a:rPr>
              <a:t>3</a:t>
            </a:r>
            <a:endParaRPr lang="en-US" noProof="0" dirty="0">
              <a:latin typeface="Avenir Next" panose="020B0503020202020204" pitchFamily="34" charset="0"/>
            </a:endParaRP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D05292D3-5DA5-E13B-D0F4-751F073F1588}"/>
              </a:ext>
            </a:extLst>
          </p:cNvPr>
          <p:cNvSpPr/>
          <p:nvPr/>
        </p:nvSpPr>
        <p:spPr>
          <a:xfrm>
            <a:off x="873907" y="2520775"/>
            <a:ext cx="395614" cy="3695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latin typeface="Avenir Next" panose="020B0503020202020204" pitchFamily="34" charset="0"/>
              </a:rPr>
              <a:t>4</a:t>
            </a:r>
            <a:endParaRPr lang="en-US" noProof="0" dirty="0">
              <a:latin typeface="Avenir Next" panose="020B0503020202020204" pitchFamily="34" charset="0"/>
            </a:endParaRP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DC5BFBD7-A8BE-9F94-7135-DE38819085AF}"/>
              </a:ext>
            </a:extLst>
          </p:cNvPr>
          <p:cNvSpPr/>
          <p:nvPr/>
        </p:nvSpPr>
        <p:spPr>
          <a:xfrm>
            <a:off x="875569" y="3024468"/>
            <a:ext cx="395614" cy="3695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latin typeface="Avenir Next" panose="020B0503020202020204" pitchFamily="34" charset="0"/>
              </a:rPr>
              <a:t>5</a:t>
            </a:r>
            <a:endParaRPr lang="en-US" noProof="0" dirty="0">
              <a:latin typeface="Avenir Next" panose="020B0503020202020204" pitchFamily="34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0148344-20F3-A86D-FDCB-40A0B417CE1B}"/>
              </a:ext>
            </a:extLst>
          </p:cNvPr>
          <p:cNvSpPr/>
          <p:nvPr/>
        </p:nvSpPr>
        <p:spPr>
          <a:xfrm>
            <a:off x="875569" y="3524582"/>
            <a:ext cx="395614" cy="3695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latin typeface="Avenir Next" panose="020B0503020202020204" pitchFamily="34" charset="0"/>
              </a:rPr>
              <a:t>6</a:t>
            </a:r>
            <a:endParaRPr lang="en-US" noProof="0" dirty="0">
              <a:latin typeface="Avenir Next" panose="020B0503020202020204" pitchFamily="34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B46531AD-05A3-1ED1-3791-94D8D4CB8F9B}"/>
              </a:ext>
            </a:extLst>
          </p:cNvPr>
          <p:cNvSpPr/>
          <p:nvPr/>
        </p:nvSpPr>
        <p:spPr>
          <a:xfrm>
            <a:off x="875569" y="4024696"/>
            <a:ext cx="395614" cy="3695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latin typeface="Avenir Next" panose="020B0503020202020204" pitchFamily="34" charset="0"/>
              </a:rPr>
              <a:t>7</a:t>
            </a:r>
            <a:endParaRPr lang="en-US" noProof="0" dirty="0">
              <a:latin typeface="Avenir Next" panose="020B0503020202020204" pitchFamily="34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F289416-AA47-1BEC-2DFC-076FA591CCAD}"/>
              </a:ext>
            </a:extLst>
          </p:cNvPr>
          <p:cNvSpPr/>
          <p:nvPr/>
        </p:nvSpPr>
        <p:spPr>
          <a:xfrm>
            <a:off x="875569" y="4519153"/>
            <a:ext cx="395614" cy="3695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latin typeface="Avenir Next" panose="020B0503020202020204" pitchFamily="34" charset="0"/>
              </a:rPr>
              <a:t>8</a:t>
            </a:r>
            <a:endParaRPr lang="en-US" noProof="0" dirty="0">
              <a:latin typeface="Avenir Next" panose="020B0503020202020204" pitchFamily="34" charset="0"/>
            </a:endParaRPr>
          </a:p>
        </p:txBody>
      </p:sp>
      <p:sp>
        <p:nvSpPr>
          <p:cNvPr id="14" name="Elipse 6">
            <a:extLst>
              <a:ext uri="{FF2B5EF4-FFF2-40B4-BE49-F238E27FC236}">
                <a16:creationId xmlns:a16="http://schemas.microsoft.com/office/drawing/2014/main" id="{B1408950-7942-9841-94C5-A4EAAC721F32}"/>
              </a:ext>
            </a:extLst>
          </p:cNvPr>
          <p:cNvSpPr/>
          <p:nvPr/>
        </p:nvSpPr>
        <p:spPr>
          <a:xfrm>
            <a:off x="873907" y="5013610"/>
            <a:ext cx="395614" cy="3695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noProof="0" dirty="0">
                <a:latin typeface="Avenir Next" panose="020B0503020202020204" pitchFamily="34" charset="0"/>
              </a:rPr>
              <a:t>9</a:t>
            </a:r>
            <a:endParaRPr lang="en-US" noProof="0" dirty="0">
              <a:latin typeface="Avenir Next" panose="020B0503020202020204" pitchFamily="34" charset="0"/>
            </a:endParaRPr>
          </a:p>
        </p:txBody>
      </p:sp>
      <p:sp>
        <p:nvSpPr>
          <p:cNvPr id="16" name="Elipse 6">
            <a:extLst>
              <a:ext uri="{FF2B5EF4-FFF2-40B4-BE49-F238E27FC236}">
                <a16:creationId xmlns:a16="http://schemas.microsoft.com/office/drawing/2014/main" id="{5204F88C-72A1-B346-9FC0-12088866EFC9}"/>
              </a:ext>
            </a:extLst>
          </p:cNvPr>
          <p:cNvSpPr/>
          <p:nvPr/>
        </p:nvSpPr>
        <p:spPr>
          <a:xfrm>
            <a:off x="873907" y="5508067"/>
            <a:ext cx="395614" cy="3695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venir Next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7FE2E3-F765-A04B-8294-6DE1ADD36275}"/>
              </a:ext>
            </a:extLst>
          </p:cNvPr>
          <p:cNvSpPr txBox="1"/>
          <p:nvPr/>
        </p:nvSpPr>
        <p:spPr>
          <a:xfrm>
            <a:off x="875186" y="5538937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noProof="0" dirty="0">
                <a:solidFill>
                  <a:schemeClr val="bg1"/>
                </a:solidFill>
                <a:latin typeface="Avenir Next" panose="020B0503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10539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2F905BB-0DCC-60C8-FD3A-F223EBFCF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141"/>
            <a:ext cx="9286694" cy="878547"/>
          </a:xfrm>
        </p:spPr>
        <p:txBody>
          <a:bodyPr>
            <a:noAutofit/>
          </a:bodyPr>
          <a:lstStyle/>
          <a:p>
            <a:r>
              <a:rPr lang="en-US" sz="5400" b="1" noProof="0" dirty="0">
                <a:ln w="0"/>
                <a:solidFill>
                  <a:prstClr val="black"/>
                </a:solidFill>
                <a:effectLst>
                  <a:outerShdw blurRad="50800" dist="50800" dir="5400000" algn="ctr" rotWithShape="0">
                    <a:prstClr val="white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Kozeny-Carman Equation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83B8F7-FDFF-008A-AF32-CC943B225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83" y="1825337"/>
            <a:ext cx="10515600" cy="10675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200" noProof="0" dirty="0">
                <a:latin typeface="Times New Roman" charset="0"/>
                <a:ea typeface="Times New Roman" charset="0"/>
                <a:cs typeface="Times New Roman" charset="0"/>
              </a:rPr>
              <a:t>Kozeny's law relates permeability (</a:t>
            </a:r>
            <a:r>
              <a:rPr lang="en-US" sz="2200" b="1" i="1" noProof="0" dirty="0">
                <a:latin typeface="Times New Roman" charset="0"/>
                <a:ea typeface="Times New Roman" charset="0"/>
                <a:cs typeface="Times New Roman" charset="0"/>
              </a:rPr>
              <a:t>k)</a:t>
            </a:r>
            <a:r>
              <a:rPr lang="en-US" sz="2200" noProof="0" dirty="0">
                <a:latin typeface="Times New Roman" charset="0"/>
                <a:ea typeface="Times New Roman" charset="0"/>
                <a:cs typeface="Times New Roman" charset="0"/>
              </a:rPr>
              <a:t> to the geometric properties of the porous medium, such as porosity (</a:t>
            </a:r>
            <a:r>
              <a:rPr lang="en-US" sz="2200" b="1" i="1" noProof="0" dirty="0">
                <a:latin typeface="Times New Roman" charset="0"/>
                <a:ea typeface="Times New Roman" charset="0"/>
                <a:cs typeface="Times New Roman" charset="0"/>
              </a:rPr>
              <a:t>ϕ)</a:t>
            </a:r>
            <a:r>
              <a:rPr lang="en-US" sz="2200" noProof="0" dirty="0">
                <a:latin typeface="Times New Roman" charset="0"/>
                <a:ea typeface="Times New Roman" charset="0"/>
                <a:cs typeface="Times New Roman" charset="0"/>
              </a:rPr>
              <a:t>, specific pore surface area (</a:t>
            </a:r>
            <a:r>
              <a:rPr lang="en-US" sz="2200" b="1" i="1" noProof="0" dirty="0">
                <a:latin typeface="Times New Roman" charset="0"/>
                <a:ea typeface="Times New Roman" charset="0"/>
                <a:cs typeface="Times New Roman" charset="0"/>
              </a:rPr>
              <a:t>S)</a:t>
            </a:r>
            <a:r>
              <a:rPr lang="en-US" sz="2200" noProof="0" dirty="0">
                <a:latin typeface="Times New Roman" charset="0"/>
                <a:ea typeface="Times New Roman" charset="0"/>
                <a:cs typeface="Times New Roman" charset="0"/>
              </a:rPr>
              <a:t>, and an empirical parameter (</a:t>
            </a:r>
            <a:r>
              <a:rPr lang="en-US" sz="2200" b="1" i="1" noProof="0" dirty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2200" i="1" noProof="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US" sz="2200" noProof="0" dirty="0">
                <a:latin typeface="Times New Roman" charset="0"/>
                <a:ea typeface="Times New Roman" charset="0"/>
                <a:cs typeface="Times New Roman" charset="0"/>
              </a:rPr>
              <a:t>, which in most cases is close to 0.2 (Kozeny, 1927; Carman, 1938).</a:t>
            </a:r>
            <a:endParaRPr lang="en-US" sz="36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E948E76-D9F4-A2A4-BE0A-0FE21E6ED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90B7-3AB7-BD4E-9EA0-17CEF1FCBCD5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85B3394-9762-B367-BD6D-089B15BC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4ED0120A-DD97-3D20-034F-6A22E4EA6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613650"/>
              </p:ext>
            </p:extLst>
          </p:nvPr>
        </p:nvGraphicFramePr>
        <p:xfrm>
          <a:off x="1524" y="6425851"/>
          <a:ext cx="12190476" cy="435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3492">
                  <a:extLst>
                    <a:ext uri="{9D8B030D-6E8A-4147-A177-3AD203B41FA5}">
                      <a16:colId xmlns:a16="http://schemas.microsoft.com/office/drawing/2014/main" val="515459820"/>
                    </a:ext>
                  </a:extLst>
                </a:gridCol>
                <a:gridCol w="4585730">
                  <a:extLst>
                    <a:ext uri="{9D8B030D-6E8A-4147-A177-3AD203B41FA5}">
                      <a16:colId xmlns:a16="http://schemas.microsoft.com/office/drawing/2014/main" val="4204863357"/>
                    </a:ext>
                  </a:extLst>
                </a:gridCol>
                <a:gridCol w="3541254">
                  <a:extLst>
                    <a:ext uri="{9D8B030D-6E8A-4147-A177-3AD203B41FA5}">
                      <a16:colId xmlns:a16="http://schemas.microsoft.com/office/drawing/2014/main" val="1222766995"/>
                    </a:ext>
                  </a:extLst>
                </a:gridCol>
              </a:tblGrid>
              <a:tr h="4359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FCT/UANL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 err="1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InterPore</a:t>
                      </a:r>
                      <a:endParaRPr lang="en-US" sz="1200" b="0" i="0" kern="1200" noProof="0" dirty="0">
                        <a:solidFill>
                          <a:schemeClr val="lt1"/>
                        </a:solidFill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latin typeface="Avenir Next" panose="020B0503020202020204" pitchFamily="34" charset="0"/>
                        </a:rPr>
                        <a:t>May 21, 2026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99141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FCEF6A77-B013-8511-5A56-0E233D3520EE}"/>
              </a:ext>
            </a:extLst>
          </p:cNvPr>
          <p:cNvSpPr/>
          <p:nvPr/>
        </p:nvSpPr>
        <p:spPr>
          <a:xfrm>
            <a:off x="0" y="25661"/>
            <a:ext cx="12190476" cy="494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noProof="0" dirty="0">
              <a:latin typeface="Avenir Next" panose="020B0503020202020204" pitchFamily="34" charset="0"/>
            </a:endParaRPr>
          </a:p>
          <a:p>
            <a:r>
              <a:rPr lang="en-US" b="1" noProof="0" dirty="0">
                <a:latin typeface="Avenir Next" panose="020B0503020202020204" pitchFamily="34" charset="0"/>
              </a:rPr>
              <a:t>Introduction</a:t>
            </a:r>
          </a:p>
          <a:p>
            <a:endParaRPr lang="en-US" noProof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9" name="Marcador de número de diapositiva 2">
            <a:extLst>
              <a:ext uri="{FF2B5EF4-FFF2-40B4-BE49-F238E27FC236}">
                <a16:creationId xmlns:a16="http://schemas.microsoft.com/office/drawing/2014/main" id="{68825ED6-D4FA-8C51-9DA6-041B68C3C221}"/>
              </a:ext>
            </a:extLst>
          </p:cNvPr>
          <p:cNvSpPr txBox="1">
            <a:spLocks/>
          </p:cNvSpPr>
          <p:nvPr/>
        </p:nvSpPr>
        <p:spPr>
          <a:xfrm>
            <a:off x="11818507" y="6461254"/>
            <a:ext cx="247278" cy="3651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noProof="0" dirty="0">
                <a:solidFill>
                  <a:schemeClr val="bg1"/>
                </a:solidFill>
                <a:latin typeface="Avenir Next" panose="020B0503020202020204" pitchFamily="34" charset="0"/>
              </a:rPr>
              <a:t>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58A361A-B439-8E44-8DC5-7A9C2864E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687" y="3337020"/>
            <a:ext cx="3454400" cy="16637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CF4C26-BCB5-1B4B-8DDC-E75FB6153672}"/>
              </a:ext>
            </a:extLst>
          </p:cNvPr>
          <p:cNvSpPr txBox="1"/>
          <p:nvPr/>
        </p:nvSpPr>
        <p:spPr>
          <a:xfrm>
            <a:off x="2533258" y="3337020"/>
            <a:ext cx="48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79341B-627C-2E4F-9FA7-6C572FBD0DF8}"/>
              </a:ext>
            </a:extLst>
          </p:cNvPr>
          <p:cNvSpPr txBox="1"/>
          <p:nvPr/>
        </p:nvSpPr>
        <p:spPr>
          <a:xfrm>
            <a:off x="5525182" y="3337020"/>
            <a:ext cx="48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E1B334-B449-1047-8612-BA5F1311D732}"/>
              </a:ext>
            </a:extLst>
          </p:cNvPr>
          <p:cNvSpPr txBox="1"/>
          <p:nvPr/>
        </p:nvSpPr>
        <p:spPr>
          <a:xfrm>
            <a:off x="4892481" y="5065247"/>
            <a:ext cx="48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A0D8A4F4-8F4C-B45F-B23C-E5C9537349CB}"/>
                  </a:ext>
                </a:extLst>
              </p:cNvPr>
              <p:cNvSpPr txBox="1"/>
              <p:nvPr/>
            </p:nvSpPr>
            <p:spPr>
              <a:xfrm>
                <a:off x="1095586" y="3166812"/>
                <a:ext cx="1252330" cy="648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noProof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noProof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b="1" i="1" dirty="0">
                                  <a:latin typeface="Times New Roman" charset="0"/>
                                  <a:ea typeface="Times New Roman" charset="0"/>
                                  <a:cs typeface="Times New Roman" charset="0"/>
                                </a:rPr>
                                <m:t>ϕ</m:t>
                              </m:r>
                            </m:e>
                            <m:sup>
                              <m:r>
                                <a:rPr lang="en-US" b="0" i="1" noProof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b="0" i="1" noProof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b="0" i="1" noProof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lang="en-US" noProof="0" smtClean="0">
                                  <a:solidFill>
                                    <a:sysClr val="windowText" lastClr="00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b="0" i="1" noProof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noProof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lang="en-US" b="0" i="1" noProof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b="0" i="1" noProof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0" noProof="0" dirty="0">
                  <a:solidFill>
                    <a:sysClr val="windowText" lastClr="000000"/>
                  </a:solidFill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A0D8A4F4-8F4C-B45F-B23C-E5C953734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586" y="3166812"/>
                <a:ext cx="1252330" cy="6481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929B8300-92C2-4007-6C48-FE59A7A489E3}"/>
                  </a:ext>
                </a:extLst>
              </p:cNvPr>
              <p:cNvSpPr txBox="1"/>
              <p:nvPr/>
            </p:nvSpPr>
            <p:spPr>
              <a:xfrm>
                <a:off x="4561120" y="3182649"/>
                <a:ext cx="777842" cy="616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noProof="0" smtClean="0">
                          <a:solidFill>
                            <a:sysClr val="windowText" lastClr="00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𝜏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noProof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lang="en-US" i="1" noProof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charset="0"/>
                            </a:rPr>
                            <m:t>𝜆</m:t>
                          </m:r>
                        </m:num>
                        <m:den>
                          <m:r>
                            <a:rPr lang="en-US" b="0" i="1" noProof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b="0" noProof="0" dirty="0">
                  <a:solidFill>
                    <a:sysClr val="windowText" lastClr="000000"/>
                  </a:solidFill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929B8300-92C2-4007-6C48-FE59A7A48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120" y="3182649"/>
                <a:ext cx="777842" cy="6165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>
            <a:extLst>
              <a:ext uri="{FF2B5EF4-FFF2-40B4-BE49-F238E27FC236}">
                <a16:creationId xmlns:a16="http://schemas.microsoft.com/office/drawing/2014/main" id="{22898EEC-468F-D571-826C-800933F2C825}"/>
              </a:ext>
            </a:extLst>
          </p:cNvPr>
          <p:cNvSpPr txBox="1"/>
          <p:nvPr/>
        </p:nvSpPr>
        <p:spPr>
          <a:xfrm>
            <a:off x="7170182" y="5219135"/>
            <a:ext cx="3925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noProof="0" dirty="0">
                <a:latin typeface="+mj-lt"/>
              </a:rPr>
              <a:t>Figure 1. Representation of a tortuous system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1399C6F-AA03-A794-185C-A7D516EEF3CA}"/>
              </a:ext>
            </a:extLst>
          </p:cNvPr>
          <p:cNvSpPr txBox="1"/>
          <p:nvPr/>
        </p:nvSpPr>
        <p:spPr>
          <a:xfrm>
            <a:off x="2347916" y="4567927"/>
            <a:ext cx="35736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noProof="0" dirty="0">
                <a:latin typeface="+mj-lt"/>
              </a:rPr>
              <a:t>Kozeny-Carman equation for shale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310DCB7-BE0F-E5E8-10BA-CA3939A05ADE}"/>
              </a:ext>
            </a:extLst>
          </p:cNvPr>
          <p:cNvSpPr txBox="1"/>
          <p:nvPr/>
        </p:nvSpPr>
        <p:spPr>
          <a:xfrm>
            <a:off x="10289924" y="3651519"/>
            <a:ext cx="389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7" name="Rectangle 20">
            <a:extLst>
              <a:ext uri="{FF2B5EF4-FFF2-40B4-BE49-F238E27FC236}">
                <a16:creationId xmlns:a16="http://schemas.microsoft.com/office/drawing/2014/main" id="{BFB5950E-4766-F0C6-CE14-7AA3D558C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876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" name="Rectangle 23">
            <a:extLst>
              <a:ext uri="{FF2B5EF4-FFF2-40B4-BE49-F238E27FC236}">
                <a16:creationId xmlns:a16="http://schemas.microsoft.com/office/drawing/2014/main" id="{DA765BA8-4C5F-54D6-5E38-FC580D184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77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ES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24">
            <a:extLst>
              <a:ext uri="{FF2B5EF4-FFF2-40B4-BE49-F238E27FC236}">
                <a16:creationId xmlns:a16="http://schemas.microsoft.com/office/drawing/2014/main" id="{59230D2D-CB9E-F024-D414-5BC4DA1A7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MX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kumimoji="0" lang="es-MX" altLang="es-MX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0B48670F-B544-A80D-3711-B9835547D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3125" y="4580406"/>
            <a:ext cx="453599" cy="309515"/>
          </a:xfrm>
          <a:prstGeom prst="rect">
            <a:avLst/>
          </a:prstGeom>
        </p:spPr>
      </p:pic>
      <p:sp>
        <p:nvSpPr>
          <p:cNvPr id="44" name="Rectángulo 43">
            <a:extLst>
              <a:ext uri="{FF2B5EF4-FFF2-40B4-BE49-F238E27FC236}">
                <a16:creationId xmlns:a16="http://schemas.microsoft.com/office/drawing/2014/main" id="{2436EC9E-944B-C0B6-694D-FF6F8748433D}"/>
              </a:ext>
            </a:extLst>
          </p:cNvPr>
          <p:cNvSpPr/>
          <p:nvPr/>
        </p:nvSpPr>
        <p:spPr>
          <a:xfrm>
            <a:off x="10200462" y="4625875"/>
            <a:ext cx="180000" cy="18415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B30F7F72-ECB2-E5AF-418A-133335F4DC01}"/>
                  </a:ext>
                </a:extLst>
              </p:cNvPr>
              <p:cNvSpPr txBox="1"/>
              <p:nvPr/>
            </p:nvSpPr>
            <p:spPr>
              <a:xfrm>
                <a:off x="10152837" y="4553044"/>
                <a:ext cx="180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𝝀</m:t>
                      </m:r>
                    </m:oMath>
                  </m:oMathPara>
                </a14:m>
                <a:endParaRPr lang="en-US" sz="16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B30F7F72-ECB2-E5AF-418A-133335F4D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2837" y="4553044"/>
                <a:ext cx="180000" cy="338554"/>
              </a:xfrm>
              <a:prstGeom prst="rect">
                <a:avLst/>
              </a:prstGeom>
              <a:blipFill>
                <a:blip r:embed="rId9"/>
                <a:stretch>
                  <a:fillRect r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9">
                <a:extLst>
                  <a:ext uri="{FF2B5EF4-FFF2-40B4-BE49-F238E27FC236}">
                    <a16:creationId xmlns:a16="http://schemas.microsoft.com/office/drawing/2014/main" id="{D605F76B-7651-1346-B7F0-6E326E0C7ADA}"/>
                  </a:ext>
                </a:extLst>
              </p:cNvPr>
              <p:cNvSpPr txBox="1"/>
              <p:nvPr/>
            </p:nvSpPr>
            <p:spPr>
              <a:xfrm>
                <a:off x="2478082" y="4942700"/>
                <a:ext cx="2471959" cy="694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100" noProof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sz="1600" i="1" kern="100" noProof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600" i="1" kern="100" noProof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s-MX" sz="1600" b="0" i="1" kern="100" noProof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600" i="1" kern="100" noProof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kern="100" noProof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i="1" kern="100" noProof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𝑉𝑔𝑟</m:t>
                              </m:r>
                            </m:sub>
                            <m:sup>
                              <m:r>
                                <a:rPr lang="en-US" sz="1600" i="1" kern="100" noProof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lang="en-US" sz="1600" i="1" kern="100" noProof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 kern="100" noProof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i="1" kern="100" noProof="0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1600" i="1" kern="100" noProof="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kern="10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s-MX" sz="1600" b="0" i="1" kern="100" noProof="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1600" i="1" kern="100" noProof="0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600" i="1" kern="100" noProof="0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 kern="100" noProof="0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 kern="100" noProof="0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 kern="100" noProof="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 kern="100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s-MX" sz="1600" b="0" i="1" kern="100" noProof="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600" i="1" kern="100" noProof="0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47" name="TextBox 9">
                <a:extLst>
                  <a:ext uri="{FF2B5EF4-FFF2-40B4-BE49-F238E27FC236}">
                    <a16:creationId xmlns:a16="http://schemas.microsoft.com/office/drawing/2014/main" id="{D605F76B-7651-1346-B7F0-6E326E0C7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082" y="4942700"/>
                <a:ext cx="2471959" cy="6941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1961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2D936-A189-3468-3C81-D3A6D61DF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2DACF4E-BE02-69EE-B661-E1570E2AF5E5}"/>
              </a:ext>
            </a:extLst>
          </p:cNvPr>
          <p:cNvSpPr/>
          <p:nvPr/>
        </p:nvSpPr>
        <p:spPr>
          <a:xfrm>
            <a:off x="0" y="528733"/>
            <a:ext cx="12190444" cy="58834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17B29EA-FBE4-73FF-302F-7201CF2B95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396670"/>
              </p:ext>
            </p:extLst>
          </p:nvPr>
        </p:nvGraphicFramePr>
        <p:xfrm>
          <a:off x="1524" y="6425851"/>
          <a:ext cx="12190476" cy="435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3492">
                  <a:extLst>
                    <a:ext uri="{9D8B030D-6E8A-4147-A177-3AD203B41FA5}">
                      <a16:colId xmlns:a16="http://schemas.microsoft.com/office/drawing/2014/main" val="515459820"/>
                    </a:ext>
                  </a:extLst>
                </a:gridCol>
                <a:gridCol w="4585730">
                  <a:extLst>
                    <a:ext uri="{9D8B030D-6E8A-4147-A177-3AD203B41FA5}">
                      <a16:colId xmlns:a16="http://schemas.microsoft.com/office/drawing/2014/main" val="4204863357"/>
                    </a:ext>
                  </a:extLst>
                </a:gridCol>
                <a:gridCol w="3541254">
                  <a:extLst>
                    <a:ext uri="{9D8B030D-6E8A-4147-A177-3AD203B41FA5}">
                      <a16:colId xmlns:a16="http://schemas.microsoft.com/office/drawing/2014/main" val="1222766995"/>
                    </a:ext>
                  </a:extLst>
                </a:gridCol>
              </a:tblGrid>
              <a:tr h="4359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FCT/UANL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 err="1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InterPore</a:t>
                      </a:r>
                      <a:endParaRPr lang="en-US" sz="1200" b="0" i="0" kern="1200" noProof="0" dirty="0">
                        <a:solidFill>
                          <a:schemeClr val="lt1"/>
                        </a:solidFill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latin typeface="Avenir Next" panose="020B0503020202020204" pitchFamily="34" charset="0"/>
                        </a:rPr>
                        <a:t>May 21, 2026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99141"/>
                  </a:ext>
                </a:extLst>
              </a:tr>
            </a:tbl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7D53B29-1227-4F64-A7DB-F8A748A3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461" y="6461254"/>
            <a:ext cx="2743200" cy="36512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73AD5B3-B342-7D93-8D1C-83CBDE0AC788}"/>
              </a:ext>
            </a:extLst>
          </p:cNvPr>
          <p:cNvSpPr/>
          <p:nvPr/>
        </p:nvSpPr>
        <p:spPr>
          <a:xfrm>
            <a:off x="-32" y="12200"/>
            <a:ext cx="12190476" cy="494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noProof="0" dirty="0">
                <a:solidFill>
                  <a:srgbClr val="FFFF00"/>
                </a:solidFill>
                <a:latin typeface="Avenir Next" panose="020B0503020202020204" pitchFamily="34" charset="0"/>
              </a:rPr>
              <a:t>Introduction&gt; </a:t>
            </a:r>
            <a:r>
              <a:rPr lang="en-US" b="1" noProof="0" dirty="0">
                <a:solidFill>
                  <a:schemeClr val="bg1"/>
                </a:solidFill>
                <a:latin typeface="Avenir Next" panose="020B0503020202020204" pitchFamily="34" charset="0"/>
              </a:rPr>
              <a:t>Objectives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0CC87E3-2BCC-D74C-97EA-DF9339CA2B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6114" y="1953813"/>
                <a:ext cx="10491486" cy="2756732"/>
              </a:xfrm>
            </p:spPr>
            <p:txBody>
              <a:bodyPr>
                <a:normAutofit/>
              </a:bodyPr>
              <a:lstStyle/>
              <a:p>
                <a:pPr marL="571500" indent="-571500">
                  <a:lnSpc>
                    <a:spcPct val="15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+mj-lt"/>
                  <a:buAutoNum type="romanLcPeriod"/>
                </a:pPr>
                <a:r>
                  <a:rPr lang="en-US" dirty="0">
                    <a:solidFill>
                      <a:sysClr val="windowText" lastClr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Numerical estimation of the </a:t>
                </a:r>
                <a:r>
                  <a:rPr lang="en-US" i="1" dirty="0">
                    <a:solidFill>
                      <a:sysClr val="windowText" lastClr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Porosity</a:t>
                </a:r>
                <a:r>
                  <a:rPr lang="en-US" dirty="0">
                    <a:solidFill>
                      <a:sysClr val="windowText" lastClr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𝝓</m:t>
                    </m:r>
                  </m:oMath>
                </a14:m>
                <a:r>
                  <a:rPr lang="el-GR" dirty="0">
                    <a:solidFill>
                      <a:sysClr val="windowText" lastClr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</a:p>
              <a:p>
                <a:pPr marL="571500" indent="-571500">
                  <a:lnSpc>
                    <a:spcPct val="15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+mj-lt"/>
                  <a:buAutoNum type="romanLcPeriod"/>
                </a:pPr>
                <a:r>
                  <a:rPr lang="en-US" dirty="0">
                    <a:solidFill>
                      <a:sysClr val="windowText" lastClr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Design random trajectories for the Cellular Automata</a:t>
                </a:r>
              </a:p>
              <a:p>
                <a:pPr marL="571500" indent="-571500">
                  <a:lnSpc>
                    <a:spcPct val="15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+mj-lt"/>
                  <a:buAutoNum type="romanLcPeriod"/>
                </a:pPr>
                <a:r>
                  <a:rPr lang="en-US" dirty="0">
                    <a:solidFill>
                      <a:sysClr val="windowText" lastClr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Estimate </a:t>
                </a:r>
                <a:r>
                  <a:rPr lang="en-US" i="1" dirty="0">
                    <a:solidFill>
                      <a:sysClr val="windowText" lastClr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Tortuosity</a:t>
                </a:r>
                <a:r>
                  <a:rPr lang="en-US" dirty="0">
                    <a:solidFill>
                      <a:sysClr val="windowText" lastClr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(</a:t>
                </a:r>
                <a:r>
                  <a:rPr lang="el-GR" b="1" i="1" dirty="0">
                    <a:solidFill>
                      <a:sysClr val="windowText" lastClr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τ</a:t>
                </a:r>
                <a:r>
                  <a:rPr lang="es-ES" dirty="0">
                    <a:solidFill>
                      <a:sysClr val="windowText" lastClr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</a:p>
              <a:p>
                <a:pPr marL="571500" indent="-571500">
                  <a:lnSpc>
                    <a:spcPct val="15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+mj-lt"/>
                  <a:buAutoNum type="romanLcPeriod"/>
                </a:pPr>
                <a:r>
                  <a:rPr lang="en-US" dirty="0">
                    <a:solidFill>
                      <a:sysClr val="windowText" lastClr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Estimate </a:t>
                </a:r>
                <a:r>
                  <a:rPr lang="en-US" i="1" dirty="0">
                    <a:solidFill>
                      <a:sysClr val="windowText" lastClr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Permeability</a:t>
                </a:r>
                <a:r>
                  <a:rPr lang="en-US" dirty="0">
                    <a:solidFill>
                      <a:sysClr val="windowText" lastClr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(</a:t>
                </a:r>
                <a:r>
                  <a:rPr lang="en-US" b="1" i="1" dirty="0">
                    <a:solidFill>
                      <a:sysClr val="windowText" lastClr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K</a:t>
                </a:r>
                <a:r>
                  <a:rPr lang="en-US" dirty="0">
                    <a:solidFill>
                      <a:sysClr val="windowText" lastClr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endParaRPr lang="en-US" noProof="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0CC87E3-2BCC-D74C-97EA-DF9339CA2B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6114" y="1953813"/>
                <a:ext cx="10491486" cy="2756732"/>
              </a:xfrm>
              <a:blipFill>
                <a:blip r:embed="rId2"/>
                <a:stretch>
                  <a:fillRect l="-1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BFEFE53-2CF4-0149-B38A-40075CF5941E}"/>
              </a:ext>
            </a:extLst>
          </p:cNvPr>
          <p:cNvSpPr txBox="1"/>
          <p:nvPr/>
        </p:nvSpPr>
        <p:spPr>
          <a:xfrm>
            <a:off x="1100019" y="840926"/>
            <a:ext cx="6588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noProof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2285219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2D936-A189-3468-3C81-D3A6D61DF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2DACF4E-BE02-69EE-B661-E1570E2AF5E5}"/>
              </a:ext>
            </a:extLst>
          </p:cNvPr>
          <p:cNvSpPr/>
          <p:nvPr/>
        </p:nvSpPr>
        <p:spPr>
          <a:xfrm>
            <a:off x="0" y="528733"/>
            <a:ext cx="12190444" cy="58834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17B29EA-FBE4-73FF-302F-7201CF2B95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018833"/>
              </p:ext>
            </p:extLst>
          </p:nvPr>
        </p:nvGraphicFramePr>
        <p:xfrm>
          <a:off x="1524" y="6425851"/>
          <a:ext cx="12190476" cy="435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3492">
                  <a:extLst>
                    <a:ext uri="{9D8B030D-6E8A-4147-A177-3AD203B41FA5}">
                      <a16:colId xmlns:a16="http://schemas.microsoft.com/office/drawing/2014/main" val="515459820"/>
                    </a:ext>
                  </a:extLst>
                </a:gridCol>
                <a:gridCol w="4585730">
                  <a:extLst>
                    <a:ext uri="{9D8B030D-6E8A-4147-A177-3AD203B41FA5}">
                      <a16:colId xmlns:a16="http://schemas.microsoft.com/office/drawing/2014/main" val="4204863357"/>
                    </a:ext>
                  </a:extLst>
                </a:gridCol>
                <a:gridCol w="3541254">
                  <a:extLst>
                    <a:ext uri="{9D8B030D-6E8A-4147-A177-3AD203B41FA5}">
                      <a16:colId xmlns:a16="http://schemas.microsoft.com/office/drawing/2014/main" val="1222766995"/>
                    </a:ext>
                  </a:extLst>
                </a:gridCol>
              </a:tblGrid>
              <a:tr h="4359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FCT/UANL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 err="1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InterPore</a:t>
                      </a:r>
                      <a:endParaRPr lang="en-US" sz="1200" b="0" i="0" kern="1200" noProof="0" dirty="0">
                        <a:solidFill>
                          <a:schemeClr val="lt1"/>
                        </a:solidFill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latin typeface="Avenir Next" panose="020B0503020202020204" pitchFamily="34" charset="0"/>
                        </a:rPr>
                        <a:t>May 21, 2026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99141"/>
                  </a:ext>
                </a:extLst>
              </a:tr>
            </a:tbl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7D53B29-1227-4F64-A7DB-F8A748A3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461" y="6461254"/>
            <a:ext cx="2743200" cy="36512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3ED90B7-3AB7-BD4E-9EA0-17CEF1FCBCD5}" type="slidenum">
              <a:rPr lang="en-US" noProof="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73AD5B3-B342-7D93-8D1C-83CBDE0AC788}"/>
              </a:ext>
            </a:extLst>
          </p:cNvPr>
          <p:cNvSpPr/>
          <p:nvPr/>
        </p:nvSpPr>
        <p:spPr>
          <a:xfrm>
            <a:off x="-32" y="12200"/>
            <a:ext cx="12190476" cy="494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noProof="0" dirty="0">
                <a:solidFill>
                  <a:srgbClr val="FFFF00"/>
                </a:solidFill>
                <a:latin typeface="Avenir Next" panose="020B0503020202020204" pitchFamily="34" charset="0"/>
              </a:rPr>
              <a:t>Introduction&gt; Objectives&gt; </a:t>
            </a:r>
            <a:r>
              <a:rPr lang="en-US" b="1" noProof="0" dirty="0">
                <a:solidFill>
                  <a:schemeClr val="bg1"/>
                </a:solidFill>
                <a:latin typeface="Avenir Next" panose="020B0503020202020204" pitchFamily="34" charset="0"/>
              </a:rPr>
              <a:t>Methodology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CC87E3-2BCC-D74C-97EA-DF9339CA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678" y="2213946"/>
            <a:ext cx="9512824" cy="3231814"/>
          </a:xfrm>
        </p:spPr>
        <p:txBody>
          <a:bodyPr>
            <a:normAutofit/>
          </a:bodyPr>
          <a:lstStyle/>
          <a:p>
            <a:pPr marL="571500" indent="-571500">
              <a:buClr>
                <a:schemeClr val="accent1"/>
              </a:buClr>
              <a:buFont typeface="+mj-lt"/>
              <a:buAutoNum type="romanLcPeriod"/>
            </a:pPr>
            <a:r>
              <a:rPr lang="en-US" dirty="0"/>
              <a:t>Sampling and retrieval of Eagle Ford shale cores</a:t>
            </a:r>
          </a:p>
          <a:p>
            <a:pPr marL="571500" indent="-571500">
              <a:buClr>
                <a:schemeClr val="accent1"/>
              </a:buClr>
              <a:buFont typeface="+mj-lt"/>
              <a:buAutoNum type="romanLcPeriod"/>
            </a:pPr>
            <a:r>
              <a:rPr lang="en-US" dirty="0"/>
              <a:t>Preparation of thin sections and SEM micrographs</a:t>
            </a:r>
          </a:p>
          <a:p>
            <a:pPr marL="571500" indent="-571500">
              <a:buClr>
                <a:schemeClr val="accent1"/>
              </a:buClr>
              <a:buFont typeface="+mj-lt"/>
              <a:buAutoNum type="romanLcPeriod"/>
            </a:pPr>
            <a:r>
              <a:rPr lang="en-US" dirty="0"/>
              <a:t>Digital processing of SEM micrographs</a:t>
            </a:r>
          </a:p>
          <a:p>
            <a:pPr marL="571500" indent="-571500">
              <a:buClr>
                <a:schemeClr val="accent1"/>
              </a:buClr>
              <a:buFont typeface="+mj-lt"/>
              <a:buAutoNum type="romanLcPeriod"/>
            </a:pPr>
            <a:r>
              <a:rPr lang="en-US" dirty="0"/>
              <a:t>Estimation of porosity, surface area and tortuosity</a:t>
            </a:r>
          </a:p>
          <a:p>
            <a:pPr marL="571500" indent="-571500">
              <a:buClr>
                <a:schemeClr val="accent1"/>
              </a:buClr>
              <a:buFont typeface="+mj-lt"/>
              <a:buAutoNum type="romanLcPeriod"/>
            </a:pPr>
            <a:r>
              <a:rPr lang="en-US" dirty="0"/>
              <a:t>Permeability estimation</a:t>
            </a:r>
          </a:p>
          <a:p>
            <a:pPr marL="571500" indent="-571500">
              <a:buClr>
                <a:schemeClr val="accent1"/>
              </a:buClr>
              <a:buFont typeface="+mj-lt"/>
              <a:buAutoNum type="romanLcPeriod"/>
            </a:pPr>
            <a:r>
              <a:rPr lang="en-US" noProof="0" dirty="0"/>
              <a:t>Validation of estimates against established literature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FEFE53-2CF4-0149-B38A-40075CF5941E}"/>
              </a:ext>
            </a:extLst>
          </p:cNvPr>
          <p:cNvSpPr txBox="1"/>
          <p:nvPr/>
        </p:nvSpPr>
        <p:spPr>
          <a:xfrm>
            <a:off x="1118680" y="915569"/>
            <a:ext cx="6877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 </a:t>
            </a:r>
          </a:p>
        </p:txBody>
      </p:sp>
    </p:spTree>
    <p:extLst>
      <p:ext uri="{BB962C8B-B14F-4D97-AF65-F5344CB8AC3E}">
        <p14:creationId xmlns:p14="http://schemas.microsoft.com/office/powerpoint/2010/main" val="4155666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029E08B-32F8-5793-EF6F-C6EE39DA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3ED90B7-3AB7-BD4E-9EA0-17CEF1FCBCD5}" type="slidenum">
              <a:rPr lang="en-US" noProof="0" smtClean="0"/>
              <a:pPr>
                <a:spcAft>
                  <a:spcPts val="600"/>
                </a:spcAft>
              </a:pPr>
              <a:t>6</a:t>
            </a:fld>
            <a:endParaRPr lang="en-US" noProof="0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3A72BB9-EFB2-F909-75A4-C085B6822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249847"/>
              </p:ext>
            </p:extLst>
          </p:nvPr>
        </p:nvGraphicFramePr>
        <p:xfrm>
          <a:off x="1524" y="6425851"/>
          <a:ext cx="12190476" cy="435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3492">
                  <a:extLst>
                    <a:ext uri="{9D8B030D-6E8A-4147-A177-3AD203B41FA5}">
                      <a16:colId xmlns:a16="http://schemas.microsoft.com/office/drawing/2014/main" val="515459820"/>
                    </a:ext>
                  </a:extLst>
                </a:gridCol>
                <a:gridCol w="4585730">
                  <a:extLst>
                    <a:ext uri="{9D8B030D-6E8A-4147-A177-3AD203B41FA5}">
                      <a16:colId xmlns:a16="http://schemas.microsoft.com/office/drawing/2014/main" val="4204863357"/>
                    </a:ext>
                  </a:extLst>
                </a:gridCol>
                <a:gridCol w="3541254">
                  <a:extLst>
                    <a:ext uri="{9D8B030D-6E8A-4147-A177-3AD203B41FA5}">
                      <a16:colId xmlns:a16="http://schemas.microsoft.com/office/drawing/2014/main" val="1222766995"/>
                    </a:ext>
                  </a:extLst>
                </a:gridCol>
              </a:tblGrid>
              <a:tr h="4359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FCT/UANL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 err="1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InterPore</a:t>
                      </a:r>
                      <a:endParaRPr lang="en-US" sz="1200" b="0" i="0" kern="1200" noProof="0" dirty="0">
                        <a:solidFill>
                          <a:schemeClr val="lt1"/>
                        </a:solidFill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latin typeface="Avenir Next" panose="020B0503020202020204" pitchFamily="34" charset="0"/>
                        </a:rPr>
                        <a:t>May 21, 2026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99141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03CACCBB-BDF4-8803-E4F2-098EB3290225}"/>
              </a:ext>
            </a:extLst>
          </p:cNvPr>
          <p:cNvSpPr/>
          <p:nvPr/>
        </p:nvSpPr>
        <p:spPr>
          <a:xfrm>
            <a:off x="-32" y="12200"/>
            <a:ext cx="12190476" cy="494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Introduction&gt; Objectives&gt; Methodology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&gt;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Study Area</a:t>
            </a:r>
            <a:endParaRPr lang="en-US" b="1" noProof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8" name="Marcador de número de diapositiva 2">
            <a:extLst>
              <a:ext uri="{FF2B5EF4-FFF2-40B4-BE49-F238E27FC236}">
                <a16:creationId xmlns:a16="http://schemas.microsoft.com/office/drawing/2014/main" id="{AB21E5F0-0F69-9B7C-63F6-2AA82871F369}"/>
              </a:ext>
            </a:extLst>
          </p:cNvPr>
          <p:cNvSpPr txBox="1">
            <a:spLocks/>
          </p:cNvSpPr>
          <p:nvPr/>
        </p:nvSpPr>
        <p:spPr>
          <a:xfrm>
            <a:off x="9343373" y="6461254"/>
            <a:ext cx="2743200" cy="3651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B3ED90B7-3AB7-BD4E-9EA0-17CEF1FCBCD5}" type="slidenum">
              <a:rPr lang="en-US" noProof="0" smtClean="0">
                <a:solidFill>
                  <a:schemeClr val="bg1"/>
                </a:solidFill>
                <a:latin typeface="Avenir Next" panose="020B0503020202020204" pitchFamily="34" charset="0"/>
              </a:rPr>
              <a:pPr>
                <a:spcAft>
                  <a:spcPts val="600"/>
                </a:spcAft>
              </a:pPr>
              <a:t>6</a:t>
            </a:fld>
            <a:endParaRPr lang="en-US" noProof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C63C1-6C15-C44A-B4A5-30B4D8828481}"/>
              </a:ext>
            </a:extLst>
          </p:cNvPr>
          <p:cNvSpPr txBox="1"/>
          <p:nvPr/>
        </p:nvSpPr>
        <p:spPr>
          <a:xfrm>
            <a:off x="903375" y="466899"/>
            <a:ext cx="6877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Area</a:t>
            </a:r>
            <a:endParaRPr lang="en-US" sz="54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F55035F-52EA-B695-358E-0CF01B2574C8}"/>
              </a:ext>
            </a:extLst>
          </p:cNvPr>
          <p:cNvSpPr txBox="1"/>
          <p:nvPr/>
        </p:nvSpPr>
        <p:spPr>
          <a:xfrm>
            <a:off x="926161" y="5720687"/>
            <a:ext cx="5480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noProof="0" dirty="0">
                <a:latin typeface="+mj-lt"/>
              </a:rPr>
              <a:t>Figure 2. Study area location and stratigraphic column.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54F2483-E158-C188-68FA-72A03E507F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4772" b="23064"/>
          <a:stretch>
            <a:fillRect/>
          </a:stretch>
        </p:blipFill>
        <p:spPr>
          <a:xfrm>
            <a:off x="1265581" y="1531321"/>
            <a:ext cx="3914523" cy="400683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0858908-BF8B-F4B4-659A-41F748B07B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371" t="1991" r="39721" b="74706"/>
          <a:stretch>
            <a:fillRect/>
          </a:stretch>
        </p:blipFill>
        <p:spPr>
          <a:xfrm>
            <a:off x="5180104" y="2700579"/>
            <a:ext cx="1444960" cy="145684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3C1A7C9-1E39-98EB-24B7-8336C2BFF8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082" r="55489" b="4181"/>
          <a:stretch>
            <a:fillRect/>
          </a:stretch>
        </p:blipFill>
        <p:spPr>
          <a:xfrm>
            <a:off x="6392362" y="5217076"/>
            <a:ext cx="5191798" cy="110452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647E42FC-2BCE-E0F7-2B9F-C0164434BC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603" t="1991" b="5785"/>
          <a:stretch>
            <a:fillRect/>
          </a:stretch>
        </p:blipFill>
        <p:spPr>
          <a:xfrm>
            <a:off x="6779245" y="619519"/>
            <a:ext cx="4418033" cy="450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40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996AB7F-2EDC-7A58-BEA2-F6F4A14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04" y="576479"/>
            <a:ext cx="6277832" cy="860950"/>
          </a:xfrm>
        </p:spPr>
        <p:txBody>
          <a:bodyPr anchor="ctr">
            <a:no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Fieldwork</a:t>
            </a:r>
            <a:endParaRPr lang="en-US" sz="54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C95AA2E-7602-4A80-95CF-30ADECC4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3ED90B7-3AB7-BD4E-9EA0-17CEF1FCBCD5}" type="slidenum">
              <a:rPr lang="en-US" noProof="0" smtClean="0"/>
              <a:pPr>
                <a:spcAft>
                  <a:spcPts val="600"/>
                </a:spcAft>
              </a:pPr>
              <a:t>7</a:t>
            </a:fld>
            <a:endParaRPr lang="en-US" noProof="0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897491A0-37CE-E6BF-2D27-A0E8F4A79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427942"/>
              </p:ext>
            </p:extLst>
          </p:nvPr>
        </p:nvGraphicFramePr>
        <p:xfrm>
          <a:off x="1524" y="6425851"/>
          <a:ext cx="12190476" cy="435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3492">
                  <a:extLst>
                    <a:ext uri="{9D8B030D-6E8A-4147-A177-3AD203B41FA5}">
                      <a16:colId xmlns:a16="http://schemas.microsoft.com/office/drawing/2014/main" val="515459820"/>
                    </a:ext>
                  </a:extLst>
                </a:gridCol>
                <a:gridCol w="4585730">
                  <a:extLst>
                    <a:ext uri="{9D8B030D-6E8A-4147-A177-3AD203B41FA5}">
                      <a16:colId xmlns:a16="http://schemas.microsoft.com/office/drawing/2014/main" val="4204863357"/>
                    </a:ext>
                  </a:extLst>
                </a:gridCol>
                <a:gridCol w="3541254">
                  <a:extLst>
                    <a:ext uri="{9D8B030D-6E8A-4147-A177-3AD203B41FA5}">
                      <a16:colId xmlns:a16="http://schemas.microsoft.com/office/drawing/2014/main" val="1222766995"/>
                    </a:ext>
                  </a:extLst>
                </a:gridCol>
              </a:tblGrid>
              <a:tr h="4359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FCT/UANL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 err="1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InterPore</a:t>
                      </a:r>
                      <a:endParaRPr lang="en-US" sz="1200" b="0" i="0" kern="1200" noProof="0" dirty="0">
                        <a:solidFill>
                          <a:schemeClr val="lt1"/>
                        </a:solidFill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latin typeface="Avenir Next" panose="020B0503020202020204" pitchFamily="34" charset="0"/>
                        </a:rPr>
                        <a:t>May 21, 2026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99141"/>
                  </a:ext>
                </a:extLst>
              </a:tr>
            </a:tbl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44F44AF0-8A2B-FC57-C1BA-50A77C611718}"/>
              </a:ext>
            </a:extLst>
          </p:cNvPr>
          <p:cNvSpPr/>
          <p:nvPr/>
        </p:nvSpPr>
        <p:spPr>
          <a:xfrm>
            <a:off x="-32" y="12200"/>
            <a:ext cx="12190476" cy="494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Introduction&gt; Objectives&gt; </a:t>
            </a:r>
            <a:r>
              <a:rPr lang="en-US" sz="1400" noProof="0" dirty="0">
                <a:solidFill>
                  <a:srgbClr val="FFFF00"/>
                </a:solidFill>
                <a:latin typeface="Avenir Next" panose="020B0503020202020204" pitchFamily="34" charset="0"/>
              </a:rPr>
              <a:t>Methodology&gt;</a:t>
            </a:r>
            <a:r>
              <a:rPr lang="en-US" sz="1100" noProof="0" dirty="0">
                <a:solidFill>
                  <a:srgbClr val="FFFF00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Avenir Next" panose="020B0503020202020204" pitchFamily="34" charset="0"/>
              </a:rPr>
              <a:t>Study Area</a:t>
            </a:r>
            <a:r>
              <a:rPr lang="en-US" sz="1400" noProof="0" dirty="0">
                <a:solidFill>
                  <a:srgbClr val="FFFF00"/>
                </a:solidFill>
                <a:latin typeface="Avenir Next" panose="020B0503020202020204" pitchFamily="34" charset="0"/>
              </a:rPr>
              <a:t>&gt;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Fieldwork</a:t>
            </a:r>
            <a:endParaRPr lang="en-US" b="1" noProof="0" dirty="0">
              <a:solidFill>
                <a:srgbClr val="FFFF00"/>
              </a:solidFill>
              <a:latin typeface="Avenir Next" panose="020B0503020202020204" pitchFamily="34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EB81D2D-9993-AE52-70A2-5A583D945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7A42B3E-EB8D-EFC0-5397-61FC6780F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A4C94DEE-5416-1A56-DF66-28C7CE7DC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22" name="Marcador de número de diapositiva 2">
            <a:extLst>
              <a:ext uri="{FF2B5EF4-FFF2-40B4-BE49-F238E27FC236}">
                <a16:creationId xmlns:a16="http://schemas.microsoft.com/office/drawing/2014/main" id="{FCE2C2CA-4C38-3E58-D2F7-8F6F7B486887}"/>
              </a:ext>
            </a:extLst>
          </p:cNvPr>
          <p:cNvSpPr txBox="1">
            <a:spLocks/>
          </p:cNvSpPr>
          <p:nvPr/>
        </p:nvSpPr>
        <p:spPr>
          <a:xfrm>
            <a:off x="9343373" y="6461254"/>
            <a:ext cx="2743200" cy="3651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B3ED90B7-3AB7-BD4E-9EA0-17CEF1FCBCD5}" type="slidenum">
              <a:rPr lang="en-US" noProof="0" smtClean="0">
                <a:solidFill>
                  <a:schemeClr val="bg1"/>
                </a:solidFill>
                <a:latin typeface="Avenir Next" panose="020B0503020202020204" pitchFamily="34" charset="0"/>
              </a:rPr>
              <a:pPr>
                <a:spcAft>
                  <a:spcPts val="600"/>
                </a:spcAft>
              </a:pPr>
              <a:t>7</a:t>
            </a:fld>
            <a:endParaRPr lang="en-US" noProof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A696FB0E-EC16-DAA8-1330-3F4442041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1BFFD-B4B4-0B4F-8FA6-5B18449D1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03" y="1398135"/>
            <a:ext cx="5643397" cy="49210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324B03-D0D7-9941-B376-277BA937CBB9}"/>
              </a:ext>
            </a:extLst>
          </p:cNvPr>
          <p:cNvSpPr txBox="1"/>
          <p:nvPr/>
        </p:nvSpPr>
        <p:spPr>
          <a:xfrm>
            <a:off x="6664036" y="1551252"/>
            <a:ext cx="5070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noProof="0" dirty="0">
                <a:latin typeface="+mj-lt"/>
              </a:rPr>
              <a:t>Figure 3. Photographs of the main sedimentological features of the lower member of the Eagle Ford Formation. </a:t>
            </a:r>
          </a:p>
          <a:p>
            <a:pPr algn="just"/>
            <a:endParaRPr lang="en-US" noProof="0" dirty="0"/>
          </a:p>
          <a:p>
            <a:pPr algn="just"/>
            <a:r>
              <a:rPr lang="en-US" noProof="0" dirty="0"/>
              <a:t>(A)-Interbedding of limestone and shale</a:t>
            </a:r>
            <a:endParaRPr lang="en-US" dirty="0"/>
          </a:p>
          <a:p>
            <a:pPr algn="just"/>
            <a:r>
              <a:rPr lang="en-US" dirty="0"/>
              <a:t>(</a:t>
            </a:r>
            <a:r>
              <a:rPr lang="en-US" noProof="0" dirty="0"/>
              <a:t>B)-Plane-parallel lamination, note the alternation of light and dark laminae</a:t>
            </a:r>
            <a:endParaRPr lang="en-US" dirty="0"/>
          </a:p>
          <a:p>
            <a:pPr algn="just"/>
            <a:r>
              <a:rPr lang="en-US" dirty="0"/>
              <a:t>(C)</a:t>
            </a:r>
            <a:r>
              <a:rPr lang="en-US" noProof="0" dirty="0"/>
              <a:t>-Carbonaceous shale with pyrite laminae</a:t>
            </a:r>
            <a:endParaRPr lang="en-US" dirty="0"/>
          </a:p>
          <a:p>
            <a:pPr algn="just"/>
            <a:r>
              <a:rPr lang="en-US" dirty="0"/>
              <a:t>(</a:t>
            </a:r>
            <a:r>
              <a:rPr lang="en-US" noProof="0" dirty="0"/>
              <a:t>D)-Pyrite laminae</a:t>
            </a:r>
            <a:endParaRPr lang="en-US" dirty="0"/>
          </a:p>
          <a:p>
            <a:pPr algn="just"/>
            <a:r>
              <a:rPr lang="en-US" noProof="0" dirty="0"/>
              <a:t>(E)-Bentonite horizon</a:t>
            </a:r>
          </a:p>
          <a:p>
            <a:pPr algn="just"/>
            <a:r>
              <a:rPr lang="en-US" dirty="0"/>
              <a:t>(</a:t>
            </a:r>
            <a:r>
              <a:rPr lang="en-US" noProof="0" dirty="0"/>
              <a:t>F)-Calcite-filled fracture</a:t>
            </a:r>
          </a:p>
          <a:p>
            <a:pPr algn="just"/>
            <a:endParaRPr lang="en-US" noProof="0" dirty="0"/>
          </a:p>
          <a:p>
            <a:pPr algn="ctr"/>
            <a:r>
              <a:rPr lang="en-US" noProof="0" dirty="0"/>
              <a:t> LOC: light and dark laminae</a:t>
            </a:r>
          </a:p>
          <a:p>
            <a:pPr algn="ctr"/>
            <a:r>
              <a:rPr lang="en-US" noProof="0" dirty="0"/>
              <a:t> Py: pyrite</a:t>
            </a:r>
          </a:p>
          <a:p>
            <a:pPr algn="ctr"/>
            <a:r>
              <a:rPr lang="en-US" noProof="0" dirty="0"/>
              <a:t> Ben: bentonite</a:t>
            </a:r>
          </a:p>
          <a:p>
            <a:pPr algn="ctr"/>
            <a:r>
              <a:rPr lang="en-US" noProof="0" dirty="0"/>
              <a:t> Fr: calcite-filled fracture.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C9CADAE-C751-D877-D05B-DBB8005C309D}"/>
              </a:ext>
            </a:extLst>
          </p:cNvPr>
          <p:cNvSpPr txBox="1"/>
          <p:nvPr/>
        </p:nvSpPr>
        <p:spPr>
          <a:xfrm>
            <a:off x="937259" y="3565127"/>
            <a:ext cx="53721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member of the Eagle Ford Formation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CA363EF4-C7DB-4D30-736F-61DE316B62DC}"/>
                  </a:ext>
                </a:extLst>
              </p:cNvPr>
              <p:cNvSpPr txBox="1"/>
              <p:nvPr/>
            </p:nvSpPr>
            <p:spPr>
              <a:xfrm>
                <a:off x="5061705" y="6075567"/>
                <a:ext cx="1247655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MX" sz="11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Ø</m:t>
                          </m:r>
                        </m:e>
                        <m:sub>
                          <m:r>
                            <a:rPr lang="es-MX" sz="1100" b="0" i="1" dirty="0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  <m:r>
                        <a:rPr lang="es-MX" sz="1100" b="0" i="1" dirty="0" smtClean="0">
                          <a:latin typeface="Cambria Math" panose="02040503050406030204" pitchFamily="18" charset="0"/>
                        </a:rPr>
                        <m:t>=5.08</m:t>
                      </m:r>
                      <m:r>
                        <a:rPr lang="es-MX" sz="11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sz="1100" b="0" i="1" dirty="0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CA363EF4-C7DB-4D30-736F-61DE316B6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1705" y="6075567"/>
                <a:ext cx="1247655" cy="2616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6878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996AB7F-2EDC-7A58-BEA2-F6F4A14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560" y="585587"/>
            <a:ext cx="8563832" cy="860950"/>
          </a:xfrm>
        </p:spPr>
        <p:txBody>
          <a:bodyPr anchor="ctr">
            <a:no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Processing</a:t>
            </a:r>
            <a:endParaRPr lang="en-US" sz="54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C95AA2E-7602-4A80-95CF-30ADECC4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3ED90B7-3AB7-BD4E-9EA0-17CEF1FCBCD5}" type="slidenum">
              <a:rPr lang="en-US" noProof="0" smtClean="0"/>
              <a:pPr>
                <a:spcAft>
                  <a:spcPts val="600"/>
                </a:spcAft>
              </a:pPr>
              <a:t>8</a:t>
            </a:fld>
            <a:endParaRPr lang="en-US" noProof="0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897491A0-37CE-E6BF-2D27-A0E8F4A79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433183"/>
              </p:ext>
            </p:extLst>
          </p:nvPr>
        </p:nvGraphicFramePr>
        <p:xfrm>
          <a:off x="1524" y="6425851"/>
          <a:ext cx="12190476" cy="435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3492">
                  <a:extLst>
                    <a:ext uri="{9D8B030D-6E8A-4147-A177-3AD203B41FA5}">
                      <a16:colId xmlns:a16="http://schemas.microsoft.com/office/drawing/2014/main" val="515459820"/>
                    </a:ext>
                  </a:extLst>
                </a:gridCol>
                <a:gridCol w="4585730">
                  <a:extLst>
                    <a:ext uri="{9D8B030D-6E8A-4147-A177-3AD203B41FA5}">
                      <a16:colId xmlns:a16="http://schemas.microsoft.com/office/drawing/2014/main" val="4204863357"/>
                    </a:ext>
                  </a:extLst>
                </a:gridCol>
                <a:gridCol w="3541254">
                  <a:extLst>
                    <a:ext uri="{9D8B030D-6E8A-4147-A177-3AD203B41FA5}">
                      <a16:colId xmlns:a16="http://schemas.microsoft.com/office/drawing/2014/main" val="1222766995"/>
                    </a:ext>
                  </a:extLst>
                </a:gridCol>
              </a:tblGrid>
              <a:tr h="4359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FCT/UANL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 err="1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InterPore</a:t>
                      </a:r>
                      <a:endParaRPr lang="en-US" sz="1200" b="0" i="0" kern="1200" noProof="0" dirty="0">
                        <a:solidFill>
                          <a:schemeClr val="lt1"/>
                        </a:solidFill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latin typeface="Avenir Next" panose="020B0503020202020204" pitchFamily="34" charset="0"/>
                        </a:rPr>
                        <a:t>May 21, 2026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99141"/>
                  </a:ext>
                </a:extLst>
              </a:tr>
            </a:tbl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44F44AF0-8A2B-FC57-C1BA-50A77C611718}"/>
              </a:ext>
            </a:extLst>
          </p:cNvPr>
          <p:cNvSpPr/>
          <p:nvPr/>
        </p:nvSpPr>
        <p:spPr>
          <a:xfrm>
            <a:off x="-32" y="12200"/>
            <a:ext cx="12190476" cy="494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noProof="0" dirty="0">
                <a:solidFill>
                  <a:srgbClr val="FFFF00"/>
                </a:solidFill>
                <a:latin typeface="Avenir Next" panose="020B0503020202020204" pitchFamily="34" charset="0"/>
              </a:rPr>
              <a:t>Introduction&gt; Objectives&gt; Methodology&gt;</a:t>
            </a:r>
            <a:r>
              <a:rPr lang="en-US" sz="1100" noProof="0" dirty="0">
                <a:solidFill>
                  <a:srgbClr val="FFFF00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Avenir Next" panose="020B0503020202020204" pitchFamily="34" charset="0"/>
              </a:rPr>
              <a:t>Study Area</a:t>
            </a:r>
            <a:r>
              <a:rPr lang="en-US" sz="1400" noProof="0" dirty="0">
                <a:solidFill>
                  <a:srgbClr val="FFFF00"/>
                </a:solidFill>
                <a:latin typeface="Avenir Next" panose="020B0503020202020204" pitchFamily="34" charset="0"/>
              </a:rPr>
              <a:t>&gt;Fieldwork&gt;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Image Processing  </a:t>
            </a:r>
            <a:endParaRPr lang="en-US" sz="1400" b="1" noProof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EB81D2D-9993-AE52-70A2-5A583D945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7A42B3E-EB8D-EFC0-5397-61FC6780F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A4C94DEE-5416-1A56-DF66-28C7CE7DC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22" name="Marcador de número de diapositiva 2">
            <a:extLst>
              <a:ext uri="{FF2B5EF4-FFF2-40B4-BE49-F238E27FC236}">
                <a16:creationId xmlns:a16="http://schemas.microsoft.com/office/drawing/2014/main" id="{FCE2C2CA-4C38-3E58-D2F7-8F6F7B486887}"/>
              </a:ext>
            </a:extLst>
          </p:cNvPr>
          <p:cNvSpPr txBox="1">
            <a:spLocks/>
          </p:cNvSpPr>
          <p:nvPr/>
        </p:nvSpPr>
        <p:spPr>
          <a:xfrm>
            <a:off x="9343373" y="6461254"/>
            <a:ext cx="2743200" cy="3651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B3ED90B7-3AB7-BD4E-9EA0-17CEF1FCBCD5}" type="slidenum">
              <a:rPr lang="en-US" noProof="0" smtClean="0">
                <a:solidFill>
                  <a:schemeClr val="bg1"/>
                </a:solidFill>
                <a:latin typeface="Avenir Next" panose="020B0503020202020204" pitchFamily="34" charset="0"/>
              </a:rPr>
              <a:pPr>
                <a:spcAft>
                  <a:spcPts val="600"/>
                </a:spcAft>
              </a:pPr>
              <a:t>8</a:t>
            </a:fld>
            <a:endParaRPr lang="en-US" noProof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A696FB0E-EC16-DAA8-1330-3F4442041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5CF748-2F8A-9D45-9717-6A44E94BB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27" y="1551441"/>
            <a:ext cx="7804859" cy="42263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969BAA-0CC8-4948-BC78-B1D0C0445593}"/>
              </a:ext>
            </a:extLst>
          </p:cNvPr>
          <p:cNvSpPr txBox="1"/>
          <p:nvPr/>
        </p:nvSpPr>
        <p:spPr>
          <a:xfrm>
            <a:off x="4117213" y="5932542"/>
            <a:ext cx="3692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Figure 4. </a:t>
            </a:r>
            <a:r>
              <a:rPr lang="en-US" sz="1600" b="1" i="1" dirty="0"/>
              <a:t>SEM image processing in ImageJ</a:t>
            </a:r>
            <a:endParaRPr lang="en-US" sz="1600" b="1" i="1" noProof="0" dirty="0"/>
          </a:p>
        </p:txBody>
      </p:sp>
    </p:spTree>
    <p:extLst>
      <p:ext uri="{BB962C8B-B14F-4D97-AF65-F5344CB8AC3E}">
        <p14:creationId xmlns:p14="http://schemas.microsoft.com/office/powerpoint/2010/main" val="3838188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996AB7F-2EDC-7A58-BEA2-F6F4A14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559" y="560781"/>
            <a:ext cx="8563832" cy="860950"/>
          </a:xfrm>
        </p:spPr>
        <p:txBody>
          <a:bodyPr anchor="ctr">
            <a:no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Processing</a:t>
            </a:r>
            <a:endParaRPr lang="en-US" sz="54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C95AA2E-7602-4A80-95CF-30ADECC4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3ED90B7-3AB7-BD4E-9EA0-17CEF1FCBCD5}" type="slidenum">
              <a:rPr lang="en-US" noProof="0" smtClean="0"/>
              <a:pPr>
                <a:spcAft>
                  <a:spcPts val="600"/>
                </a:spcAft>
              </a:pPr>
              <a:t>9</a:t>
            </a:fld>
            <a:endParaRPr lang="en-US" noProof="0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897491A0-37CE-E6BF-2D27-A0E8F4A79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840072"/>
              </p:ext>
            </p:extLst>
          </p:nvPr>
        </p:nvGraphicFramePr>
        <p:xfrm>
          <a:off x="1524" y="6425851"/>
          <a:ext cx="12190476" cy="435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3492">
                  <a:extLst>
                    <a:ext uri="{9D8B030D-6E8A-4147-A177-3AD203B41FA5}">
                      <a16:colId xmlns:a16="http://schemas.microsoft.com/office/drawing/2014/main" val="515459820"/>
                    </a:ext>
                  </a:extLst>
                </a:gridCol>
                <a:gridCol w="4585730">
                  <a:extLst>
                    <a:ext uri="{9D8B030D-6E8A-4147-A177-3AD203B41FA5}">
                      <a16:colId xmlns:a16="http://schemas.microsoft.com/office/drawing/2014/main" val="4204863357"/>
                    </a:ext>
                  </a:extLst>
                </a:gridCol>
                <a:gridCol w="3541254">
                  <a:extLst>
                    <a:ext uri="{9D8B030D-6E8A-4147-A177-3AD203B41FA5}">
                      <a16:colId xmlns:a16="http://schemas.microsoft.com/office/drawing/2014/main" val="1222766995"/>
                    </a:ext>
                  </a:extLst>
                </a:gridCol>
              </a:tblGrid>
              <a:tr h="4359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FCT/UANL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noProof="0" dirty="0" err="1">
                          <a:solidFill>
                            <a:schemeClr val="lt1"/>
                          </a:solidFill>
                          <a:latin typeface="Avenir Next" panose="020B0503020202020204" pitchFamily="34" charset="0"/>
                          <a:ea typeface="+mn-ea"/>
                          <a:cs typeface="+mn-cs"/>
                        </a:rPr>
                        <a:t>InterPore</a:t>
                      </a:r>
                      <a:endParaRPr lang="en-US" sz="1200" b="0" i="0" kern="1200" noProof="0" dirty="0">
                        <a:solidFill>
                          <a:schemeClr val="lt1"/>
                        </a:solidFill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latin typeface="Avenir Next" panose="020B0503020202020204" pitchFamily="34" charset="0"/>
                        </a:rPr>
                        <a:t>May 21, 2026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99141"/>
                  </a:ext>
                </a:extLst>
              </a:tr>
            </a:tbl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44F44AF0-8A2B-FC57-C1BA-50A77C611718}"/>
              </a:ext>
            </a:extLst>
          </p:cNvPr>
          <p:cNvSpPr/>
          <p:nvPr/>
        </p:nvSpPr>
        <p:spPr>
          <a:xfrm>
            <a:off x="-32" y="12200"/>
            <a:ext cx="12190476" cy="494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noProof="0" dirty="0">
                <a:solidFill>
                  <a:srgbClr val="FFFF00"/>
                </a:solidFill>
                <a:latin typeface="Avenir Next" panose="020B0503020202020204" pitchFamily="34" charset="0"/>
              </a:rPr>
              <a:t>Introduction&gt; Objectives&gt; Methodology&gt;</a:t>
            </a:r>
            <a:r>
              <a:rPr lang="en-US" sz="1100" noProof="0" dirty="0">
                <a:solidFill>
                  <a:srgbClr val="FFFF00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Avenir Next" panose="020B0503020202020204" pitchFamily="34" charset="0"/>
              </a:rPr>
              <a:t>Study Area</a:t>
            </a:r>
            <a:r>
              <a:rPr lang="en-US" sz="1400" noProof="0" dirty="0">
                <a:solidFill>
                  <a:srgbClr val="FFFF00"/>
                </a:solidFill>
                <a:latin typeface="Avenir Next" panose="020B0503020202020204" pitchFamily="34" charset="0"/>
              </a:rPr>
              <a:t>&gt;Fieldwork&gt;</a:t>
            </a: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</a:rPr>
              <a:t>Image Processing.</a:t>
            </a:r>
            <a:endParaRPr lang="en-US" sz="1400" noProof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EB81D2D-9993-AE52-70A2-5A583D945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7A42B3E-EB8D-EFC0-5397-61FC6780F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A4C94DEE-5416-1A56-DF66-28C7CE7DC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22" name="Marcador de número de diapositiva 2">
            <a:extLst>
              <a:ext uri="{FF2B5EF4-FFF2-40B4-BE49-F238E27FC236}">
                <a16:creationId xmlns:a16="http://schemas.microsoft.com/office/drawing/2014/main" id="{FCE2C2CA-4C38-3E58-D2F7-8F6F7B486887}"/>
              </a:ext>
            </a:extLst>
          </p:cNvPr>
          <p:cNvSpPr txBox="1">
            <a:spLocks/>
          </p:cNvSpPr>
          <p:nvPr/>
        </p:nvSpPr>
        <p:spPr>
          <a:xfrm>
            <a:off x="9343373" y="6461254"/>
            <a:ext cx="2743200" cy="3651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B3ED90B7-3AB7-BD4E-9EA0-17CEF1FCBCD5}" type="slidenum">
              <a:rPr lang="en-US" noProof="0" smtClean="0">
                <a:solidFill>
                  <a:schemeClr val="bg1"/>
                </a:solidFill>
                <a:latin typeface="Avenir Next" panose="020B0503020202020204" pitchFamily="34" charset="0"/>
              </a:rPr>
              <a:pPr>
                <a:spcAft>
                  <a:spcPts val="600"/>
                </a:spcAft>
              </a:pPr>
              <a:t>9</a:t>
            </a:fld>
            <a:endParaRPr lang="en-US" noProof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A696FB0E-EC16-DAA8-1330-3F4442041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2C9B6-73BA-8748-AE22-1D77D973F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79"/>
          <a:stretch/>
        </p:blipFill>
        <p:spPr>
          <a:xfrm>
            <a:off x="2658495" y="1471509"/>
            <a:ext cx="6871961" cy="4380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C8F29D-1DB6-C84A-8B69-A83B4029CB80}"/>
              </a:ext>
            </a:extLst>
          </p:cNvPr>
          <p:cNvSpPr txBox="1"/>
          <p:nvPr/>
        </p:nvSpPr>
        <p:spPr>
          <a:xfrm>
            <a:off x="4196136" y="5909061"/>
            <a:ext cx="379668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noProof="0" dirty="0"/>
              <a:t>Figure </a:t>
            </a:r>
            <a:r>
              <a:rPr lang="en-US" sz="1600" b="1" dirty="0"/>
              <a:t>4.1 </a:t>
            </a:r>
            <a:r>
              <a:rPr lang="en-US" sz="1600" b="1" i="1" dirty="0"/>
              <a:t>SEM image processing in ImageJ</a:t>
            </a:r>
            <a:endParaRPr lang="en-US" sz="1600" b="1" i="1" noProof="0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367386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D43CA891-30D7-B548-930A-29D4BEC90C80}" vid="{F71F05B9-1E83-A940-9B6E-4B656FD6B76B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9561</TotalTime>
  <Words>1273</Words>
  <Application>Microsoft Office PowerPoint</Application>
  <PresentationFormat>Panorámica</PresentationFormat>
  <Paragraphs>225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Arial</vt:lpstr>
      <vt:lpstr>Avenir Next</vt:lpstr>
      <vt:lpstr>Calibri</vt:lpstr>
      <vt:lpstr>Calibri Light</vt:lpstr>
      <vt:lpstr>Cambria Math</vt:lpstr>
      <vt:lpstr>Times New Roman</vt:lpstr>
      <vt:lpstr>Wingdings</vt:lpstr>
      <vt:lpstr>Tema de Office</vt:lpstr>
      <vt:lpstr>Office Theme</vt:lpstr>
      <vt:lpstr>Stochastic Modeling of Particle Transport in Micrographs of Porous Shale Media Using Cellular Automata: Validation with Carman-Kozeny    Presented by:</vt:lpstr>
      <vt:lpstr>Presentación de PowerPoint</vt:lpstr>
      <vt:lpstr>Kozeny-Carman Equation</vt:lpstr>
      <vt:lpstr>Presentación de PowerPoint</vt:lpstr>
      <vt:lpstr>Presentación de PowerPoint</vt:lpstr>
      <vt:lpstr>Presentación de PowerPoint</vt:lpstr>
      <vt:lpstr>Fieldwork</vt:lpstr>
      <vt:lpstr>Image Processing</vt:lpstr>
      <vt:lpstr>Image Processing</vt:lpstr>
      <vt:lpstr>Particle Simulation </vt:lpstr>
      <vt:lpstr>Presentación de PowerPoint</vt:lpstr>
      <vt:lpstr>Presentación de PowerPoint</vt:lpstr>
      <vt:lpstr>Presentación de PowerPoint</vt:lpstr>
      <vt:lpstr>Presentación de PowerPoint</vt:lpstr>
      <vt:lpstr>Colaboradores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ANÁLISIS TEÓRICO-COMPUTACIONAL DE LA PERMEABILIDAD RELATIVA BIFÁSICA EN MEDIOS POROSOS BAJO CONDICIONES DINÁMICAS: APLICACIÓN DE PROBLEMAS DE CERRADURA Y USO DE MICROGRAFÍAS DIGITALMENTE PROCESADAS.      Presenta:</dc:title>
  <dc:creator>JORGE ALBERTO BRIONES CARRILLO</dc:creator>
  <cp:lastModifiedBy>LEONEL ESCOBAR HERNANDEZ</cp:lastModifiedBy>
  <cp:revision>37</cp:revision>
  <cp:lastPrinted>2024-12-05T19:10:33Z</cp:lastPrinted>
  <dcterms:created xsi:type="dcterms:W3CDTF">2023-12-06T17:29:00Z</dcterms:created>
  <dcterms:modified xsi:type="dcterms:W3CDTF">2026-05-15T21:19:33Z</dcterms:modified>
</cp:coreProperties>
</file>