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9" r:id="rId1"/>
    <p:sldMasterId id="2147483669" r:id="rId2"/>
  </p:sldMasterIdLst>
  <p:notesMasterIdLst>
    <p:notesMasterId r:id="rId50"/>
  </p:notesMasterIdLst>
  <p:sldIdLst>
    <p:sldId id="715" r:id="rId3"/>
    <p:sldId id="2644" r:id="rId4"/>
    <p:sldId id="2641" r:id="rId5"/>
    <p:sldId id="770" r:id="rId6"/>
    <p:sldId id="771" r:id="rId7"/>
    <p:sldId id="772" r:id="rId8"/>
    <p:sldId id="773" r:id="rId9"/>
    <p:sldId id="774" r:id="rId10"/>
    <p:sldId id="775" r:id="rId11"/>
    <p:sldId id="2645" r:id="rId12"/>
    <p:sldId id="2624" r:id="rId13"/>
    <p:sldId id="2627" r:id="rId14"/>
    <p:sldId id="2629" r:id="rId15"/>
    <p:sldId id="2613" r:id="rId16"/>
    <p:sldId id="2636" r:id="rId17"/>
    <p:sldId id="2637" r:id="rId18"/>
    <p:sldId id="2643" r:id="rId19"/>
    <p:sldId id="2616" r:id="rId20"/>
    <p:sldId id="2621" r:id="rId21"/>
    <p:sldId id="2619" r:id="rId22"/>
    <p:sldId id="2633" r:id="rId23"/>
    <p:sldId id="2642" r:id="rId24"/>
    <p:sldId id="719" r:id="rId25"/>
    <p:sldId id="728" r:id="rId26"/>
    <p:sldId id="724" r:id="rId27"/>
    <p:sldId id="757" r:id="rId28"/>
    <p:sldId id="2628" r:id="rId29"/>
    <p:sldId id="2611" r:id="rId30"/>
    <p:sldId id="2640" r:id="rId31"/>
    <p:sldId id="716" r:id="rId32"/>
    <p:sldId id="2639" r:id="rId33"/>
    <p:sldId id="717" r:id="rId34"/>
    <p:sldId id="2610" r:id="rId35"/>
    <p:sldId id="2612" r:id="rId36"/>
    <p:sldId id="734" r:id="rId37"/>
    <p:sldId id="737" r:id="rId38"/>
    <p:sldId id="2606" r:id="rId39"/>
    <p:sldId id="741" r:id="rId40"/>
    <p:sldId id="745" r:id="rId41"/>
    <p:sldId id="755" r:id="rId42"/>
    <p:sldId id="747" r:id="rId43"/>
    <p:sldId id="778" r:id="rId44"/>
    <p:sldId id="765" r:id="rId45"/>
    <p:sldId id="742" r:id="rId46"/>
    <p:sldId id="2630" r:id="rId47"/>
    <p:sldId id="743" r:id="rId48"/>
    <p:sldId id="2638" r:id="rId49"/>
  </p:sldIdLst>
  <p:sldSz cx="9144000" cy="5143500" type="screen16x9"/>
  <p:notesSz cx="6858000" cy="9313863"/>
  <p:defaultTextStyle>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p:defaultTextStyle>
  <p:extLst>
    <p:ext uri="{521415D9-36F7-43E2-AB2F-B90AF26B5E84}">
      <p14:sectionLst xmlns:p14="http://schemas.microsoft.com/office/powerpoint/2010/main">
        <p14:section name="Main" id="{3540F3E4-3A56-594D-A98C-62123F4F527F}">
          <p14:sldIdLst>
            <p14:sldId id="715"/>
            <p14:sldId id="2644"/>
            <p14:sldId id="2641"/>
            <p14:sldId id="770"/>
            <p14:sldId id="771"/>
            <p14:sldId id="772"/>
            <p14:sldId id="773"/>
            <p14:sldId id="774"/>
            <p14:sldId id="775"/>
            <p14:sldId id="2645"/>
            <p14:sldId id="2624"/>
            <p14:sldId id="2627"/>
            <p14:sldId id="2629"/>
            <p14:sldId id="2613"/>
            <p14:sldId id="2636"/>
            <p14:sldId id="2637"/>
            <p14:sldId id="2643"/>
            <p14:sldId id="2616"/>
            <p14:sldId id="2621"/>
            <p14:sldId id="2619"/>
            <p14:sldId id="2633"/>
            <p14:sldId id="2642"/>
            <p14:sldId id="719"/>
            <p14:sldId id="728"/>
            <p14:sldId id="724"/>
            <p14:sldId id="757"/>
            <p14:sldId id="2628"/>
            <p14:sldId id="2611"/>
            <p14:sldId id="2640"/>
            <p14:sldId id="716"/>
          </p14:sldIdLst>
        </p14:section>
        <p14:section name="Extras" id="{AFD0BEC8-9029-4354-871E-BD542EC43F5E}">
          <p14:sldIdLst>
            <p14:sldId id="2639"/>
            <p14:sldId id="717"/>
            <p14:sldId id="2610"/>
            <p14:sldId id="2612"/>
            <p14:sldId id="734"/>
            <p14:sldId id="737"/>
            <p14:sldId id="2606"/>
            <p14:sldId id="741"/>
            <p14:sldId id="745"/>
            <p14:sldId id="755"/>
            <p14:sldId id="747"/>
            <p14:sldId id="778"/>
            <p14:sldId id="765"/>
            <p14:sldId id="742"/>
            <p14:sldId id="2630"/>
            <p14:sldId id="743"/>
            <p14:sldId id="2638"/>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F7971F"/>
    <a:srgbClr val="BF5700"/>
    <a:srgbClr val="C00000"/>
    <a:srgbClr val="C6531F"/>
    <a:srgbClr val="C01338"/>
    <a:srgbClr val="79C82A"/>
    <a:srgbClr val="DE7E7A"/>
    <a:srgbClr val="D61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3" autoAdjust="0"/>
    <p:restoredTop sz="82567" autoAdjust="0"/>
  </p:normalViewPr>
  <p:slideViewPr>
    <p:cSldViewPr>
      <p:cViewPr varScale="1">
        <p:scale>
          <a:sx n="120" d="100"/>
          <a:sy n="120" d="100"/>
        </p:scale>
        <p:origin x="1134" y="108"/>
      </p:cViewPr>
      <p:guideLst>
        <p:guide orient="horz" pos="1620"/>
        <p:guide pos="2880"/>
      </p:guideLst>
    </p:cSldViewPr>
  </p:slideViewPr>
  <p:outlineViewPr>
    <p:cViewPr>
      <p:scale>
        <a:sx n="33" d="100"/>
        <a:sy n="33" d="100"/>
      </p:scale>
      <p:origin x="0" y="-35144"/>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79" name="Rectangle 3"/>
          <p:cNvSpPr>
            <a:spLocks noGrp="1" noChangeArrowheads="1"/>
          </p:cNvSpPr>
          <p:nvPr>
            <p:ph type="dt" idx="1"/>
          </p:nvPr>
        </p:nvSpPr>
        <p:spPr bwMode="auto">
          <a:xfrm>
            <a:off x="3884613"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eaLnBrk="0" hangingPunct="0">
              <a:defRPr sz="1200">
                <a:cs typeface="ヒラギノ角ゴ Pro W3"/>
              </a:defRPr>
            </a:lvl1pPr>
          </a:lstStyle>
          <a:p>
            <a:pPr>
              <a:defRPr/>
            </a:pPr>
            <a:fld id="{F6FD56A5-6355-4B13-B783-7CC5477550B3}" type="datetimeFigureOut">
              <a:rPr lang="en-US"/>
              <a:pPr>
                <a:defRPr/>
              </a:pPr>
              <a:t>5/15/2026</a:t>
            </a:fld>
            <a:endParaRPr lang="en-US"/>
          </a:p>
        </p:txBody>
      </p:sp>
      <p:sp>
        <p:nvSpPr>
          <p:cNvPr id="16388" name="Rectangle 4"/>
          <p:cNvSpPr>
            <a:spLocks noGrp="1" noRot="1" noChangeAspect="1" noChangeArrowheads="1" noTextEdit="1"/>
          </p:cNvSpPr>
          <p:nvPr>
            <p:ph type="sldImg" idx="2"/>
          </p:nvPr>
        </p:nvSpPr>
        <p:spPr bwMode="auto">
          <a:xfrm>
            <a:off x="327025" y="700088"/>
            <a:ext cx="6203950" cy="3490912"/>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424085"/>
            <a:ext cx="5486400" cy="4191238"/>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83" name="Rectangle 7"/>
          <p:cNvSpPr>
            <a:spLocks noGrp="1" noChangeArrowheads="1"/>
          </p:cNvSpPr>
          <p:nvPr>
            <p:ph type="sldNum" sz="quarter" idx="5"/>
          </p:nvPr>
        </p:nvSpPr>
        <p:spPr bwMode="auto">
          <a:xfrm>
            <a:off x="3884613"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algn="r" eaLnBrk="0" hangingPunct="0">
              <a:defRPr sz="1200">
                <a:cs typeface="ヒラギノ角ゴ Pro W3"/>
              </a:defRPr>
            </a:lvl1pPr>
          </a:lstStyle>
          <a:p>
            <a:pPr>
              <a:defRPr/>
            </a:pPr>
            <a:fld id="{6E074355-CE0D-4C68-A6CB-C364ED71B33B}" type="slidenum">
              <a:rPr lang="en-US"/>
              <a:pPr>
                <a:defRPr/>
              </a:pPr>
              <a:t>‹#›</a:t>
            </a:fld>
            <a:endParaRPr lang="en-US"/>
          </a:p>
        </p:txBody>
      </p:sp>
    </p:spTree>
    <p:extLst>
      <p:ext uri="{BB962C8B-B14F-4D97-AF65-F5344CB8AC3E}">
        <p14:creationId xmlns:p14="http://schemas.microsoft.com/office/powerpoint/2010/main" val="150909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7025" y="70008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a:t>
            </a:fld>
            <a:endParaRPr lang="en-US"/>
          </a:p>
        </p:txBody>
      </p:sp>
    </p:spTree>
    <p:extLst>
      <p:ext uri="{BB962C8B-B14F-4D97-AF65-F5344CB8AC3E}">
        <p14:creationId xmlns:p14="http://schemas.microsoft.com/office/powerpoint/2010/main" val="94527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F8B26-472B-3522-FAAE-8DDDC1590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EF69B-3840-4FC4-88C0-129CD7FCB2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28B0A-5AC0-6CDF-3516-60AE925969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5E7362-1B4F-1DB6-4A62-7D94B97F7DF6}"/>
              </a:ext>
            </a:extLst>
          </p:cNvPr>
          <p:cNvSpPr>
            <a:spLocks noGrp="1"/>
          </p:cNvSpPr>
          <p:nvPr>
            <p:ph type="sldNum" sz="quarter" idx="5"/>
          </p:nvPr>
        </p:nvSpPr>
        <p:spPr/>
        <p:txBody>
          <a:bodyPr/>
          <a:lstStyle/>
          <a:p>
            <a:pPr>
              <a:defRPr/>
            </a:pPr>
            <a:fld id="{6E074355-CE0D-4C68-A6CB-C364ED71B33B}" type="slidenum">
              <a:rPr lang="en-US" smtClean="0"/>
              <a:pPr>
                <a:defRPr/>
              </a:pPr>
              <a:t>10</a:t>
            </a:fld>
            <a:endParaRPr lang="en-US"/>
          </a:p>
        </p:txBody>
      </p:sp>
    </p:spTree>
    <p:extLst>
      <p:ext uri="{BB962C8B-B14F-4D97-AF65-F5344CB8AC3E}">
        <p14:creationId xmlns:p14="http://schemas.microsoft.com/office/powerpoint/2010/main" val="3745826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i="0" baseline="-25000" dirty="0">
                <a:latin typeface="Calibri" panose="020F0502020204030204" pitchFamily="34" charset="0"/>
                <a:ea typeface="Calibri" panose="020F0502020204030204" pitchFamily="34" charset="0"/>
                <a:cs typeface="Calibri" panose="020F0502020204030204" pitchFamily="34" charset="0"/>
              </a:rPr>
              <a:t> fraction of electrons in the </a:t>
            </a:r>
            <a:r>
              <a:rPr lang="en-US" sz="2000" i="0" baseline="-25000" dirty="0" err="1">
                <a:latin typeface="Calibri" panose="020F0502020204030204" pitchFamily="34" charset="0"/>
                <a:ea typeface="Calibri" panose="020F0502020204030204" pitchFamily="34" charset="0"/>
                <a:cs typeface="Calibri" panose="020F0502020204030204" pitchFamily="34" charset="0"/>
              </a:rPr>
              <a:t>ith</a:t>
            </a:r>
            <a:r>
              <a:rPr lang="en-US" sz="2000" i="0" baseline="-25000" dirty="0">
                <a:latin typeface="Calibri" panose="020F0502020204030204" pitchFamily="34" charset="0"/>
                <a:ea typeface="Calibri" panose="020F0502020204030204" pitchFamily="34" charset="0"/>
                <a:cs typeface="Calibri" panose="020F0502020204030204" pitchFamily="34" charset="0"/>
              </a:rPr>
              <a:t> atomic number species</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11</a:t>
            </a:fld>
            <a:endParaRPr lang="en-US"/>
          </a:p>
        </p:txBody>
      </p:sp>
    </p:spTree>
    <p:extLst>
      <p:ext uri="{BB962C8B-B14F-4D97-AF65-F5344CB8AC3E}">
        <p14:creationId xmlns:p14="http://schemas.microsoft.com/office/powerpoint/2010/main" val="3518653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13</a:t>
            </a:fld>
            <a:endParaRPr lang="en-US"/>
          </a:p>
        </p:txBody>
      </p:sp>
    </p:spTree>
    <p:extLst>
      <p:ext uri="{BB962C8B-B14F-4D97-AF65-F5344CB8AC3E}">
        <p14:creationId xmlns:p14="http://schemas.microsoft.com/office/powerpoint/2010/main" val="3324961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14</a:t>
            </a:fld>
            <a:endParaRPr lang="en-US"/>
          </a:p>
        </p:txBody>
      </p:sp>
    </p:spTree>
    <p:extLst>
      <p:ext uri="{BB962C8B-B14F-4D97-AF65-F5344CB8AC3E}">
        <p14:creationId xmlns:p14="http://schemas.microsoft.com/office/powerpoint/2010/main" val="1550007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15</a:t>
            </a:fld>
            <a:endParaRPr lang="en-US"/>
          </a:p>
        </p:txBody>
      </p:sp>
    </p:spTree>
    <p:extLst>
      <p:ext uri="{BB962C8B-B14F-4D97-AF65-F5344CB8AC3E}">
        <p14:creationId xmlns:p14="http://schemas.microsoft.com/office/powerpoint/2010/main" val="248340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20</a:t>
            </a:fld>
            <a:endParaRPr lang="en-US"/>
          </a:p>
        </p:txBody>
      </p:sp>
    </p:spTree>
    <p:extLst>
      <p:ext uri="{BB962C8B-B14F-4D97-AF65-F5344CB8AC3E}">
        <p14:creationId xmlns:p14="http://schemas.microsoft.com/office/powerpoint/2010/main" val="26925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21</a:t>
            </a:fld>
            <a:endParaRPr lang="en-US"/>
          </a:p>
        </p:txBody>
      </p:sp>
    </p:spTree>
    <p:extLst>
      <p:ext uri="{BB962C8B-B14F-4D97-AF65-F5344CB8AC3E}">
        <p14:creationId xmlns:p14="http://schemas.microsoft.com/office/powerpoint/2010/main" val="1634881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C3E9A-631B-917F-89D7-8B77AA76B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DC3EC-C04B-18D8-71B7-9A9161CB2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BE76BA-02BA-A486-9D39-8517D070B5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BCF59A-3B76-BCF3-DEF8-835465C9C376}"/>
              </a:ext>
            </a:extLst>
          </p:cNvPr>
          <p:cNvSpPr>
            <a:spLocks noGrp="1"/>
          </p:cNvSpPr>
          <p:nvPr>
            <p:ph type="sldNum" sz="quarter" idx="5"/>
          </p:nvPr>
        </p:nvSpPr>
        <p:spPr/>
        <p:txBody>
          <a:bodyPr/>
          <a:lstStyle/>
          <a:p>
            <a:pPr>
              <a:defRPr/>
            </a:pPr>
            <a:fld id="{6E074355-CE0D-4C68-A6CB-C364ED71B33B}" type="slidenum">
              <a:rPr lang="en-US" smtClean="0"/>
              <a:pPr>
                <a:defRPr/>
              </a:pPr>
              <a:t>22</a:t>
            </a:fld>
            <a:endParaRPr lang="en-US"/>
          </a:p>
        </p:txBody>
      </p:sp>
    </p:spTree>
    <p:extLst>
      <p:ext uri="{BB962C8B-B14F-4D97-AF65-F5344CB8AC3E}">
        <p14:creationId xmlns:p14="http://schemas.microsoft.com/office/powerpoint/2010/main" val="2450471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24</a:t>
            </a:fld>
            <a:endParaRPr lang="en-US"/>
          </a:p>
        </p:txBody>
      </p:sp>
    </p:spTree>
    <p:extLst>
      <p:ext uri="{BB962C8B-B14F-4D97-AF65-F5344CB8AC3E}">
        <p14:creationId xmlns:p14="http://schemas.microsoft.com/office/powerpoint/2010/main" val="2939364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E604-BFB8-ABB7-52DF-88876238E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D8338C-50E5-FEFE-F37F-2B25FAC36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E7DC2-CBDE-C0B0-B5E2-6A96ECD96D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5B87A7-BBC8-D030-0169-09A3369D1A65}"/>
              </a:ext>
            </a:extLst>
          </p:cNvPr>
          <p:cNvSpPr>
            <a:spLocks noGrp="1"/>
          </p:cNvSpPr>
          <p:nvPr>
            <p:ph type="sldNum" sz="quarter" idx="5"/>
          </p:nvPr>
        </p:nvSpPr>
        <p:spPr/>
        <p:txBody>
          <a:bodyPr/>
          <a:lstStyle/>
          <a:p>
            <a:pPr>
              <a:defRPr/>
            </a:pPr>
            <a:fld id="{6E074355-CE0D-4C68-A6CB-C364ED71B33B}" type="slidenum">
              <a:rPr lang="en-US" smtClean="0"/>
              <a:pPr>
                <a:defRPr/>
              </a:pPr>
              <a:t>27</a:t>
            </a:fld>
            <a:endParaRPr lang="en-US"/>
          </a:p>
        </p:txBody>
      </p:sp>
    </p:spTree>
    <p:extLst>
      <p:ext uri="{BB962C8B-B14F-4D97-AF65-F5344CB8AC3E}">
        <p14:creationId xmlns:p14="http://schemas.microsoft.com/office/powerpoint/2010/main" val="3793636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C1D60-57D3-7CA5-1111-F6C1D9906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64652-1CB1-71F8-3E88-36E1000A0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C2B5D-96DF-24BC-7CA6-11D71FCD9F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1A5D43-6800-94A3-A351-47EE40BCBADB}"/>
              </a:ext>
            </a:extLst>
          </p:cNvPr>
          <p:cNvSpPr>
            <a:spLocks noGrp="1"/>
          </p:cNvSpPr>
          <p:nvPr>
            <p:ph type="sldNum" sz="quarter" idx="5"/>
          </p:nvPr>
        </p:nvSpPr>
        <p:spPr/>
        <p:txBody>
          <a:bodyPr/>
          <a:lstStyle/>
          <a:p>
            <a:fld id="{2FC74CDB-C745-4502-9C0E-EDE7D8DD5BA3}" type="slidenum">
              <a:rPr lang="en-US" smtClean="0"/>
              <a:t>2</a:t>
            </a:fld>
            <a:endParaRPr lang="en-US"/>
          </a:p>
        </p:txBody>
      </p:sp>
    </p:spTree>
    <p:extLst>
      <p:ext uri="{BB962C8B-B14F-4D97-AF65-F5344CB8AC3E}">
        <p14:creationId xmlns:p14="http://schemas.microsoft.com/office/powerpoint/2010/main" val="1596050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28</a:t>
            </a:fld>
            <a:endParaRPr lang="en-US"/>
          </a:p>
        </p:txBody>
      </p:sp>
    </p:spTree>
    <p:extLst>
      <p:ext uri="{BB962C8B-B14F-4D97-AF65-F5344CB8AC3E}">
        <p14:creationId xmlns:p14="http://schemas.microsoft.com/office/powerpoint/2010/main" val="90996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38447-9C95-125A-F7C5-1EE24AFD5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A7EB1-0E17-6CBF-BE4C-A5D6C0F02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AFA15-75CB-4AD7-D0C6-B27F6E25D8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B32C4-7CB6-2E95-8992-4C60558CAFB7}"/>
              </a:ext>
            </a:extLst>
          </p:cNvPr>
          <p:cNvSpPr>
            <a:spLocks noGrp="1"/>
          </p:cNvSpPr>
          <p:nvPr>
            <p:ph type="sldNum" sz="quarter" idx="5"/>
          </p:nvPr>
        </p:nvSpPr>
        <p:spPr/>
        <p:txBody>
          <a:bodyPr/>
          <a:lstStyle/>
          <a:p>
            <a:pPr>
              <a:defRPr/>
            </a:pPr>
            <a:fld id="{6E074355-CE0D-4C68-A6CB-C364ED71B33B}" type="slidenum">
              <a:rPr lang="en-US" smtClean="0"/>
              <a:pPr>
                <a:defRPr/>
              </a:pPr>
              <a:t>29</a:t>
            </a:fld>
            <a:endParaRPr lang="en-US"/>
          </a:p>
        </p:txBody>
      </p:sp>
    </p:spTree>
    <p:extLst>
      <p:ext uri="{BB962C8B-B14F-4D97-AF65-F5344CB8AC3E}">
        <p14:creationId xmlns:p14="http://schemas.microsoft.com/office/powerpoint/2010/main" val="1169608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36</a:t>
            </a:fld>
            <a:endParaRPr lang="en-US"/>
          </a:p>
        </p:txBody>
      </p:sp>
    </p:spTree>
    <p:extLst>
      <p:ext uri="{BB962C8B-B14F-4D97-AF65-F5344CB8AC3E}">
        <p14:creationId xmlns:p14="http://schemas.microsoft.com/office/powerpoint/2010/main" val="3607168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59A2E-7C50-5C71-3DA6-568F87682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13232-01DC-A811-4DCA-0125D2D99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8D9F4-B769-EE26-42A4-9FB167956859}"/>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9873CF1-0108-FDE4-7B3C-7ADCC6AA11BD}"/>
              </a:ext>
            </a:extLst>
          </p:cNvPr>
          <p:cNvSpPr>
            <a:spLocks noGrp="1"/>
          </p:cNvSpPr>
          <p:nvPr>
            <p:ph type="sldNum" sz="quarter" idx="5"/>
          </p:nvPr>
        </p:nvSpPr>
        <p:spPr/>
        <p:txBody>
          <a:bodyPr/>
          <a:lstStyle/>
          <a:p>
            <a:pPr>
              <a:defRPr/>
            </a:pPr>
            <a:fld id="{6E074355-CE0D-4C68-A6CB-C364ED71B33B}" type="slidenum">
              <a:rPr lang="en-US" smtClean="0"/>
              <a:pPr>
                <a:defRPr/>
              </a:pPr>
              <a:t>37</a:t>
            </a:fld>
            <a:endParaRPr lang="en-US"/>
          </a:p>
        </p:txBody>
      </p:sp>
    </p:spTree>
    <p:extLst>
      <p:ext uri="{BB962C8B-B14F-4D97-AF65-F5344CB8AC3E}">
        <p14:creationId xmlns:p14="http://schemas.microsoft.com/office/powerpoint/2010/main" val="3339411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is electron number fraction of ith element</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39</a:t>
            </a:fld>
            <a:endParaRPr lang="en-US"/>
          </a:p>
        </p:txBody>
      </p:sp>
    </p:spTree>
    <p:extLst>
      <p:ext uri="{BB962C8B-B14F-4D97-AF65-F5344CB8AC3E}">
        <p14:creationId xmlns:p14="http://schemas.microsoft.com/office/powerpoint/2010/main" val="2314864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6A1AB-027E-7BDC-C5AB-59218D035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C8FF4-95E1-905B-9FD6-872DDA17E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6ECF5-A473-BC44-0558-8E3C5C5EF8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FD9B88-FD4E-4E4D-1AB9-026D505B2C1F}"/>
              </a:ext>
            </a:extLst>
          </p:cNvPr>
          <p:cNvSpPr>
            <a:spLocks noGrp="1"/>
          </p:cNvSpPr>
          <p:nvPr>
            <p:ph type="sldNum" sz="quarter" idx="5"/>
          </p:nvPr>
        </p:nvSpPr>
        <p:spPr/>
        <p:txBody>
          <a:bodyPr/>
          <a:lstStyle/>
          <a:p>
            <a:pPr>
              <a:defRPr/>
            </a:pPr>
            <a:fld id="{6E074355-CE0D-4C68-A6CB-C364ED71B33B}" type="slidenum">
              <a:rPr lang="en-US" smtClean="0"/>
              <a:pPr>
                <a:defRPr/>
              </a:pPr>
              <a:t>40</a:t>
            </a:fld>
            <a:endParaRPr lang="en-US"/>
          </a:p>
        </p:txBody>
      </p:sp>
    </p:spTree>
    <p:extLst>
      <p:ext uri="{BB962C8B-B14F-4D97-AF65-F5344CB8AC3E}">
        <p14:creationId xmlns:p14="http://schemas.microsoft.com/office/powerpoint/2010/main" val="2226488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360F2-7D25-64FC-9E3E-34888B951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99EE6-D244-E668-6B33-C2B70976E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29469-C35E-293F-401B-C03066BCDD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A54B68-79C0-9D5C-6B77-E4A2B76E3CEC}"/>
              </a:ext>
            </a:extLst>
          </p:cNvPr>
          <p:cNvSpPr>
            <a:spLocks noGrp="1"/>
          </p:cNvSpPr>
          <p:nvPr>
            <p:ph type="sldNum" sz="quarter" idx="5"/>
          </p:nvPr>
        </p:nvSpPr>
        <p:spPr/>
        <p:txBody>
          <a:bodyPr/>
          <a:lstStyle/>
          <a:p>
            <a:pPr>
              <a:defRPr/>
            </a:pPr>
            <a:fld id="{6E074355-CE0D-4C68-A6CB-C364ED71B33B}" type="slidenum">
              <a:rPr lang="en-US" smtClean="0"/>
              <a:pPr>
                <a:defRPr/>
              </a:pPr>
              <a:t>42</a:t>
            </a:fld>
            <a:endParaRPr lang="en-US"/>
          </a:p>
        </p:txBody>
      </p:sp>
    </p:spTree>
    <p:extLst>
      <p:ext uri="{BB962C8B-B14F-4D97-AF65-F5344CB8AC3E}">
        <p14:creationId xmlns:p14="http://schemas.microsoft.com/office/powerpoint/2010/main" val="3899742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43</a:t>
            </a:fld>
            <a:endParaRPr lang="en-US"/>
          </a:p>
        </p:txBody>
      </p:sp>
    </p:spTree>
    <p:extLst>
      <p:ext uri="{BB962C8B-B14F-4D97-AF65-F5344CB8AC3E}">
        <p14:creationId xmlns:p14="http://schemas.microsoft.com/office/powerpoint/2010/main" val="2425144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44</a:t>
            </a:fld>
            <a:endParaRPr lang="en-US"/>
          </a:p>
        </p:txBody>
      </p:sp>
    </p:spTree>
    <p:extLst>
      <p:ext uri="{BB962C8B-B14F-4D97-AF65-F5344CB8AC3E}">
        <p14:creationId xmlns:p14="http://schemas.microsoft.com/office/powerpoint/2010/main" val="731509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46</a:t>
            </a:fld>
            <a:endParaRPr lang="en-US"/>
          </a:p>
        </p:txBody>
      </p:sp>
    </p:spTree>
    <p:extLst>
      <p:ext uri="{BB962C8B-B14F-4D97-AF65-F5344CB8AC3E}">
        <p14:creationId xmlns:p14="http://schemas.microsoft.com/office/powerpoint/2010/main" val="412751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2AC0-2A79-1F62-B8C9-47AC65B21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3A5A7-B599-2CAF-9379-66B8B07FC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03B03-2D0A-FA20-F9D6-BF3805FE94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2CA4AC-818F-8632-C414-8B67C175E482}"/>
              </a:ext>
            </a:extLst>
          </p:cNvPr>
          <p:cNvSpPr>
            <a:spLocks noGrp="1"/>
          </p:cNvSpPr>
          <p:nvPr>
            <p:ph type="sldNum" sz="quarter" idx="5"/>
          </p:nvPr>
        </p:nvSpPr>
        <p:spPr/>
        <p:txBody>
          <a:bodyPr/>
          <a:lstStyle/>
          <a:p>
            <a:pPr>
              <a:defRPr/>
            </a:pPr>
            <a:fld id="{6E074355-CE0D-4C68-A6CB-C364ED71B33B}" type="slidenum">
              <a:rPr lang="en-US" smtClean="0"/>
              <a:pPr>
                <a:defRPr/>
              </a:pPr>
              <a:t>3</a:t>
            </a:fld>
            <a:endParaRPr lang="en-US"/>
          </a:p>
        </p:txBody>
      </p:sp>
    </p:spTree>
    <p:extLst>
      <p:ext uri="{BB962C8B-B14F-4D97-AF65-F5344CB8AC3E}">
        <p14:creationId xmlns:p14="http://schemas.microsoft.com/office/powerpoint/2010/main" val="4276593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4628-68F3-CF28-375F-863391459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3C839-D225-553F-FBCB-C06A2BDAE6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1ADF04-9F0E-2F47-CF8A-165FB968C2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53AB98-151B-A586-79F9-F4E3EAF1DB43}"/>
              </a:ext>
            </a:extLst>
          </p:cNvPr>
          <p:cNvSpPr>
            <a:spLocks noGrp="1"/>
          </p:cNvSpPr>
          <p:nvPr>
            <p:ph type="sldNum" sz="quarter" idx="5"/>
          </p:nvPr>
        </p:nvSpPr>
        <p:spPr/>
        <p:txBody>
          <a:bodyPr/>
          <a:lstStyle/>
          <a:p>
            <a:pPr>
              <a:defRPr/>
            </a:pPr>
            <a:fld id="{6E074355-CE0D-4C68-A6CB-C364ED71B33B}" type="slidenum">
              <a:rPr lang="en-US" smtClean="0"/>
              <a:pPr>
                <a:defRPr/>
              </a:pPr>
              <a:t>4</a:t>
            </a:fld>
            <a:endParaRPr lang="en-US"/>
          </a:p>
        </p:txBody>
      </p:sp>
    </p:spTree>
    <p:extLst>
      <p:ext uri="{BB962C8B-B14F-4D97-AF65-F5344CB8AC3E}">
        <p14:creationId xmlns:p14="http://schemas.microsoft.com/office/powerpoint/2010/main" val="1358363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8C388-B99F-B675-E96E-4BA67F818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0C354-AFFF-4113-E8FE-35B6EE1F3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D912C-1A64-BC94-390D-872713140A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5B1756-9EDC-D934-24C9-12DC984BC772}"/>
              </a:ext>
            </a:extLst>
          </p:cNvPr>
          <p:cNvSpPr>
            <a:spLocks noGrp="1"/>
          </p:cNvSpPr>
          <p:nvPr>
            <p:ph type="sldNum" sz="quarter" idx="5"/>
          </p:nvPr>
        </p:nvSpPr>
        <p:spPr/>
        <p:txBody>
          <a:bodyPr/>
          <a:lstStyle/>
          <a:p>
            <a:pPr>
              <a:defRPr/>
            </a:pPr>
            <a:fld id="{6E074355-CE0D-4C68-A6CB-C364ED71B33B}" type="slidenum">
              <a:rPr lang="en-US" smtClean="0"/>
              <a:pPr>
                <a:defRPr/>
              </a:pPr>
              <a:t>5</a:t>
            </a:fld>
            <a:endParaRPr lang="en-US"/>
          </a:p>
        </p:txBody>
      </p:sp>
    </p:spTree>
    <p:extLst>
      <p:ext uri="{BB962C8B-B14F-4D97-AF65-F5344CB8AC3E}">
        <p14:creationId xmlns:p14="http://schemas.microsoft.com/office/powerpoint/2010/main" val="39961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9BB92-3557-8F33-DB0E-82EBD1239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D5159-84E4-8E8F-7494-28A897BAD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013D1-50BB-6F4B-4290-FAB125CEEA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DE67DD-B031-E443-74C9-0B93E019F533}"/>
              </a:ext>
            </a:extLst>
          </p:cNvPr>
          <p:cNvSpPr>
            <a:spLocks noGrp="1"/>
          </p:cNvSpPr>
          <p:nvPr>
            <p:ph type="sldNum" sz="quarter" idx="5"/>
          </p:nvPr>
        </p:nvSpPr>
        <p:spPr/>
        <p:txBody>
          <a:bodyPr/>
          <a:lstStyle/>
          <a:p>
            <a:pPr>
              <a:defRPr/>
            </a:pPr>
            <a:fld id="{6E074355-CE0D-4C68-A6CB-C364ED71B33B}" type="slidenum">
              <a:rPr lang="en-US" smtClean="0"/>
              <a:pPr>
                <a:defRPr/>
              </a:pPr>
              <a:t>6</a:t>
            </a:fld>
            <a:endParaRPr lang="en-US"/>
          </a:p>
        </p:txBody>
      </p:sp>
    </p:spTree>
    <p:extLst>
      <p:ext uri="{BB962C8B-B14F-4D97-AF65-F5344CB8AC3E}">
        <p14:creationId xmlns:p14="http://schemas.microsoft.com/office/powerpoint/2010/main" val="310645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4D12A-7E55-D114-F1CD-47F6EA926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ED2A5-C260-D701-B2C6-B20994F934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BB783C-3952-07E2-8F26-8002821C7A5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mn-lt"/>
            </a:endParaRPr>
          </a:p>
        </p:txBody>
      </p:sp>
      <p:sp>
        <p:nvSpPr>
          <p:cNvPr id="4" name="Slide Number Placeholder 3">
            <a:extLst>
              <a:ext uri="{FF2B5EF4-FFF2-40B4-BE49-F238E27FC236}">
                <a16:creationId xmlns:a16="http://schemas.microsoft.com/office/drawing/2014/main" id="{FB74F50C-7343-CF80-1BB1-32727730C00D}"/>
              </a:ext>
            </a:extLst>
          </p:cNvPr>
          <p:cNvSpPr>
            <a:spLocks noGrp="1"/>
          </p:cNvSpPr>
          <p:nvPr>
            <p:ph type="sldNum" sz="quarter" idx="5"/>
          </p:nvPr>
        </p:nvSpPr>
        <p:spPr/>
        <p:txBody>
          <a:bodyPr/>
          <a:lstStyle/>
          <a:p>
            <a:pPr>
              <a:defRPr/>
            </a:pPr>
            <a:fld id="{6E074355-CE0D-4C68-A6CB-C364ED71B33B}" type="slidenum">
              <a:rPr lang="en-US" smtClean="0"/>
              <a:pPr>
                <a:defRPr/>
              </a:pPr>
              <a:t>7</a:t>
            </a:fld>
            <a:endParaRPr lang="en-US"/>
          </a:p>
        </p:txBody>
      </p:sp>
    </p:spTree>
    <p:extLst>
      <p:ext uri="{BB962C8B-B14F-4D97-AF65-F5344CB8AC3E}">
        <p14:creationId xmlns:p14="http://schemas.microsoft.com/office/powerpoint/2010/main" val="2270766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B1468-FB6C-6BA4-2121-ACADF7BA1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279C2-0927-381A-6663-3A95403B8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A73E1-FDEA-3B3E-A105-AE04BFB0E4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EB5F4D-3D69-F1ED-F9B5-89DC00A467F1}"/>
              </a:ext>
            </a:extLst>
          </p:cNvPr>
          <p:cNvSpPr>
            <a:spLocks noGrp="1"/>
          </p:cNvSpPr>
          <p:nvPr>
            <p:ph type="sldNum" sz="quarter" idx="5"/>
          </p:nvPr>
        </p:nvSpPr>
        <p:spPr/>
        <p:txBody>
          <a:bodyPr/>
          <a:lstStyle/>
          <a:p>
            <a:pPr>
              <a:defRPr/>
            </a:pPr>
            <a:fld id="{6E074355-CE0D-4C68-A6CB-C364ED71B33B}" type="slidenum">
              <a:rPr lang="en-US" smtClean="0"/>
              <a:pPr>
                <a:defRPr/>
              </a:pPr>
              <a:t>8</a:t>
            </a:fld>
            <a:endParaRPr lang="en-US"/>
          </a:p>
        </p:txBody>
      </p:sp>
    </p:spTree>
    <p:extLst>
      <p:ext uri="{BB962C8B-B14F-4D97-AF65-F5344CB8AC3E}">
        <p14:creationId xmlns:p14="http://schemas.microsoft.com/office/powerpoint/2010/main" val="571324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CC147-F3D3-36BA-A5EF-5724A01AB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98532-3D7D-40D1-3EBF-C25A509876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12813-645F-069F-BDB3-349A7046A0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27EEB3-8964-1B7E-4775-425977522764}"/>
              </a:ext>
            </a:extLst>
          </p:cNvPr>
          <p:cNvSpPr>
            <a:spLocks noGrp="1"/>
          </p:cNvSpPr>
          <p:nvPr>
            <p:ph type="sldNum" sz="quarter" idx="5"/>
          </p:nvPr>
        </p:nvSpPr>
        <p:spPr/>
        <p:txBody>
          <a:bodyPr/>
          <a:lstStyle/>
          <a:p>
            <a:pPr>
              <a:defRPr/>
            </a:pPr>
            <a:fld id="{6E074355-CE0D-4C68-A6CB-C364ED71B33B}" type="slidenum">
              <a:rPr lang="en-US" smtClean="0"/>
              <a:pPr>
                <a:defRPr/>
              </a:pPr>
              <a:t>9</a:t>
            </a:fld>
            <a:endParaRPr lang="en-US"/>
          </a:p>
        </p:txBody>
      </p:sp>
    </p:spTree>
    <p:extLst>
      <p:ext uri="{BB962C8B-B14F-4D97-AF65-F5344CB8AC3E}">
        <p14:creationId xmlns:p14="http://schemas.microsoft.com/office/powerpoint/2010/main" val="1860792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6908580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38150"/>
            <a:ext cx="8290932" cy="457200"/>
          </a:xfrm>
        </p:spPr>
        <p:txBody>
          <a:bodyPr>
            <a:normAutofit/>
          </a:bodyPr>
          <a:lstStyle>
            <a:lvl1pPr>
              <a:defRPr sz="28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047750"/>
            <a:ext cx="8290932" cy="3581400"/>
          </a:xfrm>
        </p:spPr>
        <p:txBody>
          <a:bodyPr>
            <a:normAutofit/>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F705D27D-4FD7-212D-CDBF-E5A853BDD90E}"/>
              </a:ext>
            </a:extLst>
          </p:cNvPr>
          <p:cNvSpPr>
            <a:spLocks noGrp="1"/>
          </p:cNvSpPr>
          <p:nvPr>
            <p:ph type="sldNum" sz="quarter" idx="10"/>
          </p:nvPr>
        </p:nvSpPr>
        <p:spPr/>
        <p:txBody>
          <a:bodyPr/>
          <a:lstStyle/>
          <a:p>
            <a:fld id="{C21B05C1-3D19-DE44-B562-DD8B4238305A}" type="slidenum">
              <a:rPr lang="en-US" smtClean="0"/>
              <a:t>‹#›</a:t>
            </a:fld>
            <a:endParaRPr lang="en-US" dirty="0"/>
          </a:p>
        </p:txBody>
      </p:sp>
      <p:sp>
        <p:nvSpPr>
          <p:cNvPr id="6" name="Rectangle 5">
            <a:extLst>
              <a:ext uri="{FF2B5EF4-FFF2-40B4-BE49-F238E27FC236}">
                <a16:creationId xmlns:a16="http://schemas.microsoft.com/office/drawing/2014/main" id="{12F8AE7F-91C7-0E8F-47B1-8E0E7329C416}"/>
              </a:ext>
            </a:extLst>
          </p:cNvPr>
          <p:cNvSpPr/>
          <p:nvPr userDrawn="1"/>
        </p:nvSpPr>
        <p:spPr>
          <a:xfrm>
            <a:off x="6858000" y="-1819"/>
            <a:ext cx="2286000" cy="414000"/>
          </a:xfrm>
          <a:prstGeom prst="rect">
            <a:avLst/>
          </a:prstGeom>
          <a:solidFill>
            <a:srgbClr val="F797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D899862D-D49C-BC3A-B76C-490DF8F7DC74}"/>
              </a:ext>
            </a:extLst>
          </p:cNvPr>
          <p:cNvSpPr>
            <a:spLocks noGrp="1"/>
          </p:cNvSpPr>
          <p:nvPr>
            <p:ph type="body" sz="quarter" idx="11" hasCustomPrompt="1"/>
          </p:nvPr>
        </p:nvSpPr>
        <p:spPr>
          <a:xfrm>
            <a:off x="6858000" y="0"/>
            <a:ext cx="2286000" cy="412181"/>
          </a:xfrm>
        </p:spPr>
        <p:txBody>
          <a:bodyPr anchor="ctr"/>
          <a:lstStyle>
            <a:lvl1pPr algn="ctr">
              <a:buNone/>
              <a:defRPr sz="1200">
                <a:solidFill>
                  <a:schemeClr val="bg1">
                    <a:lumMod val="95000"/>
                  </a:schemeClr>
                </a:solidFill>
                <a:latin typeface="Arial" panose="020B0604020202020204" pitchFamily="34" charset="0"/>
                <a:cs typeface="Arial" panose="020B0604020202020204" pitchFamily="34" charset="0"/>
              </a:defRPr>
            </a:lvl1pPr>
            <a:lvl2pPr>
              <a:defRPr sz="1000"/>
            </a:lvl2pPr>
            <a:lvl3pPr>
              <a:defRPr sz="1000"/>
            </a:lvl3pPr>
            <a:lvl4pPr>
              <a:defRPr sz="1000"/>
            </a:lvl4pPr>
            <a:lvl5pPr>
              <a:defRPr sz="1000"/>
            </a:lvl5pPr>
          </a:lstStyle>
          <a:p>
            <a:pPr lvl="0"/>
            <a:r>
              <a:rPr lang="en-US" dirty="0"/>
              <a:t>Insert Text</a:t>
            </a:r>
          </a:p>
        </p:txBody>
      </p:sp>
    </p:spTree>
    <p:extLst>
      <p:ext uri="{BB962C8B-B14F-4D97-AF65-F5344CB8AC3E}">
        <p14:creationId xmlns:p14="http://schemas.microsoft.com/office/powerpoint/2010/main" val="35775015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200" b="1" cap="all">
                <a:solidFill>
                  <a:schemeClr val="tx1"/>
                </a:solidFill>
                <a:latin typeface="Aria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latin typeface="Aria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7915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039906"/>
            <a:ext cx="4038600" cy="3581400"/>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47750"/>
            <a:ext cx="4038600" cy="3581400"/>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81F3BC10-367B-9886-D434-86A9D99960C3}"/>
              </a:ext>
            </a:extLst>
          </p:cNvPr>
          <p:cNvSpPr>
            <a:spLocks noGrp="1"/>
          </p:cNvSpPr>
          <p:nvPr>
            <p:ph type="sldNum" sz="quarter" idx="10"/>
          </p:nvPr>
        </p:nvSpPr>
        <p:spPr/>
        <p:txBody>
          <a:bodyPr/>
          <a:lstStyle/>
          <a:p>
            <a:fld id="{C21B05C1-3D19-DE44-B562-DD8B4238305A}" type="slidenum">
              <a:rPr lang="en-US" smtClean="0"/>
              <a:t>‹#›</a:t>
            </a:fld>
            <a:endParaRPr lang="en-US"/>
          </a:p>
        </p:txBody>
      </p:sp>
      <p:sp>
        <p:nvSpPr>
          <p:cNvPr id="7" name="Title 1">
            <a:extLst>
              <a:ext uri="{FF2B5EF4-FFF2-40B4-BE49-F238E27FC236}">
                <a16:creationId xmlns:a16="http://schemas.microsoft.com/office/drawing/2014/main" id="{24D318DF-19CC-D5DD-D05B-74563BEDB611}"/>
              </a:ext>
            </a:extLst>
          </p:cNvPr>
          <p:cNvSpPr>
            <a:spLocks noGrp="1"/>
          </p:cNvSpPr>
          <p:nvPr>
            <p:ph type="title"/>
          </p:nvPr>
        </p:nvSpPr>
        <p:spPr>
          <a:xfrm>
            <a:off x="381000" y="438150"/>
            <a:ext cx="8305800" cy="457200"/>
          </a:xfrm>
        </p:spPr>
        <p:txBody>
          <a:bodyPr>
            <a:normAutofit/>
          </a:bodyPr>
          <a:lstStyle>
            <a:lvl1pPr>
              <a:defRPr sz="28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4043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90" y="641510"/>
            <a:ext cx="3008313" cy="871538"/>
          </a:xfrm>
        </p:spPr>
        <p:txBody>
          <a:bodyPr anchor="b"/>
          <a:lstStyle>
            <a:lvl1pPr algn="l">
              <a:defRPr sz="2000" b="1"/>
            </a:lvl1pPr>
          </a:lstStyle>
          <a:p>
            <a:r>
              <a:rPr lang="en-US" dirty="0"/>
              <a:t>Click to edit Master title style</a:t>
            </a:r>
          </a:p>
        </p:txBody>
      </p:sp>
      <p:sp>
        <p:nvSpPr>
          <p:cNvPr id="6" name="Content Placeholder 2"/>
          <p:cNvSpPr>
            <a:spLocks noGrp="1"/>
          </p:cNvSpPr>
          <p:nvPr>
            <p:ph idx="1"/>
          </p:nvPr>
        </p:nvSpPr>
        <p:spPr>
          <a:xfrm>
            <a:off x="3575051" y="920884"/>
            <a:ext cx="5111751" cy="4051166"/>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420690" y="1601630"/>
            <a:ext cx="3008313" cy="3141821"/>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2" name="Slide Number Placeholder 1">
            <a:extLst>
              <a:ext uri="{FF2B5EF4-FFF2-40B4-BE49-F238E27FC236}">
                <a16:creationId xmlns:a16="http://schemas.microsoft.com/office/drawing/2014/main" id="{B2DAA2AF-1E8D-38FC-482D-BB907A27B265}"/>
              </a:ext>
            </a:extLst>
          </p:cNvPr>
          <p:cNvSpPr>
            <a:spLocks noGrp="1"/>
          </p:cNvSpPr>
          <p:nvPr>
            <p:ph type="sldNum" sz="quarter" idx="10"/>
          </p:nvPr>
        </p:nvSpPr>
        <p:spPr/>
        <p:txBody>
          <a:bodyPr/>
          <a:lstStyle/>
          <a:p>
            <a:fld id="{C21B05C1-3D19-DE44-B562-DD8B4238305A}" type="slidenum">
              <a:rPr lang="en-US" smtClean="0"/>
              <a:t>‹#›</a:t>
            </a:fld>
            <a:endParaRPr lang="en-US"/>
          </a:p>
        </p:txBody>
      </p:sp>
    </p:spTree>
    <p:extLst>
      <p:ext uri="{BB962C8B-B14F-4D97-AF65-F5344CB8AC3E}">
        <p14:creationId xmlns:p14="http://schemas.microsoft.com/office/powerpoint/2010/main" val="234902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lvl1pPr>
          </a:lstStyle>
          <a:p>
            <a:r>
              <a:rPr lang="en-US" dirty="0"/>
              <a:t>Click to edit Master title style</a:t>
            </a:r>
          </a:p>
        </p:txBody>
      </p:sp>
      <p:sp>
        <p:nvSpPr>
          <p:cNvPr id="6" name="Picture Placeholder 2"/>
          <p:cNvSpPr>
            <a:spLocks noGrp="1"/>
          </p:cNvSpPr>
          <p:nvPr>
            <p:ph type="pic" idx="1"/>
          </p:nvPr>
        </p:nvSpPr>
        <p:spPr>
          <a:xfrm>
            <a:off x="1792288" y="685800"/>
            <a:ext cx="5486400" cy="30861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7" name="Text Placeholder 3"/>
          <p:cNvSpPr>
            <a:spLocks noGrp="1"/>
          </p:cNvSpPr>
          <p:nvPr>
            <p:ph type="body" sz="half" idx="2"/>
          </p:nvPr>
        </p:nvSpPr>
        <p:spPr>
          <a:xfrm>
            <a:off x="1792288" y="4254821"/>
            <a:ext cx="5486400" cy="60293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2" name="Slide Number Placeholder 1">
            <a:extLst>
              <a:ext uri="{FF2B5EF4-FFF2-40B4-BE49-F238E27FC236}">
                <a16:creationId xmlns:a16="http://schemas.microsoft.com/office/drawing/2014/main" id="{DDB098E9-0195-6435-F39E-ED5614C905D2}"/>
              </a:ext>
            </a:extLst>
          </p:cNvPr>
          <p:cNvSpPr>
            <a:spLocks noGrp="1"/>
          </p:cNvSpPr>
          <p:nvPr>
            <p:ph type="sldNum" sz="quarter" idx="10"/>
          </p:nvPr>
        </p:nvSpPr>
        <p:spPr/>
        <p:txBody>
          <a:bodyPr/>
          <a:lstStyle/>
          <a:p>
            <a:fld id="{C21B05C1-3D19-DE44-B562-DD8B4238305A}" type="slidenum">
              <a:rPr lang="en-US" smtClean="0"/>
              <a:t>‹#›</a:t>
            </a:fld>
            <a:endParaRPr lang="en-US"/>
          </a:p>
        </p:txBody>
      </p:sp>
    </p:spTree>
    <p:extLst>
      <p:ext uri="{BB962C8B-B14F-4D97-AF65-F5344CB8AC3E}">
        <p14:creationId xmlns:p14="http://schemas.microsoft.com/office/powerpoint/2010/main" val="402670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9890-7DB7-E96D-C1A6-F05A8605F1B2}"/>
              </a:ext>
            </a:extLst>
          </p:cNvPr>
          <p:cNvSpPr>
            <a:spLocks noGrp="1"/>
          </p:cNvSpPr>
          <p:nvPr>
            <p:ph type="title"/>
          </p:nvPr>
        </p:nvSpPr>
        <p:spPr>
          <a:xfrm>
            <a:off x="457200" y="510778"/>
            <a:ext cx="8229600" cy="51792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0842B48-E57E-90F0-04C3-BCCFD2B8B7C3}"/>
              </a:ext>
            </a:extLst>
          </p:cNvPr>
          <p:cNvSpPr>
            <a:spLocks noGrp="1"/>
          </p:cNvSpPr>
          <p:nvPr>
            <p:ph idx="1"/>
          </p:nvPr>
        </p:nvSpPr>
        <p:spPr>
          <a:xfrm>
            <a:off x="457200" y="1143001"/>
            <a:ext cx="8229600" cy="348972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B77A27E-5E01-0DCC-610B-72EAC6877BB2}"/>
              </a:ext>
            </a:extLst>
          </p:cNvPr>
          <p:cNvSpPr>
            <a:spLocks noGrp="1"/>
          </p:cNvSpPr>
          <p:nvPr>
            <p:ph type="sldNum" sz="quarter" idx="12"/>
          </p:nvPr>
        </p:nvSpPr>
        <p:spPr>
          <a:xfrm>
            <a:off x="6457950" y="4767264"/>
            <a:ext cx="2228850" cy="274637"/>
          </a:xfrm>
        </p:spPr>
        <p:txBody>
          <a:bodyPr/>
          <a:lstStyle>
            <a:lvl1pPr>
              <a:defRPr sz="1200">
                <a:latin typeface="+mn-lt"/>
              </a:defRPr>
            </a:lvl1pPr>
          </a:lstStyle>
          <a:p>
            <a:fld id="{AAEBA2E3-0604-45F9-A3A3-8E1E0635AEDC}" type="slidenum">
              <a:rPr lang="en-US" smtClean="0"/>
              <a:pPr/>
              <a:t>‹#›</a:t>
            </a:fld>
            <a:endParaRPr lang="en-US"/>
          </a:p>
        </p:txBody>
      </p:sp>
    </p:spTree>
    <p:extLst>
      <p:ext uri="{BB962C8B-B14F-4D97-AF65-F5344CB8AC3E}">
        <p14:creationId xmlns:p14="http://schemas.microsoft.com/office/powerpoint/2010/main" val="426735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73B8F-AE58-50F0-A447-EFE74CF244FD}"/>
              </a:ext>
            </a:extLst>
          </p:cNvPr>
          <p:cNvSpPr>
            <a:spLocks noGrp="1"/>
          </p:cNvSpPr>
          <p:nvPr>
            <p:ph type="title" hasCustomPrompt="1"/>
          </p:nvPr>
        </p:nvSpPr>
        <p:spPr/>
        <p:txBody>
          <a:bodyPr/>
          <a:lstStyle>
            <a:lvl1pPr>
              <a:defRPr/>
            </a:lvl1pPr>
          </a:lstStyle>
          <a:p>
            <a:r>
              <a:rPr lang="en-US" dirty="0"/>
              <a:t>Click to edit presentation title</a:t>
            </a:r>
          </a:p>
        </p:txBody>
      </p:sp>
      <p:sp>
        <p:nvSpPr>
          <p:cNvPr id="6" name="Text Placeholder 5">
            <a:extLst>
              <a:ext uri="{FF2B5EF4-FFF2-40B4-BE49-F238E27FC236}">
                <a16:creationId xmlns:a16="http://schemas.microsoft.com/office/drawing/2014/main" id="{E58F334D-0A78-F772-0E3E-F5DCCD5FD2ED}"/>
              </a:ext>
            </a:extLst>
          </p:cNvPr>
          <p:cNvSpPr>
            <a:spLocks noGrp="1"/>
          </p:cNvSpPr>
          <p:nvPr>
            <p:ph type="body" sz="quarter" idx="12" hasCustomPrompt="1"/>
          </p:nvPr>
        </p:nvSpPr>
        <p:spPr>
          <a:xfrm>
            <a:off x="6555581" y="4834485"/>
            <a:ext cx="2193412" cy="184214"/>
          </a:xfrm>
          <a:prstGeom prst="rect">
            <a:avLst/>
          </a:prstGeom>
        </p:spPr>
        <p:txBody>
          <a:bodyPr/>
          <a:lstStyle>
            <a:lvl5pPr marL="388144" indent="-4763" algn="r">
              <a:buFont typeface="Arial" panose="020B0604020202020204" pitchFamily="34" charset="0"/>
              <a:buNone/>
              <a:tabLst>
                <a:tab pos="731044" algn="l"/>
              </a:tabLst>
              <a:defRPr sz="900"/>
            </a:lvl5pPr>
          </a:lstStyle>
          <a:p>
            <a:pPr lvl="4"/>
            <a:r>
              <a:rPr lang="en-US" dirty="0"/>
              <a:t>PPT Code</a:t>
            </a:r>
          </a:p>
        </p:txBody>
      </p:sp>
      <p:sp>
        <p:nvSpPr>
          <p:cNvPr id="7" name="Text Placeholder 5">
            <a:extLst>
              <a:ext uri="{FF2B5EF4-FFF2-40B4-BE49-F238E27FC236}">
                <a16:creationId xmlns:a16="http://schemas.microsoft.com/office/drawing/2014/main" id="{575AA0C6-36A6-C01A-5825-C0BBDD943F0C}"/>
              </a:ext>
            </a:extLst>
          </p:cNvPr>
          <p:cNvSpPr>
            <a:spLocks noGrp="1"/>
          </p:cNvSpPr>
          <p:nvPr>
            <p:ph type="body" sz="quarter" idx="13" hasCustomPrompt="1"/>
          </p:nvPr>
        </p:nvSpPr>
        <p:spPr>
          <a:xfrm>
            <a:off x="3168604" y="4834485"/>
            <a:ext cx="2904425" cy="184214"/>
          </a:xfrm>
          <a:prstGeom prst="rect">
            <a:avLst/>
          </a:prstGeom>
        </p:spPr>
        <p:txBody>
          <a:bodyPr/>
          <a:lstStyle>
            <a:lvl5pPr marL="0" indent="0" algn="ctr">
              <a:buFont typeface="Arial" panose="020B0604020202020204" pitchFamily="34" charset="0"/>
              <a:buNone/>
              <a:tabLst>
                <a:tab pos="731044" algn="l"/>
              </a:tabLst>
              <a:defRPr sz="900"/>
            </a:lvl5pPr>
          </a:lstStyle>
          <a:p>
            <a:pPr lvl="4"/>
            <a:r>
              <a:rPr lang="en-US" dirty="0"/>
              <a:t>Full Name, University</a:t>
            </a:r>
          </a:p>
        </p:txBody>
      </p:sp>
      <p:sp>
        <p:nvSpPr>
          <p:cNvPr id="8" name="Text Placeholder 5">
            <a:extLst>
              <a:ext uri="{FF2B5EF4-FFF2-40B4-BE49-F238E27FC236}">
                <a16:creationId xmlns:a16="http://schemas.microsoft.com/office/drawing/2014/main" id="{46B593C9-7761-43CE-E989-003A3EA04614}"/>
              </a:ext>
            </a:extLst>
          </p:cNvPr>
          <p:cNvSpPr>
            <a:spLocks noGrp="1"/>
          </p:cNvSpPr>
          <p:nvPr>
            <p:ph type="body" sz="quarter" idx="14" hasCustomPrompt="1"/>
          </p:nvPr>
        </p:nvSpPr>
        <p:spPr>
          <a:xfrm>
            <a:off x="628651" y="4834485"/>
            <a:ext cx="2023110" cy="184214"/>
          </a:xfrm>
          <a:prstGeom prst="rect">
            <a:avLst/>
          </a:prstGeom>
        </p:spPr>
        <p:txBody>
          <a:bodyPr/>
          <a:lstStyle>
            <a:lvl5pPr marL="0" indent="0" algn="l">
              <a:buFont typeface="Arial" panose="020B0604020202020204" pitchFamily="34" charset="0"/>
              <a:buNone/>
              <a:tabLst>
                <a:tab pos="731044" algn="l"/>
              </a:tabLst>
              <a:defRPr sz="900"/>
            </a:lvl5pPr>
          </a:lstStyle>
          <a:p>
            <a:pPr lvl="4"/>
            <a:r>
              <a:rPr lang="en-US" dirty="0"/>
              <a:t>01/09/2026</a:t>
            </a:r>
          </a:p>
        </p:txBody>
      </p:sp>
    </p:spTree>
    <p:extLst>
      <p:ext uri="{BB962C8B-B14F-4D97-AF65-F5344CB8AC3E}">
        <p14:creationId xmlns:p14="http://schemas.microsoft.com/office/powerpoint/2010/main" val="3073553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5302" y="1200150"/>
            <a:ext cx="7886700" cy="1752600"/>
          </a:xfrm>
          <a:prstGeom prst="rect">
            <a:avLst/>
          </a:prstGeom>
        </p:spPr>
        <p:txBody>
          <a:bodyPr vert="horz" wrap="square" lIns="91440" tIns="45720" rIns="91440" bIns="45720" rtlCol="0" anchor="b">
            <a:noAutofit/>
          </a:bodyPr>
          <a:lstStyle/>
          <a:p>
            <a:r>
              <a:rPr lang="en-US" dirty="0"/>
              <a:t>Insert your</a:t>
            </a:r>
            <a:br>
              <a:rPr lang="en-US" dirty="0"/>
            </a:br>
            <a:r>
              <a:rPr lang="en-US" dirty="0"/>
              <a:t>headline here</a:t>
            </a:r>
            <a:br>
              <a:rPr lang="en-US" dirty="0"/>
            </a:br>
            <a:r>
              <a:rPr lang="en-US" dirty="0"/>
              <a:t>up to 3 lines</a:t>
            </a:r>
          </a:p>
        </p:txBody>
      </p:sp>
      <p:sp>
        <p:nvSpPr>
          <p:cNvPr id="10" name="Text Placeholder 9"/>
          <p:cNvSpPr>
            <a:spLocks noGrp="1"/>
          </p:cNvSpPr>
          <p:nvPr>
            <p:ph type="body" idx="1"/>
          </p:nvPr>
        </p:nvSpPr>
        <p:spPr>
          <a:xfrm>
            <a:off x="495302" y="3333749"/>
            <a:ext cx="7886700" cy="457201"/>
          </a:xfrm>
          <a:prstGeom prst="rect">
            <a:avLst/>
          </a:prstGeom>
        </p:spPr>
        <p:txBody>
          <a:bodyPr vert="horz" lIns="91440" tIns="45720" rIns="91440" bIns="45720" rtlCol="0">
            <a:noAutofit/>
          </a:bodyPr>
          <a:lstStyle/>
          <a:p>
            <a:pPr lvl="0"/>
            <a:r>
              <a:rPr lang="en-US" dirty="0"/>
              <a:t>Insert your subtitle or any additional description text here up to</a:t>
            </a:r>
            <a:br>
              <a:rPr lang="en-US" dirty="0"/>
            </a:br>
            <a:r>
              <a:rPr lang="en-US" dirty="0"/>
              <a:t>two lines of text or you can delete this text box</a:t>
            </a:r>
          </a:p>
        </p:txBody>
      </p:sp>
      <p:cxnSp>
        <p:nvCxnSpPr>
          <p:cNvPr id="14" name="Straight Connector 13"/>
          <p:cNvCxnSpPr/>
          <p:nvPr userDrawn="1"/>
        </p:nvCxnSpPr>
        <p:spPr>
          <a:xfrm>
            <a:off x="628651" y="3105150"/>
            <a:ext cx="56197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9"/>
          <p:cNvSpPr txBox="1">
            <a:spLocks/>
          </p:cNvSpPr>
          <p:nvPr userDrawn="1"/>
        </p:nvSpPr>
        <p:spPr>
          <a:xfrm>
            <a:off x="490386" y="4171953"/>
            <a:ext cx="7886700" cy="45720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r>
              <a:rPr lang="en-US" sz="1051" b="0" i="0" cap="all" baseline="0" dirty="0">
                <a:latin typeface="Arial Black" charset="0"/>
              </a:rPr>
              <a:t>Presenter or speaker name</a:t>
            </a:r>
          </a:p>
          <a:p>
            <a:pPr fontAlgn="auto">
              <a:lnSpc>
                <a:spcPct val="30000"/>
              </a:lnSpc>
              <a:spcAft>
                <a:spcPts val="0"/>
              </a:spcAft>
            </a:pPr>
            <a:r>
              <a:rPr lang="en-US" sz="1051" dirty="0"/>
              <a:t>Position/Role,</a:t>
            </a:r>
            <a:r>
              <a:rPr lang="en-US" sz="1051" baseline="0" dirty="0"/>
              <a:t> The University of Texas at Austin</a:t>
            </a:r>
            <a:endParaRPr lang="en-US" sz="1051" dirty="0"/>
          </a:p>
        </p:txBody>
      </p:sp>
      <p:sp>
        <p:nvSpPr>
          <p:cNvPr id="16" name="Text Placeholder 9"/>
          <p:cNvSpPr txBox="1">
            <a:spLocks/>
          </p:cNvSpPr>
          <p:nvPr userDrawn="1"/>
        </p:nvSpPr>
        <p:spPr>
          <a:xfrm>
            <a:off x="548642" y="457200"/>
            <a:ext cx="7828444"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b="0" i="0" cap="all" baseline="0" dirty="0">
                <a:latin typeface="Arial Black" charset="0"/>
              </a:rPr>
              <a:t>Month 20xx</a:t>
            </a:r>
            <a:endParaRPr lang="en-US" sz="1200" b="0" dirty="0"/>
          </a:p>
        </p:txBody>
      </p:sp>
    </p:spTree>
    <p:extLst>
      <p:ext uri="{BB962C8B-B14F-4D97-AF65-F5344CB8AC3E}">
        <p14:creationId xmlns:p14="http://schemas.microsoft.com/office/powerpoint/2010/main" val="1503322918"/>
      </p:ext>
    </p:extLst>
  </p:cSld>
  <p:clrMap bg1="lt1" tx1="dk1" bg2="lt2" tx2="dk2" accent1="accent1" accent2="accent2" accent3="accent3" accent4="accent4" accent5="accent5" accent6="accent6" hlink="hlink" folHlink="folHlink"/>
  <p:hf hdr="0" ftr="0" dt="0"/>
  <p:txStyles>
    <p:titleStyle>
      <a:lvl1pPr algn="l" defTabSz="914354"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p:titleStyle>
    <p:bodyStyle>
      <a:lvl1pPr marL="0" indent="0" algn="l" defTabSz="914354" rtl="0" eaLnBrk="1" latinLnBrk="0" hangingPunct="1">
        <a:lnSpc>
          <a:spcPct val="90000"/>
        </a:lnSpc>
        <a:spcBef>
          <a:spcPts val="1000"/>
        </a:spcBef>
        <a:buFont typeface="Arial"/>
        <a:buNone/>
        <a:defRPr sz="1400" b="0" i="0" kern="1200" baseline="0">
          <a:solidFill>
            <a:schemeClr val="bg1"/>
          </a:solidFill>
          <a:latin typeface="Arial" charset="0"/>
          <a:ea typeface="Arial" charset="0"/>
          <a:cs typeface="Arial" charset="0"/>
        </a:defRPr>
      </a:lvl1pPr>
      <a:lvl2pPr marL="685766" indent="-228589" algn="l" defTabSz="914354"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2942" indent="-228589" algn="l" defTabSz="914354"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120" indent="-228589" algn="l" defTabSz="914354"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298" indent="-228589" algn="l" defTabSz="914354"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85800"/>
            <a:ext cx="8229600" cy="85725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79972"/>
            <a:ext cx="8229600" cy="2914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BD084873-C821-D060-812C-9BD19741971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21B05C1-3D19-DE44-B562-DD8B4238305A}" type="slidenum">
              <a:rPr lang="en-US" smtClean="0"/>
              <a:t>‹#›</a:t>
            </a:fld>
            <a:endParaRPr lang="en-US"/>
          </a:p>
        </p:txBody>
      </p:sp>
    </p:spTree>
    <p:extLst>
      <p:ext uri="{BB962C8B-B14F-4D97-AF65-F5344CB8AC3E}">
        <p14:creationId xmlns:p14="http://schemas.microsoft.com/office/powerpoint/2010/main" val="379163865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7" r:id="rId5"/>
    <p:sldLayoutId id="2147483678" r:id="rId6"/>
    <p:sldLayoutId id="2147483680" r:id="rId7"/>
    <p:sldLayoutId id="2147483681" r:id="rId8"/>
  </p:sldLayoutIdLst>
  <p:hf hdr="0" ftr="0" dt="0"/>
  <p:txStyles>
    <p:titleStyle>
      <a:lvl1pPr algn="l" defTabSz="457178"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342882" indent="-342882" algn="l" defTabSz="457178" rtl="0" eaLnBrk="1" latinLnBrk="0" hangingPunct="1">
        <a:spcBef>
          <a:spcPct val="20000"/>
        </a:spcBef>
        <a:buFont typeface="Arial"/>
        <a:buChar char="•"/>
        <a:defRPr sz="2800" kern="120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4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0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18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5.png"/><Relationship Id="rId7" Type="http://schemas.openxmlformats.org/officeDocument/2006/relationships/image" Target="../media/image2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image" Target="../media/image261.png"/><Relationship Id="rId5" Type="http://schemas.openxmlformats.org/officeDocument/2006/relationships/image" Target="../media/image27.png"/><Relationship Id="rId10" Type="http://schemas.openxmlformats.org/officeDocument/2006/relationships/image" Target="../media/image251.png"/><Relationship Id="rId4" Type="http://schemas.openxmlformats.org/officeDocument/2006/relationships/image" Target="../media/image26.png"/><Relationship Id="rId9" Type="http://schemas.openxmlformats.org/officeDocument/2006/relationships/image" Target="../media/image24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doi.org/10.1016/j.cageo.2019.06.009" TargetMode="External"/><Relationship Id="rId3" Type="http://schemas.openxmlformats.org/officeDocument/2006/relationships/hyperlink" Target="https://doi.org/10.1118/1.595025" TargetMode="External"/><Relationship Id="rId7" Type="http://schemas.openxmlformats.org/officeDocument/2006/relationships/hyperlink" Target="https://doi.org/10.1002/dep2.27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doi.org/10.1002/mp.15166" TargetMode="External"/><Relationship Id="rId11" Type="http://schemas.microsoft.com/office/2007/relationships/hdphoto" Target="../media/hdphoto3.wdp"/><Relationship Id="rId5" Type="http://schemas.openxmlformats.org/officeDocument/2006/relationships/hyperlink" Target="https://doi.org/10.1088/0031-9155/24/1/008" TargetMode="External"/><Relationship Id="rId10" Type="http://schemas.openxmlformats.org/officeDocument/2006/relationships/image" Target="../media/image15.png"/><Relationship Id="rId4" Type="http://schemas.openxmlformats.org/officeDocument/2006/relationships/hyperlink" Target="https://doi.org/10.1016/j.chemer.2017.01.006" TargetMode="External"/><Relationship Id="rId9" Type="http://schemas.openxmlformats.org/officeDocument/2006/relationships/hyperlink" Target="https://doi.org/10.1002/2017JB01440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microsoft.com/office/2017/06/relationships/model3d" Target="../media/model3d1.glb"/><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59.png"/><Relationship Id="rId7" Type="http://schemas.openxmlformats.org/officeDocument/2006/relationships/image" Target="../media/image2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71.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60.png"/><Relationship Id="rId7" Type="http://schemas.openxmlformats.org/officeDocument/2006/relationships/image" Target="../media/image28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0.png"/><Relationship Id="rId10" Type="http://schemas.openxmlformats.org/officeDocument/2006/relationships/image" Target="../media/image250.png"/><Relationship Id="rId4" Type="http://schemas.openxmlformats.org/officeDocument/2006/relationships/image" Target="../media/image27.png"/><Relationship Id="rId9" Type="http://schemas.openxmlformats.org/officeDocument/2006/relationships/image" Target="../media/image2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doi.org/10.1029/2021GC009885" TargetMode="External"/><Relationship Id="rId4" Type="http://schemas.openxmlformats.org/officeDocument/2006/relationships/image" Target="../media/image340.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doi.org/10.1029/2021GC009885" TargetMode="External"/><Relationship Id="rId4" Type="http://schemas.openxmlformats.org/officeDocument/2006/relationships/image" Target="../media/image400.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p:cNvCxnSpPr>
            <a:cxnSpLocks/>
          </p:cNvCxnSpPr>
          <p:nvPr/>
        </p:nvCxnSpPr>
        <p:spPr>
          <a:xfrm>
            <a:off x="414454" y="3181350"/>
            <a:ext cx="56990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9"/>
          <p:cNvSpPr txBox="1">
            <a:spLocks/>
          </p:cNvSpPr>
          <p:nvPr/>
        </p:nvSpPr>
        <p:spPr>
          <a:xfrm>
            <a:off x="414454" y="2842666"/>
            <a:ext cx="7938686" cy="136316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endParaRPr lang="en-US" cap="all" dirty="0">
              <a:latin typeface="Arial" panose="020B0604020202020204" pitchFamily="34" charset="0"/>
              <a:cs typeface="Arial" panose="020B0604020202020204" pitchFamily="34" charset="0"/>
            </a:endParaRPr>
          </a:p>
          <a:p>
            <a:pPr fontAlgn="auto">
              <a:lnSpc>
                <a:spcPct val="50000"/>
              </a:lnSpc>
              <a:spcAft>
                <a:spcPts val="0"/>
              </a:spcAft>
            </a:pPr>
            <a:endParaRPr lang="en-US" cap="all" dirty="0">
              <a:latin typeface="Arial" panose="020B0604020202020204" pitchFamily="34" charset="0"/>
              <a:cs typeface="Arial" panose="020B0604020202020204" pitchFamily="34" charset="0"/>
            </a:endParaRPr>
          </a:p>
          <a:p>
            <a:pPr fontAlgn="auto">
              <a:lnSpc>
                <a:spcPct val="50000"/>
              </a:lnSpc>
              <a:spcAft>
                <a:spcPts val="0"/>
              </a:spcAft>
            </a:pPr>
            <a:endParaRPr lang="en-US" dirty="0">
              <a:latin typeface="Arial" panose="020B0604020202020204" pitchFamily="34" charset="0"/>
              <a:cs typeface="Arial" panose="020B0604020202020204" pitchFamily="34" charset="0"/>
            </a:endParaRPr>
          </a:p>
          <a:p>
            <a:pPr fontAlgn="auto">
              <a:lnSpc>
                <a:spcPct val="50000"/>
              </a:lnSpc>
              <a:spcAft>
                <a:spcPts val="0"/>
              </a:spcAft>
            </a:pPr>
            <a:endParaRPr lang="en-US" dirty="0">
              <a:latin typeface="Arial" panose="020B0604020202020204" pitchFamily="34" charset="0"/>
              <a:cs typeface="Arial" panose="020B0604020202020204" pitchFamily="34" charset="0"/>
            </a:endParaRPr>
          </a:p>
        </p:txBody>
      </p:sp>
      <p:sp>
        <p:nvSpPr>
          <p:cNvPr id="12" name="Text Placeholder 9"/>
          <p:cNvSpPr txBox="1">
            <a:spLocks/>
          </p:cNvSpPr>
          <p:nvPr/>
        </p:nvSpPr>
        <p:spPr>
          <a:xfrm>
            <a:off x="287903" y="536106"/>
            <a:ext cx="7954995"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cap="all" dirty="0">
                <a:latin typeface="Arial Black" charset="0"/>
              </a:rPr>
              <a:t>May 20, 2025</a:t>
            </a:r>
            <a:endParaRPr lang="en-US" sz="1200" dirty="0"/>
          </a:p>
        </p:txBody>
      </p:sp>
      <p:sp>
        <p:nvSpPr>
          <p:cNvPr id="13" name="Title Placeholder 7"/>
          <p:cNvSpPr txBox="1">
            <a:spLocks/>
          </p:cNvSpPr>
          <p:nvPr/>
        </p:nvSpPr>
        <p:spPr>
          <a:xfrm>
            <a:off x="287903" y="1326962"/>
            <a:ext cx="8572670" cy="1739780"/>
          </a:xfrm>
          <a:prstGeom prst="rect">
            <a:avLst/>
          </a:prstGeom>
        </p:spPr>
        <p:txBody>
          <a:bodyPr vert="horz" wrap="square" lIns="91440" tIns="45720" rIns="91440" bIns="45720" rtlCol="0" anchor="ctr">
            <a:noAutofit/>
          </a:bodyPr>
          <a:lst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a:lstStyle>
          <a:p>
            <a:pPr fontAlgn="auto">
              <a:spcAft>
                <a:spcPts val="0"/>
              </a:spcAft>
            </a:pPr>
            <a:r>
              <a:rPr lang="en-US" sz="3600" dirty="0">
                <a:latin typeface="Arial" panose="020B0604020202020204" pitchFamily="34" charset="0"/>
                <a:cs typeface="Arial" panose="020B0604020202020204" pitchFamily="34" charset="0"/>
              </a:rPr>
              <a:t>Improving Density and Atomic Number Estimation by Mitigating Beam Hardening</a:t>
            </a:r>
            <a:endParaRPr lang="en-US" sz="3600" dirty="0"/>
          </a:p>
        </p:txBody>
      </p:sp>
      <p:sp>
        <p:nvSpPr>
          <p:cNvPr id="15" name="Text Placeholder 9"/>
          <p:cNvSpPr txBox="1">
            <a:spLocks/>
          </p:cNvSpPr>
          <p:nvPr/>
        </p:nvSpPr>
        <p:spPr>
          <a:xfrm>
            <a:off x="548642" y="2952751"/>
            <a:ext cx="6004558" cy="11429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4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endParaRPr lang="en-US" sz="2000" b="1"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8700" y="320041"/>
            <a:ext cx="1877397" cy="914400"/>
          </a:xfrm>
          <a:prstGeom prst="rect">
            <a:avLst/>
          </a:prstGeom>
        </p:spPr>
      </p:pic>
      <p:pic>
        <p:nvPicPr>
          <p:cNvPr id="2" name="Picture 1" descr="A black and white sign with white text&#10;&#10;AI-generated content may be incorrect.">
            <a:extLst>
              <a:ext uri="{FF2B5EF4-FFF2-40B4-BE49-F238E27FC236}">
                <a16:creationId xmlns:a16="http://schemas.microsoft.com/office/drawing/2014/main" id="{2CBFAC5A-939C-09F8-1AF4-FF3B6A01BD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856" y="4512750"/>
            <a:ext cx="2727958" cy="544793"/>
          </a:xfrm>
          <a:prstGeom prst="rect">
            <a:avLst/>
          </a:prstGeom>
        </p:spPr>
      </p:pic>
      <p:sp>
        <p:nvSpPr>
          <p:cNvPr id="6" name="Text Placeholder 9">
            <a:extLst>
              <a:ext uri="{FF2B5EF4-FFF2-40B4-BE49-F238E27FC236}">
                <a16:creationId xmlns:a16="http://schemas.microsoft.com/office/drawing/2014/main" id="{41B2C418-B34F-D499-96E8-4EDE79170B83}"/>
              </a:ext>
            </a:extLst>
          </p:cNvPr>
          <p:cNvSpPr txBox="1">
            <a:spLocks/>
          </p:cNvSpPr>
          <p:nvPr/>
        </p:nvSpPr>
        <p:spPr>
          <a:xfrm>
            <a:off x="280379" y="3400872"/>
            <a:ext cx="8575718" cy="47083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150000"/>
              </a:lnSpc>
              <a:spcAft>
                <a:spcPts val="0"/>
              </a:spcAft>
            </a:pPr>
            <a:r>
              <a:rPr lang="en-US" sz="1400" cap="all" dirty="0">
                <a:latin typeface="Arial Black" charset="0"/>
              </a:rPr>
              <a:t>Çınar Turhan, Bernard Chang, Richard Ketcham, Rodolfo A. Victor, JONATAS CASTRO </a:t>
            </a:r>
            <a:r>
              <a:rPr lang="en-US" sz="1400" cap="all" dirty="0" err="1">
                <a:latin typeface="Arial Black" charset="0"/>
              </a:rPr>
              <a:t>Einsiedler</a:t>
            </a:r>
            <a:r>
              <a:rPr lang="en-US" sz="1400" cap="all" dirty="0">
                <a:latin typeface="Arial Black" charset="0"/>
              </a:rPr>
              <a:t>, MAšA Prodanović</a:t>
            </a:r>
            <a:endParaRPr lang="en-US" sz="1400" dirty="0"/>
          </a:p>
        </p:txBody>
      </p:sp>
      <p:pic>
        <p:nvPicPr>
          <p:cNvPr id="1028" name="Picture 4" descr="InterPore Executive Committee Statement on DEI | InterPore">
            <a:extLst>
              <a:ext uri="{FF2B5EF4-FFF2-40B4-BE49-F238E27FC236}">
                <a16:creationId xmlns:a16="http://schemas.microsoft.com/office/drawing/2014/main" id="{B012237E-F3FE-5F36-B59D-DE82A61E866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087" b="89764" l="2188" r="99125">
                        <a14:foregroundMark x1="2400" y1="29424" x2="3829" y2="40638"/>
                        <a14:foregroundMark x1="29914" y1="47737" x2="30457" y2="56070"/>
                        <a14:foregroundMark x1="35171" y1="51646" x2="35257" y2="58333"/>
                        <a14:foregroundMark x1="45543" y1="42284" x2="45714" y2="50000"/>
                        <a14:foregroundMark x1="50714" y1="47737" x2="50343" y2="50926"/>
                        <a14:foregroundMark x1="60343" y1="48765" x2="60086" y2="55761"/>
                        <a14:foregroundMark x1="67600" y1="45165" x2="68314" y2="52572"/>
                        <a14:foregroundMark x1="77314" y1="51646" x2="76886" y2="54835"/>
                        <a14:foregroundMark x1="93114" y1="55453" x2="93200" y2="59671"/>
                        <a14:foregroundMark x1="98486" y1="52263" x2="99200" y2="53807"/>
                        <a14:foregroundMark x1="86600" y1="46811" x2="86800" y2="48045"/>
                        <a14:foregroundMark x1="11160" y1="7087" x2="11816" y2="7087"/>
                        <a14:backgroundMark x1="7229" y1="21399" x2="6686" y2="23663"/>
                        <a14:backgroundMark x1="2771" y1="49691" x2="2943" y2="51646"/>
                        <a14:backgroundMark x1="7143" y1="76955" x2="7857" y2="79527"/>
                        <a14:backgroundMark x1="14029" y1="79938" x2="15971" y2="77984"/>
                        <a14:backgroundMark x1="20457" y1="53807" x2="20086" y2="49074"/>
                        <a14:backgroundMark x1="88400" y1="57407" x2="88200" y2="61934"/>
                        <a14:backgroundMark x1="88314" y1="58025" x2="88114" y2="58025"/>
                        <a14:backgroundMark x1="88114" y1="58025" x2="88114" y2="58025"/>
                        <a14:backgroundMark x1="88114" y1="55761" x2="87771" y2="66049"/>
                        <a14:backgroundMark x1="15098" y1="19685" x2="15755" y2="19685"/>
                        <a14:backgroundMark x1="7877" y1="21260" x2="7440" y2="22835"/>
                        <a14:backgroundMark x1="6346" y1="27559" x2="5689" y2="30709"/>
                      </a14:backgroundRemoval>
                    </a14:imgEffect>
                  </a14:imgLayer>
                </a14:imgProps>
              </a:ext>
              <a:ext uri="{28A0092B-C50C-407E-A947-70E740481C1C}">
                <a14:useLocalDpi xmlns:a14="http://schemas.microsoft.com/office/drawing/2010/main" val="0"/>
              </a:ext>
            </a:extLst>
          </a:blip>
          <a:srcRect/>
          <a:stretch>
            <a:fillRect/>
          </a:stretch>
        </p:blipFill>
        <p:spPr bwMode="auto">
          <a:xfrm>
            <a:off x="7086600" y="4539964"/>
            <a:ext cx="1900873" cy="52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240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1C196-8DE5-0969-DB8F-BC39C0E64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99295-221B-04BE-D50B-01839A6EC996}"/>
              </a:ext>
            </a:extLst>
          </p:cNvPr>
          <p:cNvSpPr>
            <a:spLocks noGrp="1"/>
          </p:cNvSpPr>
          <p:nvPr>
            <p:ph type="title"/>
          </p:nvPr>
        </p:nvSpPr>
        <p:spPr/>
        <p:txBody>
          <a:bodyPr>
            <a:normAutofit fontScale="90000"/>
          </a:bodyPr>
          <a:lstStyle/>
          <a:p>
            <a:r>
              <a:rPr lang="en-US" dirty="0"/>
              <a:t>Literature Review – DECT </a:t>
            </a:r>
          </a:p>
        </p:txBody>
      </p:sp>
      <p:sp>
        <p:nvSpPr>
          <p:cNvPr id="4" name="Slide Number Placeholder 3">
            <a:extLst>
              <a:ext uri="{FF2B5EF4-FFF2-40B4-BE49-F238E27FC236}">
                <a16:creationId xmlns:a16="http://schemas.microsoft.com/office/drawing/2014/main" id="{DCC17219-8345-C28A-F930-9D92E5BEB833}"/>
              </a:ext>
            </a:extLst>
          </p:cNvPr>
          <p:cNvSpPr>
            <a:spLocks noGrp="1"/>
          </p:cNvSpPr>
          <p:nvPr>
            <p:ph type="sldNum" sz="quarter" idx="10"/>
          </p:nvPr>
        </p:nvSpPr>
        <p:spPr/>
        <p:txBody>
          <a:bodyPr/>
          <a:lstStyle/>
          <a:p>
            <a:fld id="{C21B05C1-3D19-DE44-B562-DD8B4238305A}" type="slidenum">
              <a:rPr lang="en-US" smtClean="0"/>
              <a:t>10</a:t>
            </a:fld>
            <a:endParaRPr lang="en-US"/>
          </a:p>
        </p:txBody>
      </p:sp>
      <p:sp>
        <p:nvSpPr>
          <p:cNvPr id="10" name="Content Placeholder 2">
            <a:extLst>
              <a:ext uri="{FF2B5EF4-FFF2-40B4-BE49-F238E27FC236}">
                <a16:creationId xmlns:a16="http://schemas.microsoft.com/office/drawing/2014/main" id="{485A3764-6387-0AC3-318F-72A42817D689}"/>
              </a:ext>
            </a:extLst>
          </p:cNvPr>
          <p:cNvSpPr>
            <a:spLocks noGrp="1"/>
          </p:cNvSpPr>
          <p:nvPr>
            <p:ph idx="1"/>
          </p:nvPr>
        </p:nvSpPr>
        <p:spPr>
          <a:xfrm>
            <a:off x="472998" y="1140897"/>
            <a:ext cx="4053468" cy="3488253"/>
          </a:xfrm>
        </p:spPr>
        <p:txBody>
          <a:bodyPr>
            <a:normAutofit/>
          </a:bodyPr>
          <a:lstStyle/>
          <a:p>
            <a:pPr marL="0" indent="0">
              <a:buNone/>
            </a:pPr>
            <a:r>
              <a:rPr lang="en-US" sz="2200" b="1" dirty="0"/>
              <a:t>Applications</a:t>
            </a:r>
          </a:p>
          <a:p>
            <a:r>
              <a:rPr lang="en-US" sz="1800" dirty="0">
                <a:solidFill>
                  <a:schemeClr val="bg1">
                    <a:lumMod val="85000"/>
                  </a:schemeClr>
                </a:solidFill>
              </a:rPr>
              <a:t>Fluid flow visualization studies</a:t>
            </a:r>
          </a:p>
          <a:p>
            <a:r>
              <a:rPr lang="en-US" sz="1800" dirty="0">
                <a:solidFill>
                  <a:schemeClr val="bg1">
                    <a:lumMod val="85000"/>
                  </a:schemeClr>
                </a:solidFill>
              </a:rPr>
              <a:t>Porosity quantification</a:t>
            </a:r>
          </a:p>
          <a:p>
            <a:r>
              <a:rPr lang="en-US" sz="1800" dirty="0">
                <a:solidFill>
                  <a:schemeClr val="bg1">
                    <a:lumMod val="85000"/>
                  </a:schemeClr>
                </a:solidFill>
              </a:rPr>
              <a:t>Mineralogy evaluation</a:t>
            </a:r>
          </a:p>
          <a:p>
            <a:r>
              <a:rPr lang="en-US" sz="1800" dirty="0">
                <a:solidFill>
                  <a:schemeClr val="bg1">
                    <a:lumMod val="85000"/>
                  </a:schemeClr>
                </a:solidFill>
              </a:rPr>
              <a:t>Cross-correlation with well logs</a:t>
            </a:r>
          </a:p>
          <a:p>
            <a:r>
              <a:rPr lang="en-US" sz="1800" dirty="0">
                <a:solidFill>
                  <a:schemeClr val="bg1">
                    <a:lumMod val="85000"/>
                  </a:schemeClr>
                </a:solidFill>
              </a:rPr>
              <a:t>Detecting and characterizing fractures, </a:t>
            </a:r>
            <a:r>
              <a:rPr lang="en-US" sz="1800" dirty="0" err="1">
                <a:solidFill>
                  <a:schemeClr val="bg1">
                    <a:lumMod val="85000"/>
                  </a:schemeClr>
                </a:solidFill>
              </a:rPr>
              <a:t>vugs</a:t>
            </a:r>
            <a:r>
              <a:rPr lang="en-US" sz="1800" dirty="0">
                <a:solidFill>
                  <a:schemeClr val="bg1">
                    <a:lumMod val="85000"/>
                  </a:schemeClr>
                </a:solidFill>
              </a:rPr>
              <a:t>, bedding planes, fossils, and bioturbation</a:t>
            </a:r>
          </a:p>
          <a:p>
            <a:r>
              <a:rPr lang="en-US" sz="1800" b="1" dirty="0"/>
              <a:t>Other: Biology, orthodontics, archeology, </a:t>
            </a:r>
            <a:r>
              <a:rPr lang="en-US" sz="1800" b="1" dirty="0" err="1"/>
              <a:t>etc</a:t>
            </a:r>
            <a:endParaRPr lang="en-US" sz="1800" b="1" dirty="0"/>
          </a:p>
          <a:p>
            <a:endParaRPr lang="en-US" sz="1800" dirty="0"/>
          </a:p>
          <a:p>
            <a:pPr marL="0" indent="0">
              <a:buNone/>
            </a:pPr>
            <a:endParaRPr lang="en-US" sz="2000" b="1" dirty="0"/>
          </a:p>
        </p:txBody>
      </p:sp>
      <p:sp>
        <p:nvSpPr>
          <p:cNvPr id="3" name="Text Placeholder 17">
            <a:extLst>
              <a:ext uri="{FF2B5EF4-FFF2-40B4-BE49-F238E27FC236}">
                <a16:creationId xmlns:a16="http://schemas.microsoft.com/office/drawing/2014/main" id="{DBCF922D-CE36-B314-924C-2D31D4D6FF61}"/>
              </a:ext>
            </a:extLst>
          </p:cNvPr>
          <p:cNvSpPr>
            <a:spLocks noGrp="1"/>
          </p:cNvSpPr>
          <p:nvPr>
            <p:ph type="body" sz="quarter" idx="11"/>
          </p:nvPr>
        </p:nvSpPr>
        <p:spPr>
          <a:xfrm>
            <a:off x="6858000" y="0"/>
            <a:ext cx="2286000" cy="412181"/>
          </a:xfrm>
        </p:spPr>
        <p:txBody>
          <a:bodyPr/>
          <a:lstStyle/>
          <a:p>
            <a:r>
              <a:rPr lang="en-US" dirty="0"/>
              <a:t>INTRODUCTION</a:t>
            </a:r>
          </a:p>
        </p:txBody>
      </p:sp>
      <p:pic>
        <p:nvPicPr>
          <p:cNvPr id="7" name="Picture 6">
            <a:extLst>
              <a:ext uri="{FF2B5EF4-FFF2-40B4-BE49-F238E27FC236}">
                <a16:creationId xmlns:a16="http://schemas.microsoft.com/office/drawing/2014/main" id="{88F55246-CDD0-72BE-38C8-39F7168928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2775" y="1658260"/>
            <a:ext cx="3802575" cy="1868143"/>
          </a:xfrm>
          <a:prstGeom prst="rect">
            <a:avLst/>
          </a:prstGeom>
        </p:spPr>
      </p:pic>
      <p:sp>
        <p:nvSpPr>
          <p:cNvPr id="9" name="TextBox 8">
            <a:extLst>
              <a:ext uri="{FF2B5EF4-FFF2-40B4-BE49-F238E27FC236}">
                <a16:creationId xmlns:a16="http://schemas.microsoft.com/office/drawing/2014/main" id="{8410D867-3505-3FA1-564B-60CBADCEEEA3}"/>
              </a:ext>
            </a:extLst>
          </p:cNvPr>
          <p:cNvSpPr txBox="1"/>
          <p:nvPr/>
        </p:nvSpPr>
        <p:spPr>
          <a:xfrm>
            <a:off x="4712775" y="3620955"/>
            <a:ext cx="3802575" cy="246221"/>
          </a:xfrm>
          <a:prstGeom prst="rect">
            <a:avLst/>
          </a:prstGeom>
          <a:noFill/>
        </p:spPr>
        <p:txBody>
          <a:bodyPr wrap="square">
            <a:spAutoFit/>
          </a:bodyPr>
          <a:lstStyle/>
          <a:p>
            <a:pPr algn="ctr"/>
            <a:r>
              <a:rPr lang="en-US" sz="1000" dirty="0">
                <a:latin typeface="+mn-lt"/>
              </a:rPr>
              <a:t>(Liu et al., 2021)*</a:t>
            </a:r>
          </a:p>
        </p:txBody>
      </p:sp>
      <p:sp>
        <p:nvSpPr>
          <p:cNvPr id="11" name="TextBox 10">
            <a:extLst>
              <a:ext uri="{FF2B5EF4-FFF2-40B4-BE49-F238E27FC236}">
                <a16:creationId xmlns:a16="http://schemas.microsoft.com/office/drawing/2014/main" id="{DF9FC9CC-A1D8-4748-EB66-FB8CBFE277E8}"/>
              </a:ext>
            </a:extLst>
          </p:cNvPr>
          <p:cNvSpPr txBox="1"/>
          <p:nvPr/>
        </p:nvSpPr>
        <p:spPr>
          <a:xfrm>
            <a:off x="228600" y="4928056"/>
            <a:ext cx="8001000" cy="215444"/>
          </a:xfrm>
          <a:prstGeom prst="rect">
            <a:avLst/>
          </a:prstGeom>
        </p:spPr>
        <p:txBody>
          <a:bodyPr wrap="square">
            <a:spAutoFit/>
          </a:bodyPr>
          <a:lstStyle/>
          <a:p>
            <a:r>
              <a:rPr lang="en-US" sz="800" dirty="0">
                <a:effectLst/>
                <a:latin typeface="+mn-lt"/>
              </a:rPr>
              <a:t>*Liu, T., Hong, G., &amp; Cai, W. (2021). A comparative study of effective atomic number calculations for dual-energy CT. Medical Physics, 48(10), 5908–5923. https://doi.org/10.1002/mp.15166</a:t>
            </a:r>
          </a:p>
        </p:txBody>
      </p:sp>
    </p:spTree>
    <p:extLst>
      <p:ext uri="{BB962C8B-B14F-4D97-AF65-F5344CB8AC3E}">
        <p14:creationId xmlns:p14="http://schemas.microsoft.com/office/powerpoint/2010/main" val="31865552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BBA43-FB11-40BF-D390-3A9C0F63D3B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1288E26-3D34-26BD-CB5B-EBF9FD1C97EF}"/>
              </a:ext>
            </a:extLst>
          </p:cNvPr>
          <p:cNvPicPr>
            <a:picLocks noChangeAspect="1"/>
          </p:cNvPicPr>
          <p:nvPr/>
        </p:nvPicPr>
        <p:blipFill>
          <a:blip r:embed="rId3">
            <a:extLst>
              <a:ext uri="{28A0092B-C50C-407E-A947-70E740481C1C}">
                <a14:useLocalDpi xmlns:a14="http://schemas.microsoft.com/office/drawing/2010/main" val="0"/>
              </a:ext>
            </a:extLst>
          </a:blip>
          <a:srcRect l="36646" r="38531" b="55276"/>
          <a:stretch>
            <a:fillRect/>
          </a:stretch>
        </p:blipFill>
        <p:spPr>
          <a:xfrm>
            <a:off x="185377" y="1216817"/>
            <a:ext cx="1496881" cy="1643571"/>
          </a:xfrm>
          <a:prstGeom prst="rect">
            <a:avLst/>
          </a:prstGeom>
        </p:spPr>
      </p:pic>
      <p:sp>
        <p:nvSpPr>
          <p:cNvPr id="2" name="Title 1">
            <a:extLst>
              <a:ext uri="{FF2B5EF4-FFF2-40B4-BE49-F238E27FC236}">
                <a16:creationId xmlns:a16="http://schemas.microsoft.com/office/drawing/2014/main" id="{93B2001F-2358-AD64-18D2-0DF8039DFF82}"/>
              </a:ext>
            </a:extLst>
          </p:cNvPr>
          <p:cNvSpPr>
            <a:spLocks noGrp="1"/>
          </p:cNvSpPr>
          <p:nvPr>
            <p:ph type="title"/>
          </p:nvPr>
        </p:nvSpPr>
        <p:spPr>
          <a:xfrm>
            <a:off x="381928" y="590550"/>
            <a:ext cx="4996224" cy="494882"/>
          </a:xfrm>
        </p:spPr>
        <p:txBody>
          <a:bodyPr>
            <a:noAutofit/>
          </a:bodyPr>
          <a:lstStyle/>
          <a:p>
            <a:r>
              <a:rPr lang="en-US" sz="2500" dirty="0"/>
              <a:t>Atomic Number and </a:t>
            </a:r>
            <a:br>
              <a:rPr lang="en-US" sz="2500" dirty="0"/>
            </a:br>
            <a:r>
              <a:rPr lang="en-US" sz="2500" dirty="0"/>
              <a:t>Density Inversion</a:t>
            </a:r>
          </a:p>
        </p:txBody>
      </p:sp>
      <p:sp>
        <p:nvSpPr>
          <p:cNvPr id="4" name="Slide Number Placeholder 3">
            <a:extLst>
              <a:ext uri="{FF2B5EF4-FFF2-40B4-BE49-F238E27FC236}">
                <a16:creationId xmlns:a16="http://schemas.microsoft.com/office/drawing/2014/main" id="{B1E76B7E-A332-BC72-3176-2DD33B642F4E}"/>
              </a:ext>
            </a:extLst>
          </p:cNvPr>
          <p:cNvSpPr>
            <a:spLocks noGrp="1"/>
          </p:cNvSpPr>
          <p:nvPr>
            <p:ph type="sldNum" sz="quarter" idx="10"/>
          </p:nvPr>
        </p:nvSpPr>
        <p:spPr/>
        <p:txBody>
          <a:bodyPr/>
          <a:lstStyle/>
          <a:p>
            <a:fld id="{C21B05C1-3D19-DE44-B562-DD8B4238305A}" type="slidenum">
              <a:rPr lang="en-US" smtClean="0"/>
              <a:t>11</a:t>
            </a:fld>
            <a:endParaRPr lang="en-US"/>
          </a:p>
        </p:txBody>
      </p:sp>
      <p:sp>
        <p:nvSpPr>
          <p:cNvPr id="5" name="Arrow: Down 4">
            <a:extLst>
              <a:ext uri="{FF2B5EF4-FFF2-40B4-BE49-F238E27FC236}">
                <a16:creationId xmlns:a16="http://schemas.microsoft.com/office/drawing/2014/main" id="{EC98F601-7961-BAAB-7625-87EBCF9E5772}"/>
              </a:ext>
            </a:extLst>
          </p:cNvPr>
          <p:cNvSpPr/>
          <p:nvPr/>
        </p:nvSpPr>
        <p:spPr>
          <a:xfrm rot="16200000">
            <a:off x="1645038" y="815753"/>
            <a:ext cx="291700" cy="1427837"/>
          </a:xfrm>
          <a:prstGeom prst="downArrow">
            <a:avLst>
              <a:gd name="adj1" fmla="val 29438"/>
              <a:gd name="adj2" fmla="val 56265"/>
            </a:avLst>
          </a:prstGeom>
          <a:solidFill>
            <a:srgbClr val="BF5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Bent 10">
            <a:extLst>
              <a:ext uri="{FF2B5EF4-FFF2-40B4-BE49-F238E27FC236}">
                <a16:creationId xmlns:a16="http://schemas.microsoft.com/office/drawing/2014/main" id="{1D7B7D95-130A-F55B-1733-497BA50E51BF}"/>
              </a:ext>
            </a:extLst>
          </p:cNvPr>
          <p:cNvSpPr/>
          <p:nvPr/>
        </p:nvSpPr>
        <p:spPr>
          <a:xfrm>
            <a:off x="477494" y="1733834"/>
            <a:ext cx="2027314" cy="574110"/>
          </a:xfrm>
          <a:prstGeom prst="bentArrow">
            <a:avLst>
              <a:gd name="adj1" fmla="val 13590"/>
              <a:gd name="adj2" fmla="val 23843"/>
              <a:gd name="adj3" fmla="val 29850"/>
              <a:gd name="adj4" fmla="val 0"/>
            </a:avLst>
          </a:prstGeom>
          <a:solidFill>
            <a:srgbClr val="BF5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8B17F617-9885-4C65-DBB6-C80F96636DE7}"/>
              </a:ext>
            </a:extLst>
          </p:cNvPr>
          <p:cNvSpPr/>
          <p:nvPr/>
        </p:nvSpPr>
        <p:spPr>
          <a:xfrm rot="16200000">
            <a:off x="1832656" y="1878342"/>
            <a:ext cx="291700" cy="1052605"/>
          </a:xfrm>
          <a:prstGeom prst="downArrow">
            <a:avLst>
              <a:gd name="adj1" fmla="val 29438"/>
              <a:gd name="adj2" fmla="val 56265"/>
            </a:avLst>
          </a:prstGeom>
          <a:solidFill>
            <a:srgbClr val="BF5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8D6B576-A060-D6C3-CB12-7A6C6E76D7DA}"/>
              </a:ext>
            </a:extLst>
          </p:cNvPr>
          <p:cNvSpPr/>
          <p:nvPr/>
        </p:nvSpPr>
        <p:spPr>
          <a:xfrm rot="16200000">
            <a:off x="1636222" y="1964020"/>
            <a:ext cx="291700" cy="1445473"/>
          </a:xfrm>
          <a:prstGeom prst="downArrow">
            <a:avLst>
              <a:gd name="adj1" fmla="val 29438"/>
              <a:gd name="adj2" fmla="val 56265"/>
            </a:avLst>
          </a:prstGeom>
          <a:solidFill>
            <a:srgbClr val="BF5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547583-067E-CB3A-4CBA-03BB8B1DE607}"/>
              </a:ext>
            </a:extLst>
          </p:cNvPr>
          <p:cNvSpPr txBox="1"/>
          <p:nvPr/>
        </p:nvSpPr>
        <p:spPr>
          <a:xfrm>
            <a:off x="2504806" y="1354691"/>
            <a:ext cx="750469" cy="369332"/>
          </a:xfrm>
          <a:prstGeom prst="rect">
            <a:avLst/>
          </a:prstGeom>
          <a:noFill/>
        </p:spPr>
        <p:txBody>
          <a:bodyPr wrap="square">
            <a:spAutoFit/>
          </a:bodyPr>
          <a:lstStyle/>
          <a:p>
            <a:r>
              <a:rPr lang="en-US" sz="1800" dirty="0">
                <a:latin typeface="+mn-lt"/>
              </a:rPr>
              <a:t>Air</a:t>
            </a:r>
          </a:p>
        </p:txBody>
      </p:sp>
      <p:sp>
        <p:nvSpPr>
          <p:cNvPr id="16" name="TextBox 15">
            <a:extLst>
              <a:ext uri="{FF2B5EF4-FFF2-40B4-BE49-F238E27FC236}">
                <a16:creationId xmlns:a16="http://schemas.microsoft.com/office/drawing/2014/main" id="{CA311FDC-B501-4728-EC41-9C1B0893033A}"/>
              </a:ext>
            </a:extLst>
          </p:cNvPr>
          <p:cNvSpPr txBox="1"/>
          <p:nvPr/>
        </p:nvSpPr>
        <p:spPr>
          <a:xfrm>
            <a:off x="2504806" y="1685333"/>
            <a:ext cx="900971" cy="369332"/>
          </a:xfrm>
          <a:prstGeom prst="rect">
            <a:avLst/>
          </a:prstGeom>
          <a:noFill/>
        </p:spPr>
        <p:txBody>
          <a:bodyPr wrap="square">
            <a:spAutoFit/>
          </a:bodyPr>
          <a:lstStyle/>
          <a:p>
            <a:r>
              <a:rPr lang="en-US" sz="1800" dirty="0">
                <a:latin typeface="+mn-lt"/>
              </a:rPr>
              <a:t>Water</a:t>
            </a:r>
          </a:p>
        </p:txBody>
      </p:sp>
      <p:sp>
        <p:nvSpPr>
          <p:cNvPr id="17" name="TextBox 16">
            <a:extLst>
              <a:ext uri="{FF2B5EF4-FFF2-40B4-BE49-F238E27FC236}">
                <a16:creationId xmlns:a16="http://schemas.microsoft.com/office/drawing/2014/main" id="{331FDEC8-E4B9-00C2-CEBB-B35518E3BCAB}"/>
              </a:ext>
            </a:extLst>
          </p:cNvPr>
          <p:cNvSpPr txBox="1"/>
          <p:nvPr/>
        </p:nvSpPr>
        <p:spPr>
          <a:xfrm>
            <a:off x="2504806" y="2523181"/>
            <a:ext cx="822550" cy="369332"/>
          </a:xfrm>
          <a:prstGeom prst="rect">
            <a:avLst/>
          </a:prstGeom>
          <a:noFill/>
        </p:spPr>
        <p:txBody>
          <a:bodyPr wrap="square">
            <a:spAutoFit/>
          </a:bodyPr>
          <a:lstStyle/>
          <a:p>
            <a:r>
              <a:rPr lang="en-US" sz="1800" dirty="0">
                <a:latin typeface="+mn-lt"/>
              </a:rPr>
              <a:t>Quartz</a:t>
            </a:r>
          </a:p>
        </p:txBody>
      </p:sp>
      <p:sp>
        <p:nvSpPr>
          <p:cNvPr id="18" name="TextBox 17">
            <a:extLst>
              <a:ext uri="{FF2B5EF4-FFF2-40B4-BE49-F238E27FC236}">
                <a16:creationId xmlns:a16="http://schemas.microsoft.com/office/drawing/2014/main" id="{3952F209-67F6-282A-0FB1-4350A1220BE7}"/>
              </a:ext>
            </a:extLst>
          </p:cNvPr>
          <p:cNvSpPr txBox="1"/>
          <p:nvPr/>
        </p:nvSpPr>
        <p:spPr>
          <a:xfrm>
            <a:off x="2504806" y="2217822"/>
            <a:ext cx="822550" cy="369332"/>
          </a:xfrm>
          <a:prstGeom prst="rect">
            <a:avLst/>
          </a:prstGeom>
          <a:noFill/>
        </p:spPr>
        <p:txBody>
          <a:bodyPr wrap="square">
            <a:spAutoFit/>
          </a:bodyPr>
          <a:lstStyle/>
          <a:p>
            <a:r>
              <a:rPr lang="en-US" sz="1800" dirty="0">
                <a:latin typeface="+mn-lt"/>
              </a:rPr>
              <a:t>Teflon</a:t>
            </a:r>
          </a:p>
        </p:txBody>
      </p:sp>
      <p:pic>
        <p:nvPicPr>
          <p:cNvPr id="7" name="Picture 6">
            <a:extLst>
              <a:ext uri="{FF2B5EF4-FFF2-40B4-BE49-F238E27FC236}">
                <a16:creationId xmlns:a16="http://schemas.microsoft.com/office/drawing/2014/main" id="{BA21B532-7EDC-79CF-3EA0-63D831E9CD2B}"/>
              </a:ext>
            </a:extLst>
          </p:cNvPr>
          <p:cNvPicPr>
            <a:picLocks noChangeAspect="1"/>
          </p:cNvPicPr>
          <p:nvPr/>
        </p:nvPicPr>
        <p:blipFill>
          <a:blip r:embed="rId4">
            <a:extLst>
              <a:ext uri="{28A0092B-C50C-407E-A947-70E740481C1C}">
                <a14:useLocalDpi xmlns:a14="http://schemas.microsoft.com/office/drawing/2010/main" val="0"/>
              </a:ext>
            </a:extLst>
          </a:blip>
          <a:srcRect t="58" b="58"/>
          <a:stretch/>
        </p:blipFill>
        <p:spPr>
          <a:xfrm>
            <a:off x="185377" y="3028950"/>
            <a:ext cx="4450035" cy="1537732"/>
          </a:xfrm>
          <a:prstGeom prst="rect">
            <a:avLst/>
          </a:prstGeom>
        </p:spPr>
      </p:pic>
      <p:pic>
        <p:nvPicPr>
          <p:cNvPr id="9" name="Picture 8">
            <a:extLst>
              <a:ext uri="{FF2B5EF4-FFF2-40B4-BE49-F238E27FC236}">
                <a16:creationId xmlns:a16="http://schemas.microsoft.com/office/drawing/2014/main" id="{30BD5C38-600F-6100-46A3-0A362EC8001F}"/>
              </a:ext>
            </a:extLst>
          </p:cNvPr>
          <p:cNvPicPr>
            <a:picLocks noChangeAspect="1"/>
          </p:cNvPicPr>
          <p:nvPr/>
        </p:nvPicPr>
        <p:blipFill>
          <a:blip r:embed="rId5"/>
          <a:stretch>
            <a:fillRect/>
          </a:stretch>
        </p:blipFill>
        <p:spPr>
          <a:xfrm>
            <a:off x="5838418" y="1502689"/>
            <a:ext cx="2039161" cy="131813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F9CED2-49AA-42BB-18DF-E1DC7A96CEBC}"/>
                  </a:ext>
                </a:extLst>
              </p:cNvPr>
              <p:cNvSpPr txBox="1"/>
              <p:nvPr/>
            </p:nvSpPr>
            <p:spPr>
              <a:xfrm>
                <a:off x="4572000" y="588433"/>
                <a:ext cx="4572000" cy="420693"/>
              </a:xfrm>
              <a:prstGeom prst="rect">
                <a:avLst/>
              </a:prstGeom>
              <a:noFill/>
            </p:spPr>
            <p:txBody>
              <a:bodyPr wrap="square">
                <a:spAutoFit/>
              </a:bodyPr>
              <a:lstStyle/>
              <a:p>
                <a:pPr marL="0" indent="0" algn="ctr">
                  <a:buNone/>
                </a:pPr>
                <a14:m>
                  <m:oMathPara xmlns:m="http://schemas.openxmlformats.org/officeDocument/2006/math">
                    <m:oMathParaPr>
                      <m:jc m:val="center"/>
                    </m:oMathParaPr>
                    <m:oMath xmlns:m="http://schemas.openxmlformats.org/officeDocument/2006/math">
                      <m:r>
                        <a:rPr lang="en-US" sz="1800" i="1" dirty="0" smtClean="0">
                          <a:latin typeface="Cambria Math" panose="02040503050406030204" pitchFamily="18" charset="0"/>
                        </a:rPr>
                        <m:t>𝜇</m:t>
                      </m:r>
                      <m:d>
                        <m:dPr>
                          <m:ctrlPr>
                            <a:rPr lang="en-US" sz="1800" i="1" dirty="0" smtClean="0">
                              <a:latin typeface="Cambria Math" panose="02040503050406030204" pitchFamily="18" charset="0"/>
                            </a:rPr>
                          </m:ctrlPr>
                        </m:dPr>
                        <m:e>
                          <m:r>
                            <a:rPr lang="en-US" sz="1800" b="0" i="1" dirty="0" smtClean="0">
                              <a:latin typeface="Cambria Math" panose="02040503050406030204" pitchFamily="18" charset="0"/>
                            </a:rPr>
                            <m:t>𝐸</m:t>
                          </m:r>
                        </m:e>
                      </m:d>
                      <m:r>
                        <a:rPr lang="en-US" sz="1800" b="0" i="1" dirty="0" smtClean="0">
                          <a:latin typeface="Cambria Math" panose="02040503050406030204" pitchFamily="18" charset="0"/>
                        </a:rPr>
                        <m:t>=</m:t>
                      </m:r>
                      <m:acc>
                        <m:accPr>
                          <m:chr m:val="̂"/>
                          <m:ctrlPr>
                            <a:rPr lang="en-US" sz="1800" b="0" i="1" dirty="0" smtClean="0">
                              <a:latin typeface="Cambria Math" panose="02040503050406030204" pitchFamily="18" charset="0"/>
                            </a:rPr>
                          </m:ctrlPr>
                        </m:acc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𝜌</m:t>
                              </m:r>
                            </m:e>
                            <m:sub>
                              <m:r>
                                <a:rPr lang="en-US" sz="1800" b="0" i="1" dirty="0" smtClean="0">
                                  <a:latin typeface="Cambria Math" panose="02040503050406030204" pitchFamily="18" charset="0"/>
                                </a:rPr>
                                <m:t>𝑒</m:t>
                              </m:r>
                            </m:sub>
                          </m:sSub>
                        </m:e>
                      </m:acc>
                      <m:d>
                        <m:dPr>
                          <m:ctrlPr>
                            <a:rPr lang="en-US" sz="1800" b="0" i="1" dirty="0" smtClean="0">
                              <a:latin typeface="Cambria Math" panose="02040503050406030204" pitchFamily="18" charset="0"/>
                            </a:rPr>
                          </m:ctrlPr>
                        </m:dPr>
                        <m:e>
                          <m:r>
                            <a:rPr lang="en-US" sz="1800" b="0" i="1" dirty="0" smtClean="0">
                              <a:latin typeface="Cambria Math" panose="02040503050406030204" pitchFamily="18" charset="0"/>
                            </a:rPr>
                            <m:t>𝐴</m:t>
                          </m:r>
                          <m:r>
                            <a:rPr lang="en-US" sz="1800" b="0" i="1" dirty="0" smtClean="0">
                              <a:latin typeface="Cambria Math" panose="02040503050406030204" pitchFamily="18" charset="0"/>
                            </a:rPr>
                            <m:t>+</m:t>
                          </m:r>
                          <m:r>
                            <a:rPr lang="en-US" sz="1800" b="0" i="1" dirty="0" smtClean="0">
                              <a:latin typeface="Cambria Math" panose="02040503050406030204" pitchFamily="18" charset="0"/>
                            </a:rPr>
                            <m:t>𝐵</m:t>
                          </m:r>
                          <m:sSubSup>
                            <m:sSubSupPr>
                              <m:ctrlPr>
                                <a:rPr lang="en-US" sz="1800" b="0" i="1" dirty="0" smtClean="0">
                                  <a:latin typeface="Cambria Math" panose="02040503050406030204" pitchFamily="18" charset="0"/>
                                </a:rPr>
                              </m:ctrlPr>
                            </m:sSubSupPr>
                            <m:e>
                              <m:r>
                                <a:rPr lang="en-US" sz="1800" b="0" i="1" dirty="0" smtClean="0">
                                  <a:latin typeface="Cambria Math" panose="02040503050406030204" pitchFamily="18" charset="0"/>
                                </a:rPr>
                                <m:t>𝑍</m:t>
                              </m:r>
                            </m:e>
                            <m:sub>
                              <m:r>
                                <a:rPr lang="en-US" sz="1800" b="0" i="1" dirty="0" smtClean="0">
                                  <a:latin typeface="Cambria Math" panose="02040503050406030204" pitchFamily="18" charset="0"/>
                                </a:rPr>
                                <m:t>𝑒𝑓𝑓</m:t>
                              </m:r>
                            </m:sub>
                            <m:sup>
                              <m:r>
                                <a:rPr lang="en-US" sz="1800" b="0" i="1" dirty="0" smtClean="0">
                                  <a:latin typeface="Cambria Math" panose="02040503050406030204" pitchFamily="18" charset="0"/>
                                </a:rPr>
                                <m:t>𝑛</m:t>
                              </m:r>
                            </m:sup>
                          </m:sSubSup>
                        </m:e>
                      </m:d>
                      <m:r>
                        <a:rPr lang="en-US" sz="1800" b="0" i="1" dirty="0" smtClean="0">
                          <a:latin typeface="Cambria Math" panose="02040503050406030204" pitchFamily="18" charset="0"/>
                        </a:rPr>
                        <m:t>+</m:t>
                      </m:r>
                      <m:r>
                        <a:rPr lang="en-US" sz="1800" b="0" i="1" dirty="0" smtClean="0">
                          <a:latin typeface="Cambria Math" panose="02040503050406030204" pitchFamily="18" charset="0"/>
                        </a:rPr>
                        <m:t>𝐶</m:t>
                      </m:r>
                    </m:oMath>
                  </m:oMathPara>
                </a14:m>
                <a:endParaRPr lang="en-US" sz="1800" dirty="0"/>
              </a:p>
            </p:txBody>
          </p:sp>
        </mc:Choice>
        <mc:Fallback xmlns="">
          <p:sp>
            <p:nvSpPr>
              <p:cNvPr id="10" name="TextBox 9">
                <a:extLst>
                  <a:ext uri="{FF2B5EF4-FFF2-40B4-BE49-F238E27FC236}">
                    <a16:creationId xmlns:a16="http://schemas.microsoft.com/office/drawing/2014/main" id="{BCF9CED2-49AA-42BB-18DF-E1DC7A96CEBC}"/>
                  </a:ext>
                </a:extLst>
              </p:cNvPr>
              <p:cNvSpPr txBox="1">
                <a:spLocks noRot="1" noChangeAspect="1" noMove="1" noResize="1" noEditPoints="1" noAdjustHandles="1" noChangeArrowheads="1" noChangeShapeType="1" noTextEdit="1"/>
              </p:cNvSpPr>
              <p:nvPr/>
            </p:nvSpPr>
            <p:spPr>
              <a:xfrm>
                <a:off x="4572000" y="588433"/>
                <a:ext cx="4572000" cy="420693"/>
              </a:xfrm>
              <a:prstGeom prst="rect">
                <a:avLst/>
              </a:prstGeom>
              <a:blipFill>
                <a:blip r:embed="rId6"/>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BA94C9F-1E77-0047-F021-68557726197A}"/>
                  </a:ext>
                </a:extLst>
              </p:cNvPr>
              <p:cNvSpPr txBox="1"/>
              <p:nvPr/>
            </p:nvSpPr>
            <p:spPr>
              <a:xfrm>
                <a:off x="4572000" y="963135"/>
                <a:ext cx="4571999" cy="500393"/>
              </a:xfrm>
              <a:prstGeom prst="rect">
                <a:avLst/>
              </a:prstGeom>
              <a:noFill/>
            </p:spPr>
            <p:txBody>
              <a:bodyPr wrap="square">
                <a:spAutoFit/>
              </a:bodyPr>
              <a:lstStyle/>
              <a:p>
                <a:pPr algn="ct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𝑍</m:t>
                        </m:r>
                      </m:e>
                      <m:sub>
                        <m:r>
                          <a:rPr lang="en-US" sz="1800" i="1">
                            <a:latin typeface="Cambria Math" panose="02040503050406030204" pitchFamily="18" charset="0"/>
                          </a:rPr>
                          <m:t>𝑒𝑓𝑓</m:t>
                        </m:r>
                      </m:sub>
                    </m:sSub>
                    <m:r>
                      <a:rPr lang="en-US" sz="1800" i="1">
                        <a:latin typeface="Cambria Math" panose="02040503050406030204" pitchFamily="18" charset="0"/>
                      </a:rPr>
                      <m:t>=</m:t>
                    </m:r>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nary>
                              <m:naryPr>
                                <m:chr m:val="∑"/>
                                <m:supHide m:val="on"/>
                                <m:ctrlPr>
                                  <a:rPr lang="en-US" sz="1800" i="1">
                                    <a:latin typeface="Cambria Math" panose="02040503050406030204" pitchFamily="18" charset="0"/>
                                  </a:rPr>
                                </m:ctrlPr>
                              </m:naryPr>
                              <m:sub>
                                <m:r>
                                  <m:rPr>
                                    <m:brk m:alnAt="7"/>
                                  </m:rPr>
                                  <a:rPr lang="en-US" sz="1800" i="1">
                                    <a:latin typeface="Cambria Math" panose="02040503050406030204" pitchFamily="18" charset="0"/>
                                  </a:rPr>
                                  <m:t>𝑖</m:t>
                                </m:r>
                              </m:sub>
                              <m:sup/>
                              <m:e>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𝑖</m:t>
                                    </m:r>
                                  </m:sub>
                                </m:sSub>
                                <m:sSubSup>
                                  <m:sSubSupPr>
                                    <m:ctrlPr>
                                      <a:rPr lang="en-US" sz="1800" i="1">
                                        <a:latin typeface="Cambria Math" panose="02040503050406030204" pitchFamily="18" charset="0"/>
                                      </a:rPr>
                                    </m:ctrlPr>
                                  </m:sSubSupPr>
                                  <m:e>
                                    <m:r>
                                      <a:rPr lang="en-US" sz="1800" i="1">
                                        <a:latin typeface="Cambria Math" panose="02040503050406030204" pitchFamily="18" charset="0"/>
                                      </a:rPr>
                                      <m:t>𝑍</m:t>
                                    </m:r>
                                  </m:e>
                                  <m:sub>
                                    <m:r>
                                      <a:rPr lang="en-US" sz="1800" i="1">
                                        <a:latin typeface="Cambria Math" panose="02040503050406030204" pitchFamily="18" charset="0"/>
                                      </a:rPr>
                                      <m:t>𝑖</m:t>
                                    </m:r>
                                  </m:sub>
                                  <m:sup>
                                    <m:r>
                                      <a:rPr lang="en-US" sz="1800" i="1">
                                        <a:latin typeface="Cambria Math" panose="02040503050406030204" pitchFamily="18" charset="0"/>
                                      </a:rPr>
                                      <m:t>𝑛</m:t>
                                    </m:r>
                                  </m:sup>
                                </m:sSubSup>
                              </m:e>
                            </m:nary>
                          </m:e>
                        </m:d>
                      </m:e>
                      <m:sup>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𝑛</m:t>
                            </m:r>
                          </m:den>
                        </m:f>
                      </m:sup>
                    </m:sSup>
                  </m:oMath>
                </a14:m>
                <a:r>
                  <a:rPr lang="en-US" sz="1800" dirty="0">
                    <a:solidFill>
                      <a:schemeClr val="bg1"/>
                    </a:solidFill>
                  </a:rPr>
                  <a:t>.</a:t>
                </a:r>
              </a:p>
            </p:txBody>
          </p:sp>
        </mc:Choice>
        <mc:Fallback xmlns="">
          <p:sp>
            <p:nvSpPr>
              <p:cNvPr id="19" name="TextBox 18">
                <a:extLst>
                  <a:ext uri="{FF2B5EF4-FFF2-40B4-BE49-F238E27FC236}">
                    <a16:creationId xmlns:a16="http://schemas.microsoft.com/office/drawing/2014/main" id="{3BA94C9F-1E77-0047-F021-68557726197A}"/>
                  </a:ext>
                </a:extLst>
              </p:cNvPr>
              <p:cNvSpPr txBox="1">
                <a:spLocks noRot="1" noChangeAspect="1" noMove="1" noResize="1" noEditPoints="1" noAdjustHandles="1" noChangeArrowheads="1" noChangeShapeType="1" noTextEdit="1"/>
              </p:cNvSpPr>
              <p:nvPr/>
            </p:nvSpPr>
            <p:spPr>
              <a:xfrm>
                <a:off x="4572000" y="963135"/>
                <a:ext cx="4571999" cy="500393"/>
              </a:xfrm>
              <a:prstGeom prst="rect">
                <a:avLst/>
              </a:prstGeom>
              <a:blipFill>
                <a:blip r:embed="rId7"/>
                <a:stretch>
                  <a:fillRect b="-13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EA218F3-E3ED-451B-33EB-F47974B9047A}"/>
                  </a:ext>
                </a:extLst>
              </p:cNvPr>
              <p:cNvSpPr txBox="1"/>
              <p:nvPr/>
            </p:nvSpPr>
            <p:spPr>
              <a:xfrm>
                <a:off x="4572000" y="3788892"/>
                <a:ext cx="4571999" cy="506870"/>
              </a:xfrm>
              <a:prstGeom prst="rect">
                <a:avLst/>
              </a:prstGeom>
              <a:noFill/>
            </p:spPr>
            <p:txBody>
              <a:bodyPr wrap="square">
                <a:spAutoFit/>
              </a:bodyPr>
              <a:lstStyle/>
              <a:p>
                <a:pPr algn="ctr"/>
                <a14:m>
                  <m:oMath xmlns:m="http://schemas.openxmlformats.org/officeDocument/2006/math">
                    <m:acc>
                      <m:accPr>
                        <m:chr m:val="̂"/>
                        <m:ctrlPr>
                          <a:rPr lang="en-US" sz="1800" b="0" i="1" dirty="0" smtClean="0">
                            <a:latin typeface="Cambria Math" panose="02040503050406030204" pitchFamily="18" charset="0"/>
                          </a:rPr>
                        </m:ctrlPr>
                      </m:acc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𝜌</m:t>
                            </m:r>
                          </m:e>
                          <m:sub>
                            <m:r>
                              <a:rPr lang="en-US" sz="1800" b="0" i="1" dirty="0" smtClean="0">
                                <a:latin typeface="Cambria Math" panose="02040503050406030204" pitchFamily="18" charset="0"/>
                              </a:rPr>
                              <m:t>𝑒</m:t>
                            </m:r>
                          </m:sub>
                        </m:sSub>
                      </m:e>
                    </m:acc>
                    <m:r>
                      <a:rPr lang="en-US" sz="1800" b="0" i="1" dirty="0" smtClean="0">
                        <a:latin typeface="Cambria Math" panose="02040503050406030204" pitchFamily="18" charset="0"/>
                      </a:rPr>
                      <m:t> </m:t>
                    </m:r>
                    <m:d>
                      <m:dPr>
                        <m:ctrlPr>
                          <a:rPr lang="en-US" sz="1800" b="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𝐴</m:t>
                            </m:r>
                          </m:e>
                          <m:sub>
                            <m:r>
                              <a:rPr lang="en-US" sz="1800" b="0" i="1" dirty="0" smtClean="0">
                                <a:latin typeface="Cambria Math" panose="02040503050406030204" pitchFamily="18" charset="0"/>
                              </a:rPr>
                              <m:t>100</m:t>
                            </m:r>
                          </m:sub>
                        </m:sSub>
                        <m:r>
                          <a:rPr lang="en-US" sz="1800" b="0" i="1" dirty="0" smtClean="0">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𝐵</m:t>
                            </m:r>
                          </m:e>
                          <m:sub>
                            <m:r>
                              <a:rPr lang="en-US" sz="1800" b="0" i="1" dirty="0" smtClean="0">
                                <a:latin typeface="Cambria Math" panose="02040503050406030204" pitchFamily="18" charset="0"/>
                              </a:rPr>
                              <m:t>100</m:t>
                            </m:r>
                          </m:sub>
                        </m:sSub>
                        <m:sSubSup>
                          <m:sSubSupPr>
                            <m:ctrlPr>
                              <a:rPr lang="en-US" sz="1800" b="0" i="1" dirty="0" smtClean="0">
                                <a:latin typeface="Cambria Math" panose="02040503050406030204" pitchFamily="18" charset="0"/>
                              </a:rPr>
                            </m:ctrlPr>
                          </m:sSubSupPr>
                          <m:e>
                            <m:r>
                              <a:rPr lang="en-US" sz="1800" b="0" i="1" dirty="0" smtClean="0">
                                <a:latin typeface="Cambria Math" panose="02040503050406030204" pitchFamily="18" charset="0"/>
                              </a:rPr>
                              <m:t>𝑍</m:t>
                            </m:r>
                          </m:e>
                          <m:sub>
                            <m:r>
                              <a:rPr lang="en-US" sz="1800" b="0" i="1" dirty="0" smtClean="0">
                                <a:latin typeface="Cambria Math" panose="02040503050406030204" pitchFamily="18" charset="0"/>
                              </a:rPr>
                              <m:t>𝑒𝑓𝑓</m:t>
                            </m:r>
                          </m:sub>
                          <m:sup>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𝑛</m:t>
                                </m:r>
                              </m:e>
                              <m:sub>
                                <m:r>
                                  <a:rPr lang="en-US" sz="1800" b="0" i="1" dirty="0" smtClean="0">
                                    <a:latin typeface="Cambria Math" panose="02040503050406030204" pitchFamily="18" charset="0"/>
                                  </a:rPr>
                                  <m:t>100</m:t>
                                </m:r>
                              </m:sub>
                            </m:sSub>
                          </m:sup>
                        </m:sSubSup>
                      </m:e>
                    </m:d>
                    <m:r>
                      <a:rPr lang="en-US" sz="1800" b="0" i="1" dirty="0" smtClean="0">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𝜇</m:t>
                        </m:r>
                      </m:e>
                      <m:sub>
                        <m:r>
                          <a:rPr lang="en-US" sz="1800" b="0" i="1" dirty="0" smtClean="0">
                            <a:latin typeface="Cambria Math" panose="02040503050406030204" pitchFamily="18" charset="0"/>
                          </a:rPr>
                          <m:t>100</m:t>
                        </m:r>
                      </m:sub>
                    </m:sSub>
                    <m:r>
                      <a:rPr lang="en-US" sz="1800" b="0" i="1" dirty="0" smtClean="0">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𝜇</m:t>
                        </m:r>
                      </m:e>
                      <m:sub>
                        <m:r>
                          <a:rPr lang="en-US" sz="1800" b="0" i="1" dirty="0" smtClean="0">
                            <a:latin typeface="Cambria Math" panose="02040503050406030204" pitchFamily="18" charset="0"/>
                          </a:rPr>
                          <m:t>𝑎</m:t>
                        </m:r>
                        <m:r>
                          <a:rPr lang="en-US" sz="1800" b="0" i="1" dirty="0" smtClean="0">
                            <a:latin typeface="Cambria Math" panose="02040503050406030204" pitchFamily="18" charset="0"/>
                          </a:rPr>
                          <m:t>,100</m:t>
                        </m:r>
                      </m:sub>
                    </m:sSub>
                  </m:oMath>
                </a14:m>
                <a:r>
                  <a:rPr lang="en-US" sz="1800" dirty="0"/>
                  <a:t> </a:t>
                </a:r>
              </a:p>
            </p:txBody>
          </p:sp>
        </mc:Choice>
        <mc:Fallback xmlns="">
          <p:sp>
            <p:nvSpPr>
              <p:cNvPr id="23" name="TextBox 22">
                <a:extLst>
                  <a:ext uri="{FF2B5EF4-FFF2-40B4-BE49-F238E27FC236}">
                    <a16:creationId xmlns:a16="http://schemas.microsoft.com/office/drawing/2014/main" id="{EEA218F3-E3ED-451B-33EB-F47974B9047A}"/>
                  </a:ext>
                </a:extLst>
              </p:cNvPr>
              <p:cNvSpPr txBox="1">
                <a:spLocks noRot="1" noChangeAspect="1" noMove="1" noResize="1" noEditPoints="1" noAdjustHandles="1" noChangeArrowheads="1" noChangeShapeType="1" noTextEdit="1"/>
              </p:cNvSpPr>
              <p:nvPr/>
            </p:nvSpPr>
            <p:spPr>
              <a:xfrm>
                <a:off x="4572000" y="3788892"/>
                <a:ext cx="4571999" cy="506870"/>
              </a:xfrm>
              <a:prstGeom prst="rect">
                <a:avLst/>
              </a:prstGeom>
              <a:blipFill>
                <a:blip r:embed="rId8"/>
                <a:stretch>
                  <a:fillRect b="-3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C3F8063-58C2-035D-C6B3-6A024229CB2C}"/>
                  </a:ext>
                </a:extLst>
              </p:cNvPr>
              <p:cNvSpPr txBox="1"/>
              <p:nvPr/>
            </p:nvSpPr>
            <p:spPr>
              <a:xfrm>
                <a:off x="4572001" y="3242861"/>
                <a:ext cx="4572000" cy="506870"/>
              </a:xfrm>
              <a:prstGeom prst="rect">
                <a:avLst/>
              </a:prstGeom>
              <a:noFill/>
            </p:spPr>
            <p:txBody>
              <a:bodyPr wrap="square">
                <a:spAutoFit/>
              </a:bodyPr>
              <a:lstStyle/>
              <a:p>
                <a:pPr algn="ctr"/>
                <a14:m>
                  <m:oMath xmlns:m="http://schemas.openxmlformats.org/officeDocument/2006/math">
                    <m:acc>
                      <m:accPr>
                        <m:chr m:val="̂"/>
                        <m:ctrlPr>
                          <a:rPr lang="en-US" sz="1800" b="0" i="1" dirty="0" smtClean="0">
                            <a:latin typeface="Cambria Math" panose="02040503050406030204" pitchFamily="18" charset="0"/>
                          </a:rPr>
                        </m:ctrlPr>
                      </m:acc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𝜌</m:t>
                            </m:r>
                          </m:e>
                          <m:sub>
                            <m:r>
                              <a:rPr lang="en-US" sz="1800" b="0" i="1" dirty="0" smtClean="0">
                                <a:latin typeface="Cambria Math" panose="02040503050406030204" pitchFamily="18" charset="0"/>
                              </a:rPr>
                              <m:t>𝑒</m:t>
                            </m:r>
                          </m:sub>
                        </m:sSub>
                      </m:e>
                    </m:acc>
                    <m:r>
                      <a:rPr lang="en-US" sz="1800" b="0" i="1" dirty="0" smtClean="0">
                        <a:latin typeface="Cambria Math" panose="02040503050406030204" pitchFamily="18" charset="0"/>
                      </a:rPr>
                      <m:t> </m:t>
                    </m:r>
                    <m:d>
                      <m:dPr>
                        <m:ctrlPr>
                          <a:rPr lang="en-US" sz="1800" b="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𝐴</m:t>
                            </m:r>
                          </m:e>
                          <m:sub>
                            <m:r>
                              <a:rPr lang="en-US" sz="1800" b="0" i="1" dirty="0" smtClean="0">
                                <a:latin typeface="Cambria Math" panose="02040503050406030204" pitchFamily="18" charset="0"/>
                              </a:rPr>
                              <m:t>140</m:t>
                            </m:r>
                          </m:sub>
                        </m:sSub>
                        <m:r>
                          <a:rPr lang="en-US" sz="1800" b="0" i="1" dirty="0" smtClean="0">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𝐵</m:t>
                            </m:r>
                          </m:e>
                          <m:sub>
                            <m:r>
                              <a:rPr lang="en-US" sz="1800" b="0" i="1" dirty="0" smtClean="0">
                                <a:latin typeface="Cambria Math" panose="02040503050406030204" pitchFamily="18" charset="0"/>
                              </a:rPr>
                              <m:t>140</m:t>
                            </m:r>
                          </m:sub>
                        </m:sSub>
                        <m:sSubSup>
                          <m:sSubSupPr>
                            <m:ctrlPr>
                              <a:rPr lang="en-US" sz="1800" b="0" i="1" dirty="0" smtClean="0">
                                <a:latin typeface="Cambria Math" panose="02040503050406030204" pitchFamily="18" charset="0"/>
                              </a:rPr>
                            </m:ctrlPr>
                          </m:sSubSupPr>
                          <m:e>
                            <m:r>
                              <a:rPr lang="en-US" sz="1800" b="0" i="1" dirty="0" smtClean="0">
                                <a:latin typeface="Cambria Math" panose="02040503050406030204" pitchFamily="18" charset="0"/>
                              </a:rPr>
                              <m:t>𝑍</m:t>
                            </m:r>
                          </m:e>
                          <m:sub>
                            <m:r>
                              <a:rPr lang="en-US" sz="1800" b="0" i="1" dirty="0" smtClean="0">
                                <a:latin typeface="Cambria Math" panose="02040503050406030204" pitchFamily="18" charset="0"/>
                              </a:rPr>
                              <m:t>𝑒𝑓𝑓</m:t>
                            </m:r>
                          </m:sub>
                          <m:sup>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𝑛</m:t>
                                </m:r>
                              </m:e>
                              <m:sub>
                                <m:r>
                                  <a:rPr lang="en-US" sz="1800" b="0" i="1" dirty="0" smtClean="0">
                                    <a:latin typeface="Cambria Math" panose="02040503050406030204" pitchFamily="18" charset="0"/>
                                  </a:rPr>
                                  <m:t>140</m:t>
                                </m:r>
                              </m:sub>
                            </m:sSub>
                          </m:sup>
                        </m:sSubSup>
                      </m:e>
                    </m:d>
                    <m:r>
                      <a:rPr lang="en-US" sz="1800" b="0" i="1" dirty="0" smtClean="0">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𝜇</m:t>
                        </m:r>
                      </m:e>
                      <m:sub>
                        <m:r>
                          <a:rPr lang="en-US" sz="1800" b="0" i="1" dirty="0" smtClean="0">
                            <a:latin typeface="Cambria Math" panose="02040503050406030204" pitchFamily="18" charset="0"/>
                          </a:rPr>
                          <m:t>140</m:t>
                        </m:r>
                      </m:sub>
                    </m:sSub>
                    <m:r>
                      <a:rPr lang="en-US" sz="1800" b="0" i="1" dirty="0" smtClean="0">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𝜇</m:t>
                        </m:r>
                      </m:e>
                      <m:sub>
                        <m:r>
                          <a:rPr lang="en-US" sz="1800" b="0" i="1" dirty="0" smtClean="0">
                            <a:latin typeface="Cambria Math" panose="02040503050406030204" pitchFamily="18" charset="0"/>
                          </a:rPr>
                          <m:t>𝑎</m:t>
                        </m:r>
                        <m:r>
                          <a:rPr lang="en-US" sz="1800" b="0" i="1" dirty="0" smtClean="0">
                            <a:latin typeface="Cambria Math" panose="02040503050406030204" pitchFamily="18" charset="0"/>
                          </a:rPr>
                          <m:t>,140</m:t>
                        </m:r>
                      </m:sub>
                    </m:sSub>
                  </m:oMath>
                </a14:m>
                <a:r>
                  <a:rPr lang="en-US" sz="1800" dirty="0"/>
                  <a:t> </a:t>
                </a:r>
              </a:p>
            </p:txBody>
          </p:sp>
        </mc:Choice>
        <mc:Fallback xmlns="">
          <p:sp>
            <p:nvSpPr>
              <p:cNvPr id="24" name="TextBox 23">
                <a:extLst>
                  <a:ext uri="{FF2B5EF4-FFF2-40B4-BE49-F238E27FC236}">
                    <a16:creationId xmlns:a16="http://schemas.microsoft.com/office/drawing/2014/main" id="{8C3F8063-58C2-035D-C6B3-6A024229CB2C}"/>
                  </a:ext>
                </a:extLst>
              </p:cNvPr>
              <p:cNvSpPr txBox="1">
                <a:spLocks noRot="1" noChangeAspect="1" noMove="1" noResize="1" noEditPoints="1" noAdjustHandles="1" noChangeArrowheads="1" noChangeShapeType="1" noTextEdit="1"/>
              </p:cNvSpPr>
              <p:nvPr/>
            </p:nvSpPr>
            <p:spPr>
              <a:xfrm>
                <a:off x="4572001" y="3242861"/>
                <a:ext cx="4572000" cy="506870"/>
              </a:xfrm>
              <a:prstGeom prst="rect">
                <a:avLst/>
              </a:prstGeom>
              <a:blipFill>
                <a:blip r:embed="rId9"/>
                <a:stretch>
                  <a:fillRect b="-3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2C4B0D1-5DB5-9383-D27F-6071E8927DF0}"/>
                  </a:ext>
                </a:extLst>
              </p:cNvPr>
              <p:cNvSpPr txBox="1"/>
              <p:nvPr/>
            </p:nvSpPr>
            <p:spPr>
              <a:xfrm>
                <a:off x="4572000" y="2822362"/>
                <a:ext cx="4571999" cy="369332"/>
              </a:xfrm>
              <a:prstGeom prst="rect">
                <a:avLst/>
              </a:prstGeom>
              <a:noFill/>
            </p:spPr>
            <p:txBody>
              <a:bodyPr wrap="square">
                <a:spAutoFit/>
              </a:bodyPr>
              <a:lstStyle/>
              <a:p>
                <a:pPr algn="ctr"/>
                <a14:m>
                  <m:oMath xmlns:m="http://schemas.openxmlformats.org/officeDocument/2006/math">
                    <m:r>
                      <a:rPr lang="en-US" sz="1800" b="0" i="1" dirty="0" smtClean="0">
                        <a:latin typeface="Cambria Math" panose="02040503050406030204" pitchFamily="18" charset="0"/>
                      </a:rPr>
                      <m:t>𝐴</m:t>
                    </m:r>
                    <m:r>
                      <a:rPr lang="en-US" sz="1800" b="0" i="1" dirty="0" smtClean="0">
                        <a:latin typeface="Cambria Math" panose="02040503050406030204" pitchFamily="18" charset="0"/>
                      </a:rPr>
                      <m:t>, </m:t>
                    </m:r>
                    <m:r>
                      <a:rPr lang="en-US" sz="1800" b="0" i="1" dirty="0" smtClean="0">
                        <a:latin typeface="Cambria Math" panose="02040503050406030204" pitchFamily="18" charset="0"/>
                      </a:rPr>
                      <m:t>𝐵</m:t>
                    </m:r>
                    <m:r>
                      <a:rPr lang="en-US" sz="1800" b="0" i="1" dirty="0" smtClean="0">
                        <a:latin typeface="Cambria Math" panose="02040503050406030204" pitchFamily="18" charset="0"/>
                      </a:rPr>
                      <m:t>, </m:t>
                    </m:r>
                    <m:r>
                      <a:rPr lang="en-US" sz="1800" b="0" i="1" dirty="0" smtClean="0">
                        <a:latin typeface="Cambria Math" panose="02040503050406030204" pitchFamily="18" charset="0"/>
                      </a:rPr>
                      <m:t>𝑎𝑛𝑑</m:t>
                    </m:r>
                    <m:r>
                      <a:rPr lang="en-US" sz="1800" b="0" i="1" dirty="0" smtClean="0">
                        <a:latin typeface="Cambria Math" panose="02040503050406030204" pitchFamily="18" charset="0"/>
                      </a:rPr>
                      <m:t> </m:t>
                    </m:r>
                    <m:r>
                      <a:rPr lang="en-US" sz="1800" b="0" i="1" dirty="0" smtClean="0">
                        <a:latin typeface="Cambria Math" panose="02040503050406030204" pitchFamily="18" charset="0"/>
                      </a:rPr>
                      <m:t>𝑛</m:t>
                    </m:r>
                    <m:r>
                      <a:rPr lang="en-US" sz="1800" b="0" i="1" dirty="0" smtClean="0">
                        <a:latin typeface="Cambria Math" panose="02040503050406030204" pitchFamily="18" charset="0"/>
                      </a:rPr>
                      <m:t>  </m:t>
                    </m:r>
                    <m:r>
                      <a:rPr lang="en-US" sz="1800" b="0" i="1" dirty="0" smtClean="0">
                        <a:latin typeface="Cambria Math" panose="02040503050406030204" pitchFamily="18" charset="0"/>
                      </a:rPr>
                      <m:t>𝑎𝑟𝑒</m:t>
                    </m:r>
                    <m:r>
                      <a:rPr lang="en-US" sz="1800" b="0" i="1" dirty="0" smtClean="0">
                        <a:latin typeface="Cambria Math" panose="02040503050406030204" pitchFamily="18" charset="0"/>
                      </a:rPr>
                      <m:t> </m:t>
                    </m:r>
                    <m:r>
                      <a:rPr lang="en-US" sz="1800" b="0" i="1" dirty="0" smtClean="0">
                        <a:latin typeface="Cambria Math" panose="02040503050406030204" pitchFamily="18" charset="0"/>
                      </a:rPr>
                      <m:t>𝑒𝑠𝑡𝑖𝑚𝑎𝑡𝑒𝑑</m:t>
                    </m:r>
                    <m:r>
                      <a:rPr lang="en-US" sz="1800" b="0" i="1" dirty="0" smtClean="0">
                        <a:latin typeface="Cambria Math" panose="02040503050406030204" pitchFamily="18" charset="0"/>
                      </a:rPr>
                      <m:t>.</m:t>
                    </m:r>
                  </m:oMath>
                </a14:m>
                <a:r>
                  <a:rPr lang="en-US" sz="1800" dirty="0"/>
                  <a:t> </a:t>
                </a:r>
              </a:p>
            </p:txBody>
          </p:sp>
        </mc:Choice>
        <mc:Fallback xmlns="">
          <p:sp>
            <p:nvSpPr>
              <p:cNvPr id="25" name="TextBox 24">
                <a:extLst>
                  <a:ext uri="{FF2B5EF4-FFF2-40B4-BE49-F238E27FC236}">
                    <a16:creationId xmlns:a16="http://schemas.microsoft.com/office/drawing/2014/main" id="{52C4B0D1-5DB5-9383-D27F-6071E8927DF0}"/>
                  </a:ext>
                </a:extLst>
              </p:cNvPr>
              <p:cNvSpPr txBox="1">
                <a:spLocks noRot="1" noChangeAspect="1" noMove="1" noResize="1" noEditPoints="1" noAdjustHandles="1" noChangeArrowheads="1" noChangeShapeType="1" noTextEdit="1"/>
              </p:cNvSpPr>
              <p:nvPr/>
            </p:nvSpPr>
            <p:spPr>
              <a:xfrm>
                <a:off x="4572000" y="2822362"/>
                <a:ext cx="4571999"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0CDE8B-49B3-9CAF-9066-546A9AB888B0}"/>
                  </a:ext>
                </a:extLst>
              </p:cNvPr>
              <p:cNvSpPr txBox="1"/>
              <p:nvPr/>
            </p:nvSpPr>
            <p:spPr>
              <a:xfrm>
                <a:off x="4572000" y="4375681"/>
                <a:ext cx="4572000" cy="391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𝑍</m:t>
                          </m:r>
                        </m:e>
                        <m:sub>
                          <m:r>
                            <a:rPr lang="en-US" sz="1800" b="0" i="1" smtClean="0">
                              <a:latin typeface="Cambria Math" panose="02040503050406030204" pitchFamily="18" charset="0"/>
                            </a:rPr>
                            <m:t>𝑒𝑓𝑓</m:t>
                          </m:r>
                        </m:sub>
                      </m:sSub>
                      <m:r>
                        <a:rPr lang="en-US" sz="1800" b="0" i="1" smtClean="0">
                          <a:latin typeface="Cambria Math" panose="02040503050406030204" pitchFamily="18" charset="0"/>
                        </a:rPr>
                        <m:t> </m:t>
                      </m:r>
                      <m:r>
                        <a:rPr lang="en-US" sz="1800" b="0" i="1" smtClean="0">
                          <a:latin typeface="Cambria Math" panose="02040503050406030204" pitchFamily="18" charset="0"/>
                        </a:rPr>
                        <m:t>𝑎𝑛𝑑</m:t>
                      </m:r>
                      <m:r>
                        <a:rPr lang="en-US" sz="1800" b="0" i="1" smtClean="0">
                          <a:latin typeface="Cambria Math" panose="02040503050406030204" pitchFamily="18" charset="0"/>
                        </a:rPr>
                        <m:t> </m:t>
                      </m:r>
                      <m:acc>
                        <m:accPr>
                          <m:chr m:val="̂"/>
                          <m:ctrlPr>
                            <a:rPr lang="en-US" sz="1800" i="1" dirty="0">
                              <a:latin typeface="Cambria Math" panose="02040503050406030204" pitchFamily="18" charset="0"/>
                            </a:rPr>
                          </m:ctrlPr>
                        </m:accPr>
                        <m:e>
                          <m:sSub>
                            <m:sSubPr>
                              <m:ctrlPr>
                                <a:rPr lang="en-US" sz="1800" i="1" dirty="0">
                                  <a:latin typeface="Cambria Math" panose="02040503050406030204" pitchFamily="18" charset="0"/>
                                </a:rPr>
                              </m:ctrlPr>
                            </m:sSubPr>
                            <m:e>
                              <m:r>
                                <a:rPr lang="en-US" sz="1800" i="1" dirty="0">
                                  <a:latin typeface="Cambria Math" panose="02040503050406030204" pitchFamily="18" charset="0"/>
                                </a:rPr>
                                <m:t>𝜌</m:t>
                              </m:r>
                            </m:e>
                            <m:sub>
                              <m:r>
                                <a:rPr lang="en-US" sz="1800" i="1" dirty="0">
                                  <a:latin typeface="Cambria Math" panose="02040503050406030204" pitchFamily="18" charset="0"/>
                                </a:rPr>
                                <m:t>𝑒</m:t>
                              </m:r>
                            </m:sub>
                          </m:sSub>
                        </m:e>
                      </m:acc>
                      <m:r>
                        <a:rPr lang="en-US" sz="1800" b="0" i="1" dirty="0" smtClean="0">
                          <a:latin typeface="Cambria Math" panose="02040503050406030204" pitchFamily="18" charset="0"/>
                        </a:rPr>
                        <m:t> </m:t>
                      </m:r>
                      <m:r>
                        <a:rPr lang="en-US" sz="1800" b="0" i="1" smtClean="0">
                          <a:latin typeface="Cambria Math" panose="02040503050406030204" pitchFamily="18" charset="0"/>
                        </a:rPr>
                        <m:t>𝑎𝑟𝑒</m:t>
                      </m:r>
                      <m:r>
                        <a:rPr lang="en-US" sz="1800" b="0" i="1" smtClean="0">
                          <a:latin typeface="Cambria Math" panose="02040503050406030204" pitchFamily="18" charset="0"/>
                        </a:rPr>
                        <m:t> </m:t>
                      </m:r>
                      <m:r>
                        <a:rPr lang="en-US" sz="1800" b="0" i="1" smtClean="0">
                          <a:latin typeface="Cambria Math" panose="02040503050406030204" pitchFamily="18" charset="0"/>
                        </a:rPr>
                        <m:t>𝑒𝑠𝑡𝑖𝑚𝑎𝑡𝑒𝑑</m:t>
                      </m:r>
                      <m:r>
                        <a:rPr lang="en-US" sz="1800" b="0" i="1" smtClean="0">
                          <a:latin typeface="Cambria Math" panose="02040503050406030204" pitchFamily="18" charset="0"/>
                        </a:rPr>
                        <m:t>.</m:t>
                      </m:r>
                    </m:oMath>
                  </m:oMathPara>
                </a14:m>
                <a:endParaRPr lang="en-US" sz="1800" dirty="0"/>
              </a:p>
            </p:txBody>
          </p:sp>
        </mc:Choice>
        <mc:Fallback xmlns="">
          <p:sp>
            <p:nvSpPr>
              <p:cNvPr id="26" name="TextBox 25">
                <a:extLst>
                  <a:ext uri="{FF2B5EF4-FFF2-40B4-BE49-F238E27FC236}">
                    <a16:creationId xmlns:a16="http://schemas.microsoft.com/office/drawing/2014/main" id="{8A0CDE8B-49B3-9CAF-9066-546A9AB888B0}"/>
                  </a:ext>
                </a:extLst>
              </p:cNvPr>
              <p:cNvSpPr txBox="1">
                <a:spLocks noRot="1" noChangeAspect="1" noMove="1" noResize="1" noEditPoints="1" noAdjustHandles="1" noChangeArrowheads="1" noChangeShapeType="1" noTextEdit="1"/>
              </p:cNvSpPr>
              <p:nvPr/>
            </p:nvSpPr>
            <p:spPr>
              <a:xfrm>
                <a:off x="4572000" y="4375681"/>
                <a:ext cx="4572000" cy="391582"/>
              </a:xfrm>
              <a:prstGeom prst="rect">
                <a:avLst/>
              </a:prstGeom>
              <a:blipFill>
                <a:blip r:embed="rId11"/>
                <a:stretch>
                  <a:fillRect t="-4688" b="-9375"/>
                </a:stretch>
              </a:blipFill>
            </p:spPr>
            <p:txBody>
              <a:bodyPr/>
              <a:lstStyle/>
              <a:p>
                <a:r>
                  <a:rPr lang="en-US">
                    <a:noFill/>
                  </a:rPr>
                  <a:t> </a:t>
                </a:r>
              </a:p>
            </p:txBody>
          </p:sp>
        </mc:Fallback>
      </mc:AlternateContent>
      <p:sp>
        <p:nvSpPr>
          <p:cNvPr id="27" name="Arrow: Bent 26">
            <a:extLst>
              <a:ext uri="{FF2B5EF4-FFF2-40B4-BE49-F238E27FC236}">
                <a16:creationId xmlns:a16="http://schemas.microsoft.com/office/drawing/2014/main" id="{EBCFA134-942B-0FFA-C197-2FC81062F185}"/>
              </a:ext>
            </a:extLst>
          </p:cNvPr>
          <p:cNvSpPr/>
          <p:nvPr/>
        </p:nvSpPr>
        <p:spPr>
          <a:xfrm>
            <a:off x="3858147" y="1733834"/>
            <a:ext cx="1584547" cy="1218916"/>
          </a:xfrm>
          <a:prstGeom prst="bentArrow">
            <a:avLst>
              <a:gd name="adj1" fmla="val 18267"/>
              <a:gd name="adj2" fmla="val 29299"/>
              <a:gd name="adj3" fmla="val 29850"/>
              <a:gd name="adj4" fmla="val 82952"/>
            </a:avLst>
          </a:prstGeom>
          <a:solidFill>
            <a:srgbClr val="BF5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17">
            <a:extLst>
              <a:ext uri="{FF2B5EF4-FFF2-40B4-BE49-F238E27FC236}">
                <a16:creationId xmlns:a16="http://schemas.microsoft.com/office/drawing/2014/main" id="{DDC5E866-4445-5E15-7C15-9493F7315E86}"/>
              </a:ext>
            </a:extLst>
          </p:cNvPr>
          <p:cNvSpPr>
            <a:spLocks noGrp="1"/>
          </p:cNvSpPr>
          <p:nvPr>
            <p:ph type="body" sz="quarter" idx="11"/>
          </p:nvPr>
        </p:nvSpPr>
        <p:spPr>
          <a:xfrm>
            <a:off x="6858000" y="0"/>
            <a:ext cx="2286000" cy="412181"/>
          </a:xfrm>
        </p:spPr>
        <p:txBody>
          <a:bodyPr/>
          <a:lstStyle/>
          <a:p>
            <a:r>
              <a:rPr lang="en-US" dirty="0"/>
              <a:t>INTRODUCTION</a:t>
            </a:r>
          </a:p>
        </p:txBody>
      </p:sp>
      <p:sp>
        <p:nvSpPr>
          <p:cNvPr id="6" name="TextBox 5">
            <a:extLst>
              <a:ext uri="{FF2B5EF4-FFF2-40B4-BE49-F238E27FC236}">
                <a16:creationId xmlns:a16="http://schemas.microsoft.com/office/drawing/2014/main" id="{93DA54D4-D30D-2301-F698-F249D554086F}"/>
              </a:ext>
            </a:extLst>
          </p:cNvPr>
          <p:cNvSpPr txBox="1"/>
          <p:nvPr/>
        </p:nvSpPr>
        <p:spPr>
          <a:xfrm>
            <a:off x="228600" y="4804946"/>
            <a:ext cx="8001000" cy="338554"/>
          </a:xfrm>
          <a:prstGeom prst="rect">
            <a:avLst/>
          </a:prstGeom>
        </p:spPr>
        <p:txBody>
          <a:bodyPr wrap="square">
            <a:spAutoFit/>
          </a:bodyPr>
          <a:lstStyle/>
          <a:p>
            <a:r>
              <a:rPr lang="en-US" sz="800" dirty="0">
                <a:effectLst/>
                <a:latin typeface="+mn-lt"/>
              </a:rPr>
              <a:t>*Victor, R. A., Prodanović, M., &amp; Torres-Verdín, C. (2017). Monte Carlo Approach for Estimating Density and Atomic Number From Dual-Energy Computed Tomography Images of Carbonate Rocks. Journal of Geophysical Research: Solid Earth, 122(12), 9804–9824. https://doi.org/10.1002/2017JB014408</a:t>
            </a:r>
          </a:p>
        </p:txBody>
      </p:sp>
    </p:spTree>
    <p:extLst>
      <p:ext uri="{BB962C8B-B14F-4D97-AF65-F5344CB8AC3E}">
        <p14:creationId xmlns:p14="http://schemas.microsoft.com/office/powerpoint/2010/main" val="410140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5" grpId="0"/>
      <p:bldP spid="16" grpId="0"/>
      <p:bldP spid="17" grpId="0"/>
      <p:bldP spid="18" grpId="0"/>
      <p:bldP spid="19" grpId="0"/>
      <p:bldP spid="23" grpId="0"/>
      <p:bldP spid="24" grpId="0"/>
      <p:bldP spid="25" grpId="0"/>
      <p:bldP spid="26" grpId="0"/>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B8672-2E44-7696-2C23-BEC94E60260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604E59-FD7A-D232-DF4F-7FC9B5E955FB}"/>
              </a:ext>
            </a:extLst>
          </p:cNvPr>
          <p:cNvSpPr>
            <a:spLocks noGrp="1"/>
          </p:cNvSpPr>
          <p:nvPr>
            <p:ph type="sldNum" sz="quarter" idx="10"/>
          </p:nvPr>
        </p:nvSpPr>
        <p:spPr/>
        <p:txBody>
          <a:bodyPr/>
          <a:lstStyle/>
          <a:p>
            <a:fld id="{C21B05C1-3D19-DE44-B562-DD8B4238305A}" type="slidenum">
              <a:rPr lang="en-US" smtClean="0"/>
              <a:t>12</a:t>
            </a:fld>
            <a:endParaRPr lang="en-US"/>
          </a:p>
        </p:txBody>
      </p:sp>
      <p:sp>
        <p:nvSpPr>
          <p:cNvPr id="2" name="Text Placeholder 17">
            <a:extLst>
              <a:ext uri="{FF2B5EF4-FFF2-40B4-BE49-F238E27FC236}">
                <a16:creationId xmlns:a16="http://schemas.microsoft.com/office/drawing/2014/main" id="{AFBA84E9-C7FF-931B-614A-3E2E26B9FAC1}"/>
              </a:ext>
            </a:extLst>
          </p:cNvPr>
          <p:cNvSpPr>
            <a:spLocks noGrp="1"/>
          </p:cNvSpPr>
          <p:nvPr>
            <p:ph type="body" sz="quarter" idx="11"/>
          </p:nvPr>
        </p:nvSpPr>
        <p:spPr>
          <a:xfrm>
            <a:off x="6858000" y="0"/>
            <a:ext cx="2286000" cy="412181"/>
          </a:xfrm>
        </p:spPr>
        <p:txBody>
          <a:bodyPr/>
          <a:lstStyle/>
          <a:p>
            <a:r>
              <a:rPr lang="en-US" dirty="0"/>
              <a:t>INTRODUCTION</a:t>
            </a:r>
          </a:p>
        </p:txBody>
      </p:sp>
      <p:sp>
        <p:nvSpPr>
          <p:cNvPr id="16" name="Title 1">
            <a:extLst>
              <a:ext uri="{FF2B5EF4-FFF2-40B4-BE49-F238E27FC236}">
                <a16:creationId xmlns:a16="http://schemas.microsoft.com/office/drawing/2014/main" id="{C89FA18B-2C78-9BD8-F143-342047CD6552}"/>
              </a:ext>
            </a:extLst>
          </p:cNvPr>
          <p:cNvSpPr>
            <a:spLocks noGrp="1"/>
          </p:cNvSpPr>
          <p:nvPr>
            <p:ph type="title"/>
          </p:nvPr>
        </p:nvSpPr>
        <p:spPr>
          <a:xfrm>
            <a:off x="381000" y="438150"/>
            <a:ext cx="8290932" cy="457200"/>
          </a:xfrm>
        </p:spPr>
        <p:txBody>
          <a:bodyPr>
            <a:normAutofit fontScale="90000"/>
          </a:bodyPr>
          <a:lstStyle/>
          <a:p>
            <a:r>
              <a:rPr lang="en-US" dirty="0"/>
              <a:t>Atomic Number and Density Inversion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0C737A3-1142-9E0C-127F-BC1EE92AC399}"/>
                  </a:ext>
                </a:extLst>
              </p:cNvPr>
              <p:cNvSpPr txBox="1"/>
              <p:nvPr/>
            </p:nvSpPr>
            <p:spPr>
              <a:xfrm>
                <a:off x="152400" y="2699085"/>
                <a:ext cx="2526625" cy="400110"/>
              </a:xfrm>
              <a:prstGeom prst="rect">
                <a:avLst/>
              </a:prstGeom>
              <a:noFill/>
            </p:spPr>
            <p:txBody>
              <a:bodyPr wrap="square">
                <a:spAutoFit/>
              </a:bodyPr>
              <a:lstStyle/>
              <a:p>
                <a:pPr algn="ctr"/>
                <a14:m>
                  <m:oMath xmlns:m="http://schemas.openxmlformats.org/officeDocument/2006/math">
                    <m:acc>
                      <m:accPr>
                        <m:chr m:val="̂"/>
                        <m:ctrlPr>
                          <a:rPr lang="en-US" sz="2000" i="1" dirty="0">
                            <a:latin typeface="Cambria Math" panose="02040503050406030204" pitchFamily="18" charset="0"/>
                          </a:rPr>
                        </m:ctrlPr>
                      </m:accPr>
                      <m:e>
                        <m:sSub>
                          <m:sSubPr>
                            <m:ctrlPr>
                              <a:rPr lang="en-US" sz="2000" i="1" dirty="0">
                                <a:latin typeface="Cambria Math" panose="02040503050406030204" pitchFamily="18" charset="0"/>
                              </a:rPr>
                            </m:ctrlPr>
                          </m:sSubPr>
                          <m:e>
                            <m:r>
                              <a:rPr lang="en-US" sz="2000" i="1" dirty="0">
                                <a:latin typeface="Cambria Math" panose="02040503050406030204" pitchFamily="18" charset="0"/>
                              </a:rPr>
                              <m:t>𝜌</m:t>
                            </m:r>
                          </m:e>
                          <m:sub>
                            <m:r>
                              <a:rPr lang="en-US" sz="2000" i="1" dirty="0">
                                <a:latin typeface="Cambria Math" panose="02040503050406030204" pitchFamily="18" charset="0"/>
                              </a:rPr>
                              <m:t>𝑒</m:t>
                            </m:r>
                          </m:sub>
                        </m:sSub>
                      </m:e>
                    </m:acc>
                  </m:oMath>
                </a14:m>
                <a:r>
                  <a:rPr lang="en-US" sz="2000" dirty="0">
                    <a:latin typeface="+mj-lt"/>
                  </a:rPr>
                  <a:t> Result  </a:t>
                </a:r>
              </a:p>
            </p:txBody>
          </p:sp>
        </mc:Choice>
        <mc:Fallback xmlns="">
          <p:sp>
            <p:nvSpPr>
              <p:cNvPr id="18" name="TextBox 17">
                <a:extLst>
                  <a:ext uri="{FF2B5EF4-FFF2-40B4-BE49-F238E27FC236}">
                    <a16:creationId xmlns:a16="http://schemas.microsoft.com/office/drawing/2014/main" id="{10C737A3-1142-9E0C-127F-BC1EE92AC399}"/>
                  </a:ext>
                </a:extLst>
              </p:cNvPr>
              <p:cNvSpPr txBox="1">
                <a:spLocks noRot="1" noChangeAspect="1" noMove="1" noResize="1" noEditPoints="1" noAdjustHandles="1" noChangeArrowheads="1" noChangeShapeType="1" noTextEdit="1"/>
              </p:cNvSpPr>
              <p:nvPr/>
            </p:nvSpPr>
            <p:spPr>
              <a:xfrm>
                <a:off x="152400" y="2699085"/>
                <a:ext cx="2526625" cy="400110"/>
              </a:xfrm>
              <a:prstGeom prst="rect">
                <a:avLst/>
              </a:prstGeom>
              <a:blipFill>
                <a:blip r:embed="rId2"/>
                <a:stretch>
                  <a:fillRect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D710E61-D3A2-507F-E3D1-6054A8BD9199}"/>
                  </a:ext>
                </a:extLst>
              </p:cNvPr>
              <p:cNvSpPr txBox="1"/>
              <p:nvPr/>
            </p:nvSpPr>
            <p:spPr>
              <a:xfrm>
                <a:off x="152400" y="3928905"/>
                <a:ext cx="2526625" cy="424732"/>
              </a:xfrm>
              <a:prstGeom prst="rect">
                <a:avLst/>
              </a:prstGeom>
              <a:noFill/>
            </p:spPr>
            <p:txBody>
              <a:bodyPr wrap="square">
                <a:spAutoFit/>
              </a:bodyPr>
              <a:lstStyle/>
              <a:p>
                <a:pPr algn="ct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𝑒𝑓𝑓</m:t>
                        </m:r>
                      </m:sub>
                    </m:sSub>
                    <m:r>
                      <a:rPr lang="en-US" sz="2000" b="0" i="0" smtClean="0">
                        <a:latin typeface="Cambria Math" panose="02040503050406030204" pitchFamily="18" charset="0"/>
                      </a:rPr>
                      <m:t> </m:t>
                    </m:r>
                    <m:r>
                      <m:rPr>
                        <m:sty m:val="p"/>
                      </m:rPr>
                      <a:rPr lang="en-US" sz="2000" b="0" i="0" smtClean="0">
                        <a:latin typeface="Cambria Math" panose="02040503050406030204" pitchFamily="18" charset="0"/>
                      </a:rPr>
                      <m:t>R</m:t>
                    </m:r>
                  </m:oMath>
                </a14:m>
                <a:r>
                  <a:rPr lang="en-US" sz="2000" dirty="0">
                    <a:latin typeface="+mj-lt"/>
                  </a:rPr>
                  <a:t>esult  </a:t>
                </a:r>
              </a:p>
            </p:txBody>
          </p:sp>
        </mc:Choice>
        <mc:Fallback xmlns="">
          <p:sp>
            <p:nvSpPr>
              <p:cNvPr id="19" name="TextBox 18">
                <a:extLst>
                  <a:ext uri="{FF2B5EF4-FFF2-40B4-BE49-F238E27FC236}">
                    <a16:creationId xmlns:a16="http://schemas.microsoft.com/office/drawing/2014/main" id="{9D710E61-D3A2-507F-E3D1-6054A8BD9199}"/>
                  </a:ext>
                </a:extLst>
              </p:cNvPr>
              <p:cNvSpPr txBox="1">
                <a:spLocks noRot="1" noChangeAspect="1" noMove="1" noResize="1" noEditPoints="1" noAdjustHandles="1" noChangeArrowheads="1" noChangeShapeType="1" noTextEdit="1"/>
              </p:cNvSpPr>
              <p:nvPr/>
            </p:nvSpPr>
            <p:spPr>
              <a:xfrm>
                <a:off x="152400" y="3928905"/>
                <a:ext cx="2526625" cy="424732"/>
              </a:xfrm>
              <a:prstGeom prst="rect">
                <a:avLst/>
              </a:prstGeom>
              <a:blipFill>
                <a:blip r:embed="rId3"/>
                <a:stretch>
                  <a:fillRect t="-7246" b="-2173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35651BD5-87DC-AF51-84FB-E656B7264E7F}"/>
              </a:ext>
            </a:extLst>
          </p:cNvPr>
          <p:cNvSpPr txBox="1"/>
          <p:nvPr/>
        </p:nvSpPr>
        <p:spPr>
          <a:xfrm>
            <a:off x="228600" y="4804946"/>
            <a:ext cx="8001000" cy="338554"/>
          </a:xfrm>
          <a:prstGeom prst="rect">
            <a:avLst/>
          </a:prstGeom>
        </p:spPr>
        <p:txBody>
          <a:bodyPr wrap="square">
            <a:spAutoFit/>
          </a:bodyPr>
          <a:lstStyle/>
          <a:p>
            <a:r>
              <a:rPr lang="en-US" sz="800" dirty="0">
                <a:effectLst/>
                <a:latin typeface="+mn-lt"/>
              </a:rPr>
              <a:t>*Victor, R. A., Prodanović, M., &amp; Torres-Verdín, C. (2017). Monte Carlo Approach for Estimating Density and Atomic Number From Dual-Energy Computed Tomography Images of Carbonate Rocks. Journal of Geophysical Research: Solid Earth, 122(12), 9804–9824. https://doi.org/10.1002/2017JB014408</a:t>
            </a:r>
          </a:p>
        </p:txBody>
      </p:sp>
      <p:pic>
        <p:nvPicPr>
          <p:cNvPr id="22" name="Picture 21">
            <a:extLst>
              <a:ext uri="{FF2B5EF4-FFF2-40B4-BE49-F238E27FC236}">
                <a16:creationId xmlns:a16="http://schemas.microsoft.com/office/drawing/2014/main" id="{9D7B1C55-8E59-5CAC-6254-2B3D7D6ECDA6}"/>
              </a:ext>
            </a:extLst>
          </p:cNvPr>
          <p:cNvPicPr>
            <a:picLocks noChangeAspect="1"/>
          </p:cNvPicPr>
          <p:nvPr/>
        </p:nvPicPr>
        <p:blipFill>
          <a:blip r:embed="rId4"/>
          <a:stretch>
            <a:fillRect/>
          </a:stretch>
        </p:blipFill>
        <p:spPr>
          <a:xfrm>
            <a:off x="2684469" y="2335410"/>
            <a:ext cx="6307131" cy="1002250"/>
          </a:xfrm>
          <a:prstGeom prst="rect">
            <a:avLst/>
          </a:prstGeom>
        </p:spPr>
      </p:pic>
      <p:pic>
        <p:nvPicPr>
          <p:cNvPr id="24" name="Picture 23">
            <a:extLst>
              <a:ext uri="{FF2B5EF4-FFF2-40B4-BE49-F238E27FC236}">
                <a16:creationId xmlns:a16="http://schemas.microsoft.com/office/drawing/2014/main" id="{8AF0EC93-0530-B89D-23D5-7B823588001A}"/>
              </a:ext>
            </a:extLst>
          </p:cNvPr>
          <p:cNvPicPr>
            <a:picLocks noChangeAspect="1"/>
          </p:cNvPicPr>
          <p:nvPr/>
        </p:nvPicPr>
        <p:blipFill>
          <a:blip r:embed="rId5"/>
          <a:stretch>
            <a:fillRect/>
          </a:stretch>
        </p:blipFill>
        <p:spPr>
          <a:xfrm>
            <a:off x="2681747" y="1134663"/>
            <a:ext cx="6307131" cy="1014625"/>
          </a:xfrm>
          <a:prstGeom prst="rect">
            <a:avLst/>
          </a:prstGeom>
        </p:spPr>
      </p:pic>
      <p:pic>
        <p:nvPicPr>
          <p:cNvPr id="26" name="Picture 25">
            <a:extLst>
              <a:ext uri="{FF2B5EF4-FFF2-40B4-BE49-F238E27FC236}">
                <a16:creationId xmlns:a16="http://schemas.microsoft.com/office/drawing/2014/main" id="{35221A99-87E7-8613-CFBB-5FAE68876EEC}"/>
              </a:ext>
            </a:extLst>
          </p:cNvPr>
          <p:cNvPicPr>
            <a:picLocks noChangeAspect="1"/>
          </p:cNvPicPr>
          <p:nvPr/>
        </p:nvPicPr>
        <p:blipFill>
          <a:blip r:embed="rId6"/>
          <a:stretch>
            <a:fillRect/>
          </a:stretch>
        </p:blipFill>
        <p:spPr>
          <a:xfrm>
            <a:off x="2681747" y="3651916"/>
            <a:ext cx="6307131" cy="1011336"/>
          </a:xfrm>
          <a:prstGeom prst="rect">
            <a:avLst/>
          </a:prstGeom>
        </p:spPr>
      </p:pic>
      <p:sp>
        <p:nvSpPr>
          <p:cNvPr id="12" name="Rectangle 11">
            <a:extLst>
              <a:ext uri="{FF2B5EF4-FFF2-40B4-BE49-F238E27FC236}">
                <a16:creationId xmlns:a16="http://schemas.microsoft.com/office/drawing/2014/main" id="{F9EE30F5-FF2E-7326-1BC5-8860611A1FA5}"/>
              </a:ext>
            </a:extLst>
          </p:cNvPr>
          <p:cNvSpPr/>
          <p:nvPr/>
        </p:nvSpPr>
        <p:spPr>
          <a:xfrm>
            <a:off x="2691600" y="4324350"/>
            <a:ext cx="6300000" cy="360000"/>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8D047D-319F-DBED-A639-F0CC271FE3E3}"/>
              </a:ext>
            </a:extLst>
          </p:cNvPr>
          <p:cNvSpPr/>
          <p:nvPr/>
        </p:nvSpPr>
        <p:spPr>
          <a:xfrm>
            <a:off x="2691600" y="3583350"/>
            <a:ext cx="6300000" cy="360000"/>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D321BCA-235A-A71C-E4FD-D8CA3BA25505}"/>
              </a:ext>
            </a:extLst>
          </p:cNvPr>
          <p:cNvSpPr txBox="1"/>
          <p:nvPr/>
        </p:nvSpPr>
        <p:spPr>
          <a:xfrm>
            <a:off x="155122" y="1417777"/>
            <a:ext cx="2526625" cy="400110"/>
          </a:xfrm>
          <a:prstGeom prst="rect">
            <a:avLst/>
          </a:prstGeom>
          <a:noFill/>
        </p:spPr>
        <p:txBody>
          <a:bodyPr wrap="square">
            <a:spAutoFit/>
          </a:bodyPr>
          <a:lstStyle/>
          <a:p>
            <a:pPr algn="ctr"/>
            <a:r>
              <a:rPr lang="en-US" sz="2000" dirty="0">
                <a:latin typeface="+mj-lt"/>
              </a:rPr>
              <a:t>Original Cross Section</a:t>
            </a:r>
          </a:p>
        </p:txBody>
      </p:sp>
    </p:spTree>
    <p:extLst>
      <p:ext uri="{BB962C8B-B14F-4D97-AF65-F5344CB8AC3E}">
        <p14:creationId xmlns:p14="http://schemas.microsoft.com/office/powerpoint/2010/main" val="42638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DCA654-10E4-842A-95EF-8CEC6D4C0DBB}"/>
              </a:ext>
            </a:extLst>
          </p:cNvPr>
          <p:cNvPicPr>
            <a:picLocks noChangeAspect="1"/>
          </p:cNvPicPr>
          <p:nvPr/>
        </p:nvPicPr>
        <p:blipFill>
          <a:blip r:embed="rId3"/>
          <a:stretch>
            <a:fillRect/>
          </a:stretch>
        </p:blipFill>
        <p:spPr>
          <a:xfrm>
            <a:off x="4184359" y="893988"/>
            <a:ext cx="4543046" cy="3657600"/>
          </a:xfrm>
          <a:prstGeom prst="rect">
            <a:avLst/>
          </a:prstGeom>
        </p:spPr>
      </p:pic>
      <p:pic>
        <p:nvPicPr>
          <p:cNvPr id="24" name="Picture 23">
            <a:extLst>
              <a:ext uri="{FF2B5EF4-FFF2-40B4-BE49-F238E27FC236}">
                <a16:creationId xmlns:a16="http://schemas.microsoft.com/office/drawing/2014/main" id="{AE5DF9F9-E193-238E-7214-5A60B05FBA87}"/>
              </a:ext>
            </a:extLst>
          </p:cNvPr>
          <p:cNvPicPr>
            <a:picLocks noChangeAspect="1"/>
          </p:cNvPicPr>
          <p:nvPr/>
        </p:nvPicPr>
        <p:blipFill>
          <a:blip r:embed="rId4"/>
          <a:stretch>
            <a:fillRect/>
          </a:stretch>
        </p:blipFill>
        <p:spPr>
          <a:xfrm>
            <a:off x="4241524" y="895350"/>
            <a:ext cx="4541354" cy="3656238"/>
          </a:xfrm>
          <a:prstGeom prst="rect">
            <a:avLst/>
          </a:prstGeom>
        </p:spPr>
      </p:pic>
      <p:sp>
        <p:nvSpPr>
          <p:cNvPr id="2" name="Title 1">
            <a:extLst>
              <a:ext uri="{FF2B5EF4-FFF2-40B4-BE49-F238E27FC236}">
                <a16:creationId xmlns:a16="http://schemas.microsoft.com/office/drawing/2014/main" id="{BE2DBACA-09C2-DBF5-778B-A424C12A22CD}"/>
              </a:ext>
            </a:extLst>
          </p:cNvPr>
          <p:cNvSpPr>
            <a:spLocks noGrp="1"/>
          </p:cNvSpPr>
          <p:nvPr>
            <p:ph type="title"/>
          </p:nvPr>
        </p:nvSpPr>
        <p:spPr/>
        <p:txBody>
          <a:bodyPr>
            <a:normAutofit fontScale="90000"/>
          </a:bodyPr>
          <a:lstStyle/>
          <a:p>
            <a:r>
              <a:rPr lang="en-US" dirty="0"/>
              <a:t>Beam Hardening</a:t>
            </a:r>
          </a:p>
        </p:txBody>
      </p:sp>
      <p:sp>
        <p:nvSpPr>
          <p:cNvPr id="3" name="Content Placeholder 2">
            <a:extLst>
              <a:ext uri="{FF2B5EF4-FFF2-40B4-BE49-F238E27FC236}">
                <a16:creationId xmlns:a16="http://schemas.microsoft.com/office/drawing/2014/main" id="{3004B071-1CA6-D1C4-B606-04A031D23517}"/>
              </a:ext>
            </a:extLst>
          </p:cNvPr>
          <p:cNvSpPr>
            <a:spLocks noGrp="1"/>
          </p:cNvSpPr>
          <p:nvPr>
            <p:ph idx="1"/>
          </p:nvPr>
        </p:nvSpPr>
        <p:spPr>
          <a:xfrm>
            <a:off x="381000" y="1047750"/>
            <a:ext cx="3581400" cy="3581400"/>
          </a:xfrm>
        </p:spPr>
        <p:txBody>
          <a:bodyPr>
            <a:noAutofit/>
          </a:bodyPr>
          <a:lstStyle/>
          <a:p>
            <a:pPr marL="0" indent="0">
              <a:buNone/>
            </a:pPr>
            <a:r>
              <a:rPr lang="en-US" sz="1800" b="1" u="sng" dirty="0"/>
              <a:t>Beer-Lambert Law</a:t>
            </a:r>
          </a:p>
          <a:p>
            <a:pPr marL="0" indent="0">
              <a:buNone/>
            </a:pPr>
            <a:endParaRPr lang="en-US" sz="1800" b="1" u="sng" dirty="0"/>
          </a:p>
          <a:p>
            <a:pPr marL="0" indent="0">
              <a:buNone/>
            </a:pPr>
            <a:endParaRPr lang="en-US" sz="1800" dirty="0"/>
          </a:p>
          <a:p>
            <a:pPr marL="0" indent="0">
              <a:buNone/>
            </a:pPr>
            <a:r>
              <a:rPr lang="en-US" sz="1800" dirty="0"/>
              <a:t>I   = transmitted intensity</a:t>
            </a:r>
          </a:p>
          <a:p>
            <a:pPr marL="0" indent="0">
              <a:buNone/>
            </a:pPr>
            <a:r>
              <a:rPr lang="en-US" sz="1800" dirty="0"/>
              <a:t>I₀ = initial intensity of the radiation</a:t>
            </a:r>
          </a:p>
          <a:p>
            <a:pPr marL="0" indent="0">
              <a:buNone/>
            </a:pPr>
            <a:r>
              <a:rPr lang="en-US" sz="1800" dirty="0"/>
              <a:t>μ  = linear attenuation coefficient </a:t>
            </a:r>
          </a:p>
          <a:p>
            <a:pPr marL="0" indent="0">
              <a:buNone/>
            </a:pPr>
            <a:r>
              <a:rPr lang="en-US" sz="1800" dirty="0"/>
              <a:t>x   = thickness</a:t>
            </a:r>
          </a:p>
          <a:p>
            <a:pPr marL="0" indent="0">
              <a:lnSpc>
                <a:spcPct val="114000"/>
              </a:lnSpc>
              <a:buNone/>
            </a:pPr>
            <a:r>
              <a:rPr lang="en-US" sz="1800" dirty="0"/>
              <a:t>Lower energy photons are more easily absorbed than higher energy photons in a sample. This causes the beam to “harden”.</a:t>
            </a:r>
          </a:p>
        </p:txBody>
      </p:sp>
      <p:sp>
        <p:nvSpPr>
          <p:cNvPr id="4" name="Slide Number Placeholder 3">
            <a:extLst>
              <a:ext uri="{FF2B5EF4-FFF2-40B4-BE49-F238E27FC236}">
                <a16:creationId xmlns:a16="http://schemas.microsoft.com/office/drawing/2014/main" id="{8EAC08BE-7FA2-8DC1-A03E-55FF10F72715}"/>
              </a:ext>
            </a:extLst>
          </p:cNvPr>
          <p:cNvSpPr>
            <a:spLocks noGrp="1"/>
          </p:cNvSpPr>
          <p:nvPr>
            <p:ph type="sldNum" sz="quarter" idx="10"/>
          </p:nvPr>
        </p:nvSpPr>
        <p:spPr/>
        <p:txBody>
          <a:bodyPr/>
          <a:lstStyle/>
          <a:p>
            <a:fld id="{C21B05C1-3D19-DE44-B562-DD8B4238305A}" type="slidenum">
              <a:rPr lang="en-US" smtClean="0"/>
              <a:t>13</a:t>
            </a:fld>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AB9BA7C-46C0-FEAD-1610-0488522807FE}"/>
                  </a:ext>
                </a:extLst>
              </p:cNvPr>
              <p:cNvSpPr txBox="1"/>
              <p:nvPr/>
            </p:nvSpPr>
            <p:spPr>
              <a:xfrm>
                <a:off x="392596" y="1601614"/>
                <a:ext cx="1752600" cy="468205"/>
              </a:xfrm>
              <a:prstGeom prst="rect">
                <a:avLst/>
              </a:prstGeom>
              <a:noFill/>
            </p:spPr>
            <p:txBody>
              <a:bodyPr wrap="square">
                <a:spAutoFit/>
              </a:bodyPr>
              <a:lstStyle/>
              <a:p>
                <a:pPr marL="0" indent="0" algn="ctr">
                  <a:buNone/>
                </a:pPr>
                <a14:m>
                  <m:oMathPara xmlns:m="http://schemas.openxmlformats.org/officeDocument/2006/math">
                    <m:oMathParaPr>
                      <m:jc m:val="left"/>
                    </m:oMathParaPr>
                    <m:oMath xmlns:m="http://schemas.openxmlformats.org/officeDocument/2006/math">
                      <m:r>
                        <a:rPr lang="en-US" b="0" i="1" dirty="0" smtClean="0">
                          <a:latin typeface="Cambria Math" panose="02040503050406030204" pitchFamily="18" charset="0"/>
                        </a:rPr>
                        <m:t>𝐼</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𝐼</m:t>
                          </m:r>
                        </m:e>
                        <m:sub>
                          <m:r>
                            <a:rPr lang="en-US" b="0" i="1" dirty="0" smtClean="0">
                              <a:latin typeface="Cambria Math" panose="02040503050406030204" pitchFamily="18" charset="0"/>
                            </a:rPr>
                            <m:t>0</m:t>
                          </m:r>
                        </m:sub>
                      </m:sSub>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𝑒</m:t>
                          </m:r>
                        </m:e>
                        <m:sup>
                          <m:r>
                            <a:rPr lang="en-US" b="0" i="1" dirty="0" smtClean="0">
                              <a:latin typeface="Cambria Math" panose="02040503050406030204" pitchFamily="18" charset="0"/>
                            </a:rPr>
                            <m:t>𝜇</m:t>
                          </m:r>
                          <m:r>
                            <a:rPr lang="en-US" b="0" i="1" dirty="0" smtClean="0">
                              <a:latin typeface="Cambria Math" panose="02040503050406030204" pitchFamily="18" charset="0"/>
                            </a:rPr>
                            <m:t>𝑥</m:t>
                          </m:r>
                        </m:sup>
                      </m:sSup>
                    </m:oMath>
                  </m:oMathPara>
                </a14:m>
                <a:endParaRPr lang="en-US" dirty="0"/>
              </a:p>
            </p:txBody>
          </p:sp>
        </mc:Choice>
        <mc:Fallback xmlns="">
          <p:sp>
            <p:nvSpPr>
              <p:cNvPr id="23" name="TextBox 22">
                <a:extLst>
                  <a:ext uri="{FF2B5EF4-FFF2-40B4-BE49-F238E27FC236}">
                    <a16:creationId xmlns:a16="http://schemas.microsoft.com/office/drawing/2014/main" id="{EAB9BA7C-46C0-FEAD-1610-0488522807FE}"/>
                  </a:ext>
                </a:extLst>
              </p:cNvPr>
              <p:cNvSpPr txBox="1">
                <a:spLocks noRot="1" noChangeAspect="1" noMove="1" noResize="1" noEditPoints="1" noAdjustHandles="1" noChangeArrowheads="1" noChangeShapeType="1" noTextEdit="1"/>
              </p:cNvSpPr>
              <p:nvPr/>
            </p:nvSpPr>
            <p:spPr>
              <a:xfrm>
                <a:off x="392596" y="1601614"/>
                <a:ext cx="1752600" cy="468205"/>
              </a:xfrm>
              <a:prstGeom prst="rect">
                <a:avLst/>
              </a:prstGeom>
              <a:blipFill>
                <a:blip r:embed="rId5"/>
                <a:stretch>
                  <a:fillRect l="-694" b="-1299"/>
                </a:stretch>
              </a:blipFill>
            </p:spPr>
            <p:txBody>
              <a:bodyPr/>
              <a:lstStyle/>
              <a:p>
                <a:r>
                  <a:rPr lang="en-US">
                    <a:noFill/>
                  </a:rPr>
                  <a:t> </a:t>
                </a:r>
              </a:p>
            </p:txBody>
          </p:sp>
        </mc:Fallback>
      </mc:AlternateContent>
      <p:sp>
        <p:nvSpPr>
          <p:cNvPr id="5" name="Text Placeholder 17">
            <a:extLst>
              <a:ext uri="{FF2B5EF4-FFF2-40B4-BE49-F238E27FC236}">
                <a16:creationId xmlns:a16="http://schemas.microsoft.com/office/drawing/2014/main" id="{73D6A10B-5471-401A-C900-65609D84191B}"/>
              </a:ext>
            </a:extLst>
          </p:cNvPr>
          <p:cNvSpPr>
            <a:spLocks noGrp="1"/>
          </p:cNvSpPr>
          <p:nvPr>
            <p:ph type="body" sz="quarter" idx="11"/>
          </p:nvPr>
        </p:nvSpPr>
        <p:spPr>
          <a:xfrm>
            <a:off x="6858000" y="0"/>
            <a:ext cx="2286000" cy="412181"/>
          </a:xfrm>
        </p:spPr>
        <p:txBody>
          <a:bodyPr/>
          <a:lstStyle/>
          <a:p>
            <a:r>
              <a:rPr lang="en-US" dirty="0"/>
              <a:t>INTRODUCTION</a:t>
            </a:r>
          </a:p>
        </p:txBody>
      </p:sp>
    </p:spTree>
    <p:extLst>
      <p:ext uri="{BB962C8B-B14F-4D97-AF65-F5344CB8AC3E}">
        <p14:creationId xmlns:p14="http://schemas.microsoft.com/office/powerpoint/2010/main" val="58516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3280C-D7B4-1491-6D31-1F5ADC9D7B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C23D7-C730-D134-C0F1-E45B91559A4C}"/>
              </a:ext>
            </a:extLst>
          </p:cNvPr>
          <p:cNvSpPr>
            <a:spLocks noGrp="1"/>
          </p:cNvSpPr>
          <p:nvPr>
            <p:ph type="title"/>
          </p:nvPr>
        </p:nvSpPr>
        <p:spPr/>
        <p:txBody>
          <a:bodyPr>
            <a:normAutofit fontScale="90000"/>
          </a:bodyPr>
          <a:lstStyle/>
          <a:p>
            <a:r>
              <a:rPr lang="en-US" dirty="0"/>
              <a:t>Simulating a </a:t>
            </a:r>
            <a:r>
              <a:rPr lang="el-GR" dirty="0"/>
              <a:t>μ</a:t>
            </a:r>
            <a:r>
              <a:rPr lang="en-US" dirty="0"/>
              <a:t>CT Scan of a Digital Sample</a:t>
            </a:r>
          </a:p>
        </p:txBody>
      </p:sp>
      <p:sp>
        <p:nvSpPr>
          <p:cNvPr id="4" name="Slide Number Placeholder 3">
            <a:extLst>
              <a:ext uri="{FF2B5EF4-FFF2-40B4-BE49-F238E27FC236}">
                <a16:creationId xmlns:a16="http://schemas.microsoft.com/office/drawing/2014/main" id="{0C87668E-2001-E6C9-B9AF-0971509C7AC8}"/>
              </a:ext>
            </a:extLst>
          </p:cNvPr>
          <p:cNvSpPr>
            <a:spLocks noGrp="1"/>
          </p:cNvSpPr>
          <p:nvPr>
            <p:ph type="sldNum" sz="quarter" idx="10"/>
          </p:nvPr>
        </p:nvSpPr>
        <p:spPr/>
        <p:txBody>
          <a:bodyPr/>
          <a:lstStyle/>
          <a:p>
            <a:fld id="{C21B05C1-3D19-DE44-B562-DD8B4238305A}" type="slidenum">
              <a:rPr lang="en-US" smtClean="0"/>
              <a:t>14</a:t>
            </a:fld>
            <a:endParaRPr lang="en-US"/>
          </a:p>
        </p:txBody>
      </p:sp>
      <p:pic>
        <p:nvPicPr>
          <p:cNvPr id="12" name="Picture 11">
            <a:extLst>
              <a:ext uri="{FF2B5EF4-FFF2-40B4-BE49-F238E27FC236}">
                <a16:creationId xmlns:a16="http://schemas.microsoft.com/office/drawing/2014/main" id="{C766B655-AF85-E22F-EB9C-88D10144F9FC}"/>
              </a:ext>
            </a:extLst>
          </p:cNvPr>
          <p:cNvPicPr>
            <a:picLocks noChangeAspect="1"/>
          </p:cNvPicPr>
          <p:nvPr/>
        </p:nvPicPr>
        <p:blipFill>
          <a:blip r:embed="rId3" cstate="print">
            <a:extLst>
              <a:ext uri="{28A0092B-C50C-407E-A947-70E740481C1C}">
                <a14:useLocalDpi xmlns:a14="http://schemas.microsoft.com/office/drawing/2010/main" val="0"/>
              </a:ext>
            </a:extLst>
          </a:blip>
          <a:srcRect t="34618" r="50000"/>
          <a:stretch>
            <a:fillRect/>
          </a:stretch>
        </p:blipFill>
        <p:spPr>
          <a:xfrm>
            <a:off x="4280859" y="1047750"/>
            <a:ext cx="2431570" cy="3633630"/>
          </a:xfrm>
          <a:prstGeom prst="rect">
            <a:avLst/>
          </a:prstGeom>
        </p:spPr>
      </p:pic>
      <p:cxnSp>
        <p:nvCxnSpPr>
          <p:cNvPr id="7" name="Straight Connector 6">
            <a:extLst>
              <a:ext uri="{FF2B5EF4-FFF2-40B4-BE49-F238E27FC236}">
                <a16:creationId xmlns:a16="http://schemas.microsoft.com/office/drawing/2014/main" id="{F8D7DBD6-C3C3-353B-A8DE-E18845542260}"/>
              </a:ext>
            </a:extLst>
          </p:cNvPr>
          <p:cNvCxnSpPr>
            <a:cxnSpLocks/>
          </p:cNvCxnSpPr>
          <p:nvPr/>
        </p:nvCxnSpPr>
        <p:spPr>
          <a:xfrm>
            <a:off x="5334000" y="3790950"/>
            <a:ext cx="491400" cy="0"/>
          </a:xfrm>
          <a:prstGeom prst="line">
            <a:avLst/>
          </a:prstGeom>
          <a:ln w="28575">
            <a:solidFill>
              <a:srgbClr val="FF0000"/>
            </a:solidFill>
          </a:ln>
          <a:effectLst/>
        </p:spPr>
        <p:style>
          <a:lnRef idx="2">
            <a:schemeClr val="accent2"/>
          </a:lnRef>
          <a:fillRef idx="0">
            <a:schemeClr val="accent2"/>
          </a:fillRef>
          <a:effectRef idx="1">
            <a:schemeClr val="accent2"/>
          </a:effectRef>
          <a:fontRef idx="minor">
            <a:schemeClr val="tx1"/>
          </a:fontRef>
        </p:style>
      </p:cxnSp>
      <p:sp>
        <p:nvSpPr>
          <p:cNvPr id="10" name="Text Placeholder 17">
            <a:extLst>
              <a:ext uri="{FF2B5EF4-FFF2-40B4-BE49-F238E27FC236}">
                <a16:creationId xmlns:a16="http://schemas.microsoft.com/office/drawing/2014/main" id="{5DAC3344-A4C5-6723-3B6C-8646DFADE4DB}"/>
              </a:ext>
            </a:extLst>
          </p:cNvPr>
          <p:cNvSpPr>
            <a:spLocks noGrp="1"/>
          </p:cNvSpPr>
          <p:nvPr>
            <p:ph type="body" sz="quarter" idx="11"/>
          </p:nvPr>
        </p:nvSpPr>
        <p:spPr>
          <a:xfrm>
            <a:off x="6858000" y="0"/>
            <a:ext cx="2286000" cy="412181"/>
          </a:xfrm>
        </p:spPr>
        <p:txBody>
          <a:bodyPr/>
          <a:lstStyle/>
          <a:p>
            <a:r>
              <a:rPr lang="en-US" dirty="0"/>
              <a:t>METHOD</a:t>
            </a:r>
          </a:p>
        </p:txBody>
      </p:sp>
      <p:pic>
        <p:nvPicPr>
          <p:cNvPr id="3" name="Picture 2">
            <a:extLst>
              <a:ext uri="{FF2B5EF4-FFF2-40B4-BE49-F238E27FC236}">
                <a16:creationId xmlns:a16="http://schemas.microsoft.com/office/drawing/2014/main" id="{D4921779-468D-90D4-6766-AE5FC093FBD1}"/>
              </a:ext>
            </a:extLst>
          </p:cNvPr>
          <p:cNvPicPr>
            <a:picLocks noChangeAspect="1"/>
          </p:cNvPicPr>
          <p:nvPr/>
        </p:nvPicPr>
        <p:blipFill>
          <a:blip r:embed="rId3" cstate="print">
            <a:extLst>
              <a:ext uri="{28A0092B-C50C-407E-A947-70E740481C1C}">
                <a14:useLocalDpi xmlns:a14="http://schemas.microsoft.com/office/drawing/2010/main" val="0"/>
              </a:ext>
            </a:extLst>
          </a:blip>
          <a:srcRect l="50000" t="34618"/>
          <a:stretch>
            <a:fillRect/>
          </a:stretch>
        </p:blipFill>
        <p:spPr>
          <a:xfrm>
            <a:off x="6712429" y="1041710"/>
            <a:ext cx="2431571" cy="3633630"/>
          </a:xfrm>
          <a:prstGeom prst="rect">
            <a:avLst/>
          </a:prstGeom>
        </p:spPr>
      </p:pic>
      <p:pic>
        <p:nvPicPr>
          <p:cNvPr id="5" name="Picture 4">
            <a:extLst>
              <a:ext uri="{FF2B5EF4-FFF2-40B4-BE49-F238E27FC236}">
                <a16:creationId xmlns:a16="http://schemas.microsoft.com/office/drawing/2014/main" id="{9A874793-2A8A-AF7F-7479-397A0E48825D}"/>
              </a:ext>
            </a:extLst>
          </p:cNvPr>
          <p:cNvPicPr>
            <a:picLocks noChangeAspect="1"/>
          </p:cNvPicPr>
          <p:nvPr/>
        </p:nvPicPr>
        <p:blipFill>
          <a:blip r:embed="rId4">
            <a:extLst>
              <a:ext uri="{28A0092B-C50C-407E-A947-70E740481C1C}">
                <a14:useLocalDpi xmlns:a14="http://schemas.microsoft.com/office/drawing/2010/main" val="0"/>
              </a:ext>
            </a:extLst>
          </a:blip>
          <a:srcRect t="7806" r="1932" b="-1418"/>
          <a:stretch>
            <a:fillRect/>
          </a:stretch>
        </p:blipFill>
        <p:spPr>
          <a:xfrm>
            <a:off x="0" y="1581152"/>
            <a:ext cx="4343400" cy="2514598"/>
          </a:xfrm>
          <a:prstGeom prst="rect">
            <a:avLst/>
          </a:prstGeom>
        </p:spPr>
      </p:pic>
    </p:spTree>
    <p:extLst>
      <p:ext uri="{BB962C8B-B14F-4D97-AF65-F5344CB8AC3E}">
        <p14:creationId xmlns:p14="http://schemas.microsoft.com/office/powerpoint/2010/main" val="95746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71DA5-4D8E-0D2B-63EA-217FF78C03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7A576B-C855-6216-D28B-E0E70775FB00}"/>
              </a:ext>
            </a:extLst>
          </p:cNvPr>
          <p:cNvSpPr>
            <a:spLocks noGrp="1"/>
          </p:cNvSpPr>
          <p:nvPr>
            <p:ph type="title"/>
          </p:nvPr>
        </p:nvSpPr>
        <p:spPr>
          <a:xfrm>
            <a:off x="195125" y="742950"/>
            <a:ext cx="2590800" cy="457200"/>
          </a:xfrm>
        </p:spPr>
        <p:txBody>
          <a:bodyPr>
            <a:normAutofit fontScale="90000"/>
          </a:bodyPr>
          <a:lstStyle/>
          <a:p>
            <a:r>
              <a:rPr lang="en-US" dirty="0"/>
              <a:t>Standard Correction</a:t>
            </a:r>
          </a:p>
        </p:txBody>
      </p:sp>
      <p:sp>
        <p:nvSpPr>
          <p:cNvPr id="4" name="Slide Number Placeholder 3">
            <a:extLst>
              <a:ext uri="{FF2B5EF4-FFF2-40B4-BE49-F238E27FC236}">
                <a16:creationId xmlns:a16="http://schemas.microsoft.com/office/drawing/2014/main" id="{CE8617B8-F189-F042-38A6-3024A3A25FD3}"/>
              </a:ext>
            </a:extLst>
          </p:cNvPr>
          <p:cNvSpPr>
            <a:spLocks noGrp="1"/>
          </p:cNvSpPr>
          <p:nvPr>
            <p:ph type="sldNum" sz="quarter" idx="10"/>
          </p:nvPr>
        </p:nvSpPr>
        <p:spPr/>
        <p:txBody>
          <a:bodyPr/>
          <a:lstStyle/>
          <a:p>
            <a:fld id="{C21B05C1-3D19-DE44-B562-DD8B4238305A}" type="slidenum">
              <a:rPr lang="en-US" smtClean="0"/>
              <a:t>15</a:t>
            </a:fld>
            <a:endParaRPr lang="en-US"/>
          </a:p>
        </p:txBody>
      </p:sp>
      <p:pic>
        <p:nvPicPr>
          <p:cNvPr id="5" name="Picture 4">
            <a:extLst>
              <a:ext uri="{FF2B5EF4-FFF2-40B4-BE49-F238E27FC236}">
                <a16:creationId xmlns:a16="http://schemas.microsoft.com/office/drawing/2014/main" id="{4B134F1D-79AF-7CE3-C739-7775624F3680}"/>
              </a:ext>
            </a:extLst>
          </p:cNvPr>
          <p:cNvPicPr>
            <a:picLocks noChangeAspect="1"/>
          </p:cNvPicPr>
          <p:nvPr/>
        </p:nvPicPr>
        <p:blipFill>
          <a:blip r:embed="rId3"/>
          <a:stretch>
            <a:fillRect/>
          </a:stretch>
        </p:blipFill>
        <p:spPr>
          <a:xfrm>
            <a:off x="2927351" y="438150"/>
            <a:ext cx="5341343" cy="2448000"/>
          </a:xfrm>
          <a:prstGeom prst="rect">
            <a:avLst/>
          </a:prstGeom>
        </p:spPr>
      </p:pic>
      <p:pic>
        <p:nvPicPr>
          <p:cNvPr id="7" name="Picture 6">
            <a:extLst>
              <a:ext uri="{FF2B5EF4-FFF2-40B4-BE49-F238E27FC236}">
                <a16:creationId xmlns:a16="http://schemas.microsoft.com/office/drawing/2014/main" id="{7E001E30-7B64-3255-A177-6351FCC11C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95600" y="2647950"/>
            <a:ext cx="5341344" cy="2448000"/>
          </a:xfrm>
          <a:prstGeom prst="rect">
            <a:avLst/>
          </a:prstGeom>
        </p:spPr>
      </p:pic>
      <p:sp>
        <p:nvSpPr>
          <p:cNvPr id="9" name="Content Placeholder 2">
            <a:extLst>
              <a:ext uri="{FF2B5EF4-FFF2-40B4-BE49-F238E27FC236}">
                <a16:creationId xmlns:a16="http://schemas.microsoft.com/office/drawing/2014/main" id="{66131328-AD96-9555-147A-9D5087BFDC03}"/>
              </a:ext>
            </a:extLst>
          </p:cNvPr>
          <p:cNvSpPr>
            <a:spLocks noGrp="1"/>
          </p:cNvSpPr>
          <p:nvPr>
            <p:ph idx="1"/>
          </p:nvPr>
        </p:nvSpPr>
        <p:spPr>
          <a:xfrm>
            <a:off x="228600" y="1504950"/>
            <a:ext cx="2698751" cy="3124200"/>
          </a:xfrm>
        </p:spPr>
        <p:txBody>
          <a:bodyPr>
            <a:normAutofit/>
          </a:bodyPr>
          <a:lstStyle/>
          <a:p>
            <a:pPr marL="269875" indent="-269875">
              <a:buFont typeface="+mj-lt"/>
              <a:buAutoNum type="arabicPeriod"/>
            </a:pPr>
            <a:r>
              <a:rPr lang="en-US" sz="2000" dirty="0"/>
              <a:t>Scan a homogenous body and fit a polynomial calibration curve.</a:t>
            </a:r>
          </a:p>
          <a:p>
            <a:pPr marL="269875" indent="-269875">
              <a:buFont typeface="+mj-lt"/>
              <a:buAutoNum type="arabicPeriod"/>
            </a:pPr>
            <a:endParaRPr lang="en-US" sz="2000" dirty="0"/>
          </a:p>
          <a:p>
            <a:pPr marL="269875" indent="-269875">
              <a:buFont typeface="+mj-lt"/>
              <a:buAutoNum type="arabicPeriod"/>
            </a:pPr>
            <a:r>
              <a:rPr lang="en-US" sz="2000" dirty="0"/>
              <a:t>Use that curve to fix the intensities in the scanned image.</a:t>
            </a:r>
          </a:p>
        </p:txBody>
      </p:sp>
      <p:sp>
        <p:nvSpPr>
          <p:cNvPr id="10" name="TextBox 9">
            <a:extLst>
              <a:ext uri="{FF2B5EF4-FFF2-40B4-BE49-F238E27FC236}">
                <a16:creationId xmlns:a16="http://schemas.microsoft.com/office/drawing/2014/main" id="{C7B4BBEF-545B-4E52-A837-A6FB506ADFA7}"/>
              </a:ext>
            </a:extLst>
          </p:cNvPr>
          <p:cNvSpPr txBox="1"/>
          <p:nvPr/>
        </p:nvSpPr>
        <p:spPr>
          <a:xfrm>
            <a:off x="228600" y="4558725"/>
            <a:ext cx="2667000" cy="584775"/>
          </a:xfrm>
          <a:prstGeom prst="rect">
            <a:avLst/>
          </a:prstGeom>
        </p:spPr>
        <p:txBody>
          <a:bodyPr wrap="square">
            <a:spAutoFit/>
          </a:bodyPr>
          <a:lstStyle/>
          <a:p>
            <a:r>
              <a:rPr lang="en-US" sz="800" dirty="0">
                <a:effectLst/>
                <a:latin typeface="+mn-lt"/>
              </a:rPr>
              <a:t>Herman, G. T. (1979). Correction for beam hardening in computed tomography. Physics in Medicine and Biology, 24(1), 81–106. https://doi.org/10.1088/0031-9155/24/1/008</a:t>
            </a:r>
          </a:p>
        </p:txBody>
      </p:sp>
      <p:sp>
        <p:nvSpPr>
          <p:cNvPr id="3" name="Text Placeholder 17">
            <a:extLst>
              <a:ext uri="{FF2B5EF4-FFF2-40B4-BE49-F238E27FC236}">
                <a16:creationId xmlns:a16="http://schemas.microsoft.com/office/drawing/2014/main" id="{BA5DC2F7-FBF1-1A07-D5C8-F7048DA72A6F}"/>
              </a:ext>
            </a:extLst>
          </p:cNvPr>
          <p:cNvSpPr>
            <a:spLocks noGrp="1"/>
          </p:cNvSpPr>
          <p:nvPr>
            <p:ph type="body" sz="quarter" idx="11"/>
          </p:nvPr>
        </p:nvSpPr>
        <p:spPr>
          <a:xfrm>
            <a:off x="6858000" y="0"/>
            <a:ext cx="2286000" cy="412181"/>
          </a:xfrm>
        </p:spPr>
        <p:txBody>
          <a:bodyPr/>
          <a:lstStyle/>
          <a:p>
            <a:r>
              <a:rPr lang="en-US" dirty="0"/>
              <a:t>METHOD</a:t>
            </a:r>
          </a:p>
        </p:txBody>
      </p:sp>
    </p:spTree>
    <p:extLst>
      <p:ext uri="{BB962C8B-B14F-4D97-AF65-F5344CB8AC3E}">
        <p14:creationId xmlns:p14="http://schemas.microsoft.com/office/powerpoint/2010/main" val="39758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1BAC5-E4EF-D796-F4B5-25129984F923}"/>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F52BDC13-1665-3147-59AF-28FD3E23E78C}"/>
              </a:ext>
            </a:extLst>
          </p:cNvPr>
          <p:cNvSpPr>
            <a:spLocks noGrp="1"/>
          </p:cNvSpPr>
          <p:nvPr>
            <p:ph type="title"/>
          </p:nvPr>
        </p:nvSpPr>
        <p:spPr/>
        <p:txBody>
          <a:bodyPr>
            <a:normAutofit fontScale="90000"/>
          </a:bodyPr>
          <a:lstStyle/>
          <a:p>
            <a:r>
              <a:rPr lang="en-US" dirty="0"/>
              <a:t>Basis Vector Method (Lehmann et al. 1981)</a:t>
            </a:r>
          </a:p>
        </p:txBody>
      </p:sp>
      <p:sp>
        <p:nvSpPr>
          <p:cNvPr id="4" name="Slide Number Placeholder 3">
            <a:extLst>
              <a:ext uri="{FF2B5EF4-FFF2-40B4-BE49-F238E27FC236}">
                <a16:creationId xmlns:a16="http://schemas.microsoft.com/office/drawing/2014/main" id="{98DAB241-11DB-8149-482B-655C5F959421}"/>
              </a:ext>
            </a:extLst>
          </p:cNvPr>
          <p:cNvSpPr>
            <a:spLocks noGrp="1"/>
          </p:cNvSpPr>
          <p:nvPr>
            <p:ph type="sldNum" sz="quarter" idx="10"/>
          </p:nvPr>
        </p:nvSpPr>
        <p:spPr/>
        <p:txBody>
          <a:bodyPr/>
          <a:lstStyle/>
          <a:p>
            <a:fld id="{D68F6067-58DE-4485-9440-BA6CEDAF4467}" type="slidenum">
              <a:rPr lang="en-US" smtClean="0"/>
              <a:t>16</a:t>
            </a:fld>
            <a:endParaRPr lang="en-US" dirty="0"/>
          </a:p>
        </p:txBody>
      </p:sp>
      <p:pic>
        <p:nvPicPr>
          <p:cNvPr id="3" name="Picture 2" descr="A collage of images of a person's body&#10;&#10;AI-generated content may be incorrect.">
            <a:extLst>
              <a:ext uri="{FF2B5EF4-FFF2-40B4-BE49-F238E27FC236}">
                <a16:creationId xmlns:a16="http://schemas.microsoft.com/office/drawing/2014/main" id="{16564DB8-6818-FF43-64AE-2ED526654948}"/>
              </a:ext>
            </a:extLst>
          </p:cNvPr>
          <p:cNvPicPr>
            <a:picLocks noChangeAspect="1"/>
          </p:cNvPicPr>
          <p:nvPr/>
        </p:nvPicPr>
        <p:blipFill>
          <a:blip r:embed="rId2"/>
          <a:srcRect b="2517"/>
          <a:stretch>
            <a:fillRect/>
          </a:stretch>
        </p:blipFill>
        <p:spPr>
          <a:xfrm>
            <a:off x="4869094" y="1441805"/>
            <a:ext cx="3217668" cy="2744612"/>
          </a:xfrm>
          <a:prstGeom prst="rect">
            <a:avLst/>
          </a:prstGeom>
          <a:noFill/>
        </p:spPr>
      </p:pic>
      <p:sp>
        <p:nvSpPr>
          <p:cNvPr id="9" name="TextBox 8">
            <a:extLst>
              <a:ext uri="{FF2B5EF4-FFF2-40B4-BE49-F238E27FC236}">
                <a16:creationId xmlns:a16="http://schemas.microsoft.com/office/drawing/2014/main" id="{D03563DA-F4B1-4F82-6310-87EEEC7ABFDA}"/>
              </a:ext>
            </a:extLst>
          </p:cNvPr>
          <p:cNvSpPr txBox="1"/>
          <p:nvPr/>
        </p:nvSpPr>
        <p:spPr>
          <a:xfrm>
            <a:off x="228600" y="4804946"/>
            <a:ext cx="8001000" cy="338554"/>
          </a:xfrm>
          <a:prstGeom prst="rect">
            <a:avLst/>
          </a:prstGeom>
        </p:spPr>
        <p:txBody>
          <a:bodyPr wrap="square">
            <a:spAutoFit/>
          </a:bodyPr>
          <a:lstStyle/>
          <a:p>
            <a:r>
              <a:rPr lang="en-US" sz="800" dirty="0">
                <a:effectLst/>
                <a:latin typeface="+mn-lt"/>
              </a:rPr>
              <a:t>*Lehmann, L. A., Alvarez, R. E., </a:t>
            </a:r>
            <a:r>
              <a:rPr lang="en-US" sz="800" dirty="0" err="1">
                <a:effectLst/>
                <a:latin typeface="+mn-lt"/>
              </a:rPr>
              <a:t>Macovski</a:t>
            </a:r>
            <a:r>
              <a:rPr lang="en-US" sz="800" dirty="0">
                <a:effectLst/>
                <a:latin typeface="+mn-lt"/>
              </a:rPr>
              <a:t>, A., Brody, W. R., Pelc, N. J., Riederer, S. J., &amp; Hall, A. L. (1981). Generalized image combinations in dual KVP digital radiography. Medical Physics, 8(5), 659–667. https://doi.org/10.1118/1.595025</a:t>
            </a:r>
          </a:p>
        </p:txBody>
      </p:sp>
      <p:sp>
        <p:nvSpPr>
          <p:cNvPr id="8" name="Text Placeholder 17">
            <a:extLst>
              <a:ext uri="{FF2B5EF4-FFF2-40B4-BE49-F238E27FC236}">
                <a16:creationId xmlns:a16="http://schemas.microsoft.com/office/drawing/2014/main" id="{2CCE981C-A6A6-EFC1-7FB6-87097D4BFEBE}"/>
              </a:ext>
            </a:extLst>
          </p:cNvPr>
          <p:cNvSpPr>
            <a:spLocks noGrp="1"/>
          </p:cNvSpPr>
          <p:nvPr>
            <p:ph type="body" sz="quarter" idx="11"/>
          </p:nvPr>
        </p:nvSpPr>
        <p:spPr>
          <a:xfrm>
            <a:off x="6858000" y="0"/>
            <a:ext cx="2286000" cy="412181"/>
          </a:xfrm>
        </p:spPr>
        <p:txBody>
          <a:bodyPr/>
          <a:lstStyle/>
          <a:p>
            <a:r>
              <a:rPr lang="en-US" dirty="0"/>
              <a:t>METHOD</a:t>
            </a:r>
          </a:p>
        </p:txBody>
      </p:sp>
      <p:pic>
        <p:nvPicPr>
          <p:cNvPr id="7" name="Picture 6">
            <a:extLst>
              <a:ext uri="{FF2B5EF4-FFF2-40B4-BE49-F238E27FC236}">
                <a16:creationId xmlns:a16="http://schemas.microsoft.com/office/drawing/2014/main" id="{397F1678-9496-BB1D-F5DC-042E30B225EC}"/>
              </a:ext>
            </a:extLst>
          </p:cNvPr>
          <p:cNvPicPr>
            <a:picLocks noChangeAspect="1"/>
          </p:cNvPicPr>
          <p:nvPr/>
        </p:nvPicPr>
        <p:blipFill>
          <a:blip r:embed="rId3"/>
          <a:srcRect t="1974" b="10001"/>
          <a:stretch>
            <a:fillRect/>
          </a:stretch>
        </p:blipFill>
        <p:spPr>
          <a:xfrm>
            <a:off x="329266" y="1101573"/>
            <a:ext cx="3999284" cy="322814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61AE85-7C26-FD28-5374-05F4D4710EE3}"/>
                  </a:ext>
                </a:extLst>
              </p:cNvPr>
              <p:cNvSpPr txBox="1"/>
              <p:nvPr/>
            </p:nvSpPr>
            <p:spPr>
              <a:xfrm>
                <a:off x="4191929" y="1072473"/>
                <a:ext cx="4571999" cy="36933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𝐶</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𝐴</m:t>
                          </m:r>
                        </m:e>
                        <m:sub>
                          <m:r>
                            <a:rPr lang="en-US" sz="1800" b="0" i="1" smtClean="0">
                              <a:latin typeface="Cambria Math" panose="02040503050406030204" pitchFamily="18" charset="0"/>
                            </a:rPr>
                            <m:t>1</m:t>
                          </m:r>
                        </m:sub>
                      </m:sSub>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cos</m:t>
                          </m:r>
                        </m:fName>
                        <m:e>
                          <m:r>
                            <m:rPr>
                              <m:sty m:val="p"/>
                            </m:rPr>
                            <a:rPr lang="en-US" sz="1800" b="0" i="0" smtClean="0">
                              <a:latin typeface="Cambria Math" panose="02040503050406030204" pitchFamily="18" charset="0"/>
                            </a:rPr>
                            <m:t>Φ</m:t>
                          </m:r>
                        </m:e>
                      </m:func>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𝐴</m:t>
                          </m:r>
                        </m:e>
                        <m:sub>
                          <m:r>
                            <a:rPr lang="en-US" sz="1800" b="0" i="1" smtClean="0">
                              <a:latin typeface="Cambria Math" panose="02040503050406030204" pitchFamily="18" charset="0"/>
                            </a:rPr>
                            <m:t>2</m:t>
                          </m:r>
                        </m:sub>
                      </m:sSub>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sin</m:t>
                          </m:r>
                        </m:fName>
                        <m:e>
                          <m:r>
                            <m:rPr>
                              <m:sty m:val="p"/>
                            </m:rPr>
                            <a:rPr lang="en-US" sz="1800" b="0" i="0" smtClean="0">
                              <a:latin typeface="Cambria Math" panose="02040503050406030204" pitchFamily="18" charset="0"/>
                            </a:rPr>
                            <m:t>Φ</m:t>
                          </m:r>
                        </m:e>
                      </m:func>
                    </m:oMath>
                  </m:oMathPara>
                </a14:m>
                <a:endParaRPr lang="en-US" sz="1800" dirty="0">
                  <a:solidFill>
                    <a:schemeClr val="bg1"/>
                  </a:solidFill>
                </a:endParaRPr>
              </a:p>
            </p:txBody>
          </p:sp>
        </mc:Choice>
        <mc:Fallback xmlns="">
          <p:sp>
            <p:nvSpPr>
              <p:cNvPr id="12" name="TextBox 11">
                <a:extLst>
                  <a:ext uri="{FF2B5EF4-FFF2-40B4-BE49-F238E27FC236}">
                    <a16:creationId xmlns:a16="http://schemas.microsoft.com/office/drawing/2014/main" id="{D461AE85-7C26-FD28-5374-05F4D4710EE3}"/>
                  </a:ext>
                </a:extLst>
              </p:cNvPr>
              <p:cNvSpPr txBox="1">
                <a:spLocks noRot="1" noChangeAspect="1" noMove="1" noResize="1" noEditPoints="1" noAdjustHandles="1" noChangeArrowheads="1" noChangeShapeType="1" noTextEdit="1"/>
              </p:cNvSpPr>
              <p:nvPr/>
            </p:nvSpPr>
            <p:spPr>
              <a:xfrm>
                <a:off x="4191929" y="1072473"/>
                <a:ext cx="4571999" cy="36933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7704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404C-7C60-D6B7-3C78-38F41E2A80F1}"/>
            </a:ext>
          </a:extLst>
        </p:cNvPr>
        <p:cNvGrpSpPr/>
        <p:nvPr/>
      </p:nvGrpSpPr>
      <p:grpSpPr>
        <a:xfrm>
          <a:off x="0" y="0"/>
          <a:ext cx="0" cy="0"/>
          <a:chOff x="0" y="0"/>
          <a:chExt cx="0" cy="0"/>
        </a:xfrm>
      </p:grpSpPr>
      <p:pic>
        <p:nvPicPr>
          <p:cNvPr id="12" name="Basis Image 1">
            <a:extLst>
              <a:ext uri="{FF2B5EF4-FFF2-40B4-BE49-F238E27FC236}">
                <a16:creationId xmlns:a16="http://schemas.microsoft.com/office/drawing/2014/main" id="{3B286F8D-A752-3A73-2F92-486CFF511338}"/>
              </a:ext>
            </a:extLst>
          </p:cNvPr>
          <p:cNvPicPr>
            <a:picLocks noChangeAspect="1"/>
          </p:cNvPicPr>
          <p:nvPr/>
        </p:nvPicPr>
        <p:blipFill>
          <a:blip r:embed="rId2"/>
          <a:stretch>
            <a:fillRect/>
          </a:stretch>
        </p:blipFill>
        <p:spPr>
          <a:xfrm>
            <a:off x="1496924" y="1077636"/>
            <a:ext cx="6059084" cy="2531729"/>
          </a:xfrm>
          <a:prstGeom prst="rect">
            <a:avLst/>
          </a:prstGeom>
        </p:spPr>
      </p:pic>
      <p:sp>
        <p:nvSpPr>
          <p:cNvPr id="6" name="Title 2">
            <a:extLst>
              <a:ext uri="{FF2B5EF4-FFF2-40B4-BE49-F238E27FC236}">
                <a16:creationId xmlns:a16="http://schemas.microsoft.com/office/drawing/2014/main" id="{278EF787-CA3C-8BFC-6309-15B434AE1EF2}"/>
              </a:ext>
            </a:extLst>
          </p:cNvPr>
          <p:cNvSpPr>
            <a:spLocks noGrp="1"/>
          </p:cNvSpPr>
          <p:nvPr>
            <p:ph type="title"/>
          </p:nvPr>
        </p:nvSpPr>
        <p:spPr/>
        <p:txBody>
          <a:bodyPr>
            <a:normAutofit fontScale="90000"/>
          </a:bodyPr>
          <a:lstStyle/>
          <a:p>
            <a:r>
              <a:rPr lang="en-US" dirty="0"/>
              <a:t>Basis Vector Method</a:t>
            </a:r>
          </a:p>
        </p:txBody>
      </p:sp>
      <p:sp>
        <p:nvSpPr>
          <p:cNvPr id="4" name="Slide Number Placeholder 3">
            <a:extLst>
              <a:ext uri="{FF2B5EF4-FFF2-40B4-BE49-F238E27FC236}">
                <a16:creationId xmlns:a16="http://schemas.microsoft.com/office/drawing/2014/main" id="{D14D8437-BF5F-29B2-E59F-D9711339E18B}"/>
              </a:ext>
            </a:extLst>
          </p:cNvPr>
          <p:cNvSpPr>
            <a:spLocks noGrp="1"/>
          </p:cNvSpPr>
          <p:nvPr>
            <p:ph type="sldNum" sz="quarter" idx="10"/>
          </p:nvPr>
        </p:nvSpPr>
        <p:spPr/>
        <p:txBody>
          <a:bodyPr/>
          <a:lstStyle/>
          <a:p>
            <a:fld id="{D68F6067-58DE-4485-9440-BA6CEDAF4467}" type="slidenum">
              <a:rPr lang="en-US" smtClean="0"/>
              <a:t>17</a:t>
            </a:fld>
            <a:endParaRPr lang="en-US" dirty="0"/>
          </a:p>
        </p:txBody>
      </p:sp>
      <p:sp>
        <p:nvSpPr>
          <p:cNvPr id="2" name="TextBox 1">
            <a:extLst>
              <a:ext uri="{FF2B5EF4-FFF2-40B4-BE49-F238E27FC236}">
                <a16:creationId xmlns:a16="http://schemas.microsoft.com/office/drawing/2014/main" id="{949044A7-1959-9A76-4D26-85D72F6351E3}"/>
              </a:ext>
            </a:extLst>
          </p:cNvPr>
          <p:cNvSpPr txBox="1"/>
          <p:nvPr/>
        </p:nvSpPr>
        <p:spPr>
          <a:xfrm>
            <a:off x="1552186" y="3777173"/>
            <a:ext cx="2438399" cy="461665"/>
          </a:xfrm>
          <a:prstGeom prst="rect">
            <a:avLst/>
          </a:prstGeom>
          <a:noFill/>
          <a:ln w="57150">
            <a:noFill/>
          </a:ln>
        </p:spPr>
        <p:txBody>
          <a:bodyPr wrap="square">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Focus on Images</a:t>
            </a:r>
          </a:p>
        </p:txBody>
      </p:sp>
      <p:sp>
        <p:nvSpPr>
          <p:cNvPr id="7" name="TextBox 6">
            <a:extLst>
              <a:ext uri="{FF2B5EF4-FFF2-40B4-BE49-F238E27FC236}">
                <a16:creationId xmlns:a16="http://schemas.microsoft.com/office/drawing/2014/main" id="{2622B7DB-CC28-AFD6-4C46-BE48D39E3E53}"/>
              </a:ext>
            </a:extLst>
          </p:cNvPr>
          <p:cNvSpPr txBox="1"/>
          <p:nvPr/>
        </p:nvSpPr>
        <p:spPr>
          <a:xfrm>
            <a:off x="4660852" y="3776718"/>
            <a:ext cx="2438399" cy="461665"/>
          </a:xfrm>
          <a:prstGeom prst="rect">
            <a:avLst/>
          </a:prstGeom>
          <a:noFill/>
          <a:ln w="57150">
            <a:noFill/>
          </a:ln>
        </p:spPr>
        <p:txBody>
          <a:bodyPr wrap="square">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Focus on Physics</a:t>
            </a:r>
          </a:p>
        </p:txBody>
      </p:sp>
      <p:sp>
        <p:nvSpPr>
          <p:cNvPr id="8" name="Arrow: Right 7">
            <a:extLst>
              <a:ext uri="{FF2B5EF4-FFF2-40B4-BE49-F238E27FC236}">
                <a16:creationId xmlns:a16="http://schemas.microsoft.com/office/drawing/2014/main" id="{BD282D1C-B00E-2B3A-CE1E-140A2C5A3C3A}"/>
              </a:ext>
            </a:extLst>
          </p:cNvPr>
          <p:cNvSpPr/>
          <p:nvPr/>
        </p:nvSpPr>
        <p:spPr>
          <a:xfrm>
            <a:off x="4038087" y="3807495"/>
            <a:ext cx="575262" cy="400110"/>
          </a:xfrm>
          <a:prstGeom prst="rightArrow">
            <a:avLst/>
          </a:prstGeom>
          <a:solidFill>
            <a:srgbClr val="BF5700"/>
          </a:solidFill>
          <a:ln>
            <a:solidFill>
              <a:srgbClr val="BF5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663689-E021-690A-C3AA-A5C1B035AB66}"/>
              </a:ext>
            </a:extLst>
          </p:cNvPr>
          <p:cNvSpPr/>
          <p:nvPr/>
        </p:nvSpPr>
        <p:spPr>
          <a:xfrm>
            <a:off x="1573898" y="3684384"/>
            <a:ext cx="2438398" cy="646331"/>
          </a:xfrm>
          <a:prstGeom prst="rect">
            <a:avLst/>
          </a:prstGeom>
          <a:noFill/>
          <a:ln w="57150">
            <a:solidFill>
              <a:srgbClr val="BF5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6898DB9B-9DF0-2DA4-358B-5A4115F43B69}"/>
              </a:ext>
            </a:extLst>
          </p:cNvPr>
          <p:cNvSpPr>
            <a:spLocks noGrp="1"/>
          </p:cNvSpPr>
          <p:nvPr>
            <p:ph type="body" sz="quarter" idx="11"/>
          </p:nvPr>
        </p:nvSpPr>
        <p:spPr>
          <a:xfrm>
            <a:off x="6858000" y="0"/>
            <a:ext cx="2286000" cy="412181"/>
          </a:xfrm>
        </p:spPr>
        <p:txBody>
          <a:bodyPr/>
          <a:lstStyle/>
          <a:p>
            <a:r>
              <a:rPr lang="en-US" dirty="0"/>
              <a:t>METHOD</a:t>
            </a:r>
          </a:p>
        </p:txBody>
      </p:sp>
    </p:spTree>
    <p:extLst>
      <p:ext uri="{BB962C8B-B14F-4D97-AF65-F5344CB8AC3E}">
        <p14:creationId xmlns:p14="http://schemas.microsoft.com/office/powerpoint/2010/main" val="213382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1.94444E-6 -2.34568E-6 L 0.33629 0.00247 " pathEditMode="relative" rAng="0" ptsTypes="AA">
                                      <p:cBhvr>
                                        <p:cTn id="25" dur="1000" fill="hold"/>
                                        <p:tgtEl>
                                          <p:spTgt spid="11"/>
                                        </p:tgtEl>
                                        <p:attrNameLst>
                                          <p:attrName>ppt_x</p:attrName>
                                          <p:attrName>ppt_y</p:attrName>
                                        </p:attrNameLst>
                                      </p:cBhvr>
                                      <p:rCtr x="16806"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8552-C58F-5AD7-3C1B-1AFC66B819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57AD5F-12DD-93B0-A2CF-8B9F2D50AC6E}"/>
              </a:ext>
            </a:extLst>
          </p:cNvPr>
          <p:cNvPicPr>
            <a:picLocks noChangeAspect="1"/>
          </p:cNvPicPr>
          <p:nvPr/>
        </p:nvPicPr>
        <p:blipFill>
          <a:blip r:embed="rId2" cstate="print">
            <a:extLst>
              <a:ext uri="{28A0092B-C50C-407E-A947-70E740481C1C}">
                <a14:useLocalDpi xmlns:a14="http://schemas.microsoft.com/office/drawing/2010/main" val="0"/>
              </a:ext>
            </a:extLst>
          </a:blip>
          <a:srcRect l="35645" b="52082"/>
          <a:stretch>
            <a:fillRect/>
          </a:stretch>
        </p:blipFill>
        <p:spPr>
          <a:xfrm>
            <a:off x="4191000" y="906457"/>
            <a:ext cx="4952728" cy="2032079"/>
          </a:xfrm>
          <a:prstGeom prst="rect">
            <a:avLst/>
          </a:prstGeom>
        </p:spPr>
      </p:pic>
      <p:pic>
        <p:nvPicPr>
          <p:cNvPr id="6" name="Picture 5">
            <a:extLst>
              <a:ext uri="{FF2B5EF4-FFF2-40B4-BE49-F238E27FC236}">
                <a16:creationId xmlns:a16="http://schemas.microsoft.com/office/drawing/2014/main" id="{38AC9A1B-4594-3933-8F3D-753373296934}"/>
              </a:ext>
            </a:extLst>
          </p:cNvPr>
          <p:cNvPicPr>
            <a:picLocks noChangeAspect="1"/>
          </p:cNvPicPr>
          <p:nvPr/>
        </p:nvPicPr>
        <p:blipFill>
          <a:blip r:embed="rId3" cstate="print">
            <a:extLst>
              <a:ext uri="{28A0092B-C50C-407E-A947-70E740481C1C}">
                <a14:useLocalDpi xmlns:a14="http://schemas.microsoft.com/office/drawing/2010/main" val="0"/>
              </a:ext>
            </a:extLst>
          </a:blip>
          <a:srcRect l="36071" b="53018"/>
          <a:stretch>
            <a:fillRect/>
          </a:stretch>
        </p:blipFill>
        <p:spPr>
          <a:xfrm>
            <a:off x="4191000" y="2941257"/>
            <a:ext cx="4861842" cy="1992693"/>
          </a:xfrm>
          <a:prstGeom prst="rect">
            <a:avLst/>
          </a:prstGeom>
        </p:spPr>
      </p:pic>
      <p:sp>
        <p:nvSpPr>
          <p:cNvPr id="2" name="Title 1">
            <a:extLst>
              <a:ext uri="{FF2B5EF4-FFF2-40B4-BE49-F238E27FC236}">
                <a16:creationId xmlns:a16="http://schemas.microsoft.com/office/drawing/2014/main" id="{FAA1BE03-CCA9-09F2-A26F-1351CFB151FB}"/>
              </a:ext>
            </a:extLst>
          </p:cNvPr>
          <p:cNvSpPr>
            <a:spLocks noGrp="1"/>
          </p:cNvSpPr>
          <p:nvPr>
            <p:ph type="title"/>
          </p:nvPr>
        </p:nvSpPr>
        <p:spPr/>
        <p:txBody>
          <a:bodyPr>
            <a:normAutofit fontScale="90000"/>
          </a:bodyPr>
          <a:lstStyle/>
          <a:p>
            <a:r>
              <a:rPr lang="en-US" dirty="0"/>
              <a:t>Inversion Results</a:t>
            </a:r>
          </a:p>
        </p:txBody>
      </p:sp>
      <p:sp>
        <p:nvSpPr>
          <p:cNvPr id="4" name="Slide Number Placeholder 3">
            <a:extLst>
              <a:ext uri="{FF2B5EF4-FFF2-40B4-BE49-F238E27FC236}">
                <a16:creationId xmlns:a16="http://schemas.microsoft.com/office/drawing/2014/main" id="{43726977-04CC-80E8-2EA4-D0317E4F1D8D}"/>
              </a:ext>
            </a:extLst>
          </p:cNvPr>
          <p:cNvSpPr>
            <a:spLocks noGrp="1"/>
          </p:cNvSpPr>
          <p:nvPr>
            <p:ph type="sldNum" sz="quarter" idx="10"/>
          </p:nvPr>
        </p:nvSpPr>
        <p:spPr/>
        <p:txBody>
          <a:bodyPr/>
          <a:lstStyle/>
          <a:p>
            <a:fld id="{C21B05C1-3D19-DE44-B562-DD8B4238305A}" type="slidenum">
              <a:rPr lang="en-US" smtClean="0"/>
              <a:t>18</a:t>
            </a:fld>
            <a:endParaRPr lang="en-US"/>
          </a:p>
        </p:txBody>
      </p:sp>
      <p:sp>
        <p:nvSpPr>
          <p:cNvPr id="3" name="Text Placeholder 17">
            <a:extLst>
              <a:ext uri="{FF2B5EF4-FFF2-40B4-BE49-F238E27FC236}">
                <a16:creationId xmlns:a16="http://schemas.microsoft.com/office/drawing/2014/main" id="{76901C2E-986D-2848-46A7-B4D2E9C4D222}"/>
              </a:ext>
            </a:extLst>
          </p:cNvPr>
          <p:cNvSpPr>
            <a:spLocks noGrp="1"/>
          </p:cNvSpPr>
          <p:nvPr>
            <p:ph type="body" sz="quarter" idx="11"/>
          </p:nvPr>
        </p:nvSpPr>
        <p:spPr>
          <a:xfrm>
            <a:off x="6858000" y="0"/>
            <a:ext cx="2286000" cy="412181"/>
          </a:xfrm>
        </p:spPr>
        <p:txBody>
          <a:bodyPr/>
          <a:lstStyle/>
          <a:p>
            <a:r>
              <a:rPr lang="en-US" dirty="0"/>
              <a:t>RESULTS</a:t>
            </a:r>
          </a:p>
        </p:txBody>
      </p:sp>
      <p:sp>
        <p:nvSpPr>
          <p:cNvPr id="9" name="TextBox 8">
            <a:extLst>
              <a:ext uri="{FF2B5EF4-FFF2-40B4-BE49-F238E27FC236}">
                <a16:creationId xmlns:a16="http://schemas.microsoft.com/office/drawing/2014/main" id="{9791C283-46ED-5A7D-6C7A-D9F37D3F822D}"/>
              </a:ext>
            </a:extLst>
          </p:cNvPr>
          <p:cNvSpPr txBox="1"/>
          <p:nvPr/>
        </p:nvSpPr>
        <p:spPr>
          <a:xfrm>
            <a:off x="53886" y="1737830"/>
            <a:ext cx="1676400" cy="369332"/>
          </a:xfrm>
          <a:prstGeom prst="rect">
            <a:avLst/>
          </a:prstGeom>
          <a:noFill/>
        </p:spPr>
        <p:txBody>
          <a:bodyPr wrap="square" rtlCol="0">
            <a:spAutoFit/>
          </a:bodyPr>
          <a:lstStyle/>
          <a:p>
            <a:pPr algn="ctr"/>
            <a:r>
              <a:rPr lang="en-US" sz="1800" dirty="0">
                <a:latin typeface="+mn-lt"/>
              </a:rPr>
              <a:t>Polychromatic</a:t>
            </a:r>
          </a:p>
        </p:txBody>
      </p:sp>
      <p:pic>
        <p:nvPicPr>
          <p:cNvPr id="11" name="Picture 10">
            <a:extLst>
              <a:ext uri="{FF2B5EF4-FFF2-40B4-BE49-F238E27FC236}">
                <a16:creationId xmlns:a16="http://schemas.microsoft.com/office/drawing/2014/main" id="{5413BDD1-6F6A-AFA0-21E1-6E112396112D}"/>
              </a:ext>
            </a:extLst>
          </p:cNvPr>
          <p:cNvPicPr>
            <a:picLocks noChangeAspect="1"/>
          </p:cNvPicPr>
          <p:nvPr/>
        </p:nvPicPr>
        <p:blipFill>
          <a:blip r:embed="rId4"/>
          <a:stretch>
            <a:fillRect/>
          </a:stretch>
        </p:blipFill>
        <p:spPr>
          <a:xfrm>
            <a:off x="1748871" y="906457"/>
            <a:ext cx="2442129" cy="3937006"/>
          </a:xfrm>
          <a:prstGeom prst="rect">
            <a:avLst/>
          </a:prstGeom>
        </p:spPr>
      </p:pic>
      <p:sp>
        <p:nvSpPr>
          <p:cNvPr id="12" name="TextBox 11">
            <a:extLst>
              <a:ext uri="{FF2B5EF4-FFF2-40B4-BE49-F238E27FC236}">
                <a16:creationId xmlns:a16="http://schemas.microsoft.com/office/drawing/2014/main" id="{8ADBD085-20BB-70D7-1AF3-2A63EC9CAC5F}"/>
              </a:ext>
            </a:extLst>
          </p:cNvPr>
          <p:cNvSpPr txBox="1"/>
          <p:nvPr/>
        </p:nvSpPr>
        <p:spPr>
          <a:xfrm>
            <a:off x="53886" y="3638550"/>
            <a:ext cx="1676400" cy="369332"/>
          </a:xfrm>
          <a:prstGeom prst="rect">
            <a:avLst/>
          </a:prstGeom>
          <a:noFill/>
        </p:spPr>
        <p:txBody>
          <a:bodyPr wrap="square" rtlCol="0">
            <a:spAutoFit/>
          </a:bodyPr>
          <a:lstStyle/>
          <a:p>
            <a:pPr algn="ctr"/>
            <a:r>
              <a:rPr lang="en-US" sz="1800" dirty="0">
                <a:latin typeface="+mn-lt"/>
              </a:rPr>
              <a:t>Monochromatic</a:t>
            </a:r>
          </a:p>
        </p:txBody>
      </p:sp>
    </p:spTree>
    <p:extLst>
      <p:ext uri="{BB962C8B-B14F-4D97-AF65-F5344CB8AC3E}">
        <p14:creationId xmlns:p14="http://schemas.microsoft.com/office/powerpoint/2010/main" val="147044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76C5-4F21-98BF-3F8A-1C62319B1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CCFAA9-6129-1AE9-A701-11883906E7E2}"/>
              </a:ext>
            </a:extLst>
          </p:cNvPr>
          <p:cNvSpPr>
            <a:spLocks noGrp="1"/>
          </p:cNvSpPr>
          <p:nvPr>
            <p:ph type="title"/>
          </p:nvPr>
        </p:nvSpPr>
        <p:spPr/>
        <p:txBody>
          <a:bodyPr>
            <a:normAutofit fontScale="90000"/>
          </a:bodyPr>
          <a:lstStyle/>
          <a:p>
            <a:r>
              <a:rPr lang="en-US" dirty="0"/>
              <a:t>Boxplots – Monochromatic</a:t>
            </a:r>
          </a:p>
        </p:txBody>
      </p:sp>
      <p:sp>
        <p:nvSpPr>
          <p:cNvPr id="4" name="Slide Number Placeholder 3">
            <a:extLst>
              <a:ext uri="{FF2B5EF4-FFF2-40B4-BE49-F238E27FC236}">
                <a16:creationId xmlns:a16="http://schemas.microsoft.com/office/drawing/2014/main" id="{E89AD856-EAAA-D4DE-4592-E38E377E1871}"/>
              </a:ext>
            </a:extLst>
          </p:cNvPr>
          <p:cNvSpPr>
            <a:spLocks noGrp="1"/>
          </p:cNvSpPr>
          <p:nvPr>
            <p:ph type="sldNum" sz="quarter" idx="10"/>
          </p:nvPr>
        </p:nvSpPr>
        <p:spPr/>
        <p:txBody>
          <a:bodyPr/>
          <a:lstStyle/>
          <a:p>
            <a:fld id="{C21B05C1-3D19-DE44-B562-DD8B4238305A}" type="slidenum">
              <a:rPr lang="en-US" smtClean="0"/>
              <a:t>19</a:t>
            </a:fld>
            <a:endParaRPr lang="en-US"/>
          </a:p>
        </p:txBody>
      </p:sp>
      <p:pic>
        <p:nvPicPr>
          <p:cNvPr id="12" name="Picture 11">
            <a:extLst>
              <a:ext uri="{FF2B5EF4-FFF2-40B4-BE49-F238E27FC236}">
                <a16:creationId xmlns:a16="http://schemas.microsoft.com/office/drawing/2014/main" id="{9316554F-85BF-8A66-9ECF-909D86CA3F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28709" y="1200150"/>
            <a:ext cx="8086582" cy="3427425"/>
          </a:xfrm>
          <a:prstGeom prst="rect">
            <a:avLst/>
          </a:prstGeom>
        </p:spPr>
      </p:pic>
      <p:sp>
        <p:nvSpPr>
          <p:cNvPr id="3" name="Text Placeholder 17">
            <a:extLst>
              <a:ext uri="{FF2B5EF4-FFF2-40B4-BE49-F238E27FC236}">
                <a16:creationId xmlns:a16="http://schemas.microsoft.com/office/drawing/2014/main" id="{9011E70A-3C56-C789-BD52-BEB84F2CF62D}"/>
              </a:ext>
            </a:extLst>
          </p:cNvPr>
          <p:cNvSpPr>
            <a:spLocks noGrp="1"/>
          </p:cNvSpPr>
          <p:nvPr>
            <p:ph type="body" sz="quarter" idx="11"/>
          </p:nvPr>
        </p:nvSpPr>
        <p:spPr>
          <a:xfrm>
            <a:off x="6858000" y="0"/>
            <a:ext cx="2286000" cy="412181"/>
          </a:xfrm>
        </p:spPr>
        <p:txBody>
          <a:bodyPr/>
          <a:lstStyle/>
          <a:p>
            <a:r>
              <a:rPr lang="en-US" dirty="0"/>
              <a:t>RESULTS</a:t>
            </a:r>
          </a:p>
        </p:txBody>
      </p:sp>
    </p:spTree>
    <p:extLst>
      <p:ext uri="{BB962C8B-B14F-4D97-AF65-F5344CB8AC3E}">
        <p14:creationId xmlns:p14="http://schemas.microsoft.com/office/powerpoint/2010/main" val="305192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E7198-9B75-647E-DDDA-47B3E58063CD}"/>
            </a:ext>
          </a:extLst>
        </p:cNvPr>
        <p:cNvGrpSpPr/>
        <p:nvPr/>
      </p:nvGrpSpPr>
      <p:grpSpPr>
        <a:xfrm>
          <a:off x="0" y="0"/>
          <a:ext cx="0" cy="0"/>
          <a:chOff x="0" y="0"/>
          <a:chExt cx="0" cy="0"/>
        </a:xfrm>
      </p:grpSpPr>
      <p:pic>
        <p:nvPicPr>
          <p:cNvPr id="27" name="BHC Image 1">
            <a:extLst>
              <a:ext uri="{FF2B5EF4-FFF2-40B4-BE49-F238E27FC236}">
                <a16:creationId xmlns:a16="http://schemas.microsoft.com/office/drawing/2014/main" id="{C47FF2B5-E67C-5C6E-5DCF-D01DB27E4177}"/>
              </a:ext>
            </a:extLst>
          </p:cNvPr>
          <p:cNvPicPr>
            <a:picLocks noChangeAspect="1"/>
          </p:cNvPicPr>
          <p:nvPr/>
        </p:nvPicPr>
        <p:blipFill>
          <a:blip r:embed="rId3"/>
          <a:stretch>
            <a:fillRect/>
          </a:stretch>
        </p:blipFill>
        <p:spPr>
          <a:xfrm>
            <a:off x="3106782" y="1339566"/>
            <a:ext cx="2945594" cy="1350000"/>
          </a:xfrm>
          <a:prstGeom prst="rect">
            <a:avLst/>
          </a:prstGeom>
        </p:spPr>
      </p:pic>
      <p:pic>
        <p:nvPicPr>
          <p:cNvPr id="28" name="BHC Image 2">
            <a:extLst>
              <a:ext uri="{FF2B5EF4-FFF2-40B4-BE49-F238E27FC236}">
                <a16:creationId xmlns:a16="http://schemas.microsoft.com/office/drawing/2014/main" id="{259AD674-A63B-04F1-E776-69A5D3DD76A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06782" y="1349919"/>
            <a:ext cx="2945594" cy="1350000"/>
          </a:xfrm>
          <a:prstGeom prst="rect">
            <a:avLst/>
          </a:prstGeom>
        </p:spPr>
      </p:pic>
      <p:sp>
        <p:nvSpPr>
          <p:cNvPr id="29" name="Rectangle 28">
            <a:extLst>
              <a:ext uri="{FF2B5EF4-FFF2-40B4-BE49-F238E27FC236}">
                <a16:creationId xmlns:a16="http://schemas.microsoft.com/office/drawing/2014/main" id="{902BFE85-9604-3327-8126-76D81DD3BA13}"/>
              </a:ext>
            </a:extLst>
          </p:cNvPr>
          <p:cNvSpPr/>
          <p:nvPr/>
        </p:nvSpPr>
        <p:spPr>
          <a:xfrm>
            <a:off x="43425" y="1200150"/>
            <a:ext cx="1209858" cy="988657"/>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9" name="Result Image 1">
            <a:extLst>
              <a:ext uri="{FF2B5EF4-FFF2-40B4-BE49-F238E27FC236}">
                <a16:creationId xmlns:a16="http://schemas.microsoft.com/office/drawing/2014/main" id="{948A59C4-EC4F-95CE-6F89-7E50D797EC13}"/>
              </a:ext>
            </a:extLst>
          </p:cNvPr>
          <p:cNvPicPr>
            <a:picLocks noChangeAspect="1"/>
          </p:cNvPicPr>
          <p:nvPr/>
        </p:nvPicPr>
        <p:blipFill>
          <a:blip r:embed="rId5" cstate="print">
            <a:extLst>
              <a:ext uri="{28A0092B-C50C-407E-A947-70E740481C1C}">
                <a14:useLocalDpi xmlns:a14="http://schemas.microsoft.com/office/drawing/2010/main" val="0"/>
              </a:ext>
            </a:extLst>
          </a:blip>
          <a:srcRect l="50000" b="33827"/>
          <a:stretch>
            <a:fillRect/>
          </a:stretch>
        </p:blipFill>
        <p:spPr>
          <a:xfrm>
            <a:off x="6278662" y="1349919"/>
            <a:ext cx="2700000" cy="1514537"/>
          </a:xfrm>
          <a:prstGeom prst="rect">
            <a:avLst/>
          </a:prstGeom>
        </p:spPr>
      </p:pic>
      <p:sp>
        <p:nvSpPr>
          <p:cNvPr id="148" name="TextBox 147">
            <a:extLst>
              <a:ext uri="{FF2B5EF4-FFF2-40B4-BE49-F238E27FC236}">
                <a16:creationId xmlns:a16="http://schemas.microsoft.com/office/drawing/2014/main" id="{7995B678-2AE9-F46B-95B1-0E719570ED0E}"/>
              </a:ext>
            </a:extLst>
          </p:cNvPr>
          <p:cNvSpPr txBox="1"/>
          <p:nvPr/>
        </p:nvSpPr>
        <p:spPr>
          <a:xfrm>
            <a:off x="6570999" y="2806753"/>
            <a:ext cx="443461" cy="219291"/>
          </a:xfrm>
          <a:prstGeom prst="rect">
            <a:avLst/>
          </a:prstGeom>
          <a:solidFill>
            <a:schemeClr val="bg1"/>
          </a:solidFill>
          <a:ln w="57150">
            <a:noFill/>
          </a:ln>
        </p:spPr>
        <p:txBody>
          <a:bodyPr wrap="square">
            <a:spAutoFit/>
          </a:bodyPr>
          <a:lstStyle/>
          <a:p>
            <a:pPr algn="ctr"/>
            <a:r>
              <a:rPr lang="en-US" sz="825" dirty="0">
                <a:latin typeface="Calibri" panose="020F0502020204030204" pitchFamily="34" charset="0"/>
                <a:ea typeface="Calibri" panose="020F0502020204030204" pitchFamily="34" charset="0"/>
                <a:cs typeface="Calibri" panose="020F0502020204030204" pitchFamily="34" charset="0"/>
              </a:rPr>
              <a:t>Mat 1</a:t>
            </a:r>
          </a:p>
        </p:txBody>
      </p:sp>
      <p:sp>
        <p:nvSpPr>
          <p:cNvPr id="149" name="TextBox 148">
            <a:extLst>
              <a:ext uri="{FF2B5EF4-FFF2-40B4-BE49-F238E27FC236}">
                <a16:creationId xmlns:a16="http://schemas.microsoft.com/office/drawing/2014/main" id="{A828DF37-A054-13F7-5531-50683573AD66}"/>
              </a:ext>
            </a:extLst>
          </p:cNvPr>
          <p:cNvSpPr txBox="1"/>
          <p:nvPr/>
        </p:nvSpPr>
        <p:spPr>
          <a:xfrm>
            <a:off x="7028741" y="2813897"/>
            <a:ext cx="443461" cy="219291"/>
          </a:xfrm>
          <a:prstGeom prst="rect">
            <a:avLst/>
          </a:prstGeom>
          <a:solidFill>
            <a:schemeClr val="bg1"/>
          </a:solidFill>
          <a:ln w="57150">
            <a:noFill/>
          </a:ln>
        </p:spPr>
        <p:txBody>
          <a:bodyPr wrap="square">
            <a:spAutoFit/>
          </a:bodyPr>
          <a:lstStyle/>
          <a:p>
            <a:pPr algn="ctr"/>
            <a:r>
              <a:rPr lang="en-US" sz="825" dirty="0">
                <a:latin typeface="Calibri" panose="020F0502020204030204" pitchFamily="34" charset="0"/>
                <a:ea typeface="Calibri" panose="020F0502020204030204" pitchFamily="34" charset="0"/>
                <a:cs typeface="Calibri" panose="020F0502020204030204" pitchFamily="34" charset="0"/>
              </a:rPr>
              <a:t>Mat 2</a:t>
            </a:r>
          </a:p>
        </p:txBody>
      </p:sp>
      <p:sp>
        <p:nvSpPr>
          <p:cNvPr id="150" name="TextBox 149">
            <a:extLst>
              <a:ext uri="{FF2B5EF4-FFF2-40B4-BE49-F238E27FC236}">
                <a16:creationId xmlns:a16="http://schemas.microsoft.com/office/drawing/2014/main" id="{D9FCB423-C922-8FD4-6FDA-5EACD89DA876}"/>
              </a:ext>
            </a:extLst>
          </p:cNvPr>
          <p:cNvSpPr txBox="1"/>
          <p:nvPr/>
        </p:nvSpPr>
        <p:spPr>
          <a:xfrm>
            <a:off x="7493633" y="2819257"/>
            <a:ext cx="443461" cy="219291"/>
          </a:xfrm>
          <a:prstGeom prst="rect">
            <a:avLst/>
          </a:prstGeom>
          <a:solidFill>
            <a:schemeClr val="bg1"/>
          </a:solidFill>
          <a:ln w="57150">
            <a:noFill/>
          </a:ln>
        </p:spPr>
        <p:txBody>
          <a:bodyPr wrap="square">
            <a:spAutoFit/>
          </a:bodyPr>
          <a:lstStyle/>
          <a:p>
            <a:pPr algn="ctr"/>
            <a:r>
              <a:rPr lang="en-US" sz="825" dirty="0">
                <a:latin typeface="Calibri" panose="020F0502020204030204" pitchFamily="34" charset="0"/>
                <a:ea typeface="Calibri" panose="020F0502020204030204" pitchFamily="34" charset="0"/>
                <a:cs typeface="Calibri" panose="020F0502020204030204" pitchFamily="34" charset="0"/>
              </a:rPr>
              <a:t>Mat 3</a:t>
            </a:r>
          </a:p>
        </p:txBody>
      </p:sp>
      <p:sp>
        <p:nvSpPr>
          <p:cNvPr id="151" name="TextBox 150">
            <a:extLst>
              <a:ext uri="{FF2B5EF4-FFF2-40B4-BE49-F238E27FC236}">
                <a16:creationId xmlns:a16="http://schemas.microsoft.com/office/drawing/2014/main" id="{96A968DE-A404-E6E5-F604-3758BD7A7CB3}"/>
              </a:ext>
            </a:extLst>
          </p:cNvPr>
          <p:cNvSpPr txBox="1"/>
          <p:nvPr/>
        </p:nvSpPr>
        <p:spPr>
          <a:xfrm>
            <a:off x="7954071" y="2821467"/>
            <a:ext cx="443461" cy="219291"/>
          </a:xfrm>
          <a:prstGeom prst="rect">
            <a:avLst/>
          </a:prstGeom>
          <a:solidFill>
            <a:schemeClr val="bg1"/>
          </a:solidFill>
          <a:ln w="57150">
            <a:noFill/>
          </a:ln>
        </p:spPr>
        <p:txBody>
          <a:bodyPr wrap="square">
            <a:spAutoFit/>
          </a:bodyPr>
          <a:lstStyle/>
          <a:p>
            <a:pPr algn="ctr"/>
            <a:r>
              <a:rPr lang="en-US" sz="825" dirty="0">
                <a:latin typeface="Calibri" panose="020F0502020204030204" pitchFamily="34" charset="0"/>
                <a:ea typeface="Calibri" panose="020F0502020204030204" pitchFamily="34" charset="0"/>
                <a:cs typeface="Calibri" panose="020F0502020204030204" pitchFamily="34" charset="0"/>
              </a:rPr>
              <a:t>Mat 4</a:t>
            </a:r>
          </a:p>
        </p:txBody>
      </p:sp>
      <p:sp>
        <p:nvSpPr>
          <p:cNvPr id="152" name="TextBox 151">
            <a:extLst>
              <a:ext uri="{FF2B5EF4-FFF2-40B4-BE49-F238E27FC236}">
                <a16:creationId xmlns:a16="http://schemas.microsoft.com/office/drawing/2014/main" id="{8F02F994-672D-2D4B-5C9D-12B9BD60BE03}"/>
              </a:ext>
            </a:extLst>
          </p:cNvPr>
          <p:cNvSpPr txBox="1"/>
          <p:nvPr/>
        </p:nvSpPr>
        <p:spPr>
          <a:xfrm>
            <a:off x="8448567" y="2819257"/>
            <a:ext cx="443461" cy="219291"/>
          </a:xfrm>
          <a:prstGeom prst="rect">
            <a:avLst/>
          </a:prstGeom>
          <a:solidFill>
            <a:schemeClr val="bg1"/>
          </a:solidFill>
          <a:ln w="57150">
            <a:noFill/>
          </a:ln>
        </p:spPr>
        <p:txBody>
          <a:bodyPr wrap="square">
            <a:spAutoFit/>
          </a:bodyPr>
          <a:lstStyle/>
          <a:p>
            <a:pPr algn="ctr"/>
            <a:r>
              <a:rPr lang="en-US" sz="825" dirty="0">
                <a:latin typeface="Calibri" panose="020F0502020204030204" pitchFamily="34" charset="0"/>
                <a:ea typeface="Calibri" panose="020F0502020204030204" pitchFamily="34" charset="0"/>
                <a:cs typeface="Calibri" panose="020F0502020204030204" pitchFamily="34" charset="0"/>
              </a:rPr>
              <a:t>Mat 5</a:t>
            </a:r>
          </a:p>
        </p:txBody>
      </p:sp>
      <p:cxnSp>
        <p:nvCxnSpPr>
          <p:cNvPr id="50" name="Straight Arrow Connector 49">
            <a:extLst>
              <a:ext uri="{FF2B5EF4-FFF2-40B4-BE49-F238E27FC236}">
                <a16:creationId xmlns:a16="http://schemas.microsoft.com/office/drawing/2014/main" id="{F4C39B13-41DE-623C-89C8-95AFE5B62532}"/>
              </a:ext>
            </a:extLst>
          </p:cNvPr>
          <p:cNvCxnSpPr>
            <a:cxnSpLocks/>
            <a:stCxn id="45" idx="7"/>
          </p:cNvCxnSpPr>
          <p:nvPr/>
        </p:nvCxnSpPr>
        <p:spPr>
          <a:xfrm flipV="1">
            <a:off x="164932" y="1436477"/>
            <a:ext cx="919832" cy="241362"/>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AE2B47F6-B9C9-3A67-4651-8A3B326A565F}"/>
              </a:ext>
            </a:extLst>
          </p:cNvPr>
          <p:cNvCxnSpPr>
            <a:cxnSpLocks/>
            <a:stCxn id="45" idx="7"/>
          </p:cNvCxnSpPr>
          <p:nvPr/>
        </p:nvCxnSpPr>
        <p:spPr>
          <a:xfrm flipV="1">
            <a:off x="164932" y="1578851"/>
            <a:ext cx="919832" cy="98989"/>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B0321CA1-32C2-5B2F-15E8-6A735A02BABC}"/>
              </a:ext>
            </a:extLst>
          </p:cNvPr>
          <p:cNvCxnSpPr>
            <a:cxnSpLocks/>
            <a:stCxn id="45" idx="6"/>
          </p:cNvCxnSpPr>
          <p:nvPr/>
        </p:nvCxnSpPr>
        <p:spPr>
          <a:xfrm>
            <a:off x="176794" y="1706478"/>
            <a:ext cx="907970" cy="106156"/>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518C46C9-04CD-383C-D0E0-0AB4428C5A69}"/>
              </a:ext>
            </a:extLst>
          </p:cNvPr>
          <p:cNvCxnSpPr>
            <a:cxnSpLocks/>
            <a:stCxn id="45" idx="6"/>
            <a:endCxn id="46" idx="1"/>
          </p:cNvCxnSpPr>
          <p:nvPr/>
        </p:nvCxnSpPr>
        <p:spPr>
          <a:xfrm flipV="1">
            <a:off x="176794" y="1692127"/>
            <a:ext cx="914501" cy="14351"/>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9918B4BF-183B-DD95-21A7-CD661ADB8D90}"/>
              </a:ext>
            </a:extLst>
          </p:cNvPr>
          <p:cNvCxnSpPr>
            <a:cxnSpLocks/>
            <a:stCxn id="45" idx="5"/>
          </p:cNvCxnSpPr>
          <p:nvPr/>
        </p:nvCxnSpPr>
        <p:spPr>
          <a:xfrm>
            <a:off x="164932" y="1735116"/>
            <a:ext cx="919832" cy="212951"/>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FCAF324-FA72-944D-4643-CA39B39FF4BF}"/>
              </a:ext>
            </a:extLst>
          </p:cNvPr>
          <p:cNvSpPr>
            <a:spLocks noGrp="1"/>
          </p:cNvSpPr>
          <p:nvPr>
            <p:ph type="title"/>
          </p:nvPr>
        </p:nvSpPr>
        <p:spPr/>
        <p:txBody>
          <a:bodyPr>
            <a:normAutofit/>
          </a:bodyPr>
          <a:lstStyle/>
          <a:p>
            <a:pPr algn="ctr"/>
            <a:r>
              <a:rPr lang="en-US" sz="1800" dirty="0"/>
              <a:t>EXECUTIVE SUMMARY</a:t>
            </a:r>
          </a:p>
        </p:txBody>
      </p:sp>
      <p:sp>
        <p:nvSpPr>
          <p:cNvPr id="45" name="Oval 44">
            <a:extLst>
              <a:ext uri="{FF2B5EF4-FFF2-40B4-BE49-F238E27FC236}">
                <a16:creationId xmlns:a16="http://schemas.microsoft.com/office/drawing/2014/main" id="{A8AFDE1C-AA31-DFAF-FCFC-F437ECC6F566}"/>
              </a:ext>
            </a:extLst>
          </p:cNvPr>
          <p:cNvSpPr/>
          <p:nvPr/>
        </p:nvSpPr>
        <p:spPr>
          <a:xfrm>
            <a:off x="95794" y="1665977"/>
            <a:ext cx="81000" cy="81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Rectangle 45">
            <a:extLst>
              <a:ext uri="{FF2B5EF4-FFF2-40B4-BE49-F238E27FC236}">
                <a16:creationId xmlns:a16="http://schemas.microsoft.com/office/drawing/2014/main" id="{6DA913BB-CA6B-B36C-E056-886B20449092}"/>
              </a:ext>
            </a:extLst>
          </p:cNvPr>
          <p:cNvSpPr/>
          <p:nvPr/>
        </p:nvSpPr>
        <p:spPr>
          <a:xfrm>
            <a:off x="1091296" y="1287127"/>
            <a:ext cx="73007" cy="810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TextBox 78">
            <a:extLst>
              <a:ext uri="{FF2B5EF4-FFF2-40B4-BE49-F238E27FC236}">
                <a16:creationId xmlns:a16="http://schemas.microsoft.com/office/drawing/2014/main" id="{A6D4FA56-19CC-7EA5-E791-59C31632352E}"/>
              </a:ext>
            </a:extLst>
          </p:cNvPr>
          <p:cNvSpPr txBox="1"/>
          <p:nvPr/>
        </p:nvSpPr>
        <p:spPr>
          <a:xfrm>
            <a:off x="0" y="895350"/>
            <a:ext cx="3066742" cy="338554"/>
          </a:xfrm>
          <a:prstGeom prst="rect">
            <a:avLst/>
          </a:prstGeom>
          <a:noFill/>
        </p:spPr>
        <p:txBody>
          <a:bodyPr wrap="square">
            <a:spAutoFit/>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INTRODUCTION</a:t>
            </a:r>
          </a:p>
        </p:txBody>
      </p:sp>
      <p:sp>
        <p:nvSpPr>
          <p:cNvPr id="81" name="TextBox 80">
            <a:extLst>
              <a:ext uri="{FF2B5EF4-FFF2-40B4-BE49-F238E27FC236}">
                <a16:creationId xmlns:a16="http://schemas.microsoft.com/office/drawing/2014/main" id="{EF527DEE-38E2-CF7A-5E91-3F297050141D}"/>
              </a:ext>
            </a:extLst>
          </p:cNvPr>
          <p:cNvSpPr txBox="1"/>
          <p:nvPr/>
        </p:nvSpPr>
        <p:spPr>
          <a:xfrm>
            <a:off x="-1681" y="2226169"/>
            <a:ext cx="3067307" cy="1492716"/>
          </a:xfrm>
          <a:prstGeom prst="rect">
            <a:avLst/>
          </a:prstGeom>
          <a:noFill/>
        </p:spPr>
        <p:txBody>
          <a:bodyPr wrap="square">
            <a:spAutoFit/>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APPLICATIONS</a:t>
            </a:r>
          </a:p>
          <a:p>
            <a:pPr marL="214313" indent="-214313">
              <a:buFont typeface="Arial" panose="020B0604020202020204" pitchFamily="34" charset="0"/>
              <a:buChar char="•"/>
            </a:pPr>
            <a:r>
              <a:rPr lang="en-US" sz="1500" dirty="0">
                <a:latin typeface="Calibri" panose="020F0502020204030204" pitchFamily="34" charset="0"/>
                <a:ea typeface="Calibri" panose="020F0502020204030204" pitchFamily="34" charset="0"/>
                <a:cs typeface="Calibri" panose="020F0502020204030204" pitchFamily="34" charset="0"/>
              </a:rPr>
              <a:t>Digital Petrophysics</a:t>
            </a:r>
          </a:p>
          <a:p>
            <a:pPr marL="214313" indent="-214313">
              <a:buFont typeface="Arial" panose="020B0604020202020204" pitchFamily="34" charset="0"/>
              <a:buChar char="•"/>
            </a:pPr>
            <a:r>
              <a:rPr lang="en-US" sz="1500" dirty="0">
                <a:latin typeface="Calibri" panose="020F0502020204030204" pitchFamily="34" charset="0"/>
                <a:ea typeface="Calibri" panose="020F0502020204030204" pitchFamily="34" charset="0"/>
                <a:cs typeface="Calibri" panose="020F0502020204030204" pitchFamily="34" charset="0"/>
              </a:rPr>
              <a:t>Well Log Correlation</a:t>
            </a:r>
          </a:p>
          <a:p>
            <a:pPr marL="214313" indent="-214313">
              <a:buFont typeface="Arial" panose="020B0604020202020204" pitchFamily="34" charset="0"/>
              <a:buChar char="•"/>
            </a:pPr>
            <a:r>
              <a:rPr lang="en-US" sz="1500" dirty="0">
                <a:latin typeface="Calibri" panose="020F0502020204030204" pitchFamily="34" charset="0"/>
                <a:ea typeface="Calibri" panose="020F0502020204030204" pitchFamily="34" charset="0"/>
                <a:cs typeface="Calibri" panose="020F0502020204030204" pitchFamily="34" charset="0"/>
              </a:rPr>
              <a:t>Wet Lab Imaging</a:t>
            </a:r>
          </a:p>
          <a:p>
            <a:pPr marL="214313" indent="-214313">
              <a:buFont typeface="Arial" panose="020B0604020202020204" pitchFamily="34" charset="0"/>
              <a:buChar char="•"/>
            </a:pPr>
            <a:r>
              <a:rPr lang="en-US" sz="1500" dirty="0">
                <a:latin typeface="Calibri" panose="020F0502020204030204" pitchFamily="34" charset="0"/>
                <a:ea typeface="Calibri" panose="020F0502020204030204" pitchFamily="34" charset="0"/>
                <a:cs typeface="Calibri" panose="020F0502020204030204" pitchFamily="34" charset="0"/>
              </a:rPr>
              <a:t>Rock Characterization</a:t>
            </a:r>
          </a:p>
          <a:p>
            <a:pPr marL="225028" indent="-214313">
              <a:buFont typeface="Arial" panose="020B0604020202020204" pitchFamily="34" charset="0"/>
              <a:buChar char="•"/>
            </a:pPr>
            <a:r>
              <a:rPr lang="en-US" sz="1500" dirty="0">
                <a:latin typeface="Calibri" panose="020F0502020204030204" pitchFamily="34" charset="0"/>
                <a:ea typeface="Calibri" panose="020F0502020204030204" pitchFamily="34" charset="0"/>
                <a:cs typeface="Calibri" panose="020F0502020204030204" pitchFamily="34" charset="0"/>
              </a:rPr>
              <a:t>Pore Scale Flow Simulations</a:t>
            </a:r>
          </a:p>
        </p:txBody>
      </p:sp>
      <p:sp>
        <p:nvSpPr>
          <p:cNvPr id="82" name="TextBox 81">
            <a:extLst>
              <a:ext uri="{FF2B5EF4-FFF2-40B4-BE49-F238E27FC236}">
                <a16:creationId xmlns:a16="http://schemas.microsoft.com/office/drawing/2014/main" id="{860C936A-8394-33B4-7186-382ACE37456D}"/>
              </a:ext>
            </a:extLst>
          </p:cNvPr>
          <p:cNvSpPr txBox="1"/>
          <p:nvPr/>
        </p:nvSpPr>
        <p:spPr>
          <a:xfrm>
            <a:off x="3038280" y="2779752"/>
            <a:ext cx="3067307" cy="584775"/>
          </a:xfrm>
          <a:prstGeom prst="rect">
            <a:avLst/>
          </a:prstGeom>
          <a:noFill/>
        </p:spPr>
        <p:txBody>
          <a:bodyPr wrap="square">
            <a:spAutoFit/>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METHOD – BASIS MATERIAL DECOMPOSITION</a:t>
            </a:r>
          </a:p>
        </p:txBody>
      </p:sp>
      <p:sp>
        <p:nvSpPr>
          <p:cNvPr id="93" name="TextBox 92">
            <a:extLst>
              <a:ext uri="{FF2B5EF4-FFF2-40B4-BE49-F238E27FC236}">
                <a16:creationId xmlns:a16="http://schemas.microsoft.com/office/drawing/2014/main" id="{BADFD4CA-5D9C-9E21-B595-0F025A429FB6}"/>
              </a:ext>
            </a:extLst>
          </p:cNvPr>
          <p:cNvSpPr txBox="1"/>
          <p:nvPr/>
        </p:nvSpPr>
        <p:spPr>
          <a:xfrm>
            <a:off x="6450111" y="1093829"/>
            <a:ext cx="2555228" cy="338554"/>
          </a:xfrm>
          <a:prstGeom prst="rect">
            <a:avLst/>
          </a:prstGeom>
          <a:noFill/>
        </p:spPr>
        <p:txBody>
          <a:bodyPr wrap="square">
            <a:spAutoFit/>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RESULTS</a:t>
            </a:r>
          </a:p>
        </p:txBody>
      </p:sp>
      <p:pic>
        <p:nvPicPr>
          <p:cNvPr id="118" name="Picture 117">
            <a:extLst>
              <a:ext uri="{FF2B5EF4-FFF2-40B4-BE49-F238E27FC236}">
                <a16:creationId xmlns:a16="http://schemas.microsoft.com/office/drawing/2014/main" id="{9591022C-6741-B001-9A5A-1D90CE21024E}"/>
              </a:ext>
            </a:extLst>
          </p:cNvPr>
          <p:cNvPicPr>
            <a:picLocks noChangeAspect="1"/>
          </p:cNvPicPr>
          <p:nvPr/>
        </p:nvPicPr>
        <p:blipFill>
          <a:blip r:embed="rId6"/>
          <a:stretch>
            <a:fillRect/>
          </a:stretch>
        </p:blipFill>
        <p:spPr>
          <a:xfrm>
            <a:off x="43426" y="4029180"/>
            <a:ext cx="1584236" cy="806117"/>
          </a:xfrm>
          <a:prstGeom prst="rect">
            <a:avLst/>
          </a:prstGeom>
        </p:spPr>
      </p:pic>
      <p:sp>
        <p:nvSpPr>
          <p:cNvPr id="121" name="TextBox 120">
            <a:extLst>
              <a:ext uri="{FF2B5EF4-FFF2-40B4-BE49-F238E27FC236}">
                <a16:creationId xmlns:a16="http://schemas.microsoft.com/office/drawing/2014/main" id="{84DAC9F7-4F4D-42A7-9649-7B4A4C4CB242}"/>
              </a:ext>
            </a:extLst>
          </p:cNvPr>
          <p:cNvSpPr txBox="1"/>
          <p:nvPr/>
        </p:nvSpPr>
        <p:spPr>
          <a:xfrm>
            <a:off x="3119958" y="1065478"/>
            <a:ext cx="2861417" cy="338554"/>
          </a:xfrm>
          <a:prstGeom prst="rect">
            <a:avLst/>
          </a:prstGeom>
          <a:noFill/>
        </p:spPr>
        <p:txBody>
          <a:bodyPr wrap="square">
            <a:spAutoFit/>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BEAM HARDENING</a:t>
            </a:r>
          </a:p>
        </p:txBody>
      </p:sp>
      <p:sp>
        <p:nvSpPr>
          <p:cNvPr id="123" name="TextBox 122">
            <a:extLst>
              <a:ext uri="{FF2B5EF4-FFF2-40B4-BE49-F238E27FC236}">
                <a16:creationId xmlns:a16="http://schemas.microsoft.com/office/drawing/2014/main" id="{E4FADFAF-B304-4180-B3A0-54A70D91183D}"/>
              </a:ext>
            </a:extLst>
          </p:cNvPr>
          <p:cNvSpPr txBox="1"/>
          <p:nvPr/>
        </p:nvSpPr>
        <p:spPr>
          <a:xfrm>
            <a:off x="1" y="3714750"/>
            <a:ext cx="3119787" cy="323165"/>
          </a:xfrm>
          <a:prstGeom prst="rect">
            <a:avLst/>
          </a:prstGeom>
          <a:noFill/>
        </p:spPr>
        <p:txBody>
          <a:bodyPr wrap="square">
            <a:spAutoFit/>
          </a:bodyPr>
          <a:lstStyle/>
          <a:p>
            <a:pPr algn="ctr"/>
            <a:r>
              <a:rPr lang="en-US" sz="1500" b="1" dirty="0">
                <a:latin typeface="Calibri" panose="020F0502020204030204" pitchFamily="34" charset="0"/>
                <a:ea typeface="Calibri" panose="020F0502020204030204" pitchFamily="34" charset="0"/>
                <a:cs typeface="Calibri" panose="020F0502020204030204" pitchFamily="34" charset="0"/>
              </a:rPr>
              <a:t>DUAL ENERGY CT</a:t>
            </a:r>
          </a:p>
        </p:txBody>
      </p:sp>
      <p:sp>
        <p:nvSpPr>
          <p:cNvPr id="140" name="TextBox 139">
            <a:extLst>
              <a:ext uri="{FF2B5EF4-FFF2-40B4-BE49-F238E27FC236}">
                <a16:creationId xmlns:a16="http://schemas.microsoft.com/office/drawing/2014/main" id="{5D14DCBB-C8B2-404C-B285-7AC72235E8F8}"/>
              </a:ext>
            </a:extLst>
          </p:cNvPr>
          <p:cNvSpPr txBox="1"/>
          <p:nvPr/>
        </p:nvSpPr>
        <p:spPr>
          <a:xfrm>
            <a:off x="1890887" y="4012596"/>
            <a:ext cx="1094913" cy="784830"/>
          </a:xfrm>
          <a:prstGeom prst="rect">
            <a:avLst/>
          </a:prstGeom>
          <a:noFill/>
          <a:ln w="57150">
            <a:noFill/>
          </a:ln>
        </p:spPr>
        <p:txBody>
          <a:bodyPr wrap="square">
            <a:spAutoFit/>
          </a:bodyPr>
          <a:lstStyle/>
          <a:p>
            <a:pPr algn="ctr"/>
            <a:r>
              <a:rPr lang="en-US" sz="1500" dirty="0">
                <a:latin typeface="Calibri" panose="020F0502020204030204" pitchFamily="34" charset="0"/>
                <a:ea typeface="Calibri" panose="020F0502020204030204" pitchFamily="34" charset="0"/>
                <a:cs typeface="Calibri" panose="020F0502020204030204" pitchFamily="34" charset="0"/>
              </a:rPr>
              <a:t>Atomic Number &amp; </a:t>
            </a:r>
          </a:p>
          <a:p>
            <a:pPr algn="ctr"/>
            <a:r>
              <a:rPr lang="en-US" sz="1500" dirty="0">
                <a:latin typeface="Calibri" panose="020F0502020204030204" pitchFamily="34" charset="0"/>
                <a:ea typeface="Calibri" panose="020F0502020204030204" pitchFamily="34" charset="0"/>
                <a:cs typeface="Calibri" panose="020F0502020204030204" pitchFamily="34" charset="0"/>
              </a:rPr>
              <a:t>Density</a:t>
            </a:r>
          </a:p>
        </p:txBody>
      </p:sp>
      <p:sp>
        <p:nvSpPr>
          <p:cNvPr id="141" name="Arrow: Right 140">
            <a:extLst>
              <a:ext uri="{FF2B5EF4-FFF2-40B4-BE49-F238E27FC236}">
                <a16:creationId xmlns:a16="http://schemas.microsoft.com/office/drawing/2014/main" id="{62E6F9F9-4D6E-07C7-5B0A-C9B6D35F140B}"/>
              </a:ext>
            </a:extLst>
          </p:cNvPr>
          <p:cNvSpPr/>
          <p:nvPr/>
        </p:nvSpPr>
        <p:spPr>
          <a:xfrm>
            <a:off x="1705743" y="4293758"/>
            <a:ext cx="250732" cy="201305"/>
          </a:xfrm>
          <a:prstGeom prst="rightArrow">
            <a:avLst/>
          </a:prstGeom>
          <a:solidFill>
            <a:srgbClr val="BF5700"/>
          </a:solidFill>
          <a:ln>
            <a:solidFill>
              <a:srgbClr val="BF5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3" name="TextBox 142">
            <a:extLst>
              <a:ext uri="{FF2B5EF4-FFF2-40B4-BE49-F238E27FC236}">
                <a16:creationId xmlns:a16="http://schemas.microsoft.com/office/drawing/2014/main" id="{C70D99DF-28C0-2B93-669E-6231D1480109}"/>
              </a:ext>
            </a:extLst>
          </p:cNvPr>
          <p:cNvSpPr txBox="1"/>
          <p:nvPr/>
        </p:nvSpPr>
        <p:spPr>
          <a:xfrm>
            <a:off x="6592430" y="4159485"/>
            <a:ext cx="443461" cy="219291"/>
          </a:xfrm>
          <a:prstGeom prst="rect">
            <a:avLst/>
          </a:prstGeom>
          <a:solidFill>
            <a:schemeClr val="bg1"/>
          </a:solidFill>
          <a:ln w="57150">
            <a:noFill/>
          </a:ln>
        </p:spPr>
        <p:txBody>
          <a:bodyPr wrap="square">
            <a:spAutoFit/>
          </a:bodyPr>
          <a:lstStyle/>
          <a:p>
            <a:pPr algn="ctr"/>
            <a:r>
              <a:rPr lang="en-US" sz="825" dirty="0">
                <a:latin typeface="Calibri" panose="020F0502020204030204" pitchFamily="34" charset="0"/>
                <a:ea typeface="Calibri" panose="020F0502020204030204" pitchFamily="34" charset="0"/>
                <a:cs typeface="Calibri" panose="020F0502020204030204" pitchFamily="34" charset="0"/>
              </a:rPr>
              <a:t>Mat 1</a:t>
            </a:r>
          </a:p>
        </p:txBody>
      </p:sp>
      <p:sp>
        <p:nvSpPr>
          <p:cNvPr id="144" name="TextBox 143">
            <a:extLst>
              <a:ext uri="{FF2B5EF4-FFF2-40B4-BE49-F238E27FC236}">
                <a16:creationId xmlns:a16="http://schemas.microsoft.com/office/drawing/2014/main" id="{168229D6-4870-4E97-5E7F-7BAFDD12CE33}"/>
              </a:ext>
            </a:extLst>
          </p:cNvPr>
          <p:cNvSpPr txBox="1"/>
          <p:nvPr/>
        </p:nvSpPr>
        <p:spPr>
          <a:xfrm>
            <a:off x="7050172" y="4166628"/>
            <a:ext cx="443461" cy="219291"/>
          </a:xfrm>
          <a:prstGeom prst="rect">
            <a:avLst/>
          </a:prstGeom>
          <a:solidFill>
            <a:schemeClr val="bg1"/>
          </a:solidFill>
          <a:ln w="57150">
            <a:noFill/>
          </a:ln>
        </p:spPr>
        <p:txBody>
          <a:bodyPr wrap="square">
            <a:spAutoFit/>
          </a:bodyPr>
          <a:lstStyle/>
          <a:p>
            <a:pPr algn="ctr"/>
            <a:r>
              <a:rPr lang="en-US" sz="825" dirty="0">
                <a:latin typeface="Calibri" panose="020F0502020204030204" pitchFamily="34" charset="0"/>
                <a:ea typeface="Calibri" panose="020F0502020204030204" pitchFamily="34" charset="0"/>
                <a:cs typeface="Calibri" panose="020F0502020204030204" pitchFamily="34" charset="0"/>
              </a:rPr>
              <a:t>Mat 2</a:t>
            </a:r>
          </a:p>
        </p:txBody>
      </p:sp>
      <p:sp>
        <p:nvSpPr>
          <p:cNvPr id="145" name="TextBox 144">
            <a:extLst>
              <a:ext uri="{FF2B5EF4-FFF2-40B4-BE49-F238E27FC236}">
                <a16:creationId xmlns:a16="http://schemas.microsoft.com/office/drawing/2014/main" id="{01B0B49D-883C-06F9-6C07-F14AFE180C94}"/>
              </a:ext>
            </a:extLst>
          </p:cNvPr>
          <p:cNvSpPr txBox="1"/>
          <p:nvPr/>
        </p:nvSpPr>
        <p:spPr>
          <a:xfrm>
            <a:off x="7515064" y="4171989"/>
            <a:ext cx="443461" cy="219291"/>
          </a:xfrm>
          <a:prstGeom prst="rect">
            <a:avLst/>
          </a:prstGeom>
          <a:solidFill>
            <a:schemeClr val="bg1"/>
          </a:solidFill>
          <a:ln w="57150">
            <a:noFill/>
          </a:ln>
        </p:spPr>
        <p:txBody>
          <a:bodyPr wrap="square">
            <a:spAutoFit/>
          </a:bodyPr>
          <a:lstStyle/>
          <a:p>
            <a:pPr algn="ctr"/>
            <a:r>
              <a:rPr lang="en-US" sz="825" dirty="0">
                <a:latin typeface="Calibri" panose="020F0502020204030204" pitchFamily="34" charset="0"/>
                <a:ea typeface="Calibri" panose="020F0502020204030204" pitchFamily="34" charset="0"/>
                <a:cs typeface="Calibri" panose="020F0502020204030204" pitchFamily="34" charset="0"/>
              </a:rPr>
              <a:t>Mat 3</a:t>
            </a:r>
          </a:p>
        </p:txBody>
      </p:sp>
      <p:sp>
        <p:nvSpPr>
          <p:cNvPr id="146" name="TextBox 145">
            <a:extLst>
              <a:ext uri="{FF2B5EF4-FFF2-40B4-BE49-F238E27FC236}">
                <a16:creationId xmlns:a16="http://schemas.microsoft.com/office/drawing/2014/main" id="{564CADB3-51E1-3FC3-99A4-7DA1104836A5}"/>
              </a:ext>
            </a:extLst>
          </p:cNvPr>
          <p:cNvSpPr txBox="1"/>
          <p:nvPr/>
        </p:nvSpPr>
        <p:spPr>
          <a:xfrm>
            <a:off x="7975502" y="4174198"/>
            <a:ext cx="443461" cy="219291"/>
          </a:xfrm>
          <a:prstGeom prst="rect">
            <a:avLst/>
          </a:prstGeom>
          <a:solidFill>
            <a:schemeClr val="bg1"/>
          </a:solidFill>
          <a:ln w="57150">
            <a:noFill/>
          </a:ln>
        </p:spPr>
        <p:txBody>
          <a:bodyPr wrap="square">
            <a:spAutoFit/>
          </a:bodyPr>
          <a:lstStyle/>
          <a:p>
            <a:pPr algn="ctr"/>
            <a:r>
              <a:rPr lang="en-US" sz="825" dirty="0">
                <a:latin typeface="Calibri" panose="020F0502020204030204" pitchFamily="34" charset="0"/>
                <a:ea typeface="Calibri" panose="020F0502020204030204" pitchFamily="34" charset="0"/>
                <a:cs typeface="Calibri" panose="020F0502020204030204" pitchFamily="34" charset="0"/>
              </a:rPr>
              <a:t>Mat 4</a:t>
            </a:r>
          </a:p>
        </p:txBody>
      </p:sp>
      <p:sp>
        <p:nvSpPr>
          <p:cNvPr id="147" name="TextBox 146">
            <a:extLst>
              <a:ext uri="{FF2B5EF4-FFF2-40B4-BE49-F238E27FC236}">
                <a16:creationId xmlns:a16="http://schemas.microsoft.com/office/drawing/2014/main" id="{0FE83826-B49B-9D04-CE75-696C435F0A0C}"/>
              </a:ext>
            </a:extLst>
          </p:cNvPr>
          <p:cNvSpPr txBox="1"/>
          <p:nvPr/>
        </p:nvSpPr>
        <p:spPr>
          <a:xfrm>
            <a:off x="8469998" y="4171989"/>
            <a:ext cx="443461" cy="219291"/>
          </a:xfrm>
          <a:prstGeom prst="rect">
            <a:avLst/>
          </a:prstGeom>
          <a:solidFill>
            <a:schemeClr val="bg1"/>
          </a:solidFill>
          <a:ln w="57150">
            <a:noFill/>
          </a:ln>
        </p:spPr>
        <p:txBody>
          <a:bodyPr wrap="square">
            <a:spAutoFit/>
          </a:bodyPr>
          <a:lstStyle/>
          <a:p>
            <a:pPr algn="ctr"/>
            <a:r>
              <a:rPr lang="en-US" sz="825" dirty="0">
                <a:latin typeface="Calibri" panose="020F0502020204030204" pitchFamily="34" charset="0"/>
                <a:ea typeface="Calibri" panose="020F0502020204030204" pitchFamily="34" charset="0"/>
                <a:cs typeface="Calibri" panose="020F0502020204030204" pitchFamily="34" charset="0"/>
              </a:rPr>
              <a:t>Mat 5</a:t>
            </a:r>
          </a:p>
        </p:txBody>
      </p:sp>
      <p:pic>
        <p:nvPicPr>
          <p:cNvPr id="5" name="Picture 4">
            <a:extLst>
              <a:ext uri="{FF2B5EF4-FFF2-40B4-BE49-F238E27FC236}">
                <a16:creationId xmlns:a16="http://schemas.microsoft.com/office/drawing/2014/main" id="{3E2B3711-1C6E-C142-4FD0-8A72AAB793F9}"/>
              </a:ext>
            </a:extLst>
          </p:cNvPr>
          <p:cNvPicPr>
            <a:picLocks noChangeAspect="1"/>
          </p:cNvPicPr>
          <p:nvPr/>
        </p:nvPicPr>
        <p:blipFill>
          <a:blip r:embed="rId7" cstate="print">
            <a:extLst>
              <a:ext uri="{28A0092B-C50C-407E-A947-70E740481C1C}">
                <a14:useLocalDpi xmlns:a14="http://schemas.microsoft.com/office/drawing/2010/main" val="0"/>
              </a:ext>
            </a:extLst>
          </a:blip>
          <a:srcRect l="49474" t="726" r="328" b="-726"/>
          <a:stretch>
            <a:fillRect/>
          </a:stretch>
        </p:blipFill>
        <p:spPr>
          <a:xfrm>
            <a:off x="2133600" y="1249212"/>
            <a:ext cx="925041" cy="937665"/>
          </a:xfrm>
          <a:prstGeom prst="rect">
            <a:avLst/>
          </a:prstGeom>
        </p:spPr>
      </p:pic>
      <p:cxnSp>
        <p:nvCxnSpPr>
          <p:cNvPr id="18" name="Connector: Curved 17">
            <a:extLst>
              <a:ext uri="{FF2B5EF4-FFF2-40B4-BE49-F238E27FC236}">
                <a16:creationId xmlns:a16="http://schemas.microsoft.com/office/drawing/2014/main" id="{86E9A6B5-ECD7-E944-9C21-4E24F7B0A2C5}"/>
              </a:ext>
            </a:extLst>
          </p:cNvPr>
          <p:cNvCxnSpPr>
            <a:cxnSpLocks/>
          </p:cNvCxnSpPr>
          <p:nvPr/>
        </p:nvCxnSpPr>
        <p:spPr>
          <a:xfrm>
            <a:off x="1253284" y="1598720"/>
            <a:ext cx="885882" cy="225920"/>
          </a:xfrm>
          <a:prstGeom prst="curved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9428F93-7F44-7A28-6921-913CB3323190}"/>
              </a:ext>
            </a:extLst>
          </p:cNvPr>
          <p:cNvSpPr txBox="1"/>
          <p:nvPr/>
        </p:nvSpPr>
        <p:spPr>
          <a:xfrm>
            <a:off x="1088161" y="1824640"/>
            <a:ext cx="1249174" cy="261610"/>
          </a:xfrm>
          <a:prstGeom prst="rect">
            <a:avLst/>
          </a:prstGeom>
          <a:noFill/>
          <a:ln w="57150">
            <a:noFill/>
          </a:ln>
        </p:spPr>
        <p:txBody>
          <a:bodyPr wrap="square">
            <a:spAutoFit/>
          </a:bodyPr>
          <a:lstStyle/>
          <a:p>
            <a:pPr algn="ctr"/>
            <a:r>
              <a:rPr lang="en-US" sz="1100" dirty="0">
                <a:latin typeface="Calibri" panose="020F0502020204030204" pitchFamily="34" charset="0"/>
                <a:ea typeface="Calibri" panose="020F0502020204030204" pitchFamily="34" charset="0"/>
                <a:cs typeface="Calibri" panose="020F0502020204030204" pitchFamily="34" charset="0"/>
              </a:rPr>
              <a:t>Reconstruction</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23" name="Basis Image 1">
            <a:extLst>
              <a:ext uri="{FF2B5EF4-FFF2-40B4-BE49-F238E27FC236}">
                <a16:creationId xmlns:a16="http://schemas.microsoft.com/office/drawing/2014/main" id="{C705C91E-7B70-7088-6813-9E9C09C7FBEE}"/>
              </a:ext>
            </a:extLst>
          </p:cNvPr>
          <p:cNvPicPr>
            <a:picLocks noChangeAspect="1"/>
          </p:cNvPicPr>
          <p:nvPr/>
        </p:nvPicPr>
        <p:blipFill>
          <a:blip r:embed="rId8"/>
          <a:stretch>
            <a:fillRect/>
          </a:stretch>
        </p:blipFill>
        <p:spPr>
          <a:xfrm>
            <a:off x="3065796" y="3301182"/>
            <a:ext cx="3039791" cy="1270147"/>
          </a:xfrm>
          <a:prstGeom prst="rect">
            <a:avLst/>
          </a:prstGeom>
        </p:spPr>
      </p:pic>
      <p:pic>
        <p:nvPicPr>
          <p:cNvPr id="25" name="Picture 24">
            <a:extLst>
              <a:ext uri="{FF2B5EF4-FFF2-40B4-BE49-F238E27FC236}">
                <a16:creationId xmlns:a16="http://schemas.microsoft.com/office/drawing/2014/main" id="{AE500C1E-2969-8A2F-3309-98330E94999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621" b="91223" l="4323" r="97839">
                        <a14:foregroundMark x1="4323" y1="49687" x2="5764" y2="49530"/>
                        <a14:foregroundMark x1="11671" y1="45455" x2="16571" y2="68652"/>
                        <a14:foregroundMark x1="16571" y1="68652" x2="22911" y2="75392"/>
                        <a14:foregroundMark x1="22911" y1="75392" x2="52305" y2="87147"/>
                        <a14:foregroundMark x1="52305" y1="87147" x2="63256" y2="86207"/>
                        <a14:foregroundMark x1="63256" y1="86207" x2="76225" y2="78370"/>
                        <a14:foregroundMark x1="76225" y1="78370" x2="84006" y2="65831"/>
                        <a14:foregroundMark x1="84006" y1="65831" x2="87032" y2="46552"/>
                        <a14:foregroundMark x1="87032" y1="46552" x2="84294" y2="31818"/>
                        <a14:foregroundMark x1="84294" y1="31818" x2="71326" y2="20690"/>
                        <a14:foregroundMark x1="71326" y1="20690" x2="45101" y2="10972"/>
                        <a14:foregroundMark x1="45101" y1="10972" x2="36744" y2="14890"/>
                        <a14:foregroundMark x1="31844" y1="12853" x2="15418" y2="36677"/>
                        <a14:foregroundMark x1="15418" y1="36677" x2="13689" y2="46395"/>
                        <a14:foregroundMark x1="41210" y1="12069" x2="50865" y2="12696"/>
                        <a14:foregroundMark x1="50865" y1="12696" x2="67867" y2="20376"/>
                        <a14:foregroundMark x1="67867" y1="20376" x2="69597" y2="21944"/>
                        <a14:foregroundMark x1="72190" y1="18025" x2="45389" y2="9875"/>
                        <a14:foregroundMark x1="45389" y1="9875" x2="42939" y2="10188"/>
                        <a14:foregroundMark x1="51873" y1="9248" x2="63977" y2="14577"/>
                        <a14:foregroundMark x1="56196" y1="8934" x2="39049" y2="11599"/>
                        <a14:foregroundMark x1="39049" y1="11599" x2="39049" y2="11599"/>
                        <a14:foregroundMark x1="24640" y1="76646" x2="46830" y2="89655"/>
                        <a14:foregroundMark x1="46830" y1="89655" x2="57637" y2="86834"/>
                        <a14:foregroundMark x1="57637" y1="86834" x2="59078" y2="85266"/>
                        <a14:foregroundMark x1="54611" y1="88558" x2="46254" y2="90125"/>
                        <a14:foregroundMark x1="50576" y1="91223" x2="58934" y2="89812"/>
                        <a14:foregroundMark x1="58934" y1="89812" x2="58934" y2="89812"/>
                        <a14:foregroundMark x1="6628" y1="50627" x2="6628" y2="49843"/>
                        <a14:foregroundMark x1="93660" y1="48903" x2="94092" y2="48746"/>
                        <a14:foregroundMark x1="94524" y1="48119" x2="94092" y2="49060"/>
                        <a14:foregroundMark x1="53602" y1="29624" x2="43948" y2="39028"/>
                        <a14:foregroundMark x1="43948" y1="39028" x2="59222" y2="47962"/>
                        <a14:foregroundMark x1="59222" y1="47962" x2="49712" y2="49530"/>
                        <a14:foregroundMark x1="49712" y1="49530" x2="47695" y2="62539"/>
                        <a14:foregroundMark x1="47695" y1="62539" x2="51729" y2="61755"/>
                        <a14:foregroundMark x1="53602" y1="33229" x2="41499" y2="31348"/>
                        <a14:foregroundMark x1="41499" y1="31348" x2="19308" y2="42320"/>
                        <a14:foregroundMark x1="19308" y1="42320" x2="17003" y2="64734"/>
                        <a14:foregroundMark x1="17003" y1="64734" x2="39481" y2="82132"/>
                        <a14:foregroundMark x1="39481" y1="82132" x2="57349" y2="87304"/>
                        <a14:foregroundMark x1="57349" y1="87304" x2="76513" y2="71944"/>
                        <a14:foregroundMark x1="76513" y1="71944" x2="84438" y2="51881"/>
                        <a14:foregroundMark x1="84438" y1="51881" x2="80403" y2="32288"/>
                        <a14:foregroundMark x1="80403" y1="32288" x2="69308" y2="20533"/>
                        <a14:foregroundMark x1="69308" y1="20533" x2="52161" y2="14734"/>
                        <a14:foregroundMark x1="52161" y1="14734" x2="32853" y2="18809"/>
                        <a14:foregroundMark x1="32853" y1="18809" x2="20173" y2="31661"/>
                        <a14:foregroundMark x1="20173" y1="31661" x2="20029" y2="48276"/>
                        <a14:foregroundMark x1="20029" y1="48276" x2="25793" y2="57367"/>
                        <a14:foregroundMark x1="25793" y1="57367" x2="25793" y2="57367"/>
                        <a14:foregroundMark x1="58213" y1="36207" x2="55331" y2="55172"/>
                        <a14:foregroundMark x1="55331" y1="55172" x2="67867" y2="48746"/>
                        <a14:foregroundMark x1="67867" y1="48746" x2="45101" y2="38871"/>
                        <a14:foregroundMark x1="45101" y1="38871" x2="41499" y2="45298"/>
                        <a14:foregroundMark x1="61239" y1="32915" x2="63689" y2="58621"/>
                        <a14:foregroundMark x1="63689" y1="58621" x2="74784" y2="47492"/>
                        <a14:foregroundMark x1="74784" y1="47492" x2="64841" y2="37461"/>
                        <a14:foregroundMark x1="64841" y1="37461" x2="64265" y2="37931"/>
                        <a14:foregroundMark x1="72911" y1="62226" x2="78963" y2="50784"/>
                        <a14:foregroundMark x1="78963" y1="50784" x2="68156" y2="32915"/>
                        <a14:foregroundMark x1="68156" y1="32915" x2="59222" y2="55172"/>
                        <a14:foregroundMark x1="59222" y1="55172" x2="68156" y2="66614"/>
                        <a14:foregroundMark x1="71182" y1="30721" x2="73919" y2="39812"/>
                        <a14:foregroundMark x1="73919" y1="39812" x2="73631" y2="28056"/>
                        <a14:foregroundMark x1="73631" y1="28056" x2="72911" y2="28840"/>
                        <a14:foregroundMark x1="27666" y1="49687" x2="36888" y2="58777"/>
                        <a14:foregroundMark x1="36888" y1="58777" x2="42075" y2="48119"/>
                        <a14:foregroundMark x1="42075" y1="48119" x2="40634" y2="47492"/>
                        <a14:foregroundMark x1="97262" y1="49216" x2="97839" y2="49843"/>
                        <a14:foregroundMark x1="81124" y1="61599" x2="73919" y2="75705"/>
                        <a14:foregroundMark x1="73919" y1="75705" x2="62680" y2="82288"/>
                        <a14:foregroundMark x1="62680" y1="82288" x2="47695" y2="77116"/>
                        <a14:foregroundMark x1="47695" y1="77116" x2="61527" y2="54859"/>
                        <a14:foregroundMark x1="61527" y1="54859" x2="77954" y2="60972"/>
                        <a14:foregroundMark x1="77954" y1="60972" x2="79683" y2="65674"/>
                        <a14:foregroundMark x1="70317" y1="52508" x2="58069" y2="60972"/>
                        <a14:foregroundMark x1="58069" y1="60972" x2="67435" y2="76332"/>
                        <a14:foregroundMark x1="67435" y1="76332" x2="71182" y2="56897"/>
                        <a14:foregroundMark x1="71182" y1="56897" x2="63401" y2="50470"/>
                        <a14:foregroundMark x1="35735" y1="49530" x2="36744" y2="63166"/>
                        <a14:foregroundMark x1="36744" y1="63166" x2="55764" y2="66771"/>
                        <a14:foregroundMark x1="55764" y1="66771" x2="42939" y2="42947"/>
                        <a14:foregroundMark x1="42939" y1="42947" x2="40058" y2="42633"/>
                        <a14:foregroundMark x1="33718" y1="42006" x2="35303" y2="59091"/>
                        <a14:foregroundMark x1="35303" y1="59091" x2="55476" y2="54545"/>
                        <a14:foregroundMark x1="55476" y1="54545" x2="37032" y2="33699"/>
                        <a14:foregroundMark x1="37032" y1="33699" x2="33285" y2="34796"/>
                        <a14:foregroundMark x1="31268" y1="39498" x2="19741" y2="63480"/>
                        <a14:foregroundMark x1="19741" y1="63480" x2="39049" y2="80878"/>
                        <a14:foregroundMark x1="39049" y1="80878" x2="61383" y2="62382"/>
                        <a14:foregroundMark x1="61383" y1="62382" x2="35014" y2="35737"/>
                        <a14:foregroundMark x1="35014" y1="35737" x2="30115" y2="35423"/>
                        <a14:foregroundMark x1="34438" y1="38245" x2="31412" y2="56583"/>
                        <a14:foregroundMark x1="31412" y1="56583" x2="45965" y2="60188"/>
                        <a14:foregroundMark x1="45965" y1="60188" x2="32853" y2="37931"/>
                        <a14:foregroundMark x1="30115" y1="22571" x2="24352" y2="31191"/>
                        <a14:foregroundMark x1="24352" y1="31191" x2="27666" y2="69436"/>
                        <a14:foregroundMark x1="27666" y1="69436" x2="47983" y2="68339"/>
                        <a14:foregroundMark x1="47983" y1="68339" x2="45965" y2="28370"/>
                        <a14:foregroundMark x1="45965" y1="28370" x2="33862" y2="22571"/>
                        <a14:foregroundMark x1="33862" y1="22571" x2="26513" y2="28527"/>
                        <a14:foregroundMark x1="26513" y1="28527" x2="26513" y2="29467"/>
                        <a14:foregroundMark x1="37032" y1="17712" x2="38473" y2="26959"/>
                        <a14:foregroundMark x1="38473" y1="26959" x2="66282" y2="47806"/>
                        <a14:foregroundMark x1="66282" y1="47806" x2="78674" y2="43417"/>
                        <a14:foregroundMark x1="78674" y1="43417" x2="78963" y2="33386"/>
                        <a14:foregroundMark x1="78963" y1="33386" x2="63545" y2="20533"/>
                        <a14:foregroundMark x1="63545" y1="20533" x2="46542" y2="18182"/>
                        <a14:foregroundMark x1="46542" y1="18182" x2="39769" y2="21003"/>
                        <a14:foregroundMark x1="40634" y1="21317" x2="53026" y2="36677"/>
                        <a14:foregroundMark x1="53026" y1="36677" x2="71758" y2="36834"/>
                        <a14:foregroundMark x1="71758" y1="36834" x2="57637" y2="18339"/>
                        <a14:foregroundMark x1="57637" y1="18339" x2="44524" y2="21473"/>
                        <a14:foregroundMark x1="44524" y1="21473" x2="44236" y2="24608"/>
                        <a14:foregroundMark x1="51297" y1="35580" x2="62824" y2="35423"/>
                        <a14:foregroundMark x1="62824" y1="35423" x2="58069" y2="18966"/>
                        <a14:foregroundMark x1="58069" y1="18966" x2="49280" y2="30408"/>
                        <a14:foregroundMark x1="49280" y1="30408" x2="49424" y2="32288"/>
                        <a14:foregroundMark x1="42075" y1="62069" x2="34582" y2="66458"/>
                        <a14:foregroundMark x1="34582" y1="66458" x2="37032" y2="80721"/>
                        <a14:foregroundMark x1="37032" y1="80721" x2="46974" y2="65674"/>
                        <a14:foregroundMark x1="46974" y1="65674" x2="42363" y2="58621"/>
                        <a14:foregroundMark x1="56772" y1="64577" x2="53458" y2="80564"/>
                        <a14:foregroundMark x1="53458" y1="80564" x2="62392" y2="78370"/>
                        <a14:foregroundMark x1="62392" y1="78370" x2="60519" y2="67085"/>
                        <a14:foregroundMark x1="60519" y1="67085" x2="56772" y2="64263"/>
                      </a14:backgroundRemoval>
                    </a14:imgEffect>
                  </a14:imgLayer>
                </a14:imgProps>
              </a:ext>
            </a:extLst>
          </a:blip>
          <a:stretch>
            <a:fillRect/>
          </a:stretch>
        </p:blipFill>
        <p:spPr>
          <a:xfrm>
            <a:off x="346140" y="1442850"/>
            <a:ext cx="573534" cy="527255"/>
          </a:xfrm>
          <a:prstGeom prst="rect">
            <a:avLst/>
          </a:prstGeom>
        </p:spPr>
      </p:pic>
      <p:pic>
        <p:nvPicPr>
          <p:cNvPr id="8" name="Result Image 2">
            <a:extLst>
              <a:ext uri="{FF2B5EF4-FFF2-40B4-BE49-F238E27FC236}">
                <a16:creationId xmlns:a16="http://schemas.microsoft.com/office/drawing/2014/main" id="{D183AEA1-449E-1929-0CB4-433086AB41A3}"/>
              </a:ext>
            </a:extLst>
          </p:cNvPr>
          <p:cNvPicPr>
            <a:picLocks noChangeAspect="1"/>
          </p:cNvPicPr>
          <p:nvPr/>
        </p:nvPicPr>
        <p:blipFill>
          <a:blip r:embed="rId11"/>
          <a:srcRect l="50000" t="4611" b="34471"/>
          <a:stretch>
            <a:fillRect/>
          </a:stretch>
        </p:blipFill>
        <p:spPr>
          <a:xfrm>
            <a:off x="6264374" y="2813169"/>
            <a:ext cx="2700000" cy="1370366"/>
          </a:xfrm>
          <a:prstGeom prst="rect">
            <a:avLst/>
          </a:prstGeom>
        </p:spPr>
      </p:pic>
      <p:sp>
        <p:nvSpPr>
          <p:cNvPr id="9" name="Slide Number Placeholder 3">
            <a:extLst>
              <a:ext uri="{FF2B5EF4-FFF2-40B4-BE49-F238E27FC236}">
                <a16:creationId xmlns:a16="http://schemas.microsoft.com/office/drawing/2014/main" id="{39837ED9-1867-D0AD-54DB-6593E2C40C7D}"/>
              </a:ext>
            </a:extLst>
          </p:cNvPr>
          <p:cNvSpPr>
            <a:spLocks noGrp="1"/>
          </p:cNvSpPr>
          <p:nvPr>
            <p:ph type="sldNum" sz="quarter" idx="10"/>
          </p:nvPr>
        </p:nvSpPr>
        <p:spPr>
          <a:xfrm>
            <a:off x="6457950" y="4767263"/>
            <a:ext cx="2057400" cy="274637"/>
          </a:xfrm>
        </p:spPr>
        <p:txBody>
          <a:bodyPr/>
          <a:lstStyle/>
          <a:p>
            <a:fld id="{C21B05C1-3D19-DE44-B562-DD8B4238305A}" type="slidenum">
              <a:rPr lang="en-US" smtClean="0"/>
              <a:t>2</a:t>
            </a:fld>
            <a:endParaRPr lang="en-US" dirty="0"/>
          </a:p>
        </p:txBody>
      </p:sp>
      <p:pic>
        <p:nvPicPr>
          <p:cNvPr id="3" name="Picture 2" descr="InterPore Executive Committee Statement on DEI | InterPore">
            <a:extLst>
              <a:ext uri="{FF2B5EF4-FFF2-40B4-BE49-F238E27FC236}">
                <a16:creationId xmlns:a16="http://schemas.microsoft.com/office/drawing/2014/main" id="{912305F2-D9DA-2AC6-1C91-5307C835515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877" b="89918" l="2400" r="99200">
                        <a14:foregroundMark x1="2400" y1="29424" x2="3829" y2="40638"/>
                        <a14:foregroundMark x1="29914" y1="47737" x2="30457" y2="56070"/>
                        <a14:foregroundMark x1="35171" y1="51646" x2="35257" y2="58333"/>
                        <a14:foregroundMark x1="45543" y1="42284" x2="45714" y2="50000"/>
                        <a14:foregroundMark x1="50714" y1="47737" x2="50343" y2="50926"/>
                        <a14:foregroundMark x1="60343" y1="48765" x2="60086" y2="55761"/>
                        <a14:foregroundMark x1="67600" y1="45165" x2="68314" y2="52572"/>
                        <a14:foregroundMark x1="77314" y1="51646" x2="76886" y2="54835"/>
                        <a14:foregroundMark x1="98486" y1="52263" x2="99200" y2="53807"/>
                        <a14:foregroundMark x1="86916" y1="46067" x2="86916" y2="55056"/>
                        <a14:foregroundMark x1="86604" y1="58427" x2="87299" y2="61560"/>
                        <a14:foregroundMark x1="87227" y1="65169" x2="87850" y2="68539"/>
                        <a14:backgroundMark x1="7229" y1="21399" x2="6686" y2="23663"/>
                        <a14:backgroundMark x1="2771" y1="49691" x2="2943" y2="51646"/>
                        <a14:backgroundMark x1="7143" y1="76955" x2="7857" y2="79527"/>
                        <a14:backgroundMark x1="14029" y1="79938" x2="15971" y2="77984"/>
                        <a14:backgroundMark x1="20457" y1="53807" x2="20086" y2="49074"/>
                        <a14:backgroundMark x1="15888" y1="21348" x2="14953" y2="21348"/>
                        <a14:backgroundMark x1="15265" y1="22472" x2="16199" y2="22472"/>
                        <a14:backgroundMark x1="8723" y1="21348" x2="5919" y2="26966"/>
                        <a14:backgroundMark x1="5919" y1="28090" x2="4984" y2="32584"/>
                        <a14:backgroundMark x1="90654" y1="65169" x2="90654" y2="65169"/>
                        <a14:backgroundMark x1="89720" y1="66292" x2="89720" y2="66292"/>
                        <a14:backgroundMark x1="90343" y1="67416" x2="89720" y2="75281"/>
                        <a14:backgroundMark x1="89720" y1="64575" x2="89720" y2="77528"/>
                        <a14:backgroundMark x1="89527" y1="64983" x2="89720" y2="67416"/>
                        <a14:backgroundMark x1="89194" y1="60776" x2="89209" y2="60966"/>
                        <a14:backgroundMark x1="90406" y1="58427" x2="90343" y2="58427"/>
                        <a14:backgroundMark x1="88292" y1="67604" x2="88162" y2="68539"/>
                        <a14:backgroundMark x1="16822" y1="70787" x2="17445" y2="70787"/>
                        <a14:backgroundMark x1="17757" y1="67416" x2="17757" y2="69663"/>
                        <a14:backgroundMark x1="5607" y1="67416" x2="5919" y2="69663"/>
                        <a14:backgroundMark x1="27726" y1="80899" x2="27726" y2="80899"/>
                      </a14:backgroundRemoval>
                    </a14:imgEffect>
                  </a14:imgLayer>
                </a14:imgProps>
              </a:ext>
              <a:ext uri="{28A0092B-C50C-407E-A947-70E740481C1C}">
                <a14:useLocalDpi xmlns:a14="http://schemas.microsoft.com/office/drawing/2010/main" val="0"/>
              </a:ext>
            </a:extLst>
          </a:blip>
          <a:srcRect/>
          <a:stretch>
            <a:fillRect/>
          </a:stretch>
        </p:blipFill>
        <p:spPr bwMode="auto">
          <a:xfrm>
            <a:off x="7315200" y="29936"/>
            <a:ext cx="1356732" cy="37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5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1">
                                            <p:txEl>
                                              <p:pRg st="0" end="0"/>
                                            </p:txEl>
                                          </p:spTgt>
                                        </p:tgtEl>
                                        <p:attrNameLst>
                                          <p:attrName>style.visibility</p:attrName>
                                        </p:attrNameLst>
                                      </p:cBhvr>
                                      <p:to>
                                        <p:strVal val="visible"/>
                                      </p:to>
                                    </p:set>
                                    <p:animEffect transition="in" filter="fade">
                                      <p:cBhvr>
                                        <p:cTn id="50" dur="500"/>
                                        <p:tgtEl>
                                          <p:spTgt spid="81">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1">
                                            <p:txEl>
                                              <p:pRg st="1" end="1"/>
                                            </p:txEl>
                                          </p:spTgt>
                                        </p:tgtEl>
                                        <p:attrNameLst>
                                          <p:attrName>style.visibility</p:attrName>
                                        </p:attrNameLst>
                                      </p:cBhvr>
                                      <p:to>
                                        <p:strVal val="visible"/>
                                      </p:to>
                                    </p:set>
                                    <p:animEffect transition="in" filter="fade">
                                      <p:cBhvr>
                                        <p:cTn id="53" dur="500"/>
                                        <p:tgtEl>
                                          <p:spTgt spid="81">
                                            <p:txEl>
                                              <p:pRg st="1" end="1"/>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xEl>
                                              <p:pRg st="2" end="2"/>
                                            </p:txEl>
                                          </p:spTgt>
                                        </p:tgtEl>
                                        <p:attrNameLst>
                                          <p:attrName>style.visibility</p:attrName>
                                        </p:attrNameLst>
                                      </p:cBhvr>
                                      <p:to>
                                        <p:strVal val="visible"/>
                                      </p:to>
                                    </p:set>
                                    <p:animEffect transition="in" filter="fade">
                                      <p:cBhvr>
                                        <p:cTn id="56" dur="500"/>
                                        <p:tgtEl>
                                          <p:spTgt spid="81">
                                            <p:txEl>
                                              <p:pRg st="2" end="2"/>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1">
                                            <p:txEl>
                                              <p:pRg st="3" end="3"/>
                                            </p:txEl>
                                          </p:spTgt>
                                        </p:tgtEl>
                                        <p:attrNameLst>
                                          <p:attrName>style.visibility</p:attrName>
                                        </p:attrNameLst>
                                      </p:cBhvr>
                                      <p:to>
                                        <p:strVal val="visible"/>
                                      </p:to>
                                    </p:set>
                                    <p:animEffect transition="in" filter="fade">
                                      <p:cBhvr>
                                        <p:cTn id="59" dur="500"/>
                                        <p:tgtEl>
                                          <p:spTgt spid="81">
                                            <p:txEl>
                                              <p:pRg st="3" end="3"/>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1">
                                            <p:txEl>
                                              <p:pRg st="4" end="4"/>
                                            </p:txEl>
                                          </p:spTgt>
                                        </p:tgtEl>
                                        <p:attrNameLst>
                                          <p:attrName>style.visibility</p:attrName>
                                        </p:attrNameLst>
                                      </p:cBhvr>
                                      <p:to>
                                        <p:strVal val="visible"/>
                                      </p:to>
                                    </p:set>
                                    <p:animEffect transition="in" filter="fade">
                                      <p:cBhvr>
                                        <p:cTn id="62" dur="500"/>
                                        <p:tgtEl>
                                          <p:spTgt spid="81">
                                            <p:txEl>
                                              <p:pRg st="4" end="4"/>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1">
                                            <p:txEl>
                                              <p:pRg st="5" end="5"/>
                                            </p:txEl>
                                          </p:spTgt>
                                        </p:tgtEl>
                                        <p:attrNameLst>
                                          <p:attrName>style.visibility</p:attrName>
                                        </p:attrNameLst>
                                      </p:cBhvr>
                                      <p:to>
                                        <p:strVal val="visible"/>
                                      </p:to>
                                    </p:set>
                                    <p:animEffect transition="in" filter="fade">
                                      <p:cBhvr>
                                        <p:cTn id="65" dur="500"/>
                                        <p:tgtEl>
                                          <p:spTgt spid="81">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3"/>
                                        </p:tgtEl>
                                        <p:attrNameLst>
                                          <p:attrName>style.visibility</p:attrName>
                                        </p:attrNameLst>
                                      </p:cBhvr>
                                      <p:to>
                                        <p:strVal val="visible"/>
                                      </p:to>
                                    </p:set>
                                    <p:animEffect transition="in" filter="fade">
                                      <p:cBhvr>
                                        <p:cTn id="70" dur="500"/>
                                        <p:tgtEl>
                                          <p:spTgt spid="123"/>
                                        </p:tgtEl>
                                      </p:cBhvr>
                                    </p:animEffect>
                                  </p:childTnLst>
                                </p:cTn>
                              </p:par>
                              <p:par>
                                <p:cTn id="71" presetID="10" presetClass="entr" presetSubtype="0" fill="hold" nodeType="withEffect">
                                  <p:stCondLst>
                                    <p:cond delay="0"/>
                                  </p:stCondLst>
                                  <p:childTnLst>
                                    <p:set>
                                      <p:cBhvr>
                                        <p:cTn id="72" dur="1" fill="hold">
                                          <p:stCondLst>
                                            <p:cond delay="0"/>
                                          </p:stCondLst>
                                        </p:cTn>
                                        <p:tgtEl>
                                          <p:spTgt spid="118"/>
                                        </p:tgtEl>
                                        <p:attrNameLst>
                                          <p:attrName>style.visibility</p:attrName>
                                        </p:attrNameLst>
                                      </p:cBhvr>
                                      <p:to>
                                        <p:strVal val="visible"/>
                                      </p:to>
                                    </p:set>
                                    <p:animEffect transition="in" filter="fade">
                                      <p:cBhvr>
                                        <p:cTn id="73" dur="500"/>
                                        <p:tgtEl>
                                          <p:spTgt spid="11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41"/>
                                        </p:tgtEl>
                                        <p:attrNameLst>
                                          <p:attrName>style.visibility</p:attrName>
                                        </p:attrNameLst>
                                      </p:cBhvr>
                                      <p:to>
                                        <p:strVal val="visible"/>
                                      </p:to>
                                    </p:set>
                                    <p:animEffect transition="in" filter="fade">
                                      <p:cBhvr>
                                        <p:cTn id="78" dur="500"/>
                                        <p:tgtEl>
                                          <p:spTgt spid="14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40"/>
                                        </p:tgtEl>
                                        <p:attrNameLst>
                                          <p:attrName>style.visibility</p:attrName>
                                        </p:attrNameLst>
                                      </p:cBhvr>
                                      <p:to>
                                        <p:strVal val="visible"/>
                                      </p:to>
                                    </p:set>
                                    <p:animEffect transition="in" filter="fade">
                                      <p:cBhvr>
                                        <p:cTn id="81" dur="500"/>
                                        <p:tgtEl>
                                          <p:spTgt spid="14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21"/>
                                        </p:tgtEl>
                                        <p:attrNameLst>
                                          <p:attrName>style.visibility</p:attrName>
                                        </p:attrNameLst>
                                      </p:cBhvr>
                                      <p:to>
                                        <p:strVal val="visible"/>
                                      </p:to>
                                    </p:set>
                                    <p:animEffect transition="in" filter="fade">
                                      <p:cBhvr>
                                        <p:cTn id="86" dur="500"/>
                                        <p:tgtEl>
                                          <p:spTgt spid="121"/>
                                        </p:tgtEl>
                                      </p:cBhvr>
                                    </p:animEffect>
                                  </p:childTnLst>
                                </p:cTn>
                              </p:par>
                              <p:par>
                                <p:cTn id="87" presetID="10" presetClass="entr" presetSubtype="0"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500"/>
                                        <p:tgtEl>
                                          <p:spTgt spid="2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82"/>
                                        </p:tgtEl>
                                        <p:attrNameLst>
                                          <p:attrName>style.visibility</p:attrName>
                                        </p:attrNameLst>
                                      </p:cBhvr>
                                      <p:to>
                                        <p:strVal val="visible"/>
                                      </p:to>
                                    </p:set>
                                    <p:animEffect transition="in" filter="fade">
                                      <p:cBhvr>
                                        <p:cTn id="99" dur="500"/>
                                        <p:tgtEl>
                                          <p:spTgt spid="82"/>
                                        </p:tgtEl>
                                      </p:cBhvr>
                                    </p:animEffect>
                                  </p:childTnLst>
                                </p:cTn>
                              </p:par>
                              <p:par>
                                <p:cTn id="100" presetID="10" presetClass="entr" presetSubtype="0" fill="hold" nodeType="with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49"/>
                                        </p:tgtEl>
                                        <p:attrNameLst>
                                          <p:attrName>style.visibility</p:attrName>
                                        </p:attrNameLst>
                                      </p:cBhvr>
                                      <p:to>
                                        <p:strVal val="visible"/>
                                      </p:to>
                                    </p:set>
                                    <p:animEffect transition="in" filter="fade">
                                      <p:cBhvr>
                                        <p:cTn id="107" dur="500"/>
                                        <p:tgtEl>
                                          <p:spTgt spid="149"/>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50"/>
                                        </p:tgtEl>
                                        <p:attrNameLst>
                                          <p:attrName>style.visibility</p:attrName>
                                        </p:attrNameLst>
                                      </p:cBhvr>
                                      <p:to>
                                        <p:strVal val="visible"/>
                                      </p:to>
                                    </p:set>
                                    <p:animEffect transition="in" filter="fade">
                                      <p:cBhvr>
                                        <p:cTn id="110" dur="500"/>
                                        <p:tgtEl>
                                          <p:spTgt spid="15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51"/>
                                        </p:tgtEl>
                                        <p:attrNameLst>
                                          <p:attrName>style.visibility</p:attrName>
                                        </p:attrNameLst>
                                      </p:cBhvr>
                                      <p:to>
                                        <p:strVal val="visible"/>
                                      </p:to>
                                    </p:set>
                                    <p:animEffect transition="in" filter="fade">
                                      <p:cBhvr>
                                        <p:cTn id="113" dur="500"/>
                                        <p:tgtEl>
                                          <p:spTgt spid="15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52"/>
                                        </p:tgtEl>
                                        <p:attrNameLst>
                                          <p:attrName>style.visibility</p:attrName>
                                        </p:attrNameLst>
                                      </p:cBhvr>
                                      <p:to>
                                        <p:strVal val="visible"/>
                                      </p:to>
                                    </p:set>
                                    <p:animEffect transition="in" filter="fade">
                                      <p:cBhvr>
                                        <p:cTn id="116" dur="500"/>
                                        <p:tgtEl>
                                          <p:spTgt spid="152"/>
                                        </p:tgtEl>
                                      </p:cBhvr>
                                    </p:animEffect>
                                  </p:childTnLst>
                                </p:cTn>
                              </p:par>
                              <p:par>
                                <p:cTn id="117" presetID="10" presetClass="entr" presetSubtype="0" fill="hold"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3"/>
                                        </p:tgtEl>
                                        <p:attrNameLst>
                                          <p:attrName>style.visibility</p:attrName>
                                        </p:attrNameLst>
                                      </p:cBhvr>
                                      <p:to>
                                        <p:strVal val="visible"/>
                                      </p:to>
                                    </p:set>
                                    <p:animEffect transition="in" filter="fade">
                                      <p:cBhvr>
                                        <p:cTn id="122" dur="500"/>
                                        <p:tgtEl>
                                          <p:spTgt spid="9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48"/>
                                        </p:tgtEl>
                                        <p:attrNameLst>
                                          <p:attrName>style.visibility</p:attrName>
                                        </p:attrNameLst>
                                      </p:cBhvr>
                                      <p:to>
                                        <p:strVal val="visible"/>
                                      </p:to>
                                    </p:set>
                                    <p:animEffect transition="in" filter="fade">
                                      <p:cBhvr>
                                        <p:cTn id="125" dur="500"/>
                                        <p:tgtEl>
                                          <p:spTgt spid="148"/>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500"/>
                                        <p:tgtEl>
                                          <p:spTgt spid="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43"/>
                                        </p:tgtEl>
                                        <p:attrNameLst>
                                          <p:attrName>style.visibility</p:attrName>
                                        </p:attrNameLst>
                                      </p:cBhvr>
                                      <p:to>
                                        <p:strVal val="visible"/>
                                      </p:to>
                                    </p:set>
                                    <p:animEffect transition="in" filter="fade">
                                      <p:cBhvr>
                                        <p:cTn id="133" dur="500"/>
                                        <p:tgtEl>
                                          <p:spTgt spid="143"/>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44"/>
                                        </p:tgtEl>
                                        <p:attrNameLst>
                                          <p:attrName>style.visibility</p:attrName>
                                        </p:attrNameLst>
                                      </p:cBhvr>
                                      <p:to>
                                        <p:strVal val="visible"/>
                                      </p:to>
                                    </p:set>
                                    <p:animEffect transition="in" filter="fade">
                                      <p:cBhvr>
                                        <p:cTn id="136" dur="500"/>
                                        <p:tgtEl>
                                          <p:spTgt spid="144"/>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45"/>
                                        </p:tgtEl>
                                        <p:attrNameLst>
                                          <p:attrName>style.visibility</p:attrName>
                                        </p:attrNameLst>
                                      </p:cBhvr>
                                      <p:to>
                                        <p:strVal val="visible"/>
                                      </p:to>
                                    </p:set>
                                    <p:animEffect transition="in" filter="fade">
                                      <p:cBhvr>
                                        <p:cTn id="139" dur="500"/>
                                        <p:tgtEl>
                                          <p:spTgt spid="145"/>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46"/>
                                        </p:tgtEl>
                                        <p:attrNameLst>
                                          <p:attrName>style.visibility</p:attrName>
                                        </p:attrNameLst>
                                      </p:cBhvr>
                                      <p:to>
                                        <p:strVal val="visible"/>
                                      </p:to>
                                    </p:set>
                                    <p:animEffect transition="in" filter="fade">
                                      <p:cBhvr>
                                        <p:cTn id="142" dur="500"/>
                                        <p:tgtEl>
                                          <p:spTgt spid="146"/>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47"/>
                                        </p:tgtEl>
                                        <p:attrNameLst>
                                          <p:attrName>style.visibility</p:attrName>
                                        </p:attrNameLst>
                                      </p:cBhvr>
                                      <p:to>
                                        <p:strVal val="visible"/>
                                      </p:to>
                                    </p:set>
                                    <p:animEffect transition="in" filter="fade">
                                      <p:cBhvr>
                                        <p:cTn id="145"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48" grpId="0" animBg="1"/>
      <p:bldP spid="149" grpId="0" animBg="1"/>
      <p:bldP spid="150" grpId="0" animBg="1"/>
      <p:bldP spid="151" grpId="0" animBg="1"/>
      <p:bldP spid="152" grpId="0" animBg="1"/>
      <p:bldP spid="45" grpId="0" animBg="1"/>
      <p:bldP spid="46" grpId="0" animBg="1"/>
      <p:bldP spid="79" grpId="0"/>
      <p:bldP spid="81" grpId="0" uiExpand="1" build="allAtOnce"/>
      <p:bldP spid="82" grpId="0"/>
      <p:bldP spid="93" grpId="0"/>
      <p:bldP spid="121" grpId="0"/>
      <p:bldP spid="123" grpId="0"/>
      <p:bldP spid="140" grpId="0"/>
      <p:bldP spid="141" grpId="0" animBg="1"/>
      <p:bldP spid="143" grpId="0" animBg="1"/>
      <p:bldP spid="144" grpId="0" animBg="1"/>
      <p:bldP spid="145" grpId="0" animBg="1"/>
      <p:bldP spid="146" grpId="0" animBg="1"/>
      <p:bldP spid="147"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19122-DBF4-748D-4E4E-4B96BDEE5F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54C3F5-0354-E4B5-2902-3AFAE9C7CE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8709" y="1200150"/>
            <a:ext cx="8086582" cy="3427425"/>
          </a:xfrm>
          <a:prstGeom prst="rect">
            <a:avLst/>
          </a:prstGeom>
        </p:spPr>
      </p:pic>
      <p:sp>
        <p:nvSpPr>
          <p:cNvPr id="2" name="Title 1">
            <a:extLst>
              <a:ext uri="{FF2B5EF4-FFF2-40B4-BE49-F238E27FC236}">
                <a16:creationId xmlns:a16="http://schemas.microsoft.com/office/drawing/2014/main" id="{17A283FF-35DB-093D-F7F8-50A454331A5B}"/>
              </a:ext>
            </a:extLst>
          </p:cNvPr>
          <p:cNvSpPr>
            <a:spLocks noGrp="1"/>
          </p:cNvSpPr>
          <p:nvPr>
            <p:ph type="title"/>
          </p:nvPr>
        </p:nvSpPr>
        <p:spPr/>
        <p:txBody>
          <a:bodyPr>
            <a:normAutofit fontScale="90000"/>
          </a:bodyPr>
          <a:lstStyle/>
          <a:p>
            <a:r>
              <a:rPr lang="en-US" dirty="0"/>
              <a:t>Boxplots – Polychromatic</a:t>
            </a:r>
          </a:p>
        </p:txBody>
      </p:sp>
      <p:sp>
        <p:nvSpPr>
          <p:cNvPr id="4" name="Slide Number Placeholder 3">
            <a:extLst>
              <a:ext uri="{FF2B5EF4-FFF2-40B4-BE49-F238E27FC236}">
                <a16:creationId xmlns:a16="http://schemas.microsoft.com/office/drawing/2014/main" id="{116365DB-2165-44A8-135F-7F06D0D2DFFC}"/>
              </a:ext>
            </a:extLst>
          </p:cNvPr>
          <p:cNvSpPr>
            <a:spLocks noGrp="1"/>
          </p:cNvSpPr>
          <p:nvPr>
            <p:ph type="sldNum" sz="quarter" idx="10"/>
          </p:nvPr>
        </p:nvSpPr>
        <p:spPr/>
        <p:txBody>
          <a:bodyPr/>
          <a:lstStyle/>
          <a:p>
            <a:fld id="{C21B05C1-3D19-DE44-B562-DD8B4238305A}" type="slidenum">
              <a:rPr lang="en-US" smtClean="0"/>
              <a:t>20</a:t>
            </a:fld>
            <a:endParaRPr lang="en-US"/>
          </a:p>
        </p:txBody>
      </p:sp>
      <p:sp>
        <p:nvSpPr>
          <p:cNvPr id="5" name="Text Placeholder 17">
            <a:extLst>
              <a:ext uri="{FF2B5EF4-FFF2-40B4-BE49-F238E27FC236}">
                <a16:creationId xmlns:a16="http://schemas.microsoft.com/office/drawing/2014/main" id="{B087D2ED-AA9C-0E3F-DA96-75F70E603A94}"/>
              </a:ext>
            </a:extLst>
          </p:cNvPr>
          <p:cNvSpPr>
            <a:spLocks noGrp="1"/>
          </p:cNvSpPr>
          <p:nvPr>
            <p:ph type="body" sz="quarter" idx="11"/>
          </p:nvPr>
        </p:nvSpPr>
        <p:spPr>
          <a:xfrm>
            <a:off x="6858000" y="0"/>
            <a:ext cx="2286000" cy="412181"/>
          </a:xfrm>
        </p:spPr>
        <p:txBody>
          <a:bodyPr/>
          <a:lstStyle/>
          <a:p>
            <a:r>
              <a:rPr lang="en-US" dirty="0"/>
              <a:t>RESULTS</a:t>
            </a:r>
          </a:p>
        </p:txBody>
      </p:sp>
    </p:spTree>
    <p:extLst>
      <p:ext uri="{BB962C8B-B14F-4D97-AF65-F5344CB8AC3E}">
        <p14:creationId xmlns:p14="http://schemas.microsoft.com/office/powerpoint/2010/main" val="498072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653C3-8EF4-02D4-A303-41B240AE1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72AE3-F34C-2C2D-8BC8-0FA46C48A092}"/>
              </a:ext>
            </a:extLst>
          </p:cNvPr>
          <p:cNvSpPr>
            <a:spLocks noGrp="1"/>
          </p:cNvSpPr>
          <p:nvPr>
            <p:ph type="title"/>
          </p:nvPr>
        </p:nvSpPr>
        <p:spPr/>
        <p:txBody>
          <a:bodyPr>
            <a:normAutofit fontScale="90000"/>
          </a:bodyPr>
          <a:lstStyle/>
          <a:p>
            <a:r>
              <a:rPr lang="en-US" dirty="0"/>
              <a:t>Boxplots – Linearization Correction</a:t>
            </a:r>
          </a:p>
        </p:txBody>
      </p:sp>
      <p:sp>
        <p:nvSpPr>
          <p:cNvPr id="4" name="Slide Number Placeholder 3">
            <a:extLst>
              <a:ext uri="{FF2B5EF4-FFF2-40B4-BE49-F238E27FC236}">
                <a16:creationId xmlns:a16="http://schemas.microsoft.com/office/drawing/2014/main" id="{B04597E7-7CBE-91DE-1E1C-A8EE4256A87C}"/>
              </a:ext>
            </a:extLst>
          </p:cNvPr>
          <p:cNvSpPr>
            <a:spLocks noGrp="1"/>
          </p:cNvSpPr>
          <p:nvPr>
            <p:ph type="sldNum" sz="quarter" idx="10"/>
          </p:nvPr>
        </p:nvSpPr>
        <p:spPr/>
        <p:txBody>
          <a:bodyPr/>
          <a:lstStyle/>
          <a:p>
            <a:fld id="{C21B05C1-3D19-DE44-B562-DD8B4238305A}" type="slidenum">
              <a:rPr lang="en-US" smtClean="0"/>
              <a:t>21</a:t>
            </a:fld>
            <a:endParaRPr lang="en-US"/>
          </a:p>
        </p:txBody>
      </p:sp>
      <p:pic>
        <p:nvPicPr>
          <p:cNvPr id="9" name="Picture 8">
            <a:extLst>
              <a:ext uri="{FF2B5EF4-FFF2-40B4-BE49-F238E27FC236}">
                <a16:creationId xmlns:a16="http://schemas.microsoft.com/office/drawing/2014/main" id="{24D0215B-E6C8-F5BB-EB3C-6DDAE379AD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8710" y="1200150"/>
            <a:ext cx="8086580" cy="3427425"/>
          </a:xfrm>
          <a:prstGeom prst="rect">
            <a:avLst/>
          </a:prstGeom>
        </p:spPr>
      </p:pic>
      <p:sp>
        <p:nvSpPr>
          <p:cNvPr id="3" name="Text Placeholder 17">
            <a:extLst>
              <a:ext uri="{FF2B5EF4-FFF2-40B4-BE49-F238E27FC236}">
                <a16:creationId xmlns:a16="http://schemas.microsoft.com/office/drawing/2014/main" id="{9398DA7E-83BC-474E-AF0C-E656EDF43470}"/>
              </a:ext>
            </a:extLst>
          </p:cNvPr>
          <p:cNvSpPr>
            <a:spLocks noGrp="1"/>
          </p:cNvSpPr>
          <p:nvPr>
            <p:ph type="body" sz="quarter" idx="11"/>
          </p:nvPr>
        </p:nvSpPr>
        <p:spPr>
          <a:xfrm>
            <a:off x="6858000" y="0"/>
            <a:ext cx="2286000" cy="412181"/>
          </a:xfrm>
        </p:spPr>
        <p:txBody>
          <a:bodyPr/>
          <a:lstStyle/>
          <a:p>
            <a:r>
              <a:rPr lang="en-US" dirty="0"/>
              <a:t>RESULTS</a:t>
            </a:r>
          </a:p>
        </p:txBody>
      </p:sp>
    </p:spTree>
    <p:extLst>
      <p:ext uri="{BB962C8B-B14F-4D97-AF65-F5344CB8AC3E}">
        <p14:creationId xmlns:p14="http://schemas.microsoft.com/office/powerpoint/2010/main" val="1656787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4975-D497-D4EE-4CBE-DE8645B35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7F613-C4AB-EE28-0EEF-BA565D58306D}"/>
              </a:ext>
            </a:extLst>
          </p:cNvPr>
          <p:cNvSpPr>
            <a:spLocks noGrp="1"/>
          </p:cNvSpPr>
          <p:nvPr>
            <p:ph type="title"/>
          </p:nvPr>
        </p:nvSpPr>
        <p:spPr/>
        <p:txBody>
          <a:bodyPr>
            <a:normAutofit fontScale="90000"/>
          </a:bodyPr>
          <a:lstStyle/>
          <a:p>
            <a:r>
              <a:rPr lang="en-US" dirty="0"/>
              <a:t>Boxplots – BVM Approach</a:t>
            </a:r>
          </a:p>
        </p:txBody>
      </p:sp>
      <p:sp>
        <p:nvSpPr>
          <p:cNvPr id="4" name="Slide Number Placeholder 3">
            <a:extLst>
              <a:ext uri="{FF2B5EF4-FFF2-40B4-BE49-F238E27FC236}">
                <a16:creationId xmlns:a16="http://schemas.microsoft.com/office/drawing/2014/main" id="{5EBA00AB-8F26-E4E9-E622-2669CB17B661}"/>
              </a:ext>
            </a:extLst>
          </p:cNvPr>
          <p:cNvSpPr>
            <a:spLocks noGrp="1"/>
          </p:cNvSpPr>
          <p:nvPr>
            <p:ph type="sldNum" sz="quarter" idx="10"/>
          </p:nvPr>
        </p:nvSpPr>
        <p:spPr/>
        <p:txBody>
          <a:bodyPr/>
          <a:lstStyle/>
          <a:p>
            <a:fld id="{C21B05C1-3D19-DE44-B562-DD8B4238305A}" type="slidenum">
              <a:rPr lang="en-US" smtClean="0"/>
              <a:t>22</a:t>
            </a:fld>
            <a:endParaRPr lang="en-US"/>
          </a:p>
        </p:txBody>
      </p:sp>
      <p:pic>
        <p:nvPicPr>
          <p:cNvPr id="5" name="Result Image 2">
            <a:extLst>
              <a:ext uri="{FF2B5EF4-FFF2-40B4-BE49-F238E27FC236}">
                <a16:creationId xmlns:a16="http://schemas.microsoft.com/office/drawing/2014/main" id="{016FE0A0-DFC1-97D7-05BA-852BB8059093}"/>
              </a:ext>
            </a:extLst>
          </p:cNvPr>
          <p:cNvPicPr>
            <a:picLocks noChangeAspect="1"/>
          </p:cNvPicPr>
          <p:nvPr/>
        </p:nvPicPr>
        <p:blipFill>
          <a:blip r:embed="rId3"/>
          <a:srcRect l="-535" t="-548" b="1467"/>
          <a:stretch>
            <a:fillRect/>
          </a:stretch>
        </p:blipFill>
        <p:spPr>
          <a:xfrm>
            <a:off x="553435" y="1200150"/>
            <a:ext cx="7980965" cy="3276600"/>
          </a:xfrm>
          <a:prstGeom prst="rect">
            <a:avLst/>
          </a:prstGeom>
        </p:spPr>
      </p:pic>
      <p:sp>
        <p:nvSpPr>
          <p:cNvPr id="3" name="Text Placeholder 17">
            <a:extLst>
              <a:ext uri="{FF2B5EF4-FFF2-40B4-BE49-F238E27FC236}">
                <a16:creationId xmlns:a16="http://schemas.microsoft.com/office/drawing/2014/main" id="{7A584A90-1789-D752-F51C-206AF5C1ED2C}"/>
              </a:ext>
            </a:extLst>
          </p:cNvPr>
          <p:cNvSpPr>
            <a:spLocks noGrp="1"/>
          </p:cNvSpPr>
          <p:nvPr>
            <p:ph type="body" sz="quarter" idx="11"/>
          </p:nvPr>
        </p:nvSpPr>
        <p:spPr>
          <a:xfrm>
            <a:off x="6858000" y="0"/>
            <a:ext cx="2286000" cy="412181"/>
          </a:xfrm>
        </p:spPr>
        <p:txBody>
          <a:bodyPr/>
          <a:lstStyle/>
          <a:p>
            <a:r>
              <a:rPr lang="en-US" dirty="0"/>
              <a:t>RESULTS</a:t>
            </a:r>
          </a:p>
        </p:txBody>
      </p:sp>
    </p:spTree>
    <p:extLst>
      <p:ext uri="{BB962C8B-B14F-4D97-AF65-F5344CB8AC3E}">
        <p14:creationId xmlns:p14="http://schemas.microsoft.com/office/powerpoint/2010/main" val="4449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59278-D977-E77C-3D67-CCA6DF829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CF849E-3CEE-8999-B661-9A5A82FE05F3}"/>
              </a:ext>
            </a:extLst>
          </p:cNvPr>
          <p:cNvSpPr>
            <a:spLocks noGrp="1"/>
          </p:cNvSpPr>
          <p:nvPr>
            <p:ph type="title"/>
          </p:nvPr>
        </p:nvSpPr>
        <p:spPr/>
        <p:txBody>
          <a:bodyPr>
            <a:normAutofit fontScale="90000"/>
          </a:bodyPr>
          <a:lstStyle/>
          <a:p>
            <a:r>
              <a:rPr lang="en-US" dirty="0"/>
              <a:t>Conclusions and Future Directions</a:t>
            </a:r>
          </a:p>
        </p:txBody>
      </p:sp>
      <p:sp>
        <p:nvSpPr>
          <p:cNvPr id="3" name="Content Placeholder 2">
            <a:extLst>
              <a:ext uri="{FF2B5EF4-FFF2-40B4-BE49-F238E27FC236}">
                <a16:creationId xmlns:a16="http://schemas.microsoft.com/office/drawing/2014/main" id="{16B87632-9381-8C95-76ED-CD1332573A50}"/>
              </a:ext>
            </a:extLst>
          </p:cNvPr>
          <p:cNvSpPr>
            <a:spLocks noGrp="1"/>
          </p:cNvSpPr>
          <p:nvPr>
            <p:ph idx="1"/>
          </p:nvPr>
        </p:nvSpPr>
        <p:spPr>
          <a:xfrm>
            <a:off x="381000" y="1047750"/>
            <a:ext cx="5334000" cy="3581400"/>
          </a:xfrm>
        </p:spPr>
        <p:txBody>
          <a:bodyPr numCol="1">
            <a:noAutofit/>
          </a:bodyPr>
          <a:lstStyle/>
          <a:p>
            <a:pPr marL="0" indent="0">
              <a:lnSpc>
                <a:spcPct val="114000"/>
              </a:lnSpc>
              <a:spcBef>
                <a:spcPts val="600"/>
              </a:spcBef>
              <a:buNone/>
            </a:pPr>
            <a:r>
              <a:rPr lang="en-US" sz="2200" dirty="0"/>
              <a:t>BVM is superior to linearization correction.</a:t>
            </a:r>
          </a:p>
          <a:p>
            <a:pPr marL="0" indent="0">
              <a:lnSpc>
                <a:spcPct val="114000"/>
              </a:lnSpc>
              <a:spcBef>
                <a:spcPts val="600"/>
              </a:spcBef>
              <a:buNone/>
            </a:pPr>
            <a:r>
              <a:rPr lang="en-US" sz="2200" dirty="0"/>
              <a:t>We can address BH without disrupting physics.</a:t>
            </a:r>
          </a:p>
          <a:p>
            <a:pPr marL="0" indent="0">
              <a:lnSpc>
                <a:spcPct val="114000"/>
              </a:lnSpc>
              <a:spcBef>
                <a:spcPts val="600"/>
              </a:spcBef>
              <a:buNone/>
            </a:pPr>
            <a:r>
              <a:rPr lang="en-US" sz="2200" dirty="0"/>
              <a:t>This approach minimizes the requirement of additional scanning methods for mineralogy.</a:t>
            </a:r>
          </a:p>
          <a:p>
            <a:pPr marL="0" indent="0">
              <a:lnSpc>
                <a:spcPct val="114000"/>
              </a:lnSpc>
              <a:spcBef>
                <a:spcPts val="600"/>
              </a:spcBef>
              <a:buNone/>
            </a:pPr>
            <a:r>
              <a:rPr lang="en-US" sz="2200" dirty="0"/>
              <a:t>Expanding this experiment to 3D.</a:t>
            </a:r>
          </a:p>
          <a:p>
            <a:pPr marL="0" indent="0">
              <a:lnSpc>
                <a:spcPct val="114000"/>
              </a:lnSpc>
              <a:spcBef>
                <a:spcPts val="600"/>
              </a:spcBef>
              <a:buNone/>
            </a:pPr>
            <a:r>
              <a:rPr lang="en-US" sz="2200" dirty="0"/>
              <a:t>Comparing the digital CT simulation results with real CT results.</a:t>
            </a:r>
          </a:p>
        </p:txBody>
      </p:sp>
      <p:sp>
        <p:nvSpPr>
          <p:cNvPr id="4" name="Slide Number Placeholder 3">
            <a:extLst>
              <a:ext uri="{FF2B5EF4-FFF2-40B4-BE49-F238E27FC236}">
                <a16:creationId xmlns:a16="http://schemas.microsoft.com/office/drawing/2014/main" id="{14D82F80-ED0B-A23C-4954-57B91550EF73}"/>
              </a:ext>
            </a:extLst>
          </p:cNvPr>
          <p:cNvSpPr>
            <a:spLocks noGrp="1"/>
          </p:cNvSpPr>
          <p:nvPr>
            <p:ph type="sldNum" sz="quarter" idx="10"/>
          </p:nvPr>
        </p:nvSpPr>
        <p:spPr/>
        <p:txBody>
          <a:bodyPr/>
          <a:lstStyle/>
          <a:p>
            <a:fld id="{D68F6067-58DE-4485-9440-BA6CEDAF4467}" type="slidenum">
              <a:rPr lang="en-US" smtClean="0"/>
              <a:t>23</a:t>
            </a:fld>
            <a:endParaRPr lang="en-US" dirty="0"/>
          </a:p>
        </p:txBody>
      </p:sp>
      <p:sp>
        <p:nvSpPr>
          <p:cNvPr id="6" name="Text Placeholder 5">
            <a:extLst>
              <a:ext uri="{FF2B5EF4-FFF2-40B4-BE49-F238E27FC236}">
                <a16:creationId xmlns:a16="http://schemas.microsoft.com/office/drawing/2014/main" id="{4C519EF2-E7FA-9C4B-0ED5-1E2D8A137A1F}"/>
              </a:ext>
            </a:extLst>
          </p:cNvPr>
          <p:cNvSpPr>
            <a:spLocks noGrp="1"/>
          </p:cNvSpPr>
          <p:nvPr>
            <p:ph type="body" sz="quarter" idx="11"/>
          </p:nvPr>
        </p:nvSpPr>
        <p:spPr/>
        <p:txBody>
          <a:bodyPr/>
          <a:lstStyle/>
          <a:p>
            <a:endParaRPr lang="en-US"/>
          </a:p>
        </p:txBody>
      </p:sp>
      <p:pic>
        <p:nvPicPr>
          <p:cNvPr id="8" name="Picture 7">
            <a:extLst>
              <a:ext uri="{FF2B5EF4-FFF2-40B4-BE49-F238E27FC236}">
                <a16:creationId xmlns:a16="http://schemas.microsoft.com/office/drawing/2014/main" id="{C90EA072-0BC3-1C39-0A36-67860811FAA7}"/>
              </a:ext>
            </a:extLst>
          </p:cNvPr>
          <p:cNvPicPr>
            <a:picLocks noChangeAspect="1"/>
          </p:cNvPicPr>
          <p:nvPr/>
        </p:nvPicPr>
        <p:blipFill>
          <a:blip r:embed="rId2"/>
          <a:srcRect l="52500" t="-1" b="1052"/>
          <a:stretch>
            <a:fillRect/>
          </a:stretch>
        </p:blipFill>
        <p:spPr>
          <a:xfrm>
            <a:off x="5867400" y="1548891"/>
            <a:ext cx="3013352" cy="2564831"/>
          </a:xfrm>
          <a:prstGeom prst="rect">
            <a:avLst/>
          </a:prstGeom>
        </p:spPr>
      </p:pic>
    </p:spTree>
    <p:extLst>
      <p:ext uri="{BB962C8B-B14F-4D97-AF65-F5344CB8AC3E}">
        <p14:creationId xmlns:p14="http://schemas.microsoft.com/office/powerpoint/2010/main" val="94245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5946-4FF6-9EAC-26A9-E7BC317CE102}"/>
              </a:ext>
            </a:extLst>
          </p:cNvPr>
          <p:cNvSpPr>
            <a:spLocks noGrp="1"/>
          </p:cNvSpPr>
          <p:nvPr>
            <p:ph type="title"/>
          </p:nvPr>
        </p:nvSpPr>
        <p:spPr>
          <a:xfrm>
            <a:off x="442332" y="507535"/>
            <a:ext cx="8229600" cy="411164"/>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BE231A96-53BC-26B6-725E-BCDAABDEEBF1}"/>
              </a:ext>
            </a:extLst>
          </p:cNvPr>
          <p:cNvSpPr>
            <a:spLocks noGrp="1"/>
          </p:cNvSpPr>
          <p:nvPr>
            <p:ph idx="1"/>
          </p:nvPr>
        </p:nvSpPr>
        <p:spPr>
          <a:xfrm>
            <a:off x="442332" y="918698"/>
            <a:ext cx="8229600" cy="4123202"/>
          </a:xfrm>
        </p:spPr>
        <p:txBody>
          <a:bodyPr>
            <a:normAutofit/>
          </a:bodyPr>
          <a:lstStyle/>
          <a:p>
            <a:pPr marL="0" indent="-457200">
              <a:lnSpc>
                <a:spcPct val="114000"/>
              </a:lnSpc>
              <a:spcBef>
                <a:spcPts val="600"/>
              </a:spcBef>
              <a:buNone/>
            </a:pPr>
            <a:r>
              <a:rPr lang="en-US" sz="1200" dirty="0"/>
              <a:t>Lehmann, L. A., Alvarez, R. E., </a:t>
            </a:r>
            <a:r>
              <a:rPr lang="en-US" sz="1200" dirty="0" err="1"/>
              <a:t>Macovski</a:t>
            </a:r>
            <a:r>
              <a:rPr lang="en-US" sz="1200" dirty="0"/>
              <a:t>, A., Brody, W. R., Pelc, N. J., Riederer, S. J., &amp; Hall, A. L. (1981). Generalized image 	combinations in dual KVP digital radiography. Medical Physics, 8(5), 659–667. </a:t>
            </a:r>
            <a:r>
              <a:rPr lang="en-US" sz="1200" dirty="0">
                <a:hlinkClick r:id="rId3"/>
              </a:rPr>
              <a:t>https://doi.org/10.1118/1.595025</a:t>
            </a:r>
            <a:endParaRPr lang="en-US" sz="1200" dirty="0"/>
          </a:p>
          <a:p>
            <a:pPr marL="0" indent="-457200">
              <a:lnSpc>
                <a:spcPct val="114000"/>
              </a:lnSpc>
              <a:spcBef>
                <a:spcPts val="600"/>
              </a:spcBef>
              <a:buNone/>
            </a:pPr>
            <a:r>
              <a:rPr lang="en-US" sz="1200" dirty="0"/>
              <a:t>Hanna, R. D., &amp; Ketcham, R. A. (2017). X-ray computed tomography of planetary materials: A primer and review of recent studies. 	Geochemistry, 77(4), 547–572. </a:t>
            </a:r>
            <a:r>
              <a:rPr lang="en-US" sz="1200" dirty="0">
                <a:hlinkClick r:id="rId4"/>
              </a:rPr>
              <a:t>https://doi.org/10.1016/j.chemer.2017.01.006</a:t>
            </a:r>
            <a:endParaRPr lang="en-US" sz="1200" dirty="0"/>
          </a:p>
          <a:p>
            <a:pPr marL="0" indent="-457200">
              <a:lnSpc>
                <a:spcPct val="114000"/>
              </a:lnSpc>
              <a:spcBef>
                <a:spcPts val="600"/>
              </a:spcBef>
              <a:buNone/>
            </a:pPr>
            <a:r>
              <a:rPr lang="en-US" sz="1200" dirty="0"/>
              <a:t>Herman, G. T. (1979). Correction for beam hardening in computed tomography. Physics in Medicine and Biology, 24(1), 81–106. 	</a:t>
            </a:r>
            <a:r>
              <a:rPr lang="en-US" sz="1200" dirty="0">
                <a:hlinkClick r:id="rId5"/>
              </a:rPr>
              <a:t>https://doi.org/10.1088/0031-9155/24/1/008</a:t>
            </a:r>
            <a:r>
              <a:rPr lang="en-US" sz="1200" dirty="0"/>
              <a:t> </a:t>
            </a:r>
          </a:p>
          <a:p>
            <a:pPr marL="0" indent="-457200">
              <a:lnSpc>
                <a:spcPct val="114000"/>
              </a:lnSpc>
              <a:spcBef>
                <a:spcPts val="600"/>
              </a:spcBef>
              <a:buNone/>
            </a:pPr>
            <a:r>
              <a:rPr lang="en-US" sz="1200" dirty="0"/>
              <a:t>Liu, Tianyu, </a:t>
            </a:r>
            <a:r>
              <a:rPr lang="en-US" sz="1200" dirty="0" err="1"/>
              <a:t>Guobin</a:t>
            </a:r>
            <a:r>
              <a:rPr lang="en-US" sz="1200" dirty="0"/>
              <a:t> Hong, and </a:t>
            </a:r>
            <a:r>
              <a:rPr lang="en-US" sz="1200" dirty="0" err="1"/>
              <a:t>Wenli</a:t>
            </a:r>
            <a:r>
              <a:rPr lang="en-US" sz="1200" dirty="0"/>
              <a:t> Cai. “A Comparative Study of Effective Atomic Number Calculations for Dual-Energy CT.” 	</a:t>
            </a:r>
            <a:r>
              <a:rPr lang="en-US" sz="1200" i="1" dirty="0"/>
              <a:t>Medical Physics</a:t>
            </a:r>
            <a:r>
              <a:rPr lang="en-US" sz="1200" dirty="0"/>
              <a:t> 48, no. 10 (2021): 5908–23. </a:t>
            </a:r>
            <a:r>
              <a:rPr lang="en-US" sz="1200" dirty="0">
                <a:hlinkClick r:id="rId6"/>
              </a:rPr>
              <a:t>https://doi.org/10.1002/mp.15166</a:t>
            </a:r>
            <a:r>
              <a:rPr lang="en-US" sz="1200" dirty="0"/>
              <a:t>.</a:t>
            </a:r>
          </a:p>
          <a:p>
            <a:pPr marL="0" indent="-457200">
              <a:lnSpc>
                <a:spcPct val="114000"/>
              </a:lnSpc>
              <a:spcBef>
                <a:spcPts val="600"/>
              </a:spcBef>
              <a:buNone/>
            </a:pPr>
            <a:r>
              <a:rPr lang="en-US" sz="1200" dirty="0"/>
              <a:t>Martini, M., P. </a:t>
            </a:r>
            <a:r>
              <a:rPr lang="en-US" sz="1200" dirty="0" err="1"/>
              <a:t>Francus</a:t>
            </a:r>
            <a:r>
              <a:rPr lang="en-US" sz="1200" dirty="0"/>
              <a:t>, L. Di Schiavi Trotta, P. Letellier, M. Des Roches, and P. </a:t>
            </a:r>
            <a:r>
              <a:rPr lang="en-US" sz="1200" dirty="0" err="1"/>
              <a:t>Després</a:t>
            </a:r>
            <a:r>
              <a:rPr lang="en-US" sz="1200" dirty="0"/>
              <a:t>. “Exploring the Application of Dual-Energy CT 	to Discriminate Sediment Facies in a Varved Sequence.” </a:t>
            </a:r>
            <a:r>
              <a:rPr lang="en-US" sz="1200" i="1" dirty="0"/>
              <a:t>The Depositional Record</a:t>
            </a:r>
            <a:r>
              <a:rPr lang="en-US" sz="1200" dirty="0"/>
              <a:t> 10, no. 1 (2024): 231–44. 	</a:t>
            </a:r>
            <a:r>
              <a:rPr lang="en-US" sz="1200" dirty="0">
                <a:hlinkClick r:id="rId7"/>
              </a:rPr>
              <a:t>https://doi.org/10.1002/dep2.271</a:t>
            </a:r>
            <a:r>
              <a:rPr lang="en-US" sz="1200" dirty="0"/>
              <a:t>.</a:t>
            </a:r>
          </a:p>
          <a:p>
            <a:pPr marL="0" indent="-457200">
              <a:lnSpc>
                <a:spcPct val="114000"/>
              </a:lnSpc>
              <a:spcBef>
                <a:spcPts val="600"/>
              </a:spcBef>
              <a:buNone/>
            </a:pPr>
            <a:r>
              <a:rPr lang="en-US" sz="1200" dirty="0"/>
              <a:t>Romano, C., Minto, J. M., Shipton, Z. K., &amp; Lunn, R. J. (2019). Automated high accuracy, rapid beam hardening correction in X-Ray 	Computed Tomography of multi-mineral, heterogeneous core samples. Computers &amp; Geosciences, 131, 144–157. 	</a:t>
            </a:r>
            <a:r>
              <a:rPr lang="en-US" sz="1200" dirty="0">
                <a:hlinkClick r:id="rId8"/>
              </a:rPr>
              <a:t>https://doi.org/10.1016/j.cageo.2019.06.009</a:t>
            </a:r>
            <a:endParaRPr lang="en-US" sz="1200" dirty="0"/>
          </a:p>
          <a:p>
            <a:pPr marL="0" indent="-457200">
              <a:lnSpc>
                <a:spcPct val="114000"/>
              </a:lnSpc>
              <a:spcBef>
                <a:spcPts val="600"/>
              </a:spcBef>
              <a:buNone/>
            </a:pPr>
            <a:r>
              <a:rPr lang="en-US" sz="1200" dirty="0"/>
              <a:t>Victor, Rodolfo A., Maša Prodanović, and Carlos Torres-</a:t>
            </a:r>
            <a:r>
              <a:rPr lang="en-US" sz="1200" dirty="0" err="1"/>
              <a:t>Verdín</a:t>
            </a:r>
            <a:r>
              <a:rPr lang="en-US" sz="1200" dirty="0"/>
              <a:t>. “Monte Carlo Approach for Estimating Density and Atomic Number 	From Dual-Energy Computed Tomography Images of Carbonate Rocks.” </a:t>
            </a:r>
            <a:r>
              <a:rPr lang="en-US" sz="1200" i="1" dirty="0"/>
              <a:t>Journal of Geophysical Research: Solid Earth</a:t>
            </a:r>
            <a:r>
              <a:rPr lang="en-US" sz="1200" dirty="0"/>
              <a:t> 	122, 	no. 12 (2017): 9804–24. </a:t>
            </a:r>
            <a:r>
              <a:rPr lang="en-US" sz="1200" dirty="0">
                <a:hlinkClick r:id="rId9"/>
              </a:rPr>
              <a:t>https://doi.org/10.1002/2017JB014408</a:t>
            </a:r>
            <a:r>
              <a:rPr lang="en-US" sz="1200" dirty="0"/>
              <a:t>.</a:t>
            </a:r>
          </a:p>
          <a:p>
            <a:pPr marL="0" indent="-457200">
              <a:lnSpc>
                <a:spcPct val="114000"/>
              </a:lnSpc>
              <a:spcBef>
                <a:spcPts val="600"/>
              </a:spcBef>
              <a:buNone/>
            </a:pPr>
            <a:endParaRPr lang="en-US" sz="1050" dirty="0"/>
          </a:p>
          <a:p>
            <a:pPr marL="0" indent="0">
              <a:buNone/>
            </a:pPr>
            <a:endParaRPr lang="en-US" sz="1050" b="1" dirty="0"/>
          </a:p>
        </p:txBody>
      </p:sp>
      <p:sp>
        <p:nvSpPr>
          <p:cNvPr id="4" name="Slide Number Placeholder 3">
            <a:extLst>
              <a:ext uri="{FF2B5EF4-FFF2-40B4-BE49-F238E27FC236}">
                <a16:creationId xmlns:a16="http://schemas.microsoft.com/office/drawing/2014/main" id="{34E6F287-D6FD-84FC-7ED7-0099FF9DD12B}"/>
              </a:ext>
            </a:extLst>
          </p:cNvPr>
          <p:cNvSpPr>
            <a:spLocks noGrp="1"/>
          </p:cNvSpPr>
          <p:nvPr>
            <p:ph type="sldNum" sz="quarter" idx="10"/>
          </p:nvPr>
        </p:nvSpPr>
        <p:spPr/>
        <p:txBody>
          <a:bodyPr/>
          <a:lstStyle/>
          <a:p>
            <a:fld id="{C21B05C1-3D19-DE44-B562-DD8B4238305A}" type="slidenum">
              <a:rPr lang="en-US" smtClean="0"/>
              <a:t>24</a:t>
            </a:fld>
            <a:endParaRPr lang="en-US"/>
          </a:p>
        </p:txBody>
      </p:sp>
      <p:pic>
        <p:nvPicPr>
          <p:cNvPr id="5" name="Picture 4" descr="InterPore Executive Committee Statement on DEI | InterPore">
            <a:extLst>
              <a:ext uri="{FF2B5EF4-FFF2-40B4-BE49-F238E27FC236}">
                <a16:creationId xmlns:a16="http://schemas.microsoft.com/office/drawing/2014/main" id="{B4163690-1F9B-639C-E3CB-3D06FC18111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877" b="89918" l="2400" r="99200">
                        <a14:foregroundMark x1="2400" y1="29424" x2="3829" y2="40638"/>
                        <a14:foregroundMark x1="29914" y1="47737" x2="30457" y2="56070"/>
                        <a14:foregroundMark x1="35171" y1="51646" x2="35257" y2="58333"/>
                        <a14:foregroundMark x1="45543" y1="42284" x2="45714" y2="50000"/>
                        <a14:foregroundMark x1="50714" y1="47737" x2="50343" y2="50926"/>
                        <a14:foregroundMark x1="60343" y1="48765" x2="60086" y2="55761"/>
                        <a14:foregroundMark x1="67600" y1="45165" x2="68314" y2="52572"/>
                        <a14:foregroundMark x1="77314" y1="51646" x2="76886" y2="54835"/>
                        <a14:foregroundMark x1="98486" y1="52263" x2="99200" y2="53807"/>
                        <a14:foregroundMark x1="86916" y1="46067" x2="86916" y2="55056"/>
                        <a14:foregroundMark x1="86604" y1="58427" x2="87299" y2="61560"/>
                        <a14:foregroundMark x1="87227" y1="65169" x2="87850" y2="68539"/>
                        <a14:backgroundMark x1="7229" y1="21399" x2="6686" y2="23663"/>
                        <a14:backgroundMark x1="2771" y1="49691" x2="2943" y2="51646"/>
                        <a14:backgroundMark x1="7143" y1="76955" x2="7857" y2="79527"/>
                        <a14:backgroundMark x1="14029" y1="79938" x2="15971" y2="77984"/>
                        <a14:backgroundMark x1="20457" y1="53807" x2="20086" y2="49074"/>
                        <a14:backgroundMark x1="15888" y1="21348" x2="14953" y2="21348"/>
                        <a14:backgroundMark x1="15265" y1="22472" x2="16199" y2="22472"/>
                        <a14:backgroundMark x1="8723" y1="21348" x2="5919" y2="26966"/>
                        <a14:backgroundMark x1="5919" y1="28090" x2="4984" y2="32584"/>
                        <a14:backgroundMark x1="90654" y1="65169" x2="90654" y2="65169"/>
                        <a14:backgroundMark x1="89720" y1="66292" x2="89720" y2="66292"/>
                        <a14:backgroundMark x1="90343" y1="67416" x2="89720" y2="75281"/>
                        <a14:backgroundMark x1="89720" y1="64575" x2="89720" y2="77528"/>
                        <a14:backgroundMark x1="89527" y1="64983" x2="89720" y2="67416"/>
                        <a14:backgroundMark x1="89194" y1="60776" x2="89209" y2="60966"/>
                        <a14:backgroundMark x1="90406" y1="58427" x2="90343" y2="58427"/>
                        <a14:backgroundMark x1="88292" y1="67604" x2="88162" y2="68539"/>
                        <a14:backgroundMark x1="16822" y1="70787" x2="17445" y2="70787"/>
                        <a14:backgroundMark x1="17757" y1="67416" x2="17757" y2="69663"/>
                        <a14:backgroundMark x1="5607" y1="67416" x2="5919" y2="69663"/>
                        <a14:backgroundMark x1="27726" y1="80899" x2="27726" y2="80899"/>
                      </a14:backgroundRemoval>
                    </a14:imgEffect>
                  </a14:imgLayer>
                </a14:imgProps>
              </a:ext>
              <a:ext uri="{28A0092B-C50C-407E-A947-70E740481C1C}">
                <a14:useLocalDpi xmlns:a14="http://schemas.microsoft.com/office/drawing/2010/main" val="0"/>
              </a:ext>
            </a:extLst>
          </a:blip>
          <a:srcRect/>
          <a:stretch>
            <a:fillRect/>
          </a:stretch>
        </p:blipFill>
        <p:spPr bwMode="auto">
          <a:xfrm>
            <a:off x="7315200" y="29936"/>
            <a:ext cx="1356732" cy="37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184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AFD7-2A10-4F42-BB0D-53156C50B1FC}"/>
              </a:ext>
            </a:extLst>
          </p:cNvPr>
          <p:cNvSpPr>
            <a:spLocks noGrp="1"/>
          </p:cNvSpPr>
          <p:nvPr>
            <p:ph type="title"/>
          </p:nvPr>
        </p:nvSpPr>
        <p:spPr>
          <a:xfrm>
            <a:off x="457200" y="1001316"/>
            <a:ext cx="8229600" cy="719137"/>
          </a:xfrm>
        </p:spPr>
        <p:txBody>
          <a:bodyPr/>
          <a:lstStyle/>
          <a:p>
            <a:pPr algn="ctr"/>
            <a:r>
              <a:rPr lang="en-US" b="1" dirty="0"/>
              <a:t>Questions?</a:t>
            </a:r>
          </a:p>
        </p:txBody>
      </p:sp>
      <p:sp>
        <p:nvSpPr>
          <p:cNvPr id="3" name="Slide Number Placeholder 2">
            <a:extLst>
              <a:ext uri="{FF2B5EF4-FFF2-40B4-BE49-F238E27FC236}">
                <a16:creationId xmlns:a16="http://schemas.microsoft.com/office/drawing/2014/main" id="{52E6FBCF-0073-0C3D-FAC6-1E0005A5D36D}"/>
              </a:ext>
            </a:extLst>
          </p:cNvPr>
          <p:cNvSpPr>
            <a:spLocks noGrp="1"/>
          </p:cNvSpPr>
          <p:nvPr>
            <p:ph type="sldNum" sz="quarter" idx="10"/>
          </p:nvPr>
        </p:nvSpPr>
        <p:spPr/>
        <p:txBody>
          <a:bodyPr/>
          <a:lstStyle/>
          <a:p>
            <a:fld id="{C21B05C1-3D19-DE44-B562-DD8B4238305A}" type="slidenum">
              <a:rPr lang="en-US" smtClean="0"/>
              <a:t>25</a:t>
            </a:fld>
            <a:endParaRPr lang="en-US"/>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7E4A34F5-F396-FE7A-C7E2-2AEEFFC5388D}"/>
                  </a:ext>
                </a:extLst>
              </p:cNvPr>
              <p:cNvGraphicFramePr>
                <a:graphicFrameLocks/>
              </p:cNvGraphicFramePr>
              <p:nvPr>
                <p:extLst>
                  <p:ext uri="{D42A27DB-BD31-4B8C-83A1-F6EECF244321}">
                    <p14:modId xmlns:p14="http://schemas.microsoft.com/office/powerpoint/2010/main" val="2028036354"/>
                  </p:ext>
                </p:extLst>
              </p:nvPr>
            </p:nvGraphicFramePr>
            <p:xfrm>
              <a:off x="1775832" y="502443"/>
              <a:ext cx="5562600" cy="3986214"/>
            </p:xfrm>
            <a:graphic>
              <a:graphicData uri="http://schemas.microsoft.com/office/drawing/2017/model3d">
                <am3d:model3d r:embed="rId2">
                  <am3d:spPr>
                    <a:xfrm>
                      <a:off x="0" y="0"/>
                      <a:ext cx="5562600" cy="3986214"/>
                    </a:xfrm>
                    <a:prstGeom prst="rect">
                      <a:avLst/>
                    </a:prstGeom>
                  </am3d:spPr>
                  <am3d:camera>
                    <am3d:pos x="-654118" y="7780331" z="74080269"/>
                    <am3d:up dx="0" dy="36000000" dz="0"/>
                    <am3d:lookAt x="-654118" y="7780331" z="0"/>
                    <am3d:perspective fov="3717467"/>
                  </am3d:camera>
                  <am3d:trans>
                    <am3d:meterPerModelUnit n="5681" d="1000000"/>
                    <am3d:preTrans dx="-24355916" dy="-37289404" dz="29604596"/>
                    <am3d:scale>
                      <am3d:sx n="1000000" d="1000000"/>
                      <am3d:sy n="1000000" d="1000000"/>
                      <am3d:sz n="1000000" d="1000000"/>
                    </am3d:scale>
                    <am3d:rot ax="-412038" ay="935369" az="-111220"/>
                    <am3d:postTrans dx="425524" dy="1699014"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7E4A34F5-F396-FE7A-C7E2-2AEEFFC5388D}"/>
                  </a:ext>
                </a:extLst>
              </p:cNvPr>
              <p:cNvPicPr>
                <a:picLocks noGrp="1" noRot="1" noChangeAspect="1" noMove="1" noResize="1" noEditPoints="1" noAdjustHandles="1" noChangeArrowheads="1" noChangeShapeType="1" noCrop="1"/>
              </p:cNvPicPr>
              <p:nvPr/>
            </p:nvPicPr>
            <p:blipFill>
              <a:blip r:embed="rId3"/>
              <a:stretch>
                <a:fillRect/>
              </a:stretch>
            </p:blipFill>
            <p:spPr>
              <a:xfrm>
                <a:off x="1775832" y="502443"/>
                <a:ext cx="5562600" cy="3986214"/>
              </a:xfrm>
              <a:prstGeom prst="rect">
                <a:avLst/>
              </a:prstGeom>
            </p:spPr>
          </p:pic>
        </mc:Fallback>
      </mc:AlternateContent>
      <p:pic>
        <p:nvPicPr>
          <p:cNvPr id="5" name="Picture 4" descr="InterPore Executive Committee Statement on DEI | InterPore">
            <a:extLst>
              <a:ext uri="{FF2B5EF4-FFF2-40B4-BE49-F238E27FC236}">
                <a16:creationId xmlns:a16="http://schemas.microsoft.com/office/drawing/2014/main" id="{79B1ECE7-5ACE-3C2E-6287-5CFD3A028F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77" b="89918" l="2400" r="99200">
                        <a14:foregroundMark x1="2400" y1="29424" x2="3829" y2="40638"/>
                        <a14:foregroundMark x1="29914" y1="47737" x2="30457" y2="56070"/>
                        <a14:foregroundMark x1="35171" y1="51646" x2="35257" y2="58333"/>
                        <a14:foregroundMark x1="45543" y1="42284" x2="45714" y2="50000"/>
                        <a14:foregroundMark x1="50714" y1="47737" x2="50343" y2="50926"/>
                        <a14:foregroundMark x1="60343" y1="48765" x2="60086" y2="55761"/>
                        <a14:foregroundMark x1="67600" y1="45165" x2="68314" y2="52572"/>
                        <a14:foregroundMark x1="77314" y1="51646" x2="76886" y2="54835"/>
                        <a14:foregroundMark x1="98486" y1="52263" x2="99200" y2="53807"/>
                        <a14:foregroundMark x1="86916" y1="46067" x2="86916" y2="55056"/>
                        <a14:foregroundMark x1="86604" y1="58427" x2="87299" y2="61560"/>
                        <a14:foregroundMark x1="87227" y1="65169" x2="87850" y2="68539"/>
                        <a14:backgroundMark x1="7229" y1="21399" x2="6686" y2="23663"/>
                        <a14:backgroundMark x1="2771" y1="49691" x2="2943" y2="51646"/>
                        <a14:backgroundMark x1="7143" y1="76955" x2="7857" y2="79527"/>
                        <a14:backgroundMark x1="14029" y1="79938" x2="15971" y2="77984"/>
                        <a14:backgroundMark x1="20457" y1="53807" x2="20086" y2="49074"/>
                        <a14:backgroundMark x1="15888" y1="21348" x2="14953" y2="21348"/>
                        <a14:backgroundMark x1="15265" y1="22472" x2="16199" y2="22472"/>
                        <a14:backgroundMark x1="8723" y1="21348" x2="5919" y2="26966"/>
                        <a14:backgroundMark x1="5919" y1="28090" x2="4984" y2="32584"/>
                        <a14:backgroundMark x1="90654" y1="65169" x2="90654" y2="65169"/>
                        <a14:backgroundMark x1="89720" y1="66292" x2="89720" y2="66292"/>
                        <a14:backgroundMark x1="90343" y1="67416" x2="89720" y2="75281"/>
                        <a14:backgroundMark x1="89720" y1="64575" x2="89720" y2="77528"/>
                        <a14:backgroundMark x1="89527" y1="64983" x2="89720" y2="67416"/>
                        <a14:backgroundMark x1="89194" y1="60776" x2="89209" y2="60966"/>
                        <a14:backgroundMark x1="90406" y1="58427" x2="90343" y2="58427"/>
                        <a14:backgroundMark x1="88292" y1="67604" x2="88162" y2="68539"/>
                        <a14:backgroundMark x1="16822" y1="70787" x2="17445" y2="70787"/>
                        <a14:backgroundMark x1="17757" y1="67416" x2="17757" y2="69663"/>
                        <a14:backgroundMark x1="5607" y1="67416" x2="5919" y2="69663"/>
                        <a14:backgroundMark x1="27726" y1="80899" x2="27726" y2="80899"/>
                      </a14:backgroundRemoval>
                    </a14:imgEffect>
                  </a14:imgLayer>
                </a14:imgProps>
              </a:ext>
              <a:ext uri="{28A0092B-C50C-407E-A947-70E740481C1C}">
                <a14:useLocalDpi xmlns:a14="http://schemas.microsoft.com/office/drawing/2010/main" val="0"/>
              </a:ext>
            </a:extLst>
          </a:blip>
          <a:srcRect/>
          <a:stretch>
            <a:fillRect/>
          </a:stretch>
        </p:blipFill>
        <p:spPr bwMode="auto">
          <a:xfrm>
            <a:off x="7315200" y="29936"/>
            <a:ext cx="1356732" cy="37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0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20000" fill="hold"/>
                                        <p:tgtEl>
                                          <p:spTgt spid="4"/>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7C10F0-CC7D-AA34-FEE5-C9157AED2B0B}"/>
              </a:ext>
            </a:extLst>
          </p:cNvPr>
          <p:cNvSpPr>
            <a:spLocks noGrp="1"/>
          </p:cNvSpPr>
          <p:nvPr>
            <p:ph type="title"/>
          </p:nvPr>
        </p:nvSpPr>
        <p:spPr/>
        <p:txBody>
          <a:bodyPr/>
          <a:lstStyle/>
          <a:p>
            <a:r>
              <a:rPr lang="en-US" dirty="0"/>
              <a:t>Additional Slides</a:t>
            </a:r>
          </a:p>
        </p:txBody>
      </p:sp>
      <p:sp>
        <p:nvSpPr>
          <p:cNvPr id="6" name="Text Placeholder 5">
            <a:extLst>
              <a:ext uri="{FF2B5EF4-FFF2-40B4-BE49-F238E27FC236}">
                <a16:creationId xmlns:a16="http://schemas.microsoft.com/office/drawing/2014/main" id="{CB2071DE-D68D-BC0B-ECEA-E8FF065E5E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755188-BB33-2D83-C6B7-890E50B64B61}"/>
              </a:ext>
            </a:extLst>
          </p:cNvPr>
          <p:cNvSpPr>
            <a:spLocks noGrp="1"/>
          </p:cNvSpPr>
          <p:nvPr>
            <p:ph type="sldNum" sz="quarter" idx="4294967295"/>
          </p:nvPr>
        </p:nvSpPr>
        <p:spPr>
          <a:xfrm>
            <a:off x="7086600" y="4767263"/>
            <a:ext cx="2057400" cy="274637"/>
          </a:xfrm>
        </p:spPr>
        <p:txBody>
          <a:bodyPr/>
          <a:lstStyle/>
          <a:p>
            <a:fld id="{C21B05C1-3D19-DE44-B562-DD8B4238305A}" type="slidenum">
              <a:rPr lang="en-US" smtClean="0"/>
              <a:t>26</a:t>
            </a:fld>
            <a:endParaRPr lang="en-US"/>
          </a:p>
        </p:txBody>
      </p:sp>
    </p:spTree>
    <p:extLst>
      <p:ext uri="{BB962C8B-B14F-4D97-AF65-F5344CB8AC3E}">
        <p14:creationId xmlns:p14="http://schemas.microsoft.com/office/powerpoint/2010/main" val="3102932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640E5BE-F4E1-2B89-1CE2-DDC8065C3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3EADF-3F67-3EEC-82DF-613582F34997}"/>
              </a:ext>
            </a:extLst>
          </p:cNvPr>
          <p:cNvSpPr>
            <a:spLocks noGrp="1"/>
          </p:cNvSpPr>
          <p:nvPr>
            <p:ph type="title"/>
          </p:nvPr>
        </p:nvSpPr>
        <p:spPr>
          <a:xfrm>
            <a:off x="139783" y="1123950"/>
            <a:ext cx="2834268" cy="719137"/>
          </a:xfrm>
        </p:spPr>
        <p:txBody>
          <a:bodyPr>
            <a:noAutofit/>
          </a:bodyPr>
          <a:lstStyle/>
          <a:p>
            <a:r>
              <a:rPr lang="en-US" sz="2000" dirty="0"/>
              <a:t>Atomic Number and Density Inversion - Monte Carlo Approach</a:t>
            </a:r>
          </a:p>
        </p:txBody>
      </p:sp>
      <p:sp>
        <p:nvSpPr>
          <p:cNvPr id="4" name="Slide Number Placeholder 3">
            <a:extLst>
              <a:ext uri="{FF2B5EF4-FFF2-40B4-BE49-F238E27FC236}">
                <a16:creationId xmlns:a16="http://schemas.microsoft.com/office/drawing/2014/main" id="{53A9A94F-B0CF-64B1-19A6-1E721640F44E}"/>
              </a:ext>
            </a:extLst>
          </p:cNvPr>
          <p:cNvSpPr>
            <a:spLocks noGrp="1"/>
          </p:cNvSpPr>
          <p:nvPr>
            <p:ph type="sldNum" sz="quarter" idx="10"/>
          </p:nvPr>
        </p:nvSpPr>
        <p:spPr/>
        <p:txBody>
          <a:bodyPr/>
          <a:lstStyle/>
          <a:p>
            <a:fld id="{C21B05C1-3D19-DE44-B562-DD8B4238305A}" type="slidenum">
              <a:rPr lang="en-US" smtClean="0"/>
              <a:t>27</a:t>
            </a:fld>
            <a:endParaRPr lang="en-US"/>
          </a:p>
        </p:txBody>
      </p:sp>
      <p:sp>
        <p:nvSpPr>
          <p:cNvPr id="6" name="Content Placeholder 5">
            <a:extLst>
              <a:ext uri="{FF2B5EF4-FFF2-40B4-BE49-F238E27FC236}">
                <a16:creationId xmlns:a16="http://schemas.microsoft.com/office/drawing/2014/main" id="{2C088184-22F1-4419-F017-7A495924B261}"/>
              </a:ext>
            </a:extLst>
          </p:cNvPr>
          <p:cNvSpPr>
            <a:spLocks noGrp="1"/>
          </p:cNvSpPr>
          <p:nvPr>
            <p:ph idx="1"/>
          </p:nvPr>
        </p:nvSpPr>
        <p:spPr>
          <a:xfrm>
            <a:off x="139783" y="2520774"/>
            <a:ext cx="2678775" cy="2355232"/>
          </a:xfrm>
        </p:spPr>
        <p:txBody>
          <a:bodyPr>
            <a:normAutofit/>
          </a:bodyPr>
          <a:lstStyle/>
          <a:p>
            <a:pPr marL="0" indent="0">
              <a:buNone/>
            </a:pPr>
            <a:r>
              <a:rPr lang="en-US" sz="1400" dirty="0"/>
              <a:t>Fig. 3 in Victor et al. (2017)</a:t>
            </a:r>
          </a:p>
          <a:p>
            <a:pPr marL="0" indent="0">
              <a:buNone/>
            </a:pPr>
            <a:r>
              <a:rPr lang="en-US" sz="1400" b="1" dirty="0"/>
              <a:t>3D Tomograms</a:t>
            </a:r>
          </a:p>
          <a:p>
            <a:pPr marL="0" indent="0">
              <a:buNone/>
            </a:pPr>
            <a:r>
              <a:rPr lang="en-US" sz="1400" dirty="0"/>
              <a:t>(a-Top) 100 </a:t>
            </a:r>
            <a:r>
              <a:rPr lang="en-US" sz="1400" dirty="0" err="1"/>
              <a:t>kEV</a:t>
            </a:r>
            <a:endParaRPr lang="en-US" sz="1400" dirty="0"/>
          </a:p>
          <a:p>
            <a:pPr marL="0" indent="0">
              <a:buNone/>
            </a:pPr>
            <a:r>
              <a:rPr lang="en-US" sz="1400" dirty="0"/>
              <a:t>(a-Bottom) 140 </a:t>
            </a:r>
            <a:r>
              <a:rPr lang="en-US" sz="1400" dirty="0" err="1"/>
              <a:t>kEV</a:t>
            </a:r>
            <a:endParaRPr lang="en-US" sz="1400" dirty="0"/>
          </a:p>
          <a:p>
            <a:pPr marL="0" indent="0">
              <a:buNone/>
            </a:pPr>
            <a:r>
              <a:rPr lang="en-US" sz="1400" b="1" dirty="0"/>
              <a:t>Line Profile</a:t>
            </a:r>
          </a:p>
          <a:p>
            <a:pPr marL="0" indent="0">
              <a:buNone/>
            </a:pPr>
            <a:r>
              <a:rPr lang="en-US" sz="1400" dirty="0"/>
              <a:t>(b) Attenuation profile along the red line</a:t>
            </a:r>
          </a:p>
        </p:txBody>
      </p:sp>
      <p:pic>
        <p:nvPicPr>
          <p:cNvPr id="5" name="Picture 4">
            <a:extLst>
              <a:ext uri="{FF2B5EF4-FFF2-40B4-BE49-F238E27FC236}">
                <a16:creationId xmlns:a16="http://schemas.microsoft.com/office/drawing/2014/main" id="{4689DFC8-3DD0-5CDA-39B7-1894E78EFBAA}"/>
              </a:ext>
            </a:extLst>
          </p:cNvPr>
          <p:cNvPicPr>
            <a:picLocks noChangeAspect="1"/>
          </p:cNvPicPr>
          <p:nvPr/>
        </p:nvPicPr>
        <p:blipFill>
          <a:blip r:embed="rId3"/>
          <a:stretch>
            <a:fillRect/>
          </a:stretch>
        </p:blipFill>
        <p:spPr>
          <a:xfrm>
            <a:off x="2909082" y="576293"/>
            <a:ext cx="6030168" cy="2533587"/>
          </a:xfrm>
          <a:prstGeom prst="rect">
            <a:avLst/>
          </a:prstGeom>
        </p:spPr>
      </p:pic>
      <p:pic>
        <p:nvPicPr>
          <p:cNvPr id="9" name="Picture 8">
            <a:extLst>
              <a:ext uri="{FF2B5EF4-FFF2-40B4-BE49-F238E27FC236}">
                <a16:creationId xmlns:a16="http://schemas.microsoft.com/office/drawing/2014/main" id="{A3E37666-DF69-CA5E-96E0-4CCA561F0AC9}"/>
              </a:ext>
            </a:extLst>
          </p:cNvPr>
          <p:cNvPicPr>
            <a:picLocks noChangeAspect="1"/>
          </p:cNvPicPr>
          <p:nvPr/>
        </p:nvPicPr>
        <p:blipFill>
          <a:blip r:embed="rId4"/>
          <a:stretch>
            <a:fillRect/>
          </a:stretch>
        </p:blipFill>
        <p:spPr>
          <a:xfrm>
            <a:off x="4419600" y="3169469"/>
            <a:ext cx="2695173" cy="1706537"/>
          </a:xfrm>
          <a:prstGeom prst="rect">
            <a:avLst/>
          </a:prstGeom>
        </p:spPr>
      </p:pic>
      <p:sp>
        <p:nvSpPr>
          <p:cNvPr id="3" name="Text Placeholder 17">
            <a:extLst>
              <a:ext uri="{FF2B5EF4-FFF2-40B4-BE49-F238E27FC236}">
                <a16:creationId xmlns:a16="http://schemas.microsoft.com/office/drawing/2014/main" id="{5945C9FB-8D82-0C2D-F19C-C3C20AEF555B}"/>
              </a:ext>
            </a:extLst>
          </p:cNvPr>
          <p:cNvSpPr>
            <a:spLocks noGrp="1"/>
          </p:cNvSpPr>
          <p:nvPr>
            <p:ph type="body" sz="quarter" idx="11"/>
          </p:nvPr>
        </p:nvSpPr>
        <p:spPr>
          <a:xfrm>
            <a:off x="6858000" y="0"/>
            <a:ext cx="2286000" cy="412181"/>
          </a:xfrm>
        </p:spPr>
        <p:txBody>
          <a:bodyPr/>
          <a:lstStyle/>
          <a:p>
            <a:r>
              <a:rPr lang="en-US" dirty="0"/>
              <a:t>INTRODUCTION</a:t>
            </a:r>
          </a:p>
        </p:txBody>
      </p:sp>
    </p:spTree>
    <p:extLst>
      <p:ext uri="{BB962C8B-B14F-4D97-AF65-F5344CB8AC3E}">
        <p14:creationId xmlns:p14="http://schemas.microsoft.com/office/powerpoint/2010/main" val="3551763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2969C-6D70-73D0-A883-7F5E220A9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1F1AC-1493-591C-FFE0-CB2671DF23D9}"/>
              </a:ext>
            </a:extLst>
          </p:cNvPr>
          <p:cNvSpPr>
            <a:spLocks noGrp="1"/>
          </p:cNvSpPr>
          <p:nvPr>
            <p:ph type="title"/>
          </p:nvPr>
        </p:nvSpPr>
        <p:spPr/>
        <p:txBody>
          <a:bodyPr>
            <a:normAutofit fontScale="90000"/>
          </a:bodyPr>
          <a:lstStyle/>
          <a:p>
            <a:r>
              <a:rPr lang="en-US" dirty="0"/>
              <a:t>Effect on Distributions</a:t>
            </a:r>
          </a:p>
        </p:txBody>
      </p:sp>
      <p:sp>
        <p:nvSpPr>
          <p:cNvPr id="4" name="Slide Number Placeholder 3">
            <a:extLst>
              <a:ext uri="{FF2B5EF4-FFF2-40B4-BE49-F238E27FC236}">
                <a16:creationId xmlns:a16="http://schemas.microsoft.com/office/drawing/2014/main" id="{11B8AE0D-BE0A-6F94-9C85-329F7DCFC013}"/>
              </a:ext>
            </a:extLst>
          </p:cNvPr>
          <p:cNvSpPr>
            <a:spLocks noGrp="1"/>
          </p:cNvSpPr>
          <p:nvPr>
            <p:ph type="sldNum" sz="quarter" idx="10"/>
          </p:nvPr>
        </p:nvSpPr>
        <p:spPr/>
        <p:txBody>
          <a:bodyPr/>
          <a:lstStyle/>
          <a:p>
            <a:fld id="{C21B05C1-3D19-DE44-B562-DD8B4238305A}" type="slidenum">
              <a:rPr lang="en-US" smtClean="0"/>
              <a:t>28</a:t>
            </a:fld>
            <a:endParaRPr lang="en-US"/>
          </a:p>
        </p:txBody>
      </p:sp>
      <p:pic>
        <p:nvPicPr>
          <p:cNvPr id="22" name="Picture 21">
            <a:extLst>
              <a:ext uri="{FF2B5EF4-FFF2-40B4-BE49-F238E27FC236}">
                <a16:creationId xmlns:a16="http://schemas.microsoft.com/office/drawing/2014/main" id="{09348991-C0A3-34F1-35DE-9BEC81A11CB9}"/>
              </a:ext>
            </a:extLst>
          </p:cNvPr>
          <p:cNvPicPr>
            <a:picLocks noChangeAspect="1"/>
          </p:cNvPicPr>
          <p:nvPr/>
        </p:nvPicPr>
        <p:blipFill>
          <a:blip r:embed="rId3"/>
          <a:stretch>
            <a:fillRect/>
          </a:stretch>
        </p:blipFill>
        <p:spPr>
          <a:xfrm>
            <a:off x="0" y="1271185"/>
            <a:ext cx="9144000" cy="3120243"/>
          </a:xfrm>
          <a:prstGeom prst="rect">
            <a:avLst/>
          </a:prstGeom>
        </p:spPr>
      </p:pic>
      <p:sp>
        <p:nvSpPr>
          <p:cNvPr id="3" name="Text Placeholder 17">
            <a:extLst>
              <a:ext uri="{FF2B5EF4-FFF2-40B4-BE49-F238E27FC236}">
                <a16:creationId xmlns:a16="http://schemas.microsoft.com/office/drawing/2014/main" id="{086B893A-D2EF-47E9-ABBD-818B7A27EBE6}"/>
              </a:ext>
            </a:extLst>
          </p:cNvPr>
          <p:cNvSpPr>
            <a:spLocks noGrp="1"/>
          </p:cNvSpPr>
          <p:nvPr>
            <p:ph type="body" sz="quarter" idx="11"/>
          </p:nvPr>
        </p:nvSpPr>
        <p:spPr>
          <a:xfrm>
            <a:off x="6858000" y="0"/>
            <a:ext cx="2286000" cy="412181"/>
          </a:xfrm>
        </p:spPr>
        <p:txBody>
          <a:bodyPr/>
          <a:lstStyle/>
          <a:p>
            <a:r>
              <a:rPr lang="en-US" dirty="0"/>
              <a:t>RESULTS</a:t>
            </a:r>
          </a:p>
        </p:txBody>
      </p:sp>
    </p:spTree>
    <p:extLst>
      <p:ext uri="{BB962C8B-B14F-4D97-AF65-F5344CB8AC3E}">
        <p14:creationId xmlns:p14="http://schemas.microsoft.com/office/powerpoint/2010/main" val="3350851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29DAA-7C30-A2F1-2D40-8C61E55C8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D5CBF-AF2E-060E-1764-216F40161C18}"/>
              </a:ext>
            </a:extLst>
          </p:cNvPr>
          <p:cNvSpPr>
            <a:spLocks noGrp="1"/>
          </p:cNvSpPr>
          <p:nvPr>
            <p:ph type="title"/>
          </p:nvPr>
        </p:nvSpPr>
        <p:spPr/>
        <p:txBody>
          <a:bodyPr>
            <a:normAutofit fontScale="90000"/>
          </a:bodyPr>
          <a:lstStyle/>
          <a:p>
            <a:r>
              <a:rPr lang="en-US" dirty="0"/>
              <a:t>Boxplots – Comparison</a:t>
            </a:r>
          </a:p>
        </p:txBody>
      </p:sp>
      <p:sp>
        <p:nvSpPr>
          <p:cNvPr id="4" name="Slide Number Placeholder 3">
            <a:extLst>
              <a:ext uri="{FF2B5EF4-FFF2-40B4-BE49-F238E27FC236}">
                <a16:creationId xmlns:a16="http://schemas.microsoft.com/office/drawing/2014/main" id="{875C7CC6-FE1D-E351-999B-BF97C37D0A07}"/>
              </a:ext>
            </a:extLst>
          </p:cNvPr>
          <p:cNvSpPr>
            <a:spLocks noGrp="1"/>
          </p:cNvSpPr>
          <p:nvPr>
            <p:ph type="sldNum" sz="quarter" idx="10"/>
          </p:nvPr>
        </p:nvSpPr>
        <p:spPr/>
        <p:txBody>
          <a:bodyPr/>
          <a:lstStyle/>
          <a:p>
            <a:fld id="{C21B05C1-3D19-DE44-B562-DD8B4238305A}" type="slidenum">
              <a:rPr lang="en-US" smtClean="0"/>
              <a:t>29</a:t>
            </a:fld>
            <a:endParaRPr lang="en-US"/>
          </a:p>
        </p:txBody>
      </p:sp>
      <p:pic>
        <p:nvPicPr>
          <p:cNvPr id="9" name="Picture 8">
            <a:extLst>
              <a:ext uri="{FF2B5EF4-FFF2-40B4-BE49-F238E27FC236}">
                <a16:creationId xmlns:a16="http://schemas.microsoft.com/office/drawing/2014/main" id="{E1491BFC-F670-12C1-3917-20AD594463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8710" y="1200150"/>
            <a:ext cx="8086580" cy="3427425"/>
          </a:xfrm>
          <a:prstGeom prst="rect">
            <a:avLst/>
          </a:prstGeom>
        </p:spPr>
      </p:pic>
      <p:sp>
        <p:nvSpPr>
          <p:cNvPr id="3" name="Text Placeholder 17">
            <a:extLst>
              <a:ext uri="{FF2B5EF4-FFF2-40B4-BE49-F238E27FC236}">
                <a16:creationId xmlns:a16="http://schemas.microsoft.com/office/drawing/2014/main" id="{80D3B23F-2C4C-BC0C-1C10-343A68C74588}"/>
              </a:ext>
            </a:extLst>
          </p:cNvPr>
          <p:cNvSpPr>
            <a:spLocks noGrp="1"/>
          </p:cNvSpPr>
          <p:nvPr>
            <p:ph type="body" sz="quarter" idx="11"/>
          </p:nvPr>
        </p:nvSpPr>
        <p:spPr>
          <a:xfrm>
            <a:off x="6858000" y="0"/>
            <a:ext cx="2286000" cy="412181"/>
          </a:xfrm>
        </p:spPr>
        <p:txBody>
          <a:bodyPr/>
          <a:lstStyle/>
          <a:p>
            <a:r>
              <a:rPr lang="en-US" dirty="0"/>
              <a:t>RESULTS</a:t>
            </a:r>
          </a:p>
        </p:txBody>
      </p:sp>
    </p:spTree>
    <p:extLst>
      <p:ext uri="{BB962C8B-B14F-4D97-AF65-F5344CB8AC3E}">
        <p14:creationId xmlns:p14="http://schemas.microsoft.com/office/powerpoint/2010/main" val="1073105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40511-1420-8B5E-FD73-F8EA9A530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C1F94-836A-47F9-1D28-909994A31CB2}"/>
              </a:ext>
            </a:extLst>
          </p:cNvPr>
          <p:cNvSpPr>
            <a:spLocks noGrp="1"/>
          </p:cNvSpPr>
          <p:nvPr>
            <p:ph type="title"/>
          </p:nvPr>
        </p:nvSpPr>
        <p:spPr/>
        <p:txBody>
          <a:bodyPr>
            <a:normAutofit fontScale="90000"/>
          </a:bodyPr>
          <a:lstStyle/>
          <a:p>
            <a:r>
              <a:rPr lang="en-US" dirty="0"/>
              <a:t>Computed Tomography (CT)</a:t>
            </a:r>
          </a:p>
        </p:txBody>
      </p:sp>
      <p:sp>
        <p:nvSpPr>
          <p:cNvPr id="4" name="Slide Number Placeholder 3">
            <a:extLst>
              <a:ext uri="{FF2B5EF4-FFF2-40B4-BE49-F238E27FC236}">
                <a16:creationId xmlns:a16="http://schemas.microsoft.com/office/drawing/2014/main" id="{B3A46935-9172-AF1F-BFDC-2831FC252B4A}"/>
              </a:ext>
            </a:extLst>
          </p:cNvPr>
          <p:cNvSpPr>
            <a:spLocks noGrp="1"/>
          </p:cNvSpPr>
          <p:nvPr>
            <p:ph type="sldNum" sz="quarter" idx="10"/>
          </p:nvPr>
        </p:nvSpPr>
        <p:spPr/>
        <p:txBody>
          <a:bodyPr/>
          <a:lstStyle/>
          <a:p>
            <a:fld id="{C21B05C1-3D19-DE44-B562-DD8B4238305A}" type="slidenum">
              <a:rPr lang="en-US" smtClean="0"/>
              <a:t>3</a:t>
            </a:fld>
            <a:endParaRPr lang="en-US" dirty="0"/>
          </a:p>
        </p:txBody>
      </p:sp>
      <p:sp>
        <p:nvSpPr>
          <p:cNvPr id="18" name="Text Placeholder 17">
            <a:extLst>
              <a:ext uri="{FF2B5EF4-FFF2-40B4-BE49-F238E27FC236}">
                <a16:creationId xmlns:a16="http://schemas.microsoft.com/office/drawing/2014/main" id="{39A1FAF5-2425-68D9-ACC5-C4192A400A0D}"/>
              </a:ext>
            </a:extLst>
          </p:cNvPr>
          <p:cNvSpPr>
            <a:spLocks noGrp="1"/>
          </p:cNvSpPr>
          <p:nvPr>
            <p:ph type="body" sz="quarter" idx="11"/>
          </p:nvPr>
        </p:nvSpPr>
        <p:spPr/>
        <p:txBody>
          <a:bodyPr/>
          <a:lstStyle/>
          <a:p>
            <a:r>
              <a:rPr lang="en-US" dirty="0"/>
              <a:t>INTRODUCTION</a:t>
            </a:r>
          </a:p>
        </p:txBody>
      </p:sp>
      <p:sp>
        <p:nvSpPr>
          <p:cNvPr id="7" name="Rectangle 6">
            <a:extLst>
              <a:ext uri="{FF2B5EF4-FFF2-40B4-BE49-F238E27FC236}">
                <a16:creationId xmlns:a16="http://schemas.microsoft.com/office/drawing/2014/main" id="{0F7016C6-0195-1B57-A7D8-DD538D6DBBDD}"/>
              </a:ext>
            </a:extLst>
          </p:cNvPr>
          <p:cNvSpPr/>
          <p:nvPr/>
        </p:nvSpPr>
        <p:spPr>
          <a:xfrm>
            <a:off x="541305" y="1582290"/>
            <a:ext cx="3501957" cy="2212327"/>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876A47E-ED93-C814-57DC-A359F2385CB1}"/>
              </a:ext>
            </a:extLst>
          </p:cNvPr>
          <p:cNvCxnSpPr>
            <a:cxnSpLocks/>
            <a:stCxn id="13" idx="7"/>
          </p:cNvCxnSpPr>
          <p:nvPr/>
        </p:nvCxnSpPr>
        <p:spPr>
          <a:xfrm flipV="1">
            <a:off x="872225" y="2000166"/>
            <a:ext cx="2666689" cy="723816"/>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051A020-431C-688C-9F31-6C72D3BEE018}"/>
              </a:ext>
            </a:extLst>
          </p:cNvPr>
          <p:cNvCxnSpPr>
            <a:cxnSpLocks/>
            <a:stCxn id="13" idx="7"/>
          </p:cNvCxnSpPr>
          <p:nvPr/>
        </p:nvCxnSpPr>
        <p:spPr>
          <a:xfrm flipV="1">
            <a:off x="872225" y="2339063"/>
            <a:ext cx="2666689" cy="384919"/>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5D761E5-6FC1-8232-ED45-819ACE0E42E9}"/>
              </a:ext>
            </a:extLst>
          </p:cNvPr>
          <p:cNvCxnSpPr>
            <a:cxnSpLocks/>
            <a:stCxn id="13" idx="6"/>
          </p:cNvCxnSpPr>
          <p:nvPr/>
        </p:nvCxnSpPr>
        <p:spPr>
          <a:xfrm>
            <a:off x="888041" y="2762166"/>
            <a:ext cx="2650873" cy="369103"/>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94BB3C2-06EC-0EDD-5371-73708416C4A4}"/>
              </a:ext>
            </a:extLst>
          </p:cNvPr>
          <p:cNvCxnSpPr>
            <a:cxnSpLocks/>
            <a:stCxn id="13" idx="6"/>
            <a:endCxn id="14" idx="1"/>
          </p:cNvCxnSpPr>
          <p:nvPr/>
        </p:nvCxnSpPr>
        <p:spPr>
          <a:xfrm flipV="1">
            <a:off x="888041" y="2741938"/>
            <a:ext cx="2655291" cy="20228"/>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A1DE430-42E4-6E93-3C76-5A93911E984D}"/>
              </a:ext>
            </a:extLst>
          </p:cNvPr>
          <p:cNvCxnSpPr>
            <a:cxnSpLocks/>
            <a:stCxn id="13" idx="5"/>
          </p:cNvCxnSpPr>
          <p:nvPr/>
        </p:nvCxnSpPr>
        <p:spPr>
          <a:xfrm>
            <a:off x="872225" y="2800350"/>
            <a:ext cx="2666689" cy="692226"/>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8D4F5B6B-6B83-9358-C0FC-75BE9408A0B5}"/>
              </a:ext>
            </a:extLst>
          </p:cNvPr>
          <p:cNvSpPr/>
          <p:nvPr/>
        </p:nvSpPr>
        <p:spPr>
          <a:xfrm>
            <a:off x="780041" y="2708166"/>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A32C2D4-D109-3A4D-29BF-49E2CFD3CDE8}"/>
              </a:ext>
            </a:extLst>
          </p:cNvPr>
          <p:cNvSpPr/>
          <p:nvPr/>
        </p:nvSpPr>
        <p:spPr>
          <a:xfrm>
            <a:off x="3543332" y="1809750"/>
            <a:ext cx="87760" cy="18643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B86EDF5-A1FF-0060-7B0D-9F29C72F8A68}"/>
              </a:ext>
            </a:extLst>
          </p:cNvPr>
          <p:cNvPicPr>
            <a:picLocks noChangeAspect="1"/>
          </p:cNvPicPr>
          <p:nvPr/>
        </p:nvPicPr>
        <p:blipFill>
          <a:blip r:embed="rId3" cstate="print">
            <a:extLst>
              <a:ext uri="{28A0092B-C50C-407E-A947-70E740481C1C}">
                <a14:useLocalDpi xmlns:a14="http://schemas.microsoft.com/office/drawing/2010/main" val="0"/>
              </a:ext>
            </a:extLst>
          </a:blip>
          <a:srcRect l="49474" t="726" r="328" b="-726"/>
          <a:stretch>
            <a:fillRect/>
          </a:stretch>
        </p:blipFill>
        <p:spPr>
          <a:xfrm>
            <a:off x="6306520" y="1591608"/>
            <a:ext cx="2214287" cy="2244505"/>
          </a:xfrm>
          <a:prstGeom prst="rect">
            <a:avLst/>
          </a:prstGeom>
        </p:spPr>
      </p:pic>
      <p:cxnSp>
        <p:nvCxnSpPr>
          <p:cNvPr id="17" name="Connector: Curved 16">
            <a:extLst>
              <a:ext uri="{FF2B5EF4-FFF2-40B4-BE49-F238E27FC236}">
                <a16:creationId xmlns:a16="http://schemas.microsoft.com/office/drawing/2014/main" id="{3450B7C7-A687-E7DA-FCBF-83197A0DD84D}"/>
              </a:ext>
            </a:extLst>
          </p:cNvPr>
          <p:cNvCxnSpPr>
            <a:cxnSpLocks/>
          </p:cNvCxnSpPr>
          <p:nvPr/>
        </p:nvCxnSpPr>
        <p:spPr>
          <a:xfrm>
            <a:off x="4047680" y="2623979"/>
            <a:ext cx="2316736" cy="450793"/>
          </a:xfrm>
          <a:prstGeom prst="curvedConnector3">
            <a:avLst>
              <a:gd name="adj1" fmla="val 50000"/>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4703A3EE-84C9-0453-AC16-9094907FAA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21" b="91223" l="4323" r="97839">
                        <a14:foregroundMark x1="4323" y1="49687" x2="5764" y2="49530"/>
                        <a14:foregroundMark x1="11671" y1="45455" x2="16571" y2="68652"/>
                        <a14:foregroundMark x1="16571" y1="68652" x2="22911" y2="75392"/>
                        <a14:foregroundMark x1="22911" y1="75392" x2="52305" y2="87147"/>
                        <a14:foregroundMark x1="52305" y1="87147" x2="63256" y2="86207"/>
                        <a14:foregroundMark x1="63256" y1="86207" x2="76225" y2="78370"/>
                        <a14:foregroundMark x1="76225" y1="78370" x2="84006" y2="65831"/>
                        <a14:foregroundMark x1="84006" y1="65831" x2="87032" y2="46552"/>
                        <a14:foregroundMark x1="87032" y1="46552" x2="84294" y2="31818"/>
                        <a14:foregroundMark x1="84294" y1="31818" x2="71326" y2="20690"/>
                        <a14:foregroundMark x1="71326" y1="20690" x2="45101" y2="10972"/>
                        <a14:foregroundMark x1="45101" y1="10972" x2="36744" y2="14890"/>
                        <a14:foregroundMark x1="31844" y1="12853" x2="15418" y2="36677"/>
                        <a14:foregroundMark x1="15418" y1="36677" x2="13689" y2="46395"/>
                        <a14:foregroundMark x1="41210" y1="12069" x2="50865" y2="12696"/>
                        <a14:foregroundMark x1="50865" y1="12696" x2="67867" y2="20376"/>
                        <a14:foregroundMark x1="67867" y1="20376" x2="69597" y2="21944"/>
                        <a14:foregroundMark x1="72190" y1="18025" x2="45389" y2="9875"/>
                        <a14:foregroundMark x1="45389" y1="9875" x2="42939" y2="10188"/>
                        <a14:foregroundMark x1="51873" y1="9248" x2="63977" y2="14577"/>
                        <a14:foregroundMark x1="56196" y1="8934" x2="39049" y2="11599"/>
                        <a14:foregroundMark x1="39049" y1="11599" x2="39049" y2="11599"/>
                        <a14:foregroundMark x1="24640" y1="76646" x2="46830" y2="89655"/>
                        <a14:foregroundMark x1="46830" y1="89655" x2="57637" y2="86834"/>
                        <a14:foregroundMark x1="57637" y1="86834" x2="59078" y2="85266"/>
                        <a14:foregroundMark x1="54611" y1="88558" x2="46254" y2="90125"/>
                        <a14:foregroundMark x1="50576" y1="91223" x2="58934" y2="89812"/>
                        <a14:foregroundMark x1="58934" y1="89812" x2="58934" y2="89812"/>
                        <a14:foregroundMark x1="6628" y1="50627" x2="6628" y2="49843"/>
                        <a14:foregroundMark x1="93660" y1="48903" x2="94092" y2="48746"/>
                        <a14:foregroundMark x1="94524" y1="48119" x2="94092" y2="49060"/>
                        <a14:foregroundMark x1="53602" y1="29624" x2="43948" y2="39028"/>
                        <a14:foregroundMark x1="43948" y1="39028" x2="59222" y2="47962"/>
                        <a14:foregroundMark x1="59222" y1="47962" x2="49712" y2="49530"/>
                        <a14:foregroundMark x1="49712" y1="49530" x2="47695" y2="62539"/>
                        <a14:foregroundMark x1="47695" y1="62539" x2="51729" y2="61755"/>
                        <a14:foregroundMark x1="53602" y1="33229" x2="41499" y2="31348"/>
                        <a14:foregroundMark x1="41499" y1="31348" x2="19308" y2="42320"/>
                        <a14:foregroundMark x1="19308" y1="42320" x2="17003" y2="64734"/>
                        <a14:foregroundMark x1="17003" y1="64734" x2="39481" y2="82132"/>
                        <a14:foregroundMark x1="39481" y1="82132" x2="57349" y2="87304"/>
                        <a14:foregroundMark x1="57349" y1="87304" x2="76513" y2="71944"/>
                        <a14:foregroundMark x1="76513" y1="71944" x2="84438" y2="51881"/>
                        <a14:foregroundMark x1="84438" y1="51881" x2="80403" y2="32288"/>
                        <a14:foregroundMark x1="80403" y1="32288" x2="69308" y2="20533"/>
                        <a14:foregroundMark x1="69308" y1="20533" x2="52161" y2="14734"/>
                        <a14:foregroundMark x1="52161" y1="14734" x2="32853" y2="18809"/>
                        <a14:foregroundMark x1="32853" y1="18809" x2="20173" y2="31661"/>
                        <a14:foregroundMark x1="20173" y1="31661" x2="20029" y2="48276"/>
                        <a14:foregroundMark x1="20029" y1="48276" x2="25793" y2="57367"/>
                        <a14:foregroundMark x1="25793" y1="57367" x2="25793" y2="57367"/>
                        <a14:foregroundMark x1="58213" y1="36207" x2="55331" y2="55172"/>
                        <a14:foregroundMark x1="55331" y1="55172" x2="67867" y2="48746"/>
                        <a14:foregroundMark x1="67867" y1="48746" x2="45101" y2="38871"/>
                        <a14:foregroundMark x1="45101" y1="38871" x2="41499" y2="45298"/>
                        <a14:foregroundMark x1="61239" y1="32915" x2="63689" y2="58621"/>
                        <a14:foregroundMark x1="63689" y1="58621" x2="74784" y2="47492"/>
                        <a14:foregroundMark x1="74784" y1="47492" x2="64841" y2="37461"/>
                        <a14:foregroundMark x1="64841" y1="37461" x2="64265" y2="37931"/>
                        <a14:foregroundMark x1="72911" y1="62226" x2="78963" y2="50784"/>
                        <a14:foregroundMark x1="78963" y1="50784" x2="68156" y2="32915"/>
                        <a14:foregroundMark x1="68156" y1="32915" x2="59222" y2="55172"/>
                        <a14:foregroundMark x1="59222" y1="55172" x2="68156" y2="66614"/>
                        <a14:foregroundMark x1="71182" y1="30721" x2="73919" y2="39812"/>
                        <a14:foregroundMark x1="73919" y1="39812" x2="73631" y2="28056"/>
                        <a14:foregroundMark x1="73631" y1="28056" x2="72911" y2="28840"/>
                        <a14:foregroundMark x1="27666" y1="49687" x2="36888" y2="58777"/>
                        <a14:foregroundMark x1="36888" y1="58777" x2="42075" y2="48119"/>
                        <a14:foregroundMark x1="42075" y1="48119" x2="40634" y2="47492"/>
                        <a14:foregroundMark x1="97262" y1="49216" x2="97839" y2="49843"/>
                        <a14:foregroundMark x1="81124" y1="61599" x2="73919" y2="75705"/>
                        <a14:foregroundMark x1="73919" y1="75705" x2="62680" y2="82288"/>
                        <a14:foregroundMark x1="62680" y1="82288" x2="47695" y2="77116"/>
                        <a14:foregroundMark x1="47695" y1="77116" x2="61527" y2="54859"/>
                        <a14:foregroundMark x1="61527" y1="54859" x2="77954" y2="60972"/>
                        <a14:foregroundMark x1="77954" y1="60972" x2="79683" y2="65674"/>
                        <a14:foregroundMark x1="70317" y1="52508" x2="58069" y2="60972"/>
                        <a14:foregroundMark x1="58069" y1="60972" x2="67435" y2="76332"/>
                        <a14:foregroundMark x1="67435" y1="76332" x2="71182" y2="56897"/>
                        <a14:foregroundMark x1="71182" y1="56897" x2="63401" y2="50470"/>
                        <a14:foregroundMark x1="35735" y1="49530" x2="36744" y2="63166"/>
                        <a14:foregroundMark x1="36744" y1="63166" x2="55764" y2="66771"/>
                        <a14:foregroundMark x1="55764" y1="66771" x2="42939" y2="42947"/>
                        <a14:foregroundMark x1="42939" y1="42947" x2="40058" y2="42633"/>
                        <a14:foregroundMark x1="33718" y1="42006" x2="35303" y2="59091"/>
                        <a14:foregroundMark x1="35303" y1="59091" x2="55476" y2="54545"/>
                        <a14:foregroundMark x1="55476" y1="54545" x2="37032" y2="33699"/>
                        <a14:foregroundMark x1="37032" y1="33699" x2="33285" y2="34796"/>
                        <a14:foregroundMark x1="31268" y1="39498" x2="19741" y2="63480"/>
                        <a14:foregroundMark x1="19741" y1="63480" x2="39049" y2="80878"/>
                        <a14:foregroundMark x1="39049" y1="80878" x2="61383" y2="62382"/>
                        <a14:foregroundMark x1="61383" y1="62382" x2="35014" y2="35737"/>
                        <a14:foregroundMark x1="35014" y1="35737" x2="30115" y2="35423"/>
                        <a14:foregroundMark x1="34438" y1="38245" x2="31412" y2="56583"/>
                        <a14:foregroundMark x1="31412" y1="56583" x2="45965" y2="60188"/>
                        <a14:foregroundMark x1="45965" y1="60188" x2="32853" y2="37931"/>
                        <a14:foregroundMark x1="30115" y1="22571" x2="24352" y2="31191"/>
                        <a14:foregroundMark x1="24352" y1="31191" x2="27666" y2="69436"/>
                        <a14:foregroundMark x1="27666" y1="69436" x2="47983" y2="68339"/>
                        <a14:foregroundMark x1="47983" y1="68339" x2="45965" y2="28370"/>
                        <a14:foregroundMark x1="45965" y1="28370" x2="33862" y2="22571"/>
                        <a14:foregroundMark x1="33862" y1="22571" x2="26513" y2="28527"/>
                        <a14:foregroundMark x1="26513" y1="28527" x2="26513" y2="29467"/>
                        <a14:foregroundMark x1="37032" y1="17712" x2="38473" y2="26959"/>
                        <a14:foregroundMark x1="38473" y1="26959" x2="66282" y2="47806"/>
                        <a14:foregroundMark x1="66282" y1="47806" x2="78674" y2="43417"/>
                        <a14:foregroundMark x1="78674" y1="43417" x2="78963" y2="33386"/>
                        <a14:foregroundMark x1="78963" y1="33386" x2="63545" y2="20533"/>
                        <a14:foregroundMark x1="63545" y1="20533" x2="46542" y2="18182"/>
                        <a14:foregroundMark x1="46542" y1="18182" x2="39769" y2="21003"/>
                        <a14:foregroundMark x1="40634" y1="21317" x2="53026" y2="36677"/>
                        <a14:foregroundMark x1="53026" y1="36677" x2="71758" y2="36834"/>
                        <a14:foregroundMark x1="71758" y1="36834" x2="57637" y2="18339"/>
                        <a14:foregroundMark x1="57637" y1="18339" x2="44524" y2="21473"/>
                        <a14:foregroundMark x1="44524" y1="21473" x2="44236" y2="24608"/>
                        <a14:foregroundMark x1="51297" y1="35580" x2="62824" y2="35423"/>
                        <a14:foregroundMark x1="62824" y1="35423" x2="58069" y2="18966"/>
                        <a14:foregroundMark x1="58069" y1="18966" x2="49280" y2="30408"/>
                        <a14:foregroundMark x1="49280" y1="30408" x2="49424" y2="32288"/>
                        <a14:foregroundMark x1="42075" y1="62069" x2="34582" y2="66458"/>
                        <a14:foregroundMark x1="34582" y1="66458" x2="37032" y2="80721"/>
                        <a14:foregroundMark x1="37032" y1="80721" x2="46974" y2="65674"/>
                        <a14:foregroundMark x1="46974" y1="65674" x2="42363" y2="58621"/>
                        <a14:foregroundMark x1="56772" y1="64577" x2="53458" y2="80564"/>
                        <a14:foregroundMark x1="53458" y1="80564" x2="62392" y2="78370"/>
                        <a14:foregroundMark x1="62392" y1="78370" x2="60519" y2="67085"/>
                        <a14:foregroundMark x1="60519" y1="67085" x2="56772" y2="64263"/>
                      </a14:backgroundRemoval>
                    </a14:imgEffect>
                  </a14:imgLayer>
                </a14:imgProps>
              </a:ext>
            </a:extLst>
          </a:blip>
          <a:stretch>
            <a:fillRect/>
          </a:stretch>
        </p:blipFill>
        <p:spPr>
          <a:xfrm>
            <a:off x="1430105" y="2038350"/>
            <a:ext cx="1546208" cy="1421441"/>
          </a:xfrm>
          <a:prstGeom prst="rect">
            <a:avLst/>
          </a:prstGeom>
        </p:spPr>
      </p:pic>
      <p:sp>
        <p:nvSpPr>
          <p:cNvPr id="46" name="TextBox 45">
            <a:extLst>
              <a:ext uri="{FF2B5EF4-FFF2-40B4-BE49-F238E27FC236}">
                <a16:creationId xmlns:a16="http://schemas.microsoft.com/office/drawing/2014/main" id="{2831017E-4E14-8BA7-3E9E-686D599C9028}"/>
              </a:ext>
            </a:extLst>
          </p:cNvPr>
          <p:cNvSpPr txBox="1"/>
          <p:nvPr/>
        </p:nvSpPr>
        <p:spPr>
          <a:xfrm>
            <a:off x="541305" y="3841517"/>
            <a:ext cx="888800" cy="369332"/>
          </a:xfrm>
          <a:prstGeom prst="rect">
            <a:avLst/>
          </a:prstGeom>
          <a:noFill/>
        </p:spPr>
        <p:txBody>
          <a:bodyPr wrap="square" anchor="ctr">
            <a:spAutoFit/>
          </a:bodyPr>
          <a:lstStyle/>
          <a:p>
            <a:pPr algn="ctr"/>
            <a:r>
              <a:rPr lang="en-US" sz="1800" dirty="0">
                <a:latin typeface="+mn-lt"/>
              </a:rPr>
              <a:t>Source</a:t>
            </a:r>
          </a:p>
        </p:txBody>
      </p:sp>
      <p:sp>
        <p:nvSpPr>
          <p:cNvPr id="47" name="TextBox 46">
            <a:extLst>
              <a:ext uri="{FF2B5EF4-FFF2-40B4-BE49-F238E27FC236}">
                <a16:creationId xmlns:a16="http://schemas.microsoft.com/office/drawing/2014/main" id="{ED6AE964-E3AA-9DEE-AAB1-D2A25089692C}"/>
              </a:ext>
            </a:extLst>
          </p:cNvPr>
          <p:cNvSpPr txBox="1"/>
          <p:nvPr/>
        </p:nvSpPr>
        <p:spPr>
          <a:xfrm>
            <a:off x="3040311" y="3838719"/>
            <a:ext cx="1002951" cy="369332"/>
          </a:xfrm>
          <a:prstGeom prst="rect">
            <a:avLst/>
          </a:prstGeom>
          <a:noFill/>
        </p:spPr>
        <p:txBody>
          <a:bodyPr wrap="square" anchor="ctr">
            <a:spAutoFit/>
          </a:bodyPr>
          <a:lstStyle/>
          <a:p>
            <a:pPr algn="ctr"/>
            <a:r>
              <a:rPr lang="en-US" sz="1800" dirty="0">
                <a:latin typeface="+mn-lt"/>
              </a:rPr>
              <a:t>Detector</a:t>
            </a:r>
          </a:p>
        </p:txBody>
      </p:sp>
      <p:sp>
        <p:nvSpPr>
          <p:cNvPr id="49" name="TextBox 48">
            <a:extLst>
              <a:ext uri="{FF2B5EF4-FFF2-40B4-BE49-F238E27FC236}">
                <a16:creationId xmlns:a16="http://schemas.microsoft.com/office/drawing/2014/main" id="{89F14F1C-D158-7238-F6D3-4F63220E7BB2}"/>
              </a:ext>
            </a:extLst>
          </p:cNvPr>
          <p:cNvSpPr txBox="1"/>
          <p:nvPr/>
        </p:nvSpPr>
        <p:spPr>
          <a:xfrm>
            <a:off x="4374182" y="3107196"/>
            <a:ext cx="1600200" cy="369332"/>
          </a:xfrm>
          <a:prstGeom prst="rect">
            <a:avLst/>
          </a:prstGeom>
          <a:noFill/>
        </p:spPr>
        <p:txBody>
          <a:bodyPr wrap="square" anchor="ctr">
            <a:spAutoFit/>
          </a:bodyPr>
          <a:lstStyle/>
          <a:p>
            <a:pPr algn="ctr"/>
            <a:r>
              <a:rPr lang="en-US" sz="1800" dirty="0">
                <a:latin typeface="+mn-lt"/>
              </a:rPr>
              <a:t>Reconstruction</a:t>
            </a:r>
          </a:p>
        </p:txBody>
      </p:sp>
      <p:sp>
        <p:nvSpPr>
          <p:cNvPr id="52" name="TextBox 51">
            <a:extLst>
              <a:ext uri="{FF2B5EF4-FFF2-40B4-BE49-F238E27FC236}">
                <a16:creationId xmlns:a16="http://schemas.microsoft.com/office/drawing/2014/main" id="{6EF866B5-56F3-8050-9B6E-8698A9CE3752}"/>
              </a:ext>
            </a:extLst>
          </p:cNvPr>
          <p:cNvSpPr txBox="1"/>
          <p:nvPr/>
        </p:nvSpPr>
        <p:spPr>
          <a:xfrm>
            <a:off x="541305" y="1211818"/>
            <a:ext cx="3501957" cy="369332"/>
          </a:xfrm>
          <a:prstGeom prst="rect">
            <a:avLst/>
          </a:prstGeom>
          <a:noFill/>
        </p:spPr>
        <p:txBody>
          <a:bodyPr wrap="square" anchor="ctr">
            <a:spAutoFit/>
          </a:bodyPr>
          <a:lstStyle/>
          <a:p>
            <a:pPr algn="ctr"/>
            <a:r>
              <a:rPr lang="en-US" sz="1800" b="1" dirty="0">
                <a:latin typeface="+mn-lt"/>
              </a:rPr>
              <a:t>CT Scanner - Simplified</a:t>
            </a:r>
          </a:p>
        </p:txBody>
      </p:sp>
    </p:spTree>
    <p:extLst>
      <p:ext uri="{BB962C8B-B14F-4D97-AF65-F5344CB8AC3E}">
        <p14:creationId xmlns:p14="http://schemas.microsoft.com/office/powerpoint/2010/main" val="297224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46" grpId="0"/>
      <p:bldP spid="47"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2105F2-11A7-2B92-343D-691F3BD976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2051" y="1807124"/>
            <a:ext cx="4136231" cy="2669626"/>
          </a:xfrm>
          <a:prstGeom prst="rect">
            <a:avLst/>
          </a:prstGeom>
        </p:spPr>
      </p:pic>
      <p:sp>
        <p:nvSpPr>
          <p:cNvPr id="5" name="Title 4">
            <a:extLst>
              <a:ext uri="{FF2B5EF4-FFF2-40B4-BE49-F238E27FC236}">
                <a16:creationId xmlns:a16="http://schemas.microsoft.com/office/drawing/2014/main" id="{A92A9989-829B-DB2D-B077-02565DE6BE79}"/>
              </a:ext>
            </a:extLst>
          </p:cNvPr>
          <p:cNvSpPr>
            <a:spLocks noGrp="1"/>
          </p:cNvSpPr>
          <p:nvPr>
            <p:ph type="title"/>
          </p:nvPr>
        </p:nvSpPr>
        <p:spPr/>
        <p:txBody>
          <a:bodyPr>
            <a:normAutofit fontScale="90000"/>
          </a:bodyPr>
          <a:lstStyle/>
          <a:p>
            <a:r>
              <a:rPr lang="en-US" dirty="0"/>
              <a:t>Upcoming Experiment</a:t>
            </a:r>
          </a:p>
        </p:txBody>
      </p:sp>
      <p:sp>
        <p:nvSpPr>
          <p:cNvPr id="4" name="Slide Number Placeholder 3">
            <a:extLst>
              <a:ext uri="{FF2B5EF4-FFF2-40B4-BE49-F238E27FC236}">
                <a16:creationId xmlns:a16="http://schemas.microsoft.com/office/drawing/2014/main" id="{8A6368D1-814E-DF9E-1AAC-BB1B89D4B003}"/>
              </a:ext>
            </a:extLst>
          </p:cNvPr>
          <p:cNvSpPr>
            <a:spLocks noGrp="1"/>
          </p:cNvSpPr>
          <p:nvPr>
            <p:ph type="sldNum" sz="quarter" idx="10"/>
          </p:nvPr>
        </p:nvSpPr>
        <p:spPr/>
        <p:txBody>
          <a:bodyPr/>
          <a:lstStyle/>
          <a:p>
            <a:fld id="{D68F6067-58DE-4485-9440-BA6CEDAF4467}" type="slidenum">
              <a:rPr lang="en-US" smtClean="0"/>
              <a:t>30</a:t>
            </a:fld>
            <a:endParaRPr lang="en-US"/>
          </a:p>
        </p:txBody>
      </p:sp>
      <p:sp>
        <p:nvSpPr>
          <p:cNvPr id="8" name="Oval 7">
            <a:extLst>
              <a:ext uri="{FF2B5EF4-FFF2-40B4-BE49-F238E27FC236}">
                <a16:creationId xmlns:a16="http://schemas.microsoft.com/office/drawing/2014/main" id="{BCE9AC7C-FDED-87F7-A8A7-46A60F24BEE0}"/>
              </a:ext>
            </a:extLst>
          </p:cNvPr>
          <p:cNvSpPr/>
          <p:nvPr/>
        </p:nvSpPr>
        <p:spPr>
          <a:xfrm>
            <a:off x="836710" y="2042390"/>
            <a:ext cx="1350000" cy="1350000"/>
          </a:xfrm>
          <a:prstGeom prst="ellipse">
            <a:avLst/>
          </a:prstGeom>
          <a:solidFill>
            <a:schemeClr val="accent6">
              <a:lumMod val="40000"/>
              <a:lumOff val="60000"/>
            </a:schemeClr>
          </a:solidFill>
          <a:ln w="2540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	</a:t>
            </a:r>
          </a:p>
        </p:txBody>
      </p:sp>
      <p:sp>
        <p:nvSpPr>
          <p:cNvPr id="9" name="Oval 8">
            <a:extLst>
              <a:ext uri="{FF2B5EF4-FFF2-40B4-BE49-F238E27FC236}">
                <a16:creationId xmlns:a16="http://schemas.microsoft.com/office/drawing/2014/main" id="{9896DE2A-69C8-D969-FA6E-E983D16EA493}"/>
              </a:ext>
            </a:extLst>
          </p:cNvPr>
          <p:cNvSpPr/>
          <p:nvPr/>
        </p:nvSpPr>
        <p:spPr>
          <a:xfrm>
            <a:off x="457200" y="2582390"/>
            <a:ext cx="270000" cy="270000"/>
          </a:xfrm>
          <a:prstGeom prst="ellipse">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Oval 9">
            <a:extLst>
              <a:ext uri="{FF2B5EF4-FFF2-40B4-BE49-F238E27FC236}">
                <a16:creationId xmlns:a16="http://schemas.microsoft.com/office/drawing/2014/main" id="{1215F6F0-B020-EDAE-EC84-E101010CE02F}"/>
              </a:ext>
            </a:extLst>
          </p:cNvPr>
          <p:cNvSpPr/>
          <p:nvPr/>
        </p:nvSpPr>
        <p:spPr>
          <a:xfrm>
            <a:off x="2301750" y="2582390"/>
            <a:ext cx="270000" cy="270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Oval 11">
            <a:extLst>
              <a:ext uri="{FF2B5EF4-FFF2-40B4-BE49-F238E27FC236}">
                <a16:creationId xmlns:a16="http://schemas.microsoft.com/office/drawing/2014/main" id="{CE9D8460-D437-DCF0-6D4B-17C3C7D59A24}"/>
              </a:ext>
            </a:extLst>
          </p:cNvPr>
          <p:cNvSpPr/>
          <p:nvPr/>
        </p:nvSpPr>
        <p:spPr>
          <a:xfrm>
            <a:off x="1381420" y="2180059"/>
            <a:ext cx="135000" cy="135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Oval 12">
            <a:extLst>
              <a:ext uri="{FF2B5EF4-FFF2-40B4-BE49-F238E27FC236}">
                <a16:creationId xmlns:a16="http://schemas.microsoft.com/office/drawing/2014/main" id="{20A58326-022E-2EFE-BD71-D9C7BCD50905}"/>
              </a:ext>
            </a:extLst>
          </p:cNvPr>
          <p:cNvSpPr/>
          <p:nvPr/>
        </p:nvSpPr>
        <p:spPr>
          <a:xfrm>
            <a:off x="1513046" y="2281809"/>
            <a:ext cx="135000" cy="135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Oval 13">
            <a:extLst>
              <a:ext uri="{FF2B5EF4-FFF2-40B4-BE49-F238E27FC236}">
                <a16:creationId xmlns:a16="http://schemas.microsoft.com/office/drawing/2014/main" id="{7D00322A-AD39-DB45-D5A0-B1B5B2A12DC9}"/>
              </a:ext>
            </a:extLst>
          </p:cNvPr>
          <p:cNvSpPr/>
          <p:nvPr/>
        </p:nvSpPr>
        <p:spPr>
          <a:xfrm>
            <a:off x="1240832" y="3074437"/>
            <a:ext cx="135000" cy="135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Oval 14">
            <a:extLst>
              <a:ext uri="{FF2B5EF4-FFF2-40B4-BE49-F238E27FC236}">
                <a16:creationId xmlns:a16="http://schemas.microsoft.com/office/drawing/2014/main" id="{379815FF-2D6E-65AC-32AA-E82F00F102B0}"/>
              </a:ext>
            </a:extLst>
          </p:cNvPr>
          <p:cNvSpPr/>
          <p:nvPr/>
        </p:nvSpPr>
        <p:spPr>
          <a:xfrm>
            <a:off x="1750210" y="2489709"/>
            <a:ext cx="135000" cy="135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Oval 15">
            <a:extLst>
              <a:ext uri="{FF2B5EF4-FFF2-40B4-BE49-F238E27FC236}">
                <a16:creationId xmlns:a16="http://schemas.microsoft.com/office/drawing/2014/main" id="{E02474BE-6197-B444-384E-288C4BB5A0E1}"/>
              </a:ext>
            </a:extLst>
          </p:cNvPr>
          <p:cNvSpPr/>
          <p:nvPr/>
        </p:nvSpPr>
        <p:spPr>
          <a:xfrm>
            <a:off x="1396510" y="2606484"/>
            <a:ext cx="135000" cy="135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0" name="Oval 19">
            <a:extLst>
              <a:ext uri="{FF2B5EF4-FFF2-40B4-BE49-F238E27FC236}">
                <a16:creationId xmlns:a16="http://schemas.microsoft.com/office/drawing/2014/main" id="{4F33DF85-90E6-41B0-3A05-1E3AB4FDB29E}"/>
              </a:ext>
            </a:extLst>
          </p:cNvPr>
          <p:cNvSpPr/>
          <p:nvPr/>
        </p:nvSpPr>
        <p:spPr>
          <a:xfrm>
            <a:off x="1627585" y="2764659"/>
            <a:ext cx="135000" cy="135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1" name="Oval 20">
            <a:extLst>
              <a:ext uri="{FF2B5EF4-FFF2-40B4-BE49-F238E27FC236}">
                <a16:creationId xmlns:a16="http://schemas.microsoft.com/office/drawing/2014/main" id="{6DE9E113-0BDE-DD94-206B-81930F427047}"/>
              </a:ext>
            </a:extLst>
          </p:cNvPr>
          <p:cNvSpPr/>
          <p:nvPr/>
        </p:nvSpPr>
        <p:spPr>
          <a:xfrm>
            <a:off x="1708940" y="2252019"/>
            <a:ext cx="135000" cy="135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2" name="Oval 21">
            <a:extLst>
              <a:ext uri="{FF2B5EF4-FFF2-40B4-BE49-F238E27FC236}">
                <a16:creationId xmlns:a16="http://schemas.microsoft.com/office/drawing/2014/main" id="{1EFCE76E-4F55-BF7D-C2E2-0638321540DC}"/>
              </a:ext>
            </a:extLst>
          </p:cNvPr>
          <p:cNvSpPr/>
          <p:nvPr/>
        </p:nvSpPr>
        <p:spPr>
          <a:xfrm>
            <a:off x="1174311" y="2390578"/>
            <a:ext cx="135000" cy="135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7" name="Oval 26">
            <a:extLst>
              <a:ext uri="{FF2B5EF4-FFF2-40B4-BE49-F238E27FC236}">
                <a16:creationId xmlns:a16="http://schemas.microsoft.com/office/drawing/2014/main" id="{62BEF8DB-A23B-8037-A5DC-9FE8429BC3F7}"/>
              </a:ext>
            </a:extLst>
          </p:cNvPr>
          <p:cNvSpPr/>
          <p:nvPr/>
        </p:nvSpPr>
        <p:spPr>
          <a:xfrm>
            <a:off x="1270736" y="2891484"/>
            <a:ext cx="135000" cy="135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8" name="Oval 27">
            <a:extLst>
              <a:ext uri="{FF2B5EF4-FFF2-40B4-BE49-F238E27FC236}">
                <a16:creationId xmlns:a16="http://schemas.microsoft.com/office/drawing/2014/main" id="{4D81A2C1-E408-387E-CBE6-18BF5844CBF9}"/>
              </a:ext>
            </a:extLst>
          </p:cNvPr>
          <p:cNvSpPr/>
          <p:nvPr/>
        </p:nvSpPr>
        <p:spPr>
          <a:xfrm>
            <a:off x="1560085" y="3041921"/>
            <a:ext cx="135000" cy="135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9" name="Oval 28">
            <a:extLst>
              <a:ext uri="{FF2B5EF4-FFF2-40B4-BE49-F238E27FC236}">
                <a16:creationId xmlns:a16="http://schemas.microsoft.com/office/drawing/2014/main" id="{3006A282-8714-987F-9F16-B73868B2D110}"/>
              </a:ext>
            </a:extLst>
          </p:cNvPr>
          <p:cNvSpPr/>
          <p:nvPr/>
        </p:nvSpPr>
        <p:spPr>
          <a:xfrm>
            <a:off x="1042969" y="2641031"/>
            <a:ext cx="135000" cy="135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0" name="Oval 29">
            <a:extLst>
              <a:ext uri="{FF2B5EF4-FFF2-40B4-BE49-F238E27FC236}">
                <a16:creationId xmlns:a16="http://schemas.microsoft.com/office/drawing/2014/main" id="{AD262E24-4FD5-80C3-10F7-117051D8C7DF}"/>
              </a:ext>
            </a:extLst>
          </p:cNvPr>
          <p:cNvSpPr/>
          <p:nvPr/>
        </p:nvSpPr>
        <p:spPr>
          <a:xfrm>
            <a:off x="1901344" y="2728831"/>
            <a:ext cx="135000" cy="135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1" name="Oval 30">
            <a:extLst>
              <a:ext uri="{FF2B5EF4-FFF2-40B4-BE49-F238E27FC236}">
                <a16:creationId xmlns:a16="http://schemas.microsoft.com/office/drawing/2014/main" id="{6E744610-7632-986E-49AE-DADD77A7B756}"/>
              </a:ext>
            </a:extLst>
          </p:cNvPr>
          <p:cNvSpPr/>
          <p:nvPr/>
        </p:nvSpPr>
        <p:spPr>
          <a:xfrm>
            <a:off x="1403144" y="3122206"/>
            <a:ext cx="135000" cy="135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2" name="Oval 31">
            <a:extLst>
              <a:ext uri="{FF2B5EF4-FFF2-40B4-BE49-F238E27FC236}">
                <a16:creationId xmlns:a16="http://schemas.microsoft.com/office/drawing/2014/main" id="{D0FA5115-1CC1-E322-401F-B1C1268ED805}"/>
              </a:ext>
            </a:extLst>
          </p:cNvPr>
          <p:cNvSpPr/>
          <p:nvPr/>
        </p:nvSpPr>
        <p:spPr>
          <a:xfrm>
            <a:off x="1212874" y="2237911"/>
            <a:ext cx="135000" cy="135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3" name="Oval 32">
            <a:extLst>
              <a:ext uri="{FF2B5EF4-FFF2-40B4-BE49-F238E27FC236}">
                <a16:creationId xmlns:a16="http://schemas.microsoft.com/office/drawing/2014/main" id="{EB36D7F9-8E07-DA29-B613-F230FEB0D04A}"/>
              </a:ext>
            </a:extLst>
          </p:cNvPr>
          <p:cNvSpPr/>
          <p:nvPr/>
        </p:nvSpPr>
        <p:spPr>
          <a:xfrm>
            <a:off x="1541794" y="2452494"/>
            <a:ext cx="135000" cy="135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4" name="Oval 33">
            <a:extLst>
              <a:ext uri="{FF2B5EF4-FFF2-40B4-BE49-F238E27FC236}">
                <a16:creationId xmlns:a16="http://schemas.microsoft.com/office/drawing/2014/main" id="{6718F042-B7C8-62E3-E454-9B7835E128DD}"/>
              </a:ext>
            </a:extLst>
          </p:cNvPr>
          <p:cNvSpPr/>
          <p:nvPr/>
        </p:nvSpPr>
        <p:spPr>
          <a:xfrm>
            <a:off x="1231595" y="2641030"/>
            <a:ext cx="135000" cy="135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5" name="Oval 34">
            <a:extLst>
              <a:ext uri="{FF2B5EF4-FFF2-40B4-BE49-F238E27FC236}">
                <a16:creationId xmlns:a16="http://schemas.microsoft.com/office/drawing/2014/main" id="{D48E8593-884D-0BB5-5C49-130B12623624}"/>
              </a:ext>
            </a:extLst>
          </p:cNvPr>
          <p:cNvSpPr/>
          <p:nvPr/>
        </p:nvSpPr>
        <p:spPr>
          <a:xfrm>
            <a:off x="1056469" y="2519389"/>
            <a:ext cx="54000" cy="54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6" name="Oval 35">
            <a:extLst>
              <a:ext uri="{FF2B5EF4-FFF2-40B4-BE49-F238E27FC236}">
                <a16:creationId xmlns:a16="http://schemas.microsoft.com/office/drawing/2014/main" id="{6B2B28C4-9433-1093-68DF-8085C158B271}"/>
              </a:ext>
            </a:extLst>
          </p:cNvPr>
          <p:cNvSpPr/>
          <p:nvPr/>
        </p:nvSpPr>
        <p:spPr>
          <a:xfrm>
            <a:off x="1370102" y="2450484"/>
            <a:ext cx="54000" cy="54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7" name="Oval 36">
            <a:extLst>
              <a:ext uri="{FF2B5EF4-FFF2-40B4-BE49-F238E27FC236}">
                <a16:creationId xmlns:a16="http://schemas.microsoft.com/office/drawing/2014/main" id="{7412DA28-8F4E-2925-046C-3B7BC11D0186}"/>
              </a:ext>
            </a:extLst>
          </p:cNvPr>
          <p:cNvSpPr/>
          <p:nvPr/>
        </p:nvSpPr>
        <p:spPr>
          <a:xfrm>
            <a:off x="1729919" y="3016621"/>
            <a:ext cx="54000" cy="54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8" name="Oval 37">
            <a:extLst>
              <a:ext uri="{FF2B5EF4-FFF2-40B4-BE49-F238E27FC236}">
                <a16:creationId xmlns:a16="http://schemas.microsoft.com/office/drawing/2014/main" id="{4237A319-8E1C-F46C-E664-2CFDC750EA5A}"/>
              </a:ext>
            </a:extLst>
          </p:cNvPr>
          <p:cNvSpPr/>
          <p:nvPr/>
        </p:nvSpPr>
        <p:spPr>
          <a:xfrm>
            <a:off x="1418009" y="3036753"/>
            <a:ext cx="54000" cy="54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9" name="Oval 38">
            <a:extLst>
              <a:ext uri="{FF2B5EF4-FFF2-40B4-BE49-F238E27FC236}">
                <a16:creationId xmlns:a16="http://schemas.microsoft.com/office/drawing/2014/main" id="{EBD7F569-29C3-9453-71BD-8477ABA229EA}"/>
              </a:ext>
            </a:extLst>
          </p:cNvPr>
          <p:cNvSpPr/>
          <p:nvPr/>
        </p:nvSpPr>
        <p:spPr>
          <a:xfrm>
            <a:off x="1097609" y="2996387"/>
            <a:ext cx="54000" cy="54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0" name="Oval 39">
            <a:extLst>
              <a:ext uri="{FF2B5EF4-FFF2-40B4-BE49-F238E27FC236}">
                <a16:creationId xmlns:a16="http://schemas.microsoft.com/office/drawing/2014/main" id="{6B4D2C14-8943-59B3-D9D0-01425F09D3B4}"/>
              </a:ext>
            </a:extLst>
          </p:cNvPr>
          <p:cNvSpPr/>
          <p:nvPr/>
        </p:nvSpPr>
        <p:spPr>
          <a:xfrm>
            <a:off x="1170769" y="2633689"/>
            <a:ext cx="54000" cy="54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1" name="Oval 40">
            <a:extLst>
              <a:ext uri="{FF2B5EF4-FFF2-40B4-BE49-F238E27FC236}">
                <a16:creationId xmlns:a16="http://schemas.microsoft.com/office/drawing/2014/main" id="{EFF9D9D3-F028-67F6-B6A2-08A3C4FA7279}"/>
              </a:ext>
            </a:extLst>
          </p:cNvPr>
          <p:cNvSpPr/>
          <p:nvPr/>
        </p:nvSpPr>
        <p:spPr>
          <a:xfrm>
            <a:off x="1440328" y="2344379"/>
            <a:ext cx="54000" cy="54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2" name="Oval 41">
            <a:extLst>
              <a:ext uri="{FF2B5EF4-FFF2-40B4-BE49-F238E27FC236}">
                <a16:creationId xmlns:a16="http://schemas.microsoft.com/office/drawing/2014/main" id="{6CA83B3D-0426-6123-7112-3B8D979C2335}"/>
              </a:ext>
            </a:extLst>
          </p:cNvPr>
          <p:cNvSpPr/>
          <p:nvPr/>
        </p:nvSpPr>
        <p:spPr>
          <a:xfrm>
            <a:off x="1399369" y="2862289"/>
            <a:ext cx="54000" cy="54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3" name="Oval 42">
            <a:extLst>
              <a:ext uri="{FF2B5EF4-FFF2-40B4-BE49-F238E27FC236}">
                <a16:creationId xmlns:a16="http://schemas.microsoft.com/office/drawing/2014/main" id="{24E51FDC-D804-4611-2E88-CE063EDD8E49}"/>
              </a:ext>
            </a:extLst>
          </p:cNvPr>
          <p:cNvSpPr/>
          <p:nvPr/>
        </p:nvSpPr>
        <p:spPr>
          <a:xfrm>
            <a:off x="1513669" y="2976589"/>
            <a:ext cx="54000" cy="54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4" name="Oval 43">
            <a:extLst>
              <a:ext uri="{FF2B5EF4-FFF2-40B4-BE49-F238E27FC236}">
                <a16:creationId xmlns:a16="http://schemas.microsoft.com/office/drawing/2014/main" id="{B06C8975-AD49-CE1D-E4A4-B76A2A628043}"/>
              </a:ext>
            </a:extLst>
          </p:cNvPr>
          <p:cNvSpPr/>
          <p:nvPr/>
        </p:nvSpPr>
        <p:spPr>
          <a:xfrm>
            <a:off x="1804964" y="2700399"/>
            <a:ext cx="54000" cy="54000"/>
          </a:xfrm>
          <a:prstGeom prst="ellipse">
            <a:avLst/>
          </a:prstGeom>
          <a:solidFill>
            <a:srgbClr val="C753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5" name="Oval 44">
            <a:extLst>
              <a:ext uri="{FF2B5EF4-FFF2-40B4-BE49-F238E27FC236}">
                <a16:creationId xmlns:a16="http://schemas.microsoft.com/office/drawing/2014/main" id="{8731A0A7-9813-1D6A-7E4C-FC2113C8B034}"/>
              </a:ext>
            </a:extLst>
          </p:cNvPr>
          <p:cNvSpPr/>
          <p:nvPr/>
        </p:nvSpPr>
        <p:spPr>
          <a:xfrm>
            <a:off x="1469569" y="2761120"/>
            <a:ext cx="54000" cy="54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6" name="Oval 45">
            <a:extLst>
              <a:ext uri="{FF2B5EF4-FFF2-40B4-BE49-F238E27FC236}">
                <a16:creationId xmlns:a16="http://schemas.microsoft.com/office/drawing/2014/main" id="{F416DDB6-6D88-B7CE-C8EC-1265FA0FEB5C}"/>
              </a:ext>
            </a:extLst>
          </p:cNvPr>
          <p:cNvSpPr/>
          <p:nvPr/>
        </p:nvSpPr>
        <p:spPr>
          <a:xfrm>
            <a:off x="1583869" y="2875420"/>
            <a:ext cx="54000" cy="54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7" name="Oval 46">
            <a:extLst>
              <a:ext uri="{FF2B5EF4-FFF2-40B4-BE49-F238E27FC236}">
                <a16:creationId xmlns:a16="http://schemas.microsoft.com/office/drawing/2014/main" id="{051919AE-5955-64B2-640F-D2DACB72E553}"/>
              </a:ext>
            </a:extLst>
          </p:cNvPr>
          <p:cNvSpPr/>
          <p:nvPr/>
        </p:nvSpPr>
        <p:spPr>
          <a:xfrm>
            <a:off x="1093381" y="2872659"/>
            <a:ext cx="54000" cy="54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8" name="Oval 47">
            <a:extLst>
              <a:ext uri="{FF2B5EF4-FFF2-40B4-BE49-F238E27FC236}">
                <a16:creationId xmlns:a16="http://schemas.microsoft.com/office/drawing/2014/main" id="{892446C7-991F-423F-5AB2-CB8E2EC447BA}"/>
              </a:ext>
            </a:extLst>
          </p:cNvPr>
          <p:cNvSpPr/>
          <p:nvPr/>
        </p:nvSpPr>
        <p:spPr>
          <a:xfrm>
            <a:off x="1874984" y="2967414"/>
            <a:ext cx="54000" cy="54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9" name="Oval 48">
            <a:extLst>
              <a:ext uri="{FF2B5EF4-FFF2-40B4-BE49-F238E27FC236}">
                <a16:creationId xmlns:a16="http://schemas.microsoft.com/office/drawing/2014/main" id="{56B260DD-10B3-439D-77FF-6932C3107651}"/>
              </a:ext>
            </a:extLst>
          </p:cNvPr>
          <p:cNvSpPr/>
          <p:nvPr/>
        </p:nvSpPr>
        <p:spPr>
          <a:xfrm>
            <a:off x="1914844" y="2554588"/>
            <a:ext cx="54000" cy="54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0" name="Oval 49">
            <a:extLst>
              <a:ext uri="{FF2B5EF4-FFF2-40B4-BE49-F238E27FC236}">
                <a16:creationId xmlns:a16="http://schemas.microsoft.com/office/drawing/2014/main" id="{39195B3C-EF0B-4954-F466-2A684124F5D5}"/>
              </a:ext>
            </a:extLst>
          </p:cNvPr>
          <p:cNvSpPr/>
          <p:nvPr/>
        </p:nvSpPr>
        <p:spPr>
          <a:xfrm>
            <a:off x="1638799" y="2208793"/>
            <a:ext cx="54000" cy="54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1" name="Oval 50">
            <a:extLst>
              <a:ext uri="{FF2B5EF4-FFF2-40B4-BE49-F238E27FC236}">
                <a16:creationId xmlns:a16="http://schemas.microsoft.com/office/drawing/2014/main" id="{0FE2C9C5-ADFC-CBB8-AFF1-2679078AC555}"/>
              </a:ext>
            </a:extLst>
          </p:cNvPr>
          <p:cNvSpPr/>
          <p:nvPr/>
        </p:nvSpPr>
        <p:spPr>
          <a:xfrm>
            <a:off x="1900708" y="2389809"/>
            <a:ext cx="54000" cy="54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2" name="Oval 51">
            <a:extLst>
              <a:ext uri="{FF2B5EF4-FFF2-40B4-BE49-F238E27FC236}">
                <a16:creationId xmlns:a16="http://schemas.microsoft.com/office/drawing/2014/main" id="{823C44E3-203F-EF2B-AF16-D1EEFA83B7DF}"/>
              </a:ext>
            </a:extLst>
          </p:cNvPr>
          <p:cNvSpPr/>
          <p:nvPr/>
        </p:nvSpPr>
        <p:spPr>
          <a:xfrm>
            <a:off x="1735585" y="3141937"/>
            <a:ext cx="54000" cy="54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3" name="Oval 52">
            <a:extLst>
              <a:ext uri="{FF2B5EF4-FFF2-40B4-BE49-F238E27FC236}">
                <a16:creationId xmlns:a16="http://schemas.microsoft.com/office/drawing/2014/main" id="{B50800B5-1242-7FE6-F4BD-7629AD77F642}"/>
              </a:ext>
            </a:extLst>
          </p:cNvPr>
          <p:cNvSpPr/>
          <p:nvPr/>
        </p:nvSpPr>
        <p:spPr>
          <a:xfrm>
            <a:off x="1594046" y="2650456"/>
            <a:ext cx="54000" cy="540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77" name="Connector: Elbow 76">
            <a:extLst>
              <a:ext uri="{FF2B5EF4-FFF2-40B4-BE49-F238E27FC236}">
                <a16:creationId xmlns:a16="http://schemas.microsoft.com/office/drawing/2014/main" id="{D3332587-0A3F-2A2B-651A-3D235C047C0C}"/>
              </a:ext>
            </a:extLst>
          </p:cNvPr>
          <p:cNvCxnSpPr>
            <a:cxnSpLocks/>
            <a:stCxn id="10" idx="6"/>
          </p:cNvCxnSpPr>
          <p:nvPr/>
        </p:nvCxnSpPr>
        <p:spPr>
          <a:xfrm flipV="1">
            <a:off x="2571750" y="2203040"/>
            <a:ext cx="1506114" cy="514350"/>
          </a:xfrm>
          <a:prstGeom prst="bentConnector3">
            <a:avLst>
              <a:gd name="adj1" fmla="val 50000"/>
            </a:avLst>
          </a:prstGeom>
          <a:ln>
            <a:solidFill>
              <a:srgbClr val="C7530F"/>
            </a:solidFill>
            <a:tailEnd type="triangle"/>
          </a:ln>
        </p:spPr>
        <p:style>
          <a:lnRef idx="2">
            <a:schemeClr val="accent1"/>
          </a:lnRef>
          <a:fillRef idx="0">
            <a:schemeClr val="accent1"/>
          </a:fillRef>
          <a:effectRef idx="1">
            <a:schemeClr val="accent1"/>
          </a:effectRef>
          <a:fontRef idx="minor">
            <a:schemeClr val="tx1"/>
          </a:fontRef>
        </p:style>
      </p:cxnSp>
      <p:cxnSp>
        <p:nvCxnSpPr>
          <p:cNvPr id="85" name="Connector: Elbow 84">
            <a:extLst>
              <a:ext uri="{FF2B5EF4-FFF2-40B4-BE49-F238E27FC236}">
                <a16:creationId xmlns:a16="http://schemas.microsoft.com/office/drawing/2014/main" id="{0EFF3075-3870-BAB2-D030-47A30A457800}"/>
              </a:ext>
            </a:extLst>
          </p:cNvPr>
          <p:cNvCxnSpPr>
            <a:cxnSpLocks/>
            <a:stCxn id="9" idx="4"/>
          </p:cNvCxnSpPr>
          <p:nvPr/>
        </p:nvCxnSpPr>
        <p:spPr>
          <a:xfrm rot="16200000" flipH="1">
            <a:off x="1644362" y="1800228"/>
            <a:ext cx="1349999" cy="3454322"/>
          </a:xfrm>
          <a:prstGeom prst="bentConnector2">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Connector: Elbow 92">
            <a:extLst>
              <a:ext uri="{FF2B5EF4-FFF2-40B4-BE49-F238E27FC236}">
                <a16:creationId xmlns:a16="http://schemas.microsoft.com/office/drawing/2014/main" id="{DEDC07E1-CFD6-7364-9B90-DF7719862BD6}"/>
              </a:ext>
            </a:extLst>
          </p:cNvPr>
          <p:cNvCxnSpPr>
            <a:cxnSpLocks/>
            <a:stCxn id="8" idx="0"/>
          </p:cNvCxnSpPr>
          <p:nvPr/>
        </p:nvCxnSpPr>
        <p:spPr>
          <a:xfrm rot="5400000" flipH="1" flipV="1">
            <a:off x="2638388" y="634252"/>
            <a:ext cx="281461" cy="2534816"/>
          </a:xfrm>
          <a:prstGeom prst="bentConnector2">
            <a:avLst/>
          </a:pr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7" name="Connector: Elbow 96">
            <a:extLst>
              <a:ext uri="{FF2B5EF4-FFF2-40B4-BE49-F238E27FC236}">
                <a16:creationId xmlns:a16="http://schemas.microsoft.com/office/drawing/2014/main" id="{CF84B381-6997-FFFF-B5F0-D6F291B3212C}"/>
              </a:ext>
            </a:extLst>
          </p:cNvPr>
          <p:cNvCxnSpPr>
            <a:cxnSpLocks/>
          </p:cNvCxnSpPr>
          <p:nvPr/>
        </p:nvCxnSpPr>
        <p:spPr>
          <a:xfrm rot="5400000" flipH="1" flipV="1">
            <a:off x="2397481" y="1479063"/>
            <a:ext cx="976778" cy="2418939"/>
          </a:xfrm>
          <a:prstGeom prst="bentConnector4">
            <a:avLst>
              <a:gd name="adj1" fmla="val -17553"/>
              <a:gd name="adj2" fmla="val 68273"/>
            </a:avLst>
          </a:prstGeom>
          <a:ln>
            <a:solidFill>
              <a:srgbClr val="C7530F"/>
            </a:solidFill>
            <a:tailEnd type="triangle"/>
          </a:ln>
        </p:spPr>
        <p:style>
          <a:lnRef idx="2">
            <a:schemeClr val="accent1"/>
          </a:lnRef>
          <a:fillRef idx="0">
            <a:schemeClr val="accent1"/>
          </a:fillRef>
          <a:effectRef idx="1">
            <a:schemeClr val="accent1"/>
          </a:effectRef>
          <a:fontRef idx="minor">
            <a:schemeClr val="tx1"/>
          </a:fontRef>
        </p:style>
      </p:cxnSp>
      <p:cxnSp>
        <p:nvCxnSpPr>
          <p:cNvPr id="99" name="Connector: Elbow 98">
            <a:extLst>
              <a:ext uri="{FF2B5EF4-FFF2-40B4-BE49-F238E27FC236}">
                <a16:creationId xmlns:a16="http://schemas.microsoft.com/office/drawing/2014/main" id="{AB8B9E57-3585-A1E2-E35B-8FDF77DC18E7}"/>
              </a:ext>
            </a:extLst>
          </p:cNvPr>
          <p:cNvCxnSpPr>
            <a:cxnSpLocks/>
            <a:stCxn id="29" idx="4"/>
          </p:cNvCxnSpPr>
          <p:nvPr/>
        </p:nvCxnSpPr>
        <p:spPr>
          <a:xfrm rot="16200000" flipH="1">
            <a:off x="2173791" y="1712709"/>
            <a:ext cx="809411" cy="2936055"/>
          </a:xfrm>
          <a:prstGeom prst="bentConnector2">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4680461C-6771-1587-2554-6DCFE4EF3664}"/>
              </a:ext>
            </a:extLst>
          </p:cNvPr>
          <p:cNvSpPr txBox="1"/>
          <p:nvPr/>
        </p:nvSpPr>
        <p:spPr>
          <a:xfrm>
            <a:off x="4046524" y="1601578"/>
            <a:ext cx="742950" cy="323165"/>
          </a:xfrm>
          <a:prstGeom prst="rect">
            <a:avLst/>
          </a:prstGeom>
          <a:noFill/>
        </p:spPr>
        <p:txBody>
          <a:bodyPr wrap="square" rtlCol="0">
            <a:spAutoFit/>
          </a:bodyPr>
          <a:lstStyle/>
          <a:p>
            <a:r>
              <a:rPr lang="en-US" sz="1500" dirty="0"/>
              <a:t>Epoxy</a:t>
            </a:r>
          </a:p>
        </p:txBody>
      </p:sp>
      <p:sp>
        <p:nvSpPr>
          <p:cNvPr id="118" name="TextBox 117">
            <a:extLst>
              <a:ext uri="{FF2B5EF4-FFF2-40B4-BE49-F238E27FC236}">
                <a16:creationId xmlns:a16="http://schemas.microsoft.com/office/drawing/2014/main" id="{9874A081-F581-DAAB-C7C3-D112A04979DF}"/>
              </a:ext>
            </a:extLst>
          </p:cNvPr>
          <p:cNvSpPr txBox="1"/>
          <p:nvPr/>
        </p:nvSpPr>
        <p:spPr>
          <a:xfrm>
            <a:off x="4046524" y="3444782"/>
            <a:ext cx="1096976" cy="323165"/>
          </a:xfrm>
          <a:prstGeom prst="rect">
            <a:avLst/>
          </a:prstGeom>
          <a:noFill/>
        </p:spPr>
        <p:txBody>
          <a:bodyPr wrap="square" rtlCol="0">
            <a:spAutoFit/>
          </a:bodyPr>
          <a:lstStyle/>
          <a:p>
            <a:r>
              <a:rPr lang="en-US" sz="1500" dirty="0"/>
              <a:t>Soda Lime</a:t>
            </a:r>
          </a:p>
        </p:txBody>
      </p:sp>
      <p:sp>
        <p:nvSpPr>
          <p:cNvPr id="119" name="TextBox 118">
            <a:extLst>
              <a:ext uri="{FF2B5EF4-FFF2-40B4-BE49-F238E27FC236}">
                <a16:creationId xmlns:a16="http://schemas.microsoft.com/office/drawing/2014/main" id="{DA61DE3A-F03A-AA78-4DD5-CD9326203D3E}"/>
              </a:ext>
            </a:extLst>
          </p:cNvPr>
          <p:cNvSpPr txBox="1"/>
          <p:nvPr/>
        </p:nvSpPr>
        <p:spPr>
          <a:xfrm>
            <a:off x="4046524" y="2058752"/>
            <a:ext cx="1268426" cy="323165"/>
          </a:xfrm>
          <a:prstGeom prst="rect">
            <a:avLst/>
          </a:prstGeom>
          <a:noFill/>
        </p:spPr>
        <p:txBody>
          <a:bodyPr wrap="square" rtlCol="0">
            <a:spAutoFit/>
          </a:bodyPr>
          <a:lstStyle/>
          <a:p>
            <a:r>
              <a:rPr lang="en-US" sz="1500" dirty="0"/>
              <a:t>Borosilicate</a:t>
            </a:r>
          </a:p>
        </p:txBody>
      </p:sp>
      <p:sp>
        <p:nvSpPr>
          <p:cNvPr id="122" name="TextBox 121">
            <a:extLst>
              <a:ext uri="{FF2B5EF4-FFF2-40B4-BE49-F238E27FC236}">
                <a16:creationId xmlns:a16="http://schemas.microsoft.com/office/drawing/2014/main" id="{9804D9F8-FB9B-2A74-10A5-1E16ADDC2CE3}"/>
              </a:ext>
            </a:extLst>
          </p:cNvPr>
          <p:cNvSpPr txBox="1"/>
          <p:nvPr/>
        </p:nvSpPr>
        <p:spPr>
          <a:xfrm>
            <a:off x="4046524" y="4052348"/>
            <a:ext cx="1096976" cy="323165"/>
          </a:xfrm>
          <a:prstGeom prst="rect">
            <a:avLst/>
          </a:prstGeom>
          <a:noFill/>
        </p:spPr>
        <p:txBody>
          <a:bodyPr wrap="square" rtlCol="0">
            <a:spAutoFit/>
          </a:bodyPr>
          <a:lstStyle/>
          <a:p>
            <a:r>
              <a:rPr lang="en-US" sz="1500" dirty="0"/>
              <a:t>Aluminum</a:t>
            </a:r>
          </a:p>
        </p:txBody>
      </p:sp>
      <p:sp>
        <p:nvSpPr>
          <p:cNvPr id="17" name="TextBox 16">
            <a:extLst>
              <a:ext uri="{FF2B5EF4-FFF2-40B4-BE49-F238E27FC236}">
                <a16:creationId xmlns:a16="http://schemas.microsoft.com/office/drawing/2014/main" id="{2300A7A1-2D7A-A625-5FAD-876104A07C34}"/>
              </a:ext>
            </a:extLst>
          </p:cNvPr>
          <p:cNvSpPr txBox="1"/>
          <p:nvPr/>
        </p:nvSpPr>
        <p:spPr>
          <a:xfrm>
            <a:off x="5882085" y="1029219"/>
            <a:ext cx="1442203" cy="646331"/>
          </a:xfrm>
          <a:prstGeom prst="rect">
            <a:avLst/>
          </a:prstGeom>
          <a:noFill/>
        </p:spPr>
        <p:txBody>
          <a:bodyPr wrap="square" rtlCol="0">
            <a:spAutoFit/>
          </a:bodyPr>
          <a:lstStyle/>
          <a:p>
            <a:pPr algn="ctr"/>
            <a:r>
              <a:rPr lang="en-US" sz="1800" b="1" dirty="0">
                <a:latin typeface="+mn-lt"/>
              </a:rPr>
              <a:t>Digital Version</a:t>
            </a:r>
          </a:p>
        </p:txBody>
      </p:sp>
      <p:sp>
        <p:nvSpPr>
          <p:cNvPr id="3" name="TextBox 2">
            <a:extLst>
              <a:ext uri="{FF2B5EF4-FFF2-40B4-BE49-F238E27FC236}">
                <a16:creationId xmlns:a16="http://schemas.microsoft.com/office/drawing/2014/main" id="{F507ADF7-DDCA-743F-22CB-5C1182A695EE}"/>
              </a:ext>
            </a:extLst>
          </p:cNvPr>
          <p:cNvSpPr txBox="1"/>
          <p:nvPr/>
        </p:nvSpPr>
        <p:spPr>
          <a:xfrm>
            <a:off x="790608" y="1016271"/>
            <a:ext cx="1442203" cy="646331"/>
          </a:xfrm>
          <a:prstGeom prst="rect">
            <a:avLst/>
          </a:prstGeom>
          <a:noFill/>
        </p:spPr>
        <p:txBody>
          <a:bodyPr wrap="square" rtlCol="0">
            <a:spAutoFit/>
          </a:bodyPr>
          <a:lstStyle/>
          <a:p>
            <a:pPr algn="ctr"/>
            <a:r>
              <a:rPr lang="en-US" sz="1800" b="1" dirty="0">
                <a:latin typeface="+mn-lt"/>
                <a:cs typeface="Arial" panose="020B0604020202020204" pitchFamily="34" charset="0"/>
              </a:rPr>
              <a:t>Simplified Version</a:t>
            </a:r>
          </a:p>
        </p:txBody>
      </p:sp>
    </p:spTree>
    <p:extLst>
      <p:ext uri="{BB962C8B-B14F-4D97-AF65-F5344CB8AC3E}">
        <p14:creationId xmlns:p14="http://schemas.microsoft.com/office/powerpoint/2010/main" val="753536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D2E3B-31D2-AE30-36B1-6ADE4021E913}"/>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94BD404F-E8BF-FDA0-74D9-9FE4E8B099C2}"/>
              </a:ext>
            </a:extLst>
          </p:cNvPr>
          <p:cNvSpPr>
            <a:spLocks noGrp="1"/>
          </p:cNvSpPr>
          <p:nvPr>
            <p:ph type="title"/>
          </p:nvPr>
        </p:nvSpPr>
        <p:spPr/>
        <p:txBody>
          <a:bodyPr>
            <a:normAutofit fontScale="90000"/>
          </a:bodyPr>
          <a:lstStyle/>
          <a:p>
            <a:r>
              <a:rPr lang="en-US" dirty="0"/>
              <a:t>Basis Vector Method (Lehmann et al. 1981)</a:t>
            </a:r>
          </a:p>
        </p:txBody>
      </p:sp>
      <p:sp>
        <p:nvSpPr>
          <p:cNvPr id="4" name="Slide Number Placeholder 3">
            <a:extLst>
              <a:ext uri="{FF2B5EF4-FFF2-40B4-BE49-F238E27FC236}">
                <a16:creationId xmlns:a16="http://schemas.microsoft.com/office/drawing/2014/main" id="{542945C2-5DFD-9AEF-7E65-A01B48D777ED}"/>
              </a:ext>
            </a:extLst>
          </p:cNvPr>
          <p:cNvSpPr>
            <a:spLocks noGrp="1"/>
          </p:cNvSpPr>
          <p:nvPr>
            <p:ph type="sldNum" sz="quarter" idx="10"/>
          </p:nvPr>
        </p:nvSpPr>
        <p:spPr/>
        <p:txBody>
          <a:bodyPr/>
          <a:lstStyle/>
          <a:p>
            <a:fld id="{D68F6067-58DE-4485-9440-BA6CEDAF4467}" type="slidenum">
              <a:rPr lang="en-US" smtClean="0"/>
              <a:t>31</a:t>
            </a:fld>
            <a:endParaRPr lang="en-US" dirty="0"/>
          </a:p>
        </p:txBody>
      </p:sp>
      <p:pic>
        <p:nvPicPr>
          <p:cNvPr id="2" name="Picture 1">
            <a:extLst>
              <a:ext uri="{FF2B5EF4-FFF2-40B4-BE49-F238E27FC236}">
                <a16:creationId xmlns:a16="http://schemas.microsoft.com/office/drawing/2014/main" id="{4A3AD63A-35BB-240B-F9A9-360136F03C41}"/>
              </a:ext>
            </a:extLst>
          </p:cNvPr>
          <p:cNvPicPr>
            <a:picLocks noChangeAspect="1"/>
          </p:cNvPicPr>
          <p:nvPr/>
        </p:nvPicPr>
        <p:blipFill>
          <a:blip r:embed="rId2"/>
          <a:stretch>
            <a:fillRect/>
          </a:stretch>
        </p:blipFill>
        <p:spPr>
          <a:xfrm>
            <a:off x="713391" y="1574006"/>
            <a:ext cx="7717218" cy="2514600"/>
          </a:xfrm>
          <a:prstGeom prst="rect">
            <a:avLst/>
          </a:prstGeom>
        </p:spPr>
      </p:pic>
    </p:spTree>
    <p:extLst>
      <p:ext uri="{BB962C8B-B14F-4D97-AF65-F5344CB8AC3E}">
        <p14:creationId xmlns:p14="http://schemas.microsoft.com/office/powerpoint/2010/main" val="2528994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4124A0-3DE5-9828-AA19-C9E990A49BFA}"/>
              </a:ext>
            </a:extLst>
          </p:cNvPr>
          <p:cNvSpPr>
            <a:spLocks noGrp="1"/>
          </p:cNvSpPr>
          <p:nvPr>
            <p:ph sz="half" idx="1"/>
          </p:nvPr>
        </p:nvSpPr>
        <p:spPr/>
        <p:txBody>
          <a:bodyPr>
            <a:normAutofit fontScale="92500" lnSpcReduction="10000"/>
          </a:bodyPr>
          <a:lstStyle/>
          <a:p>
            <a:r>
              <a:rPr lang="en-US" b="1" dirty="0"/>
              <a:t>Inner sphere sizes</a:t>
            </a:r>
            <a:r>
              <a:rPr lang="en-US" dirty="0"/>
              <a:t>:</a:t>
            </a:r>
          </a:p>
          <a:p>
            <a:pPr lvl="1"/>
            <a:r>
              <a:rPr lang="en-US" dirty="0"/>
              <a:t>0.2 mm</a:t>
            </a:r>
          </a:p>
          <a:p>
            <a:pPr lvl="1"/>
            <a:r>
              <a:rPr lang="en-US" dirty="0"/>
              <a:t>0.5 mm</a:t>
            </a:r>
          </a:p>
          <a:p>
            <a:r>
              <a:rPr lang="en-US" b="1" dirty="0"/>
              <a:t>Volumetric ratios of different materials</a:t>
            </a:r>
            <a:r>
              <a:rPr lang="en-US" dirty="0"/>
              <a:t>:</a:t>
            </a:r>
          </a:p>
          <a:p>
            <a:pPr lvl="1"/>
            <a:r>
              <a:rPr lang="en-US" dirty="0"/>
              <a:t>0 % - 100%</a:t>
            </a:r>
          </a:p>
          <a:p>
            <a:pPr lvl="1"/>
            <a:r>
              <a:rPr lang="en-US" dirty="0"/>
              <a:t>50% - 50%</a:t>
            </a:r>
          </a:p>
          <a:p>
            <a:pPr lvl="1"/>
            <a:r>
              <a:rPr lang="en-US" dirty="0"/>
              <a:t>100% - 0%</a:t>
            </a:r>
          </a:p>
          <a:p>
            <a:r>
              <a:rPr lang="en-US" b="1" dirty="0"/>
              <a:t>BHC</a:t>
            </a:r>
            <a:r>
              <a:rPr lang="en-US" dirty="0"/>
              <a:t>: Applied or not</a:t>
            </a:r>
          </a:p>
          <a:p>
            <a:r>
              <a:rPr lang="en-US" b="1" dirty="0"/>
              <a:t>Resolution</a:t>
            </a:r>
            <a:r>
              <a:rPr lang="en-US" dirty="0"/>
              <a:t>: Higher and lower</a:t>
            </a:r>
          </a:p>
          <a:p>
            <a:endParaRPr lang="en-US" dirty="0"/>
          </a:p>
        </p:txBody>
      </p:sp>
      <p:sp>
        <p:nvSpPr>
          <p:cNvPr id="5" name="Content Placeholder 4">
            <a:extLst>
              <a:ext uri="{FF2B5EF4-FFF2-40B4-BE49-F238E27FC236}">
                <a16:creationId xmlns:a16="http://schemas.microsoft.com/office/drawing/2014/main" id="{6DEDF7EC-3303-46EE-7F8D-04FBD5D03A42}"/>
              </a:ext>
            </a:extLst>
          </p:cNvPr>
          <p:cNvSpPr>
            <a:spLocks noGrp="1"/>
          </p:cNvSpPr>
          <p:nvPr>
            <p:ph sz="half" idx="2"/>
          </p:nvPr>
        </p:nvSpPr>
        <p:spPr/>
        <p:txBody>
          <a:bodyPr>
            <a:normAutofit fontScale="70000" lnSpcReduction="20000"/>
          </a:bodyPr>
          <a:lstStyle/>
          <a:p>
            <a:r>
              <a:rPr lang="en-US" b="1" dirty="0"/>
              <a:t>Spectrum</a:t>
            </a:r>
            <a:r>
              <a:rPr lang="en-US" dirty="0"/>
              <a:t>: Does not change.</a:t>
            </a:r>
            <a:endParaRPr lang="en-US" b="1" dirty="0"/>
          </a:p>
          <a:p>
            <a:r>
              <a:rPr lang="en-US" b="1" dirty="0"/>
              <a:t>Dual energy scan energy levels</a:t>
            </a:r>
            <a:r>
              <a:rPr lang="en-US" dirty="0"/>
              <a:t>: </a:t>
            </a:r>
          </a:p>
          <a:p>
            <a:pPr lvl="1"/>
            <a:r>
              <a:rPr lang="en-US" dirty="0"/>
              <a:t>80 keV and 140 keV.</a:t>
            </a:r>
          </a:p>
          <a:p>
            <a:r>
              <a:rPr lang="en-US" b="1" dirty="0"/>
              <a:t>Filtering</a:t>
            </a:r>
            <a:r>
              <a:rPr lang="en-US" dirty="0"/>
              <a:t>: No filters.</a:t>
            </a:r>
          </a:p>
          <a:p>
            <a:r>
              <a:rPr lang="en-US" b="1" dirty="0"/>
              <a:t>Constituent materials: </a:t>
            </a:r>
            <a:r>
              <a:rPr lang="en-US" dirty="0"/>
              <a:t>Aluminum, epoxy, borosilicate glass, air, soda lime glass</a:t>
            </a:r>
          </a:p>
          <a:p>
            <a:r>
              <a:rPr lang="en-US" b="1" dirty="0"/>
              <a:t>Filling medium: </a:t>
            </a:r>
            <a:r>
              <a:rPr lang="en-US" dirty="0"/>
              <a:t>Air </a:t>
            </a:r>
          </a:p>
          <a:p>
            <a:r>
              <a:rPr lang="en-US" b="1" dirty="0"/>
              <a:t>Projections</a:t>
            </a:r>
            <a:r>
              <a:rPr lang="en-US" dirty="0"/>
              <a:t>: Fixed</a:t>
            </a:r>
          </a:p>
          <a:p>
            <a:r>
              <a:rPr lang="en-US" b="1" dirty="0"/>
              <a:t>Cylinder Height</a:t>
            </a:r>
            <a:r>
              <a:rPr lang="en-US" dirty="0"/>
              <a:t>: 5-10 mm</a:t>
            </a:r>
          </a:p>
          <a:p>
            <a:r>
              <a:rPr lang="en-US" b="1" dirty="0"/>
              <a:t>Cylinder Diameter</a:t>
            </a:r>
            <a:r>
              <a:rPr lang="en-US" dirty="0"/>
              <a:t>: 5 mm (outer)</a:t>
            </a:r>
          </a:p>
          <a:p>
            <a:r>
              <a:rPr lang="en-US" b="1" dirty="0"/>
              <a:t>Rod Diameter</a:t>
            </a:r>
            <a:r>
              <a:rPr lang="en-US" dirty="0"/>
              <a:t>: 0.5 – 1 mm</a:t>
            </a:r>
          </a:p>
          <a:p>
            <a:r>
              <a:rPr lang="en-US" b="1" dirty="0"/>
              <a:t>Scanner Hardware</a:t>
            </a:r>
          </a:p>
          <a:p>
            <a:r>
              <a:rPr lang="en-US" b="1" dirty="0"/>
              <a:t>Reconstruction Algorithm</a:t>
            </a:r>
          </a:p>
        </p:txBody>
      </p:sp>
      <p:sp>
        <p:nvSpPr>
          <p:cNvPr id="4" name="Slide Number Placeholder 3">
            <a:extLst>
              <a:ext uri="{FF2B5EF4-FFF2-40B4-BE49-F238E27FC236}">
                <a16:creationId xmlns:a16="http://schemas.microsoft.com/office/drawing/2014/main" id="{0419F06C-7F2A-A063-4B25-2788BE5F632C}"/>
              </a:ext>
            </a:extLst>
          </p:cNvPr>
          <p:cNvSpPr>
            <a:spLocks noGrp="1"/>
          </p:cNvSpPr>
          <p:nvPr>
            <p:ph type="sldNum" sz="quarter" idx="10"/>
          </p:nvPr>
        </p:nvSpPr>
        <p:spPr/>
        <p:txBody>
          <a:bodyPr/>
          <a:lstStyle/>
          <a:p>
            <a:fld id="{D68F6067-58DE-4485-9440-BA6CEDAF4467}" type="slidenum">
              <a:rPr lang="en-US" smtClean="0"/>
              <a:t>32</a:t>
            </a:fld>
            <a:endParaRPr lang="en-US"/>
          </a:p>
        </p:txBody>
      </p:sp>
      <p:sp>
        <p:nvSpPr>
          <p:cNvPr id="2" name="Title 1">
            <a:extLst>
              <a:ext uri="{FF2B5EF4-FFF2-40B4-BE49-F238E27FC236}">
                <a16:creationId xmlns:a16="http://schemas.microsoft.com/office/drawing/2014/main" id="{FB84D593-4AB7-B3A2-2D30-C148E2702FEC}"/>
              </a:ext>
            </a:extLst>
          </p:cNvPr>
          <p:cNvSpPr>
            <a:spLocks noGrp="1"/>
          </p:cNvSpPr>
          <p:nvPr>
            <p:ph type="title"/>
          </p:nvPr>
        </p:nvSpPr>
        <p:spPr/>
        <p:txBody>
          <a:bodyPr>
            <a:normAutofit fontScale="90000"/>
          </a:bodyPr>
          <a:lstStyle/>
          <a:p>
            <a:r>
              <a:rPr lang="en-US" dirty="0"/>
              <a:t>Upcoming Experiment</a:t>
            </a:r>
          </a:p>
        </p:txBody>
      </p:sp>
    </p:spTree>
    <p:extLst>
      <p:ext uri="{BB962C8B-B14F-4D97-AF65-F5344CB8AC3E}">
        <p14:creationId xmlns:p14="http://schemas.microsoft.com/office/powerpoint/2010/main" val="2934376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491CE-596B-0708-D2BB-A64AFA87E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1C7DA1-1667-E7B3-7380-15CE8EE17459}"/>
              </a:ext>
            </a:extLst>
          </p:cNvPr>
          <p:cNvSpPr>
            <a:spLocks noGrp="1"/>
          </p:cNvSpPr>
          <p:nvPr>
            <p:ph type="title"/>
          </p:nvPr>
        </p:nvSpPr>
        <p:spPr/>
        <p:txBody>
          <a:bodyPr>
            <a:normAutofit fontScale="90000"/>
          </a:bodyPr>
          <a:lstStyle/>
          <a:p>
            <a:r>
              <a:rPr lang="en-US" dirty="0"/>
              <a:t>Simulating a </a:t>
            </a:r>
            <a:r>
              <a:rPr lang="el-GR" dirty="0"/>
              <a:t>μ</a:t>
            </a:r>
            <a:r>
              <a:rPr lang="en-US" dirty="0"/>
              <a:t>CT Scan of a Digital Sample</a:t>
            </a:r>
          </a:p>
        </p:txBody>
      </p:sp>
      <p:sp>
        <p:nvSpPr>
          <p:cNvPr id="4" name="Slide Number Placeholder 3">
            <a:extLst>
              <a:ext uri="{FF2B5EF4-FFF2-40B4-BE49-F238E27FC236}">
                <a16:creationId xmlns:a16="http://schemas.microsoft.com/office/drawing/2014/main" id="{99B78F7B-52B9-41EE-B3D7-2B62DDCC32B4}"/>
              </a:ext>
            </a:extLst>
          </p:cNvPr>
          <p:cNvSpPr>
            <a:spLocks noGrp="1"/>
          </p:cNvSpPr>
          <p:nvPr>
            <p:ph type="sldNum" sz="quarter" idx="10"/>
          </p:nvPr>
        </p:nvSpPr>
        <p:spPr/>
        <p:txBody>
          <a:bodyPr/>
          <a:lstStyle/>
          <a:p>
            <a:fld id="{C21B05C1-3D19-DE44-B562-DD8B4238305A}" type="slidenum">
              <a:rPr lang="en-US" smtClean="0"/>
              <a:t>33</a:t>
            </a:fld>
            <a:endParaRPr lang="en-US"/>
          </a:p>
        </p:txBody>
      </p:sp>
      <p:pic>
        <p:nvPicPr>
          <p:cNvPr id="9" name="Picture 8">
            <a:extLst>
              <a:ext uri="{FF2B5EF4-FFF2-40B4-BE49-F238E27FC236}">
                <a16:creationId xmlns:a16="http://schemas.microsoft.com/office/drawing/2014/main" id="{3F87DAC5-CFBC-130D-4BBC-D7C4282A38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42332" y="1285555"/>
            <a:ext cx="4180531" cy="3477264"/>
          </a:xfrm>
          <a:prstGeom prst="rect">
            <a:avLst/>
          </a:prstGeom>
        </p:spPr>
      </p:pic>
      <p:pic>
        <p:nvPicPr>
          <p:cNvPr id="10" name="Picture 9">
            <a:extLst>
              <a:ext uri="{FF2B5EF4-FFF2-40B4-BE49-F238E27FC236}">
                <a16:creationId xmlns:a16="http://schemas.microsoft.com/office/drawing/2014/main" id="{DC5FAFDD-F6D6-558D-6A99-4D1BC0DE4C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22863" y="1299319"/>
            <a:ext cx="4180530" cy="3402110"/>
          </a:xfrm>
          <a:prstGeom prst="rect">
            <a:avLst/>
          </a:prstGeom>
        </p:spPr>
      </p:pic>
    </p:spTree>
    <p:extLst>
      <p:ext uri="{BB962C8B-B14F-4D97-AF65-F5344CB8AC3E}">
        <p14:creationId xmlns:p14="http://schemas.microsoft.com/office/powerpoint/2010/main" val="3223276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590F3-A769-E6FA-0333-45AD6805B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EBB689-9F60-FE2D-B78D-079CA96D7B41}"/>
              </a:ext>
            </a:extLst>
          </p:cNvPr>
          <p:cNvSpPr>
            <a:spLocks noGrp="1"/>
          </p:cNvSpPr>
          <p:nvPr>
            <p:ph type="title"/>
          </p:nvPr>
        </p:nvSpPr>
        <p:spPr/>
        <p:txBody>
          <a:bodyPr>
            <a:normAutofit fontScale="90000"/>
          </a:bodyPr>
          <a:lstStyle/>
          <a:p>
            <a:r>
              <a:rPr lang="en-US" dirty="0"/>
              <a:t>Polychromatic vs Monochromatic Scans</a:t>
            </a:r>
          </a:p>
        </p:txBody>
      </p:sp>
      <p:sp>
        <p:nvSpPr>
          <p:cNvPr id="4" name="Slide Number Placeholder 3">
            <a:extLst>
              <a:ext uri="{FF2B5EF4-FFF2-40B4-BE49-F238E27FC236}">
                <a16:creationId xmlns:a16="http://schemas.microsoft.com/office/drawing/2014/main" id="{188DE460-DA0D-CD1C-4470-5E03E53A19EE}"/>
              </a:ext>
            </a:extLst>
          </p:cNvPr>
          <p:cNvSpPr>
            <a:spLocks noGrp="1"/>
          </p:cNvSpPr>
          <p:nvPr>
            <p:ph type="sldNum" sz="quarter" idx="10"/>
          </p:nvPr>
        </p:nvSpPr>
        <p:spPr/>
        <p:txBody>
          <a:bodyPr/>
          <a:lstStyle/>
          <a:p>
            <a:fld id="{C21B05C1-3D19-DE44-B562-DD8B4238305A}" type="slidenum">
              <a:rPr lang="en-US" smtClean="0"/>
              <a:t>34</a:t>
            </a:fld>
            <a:endParaRPr lang="en-US"/>
          </a:p>
        </p:txBody>
      </p:sp>
      <p:pic>
        <p:nvPicPr>
          <p:cNvPr id="15" name="Picture 14">
            <a:extLst>
              <a:ext uri="{FF2B5EF4-FFF2-40B4-BE49-F238E27FC236}">
                <a16:creationId xmlns:a16="http://schemas.microsoft.com/office/drawing/2014/main" id="{08244768-FE2C-CD1C-921C-6D9111A21FB7}"/>
              </a:ext>
            </a:extLst>
          </p:cNvPr>
          <p:cNvPicPr>
            <a:picLocks noChangeAspect="1"/>
          </p:cNvPicPr>
          <p:nvPr/>
        </p:nvPicPr>
        <p:blipFill>
          <a:blip r:embed="rId2" cstate="print">
            <a:extLst>
              <a:ext uri="{28A0092B-C50C-407E-A947-70E740481C1C}">
                <a14:useLocalDpi xmlns:a14="http://schemas.microsoft.com/office/drawing/2010/main" val="0"/>
              </a:ext>
            </a:extLst>
          </a:blip>
          <a:srcRect t="68927" b="205"/>
          <a:stretch>
            <a:fillRect/>
          </a:stretch>
        </p:blipFill>
        <p:spPr>
          <a:xfrm>
            <a:off x="1" y="1316367"/>
            <a:ext cx="9144000" cy="3225698"/>
          </a:xfrm>
          <a:prstGeom prst="rect">
            <a:avLst/>
          </a:prstGeom>
        </p:spPr>
      </p:pic>
    </p:spTree>
    <p:extLst>
      <p:ext uri="{BB962C8B-B14F-4D97-AF65-F5344CB8AC3E}">
        <p14:creationId xmlns:p14="http://schemas.microsoft.com/office/powerpoint/2010/main" val="1234449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64D97-4B51-D53B-EAC1-8E5B972D3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48051-5DA0-2D2D-5A8F-9019714E1296}"/>
              </a:ext>
            </a:extLst>
          </p:cNvPr>
          <p:cNvSpPr>
            <a:spLocks noGrp="1"/>
          </p:cNvSpPr>
          <p:nvPr>
            <p:ph type="title"/>
          </p:nvPr>
        </p:nvSpPr>
        <p:spPr/>
        <p:txBody>
          <a:bodyPr>
            <a:normAutofit fontScale="90000"/>
          </a:bodyPr>
          <a:lstStyle/>
          <a:p>
            <a:r>
              <a:rPr lang="en-US" dirty="0"/>
              <a:t>Methods to Estimate the Atomic Numbers from DECT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E33286-377F-7198-A675-0D93B94D22AD}"/>
                  </a:ext>
                </a:extLst>
              </p:cNvPr>
              <p:cNvSpPr>
                <a:spLocks noGrp="1"/>
              </p:cNvSpPr>
              <p:nvPr>
                <p:ph idx="1"/>
              </p:nvPr>
            </p:nvSpPr>
            <p:spPr>
              <a:xfrm>
                <a:off x="442332" y="1352550"/>
                <a:ext cx="4282068" cy="3505200"/>
              </a:xfrm>
            </p:spPr>
            <p:txBody>
              <a:bodyPr>
                <a:normAutofit fontScale="92500"/>
              </a:bodyPr>
              <a:lstStyle/>
              <a:p>
                <a:pPr marL="0" indent="0">
                  <a:buNone/>
                </a:pPr>
                <a:r>
                  <a:rPr lang="en-US" sz="2200" dirty="0"/>
                  <a:t>Linear attenuation coefficient 𝜇 is related to the constants </a:t>
                </a:r>
              </a:p>
              <a:p>
                <a:pPr marL="0" indent="0">
                  <a:buNone/>
                </a:pPr>
                <a14:m>
                  <m:oMathPara xmlns:m="http://schemas.openxmlformats.org/officeDocument/2006/math">
                    <m:oMathParaPr>
                      <m:jc m:val="centerGroup"/>
                    </m:oMathParaPr>
                    <m:oMath xmlns:m="http://schemas.openxmlformats.org/officeDocument/2006/math">
                      <m:r>
                        <a:rPr lang="en-US" sz="2200" i="1" dirty="0" smtClean="0">
                          <a:latin typeface="Cambria Math" panose="02040503050406030204" pitchFamily="18" charset="0"/>
                        </a:rPr>
                        <m:t>𝜇</m:t>
                      </m:r>
                      <m:d>
                        <m:dPr>
                          <m:ctrlPr>
                            <a:rPr lang="en-US" sz="2200" i="1" dirty="0" smtClean="0">
                              <a:latin typeface="Cambria Math" panose="02040503050406030204" pitchFamily="18" charset="0"/>
                            </a:rPr>
                          </m:ctrlPr>
                        </m:dPr>
                        <m:e>
                          <m:r>
                            <a:rPr lang="en-US" sz="2200" i="1" dirty="0" smtClean="0">
                              <a:latin typeface="Cambria Math" panose="02040503050406030204" pitchFamily="18" charset="0"/>
                            </a:rPr>
                            <m:t>𝐸</m:t>
                          </m:r>
                        </m:e>
                      </m:d>
                      <m:r>
                        <a:rPr lang="en-US" sz="2200" i="1" dirty="0" smtClean="0">
                          <a:latin typeface="Cambria Math" panose="02040503050406030204" pitchFamily="18" charset="0"/>
                        </a:rPr>
                        <m:t>=</m:t>
                      </m:r>
                      <m:r>
                        <a:rPr lang="en-US" sz="2200" i="1" dirty="0" smtClean="0">
                          <a:latin typeface="Cambria Math" panose="02040503050406030204" pitchFamily="18" charset="0"/>
                        </a:rPr>
                        <m:t>𝑎</m:t>
                      </m:r>
                      <m:sSub>
                        <m:sSubPr>
                          <m:ctrlPr>
                            <a:rPr lang="en-US" sz="2200" i="1" dirty="0" smtClean="0">
                              <a:latin typeface="Cambria Math" panose="02040503050406030204" pitchFamily="18" charset="0"/>
                            </a:rPr>
                          </m:ctrlPr>
                        </m:sSubPr>
                        <m:e>
                          <m:r>
                            <a:rPr lang="en-US" sz="2200" i="1" dirty="0" smtClean="0">
                              <a:latin typeface="Cambria Math" panose="02040503050406030204" pitchFamily="18" charset="0"/>
                            </a:rPr>
                            <m:t>𝜌</m:t>
                          </m:r>
                        </m:e>
                        <m:sub>
                          <m:r>
                            <a:rPr lang="en-US" sz="2200" i="1" dirty="0" smtClean="0">
                              <a:latin typeface="Cambria Math" panose="02040503050406030204" pitchFamily="18" charset="0"/>
                            </a:rPr>
                            <m:t>𝑒</m:t>
                          </m:r>
                        </m:sub>
                      </m:sSub>
                      <m:r>
                        <a:rPr lang="en-US" sz="2200" i="1" dirty="0" smtClean="0">
                          <a:latin typeface="Cambria Math" panose="02040503050406030204" pitchFamily="18" charset="0"/>
                        </a:rPr>
                        <m:t>+</m:t>
                      </m:r>
                      <m:r>
                        <a:rPr lang="en-US" sz="2200" i="1" dirty="0" smtClean="0">
                          <a:latin typeface="Cambria Math" panose="02040503050406030204" pitchFamily="18" charset="0"/>
                        </a:rPr>
                        <m:t>𝑏</m:t>
                      </m:r>
                      <m:sSub>
                        <m:sSubPr>
                          <m:ctrlPr>
                            <a:rPr lang="en-US" sz="2200" i="1" dirty="0" smtClean="0">
                              <a:latin typeface="Cambria Math" panose="02040503050406030204" pitchFamily="18" charset="0"/>
                            </a:rPr>
                          </m:ctrlPr>
                        </m:sSubPr>
                        <m:e>
                          <m:r>
                            <a:rPr lang="en-US" sz="2200" i="1" dirty="0" smtClean="0">
                              <a:latin typeface="Cambria Math" panose="02040503050406030204" pitchFamily="18" charset="0"/>
                            </a:rPr>
                            <m:t>𝜌</m:t>
                          </m:r>
                        </m:e>
                        <m:sub>
                          <m:r>
                            <a:rPr lang="en-US" sz="2200" i="1" dirty="0" smtClean="0">
                              <a:latin typeface="Cambria Math" panose="02040503050406030204" pitchFamily="18" charset="0"/>
                            </a:rPr>
                            <m:t>𝑒</m:t>
                          </m:r>
                        </m:sub>
                      </m:sSub>
                      <m:f>
                        <m:fPr>
                          <m:ctrlPr>
                            <a:rPr lang="en-US" sz="2200" i="1" dirty="0" smtClean="0">
                              <a:latin typeface="Cambria Math" panose="02040503050406030204" pitchFamily="18" charset="0"/>
                            </a:rPr>
                          </m:ctrlPr>
                        </m:fPr>
                        <m:num>
                          <m:sSubSup>
                            <m:sSubSupPr>
                              <m:ctrlPr>
                                <a:rPr lang="en-US" sz="2200" i="1" dirty="0" smtClean="0">
                                  <a:latin typeface="Cambria Math" panose="02040503050406030204" pitchFamily="18" charset="0"/>
                                </a:rPr>
                              </m:ctrlPr>
                            </m:sSubSupPr>
                            <m:e>
                              <m:r>
                                <a:rPr lang="en-US" sz="2200" i="1" dirty="0" smtClean="0">
                                  <a:latin typeface="Cambria Math" panose="02040503050406030204" pitchFamily="18" charset="0"/>
                                </a:rPr>
                                <m:t>𝑍</m:t>
                              </m:r>
                            </m:e>
                            <m:sub>
                              <m:r>
                                <a:rPr lang="en-US" sz="2200" i="1" dirty="0" smtClean="0">
                                  <a:latin typeface="Cambria Math" panose="02040503050406030204" pitchFamily="18" charset="0"/>
                                </a:rPr>
                                <m:t>𝑒𝑓𝑓</m:t>
                              </m:r>
                            </m:sub>
                            <m:sup>
                              <m:r>
                                <a:rPr lang="en-US" sz="2200" i="1" dirty="0" smtClean="0">
                                  <a:latin typeface="Cambria Math" panose="02040503050406030204" pitchFamily="18" charset="0"/>
                                </a:rPr>
                                <m:t>𝑛</m:t>
                              </m:r>
                            </m:sup>
                          </m:sSubSup>
                        </m:num>
                        <m:den>
                          <m:sSup>
                            <m:sSupPr>
                              <m:ctrlPr>
                                <a:rPr lang="en-US" sz="2200" i="1" dirty="0" smtClean="0">
                                  <a:latin typeface="Cambria Math" panose="02040503050406030204" pitchFamily="18" charset="0"/>
                                </a:rPr>
                              </m:ctrlPr>
                            </m:sSupPr>
                            <m:e>
                              <m:r>
                                <a:rPr lang="en-US" sz="2200" i="1" dirty="0" smtClean="0">
                                  <a:latin typeface="Cambria Math" panose="02040503050406030204" pitchFamily="18" charset="0"/>
                                </a:rPr>
                                <m:t>𝐸</m:t>
                              </m:r>
                            </m:e>
                            <m:sup>
                              <m:r>
                                <a:rPr lang="en-US" sz="2200" i="1" dirty="0" smtClean="0">
                                  <a:latin typeface="Cambria Math" panose="02040503050406030204" pitchFamily="18" charset="0"/>
                                </a:rPr>
                                <m:t>𝑦</m:t>
                              </m:r>
                            </m:sup>
                          </m:sSup>
                        </m:den>
                      </m:f>
                    </m:oMath>
                  </m:oMathPara>
                </a14:m>
                <a:endParaRPr lang="en-US" sz="2200" dirty="0"/>
              </a:p>
              <a:p>
                <a:pPr marL="0" indent="0">
                  <a:buNone/>
                </a:pPr>
                <a:r>
                  <a:rPr lang="en-US" sz="2200" dirty="0"/>
                  <a:t>𝑎, 𝑏, 𝑛 and 𝑦.</a:t>
                </a:r>
              </a:p>
              <a:p>
                <a:pPr marL="0" indent="0">
                  <a:buNone/>
                </a:pPr>
                <a:endParaRPr lang="en-US" sz="2200" dirty="0"/>
              </a:p>
              <a:p>
                <a:pPr marL="0" indent="0">
                  <a:buNone/>
                </a:pPr>
                <a:r>
                  <a:rPr lang="en-US" sz="2200" dirty="0" err="1"/>
                  <a:t>Mayneord’s</a:t>
                </a:r>
                <a:r>
                  <a:rPr lang="en-US" sz="2200" dirty="0"/>
                  <a:t> power law formula:</a:t>
                </a:r>
              </a:p>
              <a:p>
                <a:pPr marL="0" indent="0">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𝑍</m:t>
                          </m:r>
                        </m:e>
                        <m:sub>
                          <m:r>
                            <a:rPr lang="en-US" sz="2200" b="0" i="1" smtClean="0">
                              <a:latin typeface="Cambria Math" panose="02040503050406030204" pitchFamily="18" charset="0"/>
                            </a:rPr>
                            <m:t>𝑒𝑓𝑓</m:t>
                          </m:r>
                        </m:sub>
                      </m:sSub>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nary>
                                <m:naryPr>
                                  <m:chr m:val="∑"/>
                                  <m:supHide m:val="on"/>
                                  <m:ctrlPr>
                                    <a:rPr lang="en-US" sz="2200" i="1">
                                      <a:latin typeface="Cambria Math" panose="02040503050406030204" pitchFamily="18" charset="0"/>
                                    </a:rPr>
                                  </m:ctrlPr>
                                </m:naryPr>
                                <m:sub>
                                  <m:r>
                                    <m:rPr>
                                      <m:brk m:alnAt="7"/>
                                    </m:rPr>
                                    <a:rPr lang="en-US" sz="2200" i="1">
                                      <a:latin typeface="Cambria Math" panose="02040503050406030204" pitchFamily="18" charset="0"/>
                                    </a:rPr>
                                    <m:t>𝑖</m:t>
                                  </m:r>
                                </m:sub>
                                <m:sup/>
                                <m:e>
                                  <m:sSub>
                                    <m:sSubPr>
                                      <m:ctrlPr>
                                        <a:rPr lang="en-US" sz="2200" i="1">
                                          <a:latin typeface="Cambria Math" panose="02040503050406030204" pitchFamily="18" charset="0"/>
                                        </a:rPr>
                                      </m:ctrlPr>
                                    </m:sSubPr>
                                    <m:e>
                                      <m:r>
                                        <a:rPr lang="en-US" sz="2200" b="0" i="1" smtClean="0">
                                          <a:latin typeface="Cambria Math" panose="02040503050406030204" pitchFamily="18" charset="0"/>
                                        </a:rPr>
                                        <m:t>𝑓</m:t>
                                      </m:r>
                                    </m:e>
                                    <m:sub>
                                      <m:r>
                                        <a:rPr lang="en-US" sz="2200" i="1">
                                          <a:latin typeface="Cambria Math" panose="02040503050406030204" pitchFamily="18" charset="0"/>
                                        </a:rPr>
                                        <m:t>𝑖</m:t>
                                      </m:r>
                                    </m:sub>
                                  </m:sSub>
                                  <m:sSubSup>
                                    <m:sSubSupPr>
                                      <m:ctrlPr>
                                        <a:rPr lang="en-US" sz="2200" i="1">
                                          <a:latin typeface="Cambria Math" panose="02040503050406030204" pitchFamily="18" charset="0"/>
                                        </a:rPr>
                                      </m:ctrlPr>
                                    </m:sSubSupPr>
                                    <m:e>
                                      <m:r>
                                        <a:rPr lang="en-US" sz="2200" i="1">
                                          <a:latin typeface="Cambria Math" panose="02040503050406030204" pitchFamily="18" charset="0"/>
                                        </a:rPr>
                                        <m:t>𝑍</m:t>
                                      </m:r>
                                    </m:e>
                                    <m:sub>
                                      <m:r>
                                        <a:rPr lang="en-US" sz="2200" i="1">
                                          <a:latin typeface="Cambria Math" panose="02040503050406030204" pitchFamily="18" charset="0"/>
                                        </a:rPr>
                                        <m:t>𝑖</m:t>
                                      </m:r>
                                    </m:sub>
                                    <m:sup>
                                      <m:r>
                                        <a:rPr lang="en-US" sz="2200" i="1">
                                          <a:latin typeface="Cambria Math" panose="02040503050406030204" pitchFamily="18" charset="0"/>
                                        </a:rPr>
                                        <m:t>𝑛</m:t>
                                      </m:r>
                                    </m:sup>
                                  </m:sSubSup>
                                </m:e>
                              </m:nary>
                            </m:e>
                          </m:d>
                        </m:e>
                        <m:sup>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𝑛</m:t>
                              </m:r>
                            </m:den>
                          </m:f>
                        </m:sup>
                      </m:sSup>
                    </m:oMath>
                  </m:oMathPara>
                </a14:m>
                <a:endParaRPr lang="en-US" sz="22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35E33286-377F-7198-A675-0D93B94D22AD}"/>
                  </a:ext>
                </a:extLst>
              </p:cNvPr>
              <p:cNvSpPr>
                <a:spLocks noGrp="1" noRot="1" noChangeAspect="1" noMove="1" noResize="1" noEditPoints="1" noAdjustHandles="1" noChangeArrowheads="1" noChangeShapeType="1" noTextEdit="1"/>
              </p:cNvSpPr>
              <p:nvPr>
                <p:ph idx="1"/>
              </p:nvPr>
            </p:nvSpPr>
            <p:spPr>
              <a:xfrm>
                <a:off x="442332" y="1352550"/>
                <a:ext cx="4282068" cy="3505200"/>
              </a:xfrm>
              <a:blipFill>
                <a:blip r:embed="rId2"/>
                <a:stretch>
                  <a:fillRect l="-1567" t="-139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ECE0460-C6D4-F0E7-6D21-6594AD23DFB1}"/>
              </a:ext>
            </a:extLst>
          </p:cNvPr>
          <p:cNvSpPr>
            <a:spLocks noGrp="1"/>
          </p:cNvSpPr>
          <p:nvPr>
            <p:ph type="sldNum" sz="quarter" idx="10"/>
          </p:nvPr>
        </p:nvSpPr>
        <p:spPr/>
        <p:txBody>
          <a:bodyPr/>
          <a:lstStyle/>
          <a:p>
            <a:fld id="{C21B05C1-3D19-DE44-B562-DD8B4238305A}" type="slidenum">
              <a:rPr lang="en-US" smtClean="0"/>
              <a:t>35</a:t>
            </a:fld>
            <a:endParaRPr lang="en-US"/>
          </a:p>
        </p:txBody>
      </p:sp>
      <p:sp>
        <p:nvSpPr>
          <p:cNvPr id="11" name="Content Placeholder 2">
            <a:extLst>
              <a:ext uri="{FF2B5EF4-FFF2-40B4-BE49-F238E27FC236}">
                <a16:creationId xmlns:a16="http://schemas.microsoft.com/office/drawing/2014/main" id="{A1F6408B-4B29-EDBA-6D79-6C63F16E3554}"/>
              </a:ext>
            </a:extLst>
          </p:cNvPr>
          <p:cNvSpPr txBox="1">
            <a:spLocks/>
          </p:cNvSpPr>
          <p:nvPr/>
        </p:nvSpPr>
        <p:spPr>
          <a:xfrm>
            <a:off x="4572000" y="1352550"/>
            <a:ext cx="4114800" cy="3276600"/>
          </a:xfrm>
          <a:prstGeom prst="rect">
            <a:avLst/>
          </a:prstGeom>
        </p:spPr>
        <p:txBody>
          <a:bodyPr vert="horz" lIns="91440" tIns="45720" rIns="91440" bIns="45720" rtlCol="0">
            <a:normAutofit/>
          </a:bodyPr>
          <a:lstStyle>
            <a:lvl1pPr marL="342882" indent="-342882" algn="l" defTabSz="457178" rtl="0" eaLnBrk="1" latinLnBrk="0" hangingPunct="1">
              <a:spcBef>
                <a:spcPct val="20000"/>
              </a:spcBef>
              <a:buFont typeface="Arial"/>
              <a:buChar char="•"/>
              <a:defRPr sz="2400" kern="120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2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0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18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18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2000" dirty="0"/>
              <a:t>f can be the:</a:t>
            </a:r>
          </a:p>
          <a:p>
            <a:pPr marL="457200" indent="-457200" fontAlgn="auto">
              <a:spcAft>
                <a:spcPts val="0"/>
              </a:spcAft>
              <a:buFont typeface="Arial"/>
              <a:buAutoNum type="alphaLcPeriod"/>
            </a:pPr>
            <a:r>
              <a:rPr lang="en-US" sz="2000" dirty="0"/>
              <a:t>fraction of electrons in </a:t>
            </a:r>
            <a:r>
              <a:rPr lang="en-US" sz="2000" dirty="0" err="1"/>
              <a:t>i</a:t>
            </a:r>
            <a:r>
              <a:rPr lang="en-US" sz="2000" baseline="30000" dirty="0" err="1"/>
              <a:t>th</a:t>
            </a:r>
            <a:r>
              <a:rPr lang="en-US" sz="2000" dirty="0"/>
              <a:t> element;</a:t>
            </a:r>
          </a:p>
          <a:p>
            <a:pPr marL="457200" indent="-457200" fontAlgn="auto">
              <a:spcAft>
                <a:spcPts val="0"/>
              </a:spcAft>
              <a:buFont typeface="Arial"/>
              <a:buAutoNum type="alphaLcPeriod"/>
            </a:pPr>
            <a:r>
              <a:rPr lang="en-US" sz="2000" dirty="0"/>
              <a:t>fraction of atoms of  </a:t>
            </a:r>
            <a:r>
              <a:rPr lang="en-US" sz="2000" dirty="0" err="1"/>
              <a:t>i</a:t>
            </a:r>
            <a:r>
              <a:rPr lang="en-US" sz="2000" baseline="30000" dirty="0" err="1"/>
              <a:t>th</a:t>
            </a:r>
            <a:r>
              <a:rPr lang="en-US" sz="2000" dirty="0"/>
              <a:t> element;</a:t>
            </a:r>
          </a:p>
          <a:p>
            <a:pPr marL="457200" indent="-457200" fontAlgn="auto">
              <a:spcAft>
                <a:spcPts val="0"/>
              </a:spcAft>
              <a:buFont typeface="Arial"/>
              <a:buAutoNum type="alphaLcPeriod"/>
            </a:pPr>
            <a:r>
              <a:rPr lang="en-US" sz="2000" dirty="0"/>
              <a:t>mass fraction of  </a:t>
            </a:r>
            <a:r>
              <a:rPr lang="en-US" sz="2000" dirty="0" err="1"/>
              <a:t>i</a:t>
            </a:r>
            <a:r>
              <a:rPr lang="en-US" sz="2000" baseline="30000" dirty="0" err="1"/>
              <a:t>th</a:t>
            </a:r>
            <a:r>
              <a:rPr lang="en-US" sz="2000" dirty="0"/>
              <a:t> element.</a:t>
            </a:r>
          </a:p>
          <a:p>
            <a:pPr marL="0" indent="0" fontAlgn="auto">
              <a:spcAft>
                <a:spcPts val="0"/>
              </a:spcAft>
              <a:buFont typeface="Arial"/>
              <a:buNone/>
            </a:pPr>
            <a:r>
              <a:rPr lang="en-US" sz="2000" dirty="0"/>
              <a:t>The exponent n is assumed constant, having a wide range of reported values.</a:t>
            </a:r>
            <a:endParaRPr lang="en-US" dirty="0"/>
          </a:p>
        </p:txBody>
      </p:sp>
    </p:spTree>
    <p:extLst>
      <p:ext uri="{BB962C8B-B14F-4D97-AF65-F5344CB8AC3E}">
        <p14:creationId xmlns:p14="http://schemas.microsoft.com/office/powerpoint/2010/main" val="5597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CB0D6-8E67-6CFA-075D-991A1CF2C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BB2CFA-1620-1F2B-43DF-6D0A1C18009A}"/>
              </a:ext>
            </a:extLst>
          </p:cNvPr>
          <p:cNvSpPr>
            <a:spLocks noGrp="1"/>
          </p:cNvSpPr>
          <p:nvPr>
            <p:ph type="title"/>
          </p:nvPr>
        </p:nvSpPr>
        <p:spPr/>
        <p:txBody>
          <a:bodyPr>
            <a:normAutofit fontScale="90000"/>
          </a:bodyPr>
          <a:lstStyle/>
          <a:p>
            <a:r>
              <a:rPr lang="en-US" dirty="0"/>
              <a:t>Methods to Estimate the Atomic Numbers from DECT</a:t>
            </a:r>
          </a:p>
        </p:txBody>
      </p:sp>
      <p:sp>
        <p:nvSpPr>
          <p:cNvPr id="3" name="Content Placeholder 2">
            <a:extLst>
              <a:ext uri="{FF2B5EF4-FFF2-40B4-BE49-F238E27FC236}">
                <a16:creationId xmlns:a16="http://schemas.microsoft.com/office/drawing/2014/main" id="{585E377E-96EA-B51B-21A3-9BF1CD8D7EDF}"/>
              </a:ext>
            </a:extLst>
          </p:cNvPr>
          <p:cNvSpPr>
            <a:spLocks noGrp="1"/>
          </p:cNvSpPr>
          <p:nvPr>
            <p:ph idx="1"/>
          </p:nvPr>
        </p:nvSpPr>
        <p:spPr>
          <a:xfrm>
            <a:off x="442332" y="1352550"/>
            <a:ext cx="8229600" cy="3276600"/>
          </a:xfrm>
        </p:spPr>
        <p:txBody>
          <a:bodyPr>
            <a:normAutofit fontScale="77500" lnSpcReduction="20000"/>
          </a:bodyPr>
          <a:lstStyle/>
          <a:p>
            <a:pPr marL="0" indent="0">
              <a:buNone/>
            </a:pPr>
            <a:r>
              <a:rPr lang="en-US" sz="2000" b="1" dirty="0" err="1"/>
              <a:t>Mayneord’s</a:t>
            </a:r>
            <a:r>
              <a:rPr lang="en-US" sz="2000" b="1" dirty="0"/>
              <a:t> formulation: </a:t>
            </a:r>
            <a:r>
              <a:rPr lang="en-US" sz="2000" dirty="0"/>
              <a:t>Uses a power-law formula to calculate Zeff. Fundamental and accurate. Useful for materials with known elemental composition.</a:t>
            </a:r>
          </a:p>
          <a:p>
            <a:pPr marL="0" indent="0">
              <a:buNone/>
            </a:pPr>
            <a:r>
              <a:rPr lang="en-US" sz="2000" b="1" dirty="0"/>
              <a:t>Rutherford’s formulation: </a:t>
            </a:r>
            <a:r>
              <a:rPr lang="en-US" sz="2000" dirty="0"/>
              <a:t>Includes corrections for coherent scattering and electron binding effects. Zeff is found by solving an equation that relates the linear attenuation coefficients of materials at two different energy levels. Useful if the elemental composition is not known.</a:t>
            </a:r>
          </a:p>
          <a:p>
            <a:pPr marL="0" indent="0">
              <a:buNone/>
            </a:pPr>
            <a:r>
              <a:rPr lang="en-US" sz="2000" b="1" dirty="0"/>
              <a:t>Bourque’s formulation: </a:t>
            </a:r>
            <a:r>
              <a:rPr lang="en-US" sz="2000" dirty="0"/>
              <a:t>Uses average electron microscopic cross-sections. It uses a polynomial function to approximate these cross-sections and then calculates Zeff by inverting this function. This method has weak energy dependence, so it has lower uncertainty compared to the other methods.</a:t>
            </a:r>
          </a:p>
          <a:p>
            <a:pPr marL="0" indent="0">
              <a:buNone/>
            </a:pPr>
            <a:r>
              <a:rPr lang="en-US" sz="2000" b="1" dirty="0"/>
              <a:t>Taylor’s formulation: </a:t>
            </a:r>
            <a:r>
              <a:rPr lang="en-US" sz="2000" dirty="0"/>
              <a:t>Uses average electron microscopic cross-sections. Calculates 𝜇 of a mixture and derives Zeff using a parametric equation. This method has strong energy dependence.</a:t>
            </a:r>
            <a:endParaRPr lang="en-US" sz="2000" b="1" dirty="0"/>
          </a:p>
          <a:p>
            <a:pPr marL="0" indent="0">
              <a:buNone/>
            </a:pPr>
            <a:r>
              <a:rPr lang="en-US" sz="2000" b="1" dirty="0"/>
              <a:t>Manohara’s formulation:</a:t>
            </a:r>
            <a:r>
              <a:rPr lang="en-US" sz="2000" dirty="0"/>
              <a:t> Calculates Zeff by dividing the average atomic microscopic cross-section by the effective electron microscopic cross-section. Its formulation is mathematically questionable.</a:t>
            </a:r>
            <a:endParaRPr lang="en-US" sz="2000" b="1" dirty="0"/>
          </a:p>
          <a:p>
            <a:pPr marL="0" indent="0">
              <a:buNone/>
            </a:pPr>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F008B938-C117-5356-3C54-FFEFFA013592}"/>
              </a:ext>
            </a:extLst>
          </p:cNvPr>
          <p:cNvSpPr>
            <a:spLocks noGrp="1"/>
          </p:cNvSpPr>
          <p:nvPr>
            <p:ph type="sldNum" sz="quarter" idx="10"/>
          </p:nvPr>
        </p:nvSpPr>
        <p:spPr/>
        <p:txBody>
          <a:bodyPr/>
          <a:lstStyle/>
          <a:p>
            <a:fld id="{C21B05C1-3D19-DE44-B562-DD8B4238305A}" type="slidenum">
              <a:rPr lang="en-US" smtClean="0"/>
              <a:t>36</a:t>
            </a:fld>
            <a:endParaRPr lang="en-US"/>
          </a:p>
        </p:txBody>
      </p:sp>
    </p:spTree>
    <p:extLst>
      <p:ext uri="{BB962C8B-B14F-4D97-AF65-F5344CB8AC3E}">
        <p14:creationId xmlns:p14="http://schemas.microsoft.com/office/powerpoint/2010/main" val="1845618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A387A-96AB-A756-D047-F1F2E3CEFC6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CC578C8-5B8A-6A8E-4E0F-44EB4C3C6BD0}"/>
              </a:ext>
            </a:extLst>
          </p:cNvPr>
          <p:cNvPicPr>
            <a:picLocks noChangeAspect="1"/>
          </p:cNvPicPr>
          <p:nvPr/>
        </p:nvPicPr>
        <p:blipFill>
          <a:blip r:embed="rId3"/>
          <a:stretch>
            <a:fillRect/>
          </a:stretch>
        </p:blipFill>
        <p:spPr>
          <a:xfrm>
            <a:off x="6071010" y="3169469"/>
            <a:ext cx="2595422" cy="1706537"/>
          </a:xfrm>
          <a:prstGeom prst="rect">
            <a:avLst/>
          </a:prstGeom>
        </p:spPr>
      </p:pic>
      <p:sp>
        <p:nvSpPr>
          <p:cNvPr id="2" name="Title 1">
            <a:extLst>
              <a:ext uri="{FF2B5EF4-FFF2-40B4-BE49-F238E27FC236}">
                <a16:creationId xmlns:a16="http://schemas.microsoft.com/office/drawing/2014/main" id="{389593B3-4396-A52D-E0F4-C9B93EFF4E0A}"/>
              </a:ext>
            </a:extLst>
          </p:cNvPr>
          <p:cNvSpPr>
            <a:spLocks noGrp="1"/>
          </p:cNvSpPr>
          <p:nvPr>
            <p:ph type="title"/>
          </p:nvPr>
        </p:nvSpPr>
        <p:spPr>
          <a:xfrm>
            <a:off x="78358" y="710071"/>
            <a:ext cx="2834268" cy="1633079"/>
          </a:xfrm>
        </p:spPr>
        <p:txBody>
          <a:bodyPr>
            <a:noAutofit/>
          </a:bodyPr>
          <a:lstStyle/>
          <a:p>
            <a:pPr fontAlgn="auto">
              <a:spcAft>
                <a:spcPts val="0"/>
              </a:spcAft>
            </a:pPr>
            <a:r>
              <a:rPr lang="en-US" sz="2200" dirty="0"/>
              <a:t>1. Literature Review - Monte Carlo Approach for DECT (Victor et al., 2017)</a:t>
            </a:r>
          </a:p>
        </p:txBody>
      </p:sp>
      <p:sp>
        <p:nvSpPr>
          <p:cNvPr id="4" name="Slide Number Placeholder 3">
            <a:extLst>
              <a:ext uri="{FF2B5EF4-FFF2-40B4-BE49-F238E27FC236}">
                <a16:creationId xmlns:a16="http://schemas.microsoft.com/office/drawing/2014/main" id="{38D4C6E4-E051-2693-F993-FD6528B1B93D}"/>
              </a:ext>
            </a:extLst>
          </p:cNvPr>
          <p:cNvSpPr>
            <a:spLocks noGrp="1"/>
          </p:cNvSpPr>
          <p:nvPr>
            <p:ph type="sldNum" sz="quarter" idx="10"/>
          </p:nvPr>
        </p:nvSpPr>
        <p:spPr/>
        <p:txBody>
          <a:bodyPr/>
          <a:lstStyle/>
          <a:p>
            <a:fld id="{C21B05C1-3D19-DE44-B562-DD8B4238305A}" type="slidenum">
              <a:rPr lang="en-US" smtClean="0"/>
              <a:t>37</a:t>
            </a:fld>
            <a:endParaRPr lang="en-US"/>
          </a:p>
        </p:txBody>
      </p:sp>
      <p:sp>
        <p:nvSpPr>
          <p:cNvPr id="6" name="Content Placeholder 5">
            <a:extLst>
              <a:ext uri="{FF2B5EF4-FFF2-40B4-BE49-F238E27FC236}">
                <a16:creationId xmlns:a16="http://schemas.microsoft.com/office/drawing/2014/main" id="{8349CCAD-7290-4CF9-3038-8279FFA143DE}"/>
              </a:ext>
            </a:extLst>
          </p:cNvPr>
          <p:cNvSpPr>
            <a:spLocks noGrp="1"/>
          </p:cNvSpPr>
          <p:nvPr>
            <p:ph idx="1"/>
          </p:nvPr>
        </p:nvSpPr>
        <p:spPr>
          <a:xfrm>
            <a:off x="154333" y="2647950"/>
            <a:ext cx="2678775" cy="1542256"/>
          </a:xfrm>
        </p:spPr>
        <p:txBody>
          <a:bodyPr anchor="ctr">
            <a:normAutofit/>
          </a:bodyPr>
          <a:lstStyle/>
          <a:p>
            <a:pPr marL="0" indent="0" algn="ctr">
              <a:buNone/>
            </a:pPr>
            <a:r>
              <a:rPr lang="en-US" sz="1050" dirty="0"/>
              <a:t>Figure 3 in Victor et al. (2017):</a:t>
            </a:r>
          </a:p>
          <a:p>
            <a:pPr marL="0" indent="0" algn="ctr">
              <a:buNone/>
            </a:pPr>
            <a:r>
              <a:rPr lang="en-US" sz="1050" b="1" dirty="0"/>
              <a:t>3D Tomograms</a:t>
            </a:r>
          </a:p>
          <a:p>
            <a:pPr marL="0" indent="0" algn="ctr">
              <a:buNone/>
            </a:pPr>
            <a:r>
              <a:rPr lang="en-US" sz="1050" dirty="0"/>
              <a:t>(a-Top) 100 </a:t>
            </a:r>
            <a:r>
              <a:rPr lang="en-US" sz="1050" dirty="0" err="1"/>
              <a:t>kEV</a:t>
            </a:r>
            <a:endParaRPr lang="en-US" sz="1050" dirty="0"/>
          </a:p>
          <a:p>
            <a:pPr marL="0" indent="0" algn="ctr">
              <a:buNone/>
            </a:pPr>
            <a:r>
              <a:rPr lang="en-US" sz="1050" dirty="0"/>
              <a:t>(a-Bottom) 140 </a:t>
            </a:r>
            <a:r>
              <a:rPr lang="en-US" sz="1050" dirty="0" err="1"/>
              <a:t>kEV</a:t>
            </a:r>
            <a:endParaRPr lang="en-US" sz="1050" dirty="0"/>
          </a:p>
          <a:p>
            <a:pPr marL="0" indent="0" algn="ctr">
              <a:buNone/>
            </a:pPr>
            <a:r>
              <a:rPr lang="en-US" sz="1050" b="1" dirty="0"/>
              <a:t>Line Profiles</a:t>
            </a:r>
          </a:p>
          <a:p>
            <a:pPr marL="0" indent="0" algn="ctr">
              <a:buNone/>
            </a:pPr>
            <a:r>
              <a:rPr lang="en-US" sz="1050" dirty="0"/>
              <a:t>(b-left) Attenuation profile along the red line</a:t>
            </a:r>
          </a:p>
          <a:p>
            <a:pPr marL="0" indent="0" algn="ctr">
              <a:buNone/>
            </a:pPr>
            <a:r>
              <a:rPr lang="en-US" sz="1050" dirty="0"/>
              <a:t>(b-right) Histogram for the full images</a:t>
            </a:r>
          </a:p>
        </p:txBody>
      </p:sp>
      <p:pic>
        <p:nvPicPr>
          <p:cNvPr id="5" name="Picture 4">
            <a:extLst>
              <a:ext uri="{FF2B5EF4-FFF2-40B4-BE49-F238E27FC236}">
                <a16:creationId xmlns:a16="http://schemas.microsoft.com/office/drawing/2014/main" id="{BE7C6D04-4307-15C0-99AB-E5E3F52B896A}"/>
              </a:ext>
            </a:extLst>
          </p:cNvPr>
          <p:cNvPicPr>
            <a:picLocks noChangeAspect="1"/>
          </p:cNvPicPr>
          <p:nvPr/>
        </p:nvPicPr>
        <p:blipFill>
          <a:blip r:embed="rId4"/>
          <a:stretch>
            <a:fillRect/>
          </a:stretch>
        </p:blipFill>
        <p:spPr>
          <a:xfrm>
            <a:off x="2909082" y="576293"/>
            <a:ext cx="6030168" cy="2533587"/>
          </a:xfrm>
          <a:prstGeom prst="rect">
            <a:avLst/>
          </a:prstGeom>
        </p:spPr>
      </p:pic>
      <p:pic>
        <p:nvPicPr>
          <p:cNvPr id="9" name="Picture 8">
            <a:extLst>
              <a:ext uri="{FF2B5EF4-FFF2-40B4-BE49-F238E27FC236}">
                <a16:creationId xmlns:a16="http://schemas.microsoft.com/office/drawing/2014/main" id="{89C5F9BB-FF2C-EA53-9A5B-DBC5D7C9F75B}"/>
              </a:ext>
            </a:extLst>
          </p:cNvPr>
          <p:cNvPicPr>
            <a:picLocks noChangeAspect="1"/>
          </p:cNvPicPr>
          <p:nvPr/>
        </p:nvPicPr>
        <p:blipFill>
          <a:blip r:embed="rId5"/>
          <a:stretch>
            <a:fillRect/>
          </a:stretch>
        </p:blipFill>
        <p:spPr>
          <a:xfrm>
            <a:off x="3129013" y="3169469"/>
            <a:ext cx="2695173" cy="1706537"/>
          </a:xfrm>
          <a:prstGeom prst="rect">
            <a:avLst/>
          </a:prstGeom>
        </p:spPr>
      </p:pic>
    </p:spTree>
    <p:extLst>
      <p:ext uri="{BB962C8B-B14F-4D97-AF65-F5344CB8AC3E}">
        <p14:creationId xmlns:p14="http://schemas.microsoft.com/office/powerpoint/2010/main" val="2879516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BBA43-FB11-40BF-D390-3A9C0F63D3B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1288E26-3D34-26BD-CB5B-EBF9FD1C97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85975" y="954183"/>
            <a:ext cx="6030167" cy="3674967"/>
          </a:xfrm>
          <a:prstGeom prst="rect">
            <a:avLst/>
          </a:prstGeom>
        </p:spPr>
      </p:pic>
      <p:sp>
        <p:nvSpPr>
          <p:cNvPr id="4" name="Slide Number Placeholder 3">
            <a:extLst>
              <a:ext uri="{FF2B5EF4-FFF2-40B4-BE49-F238E27FC236}">
                <a16:creationId xmlns:a16="http://schemas.microsoft.com/office/drawing/2014/main" id="{B1E76B7E-A332-BC72-3176-2DD33B642F4E}"/>
              </a:ext>
            </a:extLst>
          </p:cNvPr>
          <p:cNvSpPr>
            <a:spLocks noGrp="1"/>
          </p:cNvSpPr>
          <p:nvPr>
            <p:ph type="sldNum" sz="quarter" idx="10"/>
          </p:nvPr>
        </p:nvSpPr>
        <p:spPr/>
        <p:txBody>
          <a:bodyPr/>
          <a:lstStyle/>
          <a:p>
            <a:fld id="{C21B05C1-3D19-DE44-B562-DD8B4238305A}" type="slidenum">
              <a:rPr lang="en-US" smtClean="0"/>
              <a:t>38</a:t>
            </a:fld>
            <a:endParaRPr lang="en-US"/>
          </a:p>
        </p:txBody>
      </p:sp>
      <p:sp>
        <p:nvSpPr>
          <p:cNvPr id="6" name="Content Placeholder 5">
            <a:extLst>
              <a:ext uri="{FF2B5EF4-FFF2-40B4-BE49-F238E27FC236}">
                <a16:creationId xmlns:a16="http://schemas.microsoft.com/office/drawing/2014/main" id="{8CDA1764-77B2-9FF0-DFA4-EE24A484157B}"/>
              </a:ext>
            </a:extLst>
          </p:cNvPr>
          <p:cNvSpPr>
            <a:spLocks noGrp="1"/>
          </p:cNvSpPr>
          <p:nvPr>
            <p:ph idx="1"/>
          </p:nvPr>
        </p:nvSpPr>
        <p:spPr>
          <a:xfrm>
            <a:off x="240727" y="2952750"/>
            <a:ext cx="2358496" cy="1260033"/>
          </a:xfrm>
        </p:spPr>
        <p:txBody>
          <a:bodyPr>
            <a:normAutofit/>
          </a:bodyPr>
          <a:lstStyle/>
          <a:p>
            <a:pPr marL="0" indent="0">
              <a:buNone/>
            </a:pPr>
            <a:r>
              <a:rPr lang="en-US" sz="1050" dirty="0"/>
              <a:t>Figure 4 in Victor et al. (2017)</a:t>
            </a:r>
          </a:p>
          <a:p>
            <a:pPr marL="0" indent="0">
              <a:buNone/>
            </a:pPr>
            <a:r>
              <a:rPr lang="en-US" sz="1050" dirty="0"/>
              <a:t>pdf’s of calibration materials</a:t>
            </a:r>
          </a:p>
          <a:p>
            <a:pPr marL="342900" indent="-342900">
              <a:buAutoNum type="alphaLcParenBoth"/>
            </a:pPr>
            <a:r>
              <a:rPr lang="en-US" sz="1050" dirty="0"/>
              <a:t>CT cross-section with calibration materials masked</a:t>
            </a:r>
          </a:p>
          <a:p>
            <a:pPr marL="342900" indent="-342900">
              <a:buAutoNum type="alphaLcParenBoth"/>
            </a:pPr>
            <a:r>
              <a:rPr lang="en-US" sz="1050" dirty="0"/>
              <a:t>100 </a:t>
            </a:r>
            <a:r>
              <a:rPr lang="en-US" sz="1050" dirty="0" err="1"/>
              <a:t>kEV</a:t>
            </a:r>
            <a:r>
              <a:rPr lang="en-US" sz="1050" dirty="0"/>
              <a:t> histogram</a:t>
            </a:r>
          </a:p>
          <a:p>
            <a:pPr marL="342900" indent="-342900">
              <a:buAutoNum type="alphaLcParenBoth"/>
            </a:pPr>
            <a:r>
              <a:rPr lang="en-US" sz="1050" dirty="0"/>
              <a:t>140 </a:t>
            </a:r>
            <a:r>
              <a:rPr lang="en-US" sz="1050" dirty="0" err="1"/>
              <a:t>kEV</a:t>
            </a:r>
            <a:r>
              <a:rPr lang="en-US" sz="1050" dirty="0"/>
              <a:t> histogram </a:t>
            </a:r>
          </a:p>
        </p:txBody>
      </p:sp>
      <p:sp>
        <p:nvSpPr>
          <p:cNvPr id="5" name="Arrow: Down 4">
            <a:extLst>
              <a:ext uri="{FF2B5EF4-FFF2-40B4-BE49-F238E27FC236}">
                <a16:creationId xmlns:a16="http://schemas.microsoft.com/office/drawing/2014/main" id="{EC98F601-7961-BAAB-7625-87EBCF9E5772}"/>
              </a:ext>
            </a:extLst>
          </p:cNvPr>
          <p:cNvSpPr/>
          <p:nvPr/>
        </p:nvSpPr>
        <p:spPr>
          <a:xfrm rot="5400000">
            <a:off x="4606668" y="555882"/>
            <a:ext cx="291700" cy="1427837"/>
          </a:xfrm>
          <a:prstGeom prst="downArrow">
            <a:avLst>
              <a:gd name="adj1" fmla="val 29438"/>
              <a:gd name="adj2" fmla="val 56265"/>
            </a:avLst>
          </a:prstGeom>
          <a:solidFill>
            <a:srgbClr val="BF5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1D7B7D95-130A-F55B-1733-497BA50E51BF}"/>
              </a:ext>
            </a:extLst>
          </p:cNvPr>
          <p:cNvSpPr/>
          <p:nvPr/>
        </p:nvSpPr>
        <p:spPr>
          <a:xfrm rot="5400000">
            <a:off x="4364670" y="1407470"/>
            <a:ext cx="291700" cy="1427837"/>
          </a:xfrm>
          <a:prstGeom prst="downArrow">
            <a:avLst>
              <a:gd name="adj1" fmla="val 29438"/>
              <a:gd name="adj2" fmla="val 56265"/>
            </a:avLst>
          </a:prstGeom>
          <a:solidFill>
            <a:srgbClr val="BF5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8B17F617-9885-4C65-DBB6-C80F96636DE7}"/>
              </a:ext>
            </a:extLst>
          </p:cNvPr>
          <p:cNvSpPr/>
          <p:nvPr/>
        </p:nvSpPr>
        <p:spPr>
          <a:xfrm rot="15321675">
            <a:off x="6826400" y="1219067"/>
            <a:ext cx="291700" cy="1427837"/>
          </a:xfrm>
          <a:prstGeom prst="downArrow">
            <a:avLst>
              <a:gd name="adj1" fmla="val 29438"/>
              <a:gd name="adj2" fmla="val 56265"/>
            </a:avLst>
          </a:prstGeom>
          <a:solidFill>
            <a:srgbClr val="BF5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8D6B576-A060-D6C3-CB12-7A6C6E76D7DA}"/>
              </a:ext>
            </a:extLst>
          </p:cNvPr>
          <p:cNvSpPr/>
          <p:nvPr/>
        </p:nvSpPr>
        <p:spPr>
          <a:xfrm rot="16200000">
            <a:off x="6511668" y="1699170"/>
            <a:ext cx="291700" cy="1427837"/>
          </a:xfrm>
          <a:prstGeom prst="downArrow">
            <a:avLst>
              <a:gd name="adj1" fmla="val 29438"/>
              <a:gd name="adj2" fmla="val 56265"/>
            </a:avLst>
          </a:prstGeom>
          <a:solidFill>
            <a:srgbClr val="BF5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547583-067E-CB3A-4CBA-03BB8B1DE607}"/>
              </a:ext>
            </a:extLst>
          </p:cNvPr>
          <p:cNvSpPr txBox="1"/>
          <p:nvPr/>
        </p:nvSpPr>
        <p:spPr>
          <a:xfrm>
            <a:off x="3538624" y="1095529"/>
            <a:ext cx="499975" cy="369332"/>
          </a:xfrm>
          <a:prstGeom prst="rect">
            <a:avLst/>
          </a:prstGeom>
          <a:noFill/>
        </p:spPr>
        <p:txBody>
          <a:bodyPr wrap="square">
            <a:spAutoFit/>
          </a:bodyPr>
          <a:lstStyle/>
          <a:p>
            <a:r>
              <a:rPr lang="en-US" sz="1800" dirty="0">
                <a:latin typeface="+mn-lt"/>
              </a:rPr>
              <a:t>Air</a:t>
            </a:r>
          </a:p>
        </p:txBody>
      </p:sp>
      <p:sp>
        <p:nvSpPr>
          <p:cNvPr id="16" name="TextBox 15">
            <a:extLst>
              <a:ext uri="{FF2B5EF4-FFF2-40B4-BE49-F238E27FC236}">
                <a16:creationId xmlns:a16="http://schemas.microsoft.com/office/drawing/2014/main" id="{CA311FDC-B501-4728-EC41-9C1B0893033A}"/>
              </a:ext>
            </a:extLst>
          </p:cNvPr>
          <p:cNvSpPr txBox="1"/>
          <p:nvPr/>
        </p:nvSpPr>
        <p:spPr>
          <a:xfrm>
            <a:off x="2995366" y="1932985"/>
            <a:ext cx="822550" cy="369332"/>
          </a:xfrm>
          <a:prstGeom prst="rect">
            <a:avLst/>
          </a:prstGeom>
          <a:noFill/>
        </p:spPr>
        <p:txBody>
          <a:bodyPr wrap="square">
            <a:spAutoFit/>
          </a:bodyPr>
          <a:lstStyle/>
          <a:p>
            <a:r>
              <a:rPr lang="en-US" sz="1800" dirty="0">
                <a:latin typeface="+mn-lt"/>
              </a:rPr>
              <a:t>Water</a:t>
            </a:r>
          </a:p>
        </p:txBody>
      </p:sp>
      <p:sp>
        <p:nvSpPr>
          <p:cNvPr id="17" name="TextBox 16">
            <a:extLst>
              <a:ext uri="{FF2B5EF4-FFF2-40B4-BE49-F238E27FC236}">
                <a16:creationId xmlns:a16="http://schemas.microsoft.com/office/drawing/2014/main" id="{331FDEC8-E4B9-00C2-CEBB-B35518E3BCAB}"/>
              </a:ext>
            </a:extLst>
          </p:cNvPr>
          <p:cNvSpPr txBox="1"/>
          <p:nvPr/>
        </p:nvSpPr>
        <p:spPr>
          <a:xfrm>
            <a:off x="7405917" y="2228422"/>
            <a:ext cx="822550" cy="369332"/>
          </a:xfrm>
          <a:prstGeom prst="rect">
            <a:avLst/>
          </a:prstGeom>
          <a:noFill/>
        </p:spPr>
        <p:txBody>
          <a:bodyPr wrap="square">
            <a:spAutoFit/>
          </a:bodyPr>
          <a:lstStyle/>
          <a:p>
            <a:r>
              <a:rPr lang="en-US" sz="1800" dirty="0">
                <a:latin typeface="+mn-lt"/>
              </a:rPr>
              <a:t>Quartz</a:t>
            </a:r>
          </a:p>
        </p:txBody>
      </p:sp>
      <p:sp>
        <p:nvSpPr>
          <p:cNvPr id="18" name="TextBox 17">
            <a:extLst>
              <a:ext uri="{FF2B5EF4-FFF2-40B4-BE49-F238E27FC236}">
                <a16:creationId xmlns:a16="http://schemas.microsoft.com/office/drawing/2014/main" id="{3952F209-67F6-282A-0FB1-4350A1220BE7}"/>
              </a:ext>
            </a:extLst>
          </p:cNvPr>
          <p:cNvSpPr txBox="1"/>
          <p:nvPr/>
        </p:nvSpPr>
        <p:spPr>
          <a:xfrm>
            <a:off x="7655425" y="1550602"/>
            <a:ext cx="822550" cy="369332"/>
          </a:xfrm>
          <a:prstGeom prst="rect">
            <a:avLst/>
          </a:prstGeom>
          <a:noFill/>
        </p:spPr>
        <p:txBody>
          <a:bodyPr wrap="square">
            <a:spAutoFit/>
          </a:bodyPr>
          <a:lstStyle/>
          <a:p>
            <a:r>
              <a:rPr lang="en-US" sz="1800" dirty="0">
                <a:latin typeface="+mn-lt"/>
              </a:rPr>
              <a:t>Teflon</a:t>
            </a:r>
          </a:p>
        </p:txBody>
      </p:sp>
      <p:sp>
        <p:nvSpPr>
          <p:cNvPr id="10" name="Title 1">
            <a:extLst>
              <a:ext uri="{FF2B5EF4-FFF2-40B4-BE49-F238E27FC236}">
                <a16:creationId xmlns:a16="http://schemas.microsoft.com/office/drawing/2014/main" id="{66339CE0-0150-6A60-24F7-A6EB5DC16D5B}"/>
              </a:ext>
            </a:extLst>
          </p:cNvPr>
          <p:cNvSpPr>
            <a:spLocks noGrp="1"/>
          </p:cNvSpPr>
          <p:nvPr>
            <p:ph type="title"/>
          </p:nvPr>
        </p:nvSpPr>
        <p:spPr>
          <a:xfrm>
            <a:off x="78358" y="710071"/>
            <a:ext cx="2834268" cy="1633079"/>
          </a:xfrm>
        </p:spPr>
        <p:txBody>
          <a:bodyPr>
            <a:noAutofit/>
          </a:bodyPr>
          <a:lstStyle/>
          <a:p>
            <a:pPr fontAlgn="auto">
              <a:spcAft>
                <a:spcPts val="0"/>
              </a:spcAft>
            </a:pPr>
            <a:r>
              <a:rPr lang="en-US" sz="2200" dirty="0"/>
              <a:t>1. Literature Review - Monte Carlo Approach for DECT (Victor et al., 2017)</a:t>
            </a:r>
          </a:p>
        </p:txBody>
      </p:sp>
    </p:spTree>
    <p:extLst>
      <p:ext uri="{BB962C8B-B14F-4D97-AF65-F5344CB8AC3E}">
        <p14:creationId xmlns:p14="http://schemas.microsoft.com/office/powerpoint/2010/main" val="131307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5" grpId="0"/>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45FE4-D8D6-BACF-2B1D-51F3C98B01E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721FEB1-6F68-680C-BB73-CCAC1E8E57B8}"/>
              </a:ext>
            </a:extLst>
          </p:cNvPr>
          <p:cNvPicPr>
            <a:picLocks noChangeAspect="1"/>
          </p:cNvPicPr>
          <p:nvPr/>
        </p:nvPicPr>
        <p:blipFill>
          <a:blip r:embed="rId3">
            <a:extLst>
              <a:ext uri="{28A0092B-C50C-407E-A947-70E740481C1C}">
                <a14:useLocalDpi xmlns:a14="http://schemas.microsoft.com/office/drawing/2010/main" val="0"/>
              </a:ext>
            </a:extLst>
          </a:blip>
          <a:srcRect l="195" r="195"/>
          <a:stretch/>
        </p:blipFill>
        <p:spPr>
          <a:xfrm>
            <a:off x="360275" y="2602826"/>
            <a:ext cx="4827185" cy="1668058"/>
          </a:xfrm>
          <a:prstGeom prst="rect">
            <a:avLst/>
          </a:prstGeom>
        </p:spPr>
      </p:pic>
      <p:pic>
        <p:nvPicPr>
          <p:cNvPr id="13" name="Picture 12">
            <a:extLst>
              <a:ext uri="{FF2B5EF4-FFF2-40B4-BE49-F238E27FC236}">
                <a16:creationId xmlns:a16="http://schemas.microsoft.com/office/drawing/2014/main" id="{0F2F1E06-8161-DF78-E76A-406DC27252D2}"/>
              </a:ext>
            </a:extLst>
          </p:cNvPr>
          <p:cNvPicPr>
            <a:picLocks noChangeAspect="1"/>
          </p:cNvPicPr>
          <p:nvPr/>
        </p:nvPicPr>
        <p:blipFill>
          <a:blip r:embed="rId4"/>
          <a:stretch>
            <a:fillRect/>
          </a:stretch>
        </p:blipFill>
        <p:spPr>
          <a:xfrm>
            <a:off x="5486400" y="2218958"/>
            <a:ext cx="2740339" cy="1771380"/>
          </a:xfrm>
          <a:prstGeom prst="rect">
            <a:avLst/>
          </a:prstGeom>
        </p:spPr>
      </p:pic>
      <p:sp>
        <p:nvSpPr>
          <p:cNvPr id="4" name="Slide Number Placeholder 3">
            <a:extLst>
              <a:ext uri="{FF2B5EF4-FFF2-40B4-BE49-F238E27FC236}">
                <a16:creationId xmlns:a16="http://schemas.microsoft.com/office/drawing/2014/main" id="{C3EE661D-5614-17FF-F086-75AF6FF8CD08}"/>
              </a:ext>
            </a:extLst>
          </p:cNvPr>
          <p:cNvSpPr>
            <a:spLocks noGrp="1"/>
          </p:cNvSpPr>
          <p:nvPr>
            <p:ph type="sldNum" sz="quarter" idx="10"/>
          </p:nvPr>
        </p:nvSpPr>
        <p:spPr/>
        <p:txBody>
          <a:bodyPr/>
          <a:lstStyle/>
          <a:p>
            <a:fld id="{C21B05C1-3D19-DE44-B562-DD8B4238305A}" type="slidenum">
              <a:rPr lang="en-US" smtClean="0"/>
              <a:t>39</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08B3F5-E2A5-43A4-CD98-07053473E612}"/>
                  </a:ext>
                </a:extLst>
              </p:cNvPr>
              <p:cNvSpPr txBox="1"/>
              <p:nvPr/>
            </p:nvSpPr>
            <p:spPr>
              <a:xfrm>
                <a:off x="4419600" y="1379420"/>
                <a:ext cx="3657600" cy="457241"/>
              </a:xfrm>
              <a:prstGeom prst="rect">
                <a:avLst/>
              </a:prstGeom>
              <a:noFill/>
            </p:spPr>
            <p:txBody>
              <a:bodyPr wrap="square">
                <a:spAutoFit/>
              </a:bodyPr>
              <a:lstStyle/>
              <a:p>
                <a:pPr marL="0" indent="0">
                  <a:buNone/>
                </a:pPr>
                <a14:m>
                  <m:oMathPara xmlns:m="http://schemas.openxmlformats.org/officeDocument/2006/math">
                    <m:oMathParaPr>
                      <m:jc m:val="left"/>
                    </m:oMathParaPr>
                    <m:oMath xmlns:m="http://schemas.openxmlformats.org/officeDocument/2006/math">
                      <m:r>
                        <a:rPr lang="en-US" sz="2000" i="1" dirty="0" smtClean="0">
                          <a:latin typeface="Cambria Math" panose="02040503050406030204" pitchFamily="18" charset="0"/>
                        </a:rPr>
                        <m:t>𝜇</m:t>
                      </m:r>
                      <m:d>
                        <m:dPr>
                          <m:ctrlPr>
                            <a:rPr lang="en-US" sz="2000" i="1" dirty="0" smtClean="0">
                              <a:latin typeface="Cambria Math" panose="02040503050406030204" pitchFamily="18" charset="0"/>
                            </a:rPr>
                          </m:ctrlPr>
                        </m:dPr>
                        <m:e>
                          <m:r>
                            <a:rPr lang="en-US" sz="2000" b="0" i="1" dirty="0" smtClean="0">
                              <a:latin typeface="Cambria Math" panose="02040503050406030204" pitchFamily="18" charset="0"/>
                            </a:rPr>
                            <m:t>𝐸</m:t>
                          </m:r>
                        </m:e>
                      </m:d>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𝜌</m:t>
                              </m:r>
                            </m:e>
                            <m:sub>
                              <m:r>
                                <a:rPr lang="en-US" sz="2000" b="0" i="1" dirty="0" smtClean="0">
                                  <a:latin typeface="Cambria Math" panose="02040503050406030204" pitchFamily="18" charset="0"/>
                                </a:rPr>
                                <m:t>𝑒</m:t>
                              </m:r>
                            </m:sub>
                          </m:sSub>
                        </m:e>
                      </m:acc>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𝐴</m:t>
                          </m:r>
                          <m:r>
                            <a:rPr lang="en-US" sz="2000" b="0" i="1" dirty="0" smtClean="0">
                              <a:latin typeface="Cambria Math" panose="02040503050406030204" pitchFamily="18" charset="0"/>
                            </a:rPr>
                            <m:t>+</m:t>
                          </m:r>
                          <m:r>
                            <a:rPr lang="en-US" sz="2000" b="0" i="1" dirty="0" smtClean="0">
                              <a:latin typeface="Cambria Math" panose="02040503050406030204" pitchFamily="18" charset="0"/>
                            </a:rPr>
                            <m:t>𝐵</m:t>
                          </m:r>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𝑍</m:t>
                              </m:r>
                            </m:e>
                            <m:sub>
                              <m:r>
                                <a:rPr lang="en-US" sz="2000" b="0" i="1" dirty="0" smtClean="0">
                                  <a:latin typeface="Cambria Math" panose="02040503050406030204" pitchFamily="18" charset="0"/>
                                </a:rPr>
                                <m:t>𝑒𝑓𝑓</m:t>
                              </m:r>
                            </m:sub>
                            <m:sup>
                              <m:r>
                                <a:rPr lang="en-US" sz="2000" b="0" i="1" dirty="0" smtClean="0">
                                  <a:latin typeface="Cambria Math" panose="02040503050406030204" pitchFamily="18" charset="0"/>
                                </a:rPr>
                                <m:t>𝑛</m:t>
                              </m:r>
                            </m:sup>
                          </m:sSubSup>
                        </m:e>
                      </m:d>
                      <m:r>
                        <a:rPr lang="en-US" sz="2000" b="0" i="1" dirty="0" smtClean="0">
                          <a:latin typeface="Cambria Math" panose="02040503050406030204" pitchFamily="18" charset="0"/>
                        </a:rPr>
                        <m:t>+</m:t>
                      </m:r>
                      <m:r>
                        <a:rPr lang="en-US" sz="2000" b="0" i="1" dirty="0" smtClean="0">
                          <a:latin typeface="Cambria Math" panose="02040503050406030204" pitchFamily="18" charset="0"/>
                        </a:rPr>
                        <m:t>𝐶</m:t>
                      </m:r>
                    </m:oMath>
                  </m:oMathPara>
                </a14:m>
                <a:endParaRPr lang="en-US" sz="2000" dirty="0"/>
              </a:p>
            </p:txBody>
          </p:sp>
        </mc:Choice>
        <mc:Fallback xmlns="">
          <p:sp>
            <p:nvSpPr>
              <p:cNvPr id="11" name="TextBox 10">
                <a:extLst>
                  <a:ext uri="{FF2B5EF4-FFF2-40B4-BE49-F238E27FC236}">
                    <a16:creationId xmlns:a16="http://schemas.microsoft.com/office/drawing/2014/main" id="{C108B3F5-E2A5-43A4-CD98-07053473E612}"/>
                  </a:ext>
                </a:extLst>
              </p:cNvPr>
              <p:cNvSpPr txBox="1">
                <a:spLocks noRot="1" noChangeAspect="1" noMove="1" noResize="1" noEditPoints="1" noAdjustHandles="1" noChangeArrowheads="1" noChangeShapeType="1" noTextEdit="1"/>
              </p:cNvSpPr>
              <p:nvPr/>
            </p:nvSpPr>
            <p:spPr>
              <a:xfrm>
                <a:off x="4419600" y="1379420"/>
                <a:ext cx="3657600" cy="457241"/>
              </a:xfrm>
              <a:prstGeom prst="rect">
                <a:avLst/>
              </a:prstGeom>
              <a:blipFill>
                <a:blip r:embed="rId5"/>
                <a:stretch>
                  <a:fillRect b="-9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357FA65-52C6-432F-B72F-1D7BCD013DEB}"/>
                  </a:ext>
                </a:extLst>
              </p:cNvPr>
              <p:cNvSpPr txBox="1"/>
              <p:nvPr/>
            </p:nvSpPr>
            <p:spPr>
              <a:xfrm>
                <a:off x="3048000" y="4297691"/>
                <a:ext cx="3657600" cy="400110"/>
              </a:xfrm>
              <a:prstGeom prst="rect">
                <a:avLst/>
              </a:prstGeom>
              <a:noFill/>
            </p:spPr>
            <p:txBody>
              <a:bodyPr wrap="square">
                <a:spAutoFit/>
              </a:bodyPr>
              <a:lstStyle/>
              <a:p>
                <a14:m>
                  <m:oMath xmlns:m="http://schemas.openxmlformats.org/officeDocument/2006/math">
                    <m:r>
                      <a:rPr lang="en-US" sz="2000" b="0" i="1" dirty="0" smtClean="0">
                        <a:latin typeface="Cambria Math" panose="02040503050406030204" pitchFamily="18" charset="0"/>
                      </a:rPr>
                      <m:t>𝐴</m:t>
                    </m:r>
                    <m:r>
                      <a:rPr lang="en-US" sz="2000" b="0" i="1" dirty="0" smtClean="0">
                        <a:latin typeface="Cambria Math" panose="02040503050406030204" pitchFamily="18" charset="0"/>
                      </a:rPr>
                      <m:t>, </m:t>
                    </m:r>
                    <m:r>
                      <a:rPr lang="en-US" sz="2000" b="0" i="1" dirty="0" smtClean="0">
                        <a:latin typeface="Cambria Math" panose="02040503050406030204" pitchFamily="18" charset="0"/>
                      </a:rPr>
                      <m:t>𝐵</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𝑎𝑛𝑑</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𝑛</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𝑎𝑟𝑒</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𝑒𝑠𝑡𝑖𝑚𝑎𝑡𝑒𝑑</m:t>
                    </m:r>
                  </m:oMath>
                </a14:m>
                <a:r>
                  <a:rPr lang="en-US" sz="2000" dirty="0"/>
                  <a:t> </a:t>
                </a:r>
              </a:p>
            </p:txBody>
          </p:sp>
        </mc:Choice>
        <mc:Fallback xmlns="">
          <p:sp>
            <p:nvSpPr>
              <p:cNvPr id="19" name="TextBox 18">
                <a:extLst>
                  <a:ext uri="{FF2B5EF4-FFF2-40B4-BE49-F238E27FC236}">
                    <a16:creationId xmlns:a16="http://schemas.microsoft.com/office/drawing/2014/main" id="{2357FA65-52C6-432F-B72F-1D7BCD013DEB}"/>
                  </a:ext>
                </a:extLst>
              </p:cNvPr>
              <p:cNvSpPr txBox="1">
                <a:spLocks noRot="1" noChangeAspect="1" noMove="1" noResize="1" noEditPoints="1" noAdjustHandles="1" noChangeArrowheads="1" noChangeShapeType="1" noTextEdit="1"/>
              </p:cNvSpPr>
              <p:nvPr/>
            </p:nvSpPr>
            <p:spPr>
              <a:xfrm>
                <a:off x="3048000" y="4297691"/>
                <a:ext cx="3657600"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6C3EA72-3C9E-90B1-665B-B9F0120B471B}"/>
                  </a:ext>
                </a:extLst>
              </p:cNvPr>
              <p:cNvSpPr txBox="1"/>
              <p:nvPr/>
            </p:nvSpPr>
            <p:spPr>
              <a:xfrm>
                <a:off x="442332" y="1857429"/>
                <a:ext cx="2286000" cy="546368"/>
              </a:xfrm>
              <a:prstGeom prst="rect">
                <a:avLst/>
              </a:prstGeom>
              <a:noFill/>
            </p:spPr>
            <p:txBody>
              <a:bodyPr wrap="square">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𝑒𝑓𝑓</m:t>
                        </m:r>
                      </m:sub>
                    </m:sSub>
                    <m:r>
                      <a:rPr lang="en-US" sz="2000"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nary>
                              <m:naryPr>
                                <m:chr m:val="∑"/>
                                <m:supHide m:val="on"/>
                                <m:ctrlPr>
                                  <a:rPr lang="en-US" sz="2000" i="1">
                                    <a:latin typeface="Cambria Math" panose="02040503050406030204" pitchFamily="18" charset="0"/>
                                  </a:rPr>
                                </m:ctrlPr>
                              </m:naryPr>
                              <m:sub>
                                <m:r>
                                  <m:rPr>
                                    <m:brk m:alnAt="7"/>
                                  </m:rPr>
                                  <a:rPr lang="en-US" sz="2000" i="1">
                                    <a:latin typeface="Cambria Math" panose="02040503050406030204" pitchFamily="18" charset="0"/>
                                  </a:rPr>
                                  <m:t>𝑖</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𝑖</m:t>
                                    </m:r>
                                  </m:sub>
                                </m:sSub>
                                <m:sSubSup>
                                  <m:sSubSupPr>
                                    <m:ctrlPr>
                                      <a:rPr lang="en-US" sz="2000" i="1">
                                        <a:latin typeface="Cambria Math" panose="02040503050406030204" pitchFamily="18" charset="0"/>
                                      </a:rPr>
                                    </m:ctrlPr>
                                  </m:sSubSupPr>
                                  <m:e>
                                    <m:r>
                                      <a:rPr lang="en-US" sz="2000" i="1">
                                        <a:latin typeface="Cambria Math" panose="02040503050406030204" pitchFamily="18" charset="0"/>
                                      </a:rPr>
                                      <m:t>𝑍</m:t>
                                    </m:r>
                                  </m:e>
                                  <m:sub>
                                    <m:r>
                                      <a:rPr lang="en-US" sz="2000" i="1">
                                        <a:latin typeface="Cambria Math" panose="02040503050406030204" pitchFamily="18" charset="0"/>
                                      </a:rPr>
                                      <m:t>𝑖</m:t>
                                    </m:r>
                                  </m:sub>
                                  <m:sup>
                                    <m:r>
                                      <a:rPr lang="en-US" sz="2000" i="1">
                                        <a:latin typeface="Cambria Math" panose="02040503050406030204" pitchFamily="18" charset="0"/>
                                      </a:rPr>
                                      <m:t>𝑛</m:t>
                                    </m:r>
                                  </m:sup>
                                </m:sSubSup>
                              </m:e>
                            </m:nary>
                          </m:e>
                        </m:d>
                      </m:e>
                      <m:sup>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𝑛</m:t>
                            </m:r>
                          </m:den>
                        </m:f>
                      </m:sup>
                    </m:sSup>
                  </m:oMath>
                </a14:m>
                <a:r>
                  <a:rPr lang="en-US" sz="2000" dirty="0">
                    <a:solidFill>
                      <a:schemeClr val="bg1"/>
                    </a:solidFill>
                  </a:rPr>
                  <a:t>.</a:t>
                </a:r>
              </a:p>
            </p:txBody>
          </p:sp>
        </mc:Choice>
        <mc:Fallback xmlns="">
          <p:sp>
            <p:nvSpPr>
              <p:cNvPr id="5" name="TextBox 4">
                <a:extLst>
                  <a:ext uri="{FF2B5EF4-FFF2-40B4-BE49-F238E27FC236}">
                    <a16:creationId xmlns:a16="http://schemas.microsoft.com/office/drawing/2014/main" id="{B6C3EA72-3C9E-90B1-665B-B9F0120B471B}"/>
                  </a:ext>
                </a:extLst>
              </p:cNvPr>
              <p:cNvSpPr txBox="1">
                <a:spLocks noRot="1" noChangeAspect="1" noMove="1" noResize="1" noEditPoints="1" noAdjustHandles="1" noChangeArrowheads="1" noChangeShapeType="1" noTextEdit="1"/>
              </p:cNvSpPr>
              <p:nvPr/>
            </p:nvSpPr>
            <p:spPr>
              <a:xfrm>
                <a:off x="442332" y="1857429"/>
                <a:ext cx="2286000" cy="546368"/>
              </a:xfrm>
              <a:prstGeom prst="rect">
                <a:avLst/>
              </a:prstGeom>
              <a:blipFill>
                <a:blip r:embed="rId7"/>
                <a:stretch>
                  <a:fillRect b="-14607"/>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A72504A8-FF2A-CA61-36F0-B4041E4393D7}"/>
              </a:ext>
            </a:extLst>
          </p:cNvPr>
          <p:cNvSpPr txBox="1">
            <a:spLocks/>
          </p:cNvSpPr>
          <p:nvPr/>
        </p:nvSpPr>
        <p:spPr>
          <a:xfrm>
            <a:off x="228600" y="438150"/>
            <a:ext cx="8686800" cy="838200"/>
          </a:xfrm>
          <a:prstGeom prst="rect">
            <a:avLst/>
          </a:prstGeom>
        </p:spPr>
        <p:txBody>
          <a:bodyPr vert="horz" lIns="91440" tIns="45720" rIns="91440" bIns="45720" rtlCol="0" anchor="ctr">
            <a:normAutofit fontScale="92500" lnSpcReduction="10000"/>
          </a:bodyPr>
          <a:lstStyle>
            <a:lvl1pPr algn="l" defTabSz="457178"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US" dirty="0"/>
              <a:t>1. Literature Review - </a:t>
            </a:r>
            <a:r>
              <a:rPr lang="en-US" sz="2800" dirty="0"/>
              <a:t>Monte Carlo Approach for DECT (Victor et al., 2017)</a:t>
            </a: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19FC58-AED8-D00C-D917-472EE5846B4A}"/>
                  </a:ext>
                </a:extLst>
              </p:cNvPr>
              <p:cNvSpPr txBox="1"/>
              <p:nvPr/>
            </p:nvSpPr>
            <p:spPr>
              <a:xfrm>
                <a:off x="381000" y="1210670"/>
                <a:ext cx="2895600" cy="712439"/>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𝜇</m:t>
                      </m:r>
                      <m:d>
                        <m:dPr>
                          <m:ctrlPr>
                            <a:rPr lang="en-US" sz="2000" i="1" dirty="0">
                              <a:latin typeface="Cambria Math" panose="02040503050406030204" pitchFamily="18" charset="0"/>
                            </a:rPr>
                          </m:ctrlPr>
                        </m:dPr>
                        <m:e>
                          <m:r>
                            <a:rPr lang="en-US" sz="2000" i="1" dirty="0">
                              <a:latin typeface="Cambria Math" panose="02040503050406030204" pitchFamily="18" charset="0"/>
                            </a:rPr>
                            <m:t>𝐸</m:t>
                          </m:r>
                        </m:e>
                      </m:d>
                      <m:r>
                        <a:rPr lang="en-US" sz="2000" i="1" dirty="0">
                          <a:latin typeface="Cambria Math" panose="02040503050406030204" pitchFamily="18" charset="0"/>
                        </a:rPr>
                        <m:t>=</m:t>
                      </m:r>
                      <m:r>
                        <a:rPr lang="en-US" sz="2000" i="1" dirty="0">
                          <a:latin typeface="Cambria Math" panose="02040503050406030204" pitchFamily="18" charset="0"/>
                        </a:rPr>
                        <m:t>𝑎</m:t>
                      </m:r>
                      <m:acc>
                        <m:accPr>
                          <m:chr m:val="̂"/>
                          <m:ctrlPr>
                            <a:rPr lang="en-US" sz="2000" i="1" dirty="0">
                              <a:latin typeface="Cambria Math" panose="02040503050406030204" pitchFamily="18" charset="0"/>
                            </a:rPr>
                          </m:ctrlPr>
                        </m:accPr>
                        <m:e>
                          <m:sSub>
                            <m:sSubPr>
                              <m:ctrlPr>
                                <a:rPr lang="en-US" sz="2000" i="1" dirty="0">
                                  <a:latin typeface="Cambria Math" panose="02040503050406030204" pitchFamily="18" charset="0"/>
                                </a:rPr>
                              </m:ctrlPr>
                            </m:sSubPr>
                            <m:e>
                              <m:r>
                                <a:rPr lang="en-US" sz="2000" i="1" dirty="0">
                                  <a:latin typeface="Cambria Math" panose="02040503050406030204" pitchFamily="18" charset="0"/>
                                </a:rPr>
                                <m:t>𝜌</m:t>
                              </m:r>
                            </m:e>
                            <m:sub>
                              <m:r>
                                <a:rPr lang="en-US" sz="2000" i="1" dirty="0">
                                  <a:latin typeface="Cambria Math" panose="02040503050406030204" pitchFamily="18" charset="0"/>
                                </a:rPr>
                                <m:t>𝑒</m:t>
                              </m:r>
                            </m:sub>
                          </m:sSub>
                        </m:e>
                      </m:acc>
                      <m:r>
                        <a:rPr lang="en-US" sz="2000" i="1" dirty="0">
                          <a:latin typeface="Cambria Math" panose="02040503050406030204" pitchFamily="18" charset="0"/>
                        </a:rPr>
                        <m:t>+</m:t>
                      </m:r>
                      <m:r>
                        <a:rPr lang="en-US" sz="2000" i="1" dirty="0">
                          <a:latin typeface="Cambria Math" panose="02040503050406030204" pitchFamily="18" charset="0"/>
                        </a:rPr>
                        <m:t>𝑏</m:t>
                      </m:r>
                      <m:acc>
                        <m:accPr>
                          <m:chr m:val="̂"/>
                          <m:ctrlPr>
                            <a:rPr lang="en-US" sz="2000" i="1" dirty="0">
                              <a:latin typeface="Cambria Math" panose="02040503050406030204" pitchFamily="18" charset="0"/>
                            </a:rPr>
                          </m:ctrlPr>
                        </m:accPr>
                        <m:e>
                          <m:sSub>
                            <m:sSubPr>
                              <m:ctrlPr>
                                <a:rPr lang="en-US" sz="2000" i="1" dirty="0">
                                  <a:latin typeface="Cambria Math" panose="02040503050406030204" pitchFamily="18" charset="0"/>
                                </a:rPr>
                              </m:ctrlPr>
                            </m:sSubPr>
                            <m:e>
                              <m:r>
                                <a:rPr lang="en-US" sz="2000" i="1" dirty="0">
                                  <a:latin typeface="Cambria Math" panose="02040503050406030204" pitchFamily="18" charset="0"/>
                                </a:rPr>
                                <m:t>𝜌</m:t>
                              </m:r>
                            </m:e>
                            <m:sub>
                              <m:r>
                                <a:rPr lang="en-US" sz="2000" i="1" dirty="0">
                                  <a:latin typeface="Cambria Math" panose="02040503050406030204" pitchFamily="18" charset="0"/>
                                </a:rPr>
                                <m:t>𝑒</m:t>
                              </m:r>
                            </m:sub>
                          </m:sSub>
                        </m:e>
                      </m:acc>
                      <m:f>
                        <m:fPr>
                          <m:ctrlPr>
                            <a:rPr lang="en-US" sz="2000" i="1" dirty="0">
                              <a:latin typeface="Cambria Math" panose="02040503050406030204" pitchFamily="18" charset="0"/>
                            </a:rPr>
                          </m:ctrlPr>
                        </m:fPr>
                        <m:num>
                          <m:sSubSup>
                            <m:sSubSupPr>
                              <m:ctrlPr>
                                <a:rPr lang="en-US" sz="2000" i="1" dirty="0">
                                  <a:latin typeface="Cambria Math" panose="02040503050406030204" pitchFamily="18" charset="0"/>
                                </a:rPr>
                              </m:ctrlPr>
                            </m:sSubSupPr>
                            <m:e>
                              <m:r>
                                <a:rPr lang="en-US" sz="2000" i="1" dirty="0">
                                  <a:latin typeface="Cambria Math" panose="02040503050406030204" pitchFamily="18" charset="0"/>
                                </a:rPr>
                                <m:t>𝑍</m:t>
                              </m:r>
                            </m:e>
                            <m:sub>
                              <m:r>
                                <a:rPr lang="en-US" sz="2000" i="1" dirty="0">
                                  <a:latin typeface="Cambria Math" panose="02040503050406030204" pitchFamily="18" charset="0"/>
                                </a:rPr>
                                <m:t>𝑒𝑓𝑓</m:t>
                              </m:r>
                            </m:sub>
                            <m:sup>
                              <m:r>
                                <a:rPr lang="en-US" sz="2000" i="1" dirty="0">
                                  <a:latin typeface="Cambria Math" panose="02040503050406030204" pitchFamily="18" charset="0"/>
                                </a:rPr>
                                <m:t>𝑛</m:t>
                              </m:r>
                            </m:sup>
                          </m:sSubSup>
                        </m:num>
                        <m:den>
                          <m:sSup>
                            <m:sSupPr>
                              <m:ctrlPr>
                                <a:rPr lang="en-US" sz="2000" i="1" dirty="0">
                                  <a:latin typeface="Cambria Math" panose="02040503050406030204" pitchFamily="18" charset="0"/>
                                </a:rPr>
                              </m:ctrlPr>
                            </m:sSupPr>
                            <m:e>
                              <m:r>
                                <a:rPr lang="en-US" sz="2000" i="1" dirty="0">
                                  <a:latin typeface="Cambria Math" panose="02040503050406030204" pitchFamily="18" charset="0"/>
                                </a:rPr>
                                <m:t>𝐸</m:t>
                              </m:r>
                            </m:e>
                            <m:sup>
                              <m:r>
                                <a:rPr lang="en-US" sz="2000" i="1" dirty="0">
                                  <a:latin typeface="Cambria Math" panose="02040503050406030204" pitchFamily="18" charset="0"/>
                                </a:rPr>
                                <m:t>𝑦</m:t>
                              </m:r>
                            </m:sup>
                          </m:sSup>
                        </m:den>
                      </m:f>
                    </m:oMath>
                  </m:oMathPara>
                </a14:m>
                <a:endParaRPr lang="en-US" sz="2000" dirty="0"/>
              </a:p>
            </p:txBody>
          </p:sp>
        </mc:Choice>
        <mc:Fallback xmlns="">
          <p:sp>
            <p:nvSpPr>
              <p:cNvPr id="6" name="TextBox 5">
                <a:extLst>
                  <a:ext uri="{FF2B5EF4-FFF2-40B4-BE49-F238E27FC236}">
                    <a16:creationId xmlns:a16="http://schemas.microsoft.com/office/drawing/2014/main" id="{A119FC58-AED8-D00C-D917-472EE5846B4A}"/>
                  </a:ext>
                </a:extLst>
              </p:cNvPr>
              <p:cNvSpPr txBox="1">
                <a:spLocks noRot="1" noChangeAspect="1" noMove="1" noResize="1" noEditPoints="1" noAdjustHandles="1" noChangeArrowheads="1" noChangeShapeType="1" noTextEdit="1"/>
              </p:cNvSpPr>
              <p:nvPr/>
            </p:nvSpPr>
            <p:spPr>
              <a:xfrm>
                <a:off x="381000" y="1210670"/>
                <a:ext cx="2895600" cy="712439"/>
              </a:xfrm>
              <a:prstGeom prst="rect">
                <a:avLst/>
              </a:prstGeom>
              <a:blipFill>
                <a:blip r:embed="rId8"/>
                <a:stretch>
                  <a:fillRect/>
                </a:stretch>
              </a:blipFill>
            </p:spPr>
            <p:txBody>
              <a:bodyPr/>
              <a:lstStyle/>
              <a:p>
                <a:r>
                  <a:rPr lang="en-US">
                    <a:noFill/>
                  </a:rPr>
                  <a:t> </a:t>
                </a:r>
              </a:p>
            </p:txBody>
          </p:sp>
        </mc:Fallback>
      </mc:AlternateContent>
      <p:sp>
        <p:nvSpPr>
          <p:cNvPr id="8" name="Arrow: Down 7">
            <a:extLst>
              <a:ext uri="{FF2B5EF4-FFF2-40B4-BE49-F238E27FC236}">
                <a16:creationId xmlns:a16="http://schemas.microsoft.com/office/drawing/2014/main" id="{799FEEA5-A4FF-E95D-29C6-AADA785181A6}"/>
              </a:ext>
            </a:extLst>
          </p:cNvPr>
          <p:cNvSpPr/>
          <p:nvPr/>
        </p:nvSpPr>
        <p:spPr>
          <a:xfrm rot="16200000">
            <a:off x="3689441" y="1375632"/>
            <a:ext cx="291700" cy="513435"/>
          </a:xfrm>
          <a:prstGeom prst="downArrow">
            <a:avLst>
              <a:gd name="adj1" fmla="val 29438"/>
              <a:gd name="adj2" fmla="val 56265"/>
            </a:avLst>
          </a:prstGeom>
          <a:solidFill>
            <a:srgbClr val="BF57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846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5" grpId="0"/>
      <p:bldP spid="6"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564C1-C48C-0EA8-FB46-BAACD4F34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1FDB7B-6AA2-A088-146C-530EE5607990}"/>
              </a:ext>
            </a:extLst>
          </p:cNvPr>
          <p:cNvSpPr>
            <a:spLocks noGrp="1"/>
          </p:cNvSpPr>
          <p:nvPr>
            <p:ph type="title"/>
          </p:nvPr>
        </p:nvSpPr>
        <p:spPr/>
        <p:txBody>
          <a:bodyPr>
            <a:normAutofit fontScale="90000"/>
          </a:bodyPr>
          <a:lstStyle/>
          <a:p>
            <a:r>
              <a:rPr lang="en-US" dirty="0"/>
              <a:t>Dual Energy Computed Tomography (DECT)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44C5BB-A8FC-D322-9B5E-53E7F22D0F4E}"/>
                  </a:ext>
                </a:extLst>
              </p:cNvPr>
              <p:cNvSpPr>
                <a:spLocks noGrp="1"/>
              </p:cNvSpPr>
              <p:nvPr>
                <p:ph idx="1"/>
              </p:nvPr>
            </p:nvSpPr>
            <p:spPr>
              <a:xfrm>
                <a:off x="381000" y="1047750"/>
                <a:ext cx="6705600" cy="3810000"/>
              </a:xfrm>
            </p:spPr>
            <p:txBody>
              <a:bodyPr>
                <a:normAutofit/>
              </a:bodyPr>
              <a:lstStyle/>
              <a:p>
                <a:pPr marL="0" indent="0">
                  <a:lnSpc>
                    <a:spcPct val="150000"/>
                  </a:lnSpc>
                  <a:buNone/>
                </a:pPr>
                <a:r>
                  <a:rPr lang="en-US" sz="1800" b="1" dirty="0"/>
                  <a:t>Concept: </a:t>
                </a:r>
                <a:r>
                  <a:rPr lang="en-US" sz="1800" dirty="0"/>
                  <a:t>Scanning the same region of the rock using two different X-ray energy spectra.</a:t>
                </a:r>
              </a:p>
              <a:p>
                <a:pPr marL="0" indent="0">
                  <a:lnSpc>
                    <a:spcPct val="150000"/>
                  </a:lnSpc>
                  <a:buNone/>
                </a:pPr>
                <a:r>
                  <a:rPr lang="en-US" sz="1800" b="1" dirty="0"/>
                  <a:t>Physics:</a:t>
                </a:r>
                <a:r>
                  <a:rPr lang="en-US" sz="1800" dirty="0"/>
                  <a:t> Exploits the energy-dependent nature of X-ray interactions.</a:t>
                </a:r>
              </a:p>
              <a:p>
                <a:pPr>
                  <a:lnSpc>
                    <a:spcPct val="150000"/>
                  </a:lnSpc>
                </a:pPr>
                <a:r>
                  <a:rPr lang="en-US" sz="1600" b="1" dirty="0"/>
                  <a:t>Low Energy:</a:t>
                </a:r>
                <a:r>
                  <a:rPr lang="en-US" sz="1600" dirty="0"/>
                  <a:t> Attenuation dominated by </a:t>
                </a:r>
                <a:r>
                  <a:rPr lang="en-US" sz="1600" b="1" dirty="0"/>
                  <a:t>Photoelectric Effect</a:t>
                </a:r>
                <a:r>
                  <a:rPr lang="en-US" sz="1600" dirty="0"/>
                  <a:t>, highly sensitive to </a:t>
                </a:r>
                <a:r>
                  <a:rPr lang="en-US" sz="1600" b="1" dirty="0"/>
                  <a:t>Effective Atomic Number (Z</a:t>
                </a:r>
                <a:r>
                  <a:rPr lang="en-US" sz="1600" b="1" baseline="-25000" dirty="0"/>
                  <a:t>eff</a:t>
                </a:r>
                <a:r>
                  <a:rPr lang="en-US" sz="1600" b="1" dirty="0"/>
                  <a:t>).</a:t>
                </a:r>
                <a:endParaRPr lang="en-US" sz="1600" dirty="0"/>
              </a:p>
              <a:p>
                <a:pPr>
                  <a:lnSpc>
                    <a:spcPct val="150000"/>
                  </a:lnSpc>
                </a:pPr>
                <a:r>
                  <a:rPr lang="en-US" sz="1600" b="1" dirty="0"/>
                  <a:t>High Energy:</a:t>
                </a:r>
                <a:r>
                  <a:rPr lang="en-US" sz="1600" dirty="0"/>
                  <a:t> Attenuation dominated by </a:t>
                </a:r>
                <a:r>
                  <a:rPr lang="en-US" sz="1600" b="1" dirty="0"/>
                  <a:t>Compton Scattering</a:t>
                </a:r>
                <a:r>
                  <a:rPr lang="en-US" sz="1600" dirty="0"/>
                  <a:t>, primarily sensitive to </a:t>
                </a:r>
                <a:r>
                  <a:rPr lang="en-US" sz="1600" b="1" dirty="0"/>
                  <a:t>Electron Density (</a:t>
                </a:r>
                <a:r>
                  <a:rPr lang="el-GR" sz="1600" b="1" dirty="0"/>
                  <a:t>ρ</a:t>
                </a:r>
                <a:r>
                  <a:rPr lang="en-US" sz="1600" b="1" baseline="-25000" dirty="0"/>
                  <a:t>e</a:t>
                </a:r>
                <a:r>
                  <a:rPr lang="en-US" sz="1600" b="1" dirty="0"/>
                  <a:t>)</a:t>
                </a:r>
                <a:r>
                  <a:rPr lang="en-US" sz="1600" dirty="0"/>
                  <a:t>, which is related to </a:t>
                </a:r>
                <a:r>
                  <a:rPr lang="en-US" sz="1600" b="1" dirty="0"/>
                  <a:t>Bulk Density (</a:t>
                </a:r>
                <a:r>
                  <a:rPr lang="el-GR" sz="1600" b="1" dirty="0"/>
                  <a:t>ρ)</a:t>
                </a:r>
                <a:r>
                  <a:rPr lang="el-GR" sz="1600" dirty="0"/>
                  <a:t>.</a:t>
                </a:r>
                <a:endParaRPr lang="en-US" sz="1600" dirty="0"/>
              </a:p>
              <a:p>
                <a:pPr marL="0" indent="0">
                  <a:lnSpc>
                    <a:spcPct val="150000"/>
                  </a:lnSpc>
                  <a:buNone/>
                </a:pPr>
                <a:r>
                  <a:rPr lang="en-US" sz="1800" b="1" dirty="0"/>
                  <a:t>Primary Outputs: </a:t>
                </a:r>
                <a:r>
                  <a:rPr lang="en-US" sz="1800" dirty="0"/>
                  <a:t>Generates quantitative maps of </a:t>
                </a:r>
                <a14:m>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𝑍</m:t>
                        </m:r>
                      </m:e>
                      <m:sub>
                        <m:r>
                          <a:rPr lang="en-US" sz="1800" i="1" dirty="0">
                            <a:latin typeface="Cambria Math" panose="02040503050406030204" pitchFamily="18" charset="0"/>
                          </a:rPr>
                          <m:t>𝑒𝑓𝑓</m:t>
                        </m:r>
                      </m:sub>
                    </m:sSub>
                    <m:r>
                      <a:rPr lang="en-US" sz="1800" i="1" dirty="0">
                        <a:latin typeface="Cambria Math" panose="02040503050406030204" pitchFamily="18" charset="0"/>
                      </a:rPr>
                      <m:t> </m:t>
                    </m:r>
                  </m:oMath>
                </a14:m>
                <a:r>
                  <a:rPr lang="en-US" sz="1800" dirty="0"/>
                  <a:t>and </a:t>
                </a:r>
                <a14:m>
                  <m:oMath xmlns:m="http://schemas.openxmlformats.org/officeDocument/2006/math">
                    <m:acc>
                      <m:accPr>
                        <m:chr m:val="̂"/>
                        <m:ctrlPr>
                          <a:rPr lang="en-US" sz="1800" i="1">
                            <a:latin typeface="Cambria Math" panose="02040503050406030204" pitchFamily="18" charset="0"/>
                          </a:rPr>
                        </m:ctrlPr>
                      </m:accPr>
                      <m:e>
                        <m:sSub>
                          <m:sSubPr>
                            <m:ctrlPr>
                              <a:rPr lang="en-US" sz="1800" i="1">
                                <a:latin typeface="Cambria Math" panose="02040503050406030204" pitchFamily="18" charset="0"/>
                              </a:rPr>
                            </m:ctrlPr>
                          </m:sSubPr>
                          <m:e>
                            <m:r>
                              <a:rPr lang="en-US" sz="1800" i="1" kern="0">
                                <a:latin typeface="Cambria Math" panose="02040503050406030204" pitchFamily="18" charset="0"/>
                                <a:ea typeface="Consolas" panose="020B0609020204030204" pitchFamily="49" charset="0"/>
                                <a:cs typeface="Consolas" panose="020B0609020204030204" pitchFamily="49" charset="0"/>
                              </a:rPr>
                              <m:t>𝜌</m:t>
                            </m:r>
                          </m:e>
                          <m:sub>
                            <m:r>
                              <a:rPr lang="en-US" sz="1800" i="1" kern="0">
                                <a:latin typeface="Cambria Math" panose="02040503050406030204" pitchFamily="18" charset="0"/>
                                <a:ea typeface="Consolas" panose="020B0609020204030204" pitchFamily="49" charset="0"/>
                                <a:cs typeface="Consolas" panose="020B0609020204030204" pitchFamily="49" charset="0"/>
                              </a:rPr>
                              <m:t>𝑒</m:t>
                            </m:r>
                          </m:sub>
                        </m:sSub>
                      </m:e>
                    </m:acc>
                  </m:oMath>
                </a14:m>
                <a:r>
                  <a:rPr lang="en-US" sz="1800" dirty="0"/>
                  <a:t>.</a:t>
                </a:r>
              </a:p>
            </p:txBody>
          </p:sp>
        </mc:Choice>
        <mc:Fallback xmlns="">
          <p:sp>
            <p:nvSpPr>
              <p:cNvPr id="3" name="Content Placeholder 2">
                <a:extLst>
                  <a:ext uri="{FF2B5EF4-FFF2-40B4-BE49-F238E27FC236}">
                    <a16:creationId xmlns:a16="http://schemas.microsoft.com/office/drawing/2014/main" id="{F044C5BB-A8FC-D322-9B5E-53E7F22D0F4E}"/>
                  </a:ext>
                </a:extLst>
              </p:cNvPr>
              <p:cNvSpPr>
                <a:spLocks noGrp="1" noRot="1" noChangeAspect="1" noMove="1" noResize="1" noEditPoints="1" noAdjustHandles="1" noChangeArrowheads="1" noChangeShapeType="1" noTextEdit="1"/>
              </p:cNvSpPr>
              <p:nvPr>
                <p:ph idx="1"/>
              </p:nvPr>
            </p:nvSpPr>
            <p:spPr>
              <a:xfrm>
                <a:off x="381000" y="1047750"/>
                <a:ext cx="6705600" cy="3810000"/>
              </a:xfrm>
              <a:blipFill>
                <a:blip r:embed="rId3"/>
                <a:stretch>
                  <a:fillRect l="-81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D2AF2E4-92B0-BFAD-7665-90F647C6F9E3}"/>
              </a:ext>
            </a:extLst>
          </p:cNvPr>
          <p:cNvSpPr>
            <a:spLocks noGrp="1"/>
          </p:cNvSpPr>
          <p:nvPr>
            <p:ph type="sldNum" sz="quarter" idx="10"/>
          </p:nvPr>
        </p:nvSpPr>
        <p:spPr/>
        <p:txBody>
          <a:bodyPr/>
          <a:lstStyle/>
          <a:p>
            <a:fld id="{C21B05C1-3D19-DE44-B562-DD8B4238305A}" type="slidenum">
              <a:rPr lang="en-US" smtClean="0"/>
              <a:t>4</a:t>
            </a:fld>
            <a:endParaRPr lang="en-US" dirty="0"/>
          </a:p>
        </p:txBody>
      </p:sp>
      <p:sp>
        <p:nvSpPr>
          <p:cNvPr id="5" name="Text Placeholder 17">
            <a:extLst>
              <a:ext uri="{FF2B5EF4-FFF2-40B4-BE49-F238E27FC236}">
                <a16:creationId xmlns:a16="http://schemas.microsoft.com/office/drawing/2014/main" id="{AF930AEB-21B8-5A7E-400E-F352FF763167}"/>
              </a:ext>
            </a:extLst>
          </p:cNvPr>
          <p:cNvSpPr>
            <a:spLocks noGrp="1"/>
          </p:cNvSpPr>
          <p:nvPr>
            <p:ph type="body" sz="quarter" idx="11"/>
          </p:nvPr>
        </p:nvSpPr>
        <p:spPr>
          <a:xfrm>
            <a:off x="6858000" y="0"/>
            <a:ext cx="2286000" cy="412181"/>
          </a:xfrm>
        </p:spPr>
        <p:txBody>
          <a:bodyPr/>
          <a:lstStyle/>
          <a:p>
            <a:r>
              <a:rPr lang="en-US" dirty="0"/>
              <a:t>INTRODUCTION</a:t>
            </a:r>
          </a:p>
        </p:txBody>
      </p:sp>
      <p:pic>
        <p:nvPicPr>
          <p:cNvPr id="6" name="Picture 5">
            <a:extLst>
              <a:ext uri="{FF2B5EF4-FFF2-40B4-BE49-F238E27FC236}">
                <a16:creationId xmlns:a16="http://schemas.microsoft.com/office/drawing/2014/main" id="{462A2898-47CB-36D5-86A1-1A02F6312C69}"/>
              </a:ext>
            </a:extLst>
          </p:cNvPr>
          <p:cNvPicPr>
            <a:picLocks noChangeAspect="1"/>
          </p:cNvPicPr>
          <p:nvPr/>
        </p:nvPicPr>
        <p:blipFill>
          <a:blip r:embed="rId4"/>
          <a:srcRect r="49771"/>
          <a:stretch>
            <a:fillRect/>
          </a:stretch>
        </p:blipFill>
        <p:spPr>
          <a:xfrm>
            <a:off x="7054850" y="1041130"/>
            <a:ext cx="1865429" cy="1889750"/>
          </a:xfrm>
          <a:prstGeom prst="rect">
            <a:avLst/>
          </a:prstGeom>
        </p:spPr>
      </p:pic>
      <p:pic>
        <p:nvPicPr>
          <p:cNvPr id="8" name="Picture 7">
            <a:extLst>
              <a:ext uri="{FF2B5EF4-FFF2-40B4-BE49-F238E27FC236}">
                <a16:creationId xmlns:a16="http://schemas.microsoft.com/office/drawing/2014/main" id="{C579DD2C-1392-6046-FD80-D2DB979755FD}"/>
              </a:ext>
            </a:extLst>
          </p:cNvPr>
          <p:cNvPicPr>
            <a:picLocks noChangeAspect="1"/>
          </p:cNvPicPr>
          <p:nvPr/>
        </p:nvPicPr>
        <p:blipFill>
          <a:blip r:embed="rId5" cstate="print">
            <a:extLst>
              <a:ext uri="{28A0092B-C50C-407E-A947-70E740481C1C}">
                <a14:useLocalDpi xmlns:a14="http://schemas.microsoft.com/office/drawing/2010/main" val="0"/>
              </a:ext>
            </a:extLst>
          </a:blip>
          <a:srcRect l="49474" t="726" r="328" b="-726"/>
          <a:stretch>
            <a:fillRect/>
          </a:stretch>
        </p:blipFill>
        <p:spPr>
          <a:xfrm>
            <a:off x="7071286" y="2900675"/>
            <a:ext cx="1864308" cy="1889750"/>
          </a:xfrm>
          <a:prstGeom prst="rect">
            <a:avLst/>
          </a:prstGeom>
        </p:spPr>
      </p:pic>
    </p:spTree>
    <p:extLst>
      <p:ext uri="{BB962C8B-B14F-4D97-AF65-F5344CB8AC3E}">
        <p14:creationId xmlns:p14="http://schemas.microsoft.com/office/powerpoint/2010/main" val="507641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B632E-4A97-C871-6951-AE38A7C1231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EB38905-0807-39AC-F8CA-408D60DC2E42}"/>
              </a:ext>
            </a:extLst>
          </p:cNvPr>
          <p:cNvPicPr>
            <a:picLocks noChangeAspect="1"/>
          </p:cNvPicPr>
          <p:nvPr/>
        </p:nvPicPr>
        <p:blipFill>
          <a:blip r:embed="rId3" cstate="print">
            <a:extLst>
              <a:ext uri="{28A0092B-C50C-407E-A947-70E740481C1C}">
                <a14:useLocalDpi xmlns:a14="http://schemas.microsoft.com/office/drawing/2010/main" val="0"/>
              </a:ext>
            </a:extLst>
          </a:blip>
          <a:srcRect t="58" b="58"/>
          <a:stretch/>
        </p:blipFill>
        <p:spPr>
          <a:xfrm>
            <a:off x="436155" y="2359442"/>
            <a:ext cx="2916646" cy="1007862"/>
          </a:xfrm>
          <a:prstGeom prst="rect">
            <a:avLst/>
          </a:prstGeom>
        </p:spPr>
      </p:pic>
      <p:pic>
        <p:nvPicPr>
          <p:cNvPr id="13" name="Picture 12">
            <a:extLst>
              <a:ext uri="{FF2B5EF4-FFF2-40B4-BE49-F238E27FC236}">
                <a16:creationId xmlns:a16="http://schemas.microsoft.com/office/drawing/2014/main" id="{0FD4C55F-6B58-80F4-1D48-07097D614959}"/>
              </a:ext>
            </a:extLst>
          </p:cNvPr>
          <p:cNvPicPr>
            <a:picLocks noChangeAspect="1"/>
          </p:cNvPicPr>
          <p:nvPr/>
        </p:nvPicPr>
        <p:blipFill>
          <a:blip r:embed="rId4"/>
          <a:stretch>
            <a:fillRect/>
          </a:stretch>
        </p:blipFill>
        <p:spPr>
          <a:xfrm>
            <a:off x="436155" y="3415031"/>
            <a:ext cx="1752600" cy="1132896"/>
          </a:xfrm>
          <a:prstGeom prst="rect">
            <a:avLst/>
          </a:prstGeom>
        </p:spPr>
      </p:pic>
      <p:sp>
        <p:nvSpPr>
          <p:cNvPr id="4" name="Slide Number Placeholder 3">
            <a:extLst>
              <a:ext uri="{FF2B5EF4-FFF2-40B4-BE49-F238E27FC236}">
                <a16:creationId xmlns:a16="http://schemas.microsoft.com/office/drawing/2014/main" id="{C0780781-658E-96BE-482F-962011DDEFF7}"/>
              </a:ext>
            </a:extLst>
          </p:cNvPr>
          <p:cNvSpPr>
            <a:spLocks noGrp="1"/>
          </p:cNvSpPr>
          <p:nvPr>
            <p:ph type="sldNum" sz="quarter" idx="10"/>
          </p:nvPr>
        </p:nvSpPr>
        <p:spPr/>
        <p:txBody>
          <a:bodyPr/>
          <a:lstStyle/>
          <a:p>
            <a:fld id="{C21B05C1-3D19-DE44-B562-DD8B4238305A}" type="slidenum">
              <a:rPr lang="en-US" smtClean="0"/>
              <a:t>40</a:t>
            </a:fld>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226E3A9-328D-7EC0-CEB0-BD7F16053B4E}"/>
                  </a:ext>
                </a:extLst>
              </p:cNvPr>
              <p:cNvSpPr txBox="1"/>
              <p:nvPr/>
            </p:nvSpPr>
            <p:spPr>
              <a:xfrm>
                <a:off x="4037466" y="1744130"/>
                <a:ext cx="4477882" cy="400110"/>
              </a:xfrm>
              <a:prstGeom prst="rect">
                <a:avLst/>
              </a:prstGeom>
              <a:noFill/>
            </p:spPr>
            <p:txBody>
              <a:bodyPr wrap="square">
                <a:spAutoFit/>
              </a:bodyPr>
              <a:lstStyle/>
              <a:p>
                <a:pPr algn="ctr"/>
                <a14:m>
                  <m:oMath xmlns:m="http://schemas.openxmlformats.org/officeDocument/2006/math">
                    <m:r>
                      <a:rPr lang="en-US" sz="2000" b="0" i="1" dirty="0" smtClean="0">
                        <a:latin typeface="Cambria Math" panose="02040503050406030204" pitchFamily="18" charset="0"/>
                      </a:rPr>
                      <m:t>𝐴</m:t>
                    </m:r>
                    <m:r>
                      <a:rPr lang="en-US" sz="2000" b="0" i="1" dirty="0" smtClean="0">
                        <a:latin typeface="Cambria Math" panose="02040503050406030204" pitchFamily="18" charset="0"/>
                      </a:rPr>
                      <m:t>, </m:t>
                    </m:r>
                    <m:r>
                      <a:rPr lang="en-US" sz="2000" b="0" i="1" dirty="0" smtClean="0">
                        <a:latin typeface="Cambria Math" panose="02040503050406030204" pitchFamily="18" charset="0"/>
                      </a:rPr>
                      <m:t>𝐵</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𝑎𝑛𝑑</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𝑛</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𝑎𝑟𝑒</m:t>
                    </m:r>
                    <m:r>
                      <a:rPr lang="en-US" sz="2000" b="0" i="1" dirty="0" smtClean="0">
                        <a:latin typeface="Cambria Math" panose="02040503050406030204" pitchFamily="18" charset="0"/>
                      </a:rPr>
                      <m:t> </m:t>
                    </m:r>
                    <m:r>
                      <a:rPr lang="en-US" sz="2000" b="0" i="1" dirty="0" smtClean="0">
                        <a:latin typeface="Cambria Math" panose="02040503050406030204" pitchFamily="18" charset="0"/>
                      </a:rPr>
                      <m:t>𝑒𝑠𝑡𝑖𝑚𝑎𝑡𝑒𝑑</m:t>
                    </m:r>
                  </m:oMath>
                </a14:m>
                <a:r>
                  <a:rPr lang="en-US" sz="2000" dirty="0"/>
                  <a:t> </a:t>
                </a:r>
              </a:p>
            </p:txBody>
          </p:sp>
        </mc:Choice>
        <mc:Fallback xmlns="">
          <p:sp>
            <p:nvSpPr>
              <p:cNvPr id="19" name="TextBox 18">
                <a:extLst>
                  <a:ext uri="{FF2B5EF4-FFF2-40B4-BE49-F238E27FC236}">
                    <a16:creationId xmlns:a16="http://schemas.microsoft.com/office/drawing/2014/main" id="{C226E3A9-328D-7EC0-CEB0-BD7F16053B4E}"/>
                  </a:ext>
                </a:extLst>
              </p:cNvPr>
              <p:cNvSpPr txBox="1">
                <a:spLocks noRot="1" noChangeAspect="1" noMove="1" noResize="1" noEditPoints="1" noAdjustHandles="1" noChangeArrowheads="1" noChangeShapeType="1" noTextEdit="1"/>
              </p:cNvSpPr>
              <p:nvPr/>
            </p:nvSpPr>
            <p:spPr>
              <a:xfrm>
                <a:off x="4037466" y="1744130"/>
                <a:ext cx="4477882"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4FD4D97-B063-36C3-32FB-43F58BDBAD46}"/>
                  </a:ext>
                </a:extLst>
              </p:cNvPr>
              <p:cNvSpPr txBox="1"/>
              <p:nvPr/>
            </p:nvSpPr>
            <p:spPr>
              <a:xfrm>
                <a:off x="4025273" y="3696136"/>
                <a:ext cx="4477883" cy="424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𝑍</m:t>
                          </m:r>
                        </m:e>
                        <m:sub>
                          <m:r>
                            <a:rPr lang="en-US" sz="2000" b="0" i="1" smtClean="0">
                              <a:latin typeface="Cambria Math" panose="02040503050406030204" pitchFamily="18" charset="0"/>
                            </a:rPr>
                            <m:t>𝑒𝑓𝑓</m:t>
                          </m:r>
                        </m:sub>
                      </m:sSub>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acc>
                        <m:accPr>
                          <m:chr m:val="̂"/>
                          <m:ctrlPr>
                            <a:rPr lang="en-US" sz="2000" i="1" dirty="0">
                              <a:latin typeface="Cambria Math" panose="02040503050406030204" pitchFamily="18" charset="0"/>
                            </a:rPr>
                          </m:ctrlPr>
                        </m:accPr>
                        <m:e>
                          <m:sSub>
                            <m:sSubPr>
                              <m:ctrlPr>
                                <a:rPr lang="en-US" sz="2000" i="1" dirty="0">
                                  <a:latin typeface="Cambria Math" panose="02040503050406030204" pitchFamily="18" charset="0"/>
                                </a:rPr>
                              </m:ctrlPr>
                            </m:sSubPr>
                            <m:e>
                              <m:r>
                                <a:rPr lang="en-US" sz="2000" i="1" dirty="0">
                                  <a:latin typeface="Cambria Math" panose="02040503050406030204" pitchFamily="18" charset="0"/>
                                </a:rPr>
                                <m:t>𝜌</m:t>
                              </m:r>
                            </m:e>
                            <m:sub>
                              <m:r>
                                <a:rPr lang="en-US" sz="2000" i="1" dirty="0">
                                  <a:latin typeface="Cambria Math" panose="02040503050406030204" pitchFamily="18" charset="0"/>
                                </a:rPr>
                                <m:t>𝑒</m:t>
                              </m:r>
                            </m:sub>
                          </m:sSub>
                        </m:e>
                      </m:acc>
                      <m:r>
                        <a:rPr lang="en-US" sz="2000" b="0" i="1" dirty="0" smtClean="0">
                          <a:latin typeface="Cambria Math" panose="02040503050406030204" pitchFamily="18" charset="0"/>
                        </a:rPr>
                        <m:t> </m:t>
                      </m:r>
                      <m:r>
                        <a:rPr lang="en-US" sz="2000" b="0" i="1" smtClean="0">
                          <a:latin typeface="Cambria Math" panose="02040503050406030204" pitchFamily="18" charset="0"/>
                        </a:rPr>
                        <m:t>𝑎𝑟𝑒</m:t>
                      </m:r>
                      <m:r>
                        <a:rPr lang="en-US" sz="2000" b="0" i="1" smtClean="0">
                          <a:latin typeface="Cambria Math" panose="02040503050406030204" pitchFamily="18" charset="0"/>
                        </a:rPr>
                        <m:t> </m:t>
                      </m:r>
                      <m:r>
                        <a:rPr lang="en-US" sz="2000" b="0" i="1" smtClean="0">
                          <a:latin typeface="Cambria Math" panose="02040503050406030204" pitchFamily="18" charset="0"/>
                        </a:rPr>
                        <m:t>𝑒𝑠𝑡𝑖𝑚𝑎𝑡𝑒𝑑</m:t>
                      </m:r>
                      <m:r>
                        <a:rPr lang="en-US" sz="2000" b="0" i="1" smtClean="0">
                          <a:latin typeface="Cambria Math" panose="02040503050406030204" pitchFamily="18" charset="0"/>
                        </a:rPr>
                        <m:t>.</m:t>
                      </m:r>
                    </m:oMath>
                  </m:oMathPara>
                </a14:m>
                <a:endParaRPr lang="en-US" sz="1800" dirty="0"/>
              </a:p>
            </p:txBody>
          </p:sp>
        </mc:Choice>
        <mc:Fallback xmlns="">
          <p:sp>
            <p:nvSpPr>
              <p:cNvPr id="10" name="TextBox 9">
                <a:extLst>
                  <a:ext uri="{FF2B5EF4-FFF2-40B4-BE49-F238E27FC236}">
                    <a16:creationId xmlns:a16="http://schemas.microsoft.com/office/drawing/2014/main" id="{64FD4D97-B063-36C3-32FB-43F58BDBAD46}"/>
                  </a:ext>
                </a:extLst>
              </p:cNvPr>
              <p:cNvSpPr txBox="1">
                <a:spLocks noRot="1" noChangeAspect="1" noMove="1" noResize="1" noEditPoints="1" noAdjustHandles="1" noChangeArrowheads="1" noChangeShapeType="1" noTextEdit="1"/>
              </p:cNvSpPr>
              <p:nvPr/>
            </p:nvSpPr>
            <p:spPr>
              <a:xfrm>
                <a:off x="4025273" y="3696136"/>
                <a:ext cx="4477883" cy="424732"/>
              </a:xfrm>
              <a:prstGeom prst="rect">
                <a:avLst/>
              </a:prstGeom>
              <a:blipFill>
                <a:blip r:embed="rId6"/>
                <a:stretch>
                  <a:fillRect t="-4286"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3030C5-1A09-1465-E978-A8148DFB28BA}"/>
                  </a:ext>
                </a:extLst>
              </p:cNvPr>
              <p:cNvSpPr txBox="1"/>
              <p:nvPr/>
            </p:nvSpPr>
            <p:spPr>
              <a:xfrm>
                <a:off x="4037466" y="2346307"/>
                <a:ext cx="4480932" cy="552972"/>
              </a:xfrm>
              <a:prstGeom prst="rect">
                <a:avLst/>
              </a:prstGeom>
              <a:noFill/>
            </p:spPr>
            <p:txBody>
              <a:bodyPr wrap="square">
                <a:spAutoFit/>
              </a:bodyPr>
              <a:lstStyle/>
              <a:p>
                <a14:m>
                  <m:oMath xmlns:m="http://schemas.openxmlformats.org/officeDocument/2006/math">
                    <m:acc>
                      <m:accPr>
                        <m:chr m:val="̂"/>
                        <m:ctrlPr>
                          <a:rPr lang="en-US" sz="2000" b="0" i="1" dirty="0" smtClean="0">
                            <a:latin typeface="Cambria Math" panose="02040503050406030204" pitchFamily="18" charset="0"/>
                          </a:rPr>
                        </m:ctrlPr>
                      </m:accPr>
                      <m:e>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𝜌</m:t>
                            </m:r>
                          </m:e>
                          <m:sub>
                            <m:r>
                              <a:rPr lang="en-US" sz="2000" b="0" i="1" dirty="0" smtClean="0">
                                <a:latin typeface="Cambria Math" panose="02040503050406030204" pitchFamily="18" charset="0"/>
                              </a:rPr>
                              <m:t>𝑒</m:t>
                            </m:r>
                          </m:sub>
                        </m:sSub>
                      </m:e>
                    </m:acc>
                    <m:r>
                      <a:rPr lang="en-US" sz="2000" b="0" i="1" dirty="0" smtClean="0">
                        <a:latin typeface="Cambria Math" panose="02040503050406030204" pitchFamily="18" charset="0"/>
                      </a:rPr>
                      <m:t> </m:t>
                    </m:r>
                    <m:d>
                      <m:dPr>
                        <m:ctrlPr>
                          <a:rPr lang="en-US" sz="2000" b="0" i="1" dirty="0" smtClean="0">
                            <a:latin typeface="Cambria Math" panose="02040503050406030204" pitchFamily="18" charset="0"/>
                          </a:rPr>
                        </m:ctrlPr>
                      </m:dPr>
                      <m:e>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𝐴</m:t>
                            </m:r>
                          </m:e>
                          <m:sub>
                            <m:r>
                              <a:rPr lang="en-US" sz="2000" b="0" i="1" dirty="0" smtClean="0">
                                <a:latin typeface="Cambria Math" panose="02040503050406030204" pitchFamily="18" charset="0"/>
                              </a:rPr>
                              <m:t>100</m:t>
                            </m:r>
                          </m:sub>
                        </m:sSub>
                        <m:r>
                          <a:rPr lang="en-US" sz="2000" b="0" i="1" dirty="0" smtClean="0">
                            <a:latin typeface="Cambria Math" panose="02040503050406030204" pitchFamily="18" charset="0"/>
                          </a:rPr>
                          <m:t>+</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𝐵</m:t>
                            </m:r>
                          </m:e>
                          <m:sub>
                            <m:r>
                              <a:rPr lang="en-US" sz="2000" b="0" i="1" dirty="0" smtClean="0">
                                <a:latin typeface="Cambria Math" panose="02040503050406030204" pitchFamily="18" charset="0"/>
                              </a:rPr>
                              <m:t>100</m:t>
                            </m:r>
                          </m:sub>
                        </m:sSub>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𝑍</m:t>
                            </m:r>
                          </m:e>
                          <m:sub>
                            <m:r>
                              <a:rPr lang="en-US" sz="2000" b="0" i="1" dirty="0" smtClean="0">
                                <a:latin typeface="Cambria Math" panose="02040503050406030204" pitchFamily="18" charset="0"/>
                              </a:rPr>
                              <m:t>𝑒𝑓𝑓</m:t>
                            </m:r>
                          </m:sub>
                          <m:sup>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𝑛</m:t>
                                </m:r>
                              </m:e>
                              <m:sub>
                                <m:r>
                                  <a:rPr lang="en-US" sz="2000" b="0" i="1" dirty="0" smtClean="0">
                                    <a:latin typeface="Cambria Math" panose="02040503050406030204" pitchFamily="18" charset="0"/>
                                  </a:rPr>
                                  <m:t>100</m:t>
                                </m:r>
                              </m:sub>
                            </m:sSub>
                          </m:sup>
                        </m:sSubSup>
                      </m:e>
                    </m:d>
                    <m:r>
                      <a:rPr lang="en-US" sz="2000" b="0" i="1" dirty="0" smtClean="0">
                        <a:latin typeface="Cambria Math" panose="02040503050406030204" pitchFamily="18" charset="0"/>
                      </a:rPr>
                      <m:t>=</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𝜇</m:t>
                        </m:r>
                      </m:e>
                      <m:sub>
                        <m:r>
                          <a:rPr lang="en-US" sz="2000" b="0" i="1" dirty="0" smtClean="0">
                            <a:latin typeface="Cambria Math" panose="02040503050406030204" pitchFamily="18" charset="0"/>
                          </a:rPr>
                          <m:t>100</m:t>
                        </m:r>
                      </m:sub>
                    </m:sSub>
                    <m:r>
                      <a:rPr lang="en-US" sz="2000" b="0" i="1" dirty="0" smtClean="0">
                        <a:latin typeface="Cambria Math" panose="02040503050406030204" pitchFamily="18" charset="0"/>
                      </a:rPr>
                      <m:t>−</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𝜇</m:t>
                        </m:r>
                      </m:e>
                      <m:sub>
                        <m:r>
                          <a:rPr lang="en-US" sz="2000" b="0" i="1" dirty="0" smtClean="0">
                            <a:latin typeface="Cambria Math" panose="02040503050406030204" pitchFamily="18" charset="0"/>
                          </a:rPr>
                          <m:t>𝑎</m:t>
                        </m:r>
                        <m:r>
                          <a:rPr lang="en-US" sz="2000" b="0" i="1" dirty="0" smtClean="0">
                            <a:latin typeface="Cambria Math" panose="02040503050406030204" pitchFamily="18" charset="0"/>
                          </a:rPr>
                          <m:t>,100</m:t>
                        </m:r>
                      </m:sub>
                    </m:sSub>
                  </m:oMath>
                </a14:m>
                <a:r>
                  <a:rPr lang="en-US" sz="2000" dirty="0"/>
                  <a:t> </a:t>
                </a:r>
              </a:p>
            </p:txBody>
          </p:sp>
        </mc:Choice>
        <mc:Fallback xmlns="">
          <p:sp>
            <p:nvSpPr>
              <p:cNvPr id="8" name="TextBox 7">
                <a:extLst>
                  <a:ext uri="{FF2B5EF4-FFF2-40B4-BE49-F238E27FC236}">
                    <a16:creationId xmlns:a16="http://schemas.microsoft.com/office/drawing/2014/main" id="{803030C5-1A09-1465-E978-A8148DFB28BA}"/>
                  </a:ext>
                </a:extLst>
              </p:cNvPr>
              <p:cNvSpPr txBox="1">
                <a:spLocks noRot="1" noChangeAspect="1" noMove="1" noResize="1" noEditPoints="1" noAdjustHandles="1" noChangeArrowheads="1" noChangeShapeType="1" noTextEdit="1"/>
              </p:cNvSpPr>
              <p:nvPr/>
            </p:nvSpPr>
            <p:spPr>
              <a:xfrm>
                <a:off x="4037466" y="2346307"/>
                <a:ext cx="4480932" cy="55297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7EC9707-1C58-6F99-456E-1E93C4C738E8}"/>
                  </a:ext>
                </a:extLst>
              </p:cNvPr>
              <p:cNvSpPr txBox="1"/>
              <p:nvPr/>
            </p:nvSpPr>
            <p:spPr>
              <a:xfrm>
                <a:off x="4037466" y="2936300"/>
                <a:ext cx="4480932" cy="552972"/>
              </a:xfrm>
              <a:prstGeom prst="rect">
                <a:avLst/>
              </a:prstGeom>
              <a:noFill/>
            </p:spPr>
            <p:txBody>
              <a:bodyPr wrap="square">
                <a:spAutoFit/>
              </a:bodyPr>
              <a:lstStyle/>
              <a:p>
                <a14:m>
                  <m:oMath xmlns:m="http://schemas.openxmlformats.org/officeDocument/2006/math">
                    <m:acc>
                      <m:accPr>
                        <m:chr m:val="̂"/>
                        <m:ctrlPr>
                          <a:rPr lang="en-US" sz="2000" b="0" i="1" dirty="0" smtClean="0">
                            <a:latin typeface="Cambria Math" panose="02040503050406030204" pitchFamily="18" charset="0"/>
                          </a:rPr>
                        </m:ctrlPr>
                      </m:accPr>
                      <m:e>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𝜌</m:t>
                            </m:r>
                          </m:e>
                          <m:sub>
                            <m:r>
                              <a:rPr lang="en-US" sz="2000" b="0" i="1" dirty="0" smtClean="0">
                                <a:latin typeface="Cambria Math" panose="02040503050406030204" pitchFamily="18" charset="0"/>
                              </a:rPr>
                              <m:t>𝑒</m:t>
                            </m:r>
                          </m:sub>
                        </m:sSub>
                      </m:e>
                    </m:acc>
                    <m:r>
                      <a:rPr lang="en-US" sz="2000" b="0" i="1" dirty="0" smtClean="0">
                        <a:latin typeface="Cambria Math" panose="02040503050406030204" pitchFamily="18" charset="0"/>
                      </a:rPr>
                      <m:t> </m:t>
                    </m:r>
                    <m:d>
                      <m:dPr>
                        <m:ctrlPr>
                          <a:rPr lang="en-US" sz="2000" b="0" i="1" dirty="0" smtClean="0">
                            <a:latin typeface="Cambria Math" panose="02040503050406030204" pitchFamily="18" charset="0"/>
                          </a:rPr>
                        </m:ctrlPr>
                      </m:dPr>
                      <m:e>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𝐴</m:t>
                            </m:r>
                          </m:e>
                          <m:sub>
                            <m:r>
                              <a:rPr lang="en-US" sz="2000" b="0" i="1" dirty="0" smtClean="0">
                                <a:latin typeface="Cambria Math" panose="02040503050406030204" pitchFamily="18" charset="0"/>
                              </a:rPr>
                              <m:t>140</m:t>
                            </m:r>
                          </m:sub>
                        </m:sSub>
                        <m:r>
                          <a:rPr lang="en-US" sz="2000" b="0" i="1" dirty="0" smtClean="0">
                            <a:latin typeface="Cambria Math" panose="02040503050406030204" pitchFamily="18" charset="0"/>
                          </a:rPr>
                          <m:t>+</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𝐵</m:t>
                            </m:r>
                          </m:e>
                          <m:sub>
                            <m:r>
                              <a:rPr lang="en-US" sz="2000" b="0" i="1" dirty="0" smtClean="0">
                                <a:latin typeface="Cambria Math" panose="02040503050406030204" pitchFamily="18" charset="0"/>
                              </a:rPr>
                              <m:t>140</m:t>
                            </m:r>
                          </m:sub>
                        </m:sSub>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𝑍</m:t>
                            </m:r>
                          </m:e>
                          <m:sub>
                            <m:r>
                              <a:rPr lang="en-US" sz="2000" b="0" i="1" dirty="0" smtClean="0">
                                <a:latin typeface="Cambria Math" panose="02040503050406030204" pitchFamily="18" charset="0"/>
                              </a:rPr>
                              <m:t>𝑒𝑓𝑓</m:t>
                            </m:r>
                          </m:sub>
                          <m:sup>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𝑛</m:t>
                                </m:r>
                              </m:e>
                              <m:sub>
                                <m:r>
                                  <a:rPr lang="en-US" sz="2000" b="0" i="1" dirty="0" smtClean="0">
                                    <a:latin typeface="Cambria Math" panose="02040503050406030204" pitchFamily="18" charset="0"/>
                                  </a:rPr>
                                  <m:t>140</m:t>
                                </m:r>
                              </m:sub>
                            </m:sSub>
                          </m:sup>
                        </m:sSubSup>
                      </m:e>
                    </m:d>
                    <m:r>
                      <a:rPr lang="en-US" sz="2000" b="0" i="1" dirty="0" smtClean="0">
                        <a:latin typeface="Cambria Math" panose="02040503050406030204" pitchFamily="18" charset="0"/>
                      </a:rPr>
                      <m:t>=</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𝜇</m:t>
                        </m:r>
                      </m:e>
                      <m:sub>
                        <m:r>
                          <a:rPr lang="en-US" sz="2000" b="0" i="1" dirty="0" smtClean="0">
                            <a:latin typeface="Cambria Math" panose="02040503050406030204" pitchFamily="18" charset="0"/>
                          </a:rPr>
                          <m:t>140</m:t>
                        </m:r>
                      </m:sub>
                    </m:sSub>
                    <m:r>
                      <a:rPr lang="en-US" sz="2000" b="0" i="1" dirty="0" smtClean="0">
                        <a:latin typeface="Cambria Math" panose="02040503050406030204" pitchFamily="18" charset="0"/>
                      </a:rPr>
                      <m:t>−</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𝜇</m:t>
                        </m:r>
                      </m:e>
                      <m:sub>
                        <m:r>
                          <a:rPr lang="en-US" sz="2000" b="0" i="1" dirty="0" smtClean="0">
                            <a:latin typeface="Cambria Math" panose="02040503050406030204" pitchFamily="18" charset="0"/>
                          </a:rPr>
                          <m:t>𝑎</m:t>
                        </m:r>
                        <m:r>
                          <a:rPr lang="en-US" sz="2000" b="0" i="1" dirty="0" smtClean="0">
                            <a:latin typeface="Cambria Math" panose="02040503050406030204" pitchFamily="18" charset="0"/>
                          </a:rPr>
                          <m:t>,140</m:t>
                        </m:r>
                      </m:sub>
                    </m:sSub>
                  </m:oMath>
                </a14:m>
                <a:r>
                  <a:rPr lang="en-US" sz="2000" dirty="0"/>
                  <a:t> </a:t>
                </a:r>
              </a:p>
            </p:txBody>
          </p:sp>
        </mc:Choice>
        <mc:Fallback xmlns="">
          <p:sp>
            <p:nvSpPr>
              <p:cNvPr id="12" name="TextBox 11">
                <a:extLst>
                  <a:ext uri="{FF2B5EF4-FFF2-40B4-BE49-F238E27FC236}">
                    <a16:creationId xmlns:a16="http://schemas.microsoft.com/office/drawing/2014/main" id="{77EC9707-1C58-6F99-456E-1E93C4C738E8}"/>
                  </a:ext>
                </a:extLst>
              </p:cNvPr>
              <p:cNvSpPr txBox="1">
                <a:spLocks noRot="1" noChangeAspect="1" noMove="1" noResize="1" noEditPoints="1" noAdjustHandles="1" noChangeArrowheads="1" noChangeShapeType="1" noTextEdit="1"/>
              </p:cNvSpPr>
              <p:nvPr/>
            </p:nvSpPr>
            <p:spPr>
              <a:xfrm>
                <a:off x="4037466" y="2936300"/>
                <a:ext cx="4480932" cy="55297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9327539-80D3-59D4-9CEA-42EFC01C2057}"/>
                  </a:ext>
                </a:extLst>
              </p:cNvPr>
              <p:cNvSpPr txBox="1"/>
              <p:nvPr/>
            </p:nvSpPr>
            <p:spPr>
              <a:xfrm>
                <a:off x="442332" y="1400188"/>
                <a:ext cx="3657600" cy="457241"/>
              </a:xfrm>
              <a:prstGeom prst="rect">
                <a:avLst/>
              </a:prstGeom>
              <a:noFill/>
            </p:spPr>
            <p:txBody>
              <a:bodyPr wrap="square">
                <a:spAutoFit/>
              </a:bodyPr>
              <a:lstStyle/>
              <a:p>
                <a:pPr marL="0" indent="0">
                  <a:buNone/>
                </a:pPr>
                <a14:m>
                  <m:oMathPara xmlns:m="http://schemas.openxmlformats.org/officeDocument/2006/math">
                    <m:oMathParaPr>
                      <m:jc m:val="left"/>
                    </m:oMathParaPr>
                    <m:oMath xmlns:m="http://schemas.openxmlformats.org/officeDocument/2006/math">
                      <m:r>
                        <a:rPr lang="en-US" sz="2000" i="1" dirty="0" smtClean="0">
                          <a:latin typeface="Cambria Math" panose="02040503050406030204" pitchFamily="18" charset="0"/>
                        </a:rPr>
                        <m:t>𝜇</m:t>
                      </m:r>
                      <m:d>
                        <m:dPr>
                          <m:ctrlPr>
                            <a:rPr lang="en-US" sz="2000" i="1" dirty="0" smtClean="0">
                              <a:latin typeface="Cambria Math" panose="02040503050406030204" pitchFamily="18" charset="0"/>
                            </a:rPr>
                          </m:ctrlPr>
                        </m:dPr>
                        <m:e>
                          <m:r>
                            <a:rPr lang="en-US" sz="2000" b="0" i="1" dirty="0" smtClean="0">
                              <a:latin typeface="Cambria Math" panose="02040503050406030204" pitchFamily="18" charset="0"/>
                            </a:rPr>
                            <m:t>𝐸</m:t>
                          </m:r>
                        </m:e>
                      </m:d>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𝜌</m:t>
                              </m:r>
                            </m:e>
                            <m:sub>
                              <m:r>
                                <a:rPr lang="en-US" sz="2000" b="0" i="1" dirty="0" smtClean="0">
                                  <a:latin typeface="Cambria Math" panose="02040503050406030204" pitchFamily="18" charset="0"/>
                                </a:rPr>
                                <m:t>𝑒</m:t>
                              </m:r>
                            </m:sub>
                          </m:sSub>
                        </m:e>
                      </m:acc>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𝐴</m:t>
                          </m:r>
                          <m:r>
                            <a:rPr lang="en-US" sz="2000" b="0" i="1" dirty="0" smtClean="0">
                              <a:latin typeface="Cambria Math" panose="02040503050406030204" pitchFamily="18" charset="0"/>
                            </a:rPr>
                            <m:t>+</m:t>
                          </m:r>
                          <m:r>
                            <a:rPr lang="en-US" sz="2000" b="0" i="1" dirty="0" smtClean="0">
                              <a:latin typeface="Cambria Math" panose="02040503050406030204" pitchFamily="18" charset="0"/>
                            </a:rPr>
                            <m:t>𝐵</m:t>
                          </m:r>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𝑍</m:t>
                              </m:r>
                            </m:e>
                            <m:sub>
                              <m:r>
                                <a:rPr lang="en-US" sz="2000" b="0" i="1" dirty="0" smtClean="0">
                                  <a:latin typeface="Cambria Math" panose="02040503050406030204" pitchFamily="18" charset="0"/>
                                </a:rPr>
                                <m:t>𝑒𝑓𝑓</m:t>
                              </m:r>
                            </m:sub>
                            <m:sup>
                              <m:r>
                                <a:rPr lang="en-US" sz="2000" b="0" i="1" dirty="0" smtClean="0">
                                  <a:latin typeface="Cambria Math" panose="02040503050406030204" pitchFamily="18" charset="0"/>
                                </a:rPr>
                                <m:t>𝑛</m:t>
                              </m:r>
                            </m:sup>
                          </m:sSubSup>
                        </m:e>
                      </m:d>
                      <m:r>
                        <a:rPr lang="en-US" sz="2000" b="0" i="1" dirty="0" smtClean="0">
                          <a:latin typeface="Cambria Math" panose="02040503050406030204" pitchFamily="18" charset="0"/>
                        </a:rPr>
                        <m:t>+</m:t>
                      </m:r>
                      <m:r>
                        <a:rPr lang="en-US" sz="2000" b="0" i="1" dirty="0" smtClean="0">
                          <a:latin typeface="Cambria Math" panose="02040503050406030204" pitchFamily="18" charset="0"/>
                        </a:rPr>
                        <m:t>𝐶</m:t>
                      </m:r>
                    </m:oMath>
                  </m:oMathPara>
                </a14:m>
                <a:endParaRPr lang="en-US" sz="2000" dirty="0"/>
              </a:p>
            </p:txBody>
          </p:sp>
        </mc:Choice>
        <mc:Fallback xmlns="">
          <p:sp>
            <p:nvSpPr>
              <p:cNvPr id="14" name="TextBox 13">
                <a:extLst>
                  <a:ext uri="{FF2B5EF4-FFF2-40B4-BE49-F238E27FC236}">
                    <a16:creationId xmlns:a16="http://schemas.microsoft.com/office/drawing/2014/main" id="{89327539-80D3-59D4-9CEA-42EFC01C2057}"/>
                  </a:ext>
                </a:extLst>
              </p:cNvPr>
              <p:cNvSpPr txBox="1">
                <a:spLocks noRot="1" noChangeAspect="1" noMove="1" noResize="1" noEditPoints="1" noAdjustHandles="1" noChangeArrowheads="1" noChangeShapeType="1" noTextEdit="1"/>
              </p:cNvSpPr>
              <p:nvPr/>
            </p:nvSpPr>
            <p:spPr>
              <a:xfrm>
                <a:off x="442332" y="1400188"/>
                <a:ext cx="3657600" cy="457241"/>
              </a:xfrm>
              <a:prstGeom prst="rect">
                <a:avLst/>
              </a:prstGeom>
              <a:blipFill>
                <a:blip r:embed="rId9"/>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5608B22-BD22-B5CB-EFA1-3D2AD2D3E379}"/>
                  </a:ext>
                </a:extLst>
              </p:cNvPr>
              <p:cNvSpPr txBox="1"/>
              <p:nvPr/>
            </p:nvSpPr>
            <p:spPr>
              <a:xfrm>
                <a:off x="442332" y="1857429"/>
                <a:ext cx="2286000" cy="546368"/>
              </a:xfrm>
              <a:prstGeom prst="rect">
                <a:avLst/>
              </a:prstGeom>
              <a:noFill/>
            </p:spPr>
            <p:txBody>
              <a:bodyPr wrap="square">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𝑒𝑓𝑓</m:t>
                        </m:r>
                      </m:sub>
                    </m:sSub>
                    <m:r>
                      <a:rPr lang="en-US" sz="2000"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nary>
                              <m:naryPr>
                                <m:chr m:val="∑"/>
                                <m:supHide m:val="on"/>
                                <m:ctrlPr>
                                  <a:rPr lang="en-US" sz="2000" i="1">
                                    <a:latin typeface="Cambria Math" panose="02040503050406030204" pitchFamily="18" charset="0"/>
                                  </a:rPr>
                                </m:ctrlPr>
                              </m:naryPr>
                              <m:sub>
                                <m:r>
                                  <m:rPr>
                                    <m:brk m:alnAt="7"/>
                                  </m:rPr>
                                  <a:rPr lang="en-US" sz="2000" i="1">
                                    <a:latin typeface="Cambria Math" panose="02040503050406030204" pitchFamily="18" charset="0"/>
                                  </a:rPr>
                                  <m:t>𝑖</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𝑖</m:t>
                                    </m:r>
                                  </m:sub>
                                </m:sSub>
                                <m:sSubSup>
                                  <m:sSubSupPr>
                                    <m:ctrlPr>
                                      <a:rPr lang="en-US" sz="2000" i="1">
                                        <a:latin typeface="Cambria Math" panose="02040503050406030204" pitchFamily="18" charset="0"/>
                                      </a:rPr>
                                    </m:ctrlPr>
                                  </m:sSubSupPr>
                                  <m:e>
                                    <m:r>
                                      <a:rPr lang="en-US" sz="2000" i="1">
                                        <a:latin typeface="Cambria Math" panose="02040503050406030204" pitchFamily="18" charset="0"/>
                                      </a:rPr>
                                      <m:t>𝑍</m:t>
                                    </m:r>
                                  </m:e>
                                  <m:sub>
                                    <m:r>
                                      <a:rPr lang="en-US" sz="2000" i="1">
                                        <a:latin typeface="Cambria Math" panose="02040503050406030204" pitchFamily="18" charset="0"/>
                                      </a:rPr>
                                      <m:t>𝑖</m:t>
                                    </m:r>
                                  </m:sub>
                                  <m:sup>
                                    <m:r>
                                      <a:rPr lang="en-US" sz="2000" i="1">
                                        <a:latin typeface="Cambria Math" panose="02040503050406030204" pitchFamily="18" charset="0"/>
                                      </a:rPr>
                                      <m:t>𝑛</m:t>
                                    </m:r>
                                  </m:sup>
                                </m:sSubSup>
                              </m:e>
                            </m:nary>
                          </m:e>
                        </m:d>
                      </m:e>
                      <m:sup>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𝑛</m:t>
                            </m:r>
                          </m:den>
                        </m:f>
                      </m:sup>
                    </m:sSup>
                  </m:oMath>
                </a14:m>
                <a:r>
                  <a:rPr lang="en-US" sz="2000" dirty="0">
                    <a:solidFill>
                      <a:schemeClr val="bg1"/>
                    </a:solidFill>
                  </a:rPr>
                  <a:t>.</a:t>
                </a:r>
              </a:p>
            </p:txBody>
          </p:sp>
        </mc:Choice>
        <mc:Fallback xmlns="">
          <p:sp>
            <p:nvSpPr>
              <p:cNvPr id="15" name="TextBox 14">
                <a:extLst>
                  <a:ext uri="{FF2B5EF4-FFF2-40B4-BE49-F238E27FC236}">
                    <a16:creationId xmlns:a16="http://schemas.microsoft.com/office/drawing/2014/main" id="{85608B22-BD22-B5CB-EFA1-3D2AD2D3E379}"/>
                  </a:ext>
                </a:extLst>
              </p:cNvPr>
              <p:cNvSpPr txBox="1">
                <a:spLocks noRot="1" noChangeAspect="1" noMove="1" noResize="1" noEditPoints="1" noAdjustHandles="1" noChangeArrowheads="1" noChangeShapeType="1" noTextEdit="1"/>
              </p:cNvSpPr>
              <p:nvPr/>
            </p:nvSpPr>
            <p:spPr>
              <a:xfrm>
                <a:off x="442332" y="1857429"/>
                <a:ext cx="2286000" cy="546368"/>
              </a:xfrm>
              <a:prstGeom prst="rect">
                <a:avLst/>
              </a:prstGeom>
              <a:blipFill>
                <a:blip r:embed="rId10"/>
                <a:stretch>
                  <a:fillRect b="-14607"/>
                </a:stretch>
              </a:blipFill>
            </p:spPr>
            <p:txBody>
              <a:bodyPr/>
              <a:lstStyle/>
              <a:p>
                <a:r>
                  <a:rPr lang="en-US">
                    <a:noFill/>
                  </a:rPr>
                  <a:t> </a:t>
                </a:r>
              </a:p>
            </p:txBody>
          </p:sp>
        </mc:Fallback>
      </mc:AlternateContent>
      <p:sp>
        <p:nvSpPr>
          <p:cNvPr id="7" name="Title 1">
            <a:extLst>
              <a:ext uri="{FF2B5EF4-FFF2-40B4-BE49-F238E27FC236}">
                <a16:creationId xmlns:a16="http://schemas.microsoft.com/office/drawing/2014/main" id="{0DB12E06-54FA-3569-1A66-E666FC7B3ED2}"/>
              </a:ext>
            </a:extLst>
          </p:cNvPr>
          <p:cNvSpPr txBox="1">
            <a:spLocks/>
          </p:cNvSpPr>
          <p:nvPr/>
        </p:nvSpPr>
        <p:spPr>
          <a:xfrm>
            <a:off x="228600" y="438150"/>
            <a:ext cx="8686800" cy="838200"/>
          </a:xfrm>
          <a:prstGeom prst="rect">
            <a:avLst/>
          </a:prstGeom>
        </p:spPr>
        <p:txBody>
          <a:bodyPr vert="horz" lIns="91440" tIns="45720" rIns="91440" bIns="45720" rtlCol="0" anchor="ctr">
            <a:normAutofit fontScale="92500" lnSpcReduction="10000"/>
          </a:bodyPr>
          <a:lstStyle>
            <a:lvl1pPr algn="l" defTabSz="457178"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US" dirty="0"/>
              <a:t>1. Literature Review - </a:t>
            </a:r>
            <a:r>
              <a:rPr lang="en-US" sz="2800" dirty="0"/>
              <a:t>Monte Carlo Approach for DECT (Victor et al., 2017)</a:t>
            </a:r>
            <a:endParaRPr lang="en-US" dirty="0"/>
          </a:p>
        </p:txBody>
      </p:sp>
    </p:spTree>
    <p:extLst>
      <p:ext uri="{BB962C8B-B14F-4D97-AF65-F5344CB8AC3E}">
        <p14:creationId xmlns:p14="http://schemas.microsoft.com/office/powerpoint/2010/main" val="2193737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B8672-2E44-7696-2C23-BEC94E6026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1DBE13-DFB5-0F88-510F-6A20868B2C89}"/>
              </a:ext>
            </a:extLst>
          </p:cNvPr>
          <p:cNvPicPr>
            <a:picLocks noChangeAspect="1"/>
          </p:cNvPicPr>
          <p:nvPr/>
        </p:nvPicPr>
        <p:blipFill>
          <a:blip r:embed="rId2"/>
          <a:srcRect t="2430"/>
          <a:stretch/>
        </p:blipFill>
        <p:spPr>
          <a:xfrm>
            <a:off x="3097338" y="1233487"/>
            <a:ext cx="5585883" cy="3569606"/>
          </a:xfrm>
          <a:prstGeom prst="rect">
            <a:avLst/>
          </a:prstGeom>
        </p:spPr>
      </p:pic>
      <p:sp>
        <p:nvSpPr>
          <p:cNvPr id="4" name="Slide Number Placeholder 3">
            <a:extLst>
              <a:ext uri="{FF2B5EF4-FFF2-40B4-BE49-F238E27FC236}">
                <a16:creationId xmlns:a16="http://schemas.microsoft.com/office/drawing/2014/main" id="{D3604E59-FD7A-D232-DF4F-7FC9B5E955FB}"/>
              </a:ext>
            </a:extLst>
          </p:cNvPr>
          <p:cNvSpPr>
            <a:spLocks noGrp="1"/>
          </p:cNvSpPr>
          <p:nvPr>
            <p:ph type="sldNum" sz="quarter" idx="10"/>
          </p:nvPr>
        </p:nvSpPr>
        <p:spPr/>
        <p:txBody>
          <a:bodyPr/>
          <a:lstStyle/>
          <a:p>
            <a:fld id="{C21B05C1-3D19-DE44-B562-DD8B4238305A}" type="slidenum">
              <a:rPr lang="en-US" smtClean="0"/>
              <a:t>41</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2A0A6B3-E384-CA53-2033-6043502DA821}"/>
                  </a:ext>
                </a:extLst>
              </p:cNvPr>
              <p:cNvSpPr txBox="1"/>
              <p:nvPr/>
            </p:nvSpPr>
            <p:spPr>
              <a:xfrm>
                <a:off x="324857" y="1587129"/>
                <a:ext cx="2895600" cy="3183820"/>
              </a:xfrm>
              <a:prstGeom prst="rect">
                <a:avLst/>
              </a:prstGeom>
              <a:noFill/>
            </p:spPr>
            <p:txBody>
              <a:bodyPr wrap="square">
                <a:spAutoFit/>
              </a:bodyPr>
              <a:lstStyle/>
              <a:p>
                <a:r>
                  <a:rPr lang="en-US" sz="1800" dirty="0">
                    <a:latin typeface="+mn-lt"/>
                  </a:rPr>
                  <a:t>(c) </a:t>
                </a:r>
                <a14:m>
                  <m:oMath xmlns:m="http://schemas.openxmlformats.org/officeDocument/2006/math">
                    <m:acc>
                      <m:accPr>
                        <m:chr m:val="̂"/>
                        <m:ctrlPr>
                          <a:rPr lang="en-US" sz="1800" i="1" dirty="0">
                            <a:latin typeface="Cambria Math" panose="02040503050406030204" pitchFamily="18" charset="0"/>
                          </a:rPr>
                        </m:ctrlPr>
                      </m:accPr>
                      <m:e>
                        <m:sSub>
                          <m:sSubPr>
                            <m:ctrlPr>
                              <a:rPr lang="en-US" sz="1800" i="1" dirty="0">
                                <a:latin typeface="Cambria Math" panose="02040503050406030204" pitchFamily="18" charset="0"/>
                              </a:rPr>
                            </m:ctrlPr>
                          </m:sSubPr>
                          <m:e>
                            <m:r>
                              <a:rPr lang="en-US" sz="1800" i="1" dirty="0">
                                <a:latin typeface="Cambria Math" panose="02040503050406030204" pitchFamily="18" charset="0"/>
                              </a:rPr>
                              <m:t>𝜌</m:t>
                            </m:r>
                          </m:e>
                          <m:sub>
                            <m:r>
                              <a:rPr lang="en-US" sz="1800" i="1" dirty="0">
                                <a:latin typeface="Cambria Math" panose="02040503050406030204" pitchFamily="18" charset="0"/>
                              </a:rPr>
                              <m:t>𝑒</m:t>
                            </m:r>
                          </m:sub>
                        </m:sSub>
                      </m:e>
                    </m:acc>
                  </m:oMath>
                </a14:m>
                <a:r>
                  <a:rPr lang="en-US" sz="1800" dirty="0">
                    <a:latin typeface="+mn-lt"/>
                  </a:rPr>
                  <a:t> mean (g/cm3), (d)</a:t>
                </a:r>
                <a:r>
                  <a:rPr lang="en-US" sz="1800" b="0" dirty="0"/>
                  <a:t> </a:t>
                </a:r>
                <a14:m>
                  <m:oMath xmlns:m="http://schemas.openxmlformats.org/officeDocument/2006/math">
                    <m:acc>
                      <m:accPr>
                        <m:chr m:val="̂"/>
                        <m:ctrlPr>
                          <a:rPr lang="en-US" sz="1800" b="0" i="1" dirty="0" smtClean="0">
                            <a:latin typeface="Cambria Math" panose="02040503050406030204" pitchFamily="18" charset="0"/>
                          </a:rPr>
                        </m:ctrlPr>
                      </m:acc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𝜌</m:t>
                            </m:r>
                          </m:e>
                          <m:sub>
                            <m:r>
                              <a:rPr lang="en-US" sz="1800" b="0" i="1" dirty="0" smtClean="0">
                                <a:latin typeface="Cambria Math" panose="02040503050406030204" pitchFamily="18" charset="0"/>
                              </a:rPr>
                              <m:t>𝑒</m:t>
                            </m:r>
                          </m:sub>
                        </m:sSub>
                      </m:e>
                    </m:acc>
                  </m:oMath>
                </a14:m>
                <a:r>
                  <a:rPr lang="en-US" sz="1800" dirty="0">
                    <a:latin typeface="+mn-lt"/>
                  </a:rPr>
                  <a:t> standard deviation (g/cm3), (e)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𝑍</m:t>
                        </m:r>
                      </m:e>
                      <m:sub>
                        <m:r>
                          <a:rPr lang="en-US" sz="1800" i="1">
                            <a:latin typeface="Cambria Math" panose="02040503050406030204" pitchFamily="18" charset="0"/>
                          </a:rPr>
                          <m:t>𝑒𝑓𝑓</m:t>
                        </m:r>
                      </m:sub>
                    </m:sSub>
                  </m:oMath>
                </a14:m>
                <a:r>
                  <a:rPr lang="en-US" sz="1800" dirty="0">
                    <a:latin typeface="+mn-lt"/>
                  </a:rPr>
                  <a:t> mean, and (f)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𝑍</m:t>
                        </m:r>
                      </m:e>
                      <m:sub>
                        <m:r>
                          <a:rPr lang="en-US" sz="1800" i="1">
                            <a:latin typeface="Cambria Math" panose="02040503050406030204" pitchFamily="18" charset="0"/>
                          </a:rPr>
                          <m:t>𝑒𝑓𝑓</m:t>
                        </m:r>
                      </m:sub>
                    </m:sSub>
                  </m:oMath>
                </a14:m>
                <a:r>
                  <a:rPr lang="en-US" sz="1800" dirty="0">
                    <a:latin typeface="+mn-lt"/>
                  </a:rPr>
                  <a:t> standard deviation. Horizontal axis shows depth increasing to the right.</a:t>
                </a:r>
              </a:p>
              <a:p>
                <a:endParaRPr lang="en-US" sz="1800" dirty="0">
                  <a:latin typeface="+mn-lt"/>
                </a:endParaRPr>
              </a:p>
              <a:p>
                <a:r>
                  <a:rPr lang="en-US" sz="1800" dirty="0">
                    <a:latin typeface="+mn-lt"/>
                  </a:rPr>
                  <a:t>Low 𝜌 values will lead to high uncertainty in the corresponding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𝑍</m:t>
                        </m:r>
                      </m:e>
                      <m:sub>
                        <m:r>
                          <a:rPr lang="en-US" sz="1800" i="1">
                            <a:latin typeface="Cambria Math" panose="02040503050406030204" pitchFamily="18" charset="0"/>
                          </a:rPr>
                          <m:t>𝑒𝑓𝑓</m:t>
                        </m:r>
                      </m:sub>
                    </m:sSub>
                  </m:oMath>
                </a14:m>
                <a:r>
                  <a:rPr lang="en-US" sz="1800" dirty="0">
                    <a:latin typeface="+mn-lt"/>
                  </a:rPr>
                  <a:t> values, as observed in these figures.</a:t>
                </a:r>
              </a:p>
            </p:txBody>
          </p:sp>
        </mc:Choice>
        <mc:Fallback xmlns="">
          <p:sp>
            <p:nvSpPr>
              <p:cNvPr id="8" name="TextBox 7">
                <a:extLst>
                  <a:ext uri="{FF2B5EF4-FFF2-40B4-BE49-F238E27FC236}">
                    <a16:creationId xmlns:a16="http://schemas.microsoft.com/office/drawing/2014/main" id="{62A0A6B3-E384-CA53-2033-6043502DA821}"/>
                  </a:ext>
                </a:extLst>
              </p:cNvPr>
              <p:cNvSpPr txBox="1">
                <a:spLocks noRot="1" noChangeAspect="1" noMove="1" noResize="1" noEditPoints="1" noAdjustHandles="1" noChangeArrowheads="1" noChangeShapeType="1" noTextEdit="1"/>
              </p:cNvSpPr>
              <p:nvPr/>
            </p:nvSpPr>
            <p:spPr>
              <a:xfrm>
                <a:off x="324857" y="1587129"/>
                <a:ext cx="2895600" cy="3183820"/>
              </a:xfrm>
              <a:prstGeom prst="rect">
                <a:avLst/>
              </a:prstGeom>
              <a:blipFill>
                <a:blip r:embed="rId3"/>
                <a:stretch>
                  <a:fillRect l="-1684" t="-956" r="-16842" b="-1912"/>
                </a:stretch>
              </a:blipFill>
            </p:spPr>
            <p:txBody>
              <a:bodyPr/>
              <a:lstStyle/>
              <a:p>
                <a:r>
                  <a:rPr lang="en-US">
                    <a:noFill/>
                  </a:rPr>
                  <a:t> </a:t>
                </a:r>
              </a:p>
            </p:txBody>
          </p:sp>
        </mc:Fallback>
      </mc:AlternateContent>
      <p:sp>
        <p:nvSpPr>
          <p:cNvPr id="9" name="Title 1">
            <a:extLst>
              <a:ext uri="{FF2B5EF4-FFF2-40B4-BE49-F238E27FC236}">
                <a16:creationId xmlns:a16="http://schemas.microsoft.com/office/drawing/2014/main" id="{678D381E-8356-894B-ED16-6077036EF327}"/>
              </a:ext>
            </a:extLst>
          </p:cNvPr>
          <p:cNvSpPr txBox="1">
            <a:spLocks/>
          </p:cNvSpPr>
          <p:nvPr/>
        </p:nvSpPr>
        <p:spPr>
          <a:xfrm>
            <a:off x="228600" y="438150"/>
            <a:ext cx="8686800" cy="838200"/>
          </a:xfrm>
          <a:prstGeom prst="rect">
            <a:avLst/>
          </a:prstGeom>
        </p:spPr>
        <p:txBody>
          <a:bodyPr vert="horz" lIns="91440" tIns="45720" rIns="91440" bIns="45720" rtlCol="0" anchor="ctr">
            <a:normAutofit fontScale="92500" lnSpcReduction="10000"/>
          </a:bodyPr>
          <a:lstStyle>
            <a:lvl1pPr algn="l" defTabSz="457178" rtl="0" eaLnBrk="1" latinLnBrk="0" hangingPunct="1">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US" dirty="0"/>
              <a:t>1. Literature Review - </a:t>
            </a:r>
            <a:r>
              <a:rPr lang="en-US" sz="2800" dirty="0"/>
              <a:t>Monte Carlo Approach for DECT (Victor et al., 2017)</a:t>
            </a:r>
            <a:endParaRPr lang="en-US" dirty="0"/>
          </a:p>
        </p:txBody>
      </p:sp>
    </p:spTree>
    <p:extLst>
      <p:ext uri="{BB962C8B-B14F-4D97-AF65-F5344CB8AC3E}">
        <p14:creationId xmlns:p14="http://schemas.microsoft.com/office/powerpoint/2010/main" val="3158637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794B6-F2CF-D5A4-76C1-1C7FB8C62C33}"/>
            </a:ext>
          </a:extLst>
        </p:cNvPr>
        <p:cNvGrpSpPr/>
        <p:nvPr/>
      </p:nvGrpSpPr>
      <p:grpSpPr>
        <a:xfrm>
          <a:off x="0" y="0"/>
          <a:ext cx="0" cy="0"/>
          <a:chOff x="0" y="0"/>
          <a:chExt cx="0" cy="0"/>
        </a:xfrm>
      </p:grpSpPr>
      <p:pic>
        <p:nvPicPr>
          <p:cNvPr id="8" name="Picture 7" descr="A group of graphs showing different colors with Salt Lake Temple in the background&#10;&#10;AI-generated content may be incorrect.">
            <a:extLst>
              <a:ext uri="{FF2B5EF4-FFF2-40B4-BE49-F238E27FC236}">
                <a16:creationId xmlns:a16="http://schemas.microsoft.com/office/drawing/2014/main" id="{7C9C430D-5646-2F4A-9076-3FFC72E40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634" y="1395232"/>
            <a:ext cx="4731566" cy="3157718"/>
          </a:xfrm>
          <a:prstGeom prst="rect">
            <a:avLst/>
          </a:prstGeom>
        </p:spPr>
      </p:pic>
      <p:sp>
        <p:nvSpPr>
          <p:cNvPr id="2" name="Title 1">
            <a:extLst>
              <a:ext uri="{FF2B5EF4-FFF2-40B4-BE49-F238E27FC236}">
                <a16:creationId xmlns:a16="http://schemas.microsoft.com/office/drawing/2014/main" id="{3F74AEC3-CD06-996B-296D-CD2D47843CDF}"/>
              </a:ext>
            </a:extLst>
          </p:cNvPr>
          <p:cNvSpPr>
            <a:spLocks noGrp="1"/>
          </p:cNvSpPr>
          <p:nvPr>
            <p:ph type="title"/>
          </p:nvPr>
        </p:nvSpPr>
        <p:spPr/>
        <p:txBody>
          <a:bodyPr>
            <a:normAutofit fontScale="90000"/>
          </a:bodyPr>
          <a:lstStyle/>
          <a:p>
            <a:r>
              <a:rPr lang="en-US" dirty="0"/>
              <a:t>2. Hypotheses and Methods</a:t>
            </a:r>
          </a:p>
        </p:txBody>
      </p:sp>
      <p:sp>
        <p:nvSpPr>
          <p:cNvPr id="3" name="Content Placeholder 2">
            <a:extLst>
              <a:ext uri="{FF2B5EF4-FFF2-40B4-BE49-F238E27FC236}">
                <a16:creationId xmlns:a16="http://schemas.microsoft.com/office/drawing/2014/main" id="{5F0FC8C5-27B2-E764-8235-D0DBB66EBDBB}"/>
              </a:ext>
            </a:extLst>
          </p:cNvPr>
          <p:cNvSpPr>
            <a:spLocks noGrp="1"/>
          </p:cNvSpPr>
          <p:nvPr>
            <p:ph idx="1"/>
          </p:nvPr>
        </p:nvSpPr>
        <p:spPr>
          <a:xfrm>
            <a:off x="228600" y="1047749"/>
            <a:ext cx="8686800" cy="3581401"/>
          </a:xfrm>
        </p:spPr>
        <p:txBody>
          <a:bodyPr>
            <a:normAutofit/>
          </a:bodyPr>
          <a:lstStyle/>
          <a:p>
            <a:pPr marL="0" indent="0">
              <a:buNone/>
            </a:pPr>
            <a:endParaRPr lang="en-US" sz="2000" dirty="0"/>
          </a:p>
        </p:txBody>
      </p:sp>
      <p:sp>
        <p:nvSpPr>
          <p:cNvPr id="4" name="Slide Number Placeholder 3">
            <a:extLst>
              <a:ext uri="{FF2B5EF4-FFF2-40B4-BE49-F238E27FC236}">
                <a16:creationId xmlns:a16="http://schemas.microsoft.com/office/drawing/2014/main" id="{57E9A0E1-B635-FA92-25BE-F82C0CE6DA84}"/>
              </a:ext>
            </a:extLst>
          </p:cNvPr>
          <p:cNvSpPr>
            <a:spLocks noGrp="1"/>
          </p:cNvSpPr>
          <p:nvPr>
            <p:ph type="sldNum" sz="quarter" idx="10"/>
          </p:nvPr>
        </p:nvSpPr>
        <p:spPr/>
        <p:txBody>
          <a:bodyPr/>
          <a:lstStyle/>
          <a:p>
            <a:fld id="{C21B05C1-3D19-DE44-B562-DD8B4238305A}" type="slidenum">
              <a:rPr lang="en-US" smtClean="0"/>
              <a:t>42</a:t>
            </a:fld>
            <a:endParaRPr lang="en-US"/>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11941148-0210-62E1-ADE0-0303793FFE9D}"/>
                  </a:ext>
                </a:extLst>
              </p:cNvPr>
              <p:cNvGraphicFramePr>
                <a:graphicFrameLocks noGrp="1"/>
              </p:cNvGraphicFramePr>
              <p:nvPr/>
            </p:nvGraphicFramePr>
            <p:xfrm>
              <a:off x="5486400" y="1657350"/>
              <a:ext cx="3048000" cy="2228850"/>
            </p:xfrm>
            <a:graphic>
              <a:graphicData uri="http://schemas.openxmlformats.org/drawingml/2006/table">
                <a:tbl>
                  <a:tblPr>
                    <a:tableStyleId>{9D7B26C5-4107-4FEC-AEDC-1716B250A1EF}</a:tableStyleId>
                  </a:tblPr>
                  <a:tblGrid>
                    <a:gridCol w="1647962">
                      <a:extLst>
                        <a:ext uri="{9D8B030D-6E8A-4147-A177-3AD203B41FA5}">
                          <a16:colId xmlns:a16="http://schemas.microsoft.com/office/drawing/2014/main" val="1747455254"/>
                        </a:ext>
                      </a:extLst>
                    </a:gridCol>
                    <a:gridCol w="700019">
                      <a:extLst>
                        <a:ext uri="{9D8B030D-6E8A-4147-A177-3AD203B41FA5}">
                          <a16:colId xmlns:a16="http://schemas.microsoft.com/office/drawing/2014/main" val="1966168463"/>
                        </a:ext>
                      </a:extLst>
                    </a:gridCol>
                    <a:gridCol w="700019">
                      <a:extLst>
                        <a:ext uri="{9D8B030D-6E8A-4147-A177-3AD203B41FA5}">
                          <a16:colId xmlns:a16="http://schemas.microsoft.com/office/drawing/2014/main" val="3927019049"/>
                        </a:ext>
                      </a:extLst>
                    </a:gridCol>
                  </a:tblGrid>
                  <a:tr h="190500">
                    <a:tc>
                      <a:txBody>
                        <a:bodyPr/>
                        <a:lstStyle/>
                        <a:p>
                          <a:pPr algn="ctr" rtl="0" fontAlgn="ctr"/>
                          <a:r>
                            <a:rPr lang="en-US" sz="1400" b="1" u="none" strike="noStrike" dirty="0">
                              <a:effectLst/>
                            </a:rPr>
                            <a:t>Mineral</a:t>
                          </a:r>
                          <a:endParaRPr lang="en-US" sz="1400" b="1" i="0" u="none" strike="noStrike" dirty="0">
                            <a:solidFill>
                              <a:srgbClr val="000000"/>
                            </a:solidFill>
                            <a:effectLst/>
                            <a:latin typeface="+mn-lt"/>
                          </a:endParaRPr>
                        </a:p>
                      </a:txBody>
                      <a:tcPr marL="9525" marR="9525" marT="9525" marB="0" anchor="ctr"/>
                    </a:tc>
                    <a:tc>
                      <a:txBody>
                        <a:bodyPr/>
                        <a:lstStyle/>
                        <a:p>
                          <a:pPr algn="ctr" rtl="0" fontAlgn="ctr"/>
                          <a14:m>
                            <m:oMathPara xmlns:m="http://schemas.openxmlformats.org/officeDocument/2006/math">
                              <m:oMathParaPr>
                                <m:jc m:val="centerGroup"/>
                              </m:oMathParaPr>
                              <m:oMath xmlns:m="http://schemas.openxmlformats.org/officeDocument/2006/math">
                                <m:sSub>
                                  <m:sSubPr>
                                    <m:ctrlPr>
                                      <a:rPr lang="en-US" sz="1400" b="1" i="1" u="none" strike="noStrike" dirty="0" smtClean="0">
                                        <a:effectLst/>
                                        <a:latin typeface="Cambria Math" panose="02040503050406030204" pitchFamily="18" charset="0"/>
                                      </a:rPr>
                                    </m:ctrlPr>
                                  </m:sSubPr>
                                  <m:e>
                                    <m:r>
                                      <a:rPr lang="en-US" sz="1400" b="1" i="1" u="none" strike="noStrike" dirty="0" smtClean="0">
                                        <a:effectLst/>
                                        <a:latin typeface="Cambria Math" panose="02040503050406030204" pitchFamily="18" charset="0"/>
                                      </a:rPr>
                                      <m:t>𝐙</m:t>
                                    </m:r>
                                  </m:e>
                                  <m:sub>
                                    <m:r>
                                      <a:rPr lang="en-US" sz="1400" b="1" i="1" u="none" strike="noStrike" dirty="0" smtClean="0">
                                        <a:effectLst/>
                                        <a:latin typeface="Cambria Math" panose="02040503050406030204" pitchFamily="18" charset="0"/>
                                      </a:rPr>
                                      <m:t>𝐞𝐟𝐟</m:t>
                                    </m:r>
                                  </m:sub>
                                </m:sSub>
                              </m:oMath>
                            </m:oMathPara>
                          </a14:m>
                          <a:endParaRPr lang="en-US" sz="1400" b="1" i="0" u="none" strike="noStrike" dirty="0">
                            <a:solidFill>
                              <a:srgbClr val="000000"/>
                            </a:solidFill>
                            <a:effectLst/>
                            <a:latin typeface="+mn-lt"/>
                          </a:endParaRPr>
                        </a:p>
                      </a:txBody>
                      <a:tcPr marL="9525" marR="9525" marT="9525" marB="0" anchor="ctr"/>
                    </a:tc>
                    <a:tc>
                      <a:txBody>
                        <a:bodyPr/>
                        <a:lstStyle/>
                        <a:p>
                          <a:pPr algn="ctr" rtl="0" fontAlgn="ctr"/>
                          <a14:m>
                            <m:oMathPara xmlns:m="http://schemas.openxmlformats.org/officeDocument/2006/math">
                              <m:oMathParaPr>
                                <m:jc m:val="centerGroup"/>
                              </m:oMathParaPr>
                              <m:oMath xmlns:m="http://schemas.openxmlformats.org/officeDocument/2006/math">
                                <m:r>
                                  <a:rPr lang="en-US" sz="1400" b="1" i="1" u="none" strike="noStrike" dirty="0" smtClean="0">
                                    <a:effectLst/>
                                    <a:latin typeface="Cambria Math" panose="02040503050406030204" pitchFamily="18" charset="0"/>
                                  </a:rPr>
                                  <m:t>𝛒</m:t>
                                </m:r>
                              </m:oMath>
                            </m:oMathPara>
                          </a14:m>
                          <a:endParaRPr lang="el-GR" sz="14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273902066"/>
                      </a:ext>
                    </a:extLst>
                  </a:tr>
                  <a:tr h="190500">
                    <a:tc>
                      <a:txBody>
                        <a:bodyPr/>
                        <a:lstStyle/>
                        <a:p>
                          <a:pPr algn="ctr" rtl="0" fontAlgn="ctr"/>
                          <a:r>
                            <a:rPr lang="en-US" sz="1400" u="none" strike="noStrike" dirty="0">
                              <a:effectLst/>
                            </a:rPr>
                            <a:t>Na-Montmorillonite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11.46</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2.65</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129981795"/>
                      </a:ext>
                    </a:extLst>
                  </a:tr>
                  <a:tr h="190500">
                    <a:tc>
                      <a:txBody>
                        <a:bodyPr/>
                        <a:lstStyle/>
                        <a:p>
                          <a:pPr algn="ctr" rtl="0" fontAlgn="ctr"/>
                          <a:r>
                            <a:rPr lang="en-US" sz="1400" u="none" strike="noStrike">
                              <a:effectLst/>
                            </a:rPr>
                            <a:t>Na-Feldspar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11.55</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2.61</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320929723"/>
                      </a:ext>
                    </a:extLst>
                  </a:tr>
                  <a:tr h="190500">
                    <a:tc>
                      <a:txBody>
                        <a:bodyPr/>
                        <a:lstStyle/>
                        <a:p>
                          <a:pPr algn="ctr" rtl="0" fontAlgn="ctr"/>
                          <a:r>
                            <a:rPr lang="en-US" sz="1400" u="none" strike="noStrike">
                              <a:effectLst/>
                            </a:rPr>
                            <a:t>Quartz</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11.56</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2.65</a:t>
                          </a:r>
                          <a:endParaRPr lang="en-US" sz="14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366725649"/>
                      </a:ext>
                    </a:extLst>
                  </a:tr>
                  <a:tr h="190500">
                    <a:tc>
                      <a:txBody>
                        <a:bodyPr/>
                        <a:lstStyle/>
                        <a:p>
                          <a:pPr algn="ctr" rtl="0" fontAlgn="ctr"/>
                          <a:r>
                            <a:rPr lang="en-US" sz="1400" u="none" strike="noStrike">
                              <a:effectLst/>
                            </a:rPr>
                            <a:t>Chlorite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11.64</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2.9</a:t>
                          </a:r>
                          <a:endParaRPr lang="en-US" sz="14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106140062"/>
                      </a:ext>
                    </a:extLst>
                  </a:tr>
                  <a:tr h="190500">
                    <a:tc>
                      <a:txBody>
                        <a:bodyPr/>
                        <a:lstStyle/>
                        <a:p>
                          <a:pPr algn="ctr" rtl="0" fontAlgn="ctr"/>
                          <a:r>
                            <a:rPr lang="en-US" sz="1400" u="none" strike="noStrike" dirty="0">
                              <a:effectLst/>
                            </a:rPr>
                            <a:t>K-Feldspar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13.39</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2.53</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607650882"/>
                      </a:ext>
                    </a:extLst>
                  </a:tr>
                  <a:tr h="190500">
                    <a:tc>
                      <a:txBody>
                        <a:bodyPr/>
                        <a:lstStyle/>
                        <a:p>
                          <a:pPr algn="ctr" rtl="0" fontAlgn="ctr"/>
                          <a:r>
                            <a:rPr lang="en-US" sz="1400" u="none" strike="noStrike">
                              <a:effectLst/>
                            </a:rPr>
                            <a:t>Dolomite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13.74</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2.87</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982692536"/>
                      </a:ext>
                    </a:extLst>
                  </a:tr>
                  <a:tr h="190500">
                    <a:tc>
                      <a:txBody>
                        <a:bodyPr/>
                        <a:lstStyle/>
                        <a:p>
                          <a:pPr algn="ctr" rtl="0" fontAlgn="ctr"/>
                          <a:r>
                            <a:rPr lang="en-US" sz="1400" u="none" strike="noStrike">
                              <a:effectLst/>
                            </a:rPr>
                            <a:t>Calcite</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15.08</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u="none" strike="noStrike" dirty="0">
                              <a:effectLst/>
                            </a:rPr>
                            <a:t>2.35</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526868977"/>
                      </a:ext>
                    </a:extLst>
                  </a:tr>
                  <a:tr h="190500">
                    <a:tc>
                      <a:txBody>
                        <a:bodyPr/>
                        <a:lstStyle/>
                        <a:p>
                          <a:pPr algn="ctr" rtl="0" fontAlgn="ctr"/>
                          <a:r>
                            <a:rPr lang="en-US" sz="1400" u="none" strike="noStrike">
                              <a:effectLst/>
                            </a:rPr>
                            <a:t>Halite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15.33</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u="none" strike="noStrike" dirty="0">
                              <a:effectLst/>
                            </a:rPr>
                            <a:t>2.71</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236459078"/>
                      </a:ext>
                    </a:extLst>
                  </a:tr>
                  <a:tr h="190500">
                    <a:tc>
                      <a:txBody>
                        <a:bodyPr/>
                        <a:lstStyle/>
                        <a:p>
                          <a:pPr algn="ctr" rtl="0" fontAlgn="ctr"/>
                          <a:r>
                            <a:rPr lang="en-US" sz="1400" u="none" strike="noStrike" dirty="0">
                              <a:effectLst/>
                            </a:rPr>
                            <a:t>Anhydrite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15.68</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2.95</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982194620"/>
                      </a:ext>
                    </a:extLst>
                  </a:tr>
                </a:tbl>
              </a:graphicData>
            </a:graphic>
          </p:graphicFrame>
        </mc:Choice>
        <mc:Fallback xmlns="">
          <p:graphicFrame>
            <p:nvGraphicFramePr>
              <p:cNvPr id="9" name="Table 8">
                <a:extLst>
                  <a:ext uri="{FF2B5EF4-FFF2-40B4-BE49-F238E27FC236}">
                    <a16:creationId xmlns:a16="http://schemas.microsoft.com/office/drawing/2014/main" id="{11941148-0210-62E1-ADE0-0303793FFE9D}"/>
                  </a:ext>
                </a:extLst>
              </p:cNvPr>
              <p:cNvGraphicFramePr>
                <a:graphicFrameLocks noGrp="1"/>
              </p:cNvGraphicFramePr>
              <p:nvPr/>
            </p:nvGraphicFramePr>
            <p:xfrm>
              <a:off x="5486400" y="1657350"/>
              <a:ext cx="3048000" cy="2228850"/>
            </p:xfrm>
            <a:graphic>
              <a:graphicData uri="http://schemas.openxmlformats.org/drawingml/2006/table">
                <a:tbl>
                  <a:tblPr>
                    <a:tableStyleId>{9D7B26C5-4107-4FEC-AEDC-1716B250A1EF}</a:tableStyleId>
                  </a:tblPr>
                  <a:tblGrid>
                    <a:gridCol w="1647962">
                      <a:extLst>
                        <a:ext uri="{9D8B030D-6E8A-4147-A177-3AD203B41FA5}">
                          <a16:colId xmlns:a16="http://schemas.microsoft.com/office/drawing/2014/main" val="1747455254"/>
                        </a:ext>
                      </a:extLst>
                    </a:gridCol>
                    <a:gridCol w="700019">
                      <a:extLst>
                        <a:ext uri="{9D8B030D-6E8A-4147-A177-3AD203B41FA5}">
                          <a16:colId xmlns:a16="http://schemas.microsoft.com/office/drawing/2014/main" val="1966168463"/>
                        </a:ext>
                      </a:extLst>
                    </a:gridCol>
                    <a:gridCol w="700019">
                      <a:extLst>
                        <a:ext uri="{9D8B030D-6E8A-4147-A177-3AD203B41FA5}">
                          <a16:colId xmlns:a16="http://schemas.microsoft.com/office/drawing/2014/main" val="3927019049"/>
                        </a:ext>
                      </a:extLst>
                    </a:gridCol>
                  </a:tblGrid>
                  <a:tr h="222885">
                    <a:tc>
                      <a:txBody>
                        <a:bodyPr/>
                        <a:lstStyle/>
                        <a:p>
                          <a:pPr algn="ctr" rtl="0" fontAlgn="ctr"/>
                          <a:r>
                            <a:rPr lang="en-US" sz="1400" b="1" u="none" strike="noStrike" dirty="0">
                              <a:effectLst/>
                            </a:rPr>
                            <a:t>Mineral</a:t>
                          </a:r>
                          <a:endParaRPr lang="en-US" sz="1400" b="1" i="0" u="none" strike="noStrike" dirty="0">
                            <a:solidFill>
                              <a:srgbClr val="000000"/>
                            </a:solidFill>
                            <a:effectLst/>
                            <a:latin typeface="+mn-lt"/>
                          </a:endParaRPr>
                        </a:p>
                      </a:txBody>
                      <a:tcPr marL="9525" marR="9525" marT="9525" marB="0" anchor="ctr"/>
                    </a:tc>
                    <a:tc>
                      <a:txBody>
                        <a:bodyPr/>
                        <a:lstStyle/>
                        <a:p>
                          <a:endParaRPr lang="en-US"/>
                        </a:p>
                      </a:txBody>
                      <a:tcPr marL="9525" marR="9525" marT="9525" marB="0" anchor="ctr">
                        <a:blipFill>
                          <a:blip r:embed="rId4"/>
                          <a:stretch>
                            <a:fillRect l="-234783" t="-18919" r="-101739" b="-937838"/>
                          </a:stretch>
                        </a:blipFill>
                      </a:tcPr>
                    </a:tc>
                    <a:tc>
                      <a:txBody>
                        <a:bodyPr/>
                        <a:lstStyle/>
                        <a:p>
                          <a:endParaRPr lang="en-US"/>
                        </a:p>
                      </a:txBody>
                      <a:tcPr marL="9525" marR="9525" marT="9525" marB="0" anchor="ctr">
                        <a:blipFill>
                          <a:blip r:embed="rId4"/>
                          <a:stretch>
                            <a:fillRect l="-334783" t="-18919" r="-1739" b="-937838"/>
                          </a:stretch>
                        </a:blipFill>
                      </a:tcPr>
                    </a:tc>
                    <a:extLst>
                      <a:ext uri="{0D108BD9-81ED-4DB2-BD59-A6C34878D82A}">
                        <a16:rowId xmlns:a16="http://schemas.microsoft.com/office/drawing/2014/main" val="3273902066"/>
                      </a:ext>
                    </a:extLst>
                  </a:tr>
                  <a:tr h="222885">
                    <a:tc>
                      <a:txBody>
                        <a:bodyPr/>
                        <a:lstStyle/>
                        <a:p>
                          <a:pPr algn="ctr" rtl="0" fontAlgn="ctr"/>
                          <a:r>
                            <a:rPr lang="en-US" sz="1400" u="none" strike="noStrike" dirty="0">
                              <a:effectLst/>
                            </a:rPr>
                            <a:t>Na-Montmorillonite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11.46</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2.65</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129981795"/>
                      </a:ext>
                    </a:extLst>
                  </a:tr>
                  <a:tr h="222885">
                    <a:tc>
                      <a:txBody>
                        <a:bodyPr/>
                        <a:lstStyle/>
                        <a:p>
                          <a:pPr algn="ctr" rtl="0" fontAlgn="ctr"/>
                          <a:r>
                            <a:rPr lang="en-US" sz="1400" u="none" strike="noStrike">
                              <a:effectLst/>
                            </a:rPr>
                            <a:t>Na-Feldspar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11.55</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2.61</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320929723"/>
                      </a:ext>
                    </a:extLst>
                  </a:tr>
                  <a:tr h="222885">
                    <a:tc>
                      <a:txBody>
                        <a:bodyPr/>
                        <a:lstStyle/>
                        <a:p>
                          <a:pPr algn="ctr" rtl="0" fontAlgn="ctr"/>
                          <a:r>
                            <a:rPr lang="en-US" sz="1400" u="none" strike="noStrike">
                              <a:effectLst/>
                            </a:rPr>
                            <a:t>Quartz</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11.56</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2.65</a:t>
                          </a:r>
                          <a:endParaRPr lang="en-US" sz="14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366725649"/>
                      </a:ext>
                    </a:extLst>
                  </a:tr>
                  <a:tr h="222885">
                    <a:tc>
                      <a:txBody>
                        <a:bodyPr/>
                        <a:lstStyle/>
                        <a:p>
                          <a:pPr algn="ctr" rtl="0" fontAlgn="ctr"/>
                          <a:r>
                            <a:rPr lang="en-US" sz="1400" u="none" strike="noStrike">
                              <a:effectLst/>
                            </a:rPr>
                            <a:t>Chlorite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11.64</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2.9</a:t>
                          </a:r>
                          <a:endParaRPr lang="en-US" sz="14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106140062"/>
                      </a:ext>
                    </a:extLst>
                  </a:tr>
                  <a:tr h="222885">
                    <a:tc>
                      <a:txBody>
                        <a:bodyPr/>
                        <a:lstStyle/>
                        <a:p>
                          <a:pPr algn="ctr" rtl="0" fontAlgn="ctr"/>
                          <a:r>
                            <a:rPr lang="en-US" sz="1400" u="none" strike="noStrike" dirty="0">
                              <a:effectLst/>
                            </a:rPr>
                            <a:t>K-Feldspar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13.39</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2.53</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607650882"/>
                      </a:ext>
                    </a:extLst>
                  </a:tr>
                  <a:tr h="222885">
                    <a:tc>
                      <a:txBody>
                        <a:bodyPr/>
                        <a:lstStyle/>
                        <a:p>
                          <a:pPr algn="ctr" rtl="0" fontAlgn="ctr"/>
                          <a:r>
                            <a:rPr lang="en-US" sz="1400" u="none" strike="noStrike">
                              <a:effectLst/>
                            </a:rPr>
                            <a:t>Dolomite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13.74</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2.87</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982692536"/>
                      </a:ext>
                    </a:extLst>
                  </a:tr>
                  <a:tr h="222885">
                    <a:tc>
                      <a:txBody>
                        <a:bodyPr/>
                        <a:lstStyle/>
                        <a:p>
                          <a:pPr algn="ctr" rtl="0" fontAlgn="ctr"/>
                          <a:r>
                            <a:rPr lang="en-US" sz="1400" u="none" strike="noStrike">
                              <a:effectLst/>
                            </a:rPr>
                            <a:t>Calcite</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15.08</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u="none" strike="noStrike" dirty="0">
                              <a:effectLst/>
                            </a:rPr>
                            <a:t>2.35</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526868977"/>
                      </a:ext>
                    </a:extLst>
                  </a:tr>
                  <a:tr h="222885">
                    <a:tc>
                      <a:txBody>
                        <a:bodyPr/>
                        <a:lstStyle/>
                        <a:p>
                          <a:pPr algn="ctr" rtl="0" fontAlgn="ctr"/>
                          <a:r>
                            <a:rPr lang="en-US" sz="1400" u="none" strike="noStrike">
                              <a:effectLst/>
                            </a:rPr>
                            <a:t>Halite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15.33</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u="none" strike="noStrike" dirty="0">
                              <a:effectLst/>
                            </a:rPr>
                            <a:t>2.71</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236459078"/>
                      </a:ext>
                    </a:extLst>
                  </a:tr>
                  <a:tr h="222885">
                    <a:tc>
                      <a:txBody>
                        <a:bodyPr/>
                        <a:lstStyle/>
                        <a:p>
                          <a:pPr algn="ctr" rtl="0" fontAlgn="ctr"/>
                          <a:r>
                            <a:rPr lang="en-US" sz="1400" u="none" strike="noStrike" dirty="0">
                              <a:effectLst/>
                            </a:rPr>
                            <a:t>Anhydrite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15.68</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2.95</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982194620"/>
                      </a:ext>
                    </a:extLst>
                  </a:tr>
                </a:tbl>
              </a:graphicData>
            </a:graphic>
          </p:graphicFrame>
        </mc:Fallback>
      </mc:AlternateContent>
      <p:sp>
        <p:nvSpPr>
          <p:cNvPr id="10" name="TextBox 9">
            <a:extLst>
              <a:ext uri="{FF2B5EF4-FFF2-40B4-BE49-F238E27FC236}">
                <a16:creationId xmlns:a16="http://schemas.microsoft.com/office/drawing/2014/main" id="{FE3F5AC3-781B-4BE3-F3C5-CAB61EF2470F}"/>
              </a:ext>
            </a:extLst>
          </p:cNvPr>
          <p:cNvSpPr txBox="1"/>
          <p:nvPr/>
        </p:nvSpPr>
        <p:spPr>
          <a:xfrm>
            <a:off x="235155" y="4558725"/>
            <a:ext cx="8077200" cy="584775"/>
          </a:xfrm>
          <a:prstGeom prst="rect">
            <a:avLst/>
          </a:prstGeom>
        </p:spPr>
        <p:txBody>
          <a:bodyPr wrap="square">
            <a:spAutoFit/>
          </a:bodyPr>
          <a:lstStyle/>
          <a:p>
            <a:r>
              <a:rPr lang="en-US" sz="800" dirty="0">
                <a:effectLst/>
                <a:latin typeface="+mn-lt"/>
              </a:rPr>
              <a:t>*Martini, M., Francus, P., Di Schiavi Trotta, L., &amp; Després, P. (2021). Identification of Common Minerals Using Stoichiometric Calibration Method for Dual-Energy CT. Geochemistry, Geophysics, Geosystems, 22(11), e2021GC009885. </a:t>
            </a:r>
            <a:r>
              <a:rPr lang="en-US" sz="800" dirty="0">
                <a:effectLst/>
                <a:latin typeface="+mn-lt"/>
                <a:hlinkClick r:id="rId5"/>
              </a:rPr>
              <a:t>https://doi.org/10.1029/2021GC009885</a:t>
            </a:r>
            <a:endParaRPr lang="en-US" sz="800" dirty="0">
              <a:effectLst/>
              <a:latin typeface="+mn-lt"/>
            </a:endParaRPr>
          </a:p>
          <a:p>
            <a:r>
              <a:rPr lang="en-US" sz="800" dirty="0">
                <a:effectLst/>
                <a:latin typeface="+mn-lt"/>
              </a:rPr>
              <a:t>**Siddiqui, S., &amp; </a:t>
            </a:r>
            <a:r>
              <a:rPr lang="en-US" sz="800" dirty="0" err="1">
                <a:effectLst/>
                <a:latin typeface="+mn-lt"/>
              </a:rPr>
              <a:t>Khamees</a:t>
            </a:r>
            <a:r>
              <a:rPr lang="en-US" sz="800" dirty="0">
                <a:effectLst/>
                <a:latin typeface="+mn-lt"/>
              </a:rPr>
              <a:t>, A. A. (2004, September 26). Dual-Energy CT-Scanning Applications in Rock Characterization. SPE Annual Technical Conference and Exhibition. https://doi.org/10.2118/90520-MS</a:t>
            </a:r>
          </a:p>
        </p:txBody>
      </p:sp>
      <p:sp>
        <p:nvSpPr>
          <p:cNvPr id="11" name="TextBox 10">
            <a:extLst>
              <a:ext uri="{FF2B5EF4-FFF2-40B4-BE49-F238E27FC236}">
                <a16:creationId xmlns:a16="http://schemas.microsoft.com/office/drawing/2014/main" id="{85E0ADCA-0309-41D1-514F-59BCB7AA5AD5}"/>
              </a:ext>
            </a:extLst>
          </p:cNvPr>
          <p:cNvSpPr txBox="1"/>
          <p:nvPr/>
        </p:nvSpPr>
        <p:spPr>
          <a:xfrm>
            <a:off x="5486400" y="4006604"/>
            <a:ext cx="3048000" cy="400110"/>
          </a:xfrm>
          <a:prstGeom prst="rect">
            <a:avLst/>
          </a:prstGeom>
          <a:noFill/>
        </p:spPr>
        <p:txBody>
          <a:bodyPr wrap="square">
            <a:spAutoFit/>
          </a:bodyPr>
          <a:lstStyle/>
          <a:p>
            <a:pPr algn="ctr"/>
            <a:r>
              <a:rPr lang="en-US" sz="1000" dirty="0">
                <a:latin typeface="+mn-lt"/>
                <a:cs typeface="Arial" panose="020B0604020202020204" pitchFamily="34" charset="0"/>
              </a:rPr>
              <a:t>Data used from (*Martini et al., 2021; **Siddiqui &amp; </a:t>
            </a:r>
            <a:r>
              <a:rPr lang="en-US" sz="1000" dirty="0" err="1">
                <a:latin typeface="+mn-lt"/>
                <a:cs typeface="Arial" panose="020B0604020202020204" pitchFamily="34" charset="0"/>
              </a:rPr>
              <a:t>Khamees</a:t>
            </a:r>
            <a:r>
              <a:rPr lang="en-US" sz="1000" dirty="0">
                <a:latin typeface="+mn-lt"/>
                <a:cs typeface="Arial" panose="020B0604020202020204" pitchFamily="34" charset="0"/>
              </a:rPr>
              <a:t>, 2004)</a:t>
            </a:r>
          </a:p>
        </p:txBody>
      </p:sp>
    </p:spTree>
    <p:extLst>
      <p:ext uri="{BB962C8B-B14F-4D97-AF65-F5344CB8AC3E}">
        <p14:creationId xmlns:p14="http://schemas.microsoft.com/office/powerpoint/2010/main" val="1834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7F862-91D2-E0A8-5540-753FB7B3E1CA}"/>
            </a:ext>
          </a:extLst>
        </p:cNvPr>
        <p:cNvGrpSpPr/>
        <p:nvPr/>
      </p:nvGrpSpPr>
      <p:grpSpPr>
        <a:xfrm>
          <a:off x="0" y="0"/>
          <a:ext cx="0" cy="0"/>
          <a:chOff x="0" y="0"/>
          <a:chExt cx="0" cy="0"/>
        </a:xfrm>
      </p:grpSpPr>
      <p:pic>
        <p:nvPicPr>
          <p:cNvPr id="8" name="Picture 7" descr="A group of graphs showing different colors with Salt Lake Temple in the background&#10;&#10;AI-generated content may be incorrect.">
            <a:extLst>
              <a:ext uri="{FF2B5EF4-FFF2-40B4-BE49-F238E27FC236}">
                <a16:creationId xmlns:a16="http://schemas.microsoft.com/office/drawing/2014/main" id="{7D7F811A-753B-6376-DE86-6C3D66728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634" y="1395232"/>
            <a:ext cx="4731566" cy="3157718"/>
          </a:xfrm>
          <a:prstGeom prst="rect">
            <a:avLst/>
          </a:prstGeom>
        </p:spPr>
      </p:pic>
      <p:sp>
        <p:nvSpPr>
          <p:cNvPr id="2" name="Title 1">
            <a:extLst>
              <a:ext uri="{FF2B5EF4-FFF2-40B4-BE49-F238E27FC236}">
                <a16:creationId xmlns:a16="http://schemas.microsoft.com/office/drawing/2014/main" id="{AA119602-2CB5-5B34-AD60-77E955EE298F}"/>
              </a:ext>
            </a:extLst>
          </p:cNvPr>
          <p:cNvSpPr>
            <a:spLocks noGrp="1"/>
          </p:cNvSpPr>
          <p:nvPr>
            <p:ph type="title"/>
          </p:nvPr>
        </p:nvSpPr>
        <p:spPr/>
        <p:txBody>
          <a:bodyPr>
            <a:normAutofit fontScale="90000"/>
          </a:bodyPr>
          <a:lstStyle/>
          <a:p>
            <a:r>
              <a:rPr lang="en-US" dirty="0"/>
              <a:t>2. Hypotheses and Methods</a:t>
            </a:r>
          </a:p>
        </p:txBody>
      </p:sp>
      <p:sp>
        <p:nvSpPr>
          <p:cNvPr id="3" name="Content Placeholder 2">
            <a:extLst>
              <a:ext uri="{FF2B5EF4-FFF2-40B4-BE49-F238E27FC236}">
                <a16:creationId xmlns:a16="http://schemas.microsoft.com/office/drawing/2014/main" id="{8DEE0C75-BC13-6E4D-F0B8-51DA6A17709A}"/>
              </a:ext>
            </a:extLst>
          </p:cNvPr>
          <p:cNvSpPr>
            <a:spLocks noGrp="1"/>
          </p:cNvSpPr>
          <p:nvPr>
            <p:ph idx="1"/>
          </p:nvPr>
        </p:nvSpPr>
        <p:spPr>
          <a:xfrm>
            <a:off x="228600" y="1047749"/>
            <a:ext cx="8686800" cy="3581401"/>
          </a:xfrm>
        </p:spPr>
        <p:txBody>
          <a:bodyPr>
            <a:normAutofit/>
          </a:bodyPr>
          <a:lstStyle/>
          <a:p>
            <a:pPr marL="0" indent="0">
              <a:buNone/>
            </a:pPr>
            <a:endParaRPr lang="en-US" sz="2000" dirty="0"/>
          </a:p>
        </p:txBody>
      </p:sp>
      <p:sp>
        <p:nvSpPr>
          <p:cNvPr id="4" name="Slide Number Placeholder 3">
            <a:extLst>
              <a:ext uri="{FF2B5EF4-FFF2-40B4-BE49-F238E27FC236}">
                <a16:creationId xmlns:a16="http://schemas.microsoft.com/office/drawing/2014/main" id="{EC95BD19-6D18-68A2-7D61-7806CE608B4E}"/>
              </a:ext>
            </a:extLst>
          </p:cNvPr>
          <p:cNvSpPr>
            <a:spLocks noGrp="1"/>
          </p:cNvSpPr>
          <p:nvPr>
            <p:ph type="sldNum" sz="quarter" idx="10"/>
          </p:nvPr>
        </p:nvSpPr>
        <p:spPr/>
        <p:txBody>
          <a:bodyPr/>
          <a:lstStyle/>
          <a:p>
            <a:fld id="{C21B05C1-3D19-DE44-B562-DD8B4238305A}" type="slidenum">
              <a:rPr lang="en-US" smtClean="0"/>
              <a:t>43</a:t>
            </a:fld>
            <a:endParaRPr lang="en-US"/>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30027128-CC20-9F67-F196-763A7C29B8ED}"/>
                  </a:ext>
                </a:extLst>
              </p:cNvPr>
              <p:cNvGraphicFramePr>
                <a:graphicFrameLocks noGrp="1"/>
              </p:cNvGraphicFramePr>
              <p:nvPr/>
            </p:nvGraphicFramePr>
            <p:xfrm>
              <a:off x="5486400" y="1657350"/>
              <a:ext cx="3048000" cy="2228850"/>
            </p:xfrm>
            <a:graphic>
              <a:graphicData uri="http://schemas.openxmlformats.org/drawingml/2006/table">
                <a:tbl>
                  <a:tblPr>
                    <a:tableStyleId>{9D7B26C5-4107-4FEC-AEDC-1716B250A1EF}</a:tableStyleId>
                  </a:tblPr>
                  <a:tblGrid>
                    <a:gridCol w="1647962">
                      <a:extLst>
                        <a:ext uri="{9D8B030D-6E8A-4147-A177-3AD203B41FA5}">
                          <a16:colId xmlns:a16="http://schemas.microsoft.com/office/drawing/2014/main" val="1747455254"/>
                        </a:ext>
                      </a:extLst>
                    </a:gridCol>
                    <a:gridCol w="700019">
                      <a:extLst>
                        <a:ext uri="{9D8B030D-6E8A-4147-A177-3AD203B41FA5}">
                          <a16:colId xmlns:a16="http://schemas.microsoft.com/office/drawing/2014/main" val="1966168463"/>
                        </a:ext>
                      </a:extLst>
                    </a:gridCol>
                    <a:gridCol w="700019">
                      <a:extLst>
                        <a:ext uri="{9D8B030D-6E8A-4147-A177-3AD203B41FA5}">
                          <a16:colId xmlns:a16="http://schemas.microsoft.com/office/drawing/2014/main" val="3927019049"/>
                        </a:ext>
                      </a:extLst>
                    </a:gridCol>
                  </a:tblGrid>
                  <a:tr h="190500">
                    <a:tc>
                      <a:txBody>
                        <a:bodyPr/>
                        <a:lstStyle/>
                        <a:p>
                          <a:pPr algn="ctr" rtl="0" fontAlgn="ctr"/>
                          <a:r>
                            <a:rPr lang="en-US" sz="1400" b="1" u="none" strike="noStrike" dirty="0">
                              <a:effectLst/>
                            </a:rPr>
                            <a:t>Mineral</a:t>
                          </a:r>
                          <a:endParaRPr lang="en-US" sz="1400" b="1" i="0" u="none" strike="noStrike" dirty="0">
                            <a:solidFill>
                              <a:srgbClr val="000000"/>
                            </a:solidFill>
                            <a:effectLst/>
                            <a:latin typeface="+mn-lt"/>
                          </a:endParaRPr>
                        </a:p>
                      </a:txBody>
                      <a:tcPr marL="9525" marR="9525" marT="9525" marB="0" anchor="ctr"/>
                    </a:tc>
                    <a:tc>
                      <a:txBody>
                        <a:bodyPr/>
                        <a:lstStyle/>
                        <a:p>
                          <a:pPr algn="ctr" rtl="0" fontAlgn="ctr"/>
                          <a14:m>
                            <m:oMathPara xmlns:m="http://schemas.openxmlformats.org/officeDocument/2006/math">
                              <m:oMathParaPr>
                                <m:jc m:val="centerGroup"/>
                              </m:oMathParaPr>
                              <m:oMath xmlns:m="http://schemas.openxmlformats.org/officeDocument/2006/math">
                                <m:sSub>
                                  <m:sSubPr>
                                    <m:ctrlPr>
                                      <a:rPr lang="en-US" sz="1400" b="1" i="1" u="none" strike="noStrike" dirty="0" smtClean="0">
                                        <a:effectLst/>
                                        <a:latin typeface="Cambria Math" panose="02040503050406030204" pitchFamily="18" charset="0"/>
                                      </a:rPr>
                                    </m:ctrlPr>
                                  </m:sSubPr>
                                  <m:e>
                                    <m:r>
                                      <a:rPr lang="en-US" sz="1400" b="1" i="1" u="none" strike="noStrike" dirty="0" smtClean="0">
                                        <a:effectLst/>
                                        <a:latin typeface="Cambria Math" panose="02040503050406030204" pitchFamily="18" charset="0"/>
                                      </a:rPr>
                                      <m:t>𝐙</m:t>
                                    </m:r>
                                  </m:e>
                                  <m:sub>
                                    <m:r>
                                      <a:rPr lang="en-US" sz="1400" b="1" i="1" u="none" strike="noStrike" dirty="0" smtClean="0">
                                        <a:effectLst/>
                                        <a:latin typeface="Cambria Math" panose="02040503050406030204" pitchFamily="18" charset="0"/>
                                      </a:rPr>
                                      <m:t>𝐞𝐟𝐟</m:t>
                                    </m:r>
                                  </m:sub>
                                </m:sSub>
                              </m:oMath>
                            </m:oMathPara>
                          </a14:m>
                          <a:endParaRPr lang="en-US" sz="1400" b="1" i="0" u="none" strike="noStrike" dirty="0">
                            <a:solidFill>
                              <a:srgbClr val="000000"/>
                            </a:solidFill>
                            <a:effectLst/>
                            <a:latin typeface="+mn-lt"/>
                          </a:endParaRPr>
                        </a:p>
                      </a:txBody>
                      <a:tcPr marL="9525" marR="9525" marT="9525" marB="0" anchor="ctr"/>
                    </a:tc>
                    <a:tc>
                      <a:txBody>
                        <a:bodyPr/>
                        <a:lstStyle/>
                        <a:p>
                          <a:pPr algn="ctr" rtl="0" fontAlgn="ctr"/>
                          <a14:m>
                            <m:oMathPara xmlns:m="http://schemas.openxmlformats.org/officeDocument/2006/math">
                              <m:oMathParaPr>
                                <m:jc m:val="centerGroup"/>
                              </m:oMathParaPr>
                              <m:oMath xmlns:m="http://schemas.openxmlformats.org/officeDocument/2006/math">
                                <m:r>
                                  <a:rPr lang="en-US" sz="1400" b="1" i="1" u="none" strike="noStrike" dirty="0" smtClean="0">
                                    <a:effectLst/>
                                    <a:latin typeface="Cambria Math" panose="02040503050406030204" pitchFamily="18" charset="0"/>
                                  </a:rPr>
                                  <m:t>𝛒</m:t>
                                </m:r>
                              </m:oMath>
                            </m:oMathPara>
                          </a14:m>
                          <a:endParaRPr lang="el-GR" sz="14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273902066"/>
                      </a:ext>
                    </a:extLst>
                  </a:tr>
                  <a:tr h="190500">
                    <a:tc>
                      <a:txBody>
                        <a:bodyPr/>
                        <a:lstStyle/>
                        <a:p>
                          <a:pPr algn="ctr" rtl="0" fontAlgn="ctr"/>
                          <a:r>
                            <a:rPr lang="en-US" sz="1400" u="none" strike="noStrike" dirty="0">
                              <a:effectLst/>
                            </a:rPr>
                            <a:t>Na-Montmorillonite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11.46</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2.65</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129981795"/>
                      </a:ext>
                    </a:extLst>
                  </a:tr>
                  <a:tr h="190500">
                    <a:tc>
                      <a:txBody>
                        <a:bodyPr/>
                        <a:lstStyle/>
                        <a:p>
                          <a:pPr algn="ctr" rtl="0" fontAlgn="ctr"/>
                          <a:r>
                            <a:rPr lang="en-US" sz="1400" u="none" strike="noStrike">
                              <a:effectLst/>
                            </a:rPr>
                            <a:t>Na-Feldspar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11.55</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2.61</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320929723"/>
                      </a:ext>
                    </a:extLst>
                  </a:tr>
                  <a:tr h="190500">
                    <a:tc>
                      <a:txBody>
                        <a:bodyPr/>
                        <a:lstStyle/>
                        <a:p>
                          <a:pPr algn="ctr" rtl="0" fontAlgn="ctr"/>
                          <a:r>
                            <a:rPr lang="en-US" sz="1400" u="none" strike="noStrike">
                              <a:effectLst/>
                            </a:rPr>
                            <a:t>Quartz</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11.56</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2.65</a:t>
                          </a:r>
                          <a:endParaRPr lang="en-US" sz="14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366725649"/>
                      </a:ext>
                    </a:extLst>
                  </a:tr>
                  <a:tr h="190500">
                    <a:tc>
                      <a:txBody>
                        <a:bodyPr/>
                        <a:lstStyle/>
                        <a:p>
                          <a:pPr algn="ctr" rtl="0" fontAlgn="ctr"/>
                          <a:r>
                            <a:rPr lang="en-US" sz="1400" u="none" strike="noStrike">
                              <a:effectLst/>
                            </a:rPr>
                            <a:t>Chlorite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11.64</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2.9</a:t>
                          </a:r>
                          <a:endParaRPr lang="en-US" sz="14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106140062"/>
                      </a:ext>
                    </a:extLst>
                  </a:tr>
                  <a:tr h="190500">
                    <a:tc>
                      <a:txBody>
                        <a:bodyPr/>
                        <a:lstStyle/>
                        <a:p>
                          <a:pPr algn="ctr" rtl="0" fontAlgn="ctr"/>
                          <a:r>
                            <a:rPr lang="en-US" sz="1400" u="none" strike="noStrike" dirty="0">
                              <a:effectLst/>
                            </a:rPr>
                            <a:t>K-Feldspar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13.39</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2.53</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607650882"/>
                      </a:ext>
                    </a:extLst>
                  </a:tr>
                  <a:tr h="190500">
                    <a:tc>
                      <a:txBody>
                        <a:bodyPr/>
                        <a:lstStyle/>
                        <a:p>
                          <a:pPr algn="ctr" rtl="0" fontAlgn="ctr"/>
                          <a:r>
                            <a:rPr lang="en-US" sz="1400" u="none" strike="noStrike">
                              <a:effectLst/>
                            </a:rPr>
                            <a:t>Dolomite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13.74</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2.87</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982692536"/>
                      </a:ext>
                    </a:extLst>
                  </a:tr>
                  <a:tr h="190500">
                    <a:tc>
                      <a:txBody>
                        <a:bodyPr/>
                        <a:lstStyle/>
                        <a:p>
                          <a:pPr algn="ctr" rtl="0" fontAlgn="ctr"/>
                          <a:r>
                            <a:rPr lang="en-US" sz="1400" u="none" strike="noStrike">
                              <a:effectLst/>
                            </a:rPr>
                            <a:t>Calcite</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15.08</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u="none" strike="noStrike" dirty="0">
                              <a:effectLst/>
                            </a:rPr>
                            <a:t>2.35</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526868977"/>
                      </a:ext>
                    </a:extLst>
                  </a:tr>
                  <a:tr h="190500">
                    <a:tc>
                      <a:txBody>
                        <a:bodyPr/>
                        <a:lstStyle/>
                        <a:p>
                          <a:pPr algn="ctr" rtl="0" fontAlgn="ctr"/>
                          <a:r>
                            <a:rPr lang="en-US" sz="1400" u="none" strike="noStrike">
                              <a:effectLst/>
                            </a:rPr>
                            <a:t>Halite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15.33</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u="none" strike="noStrike" dirty="0">
                              <a:effectLst/>
                            </a:rPr>
                            <a:t>2.71</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236459078"/>
                      </a:ext>
                    </a:extLst>
                  </a:tr>
                  <a:tr h="190500">
                    <a:tc>
                      <a:txBody>
                        <a:bodyPr/>
                        <a:lstStyle/>
                        <a:p>
                          <a:pPr algn="ctr" rtl="0" fontAlgn="ctr"/>
                          <a:r>
                            <a:rPr lang="en-US" sz="1400" u="none" strike="noStrike" dirty="0">
                              <a:effectLst/>
                            </a:rPr>
                            <a:t>Anhydrite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15.68</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2.95</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982194620"/>
                      </a:ext>
                    </a:extLst>
                  </a:tr>
                </a:tbl>
              </a:graphicData>
            </a:graphic>
          </p:graphicFrame>
        </mc:Choice>
        <mc:Fallback xmlns="">
          <p:graphicFrame>
            <p:nvGraphicFramePr>
              <p:cNvPr id="9" name="Table 8">
                <a:extLst>
                  <a:ext uri="{FF2B5EF4-FFF2-40B4-BE49-F238E27FC236}">
                    <a16:creationId xmlns:a16="http://schemas.microsoft.com/office/drawing/2014/main" id="{30027128-CC20-9F67-F196-763A7C29B8ED}"/>
                  </a:ext>
                </a:extLst>
              </p:cNvPr>
              <p:cNvGraphicFramePr>
                <a:graphicFrameLocks noGrp="1"/>
              </p:cNvGraphicFramePr>
              <p:nvPr>
                <p:extLst>
                  <p:ext uri="{D42A27DB-BD31-4B8C-83A1-F6EECF244321}">
                    <p14:modId xmlns:p14="http://schemas.microsoft.com/office/powerpoint/2010/main" val="2335416463"/>
                  </p:ext>
                </p:extLst>
              </p:nvPr>
            </p:nvGraphicFramePr>
            <p:xfrm>
              <a:off x="5486400" y="1657350"/>
              <a:ext cx="3048000" cy="2228850"/>
            </p:xfrm>
            <a:graphic>
              <a:graphicData uri="http://schemas.openxmlformats.org/drawingml/2006/table">
                <a:tbl>
                  <a:tblPr>
                    <a:tableStyleId>{9D7B26C5-4107-4FEC-AEDC-1716B250A1EF}</a:tableStyleId>
                  </a:tblPr>
                  <a:tblGrid>
                    <a:gridCol w="1647962">
                      <a:extLst>
                        <a:ext uri="{9D8B030D-6E8A-4147-A177-3AD203B41FA5}">
                          <a16:colId xmlns:a16="http://schemas.microsoft.com/office/drawing/2014/main" val="1747455254"/>
                        </a:ext>
                      </a:extLst>
                    </a:gridCol>
                    <a:gridCol w="700019">
                      <a:extLst>
                        <a:ext uri="{9D8B030D-6E8A-4147-A177-3AD203B41FA5}">
                          <a16:colId xmlns:a16="http://schemas.microsoft.com/office/drawing/2014/main" val="1966168463"/>
                        </a:ext>
                      </a:extLst>
                    </a:gridCol>
                    <a:gridCol w="700019">
                      <a:extLst>
                        <a:ext uri="{9D8B030D-6E8A-4147-A177-3AD203B41FA5}">
                          <a16:colId xmlns:a16="http://schemas.microsoft.com/office/drawing/2014/main" val="3927019049"/>
                        </a:ext>
                      </a:extLst>
                    </a:gridCol>
                  </a:tblGrid>
                  <a:tr h="222885">
                    <a:tc>
                      <a:txBody>
                        <a:bodyPr/>
                        <a:lstStyle/>
                        <a:p>
                          <a:pPr algn="ctr" rtl="0" fontAlgn="ctr"/>
                          <a:r>
                            <a:rPr lang="en-US" sz="1400" b="1" u="none" strike="noStrike" dirty="0">
                              <a:effectLst/>
                            </a:rPr>
                            <a:t>Mineral</a:t>
                          </a:r>
                          <a:endParaRPr lang="en-US" sz="1400" b="1" i="0" u="none" strike="noStrike" dirty="0">
                            <a:solidFill>
                              <a:srgbClr val="000000"/>
                            </a:solidFill>
                            <a:effectLst/>
                            <a:latin typeface="+mn-lt"/>
                          </a:endParaRPr>
                        </a:p>
                      </a:txBody>
                      <a:tcPr marL="9525" marR="9525" marT="9525" marB="0" anchor="ctr"/>
                    </a:tc>
                    <a:tc>
                      <a:txBody>
                        <a:bodyPr/>
                        <a:lstStyle/>
                        <a:p>
                          <a:endParaRPr lang="en-US"/>
                        </a:p>
                      </a:txBody>
                      <a:tcPr marL="9525" marR="9525" marT="9525" marB="0" anchor="ctr">
                        <a:blipFill>
                          <a:blip r:embed="rId4"/>
                          <a:stretch>
                            <a:fillRect l="-234783" t="-18919" r="-101739" b="-937838"/>
                          </a:stretch>
                        </a:blipFill>
                      </a:tcPr>
                    </a:tc>
                    <a:tc>
                      <a:txBody>
                        <a:bodyPr/>
                        <a:lstStyle/>
                        <a:p>
                          <a:endParaRPr lang="en-US"/>
                        </a:p>
                      </a:txBody>
                      <a:tcPr marL="9525" marR="9525" marT="9525" marB="0" anchor="ctr">
                        <a:blipFill>
                          <a:blip r:embed="rId4"/>
                          <a:stretch>
                            <a:fillRect l="-334783" t="-18919" r="-1739" b="-937838"/>
                          </a:stretch>
                        </a:blipFill>
                      </a:tcPr>
                    </a:tc>
                    <a:extLst>
                      <a:ext uri="{0D108BD9-81ED-4DB2-BD59-A6C34878D82A}">
                        <a16:rowId xmlns:a16="http://schemas.microsoft.com/office/drawing/2014/main" val="3273902066"/>
                      </a:ext>
                    </a:extLst>
                  </a:tr>
                  <a:tr h="222885">
                    <a:tc>
                      <a:txBody>
                        <a:bodyPr/>
                        <a:lstStyle/>
                        <a:p>
                          <a:pPr algn="ctr" rtl="0" fontAlgn="ctr"/>
                          <a:r>
                            <a:rPr lang="en-US" sz="1400" u="none" strike="noStrike" dirty="0">
                              <a:effectLst/>
                            </a:rPr>
                            <a:t>Na-Montmorillonite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11.46</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2.65</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129981795"/>
                      </a:ext>
                    </a:extLst>
                  </a:tr>
                  <a:tr h="222885">
                    <a:tc>
                      <a:txBody>
                        <a:bodyPr/>
                        <a:lstStyle/>
                        <a:p>
                          <a:pPr algn="ctr" rtl="0" fontAlgn="ctr"/>
                          <a:r>
                            <a:rPr lang="en-US" sz="1400" u="none" strike="noStrike">
                              <a:effectLst/>
                            </a:rPr>
                            <a:t>Na-Feldspar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11.55</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2.61</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320929723"/>
                      </a:ext>
                    </a:extLst>
                  </a:tr>
                  <a:tr h="222885">
                    <a:tc>
                      <a:txBody>
                        <a:bodyPr/>
                        <a:lstStyle/>
                        <a:p>
                          <a:pPr algn="ctr" rtl="0" fontAlgn="ctr"/>
                          <a:r>
                            <a:rPr lang="en-US" sz="1400" u="none" strike="noStrike">
                              <a:effectLst/>
                            </a:rPr>
                            <a:t>Quartz</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11.56</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2.65</a:t>
                          </a:r>
                          <a:endParaRPr lang="en-US" sz="14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366725649"/>
                      </a:ext>
                    </a:extLst>
                  </a:tr>
                  <a:tr h="222885">
                    <a:tc>
                      <a:txBody>
                        <a:bodyPr/>
                        <a:lstStyle/>
                        <a:p>
                          <a:pPr algn="ctr" rtl="0" fontAlgn="ctr"/>
                          <a:r>
                            <a:rPr lang="en-US" sz="1400" u="none" strike="noStrike">
                              <a:effectLst/>
                            </a:rPr>
                            <a:t>Chlorite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11.64</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2.9</a:t>
                          </a:r>
                          <a:endParaRPr lang="en-US" sz="14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106140062"/>
                      </a:ext>
                    </a:extLst>
                  </a:tr>
                  <a:tr h="222885">
                    <a:tc>
                      <a:txBody>
                        <a:bodyPr/>
                        <a:lstStyle/>
                        <a:p>
                          <a:pPr algn="ctr" rtl="0" fontAlgn="ctr"/>
                          <a:r>
                            <a:rPr lang="en-US" sz="1400" u="none" strike="noStrike" dirty="0">
                              <a:effectLst/>
                            </a:rPr>
                            <a:t>K-Feldspar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13.39</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2.53</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607650882"/>
                      </a:ext>
                    </a:extLst>
                  </a:tr>
                  <a:tr h="222885">
                    <a:tc>
                      <a:txBody>
                        <a:bodyPr/>
                        <a:lstStyle/>
                        <a:p>
                          <a:pPr algn="ctr" rtl="0" fontAlgn="ctr"/>
                          <a:r>
                            <a:rPr lang="en-US" sz="1400" u="none" strike="noStrike">
                              <a:effectLst/>
                            </a:rPr>
                            <a:t>Dolomite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13.74</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2.87</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982692536"/>
                      </a:ext>
                    </a:extLst>
                  </a:tr>
                  <a:tr h="222885">
                    <a:tc>
                      <a:txBody>
                        <a:bodyPr/>
                        <a:lstStyle/>
                        <a:p>
                          <a:pPr algn="ctr" rtl="0" fontAlgn="ctr"/>
                          <a:r>
                            <a:rPr lang="en-US" sz="1400" u="none" strike="noStrike">
                              <a:effectLst/>
                            </a:rPr>
                            <a:t>Calcite</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15.08</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u="none" strike="noStrike" dirty="0">
                              <a:effectLst/>
                            </a:rPr>
                            <a:t>2.35</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526868977"/>
                      </a:ext>
                    </a:extLst>
                  </a:tr>
                  <a:tr h="222885">
                    <a:tc>
                      <a:txBody>
                        <a:bodyPr/>
                        <a:lstStyle/>
                        <a:p>
                          <a:pPr algn="ctr" rtl="0" fontAlgn="ctr"/>
                          <a:r>
                            <a:rPr lang="en-US" sz="1400" u="none" strike="noStrike">
                              <a:effectLst/>
                            </a:rPr>
                            <a:t>Halite </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a:effectLst/>
                            </a:rPr>
                            <a:t>15.33</a:t>
                          </a:r>
                          <a:endParaRPr lang="en-US" sz="1400" b="0" i="0" u="none" strike="noStrike">
                            <a:solidFill>
                              <a:srgbClr val="000000"/>
                            </a:solidFill>
                            <a:effectLst/>
                            <a:latin typeface="+mn-lt"/>
                          </a:endParaRPr>
                        </a:p>
                      </a:txBody>
                      <a:tcPr marL="9525" marR="9525" marT="9525" marB="0" anchor="ctr"/>
                    </a:tc>
                    <a:tc>
                      <a:txBody>
                        <a:bodyPr/>
                        <a:lstStyle/>
                        <a:p>
                          <a:pPr algn="ctr" fontAlgn="b"/>
                          <a:r>
                            <a:rPr lang="en-US" sz="1400" u="none" strike="noStrike" dirty="0">
                              <a:effectLst/>
                            </a:rPr>
                            <a:t>2.71</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236459078"/>
                      </a:ext>
                    </a:extLst>
                  </a:tr>
                  <a:tr h="222885">
                    <a:tc>
                      <a:txBody>
                        <a:bodyPr/>
                        <a:lstStyle/>
                        <a:p>
                          <a:pPr algn="ctr" rtl="0" fontAlgn="ctr"/>
                          <a:r>
                            <a:rPr lang="en-US" sz="1400" u="none" strike="noStrike" dirty="0">
                              <a:effectLst/>
                            </a:rPr>
                            <a:t>Anhydrite </a:t>
                          </a:r>
                          <a:endParaRPr lang="en-US" sz="1400" b="0" i="0" u="none" strike="noStrike" dirty="0">
                            <a:solidFill>
                              <a:srgbClr val="000000"/>
                            </a:solidFill>
                            <a:effectLst/>
                            <a:latin typeface="+mn-lt"/>
                          </a:endParaRPr>
                        </a:p>
                      </a:txBody>
                      <a:tcPr marL="9525" marR="9525" marT="9525" marB="0" anchor="ctr"/>
                    </a:tc>
                    <a:tc>
                      <a:txBody>
                        <a:bodyPr/>
                        <a:lstStyle/>
                        <a:p>
                          <a:pPr algn="ctr" rtl="0" fontAlgn="ctr"/>
                          <a:r>
                            <a:rPr lang="en-US" sz="1400" u="none" strike="noStrike">
                              <a:effectLst/>
                            </a:rPr>
                            <a:t>15.68</a:t>
                          </a:r>
                          <a:endParaRPr lang="en-US" sz="1400" b="0" i="0" u="none" strike="noStrike">
                            <a:solidFill>
                              <a:srgbClr val="000000"/>
                            </a:solidFill>
                            <a:effectLst/>
                            <a:latin typeface="+mn-lt"/>
                          </a:endParaRPr>
                        </a:p>
                      </a:txBody>
                      <a:tcPr marL="9525" marR="9525" marT="9525" marB="0" anchor="ctr"/>
                    </a:tc>
                    <a:tc>
                      <a:txBody>
                        <a:bodyPr/>
                        <a:lstStyle/>
                        <a:p>
                          <a:pPr algn="ctr" rtl="0" fontAlgn="ctr"/>
                          <a:r>
                            <a:rPr lang="en-US" sz="1400" u="none" strike="noStrike" dirty="0">
                              <a:effectLst/>
                            </a:rPr>
                            <a:t>2.95</a:t>
                          </a:r>
                          <a:endParaRPr lang="en-US" sz="1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982194620"/>
                      </a:ext>
                    </a:extLst>
                  </a:tr>
                </a:tbl>
              </a:graphicData>
            </a:graphic>
          </p:graphicFrame>
        </mc:Fallback>
      </mc:AlternateContent>
      <p:sp>
        <p:nvSpPr>
          <p:cNvPr id="10" name="TextBox 9">
            <a:extLst>
              <a:ext uri="{FF2B5EF4-FFF2-40B4-BE49-F238E27FC236}">
                <a16:creationId xmlns:a16="http://schemas.microsoft.com/office/drawing/2014/main" id="{A7EE217C-8C58-5F28-B1BD-867FF9375887}"/>
              </a:ext>
            </a:extLst>
          </p:cNvPr>
          <p:cNvSpPr txBox="1"/>
          <p:nvPr/>
        </p:nvSpPr>
        <p:spPr>
          <a:xfrm>
            <a:off x="235155" y="4558725"/>
            <a:ext cx="8077200" cy="584775"/>
          </a:xfrm>
          <a:prstGeom prst="rect">
            <a:avLst/>
          </a:prstGeom>
        </p:spPr>
        <p:txBody>
          <a:bodyPr wrap="square">
            <a:spAutoFit/>
          </a:bodyPr>
          <a:lstStyle/>
          <a:p>
            <a:r>
              <a:rPr lang="en-US" sz="800" dirty="0">
                <a:effectLst/>
                <a:latin typeface="+mn-lt"/>
              </a:rPr>
              <a:t>*Martini, M., Francus, P., Di Schiavi Trotta, L., &amp; Després, P. (2021). Identification of Common Minerals Using Stoichiometric Calibration Method for Dual-Energy CT. Geochemistry, Geophysics, Geosystems, 22(11), e2021GC009885. </a:t>
            </a:r>
            <a:r>
              <a:rPr lang="en-US" sz="800" dirty="0">
                <a:effectLst/>
                <a:latin typeface="+mn-lt"/>
                <a:hlinkClick r:id="rId5"/>
              </a:rPr>
              <a:t>https://doi.org/10.1029/2021GC009885</a:t>
            </a:r>
            <a:endParaRPr lang="en-US" sz="800" dirty="0">
              <a:effectLst/>
              <a:latin typeface="+mn-lt"/>
            </a:endParaRPr>
          </a:p>
          <a:p>
            <a:r>
              <a:rPr lang="en-US" sz="800" dirty="0">
                <a:effectLst/>
                <a:latin typeface="+mn-lt"/>
              </a:rPr>
              <a:t>**Siddiqui, S., &amp; </a:t>
            </a:r>
            <a:r>
              <a:rPr lang="en-US" sz="800" dirty="0" err="1">
                <a:effectLst/>
                <a:latin typeface="+mn-lt"/>
              </a:rPr>
              <a:t>Khamees</a:t>
            </a:r>
            <a:r>
              <a:rPr lang="en-US" sz="800" dirty="0">
                <a:effectLst/>
                <a:latin typeface="+mn-lt"/>
              </a:rPr>
              <a:t>, A. A. (2004, September 26). Dual-Energy CT-Scanning Applications in Rock Characterization. SPE Annual Technical Conference and Exhibition. https://doi.org/10.2118/90520-MS</a:t>
            </a:r>
          </a:p>
        </p:txBody>
      </p:sp>
      <p:sp>
        <p:nvSpPr>
          <p:cNvPr id="11" name="TextBox 10">
            <a:extLst>
              <a:ext uri="{FF2B5EF4-FFF2-40B4-BE49-F238E27FC236}">
                <a16:creationId xmlns:a16="http://schemas.microsoft.com/office/drawing/2014/main" id="{D3D15AB6-159B-8652-5249-CBA0D08F695B}"/>
              </a:ext>
            </a:extLst>
          </p:cNvPr>
          <p:cNvSpPr txBox="1"/>
          <p:nvPr/>
        </p:nvSpPr>
        <p:spPr>
          <a:xfrm>
            <a:off x="5486400" y="4006604"/>
            <a:ext cx="3048000" cy="400110"/>
          </a:xfrm>
          <a:prstGeom prst="rect">
            <a:avLst/>
          </a:prstGeom>
          <a:noFill/>
        </p:spPr>
        <p:txBody>
          <a:bodyPr wrap="square">
            <a:spAutoFit/>
          </a:bodyPr>
          <a:lstStyle/>
          <a:p>
            <a:pPr algn="ctr"/>
            <a:r>
              <a:rPr lang="en-US" sz="1000" dirty="0">
                <a:latin typeface="+mn-lt"/>
                <a:cs typeface="Arial" panose="020B0604020202020204" pitchFamily="34" charset="0"/>
              </a:rPr>
              <a:t>Data used from (*Martini et al., 2021; **Siddiqui &amp; </a:t>
            </a:r>
            <a:r>
              <a:rPr lang="en-US" sz="1000" dirty="0" err="1">
                <a:latin typeface="+mn-lt"/>
                <a:cs typeface="Arial" panose="020B0604020202020204" pitchFamily="34" charset="0"/>
              </a:rPr>
              <a:t>Khamees</a:t>
            </a:r>
            <a:r>
              <a:rPr lang="en-US" sz="1000" dirty="0">
                <a:latin typeface="+mn-lt"/>
                <a:cs typeface="Arial" panose="020B0604020202020204" pitchFamily="34" charset="0"/>
              </a:rPr>
              <a:t>, 2004)</a:t>
            </a:r>
          </a:p>
        </p:txBody>
      </p:sp>
    </p:spTree>
    <p:extLst>
      <p:ext uri="{BB962C8B-B14F-4D97-AF65-F5344CB8AC3E}">
        <p14:creationId xmlns:p14="http://schemas.microsoft.com/office/powerpoint/2010/main" val="361278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CE14B-DA4C-64D1-9DEA-DCB5E7733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1B09F-9157-C13C-6D53-FA5BB0EAA428}"/>
              </a:ext>
            </a:extLst>
          </p:cNvPr>
          <p:cNvSpPr>
            <a:spLocks noGrp="1"/>
          </p:cNvSpPr>
          <p:nvPr>
            <p:ph type="title"/>
          </p:nvPr>
        </p:nvSpPr>
        <p:spPr>
          <a:xfrm>
            <a:off x="381000" y="604044"/>
            <a:ext cx="8290932" cy="457200"/>
          </a:xfrm>
        </p:spPr>
        <p:txBody>
          <a:bodyPr>
            <a:normAutofit fontScale="90000"/>
          </a:bodyPr>
          <a:lstStyle/>
          <a:p>
            <a:r>
              <a:rPr lang="en-US" sz="2800" dirty="0"/>
              <a:t>Monte Carlo Approach for Estimating Density and Atomic Number from DECT (Victor et al., 2017)</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B8D5A8-538E-C199-EA98-F93CD04C3F4A}"/>
                  </a:ext>
                </a:extLst>
              </p:cNvPr>
              <p:cNvSpPr>
                <a:spLocks noGrp="1"/>
              </p:cNvSpPr>
              <p:nvPr>
                <p:ph idx="1"/>
              </p:nvPr>
            </p:nvSpPr>
            <p:spPr>
              <a:xfrm>
                <a:off x="442332" y="1352550"/>
                <a:ext cx="8229600" cy="3276600"/>
              </a:xfrm>
            </p:spPr>
            <p:txBody>
              <a:bodyPr>
                <a:normAutofit fontScale="85000" lnSpcReduction="10000"/>
              </a:bodyPr>
              <a:lstStyle/>
              <a:p>
                <a:pPr marL="0" indent="0">
                  <a:lnSpc>
                    <a:spcPct val="110000"/>
                  </a:lnSpc>
                  <a:spcBef>
                    <a:spcPts val="600"/>
                  </a:spcBef>
                  <a:spcAft>
                    <a:spcPts val="600"/>
                  </a:spcAft>
                  <a:buNone/>
                </a:pPr>
                <a:r>
                  <a:rPr lang="en-US" sz="2200" dirty="0"/>
                  <a:t>Applying a normalization by some data-derived constants to account for the miscalibration of </a:t>
                </a:r>
                <a14:m>
                  <m:oMath xmlns:m="http://schemas.openxmlformats.org/officeDocument/2006/math">
                    <m:sSub>
                      <m:sSubPr>
                        <m:ctrlPr>
                          <a:rPr lang="en-US" sz="2200" b="0" i="1" dirty="0" smtClean="0">
                            <a:latin typeface="Cambria Math" panose="02040503050406030204" pitchFamily="18" charset="0"/>
                          </a:rPr>
                        </m:ctrlPr>
                      </m:sSubPr>
                      <m:e>
                        <m:r>
                          <a:rPr lang="en-US" sz="2200" i="1" dirty="0" smtClean="0">
                            <a:latin typeface="Cambria Math" panose="02040503050406030204" pitchFamily="18" charset="0"/>
                          </a:rPr>
                          <m:t>𝜇</m:t>
                        </m:r>
                      </m:e>
                      <m:sub>
                        <m:r>
                          <a:rPr lang="en-US" sz="2200" b="0" i="1" dirty="0" smtClean="0">
                            <a:latin typeface="Cambria Math" panose="02040503050406030204" pitchFamily="18" charset="0"/>
                          </a:rPr>
                          <m:t>𝑤𝑎𝑡𝑒𝑟</m:t>
                        </m:r>
                      </m:sub>
                    </m:sSub>
                  </m:oMath>
                </a14:m>
                <a:r>
                  <a:rPr lang="en-US" sz="2200" dirty="0"/>
                  <a:t>. </a:t>
                </a:r>
              </a:p>
              <a:p>
                <a:pPr marL="0" indent="0">
                  <a:spcBef>
                    <a:spcPts val="600"/>
                  </a:spcBef>
                  <a:spcAft>
                    <a:spcPts val="600"/>
                  </a:spcAft>
                  <a:buNone/>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𝜇</m:t>
                      </m:r>
                      <m:d>
                        <m:dPr>
                          <m:ctrlPr>
                            <a:rPr lang="en-US" sz="2000" i="1" dirty="0" smtClean="0">
                              <a:latin typeface="Cambria Math" panose="02040503050406030204" pitchFamily="18" charset="0"/>
                            </a:rPr>
                          </m:ctrlPr>
                        </m:dPr>
                        <m:e>
                          <m:r>
                            <a:rPr lang="en-US" sz="2000" i="1" dirty="0" smtClean="0">
                              <a:latin typeface="Cambria Math" panose="02040503050406030204" pitchFamily="18" charset="0"/>
                            </a:rPr>
                            <m:t>𝐸</m:t>
                          </m:r>
                        </m:e>
                      </m:d>
                      <m:r>
                        <a:rPr lang="en-US" sz="2000" i="1" dirty="0" smtClean="0">
                          <a:latin typeface="Cambria Math" panose="02040503050406030204" pitchFamily="18" charset="0"/>
                        </a:rPr>
                        <m:t>=</m:t>
                      </m:r>
                      <m:f>
                        <m:fPr>
                          <m:ctrlPr>
                            <a:rPr lang="en-US" sz="2000" b="0" i="1" dirty="0" smtClean="0">
                              <a:latin typeface="Cambria Math" panose="02040503050406030204" pitchFamily="18" charset="0"/>
                            </a:rPr>
                          </m:ctrlPr>
                        </m:fPr>
                        <m:num>
                          <m:r>
                            <a:rPr lang="en-US" sz="2000" b="0" i="1" dirty="0" smtClean="0">
                              <a:latin typeface="Cambria Math" panose="02040503050406030204" pitchFamily="18" charset="0"/>
                            </a:rPr>
                            <m:t>𝜇</m:t>
                          </m:r>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𝐸</m:t>
                              </m:r>
                            </m:e>
                          </m:d>
                          <m:r>
                            <a:rPr lang="en-US" sz="2000" b="0" i="1" dirty="0" smtClean="0">
                              <a:latin typeface="Cambria Math" panose="02040503050406030204" pitchFamily="18" charset="0"/>
                            </a:rPr>
                            <m:t>−</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𝜇</m:t>
                              </m:r>
                            </m:e>
                            <m:sub>
                              <m:r>
                                <a:rPr lang="en-US" sz="2000" b="0" i="1" dirty="0" smtClean="0">
                                  <a:latin typeface="Cambria Math" panose="02040503050406030204" pitchFamily="18" charset="0"/>
                                </a:rPr>
                                <m:t>1</m:t>
                              </m:r>
                            </m:sub>
                          </m:sSub>
                        </m:num>
                        <m:den>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𝜇</m:t>
                              </m:r>
                            </m:e>
                            <m:sub>
                              <m:r>
                                <a:rPr lang="en-US" sz="2000" b="0" i="1" dirty="0" smtClean="0">
                                  <a:latin typeface="Cambria Math" panose="02040503050406030204" pitchFamily="18" charset="0"/>
                                </a:rPr>
                                <m:t>2</m:t>
                              </m:r>
                            </m:sub>
                          </m:sSub>
                        </m:den>
                      </m:f>
                      <m:r>
                        <a:rPr lang="en-US" sz="2000" b="0" i="1" dirty="0" smtClean="0">
                          <a:latin typeface="Cambria Math" panose="02040503050406030204" pitchFamily="18" charset="0"/>
                        </a:rPr>
                        <m:t>=</m:t>
                      </m:r>
                      <m:f>
                        <m:fPr>
                          <m:ctrlPr>
                            <a:rPr lang="en-US" sz="2000" b="0" i="1" dirty="0" smtClean="0">
                              <a:latin typeface="Cambria Math" panose="02040503050406030204" pitchFamily="18" charset="0"/>
                            </a:rPr>
                          </m:ctrlPr>
                        </m:fPr>
                        <m:num>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rPr>
                                <m:t>𝜌</m:t>
                              </m:r>
                            </m:e>
                            <m:sub>
                              <m:r>
                                <a:rPr lang="en-US" sz="2000" i="1" dirty="0" smtClean="0">
                                  <a:latin typeface="Cambria Math" panose="02040503050406030204" pitchFamily="18" charset="0"/>
                                </a:rPr>
                                <m:t>𝑒</m:t>
                              </m:r>
                            </m:sub>
                          </m:sSub>
                        </m:num>
                        <m:den>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𝜇</m:t>
                              </m:r>
                            </m:e>
                            <m:sub>
                              <m:r>
                                <a:rPr lang="en-US" sz="2000" b="0" i="1" dirty="0" smtClean="0">
                                  <a:latin typeface="Cambria Math" panose="02040503050406030204" pitchFamily="18" charset="0"/>
                                </a:rPr>
                                <m:t>2</m:t>
                              </m:r>
                            </m:sub>
                          </m:sSub>
                        </m:den>
                      </m:f>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𝑎</m:t>
                          </m:r>
                          <m:r>
                            <a:rPr lang="en-US" sz="2000" b="0" i="1" dirty="0" smtClean="0">
                              <a:latin typeface="Cambria Math" panose="02040503050406030204" pitchFamily="18" charset="0"/>
                            </a:rPr>
                            <m:t>+</m:t>
                          </m:r>
                          <m:r>
                            <a:rPr lang="en-US" sz="2000" b="0" i="1" dirty="0" smtClean="0">
                              <a:latin typeface="Cambria Math" panose="02040503050406030204" pitchFamily="18" charset="0"/>
                            </a:rPr>
                            <m:t>𝑏</m:t>
                          </m:r>
                          <m:f>
                            <m:fPr>
                              <m:ctrlPr>
                                <a:rPr lang="en-US" sz="2000" i="1" dirty="0" smtClean="0">
                                  <a:latin typeface="Cambria Math" panose="02040503050406030204" pitchFamily="18" charset="0"/>
                                </a:rPr>
                              </m:ctrlPr>
                            </m:fPr>
                            <m:num>
                              <m:sSubSup>
                                <m:sSubSupPr>
                                  <m:ctrlPr>
                                    <a:rPr lang="en-US" sz="2000" i="1" dirty="0" smtClean="0">
                                      <a:latin typeface="Cambria Math" panose="02040503050406030204" pitchFamily="18" charset="0"/>
                                    </a:rPr>
                                  </m:ctrlPr>
                                </m:sSubSupPr>
                                <m:e>
                                  <m:r>
                                    <a:rPr lang="en-US" sz="2000" i="1" dirty="0" smtClean="0">
                                      <a:latin typeface="Cambria Math" panose="02040503050406030204" pitchFamily="18" charset="0"/>
                                    </a:rPr>
                                    <m:t>𝑍</m:t>
                                  </m:r>
                                </m:e>
                                <m:sub>
                                  <m:r>
                                    <a:rPr lang="en-US" sz="2000" i="1" dirty="0" smtClean="0">
                                      <a:latin typeface="Cambria Math" panose="02040503050406030204" pitchFamily="18" charset="0"/>
                                    </a:rPr>
                                    <m:t>𝑒𝑓𝑓</m:t>
                                  </m:r>
                                </m:sub>
                                <m:sup>
                                  <m:r>
                                    <a:rPr lang="en-US" sz="2000" i="1" dirty="0" smtClean="0">
                                      <a:latin typeface="Cambria Math" panose="02040503050406030204" pitchFamily="18" charset="0"/>
                                    </a:rPr>
                                    <m:t>𝑛</m:t>
                                  </m:r>
                                </m:sup>
                              </m:sSubSup>
                            </m:num>
                            <m:den>
                              <m:sSup>
                                <m:sSupPr>
                                  <m:ctrlPr>
                                    <a:rPr lang="en-US" sz="2000" i="1" dirty="0" smtClean="0">
                                      <a:latin typeface="Cambria Math" panose="02040503050406030204" pitchFamily="18" charset="0"/>
                                    </a:rPr>
                                  </m:ctrlPr>
                                </m:sSupPr>
                                <m:e>
                                  <m:r>
                                    <a:rPr lang="en-US" sz="2000" i="1" dirty="0" smtClean="0">
                                      <a:latin typeface="Cambria Math" panose="02040503050406030204" pitchFamily="18" charset="0"/>
                                    </a:rPr>
                                    <m:t>𝐸</m:t>
                                  </m:r>
                                </m:e>
                                <m:sup>
                                  <m:r>
                                    <a:rPr lang="en-US" sz="2000" i="1" dirty="0" smtClean="0">
                                      <a:latin typeface="Cambria Math" panose="02040503050406030204" pitchFamily="18" charset="0"/>
                                    </a:rPr>
                                    <m:t>𝑦</m:t>
                                  </m:r>
                                </m:sup>
                              </m:sSup>
                            </m:den>
                          </m:f>
                        </m:e>
                      </m:d>
                      <m:r>
                        <a:rPr lang="en-US" sz="2000" b="0" i="1" dirty="0" smtClean="0">
                          <a:latin typeface="Cambria Math" panose="02040503050406030204" pitchFamily="18" charset="0"/>
                        </a:rPr>
                        <m:t>−</m:t>
                      </m:r>
                      <m:f>
                        <m:fPr>
                          <m:ctrlPr>
                            <a:rPr lang="en-US" sz="2000" b="0" i="1" dirty="0" smtClean="0">
                              <a:latin typeface="Cambria Math" panose="02040503050406030204" pitchFamily="18" charset="0"/>
                            </a:rPr>
                          </m:ctrlPr>
                        </m:fPr>
                        <m:num>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𝜇</m:t>
                              </m:r>
                            </m:e>
                            <m:sub>
                              <m:r>
                                <a:rPr lang="en-US" sz="2000" b="0" i="1" dirty="0" smtClean="0">
                                  <a:latin typeface="Cambria Math" panose="02040503050406030204" pitchFamily="18" charset="0"/>
                                </a:rPr>
                                <m:t>1</m:t>
                              </m:r>
                            </m:sub>
                          </m:sSub>
                        </m:num>
                        <m:den>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𝜇</m:t>
                              </m:r>
                            </m:e>
                            <m:sub>
                              <m:r>
                                <a:rPr lang="en-US" sz="2000" b="0" i="1" dirty="0" smtClean="0">
                                  <a:latin typeface="Cambria Math" panose="02040503050406030204" pitchFamily="18" charset="0"/>
                                </a:rPr>
                                <m:t>2</m:t>
                              </m:r>
                            </m:sub>
                          </m:sSub>
                        </m:den>
                      </m:f>
                    </m:oMath>
                  </m:oMathPara>
                </a14:m>
                <a:endParaRPr lang="en-US" sz="2000" dirty="0"/>
              </a:p>
              <a:p>
                <a:pPr marL="0" indent="0">
                  <a:buNone/>
                </a:pPr>
                <a14:m>
                  <m:oMathPara xmlns:m="http://schemas.openxmlformats.org/officeDocument/2006/math">
                    <m:oMathParaPr>
                      <m:jc m:val="centerGroup"/>
                    </m:oMathParaPr>
                    <m:oMath xmlns:m="http://schemas.openxmlformats.org/officeDocument/2006/math">
                      <m:sSub>
                        <m:sSubPr>
                          <m:ctrlPr>
                            <a:rPr lang="en-US" sz="2000" b="0" i="1" dirty="0" smtClean="0">
                              <a:latin typeface="Cambria Math" panose="02040503050406030204" pitchFamily="18" charset="0"/>
                            </a:rPr>
                          </m:ctrlPr>
                        </m:sSubPr>
                        <m:e>
                          <m:r>
                            <a:rPr lang="en-US" sz="2000" i="1" dirty="0" smtClean="0">
                              <a:latin typeface="Cambria Math" panose="02040503050406030204" pitchFamily="18" charset="0"/>
                            </a:rPr>
                            <m:t>𝜌</m:t>
                          </m:r>
                        </m:e>
                        <m:sub>
                          <m:r>
                            <a:rPr lang="en-US" sz="2000" b="0" i="1" dirty="0" smtClean="0">
                              <a:latin typeface="Cambria Math" panose="02040503050406030204" pitchFamily="18" charset="0"/>
                            </a:rPr>
                            <m:t>𝑒</m:t>
                          </m:r>
                        </m:sub>
                      </m:sSub>
                      <m:r>
                        <a:rPr lang="en-US" sz="2000" b="0" i="1" dirty="0" smtClean="0">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𝜌</m:t>
                          </m:r>
                        </m:e>
                        <m:sub>
                          <m:r>
                            <a:rPr lang="en-US" sz="2000" i="1" dirty="0">
                              <a:latin typeface="Cambria Math" panose="02040503050406030204" pitchFamily="18" charset="0"/>
                            </a:rPr>
                            <m:t>𝑏</m:t>
                          </m:r>
                        </m:sub>
                      </m:sSub>
                      <m:f>
                        <m:fPr>
                          <m:ctrlPr>
                            <a:rPr lang="en-US" sz="2000" b="0" i="1" dirty="0" smtClean="0">
                              <a:latin typeface="Cambria Math" panose="02040503050406030204" pitchFamily="18" charset="0"/>
                            </a:rPr>
                          </m:ctrlPr>
                        </m:fPr>
                        <m:num>
                          <m:r>
                            <a:rPr lang="en-US" sz="2000" b="0" i="1" dirty="0" smtClean="0">
                              <a:latin typeface="Cambria Math" panose="02040503050406030204" pitchFamily="18" charset="0"/>
                            </a:rPr>
                            <m:t>𝑍</m:t>
                          </m:r>
                        </m:num>
                        <m:den>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𝑀</m:t>
                              </m:r>
                            </m:e>
                            <m:sub>
                              <m:r>
                                <a:rPr lang="en-US" sz="2000" b="0" i="1" dirty="0" smtClean="0">
                                  <a:latin typeface="Cambria Math" panose="02040503050406030204" pitchFamily="18" charset="0"/>
                                </a:rPr>
                                <m:t>𝑤</m:t>
                              </m:r>
                            </m:sub>
                          </m:sSub>
                        </m:den>
                      </m:f>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𝑁</m:t>
                          </m:r>
                        </m:e>
                        <m:sub>
                          <m:r>
                            <a:rPr lang="en-US" sz="2000" b="0" i="1" dirty="0" smtClean="0">
                              <a:latin typeface="Cambria Math" panose="02040503050406030204" pitchFamily="18" charset="0"/>
                            </a:rPr>
                            <m:t>𝐴</m:t>
                          </m:r>
                        </m:sub>
                      </m:sSub>
                      <m:r>
                        <a:rPr lang="en-US" sz="2000" b="0" i="1" dirty="0" smtClean="0">
                          <a:latin typeface="Cambria Math" panose="02040503050406030204" pitchFamily="18" charset="0"/>
                        </a:rPr>
                        <m:t> </m:t>
                      </m:r>
                    </m:oMath>
                  </m:oMathPara>
                </a14:m>
                <a:endParaRPr lang="en-US" sz="2000" dirty="0"/>
              </a:p>
              <a:p>
                <a:pPr marL="0" indent="0">
                  <a:buNone/>
                </a:pPr>
                <a:r>
                  <a:rPr lang="en-US" sz="2000" dirty="0"/>
                  <a:t>Where </a:t>
                </a:r>
                <a14:m>
                  <m:oMath xmlns:m="http://schemas.openxmlformats.org/officeDocument/2006/math">
                    <m:f>
                      <m:fPr>
                        <m:ctrlPr>
                          <a:rPr lang="en-US" sz="2000" b="0" i="1" dirty="0" smtClean="0">
                            <a:latin typeface="Cambria Math" panose="02040503050406030204" pitchFamily="18" charset="0"/>
                          </a:rPr>
                        </m:ctrlPr>
                      </m:fPr>
                      <m:num>
                        <m:r>
                          <a:rPr lang="en-US" sz="2000" b="0" i="1" dirty="0" smtClean="0">
                            <a:latin typeface="Cambria Math" panose="02040503050406030204" pitchFamily="18" charset="0"/>
                          </a:rPr>
                          <m:t>𝑍</m:t>
                        </m:r>
                      </m:num>
                      <m:den>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𝑀</m:t>
                            </m:r>
                          </m:e>
                          <m:sub>
                            <m:r>
                              <a:rPr lang="en-US" sz="2000" b="0" i="1" dirty="0" smtClean="0">
                                <a:latin typeface="Cambria Math" panose="02040503050406030204" pitchFamily="18" charset="0"/>
                              </a:rPr>
                              <m:t>𝑤</m:t>
                            </m:r>
                          </m:sub>
                        </m:sSub>
                      </m:den>
                    </m:f>
                  </m:oMath>
                </a14:m>
                <a:r>
                  <a:rPr lang="en-US" sz="2000" dirty="0"/>
                  <a:t> is </a:t>
                </a:r>
                <a14:m>
                  <m:oMath xmlns:m="http://schemas.openxmlformats.org/officeDocument/2006/math">
                    <m:r>
                      <a:rPr lang="en-US" sz="2000" i="1" dirty="0">
                        <a:latin typeface="Cambria Math" panose="02040503050406030204" pitchFamily="18" charset="0"/>
                      </a:rPr>
                      <m:t>~</m:t>
                    </m:r>
                  </m:oMath>
                </a14:m>
                <a:r>
                  <a:rPr lang="en-US" sz="2000" dirty="0"/>
                  <a:t> ½ for most rock minerals. Therefore, one can use the electron density index: </a:t>
                </a:r>
              </a:p>
              <a:p>
                <a:pPr marL="0" indent="0">
                  <a:buNone/>
                </a:pPr>
                <a14:m>
                  <m:oMathPara xmlns:m="http://schemas.openxmlformats.org/officeDocument/2006/math">
                    <m:oMathParaPr>
                      <m:jc m:val="centerGroup"/>
                    </m:oMathParaPr>
                    <m:oMath xmlns:m="http://schemas.openxmlformats.org/officeDocument/2006/math">
                      <m:sSub>
                        <m:sSubPr>
                          <m:ctrlPr>
                            <a:rPr lang="en-US" sz="2000" i="1" dirty="0">
                              <a:latin typeface="Cambria Math" panose="02040503050406030204" pitchFamily="18" charset="0"/>
                            </a:rPr>
                          </m:ctrlPr>
                        </m:sSubPr>
                        <m:e>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𝜌</m:t>
                              </m:r>
                            </m:e>
                          </m:acc>
                        </m:e>
                        <m:sub>
                          <m:r>
                            <a:rPr lang="en-US" sz="2000" i="1" dirty="0">
                              <a:latin typeface="Cambria Math" panose="02040503050406030204" pitchFamily="18" charset="0"/>
                            </a:rPr>
                            <m:t>𝑒</m:t>
                          </m:r>
                        </m:sub>
                      </m:sSub>
                      <m:r>
                        <a:rPr lang="en-US" sz="2000" i="1" dirty="0">
                          <a:latin typeface="Cambria Math" panose="02040503050406030204" pitchFamily="18" charset="0"/>
                        </a:rPr>
                        <m:t>=2</m:t>
                      </m:r>
                      <m:f>
                        <m:fPr>
                          <m:ctrlPr>
                            <a:rPr lang="en-US" sz="2000" i="1" dirty="0">
                              <a:latin typeface="Cambria Math" panose="02040503050406030204" pitchFamily="18" charset="0"/>
                            </a:rPr>
                          </m:ctrlPr>
                        </m:fPr>
                        <m:num>
                          <m:r>
                            <a:rPr lang="en-US" sz="2000" i="1" dirty="0">
                              <a:latin typeface="Cambria Math" panose="02040503050406030204" pitchFamily="18" charset="0"/>
                            </a:rPr>
                            <m:t>𝑍</m:t>
                          </m:r>
                        </m:num>
                        <m:den>
                          <m:sSub>
                            <m:sSubPr>
                              <m:ctrlPr>
                                <a:rPr lang="en-US" sz="2000" i="1" dirty="0">
                                  <a:latin typeface="Cambria Math" panose="02040503050406030204" pitchFamily="18" charset="0"/>
                                </a:rPr>
                              </m:ctrlPr>
                            </m:sSubPr>
                            <m:e>
                              <m:r>
                                <a:rPr lang="en-US" sz="2000" i="1" dirty="0">
                                  <a:latin typeface="Cambria Math" panose="02040503050406030204" pitchFamily="18" charset="0"/>
                                </a:rPr>
                                <m:t>𝑀</m:t>
                              </m:r>
                            </m:e>
                            <m:sub>
                              <m:r>
                                <a:rPr lang="en-US" sz="2000" i="1" dirty="0">
                                  <a:latin typeface="Cambria Math" panose="02040503050406030204" pitchFamily="18" charset="0"/>
                                </a:rPr>
                                <m:t>𝑊</m:t>
                              </m:r>
                            </m:sub>
                          </m:sSub>
                        </m:den>
                      </m:f>
                      <m:sSub>
                        <m:sSubPr>
                          <m:ctrlPr>
                            <a:rPr lang="en-US" sz="2000" i="1" dirty="0">
                              <a:latin typeface="Cambria Math" panose="02040503050406030204" pitchFamily="18" charset="0"/>
                            </a:rPr>
                          </m:ctrlPr>
                        </m:sSubPr>
                        <m:e>
                          <m:r>
                            <a:rPr lang="en-US" sz="2000" i="1" dirty="0">
                              <a:latin typeface="Cambria Math" panose="02040503050406030204" pitchFamily="18" charset="0"/>
                            </a:rPr>
                            <m:t>𝜌</m:t>
                          </m:r>
                        </m:e>
                        <m:sub>
                          <m:r>
                            <a:rPr lang="en-US" sz="2000" i="1" dirty="0">
                              <a:latin typeface="Cambria Math" panose="02040503050406030204" pitchFamily="18" charset="0"/>
                            </a:rPr>
                            <m:t>𝑏</m:t>
                          </m:r>
                        </m:sub>
                      </m:sSub>
                    </m:oMath>
                  </m:oMathPara>
                </a14:m>
                <a:endParaRPr lang="en-US" sz="2000" dirty="0"/>
              </a:p>
              <a:p>
                <a:pPr marL="0" indent="0">
                  <a:buNone/>
                </a:pPr>
                <a:endParaRPr lang="en-US" sz="2000" dirty="0"/>
              </a:p>
            </p:txBody>
          </p:sp>
        </mc:Choice>
        <mc:Fallback xmlns="">
          <p:sp>
            <p:nvSpPr>
              <p:cNvPr id="3" name="Content Placeholder 2">
                <a:extLst>
                  <a:ext uri="{FF2B5EF4-FFF2-40B4-BE49-F238E27FC236}">
                    <a16:creationId xmlns:a16="http://schemas.microsoft.com/office/drawing/2014/main" id="{BFB8D5A8-538E-C199-EA98-F93CD04C3F4A}"/>
                  </a:ext>
                </a:extLst>
              </p:cNvPr>
              <p:cNvSpPr>
                <a:spLocks noGrp="1" noRot="1" noChangeAspect="1" noMove="1" noResize="1" noEditPoints="1" noAdjustHandles="1" noChangeArrowheads="1" noChangeShapeType="1" noTextEdit="1"/>
              </p:cNvSpPr>
              <p:nvPr>
                <p:ph idx="1"/>
              </p:nvPr>
            </p:nvSpPr>
            <p:spPr>
              <a:xfrm>
                <a:off x="442332" y="1352550"/>
                <a:ext cx="8229600" cy="3276600"/>
              </a:xfrm>
              <a:blipFill>
                <a:blip r:embed="rId3"/>
                <a:stretch>
                  <a:fillRect l="-741" t="-931" r="-29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24A5FE1-7ACC-116B-0885-A1A9412430F9}"/>
              </a:ext>
            </a:extLst>
          </p:cNvPr>
          <p:cNvSpPr>
            <a:spLocks noGrp="1"/>
          </p:cNvSpPr>
          <p:nvPr>
            <p:ph type="sldNum" sz="quarter" idx="10"/>
          </p:nvPr>
        </p:nvSpPr>
        <p:spPr/>
        <p:txBody>
          <a:bodyPr/>
          <a:lstStyle/>
          <a:p>
            <a:fld id="{C21B05C1-3D19-DE44-B562-DD8B4238305A}" type="slidenum">
              <a:rPr lang="en-US" smtClean="0"/>
              <a:t>44</a:t>
            </a:fld>
            <a:endParaRPr lang="en-US"/>
          </a:p>
        </p:txBody>
      </p:sp>
    </p:spTree>
    <p:extLst>
      <p:ext uri="{BB962C8B-B14F-4D97-AF65-F5344CB8AC3E}">
        <p14:creationId xmlns:p14="http://schemas.microsoft.com/office/powerpoint/2010/main" val="3367310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0972-50F8-335E-BBB4-0EB82391B3FD}"/>
              </a:ext>
            </a:extLst>
          </p:cNvPr>
          <p:cNvSpPr>
            <a:spLocks noGrp="1"/>
          </p:cNvSpPr>
          <p:nvPr>
            <p:ph type="title"/>
          </p:nvPr>
        </p:nvSpPr>
        <p:spPr/>
        <p:txBody>
          <a:bodyPr>
            <a:normAutofit fontScale="90000"/>
          </a:bodyPr>
          <a:lstStyle/>
          <a:p>
            <a:r>
              <a:rPr lang="en-US" dirty="0"/>
              <a:t>Generating X-Rays</a:t>
            </a:r>
          </a:p>
        </p:txBody>
      </p:sp>
      <p:sp>
        <p:nvSpPr>
          <p:cNvPr id="4" name="Slide Number Placeholder 3">
            <a:extLst>
              <a:ext uri="{FF2B5EF4-FFF2-40B4-BE49-F238E27FC236}">
                <a16:creationId xmlns:a16="http://schemas.microsoft.com/office/drawing/2014/main" id="{DD7F3A62-4284-EC68-336D-15FE6EC8CFB5}"/>
              </a:ext>
            </a:extLst>
          </p:cNvPr>
          <p:cNvSpPr>
            <a:spLocks noGrp="1"/>
          </p:cNvSpPr>
          <p:nvPr>
            <p:ph type="sldNum" sz="quarter" idx="10"/>
          </p:nvPr>
        </p:nvSpPr>
        <p:spPr/>
        <p:txBody>
          <a:bodyPr/>
          <a:lstStyle/>
          <a:p>
            <a:fld id="{C21B05C1-3D19-DE44-B562-DD8B4238305A}" type="slidenum">
              <a:rPr lang="en-US" smtClean="0"/>
              <a:t>45</a:t>
            </a:fld>
            <a:endParaRPr lang="en-US"/>
          </a:p>
        </p:txBody>
      </p:sp>
      <p:pic>
        <p:nvPicPr>
          <p:cNvPr id="6" name="Picture 5">
            <a:extLst>
              <a:ext uri="{FF2B5EF4-FFF2-40B4-BE49-F238E27FC236}">
                <a16:creationId xmlns:a16="http://schemas.microsoft.com/office/drawing/2014/main" id="{8E1DFCFB-9715-6F43-43DC-7B8FE4CB1704}"/>
              </a:ext>
            </a:extLst>
          </p:cNvPr>
          <p:cNvPicPr>
            <a:picLocks noChangeAspect="1"/>
          </p:cNvPicPr>
          <p:nvPr/>
        </p:nvPicPr>
        <p:blipFill>
          <a:blip r:embed="rId2"/>
          <a:stretch>
            <a:fillRect/>
          </a:stretch>
        </p:blipFill>
        <p:spPr>
          <a:xfrm>
            <a:off x="1873789" y="1121845"/>
            <a:ext cx="5396421" cy="3583505"/>
          </a:xfrm>
          <a:prstGeom prst="rect">
            <a:avLst/>
          </a:prstGeom>
        </p:spPr>
      </p:pic>
      <p:sp>
        <p:nvSpPr>
          <p:cNvPr id="8" name="TextBox 7">
            <a:extLst>
              <a:ext uri="{FF2B5EF4-FFF2-40B4-BE49-F238E27FC236}">
                <a16:creationId xmlns:a16="http://schemas.microsoft.com/office/drawing/2014/main" id="{0FF3EA1B-4C1B-DB92-2949-C573B6CEA87C}"/>
              </a:ext>
            </a:extLst>
          </p:cNvPr>
          <p:cNvSpPr txBox="1"/>
          <p:nvPr/>
        </p:nvSpPr>
        <p:spPr>
          <a:xfrm>
            <a:off x="2285999" y="4697548"/>
            <a:ext cx="4572000" cy="338554"/>
          </a:xfrm>
          <a:prstGeom prst="rect">
            <a:avLst/>
          </a:prstGeom>
          <a:noFill/>
        </p:spPr>
        <p:txBody>
          <a:bodyPr wrap="square">
            <a:spAutoFit/>
          </a:bodyPr>
          <a:lstStyle/>
          <a:p>
            <a:pPr algn="ctr"/>
            <a:r>
              <a:rPr lang="en-US" sz="1600" dirty="0">
                <a:latin typeface="+mn-lt"/>
              </a:rPr>
              <a:t>https://doi.org/10.1118/1.598170</a:t>
            </a:r>
          </a:p>
        </p:txBody>
      </p:sp>
    </p:spTree>
    <p:extLst>
      <p:ext uri="{BB962C8B-B14F-4D97-AF65-F5344CB8AC3E}">
        <p14:creationId xmlns:p14="http://schemas.microsoft.com/office/powerpoint/2010/main" val="130120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549A5F3-A914-9162-28C9-9816F34332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4AA71-9F32-CB35-D6AA-2C16FF670518}"/>
              </a:ext>
            </a:extLst>
          </p:cNvPr>
          <p:cNvSpPr>
            <a:spLocks noGrp="1"/>
          </p:cNvSpPr>
          <p:nvPr>
            <p:ph type="title"/>
          </p:nvPr>
        </p:nvSpPr>
        <p:spPr>
          <a:xfrm>
            <a:off x="381000" y="666750"/>
            <a:ext cx="8290932" cy="457200"/>
          </a:xfrm>
        </p:spPr>
        <p:txBody>
          <a:bodyPr>
            <a:normAutofit fontScale="90000"/>
          </a:bodyPr>
          <a:lstStyle/>
          <a:p>
            <a:r>
              <a:rPr lang="en-US" sz="2800" dirty="0"/>
              <a:t>Monte Carlo Approach for Estimating Density and Atomic Number from DECT (Victor et al., 2017)</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5283A1F-FFAE-9A64-9D3C-EA74BADE97C4}"/>
                  </a:ext>
                </a:extLst>
              </p:cNvPr>
              <p:cNvSpPr>
                <a:spLocks noGrp="1"/>
              </p:cNvSpPr>
              <p:nvPr>
                <p:ph idx="1"/>
              </p:nvPr>
            </p:nvSpPr>
            <p:spPr>
              <a:xfrm>
                <a:off x="442332" y="1352550"/>
                <a:ext cx="8229600" cy="3276600"/>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sz="2000" i="1" dirty="0" smtClean="0">
                              <a:latin typeface="Cambria Math" panose="02040503050406030204" pitchFamily="18" charset="0"/>
                            </a:rPr>
                          </m:ctrlPr>
                        </m:sSubPr>
                        <m:e>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𝜌</m:t>
                              </m:r>
                            </m:e>
                          </m:acc>
                        </m:e>
                        <m:sub>
                          <m:r>
                            <a:rPr lang="en-US" sz="2000" i="1" dirty="0">
                              <a:latin typeface="Cambria Math" panose="02040503050406030204" pitchFamily="18" charset="0"/>
                            </a:rPr>
                            <m:t>𝑒</m:t>
                          </m:r>
                        </m:sub>
                      </m:sSub>
                      <m:r>
                        <a:rPr lang="en-US" sz="2000" i="1" dirty="0">
                          <a:latin typeface="Cambria Math" panose="02040503050406030204" pitchFamily="18" charset="0"/>
                        </a:rPr>
                        <m:t>=2</m:t>
                      </m:r>
                      <m:f>
                        <m:fPr>
                          <m:ctrlPr>
                            <a:rPr lang="en-US" sz="2000" i="1" dirty="0">
                              <a:latin typeface="Cambria Math" panose="02040503050406030204" pitchFamily="18" charset="0"/>
                            </a:rPr>
                          </m:ctrlPr>
                        </m:fPr>
                        <m:num>
                          <m:r>
                            <a:rPr lang="en-US" sz="2000" i="1" dirty="0">
                              <a:latin typeface="Cambria Math" panose="02040503050406030204" pitchFamily="18" charset="0"/>
                            </a:rPr>
                            <m:t>𝑍</m:t>
                          </m:r>
                        </m:num>
                        <m:den>
                          <m:sSub>
                            <m:sSubPr>
                              <m:ctrlPr>
                                <a:rPr lang="en-US" sz="2000" i="1" dirty="0">
                                  <a:latin typeface="Cambria Math" panose="02040503050406030204" pitchFamily="18" charset="0"/>
                                </a:rPr>
                              </m:ctrlPr>
                            </m:sSubPr>
                            <m:e>
                              <m:r>
                                <a:rPr lang="en-US" sz="2000" i="1" dirty="0">
                                  <a:latin typeface="Cambria Math" panose="02040503050406030204" pitchFamily="18" charset="0"/>
                                </a:rPr>
                                <m:t>𝑀</m:t>
                              </m:r>
                            </m:e>
                            <m:sub>
                              <m:r>
                                <a:rPr lang="en-US" sz="2000" i="1" dirty="0">
                                  <a:latin typeface="Cambria Math" panose="02040503050406030204" pitchFamily="18" charset="0"/>
                                </a:rPr>
                                <m:t>𝑊</m:t>
                              </m:r>
                            </m:sub>
                          </m:sSub>
                        </m:den>
                      </m:f>
                      <m:sSub>
                        <m:sSubPr>
                          <m:ctrlPr>
                            <a:rPr lang="en-US" sz="2000" i="1" dirty="0">
                              <a:latin typeface="Cambria Math" panose="02040503050406030204" pitchFamily="18" charset="0"/>
                            </a:rPr>
                          </m:ctrlPr>
                        </m:sSubPr>
                        <m:e>
                          <m:r>
                            <a:rPr lang="en-US" sz="2000" i="1" dirty="0">
                              <a:latin typeface="Cambria Math" panose="02040503050406030204" pitchFamily="18" charset="0"/>
                            </a:rPr>
                            <m:t>𝜌</m:t>
                          </m:r>
                        </m:e>
                        <m:sub>
                          <m:r>
                            <a:rPr lang="en-US" sz="2000" i="1" dirty="0">
                              <a:latin typeface="Cambria Math" panose="02040503050406030204" pitchFamily="18" charset="0"/>
                            </a:rPr>
                            <m:t>𝑏</m:t>
                          </m:r>
                        </m:sub>
                      </m:sSub>
                    </m:oMath>
                  </m:oMathPara>
                </a14:m>
                <a:endParaRPr lang="en-US" sz="2000" dirty="0"/>
              </a:p>
              <a:p>
                <a:pPr marL="0" indent="0">
                  <a:buNone/>
                </a:pPr>
                <a:r>
                  <a:rPr lang="en-US" sz="2000" dirty="0"/>
                  <a:t>Since, bulk density is known for the calibration materials, one can make the following approximation:</a:t>
                </a:r>
              </a:p>
              <a:p>
                <a:pPr marL="0" indent="0">
                  <a:buNone/>
                </a:pPr>
                <a14:m>
                  <m:oMathPara xmlns:m="http://schemas.openxmlformats.org/officeDocument/2006/math">
                    <m:oMathParaPr>
                      <m:jc m:val="centerGroup"/>
                    </m:oMathParaPr>
                    <m:oMath xmlns:m="http://schemas.openxmlformats.org/officeDocument/2006/math">
                      <m:sSub>
                        <m:sSubPr>
                          <m:ctrlPr>
                            <a:rPr lang="en-US" sz="2000" i="1" dirty="0" smtClean="0">
                              <a:latin typeface="Cambria Math" panose="02040503050406030204" pitchFamily="18" charset="0"/>
                            </a:rPr>
                          </m:ctrlPr>
                        </m:sSubPr>
                        <m:e>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𝜌</m:t>
                              </m:r>
                            </m:e>
                          </m:acc>
                        </m:e>
                        <m:sub>
                          <m:r>
                            <a:rPr lang="en-US" sz="2000" i="1" dirty="0">
                              <a:latin typeface="Cambria Math" panose="02040503050406030204" pitchFamily="18" charset="0"/>
                            </a:rPr>
                            <m:t>𝑒</m:t>
                          </m:r>
                        </m:sub>
                      </m:sSub>
                      <m:r>
                        <a:rPr lang="en-US" sz="2000" b="0" i="1" dirty="0" smtClean="0">
                          <a:latin typeface="Cambria Math" panose="02040503050406030204" pitchFamily="18" charset="0"/>
                        </a:rPr>
                        <m:t>≈</m:t>
                      </m:r>
                      <m:r>
                        <a:rPr lang="en-US" sz="2000" b="0" i="1" dirty="0" smtClean="0">
                          <a:latin typeface="Cambria Math" panose="02040503050406030204" pitchFamily="18" charset="0"/>
                        </a:rPr>
                        <m:t>𝑎</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𝜌</m:t>
                          </m:r>
                        </m:e>
                        <m:sub>
                          <m:r>
                            <a:rPr lang="en-US" sz="2000" b="0" i="1" dirty="0" smtClean="0">
                              <a:latin typeface="Cambria Math" panose="02040503050406030204" pitchFamily="18" charset="0"/>
                            </a:rPr>
                            <m:t>𝑏</m:t>
                          </m:r>
                        </m:sub>
                      </m:sSub>
                    </m:oMath>
                  </m:oMathPara>
                </a14:m>
                <a:endParaRPr lang="en-US" sz="2000" b="0" dirty="0"/>
              </a:p>
              <a:p>
                <a:pPr marL="0" indent="0">
                  <a:buNone/>
                </a:pPr>
                <a:r>
                  <a:rPr lang="en-US" sz="2000" dirty="0"/>
                  <a:t>And add the correction term for the bulk density later on. By incorporating the last equation and grouping the constants, one can get the final equation:</a:t>
                </a:r>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𝜇</m:t>
                      </m:r>
                      <m:d>
                        <m:dPr>
                          <m:ctrlPr>
                            <a:rPr lang="en-US" sz="2000" i="1" dirty="0" smtClean="0">
                              <a:latin typeface="Cambria Math" panose="02040503050406030204" pitchFamily="18" charset="0"/>
                            </a:rPr>
                          </m:ctrlPr>
                        </m:dPr>
                        <m:e>
                          <m:r>
                            <a:rPr lang="en-US" sz="2000" b="0" i="1" dirty="0" smtClean="0">
                              <a:latin typeface="Cambria Math" panose="02040503050406030204" pitchFamily="18" charset="0"/>
                            </a:rPr>
                            <m:t>𝐸</m:t>
                          </m:r>
                        </m:e>
                      </m:d>
                      <m:r>
                        <a:rPr lang="en-US" sz="2000" b="0" i="1" dirty="0" smtClean="0">
                          <a:latin typeface="Cambria Math" panose="02040503050406030204" pitchFamily="18" charset="0"/>
                        </a:rPr>
                        <m:t>=</m:t>
                      </m:r>
                      <m:acc>
                        <m:accPr>
                          <m:chr m:val="̂"/>
                          <m:ctrlPr>
                            <a:rPr lang="en-US" sz="2000" b="0" i="1" dirty="0" smtClean="0">
                              <a:latin typeface="Cambria Math" panose="02040503050406030204" pitchFamily="18" charset="0"/>
                            </a:rPr>
                          </m:ctrlPr>
                        </m:accPr>
                        <m:e>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𝜌</m:t>
                              </m:r>
                            </m:e>
                            <m:sub>
                              <m:r>
                                <a:rPr lang="en-US" sz="2000" b="0" i="1" dirty="0" smtClean="0">
                                  <a:latin typeface="Cambria Math" panose="02040503050406030204" pitchFamily="18" charset="0"/>
                                </a:rPr>
                                <m:t>𝑒</m:t>
                              </m:r>
                            </m:sub>
                          </m:sSub>
                        </m:e>
                      </m:acc>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𝐴</m:t>
                          </m:r>
                          <m:r>
                            <a:rPr lang="en-US" sz="2000" b="0" i="1" dirty="0" smtClean="0">
                              <a:latin typeface="Cambria Math" panose="02040503050406030204" pitchFamily="18" charset="0"/>
                            </a:rPr>
                            <m:t>+</m:t>
                          </m:r>
                          <m:r>
                            <a:rPr lang="en-US" sz="2000" b="0" i="1" dirty="0" smtClean="0">
                              <a:latin typeface="Cambria Math" panose="02040503050406030204" pitchFamily="18" charset="0"/>
                            </a:rPr>
                            <m:t>𝐵</m:t>
                          </m:r>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𝑍</m:t>
                              </m:r>
                            </m:e>
                            <m:sub>
                              <m:r>
                                <a:rPr lang="en-US" sz="2000" b="0" i="1" dirty="0" smtClean="0">
                                  <a:latin typeface="Cambria Math" panose="02040503050406030204" pitchFamily="18" charset="0"/>
                                </a:rPr>
                                <m:t>𝑒𝑓𝑓</m:t>
                              </m:r>
                            </m:sub>
                            <m:sup>
                              <m:r>
                                <a:rPr lang="en-US" sz="2000" b="0" i="1" dirty="0" smtClean="0">
                                  <a:latin typeface="Cambria Math" panose="02040503050406030204" pitchFamily="18" charset="0"/>
                                </a:rPr>
                                <m:t>𝑛</m:t>
                              </m:r>
                            </m:sup>
                          </m:sSubSup>
                        </m:e>
                      </m:d>
                      <m:r>
                        <a:rPr lang="en-US" sz="2000" b="0" i="1" dirty="0" smtClean="0">
                          <a:latin typeface="Cambria Math" panose="02040503050406030204" pitchFamily="18" charset="0"/>
                        </a:rPr>
                        <m:t>+</m:t>
                      </m:r>
                      <m:r>
                        <a:rPr lang="en-US" sz="2000" b="0" i="1" dirty="0" smtClean="0">
                          <a:latin typeface="Cambria Math" panose="02040503050406030204" pitchFamily="18" charset="0"/>
                        </a:rPr>
                        <m:t>𝐶</m:t>
                      </m:r>
                    </m:oMath>
                  </m:oMathPara>
                </a14:m>
                <a:endParaRPr lang="en-US" sz="2000" dirty="0"/>
              </a:p>
            </p:txBody>
          </p:sp>
        </mc:Choice>
        <mc:Fallback xmlns="">
          <p:sp>
            <p:nvSpPr>
              <p:cNvPr id="3" name="Content Placeholder 2">
                <a:extLst>
                  <a:ext uri="{FF2B5EF4-FFF2-40B4-BE49-F238E27FC236}">
                    <a16:creationId xmlns:a16="http://schemas.microsoft.com/office/drawing/2014/main" id="{75283A1F-FFAE-9A64-9D3C-EA74BADE97C4}"/>
                  </a:ext>
                </a:extLst>
              </p:cNvPr>
              <p:cNvSpPr>
                <a:spLocks noGrp="1" noRot="1" noChangeAspect="1" noMove="1" noResize="1" noEditPoints="1" noAdjustHandles="1" noChangeArrowheads="1" noChangeShapeType="1" noTextEdit="1"/>
              </p:cNvSpPr>
              <p:nvPr>
                <p:ph idx="1"/>
              </p:nvPr>
            </p:nvSpPr>
            <p:spPr>
              <a:xfrm>
                <a:off x="442332" y="1352550"/>
                <a:ext cx="8229600" cy="3276600"/>
              </a:xfrm>
              <a:blipFill>
                <a:blip r:embed="rId3"/>
                <a:stretch>
                  <a:fillRect l="-81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518CE1B-94A4-539F-8B0A-A885B7C5F77B}"/>
              </a:ext>
            </a:extLst>
          </p:cNvPr>
          <p:cNvSpPr>
            <a:spLocks noGrp="1"/>
          </p:cNvSpPr>
          <p:nvPr>
            <p:ph type="sldNum" sz="quarter" idx="10"/>
          </p:nvPr>
        </p:nvSpPr>
        <p:spPr/>
        <p:txBody>
          <a:bodyPr/>
          <a:lstStyle/>
          <a:p>
            <a:fld id="{C21B05C1-3D19-DE44-B562-DD8B4238305A}" type="slidenum">
              <a:rPr lang="en-US" smtClean="0"/>
              <a:t>46</a:t>
            </a:fld>
            <a:endParaRPr lang="en-US"/>
          </a:p>
        </p:txBody>
      </p:sp>
    </p:spTree>
    <p:extLst>
      <p:ext uri="{BB962C8B-B14F-4D97-AF65-F5344CB8AC3E}">
        <p14:creationId xmlns:p14="http://schemas.microsoft.com/office/powerpoint/2010/main" val="1437247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16FE-427B-3EB7-D37D-6200648F5ECE}"/>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BF46010E-DD05-435D-95A3-1C197E0952E5}"/>
              </a:ext>
            </a:extLst>
          </p:cNvPr>
          <p:cNvSpPr>
            <a:spLocks noGrp="1"/>
          </p:cNvSpPr>
          <p:nvPr>
            <p:ph type="title"/>
          </p:nvPr>
        </p:nvSpPr>
        <p:spPr/>
        <p:txBody>
          <a:bodyPr>
            <a:normAutofit fontScale="90000"/>
          </a:bodyPr>
          <a:lstStyle/>
          <a:p>
            <a:r>
              <a:rPr lang="en-US" dirty="0"/>
              <a:t>A potentially robust method (Lehmann et al. 1981)</a:t>
            </a:r>
          </a:p>
        </p:txBody>
      </p:sp>
      <p:sp>
        <p:nvSpPr>
          <p:cNvPr id="4" name="Slide Number Placeholder 3">
            <a:extLst>
              <a:ext uri="{FF2B5EF4-FFF2-40B4-BE49-F238E27FC236}">
                <a16:creationId xmlns:a16="http://schemas.microsoft.com/office/drawing/2014/main" id="{B54F277B-5D2D-424A-029A-7061FB97327C}"/>
              </a:ext>
            </a:extLst>
          </p:cNvPr>
          <p:cNvSpPr>
            <a:spLocks noGrp="1"/>
          </p:cNvSpPr>
          <p:nvPr>
            <p:ph type="sldNum" sz="quarter" idx="10"/>
          </p:nvPr>
        </p:nvSpPr>
        <p:spPr/>
        <p:txBody>
          <a:bodyPr/>
          <a:lstStyle/>
          <a:p>
            <a:fld id="{D68F6067-58DE-4485-9440-BA6CEDAF4467}" type="slidenum">
              <a:rPr lang="en-US" smtClean="0"/>
              <a:t>47</a:t>
            </a:fld>
            <a:endParaRPr lang="en-US" dirty="0"/>
          </a:p>
        </p:txBody>
      </p:sp>
      <p:pic>
        <p:nvPicPr>
          <p:cNvPr id="5" name="Picture 4">
            <a:extLst>
              <a:ext uri="{FF2B5EF4-FFF2-40B4-BE49-F238E27FC236}">
                <a16:creationId xmlns:a16="http://schemas.microsoft.com/office/drawing/2014/main" id="{5C18CA03-8C60-5127-DB37-DE6B38F3C2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676" y="1347654"/>
            <a:ext cx="3685476" cy="3377630"/>
          </a:xfrm>
          <a:prstGeom prst="rect">
            <a:avLst/>
          </a:prstGeom>
        </p:spPr>
      </p:pic>
      <p:pic>
        <p:nvPicPr>
          <p:cNvPr id="10" name="Picture 9">
            <a:extLst>
              <a:ext uri="{FF2B5EF4-FFF2-40B4-BE49-F238E27FC236}">
                <a16:creationId xmlns:a16="http://schemas.microsoft.com/office/drawing/2014/main" id="{527DC716-177E-AFB3-8BAE-72BC128BF6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20157" y="1041685"/>
            <a:ext cx="2197850" cy="517922"/>
          </a:xfrm>
          <a:prstGeom prst="rect">
            <a:avLst/>
          </a:prstGeom>
        </p:spPr>
      </p:pic>
      <p:pic>
        <p:nvPicPr>
          <p:cNvPr id="12" name="Picture 11">
            <a:extLst>
              <a:ext uri="{FF2B5EF4-FFF2-40B4-BE49-F238E27FC236}">
                <a16:creationId xmlns:a16="http://schemas.microsoft.com/office/drawing/2014/main" id="{AD6C0A0B-FCFF-92A9-82DC-880A7F4CE8E4}"/>
              </a:ext>
            </a:extLst>
          </p:cNvPr>
          <p:cNvPicPr>
            <a:picLocks noChangeAspect="1"/>
          </p:cNvPicPr>
          <p:nvPr/>
        </p:nvPicPr>
        <p:blipFill>
          <a:blip r:embed="rId4"/>
          <a:stretch>
            <a:fillRect/>
          </a:stretch>
        </p:blipFill>
        <p:spPr>
          <a:xfrm>
            <a:off x="5238686" y="1568659"/>
            <a:ext cx="2160793" cy="517922"/>
          </a:xfrm>
          <a:prstGeom prst="rect">
            <a:avLst/>
          </a:prstGeom>
        </p:spPr>
      </p:pic>
      <p:pic>
        <p:nvPicPr>
          <p:cNvPr id="14" name="Picture 13">
            <a:extLst>
              <a:ext uri="{FF2B5EF4-FFF2-40B4-BE49-F238E27FC236}">
                <a16:creationId xmlns:a16="http://schemas.microsoft.com/office/drawing/2014/main" id="{D0FDA8BC-DEA3-59A7-60F3-6A820995A98D}"/>
              </a:ext>
            </a:extLst>
          </p:cNvPr>
          <p:cNvPicPr>
            <a:picLocks noChangeAspect="1"/>
          </p:cNvPicPr>
          <p:nvPr/>
        </p:nvPicPr>
        <p:blipFill>
          <a:blip r:embed="rId5"/>
          <a:stretch>
            <a:fillRect/>
          </a:stretch>
        </p:blipFill>
        <p:spPr>
          <a:xfrm>
            <a:off x="5440277" y="3861676"/>
            <a:ext cx="1804049" cy="341306"/>
          </a:xfrm>
          <a:prstGeom prst="rect">
            <a:avLst/>
          </a:prstGeom>
        </p:spPr>
      </p:pic>
      <p:pic>
        <p:nvPicPr>
          <p:cNvPr id="16" name="Picture 15">
            <a:extLst>
              <a:ext uri="{FF2B5EF4-FFF2-40B4-BE49-F238E27FC236}">
                <a16:creationId xmlns:a16="http://schemas.microsoft.com/office/drawing/2014/main" id="{A901C483-CEF1-9B6A-E713-5B306A549FE3}"/>
              </a:ext>
            </a:extLst>
          </p:cNvPr>
          <p:cNvPicPr>
            <a:picLocks noChangeAspect="1"/>
          </p:cNvPicPr>
          <p:nvPr/>
        </p:nvPicPr>
        <p:blipFill>
          <a:blip r:embed="rId6"/>
          <a:stretch>
            <a:fillRect/>
          </a:stretch>
        </p:blipFill>
        <p:spPr>
          <a:xfrm>
            <a:off x="5440277" y="3254961"/>
            <a:ext cx="1757608" cy="557291"/>
          </a:xfrm>
          <a:prstGeom prst="rect">
            <a:avLst/>
          </a:prstGeom>
        </p:spPr>
      </p:pic>
      <p:pic>
        <p:nvPicPr>
          <p:cNvPr id="18" name="Picture 17">
            <a:extLst>
              <a:ext uri="{FF2B5EF4-FFF2-40B4-BE49-F238E27FC236}">
                <a16:creationId xmlns:a16="http://schemas.microsoft.com/office/drawing/2014/main" id="{D7912E87-8AA5-C51A-5D3E-50399FE523DD}"/>
              </a:ext>
            </a:extLst>
          </p:cNvPr>
          <p:cNvPicPr>
            <a:picLocks noChangeAspect="1"/>
          </p:cNvPicPr>
          <p:nvPr/>
        </p:nvPicPr>
        <p:blipFill>
          <a:blip r:embed="rId7"/>
          <a:stretch>
            <a:fillRect/>
          </a:stretch>
        </p:blipFill>
        <p:spPr>
          <a:xfrm>
            <a:off x="4390255" y="2095632"/>
            <a:ext cx="3857653" cy="1040418"/>
          </a:xfrm>
          <a:prstGeom prst="rect">
            <a:avLst/>
          </a:prstGeom>
        </p:spPr>
      </p:pic>
      <p:pic>
        <p:nvPicPr>
          <p:cNvPr id="20" name="Picture 19">
            <a:extLst>
              <a:ext uri="{FF2B5EF4-FFF2-40B4-BE49-F238E27FC236}">
                <a16:creationId xmlns:a16="http://schemas.microsoft.com/office/drawing/2014/main" id="{5B64AD54-AEC9-DC2C-6F09-F6EFC0601DFC}"/>
              </a:ext>
            </a:extLst>
          </p:cNvPr>
          <p:cNvPicPr>
            <a:picLocks noChangeAspect="1"/>
          </p:cNvPicPr>
          <p:nvPr/>
        </p:nvPicPr>
        <p:blipFill>
          <a:blip r:embed="rId8"/>
          <a:stretch>
            <a:fillRect/>
          </a:stretch>
        </p:blipFill>
        <p:spPr>
          <a:xfrm>
            <a:off x="3481601" y="3341479"/>
            <a:ext cx="1817307" cy="1291244"/>
          </a:xfrm>
          <a:prstGeom prst="rect">
            <a:avLst/>
          </a:prstGeom>
        </p:spPr>
      </p:pic>
    </p:spTree>
    <p:extLst>
      <p:ext uri="{BB962C8B-B14F-4D97-AF65-F5344CB8AC3E}">
        <p14:creationId xmlns:p14="http://schemas.microsoft.com/office/powerpoint/2010/main" val="376461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1E89B-4C96-702C-F187-49CCD74A7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32BDB-B5E0-F23E-4A7B-F79500289251}"/>
              </a:ext>
            </a:extLst>
          </p:cNvPr>
          <p:cNvSpPr>
            <a:spLocks noGrp="1"/>
          </p:cNvSpPr>
          <p:nvPr>
            <p:ph type="title"/>
          </p:nvPr>
        </p:nvSpPr>
        <p:spPr/>
        <p:txBody>
          <a:bodyPr>
            <a:normAutofit fontScale="90000"/>
          </a:bodyPr>
          <a:lstStyle/>
          <a:p>
            <a:r>
              <a:rPr lang="en-US" dirty="0"/>
              <a:t>Literature Review – DECT </a:t>
            </a:r>
          </a:p>
        </p:txBody>
      </p:sp>
      <p:sp>
        <p:nvSpPr>
          <p:cNvPr id="3" name="Content Placeholder 2">
            <a:extLst>
              <a:ext uri="{FF2B5EF4-FFF2-40B4-BE49-F238E27FC236}">
                <a16:creationId xmlns:a16="http://schemas.microsoft.com/office/drawing/2014/main" id="{550C85C9-3521-3F07-DB2A-F70C5EF85D63}"/>
              </a:ext>
            </a:extLst>
          </p:cNvPr>
          <p:cNvSpPr>
            <a:spLocks noGrp="1"/>
          </p:cNvSpPr>
          <p:nvPr>
            <p:ph idx="1"/>
          </p:nvPr>
        </p:nvSpPr>
        <p:spPr>
          <a:xfrm>
            <a:off x="472998" y="1140897"/>
            <a:ext cx="4053468" cy="3488253"/>
          </a:xfrm>
        </p:spPr>
        <p:txBody>
          <a:bodyPr>
            <a:normAutofit/>
          </a:bodyPr>
          <a:lstStyle/>
          <a:p>
            <a:pPr marL="0" indent="0">
              <a:buNone/>
            </a:pPr>
            <a:r>
              <a:rPr lang="en-US" sz="2200" b="1" dirty="0"/>
              <a:t>Applications</a:t>
            </a:r>
          </a:p>
          <a:p>
            <a:r>
              <a:rPr lang="en-US" sz="1800" b="1" dirty="0"/>
              <a:t>Fluid flow visualization studies</a:t>
            </a:r>
          </a:p>
          <a:p>
            <a:r>
              <a:rPr lang="en-US" sz="1800" dirty="0">
                <a:solidFill>
                  <a:schemeClr val="bg1">
                    <a:lumMod val="85000"/>
                  </a:schemeClr>
                </a:solidFill>
              </a:rPr>
              <a:t>Porosity quantification</a:t>
            </a:r>
          </a:p>
          <a:p>
            <a:r>
              <a:rPr lang="en-US" sz="1800" dirty="0">
                <a:solidFill>
                  <a:schemeClr val="bg1">
                    <a:lumMod val="85000"/>
                  </a:schemeClr>
                </a:solidFill>
              </a:rPr>
              <a:t>Mineralogy evaluation</a:t>
            </a:r>
          </a:p>
          <a:p>
            <a:r>
              <a:rPr lang="en-US" sz="1800" dirty="0">
                <a:solidFill>
                  <a:schemeClr val="bg1">
                    <a:lumMod val="85000"/>
                  </a:schemeClr>
                </a:solidFill>
              </a:rPr>
              <a:t>Cross-correlation with well logs</a:t>
            </a:r>
          </a:p>
          <a:p>
            <a:r>
              <a:rPr lang="en-US" sz="1800" dirty="0">
                <a:solidFill>
                  <a:schemeClr val="bg1">
                    <a:lumMod val="85000"/>
                  </a:schemeClr>
                </a:solidFill>
              </a:rPr>
              <a:t>Detecting and characterizing fractures, </a:t>
            </a:r>
            <a:r>
              <a:rPr lang="en-US" sz="1800" dirty="0" err="1">
                <a:solidFill>
                  <a:schemeClr val="bg1">
                    <a:lumMod val="85000"/>
                  </a:schemeClr>
                </a:solidFill>
              </a:rPr>
              <a:t>vugs</a:t>
            </a:r>
            <a:r>
              <a:rPr lang="en-US" sz="1800" dirty="0">
                <a:solidFill>
                  <a:schemeClr val="bg1">
                    <a:lumMod val="85000"/>
                  </a:schemeClr>
                </a:solidFill>
              </a:rPr>
              <a:t>, bedding planes, fossils, and bioturbation</a:t>
            </a:r>
          </a:p>
          <a:p>
            <a:r>
              <a:rPr lang="en-US" sz="1800" dirty="0">
                <a:solidFill>
                  <a:schemeClr val="bg1">
                    <a:lumMod val="85000"/>
                  </a:schemeClr>
                </a:solidFill>
              </a:rPr>
              <a:t>Other: Biology, orthodontics, archeology, </a:t>
            </a:r>
            <a:r>
              <a:rPr lang="en-US" sz="1800" dirty="0" err="1">
                <a:solidFill>
                  <a:schemeClr val="bg1">
                    <a:lumMod val="85000"/>
                  </a:schemeClr>
                </a:solidFill>
              </a:rPr>
              <a:t>etc</a:t>
            </a:r>
            <a:endParaRPr lang="en-US" sz="1800" dirty="0">
              <a:solidFill>
                <a:schemeClr val="bg1">
                  <a:lumMod val="85000"/>
                </a:schemeClr>
              </a:solidFill>
            </a:endParaRPr>
          </a:p>
          <a:p>
            <a:endParaRPr lang="en-US" sz="1800" dirty="0"/>
          </a:p>
          <a:p>
            <a:pPr marL="0" indent="0">
              <a:buNone/>
            </a:pPr>
            <a:endParaRPr lang="en-US" sz="2000" b="1" dirty="0"/>
          </a:p>
        </p:txBody>
      </p:sp>
      <p:sp>
        <p:nvSpPr>
          <p:cNvPr id="4" name="Slide Number Placeholder 3">
            <a:extLst>
              <a:ext uri="{FF2B5EF4-FFF2-40B4-BE49-F238E27FC236}">
                <a16:creationId xmlns:a16="http://schemas.microsoft.com/office/drawing/2014/main" id="{0F2FF837-EF76-1775-C2A9-EAED03140157}"/>
              </a:ext>
            </a:extLst>
          </p:cNvPr>
          <p:cNvSpPr>
            <a:spLocks noGrp="1"/>
          </p:cNvSpPr>
          <p:nvPr>
            <p:ph type="sldNum" sz="quarter" idx="10"/>
          </p:nvPr>
        </p:nvSpPr>
        <p:spPr/>
        <p:txBody>
          <a:bodyPr/>
          <a:lstStyle/>
          <a:p>
            <a:fld id="{C21B05C1-3D19-DE44-B562-DD8B4238305A}" type="slidenum">
              <a:rPr lang="en-US" smtClean="0"/>
              <a:t>5</a:t>
            </a:fld>
            <a:endParaRPr lang="en-US"/>
          </a:p>
        </p:txBody>
      </p:sp>
      <p:pic>
        <p:nvPicPr>
          <p:cNvPr id="8" name="Picture 7">
            <a:extLst>
              <a:ext uri="{FF2B5EF4-FFF2-40B4-BE49-F238E27FC236}">
                <a16:creationId xmlns:a16="http://schemas.microsoft.com/office/drawing/2014/main" id="{C4D6C240-8E1A-2AB4-8A2E-A610696A4C74}"/>
              </a:ext>
            </a:extLst>
          </p:cNvPr>
          <p:cNvPicPr>
            <a:picLocks noChangeAspect="1"/>
          </p:cNvPicPr>
          <p:nvPr/>
        </p:nvPicPr>
        <p:blipFill>
          <a:blip r:embed="rId3"/>
          <a:stretch>
            <a:fillRect/>
          </a:stretch>
        </p:blipFill>
        <p:spPr>
          <a:xfrm>
            <a:off x="5257800" y="1277716"/>
            <a:ext cx="2796926" cy="2943678"/>
          </a:xfrm>
          <a:prstGeom prst="rect">
            <a:avLst/>
          </a:prstGeom>
        </p:spPr>
      </p:pic>
      <p:sp>
        <p:nvSpPr>
          <p:cNvPr id="6" name="TextBox 5">
            <a:extLst>
              <a:ext uri="{FF2B5EF4-FFF2-40B4-BE49-F238E27FC236}">
                <a16:creationId xmlns:a16="http://schemas.microsoft.com/office/drawing/2014/main" id="{596DB290-ED63-19EC-A64D-9B3FB8A83E00}"/>
              </a:ext>
            </a:extLst>
          </p:cNvPr>
          <p:cNvSpPr txBox="1"/>
          <p:nvPr/>
        </p:nvSpPr>
        <p:spPr>
          <a:xfrm>
            <a:off x="5257799" y="4176359"/>
            <a:ext cx="2796927" cy="246221"/>
          </a:xfrm>
          <a:prstGeom prst="rect">
            <a:avLst/>
          </a:prstGeom>
          <a:noFill/>
        </p:spPr>
        <p:txBody>
          <a:bodyPr wrap="square">
            <a:spAutoFit/>
          </a:bodyPr>
          <a:lstStyle/>
          <a:p>
            <a:pPr algn="ctr"/>
            <a:r>
              <a:rPr lang="en-US" sz="1000" dirty="0">
                <a:latin typeface="+mn-lt"/>
              </a:rPr>
              <a:t>(Santos et al., 2022)*</a:t>
            </a:r>
          </a:p>
        </p:txBody>
      </p:sp>
      <p:sp>
        <p:nvSpPr>
          <p:cNvPr id="5" name="TextBox 4">
            <a:extLst>
              <a:ext uri="{FF2B5EF4-FFF2-40B4-BE49-F238E27FC236}">
                <a16:creationId xmlns:a16="http://schemas.microsoft.com/office/drawing/2014/main" id="{64E9049E-FF2D-5D82-E9C1-9463E7938447}"/>
              </a:ext>
            </a:extLst>
          </p:cNvPr>
          <p:cNvSpPr txBox="1"/>
          <p:nvPr/>
        </p:nvSpPr>
        <p:spPr>
          <a:xfrm>
            <a:off x="228600" y="4804946"/>
            <a:ext cx="8001000" cy="338554"/>
          </a:xfrm>
          <a:prstGeom prst="rect">
            <a:avLst/>
          </a:prstGeom>
        </p:spPr>
        <p:txBody>
          <a:bodyPr wrap="square">
            <a:spAutoFit/>
          </a:bodyPr>
          <a:lstStyle/>
          <a:p>
            <a:r>
              <a:rPr lang="en-US" sz="800" dirty="0">
                <a:effectLst/>
                <a:latin typeface="+mn-lt"/>
              </a:rPr>
              <a:t>*Santos, J. E., Chang, B., Gigliotti, A., Yin, Y., Song, W., Prodanović, M., Kang, Q., Lubbers, N., &amp; Viswanathan, H. (2022). A Dataset of 3D Structural and Simulated Transport Properties of Complex Porous Media. Scientific Data, 9(1), 579. https://doi.org/10.1038/s41597-022-01664-0</a:t>
            </a:r>
          </a:p>
        </p:txBody>
      </p:sp>
      <p:sp>
        <p:nvSpPr>
          <p:cNvPr id="7" name="Text Placeholder 17">
            <a:extLst>
              <a:ext uri="{FF2B5EF4-FFF2-40B4-BE49-F238E27FC236}">
                <a16:creationId xmlns:a16="http://schemas.microsoft.com/office/drawing/2014/main" id="{F7EB0E45-5F5B-5C3A-1813-20B8E420A562}"/>
              </a:ext>
            </a:extLst>
          </p:cNvPr>
          <p:cNvSpPr>
            <a:spLocks noGrp="1"/>
          </p:cNvSpPr>
          <p:nvPr>
            <p:ph type="body" sz="quarter" idx="11"/>
          </p:nvPr>
        </p:nvSpPr>
        <p:spPr>
          <a:xfrm>
            <a:off x="6858000" y="0"/>
            <a:ext cx="2286000" cy="412181"/>
          </a:xfrm>
        </p:spPr>
        <p:txBody>
          <a:bodyPr/>
          <a:lstStyle/>
          <a:p>
            <a:r>
              <a:rPr lang="en-US" dirty="0"/>
              <a:t>INTRODUCTION</a:t>
            </a:r>
          </a:p>
        </p:txBody>
      </p:sp>
    </p:spTree>
    <p:extLst>
      <p:ext uri="{BB962C8B-B14F-4D97-AF65-F5344CB8AC3E}">
        <p14:creationId xmlns:p14="http://schemas.microsoft.com/office/powerpoint/2010/main" val="9673491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24AD4-3B1E-E2CB-2606-A21603D2D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BCD04-22F6-6E2D-7869-FB6077AC8C41}"/>
              </a:ext>
            </a:extLst>
          </p:cNvPr>
          <p:cNvSpPr>
            <a:spLocks noGrp="1"/>
          </p:cNvSpPr>
          <p:nvPr>
            <p:ph type="title"/>
          </p:nvPr>
        </p:nvSpPr>
        <p:spPr/>
        <p:txBody>
          <a:bodyPr>
            <a:normAutofit fontScale="90000"/>
          </a:bodyPr>
          <a:lstStyle/>
          <a:p>
            <a:r>
              <a:rPr lang="en-US" dirty="0"/>
              <a:t>Literature Review – DECT </a:t>
            </a:r>
          </a:p>
        </p:txBody>
      </p:sp>
      <p:sp>
        <p:nvSpPr>
          <p:cNvPr id="4" name="Slide Number Placeholder 3">
            <a:extLst>
              <a:ext uri="{FF2B5EF4-FFF2-40B4-BE49-F238E27FC236}">
                <a16:creationId xmlns:a16="http://schemas.microsoft.com/office/drawing/2014/main" id="{FDE08264-F098-2F92-EB06-BBD5BD34B2A5}"/>
              </a:ext>
            </a:extLst>
          </p:cNvPr>
          <p:cNvSpPr>
            <a:spLocks noGrp="1"/>
          </p:cNvSpPr>
          <p:nvPr>
            <p:ph type="sldNum" sz="quarter" idx="10"/>
          </p:nvPr>
        </p:nvSpPr>
        <p:spPr/>
        <p:txBody>
          <a:bodyPr/>
          <a:lstStyle/>
          <a:p>
            <a:fld id="{C21B05C1-3D19-DE44-B562-DD8B4238305A}" type="slidenum">
              <a:rPr lang="en-US" smtClean="0"/>
              <a:t>6</a:t>
            </a:fld>
            <a:endParaRPr lang="en-US"/>
          </a:p>
        </p:txBody>
      </p:sp>
      <p:pic>
        <p:nvPicPr>
          <p:cNvPr id="8" name="Picture 7">
            <a:extLst>
              <a:ext uri="{FF2B5EF4-FFF2-40B4-BE49-F238E27FC236}">
                <a16:creationId xmlns:a16="http://schemas.microsoft.com/office/drawing/2014/main" id="{01972485-D13F-85A8-2086-84E3D695C5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7800" y="1264142"/>
            <a:ext cx="2796926" cy="2788676"/>
          </a:xfrm>
          <a:prstGeom prst="rect">
            <a:avLst/>
          </a:prstGeom>
        </p:spPr>
      </p:pic>
      <p:sp>
        <p:nvSpPr>
          <p:cNvPr id="7" name="TextBox 6">
            <a:extLst>
              <a:ext uri="{FF2B5EF4-FFF2-40B4-BE49-F238E27FC236}">
                <a16:creationId xmlns:a16="http://schemas.microsoft.com/office/drawing/2014/main" id="{1D9080CC-3C5C-205C-780D-D51A87A3BCEC}"/>
              </a:ext>
            </a:extLst>
          </p:cNvPr>
          <p:cNvSpPr txBox="1"/>
          <p:nvPr/>
        </p:nvSpPr>
        <p:spPr>
          <a:xfrm>
            <a:off x="5257799" y="4085284"/>
            <a:ext cx="2796927" cy="246221"/>
          </a:xfrm>
          <a:prstGeom prst="rect">
            <a:avLst/>
          </a:prstGeom>
          <a:noFill/>
        </p:spPr>
        <p:txBody>
          <a:bodyPr wrap="square">
            <a:spAutoFit/>
          </a:bodyPr>
          <a:lstStyle/>
          <a:p>
            <a:pPr algn="ctr"/>
            <a:r>
              <a:rPr lang="en-US" sz="1000" dirty="0">
                <a:latin typeface="+mn-lt"/>
              </a:rPr>
              <a:t>(Santos et al., 2022)*</a:t>
            </a:r>
          </a:p>
        </p:txBody>
      </p:sp>
      <p:sp>
        <p:nvSpPr>
          <p:cNvPr id="9" name="TextBox 8">
            <a:extLst>
              <a:ext uri="{FF2B5EF4-FFF2-40B4-BE49-F238E27FC236}">
                <a16:creationId xmlns:a16="http://schemas.microsoft.com/office/drawing/2014/main" id="{49E7419F-1D4A-5D7F-D36A-3AC51B0AEB88}"/>
              </a:ext>
            </a:extLst>
          </p:cNvPr>
          <p:cNvSpPr txBox="1"/>
          <p:nvPr/>
        </p:nvSpPr>
        <p:spPr>
          <a:xfrm>
            <a:off x="228600" y="4804946"/>
            <a:ext cx="8001000" cy="338554"/>
          </a:xfrm>
          <a:prstGeom prst="rect">
            <a:avLst/>
          </a:prstGeom>
        </p:spPr>
        <p:txBody>
          <a:bodyPr wrap="square">
            <a:spAutoFit/>
          </a:bodyPr>
          <a:lstStyle/>
          <a:p>
            <a:r>
              <a:rPr lang="en-US" sz="800" dirty="0">
                <a:effectLst/>
                <a:latin typeface="+mn-lt"/>
              </a:rPr>
              <a:t>*Santos, J. E., Chang, B., Gigliotti, A., Yin, Y., Song, W., Prodanović, M., Kang, Q., Lubbers, N., &amp; Viswanathan, H. (2022). A Dataset of 3D Structural and Simulated Transport Properties of Complex Porous Media. Scientific Data, 9(1), 579. https://doi.org/10.1038/s41597-022-01664-0</a:t>
            </a:r>
          </a:p>
        </p:txBody>
      </p:sp>
      <p:sp>
        <p:nvSpPr>
          <p:cNvPr id="10" name="Content Placeholder 2">
            <a:extLst>
              <a:ext uri="{FF2B5EF4-FFF2-40B4-BE49-F238E27FC236}">
                <a16:creationId xmlns:a16="http://schemas.microsoft.com/office/drawing/2014/main" id="{2960D79E-EF6B-15E0-A9D8-98DFC509943C}"/>
              </a:ext>
            </a:extLst>
          </p:cNvPr>
          <p:cNvSpPr>
            <a:spLocks noGrp="1"/>
          </p:cNvSpPr>
          <p:nvPr>
            <p:ph idx="1"/>
          </p:nvPr>
        </p:nvSpPr>
        <p:spPr>
          <a:xfrm>
            <a:off x="472998" y="1140897"/>
            <a:ext cx="4053468" cy="3488253"/>
          </a:xfrm>
        </p:spPr>
        <p:txBody>
          <a:bodyPr>
            <a:normAutofit/>
          </a:bodyPr>
          <a:lstStyle/>
          <a:p>
            <a:pPr marL="0" indent="0">
              <a:buNone/>
            </a:pPr>
            <a:r>
              <a:rPr lang="en-US" sz="2200" b="1" dirty="0"/>
              <a:t>Applications</a:t>
            </a:r>
          </a:p>
          <a:p>
            <a:r>
              <a:rPr lang="en-US" sz="1800" dirty="0">
                <a:solidFill>
                  <a:schemeClr val="bg1">
                    <a:lumMod val="85000"/>
                  </a:schemeClr>
                </a:solidFill>
              </a:rPr>
              <a:t>Fluid flow visualization studies</a:t>
            </a:r>
          </a:p>
          <a:p>
            <a:r>
              <a:rPr lang="en-US" sz="1800" b="1" dirty="0"/>
              <a:t>Porosity quantification</a:t>
            </a:r>
          </a:p>
          <a:p>
            <a:r>
              <a:rPr lang="en-US" sz="1800" dirty="0">
                <a:solidFill>
                  <a:schemeClr val="bg1">
                    <a:lumMod val="85000"/>
                  </a:schemeClr>
                </a:solidFill>
              </a:rPr>
              <a:t>Mineralogy evaluation</a:t>
            </a:r>
          </a:p>
          <a:p>
            <a:r>
              <a:rPr lang="en-US" sz="1800" dirty="0">
                <a:solidFill>
                  <a:schemeClr val="bg1">
                    <a:lumMod val="85000"/>
                  </a:schemeClr>
                </a:solidFill>
              </a:rPr>
              <a:t>Cross-correlation with well logs</a:t>
            </a:r>
          </a:p>
          <a:p>
            <a:r>
              <a:rPr lang="en-US" sz="1800" dirty="0">
                <a:solidFill>
                  <a:schemeClr val="bg1">
                    <a:lumMod val="85000"/>
                  </a:schemeClr>
                </a:solidFill>
              </a:rPr>
              <a:t>Detecting and characterizing fractures, </a:t>
            </a:r>
            <a:r>
              <a:rPr lang="en-US" sz="1800" dirty="0" err="1">
                <a:solidFill>
                  <a:schemeClr val="bg1">
                    <a:lumMod val="85000"/>
                  </a:schemeClr>
                </a:solidFill>
              </a:rPr>
              <a:t>vugs</a:t>
            </a:r>
            <a:r>
              <a:rPr lang="en-US" sz="1800" dirty="0">
                <a:solidFill>
                  <a:schemeClr val="bg1">
                    <a:lumMod val="85000"/>
                  </a:schemeClr>
                </a:solidFill>
              </a:rPr>
              <a:t>, bedding planes, fossils, and bioturbation</a:t>
            </a:r>
          </a:p>
          <a:p>
            <a:r>
              <a:rPr lang="en-US" sz="1800" dirty="0">
                <a:solidFill>
                  <a:schemeClr val="bg1">
                    <a:lumMod val="85000"/>
                  </a:schemeClr>
                </a:solidFill>
              </a:rPr>
              <a:t>Other: Biology, orthodontics, archeology, </a:t>
            </a:r>
            <a:r>
              <a:rPr lang="en-US" sz="1800" dirty="0" err="1">
                <a:solidFill>
                  <a:schemeClr val="bg1">
                    <a:lumMod val="85000"/>
                  </a:schemeClr>
                </a:solidFill>
              </a:rPr>
              <a:t>etc</a:t>
            </a:r>
            <a:endParaRPr lang="en-US" sz="1800" dirty="0">
              <a:solidFill>
                <a:schemeClr val="bg1">
                  <a:lumMod val="85000"/>
                </a:schemeClr>
              </a:solidFill>
            </a:endParaRPr>
          </a:p>
          <a:p>
            <a:endParaRPr lang="en-US" sz="1800" dirty="0"/>
          </a:p>
          <a:p>
            <a:pPr marL="0" indent="0">
              <a:buNone/>
            </a:pPr>
            <a:endParaRPr lang="en-US" sz="2000" b="1" dirty="0"/>
          </a:p>
        </p:txBody>
      </p:sp>
      <p:sp>
        <p:nvSpPr>
          <p:cNvPr id="3" name="Text Placeholder 17">
            <a:extLst>
              <a:ext uri="{FF2B5EF4-FFF2-40B4-BE49-F238E27FC236}">
                <a16:creationId xmlns:a16="http://schemas.microsoft.com/office/drawing/2014/main" id="{A11E8D26-F436-58C1-09FF-825CD62CB0AD}"/>
              </a:ext>
            </a:extLst>
          </p:cNvPr>
          <p:cNvSpPr>
            <a:spLocks noGrp="1"/>
          </p:cNvSpPr>
          <p:nvPr>
            <p:ph type="body" sz="quarter" idx="11"/>
          </p:nvPr>
        </p:nvSpPr>
        <p:spPr>
          <a:xfrm>
            <a:off x="6858000" y="0"/>
            <a:ext cx="2286000" cy="412181"/>
          </a:xfrm>
        </p:spPr>
        <p:txBody>
          <a:bodyPr/>
          <a:lstStyle/>
          <a:p>
            <a:r>
              <a:rPr lang="en-US" dirty="0"/>
              <a:t>INTRODUCTION</a:t>
            </a:r>
          </a:p>
        </p:txBody>
      </p:sp>
    </p:spTree>
    <p:extLst>
      <p:ext uri="{BB962C8B-B14F-4D97-AF65-F5344CB8AC3E}">
        <p14:creationId xmlns:p14="http://schemas.microsoft.com/office/powerpoint/2010/main" val="28633184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94CF0-AAB7-B9DC-83D6-25886C2F4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E93D09-67E9-5E96-9928-71A96BC323ED}"/>
              </a:ext>
            </a:extLst>
          </p:cNvPr>
          <p:cNvSpPr>
            <a:spLocks noGrp="1"/>
          </p:cNvSpPr>
          <p:nvPr>
            <p:ph type="title"/>
          </p:nvPr>
        </p:nvSpPr>
        <p:spPr/>
        <p:txBody>
          <a:bodyPr>
            <a:normAutofit fontScale="90000"/>
          </a:bodyPr>
          <a:lstStyle/>
          <a:p>
            <a:r>
              <a:rPr lang="en-US" dirty="0"/>
              <a:t>Literature Review – DECT </a:t>
            </a:r>
          </a:p>
        </p:txBody>
      </p:sp>
      <p:sp>
        <p:nvSpPr>
          <p:cNvPr id="4" name="Slide Number Placeholder 3">
            <a:extLst>
              <a:ext uri="{FF2B5EF4-FFF2-40B4-BE49-F238E27FC236}">
                <a16:creationId xmlns:a16="http://schemas.microsoft.com/office/drawing/2014/main" id="{21AFAB36-3CF5-260B-395D-27986F836BF1}"/>
              </a:ext>
            </a:extLst>
          </p:cNvPr>
          <p:cNvSpPr>
            <a:spLocks noGrp="1"/>
          </p:cNvSpPr>
          <p:nvPr>
            <p:ph type="sldNum" sz="quarter" idx="10"/>
          </p:nvPr>
        </p:nvSpPr>
        <p:spPr/>
        <p:txBody>
          <a:bodyPr/>
          <a:lstStyle/>
          <a:p>
            <a:fld id="{C21B05C1-3D19-DE44-B562-DD8B4238305A}" type="slidenum">
              <a:rPr lang="en-US" smtClean="0"/>
              <a:t>7</a:t>
            </a:fld>
            <a:endParaRPr lang="en-US" dirty="0"/>
          </a:p>
        </p:txBody>
      </p:sp>
      <p:pic>
        <p:nvPicPr>
          <p:cNvPr id="8" name="Picture 7">
            <a:extLst>
              <a:ext uri="{FF2B5EF4-FFF2-40B4-BE49-F238E27FC236}">
                <a16:creationId xmlns:a16="http://schemas.microsoft.com/office/drawing/2014/main" id="{39E7F9E1-9001-BD00-2C7C-68B762B6D7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66574" y="1546426"/>
            <a:ext cx="4027383" cy="2407430"/>
          </a:xfrm>
          <a:prstGeom prst="rect">
            <a:avLst/>
          </a:prstGeom>
        </p:spPr>
      </p:pic>
      <p:sp>
        <p:nvSpPr>
          <p:cNvPr id="6" name="TextBox 5">
            <a:extLst>
              <a:ext uri="{FF2B5EF4-FFF2-40B4-BE49-F238E27FC236}">
                <a16:creationId xmlns:a16="http://schemas.microsoft.com/office/drawing/2014/main" id="{9B113653-1006-535F-13C9-443F49903D85}"/>
              </a:ext>
            </a:extLst>
          </p:cNvPr>
          <p:cNvSpPr txBox="1"/>
          <p:nvPr/>
        </p:nvSpPr>
        <p:spPr>
          <a:xfrm>
            <a:off x="5071444" y="4230529"/>
            <a:ext cx="2796927" cy="246221"/>
          </a:xfrm>
          <a:prstGeom prst="rect">
            <a:avLst/>
          </a:prstGeom>
          <a:noFill/>
        </p:spPr>
        <p:txBody>
          <a:bodyPr wrap="square">
            <a:spAutoFit/>
          </a:bodyPr>
          <a:lstStyle/>
          <a:p>
            <a:pPr algn="ctr"/>
            <a:r>
              <a:rPr lang="en-US" sz="1000" dirty="0">
                <a:latin typeface="+mn-lt"/>
              </a:rPr>
              <a:t>(Martini et al., 2021)*</a:t>
            </a:r>
          </a:p>
        </p:txBody>
      </p:sp>
      <p:pic>
        <p:nvPicPr>
          <p:cNvPr id="7" name="Picture 6">
            <a:extLst>
              <a:ext uri="{FF2B5EF4-FFF2-40B4-BE49-F238E27FC236}">
                <a16:creationId xmlns:a16="http://schemas.microsoft.com/office/drawing/2014/main" id="{8450F258-25B6-BBF0-A62B-60214BFBA771}"/>
              </a:ext>
            </a:extLst>
          </p:cNvPr>
          <p:cNvPicPr>
            <a:picLocks noChangeAspect="1"/>
          </p:cNvPicPr>
          <p:nvPr/>
        </p:nvPicPr>
        <p:blipFill>
          <a:blip r:embed="rId4"/>
          <a:stretch>
            <a:fillRect/>
          </a:stretch>
        </p:blipFill>
        <p:spPr>
          <a:xfrm>
            <a:off x="8000883" y="960273"/>
            <a:ext cx="838317" cy="3429479"/>
          </a:xfrm>
          <a:prstGeom prst="rect">
            <a:avLst/>
          </a:prstGeom>
        </p:spPr>
      </p:pic>
      <p:sp>
        <p:nvSpPr>
          <p:cNvPr id="5" name="TextBox 4">
            <a:extLst>
              <a:ext uri="{FF2B5EF4-FFF2-40B4-BE49-F238E27FC236}">
                <a16:creationId xmlns:a16="http://schemas.microsoft.com/office/drawing/2014/main" id="{D9818429-4482-C04C-93A7-3C925E37D74D}"/>
              </a:ext>
            </a:extLst>
          </p:cNvPr>
          <p:cNvSpPr txBox="1"/>
          <p:nvPr/>
        </p:nvSpPr>
        <p:spPr>
          <a:xfrm>
            <a:off x="228600" y="4804946"/>
            <a:ext cx="8001000" cy="338554"/>
          </a:xfrm>
          <a:prstGeom prst="rect">
            <a:avLst/>
          </a:prstGeom>
        </p:spPr>
        <p:txBody>
          <a:bodyPr wrap="square">
            <a:spAutoFit/>
          </a:bodyPr>
          <a:lstStyle/>
          <a:p>
            <a:r>
              <a:rPr lang="en-US" sz="800" dirty="0">
                <a:effectLst/>
                <a:latin typeface="+mn-lt"/>
              </a:rPr>
              <a:t>*Martini, M., Francus, P., Di Schiavi Trotta, L., &amp; Després, P. (2021). Identification of Common Minerals Using Stoichiometric Calibration Method for Dual-Energy CT. Geochemistry, Geophysics, Geosystems, 22(11), e2021GC009885. https://doi.org/10.1029/2021GC009885</a:t>
            </a:r>
          </a:p>
        </p:txBody>
      </p:sp>
      <p:sp>
        <p:nvSpPr>
          <p:cNvPr id="11" name="Content Placeholder 2">
            <a:extLst>
              <a:ext uri="{FF2B5EF4-FFF2-40B4-BE49-F238E27FC236}">
                <a16:creationId xmlns:a16="http://schemas.microsoft.com/office/drawing/2014/main" id="{CF4E7E71-5A7E-0FDB-8600-CB49C8BB17C1}"/>
              </a:ext>
            </a:extLst>
          </p:cNvPr>
          <p:cNvSpPr>
            <a:spLocks noGrp="1"/>
          </p:cNvSpPr>
          <p:nvPr>
            <p:ph idx="1"/>
          </p:nvPr>
        </p:nvSpPr>
        <p:spPr>
          <a:xfrm>
            <a:off x="472998" y="1140897"/>
            <a:ext cx="4053468" cy="3488253"/>
          </a:xfrm>
        </p:spPr>
        <p:txBody>
          <a:bodyPr>
            <a:normAutofit/>
          </a:bodyPr>
          <a:lstStyle/>
          <a:p>
            <a:pPr marL="0" indent="0">
              <a:buNone/>
            </a:pPr>
            <a:r>
              <a:rPr lang="en-US" sz="2200" b="1" dirty="0"/>
              <a:t>Applications</a:t>
            </a:r>
          </a:p>
          <a:p>
            <a:r>
              <a:rPr lang="en-US" sz="1800" dirty="0">
                <a:solidFill>
                  <a:schemeClr val="bg1">
                    <a:lumMod val="85000"/>
                  </a:schemeClr>
                </a:solidFill>
              </a:rPr>
              <a:t>Fluid flow visualization studies</a:t>
            </a:r>
          </a:p>
          <a:p>
            <a:r>
              <a:rPr lang="en-US" sz="1800" dirty="0">
                <a:solidFill>
                  <a:schemeClr val="bg1">
                    <a:lumMod val="85000"/>
                  </a:schemeClr>
                </a:solidFill>
              </a:rPr>
              <a:t>Porosity quantification</a:t>
            </a:r>
          </a:p>
          <a:p>
            <a:r>
              <a:rPr lang="en-US" sz="1800" b="1" dirty="0"/>
              <a:t>Mineralogy evaluation</a:t>
            </a:r>
          </a:p>
          <a:p>
            <a:r>
              <a:rPr lang="en-US" sz="1800" dirty="0">
                <a:solidFill>
                  <a:schemeClr val="bg1">
                    <a:lumMod val="85000"/>
                  </a:schemeClr>
                </a:solidFill>
              </a:rPr>
              <a:t>Cross-correlation with well logs</a:t>
            </a:r>
          </a:p>
          <a:p>
            <a:r>
              <a:rPr lang="en-US" sz="1800" dirty="0">
                <a:solidFill>
                  <a:schemeClr val="bg1">
                    <a:lumMod val="85000"/>
                  </a:schemeClr>
                </a:solidFill>
              </a:rPr>
              <a:t>Detecting and characterizing fractures, </a:t>
            </a:r>
            <a:r>
              <a:rPr lang="en-US" sz="1800" dirty="0" err="1">
                <a:solidFill>
                  <a:schemeClr val="bg1">
                    <a:lumMod val="85000"/>
                  </a:schemeClr>
                </a:solidFill>
              </a:rPr>
              <a:t>vugs</a:t>
            </a:r>
            <a:r>
              <a:rPr lang="en-US" sz="1800" dirty="0">
                <a:solidFill>
                  <a:schemeClr val="bg1">
                    <a:lumMod val="85000"/>
                  </a:schemeClr>
                </a:solidFill>
              </a:rPr>
              <a:t>, bedding planes, fossils, and bioturbation</a:t>
            </a:r>
          </a:p>
          <a:p>
            <a:r>
              <a:rPr lang="en-US" sz="1800" dirty="0">
                <a:solidFill>
                  <a:schemeClr val="bg1">
                    <a:lumMod val="85000"/>
                  </a:schemeClr>
                </a:solidFill>
              </a:rPr>
              <a:t>Other: Biology, orthodontics, archeology, </a:t>
            </a:r>
            <a:r>
              <a:rPr lang="en-US" sz="1800" dirty="0" err="1">
                <a:solidFill>
                  <a:schemeClr val="bg1">
                    <a:lumMod val="85000"/>
                  </a:schemeClr>
                </a:solidFill>
              </a:rPr>
              <a:t>etc</a:t>
            </a:r>
            <a:endParaRPr lang="en-US" sz="1800" dirty="0">
              <a:solidFill>
                <a:schemeClr val="bg1">
                  <a:lumMod val="85000"/>
                </a:schemeClr>
              </a:solidFill>
            </a:endParaRPr>
          </a:p>
          <a:p>
            <a:endParaRPr lang="en-US" sz="1800" dirty="0"/>
          </a:p>
          <a:p>
            <a:pPr marL="0" indent="0">
              <a:buNone/>
            </a:pPr>
            <a:endParaRPr lang="en-US" sz="2000" b="1" dirty="0"/>
          </a:p>
        </p:txBody>
      </p:sp>
      <p:sp>
        <p:nvSpPr>
          <p:cNvPr id="3" name="Text Placeholder 17">
            <a:extLst>
              <a:ext uri="{FF2B5EF4-FFF2-40B4-BE49-F238E27FC236}">
                <a16:creationId xmlns:a16="http://schemas.microsoft.com/office/drawing/2014/main" id="{22B2EB68-3356-A4BC-986F-50EEF7431C8C}"/>
              </a:ext>
            </a:extLst>
          </p:cNvPr>
          <p:cNvSpPr>
            <a:spLocks noGrp="1"/>
          </p:cNvSpPr>
          <p:nvPr>
            <p:ph type="body" sz="quarter" idx="11"/>
          </p:nvPr>
        </p:nvSpPr>
        <p:spPr>
          <a:xfrm>
            <a:off x="6858000" y="0"/>
            <a:ext cx="2286000" cy="412181"/>
          </a:xfrm>
        </p:spPr>
        <p:txBody>
          <a:bodyPr/>
          <a:lstStyle/>
          <a:p>
            <a:r>
              <a:rPr lang="en-US" dirty="0"/>
              <a:t>INTRODUCTION</a:t>
            </a:r>
          </a:p>
        </p:txBody>
      </p:sp>
    </p:spTree>
    <p:extLst>
      <p:ext uri="{BB962C8B-B14F-4D97-AF65-F5344CB8AC3E}">
        <p14:creationId xmlns:p14="http://schemas.microsoft.com/office/powerpoint/2010/main" val="40142969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AD7CD-ABEF-CF06-725C-59457C4AA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20290-846F-0911-BCD5-A469D59A917F}"/>
              </a:ext>
            </a:extLst>
          </p:cNvPr>
          <p:cNvSpPr>
            <a:spLocks noGrp="1"/>
          </p:cNvSpPr>
          <p:nvPr>
            <p:ph type="title"/>
          </p:nvPr>
        </p:nvSpPr>
        <p:spPr/>
        <p:txBody>
          <a:bodyPr>
            <a:normAutofit fontScale="90000"/>
          </a:bodyPr>
          <a:lstStyle/>
          <a:p>
            <a:r>
              <a:rPr lang="en-US" dirty="0"/>
              <a:t>Literature Review – DECT </a:t>
            </a:r>
          </a:p>
        </p:txBody>
      </p:sp>
      <p:sp>
        <p:nvSpPr>
          <p:cNvPr id="4" name="Slide Number Placeholder 3">
            <a:extLst>
              <a:ext uri="{FF2B5EF4-FFF2-40B4-BE49-F238E27FC236}">
                <a16:creationId xmlns:a16="http://schemas.microsoft.com/office/drawing/2014/main" id="{F6A078B1-F9C3-4CB1-B552-C760BEA46258}"/>
              </a:ext>
            </a:extLst>
          </p:cNvPr>
          <p:cNvSpPr>
            <a:spLocks noGrp="1"/>
          </p:cNvSpPr>
          <p:nvPr>
            <p:ph type="sldNum" sz="quarter" idx="10"/>
          </p:nvPr>
        </p:nvSpPr>
        <p:spPr/>
        <p:txBody>
          <a:bodyPr/>
          <a:lstStyle/>
          <a:p>
            <a:fld id="{C21B05C1-3D19-DE44-B562-DD8B4238305A}" type="slidenum">
              <a:rPr lang="en-US" smtClean="0"/>
              <a:t>8</a:t>
            </a:fld>
            <a:endParaRPr lang="en-US"/>
          </a:p>
        </p:txBody>
      </p:sp>
      <p:pic>
        <p:nvPicPr>
          <p:cNvPr id="8" name="Picture 7">
            <a:extLst>
              <a:ext uri="{FF2B5EF4-FFF2-40B4-BE49-F238E27FC236}">
                <a16:creationId xmlns:a16="http://schemas.microsoft.com/office/drawing/2014/main" id="{FBD93A34-8E65-879E-ECBC-DE1A0C3E37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7800" y="1303065"/>
            <a:ext cx="2796926" cy="2884474"/>
          </a:xfrm>
          <a:prstGeom prst="rect">
            <a:avLst/>
          </a:prstGeom>
        </p:spPr>
      </p:pic>
      <p:sp>
        <p:nvSpPr>
          <p:cNvPr id="6" name="TextBox 5">
            <a:extLst>
              <a:ext uri="{FF2B5EF4-FFF2-40B4-BE49-F238E27FC236}">
                <a16:creationId xmlns:a16="http://schemas.microsoft.com/office/drawing/2014/main" id="{614ECB13-C9A9-C242-8A3F-D6BFC667775D}"/>
              </a:ext>
            </a:extLst>
          </p:cNvPr>
          <p:cNvSpPr txBox="1"/>
          <p:nvPr/>
        </p:nvSpPr>
        <p:spPr>
          <a:xfrm>
            <a:off x="5257799" y="4172106"/>
            <a:ext cx="2796927" cy="246221"/>
          </a:xfrm>
          <a:prstGeom prst="rect">
            <a:avLst/>
          </a:prstGeom>
          <a:noFill/>
        </p:spPr>
        <p:txBody>
          <a:bodyPr wrap="square">
            <a:spAutoFit/>
          </a:bodyPr>
          <a:lstStyle/>
          <a:p>
            <a:pPr algn="ctr"/>
            <a:r>
              <a:rPr lang="en-US" sz="1000" dirty="0">
                <a:latin typeface="+mn-lt"/>
              </a:rPr>
              <a:t>(Victor et al., 2017)*</a:t>
            </a:r>
          </a:p>
        </p:txBody>
      </p:sp>
      <p:sp>
        <p:nvSpPr>
          <p:cNvPr id="5" name="TextBox 4">
            <a:extLst>
              <a:ext uri="{FF2B5EF4-FFF2-40B4-BE49-F238E27FC236}">
                <a16:creationId xmlns:a16="http://schemas.microsoft.com/office/drawing/2014/main" id="{9549295D-B8B4-DDE4-B242-BB35FF7659E9}"/>
              </a:ext>
            </a:extLst>
          </p:cNvPr>
          <p:cNvSpPr txBox="1"/>
          <p:nvPr/>
        </p:nvSpPr>
        <p:spPr>
          <a:xfrm>
            <a:off x="228600" y="4804946"/>
            <a:ext cx="8001000" cy="338554"/>
          </a:xfrm>
          <a:prstGeom prst="rect">
            <a:avLst/>
          </a:prstGeom>
        </p:spPr>
        <p:txBody>
          <a:bodyPr wrap="square">
            <a:spAutoFit/>
          </a:bodyPr>
          <a:lstStyle/>
          <a:p>
            <a:r>
              <a:rPr lang="en-US" sz="800" dirty="0">
                <a:effectLst/>
                <a:latin typeface="+mn-lt"/>
              </a:rPr>
              <a:t>*Victor, R. A., Prodanović, M., &amp; Torres-Verdín, C. (2017). Monte Carlo Approach for Estimating Density and Atomic Number From Dual-Energy Computed Tomography Images of Carbonate Rocks. Journal of Geophysical Research: Solid Earth, 122(12), 9804–9824. https://doi.org/10.1002/2017JB014408</a:t>
            </a:r>
          </a:p>
        </p:txBody>
      </p:sp>
      <p:sp>
        <p:nvSpPr>
          <p:cNvPr id="10" name="Content Placeholder 2">
            <a:extLst>
              <a:ext uri="{FF2B5EF4-FFF2-40B4-BE49-F238E27FC236}">
                <a16:creationId xmlns:a16="http://schemas.microsoft.com/office/drawing/2014/main" id="{3F3675EE-44A4-4230-E830-78A3F915ABDA}"/>
              </a:ext>
            </a:extLst>
          </p:cNvPr>
          <p:cNvSpPr>
            <a:spLocks noGrp="1"/>
          </p:cNvSpPr>
          <p:nvPr>
            <p:ph idx="1"/>
          </p:nvPr>
        </p:nvSpPr>
        <p:spPr>
          <a:xfrm>
            <a:off x="472998" y="1140897"/>
            <a:ext cx="4053468" cy="3488253"/>
          </a:xfrm>
        </p:spPr>
        <p:txBody>
          <a:bodyPr>
            <a:normAutofit/>
          </a:bodyPr>
          <a:lstStyle/>
          <a:p>
            <a:pPr marL="0" indent="0">
              <a:buNone/>
            </a:pPr>
            <a:r>
              <a:rPr lang="en-US" sz="2200" b="1" dirty="0"/>
              <a:t>Applications</a:t>
            </a:r>
          </a:p>
          <a:p>
            <a:r>
              <a:rPr lang="en-US" sz="1800" dirty="0">
                <a:solidFill>
                  <a:schemeClr val="bg1">
                    <a:lumMod val="85000"/>
                  </a:schemeClr>
                </a:solidFill>
              </a:rPr>
              <a:t>Fluid flow visualization studies</a:t>
            </a:r>
          </a:p>
          <a:p>
            <a:r>
              <a:rPr lang="en-US" sz="1800" dirty="0">
                <a:solidFill>
                  <a:schemeClr val="bg1">
                    <a:lumMod val="85000"/>
                  </a:schemeClr>
                </a:solidFill>
              </a:rPr>
              <a:t>Porosity quantification</a:t>
            </a:r>
          </a:p>
          <a:p>
            <a:r>
              <a:rPr lang="en-US" sz="1800" dirty="0">
                <a:solidFill>
                  <a:schemeClr val="bg1">
                    <a:lumMod val="85000"/>
                  </a:schemeClr>
                </a:solidFill>
              </a:rPr>
              <a:t>Mineralogy evaluation</a:t>
            </a:r>
          </a:p>
          <a:p>
            <a:r>
              <a:rPr lang="en-US" sz="1800" b="1" dirty="0"/>
              <a:t>Cross-correlation with well logs</a:t>
            </a:r>
          </a:p>
          <a:p>
            <a:r>
              <a:rPr lang="en-US" sz="1800" dirty="0">
                <a:solidFill>
                  <a:schemeClr val="bg1">
                    <a:lumMod val="85000"/>
                  </a:schemeClr>
                </a:solidFill>
              </a:rPr>
              <a:t>Detecting and characterizing fractures, </a:t>
            </a:r>
            <a:r>
              <a:rPr lang="en-US" sz="1800" dirty="0" err="1">
                <a:solidFill>
                  <a:schemeClr val="bg1">
                    <a:lumMod val="85000"/>
                  </a:schemeClr>
                </a:solidFill>
              </a:rPr>
              <a:t>vugs</a:t>
            </a:r>
            <a:r>
              <a:rPr lang="en-US" sz="1800" dirty="0">
                <a:solidFill>
                  <a:schemeClr val="bg1">
                    <a:lumMod val="85000"/>
                  </a:schemeClr>
                </a:solidFill>
              </a:rPr>
              <a:t>, bedding planes, fossils, and bioturbation</a:t>
            </a:r>
          </a:p>
          <a:p>
            <a:r>
              <a:rPr lang="en-US" sz="1800" dirty="0">
                <a:solidFill>
                  <a:schemeClr val="bg1">
                    <a:lumMod val="85000"/>
                  </a:schemeClr>
                </a:solidFill>
              </a:rPr>
              <a:t>Other: Biology, orthodontics, archeology, </a:t>
            </a:r>
            <a:r>
              <a:rPr lang="en-US" sz="1800" dirty="0" err="1">
                <a:solidFill>
                  <a:schemeClr val="bg1">
                    <a:lumMod val="85000"/>
                  </a:schemeClr>
                </a:solidFill>
              </a:rPr>
              <a:t>etc</a:t>
            </a:r>
            <a:endParaRPr lang="en-US" sz="1800" dirty="0">
              <a:solidFill>
                <a:schemeClr val="bg1">
                  <a:lumMod val="85000"/>
                </a:schemeClr>
              </a:solidFill>
            </a:endParaRPr>
          </a:p>
          <a:p>
            <a:endParaRPr lang="en-US" sz="1800" dirty="0"/>
          </a:p>
          <a:p>
            <a:pPr marL="0" indent="0">
              <a:buNone/>
            </a:pPr>
            <a:endParaRPr lang="en-US" sz="2000" b="1" dirty="0"/>
          </a:p>
        </p:txBody>
      </p:sp>
      <p:sp>
        <p:nvSpPr>
          <p:cNvPr id="3" name="Text Placeholder 17">
            <a:extLst>
              <a:ext uri="{FF2B5EF4-FFF2-40B4-BE49-F238E27FC236}">
                <a16:creationId xmlns:a16="http://schemas.microsoft.com/office/drawing/2014/main" id="{419BE3D8-BB3E-EEAA-8191-D4815FC7BF7A}"/>
              </a:ext>
            </a:extLst>
          </p:cNvPr>
          <p:cNvSpPr>
            <a:spLocks noGrp="1"/>
          </p:cNvSpPr>
          <p:nvPr>
            <p:ph type="body" sz="quarter" idx="11"/>
          </p:nvPr>
        </p:nvSpPr>
        <p:spPr>
          <a:xfrm>
            <a:off x="6858000" y="0"/>
            <a:ext cx="2286000" cy="412181"/>
          </a:xfrm>
        </p:spPr>
        <p:txBody>
          <a:bodyPr/>
          <a:lstStyle/>
          <a:p>
            <a:r>
              <a:rPr lang="en-US" dirty="0"/>
              <a:t>INTRODUCTION</a:t>
            </a:r>
          </a:p>
        </p:txBody>
      </p:sp>
    </p:spTree>
    <p:extLst>
      <p:ext uri="{BB962C8B-B14F-4D97-AF65-F5344CB8AC3E}">
        <p14:creationId xmlns:p14="http://schemas.microsoft.com/office/powerpoint/2010/main" val="31324294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07768-72F6-D203-572C-FED1C8EF6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E00EC-B5B9-A9CF-A642-CC1EC2152AE8}"/>
              </a:ext>
            </a:extLst>
          </p:cNvPr>
          <p:cNvSpPr>
            <a:spLocks noGrp="1"/>
          </p:cNvSpPr>
          <p:nvPr>
            <p:ph type="title"/>
          </p:nvPr>
        </p:nvSpPr>
        <p:spPr/>
        <p:txBody>
          <a:bodyPr>
            <a:normAutofit fontScale="90000"/>
          </a:bodyPr>
          <a:lstStyle/>
          <a:p>
            <a:r>
              <a:rPr lang="en-US" dirty="0"/>
              <a:t>Literature Review – DECT </a:t>
            </a:r>
          </a:p>
        </p:txBody>
      </p:sp>
      <p:sp>
        <p:nvSpPr>
          <p:cNvPr id="4" name="Slide Number Placeholder 3">
            <a:extLst>
              <a:ext uri="{FF2B5EF4-FFF2-40B4-BE49-F238E27FC236}">
                <a16:creationId xmlns:a16="http://schemas.microsoft.com/office/drawing/2014/main" id="{D575C2E9-02D3-A236-B55B-534BD1AC9E8B}"/>
              </a:ext>
            </a:extLst>
          </p:cNvPr>
          <p:cNvSpPr>
            <a:spLocks noGrp="1"/>
          </p:cNvSpPr>
          <p:nvPr>
            <p:ph type="sldNum" sz="quarter" idx="10"/>
          </p:nvPr>
        </p:nvSpPr>
        <p:spPr/>
        <p:txBody>
          <a:bodyPr/>
          <a:lstStyle/>
          <a:p>
            <a:fld id="{C21B05C1-3D19-DE44-B562-DD8B4238305A}" type="slidenum">
              <a:rPr lang="en-US" smtClean="0"/>
              <a:t>9</a:t>
            </a:fld>
            <a:endParaRPr lang="en-US"/>
          </a:p>
        </p:txBody>
      </p:sp>
      <p:pic>
        <p:nvPicPr>
          <p:cNvPr id="8" name="Picture 7">
            <a:extLst>
              <a:ext uri="{FF2B5EF4-FFF2-40B4-BE49-F238E27FC236}">
                <a16:creationId xmlns:a16="http://schemas.microsoft.com/office/drawing/2014/main" id="{CF19123A-08DF-6FE6-1FC8-644FA7BCD6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80274" y="1276350"/>
            <a:ext cx="2796926" cy="2733359"/>
          </a:xfrm>
          <a:prstGeom prst="rect">
            <a:avLst/>
          </a:prstGeom>
        </p:spPr>
      </p:pic>
      <p:sp>
        <p:nvSpPr>
          <p:cNvPr id="6" name="TextBox 5">
            <a:extLst>
              <a:ext uri="{FF2B5EF4-FFF2-40B4-BE49-F238E27FC236}">
                <a16:creationId xmlns:a16="http://schemas.microsoft.com/office/drawing/2014/main" id="{81E4E8B1-CC11-88DD-08F7-401A348EF89F}"/>
              </a:ext>
            </a:extLst>
          </p:cNvPr>
          <p:cNvSpPr txBox="1"/>
          <p:nvPr/>
        </p:nvSpPr>
        <p:spPr>
          <a:xfrm>
            <a:off x="5280273" y="4069834"/>
            <a:ext cx="2796927" cy="246221"/>
          </a:xfrm>
          <a:prstGeom prst="rect">
            <a:avLst/>
          </a:prstGeom>
          <a:noFill/>
        </p:spPr>
        <p:txBody>
          <a:bodyPr wrap="square">
            <a:spAutoFit/>
          </a:bodyPr>
          <a:lstStyle/>
          <a:p>
            <a:pPr algn="ctr"/>
            <a:r>
              <a:rPr lang="en-US" sz="1000" dirty="0">
                <a:latin typeface="+mn-lt"/>
              </a:rPr>
              <a:t>(Martini et al., 2024)*</a:t>
            </a:r>
          </a:p>
        </p:txBody>
      </p:sp>
      <p:sp>
        <p:nvSpPr>
          <p:cNvPr id="5" name="TextBox 4">
            <a:extLst>
              <a:ext uri="{FF2B5EF4-FFF2-40B4-BE49-F238E27FC236}">
                <a16:creationId xmlns:a16="http://schemas.microsoft.com/office/drawing/2014/main" id="{A2EF3EBC-652C-F4C7-8ED8-717B2A678190}"/>
              </a:ext>
            </a:extLst>
          </p:cNvPr>
          <p:cNvSpPr txBox="1"/>
          <p:nvPr/>
        </p:nvSpPr>
        <p:spPr>
          <a:xfrm>
            <a:off x="228600" y="4804946"/>
            <a:ext cx="8001000" cy="338554"/>
          </a:xfrm>
          <a:prstGeom prst="rect">
            <a:avLst/>
          </a:prstGeom>
        </p:spPr>
        <p:txBody>
          <a:bodyPr wrap="square">
            <a:spAutoFit/>
          </a:bodyPr>
          <a:lstStyle/>
          <a:p>
            <a:r>
              <a:rPr lang="en-US" sz="800" dirty="0">
                <a:effectLst/>
                <a:latin typeface="+mn-lt"/>
              </a:rPr>
              <a:t>*Martini, M., Francus, P., Di Schiavi Trotta, L., Letellier, P., Des Roches, M., &amp; Després, P. (2024). Exploring the application of dual-energy CT to discriminate sediment facies in a varved sequence. The Depositional Record, 10(1), 231–244. https://doi.org/10.1002/dep2.271</a:t>
            </a:r>
          </a:p>
        </p:txBody>
      </p:sp>
      <p:sp>
        <p:nvSpPr>
          <p:cNvPr id="10" name="Content Placeholder 2">
            <a:extLst>
              <a:ext uri="{FF2B5EF4-FFF2-40B4-BE49-F238E27FC236}">
                <a16:creationId xmlns:a16="http://schemas.microsoft.com/office/drawing/2014/main" id="{F89767EC-9EC7-4053-BE9C-AE28E626A790}"/>
              </a:ext>
            </a:extLst>
          </p:cNvPr>
          <p:cNvSpPr>
            <a:spLocks noGrp="1"/>
          </p:cNvSpPr>
          <p:nvPr>
            <p:ph idx="1"/>
          </p:nvPr>
        </p:nvSpPr>
        <p:spPr>
          <a:xfrm>
            <a:off x="472998" y="1140897"/>
            <a:ext cx="4053468" cy="3488253"/>
          </a:xfrm>
        </p:spPr>
        <p:txBody>
          <a:bodyPr>
            <a:normAutofit/>
          </a:bodyPr>
          <a:lstStyle/>
          <a:p>
            <a:pPr marL="0" indent="0">
              <a:buNone/>
            </a:pPr>
            <a:r>
              <a:rPr lang="en-US" sz="2200" b="1" dirty="0"/>
              <a:t>Applications</a:t>
            </a:r>
          </a:p>
          <a:p>
            <a:r>
              <a:rPr lang="en-US" sz="1800" dirty="0">
                <a:solidFill>
                  <a:schemeClr val="bg1">
                    <a:lumMod val="85000"/>
                  </a:schemeClr>
                </a:solidFill>
              </a:rPr>
              <a:t>Fluid flow visualization studies</a:t>
            </a:r>
          </a:p>
          <a:p>
            <a:r>
              <a:rPr lang="en-US" sz="1800" dirty="0">
                <a:solidFill>
                  <a:schemeClr val="bg1">
                    <a:lumMod val="85000"/>
                  </a:schemeClr>
                </a:solidFill>
              </a:rPr>
              <a:t>Porosity quantification</a:t>
            </a:r>
          </a:p>
          <a:p>
            <a:r>
              <a:rPr lang="en-US" sz="1800" dirty="0">
                <a:solidFill>
                  <a:schemeClr val="bg1">
                    <a:lumMod val="85000"/>
                  </a:schemeClr>
                </a:solidFill>
              </a:rPr>
              <a:t>Mineralogy evaluation</a:t>
            </a:r>
          </a:p>
          <a:p>
            <a:r>
              <a:rPr lang="en-US" sz="1800" dirty="0">
                <a:solidFill>
                  <a:schemeClr val="bg1">
                    <a:lumMod val="85000"/>
                  </a:schemeClr>
                </a:solidFill>
              </a:rPr>
              <a:t>Cross-correlation with well logs</a:t>
            </a:r>
          </a:p>
          <a:p>
            <a:r>
              <a:rPr lang="en-US" sz="1800" b="1" dirty="0"/>
              <a:t>Detecting and characterizing fractures, </a:t>
            </a:r>
            <a:r>
              <a:rPr lang="en-US" sz="1800" b="1" dirty="0" err="1"/>
              <a:t>vugs</a:t>
            </a:r>
            <a:r>
              <a:rPr lang="en-US" sz="1800" b="1" dirty="0"/>
              <a:t>, bedding planes, fossils, and bioturbation</a:t>
            </a:r>
          </a:p>
          <a:p>
            <a:r>
              <a:rPr lang="en-US" sz="1800" dirty="0">
                <a:solidFill>
                  <a:schemeClr val="bg1">
                    <a:lumMod val="85000"/>
                  </a:schemeClr>
                </a:solidFill>
              </a:rPr>
              <a:t>Other: Biology, orthodontics, archeology, </a:t>
            </a:r>
            <a:r>
              <a:rPr lang="en-US" sz="1800" dirty="0" err="1">
                <a:solidFill>
                  <a:schemeClr val="bg1">
                    <a:lumMod val="85000"/>
                  </a:schemeClr>
                </a:solidFill>
              </a:rPr>
              <a:t>etc</a:t>
            </a:r>
            <a:endParaRPr lang="en-US" sz="1800" dirty="0">
              <a:solidFill>
                <a:schemeClr val="bg1">
                  <a:lumMod val="85000"/>
                </a:schemeClr>
              </a:solidFill>
            </a:endParaRPr>
          </a:p>
          <a:p>
            <a:endParaRPr lang="en-US" sz="1800" dirty="0"/>
          </a:p>
          <a:p>
            <a:pPr marL="0" indent="0">
              <a:buNone/>
            </a:pPr>
            <a:endParaRPr lang="en-US" sz="2000" b="1" dirty="0"/>
          </a:p>
        </p:txBody>
      </p:sp>
      <p:sp>
        <p:nvSpPr>
          <p:cNvPr id="3" name="Text Placeholder 17">
            <a:extLst>
              <a:ext uri="{FF2B5EF4-FFF2-40B4-BE49-F238E27FC236}">
                <a16:creationId xmlns:a16="http://schemas.microsoft.com/office/drawing/2014/main" id="{F17CCC72-50C2-F482-05F1-C24AA8E819B9}"/>
              </a:ext>
            </a:extLst>
          </p:cNvPr>
          <p:cNvSpPr>
            <a:spLocks noGrp="1"/>
          </p:cNvSpPr>
          <p:nvPr>
            <p:ph type="body" sz="quarter" idx="11"/>
          </p:nvPr>
        </p:nvSpPr>
        <p:spPr>
          <a:xfrm>
            <a:off x="6858000" y="0"/>
            <a:ext cx="2286000" cy="412181"/>
          </a:xfrm>
        </p:spPr>
        <p:txBody>
          <a:bodyPr/>
          <a:lstStyle/>
          <a:p>
            <a:r>
              <a:rPr lang="en-US" dirty="0"/>
              <a:t>INTRODUCTION</a:t>
            </a:r>
          </a:p>
        </p:txBody>
      </p:sp>
    </p:spTree>
    <p:extLst>
      <p:ext uri="{BB962C8B-B14F-4D97-AF65-F5344CB8AC3E}">
        <p14:creationId xmlns:p14="http://schemas.microsoft.com/office/powerpoint/2010/main" val="29818174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16-9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9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23205</TotalTime>
  <Words>3000</Words>
  <Application>Microsoft Office PowerPoint</Application>
  <PresentationFormat>On-screen Show (16:9)</PresentationFormat>
  <Paragraphs>443</Paragraphs>
  <Slides>47</Slides>
  <Notes>29</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47</vt:i4>
      </vt:variant>
    </vt:vector>
  </HeadingPairs>
  <TitlesOfParts>
    <vt:vector size="53" baseType="lpstr">
      <vt:lpstr>Arial</vt:lpstr>
      <vt:lpstr>Arial Black</vt:lpstr>
      <vt:lpstr>Calibri</vt:lpstr>
      <vt:lpstr>Cambria Math</vt:lpstr>
      <vt:lpstr>16-9 Cover</vt:lpstr>
      <vt:lpstr>16-9 White Backgroud</vt:lpstr>
      <vt:lpstr>PowerPoint Presentation</vt:lpstr>
      <vt:lpstr>EXECUTIVE SUMMARY</vt:lpstr>
      <vt:lpstr>Computed Tomography (CT)</vt:lpstr>
      <vt:lpstr>Dual Energy Computed Tomography (DECT)</vt:lpstr>
      <vt:lpstr>Literature Review – DECT </vt:lpstr>
      <vt:lpstr>Literature Review – DECT </vt:lpstr>
      <vt:lpstr>Literature Review – DECT </vt:lpstr>
      <vt:lpstr>Literature Review – DECT </vt:lpstr>
      <vt:lpstr>Literature Review – DECT </vt:lpstr>
      <vt:lpstr>Literature Review – DECT </vt:lpstr>
      <vt:lpstr>Atomic Number and  Density Inversion</vt:lpstr>
      <vt:lpstr>Atomic Number and Density Inversion</vt:lpstr>
      <vt:lpstr>Beam Hardening</vt:lpstr>
      <vt:lpstr>Simulating a μCT Scan of a Digital Sample</vt:lpstr>
      <vt:lpstr>Standard Correction</vt:lpstr>
      <vt:lpstr>Basis Vector Method (Lehmann et al. 1981)</vt:lpstr>
      <vt:lpstr>Basis Vector Method</vt:lpstr>
      <vt:lpstr>Inversion Results</vt:lpstr>
      <vt:lpstr>Boxplots – Monochromatic</vt:lpstr>
      <vt:lpstr>Boxplots – Polychromatic</vt:lpstr>
      <vt:lpstr>Boxplots – Linearization Correction</vt:lpstr>
      <vt:lpstr>Boxplots – BVM Approach</vt:lpstr>
      <vt:lpstr>Conclusions and Future Directions</vt:lpstr>
      <vt:lpstr>References</vt:lpstr>
      <vt:lpstr>Questions?</vt:lpstr>
      <vt:lpstr>Additional Slides</vt:lpstr>
      <vt:lpstr>Atomic Number and Density Inversion - Monte Carlo Approach</vt:lpstr>
      <vt:lpstr>Effect on Distributions</vt:lpstr>
      <vt:lpstr>Boxplots – Comparison</vt:lpstr>
      <vt:lpstr>Upcoming Experiment</vt:lpstr>
      <vt:lpstr>Basis Vector Method (Lehmann et al. 1981)</vt:lpstr>
      <vt:lpstr>Upcoming Experiment</vt:lpstr>
      <vt:lpstr>Simulating a μCT Scan of a Digital Sample</vt:lpstr>
      <vt:lpstr>Polychromatic vs Monochromatic Scans</vt:lpstr>
      <vt:lpstr>Methods to Estimate the Atomic Numbers from DECT</vt:lpstr>
      <vt:lpstr>Methods to Estimate the Atomic Numbers from DECT</vt:lpstr>
      <vt:lpstr>1. Literature Review - Monte Carlo Approach for DECT (Victor et al., 2017)</vt:lpstr>
      <vt:lpstr>1. Literature Review - Monte Carlo Approach for DECT (Victor et al., 2017)</vt:lpstr>
      <vt:lpstr>PowerPoint Presentation</vt:lpstr>
      <vt:lpstr>PowerPoint Presentation</vt:lpstr>
      <vt:lpstr>PowerPoint Presentation</vt:lpstr>
      <vt:lpstr>2. Hypotheses and Methods</vt:lpstr>
      <vt:lpstr>2. Hypotheses and Methods</vt:lpstr>
      <vt:lpstr>Monte Carlo Approach for Estimating Density and Atomic Number from DECT (Victor et al., 2017)</vt:lpstr>
      <vt:lpstr>Generating X-Rays</vt:lpstr>
      <vt:lpstr>Monte Carlo Approach for Estimating Density and Atomic Number from DECT (Victor et al., 2017)</vt:lpstr>
      <vt:lpstr>A potentially robust method (Lehmann et al. 1981)</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Cinar SPWLA Presentation</dc:title>
  <dc:subject/>
  <dc:creator>ct33573@my.utexas.edu</dc:creator>
  <cp:keywords/>
  <dc:description/>
  <cp:lastModifiedBy>Çınar Turhan</cp:lastModifiedBy>
  <cp:revision>856</cp:revision>
  <cp:lastPrinted>2019-03-22T13:40:43Z</cp:lastPrinted>
  <dcterms:created xsi:type="dcterms:W3CDTF">2011-06-30T15:04:08Z</dcterms:created>
  <dcterms:modified xsi:type="dcterms:W3CDTF">2026-05-15T06:32:22Z</dcterms:modified>
  <cp:category/>
</cp:coreProperties>
</file>