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30"/>
  </p:notesMasterIdLst>
  <p:sldIdLst>
    <p:sldId id="396" r:id="rId5"/>
    <p:sldId id="452" r:id="rId6"/>
    <p:sldId id="412" r:id="rId7"/>
    <p:sldId id="425" r:id="rId8"/>
    <p:sldId id="426" r:id="rId9"/>
    <p:sldId id="465" r:id="rId10"/>
    <p:sldId id="434" r:id="rId11"/>
    <p:sldId id="446" r:id="rId12"/>
    <p:sldId id="401" r:id="rId13"/>
    <p:sldId id="438" r:id="rId14"/>
    <p:sldId id="449" r:id="rId15"/>
    <p:sldId id="459" r:id="rId16"/>
    <p:sldId id="461" r:id="rId17"/>
    <p:sldId id="457" r:id="rId18"/>
    <p:sldId id="448" r:id="rId19"/>
    <p:sldId id="389" r:id="rId20"/>
    <p:sldId id="428" r:id="rId21"/>
    <p:sldId id="464" r:id="rId22"/>
    <p:sldId id="455" r:id="rId23"/>
    <p:sldId id="427" r:id="rId24"/>
    <p:sldId id="439" r:id="rId25"/>
    <p:sldId id="443" r:id="rId26"/>
    <p:sldId id="440" r:id="rId27"/>
    <p:sldId id="435" r:id="rId28"/>
    <p:sldId id="384" r:id="rId29"/>
  </p:sldIdLst>
  <p:sldSz cx="17338675" cy="9753600"/>
  <p:notesSz cx="6858000" cy="9144000"/>
  <p:defaultTextStyle>
    <a:defPPr>
      <a:defRPr lang="en-US"/>
    </a:defPPr>
    <a:lvl1pPr marL="0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1pPr>
    <a:lvl2pPr marL="650184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2pPr>
    <a:lvl3pPr marL="1300368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3pPr>
    <a:lvl4pPr marL="1950552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4pPr>
    <a:lvl5pPr marL="2600736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5pPr>
    <a:lvl6pPr marL="3250921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6pPr>
    <a:lvl7pPr marL="3901105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7pPr>
    <a:lvl8pPr marL="4551289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8pPr>
    <a:lvl9pPr marL="5201473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54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C7AC"/>
    <a:srgbClr val="727272"/>
    <a:srgbClr val="FF0000"/>
    <a:srgbClr val="00B050"/>
    <a:srgbClr val="00FFFF"/>
    <a:srgbClr val="0070C0"/>
    <a:srgbClr val="000090"/>
    <a:srgbClr val="0000FF"/>
    <a:srgbClr val="A60000"/>
    <a:srgbClr val="D367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5B7C7A-453C-40B9-9E56-E5AC5E8979AB}" v="1614" dt="2026-05-15T13:58:55.9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277" autoAdjust="0"/>
  </p:normalViewPr>
  <p:slideViewPr>
    <p:cSldViewPr snapToGrid="0">
      <p:cViewPr varScale="1">
        <p:scale>
          <a:sx n="56" d="100"/>
          <a:sy n="56" d="100"/>
        </p:scale>
        <p:origin x="778" y="53"/>
      </p:cViewPr>
      <p:guideLst>
        <p:guide orient="horz" pos="3072"/>
        <p:guide pos="546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nnes Goethals" userId="76b16e19-e4b1-431e-a300-dc8e43de450a" providerId="ADAL" clId="{D8AA71A5-A697-499E-94DF-E601C3FE64AC}"/>
    <pc:docChg chg="delSld">
      <pc:chgData name="Wannes Goethals" userId="76b16e19-e4b1-431e-a300-dc8e43de450a" providerId="ADAL" clId="{D8AA71A5-A697-499E-94DF-E601C3FE64AC}" dt="2026-05-15T14:02:08.977" v="0" actId="47"/>
      <pc:docMkLst>
        <pc:docMk/>
      </pc:docMkLst>
      <pc:sldChg chg="del">
        <pc:chgData name="Wannes Goethals" userId="76b16e19-e4b1-431e-a300-dc8e43de450a" providerId="ADAL" clId="{D8AA71A5-A697-499E-94DF-E601C3FE64AC}" dt="2026-05-15T14:02:08.977" v="0" actId="47"/>
        <pc:sldMkLst>
          <pc:docMk/>
          <pc:sldMk cId="2141036985" sldId="37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80C0C-85DF-417F-8238-DB0D15743621}" type="datetimeFigureOut">
              <a:rPr lang="en-GB" smtClean="0"/>
              <a:t>15/05/2026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A0A48-EDB1-4AFE-B1B7-10CE2A4164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01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/>
              <a:t>Last presentation before reception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/>
              <a:t>My goal is to show that we can get much more out of our µCT datasets, which makes 4DµCT with X-rays more practical for exploring new and unexpected fundamental dynamics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2760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/>
              <a:t>In the previous slide, I got rid of the static frames.</a:t>
            </a:r>
          </a:p>
          <a:p>
            <a:r>
              <a:rPr lang="en-BE"/>
              <a:t>So how do I link these features, like the transition time, to the projections?</a:t>
            </a:r>
          </a:p>
          <a:p>
            <a:r>
              <a:rPr lang="en-BE"/>
              <a:t>What I do in DYRECT is a different kind of iterative CT reconstruction.</a:t>
            </a:r>
          </a:p>
          <a:p>
            <a:r>
              <a:rPr lang="en-BE"/>
              <a:t>I simulate 4DµCT projections of a dynamic sample, I compare them to the recorded projections and use this information to update the local details.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427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/>
              <a:t>So this is what it looks like in practice.</a:t>
            </a:r>
          </a:p>
          <a:p>
            <a:r>
              <a:rPr lang="en-BE"/>
              <a:t>The initial image does not show anything.</a:t>
            </a:r>
          </a:p>
          <a:p>
            <a:r>
              <a:rPr lang="en-BE"/>
              <a:t>For each step, we update all three parameters based on a selection of projections.</a:t>
            </a:r>
          </a:p>
          <a:p>
            <a:r>
              <a:rPr lang="en-BE"/>
              <a:t>And gradually, you see more structure appear</a:t>
            </a:r>
            <a:r>
              <a:rPr lang="nl-BE"/>
              <a:t>: </a:t>
            </a:r>
          </a:p>
          <a:p>
            <a:r>
              <a:rPr lang="nl-BE"/>
              <a:t>on this overlay, you clearly see the transition by this change in attenuation indicated in red or blue. </a:t>
            </a:r>
          </a:p>
          <a:p>
            <a:r>
              <a:rPr lang="nl-BE"/>
              <a:t>In those regions, you see what was the projection time associated to those transitions:</a:t>
            </a:r>
          </a:p>
          <a:p>
            <a:r>
              <a:rPr lang="nl-BE"/>
              <a:t>When was each pore filled? What direction did the fluid go to? Did we have smooth or intermittent flow?</a:t>
            </a:r>
          </a:p>
          <a:p>
            <a:r>
              <a:rPr lang="nl-BE"/>
              <a:t>That’s a lot of information we can get from a single volume. </a:t>
            </a:r>
          </a:p>
          <a:p>
            <a:endParaRPr lang="nl-BE"/>
          </a:p>
          <a:p>
            <a:r>
              <a:rPr lang="en-US"/>
              <a:t>20260424_2323_f3d9</a:t>
            </a:r>
          </a:p>
          <a:p>
            <a:r>
              <a:rPr lang="en-US"/>
              <a:t>20260429_0309_f3d9: </a:t>
            </a:r>
            <a:r>
              <a:rPr lang="en-US" err="1"/>
              <a:t>lr</a:t>
            </a:r>
            <a:r>
              <a:rPr lang="en-US"/>
              <a:t> 0.8, subset size 20, </a:t>
            </a:r>
            <a:r>
              <a:rPr lang="en-US" err="1"/>
              <a:t>step_tv_weight</a:t>
            </a:r>
            <a:r>
              <a:rPr lang="en-US"/>
              <a:t> 0.001, </a:t>
            </a:r>
            <a:r>
              <a:rPr lang="en-US" err="1"/>
              <a:t>spatial_tv_weight</a:t>
            </a:r>
            <a:r>
              <a:rPr lang="en-US"/>
              <a:t> 0.001, </a:t>
            </a:r>
            <a:r>
              <a:rPr lang="en-US" err="1"/>
              <a:t>step_contrast_weight</a:t>
            </a:r>
            <a:r>
              <a:rPr lang="en-US"/>
              <a:t> 0, SSD, </a:t>
            </a:r>
            <a:r>
              <a:rPr lang="en-US" err="1"/>
              <a:t>weighted_step_tv_weight</a:t>
            </a:r>
            <a:r>
              <a:rPr lang="en-US"/>
              <a:t> 10, SGD</a:t>
            </a:r>
          </a:p>
          <a:p>
            <a:r>
              <a:rPr lang="fr-B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20260508_1712_f3d9: static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1018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09245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sz="1200" b="0">
                <a:ea typeface="Calibri" panose="020F0502020204030204" pitchFamily="34" charset="0"/>
                <a:cs typeface="Calibri" panose="020F0502020204030204" pitchFamily="34" charset="0"/>
              </a:rPr>
              <a:t>Schematically, this looks very much like static iterative reconstruction: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sz="1200" b="0">
                <a:ea typeface="Calibri" panose="020F0502020204030204" pitchFamily="34" charset="0"/>
                <a:cs typeface="Calibri" panose="020F0502020204030204" pitchFamily="34" charset="0"/>
              </a:rPr>
              <a:t>You have your volume of attenuations and simulate projections.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sz="1200" b="0">
                <a:ea typeface="Calibri" panose="020F0502020204030204" pitchFamily="34" charset="0"/>
                <a:cs typeface="Calibri" panose="020F0502020204030204" pitchFamily="34" charset="0"/>
              </a:rPr>
              <a:t>Then, you compare them, and assign a loss that tells you how likely it was to observe those pixel intensities for the current attenuation model of your sample.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sz="1200" b="0">
                <a:ea typeface="Calibri" panose="020F0502020204030204" pitchFamily="34" charset="0"/>
                <a:cs typeface="Calibri" panose="020F0502020204030204" pitchFamily="34" charset="0"/>
              </a:rPr>
              <a:t>Under gaussian noise you can expect some residual differences, but they should be small. So you want to minimize this loss.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sz="1200" b="0">
                <a:ea typeface="Calibri" panose="020F0502020204030204" pitchFamily="34" charset="0"/>
                <a:cs typeface="Calibri" panose="020F0502020204030204" pitchFamily="34" charset="0"/>
              </a:rPr>
              <a:t>That is done by updating the attenuations, and the update terms for each voxel are computed by backprojecting the residuals.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E" b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b="0"/>
              <a:t>This is the basis for many different reconstruction techniques, which may extend these with extra terms that use some prior information to achieve a realistic reconstruction.</a:t>
            </a:r>
            <a:endParaRPr lang="en-US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0698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b="0"/>
              <a:t>Returning to this schematic, you can see how we only needed minimal changes to our existing reconstruction framework.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b="0"/>
              <a:t>For convenience, I define my simpler models and regularization terms using pytorch because that supports automatic differentiation or autograd.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b="0"/>
              <a:t>For the projection and backprojection, I use CUDA to write custom GPU kernels, and wrap this into a pytorch module to support the automatic differentiation.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E" b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8777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b="0"/>
              <a:t>Let’s say we select some ordered subset of projections to compare our simulations to. When we backproject the residuals from the pixels that correspond to a certain voxel, we would simply take a sum of all the residuals.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b="0"/>
              <a:t>But when you take a sum, the order of your terms is irrelevant, so all time information is lost when you do this.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b="0"/>
              <a:t>If projection A happened before projection B, you could calculate A+B or B+A and have the same result.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b="0"/>
              <a:t>So instead, when we execute the backprojection on the GPU, we update our initial estimate of the temporal evolution in that voxel.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b="0"/>
              <a:t>We then perform a fit to that corrected signal, to get new estimates for the three event parameters.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b="0"/>
              <a:t>This may seem like a costly operation, but this can be optimized a lot.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b="0"/>
              <a:t>For a single event, we can do a linear search of the best transition time by computing running sums, so the number of computations scales linearly with the number of projections.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E" b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b="0"/>
              <a:t>Additionally, we can get faster approximate results if we use only a subset of the projections for each update.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b="0"/>
              <a:t>Like this, we can gradually converge to a solution with better accuracy.</a:t>
            </a:r>
            <a:endParaRPr lang="en-US" b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9029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To</a:t>
            </a:r>
            <a:r>
              <a:rPr lang="nl-BE" dirty="0"/>
              <a:t> test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accuracy</a:t>
            </a:r>
            <a:r>
              <a:rPr lang="nl-BE" dirty="0"/>
              <a:t> in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reconstruction</a:t>
            </a:r>
            <a:r>
              <a:rPr lang="nl-BE" dirty="0"/>
              <a:t> of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transition</a:t>
            </a:r>
            <a:r>
              <a:rPr lang="nl-BE" dirty="0"/>
              <a:t> </a:t>
            </a:r>
            <a:r>
              <a:rPr lang="nl-BE" dirty="0" err="1"/>
              <a:t>times</a:t>
            </a:r>
            <a:r>
              <a:rPr lang="nl-BE" dirty="0"/>
              <a:t>, I </a:t>
            </a:r>
            <a:r>
              <a:rPr lang="nl-BE" dirty="0" err="1"/>
              <a:t>performed</a:t>
            </a:r>
            <a:r>
              <a:rPr lang="nl-BE" dirty="0"/>
              <a:t> a </a:t>
            </a:r>
            <a:r>
              <a:rPr lang="nl-BE" dirty="0" err="1"/>
              <a:t>simulation</a:t>
            </a:r>
            <a:r>
              <a:rPr lang="nl-BE" dirty="0"/>
              <a:t> </a:t>
            </a:r>
            <a:r>
              <a:rPr lang="nl-BE" dirty="0" err="1"/>
              <a:t>study</a:t>
            </a:r>
            <a:r>
              <a:rPr lang="nl-BE" dirty="0"/>
              <a:t> </a:t>
            </a:r>
            <a:r>
              <a:rPr lang="nl-BE" dirty="0" err="1"/>
              <a:t>that</a:t>
            </a:r>
            <a:r>
              <a:rPr lang="nl-BE" dirty="0"/>
              <a:t> </a:t>
            </a:r>
            <a:r>
              <a:rPr lang="nl-BE" dirty="0" err="1"/>
              <a:t>mimics</a:t>
            </a:r>
            <a:r>
              <a:rPr lang="nl-BE" dirty="0"/>
              <a:t> </a:t>
            </a:r>
            <a:r>
              <a:rPr lang="nl-BE" dirty="0" err="1"/>
              <a:t>fluid</a:t>
            </a:r>
            <a:r>
              <a:rPr lang="nl-BE" dirty="0"/>
              <a:t> flow in a </a:t>
            </a:r>
            <a:r>
              <a:rPr lang="nl-BE" dirty="0" err="1"/>
              <a:t>sandstone</a:t>
            </a:r>
            <a:r>
              <a:rPr lang="nl-BE" dirty="0"/>
              <a:t>.</a:t>
            </a:r>
          </a:p>
          <a:p>
            <a:r>
              <a:rPr lang="nl-BE" dirty="0"/>
              <a:t>On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left</a:t>
            </a:r>
            <a:r>
              <a:rPr lang="nl-BE" dirty="0"/>
              <a:t>, </a:t>
            </a:r>
            <a:r>
              <a:rPr lang="nl-BE" dirty="0" err="1"/>
              <a:t>you</a:t>
            </a:r>
            <a:r>
              <a:rPr lang="nl-BE" dirty="0"/>
              <a:t> </a:t>
            </a:r>
            <a:r>
              <a:rPr lang="nl-BE" dirty="0" err="1"/>
              <a:t>can</a:t>
            </a:r>
            <a:r>
              <a:rPr lang="nl-BE" dirty="0"/>
              <a:t> </a:t>
            </a:r>
            <a:r>
              <a:rPr lang="nl-BE" dirty="0" err="1"/>
              <a:t>see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ground</a:t>
            </a:r>
            <a:r>
              <a:rPr lang="nl-BE" dirty="0"/>
              <a:t> </a:t>
            </a:r>
            <a:r>
              <a:rPr lang="nl-BE" dirty="0" err="1"/>
              <a:t>truth</a:t>
            </a:r>
            <a:r>
              <a:rPr lang="nl-BE" dirty="0"/>
              <a:t> </a:t>
            </a:r>
            <a:r>
              <a:rPr lang="nl-BE" dirty="0" err="1"/>
              <a:t>situation</a:t>
            </a:r>
            <a:r>
              <a:rPr lang="nl-BE" dirty="0"/>
              <a:t> </a:t>
            </a:r>
            <a:r>
              <a:rPr lang="nl-BE" dirty="0" err="1"/>
              <a:t>that</a:t>
            </a:r>
            <a:r>
              <a:rPr lang="nl-BE" dirty="0"/>
              <a:t> we want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achieve</a:t>
            </a:r>
            <a:r>
              <a:rPr lang="nl-BE" dirty="0"/>
              <a:t> </a:t>
            </a:r>
            <a:r>
              <a:rPr lang="nl-BE" dirty="0" err="1"/>
              <a:t>again</a:t>
            </a:r>
            <a:r>
              <a:rPr lang="nl-BE" dirty="0"/>
              <a:t>.</a:t>
            </a:r>
          </a:p>
          <a:p>
            <a:r>
              <a:rPr lang="nl-BE" dirty="0"/>
              <a:t>On </a:t>
            </a:r>
            <a:r>
              <a:rPr lang="nl-BE" dirty="0" err="1"/>
              <a:t>the</a:t>
            </a:r>
            <a:r>
              <a:rPr lang="nl-BE" dirty="0"/>
              <a:t> right, </a:t>
            </a:r>
            <a:r>
              <a:rPr lang="nl-BE" dirty="0" err="1"/>
              <a:t>you</a:t>
            </a:r>
            <a:r>
              <a:rPr lang="nl-BE" dirty="0"/>
              <a:t> </a:t>
            </a:r>
            <a:r>
              <a:rPr lang="nl-BE" dirty="0" err="1"/>
              <a:t>see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result</a:t>
            </a:r>
            <a:r>
              <a:rPr lang="nl-BE" dirty="0"/>
              <a:t> of a DYRECT </a:t>
            </a:r>
            <a:r>
              <a:rPr lang="nl-BE" dirty="0" err="1"/>
              <a:t>reconstruction</a:t>
            </a:r>
            <a:r>
              <a:rPr lang="nl-BE" dirty="0"/>
              <a:t>. In </a:t>
            </a:r>
            <a:r>
              <a:rPr lang="nl-BE" dirty="0" err="1"/>
              <a:t>general</a:t>
            </a:r>
            <a:r>
              <a:rPr lang="nl-BE" dirty="0"/>
              <a:t>, </a:t>
            </a:r>
            <a:r>
              <a:rPr lang="nl-BE" dirty="0" err="1"/>
              <a:t>you</a:t>
            </a:r>
            <a:r>
              <a:rPr lang="nl-BE" dirty="0"/>
              <a:t> </a:t>
            </a:r>
            <a:r>
              <a:rPr lang="nl-BE" dirty="0" err="1"/>
              <a:t>can</a:t>
            </a:r>
            <a:r>
              <a:rPr lang="nl-BE" dirty="0"/>
              <a:t> </a:t>
            </a:r>
            <a:r>
              <a:rPr lang="nl-BE" dirty="0" err="1"/>
              <a:t>see</a:t>
            </a:r>
            <a:r>
              <a:rPr lang="nl-BE" dirty="0"/>
              <a:t> </a:t>
            </a:r>
            <a:r>
              <a:rPr lang="nl-BE" dirty="0" err="1"/>
              <a:t>that</a:t>
            </a:r>
            <a:r>
              <a:rPr lang="nl-BE" dirty="0"/>
              <a:t> we </a:t>
            </a:r>
            <a:r>
              <a:rPr lang="nl-BE" dirty="0" err="1"/>
              <a:t>can</a:t>
            </a:r>
            <a:r>
              <a:rPr lang="nl-BE" dirty="0"/>
              <a:t> temporally </a:t>
            </a:r>
            <a:r>
              <a:rPr lang="nl-BE" dirty="0" err="1"/>
              <a:t>resolve</a:t>
            </a:r>
            <a:r>
              <a:rPr lang="nl-BE" dirty="0"/>
              <a:t> </a:t>
            </a:r>
            <a:r>
              <a:rPr lang="nl-BE" dirty="0" err="1"/>
              <a:t>pore</a:t>
            </a:r>
            <a:r>
              <a:rPr lang="nl-BE" dirty="0"/>
              <a:t> </a:t>
            </a:r>
            <a:r>
              <a:rPr lang="nl-BE" dirty="0" err="1"/>
              <a:t>filling</a:t>
            </a:r>
            <a:r>
              <a:rPr lang="nl-BE" dirty="0"/>
              <a:t> events in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same</a:t>
            </a:r>
            <a:r>
              <a:rPr lang="nl-BE" dirty="0"/>
              <a:t> slice </a:t>
            </a:r>
            <a:r>
              <a:rPr lang="nl-BE" dirty="0" err="1"/>
              <a:t>within</a:t>
            </a:r>
            <a:r>
              <a:rPr lang="nl-BE" dirty="0"/>
              <a:t> a </a:t>
            </a:r>
            <a:r>
              <a:rPr lang="nl-BE" dirty="0" err="1"/>
              <a:t>fraction</a:t>
            </a:r>
            <a:r>
              <a:rPr lang="nl-BE" dirty="0"/>
              <a:t> of a CT </a:t>
            </a:r>
            <a:r>
              <a:rPr lang="nl-BE" dirty="0" err="1"/>
              <a:t>rotation</a:t>
            </a:r>
            <a:r>
              <a:rPr lang="nl-BE" dirty="0"/>
              <a:t>.</a:t>
            </a:r>
          </a:p>
          <a:p>
            <a:endParaRPr lang="nl-BE" dirty="0"/>
          </a:p>
          <a:p>
            <a:endParaRPr lang="nl-BE" dirty="0"/>
          </a:p>
          <a:p>
            <a:r>
              <a:rPr lang="nl-BE" dirty="0"/>
              <a:t>slice 500/989</a:t>
            </a:r>
          </a:p>
          <a:p>
            <a:r>
              <a:rPr lang="nl-BE" dirty="0"/>
              <a:t>Standard </a:t>
            </a:r>
            <a:r>
              <a:rPr lang="nl-BE" dirty="0" err="1"/>
              <a:t>deviation</a:t>
            </a:r>
            <a:r>
              <a:rPr lang="nl-BE" dirty="0"/>
              <a:t> 0.08 </a:t>
            </a:r>
            <a:r>
              <a:rPr lang="nl-BE" dirty="0" err="1"/>
              <a:t>rotations</a:t>
            </a:r>
            <a:endParaRPr lang="nl-BE" dirty="0"/>
          </a:p>
          <a:p>
            <a:r>
              <a:rPr lang="nl-BE" dirty="0" err="1"/>
              <a:t>Mean</a:t>
            </a:r>
            <a:r>
              <a:rPr lang="nl-BE" dirty="0"/>
              <a:t> -0.0087 </a:t>
            </a:r>
            <a:r>
              <a:rPr lang="nl-BE" dirty="0" err="1"/>
              <a:t>rotations</a:t>
            </a:r>
            <a:endParaRPr lang="nl-BE" dirty="0"/>
          </a:p>
          <a:p>
            <a:r>
              <a:rPr lang="nl-BE" dirty="0" err="1"/>
              <a:t>reconstruction</a:t>
            </a:r>
            <a:r>
              <a:rPr lang="nl-BE" dirty="0"/>
              <a:t> </a:t>
            </a:r>
            <a:r>
              <a:rPr lang="nl-BE" dirty="0" err="1"/>
              <a:t>took</a:t>
            </a:r>
            <a:r>
              <a:rPr lang="nl-BE" dirty="0"/>
              <a:t> 3698.7334 </a:t>
            </a:r>
            <a:r>
              <a:rPr lang="nl-BE" dirty="0" err="1"/>
              <a:t>seconds</a:t>
            </a:r>
            <a:r>
              <a:rPr lang="nl-BE" dirty="0"/>
              <a:t>, or 01h01m39s </a:t>
            </a:r>
            <a:r>
              <a:rPr lang="nl-BE" dirty="0" err="1"/>
              <a:t>for</a:t>
            </a:r>
            <a:r>
              <a:rPr lang="nl-BE" dirty="0"/>
              <a:t> 10 </a:t>
            </a:r>
            <a:r>
              <a:rPr lang="nl-BE" dirty="0" err="1"/>
              <a:t>iterations</a:t>
            </a:r>
            <a:r>
              <a:rPr lang="nl-BE" dirty="0"/>
              <a:t> on a volume of 200x989x989 </a:t>
            </a:r>
            <a:r>
              <a:rPr lang="nl-BE" dirty="0" err="1"/>
              <a:t>voxels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4446 </a:t>
            </a:r>
            <a:r>
              <a:rPr lang="nl-BE" dirty="0" err="1"/>
              <a:t>projections</a:t>
            </a:r>
            <a:r>
              <a:rPr lang="nl-BE" dirty="0"/>
              <a:t> (3x360° </a:t>
            </a:r>
            <a:r>
              <a:rPr lang="nl-BE" dirty="0" err="1"/>
              <a:t>rotations</a:t>
            </a:r>
            <a:r>
              <a:rPr lang="nl-BE" dirty="0"/>
              <a:t>) of 1528x989 pixels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5335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What</a:t>
            </a:r>
            <a:r>
              <a:rPr lang="nl-BE" dirty="0"/>
              <a:t> </a:t>
            </a:r>
            <a:r>
              <a:rPr lang="nl-BE" dirty="0" err="1"/>
              <a:t>this</a:t>
            </a:r>
            <a:r>
              <a:rPr lang="nl-BE" dirty="0"/>
              <a:t> </a:t>
            </a:r>
            <a:r>
              <a:rPr lang="nl-BE" dirty="0" err="1"/>
              <a:t>simulation</a:t>
            </a:r>
            <a:r>
              <a:rPr lang="nl-BE" dirty="0"/>
              <a:t> </a:t>
            </a:r>
            <a:r>
              <a:rPr lang="nl-BE" dirty="0" err="1"/>
              <a:t>study</a:t>
            </a:r>
            <a:r>
              <a:rPr lang="nl-BE" dirty="0"/>
              <a:t> </a:t>
            </a:r>
            <a:r>
              <a:rPr lang="nl-BE" dirty="0" err="1"/>
              <a:t>showed</a:t>
            </a:r>
            <a:r>
              <a:rPr lang="nl-BE" dirty="0"/>
              <a:t> is </a:t>
            </a:r>
            <a:r>
              <a:rPr lang="nl-BE" dirty="0" err="1"/>
              <a:t>that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precision</a:t>
            </a:r>
            <a:r>
              <a:rPr lang="nl-BE" dirty="0"/>
              <a:t> in </a:t>
            </a:r>
            <a:r>
              <a:rPr lang="nl-BE" dirty="0" err="1"/>
              <a:t>estimation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transition</a:t>
            </a:r>
            <a:r>
              <a:rPr lang="nl-BE" dirty="0"/>
              <a:t> time went down </a:t>
            </a:r>
            <a:r>
              <a:rPr lang="nl-BE" dirty="0" err="1"/>
              <a:t>to</a:t>
            </a:r>
            <a:r>
              <a:rPr lang="nl-BE" dirty="0"/>
              <a:t> a </a:t>
            </a:r>
            <a:r>
              <a:rPr lang="nl-BE" dirty="0" err="1"/>
              <a:t>tenth</a:t>
            </a:r>
            <a:r>
              <a:rPr lang="nl-BE" dirty="0"/>
              <a:t> of a CT </a:t>
            </a:r>
            <a:r>
              <a:rPr lang="nl-BE" dirty="0" err="1"/>
              <a:t>rotation</a:t>
            </a:r>
            <a:r>
              <a:rPr lang="nl-BE" dirty="0"/>
              <a:t>.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7100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When</a:t>
            </a:r>
            <a:r>
              <a:rPr lang="nl-BE" dirty="0"/>
              <a:t> </a:t>
            </a:r>
            <a:r>
              <a:rPr lang="nl-BE" dirty="0" err="1"/>
              <a:t>you</a:t>
            </a:r>
            <a:r>
              <a:rPr lang="nl-BE" dirty="0"/>
              <a:t> zoom in, </a:t>
            </a:r>
            <a:r>
              <a:rPr lang="nl-BE" dirty="0" err="1"/>
              <a:t>there</a:t>
            </a:r>
            <a:r>
              <a:rPr lang="nl-BE" dirty="0"/>
              <a:t> are </a:t>
            </a:r>
            <a:r>
              <a:rPr lang="nl-BE" dirty="0" err="1"/>
              <a:t>some</a:t>
            </a:r>
            <a:r>
              <a:rPr lang="nl-BE" dirty="0"/>
              <a:t> </a:t>
            </a:r>
            <a:r>
              <a:rPr lang="nl-BE" dirty="0" err="1"/>
              <a:t>residual</a:t>
            </a:r>
            <a:r>
              <a:rPr lang="nl-BE" dirty="0"/>
              <a:t> </a:t>
            </a:r>
            <a:r>
              <a:rPr lang="nl-BE" dirty="0" err="1"/>
              <a:t>fluctuations</a:t>
            </a:r>
            <a:r>
              <a:rPr lang="nl-BE" dirty="0"/>
              <a:t>, </a:t>
            </a:r>
            <a:r>
              <a:rPr lang="nl-BE" dirty="0" err="1"/>
              <a:t>artefacts</a:t>
            </a:r>
            <a:r>
              <a:rPr lang="nl-BE" dirty="0"/>
              <a:t> </a:t>
            </a:r>
            <a:r>
              <a:rPr lang="nl-BE" dirty="0" err="1"/>
              <a:t>that</a:t>
            </a:r>
            <a:r>
              <a:rPr lang="nl-BE" dirty="0"/>
              <a:t> </a:t>
            </a:r>
            <a:r>
              <a:rPr lang="nl-BE" dirty="0" err="1"/>
              <a:t>should</a:t>
            </a:r>
            <a:r>
              <a:rPr lang="nl-BE" dirty="0"/>
              <a:t> </a:t>
            </a:r>
            <a:r>
              <a:rPr lang="nl-BE" dirty="0" err="1"/>
              <a:t>not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</a:t>
            </a:r>
            <a:r>
              <a:rPr lang="nl-BE" dirty="0" err="1"/>
              <a:t>there</a:t>
            </a:r>
            <a:r>
              <a:rPr lang="nl-BE" dirty="0"/>
              <a:t>.</a:t>
            </a:r>
          </a:p>
          <a:p>
            <a:r>
              <a:rPr lang="nl-BE" dirty="0" err="1"/>
              <a:t>This</a:t>
            </a:r>
            <a:r>
              <a:rPr lang="nl-BE" dirty="0"/>
              <a:t> is </a:t>
            </a:r>
            <a:r>
              <a:rPr lang="nl-BE" dirty="0" err="1"/>
              <a:t>because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update of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transition</a:t>
            </a:r>
            <a:r>
              <a:rPr lang="nl-BE" dirty="0"/>
              <a:t> </a:t>
            </a:r>
            <a:r>
              <a:rPr lang="nl-BE" dirty="0" err="1"/>
              <a:t>times</a:t>
            </a:r>
            <a:r>
              <a:rPr lang="nl-BE" dirty="0"/>
              <a:t> in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backprojection</a:t>
            </a:r>
            <a:r>
              <a:rPr lang="nl-BE" dirty="0"/>
              <a:t> is </a:t>
            </a:r>
            <a:r>
              <a:rPr lang="nl-BE" dirty="0" err="1"/>
              <a:t>rather</a:t>
            </a:r>
            <a:r>
              <a:rPr lang="nl-BE" dirty="0"/>
              <a:t> violent: </a:t>
            </a:r>
            <a:r>
              <a:rPr lang="nl-BE" dirty="0" err="1"/>
              <a:t>all</a:t>
            </a:r>
            <a:r>
              <a:rPr lang="nl-BE" dirty="0"/>
              <a:t> of these features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noise</a:t>
            </a:r>
            <a:r>
              <a:rPr lang="nl-BE" dirty="0"/>
              <a:t> </a:t>
            </a:r>
            <a:r>
              <a:rPr lang="nl-BE" dirty="0" err="1"/>
              <a:t>around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pore</a:t>
            </a:r>
            <a:r>
              <a:rPr lang="nl-BE" dirty="0"/>
              <a:t> </a:t>
            </a:r>
            <a:r>
              <a:rPr lang="nl-BE" dirty="0" err="1"/>
              <a:t>can</a:t>
            </a:r>
            <a:r>
              <a:rPr lang="nl-BE" dirty="0"/>
              <a:t> have a strong effect </a:t>
            </a:r>
            <a:r>
              <a:rPr lang="nl-BE" dirty="0" err="1"/>
              <a:t>that</a:t>
            </a:r>
            <a:r>
              <a:rPr lang="nl-BE" dirty="0"/>
              <a:t> we </a:t>
            </a:r>
            <a:r>
              <a:rPr lang="nl-BE" dirty="0" err="1"/>
              <a:t>need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understand</a:t>
            </a:r>
            <a:r>
              <a:rPr lang="nl-BE" dirty="0"/>
              <a:t> </a:t>
            </a:r>
            <a:r>
              <a:rPr lang="nl-BE" dirty="0" err="1"/>
              <a:t>further</a:t>
            </a:r>
            <a:r>
              <a:rPr lang="nl-BE" dirty="0"/>
              <a:t>.</a:t>
            </a:r>
          </a:p>
          <a:p>
            <a:r>
              <a:rPr lang="nl-BE" dirty="0"/>
              <a:t>In </a:t>
            </a:r>
            <a:r>
              <a:rPr lang="nl-BE" dirty="0" err="1"/>
              <a:t>this</a:t>
            </a:r>
            <a:r>
              <a:rPr lang="nl-BE" dirty="0"/>
              <a:t> case, I </a:t>
            </a:r>
            <a:r>
              <a:rPr lang="nl-BE" dirty="0" err="1"/>
              <a:t>did</a:t>
            </a:r>
            <a:r>
              <a:rPr lang="nl-BE" dirty="0"/>
              <a:t> </a:t>
            </a:r>
            <a:r>
              <a:rPr lang="nl-BE" dirty="0" err="1"/>
              <a:t>not</a:t>
            </a:r>
            <a:r>
              <a:rPr lang="nl-BE" dirty="0"/>
              <a:t> </a:t>
            </a:r>
            <a:r>
              <a:rPr lang="nl-BE" dirty="0" err="1"/>
              <a:t>add</a:t>
            </a:r>
            <a:r>
              <a:rPr lang="nl-BE" dirty="0"/>
              <a:t> </a:t>
            </a:r>
            <a:r>
              <a:rPr lang="nl-BE" dirty="0" err="1"/>
              <a:t>regularization</a:t>
            </a:r>
            <a:r>
              <a:rPr lang="nl-BE" dirty="0"/>
              <a:t> over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transition</a:t>
            </a:r>
            <a:r>
              <a:rPr lang="nl-BE" dirty="0"/>
              <a:t> time volume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study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convergence</a:t>
            </a:r>
            <a:r>
              <a:rPr lang="nl-BE" dirty="0"/>
              <a:t> in absence of </a:t>
            </a:r>
            <a:r>
              <a:rPr lang="nl-BE" dirty="0" err="1"/>
              <a:t>any</a:t>
            </a:r>
            <a:r>
              <a:rPr lang="nl-BE" dirty="0"/>
              <a:t> </a:t>
            </a:r>
            <a:r>
              <a:rPr lang="nl-BE" dirty="0" err="1"/>
              <a:t>other</a:t>
            </a:r>
            <a:r>
              <a:rPr lang="nl-BE" dirty="0"/>
              <a:t> priors.</a:t>
            </a:r>
          </a:p>
          <a:p>
            <a:endParaRPr lang="nl-BE" dirty="0"/>
          </a:p>
          <a:p>
            <a:endParaRPr lang="nl-BE" dirty="0"/>
          </a:p>
          <a:p>
            <a:r>
              <a:rPr lang="nl-BE" dirty="0"/>
              <a:t>slice 500/989</a:t>
            </a:r>
          </a:p>
          <a:p>
            <a:r>
              <a:rPr lang="nl-BE" dirty="0"/>
              <a:t>Standard </a:t>
            </a:r>
            <a:r>
              <a:rPr lang="nl-BE" dirty="0" err="1"/>
              <a:t>deviation</a:t>
            </a:r>
            <a:r>
              <a:rPr lang="nl-BE" dirty="0"/>
              <a:t> 0.08 </a:t>
            </a:r>
            <a:r>
              <a:rPr lang="nl-BE" dirty="0" err="1"/>
              <a:t>rotations</a:t>
            </a:r>
            <a:endParaRPr lang="nl-BE" dirty="0"/>
          </a:p>
          <a:p>
            <a:r>
              <a:rPr lang="nl-BE" dirty="0" err="1"/>
              <a:t>Mean</a:t>
            </a:r>
            <a:r>
              <a:rPr lang="nl-BE" dirty="0"/>
              <a:t> -0.0087 </a:t>
            </a:r>
            <a:r>
              <a:rPr lang="nl-BE" dirty="0" err="1"/>
              <a:t>rotations</a:t>
            </a:r>
            <a:endParaRPr lang="nl-BE" dirty="0"/>
          </a:p>
          <a:p>
            <a:r>
              <a:rPr lang="nl-BE" dirty="0" err="1"/>
              <a:t>reconstruction</a:t>
            </a:r>
            <a:r>
              <a:rPr lang="nl-BE" dirty="0"/>
              <a:t> </a:t>
            </a:r>
            <a:r>
              <a:rPr lang="nl-BE" dirty="0" err="1"/>
              <a:t>took</a:t>
            </a:r>
            <a:r>
              <a:rPr lang="nl-BE" dirty="0"/>
              <a:t> 3698.7334 </a:t>
            </a:r>
            <a:r>
              <a:rPr lang="nl-BE" dirty="0" err="1"/>
              <a:t>seconds</a:t>
            </a:r>
            <a:r>
              <a:rPr lang="nl-BE" dirty="0"/>
              <a:t>, or 01h01m39s </a:t>
            </a:r>
            <a:r>
              <a:rPr lang="nl-BE" dirty="0" err="1"/>
              <a:t>for</a:t>
            </a:r>
            <a:r>
              <a:rPr lang="nl-BE" dirty="0"/>
              <a:t> 10 </a:t>
            </a:r>
            <a:r>
              <a:rPr lang="nl-BE" dirty="0" err="1"/>
              <a:t>iterations</a:t>
            </a:r>
            <a:r>
              <a:rPr lang="nl-BE" dirty="0"/>
              <a:t> on a volume of 200x989x989 </a:t>
            </a:r>
            <a:r>
              <a:rPr lang="nl-BE" dirty="0" err="1"/>
              <a:t>voxels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4446 </a:t>
            </a:r>
            <a:r>
              <a:rPr lang="nl-BE" dirty="0" err="1"/>
              <a:t>projections</a:t>
            </a:r>
            <a:r>
              <a:rPr lang="nl-BE" dirty="0"/>
              <a:t> (3x360° </a:t>
            </a:r>
            <a:r>
              <a:rPr lang="nl-BE" dirty="0" err="1"/>
              <a:t>rotations</a:t>
            </a:r>
            <a:r>
              <a:rPr lang="nl-BE" dirty="0"/>
              <a:t>) of 1528x989 pixels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2677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952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/>
              <a:t>This is a typical µCT setup.</a:t>
            </a:r>
          </a:p>
          <a:p>
            <a:r>
              <a:rPr lang="en-BE"/>
              <a:t>Using X-rays, we can see through our object and the contrast we see in our radiographs is an aggregation of all features along the lines of the X-rays.</a:t>
            </a:r>
          </a:p>
          <a:p>
            <a:r>
              <a:rPr lang="en-BE"/>
              <a:t>To know where the features are along the ray paths, we need a relative rotation of the object in our system to reconstruct a 3D image. </a:t>
            </a:r>
          </a:p>
          <a:p>
            <a:r>
              <a:rPr lang="en-BE"/>
              <a:t>When we continue to rotate, we can see the evolution of our dynamic object.</a:t>
            </a:r>
          </a:p>
          <a:p>
            <a:endParaRPr lang="en-BE"/>
          </a:p>
          <a:p>
            <a:r>
              <a:rPr lang="en-BE"/>
              <a:t>This is how we can visualize dynamic processes in opaque media like fluid migration, mineral weathering and mechanical dynamics.</a:t>
            </a:r>
          </a:p>
          <a:p>
            <a:r>
              <a:rPr lang="en-BE"/>
              <a:t>In-situ and non-destructively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7486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/>
              <a:t>UGCT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8389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/>
              <a:t>The most common approach to dynamic CT imaging is illustrated here.</a:t>
            </a:r>
          </a:p>
          <a:p>
            <a:r>
              <a:rPr lang="en-BE"/>
              <a:t>We convert the groups of radiographs into CT frames.</a:t>
            </a:r>
          </a:p>
          <a:p>
            <a:r>
              <a:rPr lang="en-BE"/>
              <a:t>Typically, one frame corresponds to one rotation, and we assume that the sample remains static during this time frame, or we get motion blur.</a:t>
            </a:r>
          </a:p>
          <a:p>
            <a:r>
              <a:rPr lang="en-BE"/>
              <a:t>So you see from this that the rotation speed determines the time resolution.</a:t>
            </a:r>
          </a:p>
          <a:p>
            <a:endParaRPr lang="en-BE"/>
          </a:p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2741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/>
              <a:t>Then, each frame is segmented into different phases to do quantitative analysis.</a:t>
            </a:r>
          </a:p>
          <a:p>
            <a:r>
              <a:rPr lang="en-BE"/>
              <a:t>Here I show 4 frames, but in realistic high-speed scans we typically generate 100+ of frames that we then need to analyse.</a:t>
            </a:r>
          </a:p>
          <a:p>
            <a:r>
              <a:rPr lang="en-BE"/>
              <a:t>This is because we predefine the time resolution to see the fastest dynamics, but we don’t always know when the magic happens.</a:t>
            </a:r>
          </a:p>
          <a:p>
            <a:r>
              <a:rPr lang="en-BE"/>
              <a:t>This cannot fit all in memory at the same time, so frames are segmented sequentially as if they were static images.</a:t>
            </a:r>
          </a:p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4047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/>
              <a:t>After these analyses, we look at the temporal evolution for all relevant properties that we need to interpret our dynamic experiment.</a:t>
            </a:r>
          </a:p>
          <a:p>
            <a:r>
              <a:rPr lang="en-BE"/>
              <a:t>It is important to notice how, at this point, we completely lost the ability to trace our salient dynamic feat</a:t>
            </a:r>
            <a:r>
              <a:rPr lang="en-US"/>
              <a:t>ur</a:t>
            </a:r>
            <a:r>
              <a:rPr lang="en-BE"/>
              <a:t>es back to the original projections,</a:t>
            </a:r>
          </a:p>
          <a:p>
            <a:r>
              <a:rPr lang="en-BE"/>
              <a:t>and how we cannot recover the temporal resolution that we lost by this frame-based workflow.</a:t>
            </a:r>
          </a:p>
          <a:p>
            <a:r>
              <a:rPr lang="en-BE"/>
              <a:t>Any fluctuation faster than the time resolution cannot be recovered. </a:t>
            </a:r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971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/>
              <a:t>To cover even the fastest processes, we need better temporal resolution in our reconstructed image.</a:t>
            </a:r>
          </a:p>
          <a:p>
            <a:r>
              <a:rPr lang="en-BE"/>
              <a:t>So increase the frame rate, rotate faster etc. </a:t>
            </a:r>
          </a:p>
          <a:p>
            <a:r>
              <a:rPr lang="en-BE"/>
              <a:t>But, have a look at this graph. This shows the trade-off in spatial and temporal resolution for a range of systems at the limit of their X-ray flux:</a:t>
            </a:r>
          </a:p>
          <a:p>
            <a:r>
              <a:rPr lang="en-BE"/>
              <a:t>how small can the voxel size be for the time it took to acquire enough projections for a single frame (1000)?</a:t>
            </a:r>
          </a:p>
          <a:p>
            <a:r>
              <a:rPr lang="en-BE"/>
              <a:t>Let’s say we wanted to scan large samples, like Nathaly, at the spatial resolution for a sample half the size, with the same contrast to noise ratio.</a:t>
            </a:r>
          </a:p>
          <a:p>
            <a:r>
              <a:rPr lang="en-BE"/>
              <a:t>You could do this with pixels that are half their size, so 1/4th their normal area and you would need double the number of projections.</a:t>
            </a:r>
          </a:p>
          <a:p>
            <a:r>
              <a:rPr lang="en-BE"/>
              <a:t>This leads to a cubic relationship, which means that this classical approach makes it very hard to scan the fastest processes in high resolution.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581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/>
              <a:t>To cover even the fastest processes, we need better temporal resolution in our reconstructed image.</a:t>
            </a:r>
          </a:p>
          <a:p>
            <a:r>
              <a:rPr lang="en-BE"/>
              <a:t>So increase the frame rate, rotate faster etc. </a:t>
            </a:r>
          </a:p>
          <a:p>
            <a:r>
              <a:rPr lang="en-BE"/>
              <a:t>But, have a look at this graph. This shows the trade-off in spatial and temporal resolution for a range of systems at the limit of their X-ray flux:</a:t>
            </a:r>
          </a:p>
          <a:p>
            <a:r>
              <a:rPr lang="en-BE"/>
              <a:t>how small can the voxel size be for the time it took to acquire enough projections for a single frame (1000)?</a:t>
            </a:r>
          </a:p>
          <a:p>
            <a:r>
              <a:rPr lang="en-BE"/>
              <a:t>Let’s say we wanted to scan large samples, like Nathaly, at the spatial resolution for a sample half the size, with the same contrast to noise ratio.</a:t>
            </a:r>
          </a:p>
          <a:p>
            <a:r>
              <a:rPr lang="en-BE"/>
              <a:t>You could do this with pixels that are half their size, so 1/4th their normal area and you would need double the number of projections.</a:t>
            </a:r>
          </a:p>
          <a:p>
            <a:r>
              <a:rPr lang="en-BE"/>
              <a:t>This leads to a cubic relationship, which means that this classical approach makes it very hard to scan the fastest processes in high resolution.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73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/>
              <a:t>So what can we do to improve the time resolution?</a:t>
            </a:r>
          </a:p>
          <a:p>
            <a:r>
              <a:rPr lang="en-BE"/>
              <a:t>The answer is in d</a:t>
            </a:r>
            <a:r>
              <a:rPr lang="en-US"/>
              <a:t>i</a:t>
            </a:r>
            <a:r>
              <a:rPr lang="en-BE"/>
              <a:t>rectly observing local changes at the time scale of the original projections.</a:t>
            </a:r>
          </a:p>
          <a:p>
            <a:r>
              <a:rPr lang="en-BE"/>
              <a:t>When you think of typical dynamics: like pore filling, like dissolution etc., you should think of these as local events.</a:t>
            </a:r>
          </a:p>
          <a:p>
            <a:r>
              <a:rPr lang="en-BE"/>
              <a:t>When you limit yourself to global frames, your model explicitly assumes that all events are synchronized on a very coarse time grid.</a:t>
            </a:r>
          </a:p>
          <a:p>
            <a:r>
              <a:rPr lang="en-BE"/>
              <a:t>So what we did with DYRECT, is a drastic approach that completely gets rid of the classical time series of 3D frames.</a:t>
            </a:r>
          </a:p>
          <a:p>
            <a:endParaRPr lang="en-B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/>
              <a:t>We use a representation with local events, that we link through iterative CT reconstruction to pinpoint these events to the original projections.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/>
              <a:t>That is how we aim to gain two orders of magnitude in temporal resolution.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015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/>
              <a:t>The simplest implementation of this is a model with a single transition per voxel.</a:t>
            </a:r>
          </a:p>
          <a:p>
            <a:r>
              <a:rPr lang="en-BE"/>
              <a:t>We need three volumes for this: the initial state, the final state, and the volume of local transition times.</a:t>
            </a:r>
          </a:p>
          <a:p>
            <a:r>
              <a:rPr lang="en-BE"/>
              <a:t>These local transition times store the projection index, so the time at which the attenuation changed.</a:t>
            </a:r>
          </a:p>
          <a:p>
            <a:r>
              <a:rPr lang="en-BE"/>
              <a:t>Depending on your application, this can be the arrival time of a fluid front, or the time at wh</a:t>
            </a:r>
            <a:r>
              <a:rPr lang="en-US"/>
              <a:t>ic</a:t>
            </a:r>
            <a:r>
              <a:rPr lang="en-BE"/>
              <a:t>h some material dissolved for every voxel individually.</a:t>
            </a:r>
          </a:p>
          <a:p>
            <a:endParaRPr lang="en-BE"/>
          </a:p>
          <a:p>
            <a:r>
              <a:rPr lang="en-BE"/>
              <a:t>So you see that in many applications, it is enough to compute only these three volumes; it is the starting point of all analysis.</a:t>
            </a:r>
          </a:p>
          <a:p>
            <a:r>
              <a:rPr lang="en-BE"/>
              <a:t>Also note that on a decent workstation, you can keep these three in memory.</a:t>
            </a:r>
          </a:p>
          <a:p>
            <a:r>
              <a:rPr lang="en-BE"/>
              <a:t>You cannot keep hundreds of frames in memory, which limits you in observing all dynamics and using filtering over the time domain.</a:t>
            </a:r>
          </a:p>
          <a:p>
            <a:r>
              <a:rPr lang="en-BE"/>
              <a:t>These two states aggregate all statistics before and after a transition, so the contrast to noise ratio improves massively.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829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orpora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4F84-246C-4657-8172-1E2969D0F603}" type="datetime1">
              <a:rPr lang="en-GB" smtClean="0"/>
              <a:t>15/05/2026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Logo Large 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747" y="2283675"/>
            <a:ext cx="4800610" cy="417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36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0" y="1393200"/>
            <a:ext cx="16424275" cy="6505200"/>
          </a:xfrm>
          <a:prstGeom prst="rect">
            <a:avLst/>
          </a:prstGeom>
          <a:solidFill>
            <a:srgbClr val="1E64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1291074" y="2286000"/>
            <a:ext cx="15183366" cy="4436316"/>
          </a:xfrm>
        </p:spPr>
        <p:txBody>
          <a:bodyPr anchor="b">
            <a:noAutofit/>
          </a:bodyPr>
          <a:lstStyle>
            <a:lvl1pPr algn="l">
              <a:lnSpc>
                <a:spcPts val="11000"/>
              </a:lnSpc>
              <a:defRPr sz="10000" u="none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283414" y="6874716"/>
            <a:ext cx="15191026" cy="583200"/>
          </a:xfrm>
        </p:spPr>
        <p:txBody>
          <a:bodyPr>
            <a:normAutofit/>
          </a:bodyPr>
          <a:lstStyle>
            <a:lvl1pPr marL="0" indent="0" algn="l">
              <a:lnSpc>
                <a:spcPts val="3600"/>
              </a:lnSpc>
              <a:buNone/>
              <a:defRPr sz="3000">
                <a:solidFill>
                  <a:srgbClr val="FFD200"/>
                </a:solidFill>
              </a:defRPr>
            </a:lvl1pPr>
            <a:lvl2pPr marL="650184" indent="0" algn="ctr">
              <a:buNone/>
              <a:defRPr sz="2844"/>
            </a:lvl2pPr>
            <a:lvl3pPr marL="1300368" indent="0" algn="ctr">
              <a:buNone/>
              <a:defRPr sz="2560"/>
            </a:lvl3pPr>
            <a:lvl4pPr marL="1950552" indent="0" algn="ctr">
              <a:buNone/>
              <a:defRPr sz="2275"/>
            </a:lvl4pPr>
            <a:lvl5pPr marL="2600736" indent="0" algn="ctr">
              <a:buNone/>
              <a:defRPr sz="2275"/>
            </a:lvl5pPr>
            <a:lvl6pPr marL="3250921" indent="0" algn="ctr">
              <a:buNone/>
              <a:defRPr sz="2275"/>
            </a:lvl6pPr>
            <a:lvl7pPr marL="3901105" indent="0" algn="ctr">
              <a:buNone/>
              <a:defRPr sz="2275"/>
            </a:lvl7pPr>
            <a:lvl8pPr marL="4551289" indent="0" algn="ctr">
              <a:buNone/>
              <a:defRPr sz="2275"/>
            </a:lvl8pPr>
            <a:lvl9pPr marL="5201473" indent="0" algn="ctr">
              <a:buNone/>
              <a:defRPr sz="2275"/>
            </a:lvl9pPr>
          </a:lstStyle>
          <a:p>
            <a:r>
              <a:rPr lang="en-GB" noProof="0"/>
              <a:t>Click to add subtitle / presenter / date [</a:t>
            </a:r>
            <a:r>
              <a:rPr lang="en-GB" noProof="0" err="1"/>
              <a:t>dd</a:t>
            </a:r>
            <a:r>
              <a:rPr lang="en-GB" noProof="0"/>
              <a:t>-mm-</a:t>
            </a:r>
            <a:r>
              <a:rPr lang="en-GB" noProof="0" err="1"/>
              <a:t>yyyy</a:t>
            </a:r>
            <a:r>
              <a:rPr lang="en-GB" noProof="0"/>
              <a:t>]</a:t>
            </a:r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1371600" y="6408000"/>
            <a:ext cx="15012000" cy="576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3200400" y="8366400"/>
            <a:ext cx="2286000" cy="928800"/>
          </a:xfr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Partner Logo 1</a:t>
            </a:r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5713200" y="8366400"/>
            <a:ext cx="2286000" cy="928800"/>
          </a:xfr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Partner Logo 2</a:t>
            </a:r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8229600" y="8366400"/>
            <a:ext cx="2322000" cy="928800"/>
          </a:xfr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Partner Logo 3</a:t>
            </a:r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10746000" y="8366400"/>
            <a:ext cx="2322000" cy="928800"/>
          </a:xfr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Partner Logo 4</a:t>
            </a:r>
          </a:p>
        </p:txBody>
      </p:sp>
      <p:sp>
        <p:nvSpPr>
          <p:cNvPr id="16" name="Oranisation Placeholder"/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8580530" y="395008"/>
            <a:ext cx="8294400" cy="540000"/>
          </a:xfrm>
        </p:spPr>
        <p:txBody>
          <a:bodyPr anchor="b" anchorCtr="0">
            <a:normAutofit/>
          </a:bodyPr>
          <a:lstStyle>
            <a:lvl1pPr>
              <a:lnSpc>
                <a:spcPts val="1700"/>
              </a:lnSpc>
              <a:defRPr sz="1400" b="1" i="0" u="sng" cap="all" baseline="0">
                <a:solidFill>
                  <a:srgbClr val="1E64C8"/>
                </a:solidFill>
                <a:uFill>
                  <a:solidFill>
                    <a:schemeClr val="bg1"/>
                  </a:solidFill>
                </a:uFill>
              </a:defRPr>
            </a:lvl1pPr>
            <a:lvl2pPr marL="0" indent="0">
              <a:lnSpc>
                <a:spcPts val="1700"/>
              </a:lnSpc>
              <a:buNone/>
              <a:defRPr sz="1400" cap="all" baseline="0">
                <a:solidFill>
                  <a:srgbClr val="1E64C8"/>
                </a:solidFill>
              </a:defRPr>
            </a:lvl2pPr>
          </a:lstStyle>
          <a:p>
            <a:pPr lvl="0"/>
            <a:r>
              <a:rPr lang="en-GB" noProof="0"/>
              <a:t>Click to edit organisation styles</a:t>
            </a:r>
          </a:p>
          <a:p>
            <a:pPr lvl="1"/>
            <a:r>
              <a:rPr lang="en-GB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41814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0" y="0"/>
            <a:ext cx="16424275" cy="7898400"/>
          </a:xfrm>
          <a:prstGeom prst="rect">
            <a:avLst/>
          </a:prstGeom>
          <a:solidFill>
            <a:srgbClr val="1E64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291074" y="3246120"/>
            <a:ext cx="15183366" cy="4436316"/>
          </a:xfrm>
        </p:spPr>
        <p:txBody>
          <a:bodyPr anchor="b">
            <a:noAutofit/>
          </a:bodyPr>
          <a:lstStyle>
            <a:lvl1pPr algn="l">
              <a:lnSpc>
                <a:spcPts val="11000"/>
              </a:lnSpc>
              <a:defRPr sz="10000" u="none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1pPr>
          </a:lstStyle>
          <a:p>
            <a:r>
              <a:rPr lang="en-GB" noProof="0"/>
              <a:t>Click to add chapter title</a:t>
            </a:r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1371600" y="7344000"/>
            <a:ext cx="15012000" cy="576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90520" y="8948703"/>
            <a:ext cx="9218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rgbClr val="1E64C8"/>
                </a:solidFill>
              </a:defRPr>
            </a:lvl1pPr>
          </a:lstStyle>
          <a:p>
            <a:fld id="{7AE184E0-0BD4-4705-A12B-9B71DDE63301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94732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 u="none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825" y="1194364"/>
            <a:ext cx="15699575" cy="6696000"/>
          </a:xfrm>
        </p:spPr>
        <p:txBody>
          <a:bodyPr/>
          <a:lstStyle>
            <a:lvl1pPr marL="536400" indent="-450000" defTabSz="457200">
              <a:lnSpc>
                <a:spcPct val="120000"/>
              </a:lnSpc>
              <a:buFont typeface="Arial" panose="020B0604020202020204" pitchFamily="34" charset="0"/>
              <a:buChar char="̶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1170000" indent="-450000">
              <a:lnSpc>
                <a:spcPct val="120000"/>
              </a:lnSpc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756800" indent="-450000" defTabSz="457200">
              <a:lnSpc>
                <a:spcPct val="120000"/>
              </a:lnSpc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2329200" indent="-550800" defTabSz="457200">
              <a:lnSpc>
                <a:spcPct val="120000"/>
              </a:lnSpc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962800" indent="-442800" defTabSz="457200">
              <a:lnSpc>
                <a:spcPct val="120000"/>
              </a:lnSpc>
              <a:buFont typeface="Arial" panose="020B0604020202020204" pitchFamily="34" charset="0"/>
              <a:buChar char="̶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CAF6-1686-4743-9124-83F33F1A0EA9}" type="datetime1">
              <a:rPr lang="en-GB" noProof="0" smtClean="0"/>
              <a:t>15/05/2026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81577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 u="none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86ADBF0-A618-4E69-83BB-0C41E08702AA}" type="datetime1">
              <a:rPr lang="en-GB" smtClean="0"/>
              <a:pPr/>
              <a:t>15/05/2026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10104438" y="1371918"/>
            <a:ext cx="6300000" cy="64980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noProof="0"/>
              <a:t>Photo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90520" y="8948703"/>
            <a:ext cx="9218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rgbClr val="1E64C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AE184E0-0BD4-4705-A12B-9B71DDE6330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35825" y="1194364"/>
            <a:ext cx="8442000" cy="6696000"/>
          </a:xfrm>
        </p:spPr>
        <p:txBody>
          <a:bodyPr/>
          <a:lstStyle>
            <a:lvl1pPr defTabSz="457200">
              <a:lnSpc>
                <a:spcPct val="120000"/>
              </a:lnSpc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20000"/>
              </a:lnSpc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defTabSz="457200">
              <a:lnSpc>
                <a:spcPct val="120000"/>
              </a:lnSpc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defTabSz="457200">
              <a:lnSpc>
                <a:spcPct val="120000"/>
              </a:lnSpc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defTabSz="457200">
              <a:lnSpc>
                <a:spcPct val="120000"/>
              </a:lnSpc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14887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 u="none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2443E58-CDC3-4782-B82C-4D381C795B98}" type="datetime1">
              <a:rPr lang="en-GB" smtClean="0"/>
              <a:pPr/>
              <a:t>15/05/2026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AE184E0-0BD4-4705-A12B-9B71DDE6330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952038" y="1371600"/>
            <a:ext cx="15480000" cy="65016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noProof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374516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17337600" cy="97536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noProof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2949418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7297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0" y="1393200"/>
            <a:ext cx="16424275" cy="6505200"/>
          </a:xfrm>
          <a:prstGeom prst="rect">
            <a:avLst/>
          </a:prstGeom>
          <a:solidFill>
            <a:srgbClr val="1E64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291074" y="1743240"/>
            <a:ext cx="15183366" cy="5769600"/>
          </a:xfrm>
        </p:spPr>
        <p:txBody>
          <a:bodyPr anchor="t" anchorCtr="0">
            <a:noAutofit/>
          </a:bodyPr>
          <a:lstStyle>
            <a:lvl1pPr algn="l">
              <a:lnSpc>
                <a:spcPts val="3500"/>
              </a:lnSpc>
              <a:defRPr sz="2500" u="none" cap="none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noProof="0"/>
              <a:t>Click to add presenters contact data</a:t>
            </a:r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1371600" y="1828800"/>
            <a:ext cx="15012000" cy="599976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jdelijke aanduiding voor tekst 4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9215999" y="3095999"/>
            <a:ext cx="7257600" cy="1717969"/>
          </a:xfrm>
        </p:spPr>
        <p:txBody>
          <a:bodyPr>
            <a:normAutofit/>
          </a:bodyPr>
          <a:lstStyle>
            <a:lvl1pPr>
              <a:lnSpc>
                <a:spcPts val="3500"/>
              </a:lnSpc>
              <a:def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noProof="0"/>
              <a:t>Click to add social media names</a:t>
            </a:r>
            <a:endParaRPr lang="nl-NL"/>
          </a:p>
        </p:txBody>
      </p:sp>
      <p:pic>
        <p:nvPicPr>
          <p:cNvPr id="20" name="Afbeelding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0"/>
            <a:ext cx="2786398" cy="139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857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0118" y="136025"/>
            <a:ext cx="15705282" cy="86369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825" y="1194364"/>
            <a:ext cx="15699575" cy="669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72394" y="8948703"/>
            <a:ext cx="2297926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BA3CA-1064-434F-B179-AB3B0298C0D6}" type="datetime1">
              <a:rPr lang="en-GB" noProof="0" smtClean="0"/>
              <a:t>15/05/2026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10236" y="8994423"/>
            <a:ext cx="8353564" cy="437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90520" y="8948703"/>
            <a:ext cx="9218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rgbClr val="1E64C8"/>
                </a:solidFill>
              </a:defRPr>
            </a:lvl1pPr>
          </a:lstStyle>
          <a:p>
            <a:fld id="{7AE184E0-0BD4-4705-A12B-9B71DDE63301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Title positioning box" hidden="1"/>
          <p:cNvSpPr/>
          <p:nvPr userDrawn="1"/>
        </p:nvSpPr>
        <p:spPr>
          <a:xfrm>
            <a:off x="927265" y="367200"/>
            <a:ext cx="15480000" cy="4636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ositoning box" hidden="1"/>
          <p:cNvSpPr/>
          <p:nvPr userDrawn="1"/>
        </p:nvSpPr>
        <p:spPr>
          <a:xfrm>
            <a:off x="927265" y="1584000"/>
            <a:ext cx="8229600" cy="6300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Logo positioning box" hidden="1"/>
          <p:cNvSpPr/>
          <p:nvPr userDrawn="1"/>
        </p:nvSpPr>
        <p:spPr>
          <a:xfrm flipV="1">
            <a:off x="928800" y="7878842"/>
            <a:ext cx="15478465" cy="141635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 positoning box" hidden="1"/>
          <p:cNvSpPr/>
          <p:nvPr userDrawn="1"/>
        </p:nvSpPr>
        <p:spPr>
          <a:xfrm>
            <a:off x="9172105" y="1584000"/>
            <a:ext cx="914400" cy="6300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ositoning box" hidden="1"/>
          <p:cNvSpPr/>
          <p:nvPr userDrawn="1"/>
        </p:nvSpPr>
        <p:spPr>
          <a:xfrm>
            <a:off x="10099369" y="1356360"/>
            <a:ext cx="6307895" cy="65276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Logo EN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909180"/>
            <a:ext cx="2307600" cy="184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8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73" r:id="rId3"/>
    <p:sldLayoutId id="2147483662" r:id="rId4"/>
    <p:sldLayoutId id="2147483674" r:id="rId5"/>
    <p:sldLayoutId id="2147483666" r:id="rId6"/>
    <p:sldLayoutId id="2147483675" r:id="rId7"/>
    <p:sldLayoutId id="2147483679" r:id="rId8"/>
    <p:sldLayoutId id="2147483676" r:id="rId9"/>
  </p:sldLayoutIdLst>
  <p:hf hdr="0" ftr="0" dt="0"/>
  <p:txStyles>
    <p:titleStyle>
      <a:lvl1pPr algn="l" defTabSz="1300368" rtl="0" eaLnBrk="1" latinLnBrk="0" hangingPunct="1">
        <a:lnSpc>
          <a:spcPct val="90000"/>
        </a:lnSpc>
        <a:spcBef>
          <a:spcPct val="0"/>
        </a:spcBef>
        <a:buNone/>
        <a:defRPr sz="5400" u="sng" kern="1200" cap="all" baseline="0">
          <a:solidFill>
            <a:srgbClr val="1E64C8"/>
          </a:solidFill>
          <a:uFill>
            <a:solidFill>
              <a:srgbClr val="1E64C8"/>
            </a:solidFill>
          </a:uFill>
          <a:latin typeface="+mj-lt"/>
          <a:ea typeface="+mj-ea"/>
          <a:cs typeface="+mj-cs"/>
        </a:defRPr>
      </a:lvl1pPr>
    </p:titleStyle>
    <p:bodyStyle>
      <a:lvl1pPr marL="0" indent="0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360000" algn="l" defTabSz="4572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̶"/>
        <a:tabLst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900113" indent="-458788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‒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1450" indent="-541338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‒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325" indent="-1158875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13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197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381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565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184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68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52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36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21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05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289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473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5" Type="http://schemas.openxmlformats.org/officeDocument/2006/relationships/image" Target="../media/image40.png"/><Relationship Id="rId10" Type="http://schemas.openxmlformats.org/officeDocument/2006/relationships/image" Target="../media/image350.png"/><Relationship Id="rId19" Type="http://schemas.openxmlformats.org/officeDocument/2006/relationships/image" Target="../media/image44.png"/><Relationship Id="rId4" Type="http://schemas.openxmlformats.org/officeDocument/2006/relationships/image" Target="../media/image32.png"/><Relationship Id="rId9" Type="http://schemas.openxmlformats.org/officeDocument/2006/relationships/image" Target="../media/image340.png"/><Relationship Id="rId1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4.png"/><Relationship Id="rId3" Type="http://schemas.openxmlformats.org/officeDocument/2006/relationships/image" Target="../media/image46.png"/><Relationship Id="rId7" Type="http://schemas.openxmlformats.org/officeDocument/2006/relationships/image" Target="../media/image52.png"/><Relationship Id="rId12" Type="http://schemas.microsoft.com/office/2007/relationships/hdphoto" Target="../media/hdphoto3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11" Type="http://schemas.openxmlformats.org/officeDocument/2006/relationships/image" Target="../media/image10.png"/><Relationship Id="rId5" Type="http://schemas.openxmlformats.org/officeDocument/2006/relationships/image" Target="../media/image50.png"/><Relationship Id="rId10" Type="http://schemas.microsoft.com/office/2007/relationships/hdphoto" Target="../media/hdphoto1.wdp"/><Relationship Id="rId4" Type="http://schemas.openxmlformats.org/officeDocument/2006/relationships/image" Target="../media/image49.png"/><Relationship Id="rId9" Type="http://schemas.openxmlformats.org/officeDocument/2006/relationships/image" Target="../media/image7.png"/><Relationship Id="rId1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microsoft.com/office/2007/relationships/hdphoto" Target="../media/hdphoto1.wdp"/><Relationship Id="rId3" Type="http://schemas.openxmlformats.org/officeDocument/2006/relationships/image" Target="../media/image56.png"/><Relationship Id="rId7" Type="http://schemas.openxmlformats.org/officeDocument/2006/relationships/image" Target="../media/image570.png"/><Relationship Id="rId12" Type="http://schemas.openxmlformats.org/officeDocument/2006/relationships/image" Target="../media/image7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11" Type="http://schemas.openxmlformats.org/officeDocument/2006/relationships/image" Target="../media/image22.png"/><Relationship Id="rId5" Type="http://schemas.openxmlformats.org/officeDocument/2006/relationships/image" Target="../media/image61.png"/><Relationship Id="rId15" Type="http://schemas.openxmlformats.org/officeDocument/2006/relationships/image" Target="../media/image54.png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image" Target="../media/image590.png"/><Relationship Id="rId1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11" Type="http://schemas.microsoft.com/office/2007/relationships/hdphoto" Target="../media/hdphoto3.wdp"/><Relationship Id="rId5" Type="http://schemas.openxmlformats.org/officeDocument/2006/relationships/image" Target="../media/image63.png"/><Relationship Id="rId10" Type="http://schemas.openxmlformats.org/officeDocument/2006/relationships/image" Target="../media/image10.png"/><Relationship Id="rId4" Type="http://schemas.openxmlformats.org/officeDocument/2006/relationships/image" Target="../media/image620.png"/><Relationship Id="rId9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17/06/relationships/model3d" Target="../media/model3d1.glb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82.png"/><Relationship Id="rId5" Type="http://schemas.openxmlformats.org/officeDocument/2006/relationships/image" Target="../media/image30.png"/><Relationship Id="rId10" Type="http://schemas.openxmlformats.org/officeDocument/2006/relationships/image" Target="../media/image78.png"/><Relationship Id="rId4" Type="http://schemas.openxmlformats.org/officeDocument/2006/relationships/image" Target="../media/image29.png"/><Relationship Id="rId9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0.sv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30.png"/><Relationship Id="rId10" Type="http://schemas.openxmlformats.org/officeDocument/2006/relationships/image" Target="../media/image78.png"/><Relationship Id="rId4" Type="http://schemas.openxmlformats.org/officeDocument/2006/relationships/image" Target="../media/image29.png"/><Relationship Id="rId9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1.pn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5" Type="http://schemas.openxmlformats.org/officeDocument/2006/relationships/image" Target="../media/image7.png"/><Relationship Id="rId10" Type="http://schemas.openxmlformats.org/officeDocument/2006/relationships/image" Target="../media/image18.png"/><Relationship Id="rId4" Type="http://schemas.microsoft.com/office/2007/relationships/hdphoto" Target="../media/hdphoto3.wdp"/><Relationship Id="rId9" Type="http://schemas.openxmlformats.org/officeDocument/2006/relationships/image" Target="../media/image170.pn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70.png"/><Relationship Id="rId18" Type="http://schemas.openxmlformats.org/officeDocument/2006/relationships/image" Target="../media/image21.png"/><Relationship Id="rId3" Type="http://schemas.openxmlformats.org/officeDocument/2006/relationships/image" Target="../media/image15.png"/><Relationship Id="rId21" Type="http://schemas.microsoft.com/office/2007/relationships/hdphoto" Target="../media/hdphoto1.wdp"/><Relationship Id="rId7" Type="http://schemas.openxmlformats.org/officeDocument/2006/relationships/image" Target="../media/image17.png"/><Relationship Id="rId12" Type="http://schemas.openxmlformats.org/officeDocument/2006/relationships/image" Target="../media/image270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9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11" Type="http://schemas.openxmlformats.org/officeDocument/2006/relationships/image" Target="../media/image260.png"/><Relationship Id="rId5" Type="http://schemas.openxmlformats.org/officeDocument/2006/relationships/image" Target="../media/image25.png"/><Relationship Id="rId15" Type="http://schemas.openxmlformats.org/officeDocument/2006/relationships/image" Target="../media/image18.png"/><Relationship Id="rId23" Type="http://schemas.openxmlformats.org/officeDocument/2006/relationships/image" Target="../media/image16.png"/><Relationship Id="rId10" Type="http://schemas.openxmlformats.org/officeDocument/2006/relationships/image" Target="../media/image27.png"/><Relationship Id="rId19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26.png"/><Relationship Id="rId14" Type="http://schemas.openxmlformats.org/officeDocument/2006/relationships/image" Target="../media/image28.png"/><Relationship Id="rId2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EB535-7BF9-40A8-94A2-9B2974800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1074" y="1985092"/>
            <a:ext cx="15183366" cy="443631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4400" b="1" noProof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DYRECT:</a:t>
            </a:r>
            <a:br>
              <a:rPr lang="en-US" sz="4400" b="1" noProof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b="1" u="sng" noProof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Dy</a:t>
            </a:r>
            <a:r>
              <a:rPr lang="en-US" sz="4400" b="1" noProof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namic </a:t>
            </a:r>
            <a:r>
              <a:rPr lang="en-US" sz="4400" b="1" u="sng" noProof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4400" b="1" noProof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econstruction of </a:t>
            </a:r>
            <a:r>
              <a:rPr lang="en-US" sz="4400" b="1" u="sng" noProof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4400" b="1" noProof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vents in micro-</a:t>
            </a:r>
            <a:r>
              <a:rPr lang="en-US" sz="4400" b="1" u="sng" noProof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CT</a:t>
            </a:r>
            <a:r>
              <a:rPr lang="en-US" sz="4400" b="1" noProof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data</a:t>
            </a:r>
            <a:br>
              <a:rPr lang="en-US" sz="4400" b="1" noProof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b="1" noProof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multiphase flow in porous media</a:t>
            </a:r>
            <a:endParaRPr lang="en-US" sz="44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B05EED-9E8F-4359-9359-AB10154ABD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3414" y="6569915"/>
            <a:ext cx="15191026" cy="1198593"/>
          </a:xfrm>
        </p:spPr>
        <p:txBody>
          <a:bodyPr>
            <a:noAutofit/>
          </a:bodyPr>
          <a:lstStyle/>
          <a:p>
            <a:r>
              <a:rPr lang="en-US" noProof="0">
                <a:latin typeface="Calibri" panose="020F0502020204030204" pitchFamily="34" charset="0"/>
                <a:cs typeface="Calibri" panose="020F0502020204030204" pitchFamily="34" charset="0"/>
              </a:rPr>
              <a:t>Wannes Goethals</a:t>
            </a:r>
            <a:r>
              <a:rPr lang="en-BE" noProof="0">
                <a:latin typeface="Calibri" panose="020F0502020204030204" pitchFamily="34" charset="0"/>
                <a:cs typeface="Calibri" panose="020F0502020204030204" pitchFamily="34" charset="0"/>
              </a:rPr>
              <a:t>, Robert van der Merwe, Jan Aelterman, Matthieu Boone, Tom Bultreys</a:t>
            </a:r>
          </a:p>
          <a:p>
            <a:r>
              <a:rPr lang="en-US" noProof="0">
                <a:latin typeface="Calibri" panose="020F0502020204030204" pitchFamily="34" charset="0"/>
                <a:cs typeface="Calibri" panose="020F0502020204030204" pitchFamily="34" charset="0"/>
              </a:rPr>
              <a:t>19/05/2026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BA9D718-6F53-404F-B7C2-AA7B06ECF4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E9D8E37-1D2A-457B-ABA3-3BF39C84D9E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1F74C8C-FE64-4FCC-AD2B-221DD88993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625A7F4-F6C9-4CED-8266-5C2823E80C0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B875F06-108E-40AE-BB20-2C205D08BF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31187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25C4425C-92AB-6BF2-2271-F658A4E1F1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982578" y="5449885"/>
            <a:ext cx="237220" cy="23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4294" tIns="32147" rIns="64294" bIns="32147" numCol="1" anchor="t" anchorCtr="0" compatLnSpc="1">
            <a:prstTxWarp prst="textNoShape">
              <a:avLst/>
            </a:prstTxWarp>
          </a:bodyPr>
          <a:lstStyle/>
          <a:p>
            <a:endParaRPr lang="en-US" sz="1800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B1030B-2E6E-CC9F-49E9-F81F8C63E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US" noProof="0" smtClean="0"/>
              <a:t>10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D7F885-8DA9-8C17-AF72-9B78F0BE2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18" y="136025"/>
            <a:ext cx="16888256" cy="863693"/>
          </a:xfrm>
        </p:spPr>
        <p:txBody>
          <a:bodyPr/>
          <a:lstStyle/>
          <a:p>
            <a:r>
              <a:rPr lang="en-US" sz="4000">
                <a:ea typeface="Calibri" panose="020F0502020204030204" pitchFamily="34" charset="0"/>
              </a:rPr>
              <a:t>DYRECT:</a:t>
            </a:r>
            <a:r>
              <a:rPr lang="en-BE" sz="4000">
                <a:ea typeface="Calibri" panose="020F0502020204030204" pitchFamily="34" charset="0"/>
              </a:rPr>
              <a:t> </a:t>
            </a:r>
            <a:r>
              <a:rPr lang="en-US" sz="4000" u="sng">
                <a:ea typeface="Calibri" panose="020F0502020204030204" pitchFamily="34" charset="0"/>
              </a:rPr>
              <a:t>Dy</a:t>
            </a:r>
            <a:r>
              <a:rPr lang="en-US" sz="4000">
                <a:ea typeface="Calibri" panose="020F0502020204030204" pitchFamily="34" charset="0"/>
              </a:rPr>
              <a:t>namic </a:t>
            </a:r>
            <a:r>
              <a:rPr lang="en-US" sz="4000" u="sng">
                <a:ea typeface="Calibri" panose="020F0502020204030204" pitchFamily="34" charset="0"/>
              </a:rPr>
              <a:t>R</a:t>
            </a:r>
            <a:r>
              <a:rPr lang="en-US" sz="4000">
                <a:ea typeface="Calibri" panose="020F0502020204030204" pitchFamily="34" charset="0"/>
              </a:rPr>
              <a:t>econstruction of </a:t>
            </a:r>
            <a:r>
              <a:rPr lang="en-US" sz="4000" u="sng">
                <a:ea typeface="Calibri" panose="020F0502020204030204" pitchFamily="34" charset="0"/>
              </a:rPr>
              <a:t>E</a:t>
            </a:r>
            <a:r>
              <a:rPr lang="en-US" sz="4000">
                <a:ea typeface="Calibri" panose="020F0502020204030204" pitchFamily="34" charset="0"/>
              </a:rPr>
              <a:t>vents in micro-</a:t>
            </a:r>
            <a:r>
              <a:rPr lang="en-US" sz="4000" u="sng">
                <a:ea typeface="Calibri" panose="020F0502020204030204" pitchFamily="34" charset="0"/>
              </a:rPr>
              <a:t>CT</a:t>
            </a:r>
            <a:endParaRPr lang="en-US" sz="4000" noProof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DD0F800-A0BC-1F45-3F9D-1FC9AED56511}"/>
              </a:ext>
            </a:extLst>
          </p:cNvPr>
          <p:cNvGrpSpPr/>
          <p:nvPr/>
        </p:nvGrpSpPr>
        <p:grpSpPr>
          <a:xfrm>
            <a:off x="1018304" y="1828268"/>
            <a:ext cx="3380886" cy="6346870"/>
            <a:chOff x="-4659087" y="1207816"/>
            <a:chExt cx="3380886" cy="634687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18E665E-B975-7A64-8E61-5255BFD8A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18" t="12383" r="66537" b="22545"/>
            <a:stretch>
              <a:fillRect/>
            </a:stretch>
          </p:blipFill>
          <p:spPr>
            <a:xfrm>
              <a:off x="-4659087" y="1207816"/>
              <a:ext cx="3380886" cy="634686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2C3CE39-1DAC-5986-59AE-B8D2A28ED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8000" contrast="8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36" t="12054" r="66526" b="22526"/>
            <a:stretch>
              <a:fillRect/>
            </a:stretch>
          </p:blipFill>
          <p:spPr>
            <a:xfrm>
              <a:off x="-4640037" y="1207817"/>
              <a:ext cx="3361835" cy="634686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50EBA91-3D90-F7A8-35DB-AE46BF31A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2" t="12383" r="66672" b="22546"/>
            <a:stretch>
              <a:fillRect/>
            </a:stretch>
          </p:blipFill>
          <p:spPr>
            <a:xfrm>
              <a:off x="-4659087" y="1207818"/>
              <a:ext cx="3380885" cy="6346868"/>
            </a:xfrm>
            <a:prstGeom prst="rect">
              <a:avLst/>
            </a:prstGeom>
          </p:spPr>
        </p:pic>
      </p:grpSp>
      <p:sp>
        <p:nvSpPr>
          <p:cNvPr id="9" name="Arrow: Right 8">
            <a:extLst>
              <a:ext uri="{FF2B5EF4-FFF2-40B4-BE49-F238E27FC236}">
                <a16:creationId xmlns:a16="http://schemas.microsoft.com/office/drawing/2014/main" id="{8398A1F5-A256-009B-E2B3-E8750ACFFC65}"/>
              </a:ext>
            </a:extLst>
          </p:cNvPr>
          <p:cNvSpPr/>
          <p:nvPr/>
        </p:nvSpPr>
        <p:spPr>
          <a:xfrm>
            <a:off x="6476954" y="4836778"/>
            <a:ext cx="3466780" cy="1347094"/>
          </a:xfrm>
          <a:prstGeom prst="rightArrow">
            <a:avLst>
              <a:gd name="adj1" fmla="val 50000"/>
              <a:gd name="adj2" fmla="val 47623"/>
            </a:avLst>
          </a:prstGeom>
          <a:solidFill>
            <a:schemeClr val="tx1">
              <a:lumMod val="75000"/>
              <a:lumOff val="25000"/>
            </a:schemeClr>
          </a:solidFill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r>
              <a:rPr lang="en-US" sz="28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RECONSTRUCTION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5453830D-8C5E-0CD8-B910-90715360F010}"/>
              </a:ext>
            </a:extLst>
          </p:cNvPr>
          <p:cNvSpPr/>
          <p:nvPr/>
        </p:nvSpPr>
        <p:spPr>
          <a:xfrm>
            <a:off x="5597658" y="2802964"/>
            <a:ext cx="5225373" cy="5225373"/>
          </a:xfrm>
          <a:prstGeom prst="arc">
            <a:avLst>
              <a:gd name="adj1" fmla="val 12898584"/>
              <a:gd name="adj2" fmla="val 19700539"/>
            </a:avLst>
          </a:prstGeom>
          <a:ln w="307975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1879BFD2-8A46-6000-76B5-8BD26630EC3E}"/>
              </a:ext>
            </a:extLst>
          </p:cNvPr>
          <p:cNvSpPr/>
          <p:nvPr/>
        </p:nvSpPr>
        <p:spPr>
          <a:xfrm>
            <a:off x="5597658" y="2802963"/>
            <a:ext cx="5225373" cy="5225373"/>
          </a:xfrm>
          <a:prstGeom prst="arc">
            <a:avLst>
              <a:gd name="adj1" fmla="val 1408639"/>
              <a:gd name="adj2" fmla="val 9501718"/>
            </a:avLst>
          </a:prstGeom>
          <a:ln w="307975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2450A8-70FB-CCF2-27B5-5252905D8D20}"/>
              </a:ext>
            </a:extLst>
          </p:cNvPr>
          <p:cNvSpPr txBox="1"/>
          <p:nvPr/>
        </p:nvSpPr>
        <p:spPr>
          <a:xfrm>
            <a:off x="4647509" y="1814088"/>
            <a:ext cx="7125669" cy="574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noProof="0" dirty="0">
                <a:latin typeface="Calibri" panose="020F0502020204030204" pitchFamily="34" charset="0"/>
                <a:cs typeface="Calibri" panose="020F0502020204030204" pitchFamily="34" charset="0"/>
              </a:rPr>
              <a:t>Simulate 4DµCT projections of dynamic sample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033E46-551A-A592-64BF-7D4B201E4C2F}"/>
              </a:ext>
            </a:extLst>
          </p:cNvPr>
          <p:cNvSpPr txBox="1"/>
          <p:nvPr/>
        </p:nvSpPr>
        <p:spPr>
          <a:xfrm>
            <a:off x="6685119" y="8375666"/>
            <a:ext cx="3050450" cy="574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noProof="0" dirty="0">
                <a:latin typeface="Calibri" panose="020F0502020204030204" pitchFamily="34" charset="0"/>
                <a:cs typeface="Calibri" panose="020F0502020204030204" pitchFamily="34" charset="0"/>
              </a:rPr>
              <a:t>Update local details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9A53533B-A71E-0AEE-27A0-4ABC88FBB8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3290" y="3447916"/>
            <a:ext cx="2794282" cy="3574156"/>
          </a:xfrm>
          <a:prstGeom prst="rect">
            <a:avLst/>
          </a:prstGeom>
          <a:ln w="6350">
            <a:solidFill>
              <a:schemeClr val="tx1"/>
            </a:solidFill>
          </a:ln>
          <a:scene3d>
            <a:camera prst="isometricRightUp"/>
            <a:lightRig rig="threePt" dir="t"/>
          </a:scene3d>
          <a:sp3d extrusionH="50800"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D45EBB-548C-B4D1-0E27-27BA5106C9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8234" y="3447916"/>
            <a:ext cx="2794282" cy="3574156"/>
          </a:xfrm>
          <a:prstGeom prst="rect">
            <a:avLst/>
          </a:prstGeom>
          <a:ln w="6350">
            <a:solidFill>
              <a:schemeClr val="tx1"/>
            </a:solidFill>
          </a:ln>
          <a:scene3d>
            <a:camera prst="isometricRightUp"/>
            <a:lightRig rig="threePt" dir="t"/>
          </a:scene3d>
          <a:sp3d extrusionH="50800"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D86806-CE5D-735E-5EC4-E3B3FC7679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73178" y="3447916"/>
            <a:ext cx="2794282" cy="3574156"/>
          </a:xfrm>
          <a:prstGeom prst="rect">
            <a:avLst/>
          </a:prstGeom>
          <a:ln w="6350">
            <a:solidFill>
              <a:schemeClr val="tx1"/>
            </a:solidFill>
          </a:ln>
          <a:scene3d>
            <a:camera prst="isometricRightUp"/>
            <a:lightRig rig="threePt" dir="t"/>
          </a:scene3d>
          <a:sp3d extrusionH="508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C37B8C-3EBF-2DAC-9CFB-1271BD6015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28122" y="3447916"/>
            <a:ext cx="2794282" cy="3574156"/>
          </a:xfrm>
          <a:prstGeom prst="rect">
            <a:avLst/>
          </a:prstGeom>
          <a:ln w="6350">
            <a:solidFill>
              <a:schemeClr val="tx1"/>
            </a:solidFill>
          </a:ln>
          <a:scene3d>
            <a:camera prst="isometricRightUp"/>
            <a:lightRig rig="threePt" dir="t"/>
          </a:scene3d>
          <a:sp3d extrusionH="508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ABA43A-B55C-6419-E906-FE28025985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83066" y="3447916"/>
            <a:ext cx="2794282" cy="3574156"/>
          </a:xfrm>
          <a:prstGeom prst="rect">
            <a:avLst/>
          </a:prstGeom>
          <a:ln w="6350">
            <a:solidFill>
              <a:schemeClr val="tx1"/>
            </a:solidFill>
          </a:ln>
          <a:scene3d>
            <a:camera prst="isometricRightUp"/>
            <a:lightRig rig="threePt" dir="t"/>
          </a:scene3d>
          <a:sp3d extrusionH="50800"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BDD2C5F-E7A4-02B3-08AE-4BEFC664BD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38010" y="3447916"/>
            <a:ext cx="2794282" cy="3574156"/>
          </a:xfrm>
          <a:prstGeom prst="rect">
            <a:avLst/>
          </a:prstGeom>
          <a:ln w="6350">
            <a:solidFill>
              <a:schemeClr val="tx1"/>
            </a:solidFill>
          </a:ln>
          <a:scene3d>
            <a:camera prst="isometricRightUp"/>
            <a:lightRig rig="threePt" dir="t"/>
          </a:scene3d>
          <a:sp3d extrusionH="50800"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3AE18A-D4BD-15C8-5443-1DA1F7A0AF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92954" y="3447916"/>
            <a:ext cx="2794282" cy="3574156"/>
          </a:xfrm>
          <a:prstGeom prst="rect">
            <a:avLst/>
          </a:prstGeom>
          <a:ln w="6350">
            <a:solidFill>
              <a:schemeClr val="tx1"/>
            </a:solidFill>
          </a:ln>
          <a:scene3d>
            <a:camera prst="isometricRightUp"/>
            <a:lightRig rig="threePt" dir="t"/>
          </a:scene3d>
          <a:sp3d extrusionH="50800"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C64DAFE-DA5D-834D-D21B-640CA3DDBD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47898" y="3447916"/>
            <a:ext cx="2794282" cy="3574156"/>
          </a:xfrm>
          <a:prstGeom prst="rect">
            <a:avLst/>
          </a:prstGeom>
          <a:ln w="6350">
            <a:solidFill>
              <a:schemeClr val="tx1"/>
            </a:solidFill>
          </a:ln>
          <a:scene3d>
            <a:camera prst="isometricRightUp"/>
            <a:lightRig rig="threePt" dir="t"/>
          </a:scene3d>
          <a:sp3d extrusionH="50800"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A16CD2-A495-7D81-308A-7F31AAA66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02842" y="3447916"/>
            <a:ext cx="2794282" cy="3574156"/>
          </a:xfrm>
          <a:prstGeom prst="rect">
            <a:avLst/>
          </a:prstGeom>
          <a:ln w="6350">
            <a:solidFill>
              <a:schemeClr val="tx1"/>
            </a:solidFill>
          </a:ln>
          <a:scene3d>
            <a:camera prst="isometricRightUp"/>
            <a:lightRig rig="threePt" dir="t"/>
          </a:scene3d>
          <a:sp3d extrusionH="50800"/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4207D0-DE86-8C85-1C58-FBAAFC755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57790" y="3447916"/>
            <a:ext cx="2794282" cy="3574156"/>
          </a:xfrm>
          <a:prstGeom prst="rect">
            <a:avLst/>
          </a:prstGeom>
          <a:ln w="6350">
            <a:solidFill>
              <a:schemeClr val="tx1"/>
            </a:solidFill>
          </a:ln>
          <a:scene3d>
            <a:camera prst="isometricRightUp"/>
            <a:lightRig rig="threePt" dir="t"/>
          </a:scene3d>
          <a:sp3d extrusionH="50800"/>
        </p:spPr>
      </p:pic>
    </p:spTree>
    <p:extLst>
      <p:ext uri="{BB962C8B-B14F-4D97-AF65-F5344CB8AC3E}">
        <p14:creationId xmlns:p14="http://schemas.microsoft.com/office/powerpoint/2010/main" val="2380552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C98B18B-DEB9-C834-835B-6F4147E22AF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BE" dirty="0"/>
                  <a:t>4D </a:t>
                </a:r>
                <a:r>
                  <a:rPr lang="en-BE" cap="none" dirty="0"/>
                  <a:t>µ</a:t>
                </a:r>
                <a:r>
                  <a:rPr lang="en-BE" dirty="0"/>
                  <a:t>CT</a:t>
                </a:r>
                <a:r>
                  <a:rPr lang="en-GB" dirty="0"/>
                  <a:t> iterative reconstruction: 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01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C98B18B-DEB9-C834-835B-6F4147E22A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552" t="-2817" b="-33803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1CE51F-929B-8B96-2280-96ED6BD8B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11</a:t>
            </a:fld>
            <a:endParaRPr lang="en-GB" noProof="0"/>
          </a:p>
        </p:txBody>
      </p:sp>
      <p:pic>
        <p:nvPicPr>
          <p:cNvPr id="1026" name="Picture 2" descr="Image at step -1">
            <a:extLst>
              <a:ext uri="{FF2B5EF4-FFF2-40B4-BE49-F238E27FC236}">
                <a16:creationId xmlns:a16="http://schemas.microsoft.com/office/drawing/2014/main" id="{FC651C72-1DBA-EC77-4831-81DE193A47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3"/>
          <a:stretch>
            <a:fillRect/>
          </a:stretch>
        </p:blipFill>
        <p:spPr bwMode="auto">
          <a:xfrm>
            <a:off x="7856830" y="1138203"/>
            <a:ext cx="9926638" cy="781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at step 6">
            <a:extLst>
              <a:ext uri="{FF2B5EF4-FFF2-40B4-BE49-F238E27FC236}">
                <a16:creationId xmlns:a16="http://schemas.microsoft.com/office/drawing/2014/main" id="{185B28F3-86E1-30BE-E1D7-36B2590EE1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3"/>
          <a:stretch>
            <a:fillRect/>
          </a:stretch>
        </p:blipFill>
        <p:spPr bwMode="auto">
          <a:xfrm>
            <a:off x="7856830" y="1138203"/>
            <a:ext cx="9926638" cy="781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at step 13">
            <a:extLst>
              <a:ext uri="{FF2B5EF4-FFF2-40B4-BE49-F238E27FC236}">
                <a16:creationId xmlns:a16="http://schemas.microsoft.com/office/drawing/2014/main" id="{906D3C8D-CC40-66FF-7B21-ECA695D1D7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3"/>
          <a:stretch>
            <a:fillRect/>
          </a:stretch>
        </p:blipFill>
        <p:spPr bwMode="auto">
          <a:xfrm>
            <a:off x="7856830" y="1138203"/>
            <a:ext cx="9926638" cy="781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at step 76">
            <a:extLst>
              <a:ext uri="{FF2B5EF4-FFF2-40B4-BE49-F238E27FC236}">
                <a16:creationId xmlns:a16="http://schemas.microsoft.com/office/drawing/2014/main" id="{CE7AAC88-8D69-A249-02DA-D528BE9798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3"/>
          <a:stretch>
            <a:fillRect/>
          </a:stretch>
        </p:blipFill>
        <p:spPr bwMode="auto">
          <a:xfrm>
            <a:off x="7856830" y="1138203"/>
            <a:ext cx="9926638" cy="781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B5E9AC1-D891-AB1E-15FC-962086586DE5}"/>
                  </a:ext>
                </a:extLst>
              </p:cNvPr>
              <p:cNvSpPr txBox="1"/>
              <p:nvPr/>
            </p:nvSpPr>
            <p:spPr>
              <a:xfrm>
                <a:off x="8605264" y="1138203"/>
                <a:ext cx="2762250" cy="505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BE" sz="2400">
                    <a:latin typeface="Calibri" panose="020F0502020204030204" pitchFamily="34" charset="0"/>
                    <a:cs typeface="Calibri" panose="020F0502020204030204" pitchFamily="34" charset="0"/>
                  </a:rPr>
                  <a:t>transition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BE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BE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BE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01</m:t>
                        </m:r>
                      </m:sub>
                    </m:sSub>
                  </m:oMath>
                </a14:m>
                <a:endParaRPr lang="en-BE" sz="2400" b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B5E9AC1-D891-AB1E-15FC-962086586D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5264" y="1138203"/>
                <a:ext cx="2762250" cy="505010"/>
              </a:xfrm>
              <a:prstGeom prst="rect">
                <a:avLst/>
              </a:prstGeom>
              <a:blipFill>
                <a:blip r:embed="rId8"/>
                <a:stretch>
                  <a:fillRect l="-3532" t="-1205" b="-26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5DB17D-ADD7-71ED-E316-3BD38822EBA1}"/>
                  </a:ext>
                </a:extLst>
              </p:cNvPr>
              <p:cNvSpPr txBox="1"/>
              <p:nvPr/>
            </p:nvSpPr>
            <p:spPr>
              <a:xfrm>
                <a:off x="12681964" y="1138203"/>
                <a:ext cx="1023216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BE" sz="2400" b="0" i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Δ</m:t>
                      </m:r>
                      <m:r>
                        <a:rPr lang="en-BE" sz="24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𝜇</m:t>
                      </m:r>
                    </m:oMath>
                  </m:oMathPara>
                </a14:m>
                <a:endParaRPr 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5DB17D-ADD7-71ED-E316-3BD38822EB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1964" y="1138203"/>
                <a:ext cx="1023216" cy="5355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0A7BFC5-3242-9990-A837-0D4F8762EFC6}"/>
                  </a:ext>
                </a:extLst>
              </p:cNvPr>
              <p:cNvSpPr txBox="1"/>
              <p:nvPr/>
            </p:nvSpPr>
            <p:spPr>
              <a:xfrm>
                <a:off x="14209500" y="1138203"/>
                <a:ext cx="1023216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BE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BE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𝜇</m:t>
                          </m:r>
                        </m:e>
                        <m:sub>
                          <m:r>
                            <a:rPr lang="en-BE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0A7BFC5-3242-9990-A837-0D4F8762EF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9500" y="1138203"/>
                <a:ext cx="1023216" cy="5355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494CEE13-2455-7EDD-BC04-1E2E6B0F1558}"/>
              </a:ext>
            </a:extLst>
          </p:cNvPr>
          <p:cNvSpPr txBox="1"/>
          <p:nvPr/>
        </p:nvSpPr>
        <p:spPr>
          <a:xfrm rot="16200000">
            <a:off x="6122669" y="3327288"/>
            <a:ext cx="2762250" cy="505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BE" sz="2400">
                <a:latin typeface="Calibri" panose="020F0502020204030204" pitchFamily="34" charset="0"/>
                <a:cs typeface="Calibri" panose="020F0502020204030204" pitchFamily="34" charset="0"/>
              </a:rPr>
              <a:t>horizontal slice</a:t>
            </a:r>
            <a:endParaRPr 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777BE1-56C4-9F85-B54C-8A8A5C906791}"/>
              </a:ext>
            </a:extLst>
          </p:cNvPr>
          <p:cNvSpPr txBox="1"/>
          <p:nvPr/>
        </p:nvSpPr>
        <p:spPr>
          <a:xfrm rot="16200000">
            <a:off x="6122669" y="6455069"/>
            <a:ext cx="2762250" cy="505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BE" sz="2400">
                <a:latin typeface="Calibri" panose="020F0502020204030204" pitchFamily="34" charset="0"/>
                <a:cs typeface="Calibri" panose="020F0502020204030204" pitchFamily="34" charset="0"/>
              </a:rPr>
              <a:t>vertical slice</a:t>
            </a:r>
            <a:endParaRPr 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 descr="Vector transparent pattern background alpha background png ...">
            <a:extLst>
              <a:ext uri="{FF2B5EF4-FFF2-40B4-BE49-F238E27FC236}">
                <a16:creationId xmlns:a16="http://schemas.microsoft.com/office/drawing/2014/main" id="{B70B4499-45FE-803B-A079-EF9A7EA475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86"/>
          <a:stretch>
            <a:fillRect/>
          </a:stretch>
        </p:blipFill>
        <p:spPr bwMode="auto">
          <a:xfrm>
            <a:off x="8387736" y="8615397"/>
            <a:ext cx="2857273" cy="18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FAD39D47-72CB-EC67-7CC1-A2D0B3723116}"/>
              </a:ext>
            </a:extLst>
          </p:cNvPr>
          <p:cNvSpPr/>
          <p:nvPr/>
        </p:nvSpPr>
        <p:spPr>
          <a:xfrm>
            <a:off x="8387736" y="8615397"/>
            <a:ext cx="2857273" cy="18811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2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19050">
            <a:solidFill>
              <a:schemeClr val="tx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D693307-88B1-CFC4-1B70-959DA61761A1}"/>
                  </a:ext>
                </a:extLst>
              </p:cNvPr>
              <p:cNvSpPr txBox="1"/>
              <p:nvPr/>
            </p:nvSpPr>
            <p:spPr>
              <a:xfrm>
                <a:off x="14721108" y="8079866"/>
                <a:ext cx="1023216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BE" sz="2400" b="0" i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Δ</m:t>
                      </m:r>
                      <m:r>
                        <a:rPr lang="en-BE" sz="24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𝜇</m:t>
                      </m:r>
                    </m:oMath>
                  </m:oMathPara>
                </a14:m>
                <a:endParaRPr 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D693307-88B1-CFC4-1B70-959DA61761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21108" y="8079866"/>
                <a:ext cx="1023216" cy="53553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8B20B10-CBB6-E242-2EC1-74370ADC5D95}"/>
                  </a:ext>
                </a:extLst>
              </p:cNvPr>
              <p:cNvSpPr txBox="1"/>
              <p:nvPr/>
            </p:nvSpPr>
            <p:spPr>
              <a:xfrm>
                <a:off x="15427180" y="8079866"/>
                <a:ext cx="1023216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BE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BE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𝜇</m:t>
                          </m:r>
                        </m:e>
                        <m:sub>
                          <m:r>
                            <a:rPr lang="en-BE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8B20B10-CBB6-E242-2EC1-74370ADC5D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27180" y="8079866"/>
                <a:ext cx="1023216" cy="53553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6AAF44B-389E-5E0B-6BE9-E84BF5E0DD82}"/>
                  </a:ext>
                </a:extLst>
              </p:cNvPr>
              <p:cNvSpPr txBox="1"/>
              <p:nvPr/>
            </p:nvSpPr>
            <p:spPr>
              <a:xfrm>
                <a:off x="9304764" y="8753883"/>
                <a:ext cx="1023216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BE" sz="2400" b="0" i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|</m:t>
                      </m:r>
                      <m:r>
                        <m:rPr>
                          <m:sty m:val="p"/>
                        </m:rPr>
                        <a:rPr lang="en-BE" sz="2400" b="0" i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Δ</m:t>
                      </m:r>
                      <m:r>
                        <a:rPr lang="en-BE" sz="24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𝜇</m:t>
                      </m:r>
                      <m:r>
                        <a:rPr lang="en-BE" sz="24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|</m:t>
                      </m:r>
                    </m:oMath>
                  </m:oMathPara>
                </a14:m>
                <a:endParaRPr 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6AAF44B-389E-5E0B-6BE9-E84BF5E0DD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4764" y="8753883"/>
                <a:ext cx="1023216" cy="53553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E8E4D16-372C-F38B-26D8-2E36F1DD814E}"/>
                  </a:ext>
                </a:extLst>
              </p:cNvPr>
              <p:cNvSpPr txBox="1"/>
              <p:nvPr/>
            </p:nvSpPr>
            <p:spPr>
              <a:xfrm>
                <a:off x="8165577" y="8753883"/>
                <a:ext cx="444316" cy="387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BE" sz="16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0</m:t>
                      </m:r>
                    </m:oMath>
                  </m:oMathPara>
                </a14:m>
                <a:endParaRPr lang="en-US" sz="16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E8E4D16-372C-F38B-26D8-2E36F1DD8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5577" y="8753883"/>
                <a:ext cx="444316" cy="38779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DD3E86C-CC46-82B1-C72A-FE707F0CFADF}"/>
                  </a:ext>
                </a:extLst>
              </p:cNvPr>
              <p:cNvSpPr txBox="1"/>
              <p:nvPr/>
            </p:nvSpPr>
            <p:spPr>
              <a:xfrm>
                <a:off x="10923198" y="8753883"/>
                <a:ext cx="444316" cy="387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BE" sz="16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0.3</m:t>
                      </m:r>
                    </m:oMath>
                  </m:oMathPara>
                </a14:m>
                <a:endParaRPr lang="en-US" sz="16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DD3E86C-CC46-82B1-C72A-FE707F0CFA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3198" y="8753883"/>
                <a:ext cx="444316" cy="38779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5" name="Picture 2" descr="Vector transparent pattern background alpha background png ...">
            <a:extLst>
              <a:ext uri="{FF2B5EF4-FFF2-40B4-BE49-F238E27FC236}">
                <a16:creationId xmlns:a16="http://schemas.microsoft.com/office/drawing/2014/main" id="{41AF8D4B-5C1E-8960-C411-BAD3E8CD65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55" r="59338"/>
          <a:stretch>
            <a:fillRect/>
          </a:stretch>
        </p:blipFill>
        <p:spPr bwMode="auto">
          <a:xfrm>
            <a:off x="12641062" y="8606149"/>
            <a:ext cx="1161814" cy="19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CD12AF97-1997-7C06-CFBD-E406CB72905D}"/>
              </a:ext>
            </a:extLst>
          </p:cNvPr>
          <p:cNvSpPr/>
          <p:nvPr/>
        </p:nvSpPr>
        <p:spPr>
          <a:xfrm>
            <a:off x="12641062" y="8615397"/>
            <a:ext cx="1161814" cy="18811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2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19050">
            <a:solidFill>
              <a:schemeClr val="tx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B7281FF-4CCA-993D-179C-6A3F9A45DBF9}"/>
                  </a:ext>
                </a:extLst>
              </p:cNvPr>
              <p:cNvSpPr txBox="1"/>
              <p:nvPr/>
            </p:nvSpPr>
            <p:spPr>
              <a:xfrm>
                <a:off x="12710361" y="8753883"/>
                <a:ext cx="1023216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BE" sz="2400" b="0" i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|</m:t>
                      </m:r>
                      <m:r>
                        <m:rPr>
                          <m:sty m:val="p"/>
                        </m:rPr>
                        <a:rPr lang="en-BE" sz="2400" b="0" i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Δ</m:t>
                      </m:r>
                      <m:r>
                        <a:rPr lang="en-BE" sz="24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𝜇</m:t>
                      </m:r>
                      <m:r>
                        <a:rPr lang="en-BE" sz="24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|</m:t>
                      </m:r>
                    </m:oMath>
                  </m:oMathPara>
                </a14:m>
                <a:endParaRPr 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B7281FF-4CCA-993D-179C-6A3F9A45DB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0361" y="8753883"/>
                <a:ext cx="1023216" cy="53553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6FE017B-7F91-2D46-0CEB-ADD49D63FAA8}"/>
                  </a:ext>
                </a:extLst>
              </p:cNvPr>
              <p:cNvSpPr txBox="1"/>
              <p:nvPr/>
            </p:nvSpPr>
            <p:spPr>
              <a:xfrm>
                <a:off x="12418902" y="8753883"/>
                <a:ext cx="444316" cy="387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BE" sz="16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0</m:t>
                      </m:r>
                    </m:oMath>
                  </m:oMathPara>
                </a14:m>
                <a:endParaRPr lang="en-US" sz="16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6FE017B-7F91-2D46-0CEB-ADD49D63FA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18902" y="8753883"/>
                <a:ext cx="444316" cy="38779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665C03F5-FB0C-592A-78B1-61D750E0C494}"/>
                  </a:ext>
                </a:extLst>
              </p:cNvPr>
              <p:cNvSpPr txBox="1"/>
              <p:nvPr/>
            </p:nvSpPr>
            <p:spPr>
              <a:xfrm>
                <a:off x="13636582" y="8753883"/>
                <a:ext cx="444316" cy="387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BE" sz="16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0.3</m:t>
                      </m:r>
                    </m:oMath>
                  </m:oMathPara>
                </a14:m>
                <a:endParaRPr lang="en-US" sz="16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665C03F5-FB0C-592A-78B1-61D750E0C4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6582" y="8753883"/>
                <a:ext cx="444316" cy="38779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3" name="Picture 62">
            <a:extLst>
              <a:ext uri="{FF2B5EF4-FFF2-40B4-BE49-F238E27FC236}">
                <a16:creationId xmlns:a16="http://schemas.microsoft.com/office/drawing/2014/main" id="{4BC39593-8482-E22C-23F3-779A7F24C02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82994" y="3165021"/>
            <a:ext cx="4631348" cy="5734050"/>
          </a:xfrm>
          <a:prstGeom prst="rect">
            <a:avLst/>
          </a:prstGeom>
        </p:spPr>
      </p:pic>
      <p:sp>
        <p:nvSpPr>
          <p:cNvPr id="4096" name="Oval 4095">
            <a:extLst>
              <a:ext uri="{FF2B5EF4-FFF2-40B4-BE49-F238E27FC236}">
                <a16:creationId xmlns:a16="http://schemas.microsoft.com/office/drawing/2014/main" id="{3AF36225-4CBE-BAB8-D3C0-410DC76BF6DC}"/>
              </a:ext>
            </a:extLst>
          </p:cNvPr>
          <p:cNvSpPr/>
          <p:nvPr/>
        </p:nvSpPr>
        <p:spPr>
          <a:xfrm>
            <a:off x="3009900" y="3867150"/>
            <a:ext cx="247650" cy="247650"/>
          </a:xfrm>
          <a:prstGeom prst="ellipse">
            <a:avLst/>
          </a:prstGeom>
          <a:solidFill>
            <a:schemeClr val="tx1"/>
          </a:solidFill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97" name="Oval 4096">
            <a:extLst>
              <a:ext uri="{FF2B5EF4-FFF2-40B4-BE49-F238E27FC236}">
                <a16:creationId xmlns:a16="http://schemas.microsoft.com/office/drawing/2014/main" id="{53D6A81C-1D75-E550-5265-4C80270B4583}"/>
              </a:ext>
            </a:extLst>
          </p:cNvPr>
          <p:cNvSpPr/>
          <p:nvPr/>
        </p:nvSpPr>
        <p:spPr>
          <a:xfrm>
            <a:off x="3190875" y="5141621"/>
            <a:ext cx="247650" cy="247650"/>
          </a:xfrm>
          <a:prstGeom prst="ellipse">
            <a:avLst/>
          </a:prstGeom>
          <a:solidFill>
            <a:schemeClr val="tx1"/>
          </a:solidFill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99" name="Oval 4098">
            <a:extLst>
              <a:ext uri="{FF2B5EF4-FFF2-40B4-BE49-F238E27FC236}">
                <a16:creationId xmlns:a16="http://schemas.microsoft.com/office/drawing/2014/main" id="{5CEBDA20-0E9A-1229-E986-67F9F8353E98}"/>
              </a:ext>
            </a:extLst>
          </p:cNvPr>
          <p:cNvSpPr/>
          <p:nvPr/>
        </p:nvSpPr>
        <p:spPr>
          <a:xfrm>
            <a:off x="4051387" y="6032046"/>
            <a:ext cx="247650" cy="247650"/>
          </a:xfrm>
          <a:prstGeom prst="ellipse">
            <a:avLst/>
          </a:prstGeom>
          <a:solidFill>
            <a:schemeClr val="tx1"/>
          </a:solidFill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00" name="Oval 4099">
            <a:extLst>
              <a:ext uri="{FF2B5EF4-FFF2-40B4-BE49-F238E27FC236}">
                <a16:creationId xmlns:a16="http://schemas.microsoft.com/office/drawing/2014/main" id="{8CFCE063-FB1A-8DE0-C95D-5B8546067FC7}"/>
              </a:ext>
            </a:extLst>
          </p:cNvPr>
          <p:cNvSpPr/>
          <p:nvPr/>
        </p:nvSpPr>
        <p:spPr>
          <a:xfrm>
            <a:off x="5948571" y="6584229"/>
            <a:ext cx="247650" cy="247650"/>
          </a:xfrm>
          <a:prstGeom prst="ellipse">
            <a:avLst/>
          </a:prstGeom>
          <a:solidFill>
            <a:schemeClr val="tx1"/>
          </a:solidFill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1984AB-BDE8-4FB5-F5A7-4B8C97DE869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5676852" y="1883582"/>
            <a:ext cx="4612172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0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" grpId="0" animBg="1"/>
      <p:bldP spid="4097" grpId="0" animBg="1"/>
      <p:bldP spid="4097" grpId="1" animBg="1"/>
      <p:bldP spid="4099" grpId="0" animBg="1"/>
      <p:bldP spid="4099" grpId="1" animBg="1"/>
      <p:bldP spid="410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!!volumes">
                <a:extLst>
                  <a:ext uri="{FF2B5EF4-FFF2-40B4-BE49-F238E27FC236}">
                    <a16:creationId xmlns:a16="http://schemas.microsoft.com/office/drawing/2014/main" id="{311E7109-F6AE-2D0A-B21F-E1A40AAFC26D}"/>
                  </a:ext>
                </a:extLst>
              </p:cNvPr>
              <p:cNvSpPr/>
              <p:nvPr/>
            </p:nvSpPr>
            <p:spPr>
              <a:xfrm>
                <a:off x="1678214" y="2094535"/>
                <a:ext cx="3631785" cy="156966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  <a:alpha val="57000"/>
                </a:schemeClr>
              </a:solidFill>
              <a:ln w="57150">
                <a:noFill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BE" sz="2800" b="1">
                    <a:latin typeface="Calibri" panose="020F0502020204030204" pitchFamily="34" charset="0"/>
                    <a:cs typeface="Calibri" panose="020F0502020204030204" pitchFamily="34" charset="0"/>
                  </a:rPr>
                  <a:t>attenuations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𝝁</m:t>
                    </m:r>
                    <m:d>
                      <m:dPr>
                        <m:ctrlPr>
                          <a:rPr lang="en-BE" sz="2800" b="1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BE" sz="2800" b="1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</m:e>
                    </m:d>
                  </m:oMath>
                </a14:m>
                <a:endParaRPr lang="en-US" sz="2800"/>
              </a:p>
            </p:txBody>
          </p:sp>
        </mc:Choice>
        <mc:Fallback xmlns="">
          <p:sp>
            <p:nvSpPr>
              <p:cNvPr id="15" name="!!volumes">
                <a:extLst>
                  <a:ext uri="{FF2B5EF4-FFF2-40B4-BE49-F238E27FC236}">
                    <a16:creationId xmlns:a16="http://schemas.microsoft.com/office/drawing/2014/main" id="{311E7109-F6AE-2D0A-B21F-E1A40AAFC2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8214" y="2094535"/>
                <a:ext cx="3631785" cy="15696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57150">
                <a:noFill/>
                <a:headEnd type="none" w="lg" len="lg"/>
                <a:tailEnd type="none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!!project">
            <a:extLst>
              <a:ext uri="{FF2B5EF4-FFF2-40B4-BE49-F238E27FC236}">
                <a16:creationId xmlns:a16="http://schemas.microsoft.com/office/drawing/2014/main" id="{E1710FA6-3282-17A8-5BA9-73105EE9FFE7}"/>
              </a:ext>
            </a:extLst>
          </p:cNvPr>
          <p:cNvSpPr/>
          <p:nvPr/>
        </p:nvSpPr>
        <p:spPr>
          <a:xfrm>
            <a:off x="6333692" y="2094535"/>
            <a:ext cx="3827746" cy="1569660"/>
          </a:xfrm>
          <a:prstGeom prst="homePlate">
            <a:avLst/>
          </a:prstGeom>
          <a:solidFill>
            <a:schemeClr val="tx2">
              <a:lumMod val="60000"/>
              <a:lumOff val="40000"/>
            </a:schemeClr>
          </a:solidFill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r>
              <a:rPr lang="nl-BE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model.forward</a:t>
            </a:r>
            <a:endParaRPr lang="en-BE" sz="2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!!compare">
                <a:extLst>
                  <a:ext uri="{FF2B5EF4-FFF2-40B4-BE49-F238E27FC236}">
                    <a16:creationId xmlns:a16="http://schemas.microsoft.com/office/drawing/2014/main" id="{EB50746A-1C5F-A614-69DA-559BD978E3DD}"/>
                  </a:ext>
                </a:extLst>
              </p:cNvPr>
              <p:cNvSpPr/>
              <p:nvPr/>
            </p:nvSpPr>
            <p:spPr>
              <a:xfrm>
                <a:off x="10952317" y="2094535"/>
                <a:ext cx="3827746" cy="1569660"/>
              </a:xfrm>
              <a:prstGeom prst="homePlat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57150">
                <a:noFill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algn="ctr"/>
                <a:r>
                  <a:rPr lang="nl-BE" sz="2800" b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loss function</a:t>
                </a:r>
                <a:endParaRPr lang="nl-BE" sz="2800" b="1" i="1">
                  <a:latin typeface="Cambria Math" panose="020405030504060302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BE" sz="28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𝑳</m:t>
                      </m:r>
                      <m:d>
                        <m:dPr>
                          <m:ctrlPr>
                            <a:rPr lang="nl-BE" sz="28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nl-BE" sz="28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𝒅𝒂𝒕𝒂</m:t>
                          </m:r>
                        </m:e>
                        <m:e>
                          <m:r>
                            <a:rPr lang="nl-BE" sz="28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𝝁</m:t>
                          </m:r>
                        </m:e>
                      </m:d>
                      <m:r>
                        <a:rPr lang="nl-BE" sz="28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+</m:t>
                      </m:r>
                      <m:r>
                        <a:rPr lang="nl-BE" sz="28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𝑹</m:t>
                      </m:r>
                      <m:r>
                        <a:rPr lang="nl-BE" sz="28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nl-BE" sz="28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𝝁</m:t>
                      </m:r>
                      <m:r>
                        <a:rPr lang="nl-BE" sz="28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BE" sz="28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5" name="!!compare">
                <a:extLst>
                  <a:ext uri="{FF2B5EF4-FFF2-40B4-BE49-F238E27FC236}">
                    <a16:creationId xmlns:a16="http://schemas.microsoft.com/office/drawing/2014/main" id="{EB50746A-1C5F-A614-69DA-559BD978E3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2317" y="2094535"/>
                <a:ext cx="3827746" cy="1569660"/>
              </a:xfrm>
              <a:prstGeom prst="homePlate">
                <a:avLst/>
              </a:prstGeom>
              <a:blipFill>
                <a:blip r:embed="rId4"/>
                <a:stretch>
                  <a:fillRect/>
                </a:stretch>
              </a:blipFill>
              <a:ln w="57150">
                <a:noFill/>
                <a:headEnd type="none" w="lg" len="lg"/>
                <a:tailEnd type="none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!!backproject">
            <a:extLst>
              <a:ext uri="{FF2B5EF4-FFF2-40B4-BE49-F238E27FC236}">
                <a16:creationId xmlns:a16="http://schemas.microsoft.com/office/drawing/2014/main" id="{272D10F5-17C7-8CC1-F73D-34FF217356F8}"/>
              </a:ext>
            </a:extLst>
          </p:cNvPr>
          <p:cNvSpPr/>
          <p:nvPr/>
        </p:nvSpPr>
        <p:spPr>
          <a:xfrm flipH="1">
            <a:off x="6351571" y="6629369"/>
            <a:ext cx="3533774" cy="1569660"/>
          </a:xfrm>
          <a:prstGeom prst="homePlate">
            <a:avLst/>
          </a:prstGeom>
          <a:solidFill>
            <a:schemeClr val="tx2">
              <a:lumMod val="60000"/>
              <a:lumOff val="40000"/>
            </a:schemeClr>
          </a:solidFill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r>
              <a:rPr lang="nl-BE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model.backward</a:t>
            </a:r>
            <a:endParaRPr lang="en-BE" sz="2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!!grads">
                <a:extLst>
                  <a:ext uri="{FF2B5EF4-FFF2-40B4-BE49-F238E27FC236}">
                    <a16:creationId xmlns:a16="http://schemas.microsoft.com/office/drawing/2014/main" id="{B1F903A6-CBA7-748E-3A17-BAC9FB54D808}"/>
                  </a:ext>
                </a:extLst>
              </p:cNvPr>
              <p:cNvSpPr/>
              <p:nvPr/>
            </p:nvSpPr>
            <p:spPr>
              <a:xfrm>
                <a:off x="1678211" y="6629369"/>
                <a:ext cx="3631788" cy="156966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  <a:alpha val="57000"/>
                </a:schemeClr>
              </a:solidFill>
              <a:ln w="57150">
                <a:noFill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BE" sz="2800" b="1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𝝁</m:t>
                      </m:r>
                      <m:r>
                        <a:rPr lang="nl-BE" sz="2800" b="1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.</m:t>
                      </m:r>
                      <m:r>
                        <a:rPr lang="nl-BE" sz="2800" b="1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𝒈𝒓𝒂𝒅</m:t>
                      </m:r>
                      <m:r>
                        <a:rPr lang="nl-BE" sz="2800" b="1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BE" sz="2800" b="1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BE" sz="2800" b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𝛁</m:t>
                          </m:r>
                        </m:e>
                        <m:sub>
                          <m:r>
                            <a:rPr lang="en-BE" sz="2800" b="1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𝝁</m:t>
                          </m:r>
                        </m:sub>
                      </m:sSub>
                      <m:r>
                        <a:rPr lang="nl-BE" sz="2800" b="1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BE" sz="2800" b="1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𝑳</m:t>
                      </m:r>
                      <m:r>
                        <a:rPr lang="nl-BE" sz="2800" b="1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r>
                        <a:rPr lang="nl-BE" sz="2800" b="1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𝑹</m:t>
                      </m:r>
                      <m:r>
                        <a:rPr lang="nl-BE" sz="2800" b="1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BE" sz="2800" b="1" i="1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!!grads">
                <a:extLst>
                  <a:ext uri="{FF2B5EF4-FFF2-40B4-BE49-F238E27FC236}">
                    <a16:creationId xmlns:a16="http://schemas.microsoft.com/office/drawing/2014/main" id="{B1F903A6-CBA7-748E-3A17-BAC9FB54D8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8211" y="6629369"/>
                <a:ext cx="3631788" cy="15696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57150">
                <a:noFill/>
                <a:headEnd type="none" w="lg" len="lg"/>
                <a:tailEnd type="none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AED552DB-CA82-ACCA-A50C-BC9BEB4C8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/>
              <a:t>basics: </a:t>
            </a:r>
            <a:r>
              <a:rPr lang="en-US"/>
              <a:t>static iterative reconstruction</a:t>
            </a:r>
            <a:r>
              <a:rPr lang="en-BE"/>
              <a:t> (1 frame)</a:t>
            </a:r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A8FF47-A826-EF7F-3751-1279AF8D57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E184E0-0BD4-4705-A12B-9B71DDE63301}" type="slidenum">
              <a:rPr lang="en-US" noProof="0" smtClean="0"/>
              <a:t>12</a:t>
            </a:fld>
            <a:endParaRPr lang="en-US" noProof="0"/>
          </a:p>
        </p:txBody>
      </p:sp>
      <p:sp>
        <p:nvSpPr>
          <p:cNvPr id="3" name="!!backproject">
            <a:extLst>
              <a:ext uri="{FF2B5EF4-FFF2-40B4-BE49-F238E27FC236}">
                <a16:creationId xmlns:a16="http://schemas.microsoft.com/office/drawing/2014/main" id="{F8DE73D1-0D10-016B-B4D8-7AE75C0FF43C}"/>
              </a:ext>
            </a:extLst>
          </p:cNvPr>
          <p:cNvSpPr/>
          <p:nvPr/>
        </p:nvSpPr>
        <p:spPr>
          <a:xfrm rot="5400000" flipH="1">
            <a:off x="2972169" y="3330888"/>
            <a:ext cx="1043876" cy="3631787"/>
          </a:xfrm>
          <a:prstGeom prst="homePlate">
            <a:avLst/>
          </a:prstGeom>
          <a:solidFill>
            <a:schemeClr val="tx2">
              <a:lumMod val="60000"/>
              <a:lumOff val="40000"/>
            </a:schemeClr>
          </a:solidFill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270" wrap="none" rtlCol="0" anchor="ctr"/>
          <a:lstStyle/>
          <a:p>
            <a:pPr algn="ctr"/>
            <a:r>
              <a:rPr lang="nl-BE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optimizer.step()</a:t>
            </a:r>
            <a:endParaRPr lang="en-BE" sz="2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!!compare">
            <a:extLst>
              <a:ext uri="{FF2B5EF4-FFF2-40B4-BE49-F238E27FC236}">
                <a16:creationId xmlns:a16="http://schemas.microsoft.com/office/drawing/2014/main" id="{E774D1D1-A907-2E49-2E45-31926215D234}"/>
              </a:ext>
            </a:extLst>
          </p:cNvPr>
          <p:cNvSpPr/>
          <p:nvPr/>
        </p:nvSpPr>
        <p:spPr>
          <a:xfrm flipH="1">
            <a:off x="10952317" y="6629369"/>
            <a:ext cx="3827746" cy="1569660"/>
          </a:xfrm>
          <a:prstGeom prst="homePlate">
            <a:avLst/>
          </a:prstGeom>
          <a:solidFill>
            <a:schemeClr val="tx2">
              <a:lumMod val="60000"/>
              <a:lumOff val="40000"/>
            </a:schemeClr>
          </a:solidFill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r>
              <a:rPr lang="nl-BE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loss.backward()</a:t>
            </a:r>
            <a:endParaRPr lang="en-BE" sz="2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982DF536-12CE-6D2F-BD3C-8DBBF4A02480}"/>
              </a:ext>
            </a:extLst>
          </p:cNvPr>
          <p:cNvCxnSpPr>
            <a:cxnSpLocks/>
            <a:stCxn id="45" idx="3"/>
            <a:endCxn id="27" idx="1"/>
          </p:cNvCxnSpPr>
          <p:nvPr/>
        </p:nvCxnSpPr>
        <p:spPr>
          <a:xfrm>
            <a:off x="14780063" y="2879365"/>
            <a:ext cx="12700" cy="4534834"/>
          </a:xfrm>
          <a:prstGeom prst="curvedConnector3">
            <a:avLst>
              <a:gd name="adj1" fmla="val 13757150"/>
            </a:avLst>
          </a:prstGeom>
          <a:ln w="57150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9B6FC33-3171-4875-241B-1BD7BA50BC47}"/>
              </a:ext>
            </a:extLst>
          </p:cNvPr>
          <p:cNvCxnSpPr>
            <a:cxnSpLocks/>
            <a:stCxn id="15" idx="3"/>
            <a:endCxn id="44" idx="1"/>
          </p:cNvCxnSpPr>
          <p:nvPr/>
        </p:nvCxnSpPr>
        <p:spPr>
          <a:xfrm>
            <a:off x="5309999" y="2879365"/>
            <a:ext cx="1023693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2DA01EB-AFF1-6D1F-0042-EE5AF6C0ADF0}"/>
              </a:ext>
            </a:extLst>
          </p:cNvPr>
          <p:cNvCxnSpPr>
            <a:cxnSpLocks/>
            <a:stCxn id="44" idx="3"/>
            <a:endCxn id="45" idx="1"/>
          </p:cNvCxnSpPr>
          <p:nvPr/>
        </p:nvCxnSpPr>
        <p:spPr>
          <a:xfrm>
            <a:off x="10161438" y="2879365"/>
            <a:ext cx="790879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396F27D-8E30-A305-C2B0-4D6377676D10}"/>
              </a:ext>
            </a:extLst>
          </p:cNvPr>
          <p:cNvCxnSpPr>
            <a:cxnSpLocks/>
            <a:stCxn id="27" idx="3"/>
            <a:endCxn id="46" idx="1"/>
          </p:cNvCxnSpPr>
          <p:nvPr/>
        </p:nvCxnSpPr>
        <p:spPr>
          <a:xfrm flipH="1">
            <a:off x="9885345" y="7414199"/>
            <a:ext cx="1066972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CC376F2-7ABE-5A64-F2E5-FE1DFBDDE982}"/>
              </a:ext>
            </a:extLst>
          </p:cNvPr>
          <p:cNvCxnSpPr>
            <a:cxnSpLocks/>
            <a:stCxn id="46" idx="3"/>
            <a:endCxn id="17" idx="3"/>
          </p:cNvCxnSpPr>
          <p:nvPr/>
        </p:nvCxnSpPr>
        <p:spPr>
          <a:xfrm flipH="1">
            <a:off x="5309999" y="7414199"/>
            <a:ext cx="1041572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A6645EF-2F6C-82BB-D34C-923014F936CC}"/>
              </a:ext>
            </a:extLst>
          </p:cNvPr>
          <p:cNvCxnSpPr>
            <a:stCxn id="17" idx="0"/>
            <a:endCxn id="3" idx="1"/>
          </p:cNvCxnSpPr>
          <p:nvPr/>
        </p:nvCxnSpPr>
        <p:spPr>
          <a:xfrm flipV="1">
            <a:off x="3494105" y="5668720"/>
            <a:ext cx="2" cy="960649"/>
          </a:xfrm>
          <a:prstGeom prst="straightConnector1">
            <a:avLst/>
          </a:prstGeom>
          <a:ln w="57150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66E7781-8EBF-EF03-82A0-E4DFE4FF4DF3}"/>
              </a:ext>
            </a:extLst>
          </p:cNvPr>
          <p:cNvCxnSpPr>
            <a:stCxn id="3" idx="3"/>
            <a:endCxn id="15" idx="2"/>
          </p:cNvCxnSpPr>
          <p:nvPr/>
        </p:nvCxnSpPr>
        <p:spPr>
          <a:xfrm flipV="1">
            <a:off x="3494107" y="3664195"/>
            <a:ext cx="0" cy="960649"/>
          </a:xfrm>
          <a:prstGeom prst="straightConnector1">
            <a:avLst/>
          </a:prstGeom>
          <a:ln w="57150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5730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!!volumes">
                <a:extLst>
                  <a:ext uri="{FF2B5EF4-FFF2-40B4-BE49-F238E27FC236}">
                    <a16:creationId xmlns:a16="http://schemas.microsoft.com/office/drawing/2014/main" id="{311E7109-F6AE-2D0A-B21F-E1A40AAFC26D}"/>
                  </a:ext>
                </a:extLst>
              </p:cNvPr>
              <p:cNvSpPr/>
              <p:nvPr/>
            </p:nvSpPr>
            <p:spPr>
              <a:xfrm>
                <a:off x="1678214" y="2094535"/>
                <a:ext cx="3631785" cy="156966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  <a:alpha val="57000"/>
                </a:schemeClr>
              </a:solidFill>
              <a:ln w="57150">
                <a:noFill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BE" sz="2800" b="1">
                    <a:latin typeface="Calibri" panose="020F0502020204030204" pitchFamily="34" charset="0"/>
                    <a:cs typeface="Calibri" panose="020F0502020204030204" pitchFamily="34" charset="0"/>
                  </a:rPr>
                  <a:t>attenuations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𝝁</m:t>
                    </m:r>
                    <m:d>
                      <m:dPr>
                        <m:ctrlPr>
                          <a:rPr lang="en-BE" sz="2800" b="1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BE" sz="2800" b="1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</m:e>
                    </m:d>
                  </m:oMath>
                </a14:m>
                <a:endParaRPr lang="en-US" sz="2800"/>
              </a:p>
            </p:txBody>
          </p:sp>
        </mc:Choice>
        <mc:Fallback xmlns="">
          <p:sp>
            <p:nvSpPr>
              <p:cNvPr id="15" name="!!volumes">
                <a:extLst>
                  <a:ext uri="{FF2B5EF4-FFF2-40B4-BE49-F238E27FC236}">
                    <a16:creationId xmlns:a16="http://schemas.microsoft.com/office/drawing/2014/main" id="{311E7109-F6AE-2D0A-B21F-E1A40AAFC2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8214" y="2094535"/>
                <a:ext cx="3631785" cy="15696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57150">
                <a:noFill/>
                <a:headEnd type="none" w="lg" len="lg"/>
                <a:tailEnd type="none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!!project">
                <a:extLst>
                  <a:ext uri="{FF2B5EF4-FFF2-40B4-BE49-F238E27FC236}">
                    <a16:creationId xmlns:a16="http://schemas.microsoft.com/office/drawing/2014/main" id="{E1710FA6-3282-17A8-5BA9-73105EE9FFE7}"/>
                  </a:ext>
                </a:extLst>
              </p:cNvPr>
              <p:cNvSpPr/>
              <p:nvPr/>
            </p:nvSpPr>
            <p:spPr>
              <a:xfrm>
                <a:off x="6333692" y="2094535"/>
                <a:ext cx="3827746" cy="1569660"/>
              </a:xfrm>
              <a:prstGeom prst="homePlat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57150">
                <a:noFill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algn="ctr"/>
                <a:r>
                  <a:rPr lang="nl-BE" sz="2800" b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project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BE" sz="28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BE" sz="28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𝒑</m:t>
                          </m:r>
                        </m:e>
                      </m:acc>
                      <m:r>
                        <a:rPr lang="en-BE" sz="28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BE" sz="28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𝑷</m:t>
                      </m:r>
                      <m:r>
                        <a:rPr lang="en-BE" sz="28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𝝁</m:t>
                      </m:r>
                      <m:r>
                        <a:rPr lang="en-BE" sz="28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BE" sz="28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𝒙</m:t>
                      </m:r>
                      <m:r>
                        <a:rPr lang="en-BE" sz="28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BE" sz="28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4" name="!!project">
                <a:extLst>
                  <a:ext uri="{FF2B5EF4-FFF2-40B4-BE49-F238E27FC236}">
                    <a16:creationId xmlns:a16="http://schemas.microsoft.com/office/drawing/2014/main" id="{E1710FA6-3282-17A8-5BA9-73105EE9FF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3692" y="2094535"/>
                <a:ext cx="3827746" cy="1569660"/>
              </a:xfrm>
              <a:prstGeom prst="homePlate">
                <a:avLst/>
              </a:prstGeom>
              <a:blipFill>
                <a:blip r:embed="rId4"/>
                <a:stretch>
                  <a:fillRect/>
                </a:stretch>
              </a:blipFill>
              <a:ln w="57150">
                <a:noFill/>
                <a:headEnd type="none" w="lg" len="lg"/>
                <a:tailEnd type="none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!!compare">
                <a:extLst>
                  <a:ext uri="{FF2B5EF4-FFF2-40B4-BE49-F238E27FC236}">
                    <a16:creationId xmlns:a16="http://schemas.microsoft.com/office/drawing/2014/main" id="{EB50746A-1C5F-A614-69DA-559BD978E3DD}"/>
                  </a:ext>
                </a:extLst>
              </p:cNvPr>
              <p:cNvSpPr/>
              <p:nvPr/>
            </p:nvSpPr>
            <p:spPr>
              <a:xfrm>
                <a:off x="10952317" y="2094535"/>
                <a:ext cx="3827746" cy="1569660"/>
              </a:xfrm>
              <a:prstGeom prst="homePlat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57150">
                <a:noFill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algn="ctr"/>
                <a:r>
                  <a:rPr lang="nl-BE" sz="2800" b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loss function</a:t>
                </a:r>
                <a:endParaRPr lang="nl-BE" sz="2800" b="1" i="1">
                  <a:latin typeface="Cambria Math" panose="020405030504060302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BE" sz="28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𝑳</m:t>
                      </m:r>
                      <m:d>
                        <m:dPr>
                          <m:ctrlPr>
                            <a:rPr lang="nl-BE" sz="28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nl-BE" sz="28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𝒑</m:t>
                          </m:r>
                        </m:e>
                        <m:e>
                          <m:acc>
                            <m:accPr>
                              <m:chr m:val="̂"/>
                              <m:ctrlPr>
                                <a:rPr lang="nl-BE" sz="2800" b="1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nl-BE" sz="2800" b="1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𝒑</m:t>
                              </m:r>
                            </m:e>
                          </m:acc>
                          <m:r>
                            <a:rPr lang="nl-BE" sz="2800" b="1" i="1" dirty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(</m:t>
                          </m:r>
                          <m:r>
                            <a:rPr lang="nl-BE" sz="28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𝝁</m:t>
                          </m:r>
                          <m:r>
                            <a:rPr lang="nl-BE" sz="28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)</m:t>
                          </m:r>
                        </m:e>
                      </m:d>
                      <m:r>
                        <a:rPr lang="nl-BE" sz="28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+</m:t>
                      </m:r>
                      <m:r>
                        <a:rPr lang="nl-BE" sz="28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𝑹</m:t>
                      </m:r>
                      <m:r>
                        <a:rPr lang="nl-BE" sz="28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nl-BE" sz="28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𝝁</m:t>
                      </m:r>
                      <m:r>
                        <a:rPr lang="nl-BE" sz="28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BE" sz="28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5" name="!!compare">
                <a:extLst>
                  <a:ext uri="{FF2B5EF4-FFF2-40B4-BE49-F238E27FC236}">
                    <a16:creationId xmlns:a16="http://schemas.microsoft.com/office/drawing/2014/main" id="{EB50746A-1C5F-A614-69DA-559BD978E3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2317" y="2094535"/>
                <a:ext cx="3827746" cy="1569660"/>
              </a:xfrm>
              <a:prstGeom prst="homePlate">
                <a:avLst/>
              </a:prstGeom>
              <a:blipFill>
                <a:blip r:embed="rId5"/>
                <a:stretch>
                  <a:fillRect/>
                </a:stretch>
              </a:blipFill>
              <a:ln w="57150">
                <a:noFill/>
                <a:headEnd type="none" w="lg" len="lg"/>
                <a:tailEnd type="none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!!backproject">
                <a:extLst>
                  <a:ext uri="{FF2B5EF4-FFF2-40B4-BE49-F238E27FC236}">
                    <a16:creationId xmlns:a16="http://schemas.microsoft.com/office/drawing/2014/main" id="{272D10F5-17C7-8CC1-F73D-34FF217356F8}"/>
                  </a:ext>
                </a:extLst>
              </p:cNvPr>
              <p:cNvSpPr/>
              <p:nvPr/>
            </p:nvSpPr>
            <p:spPr>
              <a:xfrm flipH="1">
                <a:off x="6351571" y="6629369"/>
                <a:ext cx="3533774" cy="1569660"/>
              </a:xfrm>
              <a:prstGeom prst="homePlat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57150">
                <a:noFill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BE" sz="2800" b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backproject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BE" sz="28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𝜹</m:t>
                      </m:r>
                      <m:d>
                        <m:dPr>
                          <m:ctrlPr>
                            <a:rPr lang="en-BE" sz="28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BE" sz="28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𝒙</m:t>
                          </m:r>
                        </m:e>
                      </m:d>
                      <m:r>
                        <a:rPr lang="en-BE" sz="28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∝</m:t>
                      </m:r>
                      <m:sSup>
                        <m:sSupPr>
                          <m:ctrlPr>
                            <a:rPr lang="en-BE" sz="28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BE" sz="28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𝑷</m:t>
                          </m:r>
                        </m:e>
                        <m:sup>
                          <m:r>
                            <a:rPr lang="en-BE" sz="28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𝑻</m:t>
                          </m:r>
                        </m:sup>
                      </m:sSup>
                      <m:r>
                        <a:rPr lang="en-BE" sz="28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BE" sz="28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𝒑</m:t>
                      </m:r>
                      <m:r>
                        <a:rPr lang="en-BE" sz="28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−</m:t>
                      </m:r>
                      <m:acc>
                        <m:accPr>
                          <m:chr m:val="̂"/>
                          <m:ctrlPr>
                            <a:rPr lang="en-BE" sz="28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BE" sz="28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𝒑</m:t>
                          </m:r>
                        </m:e>
                      </m:acc>
                      <m:r>
                        <a:rPr lang="en-BE" sz="28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BE" sz="28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6" name="!!backproject">
                <a:extLst>
                  <a:ext uri="{FF2B5EF4-FFF2-40B4-BE49-F238E27FC236}">
                    <a16:creationId xmlns:a16="http://schemas.microsoft.com/office/drawing/2014/main" id="{272D10F5-17C7-8CC1-F73D-34FF217356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351571" y="6629369"/>
                <a:ext cx="3533774" cy="1569660"/>
              </a:xfrm>
              <a:prstGeom prst="homePlate">
                <a:avLst/>
              </a:prstGeom>
              <a:blipFill>
                <a:blip r:embed="rId6"/>
                <a:stretch>
                  <a:fillRect/>
                </a:stretch>
              </a:blipFill>
              <a:ln w="57150">
                <a:noFill/>
                <a:headEnd type="none" w="lg" len="lg"/>
                <a:tailEnd type="none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!!grads">
                <a:extLst>
                  <a:ext uri="{FF2B5EF4-FFF2-40B4-BE49-F238E27FC236}">
                    <a16:creationId xmlns:a16="http://schemas.microsoft.com/office/drawing/2014/main" id="{B1F903A6-CBA7-748E-3A17-BAC9FB54D808}"/>
                  </a:ext>
                </a:extLst>
              </p:cNvPr>
              <p:cNvSpPr/>
              <p:nvPr/>
            </p:nvSpPr>
            <p:spPr>
              <a:xfrm>
                <a:off x="1678211" y="6629369"/>
                <a:ext cx="3631788" cy="156966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  <a:alpha val="57000"/>
                </a:schemeClr>
              </a:solidFill>
              <a:ln w="57150">
                <a:noFill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BE" sz="2800" b="1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𝝁</m:t>
                      </m:r>
                      <m:r>
                        <a:rPr lang="nl-BE" sz="2800" b="1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.</m:t>
                      </m:r>
                      <m:r>
                        <a:rPr lang="nl-BE" sz="2800" b="1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𝒈𝒓𝒂𝒅</m:t>
                      </m:r>
                    </m:oMath>
                  </m:oMathPara>
                </a14:m>
                <a:endParaRPr lang="en-BE" sz="2800" b="1" i="1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!!grads">
                <a:extLst>
                  <a:ext uri="{FF2B5EF4-FFF2-40B4-BE49-F238E27FC236}">
                    <a16:creationId xmlns:a16="http://schemas.microsoft.com/office/drawing/2014/main" id="{B1F903A6-CBA7-748E-3A17-BAC9FB54D8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8211" y="6629369"/>
                <a:ext cx="3631788" cy="15696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57150">
                <a:noFill/>
                <a:headEnd type="none" w="lg" len="lg"/>
                <a:tailEnd type="none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ED552DB-CA82-ACCA-A50C-BC9BEB4C867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static iterative reconstruction</a:t>
                </a:r>
                <a:r>
                  <a:rPr lang="en-GB" dirty="0"/>
                  <a:t> only computes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endParaRPr lang="en-US" noProof="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ED552DB-CA82-ACCA-A50C-BC9BEB4C86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8"/>
                <a:stretch>
                  <a:fillRect l="-1552" t="-2817" b="-33803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A8FF47-A826-EF7F-3751-1279AF8D57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E184E0-0BD4-4705-A12B-9B71DDE63301}" type="slidenum">
              <a:rPr lang="en-US" noProof="0" smtClean="0"/>
              <a:t>13</a:t>
            </a:fld>
            <a:endParaRPr lang="en-US" noProof="0"/>
          </a:p>
        </p:txBody>
      </p:sp>
      <p:sp>
        <p:nvSpPr>
          <p:cNvPr id="3" name="!!backproject">
            <a:extLst>
              <a:ext uri="{FF2B5EF4-FFF2-40B4-BE49-F238E27FC236}">
                <a16:creationId xmlns:a16="http://schemas.microsoft.com/office/drawing/2014/main" id="{F8DE73D1-0D10-016B-B4D8-7AE75C0FF43C}"/>
              </a:ext>
            </a:extLst>
          </p:cNvPr>
          <p:cNvSpPr/>
          <p:nvPr/>
        </p:nvSpPr>
        <p:spPr>
          <a:xfrm rot="5400000" flipH="1">
            <a:off x="2972169" y="3330888"/>
            <a:ext cx="1043876" cy="3631787"/>
          </a:xfrm>
          <a:prstGeom prst="homePlate">
            <a:avLst/>
          </a:prstGeom>
          <a:solidFill>
            <a:schemeClr val="tx2">
              <a:lumMod val="60000"/>
              <a:lumOff val="40000"/>
            </a:schemeClr>
          </a:solidFill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270" wrap="none" rtlCol="0" anchor="ctr"/>
          <a:lstStyle/>
          <a:p>
            <a:pPr algn="ctr"/>
            <a:r>
              <a:rPr lang="nl-BE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optimizer.step()</a:t>
            </a:r>
            <a:endParaRPr lang="en-BE" sz="2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!!compare">
            <a:extLst>
              <a:ext uri="{FF2B5EF4-FFF2-40B4-BE49-F238E27FC236}">
                <a16:creationId xmlns:a16="http://schemas.microsoft.com/office/drawing/2014/main" id="{E774D1D1-A907-2E49-2E45-31926215D234}"/>
              </a:ext>
            </a:extLst>
          </p:cNvPr>
          <p:cNvSpPr/>
          <p:nvPr/>
        </p:nvSpPr>
        <p:spPr>
          <a:xfrm flipH="1">
            <a:off x="10952317" y="6629369"/>
            <a:ext cx="3827746" cy="1569660"/>
          </a:xfrm>
          <a:prstGeom prst="homePlate">
            <a:avLst/>
          </a:prstGeom>
          <a:solidFill>
            <a:schemeClr val="tx2">
              <a:lumMod val="60000"/>
              <a:lumOff val="40000"/>
            </a:schemeClr>
          </a:solidFill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r>
              <a:rPr lang="nl-BE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loss.backward()</a:t>
            </a:r>
            <a:endParaRPr lang="en-BE" sz="2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982DF536-12CE-6D2F-BD3C-8DBBF4A02480}"/>
              </a:ext>
            </a:extLst>
          </p:cNvPr>
          <p:cNvCxnSpPr>
            <a:cxnSpLocks/>
            <a:stCxn id="45" idx="3"/>
            <a:endCxn id="27" idx="1"/>
          </p:cNvCxnSpPr>
          <p:nvPr/>
        </p:nvCxnSpPr>
        <p:spPr>
          <a:xfrm>
            <a:off x="14780063" y="2879365"/>
            <a:ext cx="12700" cy="4534834"/>
          </a:xfrm>
          <a:prstGeom prst="curvedConnector3">
            <a:avLst>
              <a:gd name="adj1" fmla="val 13757150"/>
            </a:avLst>
          </a:prstGeom>
          <a:ln w="57150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9B6FC33-3171-4875-241B-1BD7BA50BC47}"/>
              </a:ext>
            </a:extLst>
          </p:cNvPr>
          <p:cNvCxnSpPr>
            <a:cxnSpLocks/>
            <a:stCxn id="15" idx="3"/>
            <a:endCxn id="44" idx="1"/>
          </p:cNvCxnSpPr>
          <p:nvPr/>
        </p:nvCxnSpPr>
        <p:spPr>
          <a:xfrm>
            <a:off x="5309999" y="2879365"/>
            <a:ext cx="1023693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2DA01EB-AFF1-6D1F-0042-EE5AF6C0ADF0}"/>
              </a:ext>
            </a:extLst>
          </p:cNvPr>
          <p:cNvCxnSpPr>
            <a:cxnSpLocks/>
            <a:stCxn id="44" idx="3"/>
            <a:endCxn id="45" idx="1"/>
          </p:cNvCxnSpPr>
          <p:nvPr/>
        </p:nvCxnSpPr>
        <p:spPr>
          <a:xfrm>
            <a:off x="10161438" y="2879365"/>
            <a:ext cx="790879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396F27D-8E30-A305-C2B0-4D6377676D10}"/>
              </a:ext>
            </a:extLst>
          </p:cNvPr>
          <p:cNvCxnSpPr>
            <a:cxnSpLocks/>
            <a:stCxn id="27" idx="3"/>
            <a:endCxn id="46" idx="1"/>
          </p:cNvCxnSpPr>
          <p:nvPr/>
        </p:nvCxnSpPr>
        <p:spPr>
          <a:xfrm flipH="1">
            <a:off x="9885345" y="7414199"/>
            <a:ext cx="1066972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CC376F2-7ABE-5A64-F2E5-FE1DFBDDE982}"/>
              </a:ext>
            </a:extLst>
          </p:cNvPr>
          <p:cNvCxnSpPr>
            <a:cxnSpLocks/>
            <a:stCxn id="46" idx="3"/>
            <a:endCxn id="17" idx="3"/>
          </p:cNvCxnSpPr>
          <p:nvPr/>
        </p:nvCxnSpPr>
        <p:spPr>
          <a:xfrm flipH="1">
            <a:off x="5309999" y="7414199"/>
            <a:ext cx="1041572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A6645EF-2F6C-82BB-D34C-923014F936CC}"/>
              </a:ext>
            </a:extLst>
          </p:cNvPr>
          <p:cNvCxnSpPr>
            <a:stCxn id="17" idx="0"/>
            <a:endCxn id="3" idx="1"/>
          </p:cNvCxnSpPr>
          <p:nvPr/>
        </p:nvCxnSpPr>
        <p:spPr>
          <a:xfrm flipV="1">
            <a:off x="3494105" y="5668720"/>
            <a:ext cx="2" cy="960649"/>
          </a:xfrm>
          <a:prstGeom prst="straightConnector1">
            <a:avLst/>
          </a:prstGeom>
          <a:ln w="57150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66E7781-8EBF-EF03-82A0-E4DFE4FF4DF3}"/>
              </a:ext>
            </a:extLst>
          </p:cNvPr>
          <p:cNvCxnSpPr>
            <a:stCxn id="3" idx="3"/>
            <a:endCxn id="15" idx="2"/>
          </p:cNvCxnSpPr>
          <p:nvPr/>
        </p:nvCxnSpPr>
        <p:spPr>
          <a:xfrm flipV="1">
            <a:off x="3494107" y="3664195"/>
            <a:ext cx="0" cy="960649"/>
          </a:xfrm>
          <a:prstGeom prst="straightConnector1">
            <a:avLst/>
          </a:prstGeom>
          <a:ln w="57150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id="{F30D742D-5D7E-ABDF-D219-B738D0287FD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8000"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5" t="12054" r="63750" b="22526"/>
          <a:stretch>
            <a:fillRect/>
          </a:stretch>
        </p:blipFill>
        <p:spPr>
          <a:xfrm>
            <a:off x="762614" y="1650028"/>
            <a:ext cx="1215696" cy="20141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AC6A99A-C2D8-50D8-C8E2-9CF7370D30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8000"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5" t="12054" r="63750" b="22526"/>
          <a:stretch>
            <a:fillRect/>
          </a:stretch>
        </p:blipFill>
        <p:spPr>
          <a:xfrm>
            <a:off x="762614" y="6184863"/>
            <a:ext cx="1215696" cy="20141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55EACD-CEED-EF15-1767-BCA15CF2CD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6877" y="3963165"/>
            <a:ext cx="1333406" cy="1705555"/>
          </a:xfrm>
          <a:prstGeom prst="rect">
            <a:avLst/>
          </a:prstGeom>
          <a:ln w="6350">
            <a:solidFill>
              <a:schemeClr val="tx1"/>
            </a:solidFill>
          </a:ln>
          <a:scene3d>
            <a:camera prst="isometricRightUp"/>
            <a:lightRig rig="threePt" dir="t"/>
          </a:scene3d>
          <a:sp3d extrusionH="50800"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9B5833-9399-D6D1-C0CB-DE35305DE4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100000"/>
                    </a14:imgEffect>
                    <a14:imgEffect>
                      <a14:brightnessContrast bright="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9487" y="3963165"/>
            <a:ext cx="1333406" cy="1705555"/>
          </a:xfrm>
          <a:prstGeom prst="rect">
            <a:avLst/>
          </a:prstGeom>
          <a:ln w="6350">
            <a:solidFill>
              <a:schemeClr val="tx1"/>
            </a:solidFill>
          </a:ln>
          <a:scene3d>
            <a:camera prst="isometricRightUp"/>
            <a:lightRig rig="threePt" dir="t"/>
          </a:scene3d>
          <a:sp3d extrusionH="50800"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42F90E-9094-BD47-3C8F-28FE95B48FA4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100000"/>
                    </a14:imgEffect>
                    <a14:imgEffect>
                      <a14:brightnessContrast bright="7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27056" y="3963165"/>
            <a:ext cx="1333406" cy="1705555"/>
          </a:xfrm>
          <a:prstGeom prst="rect">
            <a:avLst/>
          </a:prstGeom>
          <a:ln w="6350">
            <a:solidFill>
              <a:schemeClr val="tx1"/>
            </a:solidFill>
          </a:ln>
          <a:scene3d>
            <a:camera prst="isometricRightUp"/>
            <a:lightRig rig="threePt" dir="t"/>
          </a:scene3d>
          <a:sp3d extrusionH="50800"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BED89A-F834-802F-4DE7-DEC57FC99B4B}"/>
              </a:ext>
            </a:extLst>
          </p:cNvPr>
          <p:cNvSpPr txBox="1"/>
          <p:nvPr/>
        </p:nvSpPr>
        <p:spPr>
          <a:xfrm>
            <a:off x="11841697" y="4390601"/>
            <a:ext cx="357790" cy="850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BE" sz="4400" b="1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en-GB" sz="4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C092EC-E7CA-14E1-220D-CB87C5DD37CE}"/>
              </a:ext>
            </a:extLst>
          </p:cNvPr>
          <p:cNvSpPr txBox="1"/>
          <p:nvPr/>
        </p:nvSpPr>
        <p:spPr>
          <a:xfrm>
            <a:off x="13751079" y="4390601"/>
            <a:ext cx="465192" cy="850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BE" sz="4400" b="1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endParaRPr lang="en-GB" sz="4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963FBC-4599-1D62-FBC2-5EB5FAF503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8000"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5" t="12054" r="63750" b="22526"/>
          <a:stretch>
            <a:fillRect/>
          </a:stretch>
        </p:blipFill>
        <p:spPr>
          <a:xfrm>
            <a:off x="14374824" y="700353"/>
            <a:ext cx="1215696" cy="20141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20DBBF-EB74-8740-F9E4-6DF7DDB858F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lasticWrap/>
                    </a14:imgEffect>
                    <a14:imgEffect>
                      <a14:brightnessContrast bright="8000"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5" t="12054" r="63750" b="22526"/>
          <a:stretch>
            <a:fillRect/>
          </a:stretch>
        </p:blipFill>
        <p:spPr>
          <a:xfrm>
            <a:off x="14374824" y="700353"/>
            <a:ext cx="1215696" cy="2014166"/>
          </a:xfrm>
          <a:prstGeom prst="rtTriangle">
            <a:avLst/>
          </a:prstGeom>
        </p:spPr>
      </p:pic>
    </p:spTree>
    <p:extLst>
      <p:ext uri="{BB962C8B-B14F-4D97-AF65-F5344CB8AC3E}">
        <p14:creationId xmlns:p14="http://schemas.microsoft.com/office/powerpoint/2010/main" val="2985060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4" descr="Pytorch logo Icon">
            <a:extLst>
              <a:ext uri="{FF2B5EF4-FFF2-40B4-BE49-F238E27FC236}">
                <a16:creationId xmlns:a16="http://schemas.microsoft.com/office/drawing/2014/main" id="{E9B311B5-A681-194B-D8E1-D604CD3FB5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72"/>
          <a:stretch>
            <a:fillRect/>
          </a:stretch>
        </p:blipFill>
        <p:spPr bwMode="auto">
          <a:xfrm>
            <a:off x="5761212" y="5916782"/>
            <a:ext cx="1001341" cy="143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>
            <a:extLst>
              <a:ext uri="{FF2B5EF4-FFF2-40B4-BE49-F238E27FC236}">
                <a16:creationId xmlns:a16="http://schemas.microsoft.com/office/drawing/2014/main" id="{3A36652D-53BA-4810-23FD-7DCDF4622D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3" r="20003"/>
          <a:stretch>
            <a:fillRect/>
          </a:stretch>
        </p:blipFill>
        <p:spPr bwMode="auto">
          <a:xfrm>
            <a:off x="6085298" y="6453550"/>
            <a:ext cx="426436" cy="49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4" descr="Pytorch logo Icon">
            <a:extLst>
              <a:ext uri="{FF2B5EF4-FFF2-40B4-BE49-F238E27FC236}">
                <a16:creationId xmlns:a16="http://schemas.microsoft.com/office/drawing/2014/main" id="{E63A2055-964E-4893-DFA8-9370D29708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72"/>
          <a:stretch>
            <a:fillRect/>
          </a:stretch>
        </p:blipFill>
        <p:spPr bwMode="auto">
          <a:xfrm>
            <a:off x="9434264" y="1554571"/>
            <a:ext cx="1001341" cy="143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>
            <a:extLst>
              <a:ext uri="{FF2B5EF4-FFF2-40B4-BE49-F238E27FC236}">
                <a16:creationId xmlns:a16="http://schemas.microsoft.com/office/drawing/2014/main" id="{0E4887E6-D364-D9FC-6671-E748E9EE99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3" r="20003"/>
          <a:stretch>
            <a:fillRect/>
          </a:stretch>
        </p:blipFill>
        <p:spPr bwMode="auto">
          <a:xfrm>
            <a:off x="9758350" y="2091339"/>
            <a:ext cx="426436" cy="49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!!volumes">
                <a:extLst>
                  <a:ext uri="{FF2B5EF4-FFF2-40B4-BE49-F238E27FC236}">
                    <a16:creationId xmlns:a16="http://schemas.microsoft.com/office/drawing/2014/main" id="{311E7109-F6AE-2D0A-B21F-E1A40AAFC26D}"/>
                  </a:ext>
                </a:extLst>
              </p:cNvPr>
              <p:cNvSpPr/>
              <p:nvPr/>
            </p:nvSpPr>
            <p:spPr>
              <a:xfrm>
                <a:off x="1678214" y="2094535"/>
                <a:ext cx="3631785" cy="156966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  <a:alpha val="57000"/>
                </a:schemeClr>
              </a:solidFill>
              <a:ln w="57150">
                <a:noFill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algn="r"/>
                <a:r>
                  <a:rPr lang="en-BE" sz="2800" b="1">
                    <a:latin typeface="Calibri" panose="020F0502020204030204" pitchFamily="34" charset="0"/>
                    <a:cs typeface="Calibri" panose="020F0502020204030204" pitchFamily="34" charset="0"/>
                  </a:rPr>
                  <a:t>attenuations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BE" sz="2800" b="1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BE" sz="2800" b="1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𝝁</m:t>
                        </m:r>
                      </m:e>
                      <m:sub>
                        <m:r>
                          <a:rPr lang="en-BE" sz="2800" b="1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en-BE" sz="2800" b="1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BE" sz="2800" b="1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BE" sz="2800" b="1" i="1">
                    <a:latin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</a:p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en-BE" sz="2800" b="1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BE" sz="2800" b="1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𝝁</m:t>
                        </m:r>
                      </m:e>
                      <m:sub>
                        <m:r>
                          <a:rPr lang="en-BE" sz="2800" b="1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</m:t>
                        </m:r>
                      </m:sub>
                    </m:sSub>
                    <m:d>
                      <m:dPr>
                        <m:ctrlPr>
                          <a:rPr lang="en-BE" sz="2800" b="1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BE" sz="2800" b="1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BE" sz="2800"/>
                  <a:t> </a:t>
                </a:r>
              </a:p>
              <a:p>
                <a:pPr algn="r"/>
                <a:r>
                  <a:rPr lang="en-BE" sz="2800" b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transition times</a:t>
                </a:r>
                <a:r>
                  <a:rPr lang="en-BE" sz="2800" b="1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BE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BE" sz="2800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BE" sz="2800" b="1" i="1">
                            <a:latin typeface="Cambria Math" panose="02040503050406030204" pitchFamily="18" charset="0"/>
                          </a:rPr>
                          <m:t>𝟎𝟏</m:t>
                        </m:r>
                      </m:sub>
                    </m:sSub>
                    <m:r>
                      <a:rPr lang="en-BE" sz="2800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BE" sz="28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BE" sz="28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BE" sz="2800"/>
                  <a:t> </a:t>
                </a:r>
                <a:endParaRPr lang="en-US" sz="2800"/>
              </a:p>
            </p:txBody>
          </p:sp>
        </mc:Choice>
        <mc:Fallback xmlns="">
          <p:sp>
            <p:nvSpPr>
              <p:cNvPr id="15" name="!!volumes">
                <a:extLst>
                  <a:ext uri="{FF2B5EF4-FFF2-40B4-BE49-F238E27FC236}">
                    <a16:creationId xmlns:a16="http://schemas.microsoft.com/office/drawing/2014/main" id="{311E7109-F6AE-2D0A-B21F-E1A40AAFC2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8214" y="2094535"/>
                <a:ext cx="3631785" cy="1569660"/>
              </a:xfrm>
              <a:prstGeom prst="rect">
                <a:avLst/>
              </a:prstGeom>
              <a:blipFill>
                <a:blip r:embed="rId5"/>
                <a:stretch>
                  <a:fillRect l="-3859" b="-5058"/>
                </a:stretch>
              </a:blipFill>
              <a:ln w="57150">
                <a:noFill/>
                <a:headEnd type="none" w="lg" len="lg"/>
                <a:tailEnd type="none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!!project">
                <a:extLst>
                  <a:ext uri="{FF2B5EF4-FFF2-40B4-BE49-F238E27FC236}">
                    <a16:creationId xmlns:a16="http://schemas.microsoft.com/office/drawing/2014/main" id="{E1710FA6-3282-17A8-5BA9-73105EE9FFE7}"/>
                  </a:ext>
                </a:extLst>
              </p:cNvPr>
              <p:cNvSpPr/>
              <p:nvPr/>
            </p:nvSpPr>
            <p:spPr>
              <a:xfrm>
                <a:off x="6333692" y="2094535"/>
                <a:ext cx="3827746" cy="1569660"/>
              </a:xfrm>
              <a:prstGeom prst="homePlate">
                <a:avLst/>
              </a:prstGeom>
              <a:solidFill>
                <a:srgbClr val="FFC000"/>
              </a:solidFill>
              <a:ln w="57150">
                <a:noFill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1" dirty="0" smtClean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4</m:t>
                      </m:r>
                      <m:r>
                        <m:rPr>
                          <m:nor/>
                        </m:rPr>
                        <a:rPr lang="en-US" sz="2800" b="1" dirty="0" smtClean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2800" b="1" dirty="0" smtClean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BE" sz="2800" b="1" dirty="0" smtClean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project</m:t>
                      </m:r>
                    </m:oMath>
                  </m:oMathPara>
                </a14:m>
                <a:endParaRPr lang="en-BE" sz="28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BE" sz="28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BE" sz="28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BE" sz="28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𝒑</m:t>
                              </m:r>
                            </m:e>
                          </m:acc>
                        </m:e>
                        <m:sub>
                          <m:r>
                            <a:rPr lang="en-BE" sz="28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𝒕</m:t>
                          </m:r>
                        </m:sub>
                      </m:sSub>
                      <m:r>
                        <a:rPr lang="en-BE" sz="28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BE" sz="28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𝑷</m:t>
                      </m:r>
                      <m:sSup>
                        <m:sSupPr>
                          <m:ctrlPr>
                            <a:rPr lang="nl-BE" sz="28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BE" sz="28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𝝁</m:t>
                          </m:r>
                        </m:e>
                        <m:sup>
                          <m:r>
                            <a:rPr lang="nl-BE" sz="28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∗</m:t>
                          </m:r>
                        </m:sup>
                      </m:sSup>
                      <m:r>
                        <a:rPr lang="en-BE" sz="28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BE" sz="28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𝒙</m:t>
                      </m:r>
                      <m:r>
                        <a:rPr lang="en-BE" sz="28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BE" sz="28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𝒕</m:t>
                      </m:r>
                      <m:r>
                        <a:rPr lang="en-BE" sz="28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BE" sz="28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4" name="!!project">
                <a:extLst>
                  <a:ext uri="{FF2B5EF4-FFF2-40B4-BE49-F238E27FC236}">
                    <a16:creationId xmlns:a16="http://schemas.microsoft.com/office/drawing/2014/main" id="{E1710FA6-3282-17A8-5BA9-73105EE9FF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3692" y="2094535"/>
                <a:ext cx="3827746" cy="1569660"/>
              </a:xfrm>
              <a:prstGeom prst="homePlate">
                <a:avLst/>
              </a:prstGeom>
              <a:blipFill>
                <a:blip r:embed="rId6"/>
                <a:stretch>
                  <a:fillRect/>
                </a:stretch>
              </a:blipFill>
              <a:ln w="57150">
                <a:noFill/>
                <a:headEnd type="none" w="lg" len="lg"/>
                <a:tailEnd type="none"/>
              </a:ln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!!compare">
                <a:extLst>
                  <a:ext uri="{FF2B5EF4-FFF2-40B4-BE49-F238E27FC236}">
                    <a16:creationId xmlns:a16="http://schemas.microsoft.com/office/drawing/2014/main" id="{EB50746A-1C5F-A614-69DA-559BD978E3DD}"/>
                  </a:ext>
                </a:extLst>
              </p:cNvPr>
              <p:cNvSpPr/>
              <p:nvPr/>
            </p:nvSpPr>
            <p:spPr>
              <a:xfrm>
                <a:off x="10952317" y="2094535"/>
                <a:ext cx="3827746" cy="1569660"/>
              </a:xfrm>
              <a:prstGeom prst="homePlat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57150">
                <a:noFill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algn="ctr"/>
                <a:r>
                  <a:rPr lang="nl-BE" sz="2800" b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loss function</a:t>
                </a:r>
                <a:endParaRPr lang="nl-BE" sz="2800" b="1" i="1">
                  <a:latin typeface="Cambria Math" panose="020405030504060302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BE" sz="28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𝑳</m:t>
                      </m:r>
                      <m:d>
                        <m:dPr>
                          <m:ctrlPr>
                            <a:rPr lang="nl-BE" sz="28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nl-BE" sz="28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𝒑</m:t>
                          </m:r>
                        </m:e>
                        <m:e>
                          <m:acc>
                            <m:accPr>
                              <m:chr m:val="̂"/>
                              <m:ctrlPr>
                                <a:rPr lang="nl-BE" sz="2800" b="1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nl-BE" sz="2800" b="1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𝒑</m:t>
                              </m:r>
                            </m:e>
                          </m:acc>
                          <m:r>
                            <a:rPr lang="nl-BE" sz="2800" b="1" i="1" dirty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nl-BE" sz="2800" b="1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nl-BE" sz="2800" b="1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nl-BE" sz="2800" b="1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nl-BE" sz="28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)</m:t>
                          </m:r>
                        </m:e>
                      </m:d>
                      <m:r>
                        <a:rPr lang="nl-BE" sz="28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+</m:t>
                      </m:r>
                      <m:r>
                        <a:rPr lang="nl-BE" sz="28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𝑹</m:t>
                      </m:r>
                      <m:r>
                        <a:rPr lang="nl-BE" sz="28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(</m:t>
                      </m:r>
                      <m:sSup>
                        <m:sSupPr>
                          <m:ctrlPr>
                            <a:rPr lang="nl-BE" sz="28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nl-BE" sz="28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𝝁</m:t>
                          </m:r>
                        </m:e>
                        <m:sup>
                          <m:r>
                            <a:rPr lang="nl-BE" sz="28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∗</m:t>
                          </m:r>
                        </m:sup>
                      </m:sSup>
                      <m:r>
                        <a:rPr lang="nl-BE" sz="28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BE" sz="28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5" name="!!compare">
                <a:extLst>
                  <a:ext uri="{FF2B5EF4-FFF2-40B4-BE49-F238E27FC236}">
                    <a16:creationId xmlns:a16="http://schemas.microsoft.com/office/drawing/2014/main" id="{EB50746A-1C5F-A614-69DA-559BD978E3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2317" y="2094535"/>
                <a:ext cx="3827746" cy="1569660"/>
              </a:xfrm>
              <a:prstGeom prst="homePlate">
                <a:avLst/>
              </a:prstGeom>
              <a:blipFill>
                <a:blip r:embed="rId7"/>
                <a:stretch>
                  <a:fillRect/>
                </a:stretch>
              </a:blipFill>
              <a:ln w="57150">
                <a:noFill/>
                <a:headEnd type="none" w="lg" len="lg"/>
                <a:tailEnd type="none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!!backproject">
                <a:extLst>
                  <a:ext uri="{FF2B5EF4-FFF2-40B4-BE49-F238E27FC236}">
                    <a16:creationId xmlns:a16="http://schemas.microsoft.com/office/drawing/2014/main" id="{272D10F5-17C7-8CC1-F73D-34FF217356F8}"/>
                  </a:ext>
                </a:extLst>
              </p:cNvPr>
              <p:cNvSpPr/>
              <p:nvPr/>
            </p:nvSpPr>
            <p:spPr>
              <a:xfrm flipH="1">
                <a:off x="5945985" y="6629369"/>
                <a:ext cx="4344946" cy="1569660"/>
              </a:xfrm>
              <a:prstGeom prst="homePlate">
                <a:avLst/>
              </a:prstGeom>
              <a:solidFill>
                <a:srgbClr val="FFC000"/>
              </a:solidFill>
              <a:ln w="57150">
                <a:noFill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sz="2800" b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backproject + </a:t>
                </a:r>
                <a:r>
                  <a:rPr lang="en-BE" sz="2800" b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fit</a:t>
                </a:r>
                <a:r>
                  <a:rPr lang="en-US" sz="2800" b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∀</m:t>
                    </m:r>
                    <m:r>
                      <a:rPr lang="en-US" sz="2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𝒙</m:t>
                    </m:r>
                  </m:oMath>
                </a14:m>
                <a:endParaRPr lang="en-BE" sz="28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BE" sz="28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BE" sz="28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𝝁</m:t>
                          </m:r>
                        </m:e>
                        <m:sub>
                          <m:r>
                            <a:rPr lang="en-BE" sz="28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𝒙</m:t>
                          </m:r>
                        </m:sub>
                        <m:sup>
                          <m:r>
                            <a:rPr lang="en-BE" sz="28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sz="28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𝒕</m:t>
                          </m:r>
                        </m:e>
                      </m:d>
                      <m:r>
                        <a:rPr lang="en-US" sz="28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←</m:t>
                      </m:r>
                      <m:sSubSup>
                        <m:sSubSupPr>
                          <m:ctrlPr>
                            <a:rPr lang="nl-BE" sz="28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BE" sz="28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𝝁</m:t>
                          </m:r>
                        </m:e>
                        <m:sub>
                          <m:r>
                            <a:rPr lang="en-BE" sz="28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𝒙</m:t>
                          </m:r>
                        </m:sub>
                        <m:sup>
                          <m:r>
                            <a:rPr lang="nl-BE" sz="28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∗</m:t>
                          </m:r>
                        </m:sup>
                      </m:sSubSup>
                      <m:r>
                        <a:rPr lang="en-US" sz="28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sz="28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𝒕</m:t>
                      </m:r>
                      <m:r>
                        <a:rPr lang="en-US" sz="28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)+</m:t>
                      </m:r>
                      <m:sSub>
                        <m:sSubPr>
                          <m:ctrlPr>
                            <a:rPr lang="en-BE" sz="28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BE" sz="28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𝜹</m:t>
                          </m:r>
                        </m:e>
                        <m:sub>
                          <m:r>
                            <a:rPr lang="en-BE" sz="28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𝒙</m:t>
                          </m:r>
                        </m:sub>
                      </m:sSub>
                      <m:r>
                        <a:rPr lang="en-US" sz="28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sz="28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𝒕</m:t>
                      </m:r>
                      <m:r>
                        <a:rPr lang="en-US" sz="28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BE" sz="28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6" name="!!backproject">
                <a:extLst>
                  <a:ext uri="{FF2B5EF4-FFF2-40B4-BE49-F238E27FC236}">
                    <a16:creationId xmlns:a16="http://schemas.microsoft.com/office/drawing/2014/main" id="{272D10F5-17C7-8CC1-F73D-34FF217356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945985" y="6629369"/>
                <a:ext cx="4344946" cy="1569660"/>
              </a:xfrm>
              <a:prstGeom prst="homePlate">
                <a:avLst/>
              </a:prstGeom>
              <a:blipFill>
                <a:blip r:embed="rId8"/>
                <a:stretch>
                  <a:fillRect/>
                </a:stretch>
              </a:blipFill>
              <a:ln w="57150">
                <a:noFill/>
                <a:headEnd type="none" w="lg" len="lg"/>
                <a:tailEnd type="none"/>
              </a:ln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!!grads">
                <a:extLst>
                  <a:ext uri="{FF2B5EF4-FFF2-40B4-BE49-F238E27FC236}">
                    <a16:creationId xmlns:a16="http://schemas.microsoft.com/office/drawing/2014/main" id="{B1F903A6-CBA7-748E-3A17-BAC9FB54D808}"/>
                  </a:ext>
                </a:extLst>
              </p:cNvPr>
              <p:cNvSpPr/>
              <p:nvPr/>
            </p:nvSpPr>
            <p:spPr>
              <a:xfrm>
                <a:off x="1678211" y="6629369"/>
                <a:ext cx="3631788" cy="156966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  <a:alpha val="57000"/>
                </a:schemeClr>
              </a:solidFill>
              <a:ln w="57150">
                <a:noFill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BE" sz="2800" b="1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nl-BE" sz="2800" b="1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𝝁</m:t>
                          </m:r>
                        </m:e>
                        <m:sub>
                          <m:r>
                            <a:rPr lang="nl-BE" sz="2800" b="1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𝟎</m:t>
                          </m:r>
                        </m:sub>
                      </m:sSub>
                      <m:r>
                        <a:rPr lang="nl-BE" sz="2800" b="1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.</m:t>
                      </m:r>
                      <m:r>
                        <a:rPr lang="nl-BE" sz="2800" b="1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𝒈𝒓𝒂𝒅</m:t>
                      </m:r>
                    </m:oMath>
                  </m:oMathPara>
                </a14:m>
                <a:endParaRPr lang="nl-BE" sz="2800" b="1" i="1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BE" sz="2800" b="1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nl-BE" sz="2800" b="1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𝝁</m:t>
                          </m:r>
                        </m:e>
                        <m:sub>
                          <m:r>
                            <a:rPr lang="nl-BE" sz="2800" b="1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𝟏</m:t>
                          </m:r>
                        </m:sub>
                      </m:sSub>
                      <m:r>
                        <a:rPr lang="nl-BE" sz="2800" b="1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.</m:t>
                      </m:r>
                      <m:r>
                        <a:rPr lang="nl-BE" sz="2800" b="1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𝒈𝒓𝒂𝒅</m:t>
                      </m:r>
                    </m:oMath>
                  </m:oMathPara>
                </a14:m>
                <a:endParaRPr lang="nl-BE" sz="2800" b="1" i="1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BE" sz="2800" b="1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nl-BE" sz="2800" b="1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𝒕</m:t>
                          </m:r>
                        </m:e>
                        <m:sub>
                          <m:r>
                            <a:rPr lang="nl-BE" sz="2800" b="1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𝟎𝟏</m:t>
                          </m:r>
                        </m:sub>
                      </m:sSub>
                      <m:r>
                        <a:rPr lang="nl-BE" sz="2800" b="1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.</m:t>
                      </m:r>
                      <m:r>
                        <a:rPr lang="nl-BE" sz="2800" b="1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𝒈𝒓𝒂𝒅</m:t>
                      </m:r>
                    </m:oMath>
                  </m:oMathPara>
                </a14:m>
                <a:endParaRPr lang="en-BE" sz="2800" b="1" i="1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!!grads">
                <a:extLst>
                  <a:ext uri="{FF2B5EF4-FFF2-40B4-BE49-F238E27FC236}">
                    <a16:creationId xmlns:a16="http://schemas.microsoft.com/office/drawing/2014/main" id="{B1F903A6-CBA7-748E-3A17-BAC9FB54D8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8211" y="6629369"/>
                <a:ext cx="3631788" cy="156966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57150">
                <a:noFill/>
                <a:headEnd type="none" w="lg" len="lg"/>
                <a:tailEnd type="none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AED552DB-CA82-ACCA-A50C-BC9BEB4C8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/>
              <a:t>Dyrect: Fit local time functions to CT </a:t>
            </a:r>
            <a:r>
              <a:rPr lang="nl-BE"/>
              <a:t>backprojection</a:t>
            </a:r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A8FF47-A826-EF7F-3751-1279AF8D57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E184E0-0BD4-4705-A12B-9B71DDE63301}" type="slidenum">
              <a:rPr lang="en-US" noProof="0" smtClean="0"/>
              <a:t>14</a:t>
            </a:fld>
            <a:endParaRPr lang="en-US" noProof="0"/>
          </a:p>
        </p:txBody>
      </p:sp>
      <p:sp>
        <p:nvSpPr>
          <p:cNvPr id="3" name="!!backproject">
            <a:extLst>
              <a:ext uri="{FF2B5EF4-FFF2-40B4-BE49-F238E27FC236}">
                <a16:creationId xmlns:a16="http://schemas.microsoft.com/office/drawing/2014/main" id="{F8DE73D1-0D10-016B-B4D8-7AE75C0FF43C}"/>
              </a:ext>
            </a:extLst>
          </p:cNvPr>
          <p:cNvSpPr/>
          <p:nvPr/>
        </p:nvSpPr>
        <p:spPr>
          <a:xfrm rot="5400000" flipH="1">
            <a:off x="2972169" y="3330888"/>
            <a:ext cx="1043876" cy="3631787"/>
          </a:xfrm>
          <a:prstGeom prst="homePlate">
            <a:avLst/>
          </a:prstGeom>
          <a:solidFill>
            <a:schemeClr val="tx2">
              <a:lumMod val="60000"/>
              <a:lumOff val="40000"/>
            </a:schemeClr>
          </a:solidFill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270" wrap="none" rtlCol="0" anchor="ctr"/>
          <a:lstStyle/>
          <a:p>
            <a:pPr algn="ctr"/>
            <a:r>
              <a:rPr lang="nl-BE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optimizer.step()</a:t>
            </a:r>
            <a:endParaRPr lang="en-BE" sz="2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!!compare">
            <a:extLst>
              <a:ext uri="{FF2B5EF4-FFF2-40B4-BE49-F238E27FC236}">
                <a16:creationId xmlns:a16="http://schemas.microsoft.com/office/drawing/2014/main" id="{E774D1D1-A907-2E49-2E45-31926215D234}"/>
              </a:ext>
            </a:extLst>
          </p:cNvPr>
          <p:cNvSpPr/>
          <p:nvPr/>
        </p:nvSpPr>
        <p:spPr>
          <a:xfrm flipH="1">
            <a:off x="10952317" y="6629369"/>
            <a:ext cx="3827746" cy="1569660"/>
          </a:xfrm>
          <a:prstGeom prst="homePlate">
            <a:avLst/>
          </a:prstGeom>
          <a:solidFill>
            <a:schemeClr val="tx2">
              <a:lumMod val="60000"/>
              <a:lumOff val="40000"/>
            </a:schemeClr>
          </a:solidFill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r>
              <a:rPr lang="nl-BE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loss.backward()</a:t>
            </a:r>
            <a:endParaRPr lang="en-BE" sz="2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982DF536-12CE-6D2F-BD3C-8DBBF4A02480}"/>
              </a:ext>
            </a:extLst>
          </p:cNvPr>
          <p:cNvCxnSpPr>
            <a:cxnSpLocks/>
            <a:stCxn id="45" idx="3"/>
            <a:endCxn id="27" idx="1"/>
          </p:cNvCxnSpPr>
          <p:nvPr/>
        </p:nvCxnSpPr>
        <p:spPr>
          <a:xfrm>
            <a:off x="14780063" y="2879365"/>
            <a:ext cx="12700" cy="4534834"/>
          </a:xfrm>
          <a:prstGeom prst="curvedConnector3">
            <a:avLst>
              <a:gd name="adj1" fmla="val 13757150"/>
            </a:avLst>
          </a:prstGeom>
          <a:ln w="57150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9B6FC33-3171-4875-241B-1BD7BA50BC47}"/>
              </a:ext>
            </a:extLst>
          </p:cNvPr>
          <p:cNvCxnSpPr>
            <a:cxnSpLocks/>
            <a:stCxn id="15" idx="3"/>
            <a:endCxn id="44" idx="1"/>
          </p:cNvCxnSpPr>
          <p:nvPr/>
        </p:nvCxnSpPr>
        <p:spPr>
          <a:xfrm>
            <a:off x="5309999" y="2879365"/>
            <a:ext cx="1023693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2DA01EB-AFF1-6D1F-0042-EE5AF6C0ADF0}"/>
              </a:ext>
            </a:extLst>
          </p:cNvPr>
          <p:cNvCxnSpPr>
            <a:cxnSpLocks/>
            <a:stCxn id="44" idx="3"/>
            <a:endCxn id="45" idx="1"/>
          </p:cNvCxnSpPr>
          <p:nvPr/>
        </p:nvCxnSpPr>
        <p:spPr>
          <a:xfrm>
            <a:off x="10161438" y="2879365"/>
            <a:ext cx="790879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396F27D-8E30-A305-C2B0-4D6377676D10}"/>
              </a:ext>
            </a:extLst>
          </p:cNvPr>
          <p:cNvCxnSpPr>
            <a:cxnSpLocks/>
            <a:stCxn id="27" idx="3"/>
            <a:endCxn id="46" idx="1"/>
          </p:cNvCxnSpPr>
          <p:nvPr/>
        </p:nvCxnSpPr>
        <p:spPr>
          <a:xfrm flipH="1">
            <a:off x="10290931" y="7414199"/>
            <a:ext cx="661386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CC376F2-7ABE-5A64-F2E5-FE1DFBDDE982}"/>
              </a:ext>
            </a:extLst>
          </p:cNvPr>
          <p:cNvCxnSpPr>
            <a:cxnSpLocks/>
            <a:stCxn id="46" idx="3"/>
            <a:endCxn id="17" idx="3"/>
          </p:cNvCxnSpPr>
          <p:nvPr/>
        </p:nvCxnSpPr>
        <p:spPr>
          <a:xfrm flipH="1">
            <a:off x="5309999" y="7414199"/>
            <a:ext cx="635986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A6645EF-2F6C-82BB-D34C-923014F936CC}"/>
              </a:ext>
            </a:extLst>
          </p:cNvPr>
          <p:cNvCxnSpPr>
            <a:stCxn id="17" idx="0"/>
            <a:endCxn id="3" idx="1"/>
          </p:cNvCxnSpPr>
          <p:nvPr/>
        </p:nvCxnSpPr>
        <p:spPr>
          <a:xfrm flipV="1">
            <a:off x="3494105" y="5668720"/>
            <a:ext cx="2" cy="960649"/>
          </a:xfrm>
          <a:prstGeom prst="straightConnector1">
            <a:avLst/>
          </a:prstGeom>
          <a:ln w="57150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66E7781-8EBF-EF03-82A0-E4DFE4FF4DF3}"/>
              </a:ext>
            </a:extLst>
          </p:cNvPr>
          <p:cNvCxnSpPr>
            <a:stCxn id="3" idx="3"/>
            <a:endCxn id="15" idx="2"/>
          </p:cNvCxnSpPr>
          <p:nvPr/>
        </p:nvCxnSpPr>
        <p:spPr>
          <a:xfrm flipV="1">
            <a:off x="3494107" y="3664195"/>
            <a:ext cx="0" cy="960649"/>
          </a:xfrm>
          <a:prstGeom prst="straightConnector1">
            <a:avLst/>
          </a:prstGeom>
          <a:ln w="57150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!!dyrect">
            <a:extLst>
              <a:ext uri="{FF2B5EF4-FFF2-40B4-BE49-F238E27FC236}">
                <a16:creationId xmlns:a16="http://schemas.microsoft.com/office/drawing/2014/main" id="{090F4713-6F10-45FD-90E8-5711CAAD00F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5833" b="25833"/>
          <a:stretch>
            <a:fillRect/>
          </a:stretch>
        </p:blipFill>
        <p:spPr>
          <a:xfrm>
            <a:off x="6695998" y="4811232"/>
            <a:ext cx="3103133" cy="857488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7E232317-D7AD-6296-6823-DDD8F7A7EF16}"/>
              </a:ext>
            </a:extLst>
          </p:cNvPr>
          <p:cNvGrpSpPr/>
          <p:nvPr/>
        </p:nvGrpSpPr>
        <p:grpSpPr>
          <a:xfrm>
            <a:off x="764374" y="1650028"/>
            <a:ext cx="1072917" cy="2014166"/>
            <a:chOff x="-4659087" y="1207816"/>
            <a:chExt cx="3380886" cy="6346870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C6C9D4E9-ACB2-4D02-EB5A-20B64514B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18" t="12383" r="66537" b="22545"/>
            <a:stretch>
              <a:fillRect/>
            </a:stretch>
          </p:blipFill>
          <p:spPr>
            <a:xfrm>
              <a:off x="-4659087" y="1207816"/>
              <a:ext cx="3380886" cy="6346869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23A1D486-B2E8-4D6F-6DF1-71646CB78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8000" contrast="8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36" t="12054" r="66526" b="22526"/>
            <a:stretch>
              <a:fillRect/>
            </a:stretch>
          </p:blipFill>
          <p:spPr>
            <a:xfrm>
              <a:off x="-4640037" y="1207817"/>
              <a:ext cx="3361835" cy="6346868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3F68B0F0-C2A1-9A71-3A8D-569F0A7B1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2" t="12383" r="66672" b="22546"/>
            <a:stretch>
              <a:fillRect/>
            </a:stretch>
          </p:blipFill>
          <p:spPr>
            <a:xfrm>
              <a:off x="-4659087" y="1207818"/>
              <a:ext cx="3380885" cy="6346868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92146F8-11AC-CAB2-307B-EBB92C1CF746}"/>
              </a:ext>
            </a:extLst>
          </p:cNvPr>
          <p:cNvGrpSpPr/>
          <p:nvPr/>
        </p:nvGrpSpPr>
        <p:grpSpPr>
          <a:xfrm>
            <a:off x="764374" y="6184863"/>
            <a:ext cx="1072917" cy="2014166"/>
            <a:chOff x="-4659087" y="1207816"/>
            <a:chExt cx="3380886" cy="6346870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C272FFD-B595-4245-9D1E-3EB27CFAF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18" t="12383" r="66537" b="22545"/>
            <a:stretch>
              <a:fillRect/>
            </a:stretch>
          </p:blipFill>
          <p:spPr>
            <a:xfrm>
              <a:off x="-4659087" y="1207816"/>
              <a:ext cx="3380886" cy="6346869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EDCFC34A-1CCA-7527-8962-B660D4707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8000" contrast="8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36" t="12054" r="66526" b="22526"/>
            <a:stretch>
              <a:fillRect/>
            </a:stretch>
          </p:blipFill>
          <p:spPr>
            <a:xfrm>
              <a:off x="-4640037" y="1207817"/>
              <a:ext cx="3361835" cy="6346868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ED06A340-A8E0-C778-26CD-6B564CF1C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2" t="12383" r="66672" b="22546"/>
            <a:stretch>
              <a:fillRect/>
            </a:stretch>
          </p:blipFill>
          <p:spPr>
            <a:xfrm>
              <a:off x="-4659087" y="1207818"/>
              <a:ext cx="3380885" cy="6346868"/>
            </a:xfrm>
            <a:prstGeom prst="rect">
              <a:avLst/>
            </a:prstGeom>
          </p:spPr>
        </p:pic>
      </p:grpSp>
      <p:pic>
        <p:nvPicPr>
          <p:cNvPr id="73" name="!!residual">
            <a:extLst>
              <a:ext uri="{FF2B5EF4-FFF2-40B4-BE49-F238E27FC236}">
                <a16:creationId xmlns:a16="http://schemas.microsoft.com/office/drawing/2014/main" id="{30A72833-F7D7-4256-6BDC-5F6B7CB9CE81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100000"/>
                    </a14:imgEffect>
                    <a14:imgEffect>
                      <a14:brightnessContrast bright="7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27056" y="3963165"/>
            <a:ext cx="1333406" cy="1705555"/>
          </a:xfrm>
          <a:prstGeom prst="rect">
            <a:avLst/>
          </a:prstGeom>
          <a:ln w="6350">
            <a:solidFill>
              <a:schemeClr val="tx1"/>
            </a:solidFill>
          </a:ln>
          <a:scene3d>
            <a:camera prst="isometricRightUp"/>
            <a:lightRig rig="threePt" dir="t"/>
          </a:scene3d>
          <a:sp3d extrusionH="50800"/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AB908FD3-E6C2-AD47-750E-B1DA7288D92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8000"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5" t="12054" r="63750" b="22526"/>
          <a:stretch>
            <a:fillRect/>
          </a:stretch>
        </p:blipFill>
        <p:spPr>
          <a:xfrm>
            <a:off x="14374824" y="700353"/>
            <a:ext cx="1215696" cy="2014166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DD5C2EB9-5381-363A-1987-D9A914DCADE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lasticWrap/>
                    </a14:imgEffect>
                    <a14:imgEffect>
                      <a14:brightnessContrast bright="8000"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5" t="12054" r="63750" b="22526"/>
          <a:stretch>
            <a:fillRect/>
          </a:stretch>
        </p:blipFill>
        <p:spPr>
          <a:xfrm>
            <a:off x="14374824" y="700353"/>
            <a:ext cx="1215696" cy="2014166"/>
          </a:xfrm>
          <a:prstGeom prst="rtTriangle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A3EC0C2-96D6-FEB3-D34D-639BE9C9212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2" t="12383" r="66672" b="22546"/>
          <a:stretch>
            <a:fillRect/>
          </a:stretch>
        </p:blipFill>
        <p:spPr>
          <a:xfrm>
            <a:off x="15570942" y="849839"/>
            <a:ext cx="1072917" cy="2014165"/>
          </a:xfrm>
          <a:prstGeom prst="rect">
            <a:avLst/>
          </a:prstGeom>
        </p:spPr>
      </p:pic>
      <p:pic>
        <p:nvPicPr>
          <p:cNvPr id="81" name="Picture 4" descr="Pytorch logo Icon">
            <a:extLst>
              <a:ext uri="{FF2B5EF4-FFF2-40B4-BE49-F238E27FC236}">
                <a16:creationId xmlns:a16="http://schemas.microsoft.com/office/drawing/2014/main" id="{98AE5C63-9D67-900C-DC5F-D317DA951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952" y="3577818"/>
            <a:ext cx="1854099" cy="92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122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9B1F6-7C35-DB58-45FD-1E90C91C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Dyrect: Fit time functions to CT projections</a:t>
            </a:r>
            <a:r>
              <a:rPr lang="en-GB" dirty="0"/>
              <a:t> per voxel</a:t>
            </a: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4A9817-69E4-4D27-07DD-D2CF2548F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US" noProof="0" smtClean="0"/>
              <a:t>15</a:t>
            </a:fld>
            <a:endParaRPr lang="en-US" noProof="0"/>
          </a:p>
        </p:txBody>
      </p:sp>
      <p:pic>
        <p:nvPicPr>
          <p:cNvPr id="41" name="corrections 0">
            <a:extLst>
              <a:ext uri="{FF2B5EF4-FFF2-40B4-BE49-F238E27FC236}">
                <a16:creationId xmlns:a16="http://schemas.microsoft.com/office/drawing/2014/main" id="{CE47DA45-290D-C415-E98E-A4D1362CD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4888" y="1581259"/>
            <a:ext cx="7144378" cy="540027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FA1BA59-6A6B-10D4-D9EC-6B4EF5FEE2BB}"/>
              </a:ext>
            </a:extLst>
          </p:cNvPr>
          <p:cNvSpPr/>
          <p:nvPr/>
        </p:nvSpPr>
        <p:spPr>
          <a:xfrm>
            <a:off x="5569596" y="2182548"/>
            <a:ext cx="955038" cy="1214847"/>
          </a:xfrm>
          <a:prstGeom prst="rect">
            <a:avLst/>
          </a:prstGeom>
          <a:solidFill>
            <a:srgbClr val="7F7FFF">
              <a:alpha val="60000"/>
            </a:srgbClr>
          </a:solidFill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7E1145-B61A-5A37-8F6B-9ADF77C39D3A}"/>
                  </a:ext>
                </a:extLst>
              </p:cNvPr>
              <p:cNvSpPr txBox="1"/>
              <p:nvPr/>
            </p:nvSpPr>
            <p:spPr>
              <a:xfrm>
                <a:off x="5443237" y="6894472"/>
                <a:ext cx="3193503" cy="6093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t</m:t>
                      </m:r>
                      <m:r>
                        <a:rPr lang="en-US" sz="2800" b="0" i="0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800" b="0" i="0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projection</m:t>
                      </m:r>
                      <m:r>
                        <a:rPr lang="en-US" sz="2800" b="0" i="0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index</m:t>
                      </m:r>
                      <m:r>
                        <a:rPr lang="en-US" sz="2800" b="0" i="0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sz="280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7E1145-B61A-5A37-8F6B-9ADF77C39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3237" y="6894472"/>
                <a:ext cx="3193503" cy="6093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2">
                <a:extLst>
                  <a:ext uri="{FF2B5EF4-FFF2-40B4-BE49-F238E27FC236}">
                    <a16:creationId xmlns:a16="http://schemas.microsoft.com/office/drawing/2014/main" id="{C8F5ADE3-8A3A-EA50-599A-AFBECC94121A}"/>
                  </a:ext>
                </a:extLst>
              </p:cNvPr>
              <p:cNvSpPr txBox="1"/>
              <p:nvPr/>
            </p:nvSpPr>
            <p:spPr>
              <a:xfrm>
                <a:off x="5853398" y="3361990"/>
                <a:ext cx="1217448" cy="8090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𝑡</m:t>
                          </m:r>
                        </m:e>
                        <m:sub>
                          <m:r>
                            <a:rPr lang="en-BE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01,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  <m:sup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(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𝑖𝑡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−1)</m:t>
                          </m:r>
                        </m:sup>
                      </m:sSubSup>
                    </m:oMath>
                  </m:oMathPara>
                </a14:m>
                <a:endParaRPr lang="en-US" sz="280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9" name="TextBox 12">
                <a:extLst>
                  <a:ext uri="{FF2B5EF4-FFF2-40B4-BE49-F238E27FC236}">
                    <a16:creationId xmlns:a16="http://schemas.microsoft.com/office/drawing/2014/main" id="{C8F5ADE3-8A3A-EA50-599A-AFBECC9412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3398" y="3361990"/>
                <a:ext cx="1217448" cy="8090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2">
                <a:extLst>
                  <a:ext uri="{FF2B5EF4-FFF2-40B4-BE49-F238E27FC236}">
                    <a16:creationId xmlns:a16="http://schemas.microsoft.com/office/drawing/2014/main" id="{CFF7D892-571E-B1F3-B4E4-ADD0C3814F13}"/>
                  </a:ext>
                </a:extLst>
              </p:cNvPr>
              <p:cNvSpPr txBox="1"/>
              <p:nvPr/>
            </p:nvSpPr>
            <p:spPr>
              <a:xfrm rot="16200000">
                <a:off x="1799665" y="3365053"/>
                <a:ext cx="1244251" cy="5738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sz="2800" b="0" i="1" noProof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𝜇</m:t>
                    </m:r>
                  </m:oMath>
                </a14:m>
                <a:r>
                  <a:rPr lang="en-US" sz="2800" noProof="0">
                    <a:latin typeface="Calibri" panose="020F0502020204030204" pitchFamily="34" charset="0"/>
                    <a:cs typeface="Calibri" panose="020F0502020204030204" pitchFamily="34" charset="0"/>
                  </a:rPr>
                  <a:t>(cm</a:t>
                </a:r>
                <a:r>
                  <a:rPr lang="en-US" sz="2800" baseline="30000" noProof="0">
                    <a:latin typeface="Calibri" panose="020F0502020204030204" pitchFamily="34" charset="0"/>
                    <a:cs typeface="Calibri" panose="020F0502020204030204" pitchFamily="34" charset="0"/>
                  </a:rPr>
                  <a:t>-1</a:t>
                </a:r>
                <a:r>
                  <a:rPr lang="en-US" sz="2800" noProof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0" name="TextBox 12">
                <a:extLst>
                  <a:ext uri="{FF2B5EF4-FFF2-40B4-BE49-F238E27FC236}">
                    <a16:creationId xmlns:a16="http://schemas.microsoft.com/office/drawing/2014/main" id="{CFF7D892-571E-B1F3-B4E4-ADD0C3814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799665" y="3365053"/>
                <a:ext cx="1244251" cy="573811"/>
              </a:xfrm>
              <a:prstGeom prst="rect">
                <a:avLst/>
              </a:prstGeom>
              <a:blipFill>
                <a:blip r:embed="rId6"/>
                <a:stretch>
                  <a:fillRect l="-1064" t="-9314" r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B9619966-5530-F035-435A-1A106C397D07}"/>
              </a:ext>
            </a:extLst>
          </p:cNvPr>
          <p:cNvSpPr/>
          <p:nvPr/>
        </p:nvSpPr>
        <p:spPr>
          <a:xfrm>
            <a:off x="10030384" y="3115217"/>
            <a:ext cx="6918985" cy="190657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C21E32E-B811-6A03-7EFD-524BB7382245}"/>
              </a:ext>
            </a:extLst>
          </p:cNvPr>
          <p:cNvCxnSpPr>
            <a:cxnSpLocks/>
          </p:cNvCxnSpPr>
          <p:nvPr/>
        </p:nvCxnSpPr>
        <p:spPr>
          <a:xfrm>
            <a:off x="10329362" y="3415699"/>
            <a:ext cx="956347" cy="0"/>
          </a:xfrm>
          <a:prstGeom prst="line">
            <a:avLst/>
          </a:prstGeom>
          <a:ln w="38100">
            <a:solidFill>
              <a:srgbClr val="0E0EFF"/>
            </a:solidFill>
            <a:prstDash val="sysDash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FADAA33-1FBA-ED9C-23A1-E2457539C1A2}"/>
              </a:ext>
            </a:extLst>
          </p:cNvPr>
          <p:cNvCxnSpPr>
            <a:cxnSpLocks/>
          </p:cNvCxnSpPr>
          <p:nvPr/>
        </p:nvCxnSpPr>
        <p:spPr>
          <a:xfrm>
            <a:off x="10311579" y="4039813"/>
            <a:ext cx="956347" cy="0"/>
          </a:xfrm>
          <a:prstGeom prst="line">
            <a:avLst/>
          </a:prstGeom>
          <a:ln w="38100">
            <a:solidFill>
              <a:srgbClr val="0E0EFF"/>
            </a:solidFill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DA357C4-6213-5EA0-20F8-CEB3229D71A1}"/>
                  </a:ext>
                </a:extLst>
              </p:cNvPr>
              <p:cNvSpPr txBox="1"/>
              <p:nvPr/>
            </p:nvSpPr>
            <p:spPr>
              <a:xfrm>
                <a:off x="11383797" y="3081500"/>
                <a:ext cx="4112601" cy="6362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400" b="0" noProof="0">
                    <a:latin typeface="Calibri" panose="020F0502020204030204" pitchFamily="34" charset="0"/>
                    <a:cs typeface="Calibri" panose="020F0502020204030204" pitchFamily="34" charset="0"/>
                  </a:rPr>
                  <a:t>previous estimate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𝜇</m:t>
                        </m:r>
                      </m:e>
                      <m:sub>
                        <m:r>
                          <a:rPr lang="en-BE" sz="2400" b="0" i="1" noProof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𝑒𝑣𝑒𝑛𝑡</m:t>
                        </m:r>
                      </m:sub>
                      <m:sup>
                        <m:d>
                          <m:dPr>
                            <m:ctrlPr>
                              <a:rPr lang="en-US" sz="2400" b="0" i="1" noProof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2400" b="0" i="1" noProof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𝑖𝑡</m:t>
                            </m:r>
                            <m:r>
                              <a:rPr lang="en-US" sz="2400" b="0" i="1" noProof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−1</m:t>
                            </m:r>
                          </m:e>
                        </m:d>
                      </m:sup>
                    </m:sSubSup>
                    <m:r>
                      <a:rPr lang="en-US" sz="2400" b="0" i="1" noProof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en-US" sz="2400" b="0" i="1" noProof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  <m:r>
                      <a:rPr lang="en-US" sz="2400" b="0" i="1" noProof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;</m:t>
                    </m:r>
                    <m:sSub>
                      <m:sSubPr>
                        <m:ctrlPr>
                          <a:rPr lang="en-US" sz="2400" b="1" i="1" noProof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400" b="1" i="1" noProof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𝜺</m:t>
                        </m:r>
                      </m:e>
                      <m:sub>
                        <m:r>
                          <a:rPr lang="en-US" sz="2400" b="1" i="1" noProof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𝒋</m:t>
                        </m:r>
                      </m:sub>
                    </m:sSub>
                    <m:r>
                      <a:rPr lang="en-US" sz="2400" b="0" i="1" noProof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endParaRPr lang="en-US" sz="240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DA357C4-6213-5EA0-20F8-CEB3229D71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3797" y="3081500"/>
                <a:ext cx="4112601" cy="636264"/>
              </a:xfrm>
              <a:prstGeom prst="rect">
                <a:avLst/>
              </a:prstGeom>
              <a:blipFill>
                <a:blip r:embed="rId7"/>
                <a:stretch>
                  <a:fillRect l="-2222" b="-15238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A514610-AB83-C796-AE65-A39025425445}"/>
                  </a:ext>
                </a:extLst>
              </p:cNvPr>
              <p:cNvSpPr txBox="1"/>
              <p:nvPr/>
            </p:nvSpPr>
            <p:spPr>
              <a:xfrm>
                <a:off x="11432794" y="3628214"/>
                <a:ext cx="5266442" cy="6362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400" noProof="0">
                    <a:latin typeface="Calibri" panose="020F0502020204030204" pitchFamily="34" charset="0"/>
                    <a:cs typeface="Calibri" panose="020F0502020204030204" pitchFamily="34" charset="0"/>
                  </a:rPr>
                  <a:t>corrected estimate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𝜇</m:t>
                        </m:r>
                      </m:e>
                      <m:sub>
                        <m:r>
                          <a:rPr lang="en-BE" sz="2400" b="0" i="1" noProof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𝑒𝑣𝑒𝑛𝑡</m:t>
                        </m:r>
                      </m:sub>
                      <m:sup>
                        <m:d>
                          <m:dPr>
                            <m:ctrlPr>
                              <a:rPr lang="en-US" sz="2400" b="0" i="1" noProof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2400" b="0" i="1" noProof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𝑖𝑡</m:t>
                            </m:r>
                            <m:r>
                              <a:rPr lang="en-US" sz="2400" b="0" i="1" noProof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−1</m:t>
                            </m:r>
                          </m:e>
                        </m:d>
                      </m:sup>
                    </m:sSubSup>
                    <m:d>
                      <m:d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  <m:r>
                          <a:rPr lang="en-US" sz="2400" i="1" noProof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2400" b="1" i="1" noProof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400" b="1" i="1" noProof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𝜺</m:t>
                            </m:r>
                          </m:e>
                          <m:sub>
                            <m:r>
                              <a:rPr lang="en-US" sz="2400" b="1" i="1" noProof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𝒋</m:t>
                            </m:r>
                          </m:sub>
                        </m:sSub>
                      </m:e>
                    </m:d>
                    <m:r>
                      <a:rPr lang="en-US" sz="2400" b="0" i="1" noProof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sSub>
                      <m:sSub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𝛿</m:t>
                        </m:r>
                      </m:e>
                      <m:sub>
                        <m:r>
                          <a:rPr lang="en-US" sz="2400" b="0" i="1" noProof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𝑗</m:t>
                        </m:r>
                      </m:sub>
                    </m:sSub>
                    <m:r>
                      <a:rPr lang="en-US" sz="2400" b="0" i="1" noProof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en-US" sz="2400" b="0" i="1" noProof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  <m:r>
                      <a:rPr lang="en-US" sz="2400" b="0" i="1" noProof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endParaRPr lang="en-US" sz="240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A514610-AB83-C796-AE65-A39025425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2794" y="3628214"/>
                <a:ext cx="5266442" cy="636264"/>
              </a:xfrm>
              <a:prstGeom prst="rect">
                <a:avLst/>
              </a:prstGeom>
              <a:blipFill>
                <a:blip r:embed="rId8"/>
                <a:stretch>
                  <a:fillRect l="-1736" b="-15238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DDC6059-8B68-1B96-CA44-9AA69FE9ACE8}"/>
              </a:ext>
            </a:extLst>
          </p:cNvPr>
          <p:cNvCxnSpPr>
            <a:cxnSpLocks/>
          </p:cNvCxnSpPr>
          <p:nvPr/>
        </p:nvCxnSpPr>
        <p:spPr>
          <a:xfrm>
            <a:off x="10311579" y="4581680"/>
            <a:ext cx="956347" cy="0"/>
          </a:xfrm>
          <a:prstGeom prst="line">
            <a:avLst/>
          </a:prstGeom>
          <a:ln w="38100">
            <a:solidFill>
              <a:srgbClr val="0E0EFF"/>
            </a:solidFill>
            <a:prstDash val="sysDot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CF87F7D-123A-548B-DBD1-67B4B88D4536}"/>
                  </a:ext>
                </a:extLst>
              </p:cNvPr>
              <p:cNvSpPr txBox="1"/>
              <p:nvPr/>
            </p:nvSpPr>
            <p:spPr>
              <a:xfrm>
                <a:off x="11432794" y="4280636"/>
                <a:ext cx="2969916" cy="5513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400" noProof="0">
                    <a:latin typeface="Calibri" panose="020F0502020204030204" pitchFamily="34" charset="0"/>
                    <a:cs typeface="Calibri" panose="020F0502020204030204" pitchFamily="34" charset="0"/>
                  </a:rPr>
                  <a:t>correction terms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noProof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𝛿</m:t>
                        </m:r>
                      </m:e>
                      <m:sub>
                        <m:r>
                          <a:rPr lang="en-US" sz="2400" i="1" noProof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𝑗</m:t>
                        </m:r>
                      </m:sub>
                    </m:sSub>
                    <m:r>
                      <a:rPr lang="en-US" sz="2400" b="0" i="1" noProof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en-US" sz="2400" b="0" i="1" noProof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  <m:r>
                      <a:rPr lang="en-US" sz="2400" b="0" i="1" noProof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endParaRPr lang="en-US" sz="240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CF87F7D-123A-548B-DBD1-67B4B88D45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2794" y="4280636"/>
                <a:ext cx="2969916" cy="551305"/>
              </a:xfrm>
              <a:prstGeom prst="rect">
                <a:avLst/>
              </a:prstGeom>
              <a:blipFill>
                <a:blip r:embed="rId9"/>
                <a:stretch>
                  <a:fillRect l="-3074" r="-820" b="-18681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8298A13-36AE-88EB-CF67-BB231F7BBF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6530" y="7904167"/>
            <a:ext cx="1159398" cy="1482982"/>
          </a:xfrm>
          <a:prstGeom prst="rect">
            <a:avLst/>
          </a:prstGeom>
          <a:ln w="6350">
            <a:solidFill>
              <a:schemeClr val="tx1"/>
            </a:solidFill>
          </a:ln>
          <a:scene3d>
            <a:camera prst="isometricRightUp"/>
            <a:lightRig rig="threePt" dir="t"/>
          </a:scene3d>
          <a:sp3d extrusionH="50800"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3A5F37-23CF-21BC-D337-47DFC02325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3916" y="7904167"/>
            <a:ext cx="1159398" cy="1482982"/>
          </a:xfrm>
          <a:prstGeom prst="rect">
            <a:avLst/>
          </a:prstGeom>
          <a:ln w="6350">
            <a:solidFill>
              <a:schemeClr val="tx1"/>
            </a:solidFill>
          </a:ln>
          <a:scene3d>
            <a:camera prst="isometricRightUp"/>
            <a:lightRig rig="threePt" dir="t"/>
          </a:scene3d>
          <a:sp3d extrusionH="508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838293-409C-F77F-6671-18AE6A1487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1302" y="7904167"/>
            <a:ext cx="1159398" cy="1482982"/>
          </a:xfrm>
          <a:prstGeom prst="rect">
            <a:avLst/>
          </a:prstGeom>
          <a:ln w="6350">
            <a:solidFill>
              <a:schemeClr val="tx1"/>
            </a:solidFill>
          </a:ln>
          <a:scene3d>
            <a:camera prst="isometricRightUp"/>
            <a:lightRig rig="threePt" dir="t"/>
          </a:scene3d>
          <a:sp3d extrusionH="508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98BDE7-0343-F57C-75C0-0EDBE04B31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8688" y="7904167"/>
            <a:ext cx="1159398" cy="1482982"/>
          </a:xfrm>
          <a:prstGeom prst="rect">
            <a:avLst/>
          </a:prstGeom>
          <a:ln w="6350">
            <a:solidFill>
              <a:schemeClr val="tx1"/>
            </a:solidFill>
          </a:ln>
          <a:scene3d>
            <a:camera prst="isometricRightUp"/>
            <a:lightRig rig="threePt" dir="t"/>
          </a:scene3d>
          <a:sp3d extrusionH="508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68C122-892E-EB81-4BE6-F6FCA62AB4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6074" y="7904167"/>
            <a:ext cx="1159398" cy="1482982"/>
          </a:xfrm>
          <a:prstGeom prst="rect">
            <a:avLst/>
          </a:prstGeom>
          <a:ln w="6350">
            <a:solidFill>
              <a:schemeClr val="tx1"/>
            </a:solidFill>
          </a:ln>
          <a:scene3d>
            <a:camera prst="isometricRightUp"/>
            <a:lightRig rig="threePt" dir="t"/>
          </a:scene3d>
          <a:sp3d extrusionH="50800"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488D98-60B3-8585-8270-F9A6A9EDA2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3460" y="7904167"/>
            <a:ext cx="1159398" cy="1482982"/>
          </a:xfrm>
          <a:prstGeom prst="rect">
            <a:avLst/>
          </a:prstGeom>
          <a:ln w="6350">
            <a:solidFill>
              <a:schemeClr val="tx1"/>
            </a:solidFill>
          </a:ln>
          <a:scene3d>
            <a:camera prst="isometricRightUp"/>
            <a:lightRig rig="threePt" dir="t"/>
          </a:scene3d>
          <a:sp3d extrusionH="50800"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26BE7-F47A-4DCE-5627-716E01C276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70846" y="7904167"/>
            <a:ext cx="1159398" cy="1482982"/>
          </a:xfrm>
          <a:prstGeom prst="rect">
            <a:avLst/>
          </a:prstGeom>
          <a:ln w="6350">
            <a:solidFill>
              <a:schemeClr val="tx1"/>
            </a:solidFill>
          </a:ln>
          <a:scene3d>
            <a:camera prst="isometricRightUp"/>
            <a:lightRig rig="threePt" dir="t"/>
          </a:scene3d>
          <a:sp3d extrusionH="50800"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DB1709-A7EA-166A-0652-E82645CFF9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8232" y="7904167"/>
            <a:ext cx="1159398" cy="1482982"/>
          </a:xfrm>
          <a:prstGeom prst="rect">
            <a:avLst/>
          </a:prstGeom>
          <a:ln w="6350">
            <a:solidFill>
              <a:schemeClr val="tx1"/>
            </a:solidFill>
          </a:ln>
          <a:scene3d>
            <a:camera prst="isometricRightUp"/>
            <a:lightRig rig="threePt" dir="t"/>
          </a:scene3d>
          <a:sp3d extrusionH="50800"/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1951D31-F2E6-0E9A-A71B-1D72112BC8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5618" y="7904167"/>
            <a:ext cx="1159398" cy="1482982"/>
          </a:xfrm>
          <a:prstGeom prst="rect">
            <a:avLst/>
          </a:prstGeom>
          <a:ln w="6350">
            <a:solidFill>
              <a:schemeClr val="tx1"/>
            </a:solidFill>
          </a:ln>
          <a:scene3d>
            <a:camera prst="isometricRightUp"/>
            <a:lightRig rig="threePt" dir="t"/>
          </a:scene3d>
          <a:sp3d extrusionH="50800"/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C0651E4-7C07-B54A-5DC8-45124910F8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23006" y="7904167"/>
            <a:ext cx="1159398" cy="1482982"/>
          </a:xfrm>
          <a:prstGeom prst="rect">
            <a:avLst/>
          </a:prstGeom>
          <a:ln w="6350">
            <a:solidFill>
              <a:schemeClr val="tx1"/>
            </a:solidFill>
          </a:ln>
          <a:scene3d>
            <a:camera prst="isometricRightUp"/>
            <a:lightRig rig="threePt" dir="t"/>
          </a:scene3d>
          <a:sp3d extrusionH="50800"/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98EBA8B-0ECD-3084-6D99-DC4F069BE5C0}"/>
              </a:ext>
            </a:extLst>
          </p:cNvPr>
          <p:cNvSpPr txBox="1"/>
          <p:nvPr/>
        </p:nvSpPr>
        <p:spPr>
          <a:xfrm>
            <a:off x="10700213" y="7757215"/>
            <a:ext cx="4796185" cy="139236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BE" b="0"/>
              <a:t>Fast approximate results</a:t>
            </a:r>
          </a:p>
          <a:p>
            <a:r>
              <a:rPr lang="en-BE" b="0"/>
              <a:t>using subsets of projections:</a:t>
            </a:r>
          </a:p>
          <a:p>
            <a:r>
              <a:rPr lang="en-BE" b="0"/>
              <a:t>Get early insight!</a:t>
            </a:r>
          </a:p>
        </p:txBody>
      </p:sp>
      <p:pic>
        <p:nvPicPr>
          <p:cNvPr id="26" name="!!nvidia">
            <a:extLst>
              <a:ext uri="{FF2B5EF4-FFF2-40B4-BE49-F238E27FC236}">
                <a16:creationId xmlns:a16="http://schemas.microsoft.com/office/drawing/2014/main" id="{D1895587-F171-8750-26DB-745F3986F6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2" t="9635" r="30423" b="53719"/>
          <a:stretch>
            <a:fillRect/>
          </a:stretch>
        </p:blipFill>
        <p:spPr bwMode="auto">
          <a:xfrm>
            <a:off x="10932098" y="1358852"/>
            <a:ext cx="736979" cy="39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ackproject">
                <a:extLst>
                  <a:ext uri="{FF2B5EF4-FFF2-40B4-BE49-F238E27FC236}">
                    <a16:creationId xmlns:a16="http://schemas.microsoft.com/office/drawing/2014/main" id="{207E14DC-6062-4923-4E83-1C665C339FD7}"/>
                  </a:ext>
                </a:extLst>
              </p:cNvPr>
              <p:cNvSpPr/>
              <p:nvPr/>
            </p:nvSpPr>
            <p:spPr>
              <a:xfrm flipH="1">
                <a:off x="11151452" y="1300200"/>
                <a:ext cx="4344946" cy="1569660"/>
              </a:xfrm>
              <a:prstGeom prst="homePlate">
                <a:avLst/>
              </a:prstGeom>
              <a:solidFill>
                <a:srgbClr val="FFC000"/>
              </a:solidFill>
              <a:ln w="57150">
                <a:noFill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sz="2800" b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backproject + </a:t>
                </a:r>
                <a:r>
                  <a:rPr lang="en-BE" sz="2800" b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fit</a:t>
                </a:r>
                <a:r>
                  <a:rPr lang="en-US" sz="2800" b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sz="2800" b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BE" sz="28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BE" sz="28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BE" sz="2800" b="1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en-BE" sz="2800" b="1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  <m:sup>
                          <m:r>
                            <a:rPr lang="en-BE" sz="2800" b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sz="2800" b="1">
                          <a:latin typeface="Cambria Math" panose="02040503050406030204" pitchFamily="18" charset="0"/>
                        </a:rPr>
                        <m:t>←</m:t>
                      </m:r>
                      <m:sSubSup>
                        <m:sSubSupPr>
                          <m:ctrlPr>
                            <a:rPr lang="nl-BE" sz="28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BE" sz="2800" b="1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en-BE" sz="2800" b="1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  <m:sup>
                          <m:r>
                            <a:rPr lang="nl-BE" sz="2800" b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2800" b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1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2800" b="1"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BE" sz="2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BE" sz="2800" b="1">
                              <a:latin typeface="Cambria Math" panose="02040503050406030204" pitchFamily="18" charset="0"/>
                            </a:rPr>
                            <m:t>𝜹</m:t>
                          </m:r>
                        </m:e>
                        <m:sub>
                          <m:r>
                            <a:rPr lang="en-BE" sz="2800" b="1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sz="2800" b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1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2800" b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BE" sz="28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!!backproject">
                <a:extLst>
                  <a:ext uri="{FF2B5EF4-FFF2-40B4-BE49-F238E27FC236}">
                    <a16:creationId xmlns:a16="http://schemas.microsoft.com/office/drawing/2014/main" id="{207E14DC-6062-4923-4E83-1C665C339F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1151452" y="1300200"/>
                <a:ext cx="4344946" cy="1569660"/>
              </a:xfrm>
              <a:prstGeom prst="homePlate">
                <a:avLst/>
              </a:prstGeom>
              <a:blipFill>
                <a:blip r:embed="rId13"/>
                <a:stretch>
                  <a:fillRect/>
                </a:stretch>
              </a:blipFill>
              <a:ln w="57150">
                <a:noFill/>
                <a:headEnd type="none" w="lg" len="lg"/>
                <a:tailEnd type="none"/>
              </a:ln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80F7ED4A-AA2C-827C-254D-858D934BDC4C}"/>
              </a:ext>
            </a:extLst>
          </p:cNvPr>
          <p:cNvSpPr txBox="1"/>
          <p:nvPr/>
        </p:nvSpPr>
        <p:spPr>
          <a:xfrm>
            <a:off x="10700213" y="5806802"/>
            <a:ext cx="4796185" cy="139236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b="0" dirty="0"/>
              <a:t>Technique can be extended to</a:t>
            </a:r>
          </a:p>
          <a:p>
            <a:r>
              <a:rPr lang="en-GB" b="0" dirty="0"/>
              <a:t>other time profiles</a:t>
            </a:r>
            <a:endParaRPr lang="en-BE" b="0" dirty="0"/>
          </a:p>
        </p:txBody>
      </p:sp>
    </p:spTree>
    <p:extLst>
      <p:ext uri="{BB962C8B-B14F-4D97-AF65-F5344CB8AC3E}">
        <p14:creationId xmlns:p14="http://schemas.microsoft.com/office/powerpoint/2010/main" val="1868547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C045CB3-2D72-4D52-A1C8-D8E84E984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18" y="136025"/>
            <a:ext cx="15705282" cy="1333334"/>
          </a:xfrm>
        </p:spPr>
        <p:txBody>
          <a:bodyPr anchor="t"/>
          <a:lstStyle/>
          <a:p>
            <a:r>
              <a:rPr lang="en-US" noProof="0"/>
              <a:t>fluid flow Simulation study </a:t>
            </a:r>
            <a:br>
              <a:rPr lang="en-US" noProof="0"/>
            </a:br>
            <a:r>
              <a:rPr lang="en-US" noProof="0"/>
              <a:t>visual assessment of CT reconstructions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A683DE-DF1F-A0F4-5AD1-450A5F118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US" noProof="0" smtClean="0"/>
              <a:t>16</a:t>
            </a:fld>
            <a:endParaRPr lang="en-US" noProof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CB5186F-EFD6-93E3-CBD8-631E0E52F7C0}"/>
              </a:ext>
            </a:extLst>
          </p:cNvPr>
          <p:cNvCxnSpPr>
            <a:cxnSpLocks/>
          </p:cNvCxnSpPr>
          <p:nvPr/>
        </p:nvCxnSpPr>
        <p:spPr>
          <a:xfrm>
            <a:off x="300929" y="10483295"/>
            <a:ext cx="11239493" cy="0"/>
          </a:xfrm>
          <a:prstGeom prst="line">
            <a:avLst/>
          </a:prstGeom>
          <a:ln w="57150">
            <a:solidFill>
              <a:schemeClr val="bg1"/>
            </a:solidFill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 hidden="1">
            <a:extLst>
              <a:ext uri="{FF2B5EF4-FFF2-40B4-BE49-F238E27FC236}">
                <a16:creationId xmlns:a16="http://schemas.microsoft.com/office/drawing/2014/main" id="{9BFF0814-4DB2-38A8-5350-D4E02EFCE892}"/>
              </a:ext>
            </a:extLst>
          </p:cNvPr>
          <p:cNvSpPr txBox="1"/>
          <p:nvPr/>
        </p:nvSpPr>
        <p:spPr>
          <a:xfrm>
            <a:off x="11082967" y="5477762"/>
            <a:ext cx="6255708" cy="949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noProof="0">
                <a:latin typeface="Calibri" panose="020F0502020204030204" pitchFamily="34" charset="0"/>
                <a:cs typeface="Calibri" panose="020F0502020204030204" pitchFamily="34" charset="0"/>
              </a:rPr>
              <a:t>transition time variations</a:t>
            </a:r>
          </a:p>
          <a:p>
            <a:pPr>
              <a:lnSpc>
                <a:spcPct val="120000"/>
              </a:lnSpc>
            </a:pPr>
            <a:r>
              <a:rPr lang="en-US" sz="2400" noProof="0">
                <a:latin typeface="Calibri" panose="020F0502020204030204" pitchFamily="34" charset="0"/>
                <a:cs typeface="Calibri" panose="020F0502020204030204" pitchFamily="34" charset="0"/>
              </a:rPr>
              <a:t>within a single rotation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B0EE1F9-F341-EF2C-953B-A82DD43E35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95" t="1836" r="1754" b="27189"/>
          <a:stretch/>
        </p:blipFill>
        <p:spPr>
          <a:xfrm>
            <a:off x="1902289" y="1584215"/>
            <a:ext cx="7209772" cy="72478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1E6C7B-3224-B84C-6E59-2DC855B05D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67" t="1868" r="1608" b="27062"/>
          <a:stretch/>
        </p:blipFill>
        <p:spPr>
          <a:xfrm>
            <a:off x="9289738" y="1608034"/>
            <a:ext cx="7222662" cy="721696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63FCBC0-6F4B-290B-6C60-F863117CF60F}"/>
              </a:ext>
            </a:extLst>
          </p:cNvPr>
          <p:cNvSpPr txBox="1"/>
          <p:nvPr/>
        </p:nvSpPr>
        <p:spPr>
          <a:xfrm>
            <a:off x="1902288" y="8203116"/>
            <a:ext cx="4091547" cy="64389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Ground truth phantom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415608D-CFE9-78EA-0B40-06D774A71FF3}"/>
              </a:ext>
            </a:extLst>
          </p:cNvPr>
          <p:cNvCxnSpPr>
            <a:cxnSpLocks/>
          </p:cNvCxnSpPr>
          <p:nvPr/>
        </p:nvCxnSpPr>
        <p:spPr>
          <a:xfrm>
            <a:off x="1902290" y="5224913"/>
            <a:ext cx="14481906" cy="0"/>
          </a:xfrm>
          <a:prstGeom prst="line">
            <a:avLst/>
          </a:prstGeom>
          <a:ln w="57150">
            <a:solidFill>
              <a:srgbClr val="FFFF00"/>
            </a:solidFill>
            <a:prstDash val="sysDot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0DE608E-B12D-C328-97B2-92E7327EC4A2}"/>
              </a:ext>
            </a:extLst>
          </p:cNvPr>
          <p:cNvCxnSpPr>
            <a:cxnSpLocks/>
          </p:cNvCxnSpPr>
          <p:nvPr/>
        </p:nvCxnSpPr>
        <p:spPr>
          <a:xfrm flipH="1">
            <a:off x="9296243" y="1494132"/>
            <a:ext cx="18357" cy="7367393"/>
          </a:xfrm>
          <a:prstGeom prst="line">
            <a:avLst/>
          </a:prstGeom>
          <a:ln w="57150">
            <a:solidFill>
              <a:schemeClr val="bg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Arc 53">
            <a:extLst>
              <a:ext uri="{FF2B5EF4-FFF2-40B4-BE49-F238E27FC236}">
                <a16:creationId xmlns:a16="http://schemas.microsoft.com/office/drawing/2014/main" id="{399D4976-3F8B-B203-81EA-CF1B8D178223}"/>
              </a:ext>
            </a:extLst>
          </p:cNvPr>
          <p:cNvSpPr/>
          <p:nvPr/>
        </p:nvSpPr>
        <p:spPr>
          <a:xfrm rot="16200000">
            <a:off x="9272080" y="1593061"/>
            <a:ext cx="7231941" cy="7231941"/>
          </a:xfrm>
          <a:prstGeom prst="arc">
            <a:avLst>
              <a:gd name="adj1" fmla="val 12015937"/>
              <a:gd name="adj2" fmla="val 20388941"/>
            </a:avLst>
          </a:prstGeom>
          <a:ln w="57150">
            <a:gradFill flip="none" rotWithShape="1">
              <a:gsLst>
                <a:gs pos="88998">
                  <a:srgbClr val="D36708"/>
                </a:gs>
                <a:gs pos="75221">
                  <a:srgbClr val="FFF900"/>
                </a:gs>
                <a:gs pos="63291">
                  <a:srgbClr val="65D375"/>
                </a:gs>
                <a:gs pos="48659">
                  <a:srgbClr val="24FFDC"/>
                </a:gs>
                <a:gs pos="25700">
                  <a:srgbClr val="008CFF"/>
                </a:gs>
                <a:gs pos="0">
                  <a:srgbClr val="000090"/>
                </a:gs>
                <a:gs pos="100000">
                  <a:srgbClr val="A60000"/>
                </a:gs>
              </a:gsLst>
              <a:lin ang="0" scaled="1"/>
              <a:tileRect/>
            </a:gra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E84954-64A6-BE5B-E8D4-3823B5096152}"/>
              </a:ext>
            </a:extLst>
          </p:cNvPr>
          <p:cNvSpPr txBox="1"/>
          <p:nvPr/>
        </p:nvSpPr>
        <p:spPr>
          <a:xfrm>
            <a:off x="9349682" y="8203115"/>
            <a:ext cx="5014152" cy="64389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DYRECT reconstruction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5F7A8CC-6741-4AE6-9368-DCDA2A6272E2}"/>
              </a:ext>
            </a:extLst>
          </p:cNvPr>
          <p:cNvSpPr txBox="1"/>
          <p:nvPr/>
        </p:nvSpPr>
        <p:spPr>
          <a:xfrm rot="18936879">
            <a:off x="8970798" y="2629870"/>
            <a:ext cx="3631187" cy="7817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CT </a:t>
            </a:r>
            <a:r>
              <a:rPr lang="en-US" sz="4000" noProof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Subtrajectory</a:t>
            </a:r>
            <a:endParaRPr lang="en-US" sz="2400" noProof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772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8CD62-BC6E-4B8E-AB44-5DAC9DF4F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18" y="136025"/>
            <a:ext cx="15705282" cy="1429304"/>
          </a:xfrm>
        </p:spPr>
        <p:txBody>
          <a:bodyPr anchor="t"/>
          <a:lstStyle/>
          <a:p>
            <a:r>
              <a:rPr lang="en-GB" dirty="0"/>
              <a:t>Transition </a:t>
            </a:r>
            <a:r>
              <a:rPr lang="en-BE" dirty="0"/>
              <a:t>time </a:t>
            </a:r>
            <a:r>
              <a:rPr lang="en-GB" dirty="0"/>
              <a:t>precision </a:t>
            </a:r>
            <a:r>
              <a:rPr lang="en-BE" dirty="0"/>
              <a:t>= 1/10th of a CT rotation</a:t>
            </a:r>
            <a:br>
              <a:rPr lang="en-US" noProof="0" dirty="0"/>
            </a:br>
            <a:r>
              <a:rPr lang="en-BE" noProof="0" dirty="0"/>
              <a:t>No </a:t>
            </a:r>
            <a:r>
              <a:rPr lang="en-US" noProof="0" dirty="0"/>
              <a:t>angular dependence of accuracy</a:t>
            </a:r>
            <a:r>
              <a:rPr lang="en-BE" noProof="0" dirty="0"/>
              <a:t> observed</a:t>
            </a: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0C844C-49B0-4B05-BB5D-5AB25AF84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US" noProof="0" smtClean="0"/>
              <a:t>17</a:t>
            </a:fld>
            <a:endParaRPr lang="en-US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7354B8-BB0D-4C31-A192-86049A49C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5343" y="1393177"/>
            <a:ext cx="9369693" cy="80711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824795-D3A6-4D96-A72F-60F31C3E475C}"/>
              </a:ext>
            </a:extLst>
          </p:cNvPr>
          <p:cNvSpPr txBox="1"/>
          <p:nvPr/>
        </p:nvSpPr>
        <p:spPr>
          <a:xfrm>
            <a:off x="5881121" y="8819715"/>
            <a:ext cx="7448833" cy="6438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noProof="0">
                <a:latin typeface="Calibri" panose="020F0502020204030204" pitchFamily="34" charset="0"/>
                <a:cs typeface="Calibri" panose="020F0502020204030204" pitchFamily="34" charset="0"/>
              </a:rPr>
              <a:t>propagation - CT vector angle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EF7958-E1C2-42EE-AABE-9D9765856D14}"/>
                  </a:ext>
                </a:extLst>
              </p:cNvPr>
              <p:cNvSpPr txBox="1"/>
              <p:nvPr/>
            </p:nvSpPr>
            <p:spPr>
              <a:xfrm rot="16200000">
                <a:off x="1852187" y="4549561"/>
                <a:ext cx="4919659" cy="64261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3200" noProof="0">
                    <a:latin typeface="Calibri" panose="020F0502020204030204" pitchFamily="34" charset="0"/>
                    <a:cs typeface="Calibri" panose="020F0502020204030204" pitchFamily="34" charset="0"/>
                  </a:rPr>
                  <a:t>absolute error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BE" sz="3200" b="0" i="1" noProof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BE" sz="3200" b="0" i="1" noProof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BE" sz="3200" b="0" i="1" noProof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01</m:t>
                        </m:r>
                      </m:sub>
                    </m:sSub>
                    <m:r>
                      <a:rPr lang="en-US" sz="3200" b="0" i="1" noProof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(×360°)</m:t>
                    </m:r>
                  </m:oMath>
                </a14:m>
                <a:endParaRPr lang="en-US" sz="320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EF7958-E1C2-42EE-AABE-9D9765856D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852187" y="4549561"/>
                <a:ext cx="4919659" cy="642612"/>
              </a:xfrm>
              <a:prstGeom prst="rect">
                <a:avLst/>
              </a:prstGeom>
              <a:blipFill>
                <a:blip r:embed="rId4"/>
                <a:stretch>
                  <a:fillRect l="-2857" r="-31429" b="-3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8FE0ED1-A2CF-40B4-B3C6-C0280750FAED}"/>
              </a:ext>
            </a:extLst>
          </p:cNvPr>
          <p:cNvSpPr txBox="1"/>
          <p:nvPr/>
        </p:nvSpPr>
        <p:spPr>
          <a:xfrm>
            <a:off x="5718875" y="5450344"/>
            <a:ext cx="1007007" cy="574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0.076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0D08D7-4E03-4ABF-BCB8-DC95F2370EB5}"/>
              </a:ext>
            </a:extLst>
          </p:cNvPr>
          <p:cNvSpPr txBox="1"/>
          <p:nvPr/>
        </p:nvSpPr>
        <p:spPr>
          <a:xfrm>
            <a:off x="6748178" y="5360222"/>
            <a:ext cx="1007007" cy="574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0.090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600036-295B-4DE7-AE3E-95D6BE80BA59}"/>
              </a:ext>
            </a:extLst>
          </p:cNvPr>
          <p:cNvSpPr txBox="1"/>
          <p:nvPr/>
        </p:nvSpPr>
        <p:spPr>
          <a:xfrm>
            <a:off x="8292129" y="5785582"/>
            <a:ext cx="1007007" cy="574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0.052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959BF0-7DA4-40B8-880F-7E7F81F3B083}"/>
              </a:ext>
            </a:extLst>
          </p:cNvPr>
          <p:cNvSpPr txBox="1"/>
          <p:nvPr/>
        </p:nvSpPr>
        <p:spPr>
          <a:xfrm>
            <a:off x="9321430" y="5830643"/>
            <a:ext cx="1007007" cy="574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0.050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EA5A1E-02A5-4950-AAEC-739CAEFFE2A5}"/>
              </a:ext>
            </a:extLst>
          </p:cNvPr>
          <p:cNvSpPr txBox="1"/>
          <p:nvPr/>
        </p:nvSpPr>
        <p:spPr>
          <a:xfrm>
            <a:off x="10865381" y="5498249"/>
            <a:ext cx="1007007" cy="574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0.059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0D85C7-A397-4D81-A8FF-6D15485105E4}"/>
              </a:ext>
            </a:extLst>
          </p:cNvPr>
          <p:cNvSpPr txBox="1"/>
          <p:nvPr/>
        </p:nvSpPr>
        <p:spPr>
          <a:xfrm>
            <a:off x="11894683" y="5498249"/>
            <a:ext cx="1007007" cy="574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0.059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9CC741-7F58-467D-BCD0-DA9D389A6ACA}"/>
              </a:ext>
            </a:extLst>
          </p:cNvPr>
          <p:cNvSpPr txBox="1"/>
          <p:nvPr/>
        </p:nvSpPr>
        <p:spPr>
          <a:xfrm>
            <a:off x="830118" y="1787082"/>
            <a:ext cx="2283767" cy="505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noProof="0">
                <a:latin typeface="Calibri" panose="020F0502020204030204" pitchFamily="34" charset="0"/>
                <a:cs typeface="Calibri" panose="020F0502020204030204" pitchFamily="34" charset="0"/>
              </a:rPr>
              <a:t>2x improvement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8B62AB3-9C1E-4F3F-9A4D-08F6E6C188CF}"/>
              </a:ext>
            </a:extLst>
          </p:cNvPr>
          <p:cNvCxnSpPr>
            <a:cxnSpLocks/>
            <a:stCxn id="3" idx="2"/>
            <a:endCxn id="16" idx="0"/>
          </p:cNvCxnSpPr>
          <p:nvPr/>
        </p:nvCxnSpPr>
        <p:spPr>
          <a:xfrm flipH="1">
            <a:off x="1972001" y="2293054"/>
            <a:ext cx="1" cy="3859504"/>
          </a:xfrm>
          <a:prstGeom prst="straightConnector1">
            <a:avLst/>
          </a:prstGeom>
          <a:ln w="57150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6BFC47A-583F-4A2E-975E-91C02028526B}"/>
              </a:ext>
            </a:extLst>
          </p:cNvPr>
          <p:cNvSpPr txBox="1"/>
          <p:nvPr/>
        </p:nvSpPr>
        <p:spPr>
          <a:xfrm>
            <a:off x="752372" y="6152558"/>
            <a:ext cx="2439257" cy="505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noProof="0">
                <a:latin typeface="Calibri" panose="020F0502020204030204" pitchFamily="34" charset="0"/>
                <a:cs typeface="Calibri" panose="020F0502020204030204" pitchFamily="34" charset="0"/>
              </a:rPr>
              <a:t>10x improvement</a:t>
            </a:r>
          </a:p>
        </p:txBody>
      </p:sp>
    </p:spTree>
    <p:extLst>
      <p:ext uri="{BB962C8B-B14F-4D97-AF65-F5344CB8AC3E}">
        <p14:creationId xmlns:p14="http://schemas.microsoft.com/office/powerpoint/2010/main" val="2377735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C045CB3-2D72-4D52-A1C8-D8E84E984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18" y="136025"/>
            <a:ext cx="15705282" cy="1333334"/>
          </a:xfrm>
        </p:spPr>
        <p:txBody>
          <a:bodyPr anchor="t"/>
          <a:lstStyle/>
          <a:p>
            <a:r>
              <a:rPr lang="en-US" noProof="0" dirty="0"/>
              <a:t>fluid flow Simulation study </a:t>
            </a:r>
            <a:br>
              <a:rPr lang="en-US" noProof="0" dirty="0"/>
            </a:br>
            <a:r>
              <a:rPr lang="en-US" noProof="0" dirty="0"/>
              <a:t>noise in transition time remains an important challenge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A683DE-DF1F-A0F4-5AD1-450A5F118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US" noProof="0" smtClean="0"/>
              <a:t>18</a:t>
            </a:fld>
            <a:endParaRPr lang="en-US" noProof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CB5186F-EFD6-93E3-CBD8-631E0E52F7C0}"/>
              </a:ext>
            </a:extLst>
          </p:cNvPr>
          <p:cNvCxnSpPr>
            <a:cxnSpLocks/>
          </p:cNvCxnSpPr>
          <p:nvPr/>
        </p:nvCxnSpPr>
        <p:spPr>
          <a:xfrm>
            <a:off x="300929" y="10483295"/>
            <a:ext cx="11239493" cy="0"/>
          </a:xfrm>
          <a:prstGeom prst="line">
            <a:avLst/>
          </a:prstGeom>
          <a:ln w="57150">
            <a:solidFill>
              <a:schemeClr val="bg1"/>
            </a:solidFill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 hidden="1">
            <a:extLst>
              <a:ext uri="{FF2B5EF4-FFF2-40B4-BE49-F238E27FC236}">
                <a16:creationId xmlns:a16="http://schemas.microsoft.com/office/drawing/2014/main" id="{9BFF0814-4DB2-38A8-5350-D4E02EFCE892}"/>
              </a:ext>
            </a:extLst>
          </p:cNvPr>
          <p:cNvSpPr txBox="1"/>
          <p:nvPr/>
        </p:nvSpPr>
        <p:spPr>
          <a:xfrm>
            <a:off x="11082967" y="5477762"/>
            <a:ext cx="6255708" cy="949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noProof="0">
                <a:latin typeface="Calibri" panose="020F0502020204030204" pitchFamily="34" charset="0"/>
                <a:cs typeface="Calibri" panose="020F0502020204030204" pitchFamily="34" charset="0"/>
              </a:rPr>
              <a:t>transition time variations</a:t>
            </a:r>
          </a:p>
          <a:p>
            <a:pPr>
              <a:lnSpc>
                <a:spcPct val="120000"/>
              </a:lnSpc>
            </a:pPr>
            <a:r>
              <a:rPr lang="en-US" sz="2400" noProof="0">
                <a:latin typeface="Calibri" panose="020F0502020204030204" pitchFamily="34" charset="0"/>
                <a:cs typeface="Calibri" panose="020F0502020204030204" pitchFamily="34" charset="0"/>
              </a:rPr>
              <a:t>within a single rotation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B0EE1F9-F341-EF2C-953B-A82DD43E35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95" t="1836" r="1754" b="27189"/>
          <a:stretch/>
        </p:blipFill>
        <p:spPr>
          <a:xfrm>
            <a:off x="1902289" y="1584215"/>
            <a:ext cx="7209772" cy="72478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1E6C7B-3224-B84C-6E59-2DC855B05D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67" t="1868" r="1608" b="27062"/>
          <a:stretch/>
        </p:blipFill>
        <p:spPr>
          <a:xfrm>
            <a:off x="9289738" y="1608034"/>
            <a:ext cx="7222662" cy="721696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63FCBC0-6F4B-290B-6C60-F863117CF60F}"/>
              </a:ext>
            </a:extLst>
          </p:cNvPr>
          <p:cNvSpPr txBox="1"/>
          <p:nvPr/>
        </p:nvSpPr>
        <p:spPr>
          <a:xfrm>
            <a:off x="1902288" y="8203116"/>
            <a:ext cx="4091547" cy="64389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Ground truth phantom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415608D-CFE9-78EA-0B40-06D774A71FF3}"/>
              </a:ext>
            </a:extLst>
          </p:cNvPr>
          <p:cNvCxnSpPr>
            <a:cxnSpLocks/>
          </p:cNvCxnSpPr>
          <p:nvPr/>
        </p:nvCxnSpPr>
        <p:spPr>
          <a:xfrm>
            <a:off x="1902290" y="5224913"/>
            <a:ext cx="14481906" cy="0"/>
          </a:xfrm>
          <a:prstGeom prst="line">
            <a:avLst/>
          </a:prstGeom>
          <a:ln w="57150">
            <a:solidFill>
              <a:srgbClr val="FFFF00"/>
            </a:solidFill>
            <a:prstDash val="sysDot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0DE608E-B12D-C328-97B2-92E7327EC4A2}"/>
              </a:ext>
            </a:extLst>
          </p:cNvPr>
          <p:cNvCxnSpPr>
            <a:cxnSpLocks/>
          </p:cNvCxnSpPr>
          <p:nvPr/>
        </p:nvCxnSpPr>
        <p:spPr>
          <a:xfrm flipH="1">
            <a:off x="9296243" y="1494132"/>
            <a:ext cx="18357" cy="7367393"/>
          </a:xfrm>
          <a:prstGeom prst="line">
            <a:avLst/>
          </a:prstGeom>
          <a:ln w="57150">
            <a:solidFill>
              <a:schemeClr val="bg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Arc 53">
            <a:extLst>
              <a:ext uri="{FF2B5EF4-FFF2-40B4-BE49-F238E27FC236}">
                <a16:creationId xmlns:a16="http://schemas.microsoft.com/office/drawing/2014/main" id="{399D4976-3F8B-B203-81EA-CF1B8D178223}"/>
              </a:ext>
            </a:extLst>
          </p:cNvPr>
          <p:cNvSpPr/>
          <p:nvPr/>
        </p:nvSpPr>
        <p:spPr>
          <a:xfrm rot="16200000">
            <a:off x="9272080" y="1593061"/>
            <a:ext cx="7231941" cy="7231941"/>
          </a:xfrm>
          <a:prstGeom prst="arc">
            <a:avLst>
              <a:gd name="adj1" fmla="val 12015937"/>
              <a:gd name="adj2" fmla="val 20388941"/>
            </a:avLst>
          </a:prstGeom>
          <a:ln w="57150">
            <a:gradFill flip="none" rotWithShape="1">
              <a:gsLst>
                <a:gs pos="88998">
                  <a:srgbClr val="D36708"/>
                </a:gs>
                <a:gs pos="75221">
                  <a:srgbClr val="FFF900"/>
                </a:gs>
                <a:gs pos="63291">
                  <a:srgbClr val="65D375"/>
                </a:gs>
                <a:gs pos="48659">
                  <a:srgbClr val="24FFDC"/>
                </a:gs>
                <a:gs pos="25700">
                  <a:srgbClr val="008CFF"/>
                </a:gs>
                <a:gs pos="0">
                  <a:srgbClr val="000090"/>
                </a:gs>
                <a:gs pos="100000">
                  <a:srgbClr val="A60000"/>
                </a:gs>
              </a:gsLst>
              <a:lin ang="0" scaled="1"/>
              <a:tileRect/>
            </a:gra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E84954-64A6-BE5B-E8D4-3823B5096152}"/>
              </a:ext>
            </a:extLst>
          </p:cNvPr>
          <p:cNvSpPr txBox="1"/>
          <p:nvPr/>
        </p:nvSpPr>
        <p:spPr>
          <a:xfrm>
            <a:off x="9349682" y="8203115"/>
            <a:ext cx="5014152" cy="64389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DYRECT reconstruction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5F7A8CC-6741-4AE6-9368-DCDA2A6272E2}"/>
              </a:ext>
            </a:extLst>
          </p:cNvPr>
          <p:cNvSpPr txBox="1"/>
          <p:nvPr/>
        </p:nvSpPr>
        <p:spPr>
          <a:xfrm rot="18936879">
            <a:off x="8970798" y="2629870"/>
            <a:ext cx="3631187" cy="7817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CT </a:t>
            </a:r>
            <a:r>
              <a:rPr lang="en-US" sz="4000" noProof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Subtrajectory</a:t>
            </a:r>
            <a:endParaRPr lang="en-US" sz="2400" noProof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8E517E8-2548-4C42-BE72-12FBA0B069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94" t="28033" r="63709" b="59869"/>
          <a:stretch/>
        </p:blipFill>
        <p:spPr>
          <a:xfrm>
            <a:off x="13801020" y="1817127"/>
            <a:ext cx="2452007" cy="2450072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49BA6FD-D94D-4FE0-BBB3-8BFC8FF448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323" t="51117" r="40080" b="36785"/>
          <a:stretch/>
        </p:blipFill>
        <p:spPr>
          <a:xfrm>
            <a:off x="13801020" y="5404032"/>
            <a:ext cx="2452007" cy="2450072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8593924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ED4D4-D22D-5F78-87F1-4901CB36B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 &amp; outlook</a:t>
            </a:r>
            <a:endParaRPr lang="en-U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476D1-4C27-2268-816B-276042D58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9350" indent="-742950">
              <a:buFont typeface="+mj-lt"/>
              <a:buAutoNum type="arabicParenR"/>
            </a:pPr>
            <a:r>
              <a:rPr lang="en-GB" sz="4000" dirty="0"/>
              <a:t>10-fold time-resolution improvement</a:t>
            </a:r>
            <a:r>
              <a:rPr lang="en-BE" sz="4000" dirty="0"/>
              <a:t> for same experiment</a:t>
            </a:r>
            <a:br>
              <a:rPr lang="en-GB" sz="4000" dirty="0"/>
            </a:br>
            <a:r>
              <a:rPr lang="en-GB" sz="4000" dirty="0"/>
              <a:t>no need for faster rotations &amp; exploding data rates</a:t>
            </a:r>
            <a:br>
              <a:rPr lang="en-GB" sz="4000" dirty="0"/>
            </a:br>
            <a:endParaRPr lang="en-BE" sz="4000" dirty="0"/>
          </a:p>
          <a:p>
            <a:pPr marL="829350" indent="-742950">
              <a:buFont typeface="+mj-lt"/>
              <a:buAutoNum type="arabicParenR"/>
            </a:pPr>
            <a:r>
              <a:rPr lang="en-GB" sz="4000" dirty="0"/>
              <a:t>Dynamic µCT experiments on larger objects at high resolution</a:t>
            </a:r>
            <a:br>
              <a:rPr lang="en-GB" sz="4000" dirty="0"/>
            </a:br>
            <a:r>
              <a:rPr lang="en-GB" sz="4000" dirty="0"/>
              <a:t>gathering statistics over multiple rotations to resolve fine features</a:t>
            </a:r>
            <a:br>
              <a:rPr lang="en-GB" sz="4000" dirty="0"/>
            </a:br>
            <a:endParaRPr lang="en-BE" sz="4000" dirty="0"/>
          </a:p>
          <a:p>
            <a:pPr marL="829350" indent="-742950">
              <a:buFont typeface="+mj-lt"/>
              <a:buAutoNum type="arabicParenR"/>
            </a:pPr>
            <a:r>
              <a:rPr lang="en-GB" sz="4000" dirty="0"/>
              <a:t>Integrated analysis</a:t>
            </a:r>
            <a:r>
              <a:rPr lang="en-BE" sz="4000" dirty="0"/>
              <a:t> in reconstruction</a:t>
            </a:r>
            <a:r>
              <a:rPr lang="en-GB" sz="4000" dirty="0"/>
              <a:t> for fast end-to-end interpretation</a:t>
            </a:r>
            <a:br>
              <a:rPr lang="en-GB" sz="4000" dirty="0"/>
            </a:br>
            <a:r>
              <a:rPr lang="en-GB" sz="4000" dirty="0"/>
              <a:t>keeping a minimum of 3 volumetric feature maps in memory</a:t>
            </a:r>
            <a:endParaRPr lang="en-BE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25AA3C-CD7C-251B-38B5-8BE525DDA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US" noProof="0" smtClean="0"/>
              <a:t>19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4024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FC7254DA-7E6C-9658-1662-10AC3F0A5FBB}"/>
              </a:ext>
            </a:extLst>
          </p:cNvPr>
          <p:cNvSpPr/>
          <p:nvPr/>
        </p:nvSpPr>
        <p:spPr>
          <a:xfrm>
            <a:off x="0" y="0"/>
            <a:ext cx="17338675" cy="9753600"/>
          </a:xfrm>
          <a:prstGeom prst="rect">
            <a:avLst/>
          </a:prstGeom>
          <a:solidFill>
            <a:schemeClr val="bg1"/>
          </a:solidFill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3272484-7580-D8CB-B37A-279D08C338ED}"/>
              </a:ext>
            </a:extLst>
          </p:cNvPr>
          <p:cNvSpPr/>
          <p:nvPr/>
        </p:nvSpPr>
        <p:spPr>
          <a:xfrm>
            <a:off x="5778851" y="8098722"/>
            <a:ext cx="1248227" cy="942456"/>
          </a:xfrm>
          <a:custGeom>
            <a:avLst/>
            <a:gdLst>
              <a:gd name="csX0" fmla="*/ 0 w 1364343"/>
              <a:gd name="csY0" fmla="*/ 1045029 h 1045029"/>
              <a:gd name="csX1" fmla="*/ 1132114 w 1364343"/>
              <a:gd name="csY1" fmla="*/ 522515 h 1045029"/>
              <a:gd name="csX2" fmla="*/ 1364343 w 1364343"/>
              <a:gd name="csY2" fmla="*/ 0 h 104502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1364343" h="1045029">
                <a:moveTo>
                  <a:pt x="0" y="1045029"/>
                </a:moveTo>
                <a:cubicBezTo>
                  <a:pt x="452362" y="870857"/>
                  <a:pt x="904724" y="696686"/>
                  <a:pt x="1132114" y="522515"/>
                </a:cubicBezTo>
                <a:cubicBezTo>
                  <a:pt x="1359505" y="348343"/>
                  <a:pt x="1361924" y="174171"/>
                  <a:pt x="1364343" y="0"/>
                </a:cubicBezTo>
              </a:path>
            </a:pathLst>
          </a:custGeom>
          <a:noFill/>
          <a:ln w="127000" cmpd="dbl">
            <a:solidFill>
              <a:schemeClr val="tx1"/>
            </a:solidFill>
            <a:headEnd type="none" w="med" len="med"/>
            <a:tailEnd type="stealth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DFCA1B1-0A7E-D89B-58C5-C09A525CDB3B}"/>
              </a:ext>
            </a:extLst>
          </p:cNvPr>
          <p:cNvSpPr/>
          <p:nvPr/>
        </p:nvSpPr>
        <p:spPr>
          <a:xfrm rot="10800000">
            <a:off x="7027078" y="2529265"/>
            <a:ext cx="1076679" cy="797924"/>
          </a:xfrm>
          <a:custGeom>
            <a:avLst/>
            <a:gdLst>
              <a:gd name="csX0" fmla="*/ 0 w 1364343"/>
              <a:gd name="csY0" fmla="*/ 1045029 h 1045029"/>
              <a:gd name="csX1" fmla="*/ 1132114 w 1364343"/>
              <a:gd name="csY1" fmla="*/ 522515 h 1045029"/>
              <a:gd name="csX2" fmla="*/ 1364343 w 1364343"/>
              <a:gd name="csY2" fmla="*/ 0 h 104502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1364343" h="1045029">
                <a:moveTo>
                  <a:pt x="0" y="1045029"/>
                </a:moveTo>
                <a:cubicBezTo>
                  <a:pt x="452362" y="870857"/>
                  <a:pt x="904724" y="696686"/>
                  <a:pt x="1132114" y="522515"/>
                </a:cubicBezTo>
                <a:cubicBezTo>
                  <a:pt x="1359505" y="348343"/>
                  <a:pt x="1361924" y="174171"/>
                  <a:pt x="1364343" y="0"/>
                </a:cubicBezTo>
              </a:path>
            </a:pathLst>
          </a:custGeom>
          <a:noFill/>
          <a:ln w="127000" cmpd="dbl">
            <a:solidFill>
              <a:schemeClr val="tx1"/>
            </a:solidFill>
            <a:headEnd type="stealth" w="med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ylinder 26">
            <a:extLst>
              <a:ext uri="{FF2B5EF4-FFF2-40B4-BE49-F238E27FC236}">
                <a16:creationId xmlns:a16="http://schemas.microsoft.com/office/drawing/2014/main" id="{DE462AF0-0160-3D7D-B053-6EB534B0D81C}"/>
              </a:ext>
            </a:extLst>
          </p:cNvPr>
          <p:cNvSpPr/>
          <p:nvPr/>
        </p:nvSpPr>
        <p:spPr>
          <a:xfrm flipV="1">
            <a:off x="5664898" y="3185722"/>
            <a:ext cx="2724360" cy="4913000"/>
          </a:xfrm>
          <a:prstGeom prst="can">
            <a:avLst>
              <a:gd name="adj" fmla="val 18075"/>
            </a:avLst>
          </a:prstGeom>
          <a:solidFill>
            <a:srgbClr val="EAC7AC"/>
          </a:solidFill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Arrow: Curved Right 30">
            <a:extLst>
              <a:ext uri="{FF2B5EF4-FFF2-40B4-BE49-F238E27FC236}">
                <a16:creationId xmlns:a16="http://schemas.microsoft.com/office/drawing/2014/main" id="{778E86D4-0927-9FE4-D749-805C0465E030}"/>
              </a:ext>
            </a:extLst>
          </p:cNvPr>
          <p:cNvSpPr/>
          <p:nvPr/>
        </p:nvSpPr>
        <p:spPr>
          <a:xfrm flipV="1">
            <a:off x="5005268" y="3308885"/>
            <a:ext cx="2266390" cy="1134723"/>
          </a:xfrm>
          <a:prstGeom prst="curvedRightArrow">
            <a:avLst/>
          </a:prstGeom>
          <a:solidFill>
            <a:schemeClr val="bg1"/>
          </a:solidFill>
          <a:ln w="57150">
            <a:solidFill>
              <a:schemeClr val="tx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rojections">
            <a:hlinkClick r:id="" action="ppaction://media"/>
            <a:extLst>
              <a:ext uri="{FF2B5EF4-FFF2-40B4-BE49-F238E27FC236}">
                <a16:creationId xmlns:a16="http://schemas.microsoft.com/office/drawing/2014/main" id="{621B0BFD-0F40-D60A-AFB7-5EDF42ACD3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3197" r="3197"/>
          <a:stretch>
            <a:fillRect/>
          </a:stretch>
        </p:blipFill>
        <p:spPr>
          <a:xfrm>
            <a:off x="12442314" y="3089904"/>
            <a:ext cx="3331560" cy="5338726"/>
          </a:xfrm>
          <a:prstGeom prst="rect">
            <a:avLst/>
          </a:prstGeom>
          <a:ln>
            <a:noFill/>
          </a:ln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8150850-D9CD-85B3-37E7-9BCC49855D05}"/>
              </a:ext>
            </a:extLst>
          </p:cNvPr>
          <p:cNvSpPr/>
          <p:nvPr/>
        </p:nvSpPr>
        <p:spPr>
          <a:xfrm>
            <a:off x="10839977" y="737339"/>
            <a:ext cx="6536232" cy="10043856"/>
          </a:xfrm>
          <a:custGeom>
            <a:avLst/>
            <a:gdLst>
              <a:gd name="csX0" fmla="*/ 645782 w 3471865"/>
              <a:gd name="csY0" fmla="*/ 2371221 h 8439080"/>
              <a:gd name="csX1" fmla="*/ 645782 w 3471865"/>
              <a:gd name="csY1" fmla="*/ 6067859 h 8439080"/>
              <a:gd name="csX2" fmla="*/ 2826082 w 3471865"/>
              <a:gd name="csY2" fmla="*/ 6067859 h 8439080"/>
              <a:gd name="csX3" fmla="*/ 2826082 w 3471865"/>
              <a:gd name="csY3" fmla="*/ 2371221 h 8439080"/>
              <a:gd name="csX4" fmla="*/ 0 w 3471865"/>
              <a:gd name="csY4" fmla="*/ 0 h 8439080"/>
              <a:gd name="csX5" fmla="*/ 3471865 w 3471865"/>
              <a:gd name="csY5" fmla="*/ 0 h 8439080"/>
              <a:gd name="csX6" fmla="*/ 3471865 w 3471865"/>
              <a:gd name="csY6" fmla="*/ 8439080 h 8439080"/>
              <a:gd name="csX7" fmla="*/ 0 w 3471865"/>
              <a:gd name="csY7" fmla="*/ 8439080 h 843908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3471865" h="8439080">
                <a:moveTo>
                  <a:pt x="645782" y="2371221"/>
                </a:moveTo>
                <a:lnTo>
                  <a:pt x="645782" y="6067859"/>
                </a:lnTo>
                <a:lnTo>
                  <a:pt x="2826082" y="6067859"/>
                </a:lnTo>
                <a:lnTo>
                  <a:pt x="2826082" y="2371221"/>
                </a:lnTo>
                <a:close/>
                <a:moveTo>
                  <a:pt x="0" y="0"/>
                </a:moveTo>
                <a:lnTo>
                  <a:pt x="3471865" y="0"/>
                </a:lnTo>
                <a:lnTo>
                  <a:pt x="3471865" y="8439080"/>
                </a:lnTo>
                <a:lnTo>
                  <a:pt x="0" y="8439080"/>
                </a:lnTo>
                <a:close/>
              </a:path>
            </a:pathLst>
          </a:custGeom>
          <a:solidFill>
            <a:schemeClr val="bg1"/>
          </a:solidFill>
          <a:ln w="57150">
            <a:noFill/>
            <a:headEnd type="none" w="lg" len="lg"/>
            <a:tailEnd type="none"/>
          </a:ln>
          <a:scene3d>
            <a:camera prst="isometricLeftDown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F27FE62-3D73-3AB2-FC78-EF178B901A26}"/>
              </a:ext>
            </a:extLst>
          </p:cNvPr>
          <p:cNvSpPr/>
          <p:nvPr/>
        </p:nvSpPr>
        <p:spPr>
          <a:xfrm>
            <a:off x="5664898" y="3915021"/>
            <a:ext cx="2724360" cy="595087"/>
          </a:xfrm>
          <a:prstGeom prst="rect">
            <a:avLst/>
          </a:prstGeom>
          <a:solidFill>
            <a:srgbClr val="EAC7AC"/>
          </a:solidFill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Cylinder 35">
            <a:extLst>
              <a:ext uri="{FF2B5EF4-FFF2-40B4-BE49-F238E27FC236}">
                <a16:creationId xmlns:a16="http://schemas.microsoft.com/office/drawing/2014/main" id="{D7F1DC74-4480-82E1-D4DB-B17B767EBA14}"/>
              </a:ext>
            </a:extLst>
          </p:cNvPr>
          <p:cNvSpPr/>
          <p:nvPr/>
        </p:nvSpPr>
        <p:spPr>
          <a:xfrm flipV="1">
            <a:off x="6064965" y="4012946"/>
            <a:ext cx="1924226" cy="3470070"/>
          </a:xfrm>
          <a:prstGeom prst="can">
            <a:avLst>
              <a:gd name="adj" fmla="val 18075"/>
            </a:avLst>
          </a:prstGeom>
          <a:solidFill>
            <a:schemeClr val="bg1">
              <a:lumMod val="95000"/>
              <a:alpha val="42000"/>
            </a:schemeClr>
          </a:solidFill>
          <a:ln w="38100">
            <a:solidFill>
              <a:schemeClr val="tx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Content Placeholder 10">
                <a:extLst>
                  <a:ext uri="{FF2B5EF4-FFF2-40B4-BE49-F238E27FC236}">
                    <a16:creationId xmlns:a16="http://schemas.microsoft.com/office/drawing/2014/main" id="{38D47274-6EA4-F1D2-3D7D-9C7CB23C1D9E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793638739"/>
                  </p:ext>
                </p:extLst>
              </p:nvPr>
            </p:nvGraphicFramePr>
            <p:xfrm>
              <a:off x="6206078" y="4110899"/>
              <a:ext cx="1624380" cy="3221780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624380" cy="3221780"/>
                    </a:xfrm>
                    <a:prstGeom prst="rect">
                      <a:avLst/>
                    </a:prstGeom>
                  </am3d:spPr>
                  <am3d:camera>
                    <am3d:pos x="0" y="0" z="610852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672" d="1000000"/>
                    <am3d:preTrans dx="-10258097" dy="-18078063" dz="1175802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79381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Content Placeholder 10">
                <a:extLst>
                  <a:ext uri="{FF2B5EF4-FFF2-40B4-BE49-F238E27FC236}">
                    <a16:creationId xmlns:a16="http://schemas.microsoft.com/office/drawing/2014/main" id="{38D47274-6EA4-F1D2-3D7D-9C7CB23C1D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06078" y="4110899"/>
                <a:ext cx="1624380" cy="3221780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1C8E54CA-DE65-8ED6-DD18-C6C97B1D8959}"/>
              </a:ext>
            </a:extLst>
          </p:cNvPr>
          <p:cNvSpPr/>
          <p:nvPr/>
        </p:nvSpPr>
        <p:spPr>
          <a:xfrm rot="16200000">
            <a:off x="6170430" y="-787613"/>
            <a:ext cx="6415089" cy="12673489"/>
          </a:xfrm>
          <a:prstGeom prst="triangle">
            <a:avLst/>
          </a:prstGeom>
          <a:gradFill flip="none" rotWithShape="1">
            <a:gsLst>
              <a:gs pos="48620">
                <a:schemeClr val="accent6">
                  <a:lumMod val="75000"/>
                  <a:alpha val="20000"/>
                </a:schemeClr>
              </a:gs>
              <a:gs pos="30000">
                <a:schemeClr val="accent6">
                  <a:lumMod val="75000"/>
                  <a:alpha val="71000"/>
                </a:schemeClr>
              </a:gs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75000"/>
                  <a:alpha val="20000"/>
                </a:schemeClr>
              </a:gs>
            </a:gsLst>
            <a:lin ang="5400000" scaled="1"/>
            <a:tileRect/>
          </a:gradFill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0F4308-4C3D-06A0-6330-708DB5C99966}"/>
              </a:ext>
            </a:extLst>
          </p:cNvPr>
          <p:cNvSpPr/>
          <p:nvPr/>
        </p:nvSpPr>
        <p:spPr>
          <a:xfrm>
            <a:off x="10585411" y="136025"/>
            <a:ext cx="7045364" cy="10826212"/>
          </a:xfrm>
          <a:custGeom>
            <a:avLst/>
            <a:gdLst>
              <a:gd name="csX0" fmla="*/ 0 w 7045364"/>
              <a:gd name="csY0" fmla="*/ 0 h 10826212"/>
              <a:gd name="csX1" fmla="*/ 7045364 w 7045364"/>
              <a:gd name="csY1" fmla="*/ 0 h 10826212"/>
              <a:gd name="csX2" fmla="*/ 7045364 w 7045364"/>
              <a:gd name="csY2" fmla="*/ 10826212 h 10826212"/>
              <a:gd name="csX3" fmla="*/ 5753118 w 7045364"/>
              <a:gd name="csY3" fmla="*/ 10826212 h 10826212"/>
              <a:gd name="csX4" fmla="*/ 5753118 w 7045364"/>
              <a:gd name="csY4" fmla="*/ 2986612 h 10826212"/>
              <a:gd name="csX5" fmla="*/ 0 w 7045364"/>
              <a:gd name="csY5" fmla="*/ 2986612 h 1082621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7045364" h="10826212">
                <a:moveTo>
                  <a:pt x="0" y="0"/>
                </a:moveTo>
                <a:lnTo>
                  <a:pt x="7045364" y="0"/>
                </a:lnTo>
                <a:lnTo>
                  <a:pt x="7045364" y="10826212"/>
                </a:lnTo>
                <a:lnTo>
                  <a:pt x="5753118" y="10826212"/>
                </a:lnTo>
                <a:lnTo>
                  <a:pt x="5753118" y="2986612"/>
                </a:lnTo>
                <a:lnTo>
                  <a:pt x="0" y="2986612"/>
                </a:lnTo>
                <a:close/>
              </a:path>
            </a:pathLst>
          </a:custGeom>
          <a:solidFill>
            <a:schemeClr val="bg1"/>
          </a:solidFill>
          <a:ln w="57150">
            <a:noFill/>
            <a:headEnd type="none" w="lg" len="lg"/>
            <a:tailEnd type="none"/>
          </a:ln>
          <a:scene3d>
            <a:camera prst="isometricLeftDown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42EA649-333A-6A79-AE3C-CD1329976085}"/>
              </a:ext>
            </a:extLst>
          </p:cNvPr>
          <p:cNvSpPr/>
          <p:nvPr/>
        </p:nvSpPr>
        <p:spPr>
          <a:xfrm>
            <a:off x="5664898" y="7590500"/>
            <a:ext cx="2724360" cy="525888"/>
          </a:xfrm>
          <a:prstGeom prst="ellipse">
            <a:avLst/>
          </a:prstGeom>
          <a:solidFill>
            <a:srgbClr val="EAC7AC"/>
          </a:solidFill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BFE4D2-7653-7F03-B710-BF9FD252CC37}"/>
              </a:ext>
            </a:extLst>
          </p:cNvPr>
          <p:cNvSpPr txBox="1"/>
          <p:nvPr/>
        </p:nvSpPr>
        <p:spPr>
          <a:xfrm>
            <a:off x="1415390" y="1126965"/>
            <a:ext cx="1754968" cy="505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BE" sz="2400" b="1">
                <a:latin typeface="Calibri" panose="020F0502020204030204" pitchFamily="34" charset="0"/>
                <a:cs typeface="Calibri" panose="020F0502020204030204" pitchFamily="34" charset="0"/>
              </a:rPr>
              <a:t>X-ray source</a:t>
            </a:r>
            <a:endParaRPr lang="en-US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9877F4-4387-3CE6-BA59-C8645B08811D}"/>
              </a:ext>
            </a:extLst>
          </p:cNvPr>
          <p:cNvSpPr txBox="1"/>
          <p:nvPr/>
        </p:nvSpPr>
        <p:spPr>
          <a:xfrm>
            <a:off x="5868098" y="1126965"/>
            <a:ext cx="2164375" cy="505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BE" sz="2400" b="1">
                <a:latin typeface="Calibri" panose="020F0502020204030204" pitchFamily="34" charset="0"/>
                <a:cs typeface="Calibri" panose="020F0502020204030204" pitchFamily="34" charset="0"/>
              </a:rPr>
              <a:t>Dynamic object</a:t>
            </a:r>
            <a:endParaRPr lang="en-US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9B8EAC-5B6E-666F-3913-765814AA8A5B}"/>
              </a:ext>
            </a:extLst>
          </p:cNvPr>
          <p:cNvSpPr txBox="1"/>
          <p:nvPr/>
        </p:nvSpPr>
        <p:spPr>
          <a:xfrm>
            <a:off x="13658489" y="1126965"/>
            <a:ext cx="1297856" cy="505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BE" sz="2400" b="1">
                <a:latin typeface="Calibri" panose="020F0502020204030204" pitchFamily="34" charset="0"/>
                <a:cs typeface="Calibri" panose="020F0502020204030204" pitchFamily="34" charset="0"/>
              </a:rPr>
              <a:t>Detector</a:t>
            </a:r>
            <a:endParaRPr lang="en-US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DEA7B2-E375-F70A-87E5-D453B7048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Dynamic X-ray </a:t>
            </a:r>
            <a:r>
              <a:rPr lang="en-BE" cap="none"/>
              <a:t>µ</a:t>
            </a:r>
            <a:r>
              <a:rPr lang="en-US"/>
              <a:t>CT to reveal </a:t>
            </a:r>
            <a:r>
              <a:rPr lang="en-BE"/>
              <a:t>in-situ 3D </a:t>
            </a:r>
            <a:r>
              <a:rPr lang="en-US"/>
              <a:t>pore-scale processes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A9FC09-0774-49B6-EB70-C2A0ED514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2</a:t>
            </a:fld>
            <a:endParaRPr lang="en-GB" noProof="0"/>
          </a:p>
        </p:txBody>
      </p:sp>
      <p:pic>
        <p:nvPicPr>
          <p:cNvPr id="3076" name="Picture 4" descr="Microfocus X-ray tubes | Innovative Microfocus X-ray Tubes from X-RAY WorX">
            <a:extLst>
              <a:ext uri="{FF2B5EF4-FFF2-40B4-BE49-F238E27FC236}">
                <a16:creationId xmlns:a16="http://schemas.microsoft.com/office/drawing/2014/main" id="{7299720E-A639-98D4-578B-A4B547F7A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915605" y="4320382"/>
            <a:ext cx="2754538" cy="206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698B6300-A7B1-5F1D-B58C-E22D619551C1}"/>
              </a:ext>
            </a:extLst>
          </p:cNvPr>
          <p:cNvSpPr txBox="1"/>
          <p:nvPr/>
        </p:nvSpPr>
        <p:spPr>
          <a:xfrm>
            <a:off x="4609547" y="1756100"/>
            <a:ext cx="5721298" cy="14296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BE" sz="2000" noProof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fluid migration: 	pore fillings + particle tracks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BE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mineral weathering: 	dissolution + precipitation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BE" sz="2000" noProof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mechanical dynamics: 	strain + ruptures</a:t>
            </a:r>
          </a:p>
        </p:txBody>
      </p:sp>
    </p:spTree>
    <p:extLst>
      <p:ext uri="{BB962C8B-B14F-4D97-AF65-F5344CB8AC3E}">
        <p14:creationId xmlns:p14="http://schemas.microsoft.com/office/powerpoint/2010/main" val="346307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397F320-928D-4001-B4B1-AE1C6B9334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1074" y="1743240"/>
            <a:ext cx="5530350" cy="5769600"/>
          </a:xfrm>
        </p:spPr>
        <p:txBody>
          <a:bodyPr/>
          <a:lstStyle/>
          <a:p>
            <a:r>
              <a:rPr lang="en-US" noProof="0"/>
              <a:t>Thanks to</a:t>
            </a:r>
            <a:br>
              <a:rPr lang="en-US" noProof="0"/>
            </a:br>
            <a:br>
              <a:rPr lang="en-US" noProof="0"/>
            </a:br>
            <a:r>
              <a:rPr lang="en-US" noProof="0"/>
              <a:t>Tom </a:t>
            </a:r>
            <a:r>
              <a:rPr lang="en-US" noProof="0" err="1"/>
              <a:t>Bultreys</a:t>
            </a:r>
            <a:br>
              <a:rPr lang="en-US" noProof="0"/>
            </a:br>
            <a:br>
              <a:rPr lang="en-US" noProof="0"/>
            </a:br>
            <a:br>
              <a:rPr lang="en-US" noProof="0"/>
            </a:br>
            <a:r>
              <a:rPr lang="en-US" noProof="0"/>
              <a:t>Jan  </a:t>
            </a:r>
            <a:r>
              <a:rPr lang="en-US" noProof="0" err="1"/>
              <a:t>Aelterman</a:t>
            </a:r>
            <a:br>
              <a:rPr lang="en-US" noProof="0"/>
            </a:br>
            <a:br>
              <a:rPr lang="en-US" noProof="0"/>
            </a:br>
            <a:br>
              <a:rPr lang="en-US" noProof="0"/>
            </a:br>
            <a:r>
              <a:rPr lang="en-US" noProof="0"/>
              <a:t>Matthieu Boone</a:t>
            </a:r>
            <a:br>
              <a:rPr lang="en-US" noProof="0"/>
            </a:br>
            <a:br>
              <a:rPr lang="en-US" noProof="0"/>
            </a:br>
            <a:br>
              <a:rPr lang="en-US" noProof="0"/>
            </a:br>
            <a:r>
              <a:rPr lang="en-US" noProof="0"/>
              <a:t>Robert van der Merwe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5E907-F659-430E-9F4C-EA3AD6575F9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6416338" y="8948738"/>
            <a:ext cx="922337" cy="519112"/>
          </a:xfrm>
        </p:spPr>
        <p:txBody>
          <a:bodyPr/>
          <a:lstStyle/>
          <a:p>
            <a:fld id="{7AE184E0-0BD4-4705-A12B-9B71DDE63301}" type="slidenum">
              <a:rPr lang="en-US" noProof="0" smtClean="0"/>
              <a:t>20</a:t>
            </a:fld>
            <a:endParaRPr lang="en-US" noProof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4F111DB-F750-4AFC-B155-019975404417}"/>
              </a:ext>
            </a:extLst>
          </p:cNvPr>
          <p:cNvGrpSpPr/>
          <p:nvPr/>
        </p:nvGrpSpPr>
        <p:grpSpPr>
          <a:xfrm>
            <a:off x="4611715" y="1965837"/>
            <a:ext cx="1188112" cy="5769602"/>
            <a:chOff x="7420271" y="1965837"/>
            <a:chExt cx="1671396" cy="8116481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CECC6130-9DD4-43A7-AA35-033ED006E7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16" t="4411" r="12416" b="14165"/>
            <a:stretch>
              <a:fillRect/>
            </a:stretch>
          </p:blipFill>
          <p:spPr bwMode="auto">
            <a:xfrm>
              <a:off x="7420271" y="6202266"/>
              <a:ext cx="1671395" cy="1810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A360108E-3E57-4C21-9663-358A6B0A52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420272" y="4160855"/>
              <a:ext cx="1671395" cy="1671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BCB86722-3CDA-447E-8E82-6BAEDCEDE7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2" t="1073" r="14305" b="11660"/>
            <a:stretch/>
          </p:blipFill>
          <p:spPr bwMode="auto">
            <a:xfrm>
              <a:off x="7420273" y="1965837"/>
              <a:ext cx="1671394" cy="1825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A4BF975E-896F-4C51-9EF1-E6805D2E26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54" t="13209" r="14954" b="13209"/>
            <a:stretch>
              <a:fillRect/>
            </a:stretch>
          </p:blipFill>
          <p:spPr bwMode="auto">
            <a:xfrm>
              <a:off x="7420271" y="8327736"/>
              <a:ext cx="1671395" cy="1754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itle 7">
            <a:extLst>
              <a:ext uri="{FF2B5EF4-FFF2-40B4-BE49-F238E27FC236}">
                <a16:creationId xmlns:a16="http://schemas.microsoft.com/office/drawing/2014/main" id="{D24EE287-28BB-4072-B245-5585671B3135}"/>
              </a:ext>
            </a:extLst>
          </p:cNvPr>
          <p:cNvSpPr txBox="1">
            <a:spLocks/>
          </p:cNvSpPr>
          <p:nvPr/>
        </p:nvSpPr>
        <p:spPr bwMode="white">
          <a:xfrm>
            <a:off x="10079624" y="1743240"/>
            <a:ext cx="6123544" cy="5769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300368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500" u="none" kern="1200" cap="none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BE" noProof="0"/>
              <a:t>Contact me at</a:t>
            </a:r>
            <a:endParaRPr lang="en-US" noProof="0"/>
          </a:p>
          <a:p>
            <a:r>
              <a:rPr lang="en-US"/>
              <a:t>wannes.goethals@ugent.be</a:t>
            </a:r>
          </a:p>
          <a:p>
            <a:endParaRPr lang="en-US" noProof="0"/>
          </a:p>
          <a:p>
            <a:endParaRPr lang="en-US" noProof="0"/>
          </a:p>
          <a:p>
            <a:r>
              <a:rPr lang="en-US" sz="2400" b="1"/>
              <a:t>DYRECT: Dynamic Reconstruction of Events</a:t>
            </a:r>
            <a:br>
              <a:rPr lang="en-US" sz="2400" b="1"/>
            </a:br>
            <a:r>
              <a:rPr lang="en-US" sz="2400" b="1"/>
              <a:t>in micro-CT data</a:t>
            </a:r>
            <a:br>
              <a:rPr lang="en-US" sz="2400" b="1"/>
            </a:br>
            <a:r>
              <a:rPr lang="en-US" sz="2400" b="1"/>
              <a:t>of multiphase flow in porous media</a:t>
            </a:r>
            <a:endParaRPr lang="en-BE" noProof="0"/>
          </a:p>
          <a:p>
            <a:endParaRPr lang="en-BE" noProof="0"/>
          </a:p>
          <a:p>
            <a:endParaRPr lang="en-US" noProof="0"/>
          </a:p>
          <a:p>
            <a:r>
              <a:rPr lang="en-US" noProof="0"/>
              <a:t>Thank </a:t>
            </a:r>
            <a:r>
              <a:rPr lang="en-BE"/>
              <a:t>you</a:t>
            </a:r>
            <a:r>
              <a:rPr lang="en-BE" noProof="0"/>
              <a:t> </a:t>
            </a:r>
            <a:r>
              <a:rPr lang="en-US" noProof="0"/>
              <a:t>for your attention &amp; questions!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538E8ABB-6294-4428-B145-5D6449EB2468}"/>
              </a:ext>
            </a:extLst>
          </p:cNvPr>
          <p:cNvSpPr txBox="1">
            <a:spLocks/>
          </p:cNvSpPr>
          <p:nvPr/>
        </p:nvSpPr>
        <p:spPr>
          <a:xfrm>
            <a:off x="2147649" y="8183832"/>
            <a:ext cx="12443840" cy="1120744"/>
          </a:xfrm>
          <a:prstGeom prst="rect">
            <a:avLst/>
          </a:prstGeom>
        </p:spPr>
        <p:txBody>
          <a:bodyPr/>
          <a:lstStyle>
            <a:lvl1pPr marL="0" indent="0" algn="l" defTabSz="130036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36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0113" indent="-458788" algn="l" defTabSz="130036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1450" indent="-541338" algn="l" defTabSz="130036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325" indent="-1158875" algn="l" defTabSz="1300368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747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mu0">
            <a:extLst>
              <a:ext uri="{FF2B5EF4-FFF2-40B4-BE49-F238E27FC236}">
                <a16:creationId xmlns:a16="http://schemas.microsoft.com/office/drawing/2014/main" id="{E42797B7-1AF8-3DDB-27FD-91C43B67A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400"/>
          <a:stretch>
            <a:fillRect/>
          </a:stretch>
        </p:blipFill>
        <p:spPr>
          <a:xfrm>
            <a:off x="-263644" y="0"/>
            <a:ext cx="5936089" cy="9753600"/>
          </a:xfrm>
          <a:prstGeom prst="rect">
            <a:avLst/>
          </a:prstGeom>
        </p:spPr>
      </p:pic>
      <p:pic>
        <p:nvPicPr>
          <p:cNvPr id="34" name="dmu">
            <a:extLst>
              <a:ext uri="{FF2B5EF4-FFF2-40B4-BE49-F238E27FC236}">
                <a16:creationId xmlns:a16="http://schemas.microsoft.com/office/drawing/2014/main" id="{0DE4B761-9292-BAE2-18F8-62533A114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00"/>
          <a:stretch>
            <a:fillRect/>
          </a:stretch>
        </p:blipFill>
        <p:spPr>
          <a:xfrm>
            <a:off x="-263644" y="0"/>
            <a:ext cx="5936089" cy="9753600"/>
          </a:xfrm>
          <a:prstGeom prst="rect">
            <a:avLst/>
          </a:prstGeom>
        </p:spPr>
      </p:pic>
      <p:pic>
        <p:nvPicPr>
          <p:cNvPr id="26" name="t01">
            <a:extLst>
              <a:ext uri="{FF2B5EF4-FFF2-40B4-BE49-F238E27FC236}">
                <a16:creationId xmlns:a16="http://schemas.microsoft.com/office/drawing/2014/main" id="{0587C401-CCB0-91A5-BAD3-A7E066F761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00"/>
          <a:stretch>
            <a:fillRect/>
          </a:stretch>
        </p:blipFill>
        <p:spPr>
          <a:xfrm>
            <a:off x="-263644" y="0"/>
            <a:ext cx="5936089" cy="97536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B1030B-2E6E-CC9F-49E9-F81F8C63E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US" noProof="0" smtClean="0"/>
              <a:t>21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D7F885-8DA9-8C17-AF72-9B78F0BE2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noProof="0"/>
              <a:t>Interpret dynamics from difference map and Transition map </a:t>
            </a:r>
          </a:p>
        </p:txBody>
      </p:sp>
      <p:grpSp>
        <p:nvGrpSpPr>
          <p:cNvPr id="37" name="Group 36" hidden="1">
            <a:extLst>
              <a:ext uri="{FF2B5EF4-FFF2-40B4-BE49-F238E27FC236}">
                <a16:creationId xmlns:a16="http://schemas.microsoft.com/office/drawing/2014/main" id="{BDF09452-C3EA-B65A-B778-395B495CF0F4}"/>
              </a:ext>
            </a:extLst>
          </p:cNvPr>
          <p:cNvGrpSpPr/>
          <p:nvPr/>
        </p:nvGrpSpPr>
        <p:grpSpPr>
          <a:xfrm>
            <a:off x="-4724400" y="1207816"/>
            <a:ext cx="3446199" cy="6346870"/>
            <a:chOff x="-4724400" y="1207816"/>
            <a:chExt cx="3446199" cy="634687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A3BC756-8AF8-69BA-5A71-777AB4B30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16" t="12383" r="66536" b="22545"/>
            <a:stretch>
              <a:fillRect/>
            </a:stretch>
          </p:blipFill>
          <p:spPr>
            <a:xfrm>
              <a:off x="-4724400" y="1207816"/>
              <a:ext cx="3446199" cy="6346869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8AFB652-90CA-2E7E-7614-226B84AC8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8000" contrast="8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2" t="12054" r="66527" b="22526"/>
            <a:stretch>
              <a:fillRect/>
            </a:stretch>
          </p:blipFill>
          <p:spPr>
            <a:xfrm>
              <a:off x="-4724400" y="1207817"/>
              <a:ext cx="3446199" cy="6346868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7B334D1-A7F3-B660-4145-EC6B4E265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80" t="12383" r="66672" b="22546"/>
            <a:stretch>
              <a:fillRect/>
            </a:stretch>
          </p:blipFill>
          <p:spPr>
            <a:xfrm>
              <a:off x="-4724400" y="1207818"/>
              <a:ext cx="3446199" cy="6346868"/>
            </a:xfrm>
            <a:prstGeom prst="rect">
              <a:avLst/>
            </a:prstGeom>
          </p:spPr>
        </p:pic>
      </p:grpSp>
      <p:grpSp>
        <p:nvGrpSpPr>
          <p:cNvPr id="42" name="Group 41" hidden="1">
            <a:extLst>
              <a:ext uri="{FF2B5EF4-FFF2-40B4-BE49-F238E27FC236}">
                <a16:creationId xmlns:a16="http://schemas.microsoft.com/office/drawing/2014/main" id="{90B81FCB-334C-002C-20FB-DA87134B6FAD}"/>
              </a:ext>
            </a:extLst>
          </p:cNvPr>
          <p:cNvGrpSpPr/>
          <p:nvPr/>
        </p:nvGrpSpPr>
        <p:grpSpPr>
          <a:xfrm>
            <a:off x="-1278201" y="3952486"/>
            <a:ext cx="805224" cy="1482982"/>
            <a:chOff x="-4724400" y="1207816"/>
            <a:chExt cx="3446199" cy="6346870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CDA9D0D7-830A-2540-1D28-08F48583F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8000" contrast="8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2" t="12054" r="66527" b="22526"/>
            <a:stretch>
              <a:fillRect/>
            </a:stretch>
          </p:blipFill>
          <p:spPr>
            <a:xfrm>
              <a:off x="-4724400" y="1207817"/>
              <a:ext cx="3446199" cy="634686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6F88428-36FE-2F21-3A1A-F1AD515D7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16" t="12383" r="66536" b="22545"/>
            <a:stretch>
              <a:fillRect/>
            </a:stretch>
          </p:blipFill>
          <p:spPr>
            <a:xfrm>
              <a:off x="-4724400" y="1207816"/>
              <a:ext cx="3446199" cy="6346869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043693E-2087-8F5B-F000-032FBF3A5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80" t="12383" r="66672" b="22546"/>
            <a:stretch>
              <a:fillRect/>
            </a:stretch>
          </p:blipFill>
          <p:spPr>
            <a:xfrm>
              <a:off x="-4724400" y="1207818"/>
              <a:ext cx="3446199" cy="634686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970C798-CBC4-16AC-B16E-BA159440BB8B}"/>
                  </a:ext>
                </a:extLst>
              </p:cNvPr>
              <p:cNvSpPr txBox="1"/>
              <p:nvPr/>
            </p:nvSpPr>
            <p:spPr>
              <a:xfrm>
                <a:off x="6158323" y="1224325"/>
                <a:ext cx="9432197" cy="8457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800" noProof="0">
                    <a:latin typeface="Calibri" panose="020F0502020204030204" pitchFamily="34" charset="0"/>
                    <a:cs typeface="Calibri" panose="020F0502020204030204" pitchFamily="34" charset="0"/>
                  </a:rPr>
                  <a:t>Attenuation at coordinate </a:t>
                </a:r>
                <a14:m>
                  <m:oMath xmlns:m="http://schemas.openxmlformats.org/officeDocument/2006/math">
                    <m:r>
                      <a:rPr lang="en-US" sz="2800" b="0" i="1" noProof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𝑥</m:t>
                    </m:r>
                    <m:r>
                      <a:rPr lang="en-US" sz="2800" b="0" i="0" noProof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800" b="0" i="0" noProof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t</m:t>
                    </m:r>
                  </m:oMath>
                </a14:m>
                <a:r>
                  <a:rPr lang="en-US" sz="2800" noProof="0">
                    <a:latin typeface="Calibri" panose="020F0502020204030204" pitchFamily="34" charset="0"/>
                    <a:cs typeface="Calibri" panose="020F0502020204030204" pitchFamily="34" charset="0"/>
                  </a:rPr>
                  <a:t> under the single event model:</a:t>
                </a:r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𝜇</m:t>
                          </m:r>
                        </m:e>
                        <m:sub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𝑒𝑣𝑒𝑛𝑡</m:t>
                          </m:r>
                        </m:sub>
                      </m:sSub>
                      <m:d>
                        <m:dPr>
                          <m:ctrlP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𝜇</m:t>
                          </m:r>
                        </m:e>
                        <m:sub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sz="2800" b="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𝑥</m:t>
                      </m:r>
                      <m:r>
                        <a:rPr lang="en-US" sz="2800" b="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)⋅</m:t>
                      </m:r>
                      <m:d>
                        <m:dPr>
                          <m:ctrlP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BE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𝑡</m:t>
                          </m:r>
                          <m:r>
                            <a:rPr lang="en-BE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&lt;</m:t>
                          </m:r>
                          <m:sSub>
                            <m:sSubPr>
                              <m:ctrlPr>
                                <a:rPr lang="en-US" sz="2800" b="0" i="1" noProof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noProof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800" b="0" i="1" noProof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01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b="0" i="1" noProof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noProof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2800" b="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80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𝜇</m:t>
                          </m:r>
                        </m:e>
                        <m:sub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sz="2800" b="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𝑥</m:t>
                      </m:r>
                      <m:r>
                        <a:rPr lang="en-US" sz="2800" b="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)⋅</m:t>
                      </m:r>
                      <m:d>
                        <m:dPr>
                          <m:ctrlPr>
                            <a:rPr lang="en-US" sz="280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 noProof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800" i="1" noProof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800" i="1" noProof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01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 noProof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i="1" noProof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BE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≤</m:t>
                          </m:r>
                          <m:r>
                            <a:rPr lang="en-BE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20000"/>
                  </a:lnSpc>
                </a:pPr>
                <a:endParaRPr lang="en-US" sz="280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BE" sz="2800" b="0" noProof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Static segmentation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noProof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noProof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s</m:t>
                        </m:r>
                      </m:e>
                      <m:sub>
                        <m:r>
                          <a:rPr lang="en-US" sz="2800" b="0" i="1" noProof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sub>
                    </m:sSub>
                    <m:r>
                      <a:rPr lang="en-US" sz="2800" b="0" i="1" noProof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en-US" sz="2800" b="0" i="1" noProof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𝑥</m:t>
                    </m:r>
                    <m:r>
                      <a:rPr lang="en-US" sz="2800" b="0" i="1" noProof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sz="2800" noProof="0">
                    <a:latin typeface="Calibri" panose="020F0502020204030204" pitchFamily="34" charset="0"/>
                    <a:cs typeface="Calibri" panose="020F0502020204030204" pitchFamily="34" charset="0"/>
                  </a:rPr>
                  <a:t> of a phase </a:t>
                </a:r>
                <a14:m>
                  <m:oMath xmlns:m="http://schemas.openxmlformats.org/officeDocument/2006/math">
                    <m:r>
                      <a:rPr lang="en-US" sz="2800" b="0" i="1" noProof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𝜙</m:t>
                    </m:r>
                  </m:oMath>
                </a14:m>
                <a:r>
                  <a:rPr lang="en-US" sz="2800" noProof="0">
                    <a:latin typeface="Calibri" panose="020F0502020204030204" pitchFamily="34" charset="0"/>
                    <a:cs typeface="Calibri" panose="020F0502020204030204" pitchFamily="34" charset="0"/>
                  </a:rPr>
                  <a:t> at global state time </a:t>
                </a:r>
                <a14:m>
                  <m:oMath xmlns:m="http://schemas.openxmlformats.org/officeDocument/2006/math">
                    <m:r>
                      <a:rPr lang="en-US" sz="2800" b="0" i="1" noProof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𝑇</m:t>
                    </m:r>
                  </m:oMath>
                </a14:m>
                <a:r>
                  <a:rPr lang="en-US" sz="2800" noProof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endParaRPr lang="en-US" sz="2800" b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  <m:sub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𝜙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sub>
                      </m:sSub>
                      <m:d>
                        <m:dPr>
                          <m:ctrlP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  <m:sub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𝜙</m:t>
                          </m:r>
                        </m:sub>
                      </m:sSub>
                      <m:d>
                        <m:dPr>
                          <m:ctrlP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noProof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noProof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800" b="0" i="1" noProof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𝑇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b="0" i="1" noProof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noProof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 </m:t>
                          </m:r>
                          <m:r>
                            <m:rPr>
                              <m:sty m:val="p"/>
                            </m:rPr>
                            <a:rPr lang="en-US" sz="2800" b="0" i="0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Δ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𝜇</m:t>
                          </m:r>
                          <m:d>
                            <m:dPr>
                              <m:ctrlPr>
                                <a:rPr lang="en-US" sz="2800" b="0" i="1" noProof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noProof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800" b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20000"/>
                  </a:lnSpc>
                </a:pPr>
                <a:endParaRPr lang="en-US" sz="2800" b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BE" sz="2800" noProof="0">
                    <a:latin typeface="Calibri" panose="020F0502020204030204" pitchFamily="34" charset="0"/>
                    <a:cs typeface="Calibri" panose="020F0502020204030204" pitchFamily="34" charset="0"/>
                  </a:rPr>
                  <a:t>Dynamic segmentation</a:t>
                </a:r>
                <a:endParaRPr lang="en-US" sz="2800" b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  <m:sub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𝜙</m:t>
                          </m:r>
                        </m:sub>
                      </m:sSub>
                      <m:d>
                        <m:dPr>
                          <m:ctrlP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  <m:sub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𝜙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,0</m:t>
                          </m:r>
                        </m:sub>
                      </m:sSub>
                      <m:r>
                        <a:rPr lang="en-US" sz="280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sz="280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𝑥</m:t>
                      </m:r>
                      <m:r>
                        <a:rPr lang="en-US" sz="280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)⋅</m:t>
                      </m:r>
                      <m:d>
                        <m:dPr>
                          <m:ctrlPr>
                            <a:rPr lang="en-US" sz="280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BE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𝑡</m:t>
                          </m:r>
                          <m:r>
                            <a:rPr lang="en-BE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&lt;</m:t>
                          </m:r>
                          <m:sSub>
                            <m:sSubPr>
                              <m:ctrlPr>
                                <a:rPr lang="en-US" sz="2800" i="1" noProof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800" i="1" noProof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800" i="1" noProof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01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 noProof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i="1" noProof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280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  <m:sub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𝜙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,1</m:t>
                          </m:r>
                        </m:sub>
                      </m:sSub>
                      <m:r>
                        <a:rPr lang="en-US" sz="280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sz="280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𝑥</m:t>
                      </m:r>
                      <m:r>
                        <a:rPr lang="en-US" sz="280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)⋅</m:t>
                      </m:r>
                      <m:d>
                        <m:dPr>
                          <m:ctrlPr>
                            <a:rPr lang="en-US" sz="280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 noProof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800" i="1" noProof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800" i="1" noProof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01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 noProof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i="1" noProof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BE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≤</m:t>
                          </m:r>
                          <m:r>
                            <a:rPr lang="en-BE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b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20000"/>
                  </a:lnSpc>
                </a:pPr>
                <a:endParaRPr lang="en-US" sz="2800" b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sz="2800" noProof="0">
                    <a:latin typeface="Calibri" panose="020F0502020204030204" pitchFamily="34" charset="0"/>
                    <a:cs typeface="Calibri" panose="020F0502020204030204" pitchFamily="34" charset="0"/>
                  </a:rPr>
                  <a:t>Saturation</a:t>
                </a:r>
                <a:r>
                  <a:rPr lang="en-BE" sz="2800" noProof="0">
                    <a:latin typeface="Calibri" panose="020F0502020204030204" pitchFamily="34" charset="0"/>
                    <a:cs typeface="Calibri" panose="020F0502020204030204" pitchFamily="34" charset="0"/>
                  </a:rPr>
                  <a:t> of wetting phase </a:t>
                </a:r>
                <a14:m>
                  <m:oMath xmlns:m="http://schemas.openxmlformats.org/officeDocument/2006/math">
                    <m:r>
                      <a:rPr lang="en-BE" sz="2800" b="0" i="1" noProof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𝑤</m:t>
                    </m:r>
                  </m:oMath>
                </a14:m>
                <a:r>
                  <a:rPr lang="en-US" sz="2800" noProof="0">
                    <a:latin typeface="Calibri" panose="020F0502020204030204" pitchFamily="34" charset="0"/>
                    <a:cs typeface="Calibri" panose="020F0502020204030204" pitchFamily="34" charset="0"/>
                  </a:rPr>
                  <a:t> as a function of time:</a:t>
                </a:r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𝑤</m:t>
                          </m:r>
                        </m:sub>
                      </m:sSub>
                      <m:d>
                        <m:dPr>
                          <m:ctrlP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∫</m:t>
                          </m:r>
                          <m:sSub>
                            <m:sSubPr>
                              <m:ctrlPr>
                                <a:rPr lang="en-US" sz="2800" b="0" i="1" noProof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noProof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BE" sz="2800" b="0" i="1" noProof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𝑤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b="0" i="1" noProof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noProof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en-US" sz="2800" b="0" i="1" noProof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800" b="0" i="1" noProof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𝑑𝑥</m:t>
                          </m:r>
                        </m:num>
                        <m:den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∫</m:t>
                          </m:r>
                          <m:sSub>
                            <m:sSubPr>
                              <m:ctrlPr>
                                <a:rPr lang="en-US" sz="2800" b="0" i="1" noProof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noProof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800" b="0" i="1" noProof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𝑝𝑜𝑟𝑒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b="0" i="1" noProof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noProof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en-US" sz="280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sz="2800" noProof="0">
                    <a:latin typeface="Calibri" panose="020F0502020204030204" pitchFamily="34" charset="0"/>
                    <a:cs typeface="Calibri" panose="020F0502020204030204" pitchFamily="34" charset="0"/>
                  </a:rPr>
                  <a:t>Local velocity </a:t>
                </a:r>
                <a:r>
                  <a:rPr lang="en-BE" sz="2800" noProof="0">
                    <a:latin typeface="Calibri" panose="020F0502020204030204" pitchFamily="34" charset="0"/>
                    <a:cs typeface="Calibri" panose="020F0502020204030204" pitchFamily="34" charset="0"/>
                  </a:rPr>
                  <a:t>vector </a:t>
                </a:r>
                <a:r>
                  <a:rPr lang="en-US" sz="2800" noProof="0">
                    <a:latin typeface="Calibri" panose="020F0502020204030204" pitchFamily="34" charset="0"/>
                    <a:cs typeface="Calibri" panose="020F0502020204030204" pitchFamily="34" charset="0"/>
                  </a:rPr>
                  <a:t>of event propagation</a:t>
                </a:r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𝑣</m:t>
                      </m:r>
                      <m:d>
                        <m:dPr>
                          <m:ctrlP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</m:e>
                      </m:d>
                      <m:r>
                        <a:rPr lang="en-BE" sz="2800" b="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≈</m:t>
                      </m:r>
                      <m:f>
                        <m:fPr>
                          <m:ctrlPr>
                            <a:rPr lang="en-US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noProof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noProof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800" b="0" i="1" noProof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𝜙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b="0" i="1" noProof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noProof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BE" sz="28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𝑥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01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BE" sz="2800" b="0" i="1" noProof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BE" sz="2800" b="0" i="1" noProof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noProof="0" smtClean="0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800" b="0" i="0" noProof="0" smtClean="0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∇</m:t>
                                      </m:r>
                                    </m:e>
                                    <m:sub>
                                      <m:r>
                                        <a:rPr lang="en-US" sz="2800" b="0" i="1" noProof="0" smtClean="0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800" b="0" i="1" noProof="0" smtClean="0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noProof="0" smtClean="0"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0" i="1" noProof="0" smtClean="0"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noProof="0" smtClean="0"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01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sz="2800" b="0" i="1" noProof="0" smtClean="0"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800" b="0" i="1" noProof="0" smtClean="0"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BE" sz="2800" b="0" i="1" noProof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80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970C798-CBC4-16AC-B16E-BA159440BB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8323" y="1224325"/>
                <a:ext cx="9432197" cy="8457828"/>
              </a:xfrm>
              <a:prstGeom prst="rect">
                <a:avLst/>
              </a:prstGeom>
              <a:blipFill>
                <a:blip r:embed="rId11"/>
                <a:stretch>
                  <a:fillRect l="-1292" t="-1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5237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F67879-76C0-170B-D097-4C14895DD6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580" b="15366"/>
          <a:stretch>
            <a:fillRect/>
          </a:stretch>
        </p:blipFill>
        <p:spPr>
          <a:xfrm>
            <a:off x="0" y="999718"/>
            <a:ext cx="17338675" cy="87538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26FF05-6F48-A69F-319A-5A8BBE0D9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Dynamic X-ray </a:t>
            </a:r>
            <a:r>
              <a:rPr lang="en-BE" cap="none"/>
              <a:t>µ</a:t>
            </a:r>
            <a:r>
              <a:rPr lang="en-US"/>
              <a:t>CT </a:t>
            </a:r>
            <a:r>
              <a:rPr lang="en-BE"/>
              <a:t>at </a:t>
            </a:r>
            <a:r>
              <a:rPr lang="en-BE" err="1"/>
              <a:t>UGCT’s</a:t>
            </a:r>
            <a:r>
              <a:rPr lang="en-BE"/>
              <a:t> labs @ Ghent University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A067EC-0DCA-039F-62F6-B00954C36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22</a:t>
            </a:fld>
            <a:endParaRPr lang="en-GB" noProof="0"/>
          </a:p>
        </p:txBody>
      </p:sp>
      <p:pic>
        <p:nvPicPr>
          <p:cNvPr id="7" name="Logo EN">
            <a:extLst>
              <a:ext uri="{FF2B5EF4-FFF2-40B4-BE49-F238E27FC236}">
                <a16:creationId xmlns:a16="http://schemas.microsoft.com/office/drawing/2014/main" id="{EA08E7F2-9E8F-F9FF-1361-73CAFEE17E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909180"/>
            <a:ext cx="2307600" cy="184682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78DA4B3-4819-67E7-6A28-E2DA4066E2B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64800" y="7592626"/>
            <a:ext cx="5762625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341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ED4D4-D22D-5F78-87F1-4901CB36B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/>
              <a:t>Conclusions &amp; Outlook</a:t>
            </a:r>
            <a:endParaRPr lang="en-US" noProof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A476D1-4C27-2268-816B-276042D58F5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pPr marL="829350" indent="-742950">
                  <a:buFont typeface="+mj-lt"/>
                  <a:buAutoNum type="arabicParenR"/>
                </a:pPr>
                <a:r>
                  <a:rPr lang="en-BE" sz="4000"/>
                  <a:t>Spatial features: higher CNR</a:t>
                </a:r>
              </a:p>
              <a:p>
                <a:pPr marL="829350" indent="-742950">
                  <a:buFont typeface="+mj-lt"/>
                  <a:buAutoNum type="arabicParenR"/>
                </a:pPr>
                <a:r>
                  <a:rPr lang="en-BE" sz="4000"/>
                  <a:t>Temporal resolution: </a:t>
                </a:r>
                <a:r>
                  <a:rPr lang="en-GB" sz="4000"/>
                  <a:t>10-fold improvement</a:t>
                </a:r>
                <a:endParaRPr lang="en-BE" sz="4000"/>
              </a:p>
              <a:p>
                <a:pPr marL="829350" indent="-742950">
                  <a:buFont typeface="+mj-lt"/>
                  <a:buAutoNum type="arabicParenR"/>
                </a:pPr>
                <a:r>
                  <a:rPr lang="en-GB" sz="4000"/>
                  <a:t>Compression: keep everything in memory</a:t>
                </a:r>
                <a:endParaRPr lang="en-BE" sz="4000"/>
              </a:p>
              <a:p>
                <a:pPr marL="829350" indent="-742950">
                  <a:buFont typeface="+mj-lt"/>
                  <a:buAutoNum type="arabicParenR"/>
                </a:pPr>
                <a:r>
                  <a:rPr lang="en-BE" sz="4000"/>
                  <a:t>Holistic: analysis in reconstruction</a:t>
                </a:r>
              </a:p>
              <a:p>
                <a:pPr marL="829350" indent="-742950">
                  <a:buFont typeface="+mj-lt"/>
                  <a:buAutoNum type="arabicParenR"/>
                </a:pPr>
                <a:endParaRPr lang="en-BE" sz="4000"/>
              </a:p>
              <a:p>
                <a:pPr marL="829350" indent="-742950">
                  <a:buFont typeface="+mj-lt"/>
                  <a:buAutoNum type="arabicParenR"/>
                </a:pPr>
                <a:r>
                  <a:rPr lang="en-GB" sz="4000"/>
                  <a:t>allows analysis and advanced regularization</a:t>
                </a:r>
              </a:p>
              <a:p>
                <a:pPr marL="829350" indent="-742950">
                  <a:buFont typeface="+mj-lt"/>
                  <a:buAutoNum type="arabicParenR"/>
                </a:pPr>
                <a:r>
                  <a:rPr lang="en-BE" sz="4000"/>
                  <a:t>Required temporal resolution depends on</a:t>
                </a:r>
                <a:br>
                  <a:rPr lang="en-BE" sz="4000"/>
                </a:br>
                <a:r>
                  <a:rPr lang="en-BE" sz="4000"/>
                  <a:t>time between two events </a:t>
                </a:r>
                <a:r>
                  <a:rPr lang="en-BE" sz="4000" i="1"/>
                  <a:t>at the same position</a:t>
                </a:r>
                <a:r>
                  <a:rPr lang="en-BE" sz="4000"/>
                  <a:t>, not two events globally</a:t>
                </a:r>
              </a:p>
              <a:p>
                <a:pPr marL="829350" indent="-742950">
                  <a:buFont typeface="+mj-lt"/>
                  <a:buAutoNum type="arabicParenR"/>
                </a:pPr>
                <a:r>
                  <a:rPr lang="en-BE" sz="4000"/>
                  <a:t>Discovery mode: no need to scan continuously at predefined highest temporal resolution</a:t>
                </a:r>
              </a:p>
              <a:p>
                <a:pPr marL="829350" indent="-742950">
                  <a:buFont typeface="+mj-lt"/>
                  <a:buAutoNum type="arabicParenR"/>
                </a:pPr>
                <a:r>
                  <a:rPr lang="en-BE" sz="4000"/>
                  <a:t>Can prioritize spatial resolution in long dynamic scans</a:t>
                </a:r>
                <a:endParaRPr lang="en-BE" sz="4000" noProof="0"/>
              </a:p>
              <a:p>
                <a:pPr marL="829350" indent="-742950">
                  <a:buFont typeface="+mj-lt"/>
                  <a:buAutoNum type="arabicParenR"/>
                </a:pPr>
                <a:r>
                  <a:rPr lang="en-BE" sz="4000"/>
                  <a:t>X-ray statistics gathered over longer time intervals to reconstruct internally consistent states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BE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BE" sz="40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BE" sz="4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BE" sz="4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BE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BE" sz="4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BE" sz="4000" noProof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BE" sz="40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BE" sz="4000" b="0" i="1" noProof="0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BE" sz="4000" b="0" i="1" noProof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BE" sz="4000" b="0" i="1" noProof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BE" sz="4000" b="0" i="1" noProof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BE" sz="4000" b="0" i="1" noProof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BE" sz="4000" i="1" noProof="0"/>
              </a:p>
              <a:p>
                <a:pPr marL="829350" indent="-742950">
                  <a:buFont typeface="+mj-lt"/>
                  <a:buAutoNum type="arabicParenR"/>
                </a:pPr>
                <a:r>
                  <a:rPr lang="en-BE" sz="4000" noProof="0"/>
                  <a:t>Next step: multiple steps</a:t>
                </a:r>
              </a:p>
              <a:p>
                <a:pPr marL="829350" indent="-742950">
                  <a:buFont typeface="+mj-lt"/>
                  <a:buAutoNum type="arabicParenR"/>
                </a:pPr>
                <a:endParaRPr lang="en-US" sz="4000" i="1" noProof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A476D1-4C27-2268-816B-276042D58F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27" t="-1366" r="-13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25AA3C-CD7C-251B-38B5-8BE525DDA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US" noProof="0" smtClean="0"/>
              <a:t>23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7571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mu0">
            <a:extLst>
              <a:ext uri="{FF2B5EF4-FFF2-40B4-BE49-F238E27FC236}">
                <a16:creationId xmlns:a16="http://schemas.microsoft.com/office/drawing/2014/main" id="{E42797B7-1AF8-3DDB-27FD-91C43B67A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644" y="0"/>
            <a:ext cx="16218752" cy="9753600"/>
          </a:xfrm>
          <a:prstGeom prst="rect">
            <a:avLst/>
          </a:prstGeom>
        </p:spPr>
      </p:pic>
      <p:pic>
        <p:nvPicPr>
          <p:cNvPr id="34" name="dmu">
            <a:extLst>
              <a:ext uri="{FF2B5EF4-FFF2-40B4-BE49-F238E27FC236}">
                <a16:creationId xmlns:a16="http://schemas.microsoft.com/office/drawing/2014/main" id="{0DE4B761-9292-BAE2-18F8-62533A114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644" y="0"/>
            <a:ext cx="16218752" cy="9753600"/>
          </a:xfrm>
          <a:prstGeom prst="rect">
            <a:avLst/>
          </a:prstGeom>
        </p:spPr>
      </p:pic>
      <p:pic>
        <p:nvPicPr>
          <p:cNvPr id="26" name="t01">
            <a:extLst>
              <a:ext uri="{FF2B5EF4-FFF2-40B4-BE49-F238E27FC236}">
                <a16:creationId xmlns:a16="http://schemas.microsoft.com/office/drawing/2014/main" id="{0587C401-CCB0-91A5-BAD3-A7E066F761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644" y="0"/>
            <a:ext cx="16218752" cy="97536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B1030B-2E6E-CC9F-49E9-F81F8C63E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US" noProof="0" smtClean="0"/>
              <a:t>24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D7F885-8DA9-8C17-AF72-9B78F0BE2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noProof="0"/>
              <a:t>Interpret dynamics from difference map and Transition map </a:t>
            </a:r>
          </a:p>
        </p:txBody>
      </p:sp>
      <p:grpSp>
        <p:nvGrpSpPr>
          <p:cNvPr id="37" name="Group 36" hidden="1">
            <a:extLst>
              <a:ext uri="{FF2B5EF4-FFF2-40B4-BE49-F238E27FC236}">
                <a16:creationId xmlns:a16="http://schemas.microsoft.com/office/drawing/2014/main" id="{BDF09452-C3EA-B65A-B778-395B495CF0F4}"/>
              </a:ext>
            </a:extLst>
          </p:cNvPr>
          <p:cNvGrpSpPr/>
          <p:nvPr/>
        </p:nvGrpSpPr>
        <p:grpSpPr>
          <a:xfrm>
            <a:off x="-4724400" y="1207816"/>
            <a:ext cx="3446199" cy="6346870"/>
            <a:chOff x="-4724400" y="1207816"/>
            <a:chExt cx="3446199" cy="634687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A3BC756-8AF8-69BA-5A71-777AB4B30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16" t="12383" r="66536" b="22545"/>
            <a:stretch>
              <a:fillRect/>
            </a:stretch>
          </p:blipFill>
          <p:spPr>
            <a:xfrm>
              <a:off x="-4724400" y="1207816"/>
              <a:ext cx="3446199" cy="6346869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8AFB652-90CA-2E7E-7614-226B84AC8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8000" contrast="8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2" t="12054" r="66527" b="22526"/>
            <a:stretch>
              <a:fillRect/>
            </a:stretch>
          </p:blipFill>
          <p:spPr>
            <a:xfrm>
              <a:off x="-4724400" y="1207817"/>
              <a:ext cx="3446199" cy="6346868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7B334D1-A7F3-B660-4145-EC6B4E265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80" t="12383" r="66672" b="22546"/>
            <a:stretch>
              <a:fillRect/>
            </a:stretch>
          </p:blipFill>
          <p:spPr>
            <a:xfrm>
              <a:off x="-4724400" y="1207818"/>
              <a:ext cx="3446199" cy="6346868"/>
            </a:xfrm>
            <a:prstGeom prst="rect">
              <a:avLst/>
            </a:prstGeom>
          </p:spPr>
        </p:pic>
      </p:grpSp>
      <p:grpSp>
        <p:nvGrpSpPr>
          <p:cNvPr id="42" name="Group 41" hidden="1">
            <a:extLst>
              <a:ext uri="{FF2B5EF4-FFF2-40B4-BE49-F238E27FC236}">
                <a16:creationId xmlns:a16="http://schemas.microsoft.com/office/drawing/2014/main" id="{90B81FCB-334C-002C-20FB-DA87134B6FAD}"/>
              </a:ext>
            </a:extLst>
          </p:cNvPr>
          <p:cNvGrpSpPr/>
          <p:nvPr/>
        </p:nvGrpSpPr>
        <p:grpSpPr>
          <a:xfrm>
            <a:off x="-1278201" y="3952486"/>
            <a:ext cx="805224" cy="1482982"/>
            <a:chOff x="-4724400" y="1207816"/>
            <a:chExt cx="3446199" cy="6346870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CDA9D0D7-830A-2540-1D28-08F48583F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8000" contrast="8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2" t="12054" r="66527" b="22526"/>
            <a:stretch>
              <a:fillRect/>
            </a:stretch>
          </p:blipFill>
          <p:spPr>
            <a:xfrm>
              <a:off x="-4724400" y="1207817"/>
              <a:ext cx="3446199" cy="634686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6F88428-36FE-2F21-3A1A-F1AD515D7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16" t="12383" r="66536" b="22545"/>
            <a:stretch>
              <a:fillRect/>
            </a:stretch>
          </p:blipFill>
          <p:spPr>
            <a:xfrm>
              <a:off x="-4724400" y="1207816"/>
              <a:ext cx="3446199" cy="6346869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043693E-2087-8F5B-F000-032FBF3A5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80" t="12383" r="66672" b="22546"/>
            <a:stretch>
              <a:fillRect/>
            </a:stretch>
          </p:blipFill>
          <p:spPr>
            <a:xfrm>
              <a:off x="-4724400" y="1207818"/>
              <a:ext cx="3446199" cy="63468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267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17AF3-4C76-E452-F9AD-485C1F8F3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3 complementary motion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78EE0-F949-9DC5-2BD7-D012EA5DC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US" noProof="0" smtClean="0"/>
              <a:t>25</a:t>
            </a:fld>
            <a:endParaRPr lang="en-US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B80B18-F834-4CB9-8A3C-1CD890705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121" y="1981200"/>
            <a:ext cx="1560643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9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rrow: Right 42">
            <a:extLst>
              <a:ext uri="{FF2B5EF4-FFF2-40B4-BE49-F238E27FC236}">
                <a16:creationId xmlns:a16="http://schemas.microsoft.com/office/drawing/2014/main" id="{606543B3-734D-8380-C640-7DFD8FCB7E61}"/>
              </a:ext>
            </a:extLst>
          </p:cNvPr>
          <p:cNvSpPr/>
          <p:nvPr/>
        </p:nvSpPr>
        <p:spPr>
          <a:xfrm>
            <a:off x="6509425" y="4975717"/>
            <a:ext cx="2367813" cy="1423293"/>
          </a:xfrm>
          <a:prstGeom prst="rightArrow">
            <a:avLst>
              <a:gd name="adj1" fmla="val 50000"/>
              <a:gd name="adj2" fmla="val 47623"/>
            </a:avLst>
          </a:prstGeom>
          <a:solidFill>
            <a:srgbClr val="0070C0"/>
          </a:solidFill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r>
              <a:rPr lang="en-US" sz="20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RECONSTRUCTION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73A6F0A-1112-437C-6700-3DDE5D167331}"/>
              </a:ext>
            </a:extLst>
          </p:cNvPr>
          <p:cNvSpPr txBox="1"/>
          <p:nvPr/>
        </p:nvSpPr>
        <p:spPr>
          <a:xfrm>
            <a:off x="830118" y="1897609"/>
            <a:ext cx="4297645" cy="1899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noProof="0">
                <a:latin typeface="Calibri" panose="020F0502020204030204" pitchFamily="34" charset="0"/>
                <a:cs typeface="Calibri" panose="020F0502020204030204" pitchFamily="34" charset="0"/>
              </a:rPr>
              <a:t>Raw data:</a:t>
            </a:r>
          </a:p>
          <a:p>
            <a:pPr algn="ctr">
              <a:lnSpc>
                <a:spcPct val="120000"/>
              </a:lnSpc>
            </a:pPr>
            <a:r>
              <a:rPr lang="en-US" sz="3200" noProof="0">
                <a:latin typeface="Calibri" panose="020F0502020204030204" pitchFamily="34" charset="0"/>
                <a:cs typeface="Calibri" panose="020F0502020204030204" pitchFamily="34" charset="0"/>
              </a:rPr>
              <a:t>Radiographs from different viewing angles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45119E1-BAB3-D1EE-947C-C3B3C0E8C037}"/>
              </a:ext>
            </a:extLst>
          </p:cNvPr>
          <p:cNvSpPr txBox="1"/>
          <p:nvPr/>
        </p:nvSpPr>
        <p:spPr>
          <a:xfrm>
            <a:off x="9303151" y="2039508"/>
            <a:ext cx="5988295" cy="712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noProof="0">
                <a:latin typeface="Calibri" panose="020F0502020204030204" pitchFamily="34" charset="0"/>
                <a:cs typeface="Calibri" panose="020F0502020204030204" pitchFamily="34" charset="0"/>
              </a:rPr>
              <a:t>Reconstructed data</a:t>
            </a:r>
            <a:endParaRPr lang="en-US" sz="3600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3" name="!! Rectangle 1122">
            <a:extLst>
              <a:ext uri="{FF2B5EF4-FFF2-40B4-BE49-F238E27FC236}">
                <a16:creationId xmlns:a16="http://schemas.microsoft.com/office/drawing/2014/main" id="{9B7BB713-54DE-6902-402E-634211AB4203}"/>
              </a:ext>
            </a:extLst>
          </p:cNvPr>
          <p:cNvSpPr/>
          <p:nvPr/>
        </p:nvSpPr>
        <p:spPr>
          <a:xfrm>
            <a:off x="9346693" y="6858903"/>
            <a:ext cx="1440000" cy="91769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5" name="!! Rectangle 1124">
            <a:extLst>
              <a:ext uri="{FF2B5EF4-FFF2-40B4-BE49-F238E27FC236}">
                <a16:creationId xmlns:a16="http://schemas.microsoft.com/office/drawing/2014/main" id="{11A93B90-6539-E9B4-9F29-4632131A4920}"/>
              </a:ext>
            </a:extLst>
          </p:cNvPr>
          <p:cNvSpPr/>
          <p:nvPr/>
        </p:nvSpPr>
        <p:spPr>
          <a:xfrm>
            <a:off x="10931993" y="6860399"/>
            <a:ext cx="1440000" cy="91769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6" name="!! Rectangle 1125">
            <a:extLst>
              <a:ext uri="{FF2B5EF4-FFF2-40B4-BE49-F238E27FC236}">
                <a16:creationId xmlns:a16="http://schemas.microsoft.com/office/drawing/2014/main" id="{3CB9FD7D-9AE2-737E-894C-FA3EF09A443E}"/>
              </a:ext>
            </a:extLst>
          </p:cNvPr>
          <p:cNvSpPr/>
          <p:nvPr/>
        </p:nvSpPr>
        <p:spPr>
          <a:xfrm>
            <a:off x="12499892" y="6863163"/>
            <a:ext cx="1440000" cy="91769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7" name="!! Rectangle 1126">
            <a:extLst>
              <a:ext uri="{FF2B5EF4-FFF2-40B4-BE49-F238E27FC236}">
                <a16:creationId xmlns:a16="http://schemas.microsoft.com/office/drawing/2014/main" id="{1E3B2FDF-DA92-ACA5-E4A8-CF760546B4CA}"/>
              </a:ext>
            </a:extLst>
          </p:cNvPr>
          <p:cNvSpPr/>
          <p:nvPr/>
        </p:nvSpPr>
        <p:spPr>
          <a:xfrm>
            <a:off x="14048664" y="6861245"/>
            <a:ext cx="1440000" cy="91769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8" name="Rectangle 1127">
            <a:extLst>
              <a:ext uri="{FF2B5EF4-FFF2-40B4-BE49-F238E27FC236}">
                <a16:creationId xmlns:a16="http://schemas.microsoft.com/office/drawing/2014/main" id="{E9178A4E-482A-A440-64CD-E34C0712AC63}"/>
              </a:ext>
            </a:extLst>
          </p:cNvPr>
          <p:cNvSpPr/>
          <p:nvPr/>
        </p:nvSpPr>
        <p:spPr>
          <a:xfrm>
            <a:off x="9182038" y="6983291"/>
            <a:ext cx="6471053" cy="505972"/>
          </a:xfrm>
          <a:prstGeom prst="rect">
            <a:avLst/>
          </a:prstGeom>
          <a:noFill/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noProof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44100D4B-5FBD-BD0B-49B7-7A5DFE49003F}"/>
              </a:ext>
            </a:extLst>
          </p:cNvPr>
          <p:cNvSpPr/>
          <p:nvPr/>
        </p:nvSpPr>
        <p:spPr>
          <a:xfrm>
            <a:off x="15957892" y="4911258"/>
            <a:ext cx="2367813" cy="1423293"/>
          </a:xfrm>
          <a:prstGeom prst="rightArrow">
            <a:avLst>
              <a:gd name="adj1" fmla="val 50000"/>
              <a:gd name="adj2" fmla="val 47623"/>
            </a:avLst>
          </a:prstGeom>
          <a:solidFill>
            <a:srgbClr val="0070C0"/>
          </a:solidFill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r>
              <a:rPr lang="en-US" sz="24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E294B0-BD47-A58E-AE8B-4D02289F5826}"/>
              </a:ext>
            </a:extLst>
          </p:cNvPr>
          <p:cNvSpPr txBox="1"/>
          <p:nvPr/>
        </p:nvSpPr>
        <p:spPr>
          <a:xfrm>
            <a:off x="18737101" y="2034386"/>
            <a:ext cx="5988295" cy="712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noProof="0">
                <a:latin typeface="Calibri" panose="020F0502020204030204" pitchFamily="34" charset="0"/>
                <a:cs typeface="Calibri" panose="020F0502020204030204" pitchFamily="34" charset="0"/>
              </a:rPr>
              <a:t>Segmented data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C0CFF3-DF14-4FDC-127A-9F9A2E9CF791}"/>
              </a:ext>
            </a:extLst>
          </p:cNvPr>
          <p:cNvSpPr txBox="1"/>
          <p:nvPr/>
        </p:nvSpPr>
        <p:spPr>
          <a:xfrm>
            <a:off x="19748144" y="2881819"/>
            <a:ext cx="4216756" cy="1091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noProof="0">
                <a:latin typeface="Calibri" panose="020F0502020204030204" pitchFamily="34" charset="0"/>
                <a:cs typeface="Calibri" panose="020F0502020204030204" pitchFamily="34" charset="0"/>
              </a:rPr>
              <a:t>Remove noise </a:t>
            </a:r>
          </a:p>
          <a:p>
            <a:pPr algn="ctr">
              <a:lnSpc>
                <a:spcPct val="120000"/>
              </a:lnSpc>
            </a:pPr>
            <a:r>
              <a:rPr lang="en-US" sz="2800" noProof="0">
                <a:latin typeface="Calibri" panose="020F0502020204030204" pitchFamily="34" charset="0"/>
                <a:cs typeface="Calibri" panose="020F0502020204030204" pitchFamily="34" charset="0"/>
              </a:rPr>
              <a:t>Identify materials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CC2EB9-6014-BF08-0416-9503A700A36E}"/>
              </a:ext>
            </a:extLst>
          </p:cNvPr>
          <p:cNvSpPr txBox="1"/>
          <p:nvPr/>
        </p:nvSpPr>
        <p:spPr>
          <a:xfrm>
            <a:off x="9666122" y="2770309"/>
            <a:ext cx="4888078" cy="1091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noProof="0">
                <a:latin typeface="Calibri" panose="020F0502020204030204" pitchFamily="34" charset="0"/>
                <a:cs typeface="Calibri" panose="020F0502020204030204" pitchFamily="34" charset="0"/>
              </a:rPr>
              <a:t>3D volume at each time step </a:t>
            </a:r>
          </a:p>
          <a:p>
            <a:pPr algn="ctr">
              <a:lnSpc>
                <a:spcPct val="120000"/>
              </a:lnSpc>
            </a:pPr>
            <a:r>
              <a:rPr lang="en-US" sz="2800" noProof="0">
                <a:latin typeface="Calibri" panose="020F0502020204030204" pitchFamily="34" charset="0"/>
                <a:cs typeface="Calibri" panose="020F0502020204030204" pitchFamily="34" charset="0"/>
              </a:rPr>
              <a:t>(= 360° viewing angles)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AFB4D709-43B8-CFDC-BB32-66A1B4D25A8B}"/>
              </a:ext>
            </a:extLst>
          </p:cNvPr>
          <p:cNvSpPr/>
          <p:nvPr/>
        </p:nvSpPr>
        <p:spPr>
          <a:xfrm>
            <a:off x="25544131" y="4795199"/>
            <a:ext cx="2367813" cy="1423293"/>
          </a:xfrm>
          <a:prstGeom prst="rightArrow">
            <a:avLst>
              <a:gd name="adj1" fmla="val 50000"/>
              <a:gd name="adj2" fmla="val 47623"/>
            </a:avLst>
          </a:prstGeom>
          <a:solidFill>
            <a:srgbClr val="0070C0"/>
          </a:solidFill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r>
              <a:rPr lang="en-US" sz="24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</a:p>
        </p:txBody>
      </p: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08F00AB7-CF79-8001-DE5A-AE9A1167CDD0}"/>
              </a:ext>
            </a:extLst>
          </p:cNvPr>
          <p:cNvGrpSpPr/>
          <p:nvPr/>
        </p:nvGrpSpPr>
        <p:grpSpPr>
          <a:xfrm>
            <a:off x="9453541" y="4135091"/>
            <a:ext cx="6063946" cy="2449500"/>
            <a:chOff x="9453541" y="4135091"/>
            <a:chExt cx="6063946" cy="24495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41B66C3-A4C8-8CFD-9005-819635FE3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8000" contrast="8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5" t="12054" r="63750" b="22526"/>
            <a:stretch>
              <a:fillRect/>
            </a:stretch>
          </p:blipFill>
          <p:spPr>
            <a:xfrm>
              <a:off x="9453541" y="4135091"/>
              <a:ext cx="1478452" cy="24495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BAD92BC-7850-DAB8-6001-54F0E8AB9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8000" contrast="8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5" t="12054" r="63750" b="22526"/>
            <a:stretch>
              <a:fillRect/>
            </a:stretch>
          </p:blipFill>
          <p:spPr>
            <a:xfrm>
              <a:off x="10982039" y="4135091"/>
              <a:ext cx="1478452" cy="24495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AD6D5DC-5A5B-EE59-1437-1EBA5FCA7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8000" contrast="8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5" t="12054" r="63750" b="22526"/>
            <a:stretch>
              <a:fillRect/>
            </a:stretch>
          </p:blipFill>
          <p:spPr>
            <a:xfrm>
              <a:off x="12510537" y="4135091"/>
              <a:ext cx="1478452" cy="24495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900FAD9-4991-2E31-CE3D-391C925AE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8000" contrast="8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5" t="12054" r="63750" b="22526"/>
            <a:stretch>
              <a:fillRect/>
            </a:stretch>
          </p:blipFill>
          <p:spPr>
            <a:xfrm>
              <a:off x="14039035" y="4135091"/>
              <a:ext cx="1478452" cy="2449500"/>
            </a:xfrm>
            <a:prstGeom prst="rect">
              <a:avLst/>
            </a:prstGeom>
          </p:spPr>
        </p:pic>
      </p:grpSp>
      <p:sp>
        <p:nvSpPr>
          <p:cNvPr id="12" name="!! Rectangle 1125">
            <a:extLst>
              <a:ext uri="{FF2B5EF4-FFF2-40B4-BE49-F238E27FC236}">
                <a16:creationId xmlns:a16="http://schemas.microsoft.com/office/drawing/2014/main" id="{DA4FB317-5CA3-643D-2579-82D2ECEFE9C4}"/>
              </a:ext>
            </a:extLst>
          </p:cNvPr>
          <p:cNvSpPr/>
          <p:nvPr/>
        </p:nvSpPr>
        <p:spPr>
          <a:xfrm>
            <a:off x="22077812" y="6863163"/>
            <a:ext cx="1440000" cy="91769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F7657C-8FC5-D6EE-DE2B-C20DBC357B51}"/>
              </a:ext>
            </a:extLst>
          </p:cNvPr>
          <p:cNvSpPr/>
          <p:nvPr/>
        </p:nvSpPr>
        <p:spPr>
          <a:xfrm>
            <a:off x="18759958" y="6983291"/>
            <a:ext cx="6471053" cy="505972"/>
          </a:xfrm>
          <a:prstGeom prst="rect">
            <a:avLst/>
          </a:prstGeom>
          <a:noFill/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noProof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</a:p>
        </p:txBody>
      </p:sp>
      <p:sp>
        <p:nvSpPr>
          <p:cNvPr id="10" name="!! Rectangle 1122">
            <a:extLst>
              <a:ext uri="{FF2B5EF4-FFF2-40B4-BE49-F238E27FC236}">
                <a16:creationId xmlns:a16="http://schemas.microsoft.com/office/drawing/2014/main" id="{188F83B0-62F4-E802-3365-2396E8B432F9}"/>
              </a:ext>
            </a:extLst>
          </p:cNvPr>
          <p:cNvSpPr/>
          <p:nvPr/>
        </p:nvSpPr>
        <p:spPr>
          <a:xfrm>
            <a:off x="18924613" y="6858903"/>
            <a:ext cx="1440000" cy="91769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!! Rectangle 1124">
            <a:extLst>
              <a:ext uri="{FF2B5EF4-FFF2-40B4-BE49-F238E27FC236}">
                <a16:creationId xmlns:a16="http://schemas.microsoft.com/office/drawing/2014/main" id="{3D114710-0905-AD0A-4EBE-025BB8A20E48}"/>
              </a:ext>
            </a:extLst>
          </p:cNvPr>
          <p:cNvSpPr/>
          <p:nvPr/>
        </p:nvSpPr>
        <p:spPr>
          <a:xfrm>
            <a:off x="20509913" y="6860399"/>
            <a:ext cx="1440000" cy="91769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!! Rectangle 1126">
            <a:extLst>
              <a:ext uri="{FF2B5EF4-FFF2-40B4-BE49-F238E27FC236}">
                <a16:creationId xmlns:a16="http://schemas.microsoft.com/office/drawing/2014/main" id="{8FAE5552-4C78-25E9-3CC5-53645CC986C3}"/>
              </a:ext>
            </a:extLst>
          </p:cNvPr>
          <p:cNvSpPr/>
          <p:nvPr/>
        </p:nvSpPr>
        <p:spPr>
          <a:xfrm>
            <a:off x="23626584" y="6861245"/>
            <a:ext cx="1440000" cy="91769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itle 37">
            <a:extLst>
              <a:ext uri="{FF2B5EF4-FFF2-40B4-BE49-F238E27FC236}">
                <a16:creationId xmlns:a16="http://schemas.microsoft.com/office/drawing/2014/main" id="{5B8C386E-7FA6-2077-05CC-ACADC212B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18" y="136025"/>
            <a:ext cx="15705282" cy="1255828"/>
          </a:xfrm>
        </p:spPr>
        <p:txBody>
          <a:bodyPr anchor="t"/>
          <a:lstStyle/>
          <a:p>
            <a:r>
              <a:rPr lang="en-US" sz="4000" noProof="0"/>
              <a:t>Current Frame-based dynamics workflow</a:t>
            </a:r>
            <a:br>
              <a:rPr lang="en-US" sz="4000" noProof="0"/>
            </a:br>
            <a:r>
              <a:rPr lang="en-US" sz="4000" noProof="0"/>
              <a:t>has limited time resolution + Loses information</a:t>
            </a:r>
          </a:p>
        </p:txBody>
      </p:sp>
      <p:grpSp>
        <p:nvGrpSpPr>
          <p:cNvPr id="1026" name="Group 1025">
            <a:extLst>
              <a:ext uri="{FF2B5EF4-FFF2-40B4-BE49-F238E27FC236}">
                <a16:creationId xmlns:a16="http://schemas.microsoft.com/office/drawing/2014/main" id="{2A9CDD71-A276-A8FD-57EF-8C663A652D10}"/>
              </a:ext>
            </a:extLst>
          </p:cNvPr>
          <p:cNvGrpSpPr/>
          <p:nvPr/>
        </p:nvGrpSpPr>
        <p:grpSpPr>
          <a:xfrm>
            <a:off x="18807937" y="4080182"/>
            <a:ext cx="6283951" cy="2559317"/>
            <a:chOff x="592142" y="4080182"/>
            <a:chExt cx="6283951" cy="2559317"/>
          </a:xfrm>
        </p:grpSpPr>
        <p:grpSp>
          <p:nvGrpSpPr>
            <p:cNvPr id="1027" name="Group 1026">
              <a:extLst>
                <a:ext uri="{FF2B5EF4-FFF2-40B4-BE49-F238E27FC236}">
                  <a16:creationId xmlns:a16="http://schemas.microsoft.com/office/drawing/2014/main" id="{FA23755D-727C-A6C0-71E2-7F5B1C3BA60B}"/>
                </a:ext>
              </a:extLst>
            </p:cNvPr>
            <p:cNvGrpSpPr/>
            <p:nvPr/>
          </p:nvGrpSpPr>
          <p:grpSpPr>
            <a:xfrm>
              <a:off x="592142" y="4080182"/>
              <a:ext cx="1353817" cy="2559317"/>
              <a:chOff x="-1910655" y="7151868"/>
              <a:chExt cx="806892" cy="1525386"/>
            </a:xfrm>
          </p:grpSpPr>
          <p:pic>
            <p:nvPicPr>
              <p:cNvPr id="1037" name="Picture 1036">
                <a:extLst>
                  <a:ext uri="{FF2B5EF4-FFF2-40B4-BE49-F238E27FC236}">
                    <a16:creationId xmlns:a16="http://schemas.microsoft.com/office/drawing/2014/main" id="{91969661-A926-4917-CC24-E563516887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8000" contrast="8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46" t="10789" r="64459" b="20766"/>
              <a:stretch>
                <a:fillRect/>
              </a:stretch>
            </p:blipFill>
            <p:spPr>
              <a:xfrm>
                <a:off x="-1910655" y="7151868"/>
                <a:ext cx="806892" cy="1525386"/>
              </a:xfrm>
              <a:prstGeom prst="rect">
                <a:avLst/>
              </a:prstGeom>
            </p:spPr>
          </p:pic>
          <p:pic>
            <p:nvPicPr>
              <p:cNvPr id="1038" name="Picture 1037">
                <a:extLst>
                  <a:ext uri="{FF2B5EF4-FFF2-40B4-BE49-F238E27FC236}">
                    <a16:creationId xmlns:a16="http://schemas.microsoft.com/office/drawing/2014/main" id="{63B3C251-9D3D-0306-F62D-A66490689D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46" t="10789" r="64459" b="20766"/>
              <a:stretch>
                <a:fillRect/>
              </a:stretch>
            </p:blipFill>
            <p:spPr>
              <a:xfrm>
                <a:off x="-1910655" y="7151868"/>
                <a:ext cx="806892" cy="1525386"/>
              </a:xfrm>
              <a:prstGeom prst="rect">
                <a:avLst/>
              </a:prstGeom>
            </p:spPr>
          </p:pic>
        </p:grpSp>
        <p:grpSp>
          <p:nvGrpSpPr>
            <p:cNvPr id="1028" name="Group 1027">
              <a:extLst>
                <a:ext uri="{FF2B5EF4-FFF2-40B4-BE49-F238E27FC236}">
                  <a16:creationId xmlns:a16="http://schemas.microsoft.com/office/drawing/2014/main" id="{4D44B756-E5FC-3152-F148-2E663966CB4E}"/>
                </a:ext>
              </a:extLst>
            </p:cNvPr>
            <p:cNvGrpSpPr/>
            <p:nvPr/>
          </p:nvGrpSpPr>
          <p:grpSpPr>
            <a:xfrm>
              <a:off x="2235520" y="4080182"/>
              <a:ext cx="1353817" cy="2559317"/>
              <a:chOff x="-1910655" y="7151868"/>
              <a:chExt cx="806892" cy="1525386"/>
            </a:xfrm>
          </p:grpSpPr>
          <p:pic>
            <p:nvPicPr>
              <p:cNvPr id="1035" name="Picture 1034">
                <a:extLst>
                  <a:ext uri="{FF2B5EF4-FFF2-40B4-BE49-F238E27FC236}">
                    <a16:creationId xmlns:a16="http://schemas.microsoft.com/office/drawing/2014/main" id="{51A44827-B892-786A-0427-B29A2CC022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8000" contrast="8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46" t="10789" r="64459" b="20766"/>
              <a:stretch>
                <a:fillRect/>
              </a:stretch>
            </p:blipFill>
            <p:spPr>
              <a:xfrm>
                <a:off x="-1910655" y="7151868"/>
                <a:ext cx="806892" cy="1525386"/>
              </a:xfrm>
              <a:prstGeom prst="rect">
                <a:avLst/>
              </a:prstGeom>
            </p:spPr>
          </p:pic>
          <p:pic>
            <p:nvPicPr>
              <p:cNvPr id="1036" name="Picture 1035">
                <a:extLst>
                  <a:ext uri="{FF2B5EF4-FFF2-40B4-BE49-F238E27FC236}">
                    <a16:creationId xmlns:a16="http://schemas.microsoft.com/office/drawing/2014/main" id="{43AF5413-BBA2-F159-74B9-987FC1A1D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46" t="10789" r="64459" b="20766"/>
              <a:stretch>
                <a:fillRect/>
              </a:stretch>
            </p:blipFill>
            <p:spPr>
              <a:xfrm>
                <a:off x="-1910655" y="7151868"/>
                <a:ext cx="806892" cy="1525386"/>
              </a:xfrm>
              <a:prstGeom prst="rect">
                <a:avLst/>
              </a:prstGeom>
            </p:spPr>
          </p:pic>
        </p:grpSp>
        <p:grpSp>
          <p:nvGrpSpPr>
            <p:cNvPr id="1029" name="Group 1028">
              <a:extLst>
                <a:ext uri="{FF2B5EF4-FFF2-40B4-BE49-F238E27FC236}">
                  <a16:creationId xmlns:a16="http://schemas.microsoft.com/office/drawing/2014/main" id="{BD3A167F-E2F9-A185-0034-02D04061EC9E}"/>
                </a:ext>
              </a:extLst>
            </p:cNvPr>
            <p:cNvGrpSpPr/>
            <p:nvPr/>
          </p:nvGrpSpPr>
          <p:grpSpPr>
            <a:xfrm>
              <a:off x="3878898" y="4080182"/>
              <a:ext cx="1353817" cy="2559317"/>
              <a:chOff x="-1910655" y="7151868"/>
              <a:chExt cx="806892" cy="1525386"/>
            </a:xfrm>
          </p:grpSpPr>
          <p:pic>
            <p:nvPicPr>
              <p:cNvPr id="1033" name="Picture 1032">
                <a:extLst>
                  <a:ext uri="{FF2B5EF4-FFF2-40B4-BE49-F238E27FC236}">
                    <a16:creationId xmlns:a16="http://schemas.microsoft.com/office/drawing/2014/main" id="{07808075-DA8D-0109-EE6A-5E144BC3C2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8000" contrast="8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46" t="10789" r="64459" b="20766"/>
              <a:stretch>
                <a:fillRect/>
              </a:stretch>
            </p:blipFill>
            <p:spPr>
              <a:xfrm>
                <a:off x="-1910655" y="7151868"/>
                <a:ext cx="806892" cy="1525386"/>
              </a:xfrm>
              <a:prstGeom prst="rect">
                <a:avLst/>
              </a:prstGeom>
            </p:spPr>
          </p:pic>
          <p:pic>
            <p:nvPicPr>
              <p:cNvPr id="1034" name="Picture 1033">
                <a:extLst>
                  <a:ext uri="{FF2B5EF4-FFF2-40B4-BE49-F238E27FC236}">
                    <a16:creationId xmlns:a16="http://schemas.microsoft.com/office/drawing/2014/main" id="{C7A68872-8464-5862-052E-C8253AADC7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46" t="10789" r="64459" b="20766"/>
              <a:stretch>
                <a:fillRect/>
              </a:stretch>
            </p:blipFill>
            <p:spPr>
              <a:xfrm>
                <a:off x="-1910655" y="7151868"/>
                <a:ext cx="806892" cy="1525386"/>
              </a:xfrm>
              <a:prstGeom prst="rect">
                <a:avLst/>
              </a:prstGeom>
            </p:spPr>
          </p:pic>
        </p:grpSp>
        <p:grpSp>
          <p:nvGrpSpPr>
            <p:cNvPr id="1030" name="Group 1029">
              <a:extLst>
                <a:ext uri="{FF2B5EF4-FFF2-40B4-BE49-F238E27FC236}">
                  <a16:creationId xmlns:a16="http://schemas.microsoft.com/office/drawing/2014/main" id="{986ACCB8-98E5-8E70-1A95-F7C3C0FA21E9}"/>
                </a:ext>
              </a:extLst>
            </p:cNvPr>
            <p:cNvGrpSpPr/>
            <p:nvPr/>
          </p:nvGrpSpPr>
          <p:grpSpPr>
            <a:xfrm>
              <a:off x="5522276" y="4080182"/>
              <a:ext cx="1353817" cy="2559317"/>
              <a:chOff x="-1910655" y="7151868"/>
              <a:chExt cx="806892" cy="1525386"/>
            </a:xfrm>
          </p:grpSpPr>
          <p:pic>
            <p:nvPicPr>
              <p:cNvPr id="1031" name="Picture 1030">
                <a:extLst>
                  <a:ext uri="{FF2B5EF4-FFF2-40B4-BE49-F238E27FC236}">
                    <a16:creationId xmlns:a16="http://schemas.microsoft.com/office/drawing/2014/main" id="{54D3C282-1B3D-ED19-9CB8-11A5C6D7E0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8000" contrast="8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46" t="10789" r="64459" b="20766"/>
              <a:stretch>
                <a:fillRect/>
              </a:stretch>
            </p:blipFill>
            <p:spPr>
              <a:xfrm>
                <a:off x="-1910655" y="7151868"/>
                <a:ext cx="806892" cy="1525386"/>
              </a:xfrm>
              <a:prstGeom prst="rect">
                <a:avLst/>
              </a:prstGeom>
            </p:spPr>
          </p:pic>
          <p:pic>
            <p:nvPicPr>
              <p:cNvPr id="1032" name="Picture 1031">
                <a:extLst>
                  <a:ext uri="{FF2B5EF4-FFF2-40B4-BE49-F238E27FC236}">
                    <a16:creationId xmlns:a16="http://schemas.microsoft.com/office/drawing/2014/main" id="{AA271BD1-AB42-B444-D923-C400F52529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46" t="10789" r="64459" b="20766"/>
              <a:stretch>
                <a:fillRect/>
              </a:stretch>
            </p:blipFill>
            <p:spPr>
              <a:xfrm>
                <a:off x="-1910655" y="7151868"/>
                <a:ext cx="806892" cy="1525386"/>
              </a:xfrm>
              <a:prstGeom prst="rect">
                <a:avLst/>
              </a:prstGeom>
            </p:spPr>
          </p:pic>
        </p:grpSp>
      </p:grpSp>
      <p:grpSp>
        <p:nvGrpSpPr>
          <p:cNvPr id="1057" name="Group 1056">
            <a:extLst>
              <a:ext uri="{FF2B5EF4-FFF2-40B4-BE49-F238E27FC236}">
                <a16:creationId xmlns:a16="http://schemas.microsoft.com/office/drawing/2014/main" id="{9239305A-D836-DB5D-C441-254F2A9DA13C}"/>
              </a:ext>
            </a:extLst>
          </p:cNvPr>
          <p:cNvGrpSpPr/>
          <p:nvPr/>
        </p:nvGrpSpPr>
        <p:grpSpPr>
          <a:xfrm>
            <a:off x="614363" y="4395193"/>
            <a:ext cx="5799242" cy="3094070"/>
            <a:chOff x="334508" y="7947463"/>
            <a:chExt cx="5799242" cy="3094070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2FBAF5B-0411-99D2-49ED-F36496AD450A}"/>
                </a:ext>
              </a:extLst>
            </p:cNvPr>
            <p:cNvCxnSpPr>
              <a:cxnSpLocks/>
            </p:cNvCxnSpPr>
            <p:nvPr/>
          </p:nvCxnSpPr>
          <p:spPr>
            <a:xfrm>
              <a:off x="334508" y="10457057"/>
              <a:ext cx="562641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none"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AutoShape 2">
              <a:extLst>
                <a:ext uri="{FF2B5EF4-FFF2-40B4-BE49-F238E27FC236}">
                  <a16:creationId xmlns:a16="http://schemas.microsoft.com/office/drawing/2014/main" id="{D32FC6E3-9104-6285-90CF-7FD7949DEE9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058435" y="9078317"/>
              <a:ext cx="190852" cy="1908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4294" tIns="32147" rIns="64294" bIns="32147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AD0BABE-99D1-9F5B-9F24-3D6E24BF3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0300" y="7947463"/>
              <a:ext cx="1754602" cy="2244306"/>
            </a:xfrm>
            <a:prstGeom prst="rect">
              <a:avLst/>
            </a:prstGeom>
            <a:ln w="6350">
              <a:solidFill>
                <a:schemeClr val="tx1"/>
              </a:solidFill>
            </a:ln>
            <a:scene3d>
              <a:camera prst="isometricRightUp"/>
              <a:lightRig rig="threePt" dir="t"/>
            </a:scene3d>
            <a:sp3d extrusionH="50800"/>
          </p:spPr>
        </p:pic>
        <p:pic>
          <p:nvPicPr>
            <p:cNvPr id="1047" name="Picture 1046">
              <a:extLst>
                <a:ext uri="{FF2B5EF4-FFF2-40B4-BE49-F238E27FC236}">
                  <a16:creationId xmlns:a16="http://schemas.microsoft.com/office/drawing/2014/main" id="{411E69EE-B7EE-AB17-7753-04F387466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32588" y="7947463"/>
              <a:ext cx="1754602" cy="2244306"/>
            </a:xfrm>
            <a:prstGeom prst="rect">
              <a:avLst/>
            </a:prstGeom>
            <a:ln w="6350">
              <a:solidFill>
                <a:schemeClr val="tx1"/>
              </a:solidFill>
            </a:ln>
            <a:scene3d>
              <a:camera prst="isometricRightUp"/>
              <a:lightRig rig="threePt" dir="t"/>
            </a:scene3d>
            <a:sp3d extrusionH="50800"/>
          </p:spPr>
        </p:pic>
        <p:pic>
          <p:nvPicPr>
            <p:cNvPr id="1048" name="Picture 1047">
              <a:extLst>
                <a:ext uri="{FF2B5EF4-FFF2-40B4-BE49-F238E27FC236}">
                  <a16:creationId xmlns:a16="http://schemas.microsoft.com/office/drawing/2014/main" id="{9847B414-5B72-C46E-A21D-8AC4A2541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44876" y="7947463"/>
              <a:ext cx="1754602" cy="2244306"/>
            </a:xfrm>
            <a:prstGeom prst="rect">
              <a:avLst/>
            </a:prstGeom>
            <a:ln w="6350">
              <a:solidFill>
                <a:schemeClr val="tx1"/>
              </a:solidFill>
            </a:ln>
            <a:scene3d>
              <a:camera prst="isometricRightUp"/>
              <a:lightRig rig="threePt" dir="t"/>
            </a:scene3d>
            <a:sp3d extrusionH="50800"/>
          </p:spPr>
        </p:pic>
        <p:pic>
          <p:nvPicPr>
            <p:cNvPr id="1049" name="Picture 1048">
              <a:extLst>
                <a:ext uri="{FF2B5EF4-FFF2-40B4-BE49-F238E27FC236}">
                  <a16:creationId xmlns:a16="http://schemas.microsoft.com/office/drawing/2014/main" id="{367D0327-6153-9625-493C-FFC038A01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57164" y="7947463"/>
              <a:ext cx="1754602" cy="2244306"/>
            </a:xfrm>
            <a:prstGeom prst="rect">
              <a:avLst/>
            </a:prstGeom>
            <a:ln w="6350">
              <a:solidFill>
                <a:schemeClr val="tx1"/>
              </a:solidFill>
            </a:ln>
            <a:scene3d>
              <a:camera prst="isometricRightUp"/>
              <a:lightRig rig="threePt" dir="t"/>
            </a:scene3d>
            <a:sp3d extrusionH="50800"/>
          </p:spPr>
        </p:pic>
        <p:pic>
          <p:nvPicPr>
            <p:cNvPr id="1050" name="Picture 1049">
              <a:extLst>
                <a:ext uri="{FF2B5EF4-FFF2-40B4-BE49-F238E27FC236}">
                  <a16:creationId xmlns:a16="http://schemas.microsoft.com/office/drawing/2014/main" id="{40F691BF-2DA4-042E-68AB-89911F2D9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69452" y="7947463"/>
              <a:ext cx="1754602" cy="2244306"/>
            </a:xfrm>
            <a:prstGeom prst="rect">
              <a:avLst/>
            </a:prstGeom>
            <a:ln w="6350">
              <a:solidFill>
                <a:schemeClr val="tx1"/>
              </a:solidFill>
            </a:ln>
            <a:scene3d>
              <a:camera prst="isometricRightUp"/>
              <a:lightRig rig="threePt" dir="t"/>
            </a:scene3d>
            <a:sp3d extrusionH="50800"/>
          </p:spPr>
        </p:pic>
        <p:pic>
          <p:nvPicPr>
            <p:cNvPr id="1051" name="Picture 1050">
              <a:extLst>
                <a:ext uri="{FF2B5EF4-FFF2-40B4-BE49-F238E27FC236}">
                  <a16:creationId xmlns:a16="http://schemas.microsoft.com/office/drawing/2014/main" id="{9F9DB53B-E9A4-E18C-7E29-5BA7D4CA8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81740" y="7947463"/>
              <a:ext cx="1754602" cy="2244306"/>
            </a:xfrm>
            <a:prstGeom prst="rect">
              <a:avLst/>
            </a:prstGeom>
            <a:ln w="6350">
              <a:solidFill>
                <a:schemeClr val="tx1"/>
              </a:solidFill>
            </a:ln>
            <a:scene3d>
              <a:camera prst="isometricRightUp"/>
              <a:lightRig rig="threePt" dir="t"/>
            </a:scene3d>
            <a:sp3d extrusionH="50800"/>
          </p:spPr>
        </p:pic>
        <p:pic>
          <p:nvPicPr>
            <p:cNvPr id="1052" name="Picture 1051">
              <a:extLst>
                <a:ext uri="{FF2B5EF4-FFF2-40B4-BE49-F238E27FC236}">
                  <a16:creationId xmlns:a16="http://schemas.microsoft.com/office/drawing/2014/main" id="{5CCC5E95-A3F0-D384-B572-3D4115D0F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94028" y="7947463"/>
              <a:ext cx="1754602" cy="2244306"/>
            </a:xfrm>
            <a:prstGeom prst="rect">
              <a:avLst/>
            </a:prstGeom>
            <a:ln w="6350">
              <a:solidFill>
                <a:schemeClr val="tx1"/>
              </a:solidFill>
            </a:ln>
            <a:scene3d>
              <a:camera prst="isometricRightUp"/>
              <a:lightRig rig="threePt" dir="t"/>
            </a:scene3d>
            <a:sp3d extrusionH="50800"/>
          </p:spPr>
        </p:pic>
        <p:pic>
          <p:nvPicPr>
            <p:cNvPr id="1054" name="Picture 1053">
              <a:extLst>
                <a:ext uri="{FF2B5EF4-FFF2-40B4-BE49-F238E27FC236}">
                  <a16:creationId xmlns:a16="http://schemas.microsoft.com/office/drawing/2014/main" id="{FB89030B-0290-3472-DA73-4235398CF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06316" y="7947463"/>
              <a:ext cx="1754602" cy="2244306"/>
            </a:xfrm>
            <a:prstGeom prst="rect">
              <a:avLst/>
            </a:prstGeom>
            <a:ln w="6350">
              <a:solidFill>
                <a:schemeClr val="tx1"/>
              </a:solidFill>
            </a:ln>
            <a:scene3d>
              <a:camera prst="isometricRightUp"/>
              <a:lightRig rig="threePt" dir="t"/>
            </a:scene3d>
            <a:sp3d extrusionH="50800"/>
          </p:spPr>
        </p:pic>
        <p:sp>
          <p:nvSpPr>
            <p:cNvPr id="1055" name="Rectangle 1054">
              <a:extLst>
                <a:ext uri="{FF2B5EF4-FFF2-40B4-BE49-F238E27FC236}">
                  <a16:creationId xmlns:a16="http://schemas.microsoft.com/office/drawing/2014/main" id="{6FF1BB42-AB9C-6A7E-8E97-71AAF20E3900}"/>
                </a:ext>
              </a:extLst>
            </p:cNvPr>
            <p:cNvSpPr/>
            <p:nvPr/>
          </p:nvSpPr>
          <p:spPr>
            <a:xfrm>
              <a:off x="2579470" y="10535561"/>
              <a:ext cx="1038304" cy="505972"/>
            </a:xfrm>
            <a:prstGeom prst="rect">
              <a:avLst/>
            </a:prstGeom>
            <a:noFill/>
            <a:ln w="57150">
              <a:noFill/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2400" noProof="0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</a:p>
          </p:txBody>
        </p:sp>
        <p:sp>
          <p:nvSpPr>
            <p:cNvPr id="1056" name="TextBox 1055">
              <a:extLst>
                <a:ext uri="{FF2B5EF4-FFF2-40B4-BE49-F238E27FC236}">
                  <a16:creationId xmlns:a16="http://schemas.microsoft.com/office/drawing/2014/main" id="{8CD509FC-0919-CB66-F694-EBCCC1730AF5}"/>
                </a:ext>
              </a:extLst>
            </p:cNvPr>
            <p:cNvSpPr txBox="1"/>
            <p:nvPr/>
          </p:nvSpPr>
          <p:spPr>
            <a:xfrm>
              <a:off x="5665352" y="8737168"/>
              <a:ext cx="468398" cy="6438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noProof="0" dirty="0"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4946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B106A4-D3F1-5EEA-3D33-6920363F4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037" y="7178111"/>
            <a:ext cx="1553087" cy="2006588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248E5ACB-16E1-76E2-C606-98040352A605}"/>
              </a:ext>
            </a:extLst>
          </p:cNvPr>
          <p:cNvSpPr/>
          <p:nvPr/>
        </p:nvSpPr>
        <p:spPr>
          <a:xfrm>
            <a:off x="-2558375" y="4975717"/>
            <a:ext cx="2367813" cy="1423293"/>
          </a:xfrm>
          <a:prstGeom prst="rightArrow">
            <a:avLst>
              <a:gd name="adj1" fmla="val 50000"/>
              <a:gd name="adj2" fmla="val 47623"/>
            </a:avLst>
          </a:prstGeom>
          <a:solidFill>
            <a:srgbClr val="0070C0"/>
          </a:solidFill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r>
              <a:rPr lang="en-US" sz="20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RECONSTRUCTION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DDCEF0-3752-67CB-D41C-CACD9E6FF727}"/>
              </a:ext>
            </a:extLst>
          </p:cNvPr>
          <p:cNvSpPr txBox="1"/>
          <p:nvPr/>
        </p:nvSpPr>
        <p:spPr>
          <a:xfrm>
            <a:off x="-8237682" y="1897609"/>
            <a:ext cx="4297645" cy="1899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noProof="0">
                <a:latin typeface="Calibri" panose="020F0502020204030204" pitchFamily="34" charset="0"/>
                <a:cs typeface="Calibri" panose="020F0502020204030204" pitchFamily="34" charset="0"/>
              </a:rPr>
              <a:t>Raw data:</a:t>
            </a:r>
          </a:p>
          <a:p>
            <a:pPr algn="ctr">
              <a:lnSpc>
                <a:spcPct val="120000"/>
              </a:lnSpc>
            </a:pPr>
            <a:r>
              <a:rPr lang="en-US" sz="3200" noProof="0">
                <a:latin typeface="Calibri" panose="020F0502020204030204" pitchFamily="34" charset="0"/>
                <a:cs typeface="Calibri" panose="020F0502020204030204" pitchFamily="34" charset="0"/>
              </a:rPr>
              <a:t>Radiographs from different viewing angles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892A4D-9F52-4A37-555E-C7B0A37A5D29}"/>
              </a:ext>
            </a:extLst>
          </p:cNvPr>
          <p:cNvSpPr txBox="1"/>
          <p:nvPr/>
        </p:nvSpPr>
        <p:spPr>
          <a:xfrm>
            <a:off x="235351" y="2039508"/>
            <a:ext cx="5988295" cy="712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noProof="0">
                <a:latin typeface="Calibri" panose="020F0502020204030204" pitchFamily="34" charset="0"/>
                <a:cs typeface="Calibri" panose="020F0502020204030204" pitchFamily="34" charset="0"/>
              </a:rPr>
              <a:t>Reconstructed data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C99183A-70DA-E1A8-9BAA-876955E6AB58}"/>
              </a:ext>
            </a:extLst>
          </p:cNvPr>
          <p:cNvSpPr/>
          <p:nvPr/>
        </p:nvSpPr>
        <p:spPr>
          <a:xfrm>
            <a:off x="114238" y="6983291"/>
            <a:ext cx="6471053" cy="505972"/>
          </a:xfrm>
          <a:prstGeom prst="rect">
            <a:avLst/>
          </a:prstGeom>
          <a:solidFill>
            <a:schemeClr val="bg1"/>
          </a:solidFill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noProof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567A19E8-1074-FED4-518F-0423863A1FD7}"/>
              </a:ext>
            </a:extLst>
          </p:cNvPr>
          <p:cNvSpPr/>
          <p:nvPr/>
        </p:nvSpPr>
        <p:spPr>
          <a:xfrm>
            <a:off x="6890092" y="4911258"/>
            <a:ext cx="2367813" cy="1423293"/>
          </a:xfrm>
          <a:prstGeom prst="rightArrow">
            <a:avLst>
              <a:gd name="adj1" fmla="val 50000"/>
              <a:gd name="adj2" fmla="val 47623"/>
            </a:avLst>
          </a:prstGeom>
          <a:solidFill>
            <a:srgbClr val="0070C0"/>
          </a:solidFill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r>
              <a:rPr lang="en-US" sz="24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PROCESSING</a:t>
            </a:r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84FB5C58-1EBD-97C2-53C4-DF1B7A42A72B}"/>
              </a:ext>
            </a:extLst>
          </p:cNvPr>
          <p:cNvSpPr/>
          <p:nvPr/>
        </p:nvSpPr>
        <p:spPr>
          <a:xfrm>
            <a:off x="16074866" y="4795199"/>
            <a:ext cx="2367813" cy="1423293"/>
          </a:xfrm>
          <a:prstGeom prst="rightArrow">
            <a:avLst>
              <a:gd name="adj1" fmla="val 50000"/>
              <a:gd name="adj2" fmla="val 47623"/>
            </a:avLst>
          </a:prstGeom>
          <a:solidFill>
            <a:srgbClr val="0070C0"/>
          </a:solidFill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r>
              <a:rPr lang="en-US" sz="24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E8EB81C-DF87-CADC-7BEC-BEC40700B18D}"/>
              </a:ext>
            </a:extLst>
          </p:cNvPr>
          <p:cNvSpPr txBox="1"/>
          <p:nvPr/>
        </p:nvSpPr>
        <p:spPr>
          <a:xfrm>
            <a:off x="9669301" y="2034386"/>
            <a:ext cx="5988295" cy="712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noProof="0">
                <a:latin typeface="Calibri" panose="020F0502020204030204" pitchFamily="34" charset="0"/>
                <a:cs typeface="Calibri" panose="020F0502020204030204" pitchFamily="34" charset="0"/>
              </a:rPr>
              <a:t>Segmented data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912D1A7-A49D-CB52-8AFC-9BBCE77843BE}"/>
              </a:ext>
            </a:extLst>
          </p:cNvPr>
          <p:cNvSpPr txBox="1"/>
          <p:nvPr/>
        </p:nvSpPr>
        <p:spPr>
          <a:xfrm>
            <a:off x="10680344" y="2881819"/>
            <a:ext cx="4216756" cy="1091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noProof="0">
                <a:latin typeface="Calibri" panose="020F0502020204030204" pitchFamily="34" charset="0"/>
                <a:cs typeface="Calibri" panose="020F0502020204030204" pitchFamily="34" charset="0"/>
              </a:rPr>
              <a:t>Remove noise </a:t>
            </a:r>
          </a:p>
          <a:p>
            <a:pPr algn="ctr">
              <a:lnSpc>
                <a:spcPct val="120000"/>
              </a:lnSpc>
            </a:pPr>
            <a:r>
              <a:rPr lang="en-US" sz="2800" noProof="0">
                <a:latin typeface="Calibri" panose="020F0502020204030204" pitchFamily="34" charset="0"/>
                <a:cs typeface="Calibri" panose="020F0502020204030204" pitchFamily="34" charset="0"/>
              </a:rPr>
              <a:t>Identify materials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4EFD1B9-46B4-CDB3-CAA5-09272C064AE9}"/>
              </a:ext>
            </a:extLst>
          </p:cNvPr>
          <p:cNvSpPr txBox="1"/>
          <p:nvPr/>
        </p:nvSpPr>
        <p:spPr>
          <a:xfrm>
            <a:off x="860154" y="2770309"/>
            <a:ext cx="4888078" cy="1091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3D volume at each time step </a:t>
            </a:r>
          </a:p>
          <a:p>
            <a:pPr algn="ctr">
              <a:lnSpc>
                <a:spcPct val="120000"/>
              </a:lnSpc>
            </a:pPr>
            <a:r>
              <a:rPr lang="en-US" sz="28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(= 360° viewing angles)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229FE23F-9CA4-43AF-AD99-1C01EA621ED2}"/>
                  </a:ext>
                </a:extLst>
              </p:cNvPr>
              <p:cNvSpPr txBox="1"/>
              <p:nvPr/>
            </p:nvSpPr>
            <p:spPr>
              <a:xfrm>
                <a:off x="8892596" y="7729773"/>
                <a:ext cx="6559168" cy="1392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BE" sz="2400">
                    <a:latin typeface="Calibri" panose="020F0502020204030204" pitchFamily="34" charset="0"/>
                    <a:cs typeface="Calibri" panose="020F0502020204030204" pitchFamily="34" charset="0"/>
                  </a:rPr>
                  <a:t>typically </a:t>
                </a:r>
                <a:r>
                  <a:rPr lang="en-BE" sz="2400" b="1">
                    <a:latin typeface="Calibri" panose="020F0502020204030204" pitchFamily="34" charset="0"/>
                    <a:cs typeface="Calibri" panose="020F0502020204030204" pitchFamily="34" charset="0"/>
                  </a:rPr>
                  <a:t>100+</a:t>
                </a:r>
                <a:r>
                  <a:rPr lang="en-BE" sz="2400">
                    <a:latin typeface="Calibri" panose="020F0502020204030204" pitchFamily="34" charset="0"/>
                    <a:cs typeface="Calibri" panose="020F0502020204030204" pitchFamily="34" charset="0"/>
                  </a:rPr>
                  <a:t> number of frames</a:t>
                </a:r>
              </a:p>
              <a:p>
                <a:pPr>
                  <a:lnSpc>
                    <a:spcPct val="120000"/>
                  </a:lnSpc>
                </a:pPr>
                <a:r>
                  <a:rPr lang="en-BE" sz="2400">
                    <a:latin typeface="Calibri" panose="020F0502020204030204" pitchFamily="34" charset="0"/>
                    <a:cs typeface="Calibri" panose="020F0502020204030204" pitchFamily="34" charset="0"/>
                  </a:rPr>
                  <a:t>= time resolution (frames/s) </a:t>
                </a:r>
                <a14:m>
                  <m:oMath xmlns:m="http://schemas.openxmlformats.org/officeDocument/2006/math">
                    <m:r>
                      <a:rPr lang="en-BE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BE" sz="2400">
                    <a:latin typeface="Calibri" panose="020F0502020204030204" pitchFamily="34" charset="0"/>
                    <a:cs typeface="Calibri" panose="020F0502020204030204" pitchFamily="34" charset="0"/>
                  </a:rPr>
                  <a:t> full scan duration (s)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400" noProof="0">
                    <a:latin typeface="Calibri" panose="020F0502020204030204" pitchFamily="34" charset="0"/>
                    <a:cs typeface="Calibri" panose="020F0502020204030204" pitchFamily="34" charset="0"/>
                  </a:rPr>
                  <a:t>time- and memory-consuming step</a:t>
                </a: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229FE23F-9CA4-43AF-AD99-1C01EA621E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2596" y="7729773"/>
                <a:ext cx="6559168" cy="1392369"/>
              </a:xfrm>
              <a:prstGeom prst="rect">
                <a:avLst/>
              </a:prstGeom>
              <a:blipFill>
                <a:blip r:embed="rId4"/>
                <a:stretch>
                  <a:fillRect l="-1487" t="-439" r="-465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TextBox 74">
            <a:extLst>
              <a:ext uri="{FF2B5EF4-FFF2-40B4-BE49-F238E27FC236}">
                <a16:creationId xmlns:a16="http://schemas.microsoft.com/office/drawing/2014/main" id="{600D878E-380F-4D06-8826-6E2D59D3F818}"/>
              </a:ext>
            </a:extLst>
          </p:cNvPr>
          <p:cNvSpPr txBox="1"/>
          <p:nvPr/>
        </p:nvSpPr>
        <p:spPr>
          <a:xfrm>
            <a:off x="18709784" y="2057485"/>
            <a:ext cx="5988295" cy="712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noProof="0">
                <a:latin typeface="Calibri" panose="020F0502020204030204" pitchFamily="34" charset="0"/>
                <a:cs typeface="Calibri" panose="020F0502020204030204" pitchFamily="34" charset="0"/>
              </a:rPr>
              <a:t>Salient dynamic features</a:t>
            </a:r>
          </a:p>
        </p:txBody>
      </p:sp>
      <p:sp>
        <p:nvSpPr>
          <p:cNvPr id="63" name="!! Rectangle 1122">
            <a:extLst>
              <a:ext uri="{FF2B5EF4-FFF2-40B4-BE49-F238E27FC236}">
                <a16:creationId xmlns:a16="http://schemas.microsoft.com/office/drawing/2014/main" id="{C50828CE-C811-CE6D-A861-39DF516A2522}"/>
              </a:ext>
            </a:extLst>
          </p:cNvPr>
          <p:cNvSpPr/>
          <p:nvPr/>
        </p:nvSpPr>
        <p:spPr>
          <a:xfrm>
            <a:off x="278893" y="6858903"/>
            <a:ext cx="1440000" cy="91769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!! Rectangle 1124">
            <a:extLst>
              <a:ext uri="{FF2B5EF4-FFF2-40B4-BE49-F238E27FC236}">
                <a16:creationId xmlns:a16="http://schemas.microsoft.com/office/drawing/2014/main" id="{90C139AE-C490-37C7-F529-1C89462519FB}"/>
              </a:ext>
            </a:extLst>
          </p:cNvPr>
          <p:cNvSpPr/>
          <p:nvPr/>
        </p:nvSpPr>
        <p:spPr>
          <a:xfrm>
            <a:off x="1864193" y="6860399"/>
            <a:ext cx="1440000" cy="91769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!! Rectangle 1125">
            <a:extLst>
              <a:ext uri="{FF2B5EF4-FFF2-40B4-BE49-F238E27FC236}">
                <a16:creationId xmlns:a16="http://schemas.microsoft.com/office/drawing/2014/main" id="{7E81A91A-67F5-C5DE-4469-0E9FE1877B2F}"/>
              </a:ext>
            </a:extLst>
          </p:cNvPr>
          <p:cNvSpPr/>
          <p:nvPr/>
        </p:nvSpPr>
        <p:spPr>
          <a:xfrm>
            <a:off x="3432092" y="6863163"/>
            <a:ext cx="1440000" cy="91769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!! Rectangle 1126">
            <a:extLst>
              <a:ext uri="{FF2B5EF4-FFF2-40B4-BE49-F238E27FC236}">
                <a16:creationId xmlns:a16="http://schemas.microsoft.com/office/drawing/2014/main" id="{F7B1950B-1287-166D-8D6C-EC6B2FFFFB06}"/>
              </a:ext>
            </a:extLst>
          </p:cNvPr>
          <p:cNvSpPr/>
          <p:nvPr/>
        </p:nvSpPr>
        <p:spPr>
          <a:xfrm>
            <a:off x="4980864" y="6861245"/>
            <a:ext cx="1440000" cy="91769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!! Rectangle 1122">
            <a:extLst>
              <a:ext uri="{FF2B5EF4-FFF2-40B4-BE49-F238E27FC236}">
                <a16:creationId xmlns:a16="http://schemas.microsoft.com/office/drawing/2014/main" id="{2D5CEA2F-44BC-BB92-3163-493B2824FA77}"/>
              </a:ext>
            </a:extLst>
          </p:cNvPr>
          <p:cNvSpPr/>
          <p:nvPr/>
        </p:nvSpPr>
        <p:spPr>
          <a:xfrm>
            <a:off x="9724112" y="6858903"/>
            <a:ext cx="1440000" cy="91769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!! Rectangle 1124">
            <a:extLst>
              <a:ext uri="{FF2B5EF4-FFF2-40B4-BE49-F238E27FC236}">
                <a16:creationId xmlns:a16="http://schemas.microsoft.com/office/drawing/2014/main" id="{D2DEFB00-4E51-BF7B-AB35-0ACA2BBE5411}"/>
              </a:ext>
            </a:extLst>
          </p:cNvPr>
          <p:cNvSpPr/>
          <p:nvPr/>
        </p:nvSpPr>
        <p:spPr>
          <a:xfrm>
            <a:off x="11309412" y="6860399"/>
            <a:ext cx="1440000" cy="91769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!! Rectangle 1125">
            <a:extLst>
              <a:ext uri="{FF2B5EF4-FFF2-40B4-BE49-F238E27FC236}">
                <a16:creationId xmlns:a16="http://schemas.microsoft.com/office/drawing/2014/main" id="{E1829CCA-5310-2E76-8493-FF7E0C1FE1A3}"/>
              </a:ext>
            </a:extLst>
          </p:cNvPr>
          <p:cNvSpPr/>
          <p:nvPr/>
        </p:nvSpPr>
        <p:spPr>
          <a:xfrm>
            <a:off x="12877311" y="6863163"/>
            <a:ext cx="1440000" cy="91769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!! Rectangle 1126">
            <a:extLst>
              <a:ext uri="{FF2B5EF4-FFF2-40B4-BE49-F238E27FC236}">
                <a16:creationId xmlns:a16="http://schemas.microsoft.com/office/drawing/2014/main" id="{C28D670E-ABDD-2DE2-EAEF-B5A12ADB57D6}"/>
              </a:ext>
            </a:extLst>
          </p:cNvPr>
          <p:cNvSpPr/>
          <p:nvPr/>
        </p:nvSpPr>
        <p:spPr>
          <a:xfrm>
            <a:off x="14426083" y="6861245"/>
            <a:ext cx="1440000" cy="91769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53A669E-1E25-FD9B-56CE-E817A350DC5E}"/>
              </a:ext>
            </a:extLst>
          </p:cNvPr>
          <p:cNvSpPr/>
          <p:nvPr/>
        </p:nvSpPr>
        <p:spPr>
          <a:xfrm>
            <a:off x="9559457" y="6983291"/>
            <a:ext cx="6471053" cy="505972"/>
          </a:xfrm>
          <a:prstGeom prst="rect">
            <a:avLst/>
          </a:prstGeom>
          <a:noFill/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noProof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6D275746-747C-8913-1CBA-F3D3C2E2D8F2}"/>
              </a:ext>
            </a:extLst>
          </p:cNvPr>
          <p:cNvCxnSpPr/>
          <p:nvPr/>
        </p:nvCxnSpPr>
        <p:spPr>
          <a:xfrm>
            <a:off x="19004676" y="6703415"/>
            <a:ext cx="4673600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5B1A65D1-C3DC-36C7-F6B8-BD72063A94AA}"/>
              </a:ext>
            </a:extLst>
          </p:cNvPr>
          <p:cNvSpPr txBox="1"/>
          <p:nvPr/>
        </p:nvSpPr>
        <p:spPr>
          <a:xfrm>
            <a:off x="20975246" y="6856830"/>
            <a:ext cx="805029" cy="505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noProof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9DF0358A-3300-1BF0-F8D2-1D1AE9ABC4B1}"/>
              </a:ext>
            </a:extLst>
          </p:cNvPr>
          <p:cNvCxnSpPr/>
          <p:nvPr/>
        </p:nvCxnSpPr>
        <p:spPr>
          <a:xfrm flipV="1">
            <a:off x="19440104" y="4359186"/>
            <a:ext cx="0" cy="2548273"/>
          </a:xfrm>
          <a:prstGeom prst="straightConnector1">
            <a:avLst/>
          </a:prstGeom>
          <a:ln w="57150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94CD989A-4345-759D-950F-5EE771DB7E65}"/>
              </a:ext>
            </a:extLst>
          </p:cNvPr>
          <p:cNvSpPr txBox="1"/>
          <p:nvPr/>
        </p:nvSpPr>
        <p:spPr>
          <a:xfrm>
            <a:off x="18701376" y="3779174"/>
            <a:ext cx="1477456" cy="505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noProof="0">
                <a:latin typeface="Calibri" panose="020F0502020204030204" pitchFamily="34" charset="0"/>
                <a:cs typeface="Calibri" panose="020F0502020204030204" pitchFamily="34" charset="0"/>
              </a:rPr>
              <a:t>Saturation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8373EEA0-3420-C7FA-717A-97D963F6B940}"/>
              </a:ext>
            </a:extLst>
          </p:cNvPr>
          <p:cNvSpPr/>
          <p:nvPr/>
        </p:nvSpPr>
        <p:spPr>
          <a:xfrm>
            <a:off x="20045675" y="6536571"/>
            <a:ext cx="108000" cy="108000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tx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3520F50C-E1B1-8DDE-14AB-1AD57601262D}"/>
              </a:ext>
            </a:extLst>
          </p:cNvPr>
          <p:cNvSpPr/>
          <p:nvPr/>
        </p:nvSpPr>
        <p:spPr>
          <a:xfrm>
            <a:off x="21083482" y="6357930"/>
            <a:ext cx="108000" cy="108000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tx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E6AF9638-4A96-0421-1140-74EF598FBF96}"/>
              </a:ext>
            </a:extLst>
          </p:cNvPr>
          <p:cNvSpPr/>
          <p:nvPr/>
        </p:nvSpPr>
        <p:spPr>
          <a:xfrm>
            <a:off x="21672275" y="5332281"/>
            <a:ext cx="108000" cy="108000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tx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372492E1-0B87-31B0-2492-30B54DA5A2B0}"/>
              </a:ext>
            </a:extLst>
          </p:cNvPr>
          <p:cNvSpPr/>
          <p:nvPr/>
        </p:nvSpPr>
        <p:spPr>
          <a:xfrm>
            <a:off x="22517690" y="4375860"/>
            <a:ext cx="108000" cy="108000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tx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8A075ED3-B3DB-1327-78F8-A5FAA473227E}"/>
              </a:ext>
            </a:extLst>
          </p:cNvPr>
          <p:cNvSpPr/>
          <p:nvPr/>
        </p:nvSpPr>
        <p:spPr>
          <a:xfrm>
            <a:off x="23570276" y="4187838"/>
            <a:ext cx="108000" cy="108000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tx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" name="Title 1">
            <a:extLst>
              <a:ext uri="{FF2B5EF4-FFF2-40B4-BE49-F238E27FC236}">
                <a16:creationId xmlns:a16="http://schemas.microsoft.com/office/drawing/2014/main" id="{66EA1B1F-516A-72AE-942E-2CAB4DB79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63" y="136525"/>
            <a:ext cx="15705137" cy="1350072"/>
          </a:xfrm>
        </p:spPr>
        <p:txBody>
          <a:bodyPr anchor="t"/>
          <a:lstStyle/>
          <a:p>
            <a:r>
              <a:rPr lang="en-US" sz="4000" noProof="0"/>
              <a:t>Current Frame-based dynamics workflow</a:t>
            </a:r>
            <a:br>
              <a:rPr lang="en-US" sz="4000" noProof="0"/>
            </a:br>
            <a:r>
              <a:rPr lang="en-US" sz="4000" noProof="0"/>
              <a:t>has limited time resolution + Loses information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4A8BF57C-5F5F-AA79-4701-4F8FD76AECD2}"/>
              </a:ext>
            </a:extLst>
          </p:cNvPr>
          <p:cNvGrpSpPr/>
          <p:nvPr/>
        </p:nvGrpSpPr>
        <p:grpSpPr>
          <a:xfrm>
            <a:off x="349170" y="4135091"/>
            <a:ext cx="6063946" cy="2449500"/>
            <a:chOff x="9453541" y="4135091"/>
            <a:chExt cx="6063946" cy="2449500"/>
          </a:xfrm>
        </p:grpSpPr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B83C107B-6652-C60C-8A9E-F86B04A07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8000" contrast="8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5" t="12054" r="63750" b="22526"/>
            <a:stretch>
              <a:fillRect/>
            </a:stretch>
          </p:blipFill>
          <p:spPr>
            <a:xfrm>
              <a:off x="9453541" y="4135091"/>
              <a:ext cx="1478452" cy="2449500"/>
            </a:xfrm>
            <a:prstGeom prst="rect">
              <a:avLst/>
            </a:prstGeom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1D510D51-F6E8-0AF8-35AA-779DB25B1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8000" contrast="8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5" t="12054" r="63750" b="22526"/>
            <a:stretch>
              <a:fillRect/>
            </a:stretch>
          </p:blipFill>
          <p:spPr>
            <a:xfrm>
              <a:off x="10982039" y="4135091"/>
              <a:ext cx="1478452" cy="2449500"/>
            </a:xfrm>
            <a:prstGeom prst="rect">
              <a:avLst/>
            </a:prstGeom>
          </p:spPr>
        </p:pic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FC55962C-C432-E073-60CC-E67063287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8000" contrast="8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5" t="12054" r="63750" b="22526"/>
            <a:stretch>
              <a:fillRect/>
            </a:stretch>
          </p:blipFill>
          <p:spPr>
            <a:xfrm>
              <a:off x="12510537" y="4135091"/>
              <a:ext cx="1478452" cy="2449500"/>
            </a:xfrm>
            <a:prstGeom prst="rect">
              <a:avLst/>
            </a:prstGeom>
          </p:spPr>
        </p:pic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B0D43FB4-5127-A953-D43F-B2EA3CEBA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8000" contrast="8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5" t="12054" r="63750" b="22526"/>
            <a:stretch>
              <a:fillRect/>
            </a:stretch>
          </p:blipFill>
          <p:spPr>
            <a:xfrm>
              <a:off x="14039035" y="4135091"/>
              <a:ext cx="1478452" cy="2449500"/>
            </a:xfrm>
            <a:prstGeom prst="rect">
              <a:avLst/>
            </a:prstGeom>
          </p:spPr>
        </p:pic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86DE5FA7-3C4F-0992-BA84-E4B6453F9A77}"/>
              </a:ext>
            </a:extLst>
          </p:cNvPr>
          <p:cNvGrpSpPr/>
          <p:nvPr/>
        </p:nvGrpSpPr>
        <p:grpSpPr>
          <a:xfrm>
            <a:off x="9657759" y="4080182"/>
            <a:ext cx="6283951" cy="2559317"/>
            <a:chOff x="592142" y="4080182"/>
            <a:chExt cx="6283951" cy="2559317"/>
          </a:xfrm>
        </p:grpSpPr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40B7531C-60C0-B36B-C414-FE1548E3E9FA}"/>
                </a:ext>
              </a:extLst>
            </p:cNvPr>
            <p:cNvGrpSpPr/>
            <p:nvPr/>
          </p:nvGrpSpPr>
          <p:grpSpPr>
            <a:xfrm>
              <a:off x="592142" y="4080182"/>
              <a:ext cx="1353817" cy="2559317"/>
              <a:chOff x="-1910655" y="7151868"/>
              <a:chExt cx="806892" cy="1525386"/>
            </a:xfrm>
          </p:grpSpPr>
          <p:pic>
            <p:nvPicPr>
              <p:cNvPr id="142" name="Picture 141">
                <a:extLst>
                  <a:ext uri="{FF2B5EF4-FFF2-40B4-BE49-F238E27FC236}">
                    <a16:creationId xmlns:a16="http://schemas.microsoft.com/office/drawing/2014/main" id="{7A03CE87-1F5B-D592-3332-6D67FA5053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8000" contrast="8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46" t="10789" r="64459" b="20766"/>
              <a:stretch>
                <a:fillRect/>
              </a:stretch>
            </p:blipFill>
            <p:spPr>
              <a:xfrm>
                <a:off x="-1910655" y="7151868"/>
                <a:ext cx="806892" cy="1525386"/>
              </a:xfrm>
              <a:prstGeom prst="rect">
                <a:avLst/>
              </a:prstGeom>
            </p:spPr>
          </p:pic>
          <p:pic>
            <p:nvPicPr>
              <p:cNvPr id="143" name="Picture 142">
                <a:extLst>
                  <a:ext uri="{FF2B5EF4-FFF2-40B4-BE49-F238E27FC236}">
                    <a16:creationId xmlns:a16="http://schemas.microsoft.com/office/drawing/2014/main" id="{B9F2CCCC-DFC3-8B36-0288-6B95ABB07A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46" t="10789" r="64459" b="20766"/>
              <a:stretch>
                <a:fillRect/>
              </a:stretch>
            </p:blipFill>
            <p:spPr>
              <a:xfrm>
                <a:off x="-1910655" y="7151868"/>
                <a:ext cx="806892" cy="1525386"/>
              </a:xfrm>
              <a:prstGeom prst="rect">
                <a:avLst/>
              </a:prstGeom>
            </p:spPr>
          </p:pic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C68E0A14-868C-4BB2-E3D4-FB415AD3070E}"/>
                </a:ext>
              </a:extLst>
            </p:cNvPr>
            <p:cNvGrpSpPr/>
            <p:nvPr/>
          </p:nvGrpSpPr>
          <p:grpSpPr>
            <a:xfrm>
              <a:off x="2235520" y="4080182"/>
              <a:ext cx="1353817" cy="2559317"/>
              <a:chOff x="-1910655" y="7151868"/>
              <a:chExt cx="806892" cy="1525386"/>
            </a:xfrm>
          </p:grpSpPr>
          <p:pic>
            <p:nvPicPr>
              <p:cNvPr id="140" name="Picture 139">
                <a:extLst>
                  <a:ext uri="{FF2B5EF4-FFF2-40B4-BE49-F238E27FC236}">
                    <a16:creationId xmlns:a16="http://schemas.microsoft.com/office/drawing/2014/main" id="{C92377F6-4AF6-749E-6B5C-7EB103761A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8000" contrast="8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46" t="10789" r="64459" b="20766"/>
              <a:stretch>
                <a:fillRect/>
              </a:stretch>
            </p:blipFill>
            <p:spPr>
              <a:xfrm>
                <a:off x="-1910655" y="7151868"/>
                <a:ext cx="806892" cy="1525386"/>
              </a:xfrm>
              <a:prstGeom prst="rect">
                <a:avLst/>
              </a:prstGeom>
            </p:spPr>
          </p:pic>
          <p:pic>
            <p:nvPicPr>
              <p:cNvPr id="141" name="Picture 140">
                <a:extLst>
                  <a:ext uri="{FF2B5EF4-FFF2-40B4-BE49-F238E27FC236}">
                    <a16:creationId xmlns:a16="http://schemas.microsoft.com/office/drawing/2014/main" id="{CFEBD0FB-184B-F776-6557-215D400E82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46" t="10789" r="64459" b="20766"/>
              <a:stretch>
                <a:fillRect/>
              </a:stretch>
            </p:blipFill>
            <p:spPr>
              <a:xfrm>
                <a:off x="-1910655" y="7151868"/>
                <a:ext cx="806892" cy="1525386"/>
              </a:xfrm>
              <a:prstGeom prst="rect">
                <a:avLst/>
              </a:prstGeom>
            </p:spPr>
          </p:pic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1B27E435-5F1C-05C9-4116-E6A61B8CDC27}"/>
                </a:ext>
              </a:extLst>
            </p:cNvPr>
            <p:cNvGrpSpPr/>
            <p:nvPr/>
          </p:nvGrpSpPr>
          <p:grpSpPr>
            <a:xfrm>
              <a:off x="3878898" y="4080182"/>
              <a:ext cx="1353817" cy="2559317"/>
              <a:chOff x="-1910655" y="7151868"/>
              <a:chExt cx="806892" cy="1525386"/>
            </a:xfrm>
          </p:grpSpPr>
          <p:pic>
            <p:nvPicPr>
              <p:cNvPr id="138" name="Picture 137">
                <a:extLst>
                  <a:ext uri="{FF2B5EF4-FFF2-40B4-BE49-F238E27FC236}">
                    <a16:creationId xmlns:a16="http://schemas.microsoft.com/office/drawing/2014/main" id="{7AE171F1-5FF4-8C85-C984-D65A696F3C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8000" contrast="8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46" t="10789" r="64459" b="20766"/>
              <a:stretch>
                <a:fillRect/>
              </a:stretch>
            </p:blipFill>
            <p:spPr>
              <a:xfrm>
                <a:off x="-1910655" y="7151868"/>
                <a:ext cx="806892" cy="1525386"/>
              </a:xfrm>
              <a:prstGeom prst="rect">
                <a:avLst/>
              </a:prstGeom>
            </p:spPr>
          </p:pic>
          <p:pic>
            <p:nvPicPr>
              <p:cNvPr id="139" name="Picture 138">
                <a:extLst>
                  <a:ext uri="{FF2B5EF4-FFF2-40B4-BE49-F238E27FC236}">
                    <a16:creationId xmlns:a16="http://schemas.microsoft.com/office/drawing/2014/main" id="{A1977D57-A8BD-2830-0C86-9D4BC16555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46" t="10789" r="64459" b="20766"/>
              <a:stretch>
                <a:fillRect/>
              </a:stretch>
            </p:blipFill>
            <p:spPr>
              <a:xfrm>
                <a:off x="-1910655" y="7151868"/>
                <a:ext cx="806892" cy="1525386"/>
              </a:xfrm>
              <a:prstGeom prst="rect">
                <a:avLst/>
              </a:prstGeom>
            </p:spPr>
          </p:pic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57D3A406-D560-27C5-65CB-4F4CECA33BFF}"/>
                </a:ext>
              </a:extLst>
            </p:cNvPr>
            <p:cNvGrpSpPr/>
            <p:nvPr/>
          </p:nvGrpSpPr>
          <p:grpSpPr>
            <a:xfrm>
              <a:off x="5522276" y="4080182"/>
              <a:ext cx="1353817" cy="2559317"/>
              <a:chOff x="-1910655" y="7151868"/>
              <a:chExt cx="806892" cy="1525386"/>
            </a:xfrm>
          </p:grpSpPr>
          <p:pic>
            <p:nvPicPr>
              <p:cNvPr id="136" name="Picture 135">
                <a:extLst>
                  <a:ext uri="{FF2B5EF4-FFF2-40B4-BE49-F238E27FC236}">
                    <a16:creationId xmlns:a16="http://schemas.microsoft.com/office/drawing/2014/main" id="{2D378A80-B10C-B978-9263-F4EBDBF76D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8000" contrast="8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46" t="10789" r="64459" b="20766"/>
              <a:stretch>
                <a:fillRect/>
              </a:stretch>
            </p:blipFill>
            <p:spPr>
              <a:xfrm>
                <a:off x="-1910655" y="7151868"/>
                <a:ext cx="806892" cy="1525386"/>
              </a:xfrm>
              <a:prstGeom prst="rect">
                <a:avLst/>
              </a:prstGeom>
            </p:spPr>
          </p:pic>
          <p:pic>
            <p:nvPicPr>
              <p:cNvPr id="137" name="Picture 136">
                <a:extLst>
                  <a:ext uri="{FF2B5EF4-FFF2-40B4-BE49-F238E27FC236}">
                    <a16:creationId xmlns:a16="http://schemas.microsoft.com/office/drawing/2014/main" id="{16E8C002-433D-EEC2-501A-4482EEA5BB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46" t="10789" r="64459" b="20766"/>
              <a:stretch>
                <a:fillRect/>
              </a:stretch>
            </p:blipFill>
            <p:spPr>
              <a:xfrm>
                <a:off x="-1910655" y="7151868"/>
                <a:ext cx="806892" cy="1525386"/>
              </a:xfrm>
              <a:prstGeom prst="rect">
                <a:avLst/>
              </a:prstGeom>
            </p:spPr>
          </p:pic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1B88A80-E04E-477A-8A4F-2DFCF81281C7}"/>
              </a:ext>
            </a:extLst>
          </p:cNvPr>
          <p:cNvGrpSpPr/>
          <p:nvPr/>
        </p:nvGrpSpPr>
        <p:grpSpPr>
          <a:xfrm>
            <a:off x="-8588181" y="4395193"/>
            <a:ext cx="5799242" cy="3094070"/>
            <a:chOff x="334508" y="7947463"/>
            <a:chExt cx="5799242" cy="3094070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F6A5B54E-B95C-0956-1051-B04EB6C109C4}"/>
                </a:ext>
              </a:extLst>
            </p:cNvPr>
            <p:cNvCxnSpPr>
              <a:cxnSpLocks/>
            </p:cNvCxnSpPr>
            <p:nvPr/>
          </p:nvCxnSpPr>
          <p:spPr>
            <a:xfrm>
              <a:off x="334508" y="10457057"/>
              <a:ext cx="562641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none"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AutoShape 2">
              <a:extLst>
                <a:ext uri="{FF2B5EF4-FFF2-40B4-BE49-F238E27FC236}">
                  <a16:creationId xmlns:a16="http://schemas.microsoft.com/office/drawing/2014/main" id="{8F932D58-8B97-780E-DBDF-ABB7540B416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058435" y="9078317"/>
              <a:ext cx="190852" cy="1908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4294" tIns="32147" rIns="64294" bIns="32147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1B14731-CAA9-EF66-5C16-FCD30A22D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0300" y="7947463"/>
              <a:ext cx="1754602" cy="2244306"/>
            </a:xfrm>
            <a:prstGeom prst="rect">
              <a:avLst/>
            </a:prstGeom>
            <a:ln w="6350">
              <a:solidFill>
                <a:schemeClr val="tx1"/>
              </a:solidFill>
            </a:ln>
            <a:scene3d>
              <a:camera prst="isometricRightUp"/>
              <a:lightRig rig="threePt" dir="t"/>
            </a:scene3d>
            <a:sp3d extrusionH="50800"/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8292015-D4DF-B0F9-5365-6C7C6E446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32588" y="7947463"/>
              <a:ext cx="1754602" cy="2244306"/>
            </a:xfrm>
            <a:prstGeom prst="rect">
              <a:avLst/>
            </a:prstGeom>
            <a:ln w="6350">
              <a:solidFill>
                <a:schemeClr val="tx1"/>
              </a:solidFill>
            </a:ln>
            <a:scene3d>
              <a:camera prst="isometricRightUp"/>
              <a:lightRig rig="threePt" dir="t"/>
            </a:scene3d>
            <a:sp3d extrusionH="508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CF39E6A-A289-A586-5E6D-3F5CB35E8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44876" y="7947463"/>
              <a:ext cx="1754602" cy="2244306"/>
            </a:xfrm>
            <a:prstGeom prst="rect">
              <a:avLst/>
            </a:prstGeom>
            <a:ln w="6350">
              <a:solidFill>
                <a:schemeClr val="tx1"/>
              </a:solidFill>
            </a:ln>
            <a:scene3d>
              <a:camera prst="isometricRightUp"/>
              <a:lightRig rig="threePt" dir="t"/>
            </a:scene3d>
            <a:sp3d extrusionH="50800"/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3FD646-C411-85F9-095B-E25D0EC4F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57164" y="7947463"/>
              <a:ext cx="1754602" cy="2244306"/>
            </a:xfrm>
            <a:prstGeom prst="rect">
              <a:avLst/>
            </a:prstGeom>
            <a:ln w="6350">
              <a:solidFill>
                <a:schemeClr val="tx1"/>
              </a:solidFill>
            </a:ln>
            <a:scene3d>
              <a:camera prst="isometricRightUp"/>
              <a:lightRig rig="threePt" dir="t"/>
            </a:scene3d>
            <a:sp3d extrusionH="50800"/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4AB93C8-EFF4-002F-ED6F-A1155A150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69452" y="7947463"/>
              <a:ext cx="1754602" cy="2244306"/>
            </a:xfrm>
            <a:prstGeom prst="rect">
              <a:avLst/>
            </a:prstGeom>
            <a:ln w="6350">
              <a:solidFill>
                <a:schemeClr val="tx1"/>
              </a:solidFill>
            </a:ln>
            <a:scene3d>
              <a:camera prst="isometricRightUp"/>
              <a:lightRig rig="threePt" dir="t"/>
            </a:scene3d>
            <a:sp3d extrusionH="50800"/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2E56F24-C442-9A68-C497-CD6760333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81740" y="7947463"/>
              <a:ext cx="1754602" cy="2244306"/>
            </a:xfrm>
            <a:prstGeom prst="rect">
              <a:avLst/>
            </a:prstGeom>
            <a:ln w="6350">
              <a:solidFill>
                <a:schemeClr val="tx1"/>
              </a:solidFill>
            </a:ln>
            <a:scene3d>
              <a:camera prst="isometricRightUp"/>
              <a:lightRig rig="threePt" dir="t"/>
            </a:scene3d>
            <a:sp3d extrusionH="50800"/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7E4CA7E-405D-6BBD-C347-DDBE5D883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94028" y="7947463"/>
              <a:ext cx="1754602" cy="2244306"/>
            </a:xfrm>
            <a:prstGeom prst="rect">
              <a:avLst/>
            </a:prstGeom>
            <a:ln w="6350">
              <a:solidFill>
                <a:schemeClr val="tx1"/>
              </a:solidFill>
            </a:ln>
            <a:scene3d>
              <a:camera prst="isometricRightUp"/>
              <a:lightRig rig="threePt" dir="t"/>
            </a:scene3d>
            <a:sp3d extrusionH="50800"/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2B8061F-DEA4-8C69-3B15-DBC8EBEB8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06316" y="7947463"/>
              <a:ext cx="1754602" cy="2244306"/>
            </a:xfrm>
            <a:prstGeom prst="rect">
              <a:avLst/>
            </a:prstGeom>
            <a:ln w="6350">
              <a:solidFill>
                <a:schemeClr val="tx1"/>
              </a:solidFill>
            </a:ln>
            <a:scene3d>
              <a:camera prst="isometricRightUp"/>
              <a:lightRig rig="threePt" dir="t"/>
            </a:scene3d>
            <a:sp3d extrusionH="50800"/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A234CDA-FE0A-B540-58BC-6A572A5D84FA}"/>
                </a:ext>
              </a:extLst>
            </p:cNvPr>
            <p:cNvSpPr/>
            <p:nvPr/>
          </p:nvSpPr>
          <p:spPr>
            <a:xfrm>
              <a:off x="2579470" y="10535561"/>
              <a:ext cx="1038304" cy="505972"/>
            </a:xfrm>
            <a:prstGeom prst="rect">
              <a:avLst/>
            </a:prstGeom>
            <a:noFill/>
            <a:ln w="57150">
              <a:noFill/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2400" noProof="0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B9286F1-EE38-B497-2384-F0E922994994}"/>
                </a:ext>
              </a:extLst>
            </p:cNvPr>
            <p:cNvSpPr txBox="1"/>
            <p:nvPr/>
          </p:nvSpPr>
          <p:spPr>
            <a:xfrm>
              <a:off x="5665352" y="8737168"/>
              <a:ext cx="468398" cy="6438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noProof="0" dirty="0"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5678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677323-17CA-C0CA-F767-FADFF99C131A}"/>
              </a:ext>
            </a:extLst>
          </p:cNvPr>
          <p:cNvSpPr txBox="1"/>
          <p:nvPr/>
        </p:nvSpPr>
        <p:spPr>
          <a:xfrm>
            <a:off x="-9403949" y="2039508"/>
            <a:ext cx="5988295" cy="13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noProof="0">
                <a:latin typeface="Calibri" panose="020F0502020204030204" pitchFamily="34" charset="0"/>
                <a:cs typeface="Calibri" panose="020F0502020204030204" pitchFamily="34" charset="0"/>
              </a:rPr>
              <a:t>Reconstructed data:</a:t>
            </a:r>
          </a:p>
          <a:p>
            <a:pPr algn="ctr">
              <a:lnSpc>
                <a:spcPct val="120000"/>
              </a:lnSpc>
            </a:pPr>
            <a:endParaRPr lang="en-US" sz="3600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26E963C8-D33C-7948-E12B-4D4A1A363A8B}"/>
              </a:ext>
            </a:extLst>
          </p:cNvPr>
          <p:cNvSpPr/>
          <p:nvPr/>
        </p:nvSpPr>
        <p:spPr>
          <a:xfrm>
            <a:off x="-2749208" y="4911258"/>
            <a:ext cx="2367813" cy="1423293"/>
          </a:xfrm>
          <a:prstGeom prst="rightArrow">
            <a:avLst>
              <a:gd name="adj1" fmla="val 50000"/>
              <a:gd name="adj2" fmla="val 47623"/>
            </a:avLst>
          </a:prstGeom>
          <a:solidFill>
            <a:srgbClr val="0070C0"/>
          </a:solidFill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r>
              <a:rPr lang="en-US" sz="24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PROCESSING</a:t>
            </a:r>
          </a:p>
        </p:txBody>
      </p:sp>
      <p:sp>
        <p:nvSpPr>
          <p:cNvPr id="53" name="Arrow: Right 52">
            <a:extLst>
              <a:ext uri="{FF2B5EF4-FFF2-40B4-BE49-F238E27FC236}">
                <a16:creationId xmlns:a16="http://schemas.microsoft.com/office/drawing/2014/main" id="{9B8C8FB6-EACE-093A-401B-8A400A519E89}"/>
              </a:ext>
            </a:extLst>
          </p:cNvPr>
          <p:cNvSpPr/>
          <p:nvPr/>
        </p:nvSpPr>
        <p:spPr>
          <a:xfrm>
            <a:off x="7601144" y="4795199"/>
            <a:ext cx="2367813" cy="1423293"/>
          </a:xfrm>
          <a:prstGeom prst="rightArrow">
            <a:avLst>
              <a:gd name="adj1" fmla="val 50000"/>
              <a:gd name="adj2" fmla="val 47623"/>
            </a:avLst>
          </a:prstGeom>
          <a:solidFill>
            <a:srgbClr val="0070C0"/>
          </a:solidFill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r>
              <a:rPr lang="en-US" sz="24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55B9B7F-242E-E00D-CF19-780E3C1CA484}"/>
              </a:ext>
            </a:extLst>
          </p:cNvPr>
          <p:cNvCxnSpPr/>
          <p:nvPr/>
        </p:nvCxnSpPr>
        <p:spPr>
          <a:xfrm>
            <a:off x="10801543" y="6703415"/>
            <a:ext cx="4673600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5167EBCD-41D7-6526-D812-A4B5D408CA5D}"/>
              </a:ext>
            </a:extLst>
          </p:cNvPr>
          <p:cNvSpPr txBox="1"/>
          <p:nvPr/>
        </p:nvSpPr>
        <p:spPr>
          <a:xfrm>
            <a:off x="12772113" y="6856830"/>
            <a:ext cx="805029" cy="505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noProof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B152766-CDDE-1D40-9071-A4A018475150}"/>
              </a:ext>
            </a:extLst>
          </p:cNvPr>
          <p:cNvCxnSpPr/>
          <p:nvPr/>
        </p:nvCxnSpPr>
        <p:spPr>
          <a:xfrm flipV="1">
            <a:off x="11236971" y="4359186"/>
            <a:ext cx="0" cy="2548273"/>
          </a:xfrm>
          <a:prstGeom prst="straightConnector1">
            <a:avLst/>
          </a:prstGeom>
          <a:ln w="57150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02CEE98-5A4F-DDC6-57E4-AB31B01455AE}"/>
              </a:ext>
            </a:extLst>
          </p:cNvPr>
          <p:cNvSpPr txBox="1"/>
          <p:nvPr/>
        </p:nvSpPr>
        <p:spPr>
          <a:xfrm>
            <a:off x="10498243" y="3779174"/>
            <a:ext cx="1477456" cy="505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noProof="0">
                <a:latin typeface="Calibri" panose="020F0502020204030204" pitchFamily="34" charset="0"/>
                <a:cs typeface="Calibri" panose="020F0502020204030204" pitchFamily="34" charset="0"/>
              </a:rPr>
              <a:t>Saturation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CBC2626-6101-EF29-A91C-1F5AB6308978}"/>
              </a:ext>
            </a:extLst>
          </p:cNvPr>
          <p:cNvSpPr/>
          <p:nvPr/>
        </p:nvSpPr>
        <p:spPr>
          <a:xfrm>
            <a:off x="11842542" y="6536571"/>
            <a:ext cx="108000" cy="108000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tx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65C1705-A531-FE78-D46F-F8E0958D35B8}"/>
              </a:ext>
            </a:extLst>
          </p:cNvPr>
          <p:cNvSpPr/>
          <p:nvPr/>
        </p:nvSpPr>
        <p:spPr>
          <a:xfrm>
            <a:off x="13030343" y="6357930"/>
            <a:ext cx="108000" cy="108000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tx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6FCCBBE-B2C3-D00C-CCCC-476CF8F341AF}"/>
              </a:ext>
            </a:extLst>
          </p:cNvPr>
          <p:cNvSpPr/>
          <p:nvPr/>
        </p:nvSpPr>
        <p:spPr>
          <a:xfrm>
            <a:off x="14199607" y="5332281"/>
            <a:ext cx="108000" cy="108000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tx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69E7D3A-1FDD-E2D7-50D2-65AB36FC7A91}"/>
              </a:ext>
            </a:extLst>
          </p:cNvPr>
          <p:cNvSpPr/>
          <p:nvPr/>
        </p:nvSpPr>
        <p:spPr>
          <a:xfrm>
            <a:off x="15367143" y="4187838"/>
            <a:ext cx="108000" cy="108000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tx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FB36C02-2985-0F5A-055B-0656A8BF8C71}"/>
              </a:ext>
            </a:extLst>
          </p:cNvPr>
          <p:cNvSpPr txBox="1"/>
          <p:nvPr/>
        </p:nvSpPr>
        <p:spPr>
          <a:xfrm>
            <a:off x="10474994" y="2034386"/>
            <a:ext cx="5988295" cy="712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noProof="0">
                <a:latin typeface="Calibri" panose="020F0502020204030204" pitchFamily="34" charset="0"/>
                <a:cs typeface="Calibri" panose="020F0502020204030204" pitchFamily="34" charset="0"/>
              </a:rPr>
              <a:t>Salient dynamic features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62FAE3E-355D-BFE7-3136-513C61B2F36D}"/>
              </a:ext>
            </a:extLst>
          </p:cNvPr>
          <p:cNvSpPr txBox="1"/>
          <p:nvPr/>
        </p:nvSpPr>
        <p:spPr>
          <a:xfrm>
            <a:off x="30001" y="2034386"/>
            <a:ext cx="5988295" cy="712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noProof="0">
                <a:latin typeface="Calibri" panose="020F0502020204030204" pitchFamily="34" charset="0"/>
                <a:cs typeface="Calibri" panose="020F0502020204030204" pitchFamily="34" charset="0"/>
              </a:rPr>
              <a:t>Segmented data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8DC9F18-F5E6-9476-D65F-519CB718C5F4}"/>
              </a:ext>
            </a:extLst>
          </p:cNvPr>
          <p:cNvSpPr txBox="1"/>
          <p:nvPr/>
        </p:nvSpPr>
        <p:spPr>
          <a:xfrm>
            <a:off x="1041044" y="2881819"/>
            <a:ext cx="4216756" cy="1091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Remove noise </a:t>
            </a:r>
          </a:p>
          <a:p>
            <a:pPr algn="ctr">
              <a:lnSpc>
                <a:spcPct val="120000"/>
              </a:lnSpc>
            </a:pPr>
            <a:r>
              <a:rPr lang="en-US" sz="28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materials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03F8427-D7B5-8709-238B-FC0704B32AD5}"/>
              </a:ext>
            </a:extLst>
          </p:cNvPr>
          <p:cNvSpPr txBox="1"/>
          <p:nvPr/>
        </p:nvSpPr>
        <p:spPr>
          <a:xfrm>
            <a:off x="-9040978" y="2770309"/>
            <a:ext cx="4888078" cy="1091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noProof="0">
                <a:latin typeface="Calibri" panose="020F0502020204030204" pitchFamily="34" charset="0"/>
                <a:cs typeface="Calibri" panose="020F0502020204030204" pitchFamily="34" charset="0"/>
              </a:rPr>
              <a:t>3D volume at each time step </a:t>
            </a:r>
          </a:p>
          <a:p>
            <a:pPr algn="ctr">
              <a:lnSpc>
                <a:spcPct val="120000"/>
              </a:lnSpc>
            </a:pPr>
            <a:r>
              <a:rPr lang="en-US" sz="2800" noProof="0">
                <a:latin typeface="Calibri" panose="020F0502020204030204" pitchFamily="34" charset="0"/>
                <a:cs typeface="Calibri" panose="020F0502020204030204" pitchFamily="34" charset="0"/>
              </a:rPr>
              <a:t>(= 360° viewing angles)</a:t>
            </a:r>
          </a:p>
        </p:txBody>
      </p:sp>
      <p:sp>
        <p:nvSpPr>
          <p:cNvPr id="2" name="!! Rectangle 1122">
            <a:extLst>
              <a:ext uri="{FF2B5EF4-FFF2-40B4-BE49-F238E27FC236}">
                <a16:creationId xmlns:a16="http://schemas.microsoft.com/office/drawing/2014/main" id="{8A1D2833-F074-148B-684B-D3770FD73CF0}"/>
              </a:ext>
            </a:extLst>
          </p:cNvPr>
          <p:cNvSpPr/>
          <p:nvPr/>
        </p:nvSpPr>
        <p:spPr>
          <a:xfrm>
            <a:off x="607129" y="6858903"/>
            <a:ext cx="1440000" cy="91769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!! Rectangle 1124">
            <a:extLst>
              <a:ext uri="{FF2B5EF4-FFF2-40B4-BE49-F238E27FC236}">
                <a16:creationId xmlns:a16="http://schemas.microsoft.com/office/drawing/2014/main" id="{F4E5C422-E882-CD59-BFE7-DBB186562E3C}"/>
              </a:ext>
            </a:extLst>
          </p:cNvPr>
          <p:cNvSpPr/>
          <p:nvPr/>
        </p:nvSpPr>
        <p:spPr>
          <a:xfrm>
            <a:off x="2192429" y="6860399"/>
            <a:ext cx="1440000" cy="91769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!! Rectangle 1125">
            <a:extLst>
              <a:ext uri="{FF2B5EF4-FFF2-40B4-BE49-F238E27FC236}">
                <a16:creationId xmlns:a16="http://schemas.microsoft.com/office/drawing/2014/main" id="{08725581-7EE3-2F2B-B090-4CB246BFDD1A}"/>
              </a:ext>
            </a:extLst>
          </p:cNvPr>
          <p:cNvSpPr/>
          <p:nvPr/>
        </p:nvSpPr>
        <p:spPr>
          <a:xfrm>
            <a:off x="3760328" y="6863163"/>
            <a:ext cx="1440000" cy="91769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!! Rectangle 1126">
            <a:extLst>
              <a:ext uri="{FF2B5EF4-FFF2-40B4-BE49-F238E27FC236}">
                <a16:creationId xmlns:a16="http://schemas.microsoft.com/office/drawing/2014/main" id="{F5CEE372-4CEE-5BBA-C05F-5CE83651322A}"/>
              </a:ext>
            </a:extLst>
          </p:cNvPr>
          <p:cNvSpPr/>
          <p:nvPr/>
        </p:nvSpPr>
        <p:spPr>
          <a:xfrm>
            <a:off x="5309100" y="6861245"/>
            <a:ext cx="1440000" cy="91769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B7BA32-D5A5-D984-4D93-943C948F574B}"/>
              </a:ext>
            </a:extLst>
          </p:cNvPr>
          <p:cNvSpPr/>
          <p:nvPr/>
        </p:nvSpPr>
        <p:spPr>
          <a:xfrm>
            <a:off x="442474" y="6983291"/>
            <a:ext cx="6471053" cy="505972"/>
          </a:xfrm>
          <a:prstGeom prst="rect">
            <a:avLst/>
          </a:prstGeom>
          <a:noFill/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noProof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4AC23AA-8AA8-36C9-64BB-30DE48B2C1E9}"/>
              </a:ext>
            </a:extLst>
          </p:cNvPr>
          <p:cNvGrpSpPr/>
          <p:nvPr/>
        </p:nvGrpSpPr>
        <p:grpSpPr>
          <a:xfrm>
            <a:off x="592142" y="4080182"/>
            <a:ext cx="6283951" cy="2559317"/>
            <a:chOff x="592142" y="4080182"/>
            <a:chExt cx="6283951" cy="255931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D89CAAF-5529-4AFC-ACF5-24BE766CC7A1}"/>
                </a:ext>
              </a:extLst>
            </p:cNvPr>
            <p:cNvGrpSpPr/>
            <p:nvPr/>
          </p:nvGrpSpPr>
          <p:grpSpPr>
            <a:xfrm>
              <a:off x="592142" y="4080182"/>
              <a:ext cx="1353817" cy="2559317"/>
              <a:chOff x="-1910655" y="7151868"/>
              <a:chExt cx="806892" cy="1525386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242FE38-A84B-5C1C-5688-A281D11AC2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8000" contrast="8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46" t="10789" r="64459" b="20766"/>
              <a:stretch>
                <a:fillRect/>
              </a:stretch>
            </p:blipFill>
            <p:spPr>
              <a:xfrm>
                <a:off x="-1910655" y="7151868"/>
                <a:ext cx="806892" cy="1525386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C743081-B015-15BB-C6B3-24820AAD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46" t="10789" r="64459" b="20766"/>
              <a:stretch>
                <a:fillRect/>
              </a:stretch>
            </p:blipFill>
            <p:spPr>
              <a:xfrm>
                <a:off x="-1910655" y="7151868"/>
                <a:ext cx="806892" cy="1525386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8375FA3-EA93-3AFC-D8A1-FB1EB5DD9F5B}"/>
                </a:ext>
              </a:extLst>
            </p:cNvPr>
            <p:cNvGrpSpPr/>
            <p:nvPr/>
          </p:nvGrpSpPr>
          <p:grpSpPr>
            <a:xfrm>
              <a:off x="2235520" y="4080182"/>
              <a:ext cx="1353817" cy="2559317"/>
              <a:chOff x="-1910655" y="7151868"/>
              <a:chExt cx="806892" cy="152538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30A905B-F192-842E-A76B-793C905D29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8000" contrast="8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46" t="10789" r="64459" b="20766"/>
              <a:stretch>
                <a:fillRect/>
              </a:stretch>
            </p:blipFill>
            <p:spPr>
              <a:xfrm>
                <a:off x="-1910655" y="7151868"/>
                <a:ext cx="806892" cy="1525386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8D50B533-763C-28DE-6AC0-5A715E13C4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46" t="10789" r="64459" b="20766"/>
              <a:stretch>
                <a:fillRect/>
              </a:stretch>
            </p:blipFill>
            <p:spPr>
              <a:xfrm>
                <a:off x="-1910655" y="7151868"/>
                <a:ext cx="806892" cy="1525386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07FB572-C6A5-7AFC-2596-D82AE58A09E3}"/>
                </a:ext>
              </a:extLst>
            </p:cNvPr>
            <p:cNvGrpSpPr/>
            <p:nvPr/>
          </p:nvGrpSpPr>
          <p:grpSpPr>
            <a:xfrm>
              <a:off x="3878898" y="4080182"/>
              <a:ext cx="1353817" cy="2559317"/>
              <a:chOff x="-1910655" y="7151868"/>
              <a:chExt cx="806892" cy="1525386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F311267-3752-149D-3D85-9E7B2900FF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8000" contrast="8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46" t="10789" r="64459" b="20766"/>
              <a:stretch>
                <a:fillRect/>
              </a:stretch>
            </p:blipFill>
            <p:spPr>
              <a:xfrm>
                <a:off x="-1910655" y="7151868"/>
                <a:ext cx="806892" cy="1525386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D4596E1-B0D9-2779-190F-06C780F1E0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46" t="10789" r="64459" b="20766"/>
              <a:stretch>
                <a:fillRect/>
              </a:stretch>
            </p:blipFill>
            <p:spPr>
              <a:xfrm>
                <a:off x="-1910655" y="7151868"/>
                <a:ext cx="806892" cy="1525386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35BD2A5-D447-08D9-1073-051055ECED1D}"/>
                </a:ext>
              </a:extLst>
            </p:cNvPr>
            <p:cNvGrpSpPr/>
            <p:nvPr/>
          </p:nvGrpSpPr>
          <p:grpSpPr>
            <a:xfrm>
              <a:off x="5522276" y="4080182"/>
              <a:ext cx="1353817" cy="2559317"/>
              <a:chOff x="-1910655" y="7151868"/>
              <a:chExt cx="806892" cy="1525386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F5D1274-0870-068E-9D84-217A7ADB19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8000" contrast="8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46" t="10789" r="64459" b="20766"/>
              <a:stretch>
                <a:fillRect/>
              </a:stretch>
            </p:blipFill>
            <p:spPr>
              <a:xfrm>
                <a:off x="-1910655" y="7151868"/>
                <a:ext cx="806892" cy="1525386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14EE1FB1-F9ED-BB66-2710-9B966133A2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46" t="10789" r="64459" b="20766"/>
              <a:stretch>
                <a:fillRect/>
              </a:stretch>
            </p:blipFill>
            <p:spPr>
              <a:xfrm>
                <a:off x="-1910655" y="7151868"/>
                <a:ext cx="806892" cy="1525386"/>
              </a:xfrm>
              <a:prstGeom prst="rect">
                <a:avLst/>
              </a:prstGeom>
            </p:spPr>
          </p:pic>
        </p:grpSp>
      </p:grpSp>
      <p:sp>
        <p:nvSpPr>
          <p:cNvPr id="22" name="Title 21">
            <a:extLst>
              <a:ext uri="{FF2B5EF4-FFF2-40B4-BE49-F238E27FC236}">
                <a16:creationId xmlns:a16="http://schemas.microsoft.com/office/drawing/2014/main" id="{32868AA9-8591-9713-8205-77781A684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18" y="136025"/>
            <a:ext cx="15705282" cy="1423293"/>
          </a:xfrm>
        </p:spPr>
        <p:txBody>
          <a:bodyPr anchor="t"/>
          <a:lstStyle/>
          <a:p>
            <a:r>
              <a:rPr lang="en-US" sz="4000"/>
              <a:t>Current Frame-based dynamics workflow</a:t>
            </a:r>
            <a:br>
              <a:rPr lang="en-US" sz="4000"/>
            </a:br>
            <a:r>
              <a:rPr lang="en-US" sz="4000"/>
              <a:t>has limited time resolution + Loses information</a:t>
            </a:r>
            <a:endParaRPr lang="en-US" sz="4000" noProof="0"/>
          </a:p>
        </p:txBody>
      </p:sp>
      <p:sp>
        <p:nvSpPr>
          <p:cNvPr id="24" name="!! Rectangle 1122">
            <a:extLst>
              <a:ext uri="{FF2B5EF4-FFF2-40B4-BE49-F238E27FC236}">
                <a16:creationId xmlns:a16="http://schemas.microsoft.com/office/drawing/2014/main" id="{1236DCA0-ED80-6772-6FAA-9058D1559106}"/>
              </a:ext>
            </a:extLst>
          </p:cNvPr>
          <p:cNvSpPr/>
          <p:nvPr/>
        </p:nvSpPr>
        <p:spPr>
          <a:xfrm>
            <a:off x="-9486002" y="6858903"/>
            <a:ext cx="1440000" cy="91769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!! Rectangle 1124">
            <a:extLst>
              <a:ext uri="{FF2B5EF4-FFF2-40B4-BE49-F238E27FC236}">
                <a16:creationId xmlns:a16="http://schemas.microsoft.com/office/drawing/2014/main" id="{7DF13FDC-E95E-4798-2FC1-BE18FAC6C45D}"/>
              </a:ext>
            </a:extLst>
          </p:cNvPr>
          <p:cNvSpPr/>
          <p:nvPr/>
        </p:nvSpPr>
        <p:spPr>
          <a:xfrm>
            <a:off x="-7900702" y="6860399"/>
            <a:ext cx="1440000" cy="91769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!! Rectangle 1125">
            <a:extLst>
              <a:ext uri="{FF2B5EF4-FFF2-40B4-BE49-F238E27FC236}">
                <a16:creationId xmlns:a16="http://schemas.microsoft.com/office/drawing/2014/main" id="{06519563-FD9F-5E96-1619-0E0CD78A2E84}"/>
              </a:ext>
            </a:extLst>
          </p:cNvPr>
          <p:cNvSpPr/>
          <p:nvPr/>
        </p:nvSpPr>
        <p:spPr>
          <a:xfrm>
            <a:off x="-6332803" y="6863163"/>
            <a:ext cx="1440000" cy="91769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!! Rectangle 1126">
            <a:extLst>
              <a:ext uri="{FF2B5EF4-FFF2-40B4-BE49-F238E27FC236}">
                <a16:creationId xmlns:a16="http://schemas.microsoft.com/office/drawing/2014/main" id="{45090C38-09E5-178D-63A3-BB272D9BA6AF}"/>
              </a:ext>
            </a:extLst>
          </p:cNvPr>
          <p:cNvSpPr/>
          <p:nvPr/>
        </p:nvSpPr>
        <p:spPr>
          <a:xfrm>
            <a:off x="-4784031" y="6861245"/>
            <a:ext cx="1440000" cy="91769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7CD93D0-87D3-AF81-ABA9-FC25B91244AB}"/>
              </a:ext>
            </a:extLst>
          </p:cNvPr>
          <p:cNvGrpSpPr/>
          <p:nvPr/>
        </p:nvGrpSpPr>
        <p:grpSpPr>
          <a:xfrm>
            <a:off x="-9418724" y="4135091"/>
            <a:ext cx="6063946" cy="2449500"/>
            <a:chOff x="9453541" y="4135091"/>
            <a:chExt cx="6063946" cy="244950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AF04E34-8FF5-60DC-3D78-B499763E8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8000" contrast="8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5" t="12054" r="63750" b="22526"/>
            <a:stretch>
              <a:fillRect/>
            </a:stretch>
          </p:blipFill>
          <p:spPr>
            <a:xfrm>
              <a:off x="9453541" y="4135091"/>
              <a:ext cx="1478452" cy="24495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9C8EDAE-8EF9-F633-2E9D-9B2EA4DA7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8000" contrast="8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5" t="12054" r="63750" b="22526"/>
            <a:stretch>
              <a:fillRect/>
            </a:stretch>
          </p:blipFill>
          <p:spPr>
            <a:xfrm>
              <a:off x="10982039" y="4135091"/>
              <a:ext cx="1478452" cy="244950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E811C99-2660-4C55-5CD4-B274E47F6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8000" contrast="8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5" t="12054" r="63750" b="22526"/>
            <a:stretch>
              <a:fillRect/>
            </a:stretch>
          </p:blipFill>
          <p:spPr>
            <a:xfrm>
              <a:off x="12510537" y="4135091"/>
              <a:ext cx="1478452" cy="244950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A269539-0B71-EF43-70B8-D5AAC7E50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8000" contrast="8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5" t="12054" r="63750" b="22526"/>
            <a:stretch>
              <a:fillRect/>
            </a:stretch>
          </p:blipFill>
          <p:spPr>
            <a:xfrm>
              <a:off x="14039035" y="4135091"/>
              <a:ext cx="1478452" cy="2449500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78636415-79FF-829C-09CF-D23D2CF472CB}"/>
              </a:ext>
            </a:extLst>
          </p:cNvPr>
          <p:cNvSpPr/>
          <p:nvPr/>
        </p:nvSpPr>
        <p:spPr>
          <a:xfrm>
            <a:off x="-9696229" y="6983291"/>
            <a:ext cx="6471053" cy="505972"/>
          </a:xfrm>
          <a:prstGeom prst="rect">
            <a:avLst/>
          </a:prstGeom>
          <a:solidFill>
            <a:schemeClr val="bg1"/>
          </a:solidFill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noProof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ADD9E21-398A-49AC-BF1D-CA786D235345}"/>
              </a:ext>
            </a:extLst>
          </p:cNvPr>
          <p:cNvSpPr/>
          <p:nvPr/>
        </p:nvSpPr>
        <p:spPr>
          <a:xfrm>
            <a:off x="15896691" y="4187838"/>
            <a:ext cx="108000" cy="108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57150">
            <a:solidFill>
              <a:schemeClr val="bg1">
                <a:lumMod val="65000"/>
              </a:schemeClr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FEC636B-7101-5898-348A-7B89AB6B5554}"/>
              </a:ext>
            </a:extLst>
          </p:cNvPr>
          <p:cNvSpPr/>
          <p:nvPr/>
        </p:nvSpPr>
        <p:spPr>
          <a:xfrm>
            <a:off x="16152990" y="4187838"/>
            <a:ext cx="108000" cy="108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57150">
            <a:solidFill>
              <a:schemeClr val="bg1">
                <a:lumMod val="65000"/>
              </a:schemeClr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CACDBBE-6957-5988-15EE-DAA638C0923B}"/>
              </a:ext>
            </a:extLst>
          </p:cNvPr>
          <p:cNvSpPr/>
          <p:nvPr/>
        </p:nvSpPr>
        <p:spPr>
          <a:xfrm>
            <a:off x="16409289" y="4187838"/>
            <a:ext cx="108000" cy="108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57150">
            <a:solidFill>
              <a:schemeClr val="bg1">
                <a:lumMod val="65000"/>
              </a:schemeClr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653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41914-5DDD-080B-750D-27CC87467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US" noProof="0" smtClean="0"/>
              <a:t>6</a:t>
            </a:fld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60346-D96D-A356-9A7B-189E5C4FB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0515" y="1194364"/>
            <a:ext cx="13492709" cy="6639451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1634400" lvl="1" indent="-914400">
              <a:buFont typeface="+mj-lt"/>
              <a:buAutoNum type="arabicParenR"/>
            </a:pPr>
            <a:endParaRPr lang="en-GB" sz="4400" dirty="0"/>
          </a:p>
          <a:p>
            <a:pPr marL="1634400" lvl="1" indent="-914400">
              <a:buFont typeface="+mj-lt"/>
              <a:buAutoNum type="arabicParenR"/>
            </a:pPr>
            <a:r>
              <a:rPr lang="en-GB" sz="4400" dirty="0"/>
              <a:t>pinpoint events at sub-frame time resolution</a:t>
            </a:r>
            <a:br>
              <a:rPr lang="en-GB" sz="4400" dirty="0"/>
            </a:br>
            <a:endParaRPr lang="en-GB" sz="4400" dirty="0"/>
          </a:p>
          <a:p>
            <a:pPr marL="1634400" lvl="1" indent="-914400">
              <a:buFont typeface="+mj-lt"/>
              <a:buAutoNum type="arabicParenR"/>
            </a:pPr>
            <a:r>
              <a:rPr lang="en-GB" sz="4400" dirty="0"/>
              <a:t>scan larger objects (with better resolution)</a:t>
            </a:r>
            <a:br>
              <a:rPr lang="en-GB" sz="4400" dirty="0"/>
            </a:br>
            <a:endParaRPr lang="en-GB" sz="4400" dirty="0"/>
          </a:p>
          <a:p>
            <a:pPr marL="1634400" lvl="1" indent="-914400">
              <a:buFont typeface="+mj-lt"/>
              <a:buAutoNum type="arabicParenR"/>
            </a:pPr>
            <a:r>
              <a:rPr lang="en-GB" sz="4400" dirty="0"/>
              <a:t>analyse the experiments faster</a:t>
            </a:r>
            <a:endParaRPr lang="en-BE" sz="44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34726E4-6336-4FC5-4B4C-ED2C27EAD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18" y="136025"/>
            <a:ext cx="15933882" cy="863693"/>
          </a:xfrm>
        </p:spPr>
        <p:txBody>
          <a:bodyPr/>
          <a:lstStyle/>
          <a:p>
            <a:r>
              <a:rPr lang="en-GB" sz="4000" noProof="0" dirty="0"/>
              <a:t>Research goals for </a:t>
            </a:r>
            <a:r>
              <a:rPr lang="en-GB" sz="4000" dirty="0"/>
              <a:t>dynamic </a:t>
            </a:r>
            <a:r>
              <a:rPr lang="en-GB" sz="4000" cap="none" dirty="0"/>
              <a:t>µ</a:t>
            </a:r>
            <a:r>
              <a:rPr lang="en-GB" sz="4000" dirty="0"/>
              <a:t>CT </a:t>
            </a:r>
            <a:endParaRPr lang="en-US" sz="4000" noProof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5EC244-DE14-552D-2850-EED996C8C554}"/>
              </a:ext>
            </a:extLst>
          </p:cNvPr>
          <p:cNvSpPr txBox="1"/>
          <p:nvPr/>
        </p:nvSpPr>
        <p:spPr>
          <a:xfrm>
            <a:off x="12896827" y="8498749"/>
            <a:ext cx="4382033" cy="505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noProof="0" dirty="0">
                <a:latin typeface="Calibri" panose="020F0502020204030204" pitchFamily="34" charset="0"/>
                <a:cs typeface="Calibri" panose="020F0502020204030204" pitchFamily="34" charset="0"/>
              </a:rPr>
              <a:t>Adapted from </a:t>
            </a:r>
            <a:r>
              <a:rPr lang="en-US" sz="2400" noProof="0" dirty="0" err="1">
                <a:latin typeface="Calibri" panose="020F0502020204030204" pitchFamily="34" charset="0"/>
                <a:cs typeface="Calibri" panose="020F0502020204030204" pitchFamily="34" charset="0"/>
              </a:rPr>
              <a:t>Bultreys</a:t>
            </a:r>
            <a:r>
              <a:rPr lang="en-US" sz="2400" noProof="0" dirty="0">
                <a:latin typeface="Calibri" panose="020F0502020204030204" pitchFamily="34" charset="0"/>
                <a:cs typeface="Calibri" panose="020F0502020204030204" pitchFamily="34" charset="0"/>
              </a:rPr>
              <a:t> et al. 2016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F60208D2-78A4-25B7-59FF-5E445F7416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1" t="88142"/>
          <a:stretch>
            <a:fillRect/>
          </a:stretch>
        </p:blipFill>
        <p:spPr bwMode="auto">
          <a:xfrm>
            <a:off x="3193576" y="7724633"/>
            <a:ext cx="12798669" cy="87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3B0E506-141C-6F53-FB99-E541AE3387A9}"/>
              </a:ext>
            </a:extLst>
          </p:cNvPr>
          <p:cNvGrpSpPr/>
          <p:nvPr/>
        </p:nvGrpSpPr>
        <p:grpSpPr>
          <a:xfrm>
            <a:off x="2250831" y="1254851"/>
            <a:ext cx="1179684" cy="7340186"/>
            <a:chOff x="2250831" y="1254851"/>
            <a:chExt cx="1179684" cy="7340186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67008921-027F-1F6A-64B9-7C05B3A4E7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415"/>
            <a:stretch>
              <a:fillRect/>
            </a:stretch>
          </p:blipFill>
          <p:spPr bwMode="auto">
            <a:xfrm>
              <a:off x="2250831" y="1254851"/>
              <a:ext cx="1179684" cy="7340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B6E9DA6-6191-4015-B6AE-74F07285E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85991" y="2407921"/>
              <a:ext cx="144524" cy="578096"/>
            </a:xfrm>
            <a:prstGeom prst="rect">
              <a:avLst/>
            </a:prstGeom>
          </p:spPr>
        </p:pic>
      </p:grpSp>
      <p:sp>
        <p:nvSpPr>
          <p:cNvPr id="29" name="Arrow: Left 28">
            <a:extLst>
              <a:ext uri="{FF2B5EF4-FFF2-40B4-BE49-F238E27FC236}">
                <a16:creationId xmlns:a16="http://schemas.microsoft.com/office/drawing/2014/main" id="{965CCE93-F182-BE8E-07F6-AB1F03BCE531}"/>
              </a:ext>
            </a:extLst>
          </p:cNvPr>
          <p:cNvSpPr/>
          <p:nvPr/>
        </p:nvSpPr>
        <p:spPr>
          <a:xfrm>
            <a:off x="8898340" y="8720919"/>
            <a:ext cx="1473959" cy="519289"/>
          </a:xfrm>
          <a:prstGeom prst="leftArrow">
            <a:avLst/>
          </a:prstGeom>
          <a:ln w="57150">
            <a:solidFill>
              <a:schemeClr val="tx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Arrow: Left 29">
            <a:extLst>
              <a:ext uri="{FF2B5EF4-FFF2-40B4-BE49-F238E27FC236}">
                <a16:creationId xmlns:a16="http://schemas.microsoft.com/office/drawing/2014/main" id="{C76C472F-6FA5-EE86-9E38-EAF29A5DF8A2}"/>
              </a:ext>
            </a:extLst>
          </p:cNvPr>
          <p:cNvSpPr/>
          <p:nvPr/>
        </p:nvSpPr>
        <p:spPr>
          <a:xfrm rot="16200000">
            <a:off x="664365" y="3880176"/>
            <a:ext cx="1473959" cy="519289"/>
          </a:xfrm>
          <a:prstGeom prst="leftArrow">
            <a:avLst/>
          </a:prstGeom>
          <a:ln w="57150">
            <a:solidFill>
              <a:schemeClr val="tx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28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67008921-027F-1F6A-64B9-7C05B3A4E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50831" y="1254851"/>
            <a:ext cx="13741414" cy="734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BFCEA94E-ED96-3B66-F2B3-DA800ECE9839}"/>
              </a:ext>
            </a:extLst>
          </p:cNvPr>
          <p:cNvSpPr/>
          <p:nvPr/>
        </p:nvSpPr>
        <p:spPr>
          <a:xfrm>
            <a:off x="3430515" y="4572000"/>
            <a:ext cx="10477645" cy="3254619"/>
          </a:xfrm>
          <a:prstGeom prst="triangle">
            <a:avLst>
              <a:gd name="adj" fmla="val 0"/>
            </a:avLst>
          </a:prstGeom>
          <a:solidFill>
            <a:srgbClr val="EAC7AC"/>
          </a:solidFill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D58E4E-DEC1-9CA8-39F0-BF533BDD9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18" y="136025"/>
            <a:ext cx="15933882" cy="863693"/>
          </a:xfrm>
        </p:spPr>
        <p:txBody>
          <a:bodyPr/>
          <a:lstStyle/>
          <a:p>
            <a:r>
              <a:rPr lang="en-GB" sz="4000" noProof="0" dirty="0"/>
              <a:t>trade-off:</a:t>
            </a:r>
            <a:r>
              <a:rPr lang="en-GB" sz="4000" dirty="0"/>
              <a:t> temporal vs spatial resolution</a:t>
            </a:r>
            <a:endParaRPr lang="en-US" sz="4000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41914-5DDD-080B-750D-27CC87467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US" noProof="0" smtClean="0"/>
              <a:t>7</a:t>
            </a:fld>
            <a:endParaRPr lang="en-US" noProof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B81A4D-BB80-640B-E112-7CFF62BBD402}"/>
              </a:ext>
            </a:extLst>
          </p:cNvPr>
          <p:cNvSpPr txBox="1"/>
          <p:nvPr/>
        </p:nvSpPr>
        <p:spPr>
          <a:xfrm>
            <a:off x="7679571" y="2738617"/>
            <a:ext cx="2169890" cy="863693"/>
          </a:xfrm>
          <a:prstGeom prst="rect">
            <a:avLst/>
          </a:prstGeom>
          <a:solidFill>
            <a:srgbClr val="0070C0"/>
          </a:solidFill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2400" noProof="0"/>
              <a:t>Small samples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C7F53B-2010-FED5-98A1-071DEC6EF681}"/>
              </a:ext>
            </a:extLst>
          </p:cNvPr>
          <p:cNvSpPr txBox="1"/>
          <p:nvPr/>
        </p:nvSpPr>
        <p:spPr>
          <a:xfrm>
            <a:off x="9646973" y="1254850"/>
            <a:ext cx="2169890" cy="863693"/>
          </a:xfrm>
          <a:prstGeom prst="rect">
            <a:avLst/>
          </a:prstGeom>
          <a:solidFill>
            <a:srgbClr val="0070C0"/>
          </a:solidFill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2400" noProof="0"/>
              <a:t>Large samples</a:t>
            </a:r>
            <a:r>
              <a:rPr lang="en-BE" sz="2400" noProof="0"/>
              <a:t>:</a:t>
            </a:r>
            <a:endParaRPr lang="en-US" sz="2400" noProof="0"/>
          </a:p>
          <a:p>
            <a:r>
              <a:rPr lang="en-US" sz="2400" noProof="0"/>
              <a:t>REV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D4F929-21AF-A096-2846-D54CF7BB5479}"/>
              </a:ext>
            </a:extLst>
          </p:cNvPr>
          <p:cNvSpPr txBox="1"/>
          <p:nvPr/>
        </p:nvSpPr>
        <p:spPr>
          <a:xfrm rot="16200000">
            <a:off x="-1180990" y="3223862"/>
            <a:ext cx="4801717" cy="863693"/>
          </a:xfrm>
          <a:prstGeom prst="rect">
            <a:avLst/>
          </a:prstGeom>
          <a:solidFill>
            <a:srgbClr val="0070C0"/>
          </a:solidFill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2400" noProof="0"/>
              <a:t>Pore size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1F0268-814F-BC7A-5558-5C6C7CD6AD03}"/>
              </a:ext>
            </a:extLst>
          </p:cNvPr>
          <p:cNvSpPr txBox="1"/>
          <p:nvPr/>
        </p:nvSpPr>
        <p:spPr>
          <a:xfrm>
            <a:off x="3430515" y="8708213"/>
            <a:ext cx="9035144" cy="863693"/>
          </a:xfrm>
          <a:prstGeom prst="rect">
            <a:avLst/>
          </a:prstGeom>
          <a:solidFill>
            <a:srgbClr val="0070C0"/>
          </a:solidFill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2400" noProof="0"/>
              <a:t>Pore-scale processes cover a wide range in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971EFC3-2D0F-76F9-8D2D-6ACCFF366131}"/>
                  </a:ext>
                </a:extLst>
              </p:cNvPr>
              <p:cNvSpPr txBox="1"/>
              <p:nvPr/>
            </p:nvSpPr>
            <p:spPr>
              <a:xfrm>
                <a:off x="3834136" y="5933474"/>
                <a:ext cx="5939703" cy="15182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4000" b="0" noProof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Scan time </a:t>
                </a:r>
                <a14:m>
                  <m:oMath xmlns:m="http://schemas.openxmlformats.org/officeDocument/2006/math">
                    <m:r>
                      <a:rPr lang="en-US" sz="4000" b="0" i="1" noProof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∝</m:t>
                    </m:r>
                  </m:oMath>
                </a14:m>
                <a:r>
                  <a:rPr lang="en-US" sz="4000" noProof="0">
                    <a:latin typeface="Calibri" panose="020F0502020204030204" pitchFamily="34" charset="0"/>
                    <a:cs typeface="Calibri" panose="020F0502020204030204" pitchFamily="34" charset="0"/>
                  </a:rPr>
                  <a:t> size</a:t>
                </a:r>
                <a:r>
                  <a:rPr lang="en-US" sz="4000" b="1" baseline="30000" noProof="0"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r>
                  <a:rPr lang="en-BE" sz="4000" b="1" baseline="30000" noProof="0">
                    <a:latin typeface="Calibri" panose="020F0502020204030204" pitchFamily="34" charset="0"/>
                    <a:cs typeface="Calibri" panose="020F0502020204030204" pitchFamily="34" charset="0"/>
                  </a:rPr>
                  <a:t>+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400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Scan time</a:t>
                </a:r>
                <a:r>
                  <a:rPr lang="en-US" sz="4000"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∝</m:t>
                    </m:r>
                  </m:oMath>
                </a14:m>
                <a:r>
                  <a:rPr lang="en-US" sz="4000">
                    <a:latin typeface="Calibri" panose="020F0502020204030204" pitchFamily="34" charset="0"/>
                    <a:cs typeface="Calibri" panose="020F0502020204030204" pitchFamily="34" charset="0"/>
                  </a:rPr>
                  <a:t> 1 / resolution</a:t>
                </a:r>
                <a:r>
                  <a:rPr lang="en-US" sz="4000" b="1" baseline="30000">
                    <a:latin typeface="Calibri" panose="020F0502020204030204" pitchFamily="34" charset="0"/>
                    <a:cs typeface="Calibri" panose="020F0502020204030204" pitchFamily="34" charset="0"/>
                  </a:rPr>
                  <a:t>3+</a:t>
                </a:r>
                <a:endParaRPr lang="en-US" sz="4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971EFC3-2D0F-76F9-8D2D-6ACCFF366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4136" y="5933474"/>
                <a:ext cx="5939703" cy="1518236"/>
              </a:xfrm>
              <a:prstGeom prst="rect">
                <a:avLst/>
              </a:prstGeom>
              <a:blipFill>
                <a:blip r:embed="rId4"/>
                <a:stretch>
                  <a:fillRect l="-3696" t="-2410" r="-1335" b="-16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65EB66EC-6D35-7F7C-C9A8-AC3C5AA99BEA}"/>
              </a:ext>
            </a:extLst>
          </p:cNvPr>
          <p:cNvSpPr txBox="1"/>
          <p:nvPr/>
        </p:nvSpPr>
        <p:spPr>
          <a:xfrm>
            <a:off x="12896827" y="8498749"/>
            <a:ext cx="4382033" cy="505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noProof="0" dirty="0">
                <a:latin typeface="Calibri" panose="020F0502020204030204" pitchFamily="34" charset="0"/>
                <a:cs typeface="Calibri" panose="020F0502020204030204" pitchFamily="34" charset="0"/>
              </a:rPr>
              <a:t>Adapted from </a:t>
            </a:r>
            <a:r>
              <a:rPr lang="en-US" sz="2400" noProof="0" dirty="0" err="1">
                <a:latin typeface="Calibri" panose="020F0502020204030204" pitchFamily="34" charset="0"/>
                <a:cs typeface="Calibri" panose="020F0502020204030204" pitchFamily="34" charset="0"/>
              </a:rPr>
              <a:t>Bultreys</a:t>
            </a:r>
            <a:r>
              <a:rPr lang="en-US" sz="2400" noProof="0" dirty="0">
                <a:latin typeface="Calibri" panose="020F0502020204030204" pitchFamily="34" charset="0"/>
                <a:cs typeface="Calibri" panose="020F0502020204030204" pitchFamily="34" charset="0"/>
              </a:rPr>
              <a:t> et al. 2016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A27E1ABD-CFBF-0F24-0363-BE76A17DF1BC}"/>
              </a:ext>
            </a:extLst>
          </p:cNvPr>
          <p:cNvSpPr/>
          <p:nvPr/>
        </p:nvSpPr>
        <p:spPr>
          <a:xfrm rot="1551489">
            <a:off x="9530067" y="1808200"/>
            <a:ext cx="665163" cy="1314450"/>
          </a:xfrm>
          <a:prstGeom prst="downArrow">
            <a:avLst/>
          </a:prstGeom>
          <a:solidFill>
            <a:schemeClr val="bg1"/>
          </a:solidFill>
          <a:ln w="57150">
            <a:solidFill>
              <a:schemeClr val="tx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376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E05AF8E8-86B8-070F-E6CA-677B7D4100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34507" y="3684086"/>
            <a:ext cx="1159398" cy="1482982"/>
          </a:xfrm>
          <a:prstGeom prst="rect">
            <a:avLst/>
          </a:prstGeom>
          <a:ln w="6350">
            <a:solidFill>
              <a:schemeClr val="tx1"/>
            </a:solidFill>
          </a:ln>
          <a:scene3d>
            <a:camera prst="isometricRightUp"/>
            <a:lightRig rig="threePt" dir="t"/>
          </a:scene3d>
          <a:sp3d extrusionH="50800"/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5F1D3FF-A2D5-FA80-D5BC-9E89D3ABBE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51893" y="3684086"/>
            <a:ext cx="1159398" cy="1482982"/>
          </a:xfrm>
          <a:prstGeom prst="rect">
            <a:avLst/>
          </a:prstGeom>
          <a:ln w="6350">
            <a:solidFill>
              <a:schemeClr val="tx1"/>
            </a:solidFill>
          </a:ln>
          <a:scene3d>
            <a:camera prst="isometricRightUp"/>
            <a:lightRig rig="threePt" dir="t"/>
          </a:scene3d>
          <a:sp3d extrusionH="50800"/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8C3FAA0-E129-FDA7-8404-777B393EB2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69279" y="3684086"/>
            <a:ext cx="1159398" cy="1482982"/>
          </a:xfrm>
          <a:prstGeom prst="rect">
            <a:avLst/>
          </a:prstGeom>
          <a:ln w="6350">
            <a:solidFill>
              <a:schemeClr val="tx1"/>
            </a:solidFill>
          </a:ln>
          <a:scene3d>
            <a:camera prst="isometricRightUp"/>
            <a:lightRig rig="threePt" dir="t"/>
          </a:scene3d>
          <a:sp3d extrusionH="50800"/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03DF68B-E6D4-D383-EDB0-1F17BCE68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86665" y="3684086"/>
            <a:ext cx="1159398" cy="1482982"/>
          </a:xfrm>
          <a:prstGeom prst="rect">
            <a:avLst/>
          </a:prstGeom>
          <a:ln w="6350">
            <a:solidFill>
              <a:schemeClr val="tx1"/>
            </a:solidFill>
          </a:ln>
          <a:scene3d>
            <a:camera prst="isometricRightUp"/>
            <a:lightRig rig="threePt" dir="t"/>
          </a:scene3d>
          <a:sp3d extrusionH="50800"/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0309CBE-A884-8A63-C8B2-D1BDF7F19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04051" y="3684086"/>
            <a:ext cx="1159398" cy="1482982"/>
          </a:xfrm>
          <a:prstGeom prst="rect">
            <a:avLst/>
          </a:prstGeom>
          <a:ln w="6350">
            <a:solidFill>
              <a:schemeClr val="tx1"/>
            </a:solidFill>
          </a:ln>
          <a:scene3d>
            <a:camera prst="isometricRightUp"/>
            <a:lightRig rig="threePt" dir="t"/>
          </a:scene3d>
          <a:sp3d extrusionH="50800"/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C10FC36-3ECA-0C3C-4B34-FB6A56F18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21437" y="3684086"/>
            <a:ext cx="1159398" cy="1482982"/>
          </a:xfrm>
          <a:prstGeom prst="rect">
            <a:avLst/>
          </a:prstGeom>
          <a:ln w="6350">
            <a:solidFill>
              <a:schemeClr val="tx1"/>
            </a:solidFill>
          </a:ln>
          <a:scene3d>
            <a:camera prst="isometricRightUp"/>
            <a:lightRig rig="threePt" dir="t"/>
          </a:scene3d>
          <a:sp3d extrusionH="50800"/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DB83567-928F-A8E5-08BB-43E7976E5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38823" y="3684086"/>
            <a:ext cx="1159398" cy="1482982"/>
          </a:xfrm>
          <a:prstGeom prst="rect">
            <a:avLst/>
          </a:prstGeom>
          <a:ln w="6350">
            <a:solidFill>
              <a:schemeClr val="tx1"/>
            </a:solidFill>
          </a:ln>
          <a:scene3d>
            <a:camera prst="isometricRightUp"/>
            <a:lightRig rig="threePt" dir="t"/>
          </a:scene3d>
          <a:sp3d extrusionH="50800"/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B7DF95E-0BB8-2FED-3349-69FD26CE9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56209" y="3684086"/>
            <a:ext cx="1159398" cy="1482982"/>
          </a:xfrm>
          <a:prstGeom prst="rect">
            <a:avLst/>
          </a:prstGeom>
          <a:ln w="6350">
            <a:solidFill>
              <a:schemeClr val="tx1"/>
            </a:solidFill>
          </a:ln>
          <a:scene3d>
            <a:camera prst="isometricRightUp"/>
            <a:lightRig rig="threePt" dir="t"/>
          </a:scene3d>
          <a:sp3d extrusionH="50800"/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F3A5F32-3DAF-F5C1-72EB-A8F2F895C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73595" y="3684086"/>
            <a:ext cx="1159398" cy="1482982"/>
          </a:xfrm>
          <a:prstGeom prst="rect">
            <a:avLst/>
          </a:prstGeom>
          <a:ln w="6350">
            <a:solidFill>
              <a:schemeClr val="tx1"/>
            </a:solidFill>
          </a:ln>
          <a:scene3d>
            <a:camera prst="isometricRightUp"/>
            <a:lightRig rig="threePt" dir="t"/>
          </a:scene3d>
          <a:sp3d extrusionH="50800"/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A5944E3-E19A-D105-AE0E-BC8CBE3F3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90983" y="3684086"/>
            <a:ext cx="1159398" cy="1482982"/>
          </a:xfrm>
          <a:prstGeom prst="rect">
            <a:avLst/>
          </a:prstGeom>
          <a:ln w="6350">
            <a:solidFill>
              <a:schemeClr val="tx1"/>
            </a:solidFill>
          </a:ln>
          <a:scene3d>
            <a:camera prst="isometricRightUp"/>
            <a:lightRig rig="threePt" dir="t"/>
          </a:scene3d>
          <a:sp3d extrusionH="50800"/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05A22124-EFC7-48AF-98AC-906EDD8A3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noProof="0"/>
              <a:t>Asynchronous event model: high-resolution transition time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C35396-165A-309E-3A6A-8DC064225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US" noProof="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8</a:t>
            </a:fld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AutoShape 2">
            <a:extLst>
              <a:ext uri="{FF2B5EF4-FFF2-40B4-BE49-F238E27FC236}">
                <a16:creationId xmlns:a16="http://schemas.microsoft.com/office/drawing/2014/main" id="{FE5729F2-A9C3-CAB8-180E-C55383F454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65801" y="6485711"/>
            <a:ext cx="138745" cy="21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4294" tIns="32147" rIns="64294" bIns="32147" numCol="1" anchor="t" anchorCtr="0" compatLnSpc="1">
            <a:prstTxWarp prst="textNoShape">
              <a:avLst/>
            </a:prstTxWarp>
          </a:bodyPr>
          <a:lstStyle/>
          <a:p>
            <a:endParaRPr lang="en-US" sz="1800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2" name="Straight Arrow Connector 24">
            <a:extLst>
              <a:ext uri="{FF2B5EF4-FFF2-40B4-BE49-F238E27FC236}">
                <a16:creationId xmlns:a16="http://schemas.microsoft.com/office/drawing/2014/main" id="{93919307-1FF0-872E-147B-F0287EA056DC}"/>
              </a:ext>
            </a:extLst>
          </p:cNvPr>
          <p:cNvCxnSpPr>
            <a:cxnSpLocks/>
          </p:cNvCxnSpPr>
          <p:nvPr/>
        </p:nvCxnSpPr>
        <p:spPr>
          <a:xfrm>
            <a:off x="1016385" y="7330579"/>
            <a:ext cx="5989348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!! Rectangle 1122">
            <a:extLst>
              <a:ext uri="{FF2B5EF4-FFF2-40B4-BE49-F238E27FC236}">
                <a16:creationId xmlns:a16="http://schemas.microsoft.com/office/drawing/2014/main" id="{1D9B8849-A549-16B2-760D-25A7C9CD40B3}"/>
              </a:ext>
            </a:extLst>
          </p:cNvPr>
          <p:cNvSpPr/>
          <p:nvPr/>
        </p:nvSpPr>
        <p:spPr>
          <a:xfrm flipV="1">
            <a:off x="1211048" y="7279184"/>
            <a:ext cx="1210954" cy="118455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!! Rectangle 1122">
            <a:extLst>
              <a:ext uri="{FF2B5EF4-FFF2-40B4-BE49-F238E27FC236}">
                <a16:creationId xmlns:a16="http://schemas.microsoft.com/office/drawing/2014/main" id="{97834E48-C98C-0DF7-E365-20B7319E7FD5}"/>
              </a:ext>
            </a:extLst>
          </p:cNvPr>
          <p:cNvSpPr/>
          <p:nvPr/>
        </p:nvSpPr>
        <p:spPr>
          <a:xfrm flipV="1">
            <a:off x="2604967" y="7279184"/>
            <a:ext cx="1210954" cy="118455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!! Rectangle 1122">
            <a:extLst>
              <a:ext uri="{FF2B5EF4-FFF2-40B4-BE49-F238E27FC236}">
                <a16:creationId xmlns:a16="http://schemas.microsoft.com/office/drawing/2014/main" id="{468AB0EF-DC76-EF39-8B82-BE4C1161E05C}"/>
              </a:ext>
            </a:extLst>
          </p:cNvPr>
          <p:cNvSpPr/>
          <p:nvPr/>
        </p:nvSpPr>
        <p:spPr>
          <a:xfrm flipV="1">
            <a:off x="3998886" y="7279184"/>
            <a:ext cx="1210954" cy="118455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!! Rectangle 1122">
            <a:extLst>
              <a:ext uri="{FF2B5EF4-FFF2-40B4-BE49-F238E27FC236}">
                <a16:creationId xmlns:a16="http://schemas.microsoft.com/office/drawing/2014/main" id="{67E7674D-B976-7A08-8100-1895DE46AF2C}"/>
              </a:ext>
            </a:extLst>
          </p:cNvPr>
          <p:cNvSpPr/>
          <p:nvPr/>
        </p:nvSpPr>
        <p:spPr>
          <a:xfrm flipV="1">
            <a:off x="5392805" y="7279184"/>
            <a:ext cx="1210954" cy="118455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6" name="Picture 6">
            <a:extLst>
              <a:ext uri="{FF2B5EF4-FFF2-40B4-BE49-F238E27FC236}">
                <a16:creationId xmlns:a16="http://schemas.microsoft.com/office/drawing/2014/main" id="{049199AA-FA28-7F7E-4A29-F1B7B3B513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3769"/>
          <a:stretch/>
        </p:blipFill>
        <p:spPr>
          <a:xfrm>
            <a:off x="9123379" y="7200556"/>
            <a:ext cx="7385049" cy="194797"/>
          </a:xfrm>
          <a:prstGeom prst="rightArrow">
            <a:avLst/>
          </a:prstGeom>
        </p:spPr>
      </p:pic>
      <p:grpSp>
        <p:nvGrpSpPr>
          <p:cNvPr id="214" name="Group 213">
            <a:extLst>
              <a:ext uri="{FF2B5EF4-FFF2-40B4-BE49-F238E27FC236}">
                <a16:creationId xmlns:a16="http://schemas.microsoft.com/office/drawing/2014/main" id="{DD301698-5B56-1514-C16D-DB2E757F1300}"/>
              </a:ext>
            </a:extLst>
          </p:cNvPr>
          <p:cNvGrpSpPr/>
          <p:nvPr/>
        </p:nvGrpSpPr>
        <p:grpSpPr>
          <a:xfrm>
            <a:off x="9410162" y="7076847"/>
            <a:ext cx="6871272" cy="398323"/>
            <a:chOff x="8383034" y="7076847"/>
            <a:chExt cx="6871272" cy="398323"/>
          </a:xfrm>
        </p:grpSpPr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FCEFDC9C-6EF0-9AE0-E77E-E081393AD0E9}"/>
                </a:ext>
              </a:extLst>
            </p:cNvPr>
            <p:cNvCxnSpPr>
              <a:cxnSpLocks/>
            </p:cNvCxnSpPr>
            <p:nvPr/>
          </p:nvCxnSpPr>
          <p:spPr>
            <a:xfrm>
              <a:off x="8383034" y="7076847"/>
              <a:ext cx="0" cy="398323"/>
            </a:xfrm>
            <a:prstGeom prst="line">
              <a:avLst/>
            </a:prstGeom>
            <a:ln w="57150">
              <a:solidFill>
                <a:schemeClr val="tx1">
                  <a:alpha val="34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997D6F37-5747-F32E-C144-931BE301FEF7}"/>
                </a:ext>
              </a:extLst>
            </p:cNvPr>
            <p:cNvCxnSpPr>
              <a:cxnSpLocks/>
            </p:cNvCxnSpPr>
            <p:nvPr/>
          </p:nvCxnSpPr>
          <p:spPr>
            <a:xfrm>
              <a:off x="8669337" y="7076847"/>
              <a:ext cx="0" cy="398323"/>
            </a:xfrm>
            <a:prstGeom prst="line">
              <a:avLst/>
            </a:prstGeom>
            <a:ln w="57150">
              <a:solidFill>
                <a:schemeClr val="tx1">
                  <a:alpha val="34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E0826F90-F528-A26D-06E0-B70CFCA53260}"/>
                </a:ext>
              </a:extLst>
            </p:cNvPr>
            <p:cNvCxnSpPr>
              <a:cxnSpLocks/>
            </p:cNvCxnSpPr>
            <p:nvPr/>
          </p:nvCxnSpPr>
          <p:spPr>
            <a:xfrm>
              <a:off x="8955640" y="7076847"/>
              <a:ext cx="0" cy="398323"/>
            </a:xfrm>
            <a:prstGeom prst="line">
              <a:avLst/>
            </a:prstGeom>
            <a:ln w="57150">
              <a:solidFill>
                <a:schemeClr val="tx1">
                  <a:alpha val="34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0DE08D74-BEB2-07C7-32C6-EDA3F9FF373F}"/>
                </a:ext>
              </a:extLst>
            </p:cNvPr>
            <p:cNvCxnSpPr>
              <a:cxnSpLocks/>
            </p:cNvCxnSpPr>
            <p:nvPr/>
          </p:nvCxnSpPr>
          <p:spPr>
            <a:xfrm>
              <a:off x="9241943" y="7076847"/>
              <a:ext cx="0" cy="398323"/>
            </a:xfrm>
            <a:prstGeom prst="line">
              <a:avLst/>
            </a:prstGeom>
            <a:ln w="57150">
              <a:solidFill>
                <a:schemeClr val="tx1">
                  <a:alpha val="34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9512D164-70B1-5362-D7D5-821ECE7B18EA}"/>
                </a:ext>
              </a:extLst>
            </p:cNvPr>
            <p:cNvCxnSpPr>
              <a:cxnSpLocks/>
            </p:cNvCxnSpPr>
            <p:nvPr/>
          </p:nvCxnSpPr>
          <p:spPr>
            <a:xfrm>
              <a:off x="9528246" y="7076847"/>
              <a:ext cx="0" cy="398323"/>
            </a:xfrm>
            <a:prstGeom prst="line">
              <a:avLst/>
            </a:prstGeom>
            <a:ln w="57150">
              <a:solidFill>
                <a:schemeClr val="tx1">
                  <a:alpha val="34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4042D409-B58A-597D-0314-AD775ECD2E34}"/>
                </a:ext>
              </a:extLst>
            </p:cNvPr>
            <p:cNvCxnSpPr>
              <a:cxnSpLocks/>
            </p:cNvCxnSpPr>
            <p:nvPr/>
          </p:nvCxnSpPr>
          <p:spPr>
            <a:xfrm>
              <a:off x="9814549" y="7076847"/>
              <a:ext cx="0" cy="398323"/>
            </a:xfrm>
            <a:prstGeom prst="line">
              <a:avLst/>
            </a:prstGeom>
            <a:ln w="57150">
              <a:solidFill>
                <a:schemeClr val="tx1">
                  <a:alpha val="34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DA512B3F-606D-CD90-4630-CD7BE6A1A9F1}"/>
                </a:ext>
              </a:extLst>
            </p:cNvPr>
            <p:cNvCxnSpPr>
              <a:cxnSpLocks/>
            </p:cNvCxnSpPr>
            <p:nvPr/>
          </p:nvCxnSpPr>
          <p:spPr>
            <a:xfrm>
              <a:off x="10100852" y="7076847"/>
              <a:ext cx="0" cy="398323"/>
            </a:xfrm>
            <a:prstGeom prst="line">
              <a:avLst/>
            </a:prstGeom>
            <a:ln w="57150">
              <a:solidFill>
                <a:schemeClr val="tx1">
                  <a:alpha val="34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C9625BA9-6EE3-7671-3F66-B1F933A0E83D}"/>
                </a:ext>
              </a:extLst>
            </p:cNvPr>
            <p:cNvCxnSpPr>
              <a:cxnSpLocks/>
            </p:cNvCxnSpPr>
            <p:nvPr/>
          </p:nvCxnSpPr>
          <p:spPr>
            <a:xfrm>
              <a:off x="10387155" y="7076847"/>
              <a:ext cx="0" cy="398323"/>
            </a:xfrm>
            <a:prstGeom prst="line">
              <a:avLst/>
            </a:prstGeom>
            <a:ln w="57150">
              <a:solidFill>
                <a:schemeClr val="tx1">
                  <a:alpha val="34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C314D437-54FF-E183-FEFF-0A8593BC2B65}"/>
                </a:ext>
              </a:extLst>
            </p:cNvPr>
            <p:cNvCxnSpPr>
              <a:cxnSpLocks/>
            </p:cNvCxnSpPr>
            <p:nvPr/>
          </p:nvCxnSpPr>
          <p:spPr>
            <a:xfrm>
              <a:off x="10673458" y="7076847"/>
              <a:ext cx="0" cy="398323"/>
            </a:xfrm>
            <a:prstGeom prst="line">
              <a:avLst/>
            </a:prstGeom>
            <a:ln w="57150">
              <a:solidFill>
                <a:schemeClr val="tx1">
                  <a:alpha val="34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1C8F78B2-0D49-B21B-0663-0DDD1332CF5D}"/>
                </a:ext>
              </a:extLst>
            </p:cNvPr>
            <p:cNvCxnSpPr>
              <a:cxnSpLocks/>
            </p:cNvCxnSpPr>
            <p:nvPr/>
          </p:nvCxnSpPr>
          <p:spPr>
            <a:xfrm>
              <a:off x="10959761" y="7076847"/>
              <a:ext cx="0" cy="398323"/>
            </a:xfrm>
            <a:prstGeom prst="line">
              <a:avLst/>
            </a:prstGeom>
            <a:ln w="57150">
              <a:solidFill>
                <a:schemeClr val="tx1">
                  <a:alpha val="34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EFBE6FB3-748C-BD3E-EFA8-27438FEC42CE}"/>
                </a:ext>
              </a:extLst>
            </p:cNvPr>
            <p:cNvCxnSpPr>
              <a:cxnSpLocks/>
            </p:cNvCxnSpPr>
            <p:nvPr/>
          </p:nvCxnSpPr>
          <p:spPr>
            <a:xfrm>
              <a:off x="11246064" y="7076847"/>
              <a:ext cx="0" cy="398323"/>
            </a:xfrm>
            <a:prstGeom prst="line">
              <a:avLst/>
            </a:prstGeom>
            <a:ln w="57150">
              <a:solidFill>
                <a:schemeClr val="tx1">
                  <a:alpha val="34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030C4ECE-F7B1-D4A9-74E7-8EB8FA746C42}"/>
                </a:ext>
              </a:extLst>
            </p:cNvPr>
            <p:cNvCxnSpPr>
              <a:cxnSpLocks/>
            </p:cNvCxnSpPr>
            <p:nvPr/>
          </p:nvCxnSpPr>
          <p:spPr>
            <a:xfrm>
              <a:off x="11532367" y="7076847"/>
              <a:ext cx="0" cy="398323"/>
            </a:xfrm>
            <a:prstGeom prst="line">
              <a:avLst/>
            </a:prstGeom>
            <a:ln w="57150">
              <a:solidFill>
                <a:schemeClr val="tx1">
                  <a:alpha val="34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9DE19B25-B41E-1BA1-BDF4-2A4FD4E3918C}"/>
                </a:ext>
              </a:extLst>
            </p:cNvPr>
            <p:cNvCxnSpPr>
              <a:cxnSpLocks/>
            </p:cNvCxnSpPr>
            <p:nvPr/>
          </p:nvCxnSpPr>
          <p:spPr>
            <a:xfrm>
              <a:off x="11818670" y="7076847"/>
              <a:ext cx="0" cy="398323"/>
            </a:xfrm>
            <a:prstGeom prst="line">
              <a:avLst/>
            </a:prstGeom>
            <a:ln w="57150">
              <a:solidFill>
                <a:schemeClr val="tx1">
                  <a:alpha val="34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D1489E29-BAD7-0FA1-711A-A8DF60E234D7}"/>
                </a:ext>
              </a:extLst>
            </p:cNvPr>
            <p:cNvCxnSpPr>
              <a:cxnSpLocks/>
            </p:cNvCxnSpPr>
            <p:nvPr/>
          </p:nvCxnSpPr>
          <p:spPr>
            <a:xfrm>
              <a:off x="12104973" y="7076847"/>
              <a:ext cx="0" cy="398323"/>
            </a:xfrm>
            <a:prstGeom prst="line">
              <a:avLst/>
            </a:prstGeom>
            <a:ln w="57150">
              <a:solidFill>
                <a:schemeClr val="tx1">
                  <a:alpha val="34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BA0DDD3B-9587-D302-CFE3-C34EFEB2ED27}"/>
                </a:ext>
              </a:extLst>
            </p:cNvPr>
            <p:cNvCxnSpPr>
              <a:cxnSpLocks/>
            </p:cNvCxnSpPr>
            <p:nvPr/>
          </p:nvCxnSpPr>
          <p:spPr>
            <a:xfrm>
              <a:off x="12391276" y="7076847"/>
              <a:ext cx="0" cy="398323"/>
            </a:xfrm>
            <a:prstGeom prst="line">
              <a:avLst/>
            </a:prstGeom>
            <a:ln w="57150">
              <a:solidFill>
                <a:schemeClr val="tx1">
                  <a:alpha val="34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1C50B60A-FC19-9138-A6F5-C57E17547D8F}"/>
                </a:ext>
              </a:extLst>
            </p:cNvPr>
            <p:cNvCxnSpPr>
              <a:cxnSpLocks/>
            </p:cNvCxnSpPr>
            <p:nvPr/>
          </p:nvCxnSpPr>
          <p:spPr>
            <a:xfrm>
              <a:off x="12677579" y="7076847"/>
              <a:ext cx="0" cy="398323"/>
            </a:xfrm>
            <a:prstGeom prst="line">
              <a:avLst/>
            </a:prstGeom>
            <a:ln w="57150">
              <a:solidFill>
                <a:schemeClr val="tx1">
                  <a:alpha val="34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4EA40E68-8A5A-F278-5A80-C293AC67491D}"/>
                </a:ext>
              </a:extLst>
            </p:cNvPr>
            <p:cNvCxnSpPr>
              <a:cxnSpLocks/>
            </p:cNvCxnSpPr>
            <p:nvPr/>
          </p:nvCxnSpPr>
          <p:spPr>
            <a:xfrm>
              <a:off x="12963882" y="7076847"/>
              <a:ext cx="0" cy="398323"/>
            </a:xfrm>
            <a:prstGeom prst="line">
              <a:avLst/>
            </a:prstGeom>
            <a:ln w="57150">
              <a:solidFill>
                <a:schemeClr val="tx1">
                  <a:alpha val="34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02D33F6B-ACD2-A225-AB9C-CEFE2F079BDA}"/>
                </a:ext>
              </a:extLst>
            </p:cNvPr>
            <p:cNvCxnSpPr>
              <a:cxnSpLocks/>
            </p:cNvCxnSpPr>
            <p:nvPr/>
          </p:nvCxnSpPr>
          <p:spPr>
            <a:xfrm>
              <a:off x="13250185" y="7076847"/>
              <a:ext cx="0" cy="398323"/>
            </a:xfrm>
            <a:prstGeom prst="line">
              <a:avLst/>
            </a:prstGeom>
            <a:ln w="57150">
              <a:solidFill>
                <a:schemeClr val="tx1">
                  <a:alpha val="34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9DF0E3E1-7B5F-75A5-1232-D2909B878AB0}"/>
                </a:ext>
              </a:extLst>
            </p:cNvPr>
            <p:cNvCxnSpPr>
              <a:cxnSpLocks/>
            </p:cNvCxnSpPr>
            <p:nvPr/>
          </p:nvCxnSpPr>
          <p:spPr>
            <a:xfrm>
              <a:off x="13536488" y="7076847"/>
              <a:ext cx="0" cy="398323"/>
            </a:xfrm>
            <a:prstGeom prst="line">
              <a:avLst/>
            </a:prstGeom>
            <a:ln w="57150">
              <a:solidFill>
                <a:schemeClr val="tx1">
                  <a:alpha val="34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573E94C2-EF91-AC42-7460-88F4F7915D82}"/>
                </a:ext>
              </a:extLst>
            </p:cNvPr>
            <p:cNvCxnSpPr>
              <a:cxnSpLocks/>
            </p:cNvCxnSpPr>
            <p:nvPr/>
          </p:nvCxnSpPr>
          <p:spPr>
            <a:xfrm>
              <a:off x="13822791" y="7076847"/>
              <a:ext cx="0" cy="398323"/>
            </a:xfrm>
            <a:prstGeom prst="line">
              <a:avLst/>
            </a:prstGeom>
            <a:ln w="57150">
              <a:solidFill>
                <a:schemeClr val="tx1">
                  <a:alpha val="34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5D97EEA3-4B78-6D1F-D070-37CE5C5EE2D3}"/>
                </a:ext>
              </a:extLst>
            </p:cNvPr>
            <p:cNvCxnSpPr>
              <a:cxnSpLocks/>
            </p:cNvCxnSpPr>
            <p:nvPr/>
          </p:nvCxnSpPr>
          <p:spPr>
            <a:xfrm>
              <a:off x="14109094" y="7076847"/>
              <a:ext cx="0" cy="398323"/>
            </a:xfrm>
            <a:prstGeom prst="line">
              <a:avLst/>
            </a:prstGeom>
            <a:ln w="57150">
              <a:solidFill>
                <a:schemeClr val="tx1">
                  <a:alpha val="34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A48F88DB-70BE-5072-3726-DA4DA370E4A0}"/>
                </a:ext>
              </a:extLst>
            </p:cNvPr>
            <p:cNvCxnSpPr>
              <a:cxnSpLocks/>
            </p:cNvCxnSpPr>
            <p:nvPr/>
          </p:nvCxnSpPr>
          <p:spPr>
            <a:xfrm>
              <a:off x="14395397" y="7076847"/>
              <a:ext cx="0" cy="398323"/>
            </a:xfrm>
            <a:prstGeom prst="line">
              <a:avLst/>
            </a:prstGeom>
            <a:ln w="57150">
              <a:solidFill>
                <a:schemeClr val="tx1">
                  <a:alpha val="34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93AEE2FD-4631-1B72-2CBF-5593B13C50DE}"/>
                </a:ext>
              </a:extLst>
            </p:cNvPr>
            <p:cNvCxnSpPr>
              <a:cxnSpLocks/>
            </p:cNvCxnSpPr>
            <p:nvPr/>
          </p:nvCxnSpPr>
          <p:spPr>
            <a:xfrm>
              <a:off x="14681700" y="7076847"/>
              <a:ext cx="0" cy="398323"/>
            </a:xfrm>
            <a:prstGeom prst="line">
              <a:avLst/>
            </a:prstGeom>
            <a:ln w="57150">
              <a:solidFill>
                <a:schemeClr val="tx1">
                  <a:alpha val="34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1AD6A436-1E1E-3CA0-9772-1332A620919F}"/>
                </a:ext>
              </a:extLst>
            </p:cNvPr>
            <p:cNvCxnSpPr>
              <a:cxnSpLocks/>
            </p:cNvCxnSpPr>
            <p:nvPr/>
          </p:nvCxnSpPr>
          <p:spPr>
            <a:xfrm>
              <a:off x="14968003" y="7076847"/>
              <a:ext cx="0" cy="398323"/>
            </a:xfrm>
            <a:prstGeom prst="line">
              <a:avLst/>
            </a:prstGeom>
            <a:ln w="57150">
              <a:solidFill>
                <a:schemeClr val="tx1">
                  <a:alpha val="34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2BD63786-1DF5-AB57-B392-C16E90B0F948}"/>
                </a:ext>
              </a:extLst>
            </p:cNvPr>
            <p:cNvCxnSpPr>
              <a:cxnSpLocks/>
            </p:cNvCxnSpPr>
            <p:nvPr/>
          </p:nvCxnSpPr>
          <p:spPr>
            <a:xfrm>
              <a:off x="15254306" y="7076847"/>
              <a:ext cx="0" cy="398323"/>
            </a:xfrm>
            <a:prstGeom prst="line">
              <a:avLst/>
            </a:prstGeom>
            <a:ln w="57150">
              <a:solidFill>
                <a:schemeClr val="tx1">
                  <a:alpha val="34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3" name="TextBox 22">
            <a:extLst>
              <a:ext uri="{FF2B5EF4-FFF2-40B4-BE49-F238E27FC236}">
                <a16:creationId xmlns:a16="http://schemas.microsoft.com/office/drawing/2014/main" id="{C77992D8-50C2-5F15-19FB-8F5010D65781}"/>
              </a:ext>
            </a:extLst>
          </p:cNvPr>
          <p:cNvSpPr txBox="1"/>
          <p:nvPr/>
        </p:nvSpPr>
        <p:spPr>
          <a:xfrm>
            <a:off x="2260338" y="1538097"/>
            <a:ext cx="4175631" cy="643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noProof="0">
                <a:latin typeface="Calibri" panose="020F0502020204030204" pitchFamily="34" charset="0"/>
                <a:cs typeface="Calibri" panose="020F0502020204030204" pitchFamily="34" charset="0"/>
              </a:rPr>
              <a:t>Frame-based 4DµCT</a:t>
            </a:r>
          </a:p>
        </p:txBody>
      </p:sp>
      <p:sp>
        <p:nvSpPr>
          <p:cNvPr id="224" name="TextBox 22">
            <a:extLst>
              <a:ext uri="{FF2B5EF4-FFF2-40B4-BE49-F238E27FC236}">
                <a16:creationId xmlns:a16="http://schemas.microsoft.com/office/drawing/2014/main" id="{BD571105-D161-0141-FC85-C88B6AE101AA}"/>
              </a:ext>
            </a:extLst>
          </p:cNvPr>
          <p:cNvSpPr txBox="1"/>
          <p:nvPr/>
        </p:nvSpPr>
        <p:spPr>
          <a:xfrm>
            <a:off x="11324225" y="1538097"/>
            <a:ext cx="3983637" cy="643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noProof="0">
                <a:latin typeface="Calibri" panose="020F0502020204030204" pitchFamily="34" charset="0"/>
                <a:cs typeface="Calibri" panose="020F0502020204030204" pitchFamily="34" charset="0"/>
              </a:rPr>
              <a:t>Event-based 4DµCT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2A509BD3-04FE-F9E4-E9C5-9188A7A9E624}"/>
                  </a:ext>
                </a:extLst>
              </p:cNvPr>
              <p:cNvSpPr txBox="1"/>
              <p:nvPr/>
            </p:nvSpPr>
            <p:spPr>
              <a:xfrm>
                <a:off x="14311765" y="7464462"/>
                <a:ext cx="2304798" cy="50501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BE" sz="2400" noProof="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</a:rPr>
                  <a:t>projection time</a:t>
                </a:r>
                <a:r>
                  <a:rPr lang="en-US" sz="2400" noProof="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noProof="0" smtClean="0">
                        <a:latin typeface="Cambria Math" panose="02040503050406030204" pitchFamily="18" charset="0"/>
                        <a:ea typeface="Calibri"/>
                        <a:cs typeface="Calibri" panose="020F0502020204030204" pitchFamily="34" charset="0"/>
                      </a:rPr>
                      <m:t>𝑡</m:t>
                    </m:r>
                  </m:oMath>
                </a14:m>
                <a:endParaRPr lang="en-US" sz="240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2A509BD3-04FE-F9E4-E9C5-9188A7A9E6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11765" y="7464462"/>
                <a:ext cx="2304798" cy="505010"/>
              </a:xfrm>
              <a:prstGeom prst="rect">
                <a:avLst/>
              </a:prstGeom>
              <a:blipFill>
                <a:blip r:embed="rId6"/>
                <a:stretch>
                  <a:fillRect l="-4233" t="-1205" b="-26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7" name="Freeform: Shape 216">
            <a:extLst>
              <a:ext uri="{FF2B5EF4-FFF2-40B4-BE49-F238E27FC236}">
                <a16:creationId xmlns:a16="http://schemas.microsoft.com/office/drawing/2014/main" id="{7D337B43-9383-6532-E3FB-C993F574D287}"/>
              </a:ext>
            </a:extLst>
          </p:cNvPr>
          <p:cNvSpPr/>
          <p:nvPr/>
        </p:nvSpPr>
        <p:spPr>
          <a:xfrm>
            <a:off x="1050558" y="6006479"/>
            <a:ext cx="5591073" cy="766914"/>
          </a:xfrm>
          <a:custGeom>
            <a:avLst/>
            <a:gdLst>
              <a:gd name="connsiteX0" fmla="*/ 0 w 8418286"/>
              <a:gd name="connsiteY0" fmla="*/ 0 h 246743"/>
              <a:gd name="connsiteX1" fmla="*/ 8418286 w 8418286"/>
              <a:gd name="connsiteY1" fmla="*/ 246743 h 246743"/>
              <a:gd name="connsiteX0" fmla="*/ 0 w 8418286"/>
              <a:gd name="connsiteY0" fmla="*/ 0 h 246743"/>
              <a:gd name="connsiteX1" fmla="*/ 3062515 w 8418286"/>
              <a:gd name="connsiteY1" fmla="*/ 87085 h 246743"/>
              <a:gd name="connsiteX2" fmla="*/ 8418286 w 8418286"/>
              <a:gd name="connsiteY2" fmla="*/ 246743 h 246743"/>
              <a:gd name="connsiteX0" fmla="*/ 0 w 8418286"/>
              <a:gd name="connsiteY0" fmla="*/ 0 h 1611085"/>
              <a:gd name="connsiteX1" fmla="*/ 3091543 w 8418286"/>
              <a:gd name="connsiteY1" fmla="*/ 1611085 h 1611085"/>
              <a:gd name="connsiteX2" fmla="*/ 8418286 w 8418286"/>
              <a:gd name="connsiteY2" fmla="*/ 246743 h 1611085"/>
              <a:gd name="connsiteX0" fmla="*/ 0 w 8418286"/>
              <a:gd name="connsiteY0" fmla="*/ 0 h 1611085"/>
              <a:gd name="connsiteX1" fmla="*/ 1828800 w 8418286"/>
              <a:gd name="connsiteY1" fmla="*/ 957943 h 1611085"/>
              <a:gd name="connsiteX2" fmla="*/ 3091543 w 8418286"/>
              <a:gd name="connsiteY2" fmla="*/ 1611085 h 1611085"/>
              <a:gd name="connsiteX3" fmla="*/ 8418286 w 8418286"/>
              <a:gd name="connsiteY3" fmla="*/ 246743 h 1611085"/>
              <a:gd name="connsiteX0" fmla="*/ 0 w 8418286"/>
              <a:gd name="connsiteY0" fmla="*/ 0 h 1611085"/>
              <a:gd name="connsiteX1" fmla="*/ 3091543 w 8418286"/>
              <a:gd name="connsiteY1" fmla="*/ 43543 h 1611085"/>
              <a:gd name="connsiteX2" fmla="*/ 3091543 w 8418286"/>
              <a:gd name="connsiteY2" fmla="*/ 1611085 h 1611085"/>
              <a:gd name="connsiteX3" fmla="*/ 8418286 w 8418286"/>
              <a:gd name="connsiteY3" fmla="*/ 246743 h 1611085"/>
              <a:gd name="connsiteX0" fmla="*/ 0 w 8418286"/>
              <a:gd name="connsiteY0" fmla="*/ 0 h 1621255"/>
              <a:gd name="connsiteX1" fmla="*/ 3091543 w 8418286"/>
              <a:gd name="connsiteY1" fmla="*/ 43543 h 1621255"/>
              <a:gd name="connsiteX2" fmla="*/ 3091543 w 8418286"/>
              <a:gd name="connsiteY2" fmla="*/ 1611085 h 1621255"/>
              <a:gd name="connsiteX3" fmla="*/ 5210629 w 8418286"/>
              <a:gd name="connsiteY3" fmla="*/ 696685 h 1621255"/>
              <a:gd name="connsiteX4" fmla="*/ 8418286 w 8418286"/>
              <a:gd name="connsiteY4" fmla="*/ 246743 h 1621255"/>
              <a:gd name="connsiteX0" fmla="*/ 0 w 8418286"/>
              <a:gd name="connsiteY0" fmla="*/ 0 h 1759623"/>
              <a:gd name="connsiteX1" fmla="*/ 3091543 w 8418286"/>
              <a:gd name="connsiteY1" fmla="*/ 43543 h 1759623"/>
              <a:gd name="connsiteX2" fmla="*/ 3091543 w 8418286"/>
              <a:gd name="connsiteY2" fmla="*/ 1611085 h 1759623"/>
              <a:gd name="connsiteX3" fmla="*/ 4978401 w 8418286"/>
              <a:gd name="connsiteY3" fmla="*/ 1640113 h 1759623"/>
              <a:gd name="connsiteX4" fmla="*/ 8418286 w 8418286"/>
              <a:gd name="connsiteY4" fmla="*/ 246743 h 1759623"/>
              <a:gd name="connsiteX0" fmla="*/ 0 w 8418286"/>
              <a:gd name="connsiteY0" fmla="*/ 0 h 1664281"/>
              <a:gd name="connsiteX1" fmla="*/ 3091543 w 8418286"/>
              <a:gd name="connsiteY1" fmla="*/ 43543 h 1664281"/>
              <a:gd name="connsiteX2" fmla="*/ 3091543 w 8418286"/>
              <a:gd name="connsiteY2" fmla="*/ 1611085 h 1664281"/>
              <a:gd name="connsiteX3" fmla="*/ 4978401 w 8418286"/>
              <a:gd name="connsiteY3" fmla="*/ 1640113 h 1664281"/>
              <a:gd name="connsiteX4" fmla="*/ 8418286 w 8418286"/>
              <a:gd name="connsiteY4" fmla="*/ 246743 h 1664281"/>
              <a:gd name="connsiteX0" fmla="*/ 0 w 8418286"/>
              <a:gd name="connsiteY0" fmla="*/ 0 h 1640113"/>
              <a:gd name="connsiteX1" fmla="*/ 3091543 w 8418286"/>
              <a:gd name="connsiteY1" fmla="*/ 43543 h 1640113"/>
              <a:gd name="connsiteX2" fmla="*/ 3091543 w 8418286"/>
              <a:gd name="connsiteY2" fmla="*/ 1611085 h 1640113"/>
              <a:gd name="connsiteX3" fmla="*/ 4978401 w 8418286"/>
              <a:gd name="connsiteY3" fmla="*/ 1640113 h 1640113"/>
              <a:gd name="connsiteX4" fmla="*/ 8418286 w 8418286"/>
              <a:gd name="connsiteY4" fmla="*/ 246743 h 1640113"/>
              <a:gd name="connsiteX0" fmla="*/ 0 w 8418286"/>
              <a:gd name="connsiteY0" fmla="*/ 0 h 1640113"/>
              <a:gd name="connsiteX1" fmla="*/ 3091543 w 8418286"/>
              <a:gd name="connsiteY1" fmla="*/ 43543 h 1640113"/>
              <a:gd name="connsiteX2" fmla="*/ 3091543 w 8418286"/>
              <a:gd name="connsiteY2" fmla="*/ 1611085 h 1640113"/>
              <a:gd name="connsiteX3" fmla="*/ 4978401 w 8418286"/>
              <a:gd name="connsiteY3" fmla="*/ 1640113 h 1640113"/>
              <a:gd name="connsiteX4" fmla="*/ 5631543 w 8418286"/>
              <a:gd name="connsiteY4" fmla="*/ 1436914 h 1640113"/>
              <a:gd name="connsiteX5" fmla="*/ 8418286 w 8418286"/>
              <a:gd name="connsiteY5" fmla="*/ 246743 h 1640113"/>
              <a:gd name="connsiteX0" fmla="*/ 0 w 8418286"/>
              <a:gd name="connsiteY0" fmla="*/ 0 h 1640113"/>
              <a:gd name="connsiteX1" fmla="*/ 3091543 w 8418286"/>
              <a:gd name="connsiteY1" fmla="*/ 43543 h 1640113"/>
              <a:gd name="connsiteX2" fmla="*/ 3091543 w 8418286"/>
              <a:gd name="connsiteY2" fmla="*/ 1611085 h 1640113"/>
              <a:gd name="connsiteX3" fmla="*/ 4978401 w 8418286"/>
              <a:gd name="connsiteY3" fmla="*/ 1640113 h 1640113"/>
              <a:gd name="connsiteX4" fmla="*/ 5181600 w 8418286"/>
              <a:gd name="connsiteY4" fmla="*/ 217714 h 1640113"/>
              <a:gd name="connsiteX5" fmla="*/ 8418286 w 8418286"/>
              <a:gd name="connsiteY5" fmla="*/ 246743 h 1640113"/>
              <a:gd name="connsiteX0" fmla="*/ 0 w 8418286"/>
              <a:gd name="connsiteY0" fmla="*/ 0 h 1640113"/>
              <a:gd name="connsiteX1" fmla="*/ 3091543 w 8418286"/>
              <a:gd name="connsiteY1" fmla="*/ 43543 h 1640113"/>
              <a:gd name="connsiteX2" fmla="*/ 3091543 w 8418286"/>
              <a:gd name="connsiteY2" fmla="*/ 1611085 h 1640113"/>
              <a:gd name="connsiteX3" fmla="*/ 4978401 w 8418286"/>
              <a:gd name="connsiteY3" fmla="*/ 1640113 h 1640113"/>
              <a:gd name="connsiteX4" fmla="*/ 5181600 w 8418286"/>
              <a:gd name="connsiteY4" fmla="*/ 217714 h 1640113"/>
              <a:gd name="connsiteX5" fmla="*/ 8418286 w 8418286"/>
              <a:gd name="connsiteY5" fmla="*/ 246743 h 1640113"/>
              <a:gd name="connsiteX0" fmla="*/ 0 w 8418286"/>
              <a:gd name="connsiteY0" fmla="*/ 0 h 1640113"/>
              <a:gd name="connsiteX1" fmla="*/ 3091543 w 8418286"/>
              <a:gd name="connsiteY1" fmla="*/ 43543 h 1640113"/>
              <a:gd name="connsiteX2" fmla="*/ 3091543 w 8418286"/>
              <a:gd name="connsiteY2" fmla="*/ 1611085 h 1640113"/>
              <a:gd name="connsiteX3" fmla="*/ 4978401 w 8418286"/>
              <a:gd name="connsiteY3" fmla="*/ 1640113 h 1640113"/>
              <a:gd name="connsiteX4" fmla="*/ 5181600 w 8418286"/>
              <a:gd name="connsiteY4" fmla="*/ 217714 h 1640113"/>
              <a:gd name="connsiteX5" fmla="*/ 8418286 w 8418286"/>
              <a:gd name="connsiteY5" fmla="*/ 246743 h 1640113"/>
              <a:gd name="connsiteX0" fmla="*/ 0 w 8418286"/>
              <a:gd name="connsiteY0" fmla="*/ 0 h 1640113"/>
              <a:gd name="connsiteX1" fmla="*/ 3091543 w 8418286"/>
              <a:gd name="connsiteY1" fmla="*/ 43543 h 1640113"/>
              <a:gd name="connsiteX2" fmla="*/ 3091543 w 8418286"/>
              <a:gd name="connsiteY2" fmla="*/ 1611085 h 1640113"/>
              <a:gd name="connsiteX3" fmla="*/ 4978401 w 8418286"/>
              <a:gd name="connsiteY3" fmla="*/ 1640113 h 1640113"/>
              <a:gd name="connsiteX4" fmla="*/ 5181600 w 8418286"/>
              <a:gd name="connsiteY4" fmla="*/ 217714 h 1640113"/>
              <a:gd name="connsiteX5" fmla="*/ 8418286 w 8418286"/>
              <a:gd name="connsiteY5" fmla="*/ 246743 h 1640113"/>
              <a:gd name="connsiteX0" fmla="*/ 0 w 8418286"/>
              <a:gd name="connsiteY0" fmla="*/ 72571 h 1712684"/>
              <a:gd name="connsiteX1" fmla="*/ 3091543 w 8418286"/>
              <a:gd name="connsiteY1" fmla="*/ 116114 h 1712684"/>
              <a:gd name="connsiteX2" fmla="*/ 3091543 w 8418286"/>
              <a:gd name="connsiteY2" fmla="*/ 1683656 h 1712684"/>
              <a:gd name="connsiteX3" fmla="*/ 4978401 w 8418286"/>
              <a:gd name="connsiteY3" fmla="*/ 1712684 h 1712684"/>
              <a:gd name="connsiteX4" fmla="*/ 4920342 w 8418286"/>
              <a:gd name="connsiteY4" fmla="*/ 0 h 1712684"/>
              <a:gd name="connsiteX5" fmla="*/ 8418286 w 8418286"/>
              <a:gd name="connsiteY5" fmla="*/ 319314 h 1712684"/>
              <a:gd name="connsiteX0" fmla="*/ 0 w 8389257"/>
              <a:gd name="connsiteY0" fmla="*/ 72571 h 1712684"/>
              <a:gd name="connsiteX1" fmla="*/ 3091543 w 8389257"/>
              <a:gd name="connsiteY1" fmla="*/ 116114 h 1712684"/>
              <a:gd name="connsiteX2" fmla="*/ 3091543 w 8389257"/>
              <a:gd name="connsiteY2" fmla="*/ 1683656 h 1712684"/>
              <a:gd name="connsiteX3" fmla="*/ 4978401 w 8389257"/>
              <a:gd name="connsiteY3" fmla="*/ 1712684 h 1712684"/>
              <a:gd name="connsiteX4" fmla="*/ 4920342 w 8389257"/>
              <a:gd name="connsiteY4" fmla="*/ 0 h 1712684"/>
              <a:gd name="connsiteX5" fmla="*/ 8389257 w 8389257"/>
              <a:gd name="connsiteY5" fmla="*/ 0 h 1712684"/>
              <a:gd name="connsiteX0" fmla="*/ 0 w 8389257"/>
              <a:gd name="connsiteY0" fmla="*/ 72571 h 1683656"/>
              <a:gd name="connsiteX1" fmla="*/ 3091543 w 8389257"/>
              <a:gd name="connsiteY1" fmla="*/ 116114 h 1683656"/>
              <a:gd name="connsiteX2" fmla="*/ 3091543 w 8389257"/>
              <a:gd name="connsiteY2" fmla="*/ 1683656 h 1683656"/>
              <a:gd name="connsiteX3" fmla="*/ 4876801 w 8389257"/>
              <a:gd name="connsiteY3" fmla="*/ 1175655 h 1683656"/>
              <a:gd name="connsiteX4" fmla="*/ 4920342 w 8389257"/>
              <a:gd name="connsiteY4" fmla="*/ 0 h 1683656"/>
              <a:gd name="connsiteX5" fmla="*/ 8389257 w 8389257"/>
              <a:gd name="connsiteY5" fmla="*/ 0 h 1683656"/>
              <a:gd name="connsiteX0" fmla="*/ 0 w 8389257"/>
              <a:gd name="connsiteY0" fmla="*/ 72571 h 1190170"/>
              <a:gd name="connsiteX1" fmla="*/ 3091543 w 8389257"/>
              <a:gd name="connsiteY1" fmla="*/ 116114 h 1190170"/>
              <a:gd name="connsiteX2" fmla="*/ 3091543 w 8389257"/>
              <a:gd name="connsiteY2" fmla="*/ 1190170 h 1190170"/>
              <a:gd name="connsiteX3" fmla="*/ 4876801 w 8389257"/>
              <a:gd name="connsiteY3" fmla="*/ 1175655 h 1190170"/>
              <a:gd name="connsiteX4" fmla="*/ 4920342 w 8389257"/>
              <a:gd name="connsiteY4" fmla="*/ 0 h 1190170"/>
              <a:gd name="connsiteX5" fmla="*/ 8389257 w 8389257"/>
              <a:gd name="connsiteY5" fmla="*/ 0 h 1190170"/>
              <a:gd name="connsiteX0" fmla="*/ 0 w 8389257"/>
              <a:gd name="connsiteY0" fmla="*/ 72571 h 1190170"/>
              <a:gd name="connsiteX1" fmla="*/ 3106058 w 8389257"/>
              <a:gd name="connsiteY1" fmla="*/ 595085 h 1190170"/>
              <a:gd name="connsiteX2" fmla="*/ 3091543 w 8389257"/>
              <a:gd name="connsiteY2" fmla="*/ 1190170 h 1190170"/>
              <a:gd name="connsiteX3" fmla="*/ 4876801 w 8389257"/>
              <a:gd name="connsiteY3" fmla="*/ 1175655 h 1190170"/>
              <a:gd name="connsiteX4" fmla="*/ 4920342 w 8389257"/>
              <a:gd name="connsiteY4" fmla="*/ 0 h 1190170"/>
              <a:gd name="connsiteX5" fmla="*/ 8389257 w 8389257"/>
              <a:gd name="connsiteY5" fmla="*/ 0 h 1190170"/>
              <a:gd name="connsiteX0" fmla="*/ 0 w 8360228"/>
              <a:gd name="connsiteY0" fmla="*/ 580571 h 1190170"/>
              <a:gd name="connsiteX1" fmla="*/ 3077029 w 8360228"/>
              <a:gd name="connsiteY1" fmla="*/ 595085 h 1190170"/>
              <a:gd name="connsiteX2" fmla="*/ 3062514 w 8360228"/>
              <a:gd name="connsiteY2" fmla="*/ 1190170 h 1190170"/>
              <a:gd name="connsiteX3" fmla="*/ 4847772 w 8360228"/>
              <a:gd name="connsiteY3" fmla="*/ 1175655 h 1190170"/>
              <a:gd name="connsiteX4" fmla="*/ 4891313 w 8360228"/>
              <a:gd name="connsiteY4" fmla="*/ 0 h 1190170"/>
              <a:gd name="connsiteX5" fmla="*/ 8360228 w 8360228"/>
              <a:gd name="connsiteY5" fmla="*/ 0 h 1190170"/>
              <a:gd name="connsiteX0" fmla="*/ 0 w 8360228"/>
              <a:gd name="connsiteY0" fmla="*/ 580571 h 1190170"/>
              <a:gd name="connsiteX1" fmla="*/ 3077029 w 8360228"/>
              <a:gd name="connsiteY1" fmla="*/ 595085 h 1190170"/>
              <a:gd name="connsiteX2" fmla="*/ 3062514 w 8360228"/>
              <a:gd name="connsiteY2" fmla="*/ 1190170 h 1190170"/>
              <a:gd name="connsiteX3" fmla="*/ 4847772 w 8360228"/>
              <a:gd name="connsiteY3" fmla="*/ 1175655 h 1190170"/>
              <a:gd name="connsiteX4" fmla="*/ 4847770 w 8360228"/>
              <a:gd name="connsiteY4" fmla="*/ 551543 h 1190170"/>
              <a:gd name="connsiteX5" fmla="*/ 8360228 w 8360228"/>
              <a:gd name="connsiteY5" fmla="*/ 0 h 1190170"/>
              <a:gd name="connsiteX0" fmla="*/ 0 w 8505371"/>
              <a:gd name="connsiteY0" fmla="*/ 508000 h 1117599"/>
              <a:gd name="connsiteX1" fmla="*/ 3077029 w 8505371"/>
              <a:gd name="connsiteY1" fmla="*/ 522514 h 1117599"/>
              <a:gd name="connsiteX2" fmla="*/ 3062514 w 8505371"/>
              <a:gd name="connsiteY2" fmla="*/ 1117599 h 1117599"/>
              <a:gd name="connsiteX3" fmla="*/ 4847772 w 8505371"/>
              <a:gd name="connsiteY3" fmla="*/ 1103084 h 1117599"/>
              <a:gd name="connsiteX4" fmla="*/ 4847770 w 8505371"/>
              <a:gd name="connsiteY4" fmla="*/ 478972 h 1117599"/>
              <a:gd name="connsiteX5" fmla="*/ 8505371 w 8505371"/>
              <a:gd name="connsiteY5" fmla="*/ 0 h 1117599"/>
              <a:gd name="connsiteX0" fmla="*/ 0 w 8505371"/>
              <a:gd name="connsiteY0" fmla="*/ 537028 h 1146627"/>
              <a:gd name="connsiteX1" fmla="*/ 3077029 w 8505371"/>
              <a:gd name="connsiteY1" fmla="*/ 551542 h 1146627"/>
              <a:gd name="connsiteX2" fmla="*/ 3062514 w 8505371"/>
              <a:gd name="connsiteY2" fmla="*/ 1146627 h 1146627"/>
              <a:gd name="connsiteX3" fmla="*/ 4847772 w 8505371"/>
              <a:gd name="connsiteY3" fmla="*/ 1132112 h 1146627"/>
              <a:gd name="connsiteX4" fmla="*/ 4833255 w 8505371"/>
              <a:gd name="connsiteY4" fmla="*/ 0 h 1146627"/>
              <a:gd name="connsiteX5" fmla="*/ 8505371 w 8505371"/>
              <a:gd name="connsiteY5" fmla="*/ 29028 h 1146627"/>
              <a:gd name="connsiteX0" fmla="*/ 0 w 8505371"/>
              <a:gd name="connsiteY0" fmla="*/ 508000 h 1117599"/>
              <a:gd name="connsiteX1" fmla="*/ 3077029 w 8505371"/>
              <a:gd name="connsiteY1" fmla="*/ 522514 h 1117599"/>
              <a:gd name="connsiteX2" fmla="*/ 3062514 w 8505371"/>
              <a:gd name="connsiteY2" fmla="*/ 1117599 h 1117599"/>
              <a:gd name="connsiteX3" fmla="*/ 4847772 w 8505371"/>
              <a:gd name="connsiteY3" fmla="*/ 1103084 h 1117599"/>
              <a:gd name="connsiteX4" fmla="*/ 4876798 w 8505371"/>
              <a:gd name="connsiteY4" fmla="*/ 0 h 1117599"/>
              <a:gd name="connsiteX5" fmla="*/ 8505371 w 8505371"/>
              <a:gd name="connsiteY5" fmla="*/ 0 h 1117599"/>
              <a:gd name="connsiteX0" fmla="*/ 0 w 8505371"/>
              <a:gd name="connsiteY0" fmla="*/ 508000 h 1146628"/>
              <a:gd name="connsiteX1" fmla="*/ 3077029 w 8505371"/>
              <a:gd name="connsiteY1" fmla="*/ 522514 h 1146628"/>
              <a:gd name="connsiteX2" fmla="*/ 3106057 w 8505371"/>
              <a:gd name="connsiteY2" fmla="*/ 1146628 h 1146628"/>
              <a:gd name="connsiteX3" fmla="*/ 4847772 w 8505371"/>
              <a:gd name="connsiteY3" fmla="*/ 1103084 h 1146628"/>
              <a:gd name="connsiteX4" fmla="*/ 4876798 w 8505371"/>
              <a:gd name="connsiteY4" fmla="*/ 0 h 1146628"/>
              <a:gd name="connsiteX5" fmla="*/ 8505371 w 8505371"/>
              <a:gd name="connsiteY5" fmla="*/ 0 h 1146628"/>
              <a:gd name="connsiteX0" fmla="*/ 0 w 8505371"/>
              <a:gd name="connsiteY0" fmla="*/ 508000 h 1103766"/>
              <a:gd name="connsiteX1" fmla="*/ 3077029 w 8505371"/>
              <a:gd name="connsiteY1" fmla="*/ 522514 h 1103766"/>
              <a:gd name="connsiteX2" fmla="*/ 3063195 w 8505371"/>
              <a:gd name="connsiteY2" fmla="*/ 1103766 h 1103766"/>
              <a:gd name="connsiteX3" fmla="*/ 4847772 w 8505371"/>
              <a:gd name="connsiteY3" fmla="*/ 1103084 h 1103766"/>
              <a:gd name="connsiteX4" fmla="*/ 4876798 w 8505371"/>
              <a:gd name="connsiteY4" fmla="*/ 0 h 1103766"/>
              <a:gd name="connsiteX5" fmla="*/ 8505371 w 8505371"/>
              <a:gd name="connsiteY5" fmla="*/ 0 h 1103766"/>
              <a:gd name="connsiteX0" fmla="*/ 0 w 8505371"/>
              <a:gd name="connsiteY0" fmla="*/ 508000 h 1108529"/>
              <a:gd name="connsiteX1" fmla="*/ 3077029 w 8505371"/>
              <a:gd name="connsiteY1" fmla="*/ 522514 h 1108529"/>
              <a:gd name="connsiteX2" fmla="*/ 3077483 w 8505371"/>
              <a:gd name="connsiteY2" fmla="*/ 1108529 h 1108529"/>
              <a:gd name="connsiteX3" fmla="*/ 4847772 w 8505371"/>
              <a:gd name="connsiteY3" fmla="*/ 1103084 h 1108529"/>
              <a:gd name="connsiteX4" fmla="*/ 4876798 w 8505371"/>
              <a:gd name="connsiteY4" fmla="*/ 0 h 1108529"/>
              <a:gd name="connsiteX5" fmla="*/ 8505371 w 8505371"/>
              <a:gd name="connsiteY5" fmla="*/ 0 h 1108529"/>
              <a:gd name="connsiteX0" fmla="*/ 0 w 8505371"/>
              <a:gd name="connsiteY0" fmla="*/ 508000 h 1112609"/>
              <a:gd name="connsiteX1" fmla="*/ 3077029 w 8505371"/>
              <a:gd name="connsiteY1" fmla="*/ 522514 h 1112609"/>
              <a:gd name="connsiteX2" fmla="*/ 3077483 w 8505371"/>
              <a:gd name="connsiteY2" fmla="*/ 1108529 h 1112609"/>
              <a:gd name="connsiteX3" fmla="*/ 4890634 w 8505371"/>
              <a:gd name="connsiteY3" fmla="*/ 1112609 h 1112609"/>
              <a:gd name="connsiteX4" fmla="*/ 4876798 w 8505371"/>
              <a:gd name="connsiteY4" fmla="*/ 0 h 1112609"/>
              <a:gd name="connsiteX5" fmla="*/ 8505371 w 8505371"/>
              <a:gd name="connsiteY5" fmla="*/ 0 h 1112609"/>
              <a:gd name="connsiteX0" fmla="*/ 0 w 8505371"/>
              <a:gd name="connsiteY0" fmla="*/ 508000 h 1108529"/>
              <a:gd name="connsiteX1" fmla="*/ 3077029 w 8505371"/>
              <a:gd name="connsiteY1" fmla="*/ 522514 h 1108529"/>
              <a:gd name="connsiteX2" fmla="*/ 3077483 w 8505371"/>
              <a:gd name="connsiteY2" fmla="*/ 1108529 h 1108529"/>
              <a:gd name="connsiteX3" fmla="*/ 4862059 w 8505371"/>
              <a:gd name="connsiteY3" fmla="*/ 1107847 h 1108529"/>
              <a:gd name="connsiteX4" fmla="*/ 4876798 w 8505371"/>
              <a:gd name="connsiteY4" fmla="*/ 0 h 1108529"/>
              <a:gd name="connsiteX5" fmla="*/ 8505371 w 8505371"/>
              <a:gd name="connsiteY5" fmla="*/ 0 h 1108529"/>
              <a:gd name="connsiteX0" fmla="*/ 0 w 8505371"/>
              <a:gd name="connsiteY0" fmla="*/ 508000 h 1108529"/>
              <a:gd name="connsiteX1" fmla="*/ 3077029 w 8505371"/>
              <a:gd name="connsiteY1" fmla="*/ 522514 h 1108529"/>
              <a:gd name="connsiteX2" fmla="*/ 3077483 w 8505371"/>
              <a:gd name="connsiteY2" fmla="*/ 1108529 h 1108529"/>
              <a:gd name="connsiteX3" fmla="*/ 4881109 w 8505371"/>
              <a:gd name="connsiteY3" fmla="*/ 1107847 h 1108529"/>
              <a:gd name="connsiteX4" fmla="*/ 4876798 w 8505371"/>
              <a:gd name="connsiteY4" fmla="*/ 0 h 1108529"/>
              <a:gd name="connsiteX5" fmla="*/ 8505371 w 8505371"/>
              <a:gd name="connsiteY5" fmla="*/ 0 h 1108529"/>
              <a:gd name="connsiteX0" fmla="*/ 0 w 8505371"/>
              <a:gd name="connsiteY0" fmla="*/ 508000 h 1108529"/>
              <a:gd name="connsiteX1" fmla="*/ 3077029 w 8505371"/>
              <a:gd name="connsiteY1" fmla="*/ 522514 h 1108529"/>
              <a:gd name="connsiteX2" fmla="*/ 3077483 w 8505371"/>
              <a:gd name="connsiteY2" fmla="*/ 1108529 h 1108529"/>
              <a:gd name="connsiteX3" fmla="*/ 4866821 w 8505371"/>
              <a:gd name="connsiteY3" fmla="*/ 1107847 h 1108529"/>
              <a:gd name="connsiteX4" fmla="*/ 4876798 w 8505371"/>
              <a:gd name="connsiteY4" fmla="*/ 0 h 1108529"/>
              <a:gd name="connsiteX5" fmla="*/ 8505371 w 8505371"/>
              <a:gd name="connsiteY5" fmla="*/ 0 h 1108529"/>
              <a:gd name="connsiteX0" fmla="*/ 0 w 8505371"/>
              <a:gd name="connsiteY0" fmla="*/ 508000 h 1112609"/>
              <a:gd name="connsiteX1" fmla="*/ 3077029 w 8505371"/>
              <a:gd name="connsiteY1" fmla="*/ 522514 h 1112609"/>
              <a:gd name="connsiteX2" fmla="*/ 3077483 w 8505371"/>
              <a:gd name="connsiteY2" fmla="*/ 1108529 h 1112609"/>
              <a:gd name="connsiteX3" fmla="*/ 4881109 w 8505371"/>
              <a:gd name="connsiteY3" fmla="*/ 1112609 h 1112609"/>
              <a:gd name="connsiteX4" fmla="*/ 4876798 w 8505371"/>
              <a:gd name="connsiteY4" fmla="*/ 0 h 1112609"/>
              <a:gd name="connsiteX5" fmla="*/ 8505371 w 8505371"/>
              <a:gd name="connsiteY5" fmla="*/ 0 h 1112609"/>
              <a:gd name="connsiteX0" fmla="*/ 0 w 8505371"/>
              <a:gd name="connsiteY0" fmla="*/ 508000 h 1112609"/>
              <a:gd name="connsiteX1" fmla="*/ 3077029 w 8505371"/>
              <a:gd name="connsiteY1" fmla="*/ 522514 h 1112609"/>
              <a:gd name="connsiteX2" fmla="*/ 3077483 w 8505371"/>
              <a:gd name="connsiteY2" fmla="*/ 1108529 h 1112609"/>
              <a:gd name="connsiteX3" fmla="*/ 4871584 w 8505371"/>
              <a:gd name="connsiteY3" fmla="*/ 1112609 h 1112609"/>
              <a:gd name="connsiteX4" fmla="*/ 4876798 w 8505371"/>
              <a:gd name="connsiteY4" fmla="*/ 0 h 1112609"/>
              <a:gd name="connsiteX5" fmla="*/ 8505371 w 8505371"/>
              <a:gd name="connsiteY5" fmla="*/ 0 h 1112609"/>
              <a:gd name="connsiteX0" fmla="*/ 0 w 8505371"/>
              <a:gd name="connsiteY0" fmla="*/ 508000 h 1112609"/>
              <a:gd name="connsiteX1" fmla="*/ 3077029 w 8505371"/>
              <a:gd name="connsiteY1" fmla="*/ 522514 h 1112609"/>
              <a:gd name="connsiteX2" fmla="*/ 3077483 w 8505371"/>
              <a:gd name="connsiteY2" fmla="*/ 1108529 h 1112609"/>
              <a:gd name="connsiteX3" fmla="*/ 4878728 w 8505371"/>
              <a:gd name="connsiteY3" fmla="*/ 1112609 h 1112609"/>
              <a:gd name="connsiteX4" fmla="*/ 4876798 w 8505371"/>
              <a:gd name="connsiteY4" fmla="*/ 0 h 1112609"/>
              <a:gd name="connsiteX5" fmla="*/ 8505371 w 8505371"/>
              <a:gd name="connsiteY5" fmla="*/ 0 h 1112609"/>
              <a:gd name="connsiteX0" fmla="*/ 0 w 8499021"/>
              <a:gd name="connsiteY0" fmla="*/ 517525 h 1112609"/>
              <a:gd name="connsiteX1" fmla="*/ 3070679 w 8499021"/>
              <a:gd name="connsiteY1" fmla="*/ 522514 h 1112609"/>
              <a:gd name="connsiteX2" fmla="*/ 3071133 w 8499021"/>
              <a:gd name="connsiteY2" fmla="*/ 1108529 h 1112609"/>
              <a:gd name="connsiteX3" fmla="*/ 4872378 w 8499021"/>
              <a:gd name="connsiteY3" fmla="*/ 1112609 h 1112609"/>
              <a:gd name="connsiteX4" fmla="*/ 4870448 w 8499021"/>
              <a:gd name="connsiteY4" fmla="*/ 0 h 1112609"/>
              <a:gd name="connsiteX5" fmla="*/ 8499021 w 8499021"/>
              <a:gd name="connsiteY5" fmla="*/ 0 h 1112609"/>
              <a:gd name="connsiteX0" fmla="*/ 0 w 8491401"/>
              <a:gd name="connsiteY0" fmla="*/ 525145 h 1112609"/>
              <a:gd name="connsiteX1" fmla="*/ 3063059 w 8491401"/>
              <a:gd name="connsiteY1" fmla="*/ 522514 h 1112609"/>
              <a:gd name="connsiteX2" fmla="*/ 3063513 w 8491401"/>
              <a:gd name="connsiteY2" fmla="*/ 1108529 h 1112609"/>
              <a:gd name="connsiteX3" fmla="*/ 4864758 w 8491401"/>
              <a:gd name="connsiteY3" fmla="*/ 1112609 h 1112609"/>
              <a:gd name="connsiteX4" fmla="*/ 4862828 w 8491401"/>
              <a:gd name="connsiteY4" fmla="*/ 0 h 1112609"/>
              <a:gd name="connsiteX5" fmla="*/ 8491401 w 8491401"/>
              <a:gd name="connsiteY5" fmla="*/ 0 h 1112609"/>
              <a:gd name="connsiteX0" fmla="*/ 0 w 8491401"/>
              <a:gd name="connsiteY0" fmla="*/ 525145 h 1112609"/>
              <a:gd name="connsiteX1" fmla="*/ 2250259 w 8491401"/>
              <a:gd name="connsiteY1" fmla="*/ 509814 h 1112609"/>
              <a:gd name="connsiteX2" fmla="*/ 3063513 w 8491401"/>
              <a:gd name="connsiteY2" fmla="*/ 1108529 h 1112609"/>
              <a:gd name="connsiteX3" fmla="*/ 4864758 w 8491401"/>
              <a:gd name="connsiteY3" fmla="*/ 1112609 h 1112609"/>
              <a:gd name="connsiteX4" fmla="*/ 4862828 w 8491401"/>
              <a:gd name="connsiteY4" fmla="*/ 0 h 1112609"/>
              <a:gd name="connsiteX5" fmla="*/ 8491401 w 8491401"/>
              <a:gd name="connsiteY5" fmla="*/ 0 h 1112609"/>
              <a:gd name="connsiteX0" fmla="*/ 0 w 8491401"/>
              <a:gd name="connsiteY0" fmla="*/ 525145 h 1121229"/>
              <a:gd name="connsiteX1" fmla="*/ 2250259 w 8491401"/>
              <a:gd name="connsiteY1" fmla="*/ 509814 h 1121229"/>
              <a:gd name="connsiteX2" fmla="*/ 2314213 w 8491401"/>
              <a:gd name="connsiteY2" fmla="*/ 1121229 h 1121229"/>
              <a:gd name="connsiteX3" fmla="*/ 4864758 w 8491401"/>
              <a:gd name="connsiteY3" fmla="*/ 1112609 h 1121229"/>
              <a:gd name="connsiteX4" fmla="*/ 4862828 w 8491401"/>
              <a:gd name="connsiteY4" fmla="*/ 0 h 1121229"/>
              <a:gd name="connsiteX5" fmla="*/ 8491401 w 8491401"/>
              <a:gd name="connsiteY5" fmla="*/ 0 h 1121229"/>
              <a:gd name="connsiteX0" fmla="*/ 0 w 8491401"/>
              <a:gd name="connsiteY0" fmla="*/ 525145 h 1121229"/>
              <a:gd name="connsiteX1" fmla="*/ 2250259 w 8491401"/>
              <a:gd name="connsiteY1" fmla="*/ 509814 h 1121229"/>
              <a:gd name="connsiteX2" fmla="*/ 2252300 w 8491401"/>
              <a:gd name="connsiteY2" fmla="*/ 1121229 h 1121229"/>
              <a:gd name="connsiteX3" fmla="*/ 4864758 w 8491401"/>
              <a:gd name="connsiteY3" fmla="*/ 1112609 h 1121229"/>
              <a:gd name="connsiteX4" fmla="*/ 4862828 w 8491401"/>
              <a:gd name="connsiteY4" fmla="*/ 0 h 1121229"/>
              <a:gd name="connsiteX5" fmla="*/ 8491401 w 8491401"/>
              <a:gd name="connsiteY5" fmla="*/ 0 h 1121229"/>
              <a:gd name="connsiteX0" fmla="*/ 0 w 8491401"/>
              <a:gd name="connsiteY0" fmla="*/ 525145 h 1121229"/>
              <a:gd name="connsiteX1" fmla="*/ 2250259 w 8491401"/>
              <a:gd name="connsiteY1" fmla="*/ 509814 h 1121229"/>
              <a:gd name="connsiteX2" fmla="*/ 2252300 w 8491401"/>
              <a:gd name="connsiteY2" fmla="*/ 1121229 h 1121229"/>
              <a:gd name="connsiteX3" fmla="*/ 4864758 w 8491401"/>
              <a:gd name="connsiteY3" fmla="*/ 1112609 h 1121229"/>
              <a:gd name="connsiteX4" fmla="*/ 4862828 w 8491401"/>
              <a:gd name="connsiteY4" fmla="*/ 0 h 1121229"/>
              <a:gd name="connsiteX5" fmla="*/ 8491401 w 8491401"/>
              <a:gd name="connsiteY5" fmla="*/ 0 h 1121229"/>
              <a:gd name="connsiteX0" fmla="*/ 0 w 8491401"/>
              <a:gd name="connsiteY0" fmla="*/ 525145 h 1131659"/>
              <a:gd name="connsiteX1" fmla="*/ 2250259 w 8491401"/>
              <a:gd name="connsiteY1" fmla="*/ 509814 h 1131659"/>
              <a:gd name="connsiteX2" fmla="*/ 2252300 w 8491401"/>
              <a:gd name="connsiteY2" fmla="*/ 1121229 h 1131659"/>
              <a:gd name="connsiteX3" fmla="*/ 4407567 w 8491401"/>
              <a:gd name="connsiteY3" fmla="*/ 1131659 h 1131659"/>
              <a:gd name="connsiteX4" fmla="*/ 4862828 w 8491401"/>
              <a:gd name="connsiteY4" fmla="*/ 0 h 1131659"/>
              <a:gd name="connsiteX5" fmla="*/ 8491401 w 8491401"/>
              <a:gd name="connsiteY5" fmla="*/ 0 h 1131659"/>
              <a:gd name="connsiteX0" fmla="*/ 0 w 8491401"/>
              <a:gd name="connsiteY0" fmla="*/ 525145 h 1131659"/>
              <a:gd name="connsiteX1" fmla="*/ 2250259 w 8491401"/>
              <a:gd name="connsiteY1" fmla="*/ 509814 h 1131659"/>
              <a:gd name="connsiteX2" fmla="*/ 2252300 w 8491401"/>
              <a:gd name="connsiteY2" fmla="*/ 1121229 h 1131659"/>
              <a:gd name="connsiteX3" fmla="*/ 4407567 w 8491401"/>
              <a:gd name="connsiteY3" fmla="*/ 1131659 h 1131659"/>
              <a:gd name="connsiteX4" fmla="*/ 4862828 w 8491401"/>
              <a:gd name="connsiteY4" fmla="*/ 0 h 1131659"/>
              <a:gd name="connsiteX5" fmla="*/ 8491401 w 8491401"/>
              <a:gd name="connsiteY5" fmla="*/ 0 h 1131659"/>
              <a:gd name="connsiteX0" fmla="*/ 0 w 8491401"/>
              <a:gd name="connsiteY0" fmla="*/ 534670 h 1141184"/>
              <a:gd name="connsiteX1" fmla="*/ 2250259 w 8491401"/>
              <a:gd name="connsiteY1" fmla="*/ 519339 h 1141184"/>
              <a:gd name="connsiteX2" fmla="*/ 2252300 w 8491401"/>
              <a:gd name="connsiteY2" fmla="*/ 1130754 h 1141184"/>
              <a:gd name="connsiteX3" fmla="*/ 4407567 w 8491401"/>
              <a:gd name="connsiteY3" fmla="*/ 1141184 h 1141184"/>
              <a:gd name="connsiteX4" fmla="*/ 4449882 w 8491401"/>
              <a:gd name="connsiteY4" fmla="*/ 0 h 1141184"/>
              <a:gd name="connsiteX5" fmla="*/ 8491401 w 8491401"/>
              <a:gd name="connsiteY5" fmla="*/ 9525 h 1141184"/>
              <a:gd name="connsiteX0" fmla="*/ 0 w 8491401"/>
              <a:gd name="connsiteY0" fmla="*/ 525145 h 1131659"/>
              <a:gd name="connsiteX1" fmla="*/ 2250259 w 8491401"/>
              <a:gd name="connsiteY1" fmla="*/ 509814 h 1131659"/>
              <a:gd name="connsiteX2" fmla="*/ 2252300 w 8491401"/>
              <a:gd name="connsiteY2" fmla="*/ 1121229 h 1131659"/>
              <a:gd name="connsiteX3" fmla="*/ 4407567 w 8491401"/>
              <a:gd name="connsiteY3" fmla="*/ 1131659 h 1131659"/>
              <a:gd name="connsiteX4" fmla="*/ 4420386 w 8491401"/>
              <a:gd name="connsiteY4" fmla="*/ 180975 h 1131659"/>
              <a:gd name="connsiteX5" fmla="*/ 8491401 w 8491401"/>
              <a:gd name="connsiteY5" fmla="*/ 0 h 1131659"/>
              <a:gd name="connsiteX0" fmla="*/ 0 w 8491401"/>
              <a:gd name="connsiteY0" fmla="*/ 525145 h 1131659"/>
              <a:gd name="connsiteX1" fmla="*/ 2250259 w 8491401"/>
              <a:gd name="connsiteY1" fmla="*/ 509814 h 1131659"/>
              <a:gd name="connsiteX2" fmla="*/ 2252300 w 8491401"/>
              <a:gd name="connsiteY2" fmla="*/ 1121229 h 1131659"/>
              <a:gd name="connsiteX3" fmla="*/ 4407567 w 8491401"/>
              <a:gd name="connsiteY3" fmla="*/ 1131659 h 1131659"/>
              <a:gd name="connsiteX4" fmla="*/ 4420386 w 8491401"/>
              <a:gd name="connsiteY4" fmla="*/ 180975 h 1131659"/>
              <a:gd name="connsiteX5" fmla="*/ 6650723 w 8491401"/>
              <a:gd name="connsiteY5" fmla="*/ 80434 h 1131659"/>
              <a:gd name="connsiteX6" fmla="*/ 8491401 w 8491401"/>
              <a:gd name="connsiteY6" fmla="*/ 0 h 1131659"/>
              <a:gd name="connsiteX0" fmla="*/ 0 w 8491401"/>
              <a:gd name="connsiteY0" fmla="*/ 525145 h 1131659"/>
              <a:gd name="connsiteX1" fmla="*/ 2250259 w 8491401"/>
              <a:gd name="connsiteY1" fmla="*/ 509814 h 1131659"/>
              <a:gd name="connsiteX2" fmla="*/ 2252300 w 8491401"/>
              <a:gd name="connsiteY2" fmla="*/ 1121229 h 1131659"/>
              <a:gd name="connsiteX3" fmla="*/ 4407567 w 8491401"/>
              <a:gd name="connsiteY3" fmla="*/ 1131659 h 1131659"/>
              <a:gd name="connsiteX4" fmla="*/ 4420386 w 8491401"/>
              <a:gd name="connsiteY4" fmla="*/ 180975 h 1131659"/>
              <a:gd name="connsiteX5" fmla="*/ 6473746 w 8491401"/>
              <a:gd name="connsiteY5" fmla="*/ 166159 h 1131659"/>
              <a:gd name="connsiteX6" fmla="*/ 8491401 w 8491401"/>
              <a:gd name="connsiteY6" fmla="*/ 0 h 1131659"/>
              <a:gd name="connsiteX0" fmla="*/ 0 w 8491401"/>
              <a:gd name="connsiteY0" fmla="*/ 525145 h 1131659"/>
              <a:gd name="connsiteX1" fmla="*/ 2250259 w 8491401"/>
              <a:gd name="connsiteY1" fmla="*/ 509814 h 1131659"/>
              <a:gd name="connsiteX2" fmla="*/ 2252300 w 8491401"/>
              <a:gd name="connsiteY2" fmla="*/ 1121229 h 1131659"/>
              <a:gd name="connsiteX3" fmla="*/ 4407567 w 8491401"/>
              <a:gd name="connsiteY3" fmla="*/ 1131659 h 1131659"/>
              <a:gd name="connsiteX4" fmla="*/ 4420386 w 8491401"/>
              <a:gd name="connsiteY4" fmla="*/ 180975 h 1131659"/>
              <a:gd name="connsiteX5" fmla="*/ 6473746 w 8491401"/>
              <a:gd name="connsiteY5" fmla="*/ 166159 h 1131659"/>
              <a:gd name="connsiteX6" fmla="*/ 7535608 w 8491401"/>
              <a:gd name="connsiteY6" fmla="*/ 70909 h 1131659"/>
              <a:gd name="connsiteX7" fmla="*/ 8491401 w 8491401"/>
              <a:gd name="connsiteY7" fmla="*/ 0 h 1131659"/>
              <a:gd name="connsiteX0" fmla="*/ 0 w 8491401"/>
              <a:gd name="connsiteY0" fmla="*/ 525145 h 1131659"/>
              <a:gd name="connsiteX1" fmla="*/ 2250259 w 8491401"/>
              <a:gd name="connsiteY1" fmla="*/ 509814 h 1131659"/>
              <a:gd name="connsiteX2" fmla="*/ 2252300 w 8491401"/>
              <a:gd name="connsiteY2" fmla="*/ 1121229 h 1131659"/>
              <a:gd name="connsiteX3" fmla="*/ 4407567 w 8491401"/>
              <a:gd name="connsiteY3" fmla="*/ 1131659 h 1131659"/>
              <a:gd name="connsiteX4" fmla="*/ 4420386 w 8491401"/>
              <a:gd name="connsiteY4" fmla="*/ 180975 h 1131659"/>
              <a:gd name="connsiteX5" fmla="*/ 6473746 w 8491401"/>
              <a:gd name="connsiteY5" fmla="*/ 166159 h 1131659"/>
              <a:gd name="connsiteX6" fmla="*/ 6473746 w 8491401"/>
              <a:gd name="connsiteY6" fmla="*/ 775759 h 1131659"/>
              <a:gd name="connsiteX7" fmla="*/ 8491401 w 8491401"/>
              <a:gd name="connsiteY7" fmla="*/ 0 h 1131659"/>
              <a:gd name="connsiteX0" fmla="*/ 0 w 8565141"/>
              <a:gd name="connsiteY0" fmla="*/ 358986 h 965500"/>
              <a:gd name="connsiteX1" fmla="*/ 2250259 w 8565141"/>
              <a:gd name="connsiteY1" fmla="*/ 343655 h 965500"/>
              <a:gd name="connsiteX2" fmla="*/ 2252300 w 8565141"/>
              <a:gd name="connsiteY2" fmla="*/ 955070 h 965500"/>
              <a:gd name="connsiteX3" fmla="*/ 4407567 w 8565141"/>
              <a:gd name="connsiteY3" fmla="*/ 965500 h 965500"/>
              <a:gd name="connsiteX4" fmla="*/ 4420386 w 8565141"/>
              <a:gd name="connsiteY4" fmla="*/ 14816 h 965500"/>
              <a:gd name="connsiteX5" fmla="*/ 6473746 w 8565141"/>
              <a:gd name="connsiteY5" fmla="*/ 0 h 965500"/>
              <a:gd name="connsiteX6" fmla="*/ 6473746 w 8565141"/>
              <a:gd name="connsiteY6" fmla="*/ 609600 h 965500"/>
              <a:gd name="connsiteX7" fmla="*/ 8565141 w 8565141"/>
              <a:gd name="connsiteY7" fmla="*/ 567266 h 965500"/>
              <a:gd name="connsiteX0" fmla="*/ 0 w 8609385"/>
              <a:gd name="connsiteY0" fmla="*/ 358986 h 965500"/>
              <a:gd name="connsiteX1" fmla="*/ 2250259 w 8609385"/>
              <a:gd name="connsiteY1" fmla="*/ 343655 h 965500"/>
              <a:gd name="connsiteX2" fmla="*/ 2252300 w 8609385"/>
              <a:gd name="connsiteY2" fmla="*/ 955070 h 965500"/>
              <a:gd name="connsiteX3" fmla="*/ 4407567 w 8609385"/>
              <a:gd name="connsiteY3" fmla="*/ 965500 h 965500"/>
              <a:gd name="connsiteX4" fmla="*/ 4420386 w 8609385"/>
              <a:gd name="connsiteY4" fmla="*/ 14816 h 965500"/>
              <a:gd name="connsiteX5" fmla="*/ 6473746 w 8609385"/>
              <a:gd name="connsiteY5" fmla="*/ 0 h 965500"/>
              <a:gd name="connsiteX6" fmla="*/ 6473746 w 8609385"/>
              <a:gd name="connsiteY6" fmla="*/ 609600 h 965500"/>
              <a:gd name="connsiteX7" fmla="*/ 8609385 w 8609385"/>
              <a:gd name="connsiteY7" fmla="*/ 595841 h 965500"/>
              <a:gd name="connsiteX0" fmla="*/ 0 w 8530729"/>
              <a:gd name="connsiteY0" fmla="*/ 358986 h 965500"/>
              <a:gd name="connsiteX1" fmla="*/ 2250259 w 8530729"/>
              <a:gd name="connsiteY1" fmla="*/ 343655 h 965500"/>
              <a:gd name="connsiteX2" fmla="*/ 2252300 w 8530729"/>
              <a:gd name="connsiteY2" fmla="*/ 955070 h 965500"/>
              <a:gd name="connsiteX3" fmla="*/ 4407567 w 8530729"/>
              <a:gd name="connsiteY3" fmla="*/ 965500 h 965500"/>
              <a:gd name="connsiteX4" fmla="*/ 4420386 w 8530729"/>
              <a:gd name="connsiteY4" fmla="*/ 14816 h 965500"/>
              <a:gd name="connsiteX5" fmla="*/ 6473746 w 8530729"/>
              <a:gd name="connsiteY5" fmla="*/ 0 h 965500"/>
              <a:gd name="connsiteX6" fmla="*/ 6473746 w 8530729"/>
              <a:gd name="connsiteY6" fmla="*/ 609600 h 965500"/>
              <a:gd name="connsiteX7" fmla="*/ 8530729 w 8530729"/>
              <a:gd name="connsiteY7" fmla="*/ 621241 h 965500"/>
              <a:gd name="connsiteX0" fmla="*/ 0 w 8530729"/>
              <a:gd name="connsiteY0" fmla="*/ 358986 h 965500"/>
              <a:gd name="connsiteX1" fmla="*/ 2250259 w 8530729"/>
              <a:gd name="connsiteY1" fmla="*/ 343655 h 965500"/>
              <a:gd name="connsiteX2" fmla="*/ 2252300 w 8530729"/>
              <a:gd name="connsiteY2" fmla="*/ 955070 h 965500"/>
              <a:gd name="connsiteX3" fmla="*/ 4407567 w 8530729"/>
              <a:gd name="connsiteY3" fmla="*/ 965500 h 965500"/>
              <a:gd name="connsiteX4" fmla="*/ 4420386 w 8530729"/>
              <a:gd name="connsiteY4" fmla="*/ 14816 h 965500"/>
              <a:gd name="connsiteX5" fmla="*/ 6473746 w 8530729"/>
              <a:gd name="connsiteY5" fmla="*/ 0 h 965500"/>
              <a:gd name="connsiteX6" fmla="*/ 6473746 w 8530729"/>
              <a:gd name="connsiteY6" fmla="*/ 609600 h 965500"/>
              <a:gd name="connsiteX7" fmla="*/ 8530729 w 8530729"/>
              <a:gd name="connsiteY7" fmla="*/ 621241 h 965500"/>
              <a:gd name="connsiteX0" fmla="*/ 0 w 8530729"/>
              <a:gd name="connsiteY0" fmla="*/ 358986 h 965500"/>
              <a:gd name="connsiteX1" fmla="*/ 2250259 w 8530729"/>
              <a:gd name="connsiteY1" fmla="*/ 343655 h 965500"/>
              <a:gd name="connsiteX2" fmla="*/ 2252300 w 8530729"/>
              <a:gd name="connsiteY2" fmla="*/ 955070 h 965500"/>
              <a:gd name="connsiteX3" fmla="*/ 4407567 w 8530729"/>
              <a:gd name="connsiteY3" fmla="*/ 965500 h 965500"/>
              <a:gd name="connsiteX4" fmla="*/ 4420386 w 8530729"/>
              <a:gd name="connsiteY4" fmla="*/ 14816 h 965500"/>
              <a:gd name="connsiteX5" fmla="*/ 6473746 w 8530729"/>
              <a:gd name="connsiteY5" fmla="*/ 0 h 965500"/>
              <a:gd name="connsiteX6" fmla="*/ 6473746 w 8530729"/>
              <a:gd name="connsiteY6" fmla="*/ 609600 h 965500"/>
              <a:gd name="connsiteX7" fmla="*/ 8530729 w 8530729"/>
              <a:gd name="connsiteY7" fmla="*/ 621241 h 965500"/>
              <a:gd name="connsiteX0" fmla="*/ 0 w 8530729"/>
              <a:gd name="connsiteY0" fmla="*/ 358986 h 965500"/>
              <a:gd name="connsiteX1" fmla="*/ 2250259 w 8530729"/>
              <a:gd name="connsiteY1" fmla="*/ 343655 h 965500"/>
              <a:gd name="connsiteX2" fmla="*/ 2252300 w 8530729"/>
              <a:gd name="connsiteY2" fmla="*/ 955070 h 965500"/>
              <a:gd name="connsiteX3" fmla="*/ 4407567 w 8530729"/>
              <a:gd name="connsiteY3" fmla="*/ 965500 h 965500"/>
              <a:gd name="connsiteX4" fmla="*/ 4420386 w 8530729"/>
              <a:gd name="connsiteY4" fmla="*/ 14816 h 965500"/>
              <a:gd name="connsiteX5" fmla="*/ 6554861 w 8530729"/>
              <a:gd name="connsiteY5" fmla="*/ 0 h 965500"/>
              <a:gd name="connsiteX6" fmla="*/ 6473746 w 8530729"/>
              <a:gd name="connsiteY6" fmla="*/ 609600 h 965500"/>
              <a:gd name="connsiteX7" fmla="*/ 8530729 w 8530729"/>
              <a:gd name="connsiteY7" fmla="*/ 621241 h 965500"/>
              <a:gd name="connsiteX0" fmla="*/ 0 w 8530729"/>
              <a:gd name="connsiteY0" fmla="*/ 358986 h 965500"/>
              <a:gd name="connsiteX1" fmla="*/ 2250259 w 8530729"/>
              <a:gd name="connsiteY1" fmla="*/ 343655 h 965500"/>
              <a:gd name="connsiteX2" fmla="*/ 2252300 w 8530729"/>
              <a:gd name="connsiteY2" fmla="*/ 955070 h 965500"/>
              <a:gd name="connsiteX3" fmla="*/ 4407567 w 8530729"/>
              <a:gd name="connsiteY3" fmla="*/ 965500 h 965500"/>
              <a:gd name="connsiteX4" fmla="*/ 4420386 w 8530729"/>
              <a:gd name="connsiteY4" fmla="*/ 14816 h 965500"/>
              <a:gd name="connsiteX5" fmla="*/ 6576982 w 8530729"/>
              <a:gd name="connsiteY5" fmla="*/ 0 h 965500"/>
              <a:gd name="connsiteX6" fmla="*/ 6473746 w 8530729"/>
              <a:gd name="connsiteY6" fmla="*/ 609600 h 965500"/>
              <a:gd name="connsiteX7" fmla="*/ 8530729 w 8530729"/>
              <a:gd name="connsiteY7" fmla="*/ 621241 h 965500"/>
              <a:gd name="connsiteX0" fmla="*/ 0 w 8530729"/>
              <a:gd name="connsiteY0" fmla="*/ 358986 h 965500"/>
              <a:gd name="connsiteX1" fmla="*/ 2250259 w 8530729"/>
              <a:gd name="connsiteY1" fmla="*/ 343655 h 965500"/>
              <a:gd name="connsiteX2" fmla="*/ 2252300 w 8530729"/>
              <a:gd name="connsiteY2" fmla="*/ 955070 h 965500"/>
              <a:gd name="connsiteX3" fmla="*/ 4407567 w 8530729"/>
              <a:gd name="connsiteY3" fmla="*/ 965500 h 965500"/>
              <a:gd name="connsiteX4" fmla="*/ 4420386 w 8530729"/>
              <a:gd name="connsiteY4" fmla="*/ 14816 h 965500"/>
              <a:gd name="connsiteX5" fmla="*/ 6606479 w 8530729"/>
              <a:gd name="connsiteY5" fmla="*/ 0 h 965500"/>
              <a:gd name="connsiteX6" fmla="*/ 6473746 w 8530729"/>
              <a:gd name="connsiteY6" fmla="*/ 609600 h 965500"/>
              <a:gd name="connsiteX7" fmla="*/ 8530729 w 8530729"/>
              <a:gd name="connsiteY7" fmla="*/ 621241 h 965500"/>
              <a:gd name="connsiteX0" fmla="*/ 0 w 8530729"/>
              <a:gd name="connsiteY0" fmla="*/ 358986 h 965500"/>
              <a:gd name="connsiteX1" fmla="*/ 2250259 w 8530729"/>
              <a:gd name="connsiteY1" fmla="*/ 343655 h 965500"/>
              <a:gd name="connsiteX2" fmla="*/ 2252300 w 8530729"/>
              <a:gd name="connsiteY2" fmla="*/ 955070 h 965500"/>
              <a:gd name="connsiteX3" fmla="*/ 4407567 w 8530729"/>
              <a:gd name="connsiteY3" fmla="*/ 965500 h 965500"/>
              <a:gd name="connsiteX4" fmla="*/ 4420386 w 8530729"/>
              <a:gd name="connsiteY4" fmla="*/ 14816 h 965500"/>
              <a:gd name="connsiteX5" fmla="*/ 6606479 w 8530729"/>
              <a:gd name="connsiteY5" fmla="*/ 0 h 965500"/>
              <a:gd name="connsiteX6" fmla="*/ 6599104 w 8530729"/>
              <a:gd name="connsiteY6" fmla="*/ 590550 h 965500"/>
              <a:gd name="connsiteX7" fmla="*/ 8530729 w 8530729"/>
              <a:gd name="connsiteY7" fmla="*/ 621241 h 965500"/>
              <a:gd name="connsiteX0" fmla="*/ 0 w 8530729"/>
              <a:gd name="connsiteY0" fmla="*/ 358986 h 965500"/>
              <a:gd name="connsiteX1" fmla="*/ 2250259 w 8530729"/>
              <a:gd name="connsiteY1" fmla="*/ 343655 h 965500"/>
              <a:gd name="connsiteX2" fmla="*/ 2252300 w 8530729"/>
              <a:gd name="connsiteY2" fmla="*/ 955070 h 965500"/>
              <a:gd name="connsiteX3" fmla="*/ 4407567 w 8530729"/>
              <a:gd name="connsiteY3" fmla="*/ 965500 h 965500"/>
              <a:gd name="connsiteX4" fmla="*/ 4420386 w 8530729"/>
              <a:gd name="connsiteY4" fmla="*/ 14816 h 965500"/>
              <a:gd name="connsiteX5" fmla="*/ 6606479 w 8530729"/>
              <a:gd name="connsiteY5" fmla="*/ 0 h 965500"/>
              <a:gd name="connsiteX6" fmla="*/ 6599104 w 8530729"/>
              <a:gd name="connsiteY6" fmla="*/ 614362 h 965500"/>
              <a:gd name="connsiteX7" fmla="*/ 8530729 w 8530729"/>
              <a:gd name="connsiteY7" fmla="*/ 621241 h 965500"/>
              <a:gd name="connsiteX0" fmla="*/ 0 w 8530729"/>
              <a:gd name="connsiteY0" fmla="*/ 358986 h 965500"/>
              <a:gd name="connsiteX1" fmla="*/ 2250259 w 8530729"/>
              <a:gd name="connsiteY1" fmla="*/ 343655 h 965500"/>
              <a:gd name="connsiteX2" fmla="*/ 2252300 w 8530729"/>
              <a:gd name="connsiteY2" fmla="*/ 955070 h 965500"/>
              <a:gd name="connsiteX3" fmla="*/ 4407567 w 8530729"/>
              <a:gd name="connsiteY3" fmla="*/ 965500 h 965500"/>
              <a:gd name="connsiteX4" fmla="*/ 4420386 w 8530729"/>
              <a:gd name="connsiteY4" fmla="*/ 14816 h 965500"/>
              <a:gd name="connsiteX5" fmla="*/ 6606479 w 8530729"/>
              <a:gd name="connsiteY5" fmla="*/ 0 h 965500"/>
              <a:gd name="connsiteX6" fmla="*/ 6599104 w 8530729"/>
              <a:gd name="connsiteY6" fmla="*/ 614362 h 965500"/>
              <a:gd name="connsiteX7" fmla="*/ 8530729 w 8530729"/>
              <a:gd name="connsiteY7" fmla="*/ 606953 h 965500"/>
              <a:gd name="connsiteX0" fmla="*/ 0 w 8530729"/>
              <a:gd name="connsiteY0" fmla="*/ 358986 h 965500"/>
              <a:gd name="connsiteX1" fmla="*/ 2250259 w 8530729"/>
              <a:gd name="connsiteY1" fmla="*/ 343655 h 965500"/>
              <a:gd name="connsiteX2" fmla="*/ 2252300 w 8530729"/>
              <a:gd name="connsiteY2" fmla="*/ 955070 h 965500"/>
              <a:gd name="connsiteX3" fmla="*/ 4407567 w 8530729"/>
              <a:gd name="connsiteY3" fmla="*/ 965500 h 965500"/>
              <a:gd name="connsiteX4" fmla="*/ 4420386 w 8530729"/>
              <a:gd name="connsiteY4" fmla="*/ 424391 h 965500"/>
              <a:gd name="connsiteX5" fmla="*/ 6606479 w 8530729"/>
              <a:gd name="connsiteY5" fmla="*/ 0 h 965500"/>
              <a:gd name="connsiteX6" fmla="*/ 6599104 w 8530729"/>
              <a:gd name="connsiteY6" fmla="*/ 614362 h 965500"/>
              <a:gd name="connsiteX7" fmla="*/ 8530729 w 8530729"/>
              <a:gd name="connsiteY7" fmla="*/ 606953 h 965500"/>
              <a:gd name="connsiteX0" fmla="*/ 0 w 8530729"/>
              <a:gd name="connsiteY0" fmla="*/ 15331 h 621845"/>
              <a:gd name="connsiteX1" fmla="*/ 2250259 w 8530729"/>
              <a:gd name="connsiteY1" fmla="*/ 0 h 621845"/>
              <a:gd name="connsiteX2" fmla="*/ 2252300 w 8530729"/>
              <a:gd name="connsiteY2" fmla="*/ 611415 h 621845"/>
              <a:gd name="connsiteX3" fmla="*/ 4407567 w 8530729"/>
              <a:gd name="connsiteY3" fmla="*/ 621845 h 621845"/>
              <a:gd name="connsiteX4" fmla="*/ 4420386 w 8530729"/>
              <a:gd name="connsiteY4" fmla="*/ 80736 h 621845"/>
              <a:gd name="connsiteX5" fmla="*/ 6613855 w 8530729"/>
              <a:gd name="connsiteY5" fmla="*/ 56395 h 621845"/>
              <a:gd name="connsiteX6" fmla="*/ 6599104 w 8530729"/>
              <a:gd name="connsiteY6" fmla="*/ 270707 h 621845"/>
              <a:gd name="connsiteX7" fmla="*/ 8530729 w 8530729"/>
              <a:gd name="connsiteY7" fmla="*/ 263298 h 621845"/>
              <a:gd name="connsiteX0" fmla="*/ 0 w 8530729"/>
              <a:gd name="connsiteY0" fmla="*/ 15331 h 621845"/>
              <a:gd name="connsiteX1" fmla="*/ 2250259 w 8530729"/>
              <a:gd name="connsiteY1" fmla="*/ 0 h 621845"/>
              <a:gd name="connsiteX2" fmla="*/ 2252300 w 8530729"/>
              <a:gd name="connsiteY2" fmla="*/ 611415 h 621845"/>
              <a:gd name="connsiteX3" fmla="*/ 4407567 w 8530729"/>
              <a:gd name="connsiteY3" fmla="*/ 621845 h 621845"/>
              <a:gd name="connsiteX4" fmla="*/ 4420386 w 8530729"/>
              <a:gd name="connsiteY4" fmla="*/ 80736 h 621845"/>
              <a:gd name="connsiteX5" fmla="*/ 6599107 w 8530729"/>
              <a:gd name="connsiteY5" fmla="*/ 56395 h 621845"/>
              <a:gd name="connsiteX6" fmla="*/ 6599104 w 8530729"/>
              <a:gd name="connsiteY6" fmla="*/ 270707 h 621845"/>
              <a:gd name="connsiteX7" fmla="*/ 8530729 w 8530729"/>
              <a:gd name="connsiteY7" fmla="*/ 263298 h 621845"/>
              <a:gd name="connsiteX0" fmla="*/ 0 w 8530729"/>
              <a:gd name="connsiteY0" fmla="*/ 15331 h 621845"/>
              <a:gd name="connsiteX1" fmla="*/ 2250259 w 8530729"/>
              <a:gd name="connsiteY1" fmla="*/ 0 h 621845"/>
              <a:gd name="connsiteX2" fmla="*/ 2252300 w 8530729"/>
              <a:gd name="connsiteY2" fmla="*/ 611415 h 621845"/>
              <a:gd name="connsiteX3" fmla="*/ 4407567 w 8530729"/>
              <a:gd name="connsiteY3" fmla="*/ 621845 h 621845"/>
              <a:gd name="connsiteX4" fmla="*/ 4420386 w 8530729"/>
              <a:gd name="connsiteY4" fmla="*/ 80736 h 621845"/>
              <a:gd name="connsiteX5" fmla="*/ 6599107 w 8530729"/>
              <a:gd name="connsiteY5" fmla="*/ 84970 h 621845"/>
              <a:gd name="connsiteX6" fmla="*/ 6599104 w 8530729"/>
              <a:gd name="connsiteY6" fmla="*/ 270707 h 621845"/>
              <a:gd name="connsiteX7" fmla="*/ 8530729 w 8530729"/>
              <a:gd name="connsiteY7" fmla="*/ 263298 h 621845"/>
              <a:gd name="connsiteX0" fmla="*/ 0 w 8530729"/>
              <a:gd name="connsiteY0" fmla="*/ 256853 h 863367"/>
              <a:gd name="connsiteX1" fmla="*/ 2250259 w 8530729"/>
              <a:gd name="connsiteY1" fmla="*/ 241522 h 863367"/>
              <a:gd name="connsiteX2" fmla="*/ 2252300 w 8530729"/>
              <a:gd name="connsiteY2" fmla="*/ 852937 h 863367"/>
              <a:gd name="connsiteX3" fmla="*/ 4407567 w 8530729"/>
              <a:gd name="connsiteY3" fmla="*/ 863367 h 863367"/>
              <a:gd name="connsiteX4" fmla="*/ 4420386 w 8530729"/>
              <a:gd name="connsiteY4" fmla="*/ 322258 h 863367"/>
              <a:gd name="connsiteX5" fmla="*/ 6599107 w 8530729"/>
              <a:gd name="connsiteY5" fmla="*/ 326492 h 863367"/>
              <a:gd name="connsiteX6" fmla="*/ 6613852 w 8530729"/>
              <a:gd name="connsiteY6" fmla="*/ 35979 h 863367"/>
              <a:gd name="connsiteX7" fmla="*/ 8530729 w 8530729"/>
              <a:gd name="connsiteY7" fmla="*/ 504820 h 863367"/>
              <a:gd name="connsiteX0" fmla="*/ 0 w 8530729"/>
              <a:gd name="connsiteY0" fmla="*/ 220874 h 827388"/>
              <a:gd name="connsiteX1" fmla="*/ 2250259 w 8530729"/>
              <a:gd name="connsiteY1" fmla="*/ 205543 h 827388"/>
              <a:gd name="connsiteX2" fmla="*/ 2252300 w 8530729"/>
              <a:gd name="connsiteY2" fmla="*/ 816958 h 827388"/>
              <a:gd name="connsiteX3" fmla="*/ 4407567 w 8530729"/>
              <a:gd name="connsiteY3" fmla="*/ 827388 h 827388"/>
              <a:gd name="connsiteX4" fmla="*/ 4420386 w 8530729"/>
              <a:gd name="connsiteY4" fmla="*/ 286279 h 827388"/>
              <a:gd name="connsiteX5" fmla="*/ 6599107 w 8530729"/>
              <a:gd name="connsiteY5" fmla="*/ 290513 h 827388"/>
              <a:gd name="connsiteX6" fmla="*/ 6613852 w 8530729"/>
              <a:gd name="connsiteY6" fmla="*/ 0 h 827388"/>
              <a:gd name="connsiteX7" fmla="*/ 8530729 w 8530729"/>
              <a:gd name="connsiteY7" fmla="*/ 468841 h 827388"/>
              <a:gd name="connsiteX0" fmla="*/ 0 w 8530729"/>
              <a:gd name="connsiteY0" fmla="*/ 220877 h 827391"/>
              <a:gd name="connsiteX1" fmla="*/ 2250259 w 8530729"/>
              <a:gd name="connsiteY1" fmla="*/ 205546 h 827391"/>
              <a:gd name="connsiteX2" fmla="*/ 2252300 w 8530729"/>
              <a:gd name="connsiteY2" fmla="*/ 816961 h 827391"/>
              <a:gd name="connsiteX3" fmla="*/ 4407567 w 8530729"/>
              <a:gd name="connsiteY3" fmla="*/ 827391 h 827391"/>
              <a:gd name="connsiteX4" fmla="*/ 4420386 w 8530729"/>
              <a:gd name="connsiteY4" fmla="*/ 286282 h 827391"/>
              <a:gd name="connsiteX5" fmla="*/ 6599107 w 8530729"/>
              <a:gd name="connsiteY5" fmla="*/ 290516 h 827391"/>
              <a:gd name="connsiteX6" fmla="*/ 6613852 w 8530729"/>
              <a:gd name="connsiteY6" fmla="*/ 3 h 827391"/>
              <a:gd name="connsiteX7" fmla="*/ 8530729 w 8530729"/>
              <a:gd name="connsiteY7" fmla="*/ 468844 h 827391"/>
              <a:gd name="connsiteX0" fmla="*/ 0 w 8530729"/>
              <a:gd name="connsiteY0" fmla="*/ 220880 h 827394"/>
              <a:gd name="connsiteX1" fmla="*/ 2250259 w 8530729"/>
              <a:gd name="connsiteY1" fmla="*/ 205549 h 827394"/>
              <a:gd name="connsiteX2" fmla="*/ 2252300 w 8530729"/>
              <a:gd name="connsiteY2" fmla="*/ 816964 h 827394"/>
              <a:gd name="connsiteX3" fmla="*/ 4407567 w 8530729"/>
              <a:gd name="connsiteY3" fmla="*/ 827394 h 827394"/>
              <a:gd name="connsiteX4" fmla="*/ 4420386 w 8530729"/>
              <a:gd name="connsiteY4" fmla="*/ 286285 h 827394"/>
              <a:gd name="connsiteX5" fmla="*/ 6599107 w 8530729"/>
              <a:gd name="connsiteY5" fmla="*/ 290519 h 827394"/>
              <a:gd name="connsiteX6" fmla="*/ 6613852 w 8530729"/>
              <a:gd name="connsiteY6" fmla="*/ 6 h 827394"/>
              <a:gd name="connsiteX7" fmla="*/ 8530729 w 8530729"/>
              <a:gd name="connsiteY7" fmla="*/ 468847 h 827394"/>
              <a:gd name="connsiteX0" fmla="*/ 0 w 8530729"/>
              <a:gd name="connsiteY0" fmla="*/ 220880 h 827394"/>
              <a:gd name="connsiteX1" fmla="*/ 2250259 w 8530729"/>
              <a:gd name="connsiteY1" fmla="*/ 205549 h 827394"/>
              <a:gd name="connsiteX2" fmla="*/ 2252300 w 8530729"/>
              <a:gd name="connsiteY2" fmla="*/ 816964 h 827394"/>
              <a:gd name="connsiteX3" fmla="*/ 4407567 w 8530729"/>
              <a:gd name="connsiteY3" fmla="*/ 827394 h 827394"/>
              <a:gd name="connsiteX4" fmla="*/ 4420386 w 8530729"/>
              <a:gd name="connsiteY4" fmla="*/ 286285 h 827394"/>
              <a:gd name="connsiteX5" fmla="*/ 6576985 w 8530729"/>
              <a:gd name="connsiteY5" fmla="*/ 290519 h 827394"/>
              <a:gd name="connsiteX6" fmla="*/ 6613852 w 8530729"/>
              <a:gd name="connsiteY6" fmla="*/ 6 h 827394"/>
              <a:gd name="connsiteX7" fmla="*/ 8530729 w 8530729"/>
              <a:gd name="connsiteY7" fmla="*/ 468847 h 827394"/>
              <a:gd name="connsiteX0" fmla="*/ 0 w 8530729"/>
              <a:gd name="connsiteY0" fmla="*/ 220880 h 827394"/>
              <a:gd name="connsiteX1" fmla="*/ 2250259 w 8530729"/>
              <a:gd name="connsiteY1" fmla="*/ 205549 h 827394"/>
              <a:gd name="connsiteX2" fmla="*/ 2252300 w 8530729"/>
              <a:gd name="connsiteY2" fmla="*/ 816964 h 827394"/>
              <a:gd name="connsiteX3" fmla="*/ 4407567 w 8530729"/>
              <a:gd name="connsiteY3" fmla="*/ 827394 h 827394"/>
              <a:gd name="connsiteX4" fmla="*/ 4420386 w 8530729"/>
              <a:gd name="connsiteY4" fmla="*/ 286285 h 827394"/>
              <a:gd name="connsiteX5" fmla="*/ 6820328 w 8530729"/>
              <a:gd name="connsiteY5" fmla="*/ 300044 h 827394"/>
              <a:gd name="connsiteX6" fmla="*/ 6613852 w 8530729"/>
              <a:gd name="connsiteY6" fmla="*/ 6 h 827394"/>
              <a:gd name="connsiteX7" fmla="*/ 8530729 w 8530729"/>
              <a:gd name="connsiteY7" fmla="*/ 468847 h 827394"/>
              <a:gd name="connsiteX0" fmla="*/ 0 w 8530729"/>
              <a:gd name="connsiteY0" fmla="*/ 220880 h 827394"/>
              <a:gd name="connsiteX1" fmla="*/ 2250259 w 8530729"/>
              <a:gd name="connsiteY1" fmla="*/ 205549 h 827394"/>
              <a:gd name="connsiteX2" fmla="*/ 2252300 w 8530729"/>
              <a:gd name="connsiteY2" fmla="*/ 816964 h 827394"/>
              <a:gd name="connsiteX3" fmla="*/ 4407567 w 8530729"/>
              <a:gd name="connsiteY3" fmla="*/ 827394 h 827394"/>
              <a:gd name="connsiteX4" fmla="*/ 4420386 w 8530729"/>
              <a:gd name="connsiteY4" fmla="*/ 286285 h 827394"/>
              <a:gd name="connsiteX5" fmla="*/ 6628603 w 8530729"/>
              <a:gd name="connsiteY5" fmla="*/ 290519 h 827394"/>
              <a:gd name="connsiteX6" fmla="*/ 6613852 w 8530729"/>
              <a:gd name="connsiteY6" fmla="*/ 6 h 827394"/>
              <a:gd name="connsiteX7" fmla="*/ 8530729 w 8530729"/>
              <a:gd name="connsiteY7" fmla="*/ 468847 h 827394"/>
              <a:gd name="connsiteX0" fmla="*/ 0 w 8899431"/>
              <a:gd name="connsiteY0" fmla="*/ 220880 h 827394"/>
              <a:gd name="connsiteX1" fmla="*/ 2250259 w 8899431"/>
              <a:gd name="connsiteY1" fmla="*/ 205549 h 827394"/>
              <a:gd name="connsiteX2" fmla="*/ 2252300 w 8899431"/>
              <a:gd name="connsiteY2" fmla="*/ 816964 h 827394"/>
              <a:gd name="connsiteX3" fmla="*/ 4407567 w 8899431"/>
              <a:gd name="connsiteY3" fmla="*/ 827394 h 827394"/>
              <a:gd name="connsiteX4" fmla="*/ 4420386 w 8899431"/>
              <a:gd name="connsiteY4" fmla="*/ 286285 h 827394"/>
              <a:gd name="connsiteX5" fmla="*/ 6628603 w 8899431"/>
              <a:gd name="connsiteY5" fmla="*/ 290519 h 827394"/>
              <a:gd name="connsiteX6" fmla="*/ 6613852 w 8899431"/>
              <a:gd name="connsiteY6" fmla="*/ 6 h 827394"/>
              <a:gd name="connsiteX7" fmla="*/ 8899431 w 8899431"/>
              <a:gd name="connsiteY7" fmla="*/ 2122 h 827394"/>
              <a:gd name="connsiteX0" fmla="*/ 0 w 8899431"/>
              <a:gd name="connsiteY0" fmla="*/ 220880 h 827394"/>
              <a:gd name="connsiteX1" fmla="*/ 2250259 w 8899431"/>
              <a:gd name="connsiteY1" fmla="*/ 205549 h 827394"/>
              <a:gd name="connsiteX2" fmla="*/ 2252300 w 8899431"/>
              <a:gd name="connsiteY2" fmla="*/ 816964 h 827394"/>
              <a:gd name="connsiteX3" fmla="*/ 4407567 w 8899431"/>
              <a:gd name="connsiteY3" fmla="*/ 827394 h 827394"/>
              <a:gd name="connsiteX4" fmla="*/ 4420386 w 8899431"/>
              <a:gd name="connsiteY4" fmla="*/ 286285 h 827394"/>
              <a:gd name="connsiteX5" fmla="*/ 6628603 w 8899431"/>
              <a:gd name="connsiteY5" fmla="*/ 290519 h 827394"/>
              <a:gd name="connsiteX6" fmla="*/ 6687592 w 8899431"/>
              <a:gd name="connsiteY6" fmla="*/ 6 h 827394"/>
              <a:gd name="connsiteX7" fmla="*/ 8899431 w 8899431"/>
              <a:gd name="connsiteY7" fmla="*/ 2122 h 827394"/>
              <a:gd name="connsiteX0" fmla="*/ 0 w 8899431"/>
              <a:gd name="connsiteY0" fmla="*/ 220880 h 827394"/>
              <a:gd name="connsiteX1" fmla="*/ 2250259 w 8899431"/>
              <a:gd name="connsiteY1" fmla="*/ 205549 h 827394"/>
              <a:gd name="connsiteX2" fmla="*/ 2252300 w 8899431"/>
              <a:gd name="connsiteY2" fmla="*/ 816964 h 827394"/>
              <a:gd name="connsiteX3" fmla="*/ 4407567 w 8899431"/>
              <a:gd name="connsiteY3" fmla="*/ 827394 h 827394"/>
              <a:gd name="connsiteX4" fmla="*/ 4420386 w 8899431"/>
              <a:gd name="connsiteY4" fmla="*/ 286285 h 827394"/>
              <a:gd name="connsiteX5" fmla="*/ 6702343 w 8899431"/>
              <a:gd name="connsiteY5" fmla="*/ 290519 h 827394"/>
              <a:gd name="connsiteX6" fmla="*/ 6687592 w 8899431"/>
              <a:gd name="connsiteY6" fmla="*/ 6 h 827394"/>
              <a:gd name="connsiteX7" fmla="*/ 8899431 w 8899431"/>
              <a:gd name="connsiteY7" fmla="*/ 2122 h 827394"/>
              <a:gd name="connsiteX0" fmla="*/ 0 w 8899431"/>
              <a:gd name="connsiteY0" fmla="*/ 220880 h 827394"/>
              <a:gd name="connsiteX1" fmla="*/ 2250259 w 8899431"/>
              <a:gd name="connsiteY1" fmla="*/ 205549 h 827394"/>
              <a:gd name="connsiteX2" fmla="*/ 2252300 w 8899431"/>
              <a:gd name="connsiteY2" fmla="*/ 816964 h 827394"/>
              <a:gd name="connsiteX3" fmla="*/ 4407567 w 8899431"/>
              <a:gd name="connsiteY3" fmla="*/ 827394 h 827394"/>
              <a:gd name="connsiteX4" fmla="*/ 4420386 w 8899431"/>
              <a:gd name="connsiteY4" fmla="*/ 286285 h 827394"/>
              <a:gd name="connsiteX5" fmla="*/ 6687595 w 8899431"/>
              <a:gd name="connsiteY5" fmla="*/ 283375 h 827394"/>
              <a:gd name="connsiteX6" fmla="*/ 6687592 w 8899431"/>
              <a:gd name="connsiteY6" fmla="*/ 6 h 827394"/>
              <a:gd name="connsiteX7" fmla="*/ 8899431 w 8899431"/>
              <a:gd name="connsiteY7" fmla="*/ 2122 h 827394"/>
              <a:gd name="connsiteX0" fmla="*/ 0 w 8899431"/>
              <a:gd name="connsiteY0" fmla="*/ 220880 h 827394"/>
              <a:gd name="connsiteX1" fmla="*/ 2250259 w 8899431"/>
              <a:gd name="connsiteY1" fmla="*/ 205549 h 827394"/>
              <a:gd name="connsiteX2" fmla="*/ 2252300 w 8899431"/>
              <a:gd name="connsiteY2" fmla="*/ 816964 h 827394"/>
              <a:gd name="connsiteX3" fmla="*/ 4407567 w 8899431"/>
              <a:gd name="connsiteY3" fmla="*/ 827394 h 827394"/>
              <a:gd name="connsiteX4" fmla="*/ 4420386 w 8899431"/>
              <a:gd name="connsiteY4" fmla="*/ 286285 h 827394"/>
              <a:gd name="connsiteX5" fmla="*/ 6698655 w 8899431"/>
              <a:gd name="connsiteY5" fmla="*/ 283375 h 827394"/>
              <a:gd name="connsiteX6" fmla="*/ 6687592 w 8899431"/>
              <a:gd name="connsiteY6" fmla="*/ 6 h 827394"/>
              <a:gd name="connsiteX7" fmla="*/ 8899431 w 8899431"/>
              <a:gd name="connsiteY7" fmla="*/ 2122 h 827394"/>
              <a:gd name="connsiteX0" fmla="*/ 0 w 8899431"/>
              <a:gd name="connsiteY0" fmla="*/ 220880 h 827394"/>
              <a:gd name="connsiteX1" fmla="*/ 2250259 w 8899431"/>
              <a:gd name="connsiteY1" fmla="*/ 205549 h 827394"/>
              <a:gd name="connsiteX2" fmla="*/ 2252300 w 8899431"/>
              <a:gd name="connsiteY2" fmla="*/ 816964 h 827394"/>
              <a:gd name="connsiteX3" fmla="*/ 4407567 w 8899431"/>
              <a:gd name="connsiteY3" fmla="*/ 827394 h 827394"/>
              <a:gd name="connsiteX4" fmla="*/ 4420386 w 8899431"/>
              <a:gd name="connsiteY4" fmla="*/ 286285 h 827394"/>
              <a:gd name="connsiteX5" fmla="*/ 6687595 w 8899431"/>
              <a:gd name="connsiteY5" fmla="*/ 283375 h 827394"/>
              <a:gd name="connsiteX6" fmla="*/ 6687592 w 8899431"/>
              <a:gd name="connsiteY6" fmla="*/ 6 h 827394"/>
              <a:gd name="connsiteX7" fmla="*/ 8899431 w 8899431"/>
              <a:gd name="connsiteY7" fmla="*/ 2122 h 827394"/>
              <a:gd name="connsiteX0" fmla="*/ 0 w 8899431"/>
              <a:gd name="connsiteY0" fmla="*/ 220880 h 827394"/>
              <a:gd name="connsiteX1" fmla="*/ 2250259 w 8899431"/>
              <a:gd name="connsiteY1" fmla="*/ 205549 h 827394"/>
              <a:gd name="connsiteX2" fmla="*/ 2252300 w 8899431"/>
              <a:gd name="connsiteY2" fmla="*/ 816964 h 827394"/>
              <a:gd name="connsiteX3" fmla="*/ 4407567 w 8899431"/>
              <a:gd name="connsiteY3" fmla="*/ 827394 h 827394"/>
              <a:gd name="connsiteX4" fmla="*/ 4420386 w 8899431"/>
              <a:gd name="connsiteY4" fmla="*/ 286285 h 827394"/>
              <a:gd name="connsiteX5" fmla="*/ 6698655 w 8899431"/>
              <a:gd name="connsiteY5" fmla="*/ 283375 h 827394"/>
              <a:gd name="connsiteX6" fmla="*/ 6687592 w 8899431"/>
              <a:gd name="connsiteY6" fmla="*/ 6 h 827394"/>
              <a:gd name="connsiteX7" fmla="*/ 8899431 w 8899431"/>
              <a:gd name="connsiteY7" fmla="*/ 2122 h 827394"/>
              <a:gd name="connsiteX0" fmla="*/ 0 w 8899431"/>
              <a:gd name="connsiteY0" fmla="*/ 220880 h 827394"/>
              <a:gd name="connsiteX1" fmla="*/ 2250259 w 8899431"/>
              <a:gd name="connsiteY1" fmla="*/ 205549 h 827394"/>
              <a:gd name="connsiteX2" fmla="*/ 2252300 w 8899431"/>
              <a:gd name="connsiteY2" fmla="*/ 816964 h 827394"/>
              <a:gd name="connsiteX3" fmla="*/ 4407567 w 8899431"/>
              <a:gd name="connsiteY3" fmla="*/ 827394 h 827394"/>
              <a:gd name="connsiteX4" fmla="*/ 4420386 w 8899431"/>
              <a:gd name="connsiteY4" fmla="*/ 286285 h 827394"/>
              <a:gd name="connsiteX5" fmla="*/ 6680220 w 8899431"/>
              <a:gd name="connsiteY5" fmla="*/ 285756 h 827394"/>
              <a:gd name="connsiteX6" fmla="*/ 6687592 w 8899431"/>
              <a:gd name="connsiteY6" fmla="*/ 6 h 827394"/>
              <a:gd name="connsiteX7" fmla="*/ 8899431 w 8899431"/>
              <a:gd name="connsiteY7" fmla="*/ 2122 h 827394"/>
              <a:gd name="connsiteX0" fmla="*/ 0 w 8899431"/>
              <a:gd name="connsiteY0" fmla="*/ 220880 h 827394"/>
              <a:gd name="connsiteX1" fmla="*/ 2250259 w 8899431"/>
              <a:gd name="connsiteY1" fmla="*/ 205549 h 827394"/>
              <a:gd name="connsiteX2" fmla="*/ 2252300 w 8899431"/>
              <a:gd name="connsiteY2" fmla="*/ 816964 h 827394"/>
              <a:gd name="connsiteX3" fmla="*/ 4407567 w 8899431"/>
              <a:gd name="connsiteY3" fmla="*/ 827394 h 827394"/>
              <a:gd name="connsiteX4" fmla="*/ 4420386 w 8899431"/>
              <a:gd name="connsiteY4" fmla="*/ 286285 h 827394"/>
              <a:gd name="connsiteX5" fmla="*/ 6691282 w 8899431"/>
              <a:gd name="connsiteY5" fmla="*/ 285756 h 827394"/>
              <a:gd name="connsiteX6" fmla="*/ 6687592 w 8899431"/>
              <a:gd name="connsiteY6" fmla="*/ 6 h 827394"/>
              <a:gd name="connsiteX7" fmla="*/ 8899431 w 8899431"/>
              <a:gd name="connsiteY7" fmla="*/ 2122 h 827394"/>
              <a:gd name="connsiteX0" fmla="*/ 0 w 8899431"/>
              <a:gd name="connsiteY0" fmla="*/ 220880 h 827394"/>
              <a:gd name="connsiteX1" fmla="*/ 2250259 w 8899431"/>
              <a:gd name="connsiteY1" fmla="*/ 205549 h 827394"/>
              <a:gd name="connsiteX2" fmla="*/ 2252300 w 8899431"/>
              <a:gd name="connsiteY2" fmla="*/ 816964 h 827394"/>
              <a:gd name="connsiteX3" fmla="*/ 4407567 w 8899431"/>
              <a:gd name="connsiteY3" fmla="*/ 827394 h 827394"/>
              <a:gd name="connsiteX4" fmla="*/ 4420386 w 8899431"/>
              <a:gd name="connsiteY4" fmla="*/ 286285 h 827394"/>
              <a:gd name="connsiteX5" fmla="*/ 6691282 w 8899431"/>
              <a:gd name="connsiteY5" fmla="*/ 288138 h 827394"/>
              <a:gd name="connsiteX6" fmla="*/ 6687592 w 8899431"/>
              <a:gd name="connsiteY6" fmla="*/ 6 h 827394"/>
              <a:gd name="connsiteX7" fmla="*/ 8899431 w 8899431"/>
              <a:gd name="connsiteY7" fmla="*/ 2122 h 827394"/>
              <a:gd name="connsiteX0" fmla="*/ 0 w 8810943"/>
              <a:gd name="connsiteY0" fmla="*/ 208974 h 827394"/>
              <a:gd name="connsiteX1" fmla="*/ 2161771 w 8810943"/>
              <a:gd name="connsiteY1" fmla="*/ 205549 h 827394"/>
              <a:gd name="connsiteX2" fmla="*/ 2163812 w 8810943"/>
              <a:gd name="connsiteY2" fmla="*/ 816964 h 827394"/>
              <a:gd name="connsiteX3" fmla="*/ 4319079 w 8810943"/>
              <a:gd name="connsiteY3" fmla="*/ 827394 h 827394"/>
              <a:gd name="connsiteX4" fmla="*/ 4331898 w 8810943"/>
              <a:gd name="connsiteY4" fmla="*/ 286285 h 827394"/>
              <a:gd name="connsiteX5" fmla="*/ 6602794 w 8810943"/>
              <a:gd name="connsiteY5" fmla="*/ 288138 h 827394"/>
              <a:gd name="connsiteX6" fmla="*/ 6599104 w 8810943"/>
              <a:gd name="connsiteY6" fmla="*/ 6 h 827394"/>
              <a:gd name="connsiteX7" fmla="*/ 8810943 w 8810943"/>
              <a:gd name="connsiteY7" fmla="*/ 2122 h 827394"/>
              <a:gd name="connsiteX0" fmla="*/ 0 w 8836753"/>
              <a:gd name="connsiteY0" fmla="*/ 208974 h 827394"/>
              <a:gd name="connsiteX1" fmla="*/ 2187581 w 8836753"/>
              <a:gd name="connsiteY1" fmla="*/ 205549 h 827394"/>
              <a:gd name="connsiteX2" fmla="*/ 2189622 w 8836753"/>
              <a:gd name="connsiteY2" fmla="*/ 816964 h 827394"/>
              <a:gd name="connsiteX3" fmla="*/ 4344889 w 8836753"/>
              <a:gd name="connsiteY3" fmla="*/ 827394 h 827394"/>
              <a:gd name="connsiteX4" fmla="*/ 4357708 w 8836753"/>
              <a:gd name="connsiteY4" fmla="*/ 286285 h 827394"/>
              <a:gd name="connsiteX5" fmla="*/ 6628604 w 8836753"/>
              <a:gd name="connsiteY5" fmla="*/ 288138 h 827394"/>
              <a:gd name="connsiteX6" fmla="*/ 6624914 w 8836753"/>
              <a:gd name="connsiteY6" fmla="*/ 6 h 827394"/>
              <a:gd name="connsiteX7" fmla="*/ 8836753 w 8836753"/>
              <a:gd name="connsiteY7" fmla="*/ 2122 h 827394"/>
              <a:gd name="csX0" fmla="*/ 0 w 8836753"/>
              <a:gd name="csY0" fmla="*/ 208974 h 827394"/>
              <a:gd name="csX1" fmla="*/ 2187581 w 8836753"/>
              <a:gd name="csY1" fmla="*/ 205549 h 827394"/>
              <a:gd name="csX2" fmla="*/ 2189622 w 8836753"/>
              <a:gd name="csY2" fmla="*/ 816964 h 827394"/>
              <a:gd name="csX3" fmla="*/ 4344889 w 8836753"/>
              <a:gd name="csY3" fmla="*/ 827394 h 827394"/>
              <a:gd name="csX4" fmla="*/ 4290289 w 8836753"/>
              <a:gd name="csY4" fmla="*/ 474970 h 827394"/>
              <a:gd name="csX5" fmla="*/ 6628604 w 8836753"/>
              <a:gd name="csY5" fmla="*/ 288138 h 827394"/>
              <a:gd name="csX6" fmla="*/ 6624914 w 8836753"/>
              <a:gd name="csY6" fmla="*/ 6 h 827394"/>
              <a:gd name="csX7" fmla="*/ 8836753 w 8836753"/>
              <a:gd name="csY7" fmla="*/ 2122 h 827394"/>
              <a:gd name="csX0" fmla="*/ 0 w 8836753"/>
              <a:gd name="csY0" fmla="*/ 208972 h 827392"/>
              <a:gd name="csX1" fmla="*/ 2187581 w 8836753"/>
              <a:gd name="csY1" fmla="*/ 205547 h 827392"/>
              <a:gd name="csX2" fmla="*/ 2189622 w 8836753"/>
              <a:gd name="csY2" fmla="*/ 816962 h 827392"/>
              <a:gd name="csX3" fmla="*/ 4344889 w 8836753"/>
              <a:gd name="csY3" fmla="*/ 827392 h 827392"/>
              <a:gd name="csX4" fmla="*/ 4290289 w 8836753"/>
              <a:gd name="csY4" fmla="*/ 474968 h 827392"/>
              <a:gd name="csX5" fmla="*/ 6606131 w 8836753"/>
              <a:gd name="csY5" fmla="*/ 505850 h 827392"/>
              <a:gd name="csX6" fmla="*/ 6624914 w 8836753"/>
              <a:gd name="csY6" fmla="*/ 4 h 827392"/>
              <a:gd name="csX7" fmla="*/ 8836753 w 8836753"/>
              <a:gd name="csY7" fmla="*/ 2120 h 827392"/>
              <a:gd name="csX0" fmla="*/ 0 w 8836753"/>
              <a:gd name="csY0" fmla="*/ 208972 h 827392"/>
              <a:gd name="csX1" fmla="*/ 2187581 w 8836753"/>
              <a:gd name="csY1" fmla="*/ 205547 h 827392"/>
              <a:gd name="csX2" fmla="*/ 2189622 w 8836753"/>
              <a:gd name="csY2" fmla="*/ 816962 h 827392"/>
              <a:gd name="csX3" fmla="*/ 4344889 w 8836753"/>
              <a:gd name="csY3" fmla="*/ 827392 h 827392"/>
              <a:gd name="csX4" fmla="*/ 4380182 w 8836753"/>
              <a:gd name="csY4" fmla="*/ 503996 h 827392"/>
              <a:gd name="csX5" fmla="*/ 6606131 w 8836753"/>
              <a:gd name="csY5" fmla="*/ 505850 h 827392"/>
              <a:gd name="csX6" fmla="*/ 6624914 w 8836753"/>
              <a:gd name="csY6" fmla="*/ 4 h 827392"/>
              <a:gd name="csX7" fmla="*/ 8836753 w 8836753"/>
              <a:gd name="csY7" fmla="*/ 2120 h 827392"/>
              <a:gd name="csX0" fmla="*/ 0 w 8836753"/>
              <a:gd name="csY0" fmla="*/ 206852 h 970341"/>
              <a:gd name="csX1" fmla="*/ 2187581 w 8836753"/>
              <a:gd name="csY1" fmla="*/ 203427 h 970341"/>
              <a:gd name="csX2" fmla="*/ 2189622 w 8836753"/>
              <a:gd name="csY2" fmla="*/ 814842 h 970341"/>
              <a:gd name="csX3" fmla="*/ 4344889 w 8836753"/>
              <a:gd name="csY3" fmla="*/ 825272 h 970341"/>
              <a:gd name="csX4" fmla="*/ 4380182 w 8836753"/>
              <a:gd name="csY4" fmla="*/ 501876 h 970341"/>
              <a:gd name="csX5" fmla="*/ 6606131 w 8836753"/>
              <a:gd name="csY5" fmla="*/ 503730 h 970341"/>
              <a:gd name="csX6" fmla="*/ 6579967 w 8836753"/>
              <a:gd name="csY6" fmla="*/ 970341 h 970341"/>
              <a:gd name="csX7" fmla="*/ 8836753 w 8836753"/>
              <a:gd name="csY7" fmla="*/ 0 h 970341"/>
              <a:gd name="csX0" fmla="*/ 0 w 8701913"/>
              <a:gd name="csY0" fmla="*/ 3425 h 766914"/>
              <a:gd name="csX1" fmla="*/ 2187581 w 8701913"/>
              <a:gd name="csY1" fmla="*/ 0 h 766914"/>
              <a:gd name="csX2" fmla="*/ 2189622 w 8701913"/>
              <a:gd name="csY2" fmla="*/ 611415 h 766914"/>
              <a:gd name="csX3" fmla="*/ 4344889 w 8701913"/>
              <a:gd name="csY3" fmla="*/ 621845 h 766914"/>
              <a:gd name="csX4" fmla="*/ 4380182 w 8701913"/>
              <a:gd name="csY4" fmla="*/ 298449 h 766914"/>
              <a:gd name="csX5" fmla="*/ 6606131 w 8701913"/>
              <a:gd name="csY5" fmla="*/ 300303 h 766914"/>
              <a:gd name="csX6" fmla="*/ 6579967 w 8701913"/>
              <a:gd name="csY6" fmla="*/ 766914 h 766914"/>
              <a:gd name="csX7" fmla="*/ 8701913 w 8701913"/>
              <a:gd name="csY7" fmla="*/ 740002 h 766914"/>
              <a:gd name="csX0" fmla="*/ 0 w 8656966"/>
              <a:gd name="csY0" fmla="*/ 3425 h 766914"/>
              <a:gd name="csX1" fmla="*/ 2187581 w 8656966"/>
              <a:gd name="csY1" fmla="*/ 0 h 766914"/>
              <a:gd name="csX2" fmla="*/ 2189622 w 8656966"/>
              <a:gd name="csY2" fmla="*/ 611415 h 766914"/>
              <a:gd name="csX3" fmla="*/ 4344889 w 8656966"/>
              <a:gd name="csY3" fmla="*/ 621845 h 766914"/>
              <a:gd name="csX4" fmla="*/ 4380182 w 8656966"/>
              <a:gd name="csY4" fmla="*/ 298449 h 766914"/>
              <a:gd name="csX5" fmla="*/ 6606131 w 8656966"/>
              <a:gd name="csY5" fmla="*/ 300303 h 766914"/>
              <a:gd name="csX6" fmla="*/ 6579967 w 8656966"/>
              <a:gd name="csY6" fmla="*/ 766914 h 766914"/>
              <a:gd name="csX7" fmla="*/ 8656966 w 8656966"/>
              <a:gd name="csY7" fmla="*/ 754516 h 76691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8656966" h="766914">
                <a:moveTo>
                  <a:pt x="0" y="3425"/>
                </a:moveTo>
                <a:lnTo>
                  <a:pt x="2187581" y="0"/>
                </a:lnTo>
                <a:cubicBezTo>
                  <a:pt x="2188261" y="203805"/>
                  <a:pt x="2188942" y="407610"/>
                  <a:pt x="2189622" y="611415"/>
                </a:cubicBezTo>
                <a:lnTo>
                  <a:pt x="4344889" y="621845"/>
                </a:lnTo>
                <a:lnTo>
                  <a:pt x="4380182" y="298449"/>
                </a:lnTo>
                <a:lnTo>
                  <a:pt x="6606131" y="300303"/>
                </a:lnTo>
                <a:cubicBezTo>
                  <a:pt x="6603674" y="301890"/>
                  <a:pt x="6582427" y="765327"/>
                  <a:pt x="6579967" y="766914"/>
                </a:cubicBezTo>
                <a:lnTo>
                  <a:pt x="8656966" y="754516"/>
                </a:lnTo>
              </a:path>
            </a:pathLst>
          </a:custGeom>
          <a:noFill/>
          <a:ln w="57150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tx1"/>
                </a:gs>
              </a:gsLst>
              <a:lin ang="5400000" scaled="0"/>
              <a:tileRect/>
            </a:gra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0D3E8B9-AC8F-72F9-201F-763592914F17}"/>
              </a:ext>
            </a:extLst>
          </p:cNvPr>
          <p:cNvSpPr/>
          <p:nvPr/>
        </p:nvSpPr>
        <p:spPr>
          <a:xfrm>
            <a:off x="2464784" y="5924316"/>
            <a:ext cx="140184" cy="822617"/>
          </a:xfrm>
          <a:prstGeom prst="rect">
            <a:avLst/>
          </a:prstGeom>
          <a:solidFill>
            <a:schemeClr val="bg1"/>
          </a:solidFill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FF997BED-063A-D8C2-AB88-3A11CDD8137A}"/>
              </a:ext>
            </a:extLst>
          </p:cNvPr>
          <p:cNvSpPr/>
          <p:nvPr/>
        </p:nvSpPr>
        <p:spPr>
          <a:xfrm>
            <a:off x="3774187" y="6160972"/>
            <a:ext cx="270078" cy="577716"/>
          </a:xfrm>
          <a:prstGeom prst="rect">
            <a:avLst/>
          </a:prstGeom>
          <a:solidFill>
            <a:schemeClr val="bg1"/>
          </a:solidFill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73B46221-1A3E-0C2D-D86A-611818088214}"/>
              </a:ext>
            </a:extLst>
          </p:cNvPr>
          <p:cNvSpPr/>
          <p:nvPr/>
        </p:nvSpPr>
        <p:spPr>
          <a:xfrm>
            <a:off x="5174880" y="6247072"/>
            <a:ext cx="244717" cy="577716"/>
          </a:xfrm>
          <a:prstGeom prst="rect">
            <a:avLst/>
          </a:prstGeom>
          <a:solidFill>
            <a:schemeClr val="bg1"/>
          </a:solidFill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0F6BEC3D-F542-3736-E249-40FA4F482C2D}"/>
              </a:ext>
            </a:extLst>
          </p:cNvPr>
          <p:cNvSpPr/>
          <p:nvPr/>
        </p:nvSpPr>
        <p:spPr>
          <a:xfrm>
            <a:off x="5054767" y="5705469"/>
            <a:ext cx="270078" cy="354811"/>
          </a:xfrm>
          <a:prstGeom prst="rect">
            <a:avLst/>
          </a:prstGeom>
          <a:solidFill>
            <a:schemeClr val="bg1"/>
          </a:solidFill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3BD1086B-8CB5-76F0-B114-DD9D4E578F71}"/>
              </a:ext>
            </a:extLst>
          </p:cNvPr>
          <p:cNvSpPr/>
          <p:nvPr/>
        </p:nvSpPr>
        <p:spPr>
          <a:xfrm>
            <a:off x="3592319" y="6020185"/>
            <a:ext cx="270078" cy="577716"/>
          </a:xfrm>
          <a:prstGeom prst="rect">
            <a:avLst/>
          </a:prstGeom>
          <a:solidFill>
            <a:schemeClr val="bg1"/>
          </a:solidFill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656B569D-CBD3-A096-4FC6-7D26A52B5E5D}"/>
              </a:ext>
            </a:extLst>
          </p:cNvPr>
          <p:cNvSpPr/>
          <p:nvPr/>
        </p:nvSpPr>
        <p:spPr>
          <a:xfrm>
            <a:off x="2208736" y="6035358"/>
            <a:ext cx="270078" cy="650264"/>
          </a:xfrm>
          <a:prstGeom prst="rect">
            <a:avLst/>
          </a:prstGeom>
          <a:solidFill>
            <a:schemeClr val="bg1"/>
          </a:solidFill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D6D87CE-4B53-0553-1667-476623ACD3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8000"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12" t="12054" r="66527" b="22526"/>
          <a:stretch>
            <a:fillRect/>
          </a:stretch>
        </p:blipFill>
        <p:spPr>
          <a:xfrm>
            <a:off x="1324906" y="3655303"/>
            <a:ext cx="805224" cy="148298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E07F817-7C61-84C7-EF06-DF9294399D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8000"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12" t="12054" r="66527" b="22526"/>
          <a:stretch>
            <a:fillRect/>
          </a:stretch>
        </p:blipFill>
        <p:spPr>
          <a:xfrm>
            <a:off x="2760430" y="3655303"/>
            <a:ext cx="805224" cy="14829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7BAC867-755D-E939-E16A-C8A2BA823C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8000"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12" t="12054" r="66527" b="22526"/>
          <a:stretch>
            <a:fillRect/>
          </a:stretch>
        </p:blipFill>
        <p:spPr>
          <a:xfrm>
            <a:off x="4195954" y="3655303"/>
            <a:ext cx="805224" cy="14829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1D88355-7B5A-7904-464D-F2FEAA5D50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8000"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12" t="12054" r="66527" b="22526"/>
          <a:stretch>
            <a:fillRect/>
          </a:stretch>
        </p:blipFill>
        <p:spPr>
          <a:xfrm>
            <a:off x="5631478" y="3655303"/>
            <a:ext cx="805224" cy="148298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33BE46B-E0E6-DB04-6DA0-6C8E0FBBA939}"/>
              </a:ext>
            </a:extLst>
          </p:cNvPr>
          <p:cNvSpPr txBox="1"/>
          <p:nvPr/>
        </p:nvSpPr>
        <p:spPr>
          <a:xfrm>
            <a:off x="6901351" y="3543605"/>
            <a:ext cx="893193" cy="14711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8000" noProof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DB6AE80-70CD-1F7D-106F-C8C228A6AD15}"/>
                  </a:ext>
                </a:extLst>
              </p:cNvPr>
              <p:cNvSpPr txBox="1"/>
              <p:nvPr/>
            </p:nvSpPr>
            <p:spPr>
              <a:xfrm>
                <a:off x="2006613" y="7676675"/>
                <a:ext cx="4894738" cy="5059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400" noProof="0">
                    <a:latin typeface="Calibri" panose="020F0502020204030204" pitchFamily="34" charset="0"/>
                    <a:cs typeface="Calibri" panose="020F0502020204030204" pitchFamily="34" charset="0"/>
                  </a:rPr>
                  <a:t>Coarse-resolution global frame time </a:t>
                </a:r>
                <a14:m>
                  <m:oMath xmlns:m="http://schemas.openxmlformats.org/officeDocument/2006/math">
                    <m:r>
                      <a:rPr lang="en-US" sz="2400" i="1" noProof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𝑇</m:t>
                    </m:r>
                  </m:oMath>
                </a14:m>
                <a:endParaRPr lang="en-US" sz="240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DB6AE80-70CD-1F7D-106F-C8C228A6AD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613" y="7676675"/>
                <a:ext cx="4894738" cy="505972"/>
              </a:xfrm>
              <a:prstGeom prst="rect">
                <a:avLst/>
              </a:prstGeom>
              <a:blipFill>
                <a:blip r:embed="rId9"/>
                <a:stretch>
                  <a:fillRect l="-1868" t="-1205" r="-125" b="-26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D3B25A3-FE17-0712-724D-455100253F64}"/>
              </a:ext>
            </a:extLst>
          </p:cNvPr>
          <p:cNvCxnSpPr/>
          <p:nvPr/>
        </p:nvCxnSpPr>
        <p:spPr>
          <a:xfrm>
            <a:off x="8669338" y="1143000"/>
            <a:ext cx="0" cy="8065347"/>
          </a:xfrm>
          <a:prstGeom prst="line">
            <a:avLst/>
          </a:prstGeom>
          <a:ln w="57150">
            <a:solidFill>
              <a:srgbClr val="0070C0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6" name="TextBox 285">
                <a:extLst>
                  <a:ext uri="{FF2B5EF4-FFF2-40B4-BE49-F238E27FC236}">
                    <a16:creationId xmlns:a16="http://schemas.microsoft.com/office/drawing/2014/main" id="{8FAE5C49-9F87-BF1C-9FB3-0AE707A910A4}"/>
                  </a:ext>
                </a:extLst>
              </p:cNvPr>
              <p:cNvSpPr txBox="1"/>
              <p:nvPr/>
            </p:nvSpPr>
            <p:spPr>
              <a:xfrm>
                <a:off x="1450433" y="5463459"/>
                <a:ext cx="993798" cy="5355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0</m:t>
                          </m:r>
                        </m:sub>
                      </m:sSub>
                      <m:r>
                        <a:rPr lang="en-BE" sz="2400" b="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BE" sz="2400" b="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𝑥</m:t>
                      </m:r>
                      <m:r>
                        <a:rPr lang="en-BE" sz="2400" b="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sz="240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86" name="TextBox 285">
                <a:extLst>
                  <a:ext uri="{FF2B5EF4-FFF2-40B4-BE49-F238E27FC236}">
                    <a16:creationId xmlns:a16="http://schemas.microsoft.com/office/drawing/2014/main" id="{8FAE5C49-9F87-BF1C-9FB3-0AE707A910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433" y="5463459"/>
                <a:ext cx="993798" cy="5355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7" name="TextBox 286">
                <a:extLst>
                  <a:ext uri="{FF2B5EF4-FFF2-40B4-BE49-F238E27FC236}">
                    <a16:creationId xmlns:a16="http://schemas.microsoft.com/office/drawing/2014/main" id="{27763F1B-869F-0B8B-9494-3486667FBAB5}"/>
                  </a:ext>
                </a:extLst>
              </p:cNvPr>
              <p:cNvSpPr txBox="1"/>
              <p:nvPr/>
            </p:nvSpPr>
            <p:spPr>
              <a:xfrm>
                <a:off x="2918027" y="5998990"/>
                <a:ext cx="986680" cy="5355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BE" sz="2400" b="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BE" sz="2400" b="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𝑥</m:t>
                      </m:r>
                      <m:r>
                        <a:rPr lang="en-BE" sz="2400" b="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sz="240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87" name="TextBox 286">
                <a:extLst>
                  <a:ext uri="{FF2B5EF4-FFF2-40B4-BE49-F238E27FC236}">
                    <a16:creationId xmlns:a16="http://schemas.microsoft.com/office/drawing/2014/main" id="{27763F1B-869F-0B8B-9494-3486667FBA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027" y="5998990"/>
                <a:ext cx="986680" cy="53553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8" name="TextBox 287">
                <a:extLst>
                  <a:ext uri="{FF2B5EF4-FFF2-40B4-BE49-F238E27FC236}">
                    <a16:creationId xmlns:a16="http://schemas.microsoft.com/office/drawing/2014/main" id="{6BE7FFB0-DE66-6A61-2BB2-F94680C576B8}"/>
                  </a:ext>
                </a:extLst>
              </p:cNvPr>
              <p:cNvSpPr txBox="1"/>
              <p:nvPr/>
            </p:nvSpPr>
            <p:spPr>
              <a:xfrm>
                <a:off x="4107464" y="5595583"/>
                <a:ext cx="993798" cy="5355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b>
                      </m:sSub>
                      <m:r>
                        <a:rPr lang="en-BE" sz="2400" b="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BE" sz="2400" b="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𝑥</m:t>
                      </m:r>
                      <m:r>
                        <a:rPr lang="en-BE" sz="2400" b="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sz="240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88" name="TextBox 287">
                <a:extLst>
                  <a:ext uri="{FF2B5EF4-FFF2-40B4-BE49-F238E27FC236}">
                    <a16:creationId xmlns:a16="http://schemas.microsoft.com/office/drawing/2014/main" id="{6BE7FFB0-DE66-6A61-2BB2-F94680C576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7464" y="5595583"/>
                <a:ext cx="993798" cy="53553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9" name="TextBox 288">
                <a:extLst>
                  <a:ext uri="{FF2B5EF4-FFF2-40B4-BE49-F238E27FC236}">
                    <a16:creationId xmlns:a16="http://schemas.microsoft.com/office/drawing/2014/main" id="{7D2CDD0E-65EC-3448-205E-296609767F26}"/>
                  </a:ext>
                </a:extLst>
              </p:cNvPr>
              <p:cNvSpPr txBox="1"/>
              <p:nvPr/>
            </p:nvSpPr>
            <p:spPr>
              <a:xfrm>
                <a:off x="5517553" y="6060280"/>
                <a:ext cx="993798" cy="5355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3</m:t>
                          </m:r>
                        </m:sub>
                      </m:sSub>
                      <m:r>
                        <a:rPr lang="en-BE" sz="2400" b="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BE" sz="2400" b="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𝑥</m:t>
                      </m:r>
                      <m:r>
                        <a:rPr lang="en-BE" sz="2400" b="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sz="240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89" name="TextBox 288">
                <a:extLst>
                  <a:ext uri="{FF2B5EF4-FFF2-40B4-BE49-F238E27FC236}">
                    <a16:creationId xmlns:a16="http://schemas.microsoft.com/office/drawing/2014/main" id="{7D2CDD0E-65EC-3448-205E-296609767F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7553" y="6060280"/>
                <a:ext cx="993798" cy="53553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3476966E-847A-D3CD-C0BA-111749C0B60E}"/>
              </a:ext>
            </a:extLst>
          </p:cNvPr>
          <p:cNvGrpSpPr/>
          <p:nvPr/>
        </p:nvGrpSpPr>
        <p:grpSpPr>
          <a:xfrm>
            <a:off x="12249809" y="7598879"/>
            <a:ext cx="1072917" cy="2014166"/>
            <a:chOff x="-4659087" y="1207816"/>
            <a:chExt cx="3380886" cy="634687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9661B4-D07B-2B92-543B-9C82C266E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18" t="12383" r="66537" b="22545"/>
            <a:stretch>
              <a:fillRect/>
            </a:stretch>
          </p:blipFill>
          <p:spPr>
            <a:xfrm>
              <a:off x="-4659087" y="1207816"/>
              <a:ext cx="3380886" cy="634686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3F38AB2-D74B-DF70-2923-5860F05CD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8000" contrast="8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36" t="12054" r="66526" b="22526"/>
            <a:stretch>
              <a:fillRect/>
            </a:stretch>
          </p:blipFill>
          <p:spPr>
            <a:xfrm>
              <a:off x="-4640037" y="1207817"/>
              <a:ext cx="3361835" cy="634686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0638C18-A82F-1585-F82C-68B73C47F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2" t="12383" r="66672" b="22546"/>
            <a:stretch>
              <a:fillRect/>
            </a:stretch>
          </p:blipFill>
          <p:spPr>
            <a:xfrm>
              <a:off x="-4659087" y="1207818"/>
              <a:ext cx="3380885" cy="6346868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BEB9DB92-7B20-5C8B-3620-53FE70751EC5}"/>
              </a:ext>
            </a:extLst>
          </p:cNvPr>
          <p:cNvGrpSpPr/>
          <p:nvPr/>
        </p:nvGrpSpPr>
        <p:grpSpPr>
          <a:xfrm>
            <a:off x="9449582" y="4082213"/>
            <a:ext cx="6818704" cy="4866490"/>
            <a:chOff x="9449582" y="4082213"/>
            <a:chExt cx="6818704" cy="486649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AA57DE2B-DCC7-19A7-699C-EA727F25F352}"/>
                </a:ext>
              </a:extLst>
            </p:cNvPr>
            <p:cNvSpPr/>
            <p:nvPr/>
          </p:nvSpPr>
          <p:spPr>
            <a:xfrm>
              <a:off x="12931899" y="4489779"/>
              <a:ext cx="226889" cy="239384"/>
            </a:xfrm>
            <a:prstGeom prst="ellipse">
              <a:avLst/>
            </a:prstGeom>
            <a:solidFill>
              <a:srgbClr val="00B050"/>
            </a:solidFill>
            <a:ln w="57150">
              <a:noFill/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422CE963-4449-194E-A65D-03762899C71B}"/>
                </a:ext>
              </a:extLst>
            </p:cNvPr>
            <p:cNvSpPr/>
            <p:nvPr/>
          </p:nvSpPr>
          <p:spPr>
            <a:xfrm>
              <a:off x="11473298" y="4635705"/>
              <a:ext cx="244551" cy="291852"/>
            </a:xfrm>
            <a:prstGeom prst="ellipse">
              <a:avLst/>
            </a:prstGeom>
            <a:solidFill>
              <a:srgbClr val="11FFED"/>
            </a:solidFill>
            <a:ln w="57150">
              <a:noFill/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2984F252-8E8E-A12E-1AFA-52339C6A1B69}"/>
                </a:ext>
              </a:extLst>
            </p:cNvPr>
            <p:cNvSpPr/>
            <p:nvPr/>
          </p:nvSpPr>
          <p:spPr>
            <a:xfrm>
              <a:off x="9449582" y="4246326"/>
              <a:ext cx="294493" cy="268524"/>
            </a:xfrm>
            <a:prstGeom prst="ellipse">
              <a:avLst/>
            </a:prstGeom>
            <a:solidFill>
              <a:srgbClr val="0000F2"/>
            </a:solidFill>
            <a:ln w="57150">
              <a:noFill/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6211A6D-2FDA-CFD5-33C3-3E3A0F1578DF}"/>
                </a:ext>
              </a:extLst>
            </p:cNvPr>
            <p:cNvSpPr/>
            <p:nvPr/>
          </p:nvSpPr>
          <p:spPr>
            <a:xfrm>
              <a:off x="16023735" y="4514818"/>
              <a:ext cx="244551" cy="291852"/>
            </a:xfrm>
            <a:prstGeom prst="ellipse">
              <a:avLst/>
            </a:prstGeom>
            <a:solidFill>
              <a:srgbClr val="FF0000"/>
            </a:solidFill>
            <a:ln w="57150">
              <a:noFill/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49BEF3C5-DB0D-64B0-7831-DF398B15F293}"/>
                </a:ext>
              </a:extLst>
            </p:cNvPr>
            <p:cNvSpPr/>
            <p:nvPr/>
          </p:nvSpPr>
          <p:spPr>
            <a:xfrm>
              <a:off x="11605164" y="4082213"/>
              <a:ext cx="244551" cy="291852"/>
            </a:xfrm>
            <a:prstGeom prst="ellipse">
              <a:avLst/>
            </a:prstGeom>
            <a:solidFill>
              <a:srgbClr val="11FFED"/>
            </a:solidFill>
            <a:ln w="57150">
              <a:noFill/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40848D3A-6B94-2419-54D3-36698EBDD442}"/>
                </a:ext>
              </a:extLst>
            </p:cNvPr>
            <p:cNvCxnSpPr>
              <a:cxnSpLocks/>
              <a:endCxn id="70" idx="5"/>
            </p:cNvCxnSpPr>
            <p:nvPr/>
          </p:nvCxnSpPr>
          <p:spPr>
            <a:xfrm flipH="1" flipV="1">
              <a:off x="11813901" y="4331324"/>
              <a:ext cx="950754" cy="3664265"/>
            </a:xfrm>
            <a:prstGeom prst="straightConnector1">
              <a:avLst/>
            </a:prstGeom>
            <a:ln w="76200">
              <a:solidFill>
                <a:srgbClr val="00FFFF"/>
              </a:solidFill>
              <a:headEnd type="none"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939C32C2-C9BF-A873-9F13-B0CF40217AC0}"/>
                </a:ext>
              </a:extLst>
            </p:cNvPr>
            <p:cNvCxnSpPr>
              <a:cxnSpLocks/>
              <a:endCxn id="61" idx="4"/>
            </p:cNvCxnSpPr>
            <p:nvPr/>
          </p:nvCxnSpPr>
          <p:spPr>
            <a:xfrm flipV="1">
              <a:off x="12985061" y="4729163"/>
              <a:ext cx="60283" cy="3729037"/>
            </a:xfrm>
            <a:prstGeom prst="straightConnector1">
              <a:avLst/>
            </a:prstGeom>
            <a:ln w="76200">
              <a:solidFill>
                <a:srgbClr val="00B050"/>
              </a:solidFill>
              <a:headEnd type="none"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8BB6A02F-DB76-BFA7-1052-BD957BC62569}"/>
                </a:ext>
              </a:extLst>
            </p:cNvPr>
            <p:cNvCxnSpPr>
              <a:cxnSpLocks/>
              <a:endCxn id="66" idx="2"/>
            </p:cNvCxnSpPr>
            <p:nvPr/>
          </p:nvCxnSpPr>
          <p:spPr>
            <a:xfrm flipV="1">
              <a:off x="12786267" y="4660744"/>
              <a:ext cx="3237468" cy="4287959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none"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D0CD940-AC92-C205-3AD5-B620ECA516C4}"/>
              </a:ext>
            </a:extLst>
          </p:cNvPr>
          <p:cNvSpPr txBox="1"/>
          <p:nvPr/>
        </p:nvSpPr>
        <p:spPr>
          <a:xfrm>
            <a:off x="10914657" y="2181991"/>
            <a:ext cx="4182162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BE" sz="2000">
                <a:latin typeface="Calibri" panose="020F0502020204030204" pitchFamily="34" charset="0"/>
                <a:cs typeface="Calibri" panose="020F0502020204030204" pitchFamily="34" charset="0"/>
              </a:rPr>
              <a:t>Goethals et al., DYRECT (2025)</a:t>
            </a:r>
            <a:endParaRPr 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12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05A22124-EFC7-48AF-98AC-906EDD8A3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noProof="0"/>
              <a:t>Asynchronous event model: high-resolution transition time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C35396-165A-309E-3A6A-8DC064225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US" noProof="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9</a:t>
            </a:fld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AutoShape 2">
            <a:extLst>
              <a:ext uri="{FF2B5EF4-FFF2-40B4-BE49-F238E27FC236}">
                <a16:creationId xmlns:a16="http://schemas.microsoft.com/office/drawing/2014/main" id="{47AFB14A-EEED-0D9B-B5A0-30F664313E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826463" y="2922217"/>
            <a:ext cx="212966" cy="21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4294" tIns="32147" rIns="64294" bIns="32147" numCol="1" anchor="t" anchorCtr="0" compatLnSpc="1">
            <a:prstTxWarp prst="textNoShape">
              <a:avLst/>
            </a:prstTxWarp>
          </a:bodyPr>
          <a:lstStyle/>
          <a:p>
            <a:endParaRPr lang="en-US" sz="1800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AutoShape 2">
            <a:extLst>
              <a:ext uri="{FF2B5EF4-FFF2-40B4-BE49-F238E27FC236}">
                <a16:creationId xmlns:a16="http://schemas.microsoft.com/office/drawing/2014/main" id="{FE5729F2-A9C3-CAB8-180E-C55383F454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65801" y="6485711"/>
            <a:ext cx="138745" cy="21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4294" tIns="32147" rIns="64294" bIns="32147" numCol="1" anchor="t" anchorCtr="0" compatLnSpc="1">
            <a:prstTxWarp prst="textNoShape">
              <a:avLst/>
            </a:prstTxWarp>
          </a:bodyPr>
          <a:lstStyle/>
          <a:p>
            <a:endParaRPr lang="en-US" sz="1800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2" name="Straight Arrow Connector 24">
            <a:extLst>
              <a:ext uri="{FF2B5EF4-FFF2-40B4-BE49-F238E27FC236}">
                <a16:creationId xmlns:a16="http://schemas.microsoft.com/office/drawing/2014/main" id="{93919307-1FF0-872E-147B-F0287EA056DC}"/>
              </a:ext>
            </a:extLst>
          </p:cNvPr>
          <p:cNvCxnSpPr>
            <a:cxnSpLocks/>
          </p:cNvCxnSpPr>
          <p:nvPr/>
        </p:nvCxnSpPr>
        <p:spPr>
          <a:xfrm>
            <a:off x="1016385" y="7330579"/>
            <a:ext cx="5989348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!! Rectangle 1122">
            <a:extLst>
              <a:ext uri="{FF2B5EF4-FFF2-40B4-BE49-F238E27FC236}">
                <a16:creationId xmlns:a16="http://schemas.microsoft.com/office/drawing/2014/main" id="{1D9B8849-A549-16B2-760D-25A7C9CD40B3}"/>
              </a:ext>
            </a:extLst>
          </p:cNvPr>
          <p:cNvSpPr/>
          <p:nvPr/>
        </p:nvSpPr>
        <p:spPr>
          <a:xfrm flipV="1">
            <a:off x="1211048" y="7279184"/>
            <a:ext cx="1210954" cy="118455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!! Rectangle 1122">
            <a:extLst>
              <a:ext uri="{FF2B5EF4-FFF2-40B4-BE49-F238E27FC236}">
                <a16:creationId xmlns:a16="http://schemas.microsoft.com/office/drawing/2014/main" id="{97834E48-C98C-0DF7-E365-20B7319E7FD5}"/>
              </a:ext>
            </a:extLst>
          </p:cNvPr>
          <p:cNvSpPr/>
          <p:nvPr/>
        </p:nvSpPr>
        <p:spPr>
          <a:xfrm flipV="1">
            <a:off x="2604967" y="7279184"/>
            <a:ext cx="1210954" cy="118455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!! Rectangle 1122">
            <a:extLst>
              <a:ext uri="{FF2B5EF4-FFF2-40B4-BE49-F238E27FC236}">
                <a16:creationId xmlns:a16="http://schemas.microsoft.com/office/drawing/2014/main" id="{468AB0EF-DC76-EF39-8B82-BE4C1161E05C}"/>
              </a:ext>
            </a:extLst>
          </p:cNvPr>
          <p:cNvSpPr/>
          <p:nvPr/>
        </p:nvSpPr>
        <p:spPr>
          <a:xfrm flipV="1">
            <a:off x="3998886" y="7279184"/>
            <a:ext cx="1210954" cy="118455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!! Rectangle 1122">
            <a:extLst>
              <a:ext uri="{FF2B5EF4-FFF2-40B4-BE49-F238E27FC236}">
                <a16:creationId xmlns:a16="http://schemas.microsoft.com/office/drawing/2014/main" id="{67E7674D-B976-7A08-8100-1895DE46AF2C}"/>
              </a:ext>
            </a:extLst>
          </p:cNvPr>
          <p:cNvSpPr/>
          <p:nvPr/>
        </p:nvSpPr>
        <p:spPr>
          <a:xfrm flipV="1">
            <a:off x="5392805" y="7279184"/>
            <a:ext cx="1210954" cy="118455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6" name="Picture 6">
            <a:extLst>
              <a:ext uri="{FF2B5EF4-FFF2-40B4-BE49-F238E27FC236}">
                <a16:creationId xmlns:a16="http://schemas.microsoft.com/office/drawing/2014/main" id="{049199AA-FA28-7F7E-4A29-F1B7B3B513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769"/>
          <a:stretch/>
        </p:blipFill>
        <p:spPr>
          <a:xfrm>
            <a:off x="9123379" y="7279184"/>
            <a:ext cx="7385049" cy="116169"/>
          </a:xfrm>
          <a:prstGeom prst="rightArrow">
            <a:avLst>
              <a:gd name="adj1" fmla="val 50000"/>
              <a:gd name="adj2" fmla="val 175136"/>
            </a:avLst>
          </a:prstGeom>
        </p:spPr>
      </p:pic>
      <p:sp>
        <p:nvSpPr>
          <p:cNvPr id="180" name="Freeform: Shape 179">
            <a:extLst>
              <a:ext uri="{FF2B5EF4-FFF2-40B4-BE49-F238E27FC236}">
                <a16:creationId xmlns:a16="http://schemas.microsoft.com/office/drawing/2014/main" id="{D6CA3D28-5C26-4BE7-3F8C-8D0A22AB9D00}"/>
              </a:ext>
            </a:extLst>
          </p:cNvPr>
          <p:cNvSpPr/>
          <p:nvPr/>
        </p:nvSpPr>
        <p:spPr>
          <a:xfrm>
            <a:off x="9458148" y="4495731"/>
            <a:ext cx="6555311" cy="610961"/>
          </a:xfrm>
          <a:custGeom>
            <a:avLst/>
            <a:gdLst>
              <a:gd name="connsiteX0" fmla="*/ 0 w 8418286"/>
              <a:gd name="connsiteY0" fmla="*/ 0 h 246743"/>
              <a:gd name="connsiteX1" fmla="*/ 8418286 w 8418286"/>
              <a:gd name="connsiteY1" fmla="*/ 246743 h 246743"/>
              <a:gd name="connsiteX0" fmla="*/ 0 w 8418286"/>
              <a:gd name="connsiteY0" fmla="*/ 0 h 246743"/>
              <a:gd name="connsiteX1" fmla="*/ 3062515 w 8418286"/>
              <a:gd name="connsiteY1" fmla="*/ 87085 h 246743"/>
              <a:gd name="connsiteX2" fmla="*/ 8418286 w 8418286"/>
              <a:gd name="connsiteY2" fmla="*/ 246743 h 246743"/>
              <a:gd name="connsiteX0" fmla="*/ 0 w 8418286"/>
              <a:gd name="connsiteY0" fmla="*/ 0 h 1611085"/>
              <a:gd name="connsiteX1" fmla="*/ 3091543 w 8418286"/>
              <a:gd name="connsiteY1" fmla="*/ 1611085 h 1611085"/>
              <a:gd name="connsiteX2" fmla="*/ 8418286 w 8418286"/>
              <a:gd name="connsiteY2" fmla="*/ 246743 h 1611085"/>
              <a:gd name="connsiteX0" fmla="*/ 0 w 8418286"/>
              <a:gd name="connsiteY0" fmla="*/ 0 h 1611085"/>
              <a:gd name="connsiteX1" fmla="*/ 1828800 w 8418286"/>
              <a:gd name="connsiteY1" fmla="*/ 957943 h 1611085"/>
              <a:gd name="connsiteX2" fmla="*/ 3091543 w 8418286"/>
              <a:gd name="connsiteY2" fmla="*/ 1611085 h 1611085"/>
              <a:gd name="connsiteX3" fmla="*/ 8418286 w 8418286"/>
              <a:gd name="connsiteY3" fmla="*/ 246743 h 1611085"/>
              <a:gd name="connsiteX0" fmla="*/ 0 w 8418286"/>
              <a:gd name="connsiteY0" fmla="*/ 0 h 1611085"/>
              <a:gd name="connsiteX1" fmla="*/ 3091543 w 8418286"/>
              <a:gd name="connsiteY1" fmla="*/ 43543 h 1611085"/>
              <a:gd name="connsiteX2" fmla="*/ 3091543 w 8418286"/>
              <a:gd name="connsiteY2" fmla="*/ 1611085 h 1611085"/>
              <a:gd name="connsiteX3" fmla="*/ 8418286 w 8418286"/>
              <a:gd name="connsiteY3" fmla="*/ 246743 h 1611085"/>
              <a:gd name="connsiteX0" fmla="*/ 0 w 8418286"/>
              <a:gd name="connsiteY0" fmla="*/ 0 h 1621255"/>
              <a:gd name="connsiteX1" fmla="*/ 3091543 w 8418286"/>
              <a:gd name="connsiteY1" fmla="*/ 43543 h 1621255"/>
              <a:gd name="connsiteX2" fmla="*/ 3091543 w 8418286"/>
              <a:gd name="connsiteY2" fmla="*/ 1611085 h 1621255"/>
              <a:gd name="connsiteX3" fmla="*/ 5210629 w 8418286"/>
              <a:gd name="connsiteY3" fmla="*/ 696685 h 1621255"/>
              <a:gd name="connsiteX4" fmla="*/ 8418286 w 8418286"/>
              <a:gd name="connsiteY4" fmla="*/ 246743 h 1621255"/>
              <a:gd name="connsiteX0" fmla="*/ 0 w 8418286"/>
              <a:gd name="connsiteY0" fmla="*/ 0 h 1759623"/>
              <a:gd name="connsiteX1" fmla="*/ 3091543 w 8418286"/>
              <a:gd name="connsiteY1" fmla="*/ 43543 h 1759623"/>
              <a:gd name="connsiteX2" fmla="*/ 3091543 w 8418286"/>
              <a:gd name="connsiteY2" fmla="*/ 1611085 h 1759623"/>
              <a:gd name="connsiteX3" fmla="*/ 4978401 w 8418286"/>
              <a:gd name="connsiteY3" fmla="*/ 1640113 h 1759623"/>
              <a:gd name="connsiteX4" fmla="*/ 8418286 w 8418286"/>
              <a:gd name="connsiteY4" fmla="*/ 246743 h 1759623"/>
              <a:gd name="connsiteX0" fmla="*/ 0 w 8418286"/>
              <a:gd name="connsiteY0" fmla="*/ 0 h 1664281"/>
              <a:gd name="connsiteX1" fmla="*/ 3091543 w 8418286"/>
              <a:gd name="connsiteY1" fmla="*/ 43543 h 1664281"/>
              <a:gd name="connsiteX2" fmla="*/ 3091543 w 8418286"/>
              <a:gd name="connsiteY2" fmla="*/ 1611085 h 1664281"/>
              <a:gd name="connsiteX3" fmla="*/ 4978401 w 8418286"/>
              <a:gd name="connsiteY3" fmla="*/ 1640113 h 1664281"/>
              <a:gd name="connsiteX4" fmla="*/ 8418286 w 8418286"/>
              <a:gd name="connsiteY4" fmla="*/ 246743 h 1664281"/>
              <a:gd name="connsiteX0" fmla="*/ 0 w 8418286"/>
              <a:gd name="connsiteY0" fmla="*/ 0 h 1640113"/>
              <a:gd name="connsiteX1" fmla="*/ 3091543 w 8418286"/>
              <a:gd name="connsiteY1" fmla="*/ 43543 h 1640113"/>
              <a:gd name="connsiteX2" fmla="*/ 3091543 w 8418286"/>
              <a:gd name="connsiteY2" fmla="*/ 1611085 h 1640113"/>
              <a:gd name="connsiteX3" fmla="*/ 4978401 w 8418286"/>
              <a:gd name="connsiteY3" fmla="*/ 1640113 h 1640113"/>
              <a:gd name="connsiteX4" fmla="*/ 8418286 w 8418286"/>
              <a:gd name="connsiteY4" fmla="*/ 246743 h 1640113"/>
              <a:gd name="connsiteX0" fmla="*/ 0 w 8418286"/>
              <a:gd name="connsiteY0" fmla="*/ 0 h 1640113"/>
              <a:gd name="connsiteX1" fmla="*/ 3091543 w 8418286"/>
              <a:gd name="connsiteY1" fmla="*/ 43543 h 1640113"/>
              <a:gd name="connsiteX2" fmla="*/ 3091543 w 8418286"/>
              <a:gd name="connsiteY2" fmla="*/ 1611085 h 1640113"/>
              <a:gd name="connsiteX3" fmla="*/ 4978401 w 8418286"/>
              <a:gd name="connsiteY3" fmla="*/ 1640113 h 1640113"/>
              <a:gd name="connsiteX4" fmla="*/ 5631543 w 8418286"/>
              <a:gd name="connsiteY4" fmla="*/ 1436914 h 1640113"/>
              <a:gd name="connsiteX5" fmla="*/ 8418286 w 8418286"/>
              <a:gd name="connsiteY5" fmla="*/ 246743 h 1640113"/>
              <a:gd name="connsiteX0" fmla="*/ 0 w 8418286"/>
              <a:gd name="connsiteY0" fmla="*/ 0 h 1640113"/>
              <a:gd name="connsiteX1" fmla="*/ 3091543 w 8418286"/>
              <a:gd name="connsiteY1" fmla="*/ 43543 h 1640113"/>
              <a:gd name="connsiteX2" fmla="*/ 3091543 w 8418286"/>
              <a:gd name="connsiteY2" fmla="*/ 1611085 h 1640113"/>
              <a:gd name="connsiteX3" fmla="*/ 4978401 w 8418286"/>
              <a:gd name="connsiteY3" fmla="*/ 1640113 h 1640113"/>
              <a:gd name="connsiteX4" fmla="*/ 5181600 w 8418286"/>
              <a:gd name="connsiteY4" fmla="*/ 217714 h 1640113"/>
              <a:gd name="connsiteX5" fmla="*/ 8418286 w 8418286"/>
              <a:gd name="connsiteY5" fmla="*/ 246743 h 1640113"/>
              <a:gd name="connsiteX0" fmla="*/ 0 w 8418286"/>
              <a:gd name="connsiteY0" fmla="*/ 0 h 1640113"/>
              <a:gd name="connsiteX1" fmla="*/ 3091543 w 8418286"/>
              <a:gd name="connsiteY1" fmla="*/ 43543 h 1640113"/>
              <a:gd name="connsiteX2" fmla="*/ 3091543 w 8418286"/>
              <a:gd name="connsiteY2" fmla="*/ 1611085 h 1640113"/>
              <a:gd name="connsiteX3" fmla="*/ 4978401 w 8418286"/>
              <a:gd name="connsiteY3" fmla="*/ 1640113 h 1640113"/>
              <a:gd name="connsiteX4" fmla="*/ 5181600 w 8418286"/>
              <a:gd name="connsiteY4" fmla="*/ 217714 h 1640113"/>
              <a:gd name="connsiteX5" fmla="*/ 8418286 w 8418286"/>
              <a:gd name="connsiteY5" fmla="*/ 246743 h 1640113"/>
              <a:gd name="connsiteX0" fmla="*/ 0 w 8418286"/>
              <a:gd name="connsiteY0" fmla="*/ 0 h 1640113"/>
              <a:gd name="connsiteX1" fmla="*/ 3091543 w 8418286"/>
              <a:gd name="connsiteY1" fmla="*/ 43543 h 1640113"/>
              <a:gd name="connsiteX2" fmla="*/ 3091543 w 8418286"/>
              <a:gd name="connsiteY2" fmla="*/ 1611085 h 1640113"/>
              <a:gd name="connsiteX3" fmla="*/ 4978401 w 8418286"/>
              <a:gd name="connsiteY3" fmla="*/ 1640113 h 1640113"/>
              <a:gd name="connsiteX4" fmla="*/ 5181600 w 8418286"/>
              <a:gd name="connsiteY4" fmla="*/ 217714 h 1640113"/>
              <a:gd name="connsiteX5" fmla="*/ 8418286 w 8418286"/>
              <a:gd name="connsiteY5" fmla="*/ 246743 h 1640113"/>
              <a:gd name="connsiteX0" fmla="*/ 0 w 8418286"/>
              <a:gd name="connsiteY0" fmla="*/ 0 h 1640113"/>
              <a:gd name="connsiteX1" fmla="*/ 3091543 w 8418286"/>
              <a:gd name="connsiteY1" fmla="*/ 43543 h 1640113"/>
              <a:gd name="connsiteX2" fmla="*/ 3091543 w 8418286"/>
              <a:gd name="connsiteY2" fmla="*/ 1611085 h 1640113"/>
              <a:gd name="connsiteX3" fmla="*/ 4978401 w 8418286"/>
              <a:gd name="connsiteY3" fmla="*/ 1640113 h 1640113"/>
              <a:gd name="connsiteX4" fmla="*/ 5181600 w 8418286"/>
              <a:gd name="connsiteY4" fmla="*/ 217714 h 1640113"/>
              <a:gd name="connsiteX5" fmla="*/ 8418286 w 8418286"/>
              <a:gd name="connsiteY5" fmla="*/ 246743 h 1640113"/>
              <a:gd name="connsiteX0" fmla="*/ 0 w 8418286"/>
              <a:gd name="connsiteY0" fmla="*/ 72571 h 1712684"/>
              <a:gd name="connsiteX1" fmla="*/ 3091543 w 8418286"/>
              <a:gd name="connsiteY1" fmla="*/ 116114 h 1712684"/>
              <a:gd name="connsiteX2" fmla="*/ 3091543 w 8418286"/>
              <a:gd name="connsiteY2" fmla="*/ 1683656 h 1712684"/>
              <a:gd name="connsiteX3" fmla="*/ 4978401 w 8418286"/>
              <a:gd name="connsiteY3" fmla="*/ 1712684 h 1712684"/>
              <a:gd name="connsiteX4" fmla="*/ 4920342 w 8418286"/>
              <a:gd name="connsiteY4" fmla="*/ 0 h 1712684"/>
              <a:gd name="connsiteX5" fmla="*/ 8418286 w 8418286"/>
              <a:gd name="connsiteY5" fmla="*/ 319314 h 1712684"/>
              <a:gd name="connsiteX0" fmla="*/ 0 w 8389257"/>
              <a:gd name="connsiteY0" fmla="*/ 72571 h 1712684"/>
              <a:gd name="connsiteX1" fmla="*/ 3091543 w 8389257"/>
              <a:gd name="connsiteY1" fmla="*/ 116114 h 1712684"/>
              <a:gd name="connsiteX2" fmla="*/ 3091543 w 8389257"/>
              <a:gd name="connsiteY2" fmla="*/ 1683656 h 1712684"/>
              <a:gd name="connsiteX3" fmla="*/ 4978401 w 8389257"/>
              <a:gd name="connsiteY3" fmla="*/ 1712684 h 1712684"/>
              <a:gd name="connsiteX4" fmla="*/ 4920342 w 8389257"/>
              <a:gd name="connsiteY4" fmla="*/ 0 h 1712684"/>
              <a:gd name="connsiteX5" fmla="*/ 8389257 w 8389257"/>
              <a:gd name="connsiteY5" fmla="*/ 0 h 1712684"/>
              <a:gd name="connsiteX0" fmla="*/ 0 w 8389257"/>
              <a:gd name="connsiteY0" fmla="*/ 72571 h 1683656"/>
              <a:gd name="connsiteX1" fmla="*/ 3091543 w 8389257"/>
              <a:gd name="connsiteY1" fmla="*/ 116114 h 1683656"/>
              <a:gd name="connsiteX2" fmla="*/ 3091543 w 8389257"/>
              <a:gd name="connsiteY2" fmla="*/ 1683656 h 1683656"/>
              <a:gd name="connsiteX3" fmla="*/ 4876801 w 8389257"/>
              <a:gd name="connsiteY3" fmla="*/ 1175655 h 1683656"/>
              <a:gd name="connsiteX4" fmla="*/ 4920342 w 8389257"/>
              <a:gd name="connsiteY4" fmla="*/ 0 h 1683656"/>
              <a:gd name="connsiteX5" fmla="*/ 8389257 w 8389257"/>
              <a:gd name="connsiteY5" fmla="*/ 0 h 1683656"/>
              <a:gd name="connsiteX0" fmla="*/ 0 w 8389257"/>
              <a:gd name="connsiteY0" fmla="*/ 72571 h 1190170"/>
              <a:gd name="connsiteX1" fmla="*/ 3091543 w 8389257"/>
              <a:gd name="connsiteY1" fmla="*/ 116114 h 1190170"/>
              <a:gd name="connsiteX2" fmla="*/ 3091543 w 8389257"/>
              <a:gd name="connsiteY2" fmla="*/ 1190170 h 1190170"/>
              <a:gd name="connsiteX3" fmla="*/ 4876801 w 8389257"/>
              <a:gd name="connsiteY3" fmla="*/ 1175655 h 1190170"/>
              <a:gd name="connsiteX4" fmla="*/ 4920342 w 8389257"/>
              <a:gd name="connsiteY4" fmla="*/ 0 h 1190170"/>
              <a:gd name="connsiteX5" fmla="*/ 8389257 w 8389257"/>
              <a:gd name="connsiteY5" fmla="*/ 0 h 1190170"/>
              <a:gd name="connsiteX0" fmla="*/ 0 w 8389257"/>
              <a:gd name="connsiteY0" fmla="*/ 72571 h 1190170"/>
              <a:gd name="connsiteX1" fmla="*/ 3106058 w 8389257"/>
              <a:gd name="connsiteY1" fmla="*/ 595085 h 1190170"/>
              <a:gd name="connsiteX2" fmla="*/ 3091543 w 8389257"/>
              <a:gd name="connsiteY2" fmla="*/ 1190170 h 1190170"/>
              <a:gd name="connsiteX3" fmla="*/ 4876801 w 8389257"/>
              <a:gd name="connsiteY3" fmla="*/ 1175655 h 1190170"/>
              <a:gd name="connsiteX4" fmla="*/ 4920342 w 8389257"/>
              <a:gd name="connsiteY4" fmla="*/ 0 h 1190170"/>
              <a:gd name="connsiteX5" fmla="*/ 8389257 w 8389257"/>
              <a:gd name="connsiteY5" fmla="*/ 0 h 1190170"/>
              <a:gd name="connsiteX0" fmla="*/ 0 w 8360228"/>
              <a:gd name="connsiteY0" fmla="*/ 580571 h 1190170"/>
              <a:gd name="connsiteX1" fmla="*/ 3077029 w 8360228"/>
              <a:gd name="connsiteY1" fmla="*/ 595085 h 1190170"/>
              <a:gd name="connsiteX2" fmla="*/ 3062514 w 8360228"/>
              <a:gd name="connsiteY2" fmla="*/ 1190170 h 1190170"/>
              <a:gd name="connsiteX3" fmla="*/ 4847772 w 8360228"/>
              <a:gd name="connsiteY3" fmla="*/ 1175655 h 1190170"/>
              <a:gd name="connsiteX4" fmla="*/ 4891313 w 8360228"/>
              <a:gd name="connsiteY4" fmla="*/ 0 h 1190170"/>
              <a:gd name="connsiteX5" fmla="*/ 8360228 w 8360228"/>
              <a:gd name="connsiteY5" fmla="*/ 0 h 1190170"/>
              <a:gd name="connsiteX0" fmla="*/ 0 w 8360228"/>
              <a:gd name="connsiteY0" fmla="*/ 580571 h 1190170"/>
              <a:gd name="connsiteX1" fmla="*/ 3077029 w 8360228"/>
              <a:gd name="connsiteY1" fmla="*/ 595085 h 1190170"/>
              <a:gd name="connsiteX2" fmla="*/ 3062514 w 8360228"/>
              <a:gd name="connsiteY2" fmla="*/ 1190170 h 1190170"/>
              <a:gd name="connsiteX3" fmla="*/ 4847772 w 8360228"/>
              <a:gd name="connsiteY3" fmla="*/ 1175655 h 1190170"/>
              <a:gd name="connsiteX4" fmla="*/ 4847770 w 8360228"/>
              <a:gd name="connsiteY4" fmla="*/ 551543 h 1190170"/>
              <a:gd name="connsiteX5" fmla="*/ 8360228 w 8360228"/>
              <a:gd name="connsiteY5" fmla="*/ 0 h 1190170"/>
              <a:gd name="connsiteX0" fmla="*/ 0 w 8505371"/>
              <a:gd name="connsiteY0" fmla="*/ 508000 h 1117599"/>
              <a:gd name="connsiteX1" fmla="*/ 3077029 w 8505371"/>
              <a:gd name="connsiteY1" fmla="*/ 522514 h 1117599"/>
              <a:gd name="connsiteX2" fmla="*/ 3062514 w 8505371"/>
              <a:gd name="connsiteY2" fmla="*/ 1117599 h 1117599"/>
              <a:gd name="connsiteX3" fmla="*/ 4847772 w 8505371"/>
              <a:gd name="connsiteY3" fmla="*/ 1103084 h 1117599"/>
              <a:gd name="connsiteX4" fmla="*/ 4847770 w 8505371"/>
              <a:gd name="connsiteY4" fmla="*/ 478972 h 1117599"/>
              <a:gd name="connsiteX5" fmla="*/ 8505371 w 8505371"/>
              <a:gd name="connsiteY5" fmla="*/ 0 h 1117599"/>
              <a:gd name="connsiteX0" fmla="*/ 0 w 8505371"/>
              <a:gd name="connsiteY0" fmla="*/ 537028 h 1146627"/>
              <a:gd name="connsiteX1" fmla="*/ 3077029 w 8505371"/>
              <a:gd name="connsiteY1" fmla="*/ 551542 h 1146627"/>
              <a:gd name="connsiteX2" fmla="*/ 3062514 w 8505371"/>
              <a:gd name="connsiteY2" fmla="*/ 1146627 h 1146627"/>
              <a:gd name="connsiteX3" fmla="*/ 4847772 w 8505371"/>
              <a:gd name="connsiteY3" fmla="*/ 1132112 h 1146627"/>
              <a:gd name="connsiteX4" fmla="*/ 4833255 w 8505371"/>
              <a:gd name="connsiteY4" fmla="*/ 0 h 1146627"/>
              <a:gd name="connsiteX5" fmla="*/ 8505371 w 8505371"/>
              <a:gd name="connsiteY5" fmla="*/ 29028 h 1146627"/>
              <a:gd name="connsiteX0" fmla="*/ 0 w 8505371"/>
              <a:gd name="connsiteY0" fmla="*/ 508000 h 1117599"/>
              <a:gd name="connsiteX1" fmla="*/ 3077029 w 8505371"/>
              <a:gd name="connsiteY1" fmla="*/ 522514 h 1117599"/>
              <a:gd name="connsiteX2" fmla="*/ 3062514 w 8505371"/>
              <a:gd name="connsiteY2" fmla="*/ 1117599 h 1117599"/>
              <a:gd name="connsiteX3" fmla="*/ 4847772 w 8505371"/>
              <a:gd name="connsiteY3" fmla="*/ 1103084 h 1117599"/>
              <a:gd name="connsiteX4" fmla="*/ 4876798 w 8505371"/>
              <a:gd name="connsiteY4" fmla="*/ 0 h 1117599"/>
              <a:gd name="connsiteX5" fmla="*/ 8505371 w 8505371"/>
              <a:gd name="connsiteY5" fmla="*/ 0 h 1117599"/>
              <a:gd name="connsiteX0" fmla="*/ 0 w 8505371"/>
              <a:gd name="connsiteY0" fmla="*/ 508000 h 1146628"/>
              <a:gd name="connsiteX1" fmla="*/ 3077029 w 8505371"/>
              <a:gd name="connsiteY1" fmla="*/ 522514 h 1146628"/>
              <a:gd name="connsiteX2" fmla="*/ 3106057 w 8505371"/>
              <a:gd name="connsiteY2" fmla="*/ 1146628 h 1146628"/>
              <a:gd name="connsiteX3" fmla="*/ 4847772 w 8505371"/>
              <a:gd name="connsiteY3" fmla="*/ 1103084 h 1146628"/>
              <a:gd name="connsiteX4" fmla="*/ 4876798 w 8505371"/>
              <a:gd name="connsiteY4" fmla="*/ 0 h 1146628"/>
              <a:gd name="connsiteX5" fmla="*/ 8505371 w 8505371"/>
              <a:gd name="connsiteY5" fmla="*/ 0 h 1146628"/>
              <a:gd name="connsiteX0" fmla="*/ 0 w 8505371"/>
              <a:gd name="connsiteY0" fmla="*/ 508000 h 1103766"/>
              <a:gd name="connsiteX1" fmla="*/ 3077029 w 8505371"/>
              <a:gd name="connsiteY1" fmla="*/ 522514 h 1103766"/>
              <a:gd name="connsiteX2" fmla="*/ 3063195 w 8505371"/>
              <a:gd name="connsiteY2" fmla="*/ 1103766 h 1103766"/>
              <a:gd name="connsiteX3" fmla="*/ 4847772 w 8505371"/>
              <a:gd name="connsiteY3" fmla="*/ 1103084 h 1103766"/>
              <a:gd name="connsiteX4" fmla="*/ 4876798 w 8505371"/>
              <a:gd name="connsiteY4" fmla="*/ 0 h 1103766"/>
              <a:gd name="connsiteX5" fmla="*/ 8505371 w 8505371"/>
              <a:gd name="connsiteY5" fmla="*/ 0 h 1103766"/>
              <a:gd name="connsiteX0" fmla="*/ 0 w 8505371"/>
              <a:gd name="connsiteY0" fmla="*/ 508000 h 1108529"/>
              <a:gd name="connsiteX1" fmla="*/ 3077029 w 8505371"/>
              <a:gd name="connsiteY1" fmla="*/ 522514 h 1108529"/>
              <a:gd name="connsiteX2" fmla="*/ 3077483 w 8505371"/>
              <a:gd name="connsiteY2" fmla="*/ 1108529 h 1108529"/>
              <a:gd name="connsiteX3" fmla="*/ 4847772 w 8505371"/>
              <a:gd name="connsiteY3" fmla="*/ 1103084 h 1108529"/>
              <a:gd name="connsiteX4" fmla="*/ 4876798 w 8505371"/>
              <a:gd name="connsiteY4" fmla="*/ 0 h 1108529"/>
              <a:gd name="connsiteX5" fmla="*/ 8505371 w 8505371"/>
              <a:gd name="connsiteY5" fmla="*/ 0 h 1108529"/>
              <a:gd name="connsiteX0" fmla="*/ 0 w 8505371"/>
              <a:gd name="connsiteY0" fmla="*/ 508000 h 1112609"/>
              <a:gd name="connsiteX1" fmla="*/ 3077029 w 8505371"/>
              <a:gd name="connsiteY1" fmla="*/ 522514 h 1112609"/>
              <a:gd name="connsiteX2" fmla="*/ 3077483 w 8505371"/>
              <a:gd name="connsiteY2" fmla="*/ 1108529 h 1112609"/>
              <a:gd name="connsiteX3" fmla="*/ 4890634 w 8505371"/>
              <a:gd name="connsiteY3" fmla="*/ 1112609 h 1112609"/>
              <a:gd name="connsiteX4" fmla="*/ 4876798 w 8505371"/>
              <a:gd name="connsiteY4" fmla="*/ 0 h 1112609"/>
              <a:gd name="connsiteX5" fmla="*/ 8505371 w 8505371"/>
              <a:gd name="connsiteY5" fmla="*/ 0 h 1112609"/>
              <a:gd name="connsiteX0" fmla="*/ 0 w 8505371"/>
              <a:gd name="connsiteY0" fmla="*/ 508000 h 1108529"/>
              <a:gd name="connsiteX1" fmla="*/ 3077029 w 8505371"/>
              <a:gd name="connsiteY1" fmla="*/ 522514 h 1108529"/>
              <a:gd name="connsiteX2" fmla="*/ 3077483 w 8505371"/>
              <a:gd name="connsiteY2" fmla="*/ 1108529 h 1108529"/>
              <a:gd name="connsiteX3" fmla="*/ 4862059 w 8505371"/>
              <a:gd name="connsiteY3" fmla="*/ 1107847 h 1108529"/>
              <a:gd name="connsiteX4" fmla="*/ 4876798 w 8505371"/>
              <a:gd name="connsiteY4" fmla="*/ 0 h 1108529"/>
              <a:gd name="connsiteX5" fmla="*/ 8505371 w 8505371"/>
              <a:gd name="connsiteY5" fmla="*/ 0 h 1108529"/>
              <a:gd name="connsiteX0" fmla="*/ 0 w 8505371"/>
              <a:gd name="connsiteY0" fmla="*/ 508000 h 1108529"/>
              <a:gd name="connsiteX1" fmla="*/ 3077029 w 8505371"/>
              <a:gd name="connsiteY1" fmla="*/ 522514 h 1108529"/>
              <a:gd name="connsiteX2" fmla="*/ 3077483 w 8505371"/>
              <a:gd name="connsiteY2" fmla="*/ 1108529 h 1108529"/>
              <a:gd name="connsiteX3" fmla="*/ 4881109 w 8505371"/>
              <a:gd name="connsiteY3" fmla="*/ 1107847 h 1108529"/>
              <a:gd name="connsiteX4" fmla="*/ 4876798 w 8505371"/>
              <a:gd name="connsiteY4" fmla="*/ 0 h 1108529"/>
              <a:gd name="connsiteX5" fmla="*/ 8505371 w 8505371"/>
              <a:gd name="connsiteY5" fmla="*/ 0 h 1108529"/>
              <a:gd name="connsiteX0" fmla="*/ 0 w 8505371"/>
              <a:gd name="connsiteY0" fmla="*/ 508000 h 1108529"/>
              <a:gd name="connsiteX1" fmla="*/ 3077029 w 8505371"/>
              <a:gd name="connsiteY1" fmla="*/ 522514 h 1108529"/>
              <a:gd name="connsiteX2" fmla="*/ 3077483 w 8505371"/>
              <a:gd name="connsiteY2" fmla="*/ 1108529 h 1108529"/>
              <a:gd name="connsiteX3" fmla="*/ 4866821 w 8505371"/>
              <a:gd name="connsiteY3" fmla="*/ 1107847 h 1108529"/>
              <a:gd name="connsiteX4" fmla="*/ 4876798 w 8505371"/>
              <a:gd name="connsiteY4" fmla="*/ 0 h 1108529"/>
              <a:gd name="connsiteX5" fmla="*/ 8505371 w 8505371"/>
              <a:gd name="connsiteY5" fmla="*/ 0 h 1108529"/>
              <a:gd name="connsiteX0" fmla="*/ 0 w 8505371"/>
              <a:gd name="connsiteY0" fmla="*/ 508000 h 1112609"/>
              <a:gd name="connsiteX1" fmla="*/ 3077029 w 8505371"/>
              <a:gd name="connsiteY1" fmla="*/ 522514 h 1112609"/>
              <a:gd name="connsiteX2" fmla="*/ 3077483 w 8505371"/>
              <a:gd name="connsiteY2" fmla="*/ 1108529 h 1112609"/>
              <a:gd name="connsiteX3" fmla="*/ 4881109 w 8505371"/>
              <a:gd name="connsiteY3" fmla="*/ 1112609 h 1112609"/>
              <a:gd name="connsiteX4" fmla="*/ 4876798 w 8505371"/>
              <a:gd name="connsiteY4" fmla="*/ 0 h 1112609"/>
              <a:gd name="connsiteX5" fmla="*/ 8505371 w 8505371"/>
              <a:gd name="connsiteY5" fmla="*/ 0 h 1112609"/>
              <a:gd name="connsiteX0" fmla="*/ 0 w 8505371"/>
              <a:gd name="connsiteY0" fmla="*/ 508000 h 1112609"/>
              <a:gd name="connsiteX1" fmla="*/ 3077029 w 8505371"/>
              <a:gd name="connsiteY1" fmla="*/ 522514 h 1112609"/>
              <a:gd name="connsiteX2" fmla="*/ 3077483 w 8505371"/>
              <a:gd name="connsiteY2" fmla="*/ 1108529 h 1112609"/>
              <a:gd name="connsiteX3" fmla="*/ 4871584 w 8505371"/>
              <a:gd name="connsiteY3" fmla="*/ 1112609 h 1112609"/>
              <a:gd name="connsiteX4" fmla="*/ 4876798 w 8505371"/>
              <a:gd name="connsiteY4" fmla="*/ 0 h 1112609"/>
              <a:gd name="connsiteX5" fmla="*/ 8505371 w 8505371"/>
              <a:gd name="connsiteY5" fmla="*/ 0 h 1112609"/>
              <a:gd name="connsiteX0" fmla="*/ 0 w 8505371"/>
              <a:gd name="connsiteY0" fmla="*/ 508000 h 1112609"/>
              <a:gd name="connsiteX1" fmla="*/ 3077029 w 8505371"/>
              <a:gd name="connsiteY1" fmla="*/ 522514 h 1112609"/>
              <a:gd name="connsiteX2" fmla="*/ 3077483 w 8505371"/>
              <a:gd name="connsiteY2" fmla="*/ 1108529 h 1112609"/>
              <a:gd name="connsiteX3" fmla="*/ 4878728 w 8505371"/>
              <a:gd name="connsiteY3" fmla="*/ 1112609 h 1112609"/>
              <a:gd name="connsiteX4" fmla="*/ 4876798 w 8505371"/>
              <a:gd name="connsiteY4" fmla="*/ 0 h 1112609"/>
              <a:gd name="connsiteX5" fmla="*/ 8505371 w 8505371"/>
              <a:gd name="connsiteY5" fmla="*/ 0 h 1112609"/>
              <a:gd name="connsiteX0" fmla="*/ 0 w 8499021"/>
              <a:gd name="connsiteY0" fmla="*/ 517525 h 1112609"/>
              <a:gd name="connsiteX1" fmla="*/ 3070679 w 8499021"/>
              <a:gd name="connsiteY1" fmla="*/ 522514 h 1112609"/>
              <a:gd name="connsiteX2" fmla="*/ 3071133 w 8499021"/>
              <a:gd name="connsiteY2" fmla="*/ 1108529 h 1112609"/>
              <a:gd name="connsiteX3" fmla="*/ 4872378 w 8499021"/>
              <a:gd name="connsiteY3" fmla="*/ 1112609 h 1112609"/>
              <a:gd name="connsiteX4" fmla="*/ 4870448 w 8499021"/>
              <a:gd name="connsiteY4" fmla="*/ 0 h 1112609"/>
              <a:gd name="connsiteX5" fmla="*/ 8499021 w 8499021"/>
              <a:gd name="connsiteY5" fmla="*/ 0 h 1112609"/>
              <a:gd name="connsiteX0" fmla="*/ 0 w 8491401"/>
              <a:gd name="connsiteY0" fmla="*/ 525145 h 1112609"/>
              <a:gd name="connsiteX1" fmla="*/ 3063059 w 8491401"/>
              <a:gd name="connsiteY1" fmla="*/ 522514 h 1112609"/>
              <a:gd name="connsiteX2" fmla="*/ 3063513 w 8491401"/>
              <a:gd name="connsiteY2" fmla="*/ 1108529 h 1112609"/>
              <a:gd name="connsiteX3" fmla="*/ 4864758 w 8491401"/>
              <a:gd name="connsiteY3" fmla="*/ 1112609 h 1112609"/>
              <a:gd name="connsiteX4" fmla="*/ 4862828 w 8491401"/>
              <a:gd name="connsiteY4" fmla="*/ 0 h 1112609"/>
              <a:gd name="connsiteX5" fmla="*/ 8491401 w 8491401"/>
              <a:gd name="connsiteY5" fmla="*/ 0 h 1112609"/>
              <a:gd name="connsiteX0" fmla="*/ 0 w 8491401"/>
              <a:gd name="connsiteY0" fmla="*/ 525145 h 1108529"/>
              <a:gd name="connsiteX1" fmla="*/ 3063059 w 8491401"/>
              <a:gd name="connsiteY1" fmla="*/ 522514 h 1108529"/>
              <a:gd name="connsiteX2" fmla="*/ 3063513 w 8491401"/>
              <a:gd name="connsiteY2" fmla="*/ 1108529 h 1108529"/>
              <a:gd name="connsiteX3" fmla="*/ 4862828 w 8491401"/>
              <a:gd name="connsiteY3" fmla="*/ 0 h 1108529"/>
              <a:gd name="connsiteX4" fmla="*/ 8491401 w 8491401"/>
              <a:gd name="connsiteY4" fmla="*/ 0 h 1108529"/>
              <a:gd name="connsiteX0" fmla="*/ 0 w 8491401"/>
              <a:gd name="connsiteY0" fmla="*/ 525145 h 1108529"/>
              <a:gd name="connsiteX1" fmla="*/ 3063059 w 8491401"/>
              <a:gd name="connsiteY1" fmla="*/ 522514 h 1108529"/>
              <a:gd name="connsiteX2" fmla="*/ 3063513 w 8491401"/>
              <a:gd name="connsiteY2" fmla="*/ 1108529 h 1108529"/>
              <a:gd name="connsiteX3" fmla="*/ 8491401 w 8491401"/>
              <a:gd name="connsiteY3" fmla="*/ 0 h 1108529"/>
              <a:gd name="connsiteX0" fmla="*/ 0 w 8510451"/>
              <a:gd name="connsiteY0" fmla="*/ 2631 h 586015"/>
              <a:gd name="connsiteX1" fmla="*/ 3063059 w 8510451"/>
              <a:gd name="connsiteY1" fmla="*/ 0 h 586015"/>
              <a:gd name="connsiteX2" fmla="*/ 3063513 w 8510451"/>
              <a:gd name="connsiteY2" fmla="*/ 586015 h 586015"/>
              <a:gd name="connsiteX3" fmla="*/ 8510451 w 8510451"/>
              <a:gd name="connsiteY3" fmla="*/ 553811 h 586015"/>
              <a:gd name="connsiteX0" fmla="*/ 0 w 8539026"/>
              <a:gd name="connsiteY0" fmla="*/ 2631 h 610961"/>
              <a:gd name="connsiteX1" fmla="*/ 3063059 w 8539026"/>
              <a:gd name="connsiteY1" fmla="*/ 0 h 610961"/>
              <a:gd name="connsiteX2" fmla="*/ 3063513 w 8539026"/>
              <a:gd name="connsiteY2" fmla="*/ 586015 h 610961"/>
              <a:gd name="connsiteX3" fmla="*/ 8539026 w 8539026"/>
              <a:gd name="connsiteY3" fmla="*/ 610961 h 610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39026" h="610961">
                <a:moveTo>
                  <a:pt x="0" y="2631"/>
                </a:moveTo>
                <a:lnTo>
                  <a:pt x="3063059" y="0"/>
                </a:lnTo>
                <a:cubicBezTo>
                  <a:pt x="3063210" y="195338"/>
                  <a:pt x="3063362" y="390677"/>
                  <a:pt x="3063513" y="586015"/>
                </a:cubicBezTo>
                <a:lnTo>
                  <a:pt x="8539026" y="610961"/>
                </a:lnTo>
              </a:path>
            </a:pathLst>
          </a:custGeom>
          <a:noFill/>
          <a:ln w="57150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tx1"/>
                </a:gs>
              </a:gsLst>
              <a:lin ang="5400000" scaled="0"/>
              <a:tileRect/>
            </a:gra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DD301698-5B56-1514-C16D-DB2E757F1300}"/>
              </a:ext>
            </a:extLst>
          </p:cNvPr>
          <p:cNvGrpSpPr/>
          <p:nvPr/>
        </p:nvGrpSpPr>
        <p:grpSpPr>
          <a:xfrm>
            <a:off x="9308564" y="7076847"/>
            <a:ext cx="6871272" cy="398323"/>
            <a:chOff x="8383034" y="7076847"/>
            <a:chExt cx="6871272" cy="398323"/>
          </a:xfrm>
        </p:grpSpPr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FCEFDC9C-6EF0-9AE0-E77E-E081393AD0E9}"/>
                </a:ext>
              </a:extLst>
            </p:cNvPr>
            <p:cNvCxnSpPr>
              <a:cxnSpLocks/>
            </p:cNvCxnSpPr>
            <p:nvPr/>
          </p:nvCxnSpPr>
          <p:spPr>
            <a:xfrm>
              <a:off x="8383034" y="7076847"/>
              <a:ext cx="0" cy="398323"/>
            </a:xfrm>
            <a:prstGeom prst="line">
              <a:avLst/>
            </a:prstGeom>
            <a:ln w="57150">
              <a:solidFill>
                <a:schemeClr val="tx1">
                  <a:alpha val="34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997D6F37-5747-F32E-C144-931BE301FEF7}"/>
                </a:ext>
              </a:extLst>
            </p:cNvPr>
            <p:cNvCxnSpPr>
              <a:cxnSpLocks/>
            </p:cNvCxnSpPr>
            <p:nvPr/>
          </p:nvCxnSpPr>
          <p:spPr>
            <a:xfrm>
              <a:off x="8669337" y="7076847"/>
              <a:ext cx="0" cy="398323"/>
            </a:xfrm>
            <a:prstGeom prst="line">
              <a:avLst/>
            </a:prstGeom>
            <a:ln w="57150">
              <a:solidFill>
                <a:schemeClr val="tx1">
                  <a:alpha val="34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E0826F90-F528-A26D-06E0-B70CFCA53260}"/>
                </a:ext>
              </a:extLst>
            </p:cNvPr>
            <p:cNvCxnSpPr>
              <a:cxnSpLocks/>
            </p:cNvCxnSpPr>
            <p:nvPr/>
          </p:nvCxnSpPr>
          <p:spPr>
            <a:xfrm>
              <a:off x="8955640" y="7076847"/>
              <a:ext cx="0" cy="398323"/>
            </a:xfrm>
            <a:prstGeom prst="line">
              <a:avLst/>
            </a:prstGeom>
            <a:ln w="57150">
              <a:solidFill>
                <a:schemeClr val="tx1">
                  <a:alpha val="34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0DE08D74-BEB2-07C7-32C6-EDA3F9FF373F}"/>
                </a:ext>
              </a:extLst>
            </p:cNvPr>
            <p:cNvCxnSpPr>
              <a:cxnSpLocks/>
            </p:cNvCxnSpPr>
            <p:nvPr/>
          </p:nvCxnSpPr>
          <p:spPr>
            <a:xfrm>
              <a:off x="9241943" y="7076847"/>
              <a:ext cx="0" cy="398323"/>
            </a:xfrm>
            <a:prstGeom prst="line">
              <a:avLst/>
            </a:prstGeom>
            <a:ln w="57150">
              <a:solidFill>
                <a:schemeClr val="tx1">
                  <a:alpha val="34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9512D164-70B1-5362-D7D5-821ECE7B18EA}"/>
                </a:ext>
              </a:extLst>
            </p:cNvPr>
            <p:cNvCxnSpPr>
              <a:cxnSpLocks/>
            </p:cNvCxnSpPr>
            <p:nvPr/>
          </p:nvCxnSpPr>
          <p:spPr>
            <a:xfrm>
              <a:off x="9528246" y="7076847"/>
              <a:ext cx="0" cy="398323"/>
            </a:xfrm>
            <a:prstGeom prst="line">
              <a:avLst/>
            </a:prstGeom>
            <a:ln w="57150">
              <a:solidFill>
                <a:schemeClr val="tx1">
                  <a:alpha val="34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4042D409-B58A-597D-0314-AD775ECD2E34}"/>
                </a:ext>
              </a:extLst>
            </p:cNvPr>
            <p:cNvCxnSpPr>
              <a:cxnSpLocks/>
            </p:cNvCxnSpPr>
            <p:nvPr/>
          </p:nvCxnSpPr>
          <p:spPr>
            <a:xfrm>
              <a:off x="9814549" y="7076847"/>
              <a:ext cx="0" cy="398323"/>
            </a:xfrm>
            <a:prstGeom prst="line">
              <a:avLst/>
            </a:prstGeom>
            <a:ln w="57150">
              <a:solidFill>
                <a:schemeClr val="tx1">
                  <a:alpha val="34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DA512B3F-606D-CD90-4630-CD7BE6A1A9F1}"/>
                </a:ext>
              </a:extLst>
            </p:cNvPr>
            <p:cNvCxnSpPr>
              <a:cxnSpLocks/>
            </p:cNvCxnSpPr>
            <p:nvPr/>
          </p:nvCxnSpPr>
          <p:spPr>
            <a:xfrm>
              <a:off x="10100852" y="7076847"/>
              <a:ext cx="0" cy="398323"/>
            </a:xfrm>
            <a:prstGeom prst="line">
              <a:avLst/>
            </a:prstGeom>
            <a:ln w="57150">
              <a:solidFill>
                <a:schemeClr val="tx1">
                  <a:alpha val="34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C9625BA9-6EE3-7671-3F66-B1F933A0E83D}"/>
                </a:ext>
              </a:extLst>
            </p:cNvPr>
            <p:cNvCxnSpPr>
              <a:cxnSpLocks/>
            </p:cNvCxnSpPr>
            <p:nvPr/>
          </p:nvCxnSpPr>
          <p:spPr>
            <a:xfrm>
              <a:off x="10387155" y="7076847"/>
              <a:ext cx="0" cy="398323"/>
            </a:xfrm>
            <a:prstGeom prst="line">
              <a:avLst/>
            </a:prstGeom>
            <a:ln w="57150">
              <a:solidFill>
                <a:schemeClr val="tx1">
                  <a:alpha val="34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C314D437-54FF-E183-FEFF-0A8593BC2B65}"/>
                </a:ext>
              </a:extLst>
            </p:cNvPr>
            <p:cNvCxnSpPr>
              <a:cxnSpLocks/>
            </p:cNvCxnSpPr>
            <p:nvPr/>
          </p:nvCxnSpPr>
          <p:spPr>
            <a:xfrm>
              <a:off x="10673458" y="7076847"/>
              <a:ext cx="0" cy="398323"/>
            </a:xfrm>
            <a:prstGeom prst="line">
              <a:avLst/>
            </a:prstGeom>
            <a:ln w="57150">
              <a:solidFill>
                <a:schemeClr val="tx1">
                  <a:alpha val="34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1C8F78B2-0D49-B21B-0663-0DDD1332CF5D}"/>
                </a:ext>
              </a:extLst>
            </p:cNvPr>
            <p:cNvCxnSpPr>
              <a:cxnSpLocks/>
            </p:cNvCxnSpPr>
            <p:nvPr/>
          </p:nvCxnSpPr>
          <p:spPr>
            <a:xfrm>
              <a:off x="10959761" y="7076847"/>
              <a:ext cx="0" cy="398323"/>
            </a:xfrm>
            <a:prstGeom prst="line">
              <a:avLst/>
            </a:prstGeom>
            <a:ln w="57150">
              <a:solidFill>
                <a:schemeClr val="tx1">
                  <a:alpha val="34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EFBE6FB3-748C-BD3E-EFA8-27438FEC42CE}"/>
                </a:ext>
              </a:extLst>
            </p:cNvPr>
            <p:cNvCxnSpPr>
              <a:cxnSpLocks/>
            </p:cNvCxnSpPr>
            <p:nvPr/>
          </p:nvCxnSpPr>
          <p:spPr>
            <a:xfrm>
              <a:off x="11246064" y="7076847"/>
              <a:ext cx="0" cy="398323"/>
            </a:xfrm>
            <a:prstGeom prst="line">
              <a:avLst/>
            </a:prstGeom>
            <a:ln w="57150">
              <a:solidFill>
                <a:schemeClr val="tx1">
                  <a:alpha val="34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030C4ECE-F7B1-D4A9-74E7-8EB8FA746C42}"/>
                </a:ext>
              </a:extLst>
            </p:cNvPr>
            <p:cNvCxnSpPr>
              <a:cxnSpLocks/>
            </p:cNvCxnSpPr>
            <p:nvPr/>
          </p:nvCxnSpPr>
          <p:spPr>
            <a:xfrm>
              <a:off x="11532367" y="7076847"/>
              <a:ext cx="0" cy="398323"/>
            </a:xfrm>
            <a:prstGeom prst="line">
              <a:avLst/>
            </a:prstGeom>
            <a:ln w="57150">
              <a:solidFill>
                <a:schemeClr val="tx1">
                  <a:alpha val="34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9DE19B25-B41E-1BA1-BDF4-2A4FD4E3918C}"/>
                </a:ext>
              </a:extLst>
            </p:cNvPr>
            <p:cNvCxnSpPr>
              <a:cxnSpLocks/>
            </p:cNvCxnSpPr>
            <p:nvPr/>
          </p:nvCxnSpPr>
          <p:spPr>
            <a:xfrm>
              <a:off x="11818670" y="7076847"/>
              <a:ext cx="0" cy="398323"/>
            </a:xfrm>
            <a:prstGeom prst="line">
              <a:avLst/>
            </a:prstGeom>
            <a:ln w="57150">
              <a:solidFill>
                <a:schemeClr val="tx1">
                  <a:alpha val="34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D1489E29-BAD7-0FA1-711A-A8DF60E234D7}"/>
                </a:ext>
              </a:extLst>
            </p:cNvPr>
            <p:cNvCxnSpPr>
              <a:cxnSpLocks/>
            </p:cNvCxnSpPr>
            <p:nvPr/>
          </p:nvCxnSpPr>
          <p:spPr>
            <a:xfrm>
              <a:off x="12104973" y="7076847"/>
              <a:ext cx="0" cy="398323"/>
            </a:xfrm>
            <a:prstGeom prst="line">
              <a:avLst/>
            </a:prstGeom>
            <a:ln w="57150">
              <a:solidFill>
                <a:schemeClr val="tx1">
                  <a:alpha val="34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BA0DDD3B-9587-D302-CFE3-C34EFEB2ED27}"/>
                </a:ext>
              </a:extLst>
            </p:cNvPr>
            <p:cNvCxnSpPr>
              <a:cxnSpLocks/>
            </p:cNvCxnSpPr>
            <p:nvPr/>
          </p:nvCxnSpPr>
          <p:spPr>
            <a:xfrm>
              <a:off x="12391276" y="7076847"/>
              <a:ext cx="0" cy="398323"/>
            </a:xfrm>
            <a:prstGeom prst="line">
              <a:avLst/>
            </a:prstGeom>
            <a:ln w="57150">
              <a:solidFill>
                <a:schemeClr val="tx1">
                  <a:alpha val="34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1C50B60A-FC19-9138-A6F5-C57E17547D8F}"/>
                </a:ext>
              </a:extLst>
            </p:cNvPr>
            <p:cNvCxnSpPr>
              <a:cxnSpLocks/>
            </p:cNvCxnSpPr>
            <p:nvPr/>
          </p:nvCxnSpPr>
          <p:spPr>
            <a:xfrm>
              <a:off x="12677579" y="7076847"/>
              <a:ext cx="0" cy="398323"/>
            </a:xfrm>
            <a:prstGeom prst="line">
              <a:avLst/>
            </a:prstGeom>
            <a:ln w="57150">
              <a:solidFill>
                <a:schemeClr val="tx1">
                  <a:alpha val="34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4EA40E68-8A5A-F278-5A80-C293AC67491D}"/>
                </a:ext>
              </a:extLst>
            </p:cNvPr>
            <p:cNvCxnSpPr>
              <a:cxnSpLocks/>
            </p:cNvCxnSpPr>
            <p:nvPr/>
          </p:nvCxnSpPr>
          <p:spPr>
            <a:xfrm>
              <a:off x="12963882" y="7076847"/>
              <a:ext cx="0" cy="398323"/>
            </a:xfrm>
            <a:prstGeom prst="line">
              <a:avLst/>
            </a:prstGeom>
            <a:ln w="57150">
              <a:solidFill>
                <a:schemeClr val="tx1">
                  <a:alpha val="34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02D33F6B-ACD2-A225-AB9C-CEFE2F079BDA}"/>
                </a:ext>
              </a:extLst>
            </p:cNvPr>
            <p:cNvCxnSpPr>
              <a:cxnSpLocks/>
            </p:cNvCxnSpPr>
            <p:nvPr/>
          </p:nvCxnSpPr>
          <p:spPr>
            <a:xfrm>
              <a:off x="13250185" y="7076847"/>
              <a:ext cx="0" cy="398323"/>
            </a:xfrm>
            <a:prstGeom prst="line">
              <a:avLst/>
            </a:prstGeom>
            <a:ln w="57150">
              <a:solidFill>
                <a:schemeClr val="tx1">
                  <a:alpha val="34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9DF0E3E1-7B5F-75A5-1232-D2909B878AB0}"/>
                </a:ext>
              </a:extLst>
            </p:cNvPr>
            <p:cNvCxnSpPr>
              <a:cxnSpLocks/>
            </p:cNvCxnSpPr>
            <p:nvPr/>
          </p:nvCxnSpPr>
          <p:spPr>
            <a:xfrm>
              <a:off x="13536488" y="7076847"/>
              <a:ext cx="0" cy="398323"/>
            </a:xfrm>
            <a:prstGeom prst="line">
              <a:avLst/>
            </a:prstGeom>
            <a:ln w="57150">
              <a:solidFill>
                <a:schemeClr val="tx1">
                  <a:alpha val="34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573E94C2-EF91-AC42-7460-88F4F7915D82}"/>
                </a:ext>
              </a:extLst>
            </p:cNvPr>
            <p:cNvCxnSpPr>
              <a:cxnSpLocks/>
            </p:cNvCxnSpPr>
            <p:nvPr/>
          </p:nvCxnSpPr>
          <p:spPr>
            <a:xfrm>
              <a:off x="13822791" y="7076847"/>
              <a:ext cx="0" cy="398323"/>
            </a:xfrm>
            <a:prstGeom prst="line">
              <a:avLst/>
            </a:prstGeom>
            <a:ln w="57150">
              <a:solidFill>
                <a:schemeClr val="tx1">
                  <a:alpha val="34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5D97EEA3-4B78-6D1F-D070-37CE5C5EE2D3}"/>
                </a:ext>
              </a:extLst>
            </p:cNvPr>
            <p:cNvCxnSpPr>
              <a:cxnSpLocks/>
            </p:cNvCxnSpPr>
            <p:nvPr/>
          </p:nvCxnSpPr>
          <p:spPr>
            <a:xfrm>
              <a:off x="14109094" y="7076847"/>
              <a:ext cx="0" cy="398323"/>
            </a:xfrm>
            <a:prstGeom prst="line">
              <a:avLst/>
            </a:prstGeom>
            <a:ln w="57150">
              <a:solidFill>
                <a:schemeClr val="tx1">
                  <a:alpha val="34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A48F88DB-70BE-5072-3726-DA4DA370E4A0}"/>
                </a:ext>
              </a:extLst>
            </p:cNvPr>
            <p:cNvCxnSpPr>
              <a:cxnSpLocks/>
            </p:cNvCxnSpPr>
            <p:nvPr/>
          </p:nvCxnSpPr>
          <p:spPr>
            <a:xfrm>
              <a:off x="14395397" y="7076847"/>
              <a:ext cx="0" cy="398323"/>
            </a:xfrm>
            <a:prstGeom prst="line">
              <a:avLst/>
            </a:prstGeom>
            <a:ln w="57150">
              <a:solidFill>
                <a:schemeClr val="tx1">
                  <a:alpha val="34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93AEE2FD-4631-1B72-2CBF-5593B13C50DE}"/>
                </a:ext>
              </a:extLst>
            </p:cNvPr>
            <p:cNvCxnSpPr>
              <a:cxnSpLocks/>
            </p:cNvCxnSpPr>
            <p:nvPr/>
          </p:nvCxnSpPr>
          <p:spPr>
            <a:xfrm>
              <a:off x="14681700" y="7076847"/>
              <a:ext cx="0" cy="398323"/>
            </a:xfrm>
            <a:prstGeom prst="line">
              <a:avLst/>
            </a:prstGeom>
            <a:ln w="57150">
              <a:solidFill>
                <a:schemeClr val="tx1">
                  <a:alpha val="34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1AD6A436-1E1E-3CA0-9772-1332A620919F}"/>
                </a:ext>
              </a:extLst>
            </p:cNvPr>
            <p:cNvCxnSpPr>
              <a:cxnSpLocks/>
            </p:cNvCxnSpPr>
            <p:nvPr/>
          </p:nvCxnSpPr>
          <p:spPr>
            <a:xfrm>
              <a:off x="14968003" y="7076847"/>
              <a:ext cx="0" cy="398323"/>
            </a:xfrm>
            <a:prstGeom prst="line">
              <a:avLst/>
            </a:prstGeom>
            <a:ln w="57150">
              <a:solidFill>
                <a:schemeClr val="tx1">
                  <a:alpha val="34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2BD63786-1DF5-AB57-B392-C16E90B0F948}"/>
                </a:ext>
              </a:extLst>
            </p:cNvPr>
            <p:cNvCxnSpPr>
              <a:cxnSpLocks/>
            </p:cNvCxnSpPr>
            <p:nvPr/>
          </p:nvCxnSpPr>
          <p:spPr>
            <a:xfrm>
              <a:off x="15254306" y="7076847"/>
              <a:ext cx="0" cy="398323"/>
            </a:xfrm>
            <a:prstGeom prst="line">
              <a:avLst/>
            </a:prstGeom>
            <a:ln w="57150">
              <a:solidFill>
                <a:schemeClr val="tx1">
                  <a:alpha val="34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3" name="TextBox 22">
            <a:extLst>
              <a:ext uri="{FF2B5EF4-FFF2-40B4-BE49-F238E27FC236}">
                <a16:creationId xmlns:a16="http://schemas.microsoft.com/office/drawing/2014/main" id="{C77992D8-50C2-5F15-19FB-8F5010D65781}"/>
              </a:ext>
            </a:extLst>
          </p:cNvPr>
          <p:cNvSpPr txBox="1"/>
          <p:nvPr/>
        </p:nvSpPr>
        <p:spPr>
          <a:xfrm>
            <a:off x="2260338" y="1538097"/>
            <a:ext cx="4175631" cy="643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noProof="0">
                <a:latin typeface="Calibri" panose="020F0502020204030204" pitchFamily="34" charset="0"/>
                <a:cs typeface="Calibri" panose="020F0502020204030204" pitchFamily="34" charset="0"/>
              </a:rPr>
              <a:t>Frame-based 4DµCT</a:t>
            </a:r>
          </a:p>
        </p:txBody>
      </p:sp>
      <p:sp>
        <p:nvSpPr>
          <p:cNvPr id="224" name="TextBox 22">
            <a:extLst>
              <a:ext uri="{FF2B5EF4-FFF2-40B4-BE49-F238E27FC236}">
                <a16:creationId xmlns:a16="http://schemas.microsoft.com/office/drawing/2014/main" id="{BD571105-D161-0141-FC85-C88B6AE101AA}"/>
              </a:ext>
            </a:extLst>
          </p:cNvPr>
          <p:cNvSpPr txBox="1"/>
          <p:nvPr/>
        </p:nvSpPr>
        <p:spPr>
          <a:xfrm>
            <a:off x="11324225" y="1538097"/>
            <a:ext cx="3983637" cy="643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noProof="0">
                <a:latin typeface="Calibri" panose="020F0502020204030204" pitchFamily="34" charset="0"/>
                <a:cs typeface="Calibri" panose="020F0502020204030204" pitchFamily="34" charset="0"/>
              </a:rPr>
              <a:t>Event-based 4DµCT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1" name="TextBox 290">
                <a:extLst>
                  <a:ext uri="{FF2B5EF4-FFF2-40B4-BE49-F238E27FC236}">
                    <a16:creationId xmlns:a16="http://schemas.microsoft.com/office/drawing/2014/main" id="{25549E70-B3FC-10F0-51F4-017BF9CBBCB3}"/>
                  </a:ext>
                </a:extLst>
              </p:cNvPr>
              <p:cNvSpPr txBox="1"/>
              <p:nvPr/>
            </p:nvSpPr>
            <p:spPr>
              <a:xfrm>
                <a:off x="9396229" y="8113340"/>
                <a:ext cx="2732608" cy="9787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400" noProof="0">
                    <a:latin typeface="Calibri" panose="020F0502020204030204" pitchFamily="34" charset="0"/>
                    <a:cs typeface="Calibri" panose="020F0502020204030204" pitchFamily="34" charset="0"/>
                  </a:rPr>
                  <a:t>Local transition time</a:t>
                </a:r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01</m:t>
                          </m:r>
                        </m:sub>
                      </m:sSub>
                      <m:r>
                        <a:rPr lang="en-US" sz="2400" b="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sz="2400" b="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𝑥</m:t>
                      </m:r>
                      <m:r>
                        <a:rPr lang="en-US" sz="2400" b="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sz="240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91" name="TextBox 290">
                <a:extLst>
                  <a:ext uri="{FF2B5EF4-FFF2-40B4-BE49-F238E27FC236}">
                    <a16:creationId xmlns:a16="http://schemas.microsoft.com/office/drawing/2014/main" id="{25549E70-B3FC-10F0-51F4-017BF9CBBC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6229" y="8113340"/>
                <a:ext cx="2732608" cy="978729"/>
              </a:xfrm>
              <a:prstGeom prst="rect">
                <a:avLst/>
              </a:prstGeom>
              <a:blipFill>
                <a:blip r:embed="rId4"/>
                <a:stretch>
                  <a:fillRect l="-3341" t="-625" r="-2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7" name="Freeform: Shape 216">
            <a:extLst>
              <a:ext uri="{FF2B5EF4-FFF2-40B4-BE49-F238E27FC236}">
                <a16:creationId xmlns:a16="http://schemas.microsoft.com/office/drawing/2014/main" id="{7D337B43-9383-6532-E3FB-C993F574D287}"/>
              </a:ext>
            </a:extLst>
          </p:cNvPr>
          <p:cNvSpPr/>
          <p:nvPr/>
        </p:nvSpPr>
        <p:spPr>
          <a:xfrm>
            <a:off x="1050558" y="6006479"/>
            <a:ext cx="5591073" cy="766914"/>
          </a:xfrm>
          <a:custGeom>
            <a:avLst/>
            <a:gdLst>
              <a:gd name="connsiteX0" fmla="*/ 0 w 8418286"/>
              <a:gd name="connsiteY0" fmla="*/ 0 h 246743"/>
              <a:gd name="connsiteX1" fmla="*/ 8418286 w 8418286"/>
              <a:gd name="connsiteY1" fmla="*/ 246743 h 246743"/>
              <a:gd name="connsiteX0" fmla="*/ 0 w 8418286"/>
              <a:gd name="connsiteY0" fmla="*/ 0 h 246743"/>
              <a:gd name="connsiteX1" fmla="*/ 3062515 w 8418286"/>
              <a:gd name="connsiteY1" fmla="*/ 87085 h 246743"/>
              <a:gd name="connsiteX2" fmla="*/ 8418286 w 8418286"/>
              <a:gd name="connsiteY2" fmla="*/ 246743 h 246743"/>
              <a:gd name="connsiteX0" fmla="*/ 0 w 8418286"/>
              <a:gd name="connsiteY0" fmla="*/ 0 h 1611085"/>
              <a:gd name="connsiteX1" fmla="*/ 3091543 w 8418286"/>
              <a:gd name="connsiteY1" fmla="*/ 1611085 h 1611085"/>
              <a:gd name="connsiteX2" fmla="*/ 8418286 w 8418286"/>
              <a:gd name="connsiteY2" fmla="*/ 246743 h 1611085"/>
              <a:gd name="connsiteX0" fmla="*/ 0 w 8418286"/>
              <a:gd name="connsiteY0" fmla="*/ 0 h 1611085"/>
              <a:gd name="connsiteX1" fmla="*/ 1828800 w 8418286"/>
              <a:gd name="connsiteY1" fmla="*/ 957943 h 1611085"/>
              <a:gd name="connsiteX2" fmla="*/ 3091543 w 8418286"/>
              <a:gd name="connsiteY2" fmla="*/ 1611085 h 1611085"/>
              <a:gd name="connsiteX3" fmla="*/ 8418286 w 8418286"/>
              <a:gd name="connsiteY3" fmla="*/ 246743 h 1611085"/>
              <a:gd name="connsiteX0" fmla="*/ 0 w 8418286"/>
              <a:gd name="connsiteY0" fmla="*/ 0 h 1611085"/>
              <a:gd name="connsiteX1" fmla="*/ 3091543 w 8418286"/>
              <a:gd name="connsiteY1" fmla="*/ 43543 h 1611085"/>
              <a:gd name="connsiteX2" fmla="*/ 3091543 w 8418286"/>
              <a:gd name="connsiteY2" fmla="*/ 1611085 h 1611085"/>
              <a:gd name="connsiteX3" fmla="*/ 8418286 w 8418286"/>
              <a:gd name="connsiteY3" fmla="*/ 246743 h 1611085"/>
              <a:gd name="connsiteX0" fmla="*/ 0 w 8418286"/>
              <a:gd name="connsiteY0" fmla="*/ 0 h 1621255"/>
              <a:gd name="connsiteX1" fmla="*/ 3091543 w 8418286"/>
              <a:gd name="connsiteY1" fmla="*/ 43543 h 1621255"/>
              <a:gd name="connsiteX2" fmla="*/ 3091543 w 8418286"/>
              <a:gd name="connsiteY2" fmla="*/ 1611085 h 1621255"/>
              <a:gd name="connsiteX3" fmla="*/ 5210629 w 8418286"/>
              <a:gd name="connsiteY3" fmla="*/ 696685 h 1621255"/>
              <a:gd name="connsiteX4" fmla="*/ 8418286 w 8418286"/>
              <a:gd name="connsiteY4" fmla="*/ 246743 h 1621255"/>
              <a:gd name="connsiteX0" fmla="*/ 0 w 8418286"/>
              <a:gd name="connsiteY0" fmla="*/ 0 h 1759623"/>
              <a:gd name="connsiteX1" fmla="*/ 3091543 w 8418286"/>
              <a:gd name="connsiteY1" fmla="*/ 43543 h 1759623"/>
              <a:gd name="connsiteX2" fmla="*/ 3091543 w 8418286"/>
              <a:gd name="connsiteY2" fmla="*/ 1611085 h 1759623"/>
              <a:gd name="connsiteX3" fmla="*/ 4978401 w 8418286"/>
              <a:gd name="connsiteY3" fmla="*/ 1640113 h 1759623"/>
              <a:gd name="connsiteX4" fmla="*/ 8418286 w 8418286"/>
              <a:gd name="connsiteY4" fmla="*/ 246743 h 1759623"/>
              <a:gd name="connsiteX0" fmla="*/ 0 w 8418286"/>
              <a:gd name="connsiteY0" fmla="*/ 0 h 1664281"/>
              <a:gd name="connsiteX1" fmla="*/ 3091543 w 8418286"/>
              <a:gd name="connsiteY1" fmla="*/ 43543 h 1664281"/>
              <a:gd name="connsiteX2" fmla="*/ 3091543 w 8418286"/>
              <a:gd name="connsiteY2" fmla="*/ 1611085 h 1664281"/>
              <a:gd name="connsiteX3" fmla="*/ 4978401 w 8418286"/>
              <a:gd name="connsiteY3" fmla="*/ 1640113 h 1664281"/>
              <a:gd name="connsiteX4" fmla="*/ 8418286 w 8418286"/>
              <a:gd name="connsiteY4" fmla="*/ 246743 h 1664281"/>
              <a:gd name="connsiteX0" fmla="*/ 0 w 8418286"/>
              <a:gd name="connsiteY0" fmla="*/ 0 h 1640113"/>
              <a:gd name="connsiteX1" fmla="*/ 3091543 w 8418286"/>
              <a:gd name="connsiteY1" fmla="*/ 43543 h 1640113"/>
              <a:gd name="connsiteX2" fmla="*/ 3091543 w 8418286"/>
              <a:gd name="connsiteY2" fmla="*/ 1611085 h 1640113"/>
              <a:gd name="connsiteX3" fmla="*/ 4978401 w 8418286"/>
              <a:gd name="connsiteY3" fmla="*/ 1640113 h 1640113"/>
              <a:gd name="connsiteX4" fmla="*/ 8418286 w 8418286"/>
              <a:gd name="connsiteY4" fmla="*/ 246743 h 1640113"/>
              <a:gd name="connsiteX0" fmla="*/ 0 w 8418286"/>
              <a:gd name="connsiteY0" fmla="*/ 0 h 1640113"/>
              <a:gd name="connsiteX1" fmla="*/ 3091543 w 8418286"/>
              <a:gd name="connsiteY1" fmla="*/ 43543 h 1640113"/>
              <a:gd name="connsiteX2" fmla="*/ 3091543 w 8418286"/>
              <a:gd name="connsiteY2" fmla="*/ 1611085 h 1640113"/>
              <a:gd name="connsiteX3" fmla="*/ 4978401 w 8418286"/>
              <a:gd name="connsiteY3" fmla="*/ 1640113 h 1640113"/>
              <a:gd name="connsiteX4" fmla="*/ 5631543 w 8418286"/>
              <a:gd name="connsiteY4" fmla="*/ 1436914 h 1640113"/>
              <a:gd name="connsiteX5" fmla="*/ 8418286 w 8418286"/>
              <a:gd name="connsiteY5" fmla="*/ 246743 h 1640113"/>
              <a:gd name="connsiteX0" fmla="*/ 0 w 8418286"/>
              <a:gd name="connsiteY0" fmla="*/ 0 h 1640113"/>
              <a:gd name="connsiteX1" fmla="*/ 3091543 w 8418286"/>
              <a:gd name="connsiteY1" fmla="*/ 43543 h 1640113"/>
              <a:gd name="connsiteX2" fmla="*/ 3091543 w 8418286"/>
              <a:gd name="connsiteY2" fmla="*/ 1611085 h 1640113"/>
              <a:gd name="connsiteX3" fmla="*/ 4978401 w 8418286"/>
              <a:gd name="connsiteY3" fmla="*/ 1640113 h 1640113"/>
              <a:gd name="connsiteX4" fmla="*/ 5181600 w 8418286"/>
              <a:gd name="connsiteY4" fmla="*/ 217714 h 1640113"/>
              <a:gd name="connsiteX5" fmla="*/ 8418286 w 8418286"/>
              <a:gd name="connsiteY5" fmla="*/ 246743 h 1640113"/>
              <a:gd name="connsiteX0" fmla="*/ 0 w 8418286"/>
              <a:gd name="connsiteY0" fmla="*/ 0 h 1640113"/>
              <a:gd name="connsiteX1" fmla="*/ 3091543 w 8418286"/>
              <a:gd name="connsiteY1" fmla="*/ 43543 h 1640113"/>
              <a:gd name="connsiteX2" fmla="*/ 3091543 w 8418286"/>
              <a:gd name="connsiteY2" fmla="*/ 1611085 h 1640113"/>
              <a:gd name="connsiteX3" fmla="*/ 4978401 w 8418286"/>
              <a:gd name="connsiteY3" fmla="*/ 1640113 h 1640113"/>
              <a:gd name="connsiteX4" fmla="*/ 5181600 w 8418286"/>
              <a:gd name="connsiteY4" fmla="*/ 217714 h 1640113"/>
              <a:gd name="connsiteX5" fmla="*/ 8418286 w 8418286"/>
              <a:gd name="connsiteY5" fmla="*/ 246743 h 1640113"/>
              <a:gd name="connsiteX0" fmla="*/ 0 w 8418286"/>
              <a:gd name="connsiteY0" fmla="*/ 0 h 1640113"/>
              <a:gd name="connsiteX1" fmla="*/ 3091543 w 8418286"/>
              <a:gd name="connsiteY1" fmla="*/ 43543 h 1640113"/>
              <a:gd name="connsiteX2" fmla="*/ 3091543 w 8418286"/>
              <a:gd name="connsiteY2" fmla="*/ 1611085 h 1640113"/>
              <a:gd name="connsiteX3" fmla="*/ 4978401 w 8418286"/>
              <a:gd name="connsiteY3" fmla="*/ 1640113 h 1640113"/>
              <a:gd name="connsiteX4" fmla="*/ 5181600 w 8418286"/>
              <a:gd name="connsiteY4" fmla="*/ 217714 h 1640113"/>
              <a:gd name="connsiteX5" fmla="*/ 8418286 w 8418286"/>
              <a:gd name="connsiteY5" fmla="*/ 246743 h 1640113"/>
              <a:gd name="connsiteX0" fmla="*/ 0 w 8418286"/>
              <a:gd name="connsiteY0" fmla="*/ 0 h 1640113"/>
              <a:gd name="connsiteX1" fmla="*/ 3091543 w 8418286"/>
              <a:gd name="connsiteY1" fmla="*/ 43543 h 1640113"/>
              <a:gd name="connsiteX2" fmla="*/ 3091543 w 8418286"/>
              <a:gd name="connsiteY2" fmla="*/ 1611085 h 1640113"/>
              <a:gd name="connsiteX3" fmla="*/ 4978401 w 8418286"/>
              <a:gd name="connsiteY3" fmla="*/ 1640113 h 1640113"/>
              <a:gd name="connsiteX4" fmla="*/ 5181600 w 8418286"/>
              <a:gd name="connsiteY4" fmla="*/ 217714 h 1640113"/>
              <a:gd name="connsiteX5" fmla="*/ 8418286 w 8418286"/>
              <a:gd name="connsiteY5" fmla="*/ 246743 h 1640113"/>
              <a:gd name="connsiteX0" fmla="*/ 0 w 8418286"/>
              <a:gd name="connsiteY0" fmla="*/ 72571 h 1712684"/>
              <a:gd name="connsiteX1" fmla="*/ 3091543 w 8418286"/>
              <a:gd name="connsiteY1" fmla="*/ 116114 h 1712684"/>
              <a:gd name="connsiteX2" fmla="*/ 3091543 w 8418286"/>
              <a:gd name="connsiteY2" fmla="*/ 1683656 h 1712684"/>
              <a:gd name="connsiteX3" fmla="*/ 4978401 w 8418286"/>
              <a:gd name="connsiteY3" fmla="*/ 1712684 h 1712684"/>
              <a:gd name="connsiteX4" fmla="*/ 4920342 w 8418286"/>
              <a:gd name="connsiteY4" fmla="*/ 0 h 1712684"/>
              <a:gd name="connsiteX5" fmla="*/ 8418286 w 8418286"/>
              <a:gd name="connsiteY5" fmla="*/ 319314 h 1712684"/>
              <a:gd name="connsiteX0" fmla="*/ 0 w 8389257"/>
              <a:gd name="connsiteY0" fmla="*/ 72571 h 1712684"/>
              <a:gd name="connsiteX1" fmla="*/ 3091543 w 8389257"/>
              <a:gd name="connsiteY1" fmla="*/ 116114 h 1712684"/>
              <a:gd name="connsiteX2" fmla="*/ 3091543 w 8389257"/>
              <a:gd name="connsiteY2" fmla="*/ 1683656 h 1712684"/>
              <a:gd name="connsiteX3" fmla="*/ 4978401 w 8389257"/>
              <a:gd name="connsiteY3" fmla="*/ 1712684 h 1712684"/>
              <a:gd name="connsiteX4" fmla="*/ 4920342 w 8389257"/>
              <a:gd name="connsiteY4" fmla="*/ 0 h 1712684"/>
              <a:gd name="connsiteX5" fmla="*/ 8389257 w 8389257"/>
              <a:gd name="connsiteY5" fmla="*/ 0 h 1712684"/>
              <a:gd name="connsiteX0" fmla="*/ 0 w 8389257"/>
              <a:gd name="connsiteY0" fmla="*/ 72571 h 1683656"/>
              <a:gd name="connsiteX1" fmla="*/ 3091543 w 8389257"/>
              <a:gd name="connsiteY1" fmla="*/ 116114 h 1683656"/>
              <a:gd name="connsiteX2" fmla="*/ 3091543 w 8389257"/>
              <a:gd name="connsiteY2" fmla="*/ 1683656 h 1683656"/>
              <a:gd name="connsiteX3" fmla="*/ 4876801 w 8389257"/>
              <a:gd name="connsiteY3" fmla="*/ 1175655 h 1683656"/>
              <a:gd name="connsiteX4" fmla="*/ 4920342 w 8389257"/>
              <a:gd name="connsiteY4" fmla="*/ 0 h 1683656"/>
              <a:gd name="connsiteX5" fmla="*/ 8389257 w 8389257"/>
              <a:gd name="connsiteY5" fmla="*/ 0 h 1683656"/>
              <a:gd name="connsiteX0" fmla="*/ 0 w 8389257"/>
              <a:gd name="connsiteY0" fmla="*/ 72571 h 1190170"/>
              <a:gd name="connsiteX1" fmla="*/ 3091543 w 8389257"/>
              <a:gd name="connsiteY1" fmla="*/ 116114 h 1190170"/>
              <a:gd name="connsiteX2" fmla="*/ 3091543 w 8389257"/>
              <a:gd name="connsiteY2" fmla="*/ 1190170 h 1190170"/>
              <a:gd name="connsiteX3" fmla="*/ 4876801 w 8389257"/>
              <a:gd name="connsiteY3" fmla="*/ 1175655 h 1190170"/>
              <a:gd name="connsiteX4" fmla="*/ 4920342 w 8389257"/>
              <a:gd name="connsiteY4" fmla="*/ 0 h 1190170"/>
              <a:gd name="connsiteX5" fmla="*/ 8389257 w 8389257"/>
              <a:gd name="connsiteY5" fmla="*/ 0 h 1190170"/>
              <a:gd name="connsiteX0" fmla="*/ 0 w 8389257"/>
              <a:gd name="connsiteY0" fmla="*/ 72571 h 1190170"/>
              <a:gd name="connsiteX1" fmla="*/ 3106058 w 8389257"/>
              <a:gd name="connsiteY1" fmla="*/ 595085 h 1190170"/>
              <a:gd name="connsiteX2" fmla="*/ 3091543 w 8389257"/>
              <a:gd name="connsiteY2" fmla="*/ 1190170 h 1190170"/>
              <a:gd name="connsiteX3" fmla="*/ 4876801 w 8389257"/>
              <a:gd name="connsiteY3" fmla="*/ 1175655 h 1190170"/>
              <a:gd name="connsiteX4" fmla="*/ 4920342 w 8389257"/>
              <a:gd name="connsiteY4" fmla="*/ 0 h 1190170"/>
              <a:gd name="connsiteX5" fmla="*/ 8389257 w 8389257"/>
              <a:gd name="connsiteY5" fmla="*/ 0 h 1190170"/>
              <a:gd name="connsiteX0" fmla="*/ 0 w 8360228"/>
              <a:gd name="connsiteY0" fmla="*/ 580571 h 1190170"/>
              <a:gd name="connsiteX1" fmla="*/ 3077029 w 8360228"/>
              <a:gd name="connsiteY1" fmla="*/ 595085 h 1190170"/>
              <a:gd name="connsiteX2" fmla="*/ 3062514 w 8360228"/>
              <a:gd name="connsiteY2" fmla="*/ 1190170 h 1190170"/>
              <a:gd name="connsiteX3" fmla="*/ 4847772 w 8360228"/>
              <a:gd name="connsiteY3" fmla="*/ 1175655 h 1190170"/>
              <a:gd name="connsiteX4" fmla="*/ 4891313 w 8360228"/>
              <a:gd name="connsiteY4" fmla="*/ 0 h 1190170"/>
              <a:gd name="connsiteX5" fmla="*/ 8360228 w 8360228"/>
              <a:gd name="connsiteY5" fmla="*/ 0 h 1190170"/>
              <a:gd name="connsiteX0" fmla="*/ 0 w 8360228"/>
              <a:gd name="connsiteY0" fmla="*/ 580571 h 1190170"/>
              <a:gd name="connsiteX1" fmla="*/ 3077029 w 8360228"/>
              <a:gd name="connsiteY1" fmla="*/ 595085 h 1190170"/>
              <a:gd name="connsiteX2" fmla="*/ 3062514 w 8360228"/>
              <a:gd name="connsiteY2" fmla="*/ 1190170 h 1190170"/>
              <a:gd name="connsiteX3" fmla="*/ 4847772 w 8360228"/>
              <a:gd name="connsiteY3" fmla="*/ 1175655 h 1190170"/>
              <a:gd name="connsiteX4" fmla="*/ 4847770 w 8360228"/>
              <a:gd name="connsiteY4" fmla="*/ 551543 h 1190170"/>
              <a:gd name="connsiteX5" fmla="*/ 8360228 w 8360228"/>
              <a:gd name="connsiteY5" fmla="*/ 0 h 1190170"/>
              <a:gd name="connsiteX0" fmla="*/ 0 w 8505371"/>
              <a:gd name="connsiteY0" fmla="*/ 508000 h 1117599"/>
              <a:gd name="connsiteX1" fmla="*/ 3077029 w 8505371"/>
              <a:gd name="connsiteY1" fmla="*/ 522514 h 1117599"/>
              <a:gd name="connsiteX2" fmla="*/ 3062514 w 8505371"/>
              <a:gd name="connsiteY2" fmla="*/ 1117599 h 1117599"/>
              <a:gd name="connsiteX3" fmla="*/ 4847772 w 8505371"/>
              <a:gd name="connsiteY3" fmla="*/ 1103084 h 1117599"/>
              <a:gd name="connsiteX4" fmla="*/ 4847770 w 8505371"/>
              <a:gd name="connsiteY4" fmla="*/ 478972 h 1117599"/>
              <a:gd name="connsiteX5" fmla="*/ 8505371 w 8505371"/>
              <a:gd name="connsiteY5" fmla="*/ 0 h 1117599"/>
              <a:gd name="connsiteX0" fmla="*/ 0 w 8505371"/>
              <a:gd name="connsiteY0" fmla="*/ 537028 h 1146627"/>
              <a:gd name="connsiteX1" fmla="*/ 3077029 w 8505371"/>
              <a:gd name="connsiteY1" fmla="*/ 551542 h 1146627"/>
              <a:gd name="connsiteX2" fmla="*/ 3062514 w 8505371"/>
              <a:gd name="connsiteY2" fmla="*/ 1146627 h 1146627"/>
              <a:gd name="connsiteX3" fmla="*/ 4847772 w 8505371"/>
              <a:gd name="connsiteY3" fmla="*/ 1132112 h 1146627"/>
              <a:gd name="connsiteX4" fmla="*/ 4833255 w 8505371"/>
              <a:gd name="connsiteY4" fmla="*/ 0 h 1146627"/>
              <a:gd name="connsiteX5" fmla="*/ 8505371 w 8505371"/>
              <a:gd name="connsiteY5" fmla="*/ 29028 h 1146627"/>
              <a:gd name="connsiteX0" fmla="*/ 0 w 8505371"/>
              <a:gd name="connsiteY0" fmla="*/ 508000 h 1117599"/>
              <a:gd name="connsiteX1" fmla="*/ 3077029 w 8505371"/>
              <a:gd name="connsiteY1" fmla="*/ 522514 h 1117599"/>
              <a:gd name="connsiteX2" fmla="*/ 3062514 w 8505371"/>
              <a:gd name="connsiteY2" fmla="*/ 1117599 h 1117599"/>
              <a:gd name="connsiteX3" fmla="*/ 4847772 w 8505371"/>
              <a:gd name="connsiteY3" fmla="*/ 1103084 h 1117599"/>
              <a:gd name="connsiteX4" fmla="*/ 4876798 w 8505371"/>
              <a:gd name="connsiteY4" fmla="*/ 0 h 1117599"/>
              <a:gd name="connsiteX5" fmla="*/ 8505371 w 8505371"/>
              <a:gd name="connsiteY5" fmla="*/ 0 h 1117599"/>
              <a:gd name="connsiteX0" fmla="*/ 0 w 8505371"/>
              <a:gd name="connsiteY0" fmla="*/ 508000 h 1146628"/>
              <a:gd name="connsiteX1" fmla="*/ 3077029 w 8505371"/>
              <a:gd name="connsiteY1" fmla="*/ 522514 h 1146628"/>
              <a:gd name="connsiteX2" fmla="*/ 3106057 w 8505371"/>
              <a:gd name="connsiteY2" fmla="*/ 1146628 h 1146628"/>
              <a:gd name="connsiteX3" fmla="*/ 4847772 w 8505371"/>
              <a:gd name="connsiteY3" fmla="*/ 1103084 h 1146628"/>
              <a:gd name="connsiteX4" fmla="*/ 4876798 w 8505371"/>
              <a:gd name="connsiteY4" fmla="*/ 0 h 1146628"/>
              <a:gd name="connsiteX5" fmla="*/ 8505371 w 8505371"/>
              <a:gd name="connsiteY5" fmla="*/ 0 h 1146628"/>
              <a:gd name="connsiteX0" fmla="*/ 0 w 8505371"/>
              <a:gd name="connsiteY0" fmla="*/ 508000 h 1103766"/>
              <a:gd name="connsiteX1" fmla="*/ 3077029 w 8505371"/>
              <a:gd name="connsiteY1" fmla="*/ 522514 h 1103766"/>
              <a:gd name="connsiteX2" fmla="*/ 3063195 w 8505371"/>
              <a:gd name="connsiteY2" fmla="*/ 1103766 h 1103766"/>
              <a:gd name="connsiteX3" fmla="*/ 4847772 w 8505371"/>
              <a:gd name="connsiteY3" fmla="*/ 1103084 h 1103766"/>
              <a:gd name="connsiteX4" fmla="*/ 4876798 w 8505371"/>
              <a:gd name="connsiteY4" fmla="*/ 0 h 1103766"/>
              <a:gd name="connsiteX5" fmla="*/ 8505371 w 8505371"/>
              <a:gd name="connsiteY5" fmla="*/ 0 h 1103766"/>
              <a:gd name="connsiteX0" fmla="*/ 0 w 8505371"/>
              <a:gd name="connsiteY0" fmla="*/ 508000 h 1108529"/>
              <a:gd name="connsiteX1" fmla="*/ 3077029 w 8505371"/>
              <a:gd name="connsiteY1" fmla="*/ 522514 h 1108529"/>
              <a:gd name="connsiteX2" fmla="*/ 3077483 w 8505371"/>
              <a:gd name="connsiteY2" fmla="*/ 1108529 h 1108529"/>
              <a:gd name="connsiteX3" fmla="*/ 4847772 w 8505371"/>
              <a:gd name="connsiteY3" fmla="*/ 1103084 h 1108529"/>
              <a:gd name="connsiteX4" fmla="*/ 4876798 w 8505371"/>
              <a:gd name="connsiteY4" fmla="*/ 0 h 1108529"/>
              <a:gd name="connsiteX5" fmla="*/ 8505371 w 8505371"/>
              <a:gd name="connsiteY5" fmla="*/ 0 h 1108529"/>
              <a:gd name="connsiteX0" fmla="*/ 0 w 8505371"/>
              <a:gd name="connsiteY0" fmla="*/ 508000 h 1112609"/>
              <a:gd name="connsiteX1" fmla="*/ 3077029 w 8505371"/>
              <a:gd name="connsiteY1" fmla="*/ 522514 h 1112609"/>
              <a:gd name="connsiteX2" fmla="*/ 3077483 w 8505371"/>
              <a:gd name="connsiteY2" fmla="*/ 1108529 h 1112609"/>
              <a:gd name="connsiteX3" fmla="*/ 4890634 w 8505371"/>
              <a:gd name="connsiteY3" fmla="*/ 1112609 h 1112609"/>
              <a:gd name="connsiteX4" fmla="*/ 4876798 w 8505371"/>
              <a:gd name="connsiteY4" fmla="*/ 0 h 1112609"/>
              <a:gd name="connsiteX5" fmla="*/ 8505371 w 8505371"/>
              <a:gd name="connsiteY5" fmla="*/ 0 h 1112609"/>
              <a:gd name="connsiteX0" fmla="*/ 0 w 8505371"/>
              <a:gd name="connsiteY0" fmla="*/ 508000 h 1108529"/>
              <a:gd name="connsiteX1" fmla="*/ 3077029 w 8505371"/>
              <a:gd name="connsiteY1" fmla="*/ 522514 h 1108529"/>
              <a:gd name="connsiteX2" fmla="*/ 3077483 w 8505371"/>
              <a:gd name="connsiteY2" fmla="*/ 1108529 h 1108529"/>
              <a:gd name="connsiteX3" fmla="*/ 4862059 w 8505371"/>
              <a:gd name="connsiteY3" fmla="*/ 1107847 h 1108529"/>
              <a:gd name="connsiteX4" fmla="*/ 4876798 w 8505371"/>
              <a:gd name="connsiteY4" fmla="*/ 0 h 1108529"/>
              <a:gd name="connsiteX5" fmla="*/ 8505371 w 8505371"/>
              <a:gd name="connsiteY5" fmla="*/ 0 h 1108529"/>
              <a:gd name="connsiteX0" fmla="*/ 0 w 8505371"/>
              <a:gd name="connsiteY0" fmla="*/ 508000 h 1108529"/>
              <a:gd name="connsiteX1" fmla="*/ 3077029 w 8505371"/>
              <a:gd name="connsiteY1" fmla="*/ 522514 h 1108529"/>
              <a:gd name="connsiteX2" fmla="*/ 3077483 w 8505371"/>
              <a:gd name="connsiteY2" fmla="*/ 1108529 h 1108529"/>
              <a:gd name="connsiteX3" fmla="*/ 4881109 w 8505371"/>
              <a:gd name="connsiteY3" fmla="*/ 1107847 h 1108529"/>
              <a:gd name="connsiteX4" fmla="*/ 4876798 w 8505371"/>
              <a:gd name="connsiteY4" fmla="*/ 0 h 1108529"/>
              <a:gd name="connsiteX5" fmla="*/ 8505371 w 8505371"/>
              <a:gd name="connsiteY5" fmla="*/ 0 h 1108529"/>
              <a:gd name="connsiteX0" fmla="*/ 0 w 8505371"/>
              <a:gd name="connsiteY0" fmla="*/ 508000 h 1108529"/>
              <a:gd name="connsiteX1" fmla="*/ 3077029 w 8505371"/>
              <a:gd name="connsiteY1" fmla="*/ 522514 h 1108529"/>
              <a:gd name="connsiteX2" fmla="*/ 3077483 w 8505371"/>
              <a:gd name="connsiteY2" fmla="*/ 1108529 h 1108529"/>
              <a:gd name="connsiteX3" fmla="*/ 4866821 w 8505371"/>
              <a:gd name="connsiteY3" fmla="*/ 1107847 h 1108529"/>
              <a:gd name="connsiteX4" fmla="*/ 4876798 w 8505371"/>
              <a:gd name="connsiteY4" fmla="*/ 0 h 1108529"/>
              <a:gd name="connsiteX5" fmla="*/ 8505371 w 8505371"/>
              <a:gd name="connsiteY5" fmla="*/ 0 h 1108529"/>
              <a:gd name="connsiteX0" fmla="*/ 0 w 8505371"/>
              <a:gd name="connsiteY0" fmla="*/ 508000 h 1112609"/>
              <a:gd name="connsiteX1" fmla="*/ 3077029 w 8505371"/>
              <a:gd name="connsiteY1" fmla="*/ 522514 h 1112609"/>
              <a:gd name="connsiteX2" fmla="*/ 3077483 w 8505371"/>
              <a:gd name="connsiteY2" fmla="*/ 1108529 h 1112609"/>
              <a:gd name="connsiteX3" fmla="*/ 4881109 w 8505371"/>
              <a:gd name="connsiteY3" fmla="*/ 1112609 h 1112609"/>
              <a:gd name="connsiteX4" fmla="*/ 4876798 w 8505371"/>
              <a:gd name="connsiteY4" fmla="*/ 0 h 1112609"/>
              <a:gd name="connsiteX5" fmla="*/ 8505371 w 8505371"/>
              <a:gd name="connsiteY5" fmla="*/ 0 h 1112609"/>
              <a:gd name="connsiteX0" fmla="*/ 0 w 8505371"/>
              <a:gd name="connsiteY0" fmla="*/ 508000 h 1112609"/>
              <a:gd name="connsiteX1" fmla="*/ 3077029 w 8505371"/>
              <a:gd name="connsiteY1" fmla="*/ 522514 h 1112609"/>
              <a:gd name="connsiteX2" fmla="*/ 3077483 w 8505371"/>
              <a:gd name="connsiteY2" fmla="*/ 1108529 h 1112609"/>
              <a:gd name="connsiteX3" fmla="*/ 4871584 w 8505371"/>
              <a:gd name="connsiteY3" fmla="*/ 1112609 h 1112609"/>
              <a:gd name="connsiteX4" fmla="*/ 4876798 w 8505371"/>
              <a:gd name="connsiteY4" fmla="*/ 0 h 1112609"/>
              <a:gd name="connsiteX5" fmla="*/ 8505371 w 8505371"/>
              <a:gd name="connsiteY5" fmla="*/ 0 h 1112609"/>
              <a:gd name="connsiteX0" fmla="*/ 0 w 8505371"/>
              <a:gd name="connsiteY0" fmla="*/ 508000 h 1112609"/>
              <a:gd name="connsiteX1" fmla="*/ 3077029 w 8505371"/>
              <a:gd name="connsiteY1" fmla="*/ 522514 h 1112609"/>
              <a:gd name="connsiteX2" fmla="*/ 3077483 w 8505371"/>
              <a:gd name="connsiteY2" fmla="*/ 1108529 h 1112609"/>
              <a:gd name="connsiteX3" fmla="*/ 4878728 w 8505371"/>
              <a:gd name="connsiteY3" fmla="*/ 1112609 h 1112609"/>
              <a:gd name="connsiteX4" fmla="*/ 4876798 w 8505371"/>
              <a:gd name="connsiteY4" fmla="*/ 0 h 1112609"/>
              <a:gd name="connsiteX5" fmla="*/ 8505371 w 8505371"/>
              <a:gd name="connsiteY5" fmla="*/ 0 h 1112609"/>
              <a:gd name="connsiteX0" fmla="*/ 0 w 8499021"/>
              <a:gd name="connsiteY0" fmla="*/ 517525 h 1112609"/>
              <a:gd name="connsiteX1" fmla="*/ 3070679 w 8499021"/>
              <a:gd name="connsiteY1" fmla="*/ 522514 h 1112609"/>
              <a:gd name="connsiteX2" fmla="*/ 3071133 w 8499021"/>
              <a:gd name="connsiteY2" fmla="*/ 1108529 h 1112609"/>
              <a:gd name="connsiteX3" fmla="*/ 4872378 w 8499021"/>
              <a:gd name="connsiteY3" fmla="*/ 1112609 h 1112609"/>
              <a:gd name="connsiteX4" fmla="*/ 4870448 w 8499021"/>
              <a:gd name="connsiteY4" fmla="*/ 0 h 1112609"/>
              <a:gd name="connsiteX5" fmla="*/ 8499021 w 8499021"/>
              <a:gd name="connsiteY5" fmla="*/ 0 h 1112609"/>
              <a:gd name="connsiteX0" fmla="*/ 0 w 8491401"/>
              <a:gd name="connsiteY0" fmla="*/ 525145 h 1112609"/>
              <a:gd name="connsiteX1" fmla="*/ 3063059 w 8491401"/>
              <a:gd name="connsiteY1" fmla="*/ 522514 h 1112609"/>
              <a:gd name="connsiteX2" fmla="*/ 3063513 w 8491401"/>
              <a:gd name="connsiteY2" fmla="*/ 1108529 h 1112609"/>
              <a:gd name="connsiteX3" fmla="*/ 4864758 w 8491401"/>
              <a:gd name="connsiteY3" fmla="*/ 1112609 h 1112609"/>
              <a:gd name="connsiteX4" fmla="*/ 4862828 w 8491401"/>
              <a:gd name="connsiteY4" fmla="*/ 0 h 1112609"/>
              <a:gd name="connsiteX5" fmla="*/ 8491401 w 8491401"/>
              <a:gd name="connsiteY5" fmla="*/ 0 h 1112609"/>
              <a:gd name="connsiteX0" fmla="*/ 0 w 8491401"/>
              <a:gd name="connsiteY0" fmla="*/ 525145 h 1112609"/>
              <a:gd name="connsiteX1" fmla="*/ 2250259 w 8491401"/>
              <a:gd name="connsiteY1" fmla="*/ 509814 h 1112609"/>
              <a:gd name="connsiteX2" fmla="*/ 3063513 w 8491401"/>
              <a:gd name="connsiteY2" fmla="*/ 1108529 h 1112609"/>
              <a:gd name="connsiteX3" fmla="*/ 4864758 w 8491401"/>
              <a:gd name="connsiteY3" fmla="*/ 1112609 h 1112609"/>
              <a:gd name="connsiteX4" fmla="*/ 4862828 w 8491401"/>
              <a:gd name="connsiteY4" fmla="*/ 0 h 1112609"/>
              <a:gd name="connsiteX5" fmla="*/ 8491401 w 8491401"/>
              <a:gd name="connsiteY5" fmla="*/ 0 h 1112609"/>
              <a:gd name="connsiteX0" fmla="*/ 0 w 8491401"/>
              <a:gd name="connsiteY0" fmla="*/ 525145 h 1121229"/>
              <a:gd name="connsiteX1" fmla="*/ 2250259 w 8491401"/>
              <a:gd name="connsiteY1" fmla="*/ 509814 h 1121229"/>
              <a:gd name="connsiteX2" fmla="*/ 2314213 w 8491401"/>
              <a:gd name="connsiteY2" fmla="*/ 1121229 h 1121229"/>
              <a:gd name="connsiteX3" fmla="*/ 4864758 w 8491401"/>
              <a:gd name="connsiteY3" fmla="*/ 1112609 h 1121229"/>
              <a:gd name="connsiteX4" fmla="*/ 4862828 w 8491401"/>
              <a:gd name="connsiteY4" fmla="*/ 0 h 1121229"/>
              <a:gd name="connsiteX5" fmla="*/ 8491401 w 8491401"/>
              <a:gd name="connsiteY5" fmla="*/ 0 h 1121229"/>
              <a:gd name="connsiteX0" fmla="*/ 0 w 8491401"/>
              <a:gd name="connsiteY0" fmla="*/ 525145 h 1121229"/>
              <a:gd name="connsiteX1" fmla="*/ 2250259 w 8491401"/>
              <a:gd name="connsiteY1" fmla="*/ 509814 h 1121229"/>
              <a:gd name="connsiteX2" fmla="*/ 2252300 w 8491401"/>
              <a:gd name="connsiteY2" fmla="*/ 1121229 h 1121229"/>
              <a:gd name="connsiteX3" fmla="*/ 4864758 w 8491401"/>
              <a:gd name="connsiteY3" fmla="*/ 1112609 h 1121229"/>
              <a:gd name="connsiteX4" fmla="*/ 4862828 w 8491401"/>
              <a:gd name="connsiteY4" fmla="*/ 0 h 1121229"/>
              <a:gd name="connsiteX5" fmla="*/ 8491401 w 8491401"/>
              <a:gd name="connsiteY5" fmla="*/ 0 h 1121229"/>
              <a:gd name="connsiteX0" fmla="*/ 0 w 8491401"/>
              <a:gd name="connsiteY0" fmla="*/ 525145 h 1121229"/>
              <a:gd name="connsiteX1" fmla="*/ 2250259 w 8491401"/>
              <a:gd name="connsiteY1" fmla="*/ 509814 h 1121229"/>
              <a:gd name="connsiteX2" fmla="*/ 2252300 w 8491401"/>
              <a:gd name="connsiteY2" fmla="*/ 1121229 h 1121229"/>
              <a:gd name="connsiteX3" fmla="*/ 4864758 w 8491401"/>
              <a:gd name="connsiteY3" fmla="*/ 1112609 h 1121229"/>
              <a:gd name="connsiteX4" fmla="*/ 4862828 w 8491401"/>
              <a:gd name="connsiteY4" fmla="*/ 0 h 1121229"/>
              <a:gd name="connsiteX5" fmla="*/ 8491401 w 8491401"/>
              <a:gd name="connsiteY5" fmla="*/ 0 h 1121229"/>
              <a:gd name="connsiteX0" fmla="*/ 0 w 8491401"/>
              <a:gd name="connsiteY0" fmla="*/ 525145 h 1131659"/>
              <a:gd name="connsiteX1" fmla="*/ 2250259 w 8491401"/>
              <a:gd name="connsiteY1" fmla="*/ 509814 h 1131659"/>
              <a:gd name="connsiteX2" fmla="*/ 2252300 w 8491401"/>
              <a:gd name="connsiteY2" fmla="*/ 1121229 h 1131659"/>
              <a:gd name="connsiteX3" fmla="*/ 4407567 w 8491401"/>
              <a:gd name="connsiteY3" fmla="*/ 1131659 h 1131659"/>
              <a:gd name="connsiteX4" fmla="*/ 4862828 w 8491401"/>
              <a:gd name="connsiteY4" fmla="*/ 0 h 1131659"/>
              <a:gd name="connsiteX5" fmla="*/ 8491401 w 8491401"/>
              <a:gd name="connsiteY5" fmla="*/ 0 h 1131659"/>
              <a:gd name="connsiteX0" fmla="*/ 0 w 8491401"/>
              <a:gd name="connsiteY0" fmla="*/ 525145 h 1131659"/>
              <a:gd name="connsiteX1" fmla="*/ 2250259 w 8491401"/>
              <a:gd name="connsiteY1" fmla="*/ 509814 h 1131659"/>
              <a:gd name="connsiteX2" fmla="*/ 2252300 w 8491401"/>
              <a:gd name="connsiteY2" fmla="*/ 1121229 h 1131659"/>
              <a:gd name="connsiteX3" fmla="*/ 4407567 w 8491401"/>
              <a:gd name="connsiteY3" fmla="*/ 1131659 h 1131659"/>
              <a:gd name="connsiteX4" fmla="*/ 4862828 w 8491401"/>
              <a:gd name="connsiteY4" fmla="*/ 0 h 1131659"/>
              <a:gd name="connsiteX5" fmla="*/ 8491401 w 8491401"/>
              <a:gd name="connsiteY5" fmla="*/ 0 h 1131659"/>
              <a:gd name="connsiteX0" fmla="*/ 0 w 8491401"/>
              <a:gd name="connsiteY0" fmla="*/ 534670 h 1141184"/>
              <a:gd name="connsiteX1" fmla="*/ 2250259 w 8491401"/>
              <a:gd name="connsiteY1" fmla="*/ 519339 h 1141184"/>
              <a:gd name="connsiteX2" fmla="*/ 2252300 w 8491401"/>
              <a:gd name="connsiteY2" fmla="*/ 1130754 h 1141184"/>
              <a:gd name="connsiteX3" fmla="*/ 4407567 w 8491401"/>
              <a:gd name="connsiteY3" fmla="*/ 1141184 h 1141184"/>
              <a:gd name="connsiteX4" fmla="*/ 4449882 w 8491401"/>
              <a:gd name="connsiteY4" fmla="*/ 0 h 1141184"/>
              <a:gd name="connsiteX5" fmla="*/ 8491401 w 8491401"/>
              <a:gd name="connsiteY5" fmla="*/ 9525 h 1141184"/>
              <a:gd name="connsiteX0" fmla="*/ 0 w 8491401"/>
              <a:gd name="connsiteY0" fmla="*/ 525145 h 1131659"/>
              <a:gd name="connsiteX1" fmla="*/ 2250259 w 8491401"/>
              <a:gd name="connsiteY1" fmla="*/ 509814 h 1131659"/>
              <a:gd name="connsiteX2" fmla="*/ 2252300 w 8491401"/>
              <a:gd name="connsiteY2" fmla="*/ 1121229 h 1131659"/>
              <a:gd name="connsiteX3" fmla="*/ 4407567 w 8491401"/>
              <a:gd name="connsiteY3" fmla="*/ 1131659 h 1131659"/>
              <a:gd name="connsiteX4" fmla="*/ 4420386 w 8491401"/>
              <a:gd name="connsiteY4" fmla="*/ 180975 h 1131659"/>
              <a:gd name="connsiteX5" fmla="*/ 8491401 w 8491401"/>
              <a:gd name="connsiteY5" fmla="*/ 0 h 1131659"/>
              <a:gd name="connsiteX0" fmla="*/ 0 w 8491401"/>
              <a:gd name="connsiteY0" fmla="*/ 525145 h 1131659"/>
              <a:gd name="connsiteX1" fmla="*/ 2250259 w 8491401"/>
              <a:gd name="connsiteY1" fmla="*/ 509814 h 1131659"/>
              <a:gd name="connsiteX2" fmla="*/ 2252300 w 8491401"/>
              <a:gd name="connsiteY2" fmla="*/ 1121229 h 1131659"/>
              <a:gd name="connsiteX3" fmla="*/ 4407567 w 8491401"/>
              <a:gd name="connsiteY3" fmla="*/ 1131659 h 1131659"/>
              <a:gd name="connsiteX4" fmla="*/ 4420386 w 8491401"/>
              <a:gd name="connsiteY4" fmla="*/ 180975 h 1131659"/>
              <a:gd name="connsiteX5" fmla="*/ 6650723 w 8491401"/>
              <a:gd name="connsiteY5" fmla="*/ 80434 h 1131659"/>
              <a:gd name="connsiteX6" fmla="*/ 8491401 w 8491401"/>
              <a:gd name="connsiteY6" fmla="*/ 0 h 1131659"/>
              <a:gd name="connsiteX0" fmla="*/ 0 w 8491401"/>
              <a:gd name="connsiteY0" fmla="*/ 525145 h 1131659"/>
              <a:gd name="connsiteX1" fmla="*/ 2250259 w 8491401"/>
              <a:gd name="connsiteY1" fmla="*/ 509814 h 1131659"/>
              <a:gd name="connsiteX2" fmla="*/ 2252300 w 8491401"/>
              <a:gd name="connsiteY2" fmla="*/ 1121229 h 1131659"/>
              <a:gd name="connsiteX3" fmla="*/ 4407567 w 8491401"/>
              <a:gd name="connsiteY3" fmla="*/ 1131659 h 1131659"/>
              <a:gd name="connsiteX4" fmla="*/ 4420386 w 8491401"/>
              <a:gd name="connsiteY4" fmla="*/ 180975 h 1131659"/>
              <a:gd name="connsiteX5" fmla="*/ 6473746 w 8491401"/>
              <a:gd name="connsiteY5" fmla="*/ 166159 h 1131659"/>
              <a:gd name="connsiteX6" fmla="*/ 8491401 w 8491401"/>
              <a:gd name="connsiteY6" fmla="*/ 0 h 1131659"/>
              <a:gd name="connsiteX0" fmla="*/ 0 w 8491401"/>
              <a:gd name="connsiteY0" fmla="*/ 525145 h 1131659"/>
              <a:gd name="connsiteX1" fmla="*/ 2250259 w 8491401"/>
              <a:gd name="connsiteY1" fmla="*/ 509814 h 1131659"/>
              <a:gd name="connsiteX2" fmla="*/ 2252300 w 8491401"/>
              <a:gd name="connsiteY2" fmla="*/ 1121229 h 1131659"/>
              <a:gd name="connsiteX3" fmla="*/ 4407567 w 8491401"/>
              <a:gd name="connsiteY3" fmla="*/ 1131659 h 1131659"/>
              <a:gd name="connsiteX4" fmla="*/ 4420386 w 8491401"/>
              <a:gd name="connsiteY4" fmla="*/ 180975 h 1131659"/>
              <a:gd name="connsiteX5" fmla="*/ 6473746 w 8491401"/>
              <a:gd name="connsiteY5" fmla="*/ 166159 h 1131659"/>
              <a:gd name="connsiteX6" fmla="*/ 7535608 w 8491401"/>
              <a:gd name="connsiteY6" fmla="*/ 70909 h 1131659"/>
              <a:gd name="connsiteX7" fmla="*/ 8491401 w 8491401"/>
              <a:gd name="connsiteY7" fmla="*/ 0 h 1131659"/>
              <a:gd name="connsiteX0" fmla="*/ 0 w 8491401"/>
              <a:gd name="connsiteY0" fmla="*/ 525145 h 1131659"/>
              <a:gd name="connsiteX1" fmla="*/ 2250259 w 8491401"/>
              <a:gd name="connsiteY1" fmla="*/ 509814 h 1131659"/>
              <a:gd name="connsiteX2" fmla="*/ 2252300 w 8491401"/>
              <a:gd name="connsiteY2" fmla="*/ 1121229 h 1131659"/>
              <a:gd name="connsiteX3" fmla="*/ 4407567 w 8491401"/>
              <a:gd name="connsiteY3" fmla="*/ 1131659 h 1131659"/>
              <a:gd name="connsiteX4" fmla="*/ 4420386 w 8491401"/>
              <a:gd name="connsiteY4" fmla="*/ 180975 h 1131659"/>
              <a:gd name="connsiteX5" fmla="*/ 6473746 w 8491401"/>
              <a:gd name="connsiteY5" fmla="*/ 166159 h 1131659"/>
              <a:gd name="connsiteX6" fmla="*/ 6473746 w 8491401"/>
              <a:gd name="connsiteY6" fmla="*/ 775759 h 1131659"/>
              <a:gd name="connsiteX7" fmla="*/ 8491401 w 8491401"/>
              <a:gd name="connsiteY7" fmla="*/ 0 h 1131659"/>
              <a:gd name="connsiteX0" fmla="*/ 0 w 8565141"/>
              <a:gd name="connsiteY0" fmla="*/ 358986 h 965500"/>
              <a:gd name="connsiteX1" fmla="*/ 2250259 w 8565141"/>
              <a:gd name="connsiteY1" fmla="*/ 343655 h 965500"/>
              <a:gd name="connsiteX2" fmla="*/ 2252300 w 8565141"/>
              <a:gd name="connsiteY2" fmla="*/ 955070 h 965500"/>
              <a:gd name="connsiteX3" fmla="*/ 4407567 w 8565141"/>
              <a:gd name="connsiteY3" fmla="*/ 965500 h 965500"/>
              <a:gd name="connsiteX4" fmla="*/ 4420386 w 8565141"/>
              <a:gd name="connsiteY4" fmla="*/ 14816 h 965500"/>
              <a:gd name="connsiteX5" fmla="*/ 6473746 w 8565141"/>
              <a:gd name="connsiteY5" fmla="*/ 0 h 965500"/>
              <a:gd name="connsiteX6" fmla="*/ 6473746 w 8565141"/>
              <a:gd name="connsiteY6" fmla="*/ 609600 h 965500"/>
              <a:gd name="connsiteX7" fmla="*/ 8565141 w 8565141"/>
              <a:gd name="connsiteY7" fmla="*/ 567266 h 965500"/>
              <a:gd name="connsiteX0" fmla="*/ 0 w 8609385"/>
              <a:gd name="connsiteY0" fmla="*/ 358986 h 965500"/>
              <a:gd name="connsiteX1" fmla="*/ 2250259 w 8609385"/>
              <a:gd name="connsiteY1" fmla="*/ 343655 h 965500"/>
              <a:gd name="connsiteX2" fmla="*/ 2252300 w 8609385"/>
              <a:gd name="connsiteY2" fmla="*/ 955070 h 965500"/>
              <a:gd name="connsiteX3" fmla="*/ 4407567 w 8609385"/>
              <a:gd name="connsiteY3" fmla="*/ 965500 h 965500"/>
              <a:gd name="connsiteX4" fmla="*/ 4420386 w 8609385"/>
              <a:gd name="connsiteY4" fmla="*/ 14816 h 965500"/>
              <a:gd name="connsiteX5" fmla="*/ 6473746 w 8609385"/>
              <a:gd name="connsiteY5" fmla="*/ 0 h 965500"/>
              <a:gd name="connsiteX6" fmla="*/ 6473746 w 8609385"/>
              <a:gd name="connsiteY6" fmla="*/ 609600 h 965500"/>
              <a:gd name="connsiteX7" fmla="*/ 8609385 w 8609385"/>
              <a:gd name="connsiteY7" fmla="*/ 595841 h 965500"/>
              <a:gd name="connsiteX0" fmla="*/ 0 w 8530729"/>
              <a:gd name="connsiteY0" fmla="*/ 358986 h 965500"/>
              <a:gd name="connsiteX1" fmla="*/ 2250259 w 8530729"/>
              <a:gd name="connsiteY1" fmla="*/ 343655 h 965500"/>
              <a:gd name="connsiteX2" fmla="*/ 2252300 w 8530729"/>
              <a:gd name="connsiteY2" fmla="*/ 955070 h 965500"/>
              <a:gd name="connsiteX3" fmla="*/ 4407567 w 8530729"/>
              <a:gd name="connsiteY3" fmla="*/ 965500 h 965500"/>
              <a:gd name="connsiteX4" fmla="*/ 4420386 w 8530729"/>
              <a:gd name="connsiteY4" fmla="*/ 14816 h 965500"/>
              <a:gd name="connsiteX5" fmla="*/ 6473746 w 8530729"/>
              <a:gd name="connsiteY5" fmla="*/ 0 h 965500"/>
              <a:gd name="connsiteX6" fmla="*/ 6473746 w 8530729"/>
              <a:gd name="connsiteY6" fmla="*/ 609600 h 965500"/>
              <a:gd name="connsiteX7" fmla="*/ 8530729 w 8530729"/>
              <a:gd name="connsiteY7" fmla="*/ 621241 h 965500"/>
              <a:gd name="connsiteX0" fmla="*/ 0 w 8530729"/>
              <a:gd name="connsiteY0" fmla="*/ 358986 h 965500"/>
              <a:gd name="connsiteX1" fmla="*/ 2250259 w 8530729"/>
              <a:gd name="connsiteY1" fmla="*/ 343655 h 965500"/>
              <a:gd name="connsiteX2" fmla="*/ 2252300 w 8530729"/>
              <a:gd name="connsiteY2" fmla="*/ 955070 h 965500"/>
              <a:gd name="connsiteX3" fmla="*/ 4407567 w 8530729"/>
              <a:gd name="connsiteY3" fmla="*/ 965500 h 965500"/>
              <a:gd name="connsiteX4" fmla="*/ 4420386 w 8530729"/>
              <a:gd name="connsiteY4" fmla="*/ 14816 h 965500"/>
              <a:gd name="connsiteX5" fmla="*/ 6473746 w 8530729"/>
              <a:gd name="connsiteY5" fmla="*/ 0 h 965500"/>
              <a:gd name="connsiteX6" fmla="*/ 6473746 w 8530729"/>
              <a:gd name="connsiteY6" fmla="*/ 609600 h 965500"/>
              <a:gd name="connsiteX7" fmla="*/ 8530729 w 8530729"/>
              <a:gd name="connsiteY7" fmla="*/ 621241 h 965500"/>
              <a:gd name="connsiteX0" fmla="*/ 0 w 8530729"/>
              <a:gd name="connsiteY0" fmla="*/ 358986 h 965500"/>
              <a:gd name="connsiteX1" fmla="*/ 2250259 w 8530729"/>
              <a:gd name="connsiteY1" fmla="*/ 343655 h 965500"/>
              <a:gd name="connsiteX2" fmla="*/ 2252300 w 8530729"/>
              <a:gd name="connsiteY2" fmla="*/ 955070 h 965500"/>
              <a:gd name="connsiteX3" fmla="*/ 4407567 w 8530729"/>
              <a:gd name="connsiteY3" fmla="*/ 965500 h 965500"/>
              <a:gd name="connsiteX4" fmla="*/ 4420386 w 8530729"/>
              <a:gd name="connsiteY4" fmla="*/ 14816 h 965500"/>
              <a:gd name="connsiteX5" fmla="*/ 6473746 w 8530729"/>
              <a:gd name="connsiteY5" fmla="*/ 0 h 965500"/>
              <a:gd name="connsiteX6" fmla="*/ 6473746 w 8530729"/>
              <a:gd name="connsiteY6" fmla="*/ 609600 h 965500"/>
              <a:gd name="connsiteX7" fmla="*/ 8530729 w 8530729"/>
              <a:gd name="connsiteY7" fmla="*/ 621241 h 965500"/>
              <a:gd name="connsiteX0" fmla="*/ 0 w 8530729"/>
              <a:gd name="connsiteY0" fmla="*/ 358986 h 965500"/>
              <a:gd name="connsiteX1" fmla="*/ 2250259 w 8530729"/>
              <a:gd name="connsiteY1" fmla="*/ 343655 h 965500"/>
              <a:gd name="connsiteX2" fmla="*/ 2252300 w 8530729"/>
              <a:gd name="connsiteY2" fmla="*/ 955070 h 965500"/>
              <a:gd name="connsiteX3" fmla="*/ 4407567 w 8530729"/>
              <a:gd name="connsiteY3" fmla="*/ 965500 h 965500"/>
              <a:gd name="connsiteX4" fmla="*/ 4420386 w 8530729"/>
              <a:gd name="connsiteY4" fmla="*/ 14816 h 965500"/>
              <a:gd name="connsiteX5" fmla="*/ 6554861 w 8530729"/>
              <a:gd name="connsiteY5" fmla="*/ 0 h 965500"/>
              <a:gd name="connsiteX6" fmla="*/ 6473746 w 8530729"/>
              <a:gd name="connsiteY6" fmla="*/ 609600 h 965500"/>
              <a:gd name="connsiteX7" fmla="*/ 8530729 w 8530729"/>
              <a:gd name="connsiteY7" fmla="*/ 621241 h 965500"/>
              <a:gd name="connsiteX0" fmla="*/ 0 w 8530729"/>
              <a:gd name="connsiteY0" fmla="*/ 358986 h 965500"/>
              <a:gd name="connsiteX1" fmla="*/ 2250259 w 8530729"/>
              <a:gd name="connsiteY1" fmla="*/ 343655 h 965500"/>
              <a:gd name="connsiteX2" fmla="*/ 2252300 w 8530729"/>
              <a:gd name="connsiteY2" fmla="*/ 955070 h 965500"/>
              <a:gd name="connsiteX3" fmla="*/ 4407567 w 8530729"/>
              <a:gd name="connsiteY3" fmla="*/ 965500 h 965500"/>
              <a:gd name="connsiteX4" fmla="*/ 4420386 w 8530729"/>
              <a:gd name="connsiteY4" fmla="*/ 14816 h 965500"/>
              <a:gd name="connsiteX5" fmla="*/ 6576982 w 8530729"/>
              <a:gd name="connsiteY5" fmla="*/ 0 h 965500"/>
              <a:gd name="connsiteX6" fmla="*/ 6473746 w 8530729"/>
              <a:gd name="connsiteY6" fmla="*/ 609600 h 965500"/>
              <a:gd name="connsiteX7" fmla="*/ 8530729 w 8530729"/>
              <a:gd name="connsiteY7" fmla="*/ 621241 h 965500"/>
              <a:gd name="connsiteX0" fmla="*/ 0 w 8530729"/>
              <a:gd name="connsiteY0" fmla="*/ 358986 h 965500"/>
              <a:gd name="connsiteX1" fmla="*/ 2250259 w 8530729"/>
              <a:gd name="connsiteY1" fmla="*/ 343655 h 965500"/>
              <a:gd name="connsiteX2" fmla="*/ 2252300 w 8530729"/>
              <a:gd name="connsiteY2" fmla="*/ 955070 h 965500"/>
              <a:gd name="connsiteX3" fmla="*/ 4407567 w 8530729"/>
              <a:gd name="connsiteY3" fmla="*/ 965500 h 965500"/>
              <a:gd name="connsiteX4" fmla="*/ 4420386 w 8530729"/>
              <a:gd name="connsiteY4" fmla="*/ 14816 h 965500"/>
              <a:gd name="connsiteX5" fmla="*/ 6606479 w 8530729"/>
              <a:gd name="connsiteY5" fmla="*/ 0 h 965500"/>
              <a:gd name="connsiteX6" fmla="*/ 6473746 w 8530729"/>
              <a:gd name="connsiteY6" fmla="*/ 609600 h 965500"/>
              <a:gd name="connsiteX7" fmla="*/ 8530729 w 8530729"/>
              <a:gd name="connsiteY7" fmla="*/ 621241 h 965500"/>
              <a:gd name="connsiteX0" fmla="*/ 0 w 8530729"/>
              <a:gd name="connsiteY0" fmla="*/ 358986 h 965500"/>
              <a:gd name="connsiteX1" fmla="*/ 2250259 w 8530729"/>
              <a:gd name="connsiteY1" fmla="*/ 343655 h 965500"/>
              <a:gd name="connsiteX2" fmla="*/ 2252300 w 8530729"/>
              <a:gd name="connsiteY2" fmla="*/ 955070 h 965500"/>
              <a:gd name="connsiteX3" fmla="*/ 4407567 w 8530729"/>
              <a:gd name="connsiteY3" fmla="*/ 965500 h 965500"/>
              <a:gd name="connsiteX4" fmla="*/ 4420386 w 8530729"/>
              <a:gd name="connsiteY4" fmla="*/ 14816 h 965500"/>
              <a:gd name="connsiteX5" fmla="*/ 6606479 w 8530729"/>
              <a:gd name="connsiteY5" fmla="*/ 0 h 965500"/>
              <a:gd name="connsiteX6" fmla="*/ 6599104 w 8530729"/>
              <a:gd name="connsiteY6" fmla="*/ 590550 h 965500"/>
              <a:gd name="connsiteX7" fmla="*/ 8530729 w 8530729"/>
              <a:gd name="connsiteY7" fmla="*/ 621241 h 965500"/>
              <a:gd name="connsiteX0" fmla="*/ 0 w 8530729"/>
              <a:gd name="connsiteY0" fmla="*/ 358986 h 965500"/>
              <a:gd name="connsiteX1" fmla="*/ 2250259 w 8530729"/>
              <a:gd name="connsiteY1" fmla="*/ 343655 h 965500"/>
              <a:gd name="connsiteX2" fmla="*/ 2252300 w 8530729"/>
              <a:gd name="connsiteY2" fmla="*/ 955070 h 965500"/>
              <a:gd name="connsiteX3" fmla="*/ 4407567 w 8530729"/>
              <a:gd name="connsiteY3" fmla="*/ 965500 h 965500"/>
              <a:gd name="connsiteX4" fmla="*/ 4420386 w 8530729"/>
              <a:gd name="connsiteY4" fmla="*/ 14816 h 965500"/>
              <a:gd name="connsiteX5" fmla="*/ 6606479 w 8530729"/>
              <a:gd name="connsiteY5" fmla="*/ 0 h 965500"/>
              <a:gd name="connsiteX6" fmla="*/ 6599104 w 8530729"/>
              <a:gd name="connsiteY6" fmla="*/ 614362 h 965500"/>
              <a:gd name="connsiteX7" fmla="*/ 8530729 w 8530729"/>
              <a:gd name="connsiteY7" fmla="*/ 621241 h 965500"/>
              <a:gd name="connsiteX0" fmla="*/ 0 w 8530729"/>
              <a:gd name="connsiteY0" fmla="*/ 358986 h 965500"/>
              <a:gd name="connsiteX1" fmla="*/ 2250259 w 8530729"/>
              <a:gd name="connsiteY1" fmla="*/ 343655 h 965500"/>
              <a:gd name="connsiteX2" fmla="*/ 2252300 w 8530729"/>
              <a:gd name="connsiteY2" fmla="*/ 955070 h 965500"/>
              <a:gd name="connsiteX3" fmla="*/ 4407567 w 8530729"/>
              <a:gd name="connsiteY3" fmla="*/ 965500 h 965500"/>
              <a:gd name="connsiteX4" fmla="*/ 4420386 w 8530729"/>
              <a:gd name="connsiteY4" fmla="*/ 14816 h 965500"/>
              <a:gd name="connsiteX5" fmla="*/ 6606479 w 8530729"/>
              <a:gd name="connsiteY5" fmla="*/ 0 h 965500"/>
              <a:gd name="connsiteX6" fmla="*/ 6599104 w 8530729"/>
              <a:gd name="connsiteY6" fmla="*/ 614362 h 965500"/>
              <a:gd name="connsiteX7" fmla="*/ 8530729 w 8530729"/>
              <a:gd name="connsiteY7" fmla="*/ 606953 h 965500"/>
              <a:gd name="connsiteX0" fmla="*/ 0 w 8530729"/>
              <a:gd name="connsiteY0" fmla="*/ 358986 h 965500"/>
              <a:gd name="connsiteX1" fmla="*/ 2250259 w 8530729"/>
              <a:gd name="connsiteY1" fmla="*/ 343655 h 965500"/>
              <a:gd name="connsiteX2" fmla="*/ 2252300 w 8530729"/>
              <a:gd name="connsiteY2" fmla="*/ 955070 h 965500"/>
              <a:gd name="connsiteX3" fmla="*/ 4407567 w 8530729"/>
              <a:gd name="connsiteY3" fmla="*/ 965500 h 965500"/>
              <a:gd name="connsiteX4" fmla="*/ 4420386 w 8530729"/>
              <a:gd name="connsiteY4" fmla="*/ 424391 h 965500"/>
              <a:gd name="connsiteX5" fmla="*/ 6606479 w 8530729"/>
              <a:gd name="connsiteY5" fmla="*/ 0 h 965500"/>
              <a:gd name="connsiteX6" fmla="*/ 6599104 w 8530729"/>
              <a:gd name="connsiteY6" fmla="*/ 614362 h 965500"/>
              <a:gd name="connsiteX7" fmla="*/ 8530729 w 8530729"/>
              <a:gd name="connsiteY7" fmla="*/ 606953 h 965500"/>
              <a:gd name="connsiteX0" fmla="*/ 0 w 8530729"/>
              <a:gd name="connsiteY0" fmla="*/ 15331 h 621845"/>
              <a:gd name="connsiteX1" fmla="*/ 2250259 w 8530729"/>
              <a:gd name="connsiteY1" fmla="*/ 0 h 621845"/>
              <a:gd name="connsiteX2" fmla="*/ 2252300 w 8530729"/>
              <a:gd name="connsiteY2" fmla="*/ 611415 h 621845"/>
              <a:gd name="connsiteX3" fmla="*/ 4407567 w 8530729"/>
              <a:gd name="connsiteY3" fmla="*/ 621845 h 621845"/>
              <a:gd name="connsiteX4" fmla="*/ 4420386 w 8530729"/>
              <a:gd name="connsiteY4" fmla="*/ 80736 h 621845"/>
              <a:gd name="connsiteX5" fmla="*/ 6613855 w 8530729"/>
              <a:gd name="connsiteY5" fmla="*/ 56395 h 621845"/>
              <a:gd name="connsiteX6" fmla="*/ 6599104 w 8530729"/>
              <a:gd name="connsiteY6" fmla="*/ 270707 h 621845"/>
              <a:gd name="connsiteX7" fmla="*/ 8530729 w 8530729"/>
              <a:gd name="connsiteY7" fmla="*/ 263298 h 621845"/>
              <a:gd name="connsiteX0" fmla="*/ 0 w 8530729"/>
              <a:gd name="connsiteY0" fmla="*/ 15331 h 621845"/>
              <a:gd name="connsiteX1" fmla="*/ 2250259 w 8530729"/>
              <a:gd name="connsiteY1" fmla="*/ 0 h 621845"/>
              <a:gd name="connsiteX2" fmla="*/ 2252300 w 8530729"/>
              <a:gd name="connsiteY2" fmla="*/ 611415 h 621845"/>
              <a:gd name="connsiteX3" fmla="*/ 4407567 w 8530729"/>
              <a:gd name="connsiteY3" fmla="*/ 621845 h 621845"/>
              <a:gd name="connsiteX4" fmla="*/ 4420386 w 8530729"/>
              <a:gd name="connsiteY4" fmla="*/ 80736 h 621845"/>
              <a:gd name="connsiteX5" fmla="*/ 6599107 w 8530729"/>
              <a:gd name="connsiteY5" fmla="*/ 56395 h 621845"/>
              <a:gd name="connsiteX6" fmla="*/ 6599104 w 8530729"/>
              <a:gd name="connsiteY6" fmla="*/ 270707 h 621845"/>
              <a:gd name="connsiteX7" fmla="*/ 8530729 w 8530729"/>
              <a:gd name="connsiteY7" fmla="*/ 263298 h 621845"/>
              <a:gd name="connsiteX0" fmla="*/ 0 w 8530729"/>
              <a:gd name="connsiteY0" fmla="*/ 15331 h 621845"/>
              <a:gd name="connsiteX1" fmla="*/ 2250259 w 8530729"/>
              <a:gd name="connsiteY1" fmla="*/ 0 h 621845"/>
              <a:gd name="connsiteX2" fmla="*/ 2252300 w 8530729"/>
              <a:gd name="connsiteY2" fmla="*/ 611415 h 621845"/>
              <a:gd name="connsiteX3" fmla="*/ 4407567 w 8530729"/>
              <a:gd name="connsiteY3" fmla="*/ 621845 h 621845"/>
              <a:gd name="connsiteX4" fmla="*/ 4420386 w 8530729"/>
              <a:gd name="connsiteY4" fmla="*/ 80736 h 621845"/>
              <a:gd name="connsiteX5" fmla="*/ 6599107 w 8530729"/>
              <a:gd name="connsiteY5" fmla="*/ 84970 h 621845"/>
              <a:gd name="connsiteX6" fmla="*/ 6599104 w 8530729"/>
              <a:gd name="connsiteY6" fmla="*/ 270707 h 621845"/>
              <a:gd name="connsiteX7" fmla="*/ 8530729 w 8530729"/>
              <a:gd name="connsiteY7" fmla="*/ 263298 h 621845"/>
              <a:gd name="connsiteX0" fmla="*/ 0 w 8530729"/>
              <a:gd name="connsiteY0" fmla="*/ 256853 h 863367"/>
              <a:gd name="connsiteX1" fmla="*/ 2250259 w 8530729"/>
              <a:gd name="connsiteY1" fmla="*/ 241522 h 863367"/>
              <a:gd name="connsiteX2" fmla="*/ 2252300 w 8530729"/>
              <a:gd name="connsiteY2" fmla="*/ 852937 h 863367"/>
              <a:gd name="connsiteX3" fmla="*/ 4407567 w 8530729"/>
              <a:gd name="connsiteY3" fmla="*/ 863367 h 863367"/>
              <a:gd name="connsiteX4" fmla="*/ 4420386 w 8530729"/>
              <a:gd name="connsiteY4" fmla="*/ 322258 h 863367"/>
              <a:gd name="connsiteX5" fmla="*/ 6599107 w 8530729"/>
              <a:gd name="connsiteY5" fmla="*/ 326492 h 863367"/>
              <a:gd name="connsiteX6" fmla="*/ 6613852 w 8530729"/>
              <a:gd name="connsiteY6" fmla="*/ 35979 h 863367"/>
              <a:gd name="connsiteX7" fmla="*/ 8530729 w 8530729"/>
              <a:gd name="connsiteY7" fmla="*/ 504820 h 863367"/>
              <a:gd name="connsiteX0" fmla="*/ 0 w 8530729"/>
              <a:gd name="connsiteY0" fmla="*/ 220874 h 827388"/>
              <a:gd name="connsiteX1" fmla="*/ 2250259 w 8530729"/>
              <a:gd name="connsiteY1" fmla="*/ 205543 h 827388"/>
              <a:gd name="connsiteX2" fmla="*/ 2252300 w 8530729"/>
              <a:gd name="connsiteY2" fmla="*/ 816958 h 827388"/>
              <a:gd name="connsiteX3" fmla="*/ 4407567 w 8530729"/>
              <a:gd name="connsiteY3" fmla="*/ 827388 h 827388"/>
              <a:gd name="connsiteX4" fmla="*/ 4420386 w 8530729"/>
              <a:gd name="connsiteY4" fmla="*/ 286279 h 827388"/>
              <a:gd name="connsiteX5" fmla="*/ 6599107 w 8530729"/>
              <a:gd name="connsiteY5" fmla="*/ 290513 h 827388"/>
              <a:gd name="connsiteX6" fmla="*/ 6613852 w 8530729"/>
              <a:gd name="connsiteY6" fmla="*/ 0 h 827388"/>
              <a:gd name="connsiteX7" fmla="*/ 8530729 w 8530729"/>
              <a:gd name="connsiteY7" fmla="*/ 468841 h 827388"/>
              <a:gd name="connsiteX0" fmla="*/ 0 w 8530729"/>
              <a:gd name="connsiteY0" fmla="*/ 220877 h 827391"/>
              <a:gd name="connsiteX1" fmla="*/ 2250259 w 8530729"/>
              <a:gd name="connsiteY1" fmla="*/ 205546 h 827391"/>
              <a:gd name="connsiteX2" fmla="*/ 2252300 w 8530729"/>
              <a:gd name="connsiteY2" fmla="*/ 816961 h 827391"/>
              <a:gd name="connsiteX3" fmla="*/ 4407567 w 8530729"/>
              <a:gd name="connsiteY3" fmla="*/ 827391 h 827391"/>
              <a:gd name="connsiteX4" fmla="*/ 4420386 w 8530729"/>
              <a:gd name="connsiteY4" fmla="*/ 286282 h 827391"/>
              <a:gd name="connsiteX5" fmla="*/ 6599107 w 8530729"/>
              <a:gd name="connsiteY5" fmla="*/ 290516 h 827391"/>
              <a:gd name="connsiteX6" fmla="*/ 6613852 w 8530729"/>
              <a:gd name="connsiteY6" fmla="*/ 3 h 827391"/>
              <a:gd name="connsiteX7" fmla="*/ 8530729 w 8530729"/>
              <a:gd name="connsiteY7" fmla="*/ 468844 h 827391"/>
              <a:gd name="connsiteX0" fmla="*/ 0 w 8530729"/>
              <a:gd name="connsiteY0" fmla="*/ 220880 h 827394"/>
              <a:gd name="connsiteX1" fmla="*/ 2250259 w 8530729"/>
              <a:gd name="connsiteY1" fmla="*/ 205549 h 827394"/>
              <a:gd name="connsiteX2" fmla="*/ 2252300 w 8530729"/>
              <a:gd name="connsiteY2" fmla="*/ 816964 h 827394"/>
              <a:gd name="connsiteX3" fmla="*/ 4407567 w 8530729"/>
              <a:gd name="connsiteY3" fmla="*/ 827394 h 827394"/>
              <a:gd name="connsiteX4" fmla="*/ 4420386 w 8530729"/>
              <a:gd name="connsiteY4" fmla="*/ 286285 h 827394"/>
              <a:gd name="connsiteX5" fmla="*/ 6599107 w 8530729"/>
              <a:gd name="connsiteY5" fmla="*/ 290519 h 827394"/>
              <a:gd name="connsiteX6" fmla="*/ 6613852 w 8530729"/>
              <a:gd name="connsiteY6" fmla="*/ 6 h 827394"/>
              <a:gd name="connsiteX7" fmla="*/ 8530729 w 8530729"/>
              <a:gd name="connsiteY7" fmla="*/ 468847 h 827394"/>
              <a:gd name="connsiteX0" fmla="*/ 0 w 8530729"/>
              <a:gd name="connsiteY0" fmla="*/ 220880 h 827394"/>
              <a:gd name="connsiteX1" fmla="*/ 2250259 w 8530729"/>
              <a:gd name="connsiteY1" fmla="*/ 205549 h 827394"/>
              <a:gd name="connsiteX2" fmla="*/ 2252300 w 8530729"/>
              <a:gd name="connsiteY2" fmla="*/ 816964 h 827394"/>
              <a:gd name="connsiteX3" fmla="*/ 4407567 w 8530729"/>
              <a:gd name="connsiteY3" fmla="*/ 827394 h 827394"/>
              <a:gd name="connsiteX4" fmla="*/ 4420386 w 8530729"/>
              <a:gd name="connsiteY4" fmla="*/ 286285 h 827394"/>
              <a:gd name="connsiteX5" fmla="*/ 6576985 w 8530729"/>
              <a:gd name="connsiteY5" fmla="*/ 290519 h 827394"/>
              <a:gd name="connsiteX6" fmla="*/ 6613852 w 8530729"/>
              <a:gd name="connsiteY6" fmla="*/ 6 h 827394"/>
              <a:gd name="connsiteX7" fmla="*/ 8530729 w 8530729"/>
              <a:gd name="connsiteY7" fmla="*/ 468847 h 827394"/>
              <a:gd name="connsiteX0" fmla="*/ 0 w 8530729"/>
              <a:gd name="connsiteY0" fmla="*/ 220880 h 827394"/>
              <a:gd name="connsiteX1" fmla="*/ 2250259 w 8530729"/>
              <a:gd name="connsiteY1" fmla="*/ 205549 h 827394"/>
              <a:gd name="connsiteX2" fmla="*/ 2252300 w 8530729"/>
              <a:gd name="connsiteY2" fmla="*/ 816964 h 827394"/>
              <a:gd name="connsiteX3" fmla="*/ 4407567 w 8530729"/>
              <a:gd name="connsiteY3" fmla="*/ 827394 h 827394"/>
              <a:gd name="connsiteX4" fmla="*/ 4420386 w 8530729"/>
              <a:gd name="connsiteY4" fmla="*/ 286285 h 827394"/>
              <a:gd name="connsiteX5" fmla="*/ 6820328 w 8530729"/>
              <a:gd name="connsiteY5" fmla="*/ 300044 h 827394"/>
              <a:gd name="connsiteX6" fmla="*/ 6613852 w 8530729"/>
              <a:gd name="connsiteY6" fmla="*/ 6 h 827394"/>
              <a:gd name="connsiteX7" fmla="*/ 8530729 w 8530729"/>
              <a:gd name="connsiteY7" fmla="*/ 468847 h 827394"/>
              <a:gd name="connsiteX0" fmla="*/ 0 w 8530729"/>
              <a:gd name="connsiteY0" fmla="*/ 220880 h 827394"/>
              <a:gd name="connsiteX1" fmla="*/ 2250259 w 8530729"/>
              <a:gd name="connsiteY1" fmla="*/ 205549 h 827394"/>
              <a:gd name="connsiteX2" fmla="*/ 2252300 w 8530729"/>
              <a:gd name="connsiteY2" fmla="*/ 816964 h 827394"/>
              <a:gd name="connsiteX3" fmla="*/ 4407567 w 8530729"/>
              <a:gd name="connsiteY3" fmla="*/ 827394 h 827394"/>
              <a:gd name="connsiteX4" fmla="*/ 4420386 w 8530729"/>
              <a:gd name="connsiteY4" fmla="*/ 286285 h 827394"/>
              <a:gd name="connsiteX5" fmla="*/ 6628603 w 8530729"/>
              <a:gd name="connsiteY5" fmla="*/ 290519 h 827394"/>
              <a:gd name="connsiteX6" fmla="*/ 6613852 w 8530729"/>
              <a:gd name="connsiteY6" fmla="*/ 6 h 827394"/>
              <a:gd name="connsiteX7" fmla="*/ 8530729 w 8530729"/>
              <a:gd name="connsiteY7" fmla="*/ 468847 h 827394"/>
              <a:gd name="connsiteX0" fmla="*/ 0 w 8899431"/>
              <a:gd name="connsiteY0" fmla="*/ 220880 h 827394"/>
              <a:gd name="connsiteX1" fmla="*/ 2250259 w 8899431"/>
              <a:gd name="connsiteY1" fmla="*/ 205549 h 827394"/>
              <a:gd name="connsiteX2" fmla="*/ 2252300 w 8899431"/>
              <a:gd name="connsiteY2" fmla="*/ 816964 h 827394"/>
              <a:gd name="connsiteX3" fmla="*/ 4407567 w 8899431"/>
              <a:gd name="connsiteY3" fmla="*/ 827394 h 827394"/>
              <a:gd name="connsiteX4" fmla="*/ 4420386 w 8899431"/>
              <a:gd name="connsiteY4" fmla="*/ 286285 h 827394"/>
              <a:gd name="connsiteX5" fmla="*/ 6628603 w 8899431"/>
              <a:gd name="connsiteY5" fmla="*/ 290519 h 827394"/>
              <a:gd name="connsiteX6" fmla="*/ 6613852 w 8899431"/>
              <a:gd name="connsiteY6" fmla="*/ 6 h 827394"/>
              <a:gd name="connsiteX7" fmla="*/ 8899431 w 8899431"/>
              <a:gd name="connsiteY7" fmla="*/ 2122 h 827394"/>
              <a:gd name="connsiteX0" fmla="*/ 0 w 8899431"/>
              <a:gd name="connsiteY0" fmla="*/ 220880 h 827394"/>
              <a:gd name="connsiteX1" fmla="*/ 2250259 w 8899431"/>
              <a:gd name="connsiteY1" fmla="*/ 205549 h 827394"/>
              <a:gd name="connsiteX2" fmla="*/ 2252300 w 8899431"/>
              <a:gd name="connsiteY2" fmla="*/ 816964 h 827394"/>
              <a:gd name="connsiteX3" fmla="*/ 4407567 w 8899431"/>
              <a:gd name="connsiteY3" fmla="*/ 827394 h 827394"/>
              <a:gd name="connsiteX4" fmla="*/ 4420386 w 8899431"/>
              <a:gd name="connsiteY4" fmla="*/ 286285 h 827394"/>
              <a:gd name="connsiteX5" fmla="*/ 6628603 w 8899431"/>
              <a:gd name="connsiteY5" fmla="*/ 290519 h 827394"/>
              <a:gd name="connsiteX6" fmla="*/ 6687592 w 8899431"/>
              <a:gd name="connsiteY6" fmla="*/ 6 h 827394"/>
              <a:gd name="connsiteX7" fmla="*/ 8899431 w 8899431"/>
              <a:gd name="connsiteY7" fmla="*/ 2122 h 827394"/>
              <a:gd name="connsiteX0" fmla="*/ 0 w 8899431"/>
              <a:gd name="connsiteY0" fmla="*/ 220880 h 827394"/>
              <a:gd name="connsiteX1" fmla="*/ 2250259 w 8899431"/>
              <a:gd name="connsiteY1" fmla="*/ 205549 h 827394"/>
              <a:gd name="connsiteX2" fmla="*/ 2252300 w 8899431"/>
              <a:gd name="connsiteY2" fmla="*/ 816964 h 827394"/>
              <a:gd name="connsiteX3" fmla="*/ 4407567 w 8899431"/>
              <a:gd name="connsiteY3" fmla="*/ 827394 h 827394"/>
              <a:gd name="connsiteX4" fmla="*/ 4420386 w 8899431"/>
              <a:gd name="connsiteY4" fmla="*/ 286285 h 827394"/>
              <a:gd name="connsiteX5" fmla="*/ 6702343 w 8899431"/>
              <a:gd name="connsiteY5" fmla="*/ 290519 h 827394"/>
              <a:gd name="connsiteX6" fmla="*/ 6687592 w 8899431"/>
              <a:gd name="connsiteY6" fmla="*/ 6 h 827394"/>
              <a:gd name="connsiteX7" fmla="*/ 8899431 w 8899431"/>
              <a:gd name="connsiteY7" fmla="*/ 2122 h 827394"/>
              <a:gd name="connsiteX0" fmla="*/ 0 w 8899431"/>
              <a:gd name="connsiteY0" fmla="*/ 220880 h 827394"/>
              <a:gd name="connsiteX1" fmla="*/ 2250259 w 8899431"/>
              <a:gd name="connsiteY1" fmla="*/ 205549 h 827394"/>
              <a:gd name="connsiteX2" fmla="*/ 2252300 w 8899431"/>
              <a:gd name="connsiteY2" fmla="*/ 816964 h 827394"/>
              <a:gd name="connsiteX3" fmla="*/ 4407567 w 8899431"/>
              <a:gd name="connsiteY3" fmla="*/ 827394 h 827394"/>
              <a:gd name="connsiteX4" fmla="*/ 4420386 w 8899431"/>
              <a:gd name="connsiteY4" fmla="*/ 286285 h 827394"/>
              <a:gd name="connsiteX5" fmla="*/ 6687595 w 8899431"/>
              <a:gd name="connsiteY5" fmla="*/ 283375 h 827394"/>
              <a:gd name="connsiteX6" fmla="*/ 6687592 w 8899431"/>
              <a:gd name="connsiteY6" fmla="*/ 6 h 827394"/>
              <a:gd name="connsiteX7" fmla="*/ 8899431 w 8899431"/>
              <a:gd name="connsiteY7" fmla="*/ 2122 h 827394"/>
              <a:gd name="connsiteX0" fmla="*/ 0 w 8899431"/>
              <a:gd name="connsiteY0" fmla="*/ 220880 h 827394"/>
              <a:gd name="connsiteX1" fmla="*/ 2250259 w 8899431"/>
              <a:gd name="connsiteY1" fmla="*/ 205549 h 827394"/>
              <a:gd name="connsiteX2" fmla="*/ 2252300 w 8899431"/>
              <a:gd name="connsiteY2" fmla="*/ 816964 h 827394"/>
              <a:gd name="connsiteX3" fmla="*/ 4407567 w 8899431"/>
              <a:gd name="connsiteY3" fmla="*/ 827394 h 827394"/>
              <a:gd name="connsiteX4" fmla="*/ 4420386 w 8899431"/>
              <a:gd name="connsiteY4" fmla="*/ 286285 h 827394"/>
              <a:gd name="connsiteX5" fmla="*/ 6698655 w 8899431"/>
              <a:gd name="connsiteY5" fmla="*/ 283375 h 827394"/>
              <a:gd name="connsiteX6" fmla="*/ 6687592 w 8899431"/>
              <a:gd name="connsiteY6" fmla="*/ 6 h 827394"/>
              <a:gd name="connsiteX7" fmla="*/ 8899431 w 8899431"/>
              <a:gd name="connsiteY7" fmla="*/ 2122 h 827394"/>
              <a:gd name="connsiteX0" fmla="*/ 0 w 8899431"/>
              <a:gd name="connsiteY0" fmla="*/ 220880 h 827394"/>
              <a:gd name="connsiteX1" fmla="*/ 2250259 w 8899431"/>
              <a:gd name="connsiteY1" fmla="*/ 205549 h 827394"/>
              <a:gd name="connsiteX2" fmla="*/ 2252300 w 8899431"/>
              <a:gd name="connsiteY2" fmla="*/ 816964 h 827394"/>
              <a:gd name="connsiteX3" fmla="*/ 4407567 w 8899431"/>
              <a:gd name="connsiteY3" fmla="*/ 827394 h 827394"/>
              <a:gd name="connsiteX4" fmla="*/ 4420386 w 8899431"/>
              <a:gd name="connsiteY4" fmla="*/ 286285 h 827394"/>
              <a:gd name="connsiteX5" fmla="*/ 6687595 w 8899431"/>
              <a:gd name="connsiteY5" fmla="*/ 283375 h 827394"/>
              <a:gd name="connsiteX6" fmla="*/ 6687592 w 8899431"/>
              <a:gd name="connsiteY6" fmla="*/ 6 h 827394"/>
              <a:gd name="connsiteX7" fmla="*/ 8899431 w 8899431"/>
              <a:gd name="connsiteY7" fmla="*/ 2122 h 827394"/>
              <a:gd name="connsiteX0" fmla="*/ 0 w 8899431"/>
              <a:gd name="connsiteY0" fmla="*/ 220880 h 827394"/>
              <a:gd name="connsiteX1" fmla="*/ 2250259 w 8899431"/>
              <a:gd name="connsiteY1" fmla="*/ 205549 h 827394"/>
              <a:gd name="connsiteX2" fmla="*/ 2252300 w 8899431"/>
              <a:gd name="connsiteY2" fmla="*/ 816964 h 827394"/>
              <a:gd name="connsiteX3" fmla="*/ 4407567 w 8899431"/>
              <a:gd name="connsiteY3" fmla="*/ 827394 h 827394"/>
              <a:gd name="connsiteX4" fmla="*/ 4420386 w 8899431"/>
              <a:gd name="connsiteY4" fmla="*/ 286285 h 827394"/>
              <a:gd name="connsiteX5" fmla="*/ 6698655 w 8899431"/>
              <a:gd name="connsiteY5" fmla="*/ 283375 h 827394"/>
              <a:gd name="connsiteX6" fmla="*/ 6687592 w 8899431"/>
              <a:gd name="connsiteY6" fmla="*/ 6 h 827394"/>
              <a:gd name="connsiteX7" fmla="*/ 8899431 w 8899431"/>
              <a:gd name="connsiteY7" fmla="*/ 2122 h 827394"/>
              <a:gd name="connsiteX0" fmla="*/ 0 w 8899431"/>
              <a:gd name="connsiteY0" fmla="*/ 220880 h 827394"/>
              <a:gd name="connsiteX1" fmla="*/ 2250259 w 8899431"/>
              <a:gd name="connsiteY1" fmla="*/ 205549 h 827394"/>
              <a:gd name="connsiteX2" fmla="*/ 2252300 w 8899431"/>
              <a:gd name="connsiteY2" fmla="*/ 816964 h 827394"/>
              <a:gd name="connsiteX3" fmla="*/ 4407567 w 8899431"/>
              <a:gd name="connsiteY3" fmla="*/ 827394 h 827394"/>
              <a:gd name="connsiteX4" fmla="*/ 4420386 w 8899431"/>
              <a:gd name="connsiteY4" fmla="*/ 286285 h 827394"/>
              <a:gd name="connsiteX5" fmla="*/ 6680220 w 8899431"/>
              <a:gd name="connsiteY5" fmla="*/ 285756 h 827394"/>
              <a:gd name="connsiteX6" fmla="*/ 6687592 w 8899431"/>
              <a:gd name="connsiteY6" fmla="*/ 6 h 827394"/>
              <a:gd name="connsiteX7" fmla="*/ 8899431 w 8899431"/>
              <a:gd name="connsiteY7" fmla="*/ 2122 h 827394"/>
              <a:gd name="connsiteX0" fmla="*/ 0 w 8899431"/>
              <a:gd name="connsiteY0" fmla="*/ 220880 h 827394"/>
              <a:gd name="connsiteX1" fmla="*/ 2250259 w 8899431"/>
              <a:gd name="connsiteY1" fmla="*/ 205549 h 827394"/>
              <a:gd name="connsiteX2" fmla="*/ 2252300 w 8899431"/>
              <a:gd name="connsiteY2" fmla="*/ 816964 h 827394"/>
              <a:gd name="connsiteX3" fmla="*/ 4407567 w 8899431"/>
              <a:gd name="connsiteY3" fmla="*/ 827394 h 827394"/>
              <a:gd name="connsiteX4" fmla="*/ 4420386 w 8899431"/>
              <a:gd name="connsiteY4" fmla="*/ 286285 h 827394"/>
              <a:gd name="connsiteX5" fmla="*/ 6691282 w 8899431"/>
              <a:gd name="connsiteY5" fmla="*/ 285756 h 827394"/>
              <a:gd name="connsiteX6" fmla="*/ 6687592 w 8899431"/>
              <a:gd name="connsiteY6" fmla="*/ 6 h 827394"/>
              <a:gd name="connsiteX7" fmla="*/ 8899431 w 8899431"/>
              <a:gd name="connsiteY7" fmla="*/ 2122 h 827394"/>
              <a:gd name="connsiteX0" fmla="*/ 0 w 8899431"/>
              <a:gd name="connsiteY0" fmla="*/ 220880 h 827394"/>
              <a:gd name="connsiteX1" fmla="*/ 2250259 w 8899431"/>
              <a:gd name="connsiteY1" fmla="*/ 205549 h 827394"/>
              <a:gd name="connsiteX2" fmla="*/ 2252300 w 8899431"/>
              <a:gd name="connsiteY2" fmla="*/ 816964 h 827394"/>
              <a:gd name="connsiteX3" fmla="*/ 4407567 w 8899431"/>
              <a:gd name="connsiteY3" fmla="*/ 827394 h 827394"/>
              <a:gd name="connsiteX4" fmla="*/ 4420386 w 8899431"/>
              <a:gd name="connsiteY4" fmla="*/ 286285 h 827394"/>
              <a:gd name="connsiteX5" fmla="*/ 6691282 w 8899431"/>
              <a:gd name="connsiteY5" fmla="*/ 288138 h 827394"/>
              <a:gd name="connsiteX6" fmla="*/ 6687592 w 8899431"/>
              <a:gd name="connsiteY6" fmla="*/ 6 h 827394"/>
              <a:gd name="connsiteX7" fmla="*/ 8899431 w 8899431"/>
              <a:gd name="connsiteY7" fmla="*/ 2122 h 827394"/>
              <a:gd name="connsiteX0" fmla="*/ 0 w 8810943"/>
              <a:gd name="connsiteY0" fmla="*/ 208974 h 827394"/>
              <a:gd name="connsiteX1" fmla="*/ 2161771 w 8810943"/>
              <a:gd name="connsiteY1" fmla="*/ 205549 h 827394"/>
              <a:gd name="connsiteX2" fmla="*/ 2163812 w 8810943"/>
              <a:gd name="connsiteY2" fmla="*/ 816964 h 827394"/>
              <a:gd name="connsiteX3" fmla="*/ 4319079 w 8810943"/>
              <a:gd name="connsiteY3" fmla="*/ 827394 h 827394"/>
              <a:gd name="connsiteX4" fmla="*/ 4331898 w 8810943"/>
              <a:gd name="connsiteY4" fmla="*/ 286285 h 827394"/>
              <a:gd name="connsiteX5" fmla="*/ 6602794 w 8810943"/>
              <a:gd name="connsiteY5" fmla="*/ 288138 h 827394"/>
              <a:gd name="connsiteX6" fmla="*/ 6599104 w 8810943"/>
              <a:gd name="connsiteY6" fmla="*/ 6 h 827394"/>
              <a:gd name="connsiteX7" fmla="*/ 8810943 w 8810943"/>
              <a:gd name="connsiteY7" fmla="*/ 2122 h 827394"/>
              <a:gd name="connsiteX0" fmla="*/ 0 w 8836753"/>
              <a:gd name="connsiteY0" fmla="*/ 208974 h 827394"/>
              <a:gd name="connsiteX1" fmla="*/ 2187581 w 8836753"/>
              <a:gd name="connsiteY1" fmla="*/ 205549 h 827394"/>
              <a:gd name="connsiteX2" fmla="*/ 2189622 w 8836753"/>
              <a:gd name="connsiteY2" fmla="*/ 816964 h 827394"/>
              <a:gd name="connsiteX3" fmla="*/ 4344889 w 8836753"/>
              <a:gd name="connsiteY3" fmla="*/ 827394 h 827394"/>
              <a:gd name="connsiteX4" fmla="*/ 4357708 w 8836753"/>
              <a:gd name="connsiteY4" fmla="*/ 286285 h 827394"/>
              <a:gd name="connsiteX5" fmla="*/ 6628604 w 8836753"/>
              <a:gd name="connsiteY5" fmla="*/ 288138 h 827394"/>
              <a:gd name="connsiteX6" fmla="*/ 6624914 w 8836753"/>
              <a:gd name="connsiteY6" fmla="*/ 6 h 827394"/>
              <a:gd name="connsiteX7" fmla="*/ 8836753 w 8836753"/>
              <a:gd name="connsiteY7" fmla="*/ 2122 h 827394"/>
              <a:gd name="csX0" fmla="*/ 0 w 8836753"/>
              <a:gd name="csY0" fmla="*/ 208974 h 827394"/>
              <a:gd name="csX1" fmla="*/ 2187581 w 8836753"/>
              <a:gd name="csY1" fmla="*/ 205549 h 827394"/>
              <a:gd name="csX2" fmla="*/ 2189622 w 8836753"/>
              <a:gd name="csY2" fmla="*/ 816964 h 827394"/>
              <a:gd name="csX3" fmla="*/ 4344889 w 8836753"/>
              <a:gd name="csY3" fmla="*/ 827394 h 827394"/>
              <a:gd name="csX4" fmla="*/ 4290289 w 8836753"/>
              <a:gd name="csY4" fmla="*/ 474970 h 827394"/>
              <a:gd name="csX5" fmla="*/ 6628604 w 8836753"/>
              <a:gd name="csY5" fmla="*/ 288138 h 827394"/>
              <a:gd name="csX6" fmla="*/ 6624914 w 8836753"/>
              <a:gd name="csY6" fmla="*/ 6 h 827394"/>
              <a:gd name="csX7" fmla="*/ 8836753 w 8836753"/>
              <a:gd name="csY7" fmla="*/ 2122 h 827394"/>
              <a:gd name="csX0" fmla="*/ 0 w 8836753"/>
              <a:gd name="csY0" fmla="*/ 208972 h 827392"/>
              <a:gd name="csX1" fmla="*/ 2187581 w 8836753"/>
              <a:gd name="csY1" fmla="*/ 205547 h 827392"/>
              <a:gd name="csX2" fmla="*/ 2189622 w 8836753"/>
              <a:gd name="csY2" fmla="*/ 816962 h 827392"/>
              <a:gd name="csX3" fmla="*/ 4344889 w 8836753"/>
              <a:gd name="csY3" fmla="*/ 827392 h 827392"/>
              <a:gd name="csX4" fmla="*/ 4290289 w 8836753"/>
              <a:gd name="csY4" fmla="*/ 474968 h 827392"/>
              <a:gd name="csX5" fmla="*/ 6606131 w 8836753"/>
              <a:gd name="csY5" fmla="*/ 505850 h 827392"/>
              <a:gd name="csX6" fmla="*/ 6624914 w 8836753"/>
              <a:gd name="csY6" fmla="*/ 4 h 827392"/>
              <a:gd name="csX7" fmla="*/ 8836753 w 8836753"/>
              <a:gd name="csY7" fmla="*/ 2120 h 827392"/>
              <a:gd name="csX0" fmla="*/ 0 w 8836753"/>
              <a:gd name="csY0" fmla="*/ 208972 h 827392"/>
              <a:gd name="csX1" fmla="*/ 2187581 w 8836753"/>
              <a:gd name="csY1" fmla="*/ 205547 h 827392"/>
              <a:gd name="csX2" fmla="*/ 2189622 w 8836753"/>
              <a:gd name="csY2" fmla="*/ 816962 h 827392"/>
              <a:gd name="csX3" fmla="*/ 4344889 w 8836753"/>
              <a:gd name="csY3" fmla="*/ 827392 h 827392"/>
              <a:gd name="csX4" fmla="*/ 4380182 w 8836753"/>
              <a:gd name="csY4" fmla="*/ 503996 h 827392"/>
              <a:gd name="csX5" fmla="*/ 6606131 w 8836753"/>
              <a:gd name="csY5" fmla="*/ 505850 h 827392"/>
              <a:gd name="csX6" fmla="*/ 6624914 w 8836753"/>
              <a:gd name="csY6" fmla="*/ 4 h 827392"/>
              <a:gd name="csX7" fmla="*/ 8836753 w 8836753"/>
              <a:gd name="csY7" fmla="*/ 2120 h 827392"/>
              <a:gd name="csX0" fmla="*/ 0 w 8836753"/>
              <a:gd name="csY0" fmla="*/ 206852 h 970341"/>
              <a:gd name="csX1" fmla="*/ 2187581 w 8836753"/>
              <a:gd name="csY1" fmla="*/ 203427 h 970341"/>
              <a:gd name="csX2" fmla="*/ 2189622 w 8836753"/>
              <a:gd name="csY2" fmla="*/ 814842 h 970341"/>
              <a:gd name="csX3" fmla="*/ 4344889 w 8836753"/>
              <a:gd name="csY3" fmla="*/ 825272 h 970341"/>
              <a:gd name="csX4" fmla="*/ 4380182 w 8836753"/>
              <a:gd name="csY4" fmla="*/ 501876 h 970341"/>
              <a:gd name="csX5" fmla="*/ 6606131 w 8836753"/>
              <a:gd name="csY5" fmla="*/ 503730 h 970341"/>
              <a:gd name="csX6" fmla="*/ 6579967 w 8836753"/>
              <a:gd name="csY6" fmla="*/ 970341 h 970341"/>
              <a:gd name="csX7" fmla="*/ 8836753 w 8836753"/>
              <a:gd name="csY7" fmla="*/ 0 h 970341"/>
              <a:gd name="csX0" fmla="*/ 0 w 8701913"/>
              <a:gd name="csY0" fmla="*/ 3425 h 766914"/>
              <a:gd name="csX1" fmla="*/ 2187581 w 8701913"/>
              <a:gd name="csY1" fmla="*/ 0 h 766914"/>
              <a:gd name="csX2" fmla="*/ 2189622 w 8701913"/>
              <a:gd name="csY2" fmla="*/ 611415 h 766914"/>
              <a:gd name="csX3" fmla="*/ 4344889 w 8701913"/>
              <a:gd name="csY3" fmla="*/ 621845 h 766914"/>
              <a:gd name="csX4" fmla="*/ 4380182 w 8701913"/>
              <a:gd name="csY4" fmla="*/ 298449 h 766914"/>
              <a:gd name="csX5" fmla="*/ 6606131 w 8701913"/>
              <a:gd name="csY5" fmla="*/ 300303 h 766914"/>
              <a:gd name="csX6" fmla="*/ 6579967 w 8701913"/>
              <a:gd name="csY6" fmla="*/ 766914 h 766914"/>
              <a:gd name="csX7" fmla="*/ 8701913 w 8701913"/>
              <a:gd name="csY7" fmla="*/ 740002 h 766914"/>
              <a:gd name="csX0" fmla="*/ 0 w 8656966"/>
              <a:gd name="csY0" fmla="*/ 3425 h 766914"/>
              <a:gd name="csX1" fmla="*/ 2187581 w 8656966"/>
              <a:gd name="csY1" fmla="*/ 0 h 766914"/>
              <a:gd name="csX2" fmla="*/ 2189622 w 8656966"/>
              <a:gd name="csY2" fmla="*/ 611415 h 766914"/>
              <a:gd name="csX3" fmla="*/ 4344889 w 8656966"/>
              <a:gd name="csY3" fmla="*/ 621845 h 766914"/>
              <a:gd name="csX4" fmla="*/ 4380182 w 8656966"/>
              <a:gd name="csY4" fmla="*/ 298449 h 766914"/>
              <a:gd name="csX5" fmla="*/ 6606131 w 8656966"/>
              <a:gd name="csY5" fmla="*/ 300303 h 766914"/>
              <a:gd name="csX6" fmla="*/ 6579967 w 8656966"/>
              <a:gd name="csY6" fmla="*/ 766914 h 766914"/>
              <a:gd name="csX7" fmla="*/ 8656966 w 8656966"/>
              <a:gd name="csY7" fmla="*/ 754516 h 76691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8656966" h="766914">
                <a:moveTo>
                  <a:pt x="0" y="3425"/>
                </a:moveTo>
                <a:lnTo>
                  <a:pt x="2187581" y="0"/>
                </a:lnTo>
                <a:cubicBezTo>
                  <a:pt x="2188261" y="203805"/>
                  <a:pt x="2188942" y="407610"/>
                  <a:pt x="2189622" y="611415"/>
                </a:cubicBezTo>
                <a:lnTo>
                  <a:pt x="4344889" y="621845"/>
                </a:lnTo>
                <a:lnTo>
                  <a:pt x="4380182" y="298449"/>
                </a:lnTo>
                <a:lnTo>
                  <a:pt x="6606131" y="300303"/>
                </a:lnTo>
                <a:cubicBezTo>
                  <a:pt x="6603674" y="301890"/>
                  <a:pt x="6582427" y="765327"/>
                  <a:pt x="6579967" y="766914"/>
                </a:cubicBezTo>
                <a:lnTo>
                  <a:pt x="8656966" y="754516"/>
                </a:lnTo>
              </a:path>
            </a:pathLst>
          </a:custGeom>
          <a:noFill/>
          <a:ln w="57150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tx1"/>
                </a:gs>
              </a:gsLst>
              <a:lin ang="5400000" scaled="0"/>
              <a:tileRect/>
            </a:gra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0D3E8B9-AC8F-72F9-201F-763592914F17}"/>
              </a:ext>
            </a:extLst>
          </p:cNvPr>
          <p:cNvSpPr/>
          <p:nvPr/>
        </p:nvSpPr>
        <p:spPr>
          <a:xfrm>
            <a:off x="2464784" y="5924316"/>
            <a:ext cx="140184" cy="822617"/>
          </a:xfrm>
          <a:prstGeom prst="rect">
            <a:avLst/>
          </a:prstGeom>
          <a:solidFill>
            <a:schemeClr val="bg1"/>
          </a:solidFill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FF997BED-063A-D8C2-AB88-3A11CDD8137A}"/>
              </a:ext>
            </a:extLst>
          </p:cNvPr>
          <p:cNvSpPr/>
          <p:nvPr/>
        </p:nvSpPr>
        <p:spPr>
          <a:xfrm>
            <a:off x="3774187" y="6160972"/>
            <a:ext cx="270078" cy="577716"/>
          </a:xfrm>
          <a:prstGeom prst="rect">
            <a:avLst/>
          </a:prstGeom>
          <a:solidFill>
            <a:schemeClr val="bg1"/>
          </a:solidFill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73B46221-1A3E-0C2D-D86A-611818088214}"/>
              </a:ext>
            </a:extLst>
          </p:cNvPr>
          <p:cNvSpPr/>
          <p:nvPr/>
        </p:nvSpPr>
        <p:spPr>
          <a:xfrm>
            <a:off x="5174880" y="6247072"/>
            <a:ext cx="244717" cy="577716"/>
          </a:xfrm>
          <a:prstGeom prst="rect">
            <a:avLst/>
          </a:prstGeom>
          <a:solidFill>
            <a:schemeClr val="bg1"/>
          </a:solidFill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0F6BEC3D-F542-3736-E249-40FA4F482C2D}"/>
              </a:ext>
            </a:extLst>
          </p:cNvPr>
          <p:cNvSpPr/>
          <p:nvPr/>
        </p:nvSpPr>
        <p:spPr>
          <a:xfrm>
            <a:off x="5054767" y="5705469"/>
            <a:ext cx="270078" cy="354811"/>
          </a:xfrm>
          <a:prstGeom prst="rect">
            <a:avLst/>
          </a:prstGeom>
          <a:solidFill>
            <a:schemeClr val="bg1"/>
          </a:solidFill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3BD1086B-8CB5-76F0-B114-DD9D4E578F71}"/>
              </a:ext>
            </a:extLst>
          </p:cNvPr>
          <p:cNvSpPr/>
          <p:nvPr/>
        </p:nvSpPr>
        <p:spPr>
          <a:xfrm>
            <a:off x="3592319" y="6020185"/>
            <a:ext cx="270078" cy="577716"/>
          </a:xfrm>
          <a:prstGeom prst="rect">
            <a:avLst/>
          </a:prstGeom>
          <a:solidFill>
            <a:schemeClr val="bg1"/>
          </a:solidFill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656B569D-CBD3-A096-4FC6-7D26A52B5E5D}"/>
              </a:ext>
            </a:extLst>
          </p:cNvPr>
          <p:cNvSpPr/>
          <p:nvPr/>
        </p:nvSpPr>
        <p:spPr>
          <a:xfrm>
            <a:off x="2208736" y="6035358"/>
            <a:ext cx="270078" cy="650264"/>
          </a:xfrm>
          <a:prstGeom prst="rect">
            <a:avLst/>
          </a:prstGeom>
          <a:solidFill>
            <a:schemeClr val="bg1"/>
          </a:solidFill>
          <a:ln w="57150">
            <a:noFill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F8AD72A-1316-DD14-3712-9639543336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8000"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5" t="12054" r="63750" b="22526"/>
          <a:stretch>
            <a:fillRect/>
          </a:stretch>
        </p:blipFill>
        <p:spPr>
          <a:xfrm>
            <a:off x="9164492" y="3703468"/>
            <a:ext cx="887770" cy="14708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D6D87CE-4B53-0553-1667-476623ACD3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8000"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12" t="12054" r="66527" b="22526"/>
          <a:stretch>
            <a:fillRect/>
          </a:stretch>
        </p:blipFill>
        <p:spPr>
          <a:xfrm>
            <a:off x="1324906" y="3655303"/>
            <a:ext cx="805224" cy="148298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E07F817-7C61-84C7-EF06-DF9294399D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8000"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12" t="12054" r="66527" b="22526"/>
          <a:stretch>
            <a:fillRect/>
          </a:stretch>
        </p:blipFill>
        <p:spPr>
          <a:xfrm>
            <a:off x="2760430" y="3655303"/>
            <a:ext cx="805224" cy="14829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7BAC867-755D-E939-E16A-C8A2BA823C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8000"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12" t="12054" r="66527" b="22526"/>
          <a:stretch>
            <a:fillRect/>
          </a:stretch>
        </p:blipFill>
        <p:spPr>
          <a:xfrm>
            <a:off x="4195954" y="3655303"/>
            <a:ext cx="805224" cy="14829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1D88355-7B5A-7904-464D-F2FEAA5D50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8000"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12" t="12054" r="66527" b="22526"/>
          <a:stretch>
            <a:fillRect/>
          </a:stretch>
        </p:blipFill>
        <p:spPr>
          <a:xfrm>
            <a:off x="5631478" y="3655303"/>
            <a:ext cx="805224" cy="1482982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BB71FFDC-B40B-8517-522C-63294758E10B}"/>
              </a:ext>
            </a:extLst>
          </p:cNvPr>
          <p:cNvGrpSpPr/>
          <p:nvPr/>
        </p:nvGrpSpPr>
        <p:grpSpPr>
          <a:xfrm>
            <a:off x="12432412" y="3701505"/>
            <a:ext cx="805224" cy="1482982"/>
            <a:chOff x="-4724400" y="1207816"/>
            <a:chExt cx="3446199" cy="634686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DCD4AF5-CFD7-B303-1D74-CBAB4BBB3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8000" contrast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2" t="12054" r="66527" b="22526"/>
            <a:stretch>
              <a:fillRect/>
            </a:stretch>
          </p:blipFill>
          <p:spPr>
            <a:xfrm>
              <a:off x="-4724400" y="1207817"/>
              <a:ext cx="3446199" cy="6346868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CD51CD2-2854-A4D9-B486-AF44B1FD7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16" t="12383" r="66536" b="22545"/>
            <a:stretch>
              <a:fillRect/>
            </a:stretch>
          </p:blipFill>
          <p:spPr>
            <a:xfrm>
              <a:off x="-4724400" y="1207816"/>
              <a:ext cx="3446199" cy="6346869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933BE46B-E0E6-DB04-6DA0-6C8E0FBBA939}"/>
              </a:ext>
            </a:extLst>
          </p:cNvPr>
          <p:cNvSpPr txBox="1"/>
          <p:nvPr/>
        </p:nvSpPr>
        <p:spPr>
          <a:xfrm>
            <a:off x="6901351" y="3543605"/>
            <a:ext cx="893193" cy="14711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8000" noProof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43B195D-0D01-D5D9-A04B-F8AE07965CF9}"/>
                  </a:ext>
                </a:extLst>
              </p:cNvPr>
              <p:cNvSpPr txBox="1"/>
              <p:nvPr/>
            </p:nvSpPr>
            <p:spPr>
              <a:xfrm>
                <a:off x="9032816" y="5489928"/>
                <a:ext cx="1937582" cy="5050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BE" sz="2400" b="0" noProof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State </a:t>
                </a:r>
                <a:r>
                  <a:rPr lang="en-US" sz="2400" b="0" noProof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0: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𝜇</m:t>
                        </m:r>
                      </m:e>
                      <m:sub>
                        <m:r>
                          <a:rPr lang="en-US" sz="2400" b="0" i="1" noProof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  <m:r>
                      <a:rPr lang="en-BE" sz="2400" b="0" i="1" noProof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en-BE" sz="2400" b="0" i="1" noProof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𝑥</m:t>
                    </m:r>
                    <m:r>
                      <a:rPr lang="en-BE" sz="2400" b="0" i="1" noProof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endParaRPr lang="en-US" sz="240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43B195D-0D01-D5D9-A04B-F8AE07965C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2816" y="5489928"/>
                <a:ext cx="1937582" cy="505010"/>
              </a:xfrm>
              <a:prstGeom prst="rect">
                <a:avLst/>
              </a:prstGeom>
              <a:blipFill>
                <a:blip r:embed="rId11"/>
                <a:stretch>
                  <a:fillRect l="-5031" t="-1220" r="-1572" b="-28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7AB51DD-579B-9A35-F61B-10CF9CB41C48}"/>
                  </a:ext>
                </a:extLst>
              </p:cNvPr>
              <p:cNvSpPr txBox="1"/>
              <p:nvPr/>
            </p:nvSpPr>
            <p:spPr>
              <a:xfrm>
                <a:off x="11897524" y="5489928"/>
                <a:ext cx="2284536" cy="9787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400" b="0" noProof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Change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BE" sz="2400" b="0" i="1" noProof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noProof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Δ</m:t>
                        </m:r>
                      </m:e>
                      <m:sub>
                        <m:r>
                          <a:rPr lang="en-BE" sz="2400" b="0" i="1" noProof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01</m:t>
                        </m:r>
                      </m:sub>
                    </m:sSub>
                    <m:r>
                      <a:rPr lang="en-US" sz="2400" b="0" i="1" noProof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𝜇</m:t>
                    </m:r>
                    <m:d>
                      <m:dPr>
                        <m:ctrlPr>
                          <a:rPr lang="en-BE" sz="2400" b="0" i="1" noProof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BE" sz="2400" b="0" i="1" noProof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𝑥</m:t>
                        </m:r>
                      </m:e>
                    </m:d>
                  </m:oMath>
                </a14:m>
                <a:endParaRPr lang="en-BE" sz="240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BE" sz="2400" b="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=(</m:t>
                      </m:r>
                      <m:sSub>
                        <m:sSubPr>
                          <m:ctrlPr>
                            <a:rPr lang="en-BE" sz="24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BE" sz="24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𝜇</m:t>
                          </m:r>
                        </m:e>
                        <m:sub>
                          <m:r>
                            <a:rPr lang="en-BE" sz="24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BE" sz="2400" b="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−</m:t>
                      </m:r>
                      <m:sSub>
                        <m:sSubPr>
                          <m:ctrlPr>
                            <a:rPr lang="en-BE" sz="24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BE" sz="24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𝜇</m:t>
                          </m:r>
                        </m:e>
                        <m:sub>
                          <m:r>
                            <a:rPr lang="en-BE" sz="24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0</m:t>
                          </m:r>
                        </m:sub>
                      </m:sSub>
                      <m:r>
                        <a:rPr lang="en-BE" sz="2400" b="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)(</m:t>
                      </m:r>
                      <m:r>
                        <a:rPr lang="en-BE" sz="2400" b="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𝑥</m:t>
                      </m:r>
                      <m:r>
                        <a:rPr lang="en-BE" sz="2400" b="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sz="240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7AB51DD-579B-9A35-F61B-10CF9CB41C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7524" y="5489928"/>
                <a:ext cx="2284536" cy="978729"/>
              </a:xfrm>
              <a:prstGeom prst="rect">
                <a:avLst/>
              </a:prstGeom>
              <a:blipFill>
                <a:blip r:embed="rId12"/>
                <a:stretch>
                  <a:fillRect l="-4278" t="-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DB6AE80-70CD-1F7D-106F-C8C228A6AD15}"/>
                  </a:ext>
                </a:extLst>
              </p:cNvPr>
              <p:cNvSpPr txBox="1"/>
              <p:nvPr/>
            </p:nvSpPr>
            <p:spPr>
              <a:xfrm>
                <a:off x="2006613" y="7676675"/>
                <a:ext cx="4894738" cy="5059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400" noProof="0">
                    <a:latin typeface="Calibri" panose="020F0502020204030204" pitchFamily="34" charset="0"/>
                    <a:cs typeface="Calibri" panose="020F0502020204030204" pitchFamily="34" charset="0"/>
                  </a:rPr>
                  <a:t>Coarse-resolution global frame time </a:t>
                </a:r>
                <a14:m>
                  <m:oMath xmlns:m="http://schemas.openxmlformats.org/officeDocument/2006/math">
                    <m:r>
                      <a:rPr lang="en-US" sz="2400" i="1" noProof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𝑇</m:t>
                    </m:r>
                  </m:oMath>
                </a14:m>
                <a:endParaRPr lang="en-US" sz="240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DB6AE80-70CD-1F7D-106F-C8C228A6AD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613" y="7676675"/>
                <a:ext cx="4894738" cy="505972"/>
              </a:xfrm>
              <a:prstGeom prst="rect">
                <a:avLst/>
              </a:prstGeom>
              <a:blipFill>
                <a:blip r:embed="rId13"/>
                <a:stretch>
                  <a:fillRect l="-1868" t="-1205" r="-125" b="-26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Picture 50">
            <a:extLst>
              <a:ext uri="{FF2B5EF4-FFF2-40B4-BE49-F238E27FC236}">
                <a16:creationId xmlns:a16="http://schemas.microsoft.com/office/drawing/2014/main" id="{F26A0656-92EF-3747-2537-46A587BB30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8000"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5" t="12054" r="63750" b="22526"/>
          <a:stretch>
            <a:fillRect/>
          </a:stretch>
        </p:blipFill>
        <p:spPr>
          <a:xfrm>
            <a:off x="15569575" y="3703468"/>
            <a:ext cx="887770" cy="14708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169C642-3D17-F8B6-1B20-72651A78EA8C}"/>
                  </a:ext>
                </a:extLst>
              </p:cNvPr>
              <p:cNvSpPr txBox="1"/>
              <p:nvPr/>
            </p:nvSpPr>
            <p:spPr>
              <a:xfrm>
                <a:off x="15068663" y="5489928"/>
                <a:ext cx="1930465" cy="5050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400" b="0" noProof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State 1: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𝜇</m:t>
                        </m:r>
                      </m:e>
                      <m:sub>
                        <m:r>
                          <a:rPr lang="en-US" sz="2400" b="0" i="1" noProof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  <m:r>
                      <a:rPr lang="en-BE" sz="2400" b="0" i="1" noProof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en-BE" sz="2400" b="0" i="1" noProof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𝑥</m:t>
                    </m:r>
                    <m:r>
                      <a:rPr lang="en-BE" sz="2400" b="0" i="1" noProof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endParaRPr lang="en-US" sz="240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169C642-3D17-F8B6-1B20-72651A78EA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68663" y="5489928"/>
                <a:ext cx="1930465" cy="505010"/>
              </a:xfrm>
              <a:prstGeom prst="rect">
                <a:avLst/>
              </a:prstGeom>
              <a:blipFill>
                <a:blip r:embed="rId14"/>
                <a:stretch>
                  <a:fillRect l="-5047" t="-1220" r="-1577" b="-28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D3B25A3-FE17-0712-724D-455100253F64}"/>
              </a:ext>
            </a:extLst>
          </p:cNvPr>
          <p:cNvCxnSpPr/>
          <p:nvPr/>
        </p:nvCxnSpPr>
        <p:spPr>
          <a:xfrm>
            <a:off x="8669338" y="1143000"/>
            <a:ext cx="0" cy="8065347"/>
          </a:xfrm>
          <a:prstGeom prst="line">
            <a:avLst/>
          </a:prstGeom>
          <a:ln w="57150">
            <a:solidFill>
              <a:srgbClr val="0070C0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6" name="TextBox 285">
                <a:extLst>
                  <a:ext uri="{FF2B5EF4-FFF2-40B4-BE49-F238E27FC236}">
                    <a16:creationId xmlns:a16="http://schemas.microsoft.com/office/drawing/2014/main" id="{8FAE5C49-9F87-BF1C-9FB3-0AE707A910A4}"/>
                  </a:ext>
                </a:extLst>
              </p:cNvPr>
              <p:cNvSpPr txBox="1"/>
              <p:nvPr/>
            </p:nvSpPr>
            <p:spPr>
              <a:xfrm>
                <a:off x="1450433" y="5463459"/>
                <a:ext cx="993798" cy="5355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0</m:t>
                          </m:r>
                        </m:sub>
                      </m:sSub>
                      <m:r>
                        <a:rPr lang="en-BE" sz="2400" b="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BE" sz="2400" b="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𝑥</m:t>
                      </m:r>
                      <m:r>
                        <a:rPr lang="en-BE" sz="2400" b="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sz="240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86" name="TextBox 285">
                <a:extLst>
                  <a:ext uri="{FF2B5EF4-FFF2-40B4-BE49-F238E27FC236}">
                    <a16:creationId xmlns:a16="http://schemas.microsoft.com/office/drawing/2014/main" id="{8FAE5C49-9F87-BF1C-9FB3-0AE707A910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433" y="5463459"/>
                <a:ext cx="993798" cy="53553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7" name="TextBox 286">
                <a:extLst>
                  <a:ext uri="{FF2B5EF4-FFF2-40B4-BE49-F238E27FC236}">
                    <a16:creationId xmlns:a16="http://schemas.microsoft.com/office/drawing/2014/main" id="{27763F1B-869F-0B8B-9494-3486667FBAB5}"/>
                  </a:ext>
                </a:extLst>
              </p:cNvPr>
              <p:cNvSpPr txBox="1"/>
              <p:nvPr/>
            </p:nvSpPr>
            <p:spPr>
              <a:xfrm>
                <a:off x="2918027" y="5998990"/>
                <a:ext cx="986680" cy="5355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BE" sz="2400" b="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BE" sz="2400" b="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𝑥</m:t>
                      </m:r>
                      <m:r>
                        <a:rPr lang="en-BE" sz="2400" b="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sz="240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87" name="TextBox 286">
                <a:extLst>
                  <a:ext uri="{FF2B5EF4-FFF2-40B4-BE49-F238E27FC236}">
                    <a16:creationId xmlns:a16="http://schemas.microsoft.com/office/drawing/2014/main" id="{27763F1B-869F-0B8B-9494-3486667FBA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027" y="5998990"/>
                <a:ext cx="986680" cy="53553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8" name="TextBox 287">
                <a:extLst>
                  <a:ext uri="{FF2B5EF4-FFF2-40B4-BE49-F238E27FC236}">
                    <a16:creationId xmlns:a16="http://schemas.microsoft.com/office/drawing/2014/main" id="{6BE7FFB0-DE66-6A61-2BB2-F94680C576B8}"/>
                  </a:ext>
                </a:extLst>
              </p:cNvPr>
              <p:cNvSpPr txBox="1"/>
              <p:nvPr/>
            </p:nvSpPr>
            <p:spPr>
              <a:xfrm>
                <a:off x="4107464" y="5595583"/>
                <a:ext cx="993798" cy="5355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b>
                      </m:sSub>
                      <m:r>
                        <a:rPr lang="en-BE" sz="2400" b="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BE" sz="2400" b="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𝑥</m:t>
                      </m:r>
                      <m:r>
                        <a:rPr lang="en-BE" sz="2400" b="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sz="240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88" name="TextBox 287">
                <a:extLst>
                  <a:ext uri="{FF2B5EF4-FFF2-40B4-BE49-F238E27FC236}">
                    <a16:creationId xmlns:a16="http://schemas.microsoft.com/office/drawing/2014/main" id="{6BE7FFB0-DE66-6A61-2BB2-F94680C576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7464" y="5595583"/>
                <a:ext cx="993798" cy="53553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9" name="TextBox 288">
                <a:extLst>
                  <a:ext uri="{FF2B5EF4-FFF2-40B4-BE49-F238E27FC236}">
                    <a16:creationId xmlns:a16="http://schemas.microsoft.com/office/drawing/2014/main" id="{7D2CDD0E-65EC-3448-205E-296609767F26}"/>
                  </a:ext>
                </a:extLst>
              </p:cNvPr>
              <p:cNvSpPr txBox="1"/>
              <p:nvPr/>
            </p:nvSpPr>
            <p:spPr>
              <a:xfrm>
                <a:off x="5517553" y="6060280"/>
                <a:ext cx="993798" cy="5355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3</m:t>
                          </m:r>
                        </m:sub>
                      </m:sSub>
                      <m:r>
                        <a:rPr lang="en-BE" sz="2400" b="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BE" sz="2400" b="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𝑥</m:t>
                      </m:r>
                      <m:r>
                        <a:rPr lang="en-BE" sz="2400" b="0" i="1" noProof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sz="240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89" name="TextBox 288">
                <a:extLst>
                  <a:ext uri="{FF2B5EF4-FFF2-40B4-BE49-F238E27FC236}">
                    <a16:creationId xmlns:a16="http://schemas.microsoft.com/office/drawing/2014/main" id="{7D2CDD0E-65EC-3448-205E-296609767F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7553" y="6060280"/>
                <a:ext cx="993798" cy="53553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6" name="Group 55">
            <a:extLst>
              <a:ext uri="{FF2B5EF4-FFF2-40B4-BE49-F238E27FC236}">
                <a16:creationId xmlns:a16="http://schemas.microsoft.com/office/drawing/2014/main" id="{AF817D01-4685-888E-0868-F6E2FA989E73}"/>
              </a:ext>
            </a:extLst>
          </p:cNvPr>
          <p:cNvGrpSpPr/>
          <p:nvPr/>
        </p:nvGrpSpPr>
        <p:grpSpPr>
          <a:xfrm>
            <a:off x="12249809" y="7598879"/>
            <a:ext cx="1072917" cy="2014166"/>
            <a:chOff x="-4659087" y="1207816"/>
            <a:chExt cx="3380886" cy="6346870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A8FF42E8-6765-F8B2-D8E6-28E763A3E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18" t="12383" r="66537" b="22545"/>
            <a:stretch>
              <a:fillRect/>
            </a:stretch>
          </p:blipFill>
          <p:spPr>
            <a:xfrm>
              <a:off x="-4659087" y="1207816"/>
              <a:ext cx="3380886" cy="6346869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10DCEDE3-EF1D-C75F-91ED-41131A42C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8000" contrast="8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36" t="12054" r="66526" b="22526"/>
            <a:stretch>
              <a:fillRect/>
            </a:stretch>
          </p:blipFill>
          <p:spPr>
            <a:xfrm>
              <a:off x="-4640037" y="1207817"/>
              <a:ext cx="3361835" cy="6346868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6A857106-080A-502D-3992-D13D1E5BF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2" t="12383" r="66672" b="22546"/>
            <a:stretch>
              <a:fillRect/>
            </a:stretch>
          </p:blipFill>
          <p:spPr>
            <a:xfrm>
              <a:off x="-4659087" y="1207818"/>
              <a:ext cx="3380885" cy="634686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kstvak 3">
                <a:extLst>
                  <a:ext uri="{FF2B5EF4-FFF2-40B4-BE49-F238E27FC236}">
                    <a16:creationId xmlns:a16="http://schemas.microsoft.com/office/drawing/2014/main" id="{1A32EB51-ADD9-269F-0275-FE5BFC006B68}"/>
                  </a:ext>
                </a:extLst>
              </p:cNvPr>
              <p:cNvSpPr txBox="1"/>
              <p:nvPr/>
            </p:nvSpPr>
            <p:spPr>
              <a:xfrm>
                <a:off x="14311765" y="7464462"/>
                <a:ext cx="2304798" cy="50501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BE" sz="2400" noProof="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</a:rPr>
                  <a:t>projection time</a:t>
                </a:r>
                <a:r>
                  <a:rPr lang="en-US" sz="2400" noProof="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noProof="0" smtClean="0">
                        <a:latin typeface="Cambria Math" panose="02040503050406030204" pitchFamily="18" charset="0"/>
                        <a:ea typeface="Calibri"/>
                        <a:cs typeface="Calibri" panose="020F0502020204030204" pitchFamily="34" charset="0"/>
                      </a:rPr>
                      <m:t>𝑡</m:t>
                    </m:r>
                  </m:oMath>
                </a14:m>
                <a:endParaRPr lang="en-US" sz="240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5" name="Tekstvak 3">
                <a:extLst>
                  <a:ext uri="{FF2B5EF4-FFF2-40B4-BE49-F238E27FC236}">
                    <a16:creationId xmlns:a16="http://schemas.microsoft.com/office/drawing/2014/main" id="{1A32EB51-ADD9-269F-0275-FE5BFC006B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11765" y="7464462"/>
                <a:ext cx="2304798" cy="505010"/>
              </a:xfrm>
              <a:prstGeom prst="rect">
                <a:avLst/>
              </a:prstGeom>
              <a:blipFill>
                <a:blip r:embed="rId23"/>
                <a:stretch>
                  <a:fillRect l="-4233" t="-1205" b="-26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9840AC1-5818-3887-7ABD-85AC223BF2E5}"/>
              </a:ext>
            </a:extLst>
          </p:cNvPr>
          <p:cNvSpPr txBox="1"/>
          <p:nvPr/>
        </p:nvSpPr>
        <p:spPr>
          <a:xfrm>
            <a:off x="10914657" y="2181991"/>
            <a:ext cx="4182162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BE" sz="2000">
                <a:latin typeface="Calibri" panose="020F0502020204030204" pitchFamily="34" charset="0"/>
                <a:cs typeface="Calibri" panose="020F0502020204030204" pitchFamily="34" charset="0"/>
              </a:rPr>
              <a:t>Goethals et al., DYRECT (2025)</a:t>
            </a:r>
            <a:endParaRPr 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6602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UGent">
      <a:majorFont>
        <a:latin typeface="UGent Panno Text SemiBold"/>
        <a:ea typeface=""/>
        <a:cs typeface=""/>
      </a:majorFont>
      <a:minorFont>
        <a:latin typeface="UGent Panno Tex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57150">
          <a:solidFill>
            <a:schemeClr val="tx1"/>
          </a:solidFill>
          <a:headEnd type="none" w="lg" len="lg"/>
          <a:tailEnd type="none"/>
        </a:ln>
      </a:spPr>
      <a:bodyPr rtlCol="0" anchor="ctr"/>
      <a:lstStyle>
        <a:defPPr algn="ctr">
          <a:defRPr sz="2800" b="1" dirty="0" smtClean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defRPr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57150">
          <a:solidFill>
            <a:schemeClr val="tx1"/>
          </a:solidFill>
          <a:headEnd type="none" w="lg" len="lg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120000"/>
          </a:lnSpc>
          <a:defRPr sz="2400" dirty="0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UGent_EN_WE.potx" id="{C7EC73B7-BF31-4C22-8809-5161B82F58B6}" vid="{1A76A4ED-67AD-4BF2-9400-74E02E3AA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WP xmlns="ef0a5c6a-fa10-4891-a2d0-f137ef7ac75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392DC96972C24395B52BF6D920EF64" ma:contentTypeVersion="6" ma:contentTypeDescription="Create a new document." ma:contentTypeScope="" ma:versionID="28ffcd26cc3f61cf532b116fa2e620ae">
  <xsd:schema xmlns:xsd="http://www.w3.org/2001/XMLSchema" xmlns:xs="http://www.w3.org/2001/XMLSchema" xmlns:p="http://schemas.microsoft.com/office/2006/metadata/properties" xmlns:ns2="ef0a5c6a-fa10-4891-a2d0-f137ef7ac753" targetNamespace="http://schemas.microsoft.com/office/2006/metadata/properties" ma:root="true" ma:fieldsID="18f63ebe2e1a336cbb02a81eb96ea50f" ns2:_="">
    <xsd:import namespace="ef0a5c6a-fa10-4891-a2d0-f137ef7ac753"/>
    <xsd:element name="properties">
      <xsd:complexType>
        <xsd:sequence>
          <xsd:element name="documentManagement">
            <xsd:complexType>
              <xsd:all>
                <xsd:element ref="ns2:WP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0a5c6a-fa10-4891-a2d0-f137ef7ac753" elementFormDefault="qualified">
    <xsd:import namespace="http://schemas.microsoft.com/office/2006/documentManagement/types"/>
    <xsd:import namespace="http://schemas.microsoft.com/office/infopath/2007/PartnerControls"/>
    <xsd:element name="WP" ma:index="8" nillable="true" ma:displayName="WP" ma:format="Dropdown" ma:internalName="WP" ma:readOnly="false">
      <xsd:simpleType>
        <xsd:restriction base="dms:Choice">
          <xsd:enumeration value="WP01"/>
          <xsd:enumeration value="WP02"/>
          <xsd:enumeration value="WP03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1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2CBF82C-BE22-4D1F-86BE-62DCE8BCC2BE}">
  <ds:schemaRefs>
    <ds:schemaRef ds:uri="02902806-9aed-4cbc-a888-5082cbdaf9f4"/>
    <ds:schemaRef ds:uri="5f0c4de8-5dd2-4e93-9bef-ef458c3a0f44"/>
    <ds:schemaRef ds:uri="ef0a5c6a-fa10-4891-a2d0-f137ef7ac75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2483734-78C4-48B0-AAE2-A2AA85EDF93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7D38663-F75A-4AAF-AED4-BAF5B3ACFC49}">
  <ds:schemaRefs>
    <ds:schemaRef ds:uri="ef0a5c6a-fa10-4891-a2d0-f137ef7ac75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UGent_EN_WE</Template>
  <TotalTime>0</TotalTime>
  <Words>3126</Words>
  <Application>Microsoft Office PowerPoint</Application>
  <PresentationFormat>Custom</PresentationFormat>
  <Paragraphs>388</Paragraphs>
  <Slides>25</Slides>
  <Notes>20</Notes>
  <HiddenSlides>1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Cambria Math</vt:lpstr>
      <vt:lpstr>UGent Panno Text</vt:lpstr>
      <vt:lpstr>UGent Panno Text SemiBold</vt:lpstr>
      <vt:lpstr>Office Theme</vt:lpstr>
      <vt:lpstr>DYRECT: Dynamic Reconstruction of Events in micro-CT data of multiphase flow in porous media</vt:lpstr>
      <vt:lpstr>Dynamic X-ray µCT to reveal in-situ 3D pore-scale processes</vt:lpstr>
      <vt:lpstr>Current Frame-based dynamics workflow has limited time resolution + Loses information</vt:lpstr>
      <vt:lpstr>Current Frame-based dynamics workflow has limited time resolution + Loses information</vt:lpstr>
      <vt:lpstr>Current Frame-based dynamics workflow has limited time resolution + Loses information</vt:lpstr>
      <vt:lpstr>Research goals for dynamic µCT </vt:lpstr>
      <vt:lpstr>trade-off: temporal vs spatial resolution</vt:lpstr>
      <vt:lpstr>Asynchronous event model: high-resolution transition time</vt:lpstr>
      <vt:lpstr>Asynchronous event model: high-resolution transition time</vt:lpstr>
      <vt:lpstr>DYRECT: Dynamic Reconstruction of Events in micro-CT</vt:lpstr>
      <vt:lpstr>4D µCT iterative reconstruction: compute t_01,Δμ, μ_0</vt:lpstr>
      <vt:lpstr>basics: static iterative reconstruction (1 frame)</vt:lpstr>
      <vt:lpstr>static iterative reconstruction only computes μ</vt:lpstr>
      <vt:lpstr>Dyrect: Fit local time functions to CT backprojection</vt:lpstr>
      <vt:lpstr>Dyrect: Fit time functions to CT projections per voxel</vt:lpstr>
      <vt:lpstr>fluid flow Simulation study  visual assessment of CT reconstructions</vt:lpstr>
      <vt:lpstr>Transition time precision = 1/10th of a CT rotation No angular dependence of accuracy observed</vt:lpstr>
      <vt:lpstr>fluid flow Simulation study  noise in transition time remains an important challenge</vt:lpstr>
      <vt:lpstr>Conclusion &amp; outlook</vt:lpstr>
      <vt:lpstr>Thanks to  Tom Bultreys   Jan  Aelterman   Matthieu Boone   Robert van der Merwe</vt:lpstr>
      <vt:lpstr>Interpret dynamics from difference map and Transition map </vt:lpstr>
      <vt:lpstr>Dynamic X-ray µCT at UGCT’s labs @ Ghent University</vt:lpstr>
      <vt:lpstr>Conclusions &amp; Outlook</vt:lpstr>
      <vt:lpstr>Interpret dynamics from difference map and Transition map </vt:lpstr>
      <vt:lpstr>3 complementary motion models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Wannes Goethals</dc:creator>
  <cp:lastModifiedBy>Wannes Goethals</cp:lastModifiedBy>
  <cp:revision>1</cp:revision>
  <dcterms:created xsi:type="dcterms:W3CDTF">2023-02-02T14:15:57Z</dcterms:created>
  <dcterms:modified xsi:type="dcterms:W3CDTF">2026-05-15T14:02:10Z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icensed to">
    <vt:lpwstr>Ghent University</vt:lpwstr>
  </property>
  <property fmtid="{D5CDD505-2E9C-101B-9397-08002B2CF9AE}" pid="3" name="Version">
    <vt:lpwstr>1.0</vt:lpwstr>
  </property>
  <property fmtid="{D5CDD505-2E9C-101B-9397-08002B2CF9AE}" pid="4" name="Date">
    <vt:filetime>2016-09-20T22:00:00Z</vt:filetime>
  </property>
  <property fmtid="{D5CDD505-2E9C-101B-9397-08002B2CF9AE}" pid="5" name="Build">
    <vt:i4>13</vt:i4>
  </property>
  <property fmtid="{D5CDD505-2E9C-101B-9397-08002B2CF9AE}" pid="6" name="Cmt 1">
    <vt:lpwstr>create</vt:lpwstr>
  </property>
  <property fmtid="{D5CDD505-2E9C-101B-9397-08002B2CF9AE}" pid="7" name="Cmt 2">
    <vt:lpwstr>1st draft</vt:lpwstr>
  </property>
  <property fmtid="{D5CDD505-2E9C-101B-9397-08002B2CF9AE}" pid="8" name="Cmt 3">
    <vt:lpwstr>Corporate splitt off</vt:lpwstr>
  </property>
  <property fmtid="{D5CDD505-2E9C-101B-9397-08002B2CF9AE}" pid="9" name="Cmt 4">
    <vt:lpwstr>2nd draft</vt:lpwstr>
  </property>
  <property fmtid="{D5CDD505-2E9C-101B-9397-08002B2CF9AE}" pid="10" name="Cmt 5">
    <vt:lpwstr>set text box and shape defaults</vt:lpwstr>
  </property>
  <property fmtid="{D5CDD505-2E9C-101B-9397-08002B2CF9AE}" pid="11" name="Cmt 6">
    <vt:lpwstr>end slide text acc. to letter</vt:lpwstr>
  </property>
  <property fmtid="{D5CDD505-2E9C-101B-9397-08002B2CF9AE}" pid="12" name="Cmt 7">
    <vt:lpwstr>logo opening slide sharpened</vt:lpwstr>
  </property>
  <property fmtid="{D5CDD505-2E9C-101B-9397-08002B2CF9AE}" pid="13" name="Cmt 8-9">
    <vt:lpwstr>comments 19-9-2016</vt:lpwstr>
  </property>
  <property fmtid="{D5CDD505-2E9C-101B-9397-08002B2CF9AE}" pid="14" name="Cmt 10">
    <vt:lpwstr>social media data redesigned</vt:lpwstr>
  </property>
  <property fmtid="{D5CDD505-2E9C-101B-9397-08002B2CF9AE}" pid="15" name="Cmt 11">
    <vt:lpwstr>Title Slide renamed to TitleSlide</vt:lpwstr>
  </property>
  <property fmtid="{D5CDD505-2E9C-101B-9397-08002B2CF9AE}" pid="16" name="Cmt 12">
    <vt:lpwstr>Title and text size</vt:lpwstr>
  </property>
  <property fmtid="{D5CDD505-2E9C-101B-9397-08002B2CF9AE}" pid="17" name="Cmt 13">
    <vt:lpwstr>socmed pictos &gt; normal view</vt:lpwstr>
  </property>
  <property fmtid="{D5CDD505-2E9C-101B-9397-08002B2CF9AE}" pid="18" name="ContentTypeId">
    <vt:lpwstr>0x010100F0392DC96972C24395B52BF6D920EF64</vt:lpwstr>
  </property>
  <property fmtid="{D5CDD505-2E9C-101B-9397-08002B2CF9AE}" pid="19" name="ComplianceAssetId">
    <vt:lpwstr/>
  </property>
  <property fmtid="{D5CDD505-2E9C-101B-9397-08002B2CF9AE}" pid="20" name="_ExtendedDescription">
    <vt:lpwstr/>
  </property>
  <property fmtid="{D5CDD505-2E9C-101B-9397-08002B2CF9AE}" pid="21" name="TriggerFlowInfo">
    <vt:lpwstr/>
  </property>
</Properties>
</file>