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8" r:id="rId4"/>
    <p:sldId id="262" r:id="rId5"/>
    <p:sldId id="259" r:id="rId6"/>
    <p:sldId id="269" r:id="rId7"/>
    <p:sldId id="270" r:id="rId8"/>
    <p:sldId id="260" r:id="rId9"/>
    <p:sldId id="263" r:id="rId10"/>
    <p:sldId id="271" r:id="rId11"/>
    <p:sldId id="272" r:id="rId12"/>
    <p:sldId id="264" r:id="rId13"/>
    <p:sldId id="265" r:id="rId14"/>
    <p:sldId id="267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E"/>
    <a:srgbClr val="000000"/>
    <a:srgbClr val="C0C0C0"/>
    <a:srgbClr val="FFFFCC"/>
    <a:srgbClr val="00FE00"/>
    <a:srgbClr val="FF0000"/>
    <a:srgbClr val="007EFE"/>
    <a:srgbClr val="3D3C3A"/>
    <a:srgbClr val="3C64AD"/>
    <a:srgbClr val="6A8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1959F9-A0D1-4D3A-9877-9B1E05223B59}" v="5" dt="2026-05-20T14:29:11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>
      <p:cViewPr>
        <p:scale>
          <a:sx n="80" d="100"/>
          <a:sy n="80" d="100"/>
        </p:scale>
        <p:origin x="555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5367F-C532-4081-AAB0-2A237292CF98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B516D-2895-415F-A327-6D6F13CF41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B516D-2895-415F-A327-6D6F13CF41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3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DD50-3DB3-48C4-117E-42DA13BEB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5343"/>
            <a:ext cx="9144000" cy="13619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A86B6-8766-8C20-8956-874D8CE23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9321" y="5400137"/>
            <a:ext cx="4564811" cy="118448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7B81B-8615-C7BA-B964-2DEE485EC0CD}"/>
              </a:ext>
            </a:extLst>
          </p:cNvPr>
          <p:cNvSpPr txBox="1"/>
          <p:nvPr userDrawn="1"/>
        </p:nvSpPr>
        <p:spPr>
          <a:xfrm>
            <a:off x="156714" y="5941108"/>
            <a:ext cx="6103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Challenges and Opportunities in Porous Media Multiphase</a:t>
            </a:r>
          </a:p>
          <a:p>
            <a:r>
              <a:rPr lang="en-US" dirty="0"/>
              <a:t>Flow and Contaminant Transport Research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BABE73-3642-9791-2055-EB06E9CE3FE7}"/>
              </a:ext>
            </a:extLst>
          </p:cNvPr>
          <p:cNvSpPr txBox="1">
            <a:spLocks/>
          </p:cNvSpPr>
          <p:nvPr userDrawn="1"/>
        </p:nvSpPr>
        <p:spPr>
          <a:xfrm>
            <a:off x="337868" y="270561"/>
            <a:ext cx="6103188" cy="1361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3C64A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Rien van Genuchten Conference</a:t>
            </a:r>
          </a:p>
          <a:p>
            <a:pPr algn="l"/>
            <a:r>
              <a:rPr lang="en-US" sz="2000" dirty="0"/>
              <a:t>May 7-9, 2025</a:t>
            </a:r>
          </a:p>
          <a:p>
            <a:pPr algn="l"/>
            <a:r>
              <a:rPr lang="en-US" sz="2000" dirty="0"/>
              <a:t>Rio de Janeiro, Brazil</a:t>
            </a:r>
          </a:p>
        </p:txBody>
      </p:sp>
    </p:spTree>
    <p:extLst>
      <p:ext uri="{BB962C8B-B14F-4D97-AF65-F5344CB8AC3E}">
        <p14:creationId xmlns:p14="http://schemas.microsoft.com/office/powerpoint/2010/main" val="7953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E5307-E875-C9EA-7D44-50D4A88EC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811"/>
            <a:ext cx="10515600" cy="4546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43F18-2BF5-B951-9CDA-BB604433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6A95-7901-4F83-B2E3-E5AF9AA52676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C21AA-4DA0-1E38-0471-E49EFBAF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93859-FA28-225E-286A-DDD73685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F2AC302-918E-7102-E5D3-4D9D07B5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6"/>
            <a:ext cx="8409317" cy="143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43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A100-46C2-C0A1-8189-E605924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DB570-3F4D-149F-3909-62DE74102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83321-DED7-0441-DF2B-390BFE69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DE63-63BA-4365-A014-8AD73F02A7C9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9AC7C-77ED-4FFE-47F9-14CDF94E8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ABAA6-A69A-E6C7-E90A-E5412C76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75302-52E6-D1F9-C000-A0874D6F8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3D0C7-5939-181D-3F64-FA19027A7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97E57-C54E-50CB-C38F-E1FBFE11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BC98-2CE1-4B1B-9F9A-0C6B921851B8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A24F5-A2CA-806F-43CE-6E012D3C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BB6D-831F-F067-413D-E4E25568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CE95612-21E3-8660-E161-C723CC55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6"/>
            <a:ext cx="8409317" cy="143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129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3489F-72B3-75F1-7113-3D2C09FB3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2317"/>
            <a:ext cx="5157787" cy="572758"/>
          </a:xfrm>
          <a:prstGeom prst="rect">
            <a:avLst/>
          </a:prstGeom>
          <a:solidFill>
            <a:srgbClr val="6A8DCC"/>
          </a:solidFill>
          <a:ln>
            <a:solidFill>
              <a:srgbClr val="3C64AD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7CFD1-D84F-B5FB-F06D-6E2CCF890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36EB7-08B7-9A48-54AE-C9FBA7A6B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2315"/>
            <a:ext cx="5183188" cy="572759"/>
          </a:xfrm>
          <a:prstGeom prst="rect">
            <a:avLst/>
          </a:prstGeom>
          <a:solidFill>
            <a:srgbClr val="6A8DCC"/>
          </a:solidFill>
          <a:ln>
            <a:solidFill>
              <a:srgbClr val="3C64AD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4CD89-D3C9-7246-CED8-552DB2C76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D92D-C966-E1F7-FF5E-8AE18B524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FA51-6BF7-45D1-A623-635227C7BA1C}" type="datetime1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F834F3-08BF-6442-AA96-51A22DB5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1C101-20A2-2C2F-976A-B36D55CE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425E179-568E-F6C5-79E4-F53C4579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6"/>
            <a:ext cx="8409317" cy="143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95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4F0CC-56D1-553B-0C8F-9BA6A424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4E8E-9F31-4E54-B561-DF70CB02280E}" type="datetime1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F762D-862F-B875-BEEF-2F501107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27D57-37C8-F320-D950-594849F5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B49D9E-BDC6-CC8C-CB64-C8920E3D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6"/>
            <a:ext cx="8409317" cy="143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003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5BCFE-A431-9357-BF72-C6D1F216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869B-AC9A-4020-8AE2-83689579DD3D}" type="datetime1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679C8-794A-2AA4-D9B1-B0289A6EF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2917C-2FA3-2710-66F0-D6B50AB7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6E1A4-DB92-F475-1051-4D4362569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97811"/>
            <a:ext cx="6172200" cy="396323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4CDE0-60B7-D8D5-044C-0AD9B2A7B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05749"/>
            <a:ext cx="3932237" cy="3963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CB3E1-137F-C3F4-0EA9-DD2D7FD0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3BC-A7F4-48E7-AA8B-92D01327CD4C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A4C74-FE6F-9EFF-0718-E8FAC980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D8CEA-9E45-1817-00CB-CA9B8F23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3CEABA7-1B0F-7475-9828-4301BD79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6"/>
            <a:ext cx="8409317" cy="143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87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5A37E1-1D1B-89C5-B96A-8FF54B91D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97811"/>
            <a:ext cx="6172200" cy="3963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1392F-7FC6-8EDE-3DE6-BD03002ED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05749"/>
            <a:ext cx="3932237" cy="3963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36755-1FD7-A018-CBCA-1C7222AE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9A55-6920-4F4D-AC61-CA43A2008978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E2898-6957-45BF-E750-84E540DCC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5737C-C3AB-7A23-E169-58D3A677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84AFDD6-4E3C-F984-EC09-277C4DDE7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6"/>
            <a:ext cx="8409317" cy="143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821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0646B-E4B0-AB00-4B48-D3D9D8E5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6"/>
            <a:ext cx="8409317" cy="143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5519B-3903-5DA2-6CFC-A5B17EF66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94359"/>
            <a:ext cx="10512000" cy="43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0FD68-2062-E47B-25FD-B2901BC73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C64AD"/>
                </a:solidFill>
              </a:defRPr>
            </a:lvl1pPr>
          </a:lstStyle>
          <a:p>
            <a:fld id="{BC6EEEAF-0547-4342-BEE3-3B42A614671B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340BC-92ED-CEDA-A807-204BAF29E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C64AD"/>
                </a:solidFill>
              </a:defRPr>
            </a:lvl1pPr>
          </a:lstStyle>
          <a:p>
            <a:r>
              <a:rPr lang="en-US"/>
              <a:t>Challenges and Opportunities in Porous Media Multiphase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AD900-9E72-1FAE-3DD7-928D32C29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C64AD"/>
                </a:solidFill>
              </a:defRPr>
            </a:lvl1pPr>
          </a:lstStyle>
          <a:p>
            <a:fld id="{BBD7EA5E-DA39-4084-916E-57E8F34B518A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D6E7C5-5C16-D21C-0DF6-D3755A976D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272" y="104459"/>
            <a:ext cx="2832339" cy="14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5DEA88-DB91-CD43-7FC3-EF7EA5A910CA}"/>
              </a:ext>
            </a:extLst>
          </p:cNvPr>
          <p:cNvSpPr/>
          <p:nvPr userDrawn="1"/>
        </p:nvSpPr>
        <p:spPr>
          <a:xfrm>
            <a:off x="0" y="1710932"/>
            <a:ext cx="12192000" cy="45719"/>
          </a:xfrm>
          <a:prstGeom prst="rect">
            <a:avLst/>
          </a:prstGeom>
          <a:solidFill>
            <a:srgbClr val="6A8DCC"/>
          </a:solidFill>
          <a:ln>
            <a:solidFill>
              <a:srgbClr val="3C6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4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3C64A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C64AD"/>
        </a:buClr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C64AD"/>
        </a:buClr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C64AD"/>
        </a:buClr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C64AD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C64AD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0E756C3-3A25-61D3-527C-2AD08750F3C1}"/>
              </a:ext>
            </a:extLst>
          </p:cNvPr>
          <p:cNvSpPr/>
          <p:nvPr/>
        </p:nvSpPr>
        <p:spPr>
          <a:xfrm>
            <a:off x="5176157" y="389160"/>
            <a:ext cx="1502229" cy="857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B5735-5225-1591-925D-2FB20130C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496" y="5400137"/>
            <a:ext cx="4564811" cy="1457863"/>
          </a:xfrm>
        </p:spPr>
        <p:txBody>
          <a:bodyPr>
            <a:normAutofit/>
          </a:bodyPr>
          <a:lstStyle/>
          <a:p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Authors: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pt-B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Maira C.O. Lima</a:t>
            </a:r>
            <a:r>
              <a:rPr lang="pt-B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Mirele Bispo, Julia Favoreto, Amir </a:t>
            </a:r>
            <a:r>
              <a:rPr lang="pt-B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Raoof</a:t>
            </a:r>
            <a:r>
              <a:rPr lang="pt-B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Leonardo Borghi, José Drumond, Paulo Couto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D97956-1063-7B82-5D79-DC8C347BE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5913"/>
            <a:ext cx="9144000" cy="1362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Spontaneous Imbibition and Multiphase Flow Behavior in a Pre-Salt Rock: Insights from Time-Resolved X-ray Microtomography</a:t>
            </a:r>
            <a:endParaRPr lang="pt-BR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51A96B-DBC0-3A4F-B822-0F3563D86133}"/>
              </a:ext>
            </a:extLst>
          </p:cNvPr>
          <p:cNvSpPr/>
          <p:nvPr/>
        </p:nvSpPr>
        <p:spPr>
          <a:xfrm>
            <a:off x="110836" y="76200"/>
            <a:ext cx="12043064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11C7591-B144-186E-84F8-9E730C4006DC}"/>
              </a:ext>
            </a:extLst>
          </p:cNvPr>
          <p:cNvSpPr/>
          <p:nvPr/>
        </p:nvSpPr>
        <p:spPr>
          <a:xfrm>
            <a:off x="174171" y="5867400"/>
            <a:ext cx="6068786" cy="80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C11065CB-0E49-3E19-969B-97462AB0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" y="6196256"/>
            <a:ext cx="1278961" cy="49624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DB7766D-4A8C-FC31-A062-825CC34675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E1DFAE9-9BC7-6149-FD3C-1361EB210D0B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317845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902B377-8C7C-946F-273F-12DFDA64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9</a:t>
            </a:fld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7589402-5514-023C-FC02-B5C704A4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0829"/>
            <a:ext cx="8409317" cy="1436700"/>
          </a:xfrm>
        </p:spPr>
        <p:txBody>
          <a:bodyPr/>
          <a:lstStyle/>
          <a:p>
            <a:r>
              <a:rPr lang="pt-BR" dirty="0" err="1"/>
              <a:t>Results</a:t>
            </a:r>
            <a:endParaRPr lang="pt-BR" dirty="0"/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CA1608C7-592A-F852-AD9B-6FD085A91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" y="6196256"/>
            <a:ext cx="1278961" cy="49624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C90E2F5-F5AD-4CE0-4B2B-8F6DCA457A5E}"/>
              </a:ext>
            </a:extLst>
          </p:cNvPr>
          <p:cNvGrpSpPr/>
          <p:nvPr/>
        </p:nvGrpSpPr>
        <p:grpSpPr>
          <a:xfrm>
            <a:off x="9848850" y="1962150"/>
            <a:ext cx="1200150" cy="1695450"/>
            <a:chOff x="9848850" y="1962150"/>
            <a:chExt cx="1200150" cy="1695450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653B72CD-494D-C8C3-0FB8-EFB4B9F458D0}"/>
                </a:ext>
              </a:extLst>
            </p:cNvPr>
            <p:cNvGrpSpPr/>
            <p:nvPr/>
          </p:nvGrpSpPr>
          <p:grpSpPr>
            <a:xfrm>
              <a:off x="9934575" y="2034659"/>
              <a:ext cx="998313" cy="1539195"/>
              <a:chOff x="9934575" y="2034659"/>
              <a:chExt cx="998313" cy="1539195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51E53BD8-1110-0A1A-F9C2-A5DA64D4BCB5}"/>
                  </a:ext>
                </a:extLst>
              </p:cNvPr>
              <p:cNvSpPr/>
              <p:nvPr/>
            </p:nvSpPr>
            <p:spPr>
              <a:xfrm>
                <a:off x="9934575" y="2085975"/>
                <a:ext cx="247650" cy="266700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172A5E1D-A332-138B-DDD8-0E7BDCC649BB}"/>
                  </a:ext>
                </a:extLst>
              </p:cNvPr>
              <p:cNvSpPr/>
              <p:nvPr/>
            </p:nvSpPr>
            <p:spPr>
              <a:xfrm>
                <a:off x="9934575" y="2482252"/>
                <a:ext cx="247650" cy="2667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69EBF390-7F27-C113-0B2A-7F65EE3BD744}"/>
                  </a:ext>
                </a:extLst>
              </p:cNvPr>
              <p:cNvSpPr/>
              <p:nvPr/>
            </p:nvSpPr>
            <p:spPr>
              <a:xfrm>
                <a:off x="9934575" y="2878529"/>
                <a:ext cx="247650" cy="266700"/>
              </a:xfrm>
              <a:prstGeom prst="rect">
                <a:avLst/>
              </a:prstGeom>
              <a:solidFill>
                <a:srgbClr val="0000FE"/>
              </a:solidFill>
              <a:ln>
                <a:solidFill>
                  <a:srgbClr val="0000F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7BFC029A-4EB9-6A9C-5223-5B735AA2EB11}"/>
                  </a:ext>
                </a:extLst>
              </p:cNvPr>
              <p:cNvSpPr/>
              <p:nvPr/>
            </p:nvSpPr>
            <p:spPr>
              <a:xfrm>
                <a:off x="9934575" y="3274806"/>
                <a:ext cx="247650" cy="266700"/>
              </a:xfrm>
              <a:prstGeom prst="rect">
                <a:avLst/>
              </a:prstGeom>
              <a:solidFill>
                <a:srgbClr val="C0C0C0"/>
              </a:solidFill>
              <a:ln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F6FF5919-C42A-FAF6-F59F-26810F14A2FB}"/>
                  </a:ext>
                </a:extLst>
              </p:cNvPr>
              <p:cNvSpPr txBox="1"/>
              <p:nvPr/>
            </p:nvSpPr>
            <p:spPr>
              <a:xfrm>
                <a:off x="10324228" y="2034659"/>
                <a:ext cx="4587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850E753A-05CF-A92F-87F0-C27E085CAE71}"/>
                  </a:ext>
                </a:extLst>
              </p:cNvPr>
              <p:cNvSpPr txBox="1"/>
              <p:nvPr/>
            </p:nvSpPr>
            <p:spPr>
              <a:xfrm>
                <a:off x="10316400" y="2457226"/>
                <a:ext cx="4475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Oil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BE304104-A502-B753-3654-92B630AD884A}"/>
                  </a:ext>
                </a:extLst>
              </p:cNvPr>
              <p:cNvSpPr txBox="1"/>
              <p:nvPr/>
            </p:nvSpPr>
            <p:spPr>
              <a:xfrm>
                <a:off x="10251687" y="2823353"/>
                <a:ext cx="6415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Brine</a:t>
                </a:r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54F62B89-6785-FD55-B2FF-CC02E9AA916E}"/>
                  </a:ext>
                </a:extLst>
              </p:cNvPr>
              <p:cNvSpPr txBox="1"/>
              <p:nvPr/>
            </p:nvSpPr>
            <p:spPr>
              <a:xfrm>
                <a:off x="10315411" y="3235300"/>
                <a:ext cx="6174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Rock</a:t>
                </a:r>
              </a:p>
            </p:txBody>
          </p:sp>
        </p:grp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0235A8D-1445-DB0B-F194-EE89C6295E72}"/>
                </a:ext>
              </a:extLst>
            </p:cNvPr>
            <p:cNvSpPr/>
            <p:nvPr/>
          </p:nvSpPr>
          <p:spPr>
            <a:xfrm>
              <a:off x="9848850" y="1962150"/>
              <a:ext cx="1200150" cy="16954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CE0275C-14D5-0B62-305E-457C8DA884FB}"/>
              </a:ext>
            </a:extLst>
          </p:cNvPr>
          <p:cNvSpPr txBox="1"/>
          <p:nvPr/>
        </p:nvSpPr>
        <p:spPr>
          <a:xfrm>
            <a:off x="117845" y="1945735"/>
            <a:ext cx="2218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err="1"/>
              <a:t>Image</a:t>
            </a:r>
            <a:endParaRPr lang="pt-BR" sz="2400" b="1" dirty="0"/>
          </a:p>
          <a:p>
            <a:pPr algn="ctr"/>
            <a:r>
              <a:rPr lang="pt-BR" sz="2400" b="1" dirty="0" err="1"/>
              <a:t>Segmentation</a:t>
            </a:r>
            <a:endParaRPr lang="pt-BR" sz="2400" b="1" dirty="0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CA1F41F8-58EF-6A28-DCA3-2807C7DB5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831" y="1782232"/>
            <a:ext cx="7003287" cy="502898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022084B-9591-B013-B512-535F504C8DA4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9E1F10-1AD5-40AC-3AD0-FF9235A2F2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1574105-F6B7-6D9A-F85C-1D59FE7DA30E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84268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 54">
            <a:extLst>
              <a:ext uri="{FF2B5EF4-FFF2-40B4-BE49-F238E27FC236}">
                <a16:creationId xmlns:a16="http://schemas.microsoft.com/office/drawing/2014/main" id="{A89FE00B-E5BC-682A-5003-7F6CCBA0FA01}"/>
              </a:ext>
            </a:extLst>
          </p:cNvPr>
          <p:cNvSpPr/>
          <p:nvPr/>
        </p:nvSpPr>
        <p:spPr>
          <a:xfrm>
            <a:off x="0" y="7814"/>
            <a:ext cx="12192000" cy="2159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63F0B53-6763-55A8-7AD2-C46CFEAB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10</a:t>
            </a:fld>
            <a:endParaRPr lang="en-US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DFCAFE4-1CC8-7079-678D-903056A0B278}"/>
              </a:ext>
            </a:extLst>
          </p:cNvPr>
          <p:cNvGrpSpPr/>
          <p:nvPr/>
        </p:nvGrpSpPr>
        <p:grpSpPr>
          <a:xfrm>
            <a:off x="160910" y="38905"/>
            <a:ext cx="11870180" cy="6800029"/>
            <a:chOff x="160910" y="38905"/>
            <a:chExt cx="11870180" cy="6800029"/>
          </a:xfrm>
        </p:grpSpPr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0ABD00A9-AE2D-FF45-A61F-0E6F6387A00C}"/>
                </a:ext>
              </a:extLst>
            </p:cNvPr>
            <p:cNvSpPr txBox="1"/>
            <p:nvPr/>
          </p:nvSpPr>
          <p:spPr>
            <a:xfrm>
              <a:off x="2611279" y="3379974"/>
              <a:ext cx="10767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Capillarity</a:t>
              </a:r>
            </a:p>
          </p:txBody>
        </p:sp>
        <p:cxnSp>
          <p:nvCxnSpPr>
            <p:cNvPr id="6" name="Google Shape;559;p30">
              <a:extLst>
                <a:ext uri="{FF2B5EF4-FFF2-40B4-BE49-F238E27FC236}">
                  <a16:creationId xmlns:a16="http://schemas.microsoft.com/office/drawing/2014/main" id="{63C2EB2A-C0D3-FF55-3780-6901556325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8170" y="3535811"/>
              <a:ext cx="8161720" cy="29391"/>
            </a:xfrm>
            <a:prstGeom prst="straightConnector1">
              <a:avLst/>
            </a:prstGeom>
            <a:noFill/>
            <a:ln w="57150" cap="flat" cmpd="sng">
              <a:solidFill>
                <a:srgbClr val="0000FE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" name="Google Shape;561;p30">
              <a:extLst>
                <a:ext uri="{FF2B5EF4-FFF2-40B4-BE49-F238E27FC236}">
                  <a16:creationId xmlns:a16="http://schemas.microsoft.com/office/drawing/2014/main" id="{6C8EEEE4-A14F-7DC8-61FB-30CFEAFA1825}"/>
                </a:ext>
              </a:extLst>
            </p:cNvPr>
            <p:cNvSpPr/>
            <p:nvPr/>
          </p:nvSpPr>
          <p:spPr>
            <a:xfrm>
              <a:off x="11487058" y="3238553"/>
              <a:ext cx="544032" cy="59772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FE"/>
            </a:solidFill>
            <a:ln w="25400" cap="flat" cmpd="sng">
              <a:solidFill>
                <a:srgbClr val="0000F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DE78A1DF-166C-5A1C-EF56-C570C94C40C9}"/>
                </a:ext>
              </a:extLst>
            </p:cNvPr>
            <p:cNvGrpSpPr/>
            <p:nvPr/>
          </p:nvGrpSpPr>
          <p:grpSpPr>
            <a:xfrm>
              <a:off x="3537997" y="3637227"/>
              <a:ext cx="2201362" cy="3154524"/>
              <a:chOff x="3546465" y="3656292"/>
              <a:chExt cx="2201362" cy="3154524"/>
            </a:xfrm>
          </p:grpSpPr>
          <p:pic>
            <p:nvPicPr>
              <p:cNvPr id="18" name="Google Shape;573;p30">
                <a:extLst>
                  <a:ext uri="{FF2B5EF4-FFF2-40B4-BE49-F238E27FC236}">
                    <a16:creationId xmlns:a16="http://schemas.microsoft.com/office/drawing/2014/main" id="{B9616FD2-8999-2256-2C0A-98784123EC88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t="1524"/>
              <a:stretch>
                <a:fillRect/>
              </a:stretch>
            </p:blipFill>
            <p:spPr>
              <a:xfrm flipV="1">
                <a:off x="3606729" y="3696752"/>
                <a:ext cx="2141098" cy="31140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578;p30">
                <a:extLst>
                  <a:ext uri="{FF2B5EF4-FFF2-40B4-BE49-F238E27FC236}">
                    <a16:creationId xmlns:a16="http://schemas.microsoft.com/office/drawing/2014/main" id="{E7F12070-3989-7FB7-BEC8-A0AFDC37EE90}"/>
                  </a:ext>
                </a:extLst>
              </p:cNvPr>
              <p:cNvSpPr txBox="1"/>
              <p:nvPr/>
            </p:nvSpPr>
            <p:spPr>
              <a:xfrm>
                <a:off x="3546465" y="3656292"/>
                <a:ext cx="1497617" cy="261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Water saturation</a:t>
                </a:r>
                <a:endParaRPr sz="11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FB853D01-402C-A1ED-957F-C95FDADB2CEA}"/>
                </a:ext>
              </a:extLst>
            </p:cNvPr>
            <p:cNvGrpSpPr/>
            <p:nvPr/>
          </p:nvGrpSpPr>
          <p:grpSpPr>
            <a:xfrm>
              <a:off x="6491279" y="3676645"/>
              <a:ext cx="2257938" cy="3116147"/>
              <a:chOff x="6499747" y="3695710"/>
              <a:chExt cx="2257938" cy="3116147"/>
            </a:xfrm>
          </p:grpSpPr>
          <p:pic>
            <p:nvPicPr>
              <p:cNvPr id="8" name="Google Shape;563;p30">
                <a:extLst>
                  <a:ext uri="{FF2B5EF4-FFF2-40B4-BE49-F238E27FC236}">
                    <a16:creationId xmlns:a16="http://schemas.microsoft.com/office/drawing/2014/main" id="{DBE8D27A-60C3-FC69-6EAD-47A781D8913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flipV="1">
                <a:off x="6499747" y="3695710"/>
                <a:ext cx="2257938" cy="31161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Google Shape;581;p30">
                <a:extLst>
                  <a:ext uri="{FF2B5EF4-FFF2-40B4-BE49-F238E27FC236}">
                    <a16:creationId xmlns:a16="http://schemas.microsoft.com/office/drawing/2014/main" id="{026A3900-0CF4-A6FD-A04D-76C0AE12063F}"/>
                  </a:ext>
                </a:extLst>
              </p:cNvPr>
              <p:cNvSpPr txBox="1"/>
              <p:nvPr/>
            </p:nvSpPr>
            <p:spPr>
              <a:xfrm rot="10800000" flipV="1">
                <a:off x="6526699" y="3724088"/>
                <a:ext cx="1637839" cy="26157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Water saturation</a:t>
                </a:r>
                <a:endParaRPr sz="11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580;p30">
              <a:extLst>
                <a:ext uri="{FF2B5EF4-FFF2-40B4-BE49-F238E27FC236}">
                  <a16:creationId xmlns:a16="http://schemas.microsoft.com/office/drawing/2014/main" id="{2F782B4D-D45E-8F19-1C3D-0A164630400C}"/>
                </a:ext>
              </a:extLst>
            </p:cNvPr>
            <p:cNvSpPr/>
            <p:nvPr/>
          </p:nvSpPr>
          <p:spPr>
            <a:xfrm>
              <a:off x="9899200" y="38905"/>
              <a:ext cx="948059" cy="270271"/>
            </a:xfrm>
            <a:prstGeom prst="rect">
              <a:avLst/>
            </a:prstGeom>
            <a:solidFill>
              <a:srgbClr val="0000FE"/>
            </a:solidFill>
            <a:ln w="25400" cap="flat" cmpd="sng">
              <a:solidFill>
                <a:srgbClr val="0000F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T5 – 40h</a:t>
              </a:r>
              <a:endParaRPr b="1" dirty="0"/>
            </a:p>
          </p:txBody>
        </p:sp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EE9A1E82-A0D2-5CF6-0A9C-532502DF508A}"/>
                </a:ext>
              </a:extLst>
            </p:cNvPr>
            <p:cNvGrpSpPr/>
            <p:nvPr/>
          </p:nvGrpSpPr>
          <p:grpSpPr>
            <a:xfrm>
              <a:off x="6444937" y="41066"/>
              <a:ext cx="2244084" cy="3299547"/>
              <a:chOff x="6453405" y="60131"/>
              <a:chExt cx="2244084" cy="3299547"/>
            </a:xfrm>
          </p:grpSpPr>
          <p:pic>
            <p:nvPicPr>
              <p:cNvPr id="11" name="Google Shape;566;p30">
                <a:extLst>
                  <a:ext uri="{FF2B5EF4-FFF2-40B4-BE49-F238E27FC236}">
                    <a16:creationId xmlns:a16="http://schemas.microsoft.com/office/drawing/2014/main" id="{3EA2FBC0-2A38-77C9-7257-2A5A8C8A672F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10448" t="3576" r="12003" b="6074"/>
              <a:stretch>
                <a:fillRect/>
              </a:stretch>
            </p:blipFill>
            <p:spPr>
              <a:xfrm flipV="1">
                <a:off x="6483369" y="338538"/>
                <a:ext cx="2214120" cy="30211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576;p30">
                <a:extLst>
                  <a:ext uri="{FF2B5EF4-FFF2-40B4-BE49-F238E27FC236}">
                    <a16:creationId xmlns:a16="http://schemas.microsoft.com/office/drawing/2014/main" id="{AB95C065-A92D-C443-7F14-162004B98ECF}"/>
                  </a:ext>
                </a:extLst>
              </p:cNvPr>
              <p:cNvSpPr txBox="1"/>
              <p:nvPr/>
            </p:nvSpPr>
            <p:spPr>
              <a:xfrm>
                <a:off x="6453405" y="351515"/>
                <a:ext cx="1088681" cy="261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Oil saturation</a:t>
                </a:r>
                <a:endParaRPr sz="11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79;p30">
                <a:extLst>
                  <a:ext uri="{FF2B5EF4-FFF2-40B4-BE49-F238E27FC236}">
                    <a16:creationId xmlns:a16="http://schemas.microsoft.com/office/drawing/2014/main" id="{A42128F6-D4B1-2341-5070-2CB37EEAF3EA}"/>
                  </a:ext>
                </a:extLst>
              </p:cNvPr>
              <p:cNvSpPr/>
              <p:nvPr/>
            </p:nvSpPr>
            <p:spPr>
              <a:xfrm>
                <a:off x="7172964" y="60131"/>
                <a:ext cx="991575" cy="270271"/>
              </a:xfrm>
              <a:prstGeom prst="rect">
                <a:avLst/>
              </a:prstGeom>
              <a:solidFill>
                <a:srgbClr val="0000FE"/>
              </a:solidFill>
              <a:ln w="25400" cap="flat" cmpd="sng">
                <a:solidFill>
                  <a:srgbClr val="0000F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T4 – 34h </a:t>
                </a:r>
                <a:endParaRPr b="1" dirty="0"/>
              </a:p>
            </p:txBody>
          </p:sp>
        </p:grp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D6CE0D49-0D27-01D2-45F0-33198D53C9F0}"/>
                </a:ext>
              </a:extLst>
            </p:cNvPr>
            <p:cNvGrpSpPr/>
            <p:nvPr/>
          </p:nvGrpSpPr>
          <p:grpSpPr>
            <a:xfrm>
              <a:off x="3527650" y="57149"/>
              <a:ext cx="2211709" cy="3283463"/>
              <a:chOff x="3536118" y="76214"/>
              <a:chExt cx="2211709" cy="3283463"/>
            </a:xfrm>
          </p:grpSpPr>
          <p:pic>
            <p:nvPicPr>
              <p:cNvPr id="17" name="Google Shape;572;p30">
                <a:extLst>
                  <a:ext uri="{FF2B5EF4-FFF2-40B4-BE49-F238E27FC236}">
                    <a16:creationId xmlns:a16="http://schemas.microsoft.com/office/drawing/2014/main" id="{83B99082-D3FB-A48B-7C94-F1214F782BF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1734"/>
              <a:stretch>
                <a:fillRect/>
              </a:stretch>
            </p:blipFill>
            <p:spPr>
              <a:xfrm flipV="1">
                <a:off x="3572057" y="330350"/>
                <a:ext cx="2175770" cy="30293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" name="Google Shape;576;p30">
                <a:extLst>
                  <a:ext uri="{FF2B5EF4-FFF2-40B4-BE49-F238E27FC236}">
                    <a16:creationId xmlns:a16="http://schemas.microsoft.com/office/drawing/2014/main" id="{BE9D1CC6-6F6C-0369-06C9-0C93807DA1EC}"/>
                  </a:ext>
                </a:extLst>
              </p:cNvPr>
              <p:cNvSpPr txBox="1"/>
              <p:nvPr/>
            </p:nvSpPr>
            <p:spPr>
              <a:xfrm>
                <a:off x="3536118" y="308720"/>
                <a:ext cx="1164746" cy="261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Oil saturation</a:t>
                </a:r>
                <a:endParaRPr sz="11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74;p30">
                <a:extLst>
                  <a:ext uri="{FF2B5EF4-FFF2-40B4-BE49-F238E27FC236}">
                    <a16:creationId xmlns:a16="http://schemas.microsoft.com/office/drawing/2014/main" id="{925BCBC8-28F9-70CD-472A-37AB2D92546E}"/>
                  </a:ext>
                </a:extLst>
              </p:cNvPr>
              <p:cNvSpPr/>
              <p:nvPr/>
            </p:nvSpPr>
            <p:spPr>
              <a:xfrm>
                <a:off x="4205076" y="76214"/>
                <a:ext cx="991575" cy="236819"/>
              </a:xfrm>
              <a:prstGeom prst="rect">
                <a:avLst/>
              </a:prstGeom>
              <a:solidFill>
                <a:srgbClr val="0000FE"/>
              </a:solidFill>
              <a:ln w="25400" cap="flat" cmpd="sng">
                <a:solidFill>
                  <a:srgbClr val="0000F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T1 – 20h</a:t>
                </a:r>
                <a:endParaRPr b="1" dirty="0"/>
              </a:p>
            </p:txBody>
          </p:sp>
        </p:grp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30A8FEA9-A909-B5A2-1F21-BDEB92D4F3B8}"/>
                </a:ext>
              </a:extLst>
            </p:cNvPr>
            <p:cNvGrpSpPr/>
            <p:nvPr/>
          </p:nvGrpSpPr>
          <p:grpSpPr>
            <a:xfrm>
              <a:off x="160910" y="55825"/>
              <a:ext cx="2480955" cy="6783109"/>
              <a:chOff x="169378" y="74890"/>
              <a:chExt cx="2480955" cy="6783109"/>
            </a:xfrm>
          </p:grpSpPr>
          <p:sp>
            <p:nvSpPr>
              <p:cNvPr id="20" name="Google Shape;575;p30">
                <a:extLst>
                  <a:ext uri="{FF2B5EF4-FFF2-40B4-BE49-F238E27FC236}">
                    <a16:creationId xmlns:a16="http://schemas.microsoft.com/office/drawing/2014/main" id="{2523E7AF-35D5-12A2-42DE-45176B611C00}"/>
                  </a:ext>
                </a:extLst>
              </p:cNvPr>
              <p:cNvSpPr txBox="1"/>
              <p:nvPr/>
            </p:nvSpPr>
            <p:spPr>
              <a:xfrm>
                <a:off x="356059" y="3013080"/>
                <a:ext cx="1066107" cy="270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Oil saturation</a:t>
                </a:r>
                <a:endParaRPr sz="11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6" name="Agrupar 45">
                <a:extLst>
                  <a:ext uri="{FF2B5EF4-FFF2-40B4-BE49-F238E27FC236}">
                    <a16:creationId xmlns:a16="http://schemas.microsoft.com/office/drawing/2014/main" id="{F6B61DE1-24F9-01D5-8AC8-329B52899F2B}"/>
                  </a:ext>
                </a:extLst>
              </p:cNvPr>
              <p:cNvGrpSpPr/>
              <p:nvPr/>
            </p:nvGrpSpPr>
            <p:grpSpPr>
              <a:xfrm>
                <a:off x="195410" y="74890"/>
                <a:ext cx="2450368" cy="3475630"/>
                <a:chOff x="1210217" y="407259"/>
                <a:chExt cx="1911109" cy="3090353"/>
              </a:xfrm>
            </p:grpSpPr>
            <p:pic>
              <p:nvPicPr>
                <p:cNvPr id="42" name="Imagem 41">
                  <a:extLst>
                    <a:ext uri="{FF2B5EF4-FFF2-40B4-BE49-F238E27FC236}">
                      <a16:creationId xmlns:a16="http://schemas.microsoft.com/office/drawing/2014/main" id="{B20B4096-DF37-E10B-DD2F-B64C9E0029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b="6961"/>
                <a:stretch/>
              </p:blipFill>
              <p:spPr>
                <a:xfrm flipV="1">
                  <a:off x="1210217" y="642047"/>
                  <a:ext cx="1911109" cy="2855565"/>
                </a:xfrm>
                <a:prstGeom prst="rect">
                  <a:avLst/>
                </a:prstGeom>
              </p:spPr>
            </p:pic>
            <p:sp>
              <p:nvSpPr>
                <p:cNvPr id="43" name="Google Shape;574;p30">
                  <a:extLst>
                    <a:ext uri="{FF2B5EF4-FFF2-40B4-BE49-F238E27FC236}">
                      <a16:creationId xmlns:a16="http://schemas.microsoft.com/office/drawing/2014/main" id="{4ECDA974-388F-C620-46E3-184338F5CB7A}"/>
                    </a:ext>
                  </a:extLst>
                </p:cNvPr>
                <p:cNvSpPr/>
                <p:nvPr/>
              </p:nvSpPr>
              <p:spPr>
                <a:xfrm>
                  <a:off x="1970508" y="407259"/>
                  <a:ext cx="390525" cy="220551"/>
                </a:xfrm>
                <a:prstGeom prst="rect">
                  <a:avLst/>
                </a:prstGeom>
                <a:solidFill>
                  <a:srgbClr val="0000FE"/>
                </a:solidFill>
                <a:ln w="25400" cap="flat" cmpd="sng">
                  <a:solidFill>
                    <a:srgbClr val="0000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200" b="1" i="0" u="none" strike="noStrike" cap="none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T0</a:t>
                  </a:r>
                  <a:endParaRPr b="1" dirty="0"/>
                </a:p>
              </p:txBody>
            </p:sp>
            <p:sp>
              <p:nvSpPr>
                <p:cNvPr id="45" name="Google Shape;576;p30">
                  <a:extLst>
                    <a:ext uri="{FF2B5EF4-FFF2-40B4-BE49-F238E27FC236}">
                      <a16:creationId xmlns:a16="http://schemas.microsoft.com/office/drawing/2014/main" id="{DF829C2D-98E8-56E2-CA83-C5129F1914FF}"/>
                    </a:ext>
                  </a:extLst>
                </p:cNvPr>
                <p:cNvSpPr txBox="1"/>
                <p:nvPr/>
              </p:nvSpPr>
              <p:spPr>
                <a:xfrm>
                  <a:off x="1210217" y="640073"/>
                  <a:ext cx="1015021" cy="2462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200" b="1" i="0" u="none" strike="noStrike" cap="none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Oil saturation</a:t>
                  </a:r>
                  <a:endParaRPr sz="12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47" name="Google Shape;294;p26">
                <a:extLst>
                  <a:ext uri="{FF2B5EF4-FFF2-40B4-BE49-F238E27FC236}">
                    <a16:creationId xmlns:a16="http://schemas.microsoft.com/office/drawing/2014/main" id="{E1EBFDC3-59E9-A8D6-2D3F-7D9C5153EB8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t="1688" b="4057"/>
              <a:stretch>
                <a:fillRect/>
              </a:stretch>
            </p:blipFill>
            <p:spPr>
              <a:xfrm flipV="1">
                <a:off x="194000" y="3597558"/>
                <a:ext cx="2456333" cy="32604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Google Shape;576;p30">
                <a:extLst>
                  <a:ext uri="{FF2B5EF4-FFF2-40B4-BE49-F238E27FC236}">
                    <a16:creationId xmlns:a16="http://schemas.microsoft.com/office/drawing/2014/main" id="{FD5AF019-9E0D-3098-84B2-8910464D597D}"/>
                  </a:ext>
                </a:extLst>
              </p:cNvPr>
              <p:cNvSpPr txBox="1"/>
              <p:nvPr/>
            </p:nvSpPr>
            <p:spPr>
              <a:xfrm>
                <a:off x="169378" y="3578380"/>
                <a:ext cx="2450368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2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Largest cluster – Oil saturation</a:t>
                </a:r>
                <a:endParaRPr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C0A6DD26-C67D-4D58-338B-9FB212805316}"/>
                </a:ext>
              </a:extLst>
            </p:cNvPr>
            <p:cNvSpPr txBox="1"/>
            <p:nvPr/>
          </p:nvSpPr>
          <p:spPr>
            <a:xfrm>
              <a:off x="5302967" y="3353589"/>
              <a:ext cx="15860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Viscous Forces</a:t>
              </a:r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E13D72AD-A347-AAF3-0C05-099182882666}"/>
                </a:ext>
              </a:extLst>
            </p:cNvPr>
            <p:cNvSpPr txBox="1"/>
            <p:nvPr/>
          </p:nvSpPr>
          <p:spPr>
            <a:xfrm>
              <a:off x="9440006" y="3370005"/>
              <a:ext cx="19053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/>
                <a:t>Capillary Forces</a:t>
              </a:r>
            </a:p>
          </p:txBody>
        </p:sp>
        <p:pic>
          <p:nvPicPr>
            <p:cNvPr id="66" name="Google Shape;488;g2e0865f109c_2_223">
              <a:extLst>
                <a:ext uri="{FF2B5EF4-FFF2-40B4-BE49-F238E27FC236}">
                  <a16:creationId xmlns:a16="http://schemas.microsoft.com/office/drawing/2014/main" id="{888033E4-AF57-B4D2-BBA0-DA408EE7829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V="1">
              <a:off x="9360027" y="329693"/>
              <a:ext cx="2025628" cy="3068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" name="Agrupar 69">
              <a:extLst>
                <a:ext uri="{FF2B5EF4-FFF2-40B4-BE49-F238E27FC236}">
                  <a16:creationId xmlns:a16="http://schemas.microsoft.com/office/drawing/2014/main" id="{0F785930-2EAC-0E41-EF3F-1B599D8DE193}"/>
                </a:ext>
              </a:extLst>
            </p:cNvPr>
            <p:cNvGrpSpPr/>
            <p:nvPr/>
          </p:nvGrpSpPr>
          <p:grpSpPr>
            <a:xfrm>
              <a:off x="9458935" y="3699194"/>
              <a:ext cx="1926720" cy="3109624"/>
              <a:chOff x="9467403" y="3718259"/>
              <a:chExt cx="1926720" cy="3109624"/>
            </a:xfrm>
          </p:grpSpPr>
          <p:pic>
            <p:nvPicPr>
              <p:cNvPr id="67" name="Imagem 66">
                <a:extLst>
                  <a:ext uri="{FF2B5EF4-FFF2-40B4-BE49-F238E27FC236}">
                    <a16:creationId xmlns:a16="http://schemas.microsoft.com/office/drawing/2014/main" id="{1438C8D1-49B0-A814-85DB-D9C5CB57F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5347" t="2323" r="6554" b="6843"/>
              <a:stretch/>
            </p:blipFill>
            <p:spPr>
              <a:xfrm flipV="1">
                <a:off x="9481949" y="3718259"/>
                <a:ext cx="1912174" cy="3109624"/>
              </a:xfrm>
              <a:prstGeom prst="rect">
                <a:avLst/>
              </a:prstGeom>
            </p:spPr>
          </p:pic>
          <p:sp>
            <p:nvSpPr>
              <p:cNvPr id="27" name="Google Shape;582;p30">
                <a:extLst>
                  <a:ext uri="{FF2B5EF4-FFF2-40B4-BE49-F238E27FC236}">
                    <a16:creationId xmlns:a16="http://schemas.microsoft.com/office/drawing/2014/main" id="{619C3FBC-351F-86C1-1B14-7F87B3E09828}"/>
                  </a:ext>
                </a:extLst>
              </p:cNvPr>
              <p:cNvSpPr txBox="1"/>
              <p:nvPr/>
            </p:nvSpPr>
            <p:spPr>
              <a:xfrm>
                <a:off x="9467403" y="3732291"/>
                <a:ext cx="1388323" cy="261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Water saturation</a:t>
                </a:r>
                <a:endParaRPr sz="11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" name="Google Shape;576;p30">
            <a:extLst>
              <a:ext uri="{FF2B5EF4-FFF2-40B4-BE49-F238E27FC236}">
                <a16:creationId xmlns:a16="http://schemas.microsoft.com/office/drawing/2014/main" id="{672E948A-3FDD-1082-0A4B-E9A566846FA3}"/>
              </a:ext>
            </a:extLst>
          </p:cNvPr>
          <p:cNvSpPr txBox="1"/>
          <p:nvPr/>
        </p:nvSpPr>
        <p:spPr>
          <a:xfrm>
            <a:off x="9334201" y="351515"/>
            <a:ext cx="108868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Oil saturation</a:t>
            </a:r>
            <a:endParaRPr sz="1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056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1D1FF-93CE-A642-EF51-67596DA67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E69A4A0-6BC1-9845-DEA2-49021AEC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11</a:t>
            </a:fld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A02FCDF-FF25-C2EF-91EE-F13B87A30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0829"/>
            <a:ext cx="8409317" cy="1436700"/>
          </a:xfrm>
        </p:spPr>
        <p:txBody>
          <a:bodyPr/>
          <a:lstStyle/>
          <a:p>
            <a:r>
              <a:rPr lang="pt-BR" dirty="0" err="1"/>
              <a:t>Results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5B4750-3B28-2B59-50DB-754C11DA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659" y="2280343"/>
            <a:ext cx="5535882" cy="3505159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F2674E7A-9967-D9A0-1935-414E1C4675F9}"/>
              </a:ext>
            </a:extLst>
          </p:cNvPr>
          <p:cNvGrpSpPr/>
          <p:nvPr/>
        </p:nvGrpSpPr>
        <p:grpSpPr>
          <a:xfrm>
            <a:off x="254241" y="2104514"/>
            <a:ext cx="5841759" cy="3875107"/>
            <a:chOff x="3429702" y="1777548"/>
            <a:chExt cx="4252812" cy="2776704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80379C44-86F3-A910-D705-A3578FF7D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702" y="1777548"/>
              <a:ext cx="4252812" cy="2776704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19E8C3E-2099-3740-2C2D-9E3683C6A816}"/>
                </a:ext>
              </a:extLst>
            </p:cNvPr>
            <p:cNvSpPr/>
            <p:nvPr/>
          </p:nvSpPr>
          <p:spPr>
            <a:xfrm>
              <a:off x="3907156" y="203597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116A692-8E8E-957A-808C-53647FDD6DEF}"/>
                </a:ext>
              </a:extLst>
            </p:cNvPr>
            <p:cNvSpPr/>
            <p:nvPr/>
          </p:nvSpPr>
          <p:spPr>
            <a:xfrm>
              <a:off x="3907156" y="302657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CD93138F-DB03-A391-437C-4261E05C1034}"/>
                </a:ext>
              </a:extLst>
            </p:cNvPr>
            <p:cNvSpPr/>
            <p:nvPr/>
          </p:nvSpPr>
          <p:spPr>
            <a:xfrm>
              <a:off x="3907156" y="3971457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1" name="Imagem 10" descr="Logotipo&#10;&#10;O conteúdo gerado por IA pode estar incorreto.">
            <a:extLst>
              <a:ext uri="{FF2B5EF4-FFF2-40B4-BE49-F238E27FC236}">
                <a16:creationId xmlns:a16="http://schemas.microsoft.com/office/drawing/2014/main" id="{5587D922-63B9-39BC-CFAA-62D5138AC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" y="6196256"/>
            <a:ext cx="1278961" cy="49624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EB3E7D9-B500-2C34-CCB2-F1DDDB9545EA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A35E62C-399B-72FD-12E5-9F73A2F1BD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53F7D5E-3B91-5897-1D8E-06AE632D771B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382353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39DFEF3-9BEB-9359-14FE-4A231FA4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E78C45D-1E70-F95A-4269-1E5BB513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12</a:t>
            </a:fld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8CCBC61-3BAB-0AAF-AC94-66767BC6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6272"/>
            <a:ext cx="8409317" cy="1436700"/>
          </a:xfrm>
        </p:spPr>
        <p:txBody>
          <a:bodyPr/>
          <a:lstStyle/>
          <a:p>
            <a:r>
              <a:rPr lang="pt-BR" dirty="0" err="1"/>
              <a:t>Conclusions</a:t>
            </a:r>
            <a:endParaRPr lang="pt-BR" dirty="0"/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345E77A2-E341-AEBF-B3F8-C8899BB54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" y="6196256"/>
            <a:ext cx="1278961" cy="49624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033D06F-7691-F95F-ACE8-A4C3A2C21B6C}"/>
              </a:ext>
            </a:extLst>
          </p:cNvPr>
          <p:cNvSpPr txBox="1"/>
          <p:nvPr/>
        </p:nvSpPr>
        <p:spPr>
          <a:xfrm>
            <a:off x="442471" y="1858604"/>
            <a:ext cx="11311726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1200"/>
              </a:spcAft>
              <a:buClr>
                <a:srgbClr val="007EFE"/>
              </a:buClr>
            </a:pPr>
            <a:r>
              <a:rPr lang="en-US" sz="2000" dirty="0"/>
              <a:t>This study investigated spontaneous imbibition in a coquina sample from Brazil's pre-salt reservoir using time-resolved X-ray microtomography. We captured </a:t>
            </a:r>
            <a:r>
              <a:rPr lang="en-US" sz="2000" b="1" dirty="0"/>
              <a:t>pore-scale fluid displacement </a:t>
            </a:r>
            <a:r>
              <a:rPr lang="en-US" sz="2000" dirty="0"/>
              <a:t>and distribution under </a:t>
            </a:r>
            <a:r>
              <a:rPr lang="en-US" sz="2000" b="1" dirty="0"/>
              <a:t>dry, water-saturated, oil-aged, and recovery brine conditions</a:t>
            </a:r>
            <a:r>
              <a:rPr lang="en-US" sz="2000" dirty="0"/>
              <a:t>, providing insights into fluid dynamics in complex carbonate systems.</a:t>
            </a:r>
          </a:p>
          <a:p>
            <a:pPr algn="just">
              <a:spcAft>
                <a:spcPts val="1200"/>
              </a:spcAft>
              <a:buClr>
                <a:srgbClr val="007EFE"/>
              </a:buClr>
            </a:pPr>
            <a:endParaRPr lang="en-US" sz="1050" dirty="0"/>
          </a:p>
          <a:p>
            <a:pPr marL="1079500" algn="just">
              <a:spcAft>
                <a:spcPts val="1200"/>
              </a:spcAft>
              <a:buClr>
                <a:srgbClr val="007EFE"/>
              </a:buClr>
              <a:buFont typeface="Wingdings" panose="05000000000000000000" pitchFamily="2" charset="2"/>
              <a:buChar char="Ø"/>
            </a:pPr>
            <a:r>
              <a:rPr lang="en-US" sz="2000" b="1" dirty="0"/>
              <a:t> Contact angle tests </a:t>
            </a:r>
            <a:r>
              <a:rPr lang="en-US" sz="2000" dirty="0"/>
              <a:t>validated the wettability changes in oil-aged samples immersed in brine, simulating reservoir restoration</a:t>
            </a:r>
          </a:p>
          <a:p>
            <a:pPr marL="1079500" algn="just">
              <a:spcAft>
                <a:spcPts val="1200"/>
              </a:spcAft>
              <a:buClr>
                <a:srgbClr val="007EFE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 </a:t>
            </a:r>
            <a:r>
              <a:rPr lang="en-US" sz="2000" b="1" dirty="0" err="1"/>
              <a:t>MicroCT</a:t>
            </a:r>
            <a:r>
              <a:rPr lang="en-US" sz="2000" b="1" dirty="0"/>
              <a:t> imaging </a:t>
            </a:r>
            <a:r>
              <a:rPr lang="en-US" sz="2000" dirty="0"/>
              <a:t>at multiple brine contact times revealed early-stage capillary-driven flow, followed by viscous dominance and preferential pathway development. In later stages, capillary forces redistributed fluids within the pore structure.</a:t>
            </a:r>
          </a:p>
          <a:p>
            <a:pPr marL="1079500" algn="just">
              <a:spcAft>
                <a:spcPts val="1200"/>
              </a:spcAft>
              <a:buClr>
                <a:srgbClr val="007EFE"/>
              </a:buClr>
              <a:buFont typeface="Wingdings" panose="05000000000000000000" pitchFamily="2" charset="2"/>
              <a:buChar char="Ø"/>
            </a:pPr>
            <a:r>
              <a:rPr lang="en-US" sz="2000" b="1" dirty="0"/>
              <a:t> Oil displacement efficiency </a:t>
            </a:r>
            <a:r>
              <a:rPr lang="en-US" sz="2000" dirty="0"/>
              <a:t>was quantified over time, highlighting the role of fluid-rock interactions in progressive oil</a:t>
            </a:r>
            <a:endParaRPr lang="en-US" sz="2000" dirty="0">
              <a:ea typeface="+mn-lt"/>
              <a:cs typeface="+mn-lt"/>
            </a:endParaRPr>
          </a:p>
          <a:p>
            <a:pPr marL="285750" indent="-285750" algn="just">
              <a:buClr>
                <a:srgbClr val="007EFE"/>
              </a:buClr>
              <a:buFont typeface="Arial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D1EF96-0143-DB18-2315-E163F6B7D577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82B9CC1-1E88-54AB-91B3-F6D204D13675}"/>
              </a:ext>
            </a:extLst>
          </p:cNvPr>
          <p:cNvSpPr/>
          <p:nvPr/>
        </p:nvSpPr>
        <p:spPr>
          <a:xfrm>
            <a:off x="4038600" y="6426888"/>
            <a:ext cx="4114800" cy="22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2FC0B54-8C0E-EB38-A238-0AE8A1C66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95" b="740"/>
          <a:stretch>
            <a:fillRect/>
          </a:stretch>
        </p:blipFill>
        <p:spPr>
          <a:xfrm>
            <a:off x="8518069" y="398323"/>
            <a:ext cx="3488663" cy="70188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AE4077-C1C3-BA0A-AAAE-875CF90EC25D}"/>
              </a:ext>
            </a:extLst>
          </p:cNvPr>
          <p:cNvSpPr txBox="1"/>
          <p:nvPr/>
        </p:nvSpPr>
        <p:spPr>
          <a:xfrm>
            <a:off x="9008725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280364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0E585BC-E4EC-66D3-AC10-B17BEA65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13</a:t>
            </a:fld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C8664FD-33C3-C5B6-CC54-34FD1CC1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0829"/>
            <a:ext cx="8409317" cy="1436700"/>
          </a:xfrm>
        </p:spPr>
        <p:txBody>
          <a:bodyPr/>
          <a:lstStyle/>
          <a:p>
            <a:r>
              <a:rPr lang="pt-BR" dirty="0" err="1"/>
              <a:t>Acknoledgements</a:t>
            </a:r>
            <a:endParaRPr lang="pt-BR" dirty="0"/>
          </a:p>
        </p:txBody>
      </p:sp>
      <p:pic>
        <p:nvPicPr>
          <p:cNvPr id="5" name="Espaço Reservado para Conteúdo 6" descr="Logotipo&#10;&#10;O conteúdo gerado por IA pode estar incorreto.">
            <a:extLst>
              <a:ext uri="{FF2B5EF4-FFF2-40B4-BE49-F238E27FC236}">
                <a16:creationId xmlns:a16="http://schemas.microsoft.com/office/drawing/2014/main" id="{D08170AB-E79F-10A5-FBC7-AE328BCFA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06" y="2914105"/>
            <a:ext cx="2192983" cy="850898"/>
          </a:xfrm>
          <a:prstGeom prst="rect">
            <a:avLst/>
          </a:prstGeom>
        </p:spPr>
      </p:pic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5C7EDA84-9ABB-076B-8637-E7CC621FA064}"/>
              </a:ext>
            </a:extLst>
          </p:cNvPr>
          <p:cNvSpPr>
            <a:spLocks/>
          </p:cNvSpPr>
          <p:nvPr/>
        </p:nvSpPr>
        <p:spPr>
          <a:xfrm>
            <a:off x="2486394" y="4709158"/>
            <a:ext cx="7219211" cy="1912563"/>
          </a:xfrm>
          <a:prstGeom prst="roundRect">
            <a:avLst/>
          </a:prstGeom>
          <a:noFill/>
          <a:ln>
            <a:solidFill>
              <a:srgbClr val="3C6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noProof="0" dirty="0">
                <a:solidFill>
                  <a:srgbClr val="3C64AD"/>
                </a:solidFill>
              </a:rPr>
              <a:t>This research was carried out in association with the ongoing R&amp;D project registered as ANP nº 23020-1, </a:t>
            </a:r>
            <a:r>
              <a:rPr lang="pt-BR" sz="1400" noProof="0" dirty="0">
                <a:solidFill>
                  <a:srgbClr val="3C64AD"/>
                </a:solidFill>
              </a:rPr>
              <a:t>“Análise Experimental da Recuperação Avançada de Petróleo em Reservatórios Carbonáticos do Pré-Sal do Brasil Através de Injeção Alternada de CO2 e Água – Fase II - Condições de Reservatório" (UFRJ/Shell Brasil/ANP)</a:t>
            </a:r>
            <a:r>
              <a:rPr lang="en-US" sz="1400" noProof="0" dirty="0">
                <a:solidFill>
                  <a:srgbClr val="3C64AD"/>
                </a:solidFill>
              </a:rPr>
              <a:t>, sponsored by </a:t>
            </a:r>
            <a:r>
              <a:rPr lang="pt-BR" sz="1400" noProof="0" dirty="0">
                <a:solidFill>
                  <a:srgbClr val="3C64AD"/>
                </a:solidFill>
              </a:rPr>
              <a:t>Shell Brasil Petróleo Ltda</a:t>
            </a:r>
            <a:r>
              <a:rPr lang="en-US" sz="1400" noProof="0" dirty="0">
                <a:solidFill>
                  <a:srgbClr val="3C64AD"/>
                </a:solidFill>
              </a:rPr>
              <a:t> under the ANP R&amp;D levy as “</a:t>
            </a:r>
            <a:r>
              <a:rPr lang="pt-BR" sz="1400" noProof="0" dirty="0">
                <a:solidFill>
                  <a:srgbClr val="3C64AD"/>
                </a:solidFill>
              </a:rPr>
              <a:t>Compromisso de Investimentos com Pesquisa e Desenvolvimento</a:t>
            </a:r>
            <a:r>
              <a:rPr lang="en-US" sz="1400" noProof="0" dirty="0">
                <a:solidFill>
                  <a:srgbClr val="3C64AD"/>
                </a:solidFill>
              </a:rPr>
              <a:t>”.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BB9FA77-C7D0-38ED-5396-DB096B3C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091" y="2849226"/>
            <a:ext cx="2932009" cy="85089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1FA5F70-ECA2-CFF0-8C6D-6B4D15D95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79" y="2929846"/>
            <a:ext cx="2255715" cy="998307"/>
          </a:xfrm>
          <a:prstGeom prst="rect">
            <a:avLst/>
          </a:prstGeom>
        </p:spPr>
      </p:pic>
      <p:pic>
        <p:nvPicPr>
          <p:cNvPr id="1028" name="Picture 4" descr="COPPE - UFRJ · GitHub">
            <a:extLst>
              <a:ext uri="{FF2B5EF4-FFF2-40B4-BE49-F238E27FC236}">
                <a16:creationId xmlns:a16="http://schemas.microsoft.com/office/drawing/2014/main" id="{C4A0A7FC-3009-0A9B-F340-276CA4E3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51" y="2605429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8DFD29-D56A-A4AE-D3C3-B5DEB48097F3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7E67B0B-3273-BF3F-C6E8-A8A18CF963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695" b="740"/>
          <a:stretch>
            <a:fillRect/>
          </a:stretch>
        </p:blipFill>
        <p:spPr>
          <a:xfrm>
            <a:off x="8518069" y="398323"/>
            <a:ext cx="3488663" cy="70188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9F27976-94C8-9F57-4FA6-53DBDBE49DDD}"/>
              </a:ext>
            </a:extLst>
          </p:cNvPr>
          <p:cNvSpPr txBox="1"/>
          <p:nvPr/>
        </p:nvSpPr>
        <p:spPr>
          <a:xfrm>
            <a:off x="9008725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280443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8CB739A-D3AC-44F2-EEEB-1196693F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1A1AE2C-3252-8693-A710-6BE8AD9A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14</a:t>
            </a:fld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92EB08-3051-DC20-5CAA-87DAF71B965F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E1767C-5598-1451-7D3D-61DC08E7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D80E0F9-EC42-5A59-D1D8-6404266DE998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BF61C01-B949-6659-14C7-65E40ED0F44C}"/>
              </a:ext>
            </a:extLst>
          </p:cNvPr>
          <p:cNvSpPr/>
          <p:nvPr/>
        </p:nvSpPr>
        <p:spPr>
          <a:xfrm>
            <a:off x="4038600" y="6426888"/>
            <a:ext cx="4114800" cy="22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AFC3D85-1DDF-453B-A6AB-B95E5FD91009}"/>
              </a:ext>
            </a:extLst>
          </p:cNvPr>
          <p:cNvSpPr/>
          <p:nvPr/>
        </p:nvSpPr>
        <p:spPr>
          <a:xfrm>
            <a:off x="4191000" y="6579288"/>
            <a:ext cx="4114800" cy="22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B9798BF-84D8-AFB6-074F-71D39F752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931551"/>
            <a:ext cx="2743200" cy="371938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0F99351-8302-EE8D-673A-EF8C2F48932A}"/>
              </a:ext>
            </a:extLst>
          </p:cNvPr>
          <p:cNvSpPr txBox="1"/>
          <p:nvPr/>
        </p:nvSpPr>
        <p:spPr>
          <a:xfrm>
            <a:off x="6971368" y="3138153"/>
            <a:ext cx="3278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/>
              <a:t>Prof. Maira Lima</a:t>
            </a:r>
          </a:p>
          <a:p>
            <a:pPr algn="ctr"/>
            <a:r>
              <a:rPr lang="pt-BR" sz="2000" dirty="0"/>
              <a:t>maira.lima@petroleo.ufrj.br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86694BC-7E7A-709B-3CA8-35874E82D930}"/>
              </a:ext>
            </a:extLst>
          </p:cNvPr>
          <p:cNvSpPr txBox="1"/>
          <p:nvPr/>
        </p:nvSpPr>
        <p:spPr>
          <a:xfrm>
            <a:off x="4530163" y="2020048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err="1"/>
              <a:t>Thank</a:t>
            </a:r>
            <a:r>
              <a:rPr lang="pt-BR" sz="4000" dirty="0"/>
              <a:t> </a:t>
            </a:r>
            <a:r>
              <a:rPr lang="pt-BR" sz="4000" dirty="0" err="1"/>
              <a:t>you</a:t>
            </a:r>
            <a:r>
              <a:rPr lang="pt-BR" sz="4000" dirty="0"/>
              <a:t>!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6026EAD-B83B-4139-1716-80EB17DC3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817" y="3979930"/>
            <a:ext cx="2671664" cy="263448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8ED2598-6E64-85B7-1D92-A4FB176AE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038" y="3943410"/>
            <a:ext cx="485779" cy="42862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5DC55FA-500C-7AEB-0595-3795916C5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64" y="4010085"/>
            <a:ext cx="333377" cy="2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4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A8840F-5F16-9A5F-E94F-53E80A0F8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811"/>
            <a:ext cx="10515600" cy="406216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2B32BD-A500-C62B-840F-5E627233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66108"/>
            <a:ext cx="8409317" cy="14367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AEF7D-B1E2-1192-E119-121F06F5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51CA4-25B7-F048-8DCD-EC4A7D0F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926080BC-B8B6-5062-61D6-918EAD9CB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" y="6196256"/>
            <a:ext cx="1278961" cy="49624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535115A-8DAF-3916-B19B-F38BA0FFF667}"/>
              </a:ext>
            </a:extLst>
          </p:cNvPr>
          <p:cNvSpPr txBox="1"/>
          <p:nvPr/>
        </p:nvSpPr>
        <p:spPr>
          <a:xfrm>
            <a:off x="976744" y="1926855"/>
            <a:ext cx="1084395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3C64AD"/>
              </a:buClr>
              <a:buFont typeface="Arial" panose="020B0604020202020204" pitchFamily="34" charset="0"/>
              <a:buChar char="•"/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Spontaneous 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imbibition 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is essential for predicting and optimizing fluid displacement processes in porous media across various fields of engineering and geosciences (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Lake &amp; Lake, 2014)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, especially in the following contexts:</a:t>
            </a:r>
          </a:p>
          <a:p>
            <a:pPr marL="895350" indent="266700" algn="just">
              <a:spcBef>
                <a:spcPts val="1200"/>
              </a:spcBef>
              <a:buClr>
                <a:srgbClr val="3C64AD"/>
              </a:buClr>
              <a:buFont typeface="Wingdings" panose="05000000000000000000" pitchFamily="2" charset="2"/>
              <a:buChar char="ü"/>
            </a:pP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Wettability and porous media characterization</a:t>
            </a:r>
          </a:p>
          <a:p>
            <a:pPr marL="895350" indent="266700" algn="just">
              <a:buClr>
                <a:srgbClr val="3C64AD"/>
              </a:buClr>
              <a:buFont typeface="Wingdings" panose="05000000000000000000" pitchFamily="2" charset="2"/>
              <a:buChar char="ü"/>
            </a:pP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EOR projects</a:t>
            </a:r>
          </a:p>
          <a:p>
            <a:pPr marL="895350" indent="266700" algn="just">
              <a:buClr>
                <a:srgbClr val="3C64AD"/>
              </a:buClr>
              <a:buFont typeface="Wingdings" panose="05000000000000000000" pitchFamily="2" charset="2"/>
              <a:buChar char="ü"/>
            </a:pP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Study </a:t>
            </a: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about</a:t>
            </a:r>
            <a:r>
              <a:rPr lang="pt-BR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contaminated</a:t>
            </a:r>
            <a:r>
              <a:rPr lang="pt-BR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soil</a:t>
            </a:r>
            <a:r>
              <a:rPr lang="pt-BR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remediation</a:t>
            </a:r>
            <a:endParaRPr lang="pt-BR" sz="2400" b="1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895350" indent="266700" algn="just">
              <a:buClr>
                <a:srgbClr val="3C64AD"/>
              </a:buClr>
              <a:buFont typeface="Wingdings" panose="05000000000000000000" pitchFamily="2" charset="2"/>
              <a:buChar char="ü"/>
            </a:pP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Multiphase</a:t>
            </a:r>
            <a:r>
              <a:rPr lang="pt-BR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flow</a:t>
            </a:r>
            <a:r>
              <a:rPr lang="pt-BR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modeling</a:t>
            </a:r>
            <a:r>
              <a:rPr lang="pt-BR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pt-BR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2400" b="1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simulation</a:t>
            </a:r>
            <a:endParaRPr lang="en-US" sz="2400" b="1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895350" indent="266700" algn="just">
              <a:buClr>
                <a:srgbClr val="3C64AD"/>
              </a:buClr>
              <a:buFont typeface="Wingdings" panose="05000000000000000000" pitchFamily="2" charset="2"/>
              <a:buChar char="ü"/>
            </a:pPr>
            <a:endParaRPr lang="pt-BR" sz="1400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Clr>
                <a:srgbClr val="3C64AD"/>
              </a:buClr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The behavior of multiphase flow is governed by the 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interaction between capillary and viscous forces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, which determine how fluids occupy pore spaces and how their distribution evolves over time (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Data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al., 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2014)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pt-BR" sz="2400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895350" indent="266700" algn="just">
              <a:buClr>
                <a:srgbClr val="3C64AD"/>
              </a:buClr>
              <a:buFont typeface="Wingdings" panose="05000000000000000000" pitchFamily="2" charset="2"/>
              <a:buChar char="ü"/>
            </a:pPr>
            <a:endParaRPr lang="pt-BR" sz="2400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2FDE0D2-4B08-0536-71BC-3EF6093C4E8B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B4A2E56-B552-2714-6395-11B70F867433}"/>
              </a:ext>
            </a:extLst>
          </p:cNvPr>
          <p:cNvSpPr/>
          <p:nvPr/>
        </p:nvSpPr>
        <p:spPr>
          <a:xfrm>
            <a:off x="4038600" y="6426888"/>
            <a:ext cx="4114800" cy="22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D30AEA9-9A10-2AF0-2A36-DDF1532653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70C620-AB08-AC37-09C0-8157C30E21D1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44070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F540A-4F95-3AED-A088-64F495E6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596152-31D4-D79E-08FA-937E1648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6272"/>
            <a:ext cx="8409317" cy="14367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E8311-581F-E63B-3D6F-9D11ED52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F0E0B900-AA16-E466-6D7F-75B24408C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1" y="6290787"/>
            <a:ext cx="1278961" cy="49624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1871C4C-26FD-FF78-BC71-8CFFB2889E69}"/>
              </a:ext>
            </a:extLst>
          </p:cNvPr>
          <p:cNvSpPr txBox="1"/>
          <p:nvPr/>
        </p:nvSpPr>
        <p:spPr>
          <a:xfrm>
            <a:off x="0" y="1801257"/>
            <a:ext cx="544181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3C64AD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pre-salt reservoirs along Brazil’s eastern margin represent some of the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important petroleum discoveries of recent decades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Formed during the breakup of Gondwana, these rift- and sag-related reservoirs comprise lacustrine carbonates and coquina deposits, which have become major exploration targets in the Campos and Santos basins, particularly in fields such as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Búzios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and Libra Field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1200"/>
              </a:spcAft>
              <a:buClr>
                <a:srgbClr val="3C64AD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Coquinas exhibit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textural heterogeneity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depositional and diagenetic influences, leading to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pore systems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wide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 in porosity and permeability (</a:t>
            </a: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Belila et al., 2018; Zielinski et al., 2018)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4099439-2F8D-E5A4-48C7-DB31F96232F2}"/>
              </a:ext>
            </a:extLst>
          </p:cNvPr>
          <p:cNvGrpSpPr/>
          <p:nvPr/>
        </p:nvGrpSpPr>
        <p:grpSpPr>
          <a:xfrm>
            <a:off x="5509653" y="1741251"/>
            <a:ext cx="6769899" cy="5116749"/>
            <a:chOff x="6445520" y="1897811"/>
            <a:chExt cx="5684320" cy="4402141"/>
          </a:xfrm>
        </p:grpSpPr>
        <p:pic>
          <p:nvPicPr>
            <p:cNvPr id="10" name="Imagem 9" descr="Mapa&#10;&#10;O conteúdo gerado por IA pode estar incorreto.">
              <a:extLst>
                <a:ext uri="{FF2B5EF4-FFF2-40B4-BE49-F238E27FC236}">
                  <a16:creationId xmlns:a16="http://schemas.microsoft.com/office/drawing/2014/main" id="{A6B46370-B499-BBED-DC56-CE23D7FD8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520" y="1897811"/>
              <a:ext cx="5603992" cy="4386753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E353DBE1-EBBC-89AF-4DD7-2583A653A1DC}"/>
                </a:ext>
              </a:extLst>
            </p:cNvPr>
            <p:cNvSpPr txBox="1"/>
            <p:nvPr/>
          </p:nvSpPr>
          <p:spPr>
            <a:xfrm>
              <a:off x="10850879" y="6069120"/>
              <a:ext cx="12789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Geomaps, ANP (2025)</a:t>
              </a:r>
            </a:p>
          </p:txBody>
        </p: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3067C586-2310-A400-5A13-18097242277C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28D778D-E7C7-9148-C068-7BF28EB920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CD05AB-80B3-FF12-AA45-C1427FCB2CD4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70696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436B4-6B4B-F35E-9626-373D9DF37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7077A9-295E-94DD-6BE0-D2E7B1421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47DEC9-F514-4F93-B143-459202D9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0829"/>
            <a:ext cx="8409317" cy="1436700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A78FD-09A7-64AD-9F31-A49EEEF8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97A3B-56E4-7C11-A250-84CF4B43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3</a:t>
            </a:fld>
            <a:endParaRPr lang="en-US"/>
          </a:p>
        </p:txBody>
      </p:sp>
      <p:pic>
        <p:nvPicPr>
          <p:cNvPr id="13" name="Imagem 1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4BB1A75-F399-F534-6A54-0147E2B2B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3" y="1617557"/>
            <a:ext cx="10515599" cy="532191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903D528-4DE1-FEC9-6F8D-980C7DA4997C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E810A3-F781-038A-8083-4DB247304ED6}"/>
              </a:ext>
            </a:extLst>
          </p:cNvPr>
          <p:cNvSpPr/>
          <p:nvPr/>
        </p:nvSpPr>
        <p:spPr>
          <a:xfrm>
            <a:off x="4038600" y="6426888"/>
            <a:ext cx="4114800" cy="22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3A896462-F488-00F1-B9B0-5B1483BB4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95675"/>
            <a:ext cx="1278961" cy="4962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6C036EC-140A-1655-67DE-B201031AE0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1C39829-1D8D-3BBA-151C-E475D73ACB5F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90399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B9439-8B4E-63B5-3436-224F73A3B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NMR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905A39-3FF5-E3C0-C8D8-9DEB2E3BC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1834" y="1932316"/>
            <a:ext cx="5183188" cy="572759"/>
          </a:xfrm>
        </p:spPr>
        <p:txBody>
          <a:bodyPr/>
          <a:lstStyle/>
          <a:p>
            <a:r>
              <a:rPr lang="en-US" dirty="0"/>
              <a:t>Sample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EE2947-67F1-1FAD-A5F8-8DA78BC7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6272"/>
            <a:ext cx="8409317" cy="1436700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FE9EE5-B669-3F28-A444-EFA59582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3C8F7-77E2-6BCB-C9E8-4082D9BD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4</a:t>
            </a:fld>
            <a:endParaRPr lang="en-US"/>
          </a:p>
        </p:txBody>
      </p:sp>
      <p:pic>
        <p:nvPicPr>
          <p:cNvPr id="15" name="Espaço Reservado para Conteúdo 14" descr="Uma imagem contendo foto, diferente, comida, bolo&#10;&#10;O conteúdo gerado por IA pode estar incorreto.">
            <a:extLst>
              <a:ext uri="{FF2B5EF4-FFF2-40B4-BE49-F238E27FC236}">
                <a16:creationId xmlns:a16="http://schemas.microsoft.com/office/drawing/2014/main" id="{B837A082-55EA-84BD-0B1E-AC5F4780EA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82" y="2671761"/>
            <a:ext cx="3591636" cy="3684588"/>
          </a:xfrm>
        </p:spPr>
      </p:pic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B3EC0F17-BDB2-FF8C-2A7C-D013E27DB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4339" y="2588418"/>
            <a:ext cx="5183188" cy="3684588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NMR experiments were carried out in a low-field spectrometer GeoSpec2 (Oxford Instruments, UK), having a magnetic field equal to 0.047 T and a frequency of 2 MHz;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sample was saturated with a 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30,000 ppm </a:t>
            </a:r>
            <a:r>
              <a:rPr lang="pt-BR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pt-BR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CPMG pulse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sequences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pt-B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endParaRPr lang="pt-BR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53A07607-96EF-CFE8-3711-34BA6026A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" y="6196256"/>
            <a:ext cx="1278961" cy="49624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D111180-3AF8-FF10-7CE1-CE6FC1E4E2A3}"/>
              </a:ext>
            </a:extLst>
          </p:cNvPr>
          <p:cNvSpPr txBox="1"/>
          <p:nvPr/>
        </p:nvSpPr>
        <p:spPr>
          <a:xfrm>
            <a:off x="10216613" y="2671761"/>
            <a:ext cx="1921444" cy="147732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Coquina IF</a:t>
            </a:r>
          </a:p>
          <a:p>
            <a:pPr marL="342900" indent="-342900">
              <a:buFont typeface="+mj-lt"/>
              <a:buAutoNum type="alphaLcPeriod"/>
            </a:pP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Miniplug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IF-T</a:t>
            </a:r>
          </a:p>
          <a:p>
            <a:pPr marL="342900" indent="-342900">
              <a:buFont typeface="+mj-lt"/>
              <a:buAutoNum type="alphaLcPeriod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IF_CA</a:t>
            </a:r>
          </a:p>
          <a:p>
            <a:pPr marL="342900" indent="-342900">
              <a:buFont typeface="+mj-lt"/>
              <a:buAutoNum type="alphaLcPeriod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dashed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 IF_MICP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AA47C8-0B90-495D-E9D2-13C9125B6718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E6A0F48-5994-E49E-8B3A-2AE7CDC5C513}"/>
              </a:ext>
            </a:extLst>
          </p:cNvPr>
          <p:cNvSpPr/>
          <p:nvPr/>
        </p:nvSpPr>
        <p:spPr>
          <a:xfrm>
            <a:off x="4038600" y="6426888"/>
            <a:ext cx="4114800" cy="22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C90B4E6-6A19-0B2B-D38B-34BF1363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339A46-B648-5B49-024F-5362075DB721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243456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4332A-38BA-C6C5-EF3B-9F54B3F35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FADC4-B520-84F8-CE27-A97917C5F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F3E99-769F-3493-0C55-1DB9F3DDD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6602" y="1932316"/>
            <a:ext cx="5183188" cy="572759"/>
          </a:xfrm>
        </p:spPr>
        <p:txBody>
          <a:bodyPr/>
          <a:lstStyle/>
          <a:p>
            <a:r>
              <a:rPr lang="en-US" dirty="0"/>
              <a:t>Contact Angle Test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8AC3B9-2037-1AC1-5038-B979BF47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0829"/>
            <a:ext cx="8409317" cy="1436700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0D0E76-C148-9660-74E7-FD4F9F20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2281B-6308-6E1E-98C9-0F3B4D78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5</a:t>
            </a:fld>
            <a:endParaRPr lang="en-US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7F8CF58C-B9AF-7E3A-0840-DB72E7099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2210" y="2588418"/>
            <a:ext cx="5183188" cy="3684588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MICP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destructive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fragment was first subjected to vacuum, followed by a gradual increase in pressure up to 70,000 psi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accessible pore volumes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various pressure levels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Washburn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mercury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intrusion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converted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61B0E4DB-BDB5-9E5B-3A99-16CC87770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" y="6196256"/>
            <a:ext cx="1278961" cy="4962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ADE83E7-0459-41ED-7410-52E10931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76" b="14523"/>
          <a:stretch/>
        </p:blipFill>
        <p:spPr>
          <a:xfrm>
            <a:off x="2671856" y="5890698"/>
            <a:ext cx="1493649" cy="452846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F2631D0-DF8F-98E0-7372-C7CB6BDCE13A}"/>
              </a:ext>
            </a:extLst>
          </p:cNvPr>
          <p:cNvSpPr txBox="1"/>
          <p:nvPr/>
        </p:nvSpPr>
        <p:spPr>
          <a:xfrm>
            <a:off x="6196604" y="2588418"/>
            <a:ext cx="51571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3C64AD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angle tests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captive bubble method were performed at 25°C and atmospheric pressure with a drop-shape analyzer, measuring dynamic behavior over 3600 seconds;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68423B8-A262-19FF-460A-DA127FD6B2DA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22F1039-F90D-6CD0-4181-35727B43CAAF}"/>
              </a:ext>
            </a:extLst>
          </p:cNvPr>
          <p:cNvSpPr/>
          <p:nvPr/>
        </p:nvSpPr>
        <p:spPr>
          <a:xfrm>
            <a:off x="4038600" y="6426888"/>
            <a:ext cx="4114800" cy="22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Espaço Reservado para Conteúdo 13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3A097067-C0A6-5712-5A85-F996883885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26" y="4527410"/>
            <a:ext cx="4436791" cy="2152175"/>
          </a:xfr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2849AC2-C37D-C67C-C946-EBF6B6F573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65BB745-CEF6-0DB8-DABD-53B34462B71B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78778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94E22-CEBC-5A7A-A6AB-97B3C77F4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64135E-82CA-2A2C-150A-4A01328AB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0829"/>
            <a:ext cx="8409317" cy="1436700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F27F9A-0CE1-2630-A857-6B3EFD6C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and Opportunities in Porous Media Multiphase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1C5A9-7D49-6B62-3EAF-55AA8ADD1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6</a:t>
            </a:fld>
            <a:endParaRPr lang="en-US"/>
          </a:p>
        </p:txBody>
      </p:sp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C31DA3DD-5563-88E6-C5DD-FF5FED6A6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" y="6196256"/>
            <a:ext cx="1278961" cy="49624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1EB37684-0B6F-D6DB-CBAB-EF902AD68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838387"/>
            <a:ext cx="10725195" cy="57275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/>
              <a:t>X-</a:t>
            </a:r>
            <a:r>
              <a:rPr lang="pt-BR" dirty="0" err="1"/>
              <a:t>ray</a:t>
            </a:r>
            <a:r>
              <a:rPr lang="pt-BR" dirty="0"/>
              <a:t> Microtomography</a:t>
            </a:r>
          </a:p>
        </p:txBody>
      </p:sp>
      <p:sp>
        <p:nvSpPr>
          <p:cNvPr id="16" name="Espaço Reservado para Conteúdo 15">
            <a:extLst>
              <a:ext uri="{FF2B5EF4-FFF2-40B4-BE49-F238E27FC236}">
                <a16:creationId xmlns:a16="http://schemas.microsoft.com/office/drawing/2014/main" id="{E84E5000-6338-781A-E758-A7C26653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441" y="2468710"/>
            <a:ext cx="6659882" cy="2283056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scanners enable non-destructive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imaging of internal structures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allowing pore-scale analysis from micrometers to millimeters;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Time-lapse imaging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conducted using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CoreTOM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Tescan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/XRE) at a voxel size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µm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resulting in a total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images acquired over 119 hours.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DBB4F71-FACD-1832-B42F-06E42353ECA3}"/>
              </a:ext>
            </a:extLst>
          </p:cNvPr>
          <p:cNvGrpSpPr/>
          <p:nvPr/>
        </p:nvGrpSpPr>
        <p:grpSpPr>
          <a:xfrm>
            <a:off x="7625918" y="2507328"/>
            <a:ext cx="1695420" cy="3111641"/>
            <a:chOff x="7615255" y="2580156"/>
            <a:chExt cx="1349830" cy="2459739"/>
          </a:xfrm>
        </p:grpSpPr>
        <p:pic>
          <p:nvPicPr>
            <p:cNvPr id="4" name="Google Shape;201;p6" descr="Uma imagem contendo no interior, comida, mesa, balcão&#10;&#10;Descrição gerada automaticamente">
              <a:extLst>
                <a:ext uri="{FF2B5EF4-FFF2-40B4-BE49-F238E27FC236}">
                  <a16:creationId xmlns:a16="http://schemas.microsoft.com/office/drawing/2014/main" id="{6B3F59E8-0B39-A632-3D2C-D19E79ABD78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7615255" y="2684509"/>
              <a:ext cx="1349830" cy="23553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D3C2146-0C5F-0CBC-CA23-55C38A1B1A14}"/>
                </a:ext>
              </a:extLst>
            </p:cNvPr>
            <p:cNvSpPr txBox="1"/>
            <p:nvPr/>
          </p:nvSpPr>
          <p:spPr>
            <a:xfrm>
              <a:off x="7915134" y="2580156"/>
              <a:ext cx="801741" cy="243296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1st contact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CDF3ACF-878E-79C8-819D-369C1BCB8D84}"/>
              </a:ext>
            </a:extLst>
          </p:cNvPr>
          <p:cNvGrpSpPr/>
          <p:nvPr/>
        </p:nvGrpSpPr>
        <p:grpSpPr>
          <a:xfrm>
            <a:off x="9580381" y="2465338"/>
            <a:ext cx="2600535" cy="2699637"/>
            <a:chOff x="9247516" y="2632605"/>
            <a:chExt cx="2153069" cy="2409686"/>
          </a:xfrm>
        </p:grpSpPr>
        <p:pic>
          <p:nvPicPr>
            <p:cNvPr id="6" name="Google Shape;208;p7" descr="Uma imagem contendo edifício, estacionamento, mesa, medidor&#10;&#10;Descrição gerada automaticamente">
              <a:extLst>
                <a:ext uri="{FF2B5EF4-FFF2-40B4-BE49-F238E27FC236}">
                  <a16:creationId xmlns:a16="http://schemas.microsoft.com/office/drawing/2014/main" id="{842E6581-2549-3F59-AAD2-34CA3307054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590" t="12948" r="-590" b="26487"/>
            <a:stretch/>
          </p:blipFill>
          <p:spPr>
            <a:xfrm>
              <a:off x="9247516" y="2686905"/>
              <a:ext cx="2153069" cy="23553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1A525C5-C205-D08E-F8F1-6D38ADA02A97}"/>
                </a:ext>
              </a:extLst>
            </p:cNvPr>
            <p:cNvSpPr txBox="1"/>
            <p:nvPr/>
          </p:nvSpPr>
          <p:spPr>
            <a:xfrm>
              <a:off x="9826177" y="2632605"/>
              <a:ext cx="1101824" cy="274721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 the test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6191225-E0E6-181B-0851-E61339F6B0B5}"/>
              </a:ext>
            </a:extLst>
          </p:cNvPr>
          <p:cNvGrpSpPr/>
          <p:nvPr/>
        </p:nvGrpSpPr>
        <p:grpSpPr>
          <a:xfrm>
            <a:off x="8463707" y="4637228"/>
            <a:ext cx="2196346" cy="2419868"/>
            <a:chOff x="8396591" y="4475680"/>
            <a:chExt cx="1923014" cy="2134630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855BE343-FC67-1AC5-D3B5-3B26CD744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6591" y="4691387"/>
              <a:ext cx="1923014" cy="1918923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220544F-CB2A-CFC5-E524-6B6D23169681}"/>
                </a:ext>
              </a:extLst>
            </p:cNvPr>
            <p:cNvSpPr txBox="1"/>
            <p:nvPr/>
          </p:nvSpPr>
          <p:spPr>
            <a:xfrm>
              <a:off x="8969413" y="4475680"/>
              <a:ext cx="870177" cy="271498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 119h</a:t>
              </a:r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6F8F5061-F0C7-3A79-737B-7615B5236F3D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DFFBD65-D707-C259-80D3-DA8C4A342B7C}"/>
              </a:ext>
            </a:extLst>
          </p:cNvPr>
          <p:cNvSpPr/>
          <p:nvPr/>
        </p:nvSpPr>
        <p:spPr>
          <a:xfrm>
            <a:off x="4038600" y="6426888"/>
            <a:ext cx="4114800" cy="22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Televisão pendurada na parede&#10;&#10;O conteúdo gerado por IA pode estar incorreto.">
            <a:extLst>
              <a:ext uri="{FF2B5EF4-FFF2-40B4-BE49-F238E27FC236}">
                <a16:creationId xmlns:a16="http://schemas.microsoft.com/office/drawing/2014/main" id="{FEB1062F-BDA0-3909-2AE2-147715C93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23" r="3966"/>
          <a:stretch/>
        </p:blipFill>
        <p:spPr>
          <a:xfrm>
            <a:off x="1540334" y="4392994"/>
            <a:ext cx="3415398" cy="2599441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DC1A4AB2-58FF-2FC9-823A-0A2EBDF98678}"/>
              </a:ext>
            </a:extLst>
          </p:cNvPr>
          <p:cNvGrpSpPr/>
          <p:nvPr/>
        </p:nvGrpSpPr>
        <p:grpSpPr>
          <a:xfrm>
            <a:off x="5120380" y="4327370"/>
            <a:ext cx="2353076" cy="2550324"/>
            <a:chOff x="5957987" y="2392831"/>
            <a:chExt cx="2158866" cy="2332094"/>
          </a:xfrm>
        </p:grpSpPr>
        <p:pic>
          <p:nvPicPr>
            <p:cNvPr id="24" name="Imagem 23" descr="Uma imagem contendo no interior, mesa, frente, pequeno&#10;&#10;O conteúdo gerado por IA pode estar incorreto.">
              <a:extLst>
                <a:ext uri="{FF2B5EF4-FFF2-40B4-BE49-F238E27FC236}">
                  <a16:creationId xmlns:a16="http://schemas.microsoft.com/office/drawing/2014/main" id="{94864D9B-05CA-04CB-182C-7D4771D0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87" b="9649"/>
            <a:stretch/>
          </p:blipFill>
          <p:spPr>
            <a:xfrm>
              <a:off x="5957987" y="2392831"/>
              <a:ext cx="2158866" cy="2332094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FC96DAA9-0CD4-188C-FA78-987B533A5D00}"/>
                </a:ext>
              </a:extLst>
            </p:cNvPr>
            <p:cNvSpPr/>
            <p:nvPr/>
          </p:nvSpPr>
          <p:spPr>
            <a:xfrm>
              <a:off x="7464098" y="3243191"/>
              <a:ext cx="652755" cy="227848"/>
            </a:xfrm>
            <a:prstGeom prst="rect">
              <a:avLst/>
            </a:prstGeom>
            <a:solidFill>
              <a:srgbClr val="3D3C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EF13136B-8EAB-70B1-5F05-D2A80BF2E00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085C235-C988-713B-F947-0CB09DD93CD4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645385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F44680-03ED-30A5-A622-E5D6F9EC0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9" y="1826579"/>
            <a:ext cx="3539217" cy="291415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Porosity evolution (Coquina IF)</a:t>
            </a:r>
          </a:p>
          <a:p>
            <a:pPr marL="342900" indent="-342900">
              <a:lnSpc>
                <a:spcPct val="100000"/>
              </a:lnSpc>
              <a:buFont typeface="+mj-lt"/>
              <a:buAutoNum type="alphaUcPeriod"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Thin-section analysis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reveals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its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compositional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constituents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bivalve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fragments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coquina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clasts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(c)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silicified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coquina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clasts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moldic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porosity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interparticle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porosity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(i).</a:t>
            </a:r>
            <a:endParaRPr lang="pt-BR" sz="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CC82F-F154-6A71-C400-51FA48A4C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0829"/>
            <a:ext cx="8409317" cy="14367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132B6-C33C-5ADD-E3ED-63406A20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7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7986D8-BCF9-2417-FEDD-61F08644A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45" y="1858768"/>
            <a:ext cx="6509485" cy="4949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9F82FC0-EA34-3B5B-E8AA-574027035ED0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7FEC25EB-9D0B-1698-049E-C59BA73B0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81" y="6279728"/>
            <a:ext cx="1278961" cy="4962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342E9AB-B934-E6F8-885C-2CD7A69BCC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62F410-AF73-50E4-39EE-3E7C3DCB65BE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A83CE6E-34E6-2077-B1A5-BB27CE260D0D}"/>
              </a:ext>
            </a:extLst>
          </p:cNvPr>
          <p:cNvSpPr txBox="1"/>
          <p:nvPr/>
        </p:nvSpPr>
        <p:spPr>
          <a:xfrm>
            <a:off x="9388931" y="2510917"/>
            <a:ext cx="2869742" cy="354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 startAt="2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porosity evolution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follows distinct diagenetic stages</a:t>
            </a:r>
          </a:p>
          <a:p>
            <a:pPr marL="342900" indent="-342900">
              <a:buFont typeface="+mj-lt"/>
              <a:buAutoNum type="alphaUcPeriod" startAt="2"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Deposition and Micritization</a:t>
            </a:r>
          </a:p>
          <a:p>
            <a:pPr marL="34290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Eodiagenesis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Meteoric Dissolution</a:t>
            </a:r>
          </a:p>
          <a:p>
            <a:pPr marL="34290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Burial Conditions</a:t>
            </a:r>
          </a:p>
        </p:txBody>
      </p:sp>
    </p:spTree>
    <p:extLst>
      <p:ext uri="{BB962C8B-B14F-4D97-AF65-F5344CB8AC3E}">
        <p14:creationId xmlns:p14="http://schemas.microsoft.com/office/powerpoint/2010/main" val="26927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A48DEC1-C740-9E5A-1BA2-CCBC8840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EA5E-DA39-4084-916E-57E8F34B518A}" type="slidenum">
              <a:rPr lang="en-US" smtClean="0"/>
              <a:t>8</a:t>
            </a:fld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C52E974-AF9F-C30A-2903-EA17725B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0829"/>
            <a:ext cx="8409317" cy="1436700"/>
          </a:xfrm>
        </p:spPr>
        <p:txBody>
          <a:bodyPr/>
          <a:lstStyle/>
          <a:p>
            <a:r>
              <a:rPr lang="pt-BR" dirty="0" err="1"/>
              <a:t>Results</a:t>
            </a:r>
            <a:endParaRPr lang="pt-B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EA113F4-16B8-0BF4-1476-A864FF80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73" y="1787487"/>
            <a:ext cx="7625253" cy="49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0A58C7B-D7F0-DA34-58C1-827E454DC35B}"/>
              </a:ext>
            </a:extLst>
          </p:cNvPr>
          <p:cNvSpPr txBox="1"/>
          <p:nvPr/>
        </p:nvSpPr>
        <p:spPr>
          <a:xfrm>
            <a:off x="20832" y="1767717"/>
            <a:ext cx="455116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NMR –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bimodal distribution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Volume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64%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macroporos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Hg Saturation x Injection pressure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pore throats were intruded with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than 100psi of pressure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pore radius curve showed a similar shape to the NMR curve.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throats are above 5µm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FFCF163-6C03-8F3F-8707-6B1356BBBC5B}"/>
              </a:ext>
            </a:extLst>
          </p:cNvPr>
          <p:cNvGrpSpPr/>
          <p:nvPr/>
        </p:nvGrpSpPr>
        <p:grpSpPr>
          <a:xfrm>
            <a:off x="700346" y="4541895"/>
            <a:ext cx="3192137" cy="2221557"/>
            <a:chOff x="704849" y="4597330"/>
            <a:chExt cx="3218290" cy="2124144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DAEB581-CA4D-5B8E-7CA4-BE4DFC98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49" y="4950467"/>
              <a:ext cx="3218290" cy="1771007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DCE181C-0407-4242-5836-AE686B0BDDF2}"/>
                </a:ext>
              </a:extLst>
            </p:cNvPr>
            <p:cNvSpPr txBox="1"/>
            <p:nvPr/>
          </p:nvSpPr>
          <p:spPr>
            <a:xfrm>
              <a:off x="1280531" y="4597330"/>
              <a:ext cx="2066925" cy="35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Oil-wet</a:t>
              </a:r>
              <a:r>
                <a:rPr lang="pt-B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system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E257577A-E155-DD5C-D25B-020F7FD5BE9F}"/>
              </a:ext>
            </a:extLst>
          </p:cNvPr>
          <p:cNvSpPr/>
          <p:nvPr/>
        </p:nvSpPr>
        <p:spPr>
          <a:xfrm>
            <a:off x="9182100" y="76200"/>
            <a:ext cx="2971800" cy="159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716AF2A-6102-CEDA-CD70-01F2CA1B02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95" b="740"/>
          <a:stretch>
            <a:fillRect/>
          </a:stretch>
        </p:blipFill>
        <p:spPr>
          <a:xfrm>
            <a:off x="8441867" y="398323"/>
            <a:ext cx="3488663" cy="70188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FD3C916-0E01-BEA6-D8D0-C85C6646D47D}"/>
              </a:ext>
            </a:extLst>
          </p:cNvPr>
          <p:cNvSpPr txBox="1"/>
          <p:nvPr/>
        </p:nvSpPr>
        <p:spPr>
          <a:xfrm>
            <a:off x="8932523" y="1087777"/>
            <a:ext cx="297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18º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722156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936</Words>
  <Application>Microsoft Office PowerPoint</Application>
  <PresentationFormat>Widescreen</PresentationFormat>
  <Paragraphs>129</Paragraphs>
  <Slides>15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Aptos</vt:lpstr>
      <vt:lpstr>Arial</vt:lpstr>
      <vt:lpstr>Times New Roman</vt:lpstr>
      <vt:lpstr>Wingdings</vt:lpstr>
      <vt:lpstr>Office Theme</vt:lpstr>
      <vt:lpstr>Spontaneous Imbibition and Multiphase Flow Behavior in a Pre-Salt Rock: Insights from Time-Resolved X-ray Microtomography</vt:lpstr>
      <vt:lpstr>Introduction</vt:lpstr>
      <vt:lpstr>Introduction</vt:lpstr>
      <vt:lpstr>Methodology</vt:lpstr>
      <vt:lpstr>Methodology</vt:lpstr>
      <vt:lpstr>Methodology</vt:lpstr>
      <vt:lpstr>Methodology</vt:lpstr>
      <vt:lpstr>Results</vt:lpstr>
      <vt:lpstr>Results</vt:lpstr>
      <vt:lpstr>Results</vt:lpstr>
      <vt:lpstr>Apresentação do PowerPoint</vt:lpstr>
      <vt:lpstr>Results</vt:lpstr>
      <vt:lpstr>Conclusions</vt:lpstr>
      <vt:lpstr>Acknoledgements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 Eler</dc:creator>
  <cp:lastModifiedBy>Maira Lima</cp:lastModifiedBy>
  <cp:revision>4</cp:revision>
  <dcterms:created xsi:type="dcterms:W3CDTF">2025-04-17T02:13:54Z</dcterms:created>
  <dcterms:modified xsi:type="dcterms:W3CDTF">2026-05-20T14:40:26Z</dcterms:modified>
</cp:coreProperties>
</file>