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9" r:id="rId2"/>
    <p:sldId id="426" r:id="rId3"/>
    <p:sldId id="427" r:id="rId4"/>
    <p:sldId id="429" r:id="rId5"/>
    <p:sldId id="428" r:id="rId6"/>
    <p:sldId id="430" r:id="rId7"/>
    <p:sldId id="431" r:id="rId8"/>
    <p:sldId id="437" r:id="rId9"/>
    <p:sldId id="438" r:id="rId10"/>
    <p:sldId id="439" r:id="rId11"/>
    <p:sldId id="432" r:id="rId12"/>
    <p:sldId id="433" r:id="rId13"/>
    <p:sldId id="436" r:id="rId14"/>
    <p:sldId id="4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ring, Anna" initials="HA" lastIdx="1" clrIdx="0">
    <p:extLst>
      <p:ext uri="{19B8F6BF-5375-455C-9EA6-DF929625EA0E}">
        <p15:presenceInfo xmlns:p15="http://schemas.microsoft.com/office/powerpoint/2012/main" userId="S::aherri18@utk.edu::36fd8442-6c52-4aeb-9f6a-20c92a9d3a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FF0000"/>
    <a:srgbClr val="7002C2"/>
    <a:srgbClr val="FEE686"/>
    <a:srgbClr val="DA5A89"/>
    <a:srgbClr val="FF8200"/>
    <a:srgbClr val="140DB8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5400" autoAdjust="0"/>
  </p:normalViewPr>
  <p:slideViewPr>
    <p:cSldViewPr snapToGrid="0" showGuides="1">
      <p:cViewPr varScale="1">
        <p:scale>
          <a:sx n="96" d="100"/>
          <a:sy n="96" d="100"/>
        </p:scale>
        <p:origin x="108" y="348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ing, Anna Lisa" userId="36fd8442-6c52-4aeb-9f6a-20c92a9d3ade" providerId="ADAL" clId="{352A1FE5-87DF-48B7-88BA-A46C304F9704}"/>
    <pc:docChg chg="custSel modSld">
      <pc:chgData name="Herring, Anna Lisa" userId="36fd8442-6c52-4aeb-9f6a-20c92a9d3ade" providerId="ADAL" clId="{352A1FE5-87DF-48B7-88BA-A46C304F9704}" dt="2026-05-15T21:19:06.517" v="109" actId="113"/>
      <pc:docMkLst>
        <pc:docMk/>
      </pc:docMkLst>
      <pc:sldChg chg="addSp delSp modSp mod">
        <pc:chgData name="Herring, Anna Lisa" userId="36fd8442-6c52-4aeb-9f6a-20c92a9d3ade" providerId="ADAL" clId="{352A1FE5-87DF-48B7-88BA-A46C304F9704}" dt="2026-05-15T21:19:06.517" v="109" actId="113"/>
        <pc:sldMkLst>
          <pc:docMk/>
          <pc:sldMk cId="1285889656" sldId="435"/>
        </pc:sldMkLst>
        <pc:spChg chg="mod">
          <ac:chgData name="Herring, Anna Lisa" userId="36fd8442-6c52-4aeb-9f6a-20c92a9d3ade" providerId="ADAL" clId="{352A1FE5-87DF-48B7-88BA-A46C304F9704}" dt="2026-05-15T21:19:06.517" v="109" actId="113"/>
          <ac:spMkLst>
            <pc:docMk/>
            <pc:sldMk cId="1285889656" sldId="435"/>
            <ac:spMk id="11" creationId="{34C3B4BD-5C19-BCE8-E71D-85651E50C9D6}"/>
          </ac:spMkLst>
        </pc:spChg>
        <pc:spChg chg="mod">
          <ac:chgData name="Herring, Anna Lisa" userId="36fd8442-6c52-4aeb-9f6a-20c92a9d3ade" providerId="ADAL" clId="{352A1FE5-87DF-48B7-88BA-A46C304F9704}" dt="2026-05-15T21:18:10.858" v="78" actId="1076"/>
          <ac:spMkLst>
            <pc:docMk/>
            <pc:sldMk cId="1285889656" sldId="435"/>
            <ac:spMk id="12" creationId="{B6D030B4-4275-1971-6497-84B279A3017D}"/>
          </ac:spMkLst>
        </pc:spChg>
        <pc:spChg chg="add mod">
          <ac:chgData name="Herring, Anna Lisa" userId="36fd8442-6c52-4aeb-9f6a-20c92a9d3ade" providerId="ADAL" clId="{352A1FE5-87DF-48B7-88BA-A46C304F9704}" dt="2026-05-15T21:17:37.074" v="68" actId="20577"/>
          <ac:spMkLst>
            <pc:docMk/>
            <pc:sldMk cId="1285889656" sldId="435"/>
            <ac:spMk id="16" creationId="{48FDA252-243B-F05A-2262-2CE5D24A73DD}"/>
          </ac:spMkLst>
        </pc:spChg>
        <pc:spChg chg="add del mod">
          <ac:chgData name="Herring, Anna Lisa" userId="36fd8442-6c52-4aeb-9f6a-20c92a9d3ade" providerId="ADAL" clId="{352A1FE5-87DF-48B7-88BA-A46C304F9704}" dt="2026-05-15T21:18:03.564" v="77" actId="478"/>
          <ac:spMkLst>
            <pc:docMk/>
            <pc:sldMk cId="1285889656" sldId="435"/>
            <ac:spMk id="17" creationId="{EA6C27C7-8BEF-7193-76FC-8E35EEB56734}"/>
          </ac:spMkLst>
        </pc:spChg>
        <pc:spChg chg="add del mod">
          <ac:chgData name="Herring, Anna Lisa" userId="36fd8442-6c52-4aeb-9f6a-20c92a9d3ade" providerId="ADAL" clId="{352A1FE5-87DF-48B7-88BA-A46C304F9704}" dt="2026-05-15T21:17:59.712" v="76" actId="478"/>
          <ac:spMkLst>
            <pc:docMk/>
            <pc:sldMk cId="1285889656" sldId="435"/>
            <ac:spMk id="18" creationId="{95213D81-D64A-C4F9-681A-6E569A8E2154}"/>
          </ac:spMkLst>
        </pc:spChg>
        <pc:spChg chg="add mod">
          <ac:chgData name="Herring, Anna Lisa" userId="36fd8442-6c52-4aeb-9f6a-20c92a9d3ade" providerId="ADAL" clId="{352A1FE5-87DF-48B7-88BA-A46C304F9704}" dt="2026-05-15T21:18:28.537" v="94" actId="20577"/>
          <ac:spMkLst>
            <pc:docMk/>
            <pc:sldMk cId="1285889656" sldId="435"/>
            <ac:spMk id="19" creationId="{511A2281-2E96-99B7-9914-657E107E9D25}"/>
          </ac:spMkLst>
        </pc:spChg>
        <pc:picChg chg="mod">
          <ac:chgData name="Herring, Anna Lisa" userId="36fd8442-6c52-4aeb-9f6a-20c92a9d3ade" providerId="ADAL" clId="{352A1FE5-87DF-48B7-88BA-A46C304F9704}" dt="2026-05-15T21:18:10.858" v="78" actId="1076"/>
          <ac:picMkLst>
            <pc:docMk/>
            <pc:sldMk cId="1285889656" sldId="435"/>
            <ac:picMk id="14" creationId="{4846159C-5F94-CA02-6706-DAC6CBE7226C}"/>
          </ac:picMkLst>
        </pc:picChg>
      </pc:sldChg>
    </pc:docChg>
  </pc:docChgLst>
  <pc:docChgLst>
    <pc:chgData name="Herring, Anna" userId="36fd8442-6c52-4aeb-9f6a-20c92a9d3ade" providerId="ADAL" clId="{F0E395B4-1CC1-494A-A3E8-DFDE9E34E72C}"/>
    <pc:docChg chg="custSel modSld sldOrd">
      <pc:chgData name="Herring, Anna" userId="36fd8442-6c52-4aeb-9f6a-20c92a9d3ade" providerId="ADAL" clId="{F0E395B4-1CC1-494A-A3E8-DFDE9E34E72C}" dt="2026-05-20T19:58:22.485" v="902" actId="20577"/>
      <pc:docMkLst>
        <pc:docMk/>
      </pc:docMkLst>
      <pc:sldChg chg="modSp mod">
        <pc:chgData name="Herring, Anna" userId="36fd8442-6c52-4aeb-9f6a-20c92a9d3ade" providerId="ADAL" clId="{F0E395B4-1CC1-494A-A3E8-DFDE9E34E72C}" dt="2026-05-20T15:23:16.374" v="743" actId="20577"/>
        <pc:sldMkLst>
          <pc:docMk/>
          <pc:sldMk cId="2969379395" sldId="279"/>
        </pc:sldMkLst>
        <pc:spChg chg="mod">
          <ac:chgData name="Herring, Anna" userId="36fd8442-6c52-4aeb-9f6a-20c92a9d3ade" providerId="ADAL" clId="{F0E395B4-1CC1-494A-A3E8-DFDE9E34E72C}" dt="2026-05-20T15:23:16.374" v="743" actId="20577"/>
          <ac:spMkLst>
            <pc:docMk/>
            <pc:sldMk cId="2969379395" sldId="279"/>
            <ac:spMk id="7" creationId="{3F2079ED-89AB-48C5-BA11-17E1C37B7867}"/>
          </ac:spMkLst>
        </pc:spChg>
      </pc:sldChg>
      <pc:sldChg chg="addSp delSp modSp mod">
        <pc:chgData name="Herring, Anna" userId="36fd8442-6c52-4aeb-9f6a-20c92a9d3ade" providerId="ADAL" clId="{F0E395B4-1CC1-494A-A3E8-DFDE9E34E72C}" dt="2026-05-20T15:43:23.471" v="758" actId="20577"/>
        <pc:sldMkLst>
          <pc:docMk/>
          <pc:sldMk cId="2320898905" sldId="426"/>
        </pc:sldMkLst>
        <pc:spChg chg="mod">
          <ac:chgData name="Herring, Anna" userId="36fd8442-6c52-4aeb-9f6a-20c92a9d3ade" providerId="ADAL" clId="{F0E395B4-1CC1-494A-A3E8-DFDE9E34E72C}" dt="2026-05-20T15:43:23.471" v="758" actId="20577"/>
          <ac:spMkLst>
            <pc:docMk/>
            <pc:sldMk cId="2320898905" sldId="426"/>
            <ac:spMk id="14" creationId="{4F9E88DB-AA96-4BC3-B290-0E2E2CF347DD}"/>
          </ac:spMkLst>
        </pc:spChg>
        <pc:spChg chg="add mod ord">
          <ac:chgData name="Herring, Anna" userId="36fd8442-6c52-4aeb-9f6a-20c92a9d3ade" providerId="ADAL" clId="{F0E395B4-1CC1-494A-A3E8-DFDE9E34E72C}" dt="2026-05-19T07:51:22.842" v="647" actId="1076"/>
          <ac:spMkLst>
            <pc:docMk/>
            <pc:sldMk cId="2320898905" sldId="426"/>
            <ac:spMk id="15" creationId="{75BD34C1-C1F4-4E52-A8CE-FDBCD28E484F}"/>
          </ac:spMkLst>
        </pc:spChg>
        <pc:spChg chg="add mod">
          <ac:chgData name="Herring, Anna" userId="36fd8442-6c52-4aeb-9f6a-20c92a9d3ade" providerId="ADAL" clId="{F0E395B4-1CC1-494A-A3E8-DFDE9E34E72C}" dt="2026-05-19T07:51:31.717" v="648" actId="207"/>
          <ac:spMkLst>
            <pc:docMk/>
            <pc:sldMk cId="2320898905" sldId="426"/>
            <ac:spMk id="19" creationId="{08E18A59-E32B-4D56-92FB-3C6481BC7168}"/>
          </ac:spMkLst>
        </pc:spChg>
        <pc:spChg chg="add mod">
          <ac:chgData name="Herring, Anna" userId="36fd8442-6c52-4aeb-9f6a-20c92a9d3ade" providerId="ADAL" clId="{F0E395B4-1CC1-494A-A3E8-DFDE9E34E72C}" dt="2026-05-19T07:48:39.954" v="605" actId="1036"/>
          <ac:spMkLst>
            <pc:docMk/>
            <pc:sldMk cId="2320898905" sldId="426"/>
            <ac:spMk id="21" creationId="{E411B4DE-1A6F-4AE1-91B1-50EC14FBEEFC}"/>
          </ac:spMkLst>
        </pc:spChg>
        <pc:grpChg chg="del">
          <ac:chgData name="Herring, Anna" userId="36fd8442-6c52-4aeb-9f6a-20c92a9d3ade" providerId="ADAL" clId="{F0E395B4-1CC1-494A-A3E8-DFDE9E34E72C}" dt="2026-05-19T07:43:07.191" v="477" actId="478"/>
          <ac:grpSpMkLst>
            <pc:docMk/>
            <pc:sldMk cId="2320898905" sldId="426"/>
            <ac:grpSpMk id="2" creationId="{BDCF8DED-4AAE-4E72-BD06-F37AC4FA9D5C}"/>
          </ac:grpSpMkLst>
        </pc:grpChg>
        <pc:picChg chg="add del mod">
          <ac:chgData name="Herring, Anna" userId="36fd8442-6c52-4aeb-9f6a-20c92a9d3ade" providerId="ADAL" clId="{F0E395B4-1CC1-494A-A3E8-DFDE9E34E72C}" dt="2026-05-19T07:44:36.659" v="487" actId="478"/>
          <ac:picMkLst>
            <pc:docMk/>
            <pc:sldMk cId="2320898905" sldId="426"/>
            <ac:picMk id="6" creationId="{2D9FFCD5-0D74-4811-A7DD-3B84DC992613}"/>
          </ac:picMkLst>
        </pc:picChg>
        <pc:picChg chg="add mod modCrop">
          <ac:chgData name="Herring, Anna" userId="36fd8442-6c52-4aeb-9f6a-20c92a9d3ade" providerId="ADAL" clId="{F0E395B4-1CC1-494A-A3E8-DFDE9E34E72C}" dt="2026-05-19T07:49:48.858" v="636" actId="1037"/>
          <ac:picMkLst>
            <pc:docMk/>
            <pc:sldMk cId="2320898905" sldId="426"/>
            <ac:picMk id="17" creationId="{B42E7765-0FBD-4052-9909-FA0C8BCF6310}"/>
          </ac:picMkLst>
        </pc:picChg>
        <pc:picChg chg="add mod modCrop">
          <ac:chgData name="Herring, Anna" userId="36fd8442-6c52-4aeb-9f6a-20c92a9d3ade" providerId="ADAL" clId="{F0E395B4-1CC1-494A-A3E8-DFDE9E34E72C}" dt="2026-05-19T07:49:48.858" v="636" actId="1037"/>
          <ac:picMkLst>
            <pc:docMk/>
            <pc:sldMk cId="2320898905" sldId="426"/>
            <ac:picMk id="18" creationId="{B82E0E44-91C6-4B52-A642-8E0A8A039BD8}"/>
          </ac:picMkLst>
        </pc:picChg>
      </pc:sldChg>
      <pc:sldChg chg="addSp modSp">
        <pc:chgData name="Herring, Anna" userId="36fd8442-6c52-4aeb-9f6a-20c92a9d3ade" providerId="ADAL" clId="{F0E395B4-1CC1-494A-A3E8-DFDE9E34E72C}" dt="2026-05-20T15:23:37.081" v="744"/>
        <pc:sldMkLst>
          <pc:docMk/>
          <pc:sldMk cId="484307818" sldId="427"/>
        </pc:sldMkLst>
        <pc:spChg chg="add mod">
          <ac:chgData name="Herring, Anna" userId="36fd8442-6c52-4aeb-9f6a-20c92a9d3ade" providerId="ADAL" clId="{F0E395B4-1CC1-494A-A3E8-DFDE9E34E72C}" dt="2026-05-20T15:23:37.081" v="744"/>
          <ac:spMkLst>
            <pc:docMk/>
            <pc:sldMk cId="484307818" sldId="427"/>
            <ac:spMk id="7" creationId="{6FF565C9-3950-414B-A81F-BE91913E9135}"/>
          </ac:spMkLst>
        </pc:spChg>
      </pc:sldChg>
      <pc:sldChg chg="addSp modSp">
        <pc:chgData name="Herring, Anna" userId="36fd8442-6c52-4aeb-9f6a-20c92a9d3ade" providerId="ADAL" clId="{F0E395B4-1CC1-494A-A3E8-DFDE9E34E72C}" dt="2026-05-20T15:23:41.803" v="746"/>
        <pc:sldMkLst>
          <pc:docMk/>
          <pc:sldMk cId="1347899472" sldId="428"/>
        </pc:sldMkLst>
        <pc:spChg chg="add mod">
          <ac:chgData name="Herring, Anna" userId="36fd8442-6c52-4aeb-9f6a-20c92a9d3ade" providerId="ADAL" clId="{F0E395B4-1CC1-494A-A3E8-DFDE9E34E72C}" dt="2026-05-20T15:23:41.803" v="746"/>
          <ac:spMkLst>
            <pc:docMk/>
            <pc:sldMk cId="1347899472" sldId="428"/>
            <ac:spMk id="11" creationId="{BC81FC28-C9AE-460B-9261-EA03F6D99610}"/>
          </ac:spMkLst>
        </pc:spChg>
      </pc:sldChg>
      <pc:sldChg chg="addSp delSp modSp mod ord modTransition modAnim">
        <pc:chgData name="Herring, Anna" userId="36fd8442-6c52-4aeb-9f6a-20c92a9d3ade" providerId="ADAL" clId="{F0E395B4-1CC1-494A-A3E8-DFDE9E34E72C}" dt="2026-05-20T15:44:25.787" v="760"/>
        <pc:sldMkLst>
          <pc:docMk/>
          <pc:sldMk cId="879875408" sldId="429"/>
        </pc:sldMkLst>
        <pc:spChg chg="mod">
          <ac:chgData name="Herring, Anna" userId="36fd8442-6c52-4aeb-9f6a-20c92a9d3ade" providerId="ADAL" clId="{F0E395B4-1CC1-494A-A3E8-DFDE9E34E72C}" dt="2026-05-19T07:26:18.532" v="141" actId="1076"/>
          <ac:spMkLst>
            <pc:docMk/>
            <pc:sldMk cId="879875408" sldId="429"/>
            <ac:spMk id="2" creationId="{75D4CD90-4027-4344-8BA3-09ED7805AD59}"/>
          </ac:spMkLst>
        </pc:spChg>
        <pc:spChg chg="mod">
          <ac:chgData name="Herring, Anna" userId="36fd8442-6c52-4aeb-9f6a-20c92a9d3ade" providerId="ADAL" clId="{F0E395B4-1CC1-494A-A3E8-DFDE9E34E72C}" dt="2026-05-19T07:33:22.010" v="384" actId="1037"/>
          <ac:spMkLst>
            <pc:docMk/>
            <pc:sldMk cId="879875408" sldId="429"/>
            <ac:spMk id="3" creationId="{EEE0B718-163F-F1C2-713E-9BB664E444AE}"/>
          </ac:spMkLst>
        </pc:spChg>
        <pc:spChg chg="add del mod">
          <ac:chgData name="Herring, Anna" userId="36fd8442-6c52-4aeb-9f6a-20c92a9d3ade" providerId="ADAL" clId="{F0E395B4-1CC1-494A-A3E8-DFDE9E34E72C}" dt="2026-05-19T07:30:52.346" v="261" actId="478"/>
          <ac:spMkLst>
            <pc:docMk/>
            <pc:sldMk cId="879875408" sldId="429"/>
            <ac:spMk id="4" creationId="{4BDF0A3B-1163-476E-AE7A-1D537AEBB284}"/>
          </ac:spMkLst>
        </pc:spChg>
        <pc:spChg chg="mod">
          <ac:chgData name="Herring, Anna" userId="36fd8442-6c52-4aeb-9f6a-20c92a9d3ade" providerId="ADAL" clId="{F0E395B4-1CC1-494A-A3E8-DFDE9E34E72C}" dt="2026-05-19T07:29:40.977" v="239" actId="1036"/>
          <ac:spMkLst>
            <pc:docMk/>
            <pc:sldMk cId="879875408" sldId="429"/>
            <ac:spMk id="5" creationId="{CE228248-872A-5394-D07D-49619C476DB3}"/>
          </ac:spMkLst>
        </pc:spChg>
        <pc:spChg chg="add mod">
          <ac:chgData name="Herring, Anna" userId="36fd8442-6c52-4aeb-9f6a-20c92a9d3ade" providerId="ADAL" clId="{F0E395B4-1CC1-494A-A3E8-DFDE9E34E72C}" dt="2026-05-19T07:41:48.878" v="476" actId="14100"/>
          <ac:spMkLst>
            <pc:docMk/>
            <pc:sldMk cId="879875408" sldId="429"/>
            <ac:spMk id="7" creationId="{D1964E7C-F868-4B83-9EBD-77467F4D0B16}"/>
          </ac:spMkLst>
        </pc:spChg>
        <pc:spChg chg="mod">
          <ac:chgData name="Herring, Anna" userId="36fd8442-6c52-4aeb-9f6a-20c92a9d3ade" providerId="ADAL" clId="{F0E395B4-1CC1-494A-A3E8-DFDE9E34E72C}" dt="2026-05-19T07:40:41.800" v="460" actId="207"/>
          <ac:spMkLst>
            <pc:docMk/>
            <pc:sldMk cId="879875408" sldId="429"/>
            <ac:spMk id="11" creationId="{7AAF827C-24E6-4D1F-8AFD-C915B5E4C7CD}"/>
          </ac:spMkLst>
        </pc:spChg>
        <pc:spChg chg="add mod">
          <ac:chgData name="Herring, Anna" userId="36fd8442-6c52-4aeb-9f6a-20c92a9d3ade" providerId="ADAL" clId="{F0E395B4-1CC1-494A-A3E8-DFDE9E34E72C}" dt="2026-05-19T07:38:11.013" v="450" actId="554"/>
          <ac:spMkLst>
            <pc:docMk/>
            <pc:sldMk cId="879875408" sldId="429"/>
            <ac:spMk id="12" creationId="{7FC35BD1-100D-4E32-807B-E4174E0C82C7}"/>
          </ac:spMkLst>
        </pc:spChg>
        <pc:spChg chg="mod">
          <ac:chgData name="Herring, Anna" userId="36fd8442-6c52-4aeb-9f6a-20c92a9d3ade" providerId="ADAL" clId="{F0E395B4-1CC1-494A-A3E8-DFDE9E34E72C}" dt="2026-05-19T07:34:29.483" v="436" actId="20577"/>
          <ac:spMkLst>
            <pc:docMk/>
            <pc:sldMk cId="879875408" sldId="429"/>
            <ac:spMk id="13" creationId="{F651FCCD-46B9-EA51-2C16-C93359B61F60}"/>
          </ac:spMkLst>
        </pc:spChg>
        <pc:spChg chg="mod">
          <ac:chgData name="Herring, Anna" userId="36fd8442-6c52-4aeb-9f6a-20c92a9d3ade" providerId="ADAL" clId="{F0E395B4-1CC1-494A-A3E8-DFDE9E34E72C}" dt="2026-05-19T07:34:07.563" v="385" actId="1076"/>
          <ac:spMkLst>
            <pc:docMk/>
            <pc:sldMk cId="879875408" sldId="429"/>
            <ac:spMk id="14" creationId="{2C85C86F-3627-4116-89A3-CAFCE6B34CB5}"/>
          </ac:spMkLst>
        </pc:spChg>
        <pc:spChg chg="mod">
          <ac:chgData name="Herring, Anna" userId="36fd8442-6c52-4aeb-9f6a-20c92a9d3ade" providerId="ADAL" clId="{F0E395B4-1CC1-494A-A3E8-DFDE9E34E72C}" dt="2026-05-19T07:29:40.977" v="239" actId="1036"/>
          <ac:spMkLst>
            <pc:docMk/>
            <pc:sldMk cId="879875408" sldId="429"/>
            <ac:spMk id="15" creationId="{DD84A57E-E448-5624-ECB3-5EC3C9417C11}"/>
          </ac:spMkLst>
        </pc:spChg>
        <pc:spChg chg="mod">
          <ac:chgData name="Herring, Anna" userId="36fd8442-6c52-4aeb-9f6a-20c92a9d3ade" providerId="ADAL" clId="{F0E395B4-1CC1-494A-A3E8-DFDE9E34E72C}" dt="2026-05-19T07:29:40.977" v="239" actId="1036"/>
          <ac:spMkLst>
            <pc:docMk/>
            <pc:sldMk cId="879875408" sldId="429"/>
            <ac:spMk id="16" creationId="{AAF85D06-D7D8-394B-A0CB-A8F61EB9A65C}"/>
          </ac:spMkLst>
        </pc:spChg>
        <pc:spChg chg="mod">
          <ac:chgData name="Herring, Anna" userId="36fd8442-6c52-4aeb-9f6a-20c92a9d3ade" providerId="ADAL" clId="{F0E395B4-1CC1-494A-A3E8-DFDE9E34E72C}" dt="2026-05-19T07:27:27.973" v="183" actId="1037"/>
          <ac:spMkLst>
            <pc:docMk/>
            <pc:sldMk cId="879875408" sldId="429"/>
            <ac:spMk id="17" creationId="{1BEA27A5-94B1-2579-D3FB-66A0D710C722}"/>
          </ac:spMkLst>
        </pc:spChg>
        <pc:spChg chg="add mod">
          <ac:chgData name="Herring, Anna" userId="36fd8442-6c52-4aeb-9f6a-20c92a9d3ade" providerId="ADAL" clId="{F0E395B4-1CC1-494A-A3E8-DFDE9E34E72C}" dt="2026-05-19T07:38:11.013" v="450" actId="554"/>
          <ac:spMkLst>
            <pc:docMk/>
            <pc:sldMk cId="879875408" sldId="429"/>
            <ac:spMk id="18" creationId="{611C824D-6A12-42CD-B17F-86B36BCC2927}"/>
          </ac:spMkLst>
        </pc:spChg>
        <pc:spChg chg="add mod">
          <ac:chgData name="Herring, Anna" userId="36fd8442-6c52-4aeb-9f6a-20c92a9d3ade" providerId="ADAL" clId="{F0E395B4-1CC1-494A-A3E8-DFDE9E34E72C}" dt="2026-05-20T15:23:39.617" v="745"/>
          <ac:spMkLst>
            <pc:docMk/>
            <pc:sldMk cId="879875408" sldId="429"/>
            <ac:spMk id="19" creationId="{55475E16-FFD1-4191-BCEB-1197066F10B9}"/>
          </ac:spMkLst>
        </pc:spChg>
        <pc:spChg chg="add del mod">
          <ac:chgData name="Herring, Anna" userId="36fd8442-6c52-4aeb-9f6a-20c92a9d3ade" providerId="ADAL" clId="{F0E395B4-1CC1-494A-A3E8-DFDE9E34E72C}" dt="2026-05-19T07:32:49.558" v="351" actId="478"/>
          <ac:spMkLst>
            <pc:docMk/>
            <pc:sldMk cId="879875408" sldId="429"/>
            <ac:spMk id="19" creationId="{EE506207-6605-44DA-A408-AD63608DE2DC}"/>
          </ac:spMkLst>
        </pc:spChg>
        <pc:spChg chg="add mod">
          <ac:chgData name="Herring, Anna" userId="36fd8442-6c52-4aeb-9f6a-20c92a9d3ade" providerId="ADAL" clId="{F0E395B4-1CC1-494A-A3E8-DFDE9E34E72C}" dt="2026-05-19T07:33:10.453" v="380" actId="20577"/>
          <ac:spMkLst>
            <pc:docMk/>
            <pc:sldMk cId="879875408" sldId="429"/>
            <ac:spMk id="20" creationId="{E8FB9A51-5832-4790-AF10-54C207325E87}"/>
          </ac:spMkLst>
        </pc:spChg>
        <pc:spChg chg="add mod">
          <ac:chgData name="Herring, Anna" userId="36fd8442-6c52-4aeb-9f6a-20c92a9d3ade" providerId="ADAL" clId="{F0E395B4-1CC1-494A-A3E8-DFDE9E34E72C}" dt="2026-05-19T07:37:38.866" v="449" actId="1035"/>
          <ac:spMkLst>
            <pc:docMk/>
            <pc:sldMk cId="879875408" sldId="429"/>
            <ac:spMk id="21" creationId="{F0540C64-BC8A-45FD-B4EA-00AD79602B69}"/>
          </ac:spMkLst>
        </pc:spChg>
        <pc:spChg chg="add mod">
          <ac:chgData name="Herring, Anna" userId="36fd8442-6c52-4aeb-9f6a-20c92a9d3ade" providerId="ADAL" clId="{F0E395B4-1CC1-494A-A3E8-DFDE9E34E72C}" dt="2026-05-19T07:40:14.038" v="458" actId="207"/>
          <ac:spMkLst>
            <pc:docMk/>
            <pc:sldMk cId="879875408" sldId="429"/>
            <ac:spMk id="22" creationId="{C6E40D3C-0DC5-4C2B-BE2E-61149C65C44D}"/>
          </ac:spMkLst>
        </pc:spChg>
        <pc:picChg chg="mod">
          <ac:chgData name="Herring, Anna" userId="36fd8442-6c52-4aeb-9f6a-20c92a9d3ade" providerId="ADAL" clId="{F0E395B4-1CC1-494A-A3E8-DFDE9E34E72C}" dt="2026-05-19T07:29:40.977" v="239" actId="1036"/>
          <ac:picMkLst>
            <pc:docMk/>
            <pc:sldMk cId="879875408" sldId="429"/>
            <ac:picMk id="6" creationId="{3DD4F937-CF25-4CBC-8DC8-861115901AA5}"/>
          </ac:picMkLst>
        </pc:picChg>
      </pc:sldChg>
      <pc:sldChg chg="addSp delSp modSp mod modAnim addCm delCm">
        <pc:chgData name="Herring, Anna" userId="36fd8442-6c52-4aeb-9f6a-20c92a9d3ade" providerId="ADAL" clId="{F0E395B4-1CC1-494A-A3E8-DFDE9E34E72C}" dt="2026-05-20T15:24:30.697" v="749"/>
        <pc:sldMkLst>
          <pc:docMk/>
          <pc:sldMk cId="1446172250" sldId="430"/>
        </pc:sldMkLst>
        <pc:spChg chg="add mod">
          <ac:chgData name="Herring, Anna" userId="36fd8442-6c52-4aeb-9f6a-20c92a9d3ade" providerId="ADAL" clId="{F0E395B4-1CC1-494A-A3E8-DFDE9E34E72C}" dt="2026-05-20T07:54:46.502" v="664" actId="207"/>
          <ac:spMkLst>
            <pc:docMk/>
            <pc:sldMk cId="1446172250" sldId="430"/>
            <ac:spMk id="2" creationId="{BB48ECBE-F7F9-4B45-A06E-16C6C2AD253F}"/>
          </ac:spMkLst>
        </pc:spChg>
        <pc:spChg chg="add mod">
          <ac:chgData name="Herring, Anna" userId="36fd8442-6c52-4aeb-9f6a-20c92a9d3ade" providerId="ADAL" clId="{F0E395B4-1CC1-494A-A3E8-DFDE9E34E72C}" dt="2026-05-20T07:56:03.303" v="686" actId="1037"/>
          <ac:spMkLst>
            <pc:docMk/>
            <pc:sldMk cId="1446172250" sldId="430"/>
            <ac:spMk id="3" creationId="{6CBD7264-284D-4ECD-B1DF-CEC30E51F6B5}"/>
          </ac:spMkLst>
        </pc:spChg>
        <pc:spChg chg="add mod">
          <ac:chgData name="Herring, Anna" userId="36fd8442-6c52-4aeb-9f6a-20c92a9d3ade" providerId="ADAL" clId="{F0E395B4-1CC1-494A-A3E8-DFDE9E34E72C}" dt="2026-05-20T15:24:30.697" v="749"/>
          <ac:spMkLst>
            <pc:docMk/>
            <pc:sldMk cId="1446172250" sldId="430"/>
            <ac:spMk id="10" creationId="{5BB96A1C-6247-4EE0-B36A-213EDBB146B5}"/>
          </ac:spMkLst>
        </pc:spChg>
        <pc:spChg chg="del">
          <ac:chgData name="Herring, Anna" userId="36fd8442-6c52-4aeb-9f6a-20c92a9d3ade" providerId="ADAL" clId="{F0E395B4-1CC1-494A-A3E8-DFDE9E34E72C}" dt="2026-05-20T15:24:30.284" v="748" actId="478"/>
          <ac:spMkLst>
            <pc:docMk/>
            <pc:sldMk cId="1446172250" sldId="430"/>
            <ac:spMk id="98" creationId="{CE8815DB-6F2D-4AA8-93F4-AC0F8861D6F8}"/>
          </ac:spMkLst>
        </pc:spChg>
      </pc:sldChg>
      <pc:sldChg chg="modSp mod modAnim">
        <pc:chgData name="Herring, Anna" userId="36fd8442-6c52-4aeb-9f6a-20c92a9d3ade" providerId="ADAL" clId="{F0E395B4-1CC1-494A-A3E8-DFDE9E34E72C}" dt="2026-05-20T19:53:12.267" v="900" actId="1035"/>
        <pc:sldMkLst>
          <pc:docMk/>
          <pc:sldMk cId="1436968951" sldId="431"/>
        </pc:sldMkLst>
        <pc:spChg chg="mod">
          <ac:chgData name="Herring, Anna" userId="36fd8442-6c52-4aeb-9f6a-20c92a9d3ade" providerId="ADAL" clId="{F0E395B4-1CC1-494A-A3E8-DFDE9E34E72C}" dt="2026-05-20T19:53:12.267" v="900" actId="1035"/>
          <ac:spMkLst>
            <pc:docMk/>
            <pc:sldMk cId="1436968951" sldId="431"/>
            <ac:spMk id="17" creationId="{2500C20F-572C-4505-835B-212CA72294B9}"/>
          </ac:spMkLst>
        </pc:spChg>
        <pc:spChg chg="mod">
          <ac:chgData name="Herring, Anna" userId="36fd8442-6c52-4aeb-9f6a-20c92a9d3ade" providerId="ADAL" clId="{F0E395B4-1CC1-494A-A3E8-DFDE9E34E72C}" dt="2026-05-20T07:56:40.733" v="688" actId="1035"/>
          <ac:spMkLst>
            <pc:docMk/>
            <pc:sldMk cId="1436968951" sldId="431"/>
            <ac:spMk id="24" creationId="{ECB5C7C7-55B5-4AC2-A9D4-B152431A1B7D}"/>
          </ac:spMkLst>
        </pc:spChg>
      </pc:sldChg>
      <pc:sldChg chg="ord">
        <pc:chgData name="Herring, Anna" userId="36fd8442-6c52-4aeb-9f6a-20c92a9d3ade" providerId="ADAL" clId="{F0E395B4-1CC1-494A-A3E8-DFDE9E34E72C}" dt="2026-05-19T07:20:03.423" v="112"/>
        <pc:sldMkLst>
          <pc:docMk/>
          <pc:sldMk cId="2242351848" sldId="433"/>
        </pc:sldMkLst>
      </pc:sldChg>
      <pc:sldChg chg="addSp delSp modSp mod">
        <pc:chgData name="Herring, Anna" userId="36fd8442-6c52-4aeb-9f6a-20c92a9d3ade" providerId="ADAL" clId="{F0E395B4-1CC1-494A-A3E8-DFDE9E34E72C}" dt="2026-05-20T19:58:22.485" v="902" actId="20577"/>
        <pc:sldMkLst>
          <pc:docMk/>
          <pc:sldMk cId="1285889656" sldId="435"/>
        </pc:sldMkLst>
        <pc:spChg chg="add del mod">
          <ac:chgData name="Herring, Anna" userId="36fd8442-6c52-4aeb-9f6a-20c92a9d3ade" providerId="ADAL" clId="{F0E395B4-1CC1-494A-A3E8-DFDE9E34E72C}" dt="2026-05-19T07:21:09.783" v="118"/>
          <ac:spMkLst>
            <pc:docMk/>
            <pc:sldMk cId="1285889656" sldId="435"/>
            <ac:spMk id="10" creationId="{BE1CD3F3-E2D1-4421-8303-8822B31852C6}"/>
          </ac:spMkLst>
        </pc:spChg>
        <pc:spChg chg="add mod">
          <ac:chgData name="Herring, Anna" userId="36fd8442-6c52-4aeb-9f6a-20c92a9d3ade" providerId="ADAL" clId="{F0E395B4-1CC1-494A-A3E8-DFDE9E34E72C}" dt="2026-05-20T15:24:07.321" v="747"/>
          <ac:spMkLst>
            <pc:docMk/>
            <pc:sldMk cId="1285889656" sldId="435"/>
            <ac:spMk id="10" creationId="{E5BE2071-3A59-4441-9F21-4F24774E56E2}"/>
          </ac:spMkLst>
        </pc:spChg>
        <pc:spChg chg="add del mod">
          <ac:chgData name="Herring, Anna" userId="36fd8442-6c52-4aeb-9f6a-20c92a9d3ade" providerId="ADAL" clId="{F0E395B4-1CC1-494A-A3E8-DFDE9E34E72C}" dt="2026-05-19T07:21:25.974" v="129" actId="478"/>
          <ac:spMkLst>
            <pc:docMk/>
            <pc:sldMk cId="1285889656" sldId="435"/>
            <ac:spMk id="13" creationId="{B6C8CF55-C5FE-4BDD-A94D-48B81671E381}"/>
          </ac:spMkLst>
        </pc:spChg>
        <pc:spChg chg="mod">
          <ac:chgData name="Herring, Anna" userId="36fd8442-6c52-4aeb-9f6a-20c92a9d3ade" providerId="ADAL" clId="{F0E395B4-1CC1-494A-A3E8-DFDE9E34E72C}" dt="2026-05-20T19:58:22.485" v="902" actId="20577"/>
          <ac:spMkLst>
            <pc:docMk/>
            <pc:sldMk cId="1285889656" sldId="435"/>
            <ac:spMk id="16" creationId="{48FDA252-243B-F05A-2262-2CE5D24A73DD}"/>
          </ac:spMkLst>
        </pc:spChg>
      </pc:sldChg>
      <pc:sldChg chg="addSp modSp mod ord">
        <pc:chgData name="Herring, Anna" userId="36fd8442-6c52-4aeb-9f6a-20c92a9d3ade" providerId="ADAL" clId="{F0E395B4-1CC1-494A-A3E8-DFDE9E34E72C}" dt="2026-05-20T07:57:35.191" v="710" actId="20577"/>
        <pc:sldMkLst>
          <pc:docMk/>
          <pc:sldMk cId="3370001179" sldId="436"/>
        </pc:sldMkLst>
        <pc:spChg chg="mod">
          <ac:chgData name="Herring, Anna" userId="36fd8442-6c52-4aeb-9f6a-20c92a9d3ade" providerId="ADAL" clId="{F0E395B4-1CC1-494A-A3E8-DFDE9E34E72C}" dt="2026-05-20T07:57:35.191" v="710" actId="20577"/>
          <ac:spMkLst>
            <pc:docMk/>
            <pc:sldMk cId="3370001179" sldId="436"/>
            <ac:spMk id="2" creationId="{DE5ADA16-5872-3754-1758-D3B8B93F6C50}"/>
          </ac:spMkLst>
        </pc:spChg>
        <pc:spChg chg="add mod">
          <ac:chgData name="Herring, Anna" userId="36fd8442-6c52-4aeb-9f6a-20c92a9d3ade" providerId="ADAL" clId="{F0E395B4-1CC1-494A-A3E8-DFDE9E34E72C}" dt="2026-05-19T07:19:48.075" v="110" actId="1037"/>
          <ac:spMkLst>
            <pc:docMk/>
            <pc:sldMk cId="3370001179" sldId="436"/>
            <ac:spMk id="3" creationId="{047A43FD-7E06-4768-A5B9-2E6191EFBE14}"/>
          </ac:spMkLst>
        </pc:spChg>
        <pc:spChg chg="mod">
          <ac:chgData name="Herring, Anna" userId="36fd8442-6c52-4aeb-9f6a-20c92a9d3ade" providerId="ADAL" clId="{F0E395B4-1CC1-494A-A3E8-DFDE9E34E72C}" dt="2026-05-19T07:18:06.448" v="18" actId="1076"/>
          <ac:spMkLst>
            <pc:docMk/>
            <pc:sldMk cId="3370001179" sldId="436"/>
            <ac:spMk id="7" creationId="{9010445B-5E4B-9C71-1376-FB86CEF8557C}"/>
          </ac:spMkLst>
        </pc:spChg>
        <pc:spChg chg="add mod">
          <ac:chgData name="Herring, Anna" userId="36fd8442-6c52-4aeb-9f6a-20c92a9d3ade" providerId="ADAL" clId="{F0E395B4-1CC1-494A-A3E8-DFDE9E34E72C}" dt="2026-05-19T07:19:48.075" v="110" actId="1037"/>
          <ac:spMkLst>
            <pc:docMk/>
            <pc:sldMk cId="3370001179" sldId="436"/>
            <ac:spMk id="8" creationId="{85F43ACB-E3A1-46C8-83B5-832DCF73AE63}"/>
          </ac:spMkLst>
        </pc:spChg>
        <pc:picChg chg="mod">
          <ac:chgData name="Herring, Anna" userId="36fd8442-6c52-4aeb-9f6a-20c92a9d3ade" providerId="ADAL" clId="{F0E395B4-1CC1-494A-A3E8-DFDE9E34E72C}" dt="2026-05-19T07:18:01.889" v="17" actId="1036"/>
          <ac:picMkLst>
            <pc:docMk/>
            <pc:sldMk cId="3370001179" sldId="436"/>
            <ac:picMk id="5" creationId="{226FC463-D76A-0043-FDA5-FB61D7BC87FF}"/>
          </ac:picMkLst>
        </pc:picChg>
        <pc:picChg chg="mod">
          <ac:chgData name="Herring, Anna" userId="36fd8442-6c52-4aeb-9f6a-20c92a9d3ade" providerId="ADAL" clId="{F0E395B4-1CC1-494A-A3E8-DFDE9E34E72C}" dt="2026-05-19T07:18:01.889" v="17" actId="1036"/>
          <ac:picMkLst>
            <pc:docMk/>
            <pc:sldMk cId="3370001179" sldId="436"/>
            <ac:picMk id="6" creationId="{91C18446-F5C7-3A18-AFCE-75A44C2E36AF}"/>
          </ac:picMkLst>
        </pc:picChg>
      </pc:sldChg>
      <pc:sldChg chg="modSp mod">
        <pc:chgData name="Herring, Anna" userId="36fd8442-6c52-4aeb-9f6a-20c92a9d3ade" providerId="ADAL" clId="{F0E395B4-1CC1-494A-A3E8-DFDE9E34E72C}" dt="2026-05-20T19:49:43.539" v="791" actId="207"/>
        <pc:sldMkLst>
          <pc:docMk/>
          <pc:sldMk cId="2367916349" sldId="437"/>
        </pc:sldMkLst>
        <pc:spChg chg="mod">
          <ac:chgData name="Herring, Anna" userId="36fd8442-6c52-4aeb-9f6a-20c92a9d3ade" providerId="ADAL" clId="{F0E395B4-1CC1-494A-A3E8-DFDE9E34E72C}" dt="2026-05-20T19:49:43.539" v="791" actId="207"/>
          <ac:spMkLst>
            <pc:docMk/>
            <pc:sldMk cId="2367916349" sldId="437"/>
            <ac:spMk id="3" creationId="{C71DAA99-B09C-6C18-676C-AC43A8852AA0}"/>
          </ac:spMkLst>
        </pc:spChg>
      </pc:sldChg>
      <pc:sldChg chg="modSp mod">
        <pc:chgData name="Herring, Anna" userId="36fd8442-6c52-4aeb-9f6a-20c92a9d3ade" providerId="ADAL" clId="{F0E395B4-1CC1-494A-A3E8-DFDE9E34E72C}" dt="2026-05-20T19:50:28.351" v="792" actId="20577"/>
        <pc:sldMkLst>
          <pc:docMk/>
          <pc:sldMk cId="2120307282" sldId="438"/>
        </pc:sldMkLst>
        <pc:spChg chg="mod">
          <ac:chgData name="Herring, Anna" userId="36fd8442-6c52-4aeb-9f6a-20c92a9d3ade" providerId="ADAL" clId="{F0E395B4-1CC1-494A-A3E8-DFDE9E34E72C}" dt="2026-05-20T19:50:28.351" v="792" actId="20577"/>
          <ac:spMkLst>
            <pc:docMk/>
            <pc:sldMk cId="2120307282" sldId="438"/>
            <ac:spMk id="13" creationId="{74967F8A-E98E-2483-EECE-A9780FBD964F}"/>
          </ac:spMkLst>
        </pc:spChg>
      </pc:sldChg>
      <pc:sldChg chg="modSp mod">
        <pc:chgData name="Herring, Anna" userId="36fd8442-6c52-4aeb-9f6a-20c92a9d3ade" providerId="ADAL" clId="{F0E395B4-1CC1-494A-A3E8-DFDE9E34E72C}" dt="2026-05-20T19:52:04.174" v="868" actId="20577"/>
        <pc:sldMkLst>
          <pc:docMk/>
          <pc:sldMk cId="3901883916" sldId="439"/>
        </pc:sldMkLst>
        <pc:spChg chg="mod">
          <ac:chgData name="Herring, Anna" userId="36fd8442-6c52-4aeb-9f6a-20c92a9d3ade" providerId="ADAL" clId="{F0E395B4-1CC1-494A-A3E8-DFDE9E34E72C}" dt="2026-05-20T19:52:04.174" v="868" actId="20577"/>
          <ac:spMkLst>
            <pc:docMk/>
            <pc:sldMk cId="3901883916" sldId="439"/>
            <ac:spMk id="2" creationId="{12321596-3BC7-CB51-3CFD-38B85CBA25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ADCD-7346-4D4E-896E-3D55800E4681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C52E-ACD4-4DC4-9FD3-5A071D523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4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107C-0EFE-49AA-96DD-13AB464531C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4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E629D-4DAD-4B53-8823-3CF5953D2B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4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C52E-ACD4-4DC4-9FD3-5A071D5239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7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C52E-ACD4-4DC4-9FD3-5A071D5239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7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[1]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C52E-ACD4-4DC4-9FD3-5A071D5239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4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2ED1D7-4803-4C4A-9965-3B163464481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2366" t="21034" r="6964" b="2460"/>
          <a:stretch/>
        </p:blipFill>
        <p:spPr>
          <a:xfrm>
            <a:off x="0" y="2"/>
            <a:ext cx="12198096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9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4DB656-2AD3-4B6D-B912-AA14E43934E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A2B702E1-95B6-4EC2-9232-1A178B938F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>
              <a:extLst>
                <a:ext uri="{FF2B5EF4-FFF2-40B4-BE49-F238E27FC236}">
                  <a16:creationId xmlns:a16="http://schemas.microsoft.com/office/drawing/2014/main" id="{9CEE6628-1386-4A0C-BAFF-931C89F3C0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92B6B725-8893-4D4A-814B-E6809FB6FE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EA4F30E0-A25B-4F95-AB11-7478B8BDBD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cot Sta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04991-562A-4DE2-A5BA-5C3B26CEC3B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1334" t="15157" r="6588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50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07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913D2-AE7C-478F-91D3-D5ECA28FF0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200BFC6-9C4C-484B-A921-26EED00DEE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155F912A-9658-4414-BF3D-F89E0B9FCC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0CE32F48-4DF3-4316-85C7-288369BED7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9D3219A-E4F4-461E-B419-3AE300FE56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658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42726-97EC-4182-8422-C2ED09370B3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E224D003-7846-428C-84EA-7CF03D61B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>
              <a:extLst>
                <a:ext uri="{FF2B5EF4-FFF2-40B4-BE49-F238E27FC236}">
                  <a16:creationId xmlns:a16="http://schemas.microsoft.com/office/drawing/2014/main" id="{CD05AEBF-A4F6-494E-B7BA-8CFBE3AA1B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8035AD82-9079-47AD-83C2-C525976772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A5B921C8-C9F5-48B4-AD8A-AA760ED42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435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469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2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Ca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B64612-311D-3372-1A97-BC02436B8E2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C511F28-D9C4-45C2-A109-64F37906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F9DEC76B-DC9E-EE84-25B0-8004626F1758}"/>
              </a:ext>
            </a:extLst>
          </p:cNvPr>
          <p:cNvSpPr/>
          <p:nvPr userDrawn="1"/>
        </p:nvSpPr>
        <p:spPr>
          <a:xfrm flipV="1">
            <a:off x="3754966" y="1777767"/>
            <a:ext cx="0" cy="2640763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pPr>
            <a:endParaRPr sz="1600" kern="0" dirty="0">
              <a:solidFill>
                <a:srgbClr val="000000"/>
              </a:solidFill>
              <a:latin typeface="+mj-lt"/>
              <a:sym typeface="FreightSansLFPro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720D3-1690-A5F0-428E-CEEDC50B4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950" y="2331667"/>
            <a:ext cx="1525614" cy="1525614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A99FC19-2CCF-7D40-7EB6-0A5C70F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AF327F1-A643-4A0F-F865-2CF5087C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UTK Horiz_R">
            <a:extLst>
              <a:ext uri="{FF2B5EF4-FFF2-40B4-BE49-F238E27FC236}">
                <a16:creationId xmlns:a16="http://schemas.microsoft.com/office/drawing/2014/main" id="{9815D801-D09A-E192-D4D3-1E9B49D7AA1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7" name="T fill">
              <a:extLst>
                <a:ext uri="{FF2B5EF4-FFF2-40B4-BE49-F238E27FC236}">
                  <a16:creationId xmlns:a16="http://schemas.microsoft.com/office/drawing/2014/main" id="{A0451985-9CE6-855D-2B00-806992A27B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ype">
              <a:extLst>
                <a:ext uri="{FF2B5EF4-FFF2-40B4-BE49-F238E27FC236}">
                  <a16:creationId xmlns:a16="http://schemas.microsoft.com/office/drawing/2014/main" id="{B44CEB54-0429-9BD2-EAFE-840C95777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Power T">
              <a:extLst>
                <a:ext uri="{FF2B5EF4-FFF2-40B4-BE49-F238E27FC236}">
                  <a16:creationId xmlns:a16="http://schemas.microsoft.com/office/drawing/2014/main" id="{763830C4-30E2-EB6A-9098-73C1412A06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253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5484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0FA4D803-BD92-5498-D9E4-81F7206D3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053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35DA9E-55D8-28F5-813F-886F6C1B0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30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0F6675-571E-9595-BF5B-ECDC4F887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8654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2F2E6AA-D9A1-1562-177E-9C67225FCC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1031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3A3B0C0-A5CF-46CE-59D3-0D2232FD0E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8255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0F340FB4-67C5-F17C-BD21-19BC37DFA9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32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2E30DA-CCC1-68C6-EBD4-76C45DD81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592" y="1957141"/>
            <a:ext cx="1525614" cy="15256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416273-0AEF-DA07-91E1-7991F2F782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193" y="1957141"/>
            <a:ext cx="1525614" cy="15256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3773717-8520-B35D-A68A-69526F355A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794" y="1957141"/>
            <a:ext cx="1525614" cy="15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74F1-443C-4038-A516-48064F80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FF89-71B9-4B44-BF45-E5CEADE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54337-777C-478F-BB37-37971910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2587191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09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8065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5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0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0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2648082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76F4E-3D45-4916-8924-485476FFC0C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8450B4E7-243B-4B51-8CA4-14B7140F7B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>
              <a:extLst>
                <a:ext uri="{FF2B5EF4-FFF2-40B4-BE49-F238E27FC236}">
                  <a16:creationId xmlns:a16="http://schemas.microsoft.com/office/drawing/2014/main" id="{E20011EA-1534-4444-90E0-1BFF0E5CD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E083D8DC-CAE6-40FE-A2B8-5453B67B6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04910BEC-A91C-47F4-A14D-6A8BCCEB64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E8B6D-BFD1-4837-BF2C-0E8E712A98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5D904B3E-9354-4908-ACD5-1C4E07B07F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>
              <a:extLst>
                <a:ext uri="{FF2B5EF4-FFF2-40B4-BE49-F238E27FC236}">
                  <a16:creationId xmlns:a16="http://schemas.microsoft.com/office/drawing/2014/main" id="{7AF0F701-2896-4986-9820-5A1A6B589E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0A8672C3-7D6C-481F-97D7-4F2F26B8B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3D474DBB-B351-45B1-A719-101AF5ECE5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F63F7-AB47-4FE8-9218-EFAB6F8A1EB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5691646-BA24-48AD-8195-8884118546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39F8BA29-C988-4174-A6B5-C1D492A380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54933C59-8044-45AE-B783-BB15A1255A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9E8464D9-793C-43B1-90B0-79D0BEFD7D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472ADD2-6B58-46FA-AEC0-5FE1F1F9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A337B0-0DD4-492B-B84B-42ED51B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 dirty="0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39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863A4-EE11-4B90-A410-0E6C4399725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2E42F2BB-757A-4B21-8C42-0954D98D70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>
              <a:extLst>
                <a:ext uri="{FF2B5EF4-FFF2-40B4-BE49-F238E27FC236}">
                  <a16:creationId xmlns:a16="http://schemas.microsoft.com/office/drawing/2014/main" id="{F5FA3AD2-D6DF-46CC-A422-E9BECB0221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C22C1BBF-2CA3-4F62-A3BF-98D591A36C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843CC844-0DC6-4D42-A507-75E396D93F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717A7FB-FE47-48AF-8FD9-40A0077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245921-DA8B-43E3-BF36-47125F63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4F48C5-8CA6-45CE-AF3D-9CFD67D8C0E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C978CF0-E52C-4277-AB74-5D9D5C9D441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D1A3E314-6933-48CE-B500-9486ED1F0B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E17FF85F-787C-43A9-A3D6-4BBE8DA20F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354A1A1-4062-4CE3-88BF-220CA2E896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2D6670-0FC0-468C-9F89-B66AC86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8F39B5B-F4F0-401B-8A3E-55D0A840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60EDC4-C80E-434A-A358-9BDF4DBE08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76E3F749-E73D-46BE-BDEA-57E7CEDDFB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6971537F-ED2D-4FED-A935-38A5A599E0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F3C1504-8352-4AB9-8334-6D223B4737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B045C84F-654A-4D68-9957-D9114D49CB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4540BEB-3E5A-4C9C-9AE4-1357930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C4D720C-2F7A-4EA8-9862-BD2803B6FA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CF4C9-4ACF-46F8-9898-6CE05A6D956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UTK Horiz_R">
            <a:extLst>
              <a:ext uri="{FF2B5EF4-FFF2-40B4-BE49-F238E27FC236}">
                <a16:creationId xmlns:a16="http://schemas.microsoft.com/office/drawing/2014/main" id="{BE78D9A0-9DB0-4F91-8C53-162EFC6011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4" name="T fill">
              <a:extLst>
                <a:ext uri="{FF2B5EF4-FFF2-40B4-BE49-F238E27FC236}">
                  <a16:creationId xmlns:a16="http://schemas.microsoft.com/office/drawing/2014/main" id="{585A59A7-DBA8-4B0C-B027-54CCDCF60C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ype">
              <a:extLst>
                <a:ext uri="{FF2B5EF4-FFF2-40B4-BE49-F238E27FC236}">
                  <a16:creationId xmlns:a16="http://schemas.microsoft.com/office/drawing/2014/main" id="{056A50EA-4280-4D8B-B6A4-EA82655437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Power T">
              <a:extLst>
                <a:ext uri="{FF2B5EF4-FFF2-40B4-BE49-F238E27FC236}">
                  <a16:creationId xmlns:a16="http://schemas.microsoft.com/office/drawing/2014/main" id="{20217520-4813-41F6-82F7-A8A023052A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A808F4A-B2FF-47D2-BC3D-20F720096A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43E3EB0A-D179-42AB-87ED-5682E39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45C44-80D6-4D55-B880-DFC0555C018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538FF815-D98E-4487-BAE0-6039BA79AD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>
              <a:extLst>
                <a:ext uri="{FF2B5EF4-FFF2-40B4-BE49-F238E27FC236}">
                  <a16:creationId xmlns:a16="http://schemas.microsoft.com/office/drawing/2014/main" id="{EF5D0898-3836-427A-847E-4EC3F35F71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ype">
              <a:extLst>
                <a:ext uri="{FF2B5EF4-FFF2-40B4-BE49-F238E27FC236}">
                  <a16:creationId xmlns:a16="http://schemas.microsoft.com/office/drawing/2014/main" id="{6985D7EA-069D-410B-8B2A-E9442EE127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Power T">
              <a:extLst>
                <a:ext uri="{FF2B5EF4-FFF2-40B4-BE49-F238E27FC236}">
                  <a16:creationId xmlns:a16="http://schemas.microsoft.com/office/drawing/2014/main" id="{919E65CD-5CAA-4C10-A684-97495ED96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09F3AA7-0966-4A75-88DA-7A8C7D5905B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619A0BE7-43B0-4D14-B481-BA5D8EF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4D8F1-F965-42A1-BFD5-F9438B3A996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UTK Horiz_R">
            <a:extLst>
              <a:ext uri="{FF2B5EF4-FFF2-40B4-BE49-F238E27FC236}">
                <a16:creationId xmlns:a16="http://schemas.microsoft.com/office/drawing/2014/main" id="{B2994425-7E76-4397-BF62-BEC983CD76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40" name="T fill">
              <a:extLst>
                <a:ext uri="{FF2B5EF4-FFF2-40B4-BE49-F238E27FC236}">
                  <a16:creationId xmlns:a16="http://schemas.microsoft.com/office/drawing/2014/main" id="{6B24C090-578F-48DB-858A-4DC8C5D4FB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ype">
              <a:extLst>
                <a:ext uri="{FF2B5EF4-FFF2-40B4-BE49-F238E27FC236}">
                  <a16:creationId xmlns:a16="http://schemas.microsoft.com/office/drawing/2014/main" id="{E809F2BD-3F39-406F-96A9-B30772B091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Power T">
              <a:extLst>
                <a:ext uri="{FF2B5EF4-FFF2-40B4-BE49-F238E27FC236}">
                  <a16:creationId xmlns:a16="http://schemas.microsoft.com/office/drawing/2014/main" id="{C5E2EE9E-84C0-4F40-B59A-0135BF5CF9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BCDD338-6EBD-4F6E-AD0D-D128CD69A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F62F718-D4AB-4068-AE98-EAC207F297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19F3-E686-41EE-B7FA-07D4513C947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UTK Horiz_R">
            <a:extLst>
              <a:ext uri="{FF2B5EF4-FFF2-40B4-BE49-F238E27FC236}">
                <a16:creationId xmlns:a16="http://schemas.microsoft.com/office/drawing/2014/main" id="{2FB97F32-2075-474C-8015-9FFD4D3289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>
              <a:extLst>
                <a:ext uri="{FF2B5EF4-FFF2-40B4-BE49-F238E27FC236}">
                  <a16:creationId xmlns:a16="http://schemas.microsoft.com/office/drawing/2014/main" id="{2BA9B8A2-EFAF-4725-B587-01160D1B9B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A8ADF1DB-E80F-48DA-BA30-08DC6ACFE1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74A716B8-CFE3-4D94-BBB4-04E98044CE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46185A-0FE6-46DD-8468-3DEC931F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2248645-FBB0-4C1C-AB47-0ECEE4308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5537A-5A07-4814-8D51-8B7DE9EADAD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3E844877-4FEC-42E8-8BDA-38AD48251E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55339272-9ED7-4A21-8275-D4040F87D6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1C612247-536F-462D-A42A-C84D631B8C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5E55626-D73F-4AD7-A7F2-9CA82FEE0B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E3A48F-9D9C-43DF-9204-F6924C0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1974757-F25D-4882-A3B7-2C21AB2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0CB1B-3BE7-44F6-A73C-E1E91DD9C8D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89E79694-B748-469B-B4CE-6C50B5F2BF6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>
              <a:extLst>
                <a:ext uri="{FF2B5EF4-FFF2-40B4-BE49-F238E27FC236}">
                  <a16:creationId xmlns:a16="http://schemas.microsoft.com/office/drawing/2014/main" id="{082258D3-A6CB-42FF-A10B-9981B336C8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2D1CAB90-6B78-4B61-934A-B506310F3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EBECD006-B41D-4150-B32B-5ACB550C76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79E68D-30FA-4613-A3ED-12BD46FF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30ABE1C-A141-4638-8FF3-5B46CA0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C4FA-E308-4FB5-8A69-997971CF264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UTK Horiz_R">
            <a:extLst>
              <a:ext uri="{FF2B5EF4-FFF2-40B4-BE49-F238E27FC236}">
                <a16:creationId xmlns:a16="http://schemas.microsoft.com/office/drawing/2014/main" id="{B43C63C9-2E53-4BA2-A25E-3FBBE445DF6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" name="T fill">
              <a:extLst>
                <a:ext uri="{FF2B5EF4-FFF2-40B4-BE49-F238E27FC236}">
                  <a16:creationId xmlns:a16="http://schemas.microsoft.com/office/drawing/2014/main" id="{7B5D3F62-389D-496C-AD53-FA2CB144ED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ype">
              <a:extLst>
                <a:ext uri="{FF2B5EF4-FFF2-40B4-BE49-F238E27FC236}">
                  <a16:creationId xmlns:a16="http://schemas.microsoft.com/office/drawing/2014/main" id="{3B70B52D-5999-47B5-B11E-3DD4742D6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Power T">
              <a:extLst>
                <a:ext uri="{FF2B5EF4-FFF2-40B4-BE49-F238E27FC236}">
                  <a16:creationId xmlns:a16="http://schemas.microsoft.com/office/drawing/2014/main" id="{F30EFDEC-C214-4B8F-8AAB-650758B5C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362A0-035B-4D8F-8FCC-E8538D1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7BF328-40D7-4B90-B42F-F91690E7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Rever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C511F28-D9C4-45C2-A109-64F37906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89AD2-3518-413A-ABA3-E7A8DF65D3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2E21EEC6-C776-4CFD-B7E6-CA89FE81AC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1C771EE9-D60E-45EB-B6A4-39B37C3A0C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0EB37E7-CACB-4753-AFB4-2870A12B73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ED1E3B9-531D-423F-9E35-0378E751C1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7621C0-E7C0-4DE6-84D4-FCC46ACDE1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2D81B8B-916F-4B19-9B20-2997439E4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E673D-FF00-4E0B-BD0B-A4155EE4281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0E5AA62D-447C-42E8-B340-7064365C28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>
              <a:extLst>
                <a:ext uri="{FF2B5EF4-FFF2-40B4-BE49-F238E27FC236}">
                  <a16:creationId xmlns:a16="http://schemas.microsoft.com/office/drawing/2014/main" id="{B2F52895-9F7B-40CF-94E7-1A1E33A939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7A696688-03ED-44D5-A2B7-70A789C762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27E5FFF4-620A-4789-A6AB-3A83C190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F0EC3E-1A03-4C09-A627-EAA67DB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2F6F4F-4447-438A-A4AC-4D92AF8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22A63-E91F-41BB-B99E-9AF07C0ECF6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A7D796C2-0EA0-4087-9BCF-B8EB67EF6B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2760FAAC-6F8E-4BEF-AC18-CA16CE5B53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B337B348-86A7-47AE-9503-7DFF602486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702B2B99-DD10-4BC2-83F7-76E4E17AF8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F7315B5-17BD-4D64-96BB-555D704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4EDEF4-6404-4988-9386-782F0CC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42831C-0EFB-4147-A29B-23AB7C64D53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7A6A5FB2-6459-468B-A980-46A931D69E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>
              <a:extLst>
                <a:ext uri="{FF2B5EF4-FFF2-40B4-BE49-F238E27FC236}">
                  <a16:creationId xmlns:a16="http://schemas.microsoft.com/office/drawing/2014/main" id="{26658773-5160-45BE-92F0-94B815E636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B1DF5F12-CAAA-49D8-AD1A-500B898DC8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9E19843C-F00B-437D-820A-3839336F4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F9D428E-CDCF-4F1C-9CDE-A96C5A1E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0FCB59-29AB-400A-AD17-F505D23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F4E4-7053-49B2-A0D6-9F76EDC79A3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C2B35A55-75A7-4E80-97D7-59AD5AFCBD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>
              <a:extLst>
                <a:ext uri="{FF2B5EF4-FFF2-40B4-BE49-F238E27FC236}">
                  <a16:creationId xmlns:a16="http://schemas.microsoft.com/office/drawing/2014/main" id="{230330AB-3C6E-4764-9024-E4291ACFCF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4F28174C-6136-4219-BA76-552A121EAC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249EE1A5-8D21-49AD-89AA-A70BCBF2F1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0838A6-F986-4E6E-A20D-DB2FC2B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9AE6A13-2803-49AE-BCFF-7E16BB0A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0B9D2-715F-45A6-9C1A-81AAEE3A4FA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344916F0-9415-4069-9924-A0111FCED3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>
              <a:extLst>
                <a:ext uri="{FF2B5EF4-FFF2-40B4-BE49-F238E27FC236}">
                  <a16:creationId xmlns:a16="http://schemas.microsoft.com/office/drawing/2014/main" id="{0986A198-486F-4B2E-9CF4-E3C3D14B73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5E5A9908-CD3E-446F-9F72-C061DFEC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31C6A490-55A0-458F-88B5-E90C4D44C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8195CF-8C58-4743-84A6-AC44080E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756D17-05EF-4076-A216-3D53796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4E9F9-8C64-4B90-BF05-711F877D40E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CAF1F205-EC12-4690-B33B-86FEC8D316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CBFF1928-059C-465E-8E48-17825E9BC1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4382FDC2-D180-4EC6-A5F1-B356AD1C91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5A16A26-799C-4793-8F82-545D8FFB14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DEC6213-DE7C-45E0-901B-D58235B0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169FDB7-2B54-4686-992E-BA407930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43ACD-1767-40B8-B397-18D32147E17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01BE2F00-D29B-4695-984F-DDF37A60BC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>
              <a:extLst>
                <a:ext uri="{FF2B5EF4-FFF2-40B4-BE49-F238E27FC236}">
                  <a16:creationId xmlns:a16="http://schemas.microsoft.com/office/drawing/2014/main" id="{50CEA381-4B05-4572-A60B-4EB495BFD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0EAB07E9-8520-443A-92D5-122ABB7ED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FD140D9B-052B-453E-9702-E1BD35950E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FF5528-4132-4805-8F74-207FA25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8C0359E-BAC6-4653-A706-50B5B8C53F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4159F-8F61-4238-914D-12A6B1A989D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308B014-8565-4C60-A960-FDE395DB08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>
              <a:extLst>
                <a:ext uri="{FF2B5EF4-FFF2-40B4-BE49-F238E27FC236}">
                  <a16:creationId xmlns:a16="http://schemas.microsoft.com/office/drawing/2014/main" id="{B264D899-3706-4D7B-953A-EDA128D6D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5C245D19-AFE7-40B6-9D7A-E95817427C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0E8A633-197C-4A96-80B5-19452F647C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9A01636-4BFF-4A11-A723-C353516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171803-ED74-4470-BE04-8E52EFE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6FCCE-E158-4678-B117-39A0EA94BAB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6BEAC21-43E4-477D-8C65-01F1DE1658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>
              <a:extLst>
                <a:ext uri="{FF2B5EF4-FFF2-40B4-BE49-F238E27FC236}">
                  <a16:creationId xmlns:a16="http://schemas.microsoft.com/office/drawing/2014/main" id="{9465AF0B-311A-4AC5-90C0-BC94DCC1F9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6B32841F-0826-4B10-A2BA-CA2BEBDF0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648E0A65-D3EE-4683-A138-40C4AD29D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90D90F0-CFA3-43B4-9E4B-AC8D38F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F946159-6C47-4532-A590-42E19B5C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56688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3649526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11277600" cy="405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E726307-B9FA-44BB-9F13-9F53D863018F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5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>
          <p15:clr>
            <a:srgbClr val="F26B43"/>
          </p15:clr>
        </p15:guide>
        <p15:guide id="4" pos="7536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orient="horz" pos="3720">
          <p15:clr>
            <a:srgbClr val="F26B43"/>
          </p15:clr>
        </p15:guide>
        <p15:guide id="10" pos="288">
          <p15:clr>
            <a:srgbClr val="A4A3A4"/>
          </p15:clr>
        </p15:guide>
        <p15:guide id="11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rxiv.org/abs/2604.07743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4.0774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4.0774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2604.0774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2604.0774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abs/2604.07743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37E4AA-3D24-4294-B4F4-DD0F9EB48CDA}"/>
              </a:ext>
            </a:extLst>
          </p:cNvPr>
          <p:cNvSpPr txBox="1">
            <a:spLocks/>
          </p:cNvSpPr>
          <p:nvPr/>
        </p:nvSpPr>
        <p:spPr>
          <a:xfrm>
            <a:off x="228600" y="709829"/>
            <a:ext cx="11735708" cy="187880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badi" panose="020B0604020104020204" pitchFamily="34" charset="0"/>
              </a:rPr>
              <a:t>Quantifying Mass Transfer Between Partially-Soluble Fluids in Multiphase Systems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3F2079ED-89AB-48C5-BA11-17E1C37B7867}"/>
              </a:ext>
            </a:extLst>
          </p:cNvPr>
          <p:cNvSpPr txBox="1">
            <a:spLocks/>
          </p:cNvSpPr>
          <p:nvPr/>
        </p:nvSpPr>
        <p:spPr>
          <a:xfrm>
            <a:off x="228600" y="2669085"/>
            <a:ext cx="11734800" cy="31224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u="sng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 L. Herring</a:t>
            </a:r>
            <a:r>
              <a:rPr lang="en-US" sz="2000" u="sng" baseline="30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Christopher Allison</a:t>
            </a:r>
            <a:r>
              <a:rPr lang="en-US" sz="2000" baseline="30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Joe-Sam Nkuah</a:t>
            </a:r>
            <a:r>
              <a:rPr lang="en-US" sz="2000" baseline="30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4B4B4B">
                    <a:lumMod val="40000"/>
                    <a:lumOff val="6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40000"/>
                    <a:lumOff val="6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Civil and Environmental Engineering; University of Tennessee, Knoxville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B4B4B">
                  <a:lumMod val="40000"/>
                  <a:lumOff val="60000"/>
                </a:srgbClr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B4B4B">
                  <a:lumMod val="40000"/>
                  <a:lumOff val="60000"/>
                </a:srgbClr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badi" panose="020B0604020104020204" pitchFamily="34" charset="0"/>
              </a:rPr>
              <a:t>Presented to Interpore 2026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  <p:grpSp>
        <p:nvGrpSpPr>
          <p:cNvPr id="13" name="UTK Centered">
            <a:extLst>
              <a:ext uri="{FF2B5EF4-FFF2-40B4-BE49-F238E27FC236}">
                <a16:creationId xmlns:a16="http://schemas.microsoft.com/office/drawing/2014/main" id="{5887B798-CF7D-49D6-9873-F8D70935B2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43060" y="5252489"/>
            <a:ext cx="1905880" cy="1287360"/>
            <a:chOff x="-2931" y="-4852"/>
            <a:chExt cx="17157" cy="11589"/>
          </a:xfrm>
        </p:grpSpPr>
        <p:sp>
          <p:nvSpPr>
            <p:cNvPr id="14" name="T fill">
              <a:extLst>
                <a:ext uri="{FF2B5EF4-FFF2-40B4-BE49-F238E27FC236}">
                  <a16:creationId xmlns:a16="http://schemas.microsoft.com/office/drawing/2014/main" id="{882DAF4A-F616-45AA-BB38-0F1EE430C6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5C1802F4-D2F7-4EF2-8A4B-1656D7FDED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16" name="Power T block">
              <a:extLst>
                <a:ext uri="{FF2B5EF4-FFF2-40B4-BE49-F238E27FC236}">
                  <a16:creationId xmlns:a16="http://schemas.microsoft.com/office/drawing/2014/main" id="{8A011A4B-4C56-45A4-AEBE-E5E8E62BF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3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17BFE-ACEE-27CE-2556-DEB034045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1596-3BC7-CB51-3CFD-38B85CBA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0853530" cy="1123761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Aqueous concentration estimates </a:t>
            </a:r>
            <a:r>
              <a:rPr lang="en-US" i="1" dirty="0">
                <a:latin typeface="Abadi" panose="020B0604020104020204" pitchFamily="34" charset="0"/>
              </a:rPr>
              <a:t>do not </a:t>
            </a:r>
            <a:r>
              <a:rPr lang="en-US" dirty="0">
                <a:latin typeface="Abadi" panose="020B0604020104020204" pitchFamily="34" charset="0"/>
              </a:rPr>
              <a:t>agree, but they are providing estimates on different geometrical bases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84AABA-4627-FE45-A0D7-D24247FFABBC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C7AF3-19D0-6D0C-C545-F293A7D89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84"/>
          <a:stretch/>
        </p:blipFill>
        <p:spPr>
          <a:xfrm>
            <a:off x="2804293" y="1904688"/>
            <a:ext cx="2931071" cy="3199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D1F0-576A-7B82-BA67-EADF931E9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84"/>
          <a:stretch/>
        </p:blipFill>
        <p:spPr>
          <a:xfrm>
            <a:off x="5735364" y="1972016"/>
            <a:ext cx="2931071" cy="31997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0624C9-6A33-788F-D103-8FD3B54C2421}"/>
              </a:ext>
            </a:extLst>
          </p:cNvPr>
          <p:cNvSpPr txBox="1"/>
          <p:nvPr/>
        </p:nvSpPr>
        <p:spPr>
          <a:xfrm>
            <a:off x="197891" y="2742846"/>
            <a:ext cx="2714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badi" panose="020B0604020104020204" pitchFamily="34" charset="0"/>
              </a:rPr>
              <a:t>Huang et al. (2023) </a:t>
            </a:r>
            <a:r>
              <a:rPr lang="en-US" sz="1800" dirty="0">
                <a:latin typeface="Abadi" panose="020B0604020104020204" pitchFamily="34" charset="0"/>
              </a:rPr>
              <a:t>Concentrations directly adjacent to gas bubbles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A2596B-0F7C-9402-AF95-41D37C921C0E}"/>
              </a:ext>
            </a:extLst>
          </p:cNvPr>
          <p:cNvSpPr txBox="1"/>
          <p:nvPr/>
        </p:nvSpPr>
        <p:spPr>
          <a:xfrm>
            <a:off x="8666435" y="2604347"/>
            <a:ext cx="3280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Patmonoaji</a:t>
            </a:r>
            <a:r>
              <a:rPr lang="en-US" sz="1800" b="1" dirty="0">
                <a:latin typeface="Abadi" panose="020B0604020104020204" pitchFamily="34" charset="0"/>
              </a:rPr>
              <a:t> et al. </a:t>
            </a:r>
          </a:p>
          <a:p>
            <a:pPr algn="ctr"/>
            <a:r>
              <a:rPr lang="en-US" sz="1800" b="1" dirty="0">
                <a:latin typeface="Abadi" panose="020B0604020104020204" pitchFamily="34" charset="0"/>
              </a:rPr>
              <a:t>(2017, 2021, 2023) </a:t>
            </a:r>
          </a:p>
          <a:p>
            <a:pPr algn="ctr"/>
            <a:r>
              <a:rPr lang="en-US" sz="1800" dirty="0">
                <a:latin typeface="Abadi" panose="020B0604020104020204" pitchFamily="34" charset="0"/>
              </a:rPr>
              <a:t>1D Advection-Dispersion</a:t>
            </a:r>
          </a:p>
          <a:p>
            <a:pPr algn="ctr"/>
            <a:r>
              <a:rPr lang="en-US" dirty="0">
                <a:latin typeface="Abadi" panose="020B0604020104020204" pitchFamily="34" charset="0"/>
              </a:rPr>
              <a:t>Cross sectional average</a:t>
            </a:r>
          </a:p>
        </p:txBody>
      </p:sp>
    </p:spTree>
    <p:extLst>
      <p:ext uri="{BB962C8B-B14F-4D97-AF65-F5344CB8AC3E}">
        <p14:creationId xmlns:p14="http://schemas.microsoft.com/office/powerpoint/2010/main" val="39018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990D-490F-41FB-A95F-FF50FE06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Colorimetric Quantification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5D4BD6-C5CA-E5F8-FC0C-A6A41CC0558E}"/>
              </a:ext>
            </a:extLst>
          </p:cNvPr>
          <p:cNvSpPr txBox="1">
            <a:spLocks/>
          </p:cNvSpPr>
          <p:nvPr/>
        </p:nvSpPr>
        <p:spPr>
          <a:xfrm>
            <a:off x="681512" y="1474726"/>
            <a:ext cx="4955458" cy="417982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badi" panose="020B0604020104020204" pitchFamily="34" charset="0"/>
              </a:rPr>
              <a:t>Key positive aspects</a:t>
            </a:r>
          </a:p>
          <a:p>
            <a:r>
              <a:rPr lang="en-US" dirty="0">
                <a:latin typeface="Abadi" panose="020B0604020104020204" pitchFamily="34" charset="0"/>
              </a:rPr>
              <a:t>Accessible</a:t>
            </a:r>
          </a:p>
          <a:p>
            <a:r>
              <a:rPr lang="en-US" dirty="0">
                <a:latin typeface="Abadi" panose="020B0604020104020204" pitchFamily="34" charset="0"/>
              </a:rPr>
              <a:t>“Direct” measurement of concentration</a:t>
            </a: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badi" panose="020B0604020104020204" pitchFamily="34" charset="0"/>
              </a:rPr>
              <a:t>Key drawbacks</a:t>
            </a:r>
          </a:p>
          <a:p>
            <a:r>
              <a:rPr lang="en-US" dirty="0">
                <a:latin typeface="Abadi" panose="020B0604020104020204" pitchFamily="34" charset="0"/>
              </a:rPr>
              <a:t>2D or quasi-2D</a:t>
            </a:r>
          </a:p>
          <a:p>
            <a:r>
              <a:rPr lang="en-US" dirty="0">
                <a:latin typeface="Abadi" panose="020B0604020104020204" pitchFamily="34" charset="0"/>
              </a:rPr>
              <a:t>Color is a vector rather than a scalar – quantification is tricky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7CADB-A320-5F2B-30B5-219D7221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477" y="514851"/>
            <a:ext cx="1229824" cy="5136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AB455-9DAF-9DD0-14B6-A19B83192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b="7075"/>
          <a:stretch>
            <a:fillRect/>
          </a:stretch>
        </p:blipFill>
        <p:spPr bwMode="auto">
          <a:xfrm>
            <a:off x="8026686" y="467500"/>
            <a:ext cx="1280655" cy="518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174F4-D3A1-57A3-2919-E1FBBDA24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949" y="456793"/>
            <a:ext cx="2123448" cy="55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C9A7A6-21E6-DFF8-1F49-546634DB5437}"/>
              </a:ext>
            </a:extLst>
          </p:cNvPr>
          <p:cNvSpPr txBox="1"/>
          <p:nvPr/>
        </p:nvSpPr>
        <p:spPr>
          <a:xfrm>
            <a:off x="4495800" y="6146641"/>
            <a:ext cx="58293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0000"/>
                  </a:schemeClr>
                </a:solidFill>
                <a:latin typeface="Abadi" panose="020B0604020104020204" pitchFamily="34" charset="0"/>
              </a:rPr>
              <a:t>Nkuah et al. “Spatial Colorimetric Mapping of pH and Dissolved Carbon during Convective Dissolution of CO₂: Constraints from Domain, Geometry, and Indicator Mix on Measurement Reliability”. 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latin typeface="Abadi" panose="020B0604020104020204" pitchFamily="34" charset="0"/>
              </a:rPr>
              <a:t>In prep.</a:t>
            </a:r>
          </a:p>
          <a:p>
            <a:endParaRPr lang="en-US" sz="1400" i="1" dirty="0">
              <a:solidFill>
                <a:schemeClr val="bg1">
                  <a:lumMod val="9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3221-0B8D-4057-AA8A-9234F16C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Colorimetric Quantification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89FFC-EF11-49D6-9654-5B29298F0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76" y="1571625"/>
            <a:ext cx="6835140" cy="4057463"/>
          </a:xfrm>
        </p:spPr>
        <p:txBody>
          <a:bodyPr/>
          <a:lstStyle/>
          <a:p>
            <a:r>
              <a:rPr lang="en-US" dirty="0"/>
              <a:t>Different Color Quantification Schemes</a:t>
            </a:r>
          </a:p>
        </p:txBody>
      </p:sp>
      <p:pic>
        <p:nvPicPr>
          <p:cNvPr id="5" name="Picture 4" descr="Fig. 1">
            <a:extLst>
              <a:ext uri="{FF2B5EF4-FFF2-40B4-BE49-F238E27FC236}">
                <a16:creationId xmlns:a16="http://schemas.microsoft.com/office/drawing/2014/main" id="{52B85D79-7EEB-2429-1F97-E89E2C2FD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76" y="2576638"/>
            <a:ext cx="5118124" cy="2415922"/>
          </a:xfrm>
          <a:prstGeom prst="rect">
            <a:avLst/>
          </a:prstGeom>
        </p:spPr>
      </p:pic>
      <p:pic>
        <p:nvPicPr>
          <p:cNvPr id="6" name="Picture 5" descr="Fig. 2">
            <a:extLst>
              <a:ext uri="{FF2B5EF4-FFF2-40B4-BE49-F238E27FC236}">
                <a16:creationId xmlns:a16="http://schemas.microsoft.com/office/drawing/2014/main" id="{73BC35F2-6715-6EE1-C181-AC0D04146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180" y="2238570"/>
            <a:ext cx="5567320" cy="3058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1BA98-17C4-E7B1-FA38-336ED3D0E503}"/>
              </a:ext>
            </a:extLst>
          </p:cNvPr>
          <p:cNvSpPr txBox="1"/>
          <p:nvPr/>
        </p:nvSpPr>
        <p:spPr>
          <a:xfrm>
            <a:off x="7292340" y="229013"/>
            <a:ext cx="4584700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Y. Xu, M. Moura, E. G. </a:t>
            </a:r>
            <a:r>
              <a:rPr lang="en-US" sz="1400" dirty="0" err="1">
                <a:solidFill>
                  <a:schemeClr val="bg1">
                    <a:lumMod val="90000"/>
                  </a:schemeClr>
                </a:solidFill>
                <a:effectLst/>
              </a:rPr>
              <a:t>Flekkøy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and K. J. </a:t>
            </a:r>
            <a:r>
              <a:rPr lang="en-US" sz="1400" dirty="0" err="1">
                <a:solidFill>
                  <a:schemeClr val="bg1">
                    <a:lumMod val="90000"/>
                  </a:schemeClr>
                </a:solidFill>
                <a:effectLst/>
              </a:rPr>
              <a:t>Måløy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effectLst/>
              </a:rPr>
              <a:t>Advances in Water Resources A Comparison of Different Image Analysis Techniques for Mapping Spatiotemporal PH and Carbon Dissolution in Density-Driven Convection of CO</a:t>
            </a:r>
            <a:r>
              <a:rPr lang="en-US" sz="1400" i="1" baseline="-25000" dirty="0">
                <a:solidFill>
                  <a:schemeClr val="bg1">
                    <a:lumMod val="90000"/>
                  </a:schemeClr>
                </a:solidFill>
                <a:effectLst/>
              </a:rPr>
              <a:t>2</a:t>
            </a:r>
            <a:r>
              <a:rPr lang="en-US" sz="1400" i="1" dirty="0">
                <a:solidFill>
                  <a:schemeClr val="bg1">
                    <a:lumMod val="90000"/>
                  </a:schemeClr>
                </a:solidFill>
                <a:effectLst/>
              </a:rPr>
              <a:t> in Water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Adv. Water </a:t>
            </a:r>
            <a:r>
              <a:rPr lang="en-US" sz="1400" dirty="0" err="1">
                <a:solidFill>
                  <a:schemeClr val="bg1">
                    <a:lumMod val="90000"/>
                  </a:schemeClr>
                </a:solidFill>
                <a:effectLst/>
              </a:rPr>
              <a:t>Resour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. </a:t>
            </a:r>
            <a:r>
              <a:rPr lang="en-US" sz="1400" b="1" dirty="0">
                <a:solidFill>
                  <a:schemeClr val="bg1">
                    <a:lumMod val="90000"/>
                  </a:schemeClr>
                </a:solidFill>
                <a:effectLst/>
              </a:rPr>
              <a:t>212</a:t>
            </a:r>
            <a:r>
              <a:rPr lang="en-US" sz="1400" dirty="0">
                <a:solidFill>
                  <a:schemeClr val="bg1">
                    <a:lumMod val="90000"/>
                  </a:schemeClr>
                </a:solidFill>
                <a:effectLst/>
              </a:rPr>
              <a:t>, 105296 (2026).</a:t>
            </a:r>
            <a:endParaRPr lang="en-US" sz="1400" dirty="0">
              <a:solidFill>
                <a:schemeClr val="bg1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DE27E-84E5-03EC-951B-987152EC2187}"/>
                  </a:ext>
                </a:extLst>
              </p:cNvPr>
              <p:cNvSpPr txBox="1"/>
              <p:nvPr/>
            </p:nvSpPr>
            <p:spPr>
              <a:xfrm>
                <a:off x="2744974" y="5413057"/>
                <a:ext cx="11297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DE27E-84E5-03EC-951B-987152EC2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974" y="5413057"/>
                <a:ext cx="1129796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93E971-C788-6ECA-F8C7-229A63129A84}"/>
                  </a:ext>
                </a:extLst>
              </p:cNvPr>
              <p:cNvSpPr txBox="1"/>
              <p:nvPr/>
            </p:nvSpPr>
            <p:spPr>
              <a:xfrm>
                <a:off x="8239586" y="5405504"/>
                <a:ext cx="18950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93E971-C788-6ECA-F8C7-229A63129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586" y="5405504"/>
                <a:ext cx="18950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621323D-ABAE-DAEF-E955-4285E5CAF45A}"/>
              </a:ext>
            </a:extLst>
          </p:cNvPr>
          <p:cNvSpPr/>
          <p:nvPr/>
        </p:nvSpPr>
        <p:spPr>
          <a:xfrm>
            <a:off x="242277" y="2082800"/>
            <a:ext cx="5795921" cy="39370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3418C-68C6-CF34-966C-A6030D389BDD}"/>
              </a:ext>
            </a:extLst>
          </p:cNvPr>
          <p:cNvSpPr/>
          <p:nvPr/>
        </p:nvSpPr>
        <p:spPr>
          <a:xfrm>
            <a:off x="6175460" y="2082800"/>
            <a:ext cx="5795921" cy="39370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DA16-5872-3754-1758-D3B8B93F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23" y="1540501"/>
            <a:ext cx="4457700" cy="26288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Choice of quantification scheme can impact results </a:t>
            </a:r>
            <a:br>
              <a:rPr lang="en-US" dirty="0">
                <a:latin typeface="Abadi" panose="020B0604020104020204" pitchFamily="34" charset="0"/>
              </a:rPr>
            </a:b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For pH indicators,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errors propagate and </a:t>
            </a:r>
            <a:r>
              <a:rPr lang="en-US" i="1" dirty="0">
                <a:latin typeface="Abadi" panose="020B0604020104020204" pitchFamily="34" charset="0"/>
              </a:rPr>
              <a:t>amplify</a:t>
            </a:r>
            <a:r>
              <a:rPr lang="en-US" dirty="0">
                <a:latin typeface="Abadi" panose="020B0604020104020204" pitchFamily="34" charset="0"/>
              </a:rPr>
              <a:t> to concentration estimates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FC463-D76A-0043-FDA5-FB61D7BC8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64" y="109825"/>
            <a:ext cx="2429217" cy="5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18446-F5C7-3A18-AFCE-75A44C2E3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806" y="99551"/>
            <a:ext cx="2602800" cy="5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10445B-5E4B-9C71-1376-FB86CEF8557C}"/>
              </a:ext>
            </a:extLst>
          </p:cNvPr>
          <p:cNvSpPr txBox="1"/>
          <p:nvPr/>
        </p:nvSpPr>
        <p:spPr>
          <a:xfrm>
            <a:off x="1394702" y="4671168"/>
            <a:ext cx="374021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Nkuah et al. “Spatial Colorimetric Mapping of pH and Dissolved Carbon during Convective Dissolution of CO₂: Constraints from Domain, Geometry, and Indicator Mix on Measurement Reliability”. </a:t>
            </a:r>
            <a:r>
              <a:rPr lang="en-US" sz="14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In prep.</a:t>
            </a:r>
          </a:p>
          <a:p>
            <a:endParaRPr lang="en-US" sz="1400" i="1" dirty="0">
              <a:solidFill>
                <a:schemeClr val="tx1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A43FD-7E06-4768-A5B9-2E6191EFBE14}"/>
              </a:ext>
            </a:extLst>
          </p:cNvPr>
          <p:cNvSpPr txBox="1"/>
          <p:nvPr/>
        </p:nvSpPr>
        <p:spPr>
          <a:xfrm>
            <a:off x="7245506" y="5732998"/>
            <a:ext cx="54502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 dirty="0">
                <a:latin typeface="Abadi" panose="020B0604020104020204" pitchFamily="34" charset="0"/>
              </a:rPr>
              <a:t>RGB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F43ACB-E3A1-46C8-83B5-832DCF73AE63}"/>
              </a:ext>
            </a:extLst>
          </p:cNvPr>
          <p:cNvSpPr txBox="1"/>
          <p:nvPr/>
        </p:nvSpPr>
        <p:spPr>
          <a:xfrm>
            <a:off x="9857804" y="5732998"/>
            <a:ext cx="54502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 dirty="0">
                <a:latin typeface="Abadi" panose="020B0604020104020204" pitchFamily="34" charset="0"/>
              </a:rP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33700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C33224-05FA-0C2A-A314-9F9AACC9ED91}"/>
              </a:ext>
            </a:extLst>
          </p:cNvPr>
          <p:cNvSpPr txBox="1">
            <a:spLocks/>
          </p:cNvSpPr>
          <p:nvPr/>
        </p:nvSpPr>
        <p:spPr>
          <a:xfrm>
            <a:off x="605311" y="579376"/>
            <a:ext cx="8643463" cy="4179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BB885E-6F3F-22D7-6A49-AE323D9B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77" y="419100"/>
            <a:ext cx="6835140" cy="647512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3B4BD-5C19-BCE8-E71D-85651E50C9D6}"/>
              </a:ext>
            </a:extLst>
          </p:cNvPr>
          <p:cNvSpPr txBox="1"/>
          <p:nvPr/>
        </p:nvSpPr>
        <p:spPr>
          <a:xfrm>
            <a:off x="520383" y="1204747"/>
            <a:ext cx="5766117" cy="3647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X-ray µCT provides relatively robust estimates of </a:t>
            </a:r>
            <a:r>
              <a:rPr lang="en-US" sz="2000" b="1" dirty="0">
                <a:latin typeface="Abadi" panose="020B0604020104020204" pitchFamily="34" charset="0"/>
              </a:rPr>
              <a:t>mass transfer coefficient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b="1" i="1" dirty="0">
                <a:latin typeface="Abadi" panose="020B0604020104020204" pitchFamily="34" charset="0"/>
              </a:rPr>
              <a:t>k</a:t>
            </a:r>
            <a:r>
              <a:rPr lang="en-US" sz="2000" dirty="0">
                <a:latin typeface="Abadi" panose="020B0604020104020204" pitchFamily="34" charset="0"/>
              </a:rPr>
              <a:t> in 3D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Regardless of quantitative approach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Ganglia / bubble remobilization impacts statistics- interpret with care</a:t>
            </a:r>
          </a:p>
          <a:p>
            <a:r>
              <a:rPr lang="en-US" sz="2000" b="1" dirty="0">
                <a:latin typeface="Abadi" panose="020B0604020104020204" pitchFamily="34" charset="0"/>
              </a:rPr>
              <a:t>Aqueous concentrations </a:t>
            </a:r>
            <a:r>
              <a:rPr lang="en-US" sz="2000" dirty="0">
                <a:latin typeface="Abadi" panose="020B0604020104020204" pitchFamily="34" charset="0"/>
              </a:rPr>
              <a:t>still a challenge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Other methods – colorimetric – promising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Require precise calibration + quantification</a:t>
            </a:r>
          </a:p>
          <a:p>
            <a:pPr lvl="2"/>
            <a:endParaRPr lang="en-US" sz="2400" dirty="0">
              <a:latin typeface="Abadi" panose="020B0604020104020204" pitchFamily="34" charset="0"/>
            </a:endParaRPr>
          </a:p>
          <a:p>
            <a:endParaRPr lang="en-US" dirty="0">
              <a:latin typeface="Abadi" panose="020B0604020104020204" pitchFamily="34" charset="0"/>
            </a:endParaRPr>
          </a:p>
          <a:p>
            <a:pPr algn="l"/>
            <a:endParaRPr lang="en-US" sz="1500" dirty="0">
              <a:latin typeface="Abadi" panose="020B06040201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030B4-4275-1971-6497-84B279A3017D}"/>
              </a:ext>
            </a:extLst>
          </p:cNvPr>
          <p:cNvSpPr/>
          <p:nvPr/>
        </p:nvSpPr>
        <p:spPr>
          <a:xfrm>
            <a:off x="6980704" y="5109979"/>
            <a:ext cx="440167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This material is based upon work supported by the U.S. Department of Energy, Office of Science, Office of Basic Energy Sciences, Geosciences program under Award Number DE-SC0025400.</a:t>
            </a:r>
            <a:endParaRPr lang="en-AU" sz="1200" b="1" dirty="0">
              <a:latin typeface="Abadi" panose="020B0604020104020204" pitchFamily="34" charset="0"/>
            </a:endParaRPr>
          </a:p>
        </p:txBody>
      </p:sp>
      <p:pic>
        <p:nvPicPr>
          <p:cNvPr id="14" name="Picture 2" descr="Vertical Awardee Graphic Blue with Seal">
            <a:extLst>
              <a:ext uri="{FF2B5EF4-FFF2-40B4-BE49-F238E27FC236}">
                <a16:creationId xmlns:a16="http://schemas.microsoft.com/office/drawing/2014/main" id="{4846159C-5F94-CA02-6706-DAC6CBE72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2"/>
          <a:stretch>
            <a:fillRect/>
          </a:stretch>
        </p:blipFill>
        <p:spPr bwMode="auto">
          <a:xfrm>
            <a:off x="7653189" y="4129041"/>
            <a:ext cx="3208803" cy="9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FDA252-243B-F05A-2262-2CE5D24A73DD}"/>
              </a:ext>
            </a:extLst>
          </p:cNvPr>
          <p:cNvSpPr txBox="1"/>
          <p:nvPr/>
        </p:nvSpPr>
        <p:spPr>
          <a:xfrm>
            <a:off x="6873558" y="228600"/>
            <a:ext cx="4861242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Allison et al. “Quantifying Injection-Driven Mass Transfer within Porous Media via Time-Elapsed X-ray micro-Computed Tomography.”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 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[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physics.flu-dyn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]</a:t>
            </a:r>
            <a:endParaRPr lang="en-US" b="1" dirty="0">
              <a:latin typeface="Abadi" panose="020B0604020104020204" pitchFamily="34" charset="0"/>
            </a:endParaRPr>
          </a:p>
          <a:p>
            <a:endParaRPr lang="en-US" b="1" dirty="0">
              <a:latin typeface="Abadi" panose="020B0604020104020204" pitchFamily="34" charset="0"/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How is CO</a:t>
            </a:r>
            <a:r>
              <a:rPr lang="en-US" b="1" baseline="-25000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2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 invasion into heterogeneities affected by partial solubility?</a:t>
            </a:r>
          </a:p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R. Huang, A. Herring, M.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Saadatfar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, and A. Sheppard, </a:t>
            </a:r>
            <a:r>
              <a:rPr lang="en-US" sz="1800" i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Impact of Heterogeneity and Miscibility on scCO</a:t>
            </a:r>
            <a:r>
              <a:rPr lang="en-US" sz="1800" i="1" baseline="-250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2</a:t>
            </a:r>
            <a:r>
              <a:rPr lang="en-US" sz="1800" i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 Drainage Flow Patterns and Implications for Experimental Interpretation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, Water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Resour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. Res.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61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, (2025).</a:t>
            </a:r>
          </a:p>
          <a:p>
            <a:endParaRPr lang="en-US" sz="3200" dirty="0">
              <a:latin typeface="Abadi" panose="020B0604020104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11A2281-2E96-99B7-9914-657E107E9D25}"/>
              </a:ext>
            </a:extLst>
          </p:cNvPr>
          <p:cNvSpPr txBox="1">
            <a:spLocks/>
          </p:cNvSpPr>
          <p:nvPr/>
        </p:nvSpPr>
        <p:spPr>
          <a:xfrm>
            <a:off x="2020252" y="5157166"/>
            <a:ext cx="6835140" cy="64751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Nova" panose="020B0604020202020204" pitchFamily="34" charset="0"/>
                <a:ea typeface="UD Digi Kyokasho NK-B" panose="02020700000000000000" pitchFamily="18" charset="-128"/>
                <a:cs typeface="+mj-cs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E2071-3A59-4441-9F21-4F24774E56E2}"/>
              </a:ext>
            </a:extLst>
          </p:cNvPr>
          <p:cNvSpPr txBox="1"/>
          <p:nvPr/>
        </p:nvSpPr>
        <p:spPr>
          <a:xfrm>
            <a:off x="3055936" y="6374698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Interpore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C675CE-DEA5-C5E4-D14C-90BF0C907238}"/>
              </a:ext>
            </a:extLst>
          </p:cNvPr>
          <p:cNvSpPr/>
          <p:nvPr/>
        </p:nvSpPr>
        <p:spPr>
          <a:xfrm>
            <a:off x="10931525" y="6635750"/>
            <a:ext cx="355600" cy="101600"/>
          </a:xfrm>
          <a:prstGeom prst="rect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E4357-90F6-492E-B2C0-0429D634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Goals:</a:t>
            </a:r>
            <a:br>
              <a:rPr lang="en-US" dirty="0">
                <a:latin typeface="Abadi" panose="020B0604020104020204" pitchFamily="34" charset="0"/>
              </a:rPr>
            </a:b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E88DB-AA96-4BC3-B290-0E2E2CF347DD}"/>
              </a:ext>
            </a:extLst>
          </p:cNvPr>
          <p:cNvSpPr txBox="1"/>
          <p:nvPr/>
        </p:nvSpPr>
        <p:spPr>
          <a:xfrm>
            <a:off x="294225" y="837798"/>
            <a:ext cx="650466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Transport of </a:t>
            </a:r>
            <a:r>
              <a:rPr lang="en-US" i="1" dirty="0">
                <a:latin typeface="Abadi" panose="020B0604020104020204" pitchFamily="34" charset="0"/>
              </a:rPr>
              <a:t>Partially-Soluble</a:t>
            </a:r>
            <a:r>
              <a:rPr lang="en-US" dirty="0">
                <a:latin typeface="Abadi" panose="020B0604020104020204" pitchFamily="34" charset="0"/>
              </a:rPr>
              <a:t> Fluids</a:t>
            </a:r>
          </a:p>
          <a:p>
            <a:r>
              <a:rPr lang="en-US" dirty="0">
                <a:latin typeface="Abadi" panose="020B0604020104020204" pitchFamily="34" charset="0"/>
              </a:rPr>
              <a:t>	CO</a:t>
            </a:r>
            <a:r>
              <a:rPr lang="en-US" baseline="-25000" dirty="0">
                <a:latin typeface="Abadi" panose="020B0604020104020204" pitchFamily="34" charset="0"/>
              </a:rPr>
              <a:t>2</a:t>
            </a:r>
            <a:r>
              <a:rPr lang="en-US" dirty="0">
                <a:latin typeface="Abadi" panose="020B0604020104020204" pitchFamily="34" charset="0"/>
              </a:rPr>
              <a:t>, H</a:t>
            </a:r>
            <a:r>
              <a:rPr lang="en-US" baseline="-25000" dirty="0">
                <a:latin typeface="Abadi" panose="020B0604020104020204" pitchFamily="34" charset="0"/>
              </a:rPr>
              <a:t>2</a:t>
            </a:r>
            <a:r>
              <a:rPr lang="en-US" dirty="0">
                <a:latin typeface="Abadi" panose="020B0604020104020204" pitchFamily="34" charset="0"/>
              </a:rPr>
              <a:t>, NAPLs….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Many </a:t>
            </a:r>
            <a:r>
              <a:rPr lang="en-US" b="1" dirty="0">
                <a:latin typeface="Abadi" panose="020B0604020104020204" pitchFamily="34" charset="0"/>
              </a:rPr>
              <a:t>multiphase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b="1" dirty="0">
                <a:latin typeface="Abadi" panose="020B0604020104020204" pitchFamily="34" charset="0"/>
              </a:rPr>
              <a:t>imaging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b="1" dirty="0">
                <a:latin typeface="Abadi" panose="020B0604020104020204" pitchFamily="34" charset="0"/>
              </a:rPr>
              <a:t>experiments </a:t>
            </a:r>
            <a:r>
              <a:rPr lang="en-US" dirty="0">
                <a:latin typeface="Abadi" panose="020B0604020104020204" pitchFamily="34" charset="0"/>
              </a:rPr>
              <a:t>are conducted with fluids </a:t>
            </a:r>
            <a:r>
              <a:rPr lang="en-US" i="1" dirty="0">
                <a:latin typeface="Abadi" panose="020B0604020104020204" pitchFamily="34" charset="0"/>
              </a:rPr>
              <a:t>pre-mixed</a:t>
            </a:r>
            <a:r>
              <a:rPr lang="en-US" dirty="0">
                <a:latin typeface="Abadi" panose="020B0604020104020204" pitchFamily="34" charset="0"/>
              </a:rPr>
              <a:t> to </a:t>
            </a:r>
            <a:r>
              <a:rPr lang="en-US" dirty="0" err="1">
                <a:latin typeface="Abadi" panose="020B0604020104020204" pitchFamily="34" charset="0"/>
              </a:rPr>
              <a:t>acheive</a:t>
            </a:r>
            <a:r>
              <a:rPr lang="en-US" dirty="0">
                <a:latin typeface="Abadi" panose="020B0604020104020204" pitchFamily="34" charset="0"/>
              </a:rPr>
              <a:t> mutual solubility and </a:t>
            </a:r>
            <a:r>
              <a:rPr lang="en-US" b="1" dirty="0">
                <a:latin typeface="Abadi" panose="020B0604020104020204" pitchFamily="34" charset="0"/>
              </a:rPr>
              <a:t>immiscible</a:t>
            </a:r>
            <a:r>
              <a:rPr lang="en-US" dirty="0">
                <a:latin typeface="Abadi" panose="020B0604020104020204" pitchFamily="34" charset="0"/>
              </a:rPr>
              <a:t> displacements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In the </a:t>
            </a:r>
            <a:r>
              <a:rPr lang="en-US" b="1" dirty="0">
                <a:latin typeface="Abadi" panose="020B0604020104020204" pitchFamily="34" charset="0"/>
              </a:rPr>
              <a:t>field</a:t>
            </a:r>
            <a:r>
              <a:rPr lang="en-US" dirty="0">
                <a:latin typeface="Abadi" panose="020B0604020104020204" pitchFamily="34" charset="0"/>
              </a:rPr>
              <a:t>, observe significant </a:t>
            </a:r>
            <a:r>
              <a:rPr lang="en-US" b="1" dirty="0">
                <a:latin typeface="Abadi" panose="020B0604020104020204" pitchFamily="34" charset="0"/>
              </a:rPr>
              <a:t>mass transfer</a:t>
            </a:r>
            <a:r>
              <a:rPr lang="en-US" dirty="0">
                <a:latin typeface="Abadi" panose="020B0604020104020204" pitchFamily="34" charset="0"/>
              </a:rPr>
              <a:t> between liquid/gas/supercritical phase and water (both dissolution and evaporation) 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Subsequent movement by advection, diffusion, density-driven convection </a:t>
            </a:r>
          </a:p>
          <a:p>
            <a:endParaRPr lang="en-US" dirty="0">
              <a:latin typeface="Abadi" panose="020B0604020104020204" pitchFamily="34" charset="0"/>
            </a:endParaRPr>
          </a:p>
          <a:p>
            <a:r>
              <a:rPr lang="en-US" b="1" dirty="0">
                <a:latin typeface="Abadi" panose="020B0604020104020204" pitchFamily="34" charset="0"/>
              </a:rPr>
              <a:t>How to quantify transport in both “pure” fluid phase and in aqueous phase?</a:t>
            </a:r>
          </a:p>
          <a:p>
            <a:br>
              <a:rPr lang="en-US" sz="1400" dirty="0">
                <a:latin typeface="Abadi" panose="020B0604020104020204" pitchFamily="34" charset="0"/>
              </a:rPr>
            </a:br>
            <a:endParaRPr lang="en-US" sz="1400" dirty="0">
              <a:latin typeface="Abadi" panose="020B0604020104020204" pitchFamily="34" charset="0"/>
            </a:endParaRPr>
          </a:p>
          <a:p>
            <a:pPr marL="342891" indent="-342891">
              <a:buFont typeface="+mj-lt"/>
              <a:buAutoNum type="arabicPeriod"/>
            </a:pPr>
            <a:endParaRPr lang="en-US" sz="1400" dirty="0">
              <a:latin typeface="Abadi" panose="020B0604020104020204" pitchFamily="34" charset="0"/>
            </a:endParaRPr>
          </a:p>
          <a:p>
            <a:pPr marL="342891" indent="-342891">
              <a:buFont typeface="+mj-lt"/>
              <a:buAutoNum type="arabicPeriod"/>
            </a:pPr>
            <a:endParaRPr lang="en-US" sz="1400" dirty="0">
              <a:latin typeface="Abadi" panose="020B0604020104020204" pitchFamily="34" charset="0"/>
            </a:endParaRPr>
          </a:p>
          <a:p>
            <a:pPr marL="342891" indent="-342891">
              <a:buFont typeface="+mj-lt"/>
              <a:buAutoNum type="arabicPeriod"/>
            </a:pPr>
            <a:endParaRPr lang="en-US" sz="1400" dirty="0"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E0B2B4-31B2-411D-A5FF-6F71DDE43F22}"/>
              </a:ext>
            </a:extLst>
          </p:cNvPr>
          <p:cNvSpPr txBox="1"/>
          <p:nvPr/>
        </p:nvSpPr>
        <p:spPr>
          <a:xfrm>
            <a:off x="3055936" y="6374698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Interpore 2026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2E7765-0FBD-4052-9909-FA0C8BCF6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06"/>
          <a:stretch/>
        </p:blipFill>
        <p:spPr>
          <a:xfrm>
            <a:off x="7835087" y="2518357"/>
            <a:ext cx="4264447" cy="2595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2E0E44-91C6-4B52-A642-8E0A8A039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383"/>
          <a:stretch/>
        </p:blipFill>
        <p:spPr>
          <a:xfrm>
            <a:off x="7674797" y="19018"/>
            <a:ext cx="4130511" cy="2595662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75BD34C1-C1F4-4E52-A8CE-FDBCD28E484F}"/>
              </a:ext>
            </a:extLst>
          </p:cNvPr>
          <p:cNvSpPr/>
          <p:nvPr/>
        </p:nvSpPr>
        <p:spPr>
          <a:xfrm rot="10800000">
            <a:off x="7437361" y="1892198"/>
            <a:ext cx="405796" cy="1765677"/>
          </a:xfrm>
          <a:prstGeom prst="downArrow">
            <a:avLst/>
          </a:prstGeom>
          <a:solidFill>
            <a:schemeClr val="bg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18A59-E32B-4D56-92FB-3C6481BC7168}"/>
              </a:ext>
            </a:extLst>
          </p:cNvPr>
          <p:cNvSpPr txBox="1"/>
          <p:nvPr/>
        </p:nvSpPr>
        <p:spPr>
          <a:xfrm rot="16200000">
            <a:off x="6418741" y="2709651"/>
            <a:ext cx="17656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Fresh water injection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11B4DE-1A6F-4AE1-91B1-50EC14FBEEFC}"/>
              </a:ext>
            </a:extLst>
          </p:cNvPr>
          <p:cNvSpPr txBox="1"/>
          <p:nvPr/>
        </p:nvSpPr>
        <p:spPr>
          <a:xfrm>
            <a:off x="7831516" y="5087755"/>
            <a:ext cx="43604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Huang, R., Herring, A. L., &amp; Sheppard, A. (2023). Investigation of supercritical CO2 mass transfer in porous media using X-ray micro-computed tomography.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Advances in Water Resources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171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104338. https://doi.org/10.1016/j.advwatres.2022.104338</a:t>
            </a:r>
          </a:p>
        </p:txBody>
      </p:sp>
    </p:spTree>
    <p:extLst>
      <p:ext uri="{BB962C8B-B14F-4D97-AF65-F5344CB8AC3E}">
        <p14:creationId xmlns:p14="http://schemas.microsoft.com/office/powerpoint/2010/main" val="23208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AFE3-3974-4BF8-9713-C26C742C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51" y="184430"/>
            <a:ext cx="11277601" cy="1123761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Two approaches we are pursuing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F2EA1-13DB-4570-9732-FD2144D4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20" y="1492621"/>
            <a:ext cx="5456903" cy="401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badi" panose="020B0604020104020204" pitchFamily="34" charset="0"/>
              </a:rPr>
              <a:t>X-ray </a:t>
            </a:r>
            <a:r>
              <a:rPr lang="el-GR" sz="2400" b="1" dirty="0"/>
              <a:t>μ</a:t>
            </a:r>
            <a:r>
              <a:rPr lang="en-US" sz="2400" b="1" dirty="0">
                <a:latin typeface="Abadi" panose="020B0604020104020204" pitchFamily="34" charset="0"/>
              </a:rPr>
              <a:t>CT Studies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AB4682-BD08-4BC0-AE75-3909FE7C40BD}"/>
              </a:ext>
            </a:extLst>
          </p:cNvPr>
          <p:cNvSpPr txBox="1">
            <a:spLocks/>
          </p:cNvSpPr>
          <p:nvPr/>
        </p:nvSpPr>
        <p:spPr>
          <a:xfrm>
            <a:off x="6386051" y="1492621"/>
            <a:ext cx="5348748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Colorimetric Methods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69C4F-209A-490F-8D8A-048E9333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746" y="2024704"/>
            <a:ext cx="5732106" cy="3525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F157A6-04E7-46DD-9BCB-47E643207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103" y="1308191"/>
            <a:ext cx="3856703" cy="5461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565C9-3950-414B-A81F-BE91913E9135}"/>
              </a:ext>
            </a:extLst>
          </p:cNvPr>
          <p:cNvSpPr txBox="1"/>
          <p:nvPr/>
        </p:nvSpPr>
        <p:spPr>
          <a:xfrm>
            <a:off x="3055936" y="6374698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Interpore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CD90-4027-4344-8BA3-09ED7805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67" y="338815"/>
            <a:ext cx="11286162" cy="1123761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Mass Transfer Coefficient and Aqueous Concentration</a:t>
            </a:r>
            <a:br>
              <a:rPr lang="en-US" dirty="0">
                <a:latin typeface="Abadi" panose="020B0604020104020204" pitchFamily="34" charset="0"/>
              </a:rPr>
            </a:br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4F937-CF25-4CBC-8DC8-86111590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01" y="1457794"/>
            <a:ext cx="4352676" cy="92935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F827C-24E6-4D1F-8AFD-C915B5E4C7CD}"/>
              </a:ext>
            </a:extLst>
          </p:cNvPr>
          <p:cNvSpPr txBox="1"/>
          <p:nvPr/>
        </p:nvSpPr>
        <p:spPr>
          <a:xfrm>
            <a:off x="850437" y="5261684"/>
            <a:ext cx="4508502" cy="553998"/>
          </a:xfrm>
          <a:prstGeom prst="rect">
            <a:avLst/>
          </a:prstGeom>
          <a:solidFill>
            <a:srgbClr val="7030A0">
              <a:alpha val="41961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i="1" dirty="0">
                <a:latin typeface="Abadi" panose="020B0604020104020204" pitchFamily="34" charset="0"/>
              </a:rPr>
              <a:t>Key Assumption: What is aqueous phase concentration C?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E0B718-163F-F1C2-713E-9BB664E444AE}"/>
              </a:ext>
            </a:extLst>
          </p:cNvPr>
          <p:cNvSpPr/>
          <p:nvPr/>
        </p:nvSpPr>
        <p:spPr>
          <a:xfrm>
            <a:off x="3204914" y="1491405"/>
            <a:ext cx="558800" cy="929355"/>
          </a:xfrm>
          <a:prstGeom prst="rect">
            <a:avLst/>
          </a:prstGeom>
          <a:solidFill>
            <a:srgbClr val="FF82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228248-872A-5394-D07D-49619C476DB3}"/>
              </a:ext>
            </a:extLst>
          </p:cNvPr>
          <p:cNvSpPr/>
          <p:nvPr/>
        </p:nvSpPr>
        <p:spPr>
          <a:xfrm>
            <a:off x="4409846" y="1761274"/>
            <a:ext cx="228600" cy="444500"/>
          </a:xfrm>
          <a:prstGeom prst="rect">
            <a:avLst/>
          </a:prstGeom>
          <a:solidFill>
            <a:srgbClr val="FF82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1FCCD-46B9-EA51-2C16-C93359B61F60}"/>
              </a:ext>
            </a:extLst>
          </p:cNvPr>
          <p:cNvSpPr/>
          <p:nvPr/>
        </p:nvSpPr>
        <p:spPr>
          <a:xfrm>
            <a:off x="850437" y="3922462"/>
            <a:ext cx="4508502" cy="902791"/>
          </a:xfrm>
          <a:prstGeom prst="rect">
            <a:avLst/>
          </a:prstGeom>
          <a:solidFill>
            <a:schemeClr val="accent1"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Measure directly from image sequences, with some assumptions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(time &amp; space resolution)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85C86F-3627-4116-89A3-CAFCE6B34CB5}"/>
              </a:ext>
            </a:extLst>
          </p:cNvPr>
          <p:cNvSpPr/>
          <p:nvPr/>
        </p:nvSpPr>
        <p:spPr>
          <a:xfrm>
            <a:off x="850437" y="4803393"/>
            <a:ext cx="4508502" cy="444500"/>
          </a:xfrm>
          <a:prstGeom prst="rect">
            <a:avLst/>
          </a:prstGeom>
          <a:solidFill>
            <a:schemeClr val="accent6">
              <a:lumMod val="20000"/>
              <a:lumOff val="8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Assume constant or estimate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84A57E-E448-5624-ECB3-5EC3C9417C11}"/>
              </a:ext>
            </a:extLst>
          </p:cNvPr>
          <p:cNvSpPr/>
          <p:nvPr/>
        </p:nvSpPr>
        <p:spPr>
          <a:xfrm>
            <a:off x="4638446" y="1761274"/>
            <a:ext cx="558800" cy="444500"/>
          </a:xfrm>
          <a:prstGeom prst="rect">
            <a:avLst/>
          </a:prstGeom>
          <a:solidFill>
            <a:schemeClr val="accent6">
              <a:lumMod val="20000"/>
              <a:lumOff val="8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F85D06-D7D8-394B-A0CB-A8F61EB9A65C}"/>
              </a:ext>
            </a:extLst>
          </p:cNvPr>
          <p:cNvSpPr/>
          <p:nvPr/>
        </p:nvSpPr>
        <p:spPr>
          <a:xfrm>
            <a:off x="2686155" y="1796200"/>
            <a:ext cx="558800" cy="444500"/>
          </a:xfrm>
          <a:prstGeom prst="rect">
            <a:avLst/>
          </a:prstGeom>
          <a:solidFill>
            <a:schemeClr val="accent6">
              <a:lumMod val="20000"/>
              <a:lumOff val="8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EA27A5-94B1-2579-D3FB-66A0D710C722}"/>
              </a:ext>
            </a:extLst>
          </p:cNvPr>
          <p:cNvSpPr txBox="1"/>
          <p:nvPr/>
        </p:nvSpPr>
        <p:spPr>
          <a:xfrm>
            <a:off x="7099163" y="1032399"/>
            <a:ext cx="444500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mass</a:t>
            </a:r>
          </a:p>
          <a:p>
            <a:pPr algn="l"/>
            <a:r>
              <a:rPr 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density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volume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time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mass transfer coefficient</a:t>
            </a:r>
          </a:p>
          <a:p>
            <a:pPr algn="l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interfacial area</a:t>
            </a:r>
          </a:p>
          <a:p>
            <a:pPr algn="l"/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aqueous concentration at the solubility limit</a:t>
            </a: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aqueous concentration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FC35BD1-100D-4E32-807B-E4174E0C8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20" y="3429000"/>
            <a:ext cx="5456903" cy="2366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badi" panose="020B0604020104020204" pitchFamily="34" charset="0"/>
              </a:rPr>
              <a:t>X-ray </a:t>
            </a:r>
            <a:r>
              <a:rPr lang="el-GR" sz="2400" b="1" dirty="0"/>
              <a:t>μ</a:t>
            </a:r>
            <a:r>
              <a:rPr lang="en-US" sz="2400" b="1" dirty="0">
                <a:latin typeface="Abadi" panose="020B0604020104020204" pitchFamily="34" charset="0"/>
              </a:rPr>
              <a:t>CT Studies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11C824D-6A12-42CD-B17F-86B36BCC2927}"/>
              </a:ext>
            </a:extLst>
          </p:cNvPr>
          <p:cNvSpPr txBox="1">
            <a:spLocks/>
          </p:cNvSpPr>
          <p:nvPr/>
        </p:nvSpPr>
        <p:spPr>
          <a:xfrm>
            <a:off x="6386051" y="3429000"/>
            <a:ext cx="5348748" cy="21210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0">
              <a:buNone/>
            </a:pPr>
            <a:r>
              <a:rPr lang="en-US" b="1" dirty="0">
                <a:latin typeface="Abadi" panose="020B0604020104020204" pitchFamily="34" charset="0"/>
              </a:rPr>
              <a:t>Colorimetric Methods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FB9A51-5832-4790-AF10-54C207325E87}"/>
              </a:ext>
            </a:extLst>
          </p:cNvPr>
          <p:cNvSpPr/>
          <p:nvPr/>
        </p:nvSpPr>
        <p:spPr>
          <a:xfrm>
            <a:off x="6961848" y="3922463"/>
            <a:ext cx="4508502" cy="889000"/>
          </a:xfrm>
          <a:prstGeom prst="rect">
            <a:avLst/>
          </a:prstGeom>
          <a:solidFill>
            <a:schemeClr val="accent1"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Measure directly from image sequences with some assumptions (3D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2D), indicator applicability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540C64-BC8A-45FD-B4EA-00AD79602B69}"/>
              </a:ext>
            </a:extLst>
          </p:cNvPr>
          <p:cNvSpPr/>
          <p:nvPr/>
        </p:nvSpPr>
        <p:spPr>
          <a:xfrm>
            <a:off x="6961848" y="4814980"/>
            <a:ext cx="4508502" cy="444500"/>
          </a:xfrm>
          <a:prstGeom prst="rect">
            <a:avLst/>
          </a:prstGeom>
          <a:solidFill>
            <a:schemeClr val="accent6">
              <a:lumMod val="20000"/>
              <a:lumOff val="8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Assume constant or estimate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E40D3C-0DC5-4C2B-BE2E-61149C65C44D}"/>
              </a:ext>
            </a:extLst>
          </p:cNvPr>
          <p:cNvSpPr/>
          <p:nvPr/>
        </p:nvSpPr>
        <p:spPr>
          <a:xfrm>
            <a:off x="5367561" y="1767232"/>
            <a:ext cx="558800" cy="444500"/>
          </a:xfrm>
          <a:prstGeom prst="rect">
            <a:avLst/>
          </a:prstGeom>
          <a:solidFill>
            <a:srgbClr val="7030A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964E7C-F868-4B83-9EBD-77467F4D0B16}"/>
              </a:ext>
            </a:extLst>
          </p:cNvPr>
          <p:cNvSpPr/>
          <p:nvPr/>
        </p:nvSpPr>
        <p:spPr>
          <a:xfrm>
            <a:off x="3992313" y="1610107"/>
            <a:ext cx="475818" cy="733400"/>
          </a:xfrm>
          <a:prstGeom prst="ellipse">
            <a:avLst/>
          </a:prstGeom>
          <a:solidFill>
            <a:srgbClr val="FEE68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475E16-FFD1-4191-BCEB-1197066F10B9}"/>
              </a:ext>
            </a:extLst>
          </p:cNvPr>
          <p:cNvSpPr txBox="1"/>
          <p:nvPr/>
        </p:nvSpPr>
        <p:spPr>
          <a:xfrm>
            <a:off x="3055936" y="6374698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Interpore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7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2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2CEA-5CD7-4B12-BC7A-D201E09B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X-ray </a:t>
            </a:r>
            <a:r>
              <a:rPr lang="el-GR" sz="3600" dirty="0"/>
              <a:t>μ</a:t>
            </a:r>
            <a:r>
              <a:rPr lang="en-US" sz="3600" dirty="0"/>
              <a:t>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16C2-592D-4BFF-BBF9-89EAF518D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12" y="1474726"/>
            <a:ext cx="4955458" cy="41798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>
                <a:latin typeface="Abadi" panose="020B0604020104020204" pitchFamily="34" charset="0"/>
              </a:rPr>
              <a:t>Key positive aspects</a:t>
            </a:r>
          </a:p>
          <a:p>
            <a:r>
              <a:rPr lang="en-US" sz="2800" dirty="0">
                <a:latin typeface="Abadi" panose="020B0604020104020204" pitchFamily="34" charset="0"/>
              </a:rPr>
              <a:t>3D</a:t>
            </a:r>
          </a:p>
          <a:p>
            <a:r>
              <a:rPr lang="en-US" dirty="0">
                <a:latin typeface="Abadi" panose="020B0604020104020204" pitchFamily="34" charset="0"/>
              </a:rPr>
              <a:t>Compatible with reservoir conditions</a:t>
            </a:r>
            <a:endParaRPr lang="en-US" sz="2800" dirty="0">
              <a:latin typeface="Abadi" panose="020B0604020104020204" pitchFamily="34" charset="0"/>
            </a:endParaRPr>
          </a:p>
          <a:p>
            <a:r>
              <a:rPr lang="en-US" sz="2800" dirty="0">
                <a:latin typeface="Abadi" panose="020B0604020104020204" pitchFamily="34" charset="0"/>
              </a:rPr>
              <a:t>Opaque Samples</a:t>
            </a:r>
          </a:p>
          <a:p>
            <a:endParaRPr lang="en-US" sz="28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Abadi" panose="020B0604020104020204" pitchFamily="34" charset="0"/>
              </a:rPr>
              <a:t>Key drawbacks</a:t>
            </a:r>
          </a:p>
          <a:p>
            <a:r>
              <a:rPr lang="en-US" dirty="0">
                <a:latin typeface="Abadi" panose="020B0604020104020204" pitchFamily="34" charset="0"/>
              </a:rPr>
              <a:t>Most solutes of interest do </a:t>
            </a:r>
            <a:r>
              <a:rPr lang="en-US" b="1" i="1" dirty="0">
                <a:latin typeface="Abadi" panose="020B0604020104020204" pitchFamily="34" charset="0"/>
              </a:rPr>
              <a:t>not</a:t>
            </a:r>
            <a:r>
              <a:rPr lang="en-US" dirty="0">
                <a:latin typeface="Abadi" panose="020B0604020104020204" pitchFamily="34" charset="0"/>
              </a:rPr>
              <a:t> produce X-ray contrast</a:t>
            </a:r>
          </a:p>
          <a:p>
            <a:r>
              <a:rPr lang="en-US" dirty="0">
                <a:latin typeface="Abadi" panose="020B0604020104020204" pitchFamily="34" charset="0"/>
              </a:rPr>
              <a:t>Aqueous concentration must be </a:t>
            </a:r>
            <a:r>
              <a:rPr lang="en-US" b="1" i="1" dirty="0">
                <a:latin typeface="Abadi" panose="020B0604020104020204" pitchFamily="34" charset="0"/>
              </a:rPr>
              <a:t>inferred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7BDFFD-C1D1-4086-BED1-8AFC35334C9E}"/>
              </a:ext>
            </a:extLst>
          </p:cNvPr>
          <p:cNvGrpSpPr>
            <a:grpSpLocks noChangeAspect="1"/>
          </p:cNvGrpSpPr>
          <p:nvPr/>
        </p:nvGrpSpPr>
        <p:grpSpPr>
          <a:xfrm>
            <a:off x="5861282" y="493967"/>
            <a:ext cx="5852160" cy="5160586"/>
            <a:chOff x="5385741" y="0"/>
            <a:chExt cx="6764693" cy="59669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1472AC-F1C3-4762-AB96-A9E0354588BB}"/>
                </a:ext>
              </a:extLst>
            </p:cNvPr>
            <p:cNvPicPr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1" t="13014" r="35241" b="17677"/>
            <a:stretch/>
          </p:blipFill>
          <p:spPr bwMode="auto">
            <a:xfrm>
              <a:off x="5385741" y="0"/>
              <a:ext cx="6764693" cy="59669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DB3E93-C578-465A-AC1F-C9169E4D8DCA}"/>
                </a:ext>
              </a:extLst>
            </p:cNvPr>
            <p:cNvSpPr/>
            <p:nvPr/>
          </p:nvSpPr>
          <p:spPr>
            <a:xfrm>
              <a:off x="5631446" y="52811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C449C9-B020-4957-8F1E-3A56497E5BA8}"/>
                </a:ext>
              </a:extLst>
            </p:cNvPr>
            <p:cNvSpPr/>
            <p:nvPr/>
          </p:nvSpPr>
          <p:spPr>
            <a:xfrm>
              <a:off x="5783846" y="54335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EBCAF3-E242-4AB0-BCE4-63C48C5C34FD}"/>
                </a:ext>
              </a:extLst>
            </p:cNvPr>
            <p:cNvSpPr/>
            <p:nvPr/>
          </p:nvSpPr>
          <p:spPr>
            <a:xfrm>
              <a:off x="9080662" y="5281127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A4B868-D215-4116-A4CD-66AB486E7ECC}"/>
                </a:ext>
              </a:extLst>
            </p:cNvPr>
            <p:cNvSpPr/>
            <p:nvPr/>
          </p:nvSpPr>
          <p:spPr>
            <a:xfrm>
              <a:off x="9080661" y="3343470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6D5F9A-D3AA-422E-A047-9B30F301B7D8}"/>
                </a:ext>
              </a:extLst>
            </p:cNvPr>
            <p:cNvSpPr/>
            <p:nvPr/>
          </p:nvSpPr>
          <p:spPr>
            <a:xfrm>
              <a:off x="9080660" y="1545772"/>
              <a:ext cx="410547" cy="4665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81FC28-C9AE-460B-9261-EA03F6D99610}"/>
              </a:ext>
            </a:extLst>
          </p:cNvPr>
          <p:cNvSpPr txBox="1"/>
          <p:nvPr/>
        </p:nvSpPr>
        <p:spPr>
          <a:xfrm>
            <a:off x="3055936" y="6374698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F0F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B4B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Interpore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5B2451FB-2F8E-4B99-A457-FC7B5208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94" y="879953"/>
            <a:ext cx="6352631" cy="5226312"/>
          </a:xfrm>
          <a:prstGeom prst="rect">
            <a:avLst/>
          </a:prstGeom>
        </p:spPr>
      </p:pic>
      <p:sp>
        <p:nvSpPr>
          <p:cNvPr id="97" name="Title 1">
            <a:extLst>
              <a:ext uri="{FF2B5EF4-FFF2-40B4-BE49-F238E27FC236}">
                <a16:creationId xmlns:a16="http://schemas.microsoft.com/office/drawing/2014/main" id="{F1B1B028-F3D8-431E-A998-6AC94E02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0153650" cy="589809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Quantifying the Effect of Assumptions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49951-5F65-F6C5-C33D-A48CF6EC71AF}"/>
              </a:ext>
            </a:extLst>
          </p:cNvPr>
          <p:cNvSpPr txBox="1"/>
          <p:nvPr/>
        </p:nvSpPr>
        <p:spPr>
          <a:xfrm>
            <a:off x="402601" y="1115514"/>
            <a:ext cx="27787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i="1" dirty="0">
                <a:latin typeface="Abadi" panose="020B0604020104020204" pitchFamily="34" charset="0"/>
              </a:rPr>
              <a:t>Key Assumption- What is aqueous phase concentration 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EA112-9E7B-4C3F-FB90-64640574B59D}"/>
              </a:ext>
            </a:extLst>
          </p:cNvPr>
          <p:cNvSpPr txBox="1"/>
          <p:nvPr/>
        </p:nvSpPr>
        <p:spPr>
          <a:xfrm>
            <a:off x="8086181" y="1036307"/>
            <a:ext cx="27146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badi" panose="020B0604020104020204" pitchFamily="34" charset="0"/>
              </a:rPr>
              <a:t>Huang et al. (2023) </a:t>
            </a:r>
            <a:r>
              <a:rPr lang="en-US" sz="1800" dirty="0">
                <a:latin typeface="Abadi" panose="020B0604020104020204" pitchFamily="34" charset="0"/>
              </a:rPr>
              <a:t>identify clusters where safe to assume C=0; calculate </a:t>
            </a:r>
            <a:r>
              <a:rPr lang="en-US" sz="1800" i="1" dirty="0">
                <a:latin typeface="Abadi" panose="020B0604020104020204" pitchFamily="34" charset="0"/>
              </a:rPr>
              <a:t>k</a:t>
            </a:r>
            <a:r>
              <a:rPr lang="en-US" sz="1800" dirty="0">
                <a:latin typeface="Abadi" panose="020B0604020104020204" pitchFamily="34" charset="0"/>
              </a:rPr>
              <a:t> based on those clusters only 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E54E6-CCFA-1BE8-6C02-E61AB9359CAF}"/>
              </a:ext>
            </a:extLst>
          </p:cNvPr>
          <p:cNvSpPr txBox="1"/>
          <p:nvPr/>
        </p:nvSpPr>
        <p:spPr>
          <a:xfrm>
            <a:off x="7838530" y="4274807"/>
            <a:ext cx="4039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Patmonoaji</a:t>
            </a:r>
            <a:r>
              <a:rPr lang="en-US" sz="1800" b="1" dirty="0">
                <a:latin typeface="Abadi" panose="020B0604020104020204" pitchFamily="34" charset="0"/>
              </a:rPr>
              <a:t> et al. (2017, 2021, 2023) </a:t>
            </a:r>
            <a:r>
              <a:rPr lang="en-US" sz="1800" dirty="0">
                <a:latin typeface="Abadi" panose="020B0604020104020204" pitchFamily="34" charset="0"/>
              </a:rPr>
              <a:t>Apply a 1D Advection-Dispersion model to estimate concentration as function of length along core 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2" name="Arrow: Bent 1">
            <a:extLst>
              <a:ext uri="{FF2B5EF4-FFF2-40B4-BE49-F238E27FC236}">
                <a16:creationId xmlns:a16="http://schemas.microsoft.com/office/drawing/2014/main" id="{BB48ECBE-F7F9-4B45-A06E-16C6C2AD253F}"/>
              </a:ext>
            </a:extLst>
          </p:cNvPr>
          <p:cNvSpPr/>
          <p:nvPr/>
        </p:nvSpPr>
        <p:spPr>
          <a:xfrm flipH="1">
            <a:off x="10800806" y="1889052"/>
            <a:ext cx="639352" cy="2404153"/>
          </a:xfrm>
          <a:prstGeom prst="bentArrow">
            <a:avLst/>
          </a:prstGeom>
          <a:gradFill flip="none" rotWithShape="1">
            <a:gsLst>
              <a:gs pos="0">
                <a:srgbClr val="FF0000"/>
              </a:gs>
              <a:gs pos="55800">
                <a:schemeClr val="tx1">
                  <a:lumMod val="20000"/>
                  <a:lumOff val="80000"/>
                </a:schemeClr>
              </a:gs>
              <a:gs pos="100000">
                <a:srgbClr val="7030A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D7264-284D-4ECD-B1DF-CEC30E51F6B5}"/>
              </a:ext>
            </a:extLst>
          </p:cNvPr>
          <p:cNvSpPr txBox="1"/>
          <p:nvPr/>
        </p:nvSpPr>
        <p:spPr>
          <a:xfrm>
            <a:off x="11088208" y="4314721"/>
            <a:ext cx="12085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96A1C-6247-4EE0-B36A-213EDBB146B5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57178-8D1D-42A2-BDF1-553BBC2D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81" y="1142248"/>
            <a:ext cx="5638800" cy="40574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Abadi" panose="020B0604020104020204" pitchFamily="34" charset="0"/>
              </a:rPr>
              <a:t>k</a:t>
            </a:r>
            <a:r>
              <a:rPr lang="en-US" b="1" baseline="-25000" dirty="0" err="1">
                <a:latin typeface="Abadi" panose="020B0604020104020204" pitchFamily="34" charset="0"/>
              </a:rPr>
              <a:t>MT</a:t>
            </a:r>
            <a:endParaRPr lang="en-US" b="1" baseline="-25000" dirty="0">
              <a:latin typeface="Abadi" panose="020B06040201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badi" panose="020B0604020104020204" pitchFamily="34" charset="0"/>
              </a:rPr>
              <a:t>three approaches investigated produce similar results</a:t>
            </a: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0A5B7-2C00-419D-9086-35E6CFB8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2" y="2467428"/>
            <a:ext cx="5219700" cy="347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C2F48-0A49-40BD-9B90-B62D95383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84"/>
          <a:stretch/>
        </p:blipFill>
        <p:spPr>
          <a:xfrm>
            <a:off x="5832990" y="3217879"/>
            <a:ext cx="2074127" cy="22642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00C20F-572C-4505-835B-212CA72294B9}"/>
              </a:ext>
            </a:extLst>
          </p:cNvPr>
          <p:cNvSpPr txBox="1"/>
          <p:nvPr/>
        </p:nvSpPr>
        <p:spPr>
          <a:xfrm>
            <a:off x="6402615" y="1040578"/>
            <a:ext cx="520262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latin typeface="Abadi" panose="020B0604020104020204" pitchFamily="34" charset="0"/>
              </a:rPr>
              <a:t>Aqueous Concentration Values</a:t>
            </a:r>
          </a:p>
          <a:p>
            <a:pPr marL="0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Abadi" panose="020B0604020104020204" pitchFamily="34" charset="0"/>
              </a:rPr>
              <a:t>Wide range, variability depending on approach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1E1123-580A-4E23-9122-D2105F9F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28" b="33756"/>
          <a:stretch/>
        </p:blipFill>
        <p:spPr>
          <a:xfrm>
            <a:off x="7886942" y="3217879"/>
            <a:ext cx="2074127" cy="2264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A67148-04C5-439F-8763-4DF3FB85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84"/>
          <a:stretch/>
        </p:blipFill>
        <p:spPr>
          <a:xfrm>
            <a:off x="9940894" y="3275935"/>
            <a:ext cx="2074127" cy="22642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B5C7C7-55B5-4AC2-A9D4-B152431A1B7D}"/>
              </a:ext>
            </a:extLst>
          </p:cNvPr>
          <p:cNvSpPr txBox="1"/>
          <p:nvPr/>
        </p:nvSpPr>
        <p:spPr>
          <a:xfrm>
            <a:off x="6870053" y="2930121"/>
            <a:ext cx="42677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latin typeface="Abadi" panose="020B0604020104020204" pitchFamily="34" charset="0"/>
              </a:rPr>
              <a:t>Normalized H</a:t>
            </a:r>
            <a:r>
              <a:rPr lang="en-US" b="1" baseline="-25000" dirty="0">
                <a:latin typeface="Abadi" panose="020B0604020104020204" pitchFamily="34" charset="0"/>
              </a:rPr>
              <a:t>2</a:t>
            </a:r>
            <a:r>
              <a:rPr lang="en-US" b="1" dirty="0">
                <a:latin typeface="Abadi" panose="020B0604020104020204" pitchFamily="34" charset="0"/>
              </a:rPr>
              <a:t>(</a:t>
            </a:r>
            <a:r>
              <a:rPr lang="en-US" b="1" dirty="0" err="1">
                <a:latin typeface="Abadi" panose="020B0604020104020204" pitchFamily="34" charset="0"/>
              </a:rPr>
              <a:t>aq</a:t>
            </a:r>
            <a:r>
              <a:rPr lang="en-US" b="1" dirty="0">
                <a:latin typeface="Abadi" panose="020B0604020104020204" pitchFamily="34" charset="0"/>
              </a:rPr>
              <a:t>) Concentration [-]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CFA18F4-F914-4A8F-B2DF-4B72D99B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0854813" cy="660119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Quantifying the Effect of Assumptions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A5DE94-5ECE-4D63-B36B-74C7D44EB9B7}"/>
              </a:ext>
            </a:extLst>
          </p:cNvPr>
          <p:cNvCxnSpPr>
            <a:cxnSpLocks/>
          </p:cNvCxnSpPr>
          <p:nvPr/>
        </p:nvCxnSpPr>
        <p:spPr>
          <a:xfrm>
            <a:off x="5680037" y="1142248"/>
            <a:ext cx="0" cy="4957969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4B4B4B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DB24E2-B975-53E7-DB83-391CB5A04CF1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EB0C-D487-2A5B-0638-40ABCB4C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6743700" cy="1123761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Surprising impact of cluster remobilization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DAA99-B09C-6C18-676C-AC43A8852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99" y="1657350"/>
            <a:ext cx="5575301" cy="40574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Multiple systems evidence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</a:rPr>
              <a:t>cluster displacement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>
                <a:latin typeface="Abadi" panose="020B0604020104020204" pitchFamily="34" charset="0"/>
              </a:rPr>
              <a:t>during “dissolution” flow</a:t>
            </a:r>
          </a:p>
          <a:p>
            <a:pPr lvl="1"/>
            <a:r>
              <a:rPr lang="en-US" sz="1400" dirty="0">
                <a:latin typeface="Abadi" panose="020B0604020104020204" pitchFamily="34" charset="0"/>
              </a:rPr>
              <a:t>Huang et al., </a:t>
            </a:r>
            <a:r>
              <a:rPr lang="en-US" sz="1400" i="1" dirty="0">
                <a:latin typeface="Abadi" panose="020B0604020104020204" pitchFamily="34" charset="0"/>
              </a:rPr>
              <a:t>Investigation of Supercritical CO</a:t>
            </a:r>
            <a:r>
              <a:rPr lang="en-US" sz="1400" i="1" baseline="-25000" dirty="0">
                <a:latin typeface="Abadi" panose="020B0604020104020204" pitchFamily="34" charset="0"/>
              </a:rPr>
              <a:t>2</a:t>
            </a:r>
            <a:r>
              <a:rPr lang="en-US" sz="1400" i="1" dirty="0">
                <a:latin typeface="Abadi" panose="020B0604020104020204" pitchFamily="34" charset="0"/>
              </a:rPr>
              <a:t> Mass Transfer in Porous Media Using X-Ray Micro-Computed Tomography</a:t>
            </a:r>
            <a:r>
              <a:rPr lang="en-US" sz="1400" dirty="0">
                <a:latin typeface="Abadi" panose="020B0604020104020204" pitchFamily="34" charset="0"/>
              </a:rPr>
              <a:t>, Adv. Water </a:t>
            </a:r>
            <a:r>
              <a:rPr lang="en-US" sz="1400" dirty="0" err="1">
                <a:latin typeface="Abadi" panose="020B0604020104020204" pitchFamily="34" charset="0"/>
              </a:rPr>
              <a:t>Resour</a:t>
            </a:r>
            <a:r>
              <a:rPr lang="en-US" sz="1400" dirty="0">
                <a:latin typeface="Abadi" panose="020B0604020104020204" pitchFamily="34" charset="0"/>
              </a:rPr>
              <a:t>. </a:t>
            </a:r>
            <a:r>
              <a:rPr lang="en-US" sz="1400" b="1" dirty="0">
                <a:latin typeface="Abadi" panose="020B0604020104020204" pitchFamily="34" charset="0"/>
              </a:rPr>
              <a:t>171</a:t>
            </a:r>
            <a:r>
              <a:rPr lang="en-US" sz="1400" dirty="0">
                <a:latin typeface="Abadi" panose="020B0604020104020204" pitchFamily="34" charset="0"/>
              </a:rPr>
              <a:t>, 104338 (2023).</a:t>
            </a:r>
          </a:p>
          <a:p>
            <a:pPr lvl="1"/>
            <a:r>
              <a:rPr lang="en-US" sz="1400" dirty="0" err="1">
                <a:latin typeface="Abadi" panose="020B0604020104020204" pitchFamily="34" charset="0"/>
              </a:rPr>
              <a:t>Lv</a:t>
            </a:r>
            <a:r>
              <a:rPr lang="en-US" sz="1400" dirty="0">
                <a:latin typeface="Abadi" panose="020B0604020104020204" pitchFamily="34" charset="0"/>
              </a:rPr>
              <a:t> et al., </a:t>
            </a:r>
            <a:r>
              <a:rPr lang="en-US" sz="1400" i="1" dirty="0">
                <a:latin typeface="Abadi" panose="020B0604020104020204" pitchFamily="34" charset="0"/>
              </a:rPr>
              <a:t>CO</a:t>
            </a:r>
            <a:r>
              <a:rPr lang="en-US" sz="1400" i="1" baseline="-25000" dirty="0">
                <a:latin typeface="Abadi" panose="020B0604020104020204" pitchFamily="34" charset="0"/>
              </a:rPr>
              <a:t>2</a:t>
            </a:r>
            <a:r>
              <a:rPr lang="en-US" sz="1400" i="1" dirty="0">
                <a:latin typeface="Abadi" panose="020B0604020104020204" pitchFamily="34" charset="0"/>
              </a:rPr>
              <a:t>-Brine Mass Transfer Patterns and Interface Dynamics under Geological Storage Conditions</a:t>
            </a:r>
            <a:r>
              <a:rPr lang="en-US" sz="1400" dirty="0">
                <a:latin typeface="Abadi" panose="020B0604020104020204" pitchFamily="34" charset="0"/>
              </a:rPr>
              <a:t>, Int. J. Heat Mass Transf. </a:t>
            </a:r>
            <a:r>
              <a:rPr lang="en-US" sz="1400" b="1" dirty="0">
                <a:latin typeface="Abadi" panose="020B0604020104020204" pitchFamily="34" charset="0"/>
              </a:rPr>
              <a:t>222</a:t>
            </a:r>
            <a:r>
              <a:rPr lang="en-US" sz="1400" dirty="0">
                <a:latin typeface="Abadi" panose="020B0604020104020204" pitchFamily="34" charset="0"/>
              </a:rPr>
              <a:t>, (2024).</a:t>
            </a:r>
          </a:p>
          <a:p>
            <a:pPr lvl="1"/>
            <a:r>
              <a:rPr lang="en-US" sz="1400" dirty="0">
                <a:latin typeface="Abadi" panose="020B0604020104020204" pitchFamily="34" charset="0"/>
              </a:rPr>
              <a:t>Now: Patmonoaji et al., </a:t>
            </a:r>
            <a:r>
              <a:rPr lang="en-US" sz="1400" i="1" dirty="0">
                <a:latin typeface="Abadi" panose="020B0604020104020204" pitchFamily="34" charset="0"/>
              </a:rPr>
              <a:t>Dissolution Mass Transfer of Trapped Gases in Porous Media: A Correlation of Sherwood, Reynolds, and Schmidt Numbers</a:t>
            </a:r>
            <a:r>
              <a:rPr lang="en-US" sz="1400" dirty="0">
                <a:latin typeface="Abadi" panose="020B0604020104020204" pitchFamily="34" charset="0"/>
              </a:rPr>
              <a:t>, Int. J. Heat Mass Transf. </a:t>
            </a:r>
            <a:r>
              <a:rPr lang="en-US" sz="1400" b="1" dirty="0">
                <a:latin typeface="Abadi" panose="020B0604020104020204" pitchFamily="34" charset="0"/>
              </a:rPr>
              <a:t>205</a:t>
            </a:r>
            <a:r>
              <a:rPr lang="en-US" sz="1400" dirty="0">
                <a:latin typeface="Abadi" panose="020B0604020104020204" pitchFamily="34" charset="0"/>
              </a:rPr>
              <a:t>, 123860 (2023).</a:t>
            </a:r>
          </a:p>
          <a:p>
            <a:pPr marL="231775" lvl="1" indent="0">
              <a:buNone/>
            </a:pPr>
            <a:endParaRPr lang="en-US" sz="1400" dirty="0">
              <a:latin typeface="Abadi" panose="020B0604020104020204" pitchFamily="34" charset="0"/>
            </a:endParaRPr>
          </a:p>
          <a:p>
            <a:pPr marL="231775" lvl="1" indent="0">
              <a:buNone/>
            </a:pPr>
            <a:endParaRPr lang="en-US" dirty="0">
              <a:latin typeface="Abadi" panose="020B0604020104020204" pitchFamily="34" charset="0"/>
            </a:endParaRPr>
          </a:p>
          <a:p>
            <a:pPr marL="231775" lvl="1" indent="0" algn="ctr">
              <a:buNone/>
            </a:pPr>
            <a:r>
              <a:rPr lang="en-US" i="1" dirty="0">
                <a:latin typeface="Abadi" panose="020B0604020104020204" pitchFamily="34" charset="0"/>
              </a:rPr>
              <a:t>Mobilization</a:t>
            </a:r>
            <a:r>
              <a:rPr lang="en-US" dirty="0">
                <a:latin typeface="Abadi" panose="020B0604020104020204" pitchFamily="34" charset="0"/>
              </a:rPr>
              <a:t> can bias estimates of </a:t>
            </a:r>
          </a:p>
          <a:p>
            <a:pPr marL="231775" lvl="1" indent="0" algn="ctr">
              <a:buNone/>
            </a:pPr>
            <a:r>
              <a:rPr lang="en-US" i="1" dirty="0">
                <a:latin typeface="Abadi" panose="020B0604020104020204" pitchFamily="34" charset="0"/>
              </a:rPr>
              <a:t>Mass Transfer</a:t>
            </a:r>
          </a:p>
          <a:p>
            <a:pPr lvl="1"/>
            <a:endParaRPr lang="en-US" sz="1400" dirty="0">
              <a:latin typeface="Abadi" panose="020B0604020104020204" pitchFamily="34" charset="0"/>
            </a:endParaRPr>
          </a:p>
          <a:p>
            <a:pPr lvl="1"/>
            <a:endParaRPr lang="en-US" sz="1400" dirty="0">
              <a:latin typeface="Abadi" panose="020B06040201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1FF47-2EE1-DA18-C789-280380FD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1" r="6932" b="1328"/>
          <a:stretch>
            <a:fillRect/>
          </a:stretch>
        </p:blipFill>
        <p:spPr>
          <a:xfrm>
            <a:off x="6832600" y="127001"/>
            <a:ext cx="3124200" cy="577849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6AFBFCD-84AA-5F71-7D5E-97254EEE723B}"/>
              </a:ext>
            </a:extLst>
          </p:cNvPr>
          <p:cNvSpPr/>
          <p:nvPr/>
        </p:nvSpPr>
        <p:spPr>
          <a:xfrm rot="16200000">
            <a:off x="8435976" y="2705101"/>
            <a:ext cx="2933700" cy="971549"/>
          </a:xfrm>
          <a:prstGeom prst="rightArrow">
            <a:avLst>
              <a:gd name="adj1" fmla="val 50000"/>
              <a:gd name="adj2" fmla="val 9313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81C1B8-4FF0-ED7C-22BA-4ECEB70FF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1" y="505688"/>
            <a:ext cx="1094172" cy="5399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2B2B8B-317D-2B7A-03EA-160B06385795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4F58A-0D07-3DC3-3629-80682E7A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2115D-CC36-679F-7668-1C7E2004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6743700" cy="1123761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Surprising impact of cluster remobilization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FAE2F-A921-9C66-0D4F-3AD88055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1" r="6932" b="1328"/>
          <a:stretch>
            <a:fillRect/>
          </a:stretch>
        </p:blipFill>
        <p:spPr>
          <a:xfrm>
            <a:off x="6832600" y="127001"/>
            <a:ext cx="3124200" cy="577849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2EFBB24-F0BF-0DF6-ADBD-2DAAFE1406D6}"/>
              </a:ext>
            </a:extLst>
          </p:cNvPr>
          <p:cNvSpPr/>
          <p:nvPr/>
        </p:nvSpPr>
        <p:spPr>
          <a:xfrm rot="16200000">
            <a:off x="8435976" y="2705101"/>
            <a:ext cx="2933700" cy="971549"/>
          </a:xfrm>
          <a:prstGeom prst="rightArrow">
            <a:avLst>
              <a:gd name="adj1" fmla="val 50000"/>
              <a:gd name="adj2" fmla="val 9313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2E6DCE-5374-1012-014A-09895206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1" y="505688"/>
            <a:ext cx="1094172" cy="5399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0C8F2F-16E5-8D2E-EBC5-6AD9132E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1352362"/>
            <a:ext cx="5219700" cy="347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4CDF4-CA8B-7DE4-4647-A55EB5C26B67}"/>
              </a:ext>
            </a:extLst>
          </p:cNvPr>
          <p:cNvSpPr txBox="1"/>
          <p:nvPr/>
        </p:nvSpPr>
        <p:spPr>
          <a:xfrm>
            <a:off x="3829050" y="3384362"/>
            <a:ext cx="2660280" cy="23083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rgbClr val="C00000"/>
                </a:solidFill>
                <a:latin typeface="Abadi" panose="020B0604020104020204" pitchFamily="34" charset="0"/>
              </a:rPr>
              <a:t>Excludes</a:t>
            </a:r>
            <a:r>
              <a:rPr lang="en-US" sz="1500" dirty="0">
                <a:solidFill>
                  <a:srgbClr val="C00000"/>
                </a:solidFill>
                <a:latin typeface="Abadi" panose="020B0604020104020204" pitchFamily="34" charset="0"/>
              </a:rPr>
              <a:t> Data with Mobilization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21FA3-8193-459D-2E76-CE6F09AF4C16}"/>
              </a:ext>
            </a:extLst>
          </p:cNvPr>
          <p:cNvSpPr txBox="1"/>
          <p:nvPr/>
        </p:nvSpPr>
        <p:spPr>
          <a:xfrm>
            <a:off x="3829050" y="3603625"/>
            <a:ext cx="2668872" cy="23083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rgbClr val="140DB8"/>
                </a:solidFill>
                <a:latin typeface="Abadi" panose="020B0604020104020204" pitchFamily="34" charset="0"/>
              </a:rPr>
              <a:t>Includes</a:t>
            </a:r>
            <a:r>
              <a:rPr lang="en-US" sz="1500" dirty="0">
                <a:solidFill>
                  <a:srgbClr val="140DB8"/>
                </a:solidFill>
                <a:latin typeface="Abadi" panose="020B0604020104020204" pitchFamily="34" charset="0"/>
              </a:rPr>
              <a:t> Data with Mobilization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E3FFA-9430-8498-44CA-E08D09846C39}"/>
              </a:ext>
            </a:extLst>
          </p:cNvPr>
          <p:cNvSpPr txBox="1"/>
          <p:nvPr/>
        </p:nvSpPr>
        <p:spPr>
          <a:xfrm>
            <a:off x="3829050" y="3829899"/>
            <a:ext cx="2668872" cy="23083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 dirty="0">
                <a:solidFill>
                  <a:srgbClr val="7030A0"/>
                </a:solidFill>
                <a:latin typeface="Abadi" panose="020B0604020104020204" pitchFamily="34" charset="0"/>
              </a:rPr>
              <a:t>Includes</a:t>
            </a:r>
            <a:r>
              <a:rPr lang="en-US" sz="1500" dirty="0">
                <a:solidFill>
                  <a:srgbClr val="7030A0"/>
                </a:solidFill>
                <a:latin typeface="Abadi" panose="020B0604020104020204" pitchFamily="34" charset="0"/>
              </a:rPr>
              <a:t> Data with Mobilization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67F8A-E98E-2483-EECE-A9780FBD964F}"/>
              </a:ext>
            </a:extLst>
          </p:cNvPr>
          <p:cNvSpPr txBox="1"/>
          <p:nvPr/>
        </p:nvSpPr>
        <p:spPr>
          <a:xfrm>
            <a:off x="320675" y="4982170"/>
            <a:ext cx="5822949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Positive mass transfer at bottom balanced by negative mass transfer at top – mathematically works out </a:t>
            </a:r>
          </a:p>
          <a:p>
            <a:pPr algn="ctr"/>
            <a:r>
              <a:rPr lang="en-US" sz="2000" b="1" dirty="0">
                <a:latin typeface="Abadi" panose="020B0604020104020204" pitchFamily="34" charset="0"/>
              </a:rPr>
              <a:t>(</a:t>
            </a:r>
            <a:r>
              <a:rPr lang="en-US" sz="2000" b="1" i="1" dirty="0">
                <a:latin typeface="Abadi" panose="020B0604020104020204" pitchFamily="34" charset="0"/>
              </a:rPr>
              <a:t>in this case</a:t>
            </a:r>
            <a:r>
              <a:rPr lang="en-US" sz="2000" b="1" dirty="0">
                <a:latin typeface="Abadi" panose="020B0604020104020204" pitchFamily="34" charset="0"/>
              </a:rPr>
              <a:t>)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0EA54-E4AE-99C2-FB55-C9A126B54A92}"/>
              </a:ext>
            </a:extLst>
          </p:cNvPr>
          <p:cNvSpPr txBox="1"/>
          <p:nvPr/>
        </p:nvSpPr>
        <p:spPr>
          <a:xfrm>
            <a:off x="2781300" y="6248241"/>
            <a:ext cx="7442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Allison et al. “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Quantifying Injection-Driven Mass Transfer within Porous Media via Time-Elapsed X-ray micro-Computed Tomography.”</a:t>
            </a:r>
            <a:r>
              <a:rPr lang="en-US" sz="14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 under review </a:t>
            </a:r>
            <a:r>
              <a:rPr lang="en-US" sz="1400" b="0" u="none" strike="noStrike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arXiv:2604.07743</a:t>
            </a:r>
            <a:r>
              <a:rPr 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 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[</a:t>
            </a:r>
            <a:r>
              <a:rPr lang="en-US" sz="1400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physics.flu-dyn</a:t>
            </a:r>
            <a:r>
              <a:rPr lang="en-US" sz="1400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badi" panose="020B0604020104020204" pitchFamily="34" charset="0"/>
              </a:rPr>
              <a:t>]</a:t>
            </a:r>
          </a:p>
          <a:p>
            <a:endParaRPr lang="en-US" sz="1400" i="1" dirty="0">
              <a:solidFill>
                <a:schemeClr val="tx1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K 2020_Smokey">
  <a:themeElements>
    <a:clrScheme name="UT Smokey Theme">
      <a:dk1>
        <a:srgbClr val="4B4B4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4B4B4B"/>
      </a:hlink>
      <a:folHlink>
        <a:srgbClr val="4B4B4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1118</Words>
  <Application>Microsoft Office PowerPoint</Application>
  <PresentationFormat>Widescreen</PresentationFormat>
  <Paragraphs>136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Abadi</vt:lpstr>
      <vt:lpstr>Arial</vt:lpstr>
      <vt:lpstr>Arial Nova</vt:lpstr>
      <vt:lpstr>Arial Nova Light</vt:lpstr>
      <vt:lpstr>Calibri</vt:lpstr>
      <vt:lpstr>Cambria Math</vt:lpstr>
      <vt:lpstr>Montserrat</vt:lpstr>
      <vt:lpstr>Roboto</vt:lpstr>
      <vt:lpstr>Times New Roman</vt:lpstr>
      <vt:lpstr>UTK 2020_Smokey</vt:lpstr>
      <vt:lpstr>PowerPoint Presentation</vt:lpstr>
      <vt:lpstr>Goals: </vt:lpstr>
      <vt:lpstr>Two approaches we are pursuing</vt:lpstr>
      <vt:lpstr>Mass Transfer Coefficient and Aqueous Concentration </vt:lpstr>
      <vt:lpstr>X-ray μCT</vt:lpstr>
      <vt:lpstr>Quantifying the Effect of Assumptions</vt:lpstr>
      <vt:lpstr>Quantifying the Effect of Assumptions</vt:lpstr>
      <vt:lpstr>Surprising impact of cluster remobilization</vt:lpstr>
      <vt:lpstr>Surprising impact of cluster remobilization</vt:lpstr>
      <vt:lpstr>Aqueous concentration estimates do not agree, but they are providing estimates on different geometrical bases</vt:lpstr>
      <vt:lpstr>Colorimetric Quantification </vt:lpstr>
      <vt:lpstr>Colorimetric Quantification</vt:lpstr>
      <vt:lpstr>Choice of quantification scheme can impact results   For pH indicators, errors propagate and amplify to concentration estimates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Herring, Anna</dc:creator>
  <cp:lastModifiedBy>Herring, Anna</cp:lastModifiedBy>
  <cp:revision>37</cp:revision>
  <dcterms:created xsi:type="dcterms:W3CDTF">2025-12-05T19:41:37Z</dcterms:created>
  <dcterms:modified xsi:type="dcterms:W3CDTF">2026-05-20T19:58:32Z</dcterms:modified>
</cp:coreProperties>
</file>