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1119" r:id="rId3"/>
    <p:sldId id="1118" r:id="rId4"/>
    <p:sldId id="431" r:id="rId5"/>
    <p:sldId id="424" r:id="rId6"/>
    <p:sldId id="1110" r:id="rId7"/>
    <p:sldId id="411" r:id="rId8"/>
    <p:sldId id="1107" r:id="rId9"/>
    <p:sldId id="1116" r:id="rId10"/>
    <p:sldId id="1109" r:id="rId11"/>
    <p:sldId id="1112" r:id="rId12"/>
    <p:sldId id="435" r:id="rId13"/>
    <p:sldId id="1115" r:id="rId14"/>
    <p:sldId id="1096" r:id="rId15"/>
    <p:sldId id="1108" r:id="rId16"/>
    <p:sldId id="1104" r:id="rId17"/>
    <p:sldId id="1102" r:id="rId18"/>
    <p:sldId id="1101" r:id="rId19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3D3C5CD-63D3-4C6C-B7EF-8CB2A5E330D1}">
          <p14:sldIdLst>
            <p14:sldId id="256"/>
            <p14:sldId id="1119"/>
            <p14:sldId id="1118"/>
            <p14:sldId id="431"/>
            <p14:sldId id="424"/>
            <p14:sldId id="1110"/>
            <p14:sldId id="411"/>
            <p14:sldId id="1107"/>
            <p14:sldId id="1116"/>
            <p14:sldId id="1109"/>
            <p14:sldId id="1112"/>
            <p14:sldId id="435"/>
            <p14:sldId id="1115"/>
            <p14:sldId id="1096"/>
            <p14:sldId id="1108"/>
            <p14:sldId id="1104"/>
            <p14:sldId id="1102"/>
            <p14:sldId id="1101"/>
          </p14:sldIdLst>
        </p14:section>
      </p14:sectionLst>
    </p:ext>
    <p:ext uri="{EFAFB233-063F-42B5-8137-9DF3F51BA10A}">
      <p15:sldGuideLst xmlns:p15="http://schemas.microsoft.com/office/powerpoint/2012/main">
        <p15:guide id="15" pos="2880">
          <p15:clr>
            <a:srgbClr val="A4A3A4"/>
          </p15:clr>
        </p15:guide>
        <p15:guide id="16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E3E097E-8644-CCD3-9D72-1135D77F62CB}" name="Josh Chad Neutel" initials="JN" userId="S::jneutel@stanford.edu::f8add535-9791-4cae-be6a-ad7870a94e76" providerId="AD"/>
  <p188:author id="{9109C9D6-E564-00D5-E03E-5359FA5301E2}" name="Andrew Robert Berson" initials="AB" userId="S::aberson@stanford.edu::3167093a-e3d6-40e4-9434-4d213b5f7942" providerId="AD"/>
  <p188:author id="{54D4ECDF-61AA-1662-D102-C21D087671AC}" name="Sarah D Saltzer" initials="SDS" userId="S::ssaltzer@stanford.edu::2f870b36-6c0a-432b-b39b-059d2e44943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rosoft Office User" initials="" lastIdx="2" clrIdx="0"/>
  <p:cmAuthor id="1" name="" initials="" lastIdx="1" clrIdx="1"/>
  <p:cmAuthor id="2" name="Leigh Johnson" initials="" lastIdx="2" clrIdx="2"/>
  <p:cmAuthor id="3" name="Microsoft Office User" initials="Office" lastIdx="1" clrIdx="3"/>
  <p:cmAuthor id="4" name="Microsoft Office User" initials="Office [2]" lastIdx="1" clrIdx="4"/>
  <p:cmAuthor id="5" name="Justin Bracci" initials="JB" lastIdx="27" clrIdx="5">
    <p:extLst>
      <p:ext uri="{19B8F6BF-5375-455C-9EA6-DF929625EA0E}">
        <p15:presenceInfo xmlns:p15="http://schemas.microsoft.com/office/powerpoint/2012/main" userId="Justin Bracci" providerId="None"/>
      </p:ext>
    </p:extLst>
  </p:cmAuthor>
  <p:cmAuthor id="6" name="D'Arcy Biddle Seamon" initials="DBS" lastIdx="20" clrIdx="6">
    <p:extLst>
      <p:ext uri="{19B8F6BF-5375-455C-9EA6-DF929625EA0E}">
        <p15:presenceInfo xmlns:p15="http://schemas.microsoft.com/office/powerpoint/2012/main" userId="S::darcys@stanford.edu::e8650a9c-ffa6-447a-8411-14b4404a985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3C1E"/>
    <a:srgbClr val="8C1515"/>
    <a:srgbClr val="DACDCB"/>
    <a:srgbClr val="EDE7E7"/>
    <a:srgbClr val="F9ED32"/>
    <a:srgbClr val="0000FF"/>
    <a:srgbClr val="6699FF"/>
    <a:srgbClr val="FF00FF"/>
    <a:srgbClr val="FF9900"/>
    <a:srgbClr val="664C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122"/>
    <p:restoredTop sz="94628"/>
  </p:normalViewPr>
  <p:slideViewPr>
    <p:cSldViewPr snapToGrid="0">
      <p:cViewPr varScale="1">
        <p:scale>
          <a:sx n="139" d="100"/>
          <a:sy n="139" d="100"/>
        </p:scale>
        <p:origin x="168" y="392"/>
      </p:cViewPr>
      <p:guideLst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l">
              <a:defRPr sz="1200"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r">
              <a:defRPr sz="1200"/>
            </a:lvl1pPr>
          </a:lstStyle>
          <a:p>
            <a:fld id="{1ADC0E80-D341-704B-BAD1-29DD47AA0448}" type="datetimeFigureOut">
              <a:rPr lang="en-US" smtClean="0">
                <a:latin typeface="Arial"/>
              </a:rPr>
              <a:pPr/>
              <a:t>5/11/26</a:t>
            </a:fld>
            <a:endParaRPr lang="en-US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l">
              <a:defRPr sz="1200"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r">
              <a:defRPr sz="1200"/>
            </a:lvl1pPr>
          </a:lstStyle>
          <a:p>
            <a:fld id="{E12AC96E-A1CB-7A4C-A97C-7A44B02567A1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83863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l">
              <a:defRPr sz="1200"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r">
              <a:defRPr sz="1200">
                <a:latin typeface="Arial"/>
              </a:defRPr>
            </a:lvl1pPr>
          </a:lstStyle>
          <a:p>
            <a:fld id="{ABB2B66C-3757-B64F-ADCE-3AD678F6FFEF}" type="datetimeFigureOut">
              <a:rPr lang="en-US" smtClean="0"/>
              <a:pPr/>
              <a:t>5/11/26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6" tIns="46583" rIns="93166" bIns="4658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6" tIns="46583" rIns="93166" bIns="4658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r">
              <a:defRPr sz="1200">
                <a:latin typeface="Arial"/>
              </a:defRPr>
            </a:lvl1pPr>
          </a:lstStyle>
          <a:p>
            <a:fld id="{09DB871C-8867-7849-9A4F-B49A3F035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117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FEDD9-4650-4E02-AED7-73A26B5BBA6F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25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6F9D7-DADC-2186-C841-EF787E837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D25832-2B02-5F6F-B94B-F9E135AA56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A9CA60-7E83-E82A-844D-C08942ABA8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621275-05F6-8BCE-47BC-CC72F94253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FEDD9-4650-4E02-AED7-73A26B5BBA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86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A0FE4-D2A5-C009-C613-9B872BF40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A63E86-B494-5008-05EC-DFBD3264F1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6F5E29-2346-A633-C850-E811744F89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FC4A3-F167-38ED-529B-295679CB81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FEDD9-4650-4E02-AED7-73A26B5BBA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30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Big change in simulations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FEDD9-4650-4E02-AED7-73A26B5BBA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54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B871C-8867-7849-9A4F-B49A3F03506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988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70F986B-BB1E-4754-92AA-D5FA3FB7383B}" type="datetime1">
              <a:rPr lang="en-AU" smtClean="0"/>
              <a:t>11/5/2026</a:t>
            </a:fld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BC68D9-16A5-42D4-84AB-22FBF981BBE4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2044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034272" cy="59055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4800600"/>
            <a:ext cx="464527" cy="345830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defRPr sz="1800">
                <a:solidFill>
                  <a:schemeClr val="tx1"/>
                </a:solidFill>
                <a:effectLst/>
              </a:defRPr>
            </a:lvl1pPr>
          </a:lstStyle>
          <a:p>
            <a:fld id="{BB0E056D-CCBC-C240-90BF-2176CB1B0D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1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1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034272" cy="59055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0781" y="4722935"/>
            <a:ext cx="464527" cy="345830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defRPr sz="1800">
                <a:solidFill>
                  <a:schemeClr val="tx1"/>
                </a:solidFill>
                <a:effectLst/>
              </a:defRPr>
            </a:lvl1pPr>
          </a:lstStyle>
          <a:p>
            <a:fld id="{BB0E056D-CCBC-C240-90BF-2176CB1B0D0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114300" y="971550"/>
            <a:ext cx="8915400" cy="3543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2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034272" cy="59055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4722935"/>
            <a:ext cx="464527" cy="345830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defRPr sz="1800">
                <a:solidFill>
                  <a:schemeClr val="tx1"/>
                </a:solidFill>
                <a:effectLst/>
              </a:defRPr>
            </a:lvl1pPr>
          </a:lstStyle>
          <a:p>
            <a:fld id="{BB0E056D-CCBC-C240-90BF-2176CB1B0D0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114300" y="971550"/>
            <a:ext cx="4343400" cy="3543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4686300" y="971550"/>
            <a:ext cx="4343400" cy="3543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84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75FD4-F7EB-05DE-42E8-2859682E2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69CA5-4BFA-30D9-7D9A-B0B3083B67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61B3-FD35-15B5-65CA-2A8B99BC5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4F71F-5F40-F14A-AE6F-8C6F4A6837AE}" type="datetime1">
              <a:rPr lang="en-US" smtClean="0"/>
              <a:t>5/11/26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BBBDD-6935-1CBB-9D0C-8AD2D7065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24128-C25A-68A5-2C89-A1FC7C211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5173" y="4722935"/>
            <a:ext cx="464527" cy="345830"/>
          </a:xfrm>
        </p:spPr>
        <p:txBody>
          <a:bodyPr/>
          <a:lstStyle/>
          <a:p>
            <a:fld id="{83F0358E-69C9-FB4E-8450-4FA953087B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984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A8B7-EA67-0E44-86A1-3C48447EC7CF}" type="datetime1">
              <a:rPr lang="en-US" smtClean="0"/>
              <a:t>5/11/26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0358E-69C9-FB4E-8450-4FA953087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4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27" y="0"/>
            <a:ext cx="8915400" cy="590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" y="971550"/>
            <a:ext cx="8915400" cy="3543300"/>
          </a:xfrm>
          <a:prstGeom prst="rect">
            <a:avLst/>
          </a:prstGeom>
          <a:noFill/>
          <a:ln w="6350" cmpd="sng">
            <a:noFill/>
          </a:ln>
          <a:effectLst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438" y="4722935"/>
            <a:ext cx="464527" cy="345830"/>
          </a:xfrm>
          <a:prstGeom prst="rect">
            <a:avLst/>
          </a:prstGeom>
          <a:noFill/>
          <a:effectLst/>
        </p:spPr>
        <p:txBody>
          <a:bodyPr wrap="none">
            <a:noAutofit/>
          </a:bodyPr>
          <a:lstStyle>
            <a:lvl1pPr>
              <a:defRPr sz="1800">
                <a:solidFill>
                  <a:schemeClr val="bg1">
                    <a:lumMod val="85000"/>
                  </a:schemeClr>
                </a:solidFill>
                <a:effectLst/>
                <a:latin typeface="Arial"/>
              </a:defRPr>
            </a:lvl1pPr>
          </a:lstStyle>
          <a:p>
            <a:fld id="{BB0E056D-CCBC-C240-90BF-2176CB1B0D0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4534809"/>
            <a:ext cx="9144000" cy="114300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BD4C7C-0991-BF03-3FE6-9D05B4730D3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68298" y="4732754"/>
            <a:ext cx="3210311" cy="34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9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78" r:id="rId2"/>
    <p:sldLayoutId id="2147483679" r:id="rId3"/>
    <p:sldLayoutId id="2147483669" r:id="rId4"/>
    <p:sldLayoutId id="2147483680" r:id="rId5"/>
    <p:sldLayoutId id="214748368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rgbClr val="8C1515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ct val="90000"/>
        </a:lnSpc>
        <a:spcBef>
          <a:spcPts val="1200"/>
        </a:spcBef>
        <a:buClr>
          <a:srgbClr val="800000"/>
        </a:buClr>
        <a:buFont typeface="Lucida Grande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1pPr>
      <a:lvl2pPr marL="231775" indent="-231775" algn="l" defTabSz="457200" rtl="0" eaLnBrk="1" latinLnBrk="0" hangingPunct="1">
        <a:lnSpc>
          <a:spcPct val="90000"/>
        </a:lnSpc>
        <a:spcBef>
          <a:spcPts val="600"/>
        </a:spcBef>
        <a:buClr>
          <a:srgbClr val="800000"/>
        </a:buClr>
        <a:buFont typeface="Lucida Grande"/>
        <a:buChar char="▪"/>
        <a:tabLst/>
        <a:defRPr sz="18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2pPr>
      <a:lvl3pPr marL="690563" indent="-234950" algn="l" defTabSz="403225" rtl="0" eaLnBrk="1" latinLnBrk="0" hangingPunct="1">
        <a:lnSpc>
          <a:spcPct val="90000"/>
        </a:lnSpc>
        <a:spcBef>
          <a:spcPts val="600"/>
        </a:spcBef>
        <a:buClr>
          <a:srgbClr val="800000"/>
        </a:buClr>
        <a:buFont typeface="Lucida Grande"/>
        <a:buChar char="›"/>
        <a:tabLst/>
        <a:defRPr sz="18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3pPr>
      <a:lvl4pPr marL="1144588" indent="-231775" algn="l" defTabSz="457200" rtl="0" eaLnBrk="1" latinLnBrk="0" hangingPunct="1">
        <a:lnSpc>
          <a:spcPct val="90000"/>
        </a:lnSpc>
        <a:spcBef>
          <a:spcPts val="600"/>
        </a:spcBef>
        <a:buClr>
          <a:srgbClr val="800000"/>
        </a:buClr>
        <a:buFont typeface="Lucida Grande"/>
        <a:buChar char="–"/>
        <a:defRPr sz="18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4pPr>
      <a:lvl5pPr marL="1600200" indent="-231775" algn="l" defTabSz="457200" rtl="0" eaLnBrk="1" latinLnBrk="0" hangingPunct="1">
        <a:lnSpc>
          <a:spcPct val="90000"/>
        </a:lnSpc>
        <a:spcBef>
          <a:spcPts val="600"/>
        </a:spcBef>
        <a:buClr>
          <a:srgbClr val="800000"/>
        </a:buClr>
        <a:buFont typeface="Lucida Grande"/>
        <a:buChar char="–"/>
        <a:defRPr sz="18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12">
          <p15:clr>
            <a:srgbClr val="F26B43"/>
          </p15:clr>
        </p15:guide>
        <p15:guide id="2" pos="2880">
          <p15:clr>
            <a:srgbClr val="F26B43"/>
          </p15:clr>
        </p15:guide>
        <p15:guide id="3" pos="72">
          <p15:clr>
            <a:srgbClr val="F26B43"/>
          </p15:clr>
        </p15:guide>
        <p15:guide id="4" pos="5688">
          <p15:clr>
            <a:srgbClr val="F26B43"/>
          </p15:clr>
        </p15:guide>
        <p15:guide id="5" pos="3744">
          <p15:clr>
            <a:srgbClr val="F26B43"/>
          </p15:clr>
        </p15:guide>
        <p15:guide id="6" pos="4752">
          <p15:clr>
            <a:srgbClr val="F26B43"/>
          </p15:clr>
        </p15:guide>
        <p15:guide id="7" pos="2016">
          <p15:clr>
            <a:srgbClr val="F26B43"/>
          </p15:clr>
        </p15:guide>
        <p15:guide id="8" pos="1008">
          <p15:clr>
            <a:srgbClr val="F26B43"/>
          </p15:clr>
        </p15:guide>
        <p15:guide id="9" pos="1080">
          <p15:clr>
            <a:srgbClr val="F26B43"/>
          </p15:clr>
        </p15:guide>
        <p15:guide id="10" pos="1944">
          <p15:clr>
            <a:srgbClr val="F26B43"/>
          </p15:clr>
        </p15:guide>
        <p15:guide id="11">
          <p15:clr>
            <a:srgbClr val="F26B43"/>
          </p15:clr>
        </p15:guide>
        <p15:guide id="12" pos="5760">
          <p15:clr>
            <a:srgbClr val="F26B43"/>
          </p15:clr>
        </p15:guide>
        <p15:guide id="13" pos="3816">
          <p15:clr>
            <a:srgbClr val="F26B43"/>
          </p15:clr>
        </p15:guide>
        <p15:guide id="14" pos="4680">
          <p15:clr>
            <a:srgbClr val="F26B43"/>
          </p15:clr>
        </p15:guide>
        <p15:guide id="15" pos="2952">
          <p15:clr>
            <a:srgbClr val="F26B43"/>
          </p15:clr>
        </p15:guide>
        <p15:guide id="16" pos="2808">
          <p15:clr>
            <a:srgbClr val="F26B43"/>
          </p15:clr>
        </p15:guide>
        <p15:guide id="17" orient="horz" pos="540">
          <p15:clr>
            <a:srgbClr val="F26B43"/>
          </p15:clr>
        </p15:guide>
        <p15:guide id="18" orient="horz" pos="2844">
          <p15:clr>
            <a:srgbClr val="F26B43"/>
          </p15:clr>
        </p15:guide>
        <p15:guide id="19" orient="horz" pos="2916">
          <p15:clr>
            <a:srgbClr val="F26B43"/>
          </p15:clr>
        </p15:guide>
        <p15:guide id="21" orient="horz" pos="1188">
          <p15:clr>
            <a:srgbClr val="F26B43"/>
          </p15:clr>
        </p15:guide>
        <p15:guide id="22" orient="horz" pos="1116">
          <p15:clr>
            <a:srgbClr val="F26B43"/>
          </p15:clr>
        </p15:guide>
        <p15:guide id="23" orient="horz" pos="2268">
          <p15:clr>
            <a:srgbClr val="F26B43"/>
          </p15:clr>
        </p15:guide>
        <p15:guide id="24" orient="horz" pos="2340">
          <p15:clr>
            <a:srgbClr val="F26B43"/>
          </p15:clr>
        </p15:guide>
        <p15:guide id="25" orient="horz" pos="372">
          <p15:clr>
            <a:srgbClr val="F26B43"/>
          </p15:clr>
        </p15:guide>
        <p15:guide id="27" orient="horz">
          <p15:clr>
            <a:srgbClr val="F26B43"/>
          </p15:clr>
        </p15:guide>
        <p15:guide id="28" orient="horz" pos="84">
          <p15:clr>
            <a:srgbClr val="F26B43"/>
          </p15:clr>
        </p15:guide>
        <p15:guide id="29" orient="horz" pos="3240">
          <p15:clr>
            <a:srgbClr val="F26B43"/>
          </p15:clr>
        </p15:guide>
        <p15:guide id="30" orient="horz" pos="3156">
          <p15:clr>
            <a:srgbClr val="F26B43"/>
          </p15:clr>
        </p15:guide>
        <p15:guide id="31" orient="horz" pos="1764">
          <p15:clr>
            <a:srgbClr val="F26B43"/>
          </p15:clr>
        </p15:guide>
        <p15:guide id="32" orient="horz" pos="16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9" Type="http://schemas.openxmlformats.org/officeDocument/2006/relationships/image" Target="../media/image67.png"/><Relationship Id="rId21" Type="http://schemas.openxmlformats.org/officeDocument/2006/relationships/image" Target="../media/image49.gif"/><Relationship Id="rId34" Type="http://schemas.openxmlformats.org/officeDocument/2006/relationships/image" Target="../media/image62.jpg"/><Relationship Id="rId42" Type="http://schemas.openxmlformats.org/officeDocument/2006/relationships/image" Target="../media/image70.jpg"/><Relationship Id="rId7" Type="http://schemas.openxmlformats.org/officeDocument/2006/relationships/image" Target="../media/image35.tif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4.svg"/><Relationship Id="rId20" Type="http://schemas.openxmlformats.org/officeDocument/2006/relationships/image" Target="../media/image48.png"/><Relationship Id="rId29" Type="http://schemas.openxmlformats.org/officeDocument/2006/relationships/image" Target="../media/image57.png"/><Relationship Id="rId41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11" Type="http://schemas.openxmlformats.org/officeDocument/2006/relationships/image" Target="../media/image39.gif"/><Relationship Id="rId24" Type="http://schemas.openxmlformats.org/officeDocument/2006/relationships/image" Target="../media/image52.png"/><Relationship Id="rId32" Type="http://schemas.openxmlformats.org/officeDocument/2006/relationships/image" Target="../media/image60.png"/><Relationship Id="rId37" Type="http://schemas.openxmlformats.org/officeDocument/2006/relationships/image" Target="../media/image65.png"/><Relationship Id="rId40" Type="http://schemas.openxmlformats.org/officeDocument/2006/relationships/image" Target="../media/image68.jp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svg"/><Relationship Id="rId28" Type="http://schemas.openxmlformats.org/officeDocument/2006/relationships/image" Target="../media/image56.png"/><Relationship Id="rId36" Type="http://schemas.openxmlformats.org/officeDocument/2006/relationships/image" Target="../media/image64.png"/><Relationship Id="rId10" Type="http://schemas.openxmlformats.org/officeDocument/2006/relationships/image" Target="../media/image38.gif"/><Relationship Id="rId19" Type="http://schemas.openxmlformats.org/officeDocument/2006/relationships/image" Target="../media/image47.png"/><Relationship Id="rId31" Type="http://schemas.openxmlformats.org/officeDocument/2006/relationships/image" Target="../media/image59.jpg"/><Relationship Id="rId4" Type="http://schemas.openxmlformats.org/officeDocument/2006/relationships/image" Target="../media/image32.pn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Relationship Id="rId22" Type="http://schemas.openxmlformats.org/officeDocument/2006/relationships/image" Target="../media/image50.jpeg"/><Relationship Id="rId27" Type="http://schemas.openxmlformats.org/officeDocument/2006/relationships/image" Target="../media/image55.png"/><Relationship Id="rId30" Type="http://schemas.openxmlformats.org/officeDocument/2006/relationships/image" Target="../media/image58.jpg"/><Relationship Id="rId35" Type="http://schemas.openxmlformats.org/officeDocument/2006/relationships/image" Target="../media/image63.png"/><Relationship Id="rId43" Type="http://schemas.openxmlformats.org/officeDocument/2006/relationships/image" Target="../media/image71.png"/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12" Type="http://schemas.openxmlformats.org/officeDocument/2006/relationships/image" Target="../media/image40.gif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33" Type="http://schemas.openxmlformats.org/officeDocument/2006/relationships/image" Target="../media/image61.png"/><Relationship Id="rId38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tiff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CEE1E-94B1-6405-B3D2-82EC95C135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435" y="841772"/>
            <a:ext cx="7961587" cy="1790700"/>
          </a:xfrm>
        </p:spPr>
        <p:txBody>
          <a:bodyPr>
            <a:noAutofit/>
          </a:bodyPr>
          <a:lstStyle/>
          <a:p>
            <a:r>
              <a:rPr lang="en-US" sz="2800" b="1" dirty="0"/>
              <a:t>Resolving Millimeter-Scale Heterogeneity to Understand CO₂ Spreading at the Otway International Test Centre</a:t>
            </a:r>
            <a:r>
              <a:rPr lang="en-US" sz="1600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7F90A-C303-3D93-1097-7C93FD13F4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13791"/>
            <a:ext cx="6858000" cy="112920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Catherine Spurin, </a:t>
            </a:r>
            <a:r>
              <a:rPr lang="en-US" dirty="0">
                <a:solidFill>
                  <a:schemeClr val="tx1"/>
                </a:solidFill>
              </a:rPr>
              <a:t>Catherine Callas, Sharon Ellman, </a:t>
            </a:r>
            <a:r>
              <a:rPr lang="en-US" dirty="0" err="1">
                <a:solidFill>
                  <a:schemeClr val="tx1"/>
                </a:solidFill>
              </a:rPr>
              <a:t>Sojwal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Manoorkar</a:t>
            </a:r>
            <a:r>
              <a:rPr lang="en-US" dirty="0">
                <a:solidFill>
                  <a:schemeClr val="tx1"/>
                </a:solidFill>
              </a:rPr>
              <a:t>, Tom </a:t>
            </a:r>
            <a:r>
              <a:rPr lang="en-US" dirty="0" err="1">
                <a:solidFill>
                  <a:schemeClr val="tx1"/>
                </a:solidFill>
              </a:rPr>
              <a:t>Bultreys</a:t>
            </a:r>
            <a:r>
              <a:rPr lang="en-US" dirty="0">
                <a:solidFill>
                  <a:schemeClr val="tx1"/>
                </a:solidFill>
              </a:rPr>
              <a:t>, and Sally Benson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DFEB85-6E19-3A4A-0A2B-BEE2D0FD9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0358E-69C9-FB4E-8450-4FA953087BD8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99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94654-B1E1-AD37-C7E5-C04C7D797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Steep water relative permeability curves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1C7D4F-7FC6-C2AA-0AE6-3282A98B5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0358E-69C9-FB4E-8450-4FA953087BD8}" type="slidenum">
              <a:rPr lang="en-US" smtClean="0"/>
              <a:t>9</a:t>
            </a:fld>
            <a:endParaRPr lang="en-US" dirty="0"/>
          </a:p>
        </p:txBody>
      </p:sp>
      <p:pic>
        <p:nvPicPr>
          <p:cNvPr id="8" name="Picture 7" descr="A collage of graphs and diagrams&#10;&#10;AI-generated content may be incorrect.">
            <a:extLst>
              <a:ext uri="{FF2B5EF4-FFF2-40B4-BE49-F238E27FC236}">
                <a16:creationId xmlns:a16="http://schemas.microsoft.com/office/drawing/2014/main" id="{FA25AA99-2196-FCE5-A0C0-AEFCF46223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9788"/>
          <a:stretch>
            <a:fillRect/>
          </a:stretch>
        </p:blipFill>
        <p:spPr>
          <a:xfrm>
            <a:off x="917198" y="1240115"/>
            <a:ext cx="7095658" cy="266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34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4DED34-94F9-EB04-2202-31699FFA43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67"/>
          <a:stretch>
            <a:fillRect/>
          </a:stretch>
        </p:blipFill>
        <p:spPr>
          <a:xfrm>
            <a:off x="155273" y="2236658"/>
            <a:ext cx="4566019" cy="22781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05B959-C617-4111-0FAE-FC481C334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Connectivity evolves rapidly with saturation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1F928-82CC-04EC-9BA6-B01EE8B9E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617" y="831256"/>
            <a:ext cx="4308410" cy="35433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connectivity increases at the expense of brine connectivity.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Large changes in proportion of largest ganglia, with small changes in saturation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C8610-DAF5-FA05-E125-076AF0F4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0358E-69C9-FB4E-8450-4FA953087BD8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 descr="A collage of graphs and diagrams&#10;&#10;AI-generated content may be incorrect.">
            <a:extLst>
              <a:ext uri="{FF2B5EF4-FFF2-40B4-BE49-F238E27FC236}">
                <a16:creationId xmlns:a16="http://schemas.microsoft.com/office/drawing/2014/main" id="{6E844846-33E1-ECD3-6CF7-CD72A138B3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137" t="49893" r="23425"/>
          <a:stretch>
            <a:fillRect/>
          </a:stretch>
        </p:blipFill>
        <p:spPr>
          <a:xfrm>
            <a:off x="4356708" y="825776"/>
            <a:ext cx="456601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81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4D561-CE00-E184-8F23-51D2A9814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from experiments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796AE-4B0B-3237-67A1-C6E1B5984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800100"/>
            <a:ext cx="8915400" cy="3543300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Highly channelized flow leads to low CO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saturations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CO</a:t>
            </a:r>
            <a:r>
              <a:rPr lang="en-US" baseline="-25000" dirty="0">
                <a:solidFill>
                  <a:schemeClr val="tx1"/>
                </a:solidFill>
              </a:rPr>
              <a:t>2 </a:t>
            </a:r>
            <a:r>
              <a:rPr lang="en-US" dirty="0">
                <a:solidFill>
                  <a:schemeClr val="tx1"/>
                </a:solidFill>
              </a:rPr>
              <a:t>connectivity increased rapidly at the expense of brine connectivity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This leads to steep relative permeability curves typical for samples from Otway/ this depositional environment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Potential for this to influence flow at field scale</a:t>
            </a:r>
          </a:p>
          <a:p>
            <a:pPr marL="342900" indent="-342900">
              <a:buFont typeface="+mj-lt"/>
              <a:buAutoNum type="arabicPeriod"/>
            </a:pPr>
            <a:endParaRPr lang="en-US" b="1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4A3C67-3816-94A4-0D27-0D8DE8A4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5173" y="4701971"/>
            <a:ext cx="464527" cy="345830"/>
          </a:xfrm>
        </p:spPr>
        <p:txBody>
          <a:bodyPr/>
          <a:lstStyle/>
          <a:p>
            <a:fld id="{83F0358E-69C9-FB4E-8450-4FA953087BD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745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A0A9B-BA86-9C8D-0120-35B0D1260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7E777-6D24-F2E6-EFC6-7CB2F8BF9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impact of steep relative permeability curves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57810-B164-1FB8-CB5F-65E6F1546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5173" y="4701971"/>
            <a:ext cx="464527" cy="345830"/>
          </a:xfrm>
        </p:spPr>
        <p:txBody>
          <a:bodyPr/>
          <a:lstStyle/>
          <a:p>
            <a:fld id="{83F0358E-69C9-FB4E-8450-4FA953087BD8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A3B680-0103-1A16-AB0A-63BF5F30FB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192"/>
          <a:stretch>
            <a:fillRect/>
          </a:stretch>
        </p:blipFill>
        <p:spPr>
          <a:xfrm>
            <a:off x="503538" y="590550"/>
            <a:ext cx="7847933" cy="37837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8FC6B1-F0E8-EE9A-EEF8-1E8A4A0FAD15}"/>
              </a:ext>
            </a:extLst>
          </p:cNvPr>
          <p:cNvSpPr txBox="1"/>
          <p:nvPr/>
        </p:nvSpPr>
        <p:spPr>
          <a:xfrm>
            <a:off x="792529" y="3710609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*simple toybox model</a:t>
            </a:r>
          </a:p>
        </p:txBody>
      </p:sp>
    </p:spTree>
    <p:extLst>
      <p:ext uri="{BB962C8B-B14F-4D97-AF65-F5344CB8AC3E}">
        <p14:creationId xmlns:p14="http://schemas.microsoft.com/office/powerpoint/2010/main" val="276155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0BA42A-A48C-4A30-9010-83DAB7C4BDB0}"/>
              </a:ext>
            </a:extLst>
          </p:cNvPr>
          <p:cNvSpPr/>
          <p:nvPr/>
        </p:nvSpPr>
        <p:spPr>
          <a:xfrm>
            <a:off x="171451" y="78581"/>
            <a:ext cx="8499584" cy="655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A4254-CB1D-4068-8E73-53A58B04B5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740" y="3689305"/>
            <a:ext cx="415260" cy="354356"/>
          </a:xfrm>
          <a:prstGeom prst="rect">
            <a:avLst/>
          </a:prstGeom>
        </p:spPr>
      </p:pic>
      <p:pic>
        <p:nvPicPr>
          <p:cNvPr id="9" name="Picture 4" descr="geoscience_stacked">
            <a:extLst>
              <a:ext uri="{FF2B5EF4-FFF2-40B4-BE49-F238E27FC236}">
                <a16:creationId xmlns:a16="http://schemas.microsoft.com/office/drawing/2014/main" id="{54F052A8-6818-47D3-B891-922CDEA72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7340" y="805518"/>
            <a:ext cx="863852" cy="573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6" descr="Shell">
            <a:extLst>
              <a:ext uri="{FF2B5EF4-FFF2-40B4-BE49-F238E27FC236}">
                <a16:creationId xmlns:a16="http://schemas.microsoft.com/office/drawing/2014/main" id="{D4C1B02C-622F-4C9B-BF3D-952345B27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84990" y="3040518"/>
            <a:ext cx="519778" cy="469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Publishing_RGB.jpg">
            <a:extLst>
              <a:ext uri="{FF2B5EF4-FFF2-40B4-BE49-F238E27FC236}">
                <a16:creationId xmlns:a16="http://schemas.microsoft.com/office/drawing/2014/main" id="{EE799851-4E70-46B5-824E-B30C2EEC3F1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b="20501"/>
          <a:stretch>
            <a:fillRect/>
          </a:stretch>
        </p:blipFill>
        <p:spPr>
          <a:xfrm>
            <a:off x="7339578" y="1628734"/>
            <a:ext cx="445216" cy="445965"/>
          </a:xfrm>
          <a:prstGeom prst="rect">
            <a:avLst/>
          </a:prstGeom>
        </p:spPr>
      </p:pic>
      <p:pic>
        <p:nvPicPr>
          <p:cNvPr id="15" name="Picture 14" descr="LandscapeColourPos_2012_orig.tif">
            <a:extLst>
              <a:ext uri="{FF2B5EF4-FFF2-40B4-BE49-F238E27FC236}">
                <a16:creationId xmlns:a16="http://schemas.microsoft.com/office/drawing/2014/main" id="{E4AB2ED2-AC1A-4946-804F-B7CDC3052C5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28656" y="3753468"/>
            <a:ext cx="885263" cy="324430"/>
          </a:xfrm>
          <a:prstGeom prst="rect">
            <a:avLst/>
          </a:prstGeom>
        </p:spPr>
      </p:pic>
      <p:pic>
        <p:nvPicPr>
          <p:cNvPr id="16" name="Picture 50" descr="MasterBrandLogo_RGB.jpg">
            <a:extLst>
              <a:ext uri="{FF2B5EF4-FFF2-40B4-BE49-F238E27FC236}">
                <a16:creationId xmlns:a16="http://schemas.microsoft.com/office/drawing/2014/main" id="{A46366CC-2C96-4B2E-A4A0-D1A3B837C94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70061" y="3836846"/>
            <a:ext cx="1279117" cy="1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http://users.cecs.anu.edu.au/%7Exlx/teaching/css2013/images/anu-logo.jpg">
            <a:extLst>
              <a:ext uri="{FF2B5EF4-FFF2-40B4-BE49-F238E27FC236}">
                <a16:creationId xmlns:a16="http://schemas.microsoft.com/office/drawing/2014/main" id="{9C5688E4-5CD5-45BC-994C-8A3B50CA8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42" y="3789236"/>
            <a:ext cx="903134" cy="31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43FF09-2D5D-4F1B-8547-760F45D2A0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56" y="4363861"/>
            <a:ext cx="904301" cy="2627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2DC1FC-BAA7-4B18-B04F-ABBBBD03B4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319" y="2376796"/>
            <a:ext cx="1317120" cy="3615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746275-C457-499D-8616-3FC710270CB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21"/>
          <a:stretch/>
        </p:blipFill>
        <p:spPr>
          <a:xfrm>
            <a:off x="6473903" y="3411764"/>
            <a:ext cx="847497" cy="7505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B343AF-42CA-49B1-A2EB-4230288718C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8" b="14930"/>
          <a:stretch/>
        </p:blipFill>
        <p:spPr>
          <a:xfrm>
            <a:off x="7378858" y="2898404"/>
            <a:ext cx="523730" cy="5242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6A7BBAD-C739-477A-B0FF-C61FC45FEB5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979" y="915216"/>
            <a:ext cx="1260853" cy="4455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C51EE34-9626-41CA-A5EB-4C49A2C9621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16" y="4338058"/>
            <a:ext cx="1141970" cy="288592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9167E4A-ADDD-4609-9387-E5A8E76122A7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827240" y="4366282"/>
            <a:ext cx="611585" cy="3943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3F6B1BE-8FEF-4075-B148-922814BFA82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7" t="24731" r="19202" b="18609"/>
          <a:stretch/>
        </p:blipFill>
        <p:spPr>
          <a:xfrm>
            <a:off x="7773376" y="899622"/>
            <a:ext cx="782273" cy="47623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56891AC-0D98-4AEF-AF34-42EB701F57B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874" y="2441519"/>
            <a:ext cx="1123154" cy="2968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5433A7-E4A7-4A33-AB4F-DDC3B30A6DB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958" y="2932973"/>
            <a:ext cx="431402" cy="4314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450F47-C3FC-46BE-8A6E-5AEB4DA681D0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" t="21724" r="7972" b="22522"/>
          <a:stretch/>
        </p:blipFill>
        <p:spPr>
          <a:xfrm>
            <a:off x="6841107" y="4189657"/>
            <a:ext cx="735614" cy="679097"/>
          </a:xfrm>
          <a:prstGeom prst="rect">
            <a:avLst/>
          </a:prstGeom>
        </p:spPr>
      </p:pic>
      <p:pic>
        <p:nvPicPr>
          <p:cNvPr id="31" name="Picture 4" descr="http://federation.edu.au/__data/assets/image/0007/131479/feduni-logo.gif?v=0.15.8">
            <a:extLst>
              <a:ext uri="{FF2B5EF4-FFF2-40B4-BE49-F238E27FC236}">
                <a16:creationId xmlns:a16="http://schemas.microsoft.com/office/drawing/2014/main" id="{FC0C7E38-08A0-48BD-8B01-0ECAA72E0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143" y="3778200"/>
            <a:ext cx="1144440" cy="21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88C37B76-BC2D-4EED-AC52-43EE4641D210}"/>
              </a:ext>
            </a:extLst>
          </p:cNvPr>
          <p:cNvSpPr txBox="1">
            <a:spLocks/>
          </p:cNvSpPr>
          <p:nvPr/>
        </p:nvSpPr>
        <p:spPr>
          <a:xfrm>
            <a:off x="288132" y="258366"/>
            <a:ext cx="8855869" cy="53816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cap="none">
                <a:solidFill>
                  <a:schemeClr val="accent1"/>
                </a:solidFill>
                <a:effectLst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AU" sz="2550" baseline="30000" dirty="0"/>
              <a:t>CO2CRC acknowledges and appreciates the strong relationships it has with industry, community, government, research organisations, and agencies in Australia and around the world.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9891DED-9E59-45FE-89FB-29F387C7212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285" y="1726579"/>
            <a:ext cx="819911" cy="452782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002AEF6F-44E7-486D-BCF6-7E24CF64D9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13393" y="2531151"/>
            <a:ext cx="1105921" cy="208734"/>
          </a:xfrm>
          <a:prstGeom prst="rect">
            <a:avLst/>
          </a:prstGeom>
        </p:spPr>
      </p:pic>
      <p:pic>
        <p:nvPicPr>
          <p:cNvPr id="35" name="Picture 2" descr="data:image/png;base64,iVBORw0KGgoAAAANSUhEUgAAAR8AAACwCAMAAAABtJrwAAAB4FBMVEX///8AAAAUUpP8/Pzr6+uurq6zjwDeACl/f3/5+fkcUZKlpaUABw8VUpcYUZAcUJTExMTz8/NAQEDj4+Pa2tpubm5bW1uXl5efn583Nzc1T4wMNFtOTk6Ojo4BVI/R0dG7u7uHh4d5eXlmZmbz//9YWFhhYWEVHiK/v78pKSnV1dVGRkZBMQA5OTkbGxu5lABNWlkUEhOiiQDupKjfAB4uLi4gICDXUSzpQV727dvXACEAQZP///YAS4YLGSyDcQDpADm8ACNtAA5rAADiAA/SAAfoASrjAAvubIDWABomTpo6XZSPsscARYlhh7RUZ6XW0umFk7lUcqtFc6Hi5/KtuM0+WIFvjqnM4+0cWIhYe5fDzuBvhKmRp8oANYWHmLLH1OEAM4rj8OhZca+ryt9ggacAOH8eTaGgqb43VIQkSp0OK1cLDRs3MABGRDetnCGefRPBkAJmVRtzXQgjAQAmKTXAuqiIgAMnGwB8aiJ+cSAAAB+LiZvUfDAKIBaxlZfCiSmqABjvj59FPRm7ZBe0BSwAIh3LiDm0kCosSUdzCSiKBirlTGm2eHz45O3PdxrldnLwvMHw9tnwzcvnbIXPJ0fbg5HTDDfbeY3YR1Tckqrlrq3ahYf83OvTrLjuWHHhuEZ4AAAXDElEQVR4nO1di38ix33f0SwHI05ih4dAKYjXgkFYXBBIOWNdT24lndBZaX2+xHZix+41fuVRx3baxmnjNDhxnURVQzkdupxt/av9/WZmX4Du3HwqSMR+7yTBPmZnvvye80LTfPjw4cOHDx8+fPjw4cOHDx8+fPwfYRRCfxoyGp123SeBMPkTsTbtmk8GwM/VPwGERGdGfr62Mr84gnk4FrkxHxlzanF+5eAp4GcmIPiJzA8DWLhxcPv5w4PFkVOAGeNnMTICIOibf/f3Wy/ceXH0XCQyY/yszM8NY2Xl8C6c3dJeOIgsjJ6NzDo/kbe/9y1No1vat29EIj4/IwzMLbwEJymjL78i5AdIWvD5cdEz953vsi3K7j7/7hxQ8+yrrz377MKiz4+N+YPvvbzFtFefjazMrbz++j3z9dfvLPj8IFBM5hdX5t55df773z5YjBzcMLcY39JuH/j8oGqhB8cXh5G5QxSZlbfe2AJbdO+Gz4/AnchCxH3k8Psa0zS29ca8z8/c4uGb5hsgQAvzUtEQL34Xr8y+5POz8tbLOqSdOn/h7YPI4tzByiJo2srbb92jbOv2syszz8/cP9wDp761pb0Dxifygzs38Mxi5PC12197ftH373M3XjUp1SgVYeFbr5u3D1dAyyJzNxYWwFT7+vWPJsNeHfj57uHKyxA/f//GXOT2ncPIvCcLiyz+9Wzyc/gCcgP/774yd/iatmV+Z+XFO9+6++Y35z1Z2MKs8rP4PS4Pv7O4cvCqppuHB28CS9q3Dn1+RMMP7zK2xSh97XAu8uKL77554+CtuwyyeK9+zSw/c4uvvPKSefddlJaFg4ODtyORl7QttEYHMyw/c5EFBRCTg8M7XztYmFtYWFlceGUlEpl/6503btyYP7CvQcwUP+8eLDwWi7d/MHxFZJb4+asn4Yc//OHwgR/NED8/fnoI1oEf/1PUQi1di7pBZoif96658ZN18f7KtWvvX3nGvkxPMs9tG7PEzxUH1977gDz94c2bN9eBJuCHxo1KJZcHeYGw0R4wpVqVlKZZ68kh5+Xnww9/Wskmi0u16D+Tp2/+S5o0ltfSpVBOJ4WC7iKoSsrTrPXkYBDyr9ds6bnys2Q0x6Uq8VyVhJmiRCcpojsixAgpTKnCE8YqITevWex89BHhiUoggSeAiWxSyytCeIM1EqGsdRfwMyPzW2Lk6s8t+Vn/t39HfirVcCWbXY0BP4zEVuPZSialN3gjQ3KmLU4kPN16TwqckI8sfn7xMa3zRE7j2VwgkArlVpOslgmHw4E40xuMaKVf6oof0MrcNGs9QdTJB4qf/xh8zBrAT8zQ5anVpLpGjwt+vv6rrjoQIGR1GpWdAqLkE4uf7brgR0+FEoliuWSsJmkpUUwUiyGDC36e65rypjwh+nSrPTGESGNdWudfbD8l+LHOULDPlg3WieDnTL1PkyqbDfuMAeJnUn5+vf2p4MdYKpfLxVJiFeQnmYDX5XRK6tdv9iQnFMPD2aCHxsnVD6WC/WL7Y7f8cD2bpFnLYUl+BvJdDN37jIA1bAO9/bGJ/MQzyWQykwlwsM/ZcDIVCAQMyc9zTbyDonk2ZkN+oJFLZPM9Dz88HovF9FggC/49k43FDcOIK/uj+CkSwmaCHmxsmFxVGYajXywWj3OMnzUeEz32et3mh1JKSFqbDfnRRCwMCrbu8GOUigVQsTL691ohWSguLSXd+qVVZiZ6Flgjjc+G5EfCjg8t+yzlB9UrPvlqTg2gYDeRnveV/YmlQsVisVyOg36BewdhCmTd9gdSktrMaJcmFOxpNED/GZTxIc+K2JiC/2IxeMHjRpa79CtJSGCqFZ40EmChMf4Jfqr0iwIlkISB/HDDWMX+IBX/7MPVrE7qnD2pzMuEVYI52DUVP5MqIaRaSpNaIF8gtdIavG0sN1gD+AnK4CejzRA/lEIIRH5y7b1fD57im5zHZCcGo0BEQQmKHovRBvv6cwOKXWOET7XCEwZlWhws0Htgfz5l9Uw4DOZ5bXMTYpxCOkFIfXO5FErCUUJF/p4hJPnkQi8TqPDYP7/2GdjncAYQyMVjnMdLhGxkOdfjRgDSjUxS2OfYrImPALiwxjrEPzkDEUjlE1//9OoyIdGnnvptIpQMiMPGb3/VNaPYczhDzl0hDCb6yvbv/sbC7wA/JeSn6sjfCvyu3QXfPis9Gyb8Q92SrQVl+vAbHrR/T8jvW9ddODr6L9AunVI1B08zzam24EJBzWMODaSijRSDYnLzmj0SBvjvvd/8ZueB6Qa/avfLw53g2ujxpXX0ptkNHjX7Un5wsAsIWn/fGWiGn2/8oQc0KDBK+QYhISVvwJb+aH/7yLy8BDV32q3WSfdYdFlQLQU2+rP3XQL03vr/yFOSHY2BbS4LjQSZO24ewd2tI/PSGiOz2QoCOrvXe6g7FCObn627+Lmybs/fQP44TmoBNhijZn+/02nDze3rl9cCKX6Cwb2d7SaoEcNRG5GIjeNHi4FyLXO0W2b/Yau1J25tH11+fvbawNBRDyy1FiKqq2OEH8zRyJquwVXH93daQUnPTPAjG7rTNRnDrourH+DkKDc/KFq4DUUJLA8ze4OO67ZZ4ScY3DniQFAOCPrxZ175AdMD+QcpoOcyuzvum2bC/lhNRR+lxcHM/Ogjr35V6sTuEjtrO7fsBVuXlx9wQmcdZWaF/DzShJ9iBRChT36CoeL6M8hYrAzsLFsdzn1HfvY6nYfNS8yPqenNE8uYtLdFoIeO3EBx+WD92jWUHz2Pm9lknLuuWwLUGZwea+blHQcDKkyNPVKuqPVArNwR+RgXnHywfuUZ+Sodt0e7qNlTWtl+oIvg+tIKkIBJj6VAtI9N14yMOOjUVfJJAdnZzGEXmgI4sBPJT286FZ4wTHbvYTuIIvG57kgCSNHqktwmqhoATpwcy+S9AahWG/mcRn0nDZM2d4KDsz0wtsHTHhNtRqUBRlbBqa/lqJWBoXPXvugOIOm61T0Jts4ub+blAqUnwZ0+f7QDGUO7M7jfAykSnR5oeGNZlB3sAMEEbavXfbi781yrc9Tv93Zbnf606z4RNHf2BsePHpz2jgbg7VutzmC/2Y/rTHJiIjmU6/3m6fUOUNjaHZz2BzqnkIHtT7vqk4C53d7tf9m/dfxAO+k+QD+2127dagUHJ9fP9hFn108Gg70dSNdbe532fvfEvH/9lPP+7t7u8bQrPwHQo51W03zwkP+xH+Q6RNTt7WALda0NaWu73YL/GCYDN60/7PWbhhns6/dv6X/c3+sMZoIfs9m5tds6jen7+yY96+ztH/OT/eb9IEpN66Qd3Ma/9/d3m4/uXe+znnm2r/fOTrZbnf2ZGOUxmfnFUasdbD7a6X3JB+2dL3vNs2bfPOk/OO707j3a5vrR3m7v0a1uv//5qc76/Vb/cxCxwWyEPxK9k87OTqf7Ra/dvtU/3b/V/yIW7Hf5LfOsGeRNcHDd/q3rx91HJ7zf7O7ttlrB5kwIjwS4KNo72gGGdoMgKnG6e/zlceuZB3xXO7kP/AyCnf3j0/Y93mydBsGJ7Z402aUe2RmC6HvX9O5JqwNx9OD+oN2732/3j3u7x/3+Lr+332o/7PeC29eDyA74d+ygp7MQHLqBQxLdI/RdLfj13N5gf7B3cnqyd3Q0CO7tdTpwsNO63u3PgtMaB5AioIj1H50+DIKutVDf2q0W/IfQGn5O9ru9Yw3D6lmTHAk7ycJ4ud9rdk/3zxD3T7vNXu+YbmnSUs3OvN7HwjQ1Z1h52pX5cwR1EndfYMbAlGOqmi8+Pnz48OHj/xlfZWjOuWTITVPPazHuRZ0LqXNm6Fbv6+ET4hejrnmNQ3Wko4cuDEzLJPIZhURG03g+k7JOxgoZA/9mCuJ0vsCdauVCCd2qZbyQ0cTcsKw9BAjF4rIUFsLSeDjgnGHhAKMslM/gY0MhxmgsgWUXQ2FdNV3PV0mjFsA0RA/lc1TLFkOZTFJUolCMwePyVjUy+cCFrlOgWtn1fSZRsfDI3jUkrmYU4CTvTeKd1B12LY+Mk7QIBJdJTJVKtbS4mBECTaFpXCuoYJAUtGiZkOUGLsrAKYnw4EIhYc9fyBKSzIoFPgwLSGk06/7SlRguZVC7eKySBr/g0ekYLkQqkCUN10FSXHZtfzgxXEKr4dqcmnjvEh9cYaI5/CSEVtSw8mribpmIOxpiDxIDtwKQeRkUhp93jRTFrfhwLomhS+IqpAsnMmQJx7lCyI+mx5iojY511KkuF4+JRR/GRXJjo+BsVVR1lkY4/IzO50Z+nOvy4nyakKq1u0ZCnAa2w0hK3V5MyST9aTkVSB1Cfig+Lgx/KvBZoVUK4Jgrc9aJxYkUTzkNNId3ZCe1Q46Lnw1nXaiu5DiENR66o+KSH13NzUiDxiyjdFDq5gcuS5ENcQW2XjSyrChFCA5QPxsEN1tIoiwjQTgkPY4fhh9iFR8SJXwyhtrFT5TY9tniJy9q7KXI8PCDIke1WiaJ01NFOprYxDN0U8gP4/Zq05J80BJOglZFMiUNuhTXFF4rU1o6lh9NmKgA7lsVmJAjy7v5seWH2/zIjbDcvjjr0i9dUAr8hHB+b0lclpACUxOlMRCnvLpU7qZQdqwccoA7BdAEWdbEZgykEbDmgTBiWxiLH01aMXAPjdJwxHFRcPGzRpZL5QSilLb5WQuHk/mEe9FNbgw/0QJKIhFbRyl+0kJ+cOpqQ9ybqkp3XCYlUSSWjzLC9VwN57YiMjghJil9JZyrqKe4+NEo7k6RsrzBxcPDz1qxLFGy+SGb6IzDLn4CHv0SOkA38nLhNhrNglt+hG/LYdDXUBpRJg0RMWDjmfTbpZzl4gLifVJj5/ODWugSwYuGhx97YTF32R+wIdwdagh+1NuY9M90A20KLYuKZ9z8iOvT0N4sUbeUwf4wzsTSS5SfstAxe+u2QA0JoufyIyw/mdwK39BY++O2z6or0L4j6Yl/JD9VwQ9L42c/zA8TFjoRUrcI/6XKEzZmDVuv+MfDOYwdz7M/sgLLk1vhW3gCPyr+oePlxxCXQWAXkossIDhOJQU/1IkWQsCIbu+ZgP7LgvBfEElWuXqIcGw5QQdzNikb4scKGSaCglu/xsY/w8i69ofIyIpzaRDAUYPsL4vvXpTxocAqEJqyNxQte/kJiPPCS6rxDzyqj41/FJLT4YeOjZ9H+eGu3QsbKv2QbaaQcTbUd1M6/GAwF2jYHjA9LD/C4oonV+Lq4Rv0cfzkJ8lPAlJTpcxj8q+itRGoe/fUkG0ZQipb1DENk4dAGJbFZXVi7z8GGlm3p7fWrKdQqvIvsYIe46DQsioV81jubPOS9e53lyeNyQ2jleDDkPywhoefHP4tk+VkBoKVDd3hhzFwMYncajawobw7xCQ2P2CSRCs5cfII92vgZy2ZzIQSNS4SUpGksTpICG5bu2Ho8QIksAyeQuxw3rCzdoGQy0FcOGrVTcUPb9QT1lGrfyNNGtUqRkC64zCg7sm6iFPSWeV3DCdNY1qqLv6SesiWury9wEBjVVFkHbtMgNd6Sk66JxtVXVstYakNTE8ZpOoNa949GGzD5bASm5Pdf+r8Z9FzX+mr2Ti33g4VsDpyz+Mebmsuk8Vambq3GrOyH6CPywJ/YPzxYJoR+MvGxeYYjHL9LxsXrAC+fvnwMVFQpyvePU5sHxi5evypx2quNXA8vrjRW+m4IHVacPeDlV0DVeLUWjSaFls/louFfMqI2W2lWjiRx217EfmQzFJSoUxoXDcolR3Ynram8smQSkaN6tpaqSz6eYuhTNjQ3QQZxVDeekw+MYW9X7g1jizGXBqeNIeSIUQD9ph70n1c9nngqPG4bwHBAWiS9fITshY5Uy07/JSiKzXNuU9sTlacgAt9qU6WmJJz3BMi58m7cGfDmM4512OrYTF4X11Vfa94cQG3H6sEUkp+cO3ymDFOMVgqMnTXwTxRnRmSnyI+BJ5iJEVPfplZci1Oil3OAuFMaaLyAxWIk5yWUltXUw2HLbyDy7jVo/NOx10j4A6q+oxd4+Gi4pnz+EEyiDd4ydgzFAR7Lr02ljGjt0ZzsmRq2wNiZ0xeo7FlLqtSETLs2Wg3TayeZyk0SYcgHJfJqtk+VIoGtjk08hjsq0akPMy7+NGd25jwF/jUhi45zxJrQNp6ysRAtYJnZ8ISSQ83MO2WH6xdRkgCvqwQbxeWJqbBjN1mPiwKro5cm5Olcu/oltx3CmfR4Ls4mdrmtjSG41L22zjZEB+0c4TiZCCP46E0aimD8dX52SA62q7K8LU59ZSh0T/KkBSlvFPkB4ciXJ4U+4ALntqI8dENj8cXtIiv+vjq/GTBvRlCIoauzYkiR/kRA9dqEGHC/KitCJnQ5fqG6zjH7k+szbLL0STU0IQLRFX4HH6G91GnKIQ5lCExn8pzbc4pMu/1/sLlC92fAj+VUB7kJmbkSClrKHPMwI0l4DcqlEHd/CwPlYBBDrpzg4zENJWx/MRJXZnz/Pn8DH/5la1g8TFlXiAY09ei2QRoSCC9SWrpmqojCnkcO4igOq7xrzH8pFQ4OEZ+xvGDupKUX2EwPKXRDg9GnJuYvSfFRp+sf2e83kAWchr6K9cIV05tES/1wMIYfjDuQZ1DfkqZZCpfCJXTsuHGOH50Ya6oExBKhF30Emdcx/VgSQvyU4NEJlMIFaMx7cJRwk8tgJ8N95gWnJKC/AQ8xnIMP2gaqsp/2eDi3rH8JNVAGUaBrkHQJ/CTt0y97n7MxX8FVFbEFQkkyXDL7apVd7rpdvFj+DFc8pMxjFXDyIXzMsIcxw+rW+JY8Lj4J/ATcstPwjDi8JhA6OK/JKIIVaS8gbNpMnb9KM7QrZaXBKrENTfqHP06x/6M8iMydyi4BAXXnKBPeyI/RasofczJiwNrEIp1xghvzTY/Yr90N6rWIGB5lB9MMTDG/kr8iLnhbsQtgp7Az4ZlvvWJ+nedlCG6qWKGwHHrWHGQYqKxFFeIlWzPIvolhvkpnx//jPAjwslVq2RktuDmx/pKp1F+mG1tJhv/6PjRp8RkfsOZL4sT152mukPdYX6Unz4nfs6N8lNyGXt5qwquXPEPH/LvGKLZdZhwfFhb4wE0L7i3bMyuUtLFAhUqoQbUh/ihYr9MGfl/pfgZWhe3u2RFcpt0XZuTL4dNjNz+X7EyYX70Qq0QE1F0dM3+yFjdschUung1rWNEftiGZUTG8BMY4acgJmrKWykupRDzDBFD/HjyC4p7225ON3/nrjlLASuAsU4RuXhEo8voy20aKVNdYFb/2OP5YdjynPsCabtEDph0+Im5Qy6Kj4mKUGCq/FQsFWIaW0ZT7eq6LBCZEDF0I87ELdWpqtYUjOEn5eVHKJSnR9QQcmF3JKl2Zz38KO1KuvoPp/HdYXLJhIb8VMSH5ZJvFG+CndLCojqnOEZtacaEAITJUI+ObLO7LRx7nV2gIviUXit/Dj8gMVFpr6fVv8poDpcS5ay3mAt6PmXZLY8TAqkkSlzGDWwSyVvLIoWw4JelxCGyzYgEDC9IxuJwaNXIpSp4yRCDeWHdkfqQw09F6KxYCsRjOdxmcrNiCy2ezDPOY3GjEki6e0guCjRONnLFov2k7FDPlcolN5ly5qQajUbX5PQ6Zds11UAH4saC51AA4xruLVhIZhxLKFtOS60waGzAU2Qw2UgxR2bDnjInwg9L1DfCzvT1QjntDVqgGdVyMQqfoU7W0ulaLbpZ3awul/MVpvZGEn3Xm3BuqSiQrgseElX7QHqtHsilyyVtqOSNUrEUQmOXKBVrYrYr8NOopQEbm5vVaq2YygpPYEl0qr6cTpdUqTi4dOH8fFVcWE3+fJrow4cPHz58+PDhw4cPHz58+PDhw8elxv8CvW8CnvZTfNAAAAAASUVORK5CYII=">
            <a:extLst>
              <a:ext uri="{FF2B5EF4-FFF2-40B4-BE49-F238E27FC236}">
                <a16:creationId xmlns:a16="http://schemas.microsoft.com/office/drawing/2014/main" id="{72197FBB-753F-45A1-8206-613FDF419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7" y="3624202"/>
            <a:ext cx="886473" cy="54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F4A25889-9A32-4345-8748-687982B6D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341" y="3123178"/>
            <a:ext cx="971769" cy="2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FD2779DF-8BAF-4487-B640-6683C3B1F11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563534" y="2308917"/>
            <a:ext cx="1139029" cy="507004"/>
          </a:xfrm>
          <a:prstGeom prst="rect">
            <a:avLst/>
          </a:prstGeom>
        </p:spPr>
      </p:pic>
      <p:pic>
        <p:nvPicPr>
          <p:cNvPr id="40" name="Picture 39" descr="Deakin University &gt; CareerHub | Australia's largest and most active student  recruitment network, for more than 10 years.">
            <a:extLst>
              <a:ext uri="{FF2B5EF4-FFF2-40B4-BE49-F238E27FC236}">
                <a16:creationId xmlns:a16="http://schemas.microsoft.com/office/drawing/2014/main" id="{3CE3998A-A5E8-4093-A094-A4E334EEF4F4}"/>
              </a:ext>
            </a:extLst>
          </p:cNvPr>
          <p:cNvPicPr/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513" y="3657630"/>
            <a:ext cx="451286" cy="451286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Content Placeholder 4">
            <a:extLst>
              <a:ext uri="{FF2B5EF4-FFF2-40B4-BE49-F238E27FC236}">
                <a16:creationId xmlns:a16="http://schemas.microsoft.com/office/drawing/2014/main" id="{069842CC-55AA-4DF5-814D-7C8BDCADA348}"/>
              </a:ext>
            </a:extLst>
          </p:cNvPr>
          <p:cNvSpPr txBox="1">
            <a:spLocks/>
          </p:cNvSpPr>
          <p:nvPr/>
        </p:nvSpPr>
        <p:spPr>
          <a:xfrm>
            <a:off x="7382921" y="4950624"/>
            <a:ext cx="1314432" cy="2729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91353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25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© CO2CRC Limited 2023</a:t>
            </a: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DF174FF-99CF-4C8A-B5B7-F3F9E2EF8EA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917716" y="1532795"/>
            <a:ext cx="781250" cy="565436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23F1FB9-622E-4BEA-9C5C-145C779EC860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0744" t="20682" r="36863" b="25331"/>
          <a:stretch/>
        </p:blipFill>
        <p:spPr>
          <a:xfrm>
            <a:off x="6446544" y="2937374"/>
            <a:ext cx="611585" cy="47141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1C47962-5C6F-4ACB-9698-DF1B8F72F84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363548" y="1737847"/>
            <a:ext cx="1144215" cy="324464"/>
          </a:xfrm>
          <a:prstGeom prst="rect">
            <a:avLst/>
          </a:prstGeom>
        </p:spPr>
      </p:pic>
      <p:pic>
        <p:nvPicPr>
          <p:cNvPr id="42" name="Picture 4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A1B75D-7E9F-4B8C-A648-39B37AD2652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428458" y="1524359"/>
            <a:ext cx="453736" cy="603066"/>
          </a:xfrm>
          <a:prstGeom prst="rect">
            <a:avLst/>
          </a:prstGeom>
        </p:spPr>
      </p:pic>
      <p:pic>
        <p:nvPicPr>
          <p:cNvPr id="44" name="Picture 43" descr="Logo, company name&#10;&#10;Description automatically generated">
            <a:extLst>
              <a:ext uri="{FF2B5EF4-FFF2-40B4-BE49-F238E27FC236}">
                <a16:creationId xmlns:a16="http://schemas.microsoft.com/office/drawing/2014/main" id="{0B5371F2-5A80-4EB7-8DAE-7D3BE81400F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644771" y="1518265"/>
            <a:ext cx="1402580" cy="681092"/>
          </a:xfrm>
          <a:prstGeom prst="rect">
            <a:avLst/>
          </a:prstGeom>
        </p:spPr>
      </p:pic>
      <p:pic>
        <p:nvPicPr>
          <p:cNvPr id="25" name="Picture 24" descr="A picture containing icon&#10;&#10;Description automatically generated">
            <a:extLst>
              <a:ext uri="{FF2B5EF4-FFF2-40B4-BE49-F238E27FC236}">
                <a16:creationId xmlns:a16="http://schemas.microsoft.com/office/drawing/2014/main" id="{67A3C214-3391-E21F-9559-13225327718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561919" y="3059443"/>
            <a:ext cx="814227" cy="42812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48B6251-1A18-57BC-B919-CF7225D0B479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371784" y="2425369"/>
            <a:ext cx="2074953" cy="266621"/>
          </a:xfrm>
          <a:prstGeom prst="rect">
            <a:avLst/>
          </a:prstGeom>
        </p:spPr>
      </p:pic>
      <p:pic>
        <p:nvPicPr>
          <p:cNvPr id="47" name="Picture 46" descr="Logo, company name&#10;&#10;Description automatically generated">
            <a:extLst>
              <a:ext uri="{FF2B5EF4-FFF2-40B4-BE49-F238E27FC236}">
                <a16:creationId xmlns:a16="http://schemas.microsoft.com/office/drawing/2014/main" id="{75B2BC45-9DE5-F475-A434-30137225D97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433703" y="2879328"/>
            <a:ext cx="1330131" cy="744874"/>
          </a:xfrm>
          <a:prstGeom prst="rect">
            <a:avLst/>
          </a:prstGeom>
        </p:spPr>
      </p:pic>
      <p:pic>
        <p:nvPicPr>
          <p:cNvPr id="48" name="Picture 47" descr="Logo&#10;&#10;Description automatically generated">
            <a:extLst>
              <a:ext uri="{FF2B5EF4-FFF2-40B4-BE49-F238E27FC236}">
                <a16:creationId xmlns:a16="http://schemas.microsoft.com/office/drawing/2014/main" id="{879D7ABA-420A-93FB-6B4A-63EB07E59CD1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996466" y="2353743"/>
            <a:ext cx="471509" cy="471509"/>
          </a:xfrm>
          <a:prstGeom prst="rect">
            <a:avLst/>
          </a:prstGeom>
        </p:spPr>
      </p:pic>
      <p:pic>
        <p:nvPicPr>
          <p:cNvPr id="12" name="Picture 11" descr="Consultation hub | Department of Industry, Science, Energy and Resources">
            <a:extLst>
              <a:ext uri="{FF2B5EF4-FFF2-40B4-BE49-F238E27FC236}">
                <a16:creationId xmlns:a16="http://schemas.microsoft.com/office/drawing/2014/main" id="{0FCF650F-7976-BA35-DC2E-70AC15E92D31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69" y="944789"/>
            <a:ext cx="1366805" cy="401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Home">
            <a:extLst>
              <a:ext uri="{FF2B5EF4-FFF2-40B4-BE49-F238E27FC236}">
                <a16:creationId xmlns:a16="http://schemas.microsoft.com/office/drawing/2014/main" id="{6D0F4E0C-5729-8AA2-D897-10056101B21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527" y="912235"/>
            <a:ext cx="1491027" cy="379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A picture containing graphics, font, logo, graphic design&#10;&#10;Description automatically generated">
            <a:extLst>
              <a:ext uri="{FF2B5EF4-FFF2-40B4-BE49-F238E27FC236}">
                <a16:creationId xmlns:a16="http://schemas.microsoft.com/office/drawing/2014/main" id="{DD6C86DB-A8CA-B953-FF8D-FB8C3A41ED6E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01342" y="1593557"/>
            <a:ext cx="572563" cy="494298"/>
          </a:xfrm>
          <a:prstGeom prst="rect">
            <a:avLst/>
          </a:prstGeom>
        </p:spPr>
      </p:pic>
      <p:pic>
        <p:nvPicPr>
          <p:cNvPr id="39" name="Picture 38" descr="A picture containing logo, design, text, graphics&#10;&#10;Description automatically generated">
            <a:extLst>
              <a:ext uri="{FF2B5EF4-FFF2-40B4-BE49-F238E27FC236}">
                <a16:creationId xmlns:a16="http://schemas.microsoft.com/office/drawing/2014/main" id="{A9AFC47F-C89E-176D-E785-A84659743689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978630" y="1641634"/>
            <a:ext cx="499687" cy="538163"/>
          </a:xfrm>
          <a:prstGeom prst="rect">
            <a:avLst/>
          </a:prstGeom>
        </p:spPr>
      </p:pic>
      <p:pic>
        <p:nvPicPr>
          <p:cNvPr id="10" name="Picture 9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322855E4-8D88-DF2E-4AED-5F7BF0278387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747191" y="4309943"/>
            <a:ext cx="955371" cy="579591"/>
          </a:xfrm>
          <a:prstGeom prst="rect">
            <a:avLst/>
          </a:prstGeom>
        </p:spPr>
      </p:pic>
      <p:pic>
        <p:nvPicPr>
          <p:cNvPr id="45" name="Picture 44" descr="A red text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6A7E700C-7E9C-E448-1DA4-4FBC5CEFCA0B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859627" y="4315430"/>
            <a:ext cx="1655426" cy="311220"/>
          </a:xfrm>
          <a:prstGeom prst="rect">
            <a:avLst/>
          </a:prstGeom>
        </p:spPr>
      </p:pic>
      <p:pic>
        <p:nvPicPr>
          <p:cNvPr id="7" name="Picture 6" descr="A blue and white logo&#10;&#10;Description automatically generated">
            <a:extLst>
              <a:ext uri="{FF2B5EF4-FFF2-40B4-BE49-F238E27FC236}">
                <a16:creationId xmlns:a16="http://schemas.microsoft.com/office/drawing/2014/main" id="{53AE7AAF-3914-8F85-61DA-76B25304645C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169894" y="3011455"/>
            <a:ext cx="1099665" cy="46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4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66537-ED0F-566C-015A-80ABB81B4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listening! </a:t>
            </a:r>
          </a:p>
        </p:txBody>
      </p:sp>
      <p:pic>
        <p:nvPicPr>
          <p:cNvPr id="6" name="Content Placeholder 5" descr="A group of circles with different colors&#10;&#10;AI-generated content may be incorrect.">
            <a:extLst>
              <a:ext uri="{FF2B5EF4-FFF2-40B4-BE49-F238E27FC236}">
                <a16:creationId xmlns:a16="http://schemas.microsoft.com/office/drawing/2014/main" id="{01ED0873-0EB7-F364-CFC2-75AF2ED59E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873" y="559550"/>
            <a:ext cx="7230719" cy="364809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D228C9-FB3B-0FB0-7FCB-868111AEF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0358E-69C9-FB4E-8450-4FA953087BD8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7B7911-7552-FD40-97D8-DC47956EA993}"/>
              </a:ext>
            </a:extLst>
          </p:cNvPr>
          <p:cNvSpPr txBox="1"/>
          <p:nvPr/>
        </p:nvSpPr>
        <p:spPr>
          <a:xfrm>
            <a:off x="1942541" y="4116210"/>
            <a:ext cx="5044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Thanks to EXCITE for funding this collaboration</a:t>
            </a:r>
          </a:p>
        </p:txBody>
      </p:sp>
    </p:spTree>
    <p:extLst>
      <p:ext uri="{BB962C8B-B14F-4D97-AF65-F5344CB8AC3E}">
        <p14:creationId xmlns:p14="http://schemas.microsoft.com/office/powerpoint/2010/main" val="4104528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D9E52-1888-B177-226B-DA1B1F759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93396"/>
            <a:ext cx="8915400" cy="590550"/>
          </a:xfrm>
        </p:spPr>
        <p:txBody>
          <a:bodyPr/>
          <a:lstStyle/>
          <a:p>
            <a:r>
              <a:rPr lang="en-US" dirty="0"/>
              <a:t>Capillary pressure measurements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0B883E-DE87-C3E9-D672-0B301F88E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1894" y="683946"/>
            <a:ext cx="4800461" cy="363824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31F64-A653-1780-9DBA-90DB0260A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0091" y="4704274"/>
            <a:ext cx="464527" cy="345830"/>
          </a:xfrm>
        </p:spPr>
        <p:txBody>
          <a:bodyPr/>
          <a:lstStyle/>
          <a:p>
            <a:fld id="{83F0358E-69C9-FB4E-8450-4FA953087BD8}" type="slidenum">
              <a:rPr lang="en-US" smtClean="0"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214F04-6E97-334B-337A-D3D9F2A78E29}"/>
              </a:ext>
            </a:extLst>
          </p:cNvPr>
          <p:cNvSpPr txBox="1"/>
          <p:nvPr/>
        </p:nvSpPr>
        <p:spPr>
          <a:xfrm>
            <a:off x="311499" y="884255"/>
            <a:ext cx="36073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Characterization using MICP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Again, the heterogeneity is evident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Note the huge difference between GFV12 and GFV13</a:t>
            </a:r>
          </a:p>
        </p:txBody>
      </p:sp>
    </p:spTree>
    <p:extLst>
      <p:ext uri="{BB962C8B-B14F-4D97-AF65-F5344CB8AC3E}">
        <p14:creationId xmlns:p14="http://schemas.microsoft.com/office/powerpoint/2010/main" val="765187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A8225-D2B5-14CA-890C-5586983A1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B7DC6-A2DC-D3D3-8B56-5A1D7D595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277365"/>
            <a:ext cx="8915400" cy="590550"/>
          </a:xfrm>
        </p:spPr>
        <p:txBody>
          <a:bodyPr>
            <a:noAutofit/>
          </a:bodyPr>
          <a:lstStyle/>
          <a:p>
            <a:r>
              <a:rPr lang="en-US" sz="2400" dirty="0"/>
              <a:t>Extreme heterogeneity – comparison of vertical/ horizontal pairs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BD0363-5E88-5B8A-9F9E-3BBF35F58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307" y="1086004"/>
            <a:ext cx="3582140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F8A92C-75AE-93D8-A45A-9F9EA35B0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344" y="989466"/>
            <a:ext cx="3412800" cy="274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606744-28DE-D434-35CF-813B2800025E}"/>
              </a:ext>
            </a:extLst>
          </p:cNvPr>
          <p:cNvSpPr txBox="1"/>
          <p:nvPr/>
        </p:nvSpPr>
        <p:spPr>
          <a:xfrm>
            <a:off x="794654" y="1372825"/>
            <a:ext cx="27082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Core 1V – 1502.88m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26F375-C94A-9142-5225-55C36AFC614F}"/>
              </a:ext>
            </a:extLst>
          </p:cNvPr>
          <p:cNvSpPr txBox="1"/>
          <p:nvPr/>
        </p:nvSpPr>
        <p:spPr>
          <a:xfrm>
            <a:off x="4655344" y="1372825"/>
            <a:ext cx="27082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Core 2 – 1503.08m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06368F6-AE29-EDBA-D1A3-3753725BF54F}"/>
              </a:ext>
            </a:extLst>
          </p:cNvPr>
          <p:cNvCxnSpPr>
            <a:cxnSpLocks/>
          </p:cNvCxnSpPr>
          <p:nvPr/>
        </p:nvCxnSpPr>
        <p:spPr>
          <a:xfrm flipV="1">
            <a:off x="5224497" y="3252844"/>
            <a:ext cx="395253" cy="72468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56AE6A6-7054-E319-A819-58BF70FE40F8}"/>
              </a:ext>
            </a:extLst>
          </p:cNvPr>
          <p:cNvCxnSpPr>
            <a:cxnSpLocks/>
          </p:cNvCxnSpPr>
          <p:nvPr/>
        </p:nvCxnSpPr>
        <p:spPr>
          <a:xfrm flipH="1" flipV="1">
            <a:off x="2009775" y="3113541"/>
            <a:ext cx="533400" cy="657225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729434A-7989-04F1-51B6-EB4F1EF6CE12}"/>
              </a:ext>
            </a:extLst>
          </p:cNvPr>
          <p:cNvSpPr txBox="1"/>
          <p:nvPr/>
        </p:nvSpPr>
        <p:spPr>
          <a:xfrm>
            <a:off x="4209094" y="3994196"/>
            <a:ext cx="184377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Permeability ~ 0.2mD</a:t>
            </a:r>
          </a:p>
          <a:p>
            <a:r>
              <a:rPr lang="en-US" sz="1350" dirty="0"/>
              <a:t>Porosity – 0.19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C2C416-251D-C51B-EBF8-60150E4A6BBB}"/>
              </a:ext>
            </a:extLst>
          </p:cNvPr>
          <p:cNvSpPr txBox="1"/>
          <p:nvPr/>
        </p:nvSpPr>
        <p:spPr>
          <a:xfrm>
            <a:off x="1700276" y="3855697"/>
            <a:ext cx="179568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Permeability ~ 26mD</a:t>
            </a:r>
          </a:p>
          <a:p>
            <a:r>
              <a:rPr lang="en-US" sz="1350" dirty="0"/>
              <a:t>Porosity  - 0.26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2580FF-A313-E92B-16D7-D74C7ACD5888}"/>
              </a:ext>
            </a:extLst>
          </p:cNvPr>
          <p:cNvSpPr txBox="1"/>
          <p:nvPr/>
        </p:nvSpPr>
        <p:spPr>
          <a:xfrm>
            <a:off x="6009481" y="3594166"/>
            <a:ext cx="26533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Difference in layers and porosity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C0C5C2-B38B-897F-4A35-F24AF3A91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2490" y="4693220"/>
            <a:ext cx="464527" cy="345830"/>
          </a:xfrm>
        </p:spPr>
        <p:txBody>
          <a:bodyPr/>
          <a:lstStyle/>
          <a:p>
            <a:fld id="{83F0358E-69C9-FB4E-8450-4FA953087BD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586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FDF54-16D9-E67B-3942-5702E339C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2CDE0-977A-0493-6358-A73058EB8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77684"/>
            <a:ext cx="8915400" cy="590550"/>
          </a:xfrm>
        </p:spPr>
        <p:txBody>
          <a:bodyPr>
            <a:noAutofit/>
          </a:bodyPr>
          <a:lstStyle/>
          <a:p>
            <a:r>
              <a:rPr lang="en-US" sz="2400" dirty="0"/>
              <a:t>Extreme heterogeneity – comparison of vertical/ horizontal pairs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38913B-BF93-B411-3DB8-8A9532AA1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446" y="972613"/>
            <a:ext cx="3487654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F3B86E-E9E2-C9B1-9AE8-E73F22B90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901" y="905938"/>
            <a:ext cx="3738143" cy="2743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5FA5F4-3D97-3611-31DC-5579B1F8845B}"/>
              </a:ext>
            </a:extLst>
          </p:cNvPr>
          <p:cNvSpPr txBox="1"/>
          <p:nvPr/>
        </p:nvSpPr>
        <p:spPr>
          <a:xfrm>
            <a:off x="1072756" y="1232734"/>
            <a:ext cx="27082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Core 7V – 1508.78m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B08084-38B4-A08E-6E73-CB0CD79880CA}"/>
              </a:ext>
            </a:extLst>
          </p:cNvPr>
          <p:cNvSpPr txBox="1"/>
          <p:nvPr/>
        </p:nvSpPr>
        <p:spPr>
          <a:xfrm>
            <a:off x="4733421" y="1227996"/>
            <a:ext cx="27082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Core 8 – 1508.93m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20728E0-EF48-E16A-C941-4D4451667D1D}"/>
              </a:ext>
            </a:extLst>
          </p:cNvPr>
          <p:cNvCxnSpPr>
            <a:cxnSpLocks/>
          </p:cNvCxnSpPr>
          <p:nvPr/>
        </p:nvCxnSpPr>
        <p:spPr>
          <a:xfrm flipV="1">
            <a:off x="5319747" y="3112165"/>
            <a:ext cx="395253" cy="72468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B948700-6D06-B121-3B6B-75B54D7F0B31}"/>
              </a:ext>
            </a:extLst>
          </p:cNvPr>
          <p:cNvCxnSpPr>
            <a:cxnSpLocks/>
          </p:cNvCxnSpPr>
          <p:nvPr/>
        </p:nvCxnSpPr>
        <p:spPr>
          <a:xfrm flipH="1" flipV="1">
            <a:off x="2255614" y="3024871"/>
            <a:ext cx="533400" cy="657225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657AF49-65F6-F364-F3C8-8318B9B1A53E}"/>
              </a:ext>
            </a:extLst>
          </p:cNvPr>
          <p:cNvSpPr txBox="1"/>
          <p:nvPr/>
        </p:nvSpPr>
        <p:spPr>
          <a:xfrm>
            <a:off x="4304344" y="3853517"/>
            <a:ext cx="18918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Permeability ~ 230mD</a:t>
            </a:r>
          </a:p>
          <a:p>
            <a:r>
              <a:rPr lang="en-US" sz="1350" dirty="0"/>
              <a:t>Porosity – 0.36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0CC831-3BA9-ED8D-D311-03691BF2A1E3}"/>
              </a:ext>
            </a:extLst>
          </p:cNvPr>
          <p:cNvSpPr txBox="1"/>
          <p:nvPr/>
        </p:nvSpPr>
        <p:spPr>
          <a:xfrm>
            <a:off x="1946115" y="3767026"/>
            <a:ext cx="18918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Permeability ~ 140mD</a:t>
            </a:r>
          </a:p>
          <a:p>
            <a:r>
              <a:rPr lang="en-US" sz="1350" dirty="0"/>
              <a:t>Porosity – 0.33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04B109-78D0-6895-CF33-AA440A186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2784" y="4797670"/>
            <a:ext cx="464527" cy="345830"/>
          </a:xfrm>
        </p:spPr>
        <p:txBody>
          <a:bodyPr/>
          <a:lstStyle/>
          <a:p>
            <a:fld id="{83F0358E-69C9-FB4E-8450-4FA953087BD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448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E076D-162D-DE11-5677-D034C9338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3DC30-5C21-F875-08DC-A1BA7FB07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7" y="96593"/>
            <a:ext cx="8915400" cy="590550"/>
          </a:xfrm>
        </p:spPr>
        <p:txBody>
          <a:bodyPr>
            <a:normAutofit fontScale="90000"/>
          </a:bodyPr>
          <a:lstStyle/>
          <a:p>
            <a:r>
              <a:rPr lang="en-US" dirty="0"/>
              <a:t>Small-scale heterogeneities influence CO</a:t>
            </a:r>
            <a:r>
              <a:rPr lang="en-US" baseline="-25000" dirty="0"/>
              <a:t>2</a:t>
            </a:r>
            <a:r>
              <a:rPr lang="en-US" dirty="0"/>
              <a:t> flow across scales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006B2-CB0A-D6E4-8C4E-270294215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4686944"/>
            <a:ext cx="464527" cy="345830"/>
          </a:xfrm>
        </p:spPr>
        <p:txBody>
          <a:bodyPr/>
          <a:lstStyle/>
          <a:p>
            <a:fld id="{83F0358E-69C9-FB4E-8450-4FA953087BD8}" type="slidenum">
              <a:rPr lang="en-US" smtClean="0"/>
              <a:t>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7858EA-38CC-E253-F820-FE268824A2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960" r="5283" b="21958"/>
          <a:stretch>
            <a:fillRect/>
          </a:stretch>
        </p:blipFill>
        <p:spPr>
          <a:xfrm>
            <a:off x="0" y="891540"/>
            <a:ext cx="9120212" cy="31458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51101A-59EF-A470-81B9-92794A24F92C}"/>
              </a:ext>
            </a:extLst>
          </p:cNvPr>
          <p:cNvSpPr txBox="1"/>
          <p:nvPr/>
        </p:nvSpPr>
        <p:spPr>
          <a:xfrm>
            <a:off x="377190" y="4037427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They control plume spread and arrival time </a:t>
            </a:r>
          </a:p>
        </p:txBody>
      </p:sp>
    </p:spTree>
    <p:extLst>
      <p:ext uri="{BB962C8B-B14F-4D97-AF65-F5344CB8AC3E}">
        <p14:creationId xmlns:p14="http://schemas.microsoft.com/office/powerpoint/2010/main" val="2223887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7AB3F-679C-767C-321B-AF5AC9F5D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40A47-B8CB-C135-2395-5144864D9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7" y="96593"/>
            <a:ext cx="8915400" cy="590550"/>
          </a:xfrm>
        </p:spPr>
        <p:txBody>
          <a:bodyPr/>
          <a:lstStyle/>
          <a:p>
            <a:r>
              <a:rPr lang="en-US" dirty="0"/>
              <a:t>The Otway International Test Centre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12A92F-FEDF-B397-CF24-27BEF4D82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4686944"/>
            <a:ext cx="464527" cy="345830"/>
          </a:xfrm>
        </p:spPr>
        <p:txBody>
          <a:bodyPr/>
          <a:lstStyle/>
          <a:p>
            <a:fld id="{83F0358E-69C9-FB4E-8450-4FA953087BD8}" type="slidenum">
              <a:rPr lang="en-US" smtClean="0"/>
              <a:t>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88A89E-F249-1C02-8AAB-910F1C506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134" y="738281"/>
            <a:ext cx="4186529" cy="36669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DCE3F1-10DB-D89D-3CF9-C8A1A56567AE}"/>
              </a:ext>
            </a:extLst>
          </p:cNvPr>
          <p:cNvSpPr txBox="1"/>
          <p:nvPr/>
        </p:nvSpPr>
        <p:spPr>
          <a:xfrm>
            <a:off x="498070" y="779130"/>
            <a:ext cx="399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Injection of ~10,000 </a:t>
            </a:r>
            <a:r>
              <a:rPr lang="en-US" dirty="0" err="1"/>
              <a:t>tonnes</a:t>
            </a:r>
            <a:r>
              <a:rPr lang="en-US" dirty="0"/>
              <a:t> of CO₂ into heterogeneous reservoir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D749CA-382F-93DF-45EC-726705CFDD7C}"/>
              </a:ext>
            </a:extLst>
          </p:cNvPr>
          <p:cNvGrpSpPr/>
          <p:nvPr/>
        </p:nvGrpSpPr>
        <p:grpSpPr>
          <a:xfrm>
            <a:off x="498070" y="1659485"/>
            <a:ext cx="3644349" cy="2352296"/>
            <a:chOff x="503204" y="1136868"/>
            <a:chExt cx="3644349" cy="235229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9C39E94-4C5C-A7AC-6037-B8D45502EC5D}"/>
                </a:ext>
              </a:extLst>
            </p:cNvPr>
            <p:cNvGrpSpPr/>
            <p:nvPr/>
          </p:nvGrpSpPr>
          <p:grpSpPr>
            <a:xfrm>
              <a:off x="503204" y="1136868"/>
              <a:ext cx="3644349" cy="2352296"/>
              <a:chOff x="674353" y="1079718"/>
              <a:chExt cx="3644349" cy="2352296"/>
            </a:xfrm>
          </p:grpSpPr>
          <p:pic>
            <p:nvPicPr>
              <p:cNvPr id="5" name="Picture 4" descr="A person standing in front of a yellow metal fence&#10;&#10;Description automatically generated">
                <a:extLst>
                  <a:ext uri="{FF2B5EF4-FFF2-40B4-BE49-F238E27FC236}">
                    <a16:creationId xmlns:a16="http://schemas.microsoft.com/office/drawing/2014/main" id="{3B3F0709-71F0-1374-A3D1-145B1C44C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353" y="1079718"/>
                <a:ext cx="3644349" cy="2352296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C8F21A9-51CD-E517-3938-2D70D3FA9B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079095" y="2028118"/>
                <a:ext cx="797446" cy="579382"/>
              </a:xfrm>
              <a:prstGeom prst="rect">
                <a:avLst/>
              </a:prstGeom>
            </p:spPr>
          </p:pic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3B443C4-1D8B-B383-BC09-C2192FD6CE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03468" y="1583296"/>
              <a:ext cx="404478" cy="456117"/>
            </a:xfrm>
            <a:prstGeom prst="straightConnector1">
              <a:avLst/>
            </a:prstGeom>
            <a:ln w="57150">
              <a:solidFill>
                <a:srgbClr val="8D3C1E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F11242-2E4F-37D7-064F-2C736290ABBA}"/>
                </a:ext>
              </a:extLst>
            </p:cNvPr>
            <p:cNvSpPr txBox="1"/>
            <p:nvPr/>
          </p:nvSpPr>
          <p:spPr>
            <a:xfrm>
              <a:off x="2818076" y="1296018"/>
              <a:ext cx="122341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Injection well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2728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F54C2-6DE9-E507-4375-78EF94C3F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85649"/>
            <a:ext cx="9029700" cy="590550"/>
          </a:xfrm>
        </p:spPr>
        <p:txBody>
          <a:bodyPr>
            <a:noAutofit/>
          </a:bodyPr>
          <a:lstStyle/>
          <a:p>
            <a:r>
              <a:rPr lang="en-US" sz="2300" dirty="0"/>
              <a:t>Core-scale experiments show impact of small-scale heterogeneity</a:t>
            </a:r>
          </a:p>
        </p:txBody>
      </p:sp>
      <p:pic>
        <p:nvPicPr>
          <p:cNvPr id="4" name="Picture 3" descr="A purple rectangular object with a scale&#10;&#10;Description automatically generated">
            <a:extLst>
              <a:ext uri="{FF2B5EF4-FFF2-40B4-BE49-F238E27FC236}">
                <a16:creationId xmlns:a16="http://schemas.microsoft.com/office/drawing/2014/main" id="{98699CAA-3264-69DA-9C40-1BFAF47842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563"/>
          <a:stretch/>
        </p:blipFill>
        <p:spPr>
          <a:xfrm>
            <a:off x="736577" y="826816"/>
            <a:ext cx="4114800" cy="3680147"/>
          </a:xfrm>
          <a:prstGeom prst="rect">
            <a:avLst/>
          </a:prstGeom>
        </p:spPr>
      </p:pic>
      <p:pic>
        <p:nvPicPr>
          <p:cNvPr id="5" name="Picture 4" descr="A purple rectangular object with a scale&#10;&#10;Description automatically generated">
            <a:extLst>
              <a:ext uri="{FF2B5EF4-FFF2-40B4-BE49-F238E27FC236}">
                <a16:creationId xmlns:a16="http://schemas.microsoft.com/office/drawing/2014/main" id="{64B706EA-49C0-073B-8B56-8458981FEC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563"/>
          <a:stretch/>
        </p:blipFill>
        <p:spPr>
          <a:xfrm>
            <a:off x="4445702" y="826816"/>
            <a:ext cx="4114800" cy="36801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A03784-BFA9-43AA-AE12-138D9D5FBC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0824"/>
          <a:stretch/>
        </p:blipFill>
        <p:spPr>
          <a:xfrm>
            <a:off x="736577" y="826816"/>
            <a:ext cx="4114800" cy="3669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306577-B04B-0384-24C1-B19238D5E7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0824"/>
          <a:stretch/>
        </p:blipFill>
        <p:spPr>
          <a:xfrm>
            <a:off x="4445702" y="826816"/>
            <a:ext cx="4114800" cy="36694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C56590-0F33-98B5-9749-0F509120A7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1084"/>
          <a:stretch/>
        </p:blipFill>
        <p:spPr>
          <a:xfrm>
            <a:off x="736577" y="826817"/>
            <a:ext cx="4114800" cy="3658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6D4E87-A899-7D35-F5FF-3D616235208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1605"/>
          <a:stretch>
            <a:fillRect/>
          </a:stretch>
        </p:blipFill>
        <p:spPr>
          <a:xfrm>
            <a:off x="4445702" y="826816"/>
            <a:ext cx="4114800" cy="36372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8E8EE2-AD24-3045-873D-BA2EFBE2CC3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11605"/>
          <a:stretch/>
        </p:blipFill>
        <p:spPr>
          <a:xfrm>
            <a:off x="736577" y="826816"/>
            <a:ext cx="4114800" cy="36372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0F203D-5231-D967-BAD6-EE5E59BC0CD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-1" b="11605"/>
          <a:stretch>
            <a:fillRect/>
          </a:stretch>
        </p:blipFill>
        <p:spPr>
          <a:xfrm>
            <a:off x="4445702" y="826816"/>
            <a:ext cx="4114800" cy="36372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F1C54E-E665-9E99-C360-B6A41AF77D4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11084"/>
          <a:stretch/>
        </p:blipFill>
        <p:spPr>
          <a:xfrm>
            <a:off x="736577" y="826817"/>
            <a:ext cx="4114800" cy="36587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8E1DB1-3801-A3F3-CE74-70BD5983A3E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b="11084"/>
          <a:stretch/>
        </p:blipFill>
        <p:spPr>
          <a:xfrm>
            <a:off x="4445702" y="826817"/>
            <a:ext cx="4114800" cy="36587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3E255F-B493-4988-86E8-77A667672F6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11084"/>
          <a:stretch/>
        </p:blipFill>
        <p:spPr>
          <a:xfrm>
            <a:off x="736577" y="826817"/>
            <a:ext cx="4114800" cy="36587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18A3DE-99C9-485F-9488-48288E6A330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b="11084"/>
          <a:stretch/>
        </p:blipFill>
        <p:spPr>
          <a:xfrm>
            <a:off x="4445702" y="826817"/>
            <a:ext cx="4114800" cy="365871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447130E-7E36-A401-4AC9-99FE9CC68595}"/>
              </a:ext>
            </a:extLst>
          </p:cNvPr>
          <p:cNvSpPr/>
          <p:nvPr/>
        </p:nvSpPr>
        <p:spPr>
          <a:xfrm>
            <a:off x="444501" y="977100"/>
            <a:ext cx="654249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  <a:latin typeface="Aptos Narrow"/>
              </a:rPr>
              <a:t>Samples from same facies, taken 3 m apart. These would be modeled with same parameters!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DA5631-C090-E52A-764A-B1B566AD93FC}"/>
              </a:ext>
            </a:extLst>
          </p:cNvPr>
          <p:cNvSpPr/>
          <p:nvPr/>
        </p:nvSpPr>
        <p:spPr>
          <a:xfrm>
            <a:off x="1762305" y="4040162"/>
            <a:ext cx="12464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  <a:latin typeface="Aptos Narrow"/>
              </a:rPr>
              <a:t>10mD, </a:t>
            </a:r>
            <a:r>
              <a:rPr lang="en-US" sz="1350" dirty="0" err="1">
                <a:solidFill>
                  <a:srgbClr val="000000"/>
                </a:solidFill>
                <a:latin typeface="Aptos Narrow"/>
              </a:rPr>
              <a:t>ϕ</a:t>
            </a:r>
            <a:r>
              <a:rPr lang="en-US" sz="1350" dirty="0">
                <a:solidFill>
                  <a:srgbClr val="000000"/>
                </a:solidFill>
                <a:latin typeface="Aptos Narrow"/>
              </a:rPr>
              <a:t> = 0.26</a:t>
            </a:r>
            <a:endParaRPr lang="en-US" sz="135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3D2573-F390-95A4-E3EF-247E28FDA756}"/>
              </a:ext>
            </a:extLst>
          </p:cNvPr>
          <p:cNvSpPr/>
          <p:nvPr/>
        </p:nvSpPr>
        <p:spPr>
          <a:xfrm>
            <a:off x="5933720" y="4040162"/>
            <a:ext cx="1632689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  <a:latin typeface="Aptos Narrow"/>
              </a:rPr>
              <a:t>63mD, </a:t>
            </a:r>
            <a:r>
              <a:rPr lang="en-US" sz="1350" dirty="0" err="1">
                <a:solidFill>
                  <a:srgbClr val="000000"/>
                </a:solidFill>
                <a:latin typeface="Aptos Narrow"/>
              </a:rPr>
              <a:t>ϕ</a:t>
            </a:r>
            <a:r>
              <a:rPr lang="en-US" sz="1350" dirty="0">
                <a:solidFill>
                  <a:srgbClr val="000000"/>
                </a:solidFill>
                <a:latin typeface="Aptos Narrow"/>
              </a:rPr>
              <a:t> = 0.32</a:t>
            </a:r>
            <a:r>
              <a:rPr lang="en-US" sz="1350" dirty="0"/>
              <a:t> 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F2F4C8F5-B6EE-9C67-3782-D8EB3D374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502" y="4712021"/>
            <a:ext cx="464527" cy="345830"/>
          </a:xfrm>
        </p:spPr>
        <p:txBody>
          <a:bodyPr/>
          <a:lstStyle/>
          <a:p>
            <a:fld id="{83F0358E-69C9-FB4E-8450-4FA953087BD8}" type="slidenum">
              <a:rPr lang="en-US" smtClean="0"/>
              <a:t>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A36442-F0C8-4CDB-5315-6D134DEFEB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38748" y="1538535"/>
            <a:ext cx="1550651" cy="22261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66595C-DF20-EA35-1D30-4D7FAABF5B7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47605" y="1495279"/>
            <a:ext cx="1632689" cy="226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7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F7CD5-C924-156C-718A-A7AA5452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514" y="104025"/>
            <a:ext cx="8915400" cy="590550"/>
          </a:xfrm>
        </p:spPr>
        <p:txBody>
          <a:bodyPr/>
          <a:lstStyle/>
          <a:p>
            <a:r>
              <a:rPr lang="en-US" dirty="0"/>
              <a:t>Impact of heterogeneity on relative permeability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F542CB8-496A-396F-FE12-41C12B55A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9" y="1682027"/>
            <a:ext cx="3550444" cy="264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0B9AFF-B87B-4A1E-B79C-2D2B2A579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682027"/>
            <a:ext cx="3550444" cy="26487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FB265A-1C50-754D-47D2-A07B3A13BC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362" r="22072" b="12196"/>
          <a:stretch/>
        </p:blipFill>
        <p:spPr>
          <a:xfrm>
            <a:off x="2014536" y="803930"/>
            <a:ext cx="903686" cy="773417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F26EBC6-C00A-85A2-AA34-0A176A1F41D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558" r="21236" b="7261"/>
          <a:stretch/>
        </p:blipFill>
        <p:spPr>
          <a:xfrm>
            <a:off x="5947172" y="694575"/>
            <a:ext cx="1051729" cy="8827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8CBDD1B-CE08-7209-1C69-AF45223C4EE1}"/>
              </a:ext>
            </a:extLst>
          </p:cNvPr>
          <p:cNvGrpSpPr/>
          <p:nvPr/>
        </p:nvGrpSpPr>
        <p:grpSpPr>
          <a:xfrm>
            <a:off x="6092189" y="3024668"/>
            <a:ext cx="1775289" cy="374914"/>
            <a:chOff x="8122921" y="4472164"/>
            <a:chExt cx="2367052" cy="499886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85B46CC-F2EE-3D8D-088A-9F99218AFEF3}"/>
                </a:ext>
              </a:extLst>
            </p:cNvPr>
            <p:cNvCxnSpPr/>
            <p:nvPr/>
          </p:nvCxnSpPr>
          <p:spPr>
            <a:xfrm>
              <a:off x="8815388" y="4972050"/>
              <a:ext cx="1343025" cy="0"/>
            </a:xfrm>
            <a:prstGeom prst="straightConnector1">
              <a:avLst/>
            </a:prstGeom>
            <a:ln w="57150">
              <a:solidFill>
                <a:srgbClr val="8D3C1E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DF3E3AB-8496-8BBB-D925-42258B501238}"/>
                </a:ext>
              </a:extLst>
            </p:cNvPr>
            <p:cNvSpPr txBox="1"/>
            <p:nvPr/>
          </p:nvSpPr>
          <p:spPr>
            <a:xfrm>
              <a:off x="8122921" y="4472164"/>
              <a:ext cx="23670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Steep water </a:t>
              </a:r>
              <a:r>
                <a:rPr lang="en-US" sz="1350" dirty="0" err="1"/>
                <a:t>rel</a:t>
              </a:r>
              <a:r>
                <a:rPr lang="en-US" sz="1350" dirty="0"/>
                <a:t> perm </a:t>
              </a: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7B15974-6668-6CD6-4559-64FC18E073C5}"/>
              </a:ext>
            </a:extLst>
          </p:cNvPr>
          <p:cNvCxnSpPr>
            <a:cxnSpLocks/>
          </p:cNvCxnSpPr>
          <p:nvPr/>
        </p:nvCxnSpPr>
        <p:spPr>
          <a:xfrm flipH="1" flipV="1">
            <a:off x="2609687" y="3903222"/>
            <a:ext cx="637148" cy="424571"/>
          </a:xfrm>
          <a:prstGeom prst="straightConnector1">
            <a:avLst/>
          </a:prstGeom>
          <a:ln w="57150">
            <a:solidFill>
              <a:srgbClr val="8D3C1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EB40AA9-BF07-B99A-752C-2C66493FDE60}"/>
              </a:ext>
            </a:extLst>
          </p:cNvPr>
          <p:cNvSpPr txBox="1"/>
          <p:nvPr/>
        </p:nvSpPr>
        <p:spPr>
          <a:xfrm>
            <a:off x="3289081" y="4189295"/>
            <a:ext cx="1800493" cy="3000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Low CO</a:t>
            </a:r>
            <a:r>
              <a:rPr lang="en-US" sz="1350" baseline="-25000" dirty="0"/>
              <a:t>2</a:t>
            </a:r>
            <a:r>
              <a:rPr lang="en-US" sz="1350" dirty="0"/>
              <a:t> saturations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72C7BA-7DEF-BD8D-02E7-319784451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7440" y="4693645"/>
            <a:ext cx="464527" cy="345830"/>
          </a:xfrm>
        </p:spPr>
        <p:txBody>
          <a:bodyPr/>
          <a:lstStyle/>
          <a:p>
            <a:fld id="{83F0358E-69C9-FB4E-8450-4FA953087B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5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C5BBC-BBEF-00D9-D718-6CC35924A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2915"/>
            <a:ext cx="8915400" cy="590550"/>
          </a:xfrm>
        </p:spPr>
        <p:txBody>
          <a:bodyPr/>
          <a:lstStyle/>
          <a:p>
            <a:r>
              <a:rPr lang="en-US" dirty="0"/>
              <a:t>Comparison to other heterogeneous rocks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CEA82-A544-6DFA-4FF5-997F95266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884391"/>
            <a:ext cx="4840759" cy="354330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Otway is a deltaic depositional environment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Why is the water relative permeability so steep?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Why couldn’t we get more CO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into the rocks?</a:t>
            </a:r>
          </a:p>
          <a:p>
            <a:r>
              <a:rPr lang="en-US" dirty="0">
                <a:solidFill>
                  <a:schemeClr val="tx1"/>
                </a:solidFill>
              </a:rPr>
              <a:t>Well, we can’t see the CO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itself because of imaging resolution…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F8132-B996-5E4E-3F25-F7D4C10C3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0358E-69C9-FB4E-8450-4FA953087BD8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0C5A96-802D-82C0-5024-84516473D9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20"/>
          <a:stretch>
            <a:fillRect/>
          </a:stretch>
        </p:blipFill>
        <p:spPr>
          <a:xfrm>
            <a:off x="4955059" y="763465"/>
            <a:ext cx="4110419" cy="307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56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FF4F4-2B6D-3BCF-18B6-7BDE2CB64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C5293-6FB2-2BA4-E43F-DA265253E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590550"/>
          </a:xfrm>
        </p:spPr>
        <p:txBody>
          <a:bodyPr/>
          <a:lstStyle/>
          <a:p>
            <a:r>
              <a:rPr lang="en-US" dirty="0"/>
              <a:t>Micro-CT multiphase flow experiments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3EFDA-83ED-FB6C-1CDC-4E092808D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983" y="715384"/>
            <a:ext cx="2919763" cy="3565922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Sample saturated with CO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saturated water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saturated water and CO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co-injected as a range of fractional flows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Pressure drop measured across core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Saturation measured with HECTOR (UGCT) -&gt; 10-micron resolution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D8399-7F9D-7109-86C8-397899522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8697" y="4707038"/>
            <a:ext cx="464527" cy="345830"/>
          </a:xfrm>
        </p:spPr>
        <p:txBody>
          <a:bodyPr/>
          <a:lstStyle/>
          <a:p>
            <a:fld id="{83F0358E-69C9-FB4E-8450-4FA953087BD8}" type="slidenum">
              <a:rPr lang="en-US" smtClean="0"/>
              <a:t>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7FCFA2-24B4-F0C8-2280-C1AD5F227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144" y="715384"/>
            <a:ext cx="5361873" cy="359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00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4058E-D9FA-72D4-C99B-E5F493E0D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Characterization of heterogeneity prior to flow</a:t>
            </a:r>
          </a:p>
        </p:txBody>
      </p:sp>
      <p:pic>
        <p:nvPicPr>
          <p:cNvPr id="6" name="Content Placeholder 5" descr="A graph and a piece of chalk&#10;&#10;AI-generated content may be incorrect.">
            <a:extLst>
              <a:ext uri="{FF2B5EF4-FFF2-40B4-BE49-F238E27FC236}">
                <a16:creationId xmlns:a16="http://schemas.microsoft.com/office/drawing/2014/main" id="{040133BD-E3CE-BCB8-46E8-8E1AEABE7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7335" y="759352"/>
            <a:ext cx="4375384" cy="362479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31779-BA2B-C9D4-86BD-F1EF86243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0358E-69C9-FB4E-8450-4FA953087BD8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8EE11E-E61B-4D93-2C04-C41AB694373A}"/>
              </a:ext>
            </a:extLst>
          </p:cNvPr>
          <p:cNvSpPr txBox="1"/>
          <p:nvPr/>
        </p:nvSpPr>
        <p:spPr>
          <a:xfrm>
            <a:off x="289250" y="989045"/>
            <a:ext cx="1595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It has some layers visible to the naked eye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E2DC3B-71C2-489A-08A9-E97A9ECB9976}"/>
              </a:ext>
            </a:extLst>
          </p:cNvPr>
          <p:cNvSpPr txBox="1"/>
          <p:nvPr/>
        </p:nvSpPr>
        <p:spPr>
          <a:xfrm>
            <a:off x="6652719" y="908180"/>
            <a:ext cx="1595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Some that are only visible with 10-micron resolution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D5F40D-77D1-8B96-E605-D52FCF46DFA8}"/>
              </a:ext>
            </a:extLst>
          </p:cNvPr>
          <p:cNvSpPr txBox="1"/>
          <p:nvPr/>
        </p:nvSpPr>
        <p:spPr>
          <a:xfrm>
            <a:off x="6474114" y="2723108"/>
            <a:ext cx="2323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Pyrite along layers, makes up ~7% of the sample volume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5D519B-DF67-C554-09A0-E2446E92A7E5}"/>
              </a:ext>
            </a:extLst>
          </p:cNvPr>
          <p:cNvSpPr txBox="1"/>
          <p:nvPr/>
        </p:nvSpPr>
        <p:spPr>
          <a:xfrm>
            <a:off x="450981" y="2954127"/>
            <a:ext cx="2323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heterogeneity not seen in the porosity</a:t>
            </a:r>
          </a:p>
        </p:txBody>
      </p:sp>
    </p:spTree>
    <p:extLst>
      <p:ext uri="{BB962C8B-B14F-4D97-AF65-F5344CB8AC3E}">
        <p14:creationId xmlns:p14="http://schemas.microsoft.com/office/powerpoint/2010/main" val="313299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ollage of images of co2 clusters&#10;&#10;AI-generated content may be incorrect.">
            <a:extLst>
              <a:ext uri="{FF2B5EF4-FFF2-40B4-BE49-F238E27FC236}">
                <a16:creationId xmlns:a16="http://schemas.microsoft.com/office/drawing/2014/main" id="{A2600D11-6DFB-415F-F8E9-4D88BE4E1E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4560" y="0"/>
            <a:ext cx="6185140" cy="4511415"/>
          </a:xfrm>
          <a:prstGeom prst="rect">
            <a:avLst/>
          </a:prstGeom>
          <a:noFill/>
          <a:ln w="6350" cmpd="sng">
            <a:noFill/>
          </a:ln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17F4A-8FED-EC2A-9125-1B10AA84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0358E-69C9-FB4E-8450-4FA953087BD8}" type="slidenum">
              <a:rPr lang="en-US" smtClean="0"/>
              <a:t>8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EBAFEC-3B88-8AC3-AD4F-1B23DB1BB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7" y="0"/>
            <a:ext cx="3650273" cy="590550"/>
          </a:xfrm>
        </p:spPr>
        <p:txBody>
          <a:bodyPr>
            <a:normAutofit fontScale="90000"/>
          </a:bodyPr>
          <a:lstStyle/>
          <a:p>
            <a:r>
              <a:rPr lang="en-US" dirty="0"/>
              <a:t>Layers control CO</a:t>
            </a:r>
            <a:r>
              <a:rPr lang="en-US" baseline="-25000" dirty="0"/>
              <a:t>2</a:t>
            </a:r>
            <a:r>
              <a:rPr lang="en-US" dirty="0"/>
              <a:t> flow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CEF76-C8AB-7094-CCFE-6CC82C601DD3}"/>
              </a:ext>
            </a:extLst>
          </p:cNvPr>
          <p:cNvSpPr txBox="1"/>
          <p:nvPr/>
        </p:nvSpPr>
        <p:spPr>
          <a:xfrm>
            <a:off x="251460" y="777240"/>
            <a:ext cx="25931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Sheet like layers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Heterogeneity not reflected in the porosity profile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Seemingly controlled by pyrite layers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282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0">
      <a:dk1>
        <a:srgbClr val="000000"/>
      </a:dk1>
      <a:lt1>
        <a:srgbClr val="FFFFFF"/>
      </a:lt1>
      <a:dk2>
        <a:srgbClr val="3C3E41"/>
      </a:dk2>
      <a:lt2>
        <a:srgbClr val="EEECE1"/>
      </a:lt2>
      <a:accent1>
        <a:srgbClr val="0D697F"/>
      </a:accent1>
      <a:accent2>
        <a:srgbClr val="8C1515"/>
      </a:accent2>
      <a:accent3>
        <a:srgbClr val="128C63"/>
      </a:accent3>
      <a:accent4>
        <a:srgbClr val="401B3E"/>
      </a:accent4>
      <a:accent5>
        <a:srgbClr val="154C42"/>
      </a:accent5>
      <a:accent6>
        <a:srgbClr val="A15B12"/>
      </a:accent6>
      <a:hlink>
        <a:srgbClr val="8C1515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U-PIE_WideFormatTemplate_2017-05-25.potx" id="{0ABF3488-802E-6042-92B0-729ACFD09528}" vid="{327514AE-6C4F-2245-97C0-A0E46FAD39D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SU-PIE_WideFormatTemplate_2017-05-25</Template>
  <TotalTime>14682</TotalTime>
  <Words>499</Words>
  <Application>Microsoft Macintosh PowerPoint</Application>
  <PresentationFormat>On-screen Show (16:9)</PresentationFormat>
  <Paragraphs>98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Aptos Narrow</vt:lpstr>
      <vt:lpstr>Arial</vt:lpstr>
      <vt:lpstr>Lucida Grande</vt:lpstr>
      <vt:lpstr>Office Theme</vt:lpstr>
      <vt:lpstr>Resolving Millimeter-Scale Heterogeneity to Understand CO₂ Spreading at the Otway International Test Centre </vt:lpstr>
      <vt:lpstr>Small-scale heterogeneities influence CO2 flow across scales</vt:lpstr>
      <vt:lpstr>The Otway International Test Centre </vt:lpstr>
      <vt:lpstr>Core-scale experiments show impact of small-scale heterogeneity</vt:lpstr>
      <vt:lpstr>Impact of heterogeneity on relative permeability </vt:lpstr>
      <vt:lpstr>Comparison to other heterogeneous rocks</vt:lpstr>
      <vt:lpstr>Micro-CT multiphase flow experiments </vt:lpstr>
      <vt:lpstr>Characterization of heterogeneity prior to flow</vt:lpstr>
      <vt:lpstr>Layers control CO2 flow</vt:lpstr>
      <vt:lpstr>Steep water relative permeability curves</vt:lpstr>
      <vt:lpstr>Connectivity evolves rapidly with saturation</vt:lpstr>
      <vt:lpstr>Conclusions from experiments </vt:lpstr>
      <vt:lpstr>Potential impact of steep relative permeability curves </vt:lpstr>
      <vt:lpstr>PowerPoint Presentation</vt:lpstr>
      <vt:lpstr>Thank you for listening! </vt:lpstr>
      <vt:lpstr>Capillary pressure measurements</vt:lpstr>
      <vt:lpstr>Extreme heterogeneity – comparison of vertical/ horizontal pairs</vt:lpstr>
      <vt:lpstr>Extreme heterogeneity – comparison of vertical/ horizontal pairs</vt:lpstr>
    </vt:vector>
  </TitlesOfParts>
  <Manager>Stanford University Precourt Institute for Energy</Manager>
  <Company>Stanford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Stanford University Precourt Institute for Energy</dc:subject>
  <dc:creator>Chen, Jimmy Kuo-Wei</dc:creator>
  <cp:lastModifiedBy>Catherine Spurin</cp:lastModifiedBy>
  <cp:revision>19</cp:revision>
  <cp:lastPrinted>2021-06-20T15:37:41Z</cp:lastPrinted>
  <dcterms:created xsi:type="dcterms:W3CDTF">2017-12-08T17:23:19Z</dcterms:created>
  <dcterms:modified xsi:type="dcterms:W3CDTF">2026-05-11T18:34:44Z</dcterms:modified>
</cp:coreProperties>
</file>