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2">
  <p:sldMasterIdLst>
    <p:sldMasterId id="2147483648" r:id="rId1"/>
    <p:sldMasterId id="2147483662" r:id="rId3"/>
    <p:sldMasterId id="2147483676" r:id="rId4"/>
    <p:sldMasterId id="2147483685" r:id="rId5"/>
    <p:sldMasterId id="2147483700" r:id="rId6"/>
  </p:sldMasterIdLst>
  <p:notesMasterIdLst>
    <p:notesMasterId r:id="rId11"/>
  </p:notesMasterIdLst>
  <p:sldIdLst>
    <p:sldId id="503" r:id="rId7"/>
    <p:sldId id="747" r:id="rId8"/>
    <p:sldId id="748" r:id="rId9"/>
    <p:sldId id="675" r:id="rId10"/>
    <p:sldId id="265" r:id="rId12"/>
    <p:sldId id="681" r:id="rId13"/>
    <p:sldId id="602" r:id="rId14"/>
    <p:sldId id="553" r:id="rId15"/>
    <p:sldId id="733" r:id="rId16"/>
    <p:sldId id="734" r:id="rId17"/>
    <p:sldId id="735" r:id="rId18"/>
    <p:sldId id="739" r:id="rId19"/>
    <p:sldId id="682" r:id="rId20"/>
    <p:sldId id="659" r:id="rId21"/>
    <p:sldId id="656" r:id="rId22"/>
    <p:sldId id="741" r:id="rId23"/>
    <p:sldId id="742" r:id="rId24"/>
    <p:sldId id="743" r:id="rId25"/>
    <p:sldId id="683" r:id="rId26"/>
    <p:sldId id="736" r:id="rId27"/>
    <p:sldId id="737" r:id="rId28"/>
    <p:sldId id="745" r:id="rId29"/>
    <p:sldId id="738" r:id="rId30"/>
    <p:sldId id="744" r:id="rId31"/>
    <p:sldId id="596" r:id="rId32"/>
    <p:sldId id="726" r:id="rId33"/>
    <p:sldId id="652" r:id="rId34"/>
    <p:sldId id="693" r:id="rId35"/>
    <p:sldId id="695" r:id="rId36"/>
    <p:sldId id="694" r:id="rId37"/>
    <p:sldId id="746" r:id="rId38"/>
    <p:sldId id="740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wei Zhang" initials="LZ" lastIdx="0" clrIdx="0"/>
  <p:cmAuthor id="2" name="Dilmore, Robert M." initials="DRM" lastIdx="0" clrIdx="1"/>
  <p:cmAuthor id="3" name="xxmiao" initials="XMX" lastIdx="0" clrIdx="2"/>
  <p:cmAuthor id="4" name="dell" initials="d" lastIdx="0" clrIdx="3"/>
  <p:cmAuthor id="5" name="lsn" initials="l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00"/>
    <a:srgbClr val="FFFF32"/>
    <a:srgbClr val="FFFF78"/>
    <a:srgbClr val="FFFF4B"/>
    <a:srgbClr val="080800"/>
    <a:srgbClr val="F4EE00"/>
    <a:srgbClr val="FFF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6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7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14326-A57D-4C6C-90F0-D302E9FAF72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D7B57-38F0-4E60-990B-9FAD3B3C69F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D4487E-253C-4F2A-AD3B-D7DF4058A6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D4487E-253C-4F2A-AD3B-D7DF4058A6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D4487E-253C-4F2A-AD3B-D7DF4058A6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D4487E-253C-4F2A-AD3B-D7DF4058A6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 will introduce the content from the following four parts, the first one is background and objectives.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6D8B0E-0A23-44CF-94A1-384E89F81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456246" y="99271"/>
            <a:ext cx="6961236" cy="5760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 i="0" baseline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3" name="图片 12" descr="岩土所logo.jp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749377" y="7588"/>
            <a:ext cx="720000" cy="720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3" y="764704"/>
            <a:ext cx="12192000" cy="0"/>
          </a:xfrm>
          <a:prstGeom prst="line">
            <a:avLst/>
          </a:prstGeom>
          <a:ln w="38100">
            <a:solidFill>
              <a:srgbClr val="0077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 userDrawn="1"/>
        </p:nvSpPr>
        <p:spPr>
          <a:xfrm>
            <a:off x="9469377" y="71416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baseline="0" dirty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中国科学院武汉岩土力学研究所</a:t>
            </a:r>
            <a:endParaRPr lang="en-US" altLang="zh-CN" sz="1400" b="1" baseline="0" dirty="0">
              <a:solidFill>
                <a:srgbClr val="0077B3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900" b="1" baseline="0" dirty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Institute of Rock and Soil Mechanics</a:t>
            </a:r>
            <a:endParaRPr lang="en-US" altLang="zh-CN" sz="900" b="1" baseline="0" dirty="0">
              <a:solidFill>
                <a:srgbClr val="0077B3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900" b="1" baseline="0" dirty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 Chinese Academy of Sciences</a:t>
            </a:r>
            <a:endParaRPr lang="en-US" altLang="zh-CN" sz="900" b="1" baseline="0" dirty="0">
              <a:solidFill>
                <a:srgbClr val="0077B3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标题 2"/>
          <p:cNvSpPr txBox="1"/>
          <p:nvPr userDrawn="1"/>
        </p:nvSpPr>
        <p:spPr>
          <a:xfrm>
            <a:off x="271016" y="113626"/>
            <a:ext cx="6366768" cy="571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sz="2800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C3C6D20-A437-4237-9F21-C2D712240A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95BFA69-6F32-4F63-8782-8D3BF9C476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456246" y="99271"/>
            <a:ext cx="6961236" cy="5760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 i="0" baseline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3" name="图片 12" descr="岩土所logo.jp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749377" y="7588"/>
            <a:ext cx="720000" cy="720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43" y="764704"/>
            <a:ext cx="12192000" cy="0"/>
          </a:xfrm>
          <a:prstGeom prst="line">
            <a:avLst/>
          </a:prstGeom>
          <a:ln w="38100">
            <a:solidFill>
              <a:srgbClr val="0077B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 userDrawn="1"/>
        </p:nvSpPr>
        <p:spPr>
          <a:xfrm>
            <a:off x="9469377" y="71416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baseline="0" dirty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中国科学院武汉岩土力学研究所</a:t>
            </a:r>
            <a:endParaRPr lang="en-US" altLang="zh-CN" sz="1400" b="1" baseline="0" dirty="0">
              <a:solidFill>
                <a:srgbClr val="0077B3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900" b="1" baseline="0" dirty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Institute of Rock and Soil Mechanics</a:t>
            </a:r>
            <a:endParaRPr lang="en-US" altLang="zh-CN" sz="900" b="1" baseline="0" dirty="0">
              <a:solidFill>
                <a:srgbClr val="0077B3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900" b="1" baseline="0" dirty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</a:rPr>
              <a:t> Chinese Academy of Sciences</a:t>
            </a:r>
            <a:endParaRPr lang="en-US" altLang="zh-CN" sz="900" b="1" baseline="0" dirty="0">
              <a:solidFill>
                <a:srgbClr val="0077B3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标题 2"/>
          <p:cNvSpPr txBox="1"/>
          <p:nvPr userDrawn="1"/>
        </p:nvSpPr>
        <p:spPr>
          <a:xfrm>
            <a:off x="271016" y="113626"/>
            <a:ext cx="6366768" cy="571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rgbClr val="0077B3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sz="2800" dirty="0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32C326A-3541-E547-8C03-5779D23648EF}" type="datetimeFigureOut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3597BDB-C194-6F4E-8639-1B954A600FDB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340768"/>
            <a:ext cx="10515600" cy="5061482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r>
              <a:rPr lang="en-US" altLang="zh-CN" dirty="0"/>
              <a:t>·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777B4F-0286-DE44-939A-59B26D3141B7}" type="datetimeFigureOut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09" y="0"/>
            <a:ext cx="10538791" cy="102154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815009" y="1021543"/>
            <a:ext cx="10538791" cy="0"/>
            <a:chOff x="815009" y="1021543"/>
            <a:chExt cx="10538791" cy="0"/>
          </a:xfrm>
        </p:grpSpPr>
        <p:cxnSp>
          <p:nvCxnSpPr>
            <p:cNvPr id="8" name="直接连接符 7"/>
            <p:cNvCxnSpPr/>
            <p:nvPr userDrawn="1"/>
          </p:nvCxnSpPr>
          <p:spPr>
            <a:xfrm>
              <a:off x="815009" y="1021543"/>
              <a:ext cx="713715" cy="0"/>
            </a:xfrm>
            <a:prstGeom prst="line">
              <a:avLst/>
            </a:prstGeom>
            <a:ln w="44450">
              <a:solidFill>
                <a:srgbClr val="AE13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/>
          </p:nvCxnSpPr>
          <p:spPr>
            <a:xfrm>
              <a:off x="1683945" y="1021543"/>
              <a:ext cx="9669855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横版组合——透明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10600" y="6073474"/>
            <a:ext cx="308657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F89CA9-0F6A-E745-B1B5-0B3A7BE5D970}" type="datetimeFigureOut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721F5A-A6F2-4C4E-BFC8-8F7E8C0B0E84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09" y="0"/>
            <a:ext cx="10515600" cy="102154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defRPr lang="en-US" sz="4000" b="1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815009" y="1021543"/>
            <a:ext cx="10538791" cy="0"/>
            <a:chOff x="815009" y="1021543"/>
            <a:chExt cx="10538791" cy="0"/>
          </a:xfrm>
        </p:grpSpPr>
        <p:cxnSp>
          <p:nvCxnSpPr>
            <p:cNvPr id="7" name="直接连接符 6"/>
            <p:cNvCxnSpPr/>
            <p:nvPr userDrawn="1"/>
          </p:nvCxnSpPr>
          <p:spPr>
            <a:xfrm>
              <a:off x="815009" y="1021543"/>
              <a:ext cx="713715" cy="0"/>
            </a:xfrm>
            <a:prstGeom prst="line">
              <a:avLst/>
            </a:prstGeom>
            <a:ln w="44450">
              <a:solidFill>
                <a:srgbClr val="AE13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1683945" y="1021543"/>
              <a:ext cx="9669855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descr="横版组合——透明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10600" y="6073474"/>
            <a:ext cx="308657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E72066-6174-6145-AA6B-3DE5C9EA0DC8}" type="datetimeFigureOut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0C70D4-B8A7-1C47-A003-56128FA9BF3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2098675" y="2108200"/>
            <a:ext cx="7994651" cy="123507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1EA215-7A23-544C-A92E-4577682AAD9A}" type="datetimeFigureOut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0E2911-4B38-3847-BB6A-657490750D80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C40F-0D87-4C47-A7B0-B93EF7B2BE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42B8-D311-4E7D-8579-3E51C69EB1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C40F-0D87-4C47-A7B0-B93EF7B2BE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42B8-D311-4E7D-8579-3E51C69EB1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9D57A-61D8-46C8-93EF-916CD165646F}" type="datetime4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D0E2-624B-4277-9258-C007BDE79121}" type="datetime4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4644-F940-4D84-A675-1B049BA905BD}" type="datetime4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60AF8-AC2A-45AD-A43D-E1EE7B79F132}" type="datetime4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5F868-15A9-4232-ADB1-9A48071CD54F}" type="datetime4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43EC-DDB0-4921-9DAF-6F8948A99407}" type="datetime4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0654-2BD7-4EEC-99A6-DDDB4C247E32}" type="datetime4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D827-7CFE-485E-A6B3-75D85AC90022}" type="datetime4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7FFD-D0D1-4268-BC5B-2637478E224E}" type="datetime4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AF82-3A1E-4E5A-815C-53BFE596E1E7}" type="datetime4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34FE-8C87-43B9-93AF-7B11C0F689E8}" type="datetime4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FD55-0F93-48E3-BA34-AE36FC259F16}" type="datetime4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4.jpe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2" Type="http://schemas.openxmlformats.org/officeDocument/2006/relationships/image" Target="../media/image7.png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C5E0C2-28B8-CE44-9D60-588CFEE87B31}" type="datetimeFigureOut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093995-55F8-9440-9010-524D68AC1856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7FD55-0F93-48E3-BA34-AE36FC259F16}" type="datetime4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Research Proposal, Msc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1BBCD-D1E5-4355-B712-00F24BDD0DD0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A21EB9-66D3-4800-B485-BEB72A44CC75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9.png"/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image" Target="../media/image48.jpe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25.xml"/><Relationship Id="rId16" Type="http://schemas.openxmlformats.org/officeDocument/2006/relationships/image" Target="../media/image9.png"/><Relationship Id="rId15" Type="http://schemas.openxmlformats.org/officeDocument/2006/relationships/image" Target="../media/image22.png"/><Relationship Id="rId14" Type="http://schemas.openxmlformats.org/officeDocument/2006/relationships/tags" Target="../tags/tag11.xml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jpeg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9.png"/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image" Target="../media/image54.tif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9.png"/><Relationship Id="rId3" Type="http://schemas.openxmlformats.org/officeDocument/2006/relationships/image" Target="../media/image22.png"/><Relationship Id="rId2" Type="http://schemas.openxmlformats.org/officeDocument/2006/relationships/image" Target="../media/image57.jpe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image" Target="../media/image58.tif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9.png"/><Relationship Id="rId3" Type="http://schemas.openxmlformats.org/officeDocument/2006/relationships/image" Target="../media/image22.png"/><Relationship Id="rId2" Type="http://schemas.openxmlformats.org/officeDocument/2006/relationships/image" Target="../media/image59.png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6.tiff"/><Relationship Id="rId3" Type="http://schemas.openxmlformats.org/officeDocument/2006/relationships/tags" Target="../tags/tag13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tiff"/><Relationship Id="rId8" Type="http://schemas.openxmlformats.org/officeDocument/2006/relationships/tags" Target="../tags/tag19.xml"/><Relationship Id="rId7" Type="http://schemas.openxmlformats.org/officeDocument/2006/relationships/image" Target="../media/image69.png"/><Relationship Id="rId6" Type="http://schemas.openxmlformats.org/officeDocument/2006/relationships/tags" Target="../tags/tag18.xml"/><Relationship Id="rId5" Type="http://schemas.openxmlformats.org/officeDocument/2006/relationships/image" Target="../media/image68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9" Type="http://schemas.openxmlformats.org/officeDocument/2006/relationships/slideLayout" Target="../slideLayouts/slideLayout13.xml"/><Relationship Id="rId18" Type="http://schemas.openxmlformats.org/officeDocument/2006/relationships/image" Target="../media/image9.png"/><Relationship Id="rId17" Type="http://schemas.openxmlformats.org/officeDocument/2006/relationships/image" Target="../media/image22.png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image" Target="../media/image71.png"/><Relationship Id="rId1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6" Type="http://schemas.openxmlformats.org/officeDocument/2006/relationships/image" Target="../media/image22.png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image" Target="../media/image73.png"/><Relationship Id="rId2" Type="http://schemas.openxmlformats.org/officeDocument/2006/relationships/tags" Target="../tags/tag26.xml"/><Relationship Id="rId1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5.png"/><Relationship Id="rId3" Type="http://schemas.openxmlformats.org/officeDocument/2006/relationships/image" Target="../media/image74.tiff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7.jpeg"/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8.png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.xml"/><Relationship Id="rId11" Type="http://schemas.openxmlformats.org/officeDocument/2006/relationships/image" Target="../media/image21.png"/><Relationship Id="rId10" Type="http://schemas.openxmlformats.org/officeDocument/2006/relationships/tags" Target="../tags/tag4.xml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9.png"/><Relationship Id="rId1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9.png"/><Relationship Id="rId7" Type="http://schemas.openxmlformats.org/officeDocument/2006/relationships/image" Target="../media/image22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2.png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image" Target="../media/image35.png"/><Relationship Id="rId4" Type="http://schemas.openxmlformats.org/officeDocument/2006/relationships/tags" Target="../tags/tag8.xml"/><Relationship Id="rId3" Type="http://schemas.openxmlformats.org/officeDocument/2006/relationships/image" Target="../media/image34.png"/><Relationship Id="rId2" Type="http://schemas.openxmlformats.org/officeDocument/2006/relationships/tags" Target="../tags/tag7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9.png"/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08196" y="4413995"/>
            <a:ext cx="1899195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2026.5</a:t>
            </a:r>
            <a:endParaRPr lang="en-US" altLang="zh-CN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171" y="1689659"/>
            <a:ext cx="10284431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Micro-CT and SEM characterization on biochar-modified wellbore cement exposed to a CO</a:t>
            </a:r>
            <a:r>
              <a:rPr lang="en-US" altLang="zh-CN" sz="3600" b="1" baseline="-250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-rich environment</a:t>
            </a:r>
            <a:r>
              <a:rPr lang="en-US" sz="3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36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custDataLst>
              <p:tags r:id="rId2"/>
            </p:custDataLst>
          </p:nvPr>
        </p:nvSpPr>
        <p:spPr>
          <a:xfrm>
            <a:off x="382270" y="3614420"/>
            <a:ext cx="11193145" cy="79946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685800">
              <a:lnSpc>
                <a:spcPct val="150000"/>
              </a:lnSpc>
              <a:defRPr/>
            </a:pPr>
            <a:r>
              <a:rPr lang="en-US" altLang="zh-CN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Liwei Zhang, Theogene Hakuzweyezu,  Yan Wang, Manguang Gan 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60" y="6330315"/>
            <a:ext cx="3010535" cy="4406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5661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defTabSz="457200">
              <a:defRPr/>
            </a:pPr>
            <a:fld id="{EFA21EB9-66D3-4800-B485-BEB72A44CC75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4"/>
          <p:cNvSpPr txBox="1">
            <a:spLocks noChangeArrowheads="1"/>
          </p:cNvSpPr>
          <p:nvPr/>
        </p:nvSpPr>
        <p:spPr bwMode="auto">
          <a:xfrm>
            <a:off x="629920" y="3571240"/>
            <a:ext cx="4909820" cy="19183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Wellbore cement: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 alkaline porous material serving as a protective layer for wellbore casing. Hydrated wellbore cement contains calcium hydroxide, calcium silicate hydrate, ettringite, calcium sulphoaluminate hydrate, etc.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右箭头 7"/>
          <p:cNvSpPr>
            <a:spLocks noChangeArrowheads="1"/>
          </p:cNvSpPr>
          <p:nvPr/>
        </p:nvSpPr>
        <p:spPr bwMode="auto">
          <a:xfrm>
            <a:off x="5714365" y="4399915"/>
            <a:ext cx="1823085" cy="7207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algn="ctr">
            <a:noFill/>
            <a:round/>
          </a:ln>
        </p:spPr>
        <p:txBody>
          <a:bodyPr wrap="none" anchor="ctr"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445135" y="3428365"/>
            <a:ext cx="5137150" cy="288226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Rectangle 13"/>
          <p:cNvSpPr/>
          <p:nvPr/>
        </p:nvSpPr>
        <p:spPr>
          <a:xfrm>
            <a:off x="5714365" y="3922395"/>
            <a:ext cx="151765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</a:t>
            </a:r>
            <a:r>
              <a:rPr lang="en-US" altLang="zh-CN" sz="16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-rich environment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lum bright="6000"/>
          </a:blip>
          <a:srcRect/>
          <a:stretch>
            <a:fillRect/>
          </a:stretch>
        </p:blipFill>
        <p:spPr bwMode="auto">
          <a:xfrm>
            <a:off x="7537072" y="3273807"/>
            <a:ext cx="3168352" cy="267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/>
          <p:nvPr/>
        </p:nvSpPr>
        <p:spPr bwMode="auto">
          <a:xfrm rot="20228770">
            <a:off x="7960380" y="3221148"/>
            <a:ext cx="692900" cy="265826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0000"/>
              <a:buFont typeface="Wingdings" panose="05000000000000000000" pitchFamily="2" charset="2"/>
              <a:buNone/>
            </a:pPr>
            <a:endParaRPr kumimoji="1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4" name="Straight Arrow Connector 10"/>
          <p:cNvCxnSpPr/>
          <p:nvPr/>
        </p:nvCxnSpPr>
        <p:spPr bwMode="auto">
          <a:xfrm flipV="1">
            <a:off x="8761208" y="5794087"/>
            <a:ext cx="0" cy="396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6853555" y="6163310"/>
            <a:ext cx="3761105" cy="659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p>
            <a:pPr indent="0" algn="ctr" fontAlgn="auto"/>
            <a:r>
              <a:rPr lang="en-US" altLang="zh-CN" sz="15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Permeability and porosity increase at the reaction zone</a:t>
            </a:r>
            <a:endParaRPr lang="en-US" altLang="zh-CN" sz="15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ectangle 13"/>
          <p:cNvSpPr/>
          <p:nvPr/>
        </p:nvSpPr>
        <p:spPr>
          <a:xfrm>
            <a:off x="951230" y="5490210"/>
            <a:ext cx="399542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8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Most minerals in hydrated cement are prone to acid attack</a:t>
            </a:r>
            <a:endParaRPr lang="en-US" altLang="zh-CN" sz="18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51815" y="722630"/>
            <a:ext cx="10721340" cy="232473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p>
            <a:pPr indent="0" fontAlgn="ctr">
              <a:lnSpc>
                <a:spcPct val="120000"/>
              </a:lnSpc>
              <a:buClr>
                <a:srgbClr val="0000FF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400" b="1" kern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Research needs</a:t>
            </a:r>
            <a:endParaRPr lang="en-US" altLang="zh-CN" sz="2400" b="1" kern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46405" indent="-446405" fontAlgn="ctr">
              <a:lnSpc>
                <a:spcPct val="120000"/>
              </a:lnSpc>
              <a:buClr>
                <a:srgbClr val="0000FF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CCUS conditions: Low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pH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concentrations of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</a:t>
            </a:r>
            <a:r>
              <a:rPr lang="en-US" altLang="zh-CN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</a:t>
            </a:r>
            <a:r>
              <a:rPr lang="en-US" altLang="zh-CN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b="1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2-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etc. 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46405" indent="-446405" fontAlgn="ctr">
              <a:lnSpc>
                <a:spcPct val="120000"/>
              </a:lnSpc>
              <a:buClr>
                <a:srgbClr val="0000FF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With large amounts of CO</a:t>
            </a:r>
            <a:r>
              <a:rPr lang="en-US" altLang="zh-CN" b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injection, the pH of the formation water can drop below 3.0 w/o buffering effect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46405" indent="-446405" fontAlgn="ctr">
              <a:lnSpc>
                <a:spcPct val="120000"/>
              </a:lnSpc>
              <a:buClr>
                <a:srgbClr val="0000FF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Exposure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wellbore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cement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CCUS conditions: Permeability and porosity increase and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loss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cement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integrity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83345" y="5897880"/>
            <a:ext cx="17735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(Zhang et al., 2013) </a:t>
            </a:r>
            <a:endParaRPr lang="en-US" altLang="zh-CN" sz="13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</p:txBody>
      </p:sp>
      <p:sp>
        <p:nvSpPr>
          <p:cNvPr id="7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4988088" y="84192"/>
            <a:ext cx="235930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7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en-US" sz="2000" b="1" dirty="0">
              <a:solidFill>
                <a:srgbClr val="FFFF7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5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210185" y="1882140"/>
            <a:ext cx="5697220" cy="33947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95850" y="2388870"/>
            <a:ext cx="1011555" cy="8826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44170" y="2240280"/>
            <a:ext cx="200660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000"/>
              <a:t>https://growingthegoodlife.net/</a:t>
            </a:r>
            <a:endParaRPr lang="en-US" altLang="zh-CN" sz="10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6115685" y="2783840"/>
            <a:ext cx="2032635" cy="1383665"/>
          </a:xfrm>
          <a:prstGeom prst="rect">
            <a:avLst/>
          </a:prstGeom>
        </p:spPr>
      </p:pic>
      <p:sp>
        <p:nvSpPr>
          <p:cNvPr id="9" name="圆角右箭头 8"/>
          <p:cNvSpPr/>
          <p:nvPr/>
        </p:nvSpPr>
        <p:spPr>
          <a:xfrm>
            <a:off x="8429625" y="2642870"/>
            <a:ext cx="631825" cy="930910"/>
          </a:xfrm>
          <a:prstGeom prst="ben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圆角右箭头 9"/>
          <p:cNvSpPr/>
          <p:nvPr/>
        </p:nvSpPr>
        <p:spPr>
          <a:xfrm>
            <a:off x="8429625" y="1842770"/>
            <a:ext cx="631825" cy="1181735"/>
          </a:xfrm>
          <a:prstGeom prst="ben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角右箭头 11"/>
          <p:cNvSpPr/>
          <p:nvPr/>
        </p:nvSpPr>
        <p:spPr>
          <a:xfrm rot="10800000" flipH="1">
            <a:off x="8429625" y="3243580"/>
            <a:ext cx="631825" cy="1181735"/>
          </a:xfrm>
          <a:prstGeom prst="ben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圆角右箭头 12"/>
          <p:cNvSpPr/>
          <p:nvPr/>
        </p:nvSpPr>
        <p:spPr>
          <a:xfrm rot="10800000" flipH="1">
            <a:off x="8429625" y="4016375"/>
            <a:ext cx="631825" cy="1181735"/>
          </a:xfrm>
          <a:prstGeom prst="ben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8148955" y="3402965"/>
            <a:ext cx="920115" cy="283845"/>
          </a:xfrm>
          <a:prstGeom prst="righ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649845" y="5325110"/>
            <a:ext cx="256095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Applications of biochar</a:t>
            </a:r>
            <a:endParaRPr lang="en-US" altLang="zh-CN" sz="1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46210" y="1736725"/>
            <a:ext cx="2918460" cy="798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700" b="1">
                <a:solidFill>
                  <a:schemeClr val="accent1"/>
                </a:solidFill>
              </a:rPr>
              <a:t>Soil Fertility Improvement and Agricultural Production</a:t>
            </a:r>
            <a:endParaRPr lang="en-US" altLang="zh-CN" sz="1700" b="1">
              <a:solidFill>
                <a:schemeClr val="accent1"/>
              </a:solidFill>
            </a:endParaRPr>
          </a:p>
          <a:p>
            <a:endParaRPr lang="en-US" altLang="zh-CN" sz="1700" b="1">
              <a:solidFill>
                <a:schemeClr val="accent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29065" y="2522855"/>
            <a:ext cx="3053715" cy="614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700" b="1">
                <a:solidFill>
                  <a:schemeClr val="accent1"/>
                </a:solidFill>
              </a:rPr>
              <a:t>Carbon Sequestration and Climate Change Mitigation</a:t>
            </a:r>
            <a:endParaRPr lang="en-US" altLang="zh-CN" sz="1700" b="1">
              <a:solidFill>
                <a:schemeClr val="accent1"/>
              </a:solidFill>
            </a:endParaRPr>
          </a:p>
        </p:txBody>
      </p:sp>
      <p:sp>
        <p:nvSpPr>
          <p:cNvPr id="18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4988088" y="101337"/>
            <a:ext cx="235930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7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en-US" sz="2000" b="1" dirty="0">
              <a:solidFill>
                <a:srgbClr val="FFFF7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1"/>
          <p:cNvSpPr>
            <a:spLocks noChangeArrowheads="1"/>
          </p:cNvSpPr>
          <p:nvPr/>
        </p:nvSpPr>
        <p:spPr bwMode="auto">
          <a:xfrm>
            <a:off x="278130" y="633095"/>
            <a:ext cx="8429625" cy="5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ctr">
              <a:lnSpc>
                <a:spcPct val="110000"/>
              </a:lnSpc>
              <a:buClr>
                <a:srgbClr val="0000FF"/>
              </a:buClr>
            </a:pPr>
            <a:r>
              <a:rPr lang="en-US" sz="26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Introduction to biochar</a:t>
            </a:r>
            <a:endParaRPr lang="en-US" sz="26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433" name="标题 1"/>
          <p:cNvSpPr>
            <a:spLocks noGrp="1"/>
          </p:cNvSpPr>
          <p:nvPr/>
        </p:nvSpPr>
        <p:spPr>
          <a:xfrm>
            <a:off x="155575" y="5735955"/>
            <a:ext cx="11665585" cy="95567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This study shows that biochar can also be utilized as a wellbore cement additive to mitigate CO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alteration to wellbore cement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17065" y="4939665"/>
            <a:ext cx="241744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Production of biochar</a:t>
            </a:r>
            <a:endParaRPr lang="en-US" altLang="zh-CN" sz="1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46210" y="3295650"/>
            <a:ext cx="2679065" cy="614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700" b="1">
                <a:solidFill>
                  <a:schemeClr val="accent1"/>
                </a:solidFill>
              </a:rPr>
              <a:t>Soil and Water Pollution Remediation</a:t>
            </a:r>
            <a:endParaRPr lang="en-US" altLang="zh-CN" sz="1700" b="1">
              <a:solidFill>
                <a:schemeClr val="accent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051290" y="4016375"/>
            <a:ext cx="3134360" cy="614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700" b="1">
                <a:solidFill>
                  <a:schemeClr val="accent1"/>
                </a:solidFill>
              </a:rPr>
              <a:t>Livestock Waste Management and Circular Agriculture</a:t>
            </a:r>
            <a:endParaRPr lang="en-US" altLang="zh-CN" sz="1700" b="1">
              <a:solidFill>
                <a:schemeClr val="accent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30335" y="4706620"/>
            <a:ext cx="3178175" cy="6140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700" b="1">
                <a:solidFill>
                  <a:schemeClr val="accent1"/>
                </a:solidFill>
              </a:rPr>
              <a:t>Enhancement of Ecological Restoration and Reforestation</a:t>
            </a:r>
            <a:endParaRPr lang="en-US" altLang="zh-CN" sz="1700" b="1">
              <a:solidFill>
                <a:schemeClr val="accen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78130" y="1163955"/>
            <a:ext cx="8469630" cy="107632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Biochar is a stable carbon-rich and porous material produced by heating organic biomass under oxygen-limited conditions. </a:t>
            </a:r>
            <a:r>
              <a:rPr lang="en-US" altLang="zh-CN" sz="16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It has a high surface-to-volume ratio, porous structure, and enriched functional groups on the surface (such as –OH and –COOH). </a:t>
            </a:r>
            <a:endParaRPr lang="en-US" altLang="zh-CN" sz="16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1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2415" y="1112520"/>
            <a:ext cx="11621135" cy="431736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p>
            <a:pPr indent="0" fontAlgn="ctr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kern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Research objectives</a:t>
            </a:r>
            <a:endParaRPr lang="en-US" altLang="zh-CN" sz="2800" b="1" kern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46405" indent="-446405" fontAlgn="ctr">
              <a:lnSpc>
                <a:spcPct val="130000"/>
              </a:lnSpc>
              <a:buClr>
                <a:srgbClr val="0000FF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Build cement degradation testing system under THMC coupled conditions and conduct cement degradation experiments for RF, BC and supercritical CO</a:t>
            </a:r>
            <a:r>
              <a:rPr lang="en-US" altLang="zh-CN" sz="23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-treated biochar (SCBC) samples </a:t>
            </a:r>
            <a:endParaRPr lang="en-US" altLang="zh-CN" sz="23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46405" indent="-446405" algn="l" fontAlgn="ctr">
              <a:lnSpc>
                <a:spcPct val="130000"/>
              </a:lnSpc>
              <a:buClr>
                <a:srgbClr val="0000FF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Conduct CT, SEM and QEMSCAN characterization of cement samples after CO</a:t>
            </a:r>
            <a:r>
              <a:rPr lang="en-US" altLang="zh-CN" sz="23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reaction experiments to visualize cement integrity loss, and validate the CO</a:t>
            </a:r>
            <a:r>
              <a:rPr lang="en-US" altLang="zh-CN" sz="23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-resisting performance of BC and SCBC samples</a:t>
            </a:r>
            <a:endParaRPr lang="en-US" altLang="zh-CN" sz="23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46405" indent="-446405" algn="l" fontAlgn="ctr">
              <a:lnSpc>
                <a:spcPct val="130000"/>
              </a:lnSpc>
              <a:buClr>
                <a:srgbClr val="0000FF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Study the mechanisms of BC and SCBC additives to resist CO</a:t>
            </a:r>
            <a:r>
              <a:rPr lang="en-US" altLang="zh-CN" sz="23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23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alteration</a:t>
            </a:r>
            <a:endParaRPr lang="en-US" altLang="zh-CN" sz="23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4919345" y="95885"/>
            <a:ext cx="340169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Research objectives</a:t>
            </a:r>
            <a:endParaRPr lang="en-US" sz="2000" b="1" dirty="0">
              <a:solidFill>
                <a:srgbClr val="FFFF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3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screen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5"/>
          <p:cNvSpPr/>
          <p:nvPr/>
        </p:nvSpPr>
        <p:spPr bwMode="auto">
          <a:xfrm>
            <a:off x="170819" y="1766780"/>
            <a:ext cx="2935728" cy="487172"/>
          </a:xfrm>
          <a:custGeom>
            <a:avLst/>
            <a:gdLst>
              <a:gd name="T0" fmla="*/ 275 w 3851"/>
              <a:gd name="T1" fmla="*/ 0 h 633"/>
              <a:gd name="T2" fmla="*/ 3575 w 3851"/>
              <a:gd name="T3" fmla="*/ 0 h 633"/>
              <a:gd name="T4" fmla="*/ 3851 w 3851"/>
              <a:gd name="T5" fmla="*/ 633 h 633"/>
              <a:gd name="T6" fmla="*/ 0 w 3851"/>
              <a:gd name="T7" fmla="*/ 633 h 633"/>
              <a:gd name="T8" fmla="*/ 275 w 3851"/>
              <a:gd name="T9" fmla="*/ 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1" h="633">
                <a:moveTo>
                  <a:pt x="275" y="0"/>
                </a:moveTo>
                <a:lnTo>
                  <a:pt x="3575" y="0"/>
                </a:lnTo>
                <a:lnTo>
                  <a:pt x="3851" y="633"/>
                </a:lnTo>
                <a:lnTo>
                  <a:pt x="0" y="633"/>
                </a:lnTo>
                <a:lnTo>
                  <a:pt x="27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-3853" y="2242014"/>
            <a:ext cx="12192000" cy="2196242"/>
          </a:xfrm>
          <a:prstGeom prst="rect">
            <a:avLst/>
          </a:prstGeom>
          <a:gradFill flip="none" rotWithShape="1">
            <a:gsLst>
              <a:gs pos="0">
                <a:srgbClr val="0C4994">
                  <a:shade val="30000"/>
                  <a:satMod val="115000"/>
                </a:srgbClr>
              </a:gs>
              <a:gs pos="50000">
                <a:srgbClr val="0C4994">
                  <a:shade val="67500"/>
                  <a:satMod val="115000"/>
                </a:srgbClr>
              </a:gs>
              <a:gs pos="100000">
                <a:srgbClr val="0C499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80286" y="1766780"/>
            <a:ext cx="2513618" cy="2686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TextBox 23"/>
          <p:cNvSpPr txBox="1">
            <a:spLocks noChangeArrowheads="1"/>
          </p:cNvSpPr>
          <p:nvPr/>
        </p:nvSpPr>
        <p:spPr bwMode="auto">
          <a:xfrm>
            <a:off x="2899619" y="2545346"/>
            <a:ext cx="6852297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Raw materials and experimental schemes</a:t>
            </a:r>
            <a:endParaRPr lang="en-US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597689" y="2257125"/>
            <a:ext cx="2082621" cy="1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99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1199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0C70D4-B8A7-1C47-A003-56128FA9BF3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8380" y="2315845"/>
            <a:ext cx="602615" cy="9461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0">
            <a:off x="1394651" y="1143839"/>
            <a:ext cx="9176829" cy="4641646"/>
            <a:chOff x="71879" y="546005"/>
            <a:chExt cx="8865215" cy="4260505"/>
          </a:xfrm>
        </p:grpSpPr>
        <p:grpSp>
          <p:nvGrpSpPr>
            <p:cNvPr id="5" name="Group 4"/>
            <p:cNvGrpSpPr/>
            <p:nvPr/>
          </p:nvGrpSpPr>
          <p:grpSpPr>
            <a:xfrm>
              <a:off x="3005821" y="640134"/>
              <a:ext cx="2439370" cy="1939624"/>
              <a:chOff x="4068029" y="4394873"/>
              <a:chExt cx="2439370" cy="1939624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2"/>
              <a:srcRect l="13429" t="10813" r="36030" b="16810"/>
              <a:stretch>
                <a:fillRect/>
              </a:stretch>
            </p:blipFill>
            <p:spPr>
              <a:xfrm>
                <a:off x="4068029" y="4416708"/>
                <a:ext cx="1051726" cy="1907451"/>
              </a:xfrm>
              <a:prstGeom prst="rect">
                <a:avLst/>
              </a:prstGeom>
            </p:spPr>
          </p:pic>
          <p:pic>
            <p:nvPicPr>
              <p:cNvPr id="178" name="Picture 2" descr="OFI Testing Equipment, Inc. - Hom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06" t="21443" r="8105" b="29019"/>
              <a:stretch>
                <a:fillRect/>
              </a:stretch>
            </p:blipFill>
            <p:spPr bwMode="auto">
              <a:xfrm>
                <a:off x="5235558" y="4394873"/>
                <a:ext cx="1271841" cy="1147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0" t="24686" r="38086" b="29306"/>
              <a:stretch>
                <a:fillRect/>
              </a:stretch>
            </p:blipFill>
            <p:spPr>
              <a:xfrm>
                <a:off x="5222912" y="5430197"/>
                <a:ext cx="1278118" cy="904300"/>
              </a:xfrm>
              <a:prstGeom prst="rect">
                <a:avLst/>
              </a:prstGeom>
            </p:spPr>
          </p:pic>
        </p:grpSp>
        <p:grpSp>
          <p:nvGrpSpPr>
            <p:cNvPr id="108" name="Group 107"/>
            <p:cNvGrpSpPr/>
            <p:nvPr/>
          </p:nvGrpSpPr>
          <p:grpSpPr>
            <a:xfrm>
              <a:off x="6890966" y="704344"/>
              <a:ext cx="1901876" cy="2023192"/>
              <a:chOff x="10230295" y="1300469"/>
              <a:chExt cx="1901876" cy="2098368"/>
            </a:xfrm>
          </p:grpSpPr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5"/>
              <a:srcRect r="12054" b="14158"/>
              <a:stretch>
                <a:fillRect/>
              </a:stretch>
            </p:blipFill>
            <p:spPr>
              <a:xfrm>
                <a:off x="10709109" y="1367809"/>
                <a:ext cx="1423062" cy="1957776"/>
              </a:xfrm>
              <a:prstGeom prst="rect">
                <a:avLst/>
              </a:prstGeom>
            </p:spPr>
          </p:pic>
          <p:pic>
            <p:nvPicPr>
              <p:cNvPr id="174" name="Picture 173"/>
              <p:cNvPicPr>
                <a:picLocks noChangeAspect="1"/>
              </p:cNvPicPr>
              <p:nvPr/>
            </p:nvPicPr>
            <p:blipFill>
              <a:blip r:embed="rId6"/>
              <a:srcRect l="22933"/>
              <a:stretch>
                <a:fillRect/>
              </a:stretch>
            </p:blipFill>
            <p:spPr>
              <a:xfrm>
                <a:off x="10230295" y="1300469"/>
                <a:ext cx="478815" cy="2098368"/>
              </a:xfrm>
              <a:prstGeom prst="rect">
                <a:avLst/>
              </a:prstGeom>
            </p:spPr>
          </p:pic>
        </p:grpSp>
        <p:grpSp>
          <p:nvGrpSpPr>
            <p:cNvPr id="110" name="Group 109"/>
            <p:cNvGrpSpPr/>
            <p:nvPr/>
          </p:nvGrpSpPr>
          <p:grpSpPr>
            <a:xfrm>
              <a:off x="5764620" y="1791833"/>
              <a:ext cx="1059252" cy="1073832"/>
              <a:chOff x="10377383" y="4786208"/>
              <a:chExt cx="1183369" cy="1349041"/>
            </a:xfrm>
          </p:grpSpPr>
          <p:pic>
            <p:nvPicPr>
              <p:cNvPr id="166" name="Picture 16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38030" y="4856885"/>
                <a:ext cx="1002823" cy="1200150"/>
              </a:xfrm>
              <a:prstGeom prst="rect">
                <a:avLst/>
              </a:prstGeom>
            </p:spPr>
          </p:pic>
          <p:sp>
            <p:nvSpPr>
              <p:cNvPr id="167" name="Rectangle 166"/>
              <p:cNvSpPr/>
              <p:nvPr/>
            </p:nvSpPr>
            <p:spPr>
              <a:xfrm>
                <a:off x="11345383" y="5023789"/>
                <a:ext cx="95472" cy="10332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Block Arc 167"/>
              <p:cNvSpPr/>
              <p:nvPr/>
            </p:nvSpPr>
            <p:spPr>
              <a:xfrm rot="10800000">
                <a:off x="10421569" y="5909185"/>
                <a:ext cx="971550" cy="166902"/>
              </a:xfrm>
              <a:prstGeom prst="blockArc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 rot="999854">
                <a:off x="10377383" y="5997876"/>
                <a:ext cx="376570" cy="1373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 rot="20356010">
                <a:off x="11184182" y="5974860"/>
                <a:ext cx="376570" cy="1373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 rot="420727">
                <a:off x="11220674" y="4830731"/>
                <a:ext cx="218077" cy="478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 rot="21138533">
                <a:off x="10473159" y="4786208"/>
                <a:ext cx="222285" cy="826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7" r="12228" b="58857"/>
            <a:stretch>
              <a:fillRect/>
            </a:stretch>
          </p:blipFill>
          <p:spPr>
            <a:xfrm rot="10800000">
              <a:off x="5818908" y="828133"/>
              <a:ext cx="831660" cy="988074"/>
            </a:xfrm>
            <a:prstGeom prst="rect">
              <a:avLst/>
            </a:prstGeom>
          </p:spPr>
        </p:pic>
        <p:grpSp>
          <p:nvGrpSpPr>
            <p:cNvPr id="114" name="Group 113"/>
            <p:cNvGrpSpPr/>
            <p:nvPr/>
          </p:nvGrpSpPr>
          <p:grpSpPr>
            <a:xfrm>
              <a:off x="101986" y="571296"/>
              <a:ext cx="2837216" cy="2311775"/>
              <a:chOff x="655387" y="1264375"/>
              <a:chExt cx="2837216" cy="2311775"/>
            </a:xfrm>
          </p:grpSpPr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42" t="6857" r="17661" b="18418"/>
              <a:stretch>
                <a:fillRect/>
              </a:stretch>
            </p:blipFill>
            <p:spPr>
              <a:xfrm>
                <a:off x="725822" y="2319928"/>
                <a:ext cx="919692" cy="865971"/>
              </a:xfrm>
              <a:prstGeom prst="rect">
                <a:avLst/>
              </a:prstGeom>
            </p:spPr>
          </p:pic>
          <p:grpSp>
            <p:nvGrpSpPr>
              <p:cNvPr id="151" name="Group 150"/>
              <p:cNvGrpSpPr/>
              <p:nvPr/>
            </p:nvGrpSpPr>
            <p:grpSpPr>
              <a:xfrm>
                <a:off x="1723111" y="2309835"/>
                <a:ext cx="1769492" cy="1145449"/>
                <a:chOff x="909436" y="5295106"/>
                <a:chExt cx="2240277" cy="1017462"/>
              </a:xfrm>
            </p:grpSpPr>
            <p:pic>
              <p:nvPicPr>
                <p:cNvPr id="157" name="Picture 15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473" t="37207" r="48889" b="54372"/>
                <a:stretch>
                  <a:fillRect/>
                </a:stretch>
              </p:blipFill>
              <p:spPr>
                <a:xfrm rot="16200000">
                  <a:off x="1090548" y="5113994"/>
                  <a:ext cx="769350" cy="1131574"/>
                </a:xfrm>
                <a:prstGeom prst="rect">
                  <a:avLst/>
                </a:prstGeom>
              </p:spPr>
            </p:pic>
            <p:grpSp>
              <p:nvGrpSpPr>
                <p:cNvPr id="158" name="Group 157"/>
                <p:cNvGrpSpPr/>
                <p:nvPr/>
              </p:nvGrpSpPr>
              <p:grpSpPr>
                <a:xfrm>
                  <a:off x="2238446" y="5538294"/>
                  <a:ext cx="911267" cy="774274"/>
                  <a:chOff x="10421569" y="5023789"/>
                  <a:chExt cx="1100888" cy="1133681"/>
                </a:xfrm>
              </p:grpSpPr>
              <p:sp>
                <p:nvSpPr>
                  <p:cNvPr id="160" name="Rectangle 159"/>
                  <p:cNvSpPr/>
                  <p:nvPr/>
                </p:nvSpPr>
                <p:spPr>
                  <a:xfrm>
                    <a:off x="11345383" y="5023789"/>
                    <a:ext cx="95472" cy="10332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1" name="Block Arc 160"/>
                  <p:cNvSpPr/>
                  <p:nvPr/>
                </p:nvSpPr>
                <p:spPr>
                  <a:xfrm rot="10800000">
                    <a:off x="10421569" y="5909185"/>
                    <a:ext cx="971550" cy="166902"/>
                  </a:xfrm>
                  <a:prstGeom prst="blockArc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 rot="20356010">
                    <a:off x="11145887" y="6020097"/>
                    <a:ext cx="376570" cy="13737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8237" y="1621540"/>
                <a:ext cx="970070" cy="645316"/>
              </a:xfrm>
              <a:prstGeom prst="rect">
                <a:avLst/>
              </a:prstGeom>
            </p:spPr>
          </p:pic>
          <p:sp>
            <p:nvSpPr>
              <p:cNvPr id="153" name="Rectangle 152"/>
              <p:cNvSpPr/>
              <p:nvPr/>
            </p:nvSpPr>
            <p:spPr>
              <a:xfrm flipH="1">
                <a:off x="3350997" y="1363118"/>
                <a:ext cx="99920" cy="8839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12"/>
              <a:srcRect l="19985" t="23657" r="24779" b="36952"/>
              <a:stretch>
                <a:fillRect/>
              </a:stretch>
            </p:blipFill>
            <p:spPr>
              <a:xfrm>
                <a:off x="1917319" y="1550872"/>
                <a:ext cx="902084" cy="688432"/>
              </a:xfrm>
              <a:prstGeom prst="rect">
                <a:avLst/>
              </a:prstGeom>
            </p:spPr>
          </p:pic>
          <p:sp>
            <p:nvSpPr>
              <p:cNvPr id="156" name="Rectangle 155"/>
              <p:cNvSpPr/>
              <p:nvPr/>
            </p:nvSpPr>
            <p:spPr>
              <a:xfrm>
                <a:off x="655387" y="1264375"/>
                <a:ext cx="2737678" cy="2311775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5" name="Rectangle 114"/>
            <p:cNvSpPr/>
            <p:nvPr/>
          </p:nvSpPr>
          <p:spPr>
            <a:xfrm>
              <a:off x="2956541" y="567855"/>
              <a:ext cx="2566559" cy="232925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756489" y="636779"/>
              <a:ext cx="910302" cy="212355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1879" y="546005"/>
              <a:ext cx="8843521" cy="426050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80695" y="1886980"/>
              <a:ext cx="83071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Dispersant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225226" y="2213230"/>
              <a:ext cx="66337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Cement</a:t>
              </a:r>
              <a:endParaRPr 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26904" y="2305633"/>
              <a:ext cx="104194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reducer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223137" y="1021661"/>
              <a:ext cx="56382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CBC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TextBox 125"/>
            <p:cNvSpPr txBox="1"/>
            <p:nvPr/>
          </p:nvSpPr>
          <p:spPr>
            <a:xfrm>
              <a:off x="5961211" y="1936152"/>
              <a:ext cx="56565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09011" y="910877"/>
              <a:ext cx="3981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070645" y="2515330"/>
              <a:ext cx="1025525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Slurry Mixer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198803" y="2527998"/>
              <a:ext cx="113447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molding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795087" y="602754"/>
              <a:ext cx="95693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 wt.% NaCl 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887992" y="567855"/>
              <a:ext cx="2049102" cy="213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Curing and 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</a:t>
              </a:r>
              <a:r>
                <a:rPr kumimoji="0" lang="en-US" sz="105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 </a:t>
              </a: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eaction </a:t>
              </a:r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</a:rPr>
                <a:t>vessel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endParaRPr lang="en-US" sz="105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25855" y="2839421"/>
              <a:ext cx="1612205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(a)Raw materials</a:t>
              </a:r>
              <a:endPara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168386" y="2845786"/>
              <a:ext cx="226301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(b)Slurry and s</a:t>
              </a:r>
              <a:r>
                <a:rPr lang="en-US" sz="1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ample preparation</a:t>
              </a:r>
              <a:endPara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TextBox 9"/>
            <p:cNvSpPr txBox="1"/>
            <p:nvPr/>
          </p:nvSpPr>
          <p:spPr>
            <a:xfrm>
              <a:off x="6239887" y="2749500"/>
              <a:ext cx="2221569" cy="231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(c) Sample curing and CO</a:t>
              </a:r>
              <a:r>
                <a:rPr lang="en-US" sz="105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1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exposure  </a:t>
              </a:r>
              <a:endPara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Arrow: Down 138"/>
            <p:cNvSpPr/>
            <p:nvPr/>
          </p:nvSpPr>
          <p:spPr>
            <a:xfrm rot="16200000">
              <a:off x="5592467" y="1315828"/>
              <a:ext cx="110800" cy="24953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Arrow: Down 139"/>
            <p:cNvSpPr/>
            <p:nvPr/>
          </p:nvSpPr>
          <p:spPr>
            <a:xfrm rot="16200000">
              <a:off x="6675482" y="1472945"/>
              <a:ext cx="146999" cy="184089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38079" y="636779"/>
              <a:ext cx="1134479" cy="1928331"/>
            </a:xfrm>
            <a:prstGeom prst="rect">
              <a:avLst/>
            </a:prstGeom>
          </p:spPr>
        </p:pic>
        <p:sp>
          <p:nvSpPr>
            <p:cNvPr id="144" name="Arrow: Down 143"/>
            <p:cNvSpPr/>
            <p:nvPr/>
          </p:nvSpPr>
          <p:spPr>
            <a:xfrm rot="16200000">
              <a:off x="2800819" y="1603561"/>
              <a:ext cx="139520" cy="16615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6977073" y="1613973"/>
              <a:ext cx="275830" cy="4756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TextBox 145"/>
            <p:cNvSpPr txBox="1"/>
            <p:nvPr/>
          </p:nvSpPr>
          <p:spPr>
            <a:xfrm rot="16200000">
              <a:off x="6600131" y="1688469"/>
              <a:ext cx="95920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CO</a:t>
              </a:r>
              <a:r>
                <a:rPr lang="en-US" sz="1050" b="1" baseline="-250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sz="105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cylinder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125"/>
            <p:cNvSpPr txBox="1"/>
            <p:nvPr/>
          </p:nvSpPr>
          <p:spPr>
            <a:xfrm>
              <a:off x="2196698" y="2040847"/>
              <a:ext cx="56565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5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  <a:endParaRPr lang="en-US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任意多边形: 形状 2"/>
          <p:cNvSpPr/>
          <p:nvPr/>
        </p:nvSpPr>
        <p:spPr>
          <a:xfrm rot="5400000">
            <a:off x="6133435" y="-2522375"/>
            <a:ext cx="450938" cy="5695319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6163" y="110689"/>
            <a:ext cx="52318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Raw materials and experimental schemes</a:t>
            </a:r>
            <a:endParaRPr 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85" y="614680"/>
            <a:ext cx="591185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Materials and testing </a:t>
            </a:r>
            <a:r>
              <a:rPr kumimoji="0" lang="en-US" sz="26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method</a:t>
            </a:r>
            <a:endParaRPr kumimoji="0" lang="en-US" sz="26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6645" y="5844540"/>
            <a:ext cx="9452610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sz="16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atches of cement slurries were prepared, and d</a:t>
            </a:r>
            <a:r>
              <a:rPr lang="en-US" sz="1600" b="1" kern="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ifferent tests</a:t>
            </a:r>
            <a:r>
              <a:rPr lang="en-US" sz="16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were</a:t>
            </a:r>
            <a:r>
              <a:rPr lang="en-US" sz="16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performed to evaluate their mechanical properties and physicochemical characteristics</a:t>
            </a:r>
            <a:endParaRPr 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Table 8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2922905" y="4270375"/>
          <a:ext cx="6396355" cy="1713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9950"/>
                <a:gridCol w="882650"/>
                <a:gridCol w="771525"/>
                <a:gridCol w="1130935"/>
                <a:gridCol w="920115"/>
                <a:gridCol w="911225"/>
                <a:gridCol w="909955"/>
              </a:tblGrid>
              <a:tr h="704850"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Cement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Dispersant 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Superplasticizer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Biochar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  <a:buNone/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ScCO</a:t>
                      </a:r>
                      <a:r>
                        <a:rPr lang="en-US" sz="1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treated biochar</a:t>
                      </a:r>
                      <a:endParaRPr lang="en-US" alt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555"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555"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SCBC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marL="6350" marR="6985" indent="-6350" algn="ctr">
                        <a:lnSpc>
                          <a:spcPct val="115000"/>
                        </a:lnSpc>
                        <a:spcAft>
                          <a:spcPts val="143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TextBox 5"/>
          <p:cNvSpPr txBox="1"/>
          <p:nvPr/>
        </p:nvSpPr>
        <p:spPr>
          <a:xfrm>
            <a:off x="3936481" y="3954757"/>
            <a:ext cx="4821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Mix proportions of control and biochar added cement mixes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1445" y="92075"/>
            <a:ext cx="3486785" cy="343535"/>
            <a:chOff x="207" y="145"/>
            <a:chExt cx="5524" cy="5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7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"/>
    </mc:Choice>
    <mc:Fallback>
      <p:transition spd="slow" advTm="843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"/>
          <p:cNvSpPr/>
          <p:nvPr/>
        </p:nvSpPr>
        <p:spPr>
          <a:xfrm rot="5400000">
            <a:off x="6264275" y="-2648585"/>
            <a:ext cx="414020" cy="5862320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1940" y="65238"/>
            <a:ext cx="52318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Raw materials and experimental schemes</a:t>
            </a:r>
            <a:endParaRPr 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4383" y="404568"/>
            <a:ext cx="11926341" cy="6336665"/>
            <a:chOff x="154383" y="404568"/>
            <a:chExt cx="11926341" cy="63366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18" y="868731"/>
              <a:ext cx="6780902" cy="3878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28471" y="4655893"/>
              <a:ext cx="60585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 schematic diagram illustrating the components of a HPHT curing/carbonation vessel</a:t>
              </a:r>
              <a:endPara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4820" y="964597"/>
              <a:ext cx="4923262" cy="3635095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3518051" y="5126428"/>
              <a:ext cx="391287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Experimental parameters</a:t>
              </a:r>
              <a:endParaRPr 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112796" y="5777938"/>
              <a:ext cx="2889885" cy="953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Curing temperature: 62 </a:t>
              </a:r>
              <a:r>
                <a:rPr lang="en-US" sz="1400" baseline="300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r>
                <a:rPr lang="en-US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Curing pressure : 17MPa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sz="1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Solution: 1wt% NaCl 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Curing time: 14 d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499178" y="5774763"/>
              <a:ext cx="2753995" cy="953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Reaction temperature: 62 </a:t>
              </a:r>
              <a:r>
                <a:rPr lang="en-US" sz="1400" baseline="300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r>
                <a:rPr lang="en-US" sz="14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Reaction time with CO</a:t>
              </a:r>
              <a:r>
                <a:rPr lang="en-US" sz="1400" baseline="-25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: 14d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Reaction pressure : 17MPa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sz="14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Solution: 1wt% NaCl 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408056" y="4614068"/>
              <a:ext cx="4672668" cy="306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Curing and reaction devices used </a:t>
              </a:r>
              <a:r>
                <a:rPr lang="en-US" altLang="en-GB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at IRSM-CAS</a:t>
              </a:r>
              <a:endParaRPr lang="en-US" altLang="en-GB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24458" y="5788733"/>
              <a:ext cx="2978150" cy="9525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193108" y="5786193"/>
              <a:ext cx="3237230" cy="9525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383" y="404568"/>
              <a:ext cx="694817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HPHT curing/carbonation process </a:t>
              </a:r>
              <a:endParaRPr lang="en-US" sz="28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76491" y="5414083"/>
              <a:ext cx="1297305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Reaction</a:t>
              </a:r>
              <a:endParaRPr 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56381" y="5438848"/>
              <a:ext cx="104140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Curing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1445" y="92075"/>
            <a:ext cx="3426460" cy="343535"/>
            <a:chOff x="207" y="145"/>
            <a:chExt cx="5524" cy="54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2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"/>
    </mc:Choice>
    <mc:Fallback>
      <p:transition spd="slow" advTm="843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" y="2266315"/>
            <a:ext cx="3315335" cy="2700655"/>
          </a:xfrm>
          <a:prstGeom prst="rect">
            <a:avLst/>
          </a:prstGeom>
          <a:noFill/>
        </p:spPr>
      </p:pic>
      <p:pic>
        <p:nvPicPr>
          <p:cNvPr id="9" name="图片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" t="929" r="820" b="1166"/>
          <a:stretch>
            <a:fillRect/>
          </a:stretch>
        </p:blipFill>
        <p:spPr>
          <a:xfrm>
            <a:off x="3674110" y="2271395"/>
            <a:ext cx="3345180" cy="26962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816735" y="4987290"/>
            <a:ext cx="463550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Zeiss</a:t>
            </a:r>
            <a:r>
              <a:rPr kumimoji="1"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5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Xradia</a:t>
            </a:r>
            <a:r>
              <a:rPr kumimoji="1"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410 micro-CT scanner</a:t>
            </a:r>
            <a:endParaRPr kumimoji="1" lang="en-US" altLang="zh-CN" sz="15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7047865" y="1016635"/>
            <a:ext cx="5209540" cy="23399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342900" indent="-342900" algn="l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kumimoji="1" lang="en-US" altLang="zh-CN" sz="19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pore size in cementitious materials generally falls within the range of 0.5–1000 nm. Consequently, micro-CT, with a highest resolution of around 0.5 μm, is inadequate for directly characterizing the pore structure of cement.</a:t>
            </a:r>
            <a:endParaRPr kumimoji="1" lang="en-US" altLang="zh-CN" sz="19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7002145" y="3356610"/>
            <a:ext cx="4985385" cy="298259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marL="342900" indent="-342900" algn="l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However, after cement reacts with CO</a:t>
            </a:r>
            <a:r>
              <a:rPr kumimoji="1" lang="zh-CN" altLang="en-US" sz="19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</a:t>
            </a:r>
            <a:r>
              <a:rPr kumimoji="1"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tiny</a:t>
            </a: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pores</a:t>
            </a:r>
            <a:r>
              <a:rPr kumimoji="1"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in cement</a:t>
            </a: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are connected due to the dissolution of cement</a:t>
            </a:r>
            <a:r>
              <a:rPr kumimoji="1"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materials</a:t>
            </a: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and the newly formed pore</a:t>
            </a:r>
            <a:r>
              <a:rPr kumimoji="1"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 are large enough for</a:t>
            </a: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kumimoji="1"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micro-</a:t>
            </a: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CT observ</a:t>
            </a:r>
            <a:r>
              <a:rPr kumimoji="1"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ation</a:t>
            </a:r>
            <a:r>
              <a:rPr kumimoji="1"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 </a:t>
            </a:r>
            <a:r>
              <a:rPr kumimoji="1" lang="zh-CN" altLang="en-US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Therefore, it is appropriate to use </a:t>
            </a:r>
            <a:r>
              <a:rPr kumimoji="1" lang="en-US" altLang="zh-CN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micro-</a:t>
            </a:r>
            <a:r>
              <a:rPr kumimoji="1" lang="zh-CN" altLang="en-US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CT to characterize the structural changes </a:t>
            </a:r>
            <a:r>
              <a:rPr kumimoji="1" lang="en-US" altLang="zh-CN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of</a:t>
            </a:r>
            <a:r>
              <a:rPr kumimoji="1" lang="zh-CN" altLang="en-US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cement </a:t>
            </a:r>
            <a:r>
              <a:rPr kumimoji="1" lang="en-US" altLang="zh-CN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after exposure to</a:t>
            </a:r>
            <a:r>
              <a:rPr kumimoji="1" lang="zh-CN" altLang="en-US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CO</a:t>
            </a:r>
            <a:r>
              <a:rPr kumimoji="1" lang="zh-CN" altLang="en-US" sz="1900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kumimoji="1" lang="zh-CN" altLang="en-US" sz="19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endParaRPr kumimoji="1" lang="zh-CN" altLang="en-US" sz="19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5285" y="1093470"/>
            <a:ext cx="6125210" cy="95313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Primary characterization method: micro-CT scanning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: 形状 2"/>
          <p:cNvSpPr/>
          <p:nvPr/>
        </p:nvSpPr>
        <p:spPr>
          <a:xfrm rot="5400000">
            <a:off x="6309995" y="-2648585"/>
            <a:ext cx="425450" cy="5862320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3826225" y="65238"/>
            <a:ext cx="52318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Raw materials and experimental schemes</a:t>
            </a:r>
            <a:endParaRPr 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1445" y="92075"/>
            <a:ext cx="3460115" cy="343535"/>
            <a:chOff x="207" y="145"/>
            <a:chExt cx="5524" cy="5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3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" y="1555750"/>
            <a:ext cx="5294630" cy="444246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5424170" y="1402715"/>
            <a:ext cx="6783705" cy="516953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Noise reduction and filtering of images (optional)</a:t>
            </a:r>
            <a:endParaRPr lang="en-US" altLang="zh-CN" sz="2000" b="1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(a) Distinguish of features spots in cement surface before and after the reaction for registration purpose</a:t>
            </a:r>
            <a:endParaRPr lang="en-US" altLang="zh-CN" sz="2000" b="1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(b) Selection of slices before and after the reaction, and then the slices were registered and aligned</a:t>
            </a:r>
            <a:endParaRPr lang="en-US" altLang="zh-CN" sz="2000" b="1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(c) Acquisition of grayscale difference</a:t>
            </a:r>
            <a:endParaRPr lang="en-US" altLang="zh-CN" sz="2000" b="1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(d) 2D and 3D visualization of cement degradation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4300" y="854075"/>
            <a:ext cx="6911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workflow of CT image post-processing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5161" y="1555743"/>
            <a:ext cx="1349829" cy="225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87703" y="1732908"/>
            <a:ext cx="2205574" cy="225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720" y="1481648"/>
            <a:ext cx="10189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Before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7183" y="1481648"/>
            <a:ext cx="10189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After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59240" y="1481648"/>
            <a:ext cx="10189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Before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61798" y="1481648"/>
            <a:ext cx="10189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After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186940" y="5601335"/>
            <a:ext cx="32715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(Miao et al., 2020; Gan et al., 2024)</a:t>
            </a:r>
            <a:endParaRPr lang="en-US" sz="12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任意多边形: 形状 2"/>
          <p:cNvSpPr/>
          <p:nvPr/>
        </p:nvSpPr>
        <p:spPr>
          <a:xfrm rot="5400000">
            <a:off x="6254750" y="-2661920"/>
            <a:ext cx="433070" cy="5862320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3843370" y="65238"/>
            <a:ext cx="52318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Raw materials and experimental schemes</a:t>
            </a:r>
            <a:endParaRPr 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0655" y="5373370"/>
            <a:ext cx="11850370" cy="134683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indent="0" fontAlgn="ctr">
              <a:lnSpc>
                <a:spcPct val="120000"/>
              </a:lnSpc>
              <a:buClr>
                <a:srgbClr val="0000FF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 study uses high-quality, high-resolution FE-SEM combined with QEMSCAN analysis to demonstrate the structural evolution of pores and mineral composition in different reaction zones within cement after reacting with CO</a:t>
            </a:r>
            <a:r>
              <a:rPr lang="en-US" altLang="zh-CN" sz="2000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3245" y="1127125"/>
            <a:ext cx="4573270" cy="40786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53050" y="918210"/>
            <a:ext cx="6487160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46405" indent="-446405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v"/>
              <a:defRPr/>
            </a:pP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Although CT imaging can visualize the general evolution of pore structure in cement, its resolution limitations prevent the characterization of individual nanoscale pores after CO</a:t>
            </a:r>
            <a:r>
              <a:rPr kumimoji="1" lang="en-US" altLang="zh-CN" sz="20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reaction.</a:t>
            </a:r>
            <a:endParaRPr kumimoji="1"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46405" indent="-446405" font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v"/>
              <a:defRPr/>
            </a:pP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To fully capture the multiscale evolution of pore structure in wellbore cement following CO</a:t>
            </a:r>
            <a:r>
              <a:rPr kumimoji="1" lang="en-US" altLang="zh-CN" sz="20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corrosion, the combined use of CT scanning and high-resolution techniques (e.g., field emission SEM) is essential.</a:t>
            </a:r>
            <a:endParaRPr kumimoji="1"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7650" y="574675"/>
            <a:ext cx="612521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FE-SEM and QEMSCAN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2" name="任意多边形: 形状 2"/>
          <p:cNvSpPr/>
          <p:nvPr/>
        </p:nvSpPr>
        <p:spPr>
          <a:xfrm rot="5400000">
            <a:off x="6245860" y="-2658745"/>
            <a:ext cx="450850" cy="5862320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3814795" y="48093"/>
            <a:ext cx="52318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Raw materials and experimental schemes</a:t>
            </a:r>
            <a:endParaRPr 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screen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5"/>
          <p:cNvSpPr/>
          <p:nvPr/>
        </p:nvSpPr>
        <p:spPr bwMode="auto">
          <a:xfrm>
            <a:off x="176534" y="1766780"/>
            <a:ext cx="2935728" cy="487172"/>
          </a:xfrm>
          <a:custGeom>
            <a:avLst/>
            <a:gdLst>
              <a:gd name="T0" fmla="*/ 275 w 3851"/>
              <a:gd name="T1" fmla="*/ 0 h 633"/>
              <a:gd name="T2" fmla="*/ 3575 w 3851"/>
              <a:gd name="T3" fmla="*/ 0 h 633"/>
              <a:gd name="T4" fmla="*/ 3851 w 3851"/>
              <a:gd name="T5" fmla="*/ 633 h 633"/>
              <a:gd name="T6" fmla="*/ 0 w 3851"/>
              <a:gd name="T7" fmla="*/ 633 h 633"/>
              <a:gd name="T8" fmla="*/ 275 w 3851"/>
              <a:gd name="T9" fmla="*/ 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1" h="633">
                <a:moveTo>
                  <a:pt x="275" y="0"/>
                </a:moveTo>
                <a:lnTo>
                  <a:pt x="3575" y="0"/>
                </a:lnTo>
                <a:lnTo>
                  <a:pt x="3851" y="633"/>
                </a:lnTo>
                <a:lnTo>
                  <a:pt x="0" y="633"/>
                </a:lnTo>
                <a:lnTo>
                  <a:pt x="27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862" y="2242014"/>
            <a:ext cx="12192000" cy="2196242"/>
          </a:xfrm>
          <a:prstGeom prst="rect">
            <a:avLst/>
          </a:prstGeom>
          <a:gradFill flip="none" rotWithShape="1">
            <a:gsLst>
              <a:gs pos="0">
                <a:srgbClr val="0C4994">
                  <a:shade val="30000"/>
                  <a:satMod val="115000"/>
                </a:srgbClr>
              </a:gs>
              <a:gs pos="50000">
                <a:srgbClr val="0C4994">
                  <a:shade val="67500"/>
                  <a:satMod val="115000"/>
                </a:srgbClr>
              </a:gs>
              <a:gs pos="100000">
                <a:srgbClr val="0C499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86001" y="1766780"/>
            <a:ext cx="2513618" cy="2686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TextBox 23"/>
          <p:cNvSpPr txBox="1">
            <a:spLocks noChangeArrowheads="1"/>
          </p:cNvSpPr>
          <p:nvPr/>
        </p:nvSpPr>
        <p:spPr bwMode="auto">
          <a:xfrm>
            <a:off x="2899674" y="2858191"/>
            <a:ext cx="8876872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 and discussion</a:t>
            </a:r>
            <a:endParaRPr lang="en-US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603404" y="2257125"/>
            <a:ext cx="2082621" cy="1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99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1199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0C70D4-B8A7-1C47-A003-56128FA9BF3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772795" y="332740"/>
            <a:ext cx="10755630" cy="48577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lIns="91434" tIns="45718" rIns="91434" bIns="45718" rtlCol="0" anchor="ctr"/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Geologic Carbon Storage and Engineering Safety Research Center</a:t>
            </a:r>
            <a:endParaRPr lang="en-US" altLang="zh-CN" sz="24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93343" y="527502"/>
            <a:ext cx="149468" cy="149468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>
            <a:outerShdw blurRad="228600" dist="139700" dir="9000000" algn="t" rotWithShape="0">
              <a:srgbClr val="000000">
                <a:lumMod val="85000"/>
                <a:lumOff val="15000"/>
                <a:alpha val="72000"/>
              </a:srgbClr>
            </a:outerShdw>
          </a:effectLst>
        </p:spPr>
        <p:txBody>
          <a:bodyPr vert="horz" wrap="square" lIns="0" tIns="359974" rIns="0" bIns="0" numCol="1" anchor="t" anchorCtr="0" compatLnSpc="1">
            <a:normAutofit fontScale="25000" lnSpcReduction="20000"/>
          </a:bodyPr>
          <a:lstStyle/>
          <a:p>
            <a:pPr>
              <a:defRPr/>
            </a:pPr>
            <a:endParaRPr lang="zh-CN" altLang="en-US" kern="0">
              <a:solidFill>
                <a:srgbClr val="000000">
                  <a:lumMod val="65000"/>
                  <a:lumOff val="3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689" y="356117"/>
            <a:ext cx="66745" cy="48577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2564" y="356117"/>
            <a:ext cx="66745" cy="485775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3" name="五边形 4"/>
          <p:cNvSpPr/>
          <p:nvPr/>
        </p:nvSpPr>
        <p:spPr>
          <a:xfrm>
            <a:off x="198433" y="356117"/>
            <a:ext cx="373643" cy="485775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948055"/>
            <a:ext cx="11165840" cy="32327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024505"/>
            <a:ext cx="5564505" cy="37084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91160" y="6021705"/>
            <a:ext cx="5502275" cy="558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微软雅黑" panose="020B0503020204020204" pitchFamily="34" charset="-122"/>
              </a:rPr>
              <a:t>The center was founded in 2004 and is one of the largest CCUS research centers in China. </a:t>
            </a:r>
            <a:endParaRPr lang="zh-CN" alt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17590" y="2976880"/>
            <a:ext cx="5541010" cy="36925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>
              <a:buFont typeface="Arial" panose="020B0604020202020204"/>
              <a:buChar char="•"/>
            </a:pPr>
            <a:r>
              <a:rPr lang="en-US" altLang="zh-CN" b="1"/>
              <a:t> 40+ full-time researchers (including postdocs and employed engineers)</a:t>
            </a:r>
            <a:endParaRPr lang="en-US" altLang="zh-CN" b="1"/>
          </a:p>
          <a:p>
            <a:pPr>
              <a:buFont typeface="Arial" panose="020B0604020202020204"/>
              <a:buChar char="•"/>
            </a:pPr>
            <a:r>
              <a:rPr lang="en-US" altLang="zh-CN" b="1"/>
              <a:t> Research directions cover almost all fields of CO</a:t>
            </a:r>
            <a:r>
              <a:rPr lang="en-US" altLang="zh-CN" b="1" baseline="-25000"/>
              <a:t>2</a:t>
            </a:r>
            <a:r>
              <a:rPr lang="en-US" altLang="zh-CN" b="1"/>
              <a:t> geological utilization and storage</a:t>
            </a:r>
            <a:endParaRPr lang="en-US" altLang="zh-CN" b="1"/>
          </a:p>
          <a:p>
            <a:pPr>
              <a:buFont typeface="Arial" panose="020B0604020202020204"/>
              <a:buChar char="•"/>
            </a:pPr>
            <a:r>
              <a:rPr lang="en-US" altLang="zh-CN" b="1"/>
              <a:t> Key research direction 1: Site selection and source-sink matching, system risks and cost analysis, regulation and commercialization</a:t>
            </a:r>
            <a:endParaRPr lang="en-US" altLang="zh-CN" b="1"/>
          </a:p>
          <a:p>
            <a:pPr>
              <a:buFont typeface="Arial" panose="020B0604020202020204"/>
              <a:buChar char="•"/>
            </a:pPr>
            <a:r>
              <a:rPr lang="en-US" altLang="zh-CN" b="1"/>
              <a:t> </a:t>
            </a:r>
            <a:r>
              <a:rPr lang="en-US" altLang="zh-CN" b="1">
                <a:sym typeface="+mn-ea"/>
              </a:rPr>
              <a:t>Key research direction 2: </a:t>
            </a:r>
            <a:r>
              <a:rPr lang="en-US" altLang="zh-CN" b="1"/>
              <a:t>THMC coupling theory of CO</a:t>
            </a:r>
            <a:r>
              <a:rPr lang="en-US" altLang="zh-CN" b="1" baseline="-25000"/>
              <a:t>2</a:t>
            </a:r>
            <a:r>
              <a:rPr lang="en-US" altLang="zh-CN" b="1"/>
              <a:t>-water-mineral systems</a:t>
            </a:r>
            <a:endParaRPr lang="en-US" altLang="zh-CN" b="1"/>
          </a:p>
          <a:p>
            <a:pPr>
              <a:buFont typeface="Arial" panose="020B0604020202020204"/>
              <a:buChar char="•"/>
            </a:pPr>
            <a:r>
              <a:rPr lang="en-US" altLang="zh-CN" b="1"/>
              <a:t> </a:t>
            </a:r>
            <a:r>
              <a:rPr lang="en-US" altLang="zh-CN" b="1">
                <a:sym typeface="+mn-ea"/>
              </a:rPr>
              <a:t>Key research direction 3: </a:t>
            </a:r>
            <a:r>
              <a:rPr lang="en-US" altLang="zh-CN" b="1"/>
              <a:t>Evaluation and monitoring of CO</a:t>
            </a:r>
            <a:r>
              <a:rPr lang="en-US" altLang="zh-CN" b="1" baseline="-25000"/>
              <a:t>2</a:t>
            </a:r>
            <a:r>
              <a:rPr lang="en-US" altLang="zh-CN" b="1"/>
              <a:t> storage system integrity and mechanical stability</a:t>
            </a:r>
            <a:endParaRPr lang="en-US" altLang="zh-CN" b="1"/>
          </a:p>
          <a:p>
            <a:pPr>
              <a:buFont typeface="Arial" panose="020B0604020202020204"/>
              <a:buChar char="•"/>
            </a:pPr>
            <a:r>
              <a:rPr lang="en-US" altLang="zh-CN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  <a:sym typeface="+mn-ea"/>
              </a:rPr>
              <a:t>Key research direction 4: </a:t>
            </a:r>
            <a:r>
              <a:rPr lang="en-US" altLang="zh-CN" b="1">
                <a:solidFill>
                  <a:srgbClr val="C00000"/>
                </a:solidFill>
              </a:rPr>
              <a:t>Characterization and control of CO</a:t>
            </a:r>
            <a:r>
              <a:rPr lang="en-US" altLang="zh-CN" b="1" baseline="-25000">
                <a:solidFill>
                  <a:srgbClr val="C00000"/>
                </a:solidFill>
              </a:rPr>
              <a:t>2</a:t>
            </a:r>
            <a:r>
              <a:rPr lang="en-US" altLang="zh-CN" b="1">
                <a:solidFill>
                  <a:srgbClr val="C00000"/>
                </a:solidFill>
              </a:rPr>
              <a:t> corrosion processes</a:t>
            </a:r>
            <a:endParaRPr lang="en-US" altLang="zh-CN" b="1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55" y="1375410"/>
            <a:ext cx="1027430" cy="9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27082" b="49676"/>
          <a:stretch>
            <a:fillRect/>
          </a:stretch>
        </p:blipFill>
        <p:spPr>
          <a:xfrm>
            <a:off x="2639060" y="804545"/>
            <a:ext cx="5436870" cy="46443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5440" y="5392420"/>
            <a:ext cx="11566525" cy="1252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or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BC, the carbonation region is smaller than that of RF, leading to a lower carbonation depth compared with RF</a:t>
            </a:r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BC, the dissolution region is larger than that of RF, leading to a higher alteration depth compared with RF</a:t>
            </a:r>
            <a:endParaRPr lang="en-US" sz="1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For SCBC, both 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carbonation and dissolution regions are smaller than those of RF, leading to lower carbonation and alteration depths compared with RF  </a:t>
            </a:r>
            <a:r>
              <a:rPr lang="en-US" sz="14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SCBC sample has the best alteration resistance</a:t>
            </a:r>
            <a:endParaRPr lang="en-US" sz="1400" b="1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1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6868" y="100935"/>
            <a:ext cx="2553971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Micro-CT analysis 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10525" y="5076190"/>
            <a:ext cx="32715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Hakuzweyezu et al., 2026a, 2026b</a:t>
            </a:r>
            <a:endParaRPr lang="en-US" sz="1400" dirty="0">
              <a:effectLst/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670" y="860425"/>
            <a:ext cx="3441065" cy="24053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54110" y="3350895"/>
            <a:ext cx="32715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Wang et al., 2026</a:t>
            </a:r>
            <a:endParaRPr lang="en-US" sz="1400" dirty="0">
              <a:effectLst/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389870" y="2115820"/>
            <a:ext cx="0" cy="864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10453370" y="2002790"/>
            <a:ext cx="0" cy="556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347325" y="2514600"/>
            <a:ext cx="17932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Carbonation depth</a:t>
            </a:r>
            <a:endParaRPr lang="en-US" sz="1000" b="1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54820" y="2915285"/>
            <a:ext cx="17932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000" b="1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Alteration depth</a:t>
            </a:r>
            <a:endParaRPr lang="en-US" sz="1000" b="1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1620" y="6350000"/>
            <a:ext cx="8024495" cy="374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5000"/>
              </a:lnSpc>
            </a:pPr>
            <a:r>
              <a:rPr lang="en-US" sz="1600" b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It is necessary to distinguish carbonation depth from alteration depth </a:t>
            </a:r>
            <a:endParaRPr lang="en-US" altLang="en-US" sz="1600" b="1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9845" y="610870"/>
            <a:ext cx="3169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CT characterization results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31329"/>
            <a:ext cx="2346325" cy="420951"/>
          </a:xfrm>
          <a:prstGeom prst="rect">
            <a:avLst/>
          </a:prstGeom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0387330" y="1823720"/>
            <a:ext cx="0" cy="29083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0450830" y="1700530"/>
            <a:ext cx="0" cy="29083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11" name="文本框 5"/>
          <p:cNvSpPr txBox="1"/>
          <p:nvPr/>
        </p:nvSpPr>
        <p:spPr>
          <a:xfrm>
            <a:off x="2967632" y="1340554"/>
            <a:ext cx="653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RF</a:t>
            </a:r>
            <a:endParaRPr lang="zh-CN" altLang="en-US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830070" y="5038725"/>
            <a:ext cx="892937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Significant alteration occurs on the external surface of both RF and BC samples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48610" y="4490720"/>
            <a:ext cx="62306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CT slices revealing CO</a:t>
            </a:r>
            <a:r>
              <a:rPr lang="en-US" sz="12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-induced chemical alteration (YZ direction)</a:t>
            </a:r>
            <a:endParaRPr 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3720" y="5367655"/>
            <a:ext cx="8540750" cy="1173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For the SCBC sample, both the carbonation and the dissolution regions are smaller than those of the RF and BC samples </a:t>
            </a:r>
            <a:endParaRPr lang="en-US" sz="1600" b="1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CT scanning has been proved to be a good tool to evaluate the level of CO</a:t>
            </a:r>
            <a:r>
              <a:rPr lang="en-US" sz="1600" b="1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sz="16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-induced degradation of different cement samples</a:t>
            </a:r>
            <a:endParaRPr lang="en-US" sz="1600" b="1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1148" y="83790"/>
            <a:ext cx="451035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Micro-CT analysis 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754605" y="647065"/>
            <a:ext cx="5221630" cy="3833185"/>
            <a:chOff x="9192" y="975"/>
            <a:chExt cx="8223" cy="6037"/>
          </a:xfrm>
        </p:grpSpPr>
        <p:sp>
          <p:nvSpPr>
            <p:cNvPr id="45" name="文本框 5"/>
            <p:cNvSpPr txBox="1"/>
            <p:nvPr/>
          </p:nvSpPr>
          <p:spPr>
            <a:xfrm>
              <a:off x="10206" y="995"/>
              <a:ext cx="1908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Before reaction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5"/>
            <p:cNvSpPr txBox="1"/>
            <p:nvPr/>
          </p:nvSpPr>
          <p:spPr>
            <a:xfrm>
              <a:off x="12484" y="975"/>
              <a:ext cx="1908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After reaction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5"/>
            <p:cNvSpPr txBox="1"/>
            <p:nvPr/>
          </p:nvSpPr>
          <p:spPr>
            <a:xfrm>
              <a:off x="14574" y="986"/>
              <a:ext cx="2459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Gray value change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9192" y="1327"/>
              <a:ext cx="8182" cy="5685"/>
              <a:chOff x="5540663" y="842335"/>
              <a:chExt cx="5195385" cy="360997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rcRect l="10394" t="37192" r="4496"/>
              <a:stretch>
                <a:fillRect/>
              </a:stretch>
            </p:blipFill>
            <p:spPr>
              <a:xfrm>
                <a:off x="6086128" y="2143450"/>
                <a:ext cx="4346575" cy="230886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rcRect t="80655"/>
              <a:stretch>
                <a:fillRect/>
              </a:stretch>
            </p:blipFill>
            <p:spPr>
              <a:xfrm>
                <a:off x="6086209" y="842335"/>
                <a:ext cx="4285764" cy="1273803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2153" y="2421040"/>
                <a:ext cx="323895" cy="64737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00113" y="3620127"/>
                <a:ext cx="323895" cy="647378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39219" y="1160564"/>
                <a:ext cx="323895" cy="647378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5540663" y="3795696"/>
                <a:ext cx="69879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SCBC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738587" y="2643476"/>
                <a:ext cx="66006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1" y="1361"/>
              <a:ext cx="7364" cy="195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1285" y="622300"/>
            <a:ext cx="31699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CT characterization results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31329"/>
            <a:ext cx="2346325" cy="420951"/>
          </a:xfrm>
          <a:prstGeom prst="rect">
            <a:avLst/>
          </a:prstGeom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22012" y="5956564"/>
            <a:ext cx="823637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sz="16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he SCBC sample demonstrated superior resistance to CO</a:t>
            </a:r>
            <a:r>
              <a:rPr lang="en-US" sz="1600" b="1" baseline="-25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sz="16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corrosion with </a:t>
            </a:r>
            <a:r>
              <a:rPr lang="en-US" sz="16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 carbonation inhibition efficiency of 30.97%, compared to the BC, which had an efficiency of only 6.49%.</a:t>
            </a:r>
            <a:endParaRPr 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19827" y="2866802"/>
          <a:ext cx="4497070" cy="1858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722"/>
                <a:gridCol w="1327931"/>
                <a:gridCol w="1233557"/>
                <a:gridCol w="1080770"/>
              </a:tblGrid>
              <a:tr h="5968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Carbonation depth/μm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deviation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Inhibition  efficiency/%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594.75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154.53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332.84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35.92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44.04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556.13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38.46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6.49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807.55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116.00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-35.78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438.82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29.52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26.17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SCBC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410.56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30.9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007860" y="2444115"/>
            <a:ext cx="4595495" cy="44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Carbonation depth of the cement samples with different additives </a:t>
            </a:r>
            <a:endParaRPr lang="en-US" sz="1200" b="1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108190" y="4735830"/>
          <a:ext cx="4514215" cy="210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1220"/>
                <a:gridCol w="1329055"/>
                <a:gridCol w="1225550"/>
                <a:gridCol w="108839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US" sz="12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MgO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502.4</a:t>
                      </a:r>
                      <a:endParaRPr lang="en-US" sz="105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05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846294" y="4699821"/>
            <a:ext cx="600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15.5</a:t>
            </a:r>
            <a:endParaRPr lang="en-US" sz="1200" dirty="0"/>
          </a:p>
        </p:txBody>
      </p:sp>
      <p:sp>
        <p:nvSpPr>
          <p:cNvPr id="22" name="任意多边形: 形状 2"/>
          <p:cNvSpPr/>
          <p:nvPr/>
        </p:nvSpPr>
        <p:spPr>
          <a:xfrm rot="5400000">
            <a:off x="6364925" y="-2611378"/>
            <a:ext cx="352790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7212" y="12283"/>
            <a:ext cx="3810753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Analysis of carbonation depth </a:t>
            </a:r>
            <a:endParaRPr 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10673" r="13026" b="13574"/>
          <a:stretch>
            <a:fillRect/>
          </a:stretch>
        </p:blipFill>
        <p:spPr bwMode="auto">
          <a:xfrm>
            <a:off x="122011" y="543265"/>
            <a:ext cx="6599505" cy="53254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3197225" y="2829560"/>
            <a:ext cx="824865" cy="3042920"/>
          </a:xfrm>
          <a:prstGeom prst="roundRect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332355" y="2320290"/>
            <a:ext cx="802005" cy="3548380"/>
          </a:xfrm>
          <a:prstGeom prst="roundRect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 rot="16200000">
            <a:off x="-1079500" y="3083560"/>
            <a:ext cx="2478405" cy="2457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marL="0" marR="0" lvl="0" indent="2667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Carbonation depth/µm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71360" y="610870"/>
            <a:ext cx="4323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CT-derived carbonation depth results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31329"/>
            <a:ext cx="2346325" cy="420951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91845" y="5747385"/>
            <a:ext cx="1008634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XRD spectrum did not exhibit discernible peaks indicative of the formation of new minerals following the addition of BC.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任意多边形: 形状 2"/>
          <p:cNvSpPr/>
          <p:nvPr/>
        </p:nvSpPr>
        <p:spPr>
          <a:xfrm rot="5400000">
            <a:off x="6364925" y="-2611378"/>
            <a:ext cx="352790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6333" y="10360"/>
            <a:ext cx="189886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XRD analysis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0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11137" r="12630" b="7765"/>
          <a:stretch>
            <a:fillRect/>
          </a:stretch>
        </p:blipFill>
        <p:spPr bwMode="auto">
          <a:xfrm>
            <a:off x="3394315" y="1186431"/>
            <a:ext cx="5047070" cy="42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679825" y="5406390"/>
            <a:ext cx="43434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XRD patterns of samples RF and BC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4160" y="622300"/>
            <a:ext cx="552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XRD characterization results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6671310" y="2063750"/>
            <a:ext cx="249555" cy="231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31329"/>
            <a:ext cx="2346325" cy="420951"/>
          </a:xfrm>
          <a:prstGeom prst="rect">
            <a:avLst/>
          </a:prstGeom>
        </p:spPr>
      </p:pic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4858404" y="1291239"/>
            <a:ext cx="466474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Scan area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1.5 x 1.5 mm</a:t>
            </a:r>
            <a:endParaRPr lang="en-US" alt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-10160" y="5588000"/>
            <a:ext cx="12360910" cy="1258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 large amount of SiO</a:t>
            </a:r>
            <a:r>
              <a:rPr lang="en-US" altLang="zh-CN" sz="1400" b="1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is observed in the dense carbonate layer (Layer 2), due to the dissolution of C-S-H. 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 the Ca(OH)</a:t>
            </a:r>
            <a:r>
              <a:rPr lang="en-US" altLang="zh-CN" sz="1400" b="1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dissolution layer (Layer 3), SiO</a:t>
            </a:r>
            <a:r>
              <a:rPr lang="en-US" altLang="zh-CN" sz="1400" b="1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is scarce because very limited C-S-H gets dissolved (pH higher than that in Layer 2).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 main mineral blocking the internal nano-pores of the cement is gypsum due to dissolution of ettringite/monosulfate.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pH gradient is the key factor to drive the reactions.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-258445" y="1286510"/>
            <a:ext cx="50215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Scan area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1.4 x 1.2 mm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lum bright="12000"/>
          </a:blip>
          <a:stretch>
            <a:fillRect/>
          </a:stretch>
        </p:blipFill>
        <p:spPr>
          <a:xfrm>
            <a:off x="181610" y="1534795"/>
            <a:ext cx="4417695" cy="40430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63135" y="1528445"/>
            <a:ext cx="4417060" cy="4049395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7655560" y="3209925"/>
            <a:ext cx="139700" cy="13906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6938645" y="358648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Gypsum (CaSO</a:t>
            </a:r>
            <a:r>
              <a:rPr lang="en-US" altLang="zh-CN" sz="1200" b="1" baseline="-25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2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2H</a:t>
            </a:r>
            <a:r>
              <a:rPr lang="en-US" altLang="zh-CN" sz="1200" b="1" baseline="-25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O) was generated in the reaction layer 4</a:t>
            </a:r>
            <a:r>
              <a:rPr lang="en-US" altLang="zh-CN" sz="1200" b="1">
                <a:solidFill>
                  <a:srgbClr val="C00000"/>
                </a:solidFill>
              </a:rPr>
              <a:t>.</a:t>
            </a:r>
            <a:endParaRPr lang="en-US" altLang="zh-CN" sz="1200" b="1">
              <a:solidFill>
                <a:srgbClr val="C0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7404100" y="3473450"/>
            <a:ext cx="133350" cy="14160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28" y="1769482"/>
            <a:ext cx="2588309" cy="3454228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8550910" y="2694305"/>
            <a:ext cx="139700" cy="13906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369810" y="2748915"/>
            <a:ext cx="139700" cy="13906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482840" y="4333875"/>
            <a:ext cx="139700" cy="13906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6890" y="2075180"/>
            <a:ext cx="1700530" cy="27425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050905" y="1839595"/>
            <a:ext cx="965200" cy="336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369425" y="4799330"/>
            <a:ext cx="965200" cy="51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87020" y="4972685"/>
            <a:ext cx="4613275" cy="508635"/>
            <a:chOff x="452" y="7831"/>
            <a:chExt cx="7265" cy="801"/>
          </a:xfrm>
        </p:grpSpPr>
        <p:sp>
          <p:nvSpPr>
            <p:cNvPr id="18" name="左箭头 17"/>
            <p:cNvSpPr/>
            <p:nvPr/>
          </p:nvSpPr>
          <p:spPr>
            <a:xfrm>
              <a:off x="915" y="8220"/>
              <a:ext cx="5869" cy="413"/>
            </a:xfrm>
            <a:prstGeom prst="lef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1"/>
              </p:custDataLst>
            </p:nvPr>
          </p:nvSpPr>
          <p:spPr>
            <a:xfrm>
              <a:off x="5175" y="7831"/>
              <a:ext cx="254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452" y="7831"/>
              <a:ext cx="15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2710" y="7831"/>
              <a:ext cx="254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39335" y="4975225"/>
            <a:ext cx="4613275" cy="508635"/>
            <a:chOff x="452" y="7831"/>
            <a:chExt cx="7265" cy="801"/>
          </a:xfrm>
        </p:grpSpPr>
        <p:sp>
          <p:nvSpPr>
            <p:cNvPr id="26" name="左箭头 25"/>
            <p:cNvSpPr/>
            <p:nvPr/>
          </p:nvSpPr>
          <p:spPr>
            <a:xfrm>
              <a:off x="915" y="8220"/>
              <a:ext cx="5869" cy="413"/>
            </a:xfrm>
            <a:prstGeom prst="lef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>
              <p:custDataLst>
                <p:tags r:id="rId14"/>
              </p:custDataLst>
            </p:nvPr>
          </p:nvSpPr>
          <p:spPr>
            <a:xfrm>
              <a:off x="5175" y="7831"/>
              <a:ext cx="254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>
              <a:off x="452" y="7831"/>
              <a:ext cx="15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6"/>
              </p:custDataLst>
            </p:nvPr>
          </p:nvSpPr>
          <p:spPr>
            <a:xfrm>
              <a:off x="2710" y="7831"/>
              <a:ext cx="254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9288145" y="1403985"/>
            <a:ext cx="17735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(Wang et al., 2026) </a:t>
            </a:r>
            <a:endParaRPr lang="en-US" altLang="zh-CN" sz="13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68910" y="687705"/>
            <a:ext cx="5915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FE-SEM and QEMSCAN results--RF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32" name="任意多边形: 形状 2"/>
          <p:cNvSpPr/>
          <p:nvPr/>
        </p:nvSpPr>
        <p:spPr>
          <a:xfrm rot="5400000">
            <a:off x="6318885" y="-2755900"/>
            <a:ext cx="353060" cy="5938520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3992245" y="47625"/>
            <a:ext cx="502602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SEM and QEMSCAN mineralogical analysis of RF</a:t>
            </a:r>
            <a:endParaRPr lang="en-US" sz="1400" b="1" dirty="0"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12"/>
          <p:cNvSpPr>
            <a:spLocks noGrp="1"/>
          </p:cNvSpPr>
          <p:nvPr/>
        </p:nvSpPr>
        <p:spPr>
          <a:xfrm>
            <a:off x="-93345" y="65100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t="5920" r="1021" b="13548"/>
          <a:stretch>
            <a:fillRect/>
          </a:stretch>
        </p:blipFill>
        <p:spPr>
          <a:xfrm>
            <a:off x="1986280" y="828040"/>
            <a:ext cx="9070340" cy="4263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21486" y="6248205"/>
            <a:ext cx="3403860" cy="5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275" y="5085080"/>
            <a:ext cx="116065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QEMSCAN mineral composition mapping results for the biochar-modified sample after reacting with CO</a:t>
            </a:r>
            <a:r>
              <a:rPr lang="en-US" sz="1400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 a) SEM of the SCBC sample after reaction with CO</a:t>
            </a:r>
            <a:r>
              <a:rPr lang="en-US" sz="1400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 b) Mineral maps of different zones; c) Mineral list.</a:t>
            </a:r>
            <a:endParaRPr lang="en-US" sz="1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8585" y="681355"/>
            <a:ext cx="2012315" cy="59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3530" y="5698490"/>
            <a:ext cx="115919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SCBC sample shows a higher hydration rate than that of the control sample due to less presence of unhydrated cement grains</a:t>
            </a:r>
            <a:endParaRPr lang="en-US" sz="12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Based on the mineralogical distribution, it is evident that Zone 1 of the SCBC sample is less porous than that of the control sample.</a:t>
            </a:r>
            <a:endParaRPr lang="en-US" sz="12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10288905" y="1230630"/>
            <a:ext cx="653415" cy="2279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4"/>
          <p:cNvSpPr txBox="1"/>
          <p:nvPr/>
        </p:nvSpPr>
        <p:spPr>
          <a:xfrm>
            <a:off x="303530" y="6082030"/>
            <a:ext cx="115919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Small biochar particles can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immerse into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en-US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the cement matrix, while large biochar particles are not compatible with cement matrix. </a:t>
            </a:r>
            <a:r>
              <a:rPr lang="en-US" altLang="zh-CN" sz="1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Particle size of biochar needs to be carefully controlled</a:t>
            </a:r>
            <a:endParaRPr lang="en-US" sz="12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9804400" y="2989580"/>
            <a:ext cx="2247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Biochar contains sulfur, promoting generation of gypsum (CaSO</a:t>
            </a:r>
            <a:r>
              <a:rPr lang="en-US" altLang="zh-CN" sz="1200" b="1" baseline="-25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2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2H</a:t>
            </a:r>
            <a:r>
              <a:rPr lang="en-US" altLang="zh-CN" sz="1200" b="1" baseline="-25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O) in the reaction layer 4</a:t>
            </a:r>
            <a:r>
              <a:rPr lang="en-US" altLang="zh-CN" sz="1200" b="1">
                <a:solidFill>
                  <a:srgbClr val="C00000"/>
                </a:solidFill>
              </a:rPr>
              <a:t>.</a:t>
            </a:r>
            <a:endParaRPr lang="en-US" altLang="zh-CN" sz="1200" b="1">
              <a:solidFill>
                <a:srgbClr val="C00000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 rot="360000">
            <a:off x="8440420" y="3745865"/>
            <a:ext cx="208915" cy="39370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8686800" y="3493770"/>
            <a:ext cx="1194435" cy="3225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18745" y="600075"/>
            <a:ext cx="18167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FE-SEM and QEMSCAN results--SCBC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405" y="989330"/>
            <a:ext cx="1818005" cy="29845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1134110" y="582295"/>
            <a:ext cx="50215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Scan area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1.5 x 1.5 mm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586605" y="583565"/>
            <a:ext cx="50215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Scan area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 x 1.4 mm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  <p:grpSp>
        <p:nvGrpSpPr>
          <p:cNvPr id="5" name="组合 4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32" name="任意多边形: 形状 2"/>
          <p:cNvSpPr/>
          <p:nvPr/>
        </p:nvSpPr>
        <p:spPr>
          <a:xfrm rot="5400000">
            <a:off x="6655435" y="-2872740"/>
            <a:ext cx="353060" cy="6211570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4815" y="31115"/>
            <a:ext cx="4949190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SEM and QEMSCAN mineralogical analysis of SCBC</a:t>
            </a:r>
            <a:endParaRPr lang="en-US" sz="1400" b="1" dirty="0"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178103" y="5906305"/>
            <a:ext cx="3500244" cy="446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任意多边形: 形状 2"/>
          <p:cNvSpPr/>
          <p:nvPr/>
        </p:nvSpPr>
        <p:spPr>
          <a:xfrm rot="5400000">
            <a:off x="6330950" y="-2594610"/>
            <a:ext cx="421005" cy="5649595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9445" y="11430"/>
            <a:ext cx="437197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Mechanical strength analysis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9815" r="12711" b="12711"/>
          <a:stretch>
            <a:fillRect/>
          </a:stretch>
        </p:blipFill>
        <p:spPr bwMode="auto">
          <a:xfrm>
            <a:off x="140038" y="490771"/>
            <a:ext cx="7758100" cy="61240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798948" y="1353640"/>
            <a:ext cx="4212374" cy="50463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RF sample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’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 compressive strength declined by 40.5% after 28 days of CO</a:t>
            </a:r>
            <a:r>
              <a:rPr lang="en-US" sz="1400" b="1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exposure.</a:t>
            </a:r>
            <a:endParaRPr lang="en-US" sz="1400" b="1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BC sample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’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 compressive strength declined by 20.5% after 28 days of CO</a:t>
            </a:r>
            <a:r>
              <a:rPr lang="en-US" sz="1400" b="1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exposure.</a:t>
            </a:r>
            <a:endParaRPr lang="en-US" sz="1400" b="1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 SCBC sample demonstrated superior resistance to CO</a:t>
            </a:r>
            <a:r>
              <a:rPr lang="en-US" sz="1400" b="1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alteration. A</a:t>
            </a:r>
            <a:r>
              <a:rPr lang="en-US" sz="14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fter 14 days of CO</a:t>
            </a:r>
            <a:r>
              <a:rPr lang="en-US" sz="1400" b="1" kern="100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14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400" b="1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exposure, the compressive strength of SCBC increased </a:t>
            </a:r>
            <a:r>
              <a:rPr lang="en-US" sz="14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from 23.66 MPa to 29.97 MPa, reflecting a 26.7% improvement. The sample </a:t>
            </a:r>
            <a:r>
              <a:rPr lang="en-US" sz="1400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gained 34.4% in compressive strength after 28 days </a:t>
            </a:r>
            <a:r>
              <a:rPr lang="en-US" sz="14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of CO</a:t>
            </a:r>
            <a:r>
              <a:rPr lang="en-US" sz="1400" b="1" kern="100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14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exposure.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sz="14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sz="14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SCBC outperforms all other samples in mechanical strength repair</a:t>
            </a:r>
            <a:r>
              <a:rPr lang="en-US" sz="14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14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Conversely, the compressive strengths of all other samples decreased under the same reaction condition.</a:t>
            </a:r>
            <a:endParaRPr lang="en-US" sz="1400" b="1" kern="100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 rot="410065">
            <a:off x="4021616" y="3242435"/>
            <a:ext cx="616768" cy="569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>
          <a:xfrm rot="5926236">
            <a:off x="1265447" y="2690675"/>
            <a:ext cx="616768" cy="569748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3920247" y="2799094"/>
            <a:ext cx="1093093" cy="3813348"/>
          </a:xfrm>
          <a:prstGeom prst="roundRect">
            <a:avLst/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32725" y="893445"/>
            <a:ext cx="4359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Compressive strength test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24" name="任意多边形: 形状 2"/>
          <p:cNvSpPr/>
          <p:nvPr/>
        </p:nvSpPr>
        <p:spPr>
          <a:xfrm rot="5400000">
            <a:off x="6296025" y="-2723515"/>
            <a:ext cx="428625" cy="5936615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51811" y="11341"/>
            <a:ext cx="518693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en-GB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Discussion</a:t>
            </a:r>
            <a:endParaRPr lang="en-US" altLang="en-GB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46024" y="501729"/>
            <a:ext cx="11443970" cy="5495290"/>
            <a:chOff x="500495" y="1028119"/>
            <a:chExt cx="11443970" cy="549529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5121" y="1347077"/>
              <a:ext cx="4339737" cy="4571971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865121" y="2097943"/>
              <a:ext cx="312821" cy="661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65120" y="4956164"/>
              <a:ext cx="312821" cy="661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927432" y="3104147"/>
              <a:ext cx="1277426" cy="8374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893221" y="1272730"/>
              <a:ext cx="1456063" cy="5325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40642" y="1336745"/>
              <a:ext cx="1612231" cy="443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1790" y="5510924"/>
              <a:ext cx="3558759" cy="408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3447664" y="3544531"/>
              <a:ext cx="1937032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0495" y="5817686"/>
              <a:ext cx="5011473" cy="486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SEM micrograph showing p</a:t>
              </a:r>
              <a:r>
                <a:rPr lang="en-GB" sz="1200" b="1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ores created in biochar during pyrolytic conversion of saw dust to biochar</a:t>
              </a:r>
              <a:endParaRPr lang="en-US" sz="12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82799" y="1479510"/>
              <a:ext cx="2829502" cy="337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GB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Micropore filling of CO</a:t>
              </a:r>
              <a:r>
                <a:rPr lang="en-GB" sz="1600" b="1" baseline="-25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en-GB" sz="1600" b="1" baseline="-25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17090" y="1363399"/>
              <a:ext cx="3127375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/>
              <a:r>
                <a:rPr lang="en-GB" sz="1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Van der wall interaction between CO</a:t>
              </a:r>
              <a:r>
                <a:rPr lang="en-GB" sz="1200" b="1" baseline="-25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sz="1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and surface groups on biochar </a:t>
              </a:r>
              <a:endParaRPr lang="en-GB" sz="1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8"/>
            <p:cNvSpPr txBox="1"/>
            <p:nvPr/>
          </p:nvSpPr>
          <p:spPr>
            <a:xfrm>
              <a:off x="8893020" y="3333767"/>
              <a:ext cx="2507622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GB" sz="1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H-bonding between surface functional groups in biochar and CO</a:t>
              </a:r>
              <a:r>
                <a:rPr lang="en-GB" sz="1200" b="1" baseline="-25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en-GB" sz="1200" b="1" baseline="-25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8"/>
            <p:cNvSpPr txBox="1"/>
            <p:nvPr/>
          </p:nvSpPr>
          <p:spPr>
            <a:xfrm>
              <a:off x="8408785" y="5878249"/>
              <a:ext cx="3086100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/>
              <a:r>
                <a:rPr lang="en-GB" sz="1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Lewis acid-base interaction between N-containing functional groups in biochar and CO</a:t>
              </a:r>
              <a:r>
                <a:rPr lang="en-GB" sz="1200" b="1" baseline="-25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en-GB" sz="1200" b="1" baseline="-25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0495" y="1028119"/>
              <a:ext cx="6802120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914400"/>
              <a:r>
                <a:rPr lang="en-US" altLang="zh-CN" sz="24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Pores and functional groups in biochar treated by ScCO</a:t>
              </a:r>
              <a:r>
                <a:rPr lang="en-US" altLang="zh-CN" sz="2400" b="1" kern="0" baseline="-25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en-US" altLang="zh-CN" sz="24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endParaRPr lang="en-US" altLang="zh-CN" sz="2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31920" y="5880735"/>
            <a:ext cx="346773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(Modified from Świechowski et al. 2022)</a:t>
            </a:r>
            <a:endParaRPr 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l="10905" r="11467" b="17781"/>
          <a:stretch>
            <a:fillRect/>
          </a:stretch>
        </p:blipFill>
        <p:spPr>
          <a:xfrm>
            <a:off x="637318" y="1297427"/>
            <a:ext cx="4585303" cy="4012718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5198110" y="3254375"/>
            <a:ext cx="935355" cy="38544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TextBox 48"/>
          <p:cNvSpPr txBox="1"/>
          <p:nvPr/>
        </p:nvSpPr>
        <p:spPr>
          <a:xfrm>
            <a:off x="4864100" y="2807335"/>
            <a:ext cx="15405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ScCO</a:t>
            </a:r>
            <a:r>
              <a:rPr lang="en-US" sz="1200" b="1" baseline="-25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treatment</a:t>
            </a:r>
            <a:endParaRPr 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7" y="903755"/>
            <a:ext cx="11890706" cy="4684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390" y="5548748"/>
            <a:ext cx="1195517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Schematic diagram illustrating the reinforcement mechanisms 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 supercritical CO</a:t>
            </a:r>
            <a:r>
              <a:rPr lang="en-US" sz="1400" b="1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modified biochar in cement matrix: (</a:t>
            </a:r>
            <a:r>
              <a:rPr lang="en-US" sz="1400" b="1" dirty="0" err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 showing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cement-only system</a:t>
            </a:r>
            <a:r>
              <a:rPr lang="en-US" sz="1400" b="1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(ii) showing</a:t>
            </a:r>
            <a:r>
              <a:rPr lang="en-US" sz="1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biochar-modified cement system</a:t>
            </a:r>
            <a:endParaRPr lang="en-US" sz="1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21395" y="6248400"/>
            <a:ext cx="3482340" cy="518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1295" y="6024245"/>
            <a:ext cx="11626215" cy="822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5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Key reinforcement mechanisms include: (a) </a:t>
            </a:r>
            <a:r>
              <a:rPr lang="en-US" sz="15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pre-loaded CO</a:t>
            </a:r>
            <a:r>
              <a:rPr lang="en-US" sz="1500" b="1" kern="100" baseline="-25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 </a:t>
            </a:r>
            <a:r>
              <a:rPr lang="en-US" sz="15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promoting pore-blocking carbonate growth within the cement, (b) CO</a:t>
            </a:r>
            <a:r>
              <a:rPr lang="en-US" sz="1500" b="1" kern="100" baseline="-250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sz="15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pre-treatment increasing biochar</a:t>
            </a:r>
            <a:r>
              <a:rPr lang="en-US" sz="15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sz="1500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 surface area for localized pH buffering, and (c) strong water holding capacity aiding in internal curing within the cement matrix. </a:t>
            </a:r>
            <a:endParaRPr lang="en-US" sz="1500" b="1" kern="100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370" y="539750"/>
            <a:ext cx="1097597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/>
            <a:r>
              <a:rPr lang="en-US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Reinforcement mechanisms of SCBC</a:t>
            </a:r>
            <a:endParaRPr lang="en-US" altLang="zh-CN" sz="2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  <p:sp>
        <p:nvSpPr>
          <p:cNvPr id="4" name="任意多边形: 形状 2"/>
          <p:cNvSpPr/>
          <p:nvPr/>
        </p:nvSpPr>
        <p:spPr>
          <a:xfrm rot="5400000">
            <a:off x="6197600" y="-2743200"/>
            <a:ext cx="502920" cy="6026785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8785" y="49530"/>
            <a:ext cx="1762125" cy="383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Discussion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screen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5"/>
          <p:cNvSpPr/>
          <p:nvPr/>
        </p:nvSpPr>
        <p:spPr bwMode="auto">
          <a:xfrm>
            <a:off x="176534" y="1766780"/>
            <a:ext cx="2935728" cy="487172"/>
          </a:xfrm>
          <a:custGeom>
            <a:avLst/>
            <a:gdLst>
              <a:gd name="T0" fmla="*/ 275 w 3851"/>
              <a:gd name="T1" fmla="*/ 0 h 633"/>
              <a:gd name="T2" fmla="*/ 3575 w 3851"/>
              <a:gd name="T3" fmla="*/ 0 h 633"/>
              <a:gd name="T4" fmla="*/ 3851 w 3851"/>
              <a:gd name="T5" fmla="*/ 633 h 633"/>
              <a:gd name="T6" fmla="*/ 0 w 3851"/>
              <a:gd name="T7" fmla="*/ 633 h 633"/>
              <a:gd name="T8" fmla="*/ 275 w 3851"/>
              <a:gd name="T9" fmla="*/ 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1" h="633">
                <a:moveTo>
                  <a:pt x="275" y="0"/>
                </a:moveTo>
                <a:lnTo>
                  <a:pt x="3575" y="0"/>
                </a:lnTo>
                <a:lnTo>
                  <a:pt x="3851" y="633"/>
                </a:lnTo>
                <a:lnTo>
                  <a:pt x="0" y="633"/>
                </a:lnTo>
                <a:lnTo>
                  <a:pt x="27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862" y="2242014"/>
            <a:ext cx="12192000" cy="2196242"/>
          </a:xfrm>
          <a:prstGeom prst="rect">
            <a:avLst/>
          </a:prstGeom>
          <a:gradFill flip="none" rotWithShape="1">
            <a:gsLst>
              <a:gs pos="0">
                <a:srgbClr val="0C4994">
                  <a:shade val="30000"/>
                  <a:satMod val="115000"/>
                </a:srgbClr>
              </a:gs>
              <a:gs pos="50000">
                <a:srgbClr val="0C4994">
                  <a:shade val="67500"/>
                  <a:satMod val="115000"/>
                </a:srgbClr>
              </a:gs>
              <a:gs pos="100000">
                <a:srgbClr val="0C499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86001" y="1766780"/>
            <a:ext cx="2513618" cy="2686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TextBox 23"/>
          <p:cNvSpPr txBox="1">
            <a:spLocks noChangeArrowheads="1"/>
          </p:cNvSpPr>
          <p:nvPr/>
        </p:nvSpPr>
        <p:spPr bwMode="auto">
          <a:xfrm>
            <a:off x="2852976" y="2903220"/>
            <a:ext cx="3523009" cy="7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Conclusions</a:t>
            </a:r>
            <a:endParaRPr lang="en-GB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603404" y="2257125"/>
            <a:ext cx="2082621" cy="193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99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zh-CN" altLang="en-US" sz="1199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0C70D4-B8A7-1C47-A003-56128FA9BF3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" y="4499610"/>
            <a:ext cx="2372360" cy="1768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295" y="1187450"/>
            <a:ext cx="2948305" cy="2345690"/>
          </a:xfrm>
          <a:prstGeom prst="rect">
            <a:avLst/>
          </a:prstGeom>
        </p:spPr>
      </p:pic>
      <p:sp>
        <p:nvSpPr>
          <p:cNvPr id="6" name="Title 67"/>
          <p:cNvSpPr txBox="1"/>
          <p:nvPr/>
        </p:nvSpPr>
        <p:spPr>
          <a:xfrm>
            <a:off x="143510" y="882015"/>
            <a:ext cx="2231390" cy="656590"/>
          </a:xfrm>
          <a:prstGeom prst="rect">
            <a:avLst/>
          </a:prstGeom>
          <a:noFill/>
          <a:ln>
            <a:noFill/>
          </a:ln>
        </p:spPr>
        <p:txBody>
          <a:bodyPr wrap="square" lIns="50625" tIns="25312" rIns="50625" bIns="25312" anchor="t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1" i="0" u="none" strike="noStrike" kern="1200" spc="0">
                <a:ln>
                  <a:noFill/>
                </a:ln>
                <a:solidFill>
                  <a:srgbClr val="003399"/>
                </a:solidFill>
                <a:latin typeface="Calibri" panose="020F0502020204030204"/>
                <a:ea typeface="微软雅黑" panose="020B0503020204020204" pitchFamily="34" charset="-122"/>
                <a:cs typeface="Mangal" panose="02040503050203030202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None/>
            </a:pPr>
            <a:r>
              <a:rPr kumimoji="1" lang="en-US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Meeting with Prof. Michael Celia at Princeton University</a:t>
            </a:r>
            <a:endParaRPr kumimoji="1" altLang="zh-CN" sz="1000" dirty="0">
              <a:latin typeface="Times New Roman" panose="02020603050405020304" pitchFamily="18" charset="0"/>
            </a:endParaRPr>
          </a:p>
          <a:p>
            <a:pPr>
              <a:buFont typeface="StarSymbol"/>
              <a:buNone/>
            </a:pPr>
            <a:endParaRPr kumimoji="1" lang="en-US" altLang="zh-CN" sz="1000" dirty="0">
              <a:latin typeface="Times New Roman" panose="02020603050405020304" pitchFamily="18" charset="0"/>
            </a:endParaRPr>
          </a:p>
        </p:txBody>
      </p:sp>
      <p:sp>
        <p:nvSpPr>
          <p:cNvPr id="7" name="Title 67"/>
          <p:cNvSpPr txBox="1"/>
          <p:nvPr/>
        </p:nvSpPr>
        <p:spPr>
          <a:xfrm>
            <a:off x="9032875" y="781685"/>
            <a:ext cx="3138170" cy="656590"/>
          </a:xfrm>
          <a:prstGeom prst="rect">
            <a:avLst/>
          </a:prstGeom>
          <a:noFill/>
          <a:ln>
            <a:noFill/>
          </a:ln>
        </p:spPr>
        <p:txBody>
          <a:bodyPr wrap="square" lIns="50625" tIns="25312" rIns="50625" bIns="25312" anchor="t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1" i="0" u="none" strike="noStrike" kern="1200" spc="0">
                <a:ln>
                  <a:noFill/>
                </a:ln>
                <a:solidFill>
                  <a:srgbClr val="003399"/>
                </a:solidFill>
                <a:latin typeface="Calibri" panose="020F0502020204030204"/>
                <a:ea typeface="微软雅黑" panose="020B0503020204020204" pitchFamily="34" charset="-122"/>
                <a:cs typeface="Mangal" panose="02040503050203030202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kumimoji="1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Prof. Martin Blunt of Imperial College visited the center</a:t>
            </a:r>
            <a:endParaRPr kumimoji="1" altLang="zh-CN" sz="1000" dirty="0">
              <a:solidFill>
                <a:srgbClr val="C00000"/>
              </a:solidFill>
              <a:latin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85226" y="881745"/>
            <a:ext cx="2738433" cy="33237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67"/>
          <p:cNvSpPr txBox="1"/>
          <p:nvPr/>
        </p:nvSpPr>
        <p:spPr>
          <a:xfrm>
            <a:off x="6643411" y="894445"/>
            <a:ext cx="2078263" cy="656444"/>
          </a:xfrm>
          <a:prstGeom prst="rect">
            <a:avLst/>
          </a:prstGeom>
          <a:noFill/>
          <a:ln>
            <a:noFill/>
          </a:ln>
        </p:spPr>
        <p:txBody>
          <a:bodyPr wrap="square" lIns="50625" tIns="25312" rIns="50625" bIns="25312" anchor="t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1" i="0" u="none" strike="noStrike" kern="1200" spc="0">
                <a:ln>
                  <a:noFill/>
                </a:ln>
                <a:solidFill>
                  <a:srgbClr val="003399"/>
                </a:solidFill>
                <a:latin typeface="Calibri" panose="020F0502020204030204"/>
                <a:ea typeface="微软雅黑" panose="020B0503020204020204" pitchFamily="34" charset="-122"/>
                <a:cs typeface="Mangal" panose="02040503050203030202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None/>
            </a:pPr>
            <a:r>
              <a:rPr kumimoji="1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Meeting with Prof. </a:t>
            </a:r>
            <a:r>
              <a:rPr kumimoji="1" lang="en-US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Sidney Green at the University of Utah</a:t>
            </a:r>
            <a:endParaRPr kumimoji="1" altLang="zh-CN" sz="1000" dirty="0">
              <a:latin typeface="Times New Roman" panose="02020603050405020304" pitchFamily="18" charset="0"/>
            </a:endParaRPr>
          </a:p>
          <a:p>
            <a:pPr>
              <a:buFont typeface="StarSymbol"/>
              <a:buNone/>
            </a:pPr>
            <a:endParaRPr kumimoji="1" lang="en-US" altLang="zh-CN" sz="1000" dirty="0">
              <a:latin typeface="Times New Roman" panose="02020603050405020304" pitchFamily="18" charset="0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2528265" y="894445"/>
            <a:ext cx="3663806" cy="2605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2571115" y="878840"/>
            <a:ext cx="328231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Visiting Institute for Modelling Hydraulic and Environmental Systems, University of Stuttgart</a:t>
            </a:r>
            <a:endParaRPr kumimoji="1"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26" y="4280127"/>
            <a:ext cx="2738433" cy="2381658"/>
          </a:xfrm>
          <a:prstGeom prst="rect">
            <a:avLst/>
          </a:prstGeom>
        </p:spPr>
      </p:pic>
      <p:sp>
        <p:nvSpPr>
          <p:cNvPr id="13" name="Title 67"/>
          <p:cNvSpPr txBox="1"/>
          <p:nvPr/>
        </p:nvSpPr>
        <p:spPr>
          <a:xfrm>
            <a:off x="6384925" y="4279900"/>
            <a:ext cx="2500630" cy="656590"/>
          </a:xfrm>
          <a:prstGeom prst="rect">
            <a:avLst/>
          </a:prstGeom>
          <a:noFill/>
          <a:ln>
            <a:noFill/>
          </a:ln>
        </p:spPr>
        <p:txBody>
          <a:bodyPr wrap="square" lIns="50625" tIns="25312" rIns="50625" bIns="25312" anchor="t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1" i="0" u="none" strike="noStrike" kern="1200" spc="0">
                <a:ln>
                  <a:noFill/>
                </a:ln>
                <a:solidFill>
                  <a:srgbClr val="003399"/>
                </a:solidFill>
                <a:latin typeface="Calibri" panose="020F0502020204030204"/>
                <a:ea typeface="微软雅黑" panose="020B0503020204020204" pitchFamily="34" charset="-122"/>
                <a:cs typeface="Mangal" panose="02040503050203030202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None/>
            </a:pPr>
            <a:r>
              <a:rPr kumimoji="1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Visiting the </a:t>
            </a:r>
            <a:r>
              <a:rPr kumimoji="1" lang="en-US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CT center at University of Michigan</a:t>
            </a:r>
            <a:endParaRPr kumimoji="1" altLang="zh-CN" sz="1000" dirty="0">
              <a:latin typeface="Times New Roman" panose="02020603050405020304" pitchFamily="18" charset="0"/>
            </a:endParaRPr>
          </a:p>
          <a:p>
            <a:pPr>
              <a:buFont typeface="StarSymbol"/>
              <a:buNone/>
            </a:pPr>
            <a:endParaRPr kumimoji="1" lang="en-US" altLang="zh-CN" sz="1000" dirty="0">
              <a:latin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70" y="3654425"/>
            <a:ext cx="3663950" cy="3007360"/>
          </a:xfrm>
          <a:prstGeom prst="rect">
            <a:avLst/>
          </a:prstGeom>
        </p:spPr>
      </p:pic>
      <p:sp>
        <p:nvSpPr>
          <p:cNvPr id="16" name="Title 67"/>
          <p:cNvSpPr txBox="1"/>
          <p:nvPr/>
        </p:nvSpPr>
        <p:spPr>
          <a:xfrm>
            <a:off x="2578100" y="3696335"/>
            <a:ext cx="3462020" cy="656590"/>
          </a:xfrm>
          <a:prstGeom prst="rect">
            <a:avLst/>
          </a:prstGeom>
          <a:noFill/>
          <a:ln>
            <a:noFill/>
          </a:ln>
        </p:spPr>
        <p:txBody>
          <a:bodyPr wrap="square" lIns="50625" tIns="25312" rIns="50625" bIns="25312" anchor="t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1" i="0" u="none" strike="noStrike" kern="1200" spc="0">
                <a:ln>
                  <a:noFill/>
                </a:ln>
                <a:solidFill>
                  <a:srgbClr val="003399"/>
                </a:solidFill>
                <a:latin typeface="Calibri" panose="020F0502020204030204"/>
                <a:ea typeface="微软雅黑" panose="020B0503020204020204" pitchFamily="34" charset="-122"/>
                <a:cs typeface="Mangal" panose="02040503050203030202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None/>
            </a:pPr>
            <a:r>
              <a:rPr kumimoji="1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Visiting South Dakota School of Mines and Technology</a:t>
            </a:r>
            <a:endParaRPr kumimoji="1" altLang="zh-CN" sz="1000" dirty="0">
              <a:solidFill>
                <a:srgbClr val="C00000"/>
              </a:solidFill>
              <a:latin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标题 1"/>
          <p:cNvSpPr txBox="1"/>
          <p:nvPr>
            <p:custDataLst>
              <p:tags r:id="rId7"/>
            </p:custDataLst>
          </p:nvPr>
        </p:nvSpPr>
        <p:spPr>
          <a:xfrm>
            <a:off x="1092200" y="107315"/>
            <a:ext cx="9560560" cy="611505"/>
          </a:xfrm>
          <a:prstGeom prst="rect">
            <a:avLst/>
          </a:prstGeom>
        </p:spPr>
        <p:txBody>
          <a:bodyPr vert="horz" lIns="76197" tIns="38098" rIns="76197" bIns="38098" rtlCol="0" anchor="ctr">
            <a:noAutofit/>
          </a:bodyPr>
          <a:lstStyle>
            <a:lvl1pPr algn="ctr" defTabSz="762000" rtl="0" eaLnBrk="1" latinLnBrk="0" hangingPunct="1">
              <a:spcBef>
                <a:spcPct val="0"/>
              </a:spcBef>
              <a:buNone/>
              <a:defRPr sz="3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altLang="zh-CN" sz="2600" b="1" dirty="0">
                <a:ln>
                  <a:noFill/>
                </a:ln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One of the most active international collaboration hubs in China to promote CCUS research</a:t>
            </a:r>
            <a:endParaRPr lang="en-US" altLang="zh-CN" sz="2600" b="1" dirty="0">
              <a:ln>
                <a:noFill/>
              </a:ln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lum bright="6000"/>
          </a:blip>
          <a:stretch>
            <a:fillRect/>
          </a:stretch>
        </p:blipFill>
        <p:spPr>
          <a:xfrm>
            <a:off x="9116060" y="3731260"/>
            <a:ext cx="2931795" cy="2417445"/>
          </a:xfrm>
          <a:prstGeom prst="rect">
            <a:avLst/>
          </a:prstGeom>
        </p:spPr>
      </p:pic>
      <p:sp>
        <p:nvSpPr>
          <p:cNvPr id="14" name="Title 67"/>
          <p:cNvSpPr txBox="1"/>
          <p:nvPr>
            <p:custDataLst>
              <p:tags r:id="rId10"/>
            </p:custDataLst>
          </p:nvPr>
        </p:nvSpPr>
        <p:spPr>
          <a:xfrm>
            <a:off x="9067800" y="3739515"/>
            <a:ext cx="2994025" cy="408940"/>
          </a:xfrm>
          <a:prstGeom prst="rect">
            <a:avLst/>
          </a:prstGeom>
          <a:noFill/>
          <a:ln>
            <a:noFill/>
          </a:ln>
        </p:spPr>
        <p:txBody>
          <a:bodyPr wrap="square" lIns="50625" tIns="25312" rIns="50625" bIns="25312" anchor="t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1" i="0" u="none" strike="noStrike" kern="1200" spc="0">
                <a:ln>
                  <a:noFill/>
                </a:ln>
                <a:solidFill>
                  <a:srgbClr val="003399"/>
                </a:solidFill>
                <a:latin typeface="Calibri" panose="020F0502020204030204"/>
                <a:ea typeface="微软雅黑" panose="020B0503020204020204" pitchFamily="34" charset="-122"/>
                <a:cs typeface="Mangal" panose="02040503050203030202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None/>
            </a:pPr>
            <a:r>
              <a:rPr kumimoji="1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Hosting the session of</a:t>
            </a:r>
            <a:r>
              <a:rPr kumimoji="1" lang="zh-CN" altLang="en-US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kumimoji="1" lang="en-US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Carbon Sequestration in Underground Reservoirs”at GSA Annual Meeting</a:t>
            </a:r>
            <a:endParaRPr kumimoji="1" lang="en-US" altLang="zh-CN" sz="700" dirty="0">
              <a:latin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lum bright="6000"/>
          </a:blip>
          <a:stretch>
            <a:fillRect/>
          </a:stretch>
        </p:blipFill>
        <p:spPr>
          <a:xfrm>
            <a:off x="9116060" y="1134745"/>
            <a:ext cx="2933700" cy="2225040"/>
          </a:xfrm>
          <a:prstGeom prst="rect">
            <a:avLst/>
          </a:prstGeom>
        </p:spPr>
      </p:pic>
      <p:sp>
        <p:nvSpPr>
          <p:cNvPr id="21" name="Title 67"/>
          <p:cNvSpPr txBox="1"/>
          <p:nvPr>
            <p:custDataLst>
              <p:tags r:id="rId12"/>
            </p:custDataLst>
          </p:nvPr>
        </p:nvSpPr>
        <p:spPr>
          <a:xfrm>
            <a:off x="0" y="3988435"/>
            <a:ext cx="2527935" cy="408940"/>
          </a:xfrm>
          <a:prstGeom prst="rect">
            <a:avLst/>
          </a:prstGeom>
          <a:noFill/>
          <a:ln>
            <a:noFill/>
          </a:ln>
        </p:spPr>
        <p:txBody>
          <a:bodyPr wrap="square" lIns="50625" tIns="25312" rIns="50625" bIns="25312" anchor="t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 lang="en-US" sz="3200" b="1" i="0" u="none" strike="noStrike" kern="1200" spc="0">
                <a:ln>
                  <a:noFill/>
                </a:ln>
                <a:solidFill>
                  <a:srgbClr val="003399"/>
                </a:solidFill>
                <a:latin typeface="Calibri" panose="020F0502020204030204"/>
                <a:ea typeface="微软雅黑" panose="020B0503020204020204" pitchFamily="34" charset="-122"/>
                <a:cs typeface="Mangal" panose="02040503050203030202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None/>
            </a:pPr>
            <a:r>
              <a:rPr kumimoji="1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Hosting the session of</a:t>
            </a:r>
            <a:r>
              <a:rPr kumimoji="1" lang="zh-CN" altLang="en-US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“</a:t>
            </a:r>
            <a:r>
              <a:rPr kumimoji="1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Advances in Imaging Porous Media</a:t>
            </a:r>
            <a:r>
              <a:rPr kumimoji="1" lang="en-US" altLang="zh-CN" sz="1000" dirty="0">
                <a:solidFill>
                  <a:srgbClr val="C00000"/>
                </a:solidFill>
                <a:latin typeface="微软雅黑" panose="020B0503020204020204" pitchFamily="34" charset="-122"/>
                <a:cs typeface="+mn-cs"/>
                <a:sym typeface="+mn-ea"/>
              </a:rPr>
              <a:t>”at InterPore Annual Meeting</a:t>
            </a:r>
            <a:endParaRPr kumimoji="1" lang="en-US" altLang="zh-CN" sz="7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50370" y="6271595"/>
            <a:ext cx="3750651" cy="5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221" y="1132679"/>
            <a:ext cx="11273757" cy="479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Under GCS conditions, wellbore cement samples with no biochar additives experienced significant deterioration, whereas those containing BC and SCBC exhibited reduced damage. </a:t>
            </a:r>
            <a:endParaRPr lang="en-US" b="1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b="1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Cement containing supercritical CO</a:t>
            </a:r>
            <a:r>
              <a:rPr lang="en-US" sz="1800" b="1" kern="100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-modified biochar (SCBC) is effective in resisting CO</a:t>
            </a:r>
            <a:r>
              <a:rPr lang="en-US" sz="1800" b="1" kern="100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corrosion, 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with 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 carbonation inhibition efficiency of 30.97%, compared to the BC, which had an efficiency of only 6.49%.</a:t>
            </a:r>
            <a:endParaRPr lang="en-US" b="1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pitchFamily="2" charset="2"/>
              <a:buNone/>
            </a:pPr>
            <a:endParaRPr lang="en-US" sz="1800" b="1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After 14 d of CO</a:t>
            </a:r>
            <a:r>
              <a:rPr lang="en-US" sz="1800" b="1" kern="100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exposure, the compressive strength of SCBC increased from 23.66 MPa to 29.97 MPa, reflecting a 26.66% improvement. Conversely, the compressive strength of RF decreased by 28.66%, and the compressive strength of BC declined by 24.69% under the same conditions. This result suggests that SCBC outperforms unmodified biochar in mechanical strength repair.</a:t>
            </a:r>
            <a:endParaRPr lang="en-US" sz="1800" b="1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sz="1800" b="1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SCBC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 reinforcement mechanisms included: 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(a) 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pre-loaded CO</a:t>
            </a:r>
            <a:r>
              <a:rPr lang="en-US" b="1" kern="100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promoting pore-blocking carbonate growth within the cement, (b) 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</a:t>
            </a:r>
            <a:r>
              <a:rPr lang="en-US" b="1" kern="100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pre-treatment increasing biochar</a:t>
            </a:r>
            <a:r>
              <a:rPr lang="en-US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’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 surface area for localized pH buffering, and (c) strong water holding capacity aiding in internal curing within the cement matrix.</a:t>
            </a:r>
            <a:endParaRPr lang="en-US" sz="1800" b="1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  <p:grpSp>
        <p:nvGrpSpPr>
          <p:cNvPr id="5" name="组合 4"/>
          <p:cNvGrpSpPr/>
          <p:nvPr/>
        </p:nvGrpSpPr>
        <p:grpSpPr>
          <a:xfrm>
            <a:off x="0" y="8255"/>
            <a:ext cx="12191365" cy="450215"/>
            <a:chOff x="0" y="273"/>
            <a:chExt cx="19199" cy="8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73"/>
              <a:ext cx="19199" cy="800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" y="314"/>
              <a:ext cx="3695" cy="748"/>
            </a:xfrm>
            <a:prstGeom prst="rect">
              <a:avLst/>
            </a:prstGeom>
          </p:spPr>
        </p:pic>
      </p:grpSp>
      <p:sp>
        <p:nvSpPr>
          <p:cNvPr id="10" name="任意多边形: 形状 2"/>
          <p:cNvSpPr/>
          <p:nvPr/>
        </p:nvSpPr>
        <p:spPr>
          <a:xfrm rot="5400000">
            <a:off x="6097319" y="-2581514"/>
            <a:ext cx="49175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4683959" y="31009"/>
            <a:ext cx="2824366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900" b="1" dirty="0">
                <a:solidFill>
                  <a:srgbClr val="FFF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Conclusions</a:t>
            </a:r>
            <a:endParaRPr lang="en-GB" sz="1900" b="1" dirty="0">
              <a:solidFill>
                <a:srgbClr val="FFFF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/>
          <p:nvPr/>
        </p:nvSpPr>
        <p:spPr>
          <a:xfrm>
            <a:off x="1321435" y="2326005"/>
            <a:ext cx="9149080" cy="8343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Thank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You for Your Attention!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9570" y="4145280"/>
            <a:ext cx="8512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Contact: Liwei Zhang (lwzhang</a:t>
            </a:r>
            <a:r>
              <a:rPr lang="en-US" altLang="zh-CN" sz="22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@whrsm.ac.cn)</a:t>
            </a:r>
            <a:endParaRPr lang="en-US" altLang="zh-CN" sz="2200" b="1" dirty="0" err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457200"/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360" y="6278245"/>
            <a:ext cx="3512820" cy="51435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647029" y="1792700"/>
            <a:ext cx="2900643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ypical composition of </a:t>
            </a:r>
            <a:r>
              <a:rPr lang="en-US" altLang="en-US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BC(biochar)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3832" y="1296799"/>
            <a:ext cx="5636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u="sng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en-US" b="1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ypical composition </a:t>
            </a:r>
            <a:r>
              <a:rPr lang="en-US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different materials (</a:t>
            </a:r>
            <a:r>
              <a:rPr lang="en-US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from </a:t>
            </a:r>
            <a:r>
              <a:rPr lang="en-US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XRF)</a:t>
            </a:r>
            <a:endParaRPr lang="en-US" u="sng" dirty="0">
              <a:solidFill>
                <a:srgbClr val="0000FF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954129" y="2140416"/>
          <a:ext cx="4612856" cy="514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452"/>
                <a:gridCol w="991568"/>
                <a:gridCol w="992268"/>
                <a:gridCol w="1487702"/>
                <a:gridCol w="398866"/>
              </a:tblGrid>
              <a:tr h="3337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Biochar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Particle size (mesh)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Bulk Density (g/l)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 surface area (m</a:t>
                      </a:r>
                      <a:r>
                        <a:rPr lang="en-US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/g)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2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400-450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900-1300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7-9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398520" y="2769553"/>
            <a:ext cx="4988560" cy="32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79400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Oxide composition of SC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BC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determined by XRF</a:t>
            </a:r>
            <a:endParaRPr lang="en-US" sz="1400" b="1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2939561" y="3086881"/>
          <a:ext cx="5987599" cy="504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0958"/>
                <a:gridCol w="510576"/>
                <a:gridCol w="519469"/>
                <a:gridCol w="533549"/>
                <a:gridCol w="609135"/>
                <a:gridCol w="583940"/>
                <a:gridCol w="512799"/>
                <a:gridCol w="510576"/>
                <a:gridCol w="510576"/>
                <a:gridCol w="532066"/>
                <a:gridCol w="623955"/>
              </a:tblGrid>
              <a:tr h="252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2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Wt.%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1.330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0.174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1.328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4.661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0.508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91.667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2930099" y="4077337"/>
          <a:ext cx="5800784" cy="504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081"/>
                <a:gridCol w="494646"/>
                <a:gridCol w="503261"/>
                <a:gridCol w="516901"/>
                <a:gridCol w="590129"/>
                <a:gridCol w="565720"/>
                <a:gridCol w="496800"/>
                <a:gridCol w="494646"/>
                <a:gridCol w="494646"/>
                <a:gridCol w="515466"/>
                <a:gridCol w="604488"/>
              </a:tblGrid>
              <a:tr h="252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Oxide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24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Wt.%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9.722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0.114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0.137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86.287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508470" y="3789521"/>
            <a:ext cx="4064230" cy="32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9400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Oxide composition of 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BC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determined by XRF</a:t>
            </a:r>
            <a:endParaRPr lang="en-US" sz="1400" b="1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: 形状 2"/>
          <p:cNvSpPr/>
          <p:nvPr/>
        </p:nvSpPr>
        <p:spPr>
          <a:xfrm rot="5400000">
            <a:off x="6407234" y="-2851391"/>
            <a:ext cx="290978" cy="6066136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0195" y="-38100"/>
            <a:ext cx="224218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Supporting slide</a:t>
            </a:r>
            <a:endParaRPr lang="en-GB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564" y="411975"/>
            <a:ext cx="2585511" cy="6117255"/>
            <a:chOff x="-17664" y="496632"/>
            <a:chExt cx="2572684" cy="6242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 51"/>
            <p:cNvSpPr/>
            <p:nvPr/>
          </p:nvSpPr>
          <p:spPr bwMode="auto">
            <a:xfrm>
              <a:off x="0" y="496632"/>
              <a:ext cx="2555020" cy="6242588"/>
            </a:xfrm>
            <a:custGeom>
              <a:avLst/>
              <a:gdLst>
                <a:gd name="connsiteX0" fmla="*/ 0 w 2555020"/>
                <a:gd name="connsiteY0" fmla="*/ 0 h 6333546"/>
                <a:gd name="connsiteX1" fmla="*/ 124760 w 2555020"/>
                <a:gd name="connsiteY1" fmla="*/ 28794 h 6333546"/>
                <a:gd name="connsiteX2" fmla="*/ 2555020 w 2555020"/>
                <a:gd name="connsiteY2" fmla="*/ 3166773 h 6333546"/>
                <a:gd name="connsiteX3" fmla="*/ 124760 w 2555020"/>
                <a:gd name="connsiteY3" fmla="*/ 6304752 h 6333546"/>
                <a:gd name="connsiteX4" fmla="*/ 0 w 2555020"/>
                <a:gd name="connsiteY4" fmla="*/ 6333546 h 6333546"/>
                <a:gd name="connsiteX5" fmla="*/ 0 w 2555020"/>
                <a:gd name="connsiteY5" fmla="*/ 0 h 633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5020" h="6333546">
                  <a:moveTo>
                    <a:pt x="0" y="0"/>
                  </a:moveTo>
                  <a:lnTo>
                    <a:pt x="124760" y="28794"/>
                  </a:lnTo>
                  <a:cubicBezTo>
                    <a:pt x="1522325" y="388372"/>
                    <a:pt x="2555020" y="1656973"/>
                    <a:pt x="2555020" y="3166773"/>
                  </a:cubicBezTo>
                  <a:cubicBezTo>
                    <a:pt x="2555020" y="4676574"/>
                    <a:pt x="1522325" y="5945175"/>
                    <a:pt x="124760" y="6304752"/>
                  </a:cubicBezTo>
                  <a:lnTo>
                    <a:pt x="0" y="633354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spcCol="0" rtlCol="0" fromWordArt="0" anchor="ctr" anchorCtr="0" forceAA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任意多边形 54"/>
            <p:cNvSpPr/>
            <p:nvPr/>
          </p:nvSpPr>
          <p:spPr bwMode="auto">
            <a:xfrm>
              <a:off x="-17664" y="834018"/>
              <a:ext cx="2309074" cy="5723878"/>
            </a:xfrm>
            <a:custGeom>
              <a:avLst/>
              <a:gdLst>
                <a:gd name="connsiteX0" fmla="*/ 0 w 2555020"/>
                <a:gd name="connsiteY0" fmla="*/ 0 h 6333546"/>
                <a:gd name="connsiteX1" fmla="*/ 124760 w 2555020"/>
                <a:gd name="connsiteY1" fmla="*/ 28794 h 6333546"/>
                <a:gd name="connsiteX2" fmla="*/ 2555020 w 2555020"/>
                <a:gd name="connsiteY2" fmla="*/ 3166773 h 6333546"/>
                <a:gd name="connsiteX3" fmla="*/ 124760 w 2555020"/>
                <a:gd name="connsiteY3" fmla="*/ 6304752 h 6333546"/>
                <a:gd name="connsiteX4" fmla="*/ 0 w 2555020"/>
                <a:gd name="connsiteY4" fmla="*/ 6333546 h 6333546"/>
                <a:gd name="connsiteX5" fmla="*/ 0 w 2555020"/>
                <a:gd name="connsiteY5" fmla="*/ 0 h 633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5020" h="6333546">
                  <a:moveTo>
                    <a:pt x="0" y="0"/>
                  </a:moveTo>
                  <a:lnTo>
                    <a:pt x="124760" y="28794"/>
                  </a:lnTo>
                  <a:cubicBezTo>
                    <a:pt x="1522325" y="388372"/>
                    <a:pt x="2555020" y="1656973"/>
                    <a:pt x="2555020" y="3166773"/>
                  </a:cubicBezTo>
                  <a:cubicBezTo>
                    <a:pt x="2555020" y="4676574"/>
                    <a:pt x="1522325" y="5945175"/>
                    <a:pt x="124760" y="6304752"/>
                  </a:cubicBezTo>
                  <a:lnTo>
                    <a:pt x="0" y="633354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spcCol="0" rtlCol="0" fromWordArt="0" anchor="ctr" anchorCtr="0" forceAA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714620" y="2713152"/>
            <a:ext cx="10070564" cy="810515"/>
            <a:chOff x="890379" y="1322342"/>
            <a:chExt cx="8908201" cy="810514"/>
          </a:xfrm>
        </p:grpSpPr>
        <p:sp>
          <p:nvSpPr>
            <p:cNvPr id="8" name="圆角矩形 5"/>
            <p:cNvSpPr/>
            <p:nvPr/>
          </p:nvSpPr>
          <p:spPr bwMode="auto">
            <a:xfrm>
              <a:off x="1202762" y="1413513"/>
              <a:ext cx="8595818" cy="589842"/>
            </a:xfrm>
            <a:prstGeom prst="roundRect">
              <a:avLst>
                <a:gd name="adj" fmla="val 3164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890379" y="1322342"/>
              <a:ext cx="810514" cy="810514"/>
              <a:chOff x="1115615" y="1052735"/>
              <a:chExt cx="792089" cy="792089"/>
            </a:xfrm>
          </p:grpSpPr>
          <p:sp>
            <p:nvSpPr>
              <p:cNvPr id="12" name="椭圆 11"/>
              <p:cNvSpPr/>
              <p:nvPr/>
            </p:nvSpPr>
            <p:spPr bwMode="auto">
              <a:xfrm>
                <a:off x="1115615" y="1052735"/>
                <a:ext cx="792089" cy="79208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椭圆 12"/>
              <p:cNvSpPr>
                <a:spLocks noChangeAspect="1"/>
              </p:cNvSpPr>
              <p:nvPr/>
            </p:nvSpPr>
            <p:spPr bwMode="auto">
              <a:xfrm>
                <a:off x="1187659" y="1133324"/>
                <a:ext cx="648000" cy="64800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101622" y="1466199"/>
              <a:ext cx="360041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758413" y="1480403"/>
              <a:ext cx="613701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835643" y="3693846"/>
            <a:ext cx="9949540" cy="810515"/>
            <a:chOff x="890379" y="1322342"/>
            <a:chExt cx="8661022" cy="810514"/>
          </a:xfrm>
        </p:grpSpPr>
        <p:sp>
          <p:nvSpPr>
            <p:cNvPr id="15" name="圆角矩形 20"/>
            <p:cNvSpPr/>
            <p:nvPr/>
          </p:nvSpPr>
          <p:spPr bwMode="auto">
            <a:xfrm>
              <a:off x="1249533" y="1428449"/>
              <a:ext cx="8301868" cy="595702"/>
            </a:xfrm>
            <a:prstGeom prst="roundRect">
              <a:avLst>
                <a:gd name="adj" fmla="val 3413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90379" y="1322342"/>
              <a:ext cx="810514" cy="810514"/>
              <a:chOff x="1115615" y="1052735"/>
              <a:chExt cx="792089" cy="792089"/>
            </a:xfrm>
          </p:grpSpPr>
          <p:sp>
            <p:nvSpPr>
              <p:cNvPr id="19" name="椭圆 18"/>
              <p:cNvSpPr/>
              <p:nvPr/>
            </p:nvSpPr>
            <p:spPr bwMode="auto">
              <a:xfrm>
                <a:off x="1115615" y="1052735"/>
                <a:ext cx="792089" cy="79208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A0A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椭圆 19"/>
              <p:cNvSpPr>
                <a:spLocks noChangeAspect="1"/>
              </p:cNvSpPr>
              <p:nvPr/>
            </p:nvSpPr>
            <p:spPr bwMode="auto">
              <a:xfrm>
                <a:off x="1187659" y="1133324"/>
                <a:ext cx="648000" cy="64800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A0A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103253" y="1453849"/>
              <a:ext cx="36004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82629" y="1732864"/>
            <a:ext cx="10302554" cy="810260"/>
            <a:chOff x="932099" y="1340879"/>
            <a:chExt cx="8518236" cy="810259"/>
          </a:xfrm>
        </p:grpSpPr>
        <p:sp>
          <p:nvSpPr>
            <p:cNvPr id="29" name="圆角矩形 5"/>
            <p:cNvSpPr/>
            <p:nvPr/>
          </p:nvSpPr>
          <p:spPr bwMode="auto">
            <a:xfrm>
              <a:off x="1223974" y="1448862"/>
              <a:ext cx="8226361" cy="578727"/>
            </a:xfrm>
            <a:prstGeom prst="roundRect">
              <a:avLst>
                <a:gd name="adj" fmla="val 3164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932099" y="1340879"/>
              <a:ext cx="780709" cy="810259"/>
              <a:chOff x="1156386" y="1070851"/>
              <a:chExt cx="762962" cy="791840"/>
            </a:xfrm>
          </p:grpSpPr>
          <p:sp>
            <p:nvSpPr>
              <p:cNvPr id="31" name="椭圆 30"/>
              <p:cNvSpPr/>
              <p:nvPr/>
            </p:nvSpPr>
            <p:spPr bwMode="auto">
              <a:xfrm>
                <a:off x="1156386" y="1070851"/>
                <a:ext cx="762962" cy="79184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椭圆 31"/>
              <p:cNvSpPr>
                <a:spLocks noChangeAspect="1"/>
              </p:cNvSpPr>
              <p:nvPr/>
            </p:nvSpPr>
            <p:spPr bwMode="auto">
              <a:xfrm>
                <a:off x="1242585" y="1143457"/>
                <a:ext cx="622889" cy="64786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192579" y="1477918"/>
              <a:ext cx="36004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463056" y="1458860"/>
              <a:ext cx="613701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2719587" y="2909833"/>
            <a:ext cx="7260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Raw materials and experimental schemes</a:t>
            </a:r>
            <a:endParaRPr lang="en-US" sz="2000" b="1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104140" y="3256280"/>
            <a:ext cx="1719580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CONTENTS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2" name="组合 13"/>
          <p:cNvGrpSpPr/>
          <p:nvPr/>
        </p:nvGrpSpPr>
        <p:grpSpPr>
          <a:xfrm>
            <a:off x="1798481" y="4669022"/>
            <a:ext cx="9986702" cy="810260"/>
            <a:chOff x="553828" y="1317293"/>
            <a:chExt cx="7734364" cy="810259"/>
          </a:xfrm>
        </p:grpSpPr>
        <p:sp>
          <p:nvSpPr>
            <p:cNvPr id="53" name="圆角矩形 20"/>
            <p:cNvSpPr/>
            <p:nvPr/>
          </p:nvSpPr>
          <p:spPr bwMode="auto">
            <a:xfrm>
              <a:off x="1036638" y="1409249"/>
              <a:ext cx="7251554" cy="609677"/>
            </a:xfrm>
            <a:prstGeom prst="roundRect">
              <a:avLst>
                <a:gd name="adj" fmla="val 3413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4" name="组合 15"/>
            <p:cNvGrpSpPr/>
            <p:nvPr/>
          </p:nvGrpSpPr>
          <p:grpSpPr>
            <a:xfrm>
              <a:off x="553828" y="1317293"/>
              <a:ext cx="736695" cy="810259"/>
              <a:chOff x="786715" y="1047800"/>
              <a:chExt cx="719948" cy="791840"/>
            </a:xfrm>
          </p:grpSpPr>
          <p:sp>
            <p:nvSpPr>
              <p:cNvPr id="56" name="椭圆 18"/>
              <p:cNvSpPr/>
              <p:nvPr/>
            </p:nvSpPr>
            <p:spPr bwMode="auto">
              <a:xfrm>
                <a:off x="786715" y="1047800"/>
                <a:ext cx="719948" cy="79184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A0A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椭圆 19"/>
              <p:cNvSpPr>
                <a:spLocks noChangeAspect="1"/>
              </p:cNvSpPr>
              <p:nvPr/>
            </p:nvSpPr>
            <p:spPr bwMode="auto">
              <a:xfrm>
                <a:off x="848713" y="1117924"/>
                <a:ext cx="607006" cy="64786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162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A0A0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文本框 16"/>
            <p:cNvSpPr txBox="1"/>
            <p:nvPr/>
          </p:nvSpPr>
          <p:spPr>
            <a:xfrm>
              <a:off x="767822" y="1471382"/>
              <a:ext cx="36004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803708" y="3857138"/>
            <a:ext cx="915635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 and discussion</a:t>
            </a:r>
            <a:endParaRPr lang="en-US" sz="2000" b="1" dirty="0">
              <a:solidFill>
                <a:srgbClr val="0000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949921" y="4858331"/>
            <a:ext cx="408645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Conclusions</a:t>
            </a:r>
            <a:endParaRPr lang="en-GB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632957" y="1900993"/>
            <a:ext cx="700061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Background and research objectives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screen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5"/>
          <p:cNvSpPr/>
          <p:nvPr/>
        </p:nvSpPr>
        <p:spPr bwMode="auto">
          <a:xfrm>
            <a:off x="170819" y="1766780"/>
            <a:ext cx="2935728" cy="487172"/>
          </a:xfrm>
          <a:custGeom>
            <a:avLst/>
            <a:gdLst>
              <a:gd name="T0" fmla="*/ 275 w 3851"/>
              <a:gd name="T1" fmla="*/ 0 h 633"/>
              <a:gd name="T2" fmla="*/ 3575 w 3851"/>
              <a:gd name="T3" fmla="*/ 0 h 633"/>
              <a:gd name="T4" fmla="*/ 3851 w 3851"/>
              <a:gd name="T5" fmla="*/ 633 h 633"/>
              <a:gd name="T6" fmla="*/ 0 w 3851"/>
              <a:gd name="T7" fmla="*/ 633 h 633"/>
              <a:gd name="T8" fmla="*/ 275 w 3851"/>
              <a:gd name="T9" fmla="*/ 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1" h="633">
                <a:moveTo>
                  <a:pt x="275" y="0"/>
                </a:moveTo>
                <a:lnTo>
                  <a:pt x="3575" y="0"/>
                </a:lnTo>
                <a:lnTo>
                  <a:pt x="3851" y="633"/>
                </a:lnTo>
                <a:lnTo>
                  <a:pt x="0" y="633"/>
                </a:lnTo>
                <a:lnTo>
                  <a:pt x="275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-3853" y="2242014"/>
            <a:ext cx="12192000" cy="2196242"/>
          </a:xfrm>
          <a:prstGeom prst="rect">
            <a:avLst/>
          </a:prstGeom>
          <a:gradFill flip="none" rotWithShape="1">
            <a:gsLst>
              <a:gs pos="0">
                <a:srgbClr val="0C4994">
                  <a:shade val="30000"/>
                  <a:satMod val="115000"/>
                </a:srgbClr>
              </a:gs>
              <a:gs pos="50000">
                <a:srgbClr val="0C4994">
                  <a:shade val="67500"/>
                  <a:satMod val="115000"/>
                </a:srgbClr>
              </a:gs>
              <a:gs pos="100000">
                <a:srgbClr val="0C499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80286" y="1766780"/>
            <a:ext cx="2513618" cy="2686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700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TextBox 23"/>
          <p:cNvSpPr txBox="1">
            <a:spLocks noChangeArrowheads="1"/>
          </p:cNvSpPr>
          <p:nvPr/>
        </p:nvSpPr>
        <p:spPr bwMode="auto">
          <a:xfrm>
            <a:off x="2939415" y="2866390"/>
            <a:ext cx="400812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457200" eaLnBrk="1" hangingPunct="1">
              <a:defRPr/>
            </a:pPr>
            <a:r>
              <a:rPr lang="en-US" altLang="zh-CN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Background</a:t>
            </a:r>
            <a:endParaRPr lang="en-US" altLang="zh-CN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47" name="TextBox 26"/>
          <p:cNvSpPr txBox="1">
            <a:spLocks noChangeArrowheads="1"/>
          </p:cNvSpPr>
          <p:nvPr/>
        </p:nvSpPr>
        <p:spPr bwMode="auto">
          <a:xfrm>
            <a:off x="597689" y="2257125"/>
            <a:ext cx="2081987" cy="193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199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1199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0C70D4-B8A7-1C47-A003-56128FA9BF3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charset="-122"/>
                <a:cs typeface="+mn-cs"/>
              </a:rPr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73182" y="1299049"/>
            <a:ext cx="11212429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Reason for CO</a:t>
            </a:r>
            <a:r>
              <a:rPr lang="en-US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emissions: more than 80% of the world's primary energy supply is based on fossil fuels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8660" y="6153626"/>
            <a:ext cx="3085473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U.S. Environmental Protection Agency (2022), Inventory of U.S. Greenhouse Gas Emissions and Sinks: 1990-2020</a:t>
            </a:r>
            <a:endParaRPr 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871" y="653660"/>
            <a:ext cx="1091471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b="1" kern="100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accounts for about 79% of the total greenhouse gas emissions, due to very significant global CO</a:t>
            </a:r>
            <a:r>
              <a:rPr lang="en-US" b="1" kern="100" baseline="-250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b="1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emissions from various sectors. 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rcRect l="11369" t="10394" r="10361" b="19068"/>
          <a:stretch>
            <a:fillRect/>
          </a:stretch>
        </p:blipFill>
        <p:spPr>
          <a:xfrm>
            <a:off x="9211772" y="2480852"/>
            <a:ext cx="2655697" cy="2584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9752" t="1959" b="8387"/>
          <a:stretch>
            <a:fillRect/>
          </a:stretch>
        </p:blipFill>
        <p:spPr>
          <a:xfrm>
            <a:off x="5604015" y="2327816"/>
            <a:ext cx="3563942" cy="38618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r="947"/>
          <a:stretch>
            <a:fillRect/>
          </a:stretch>
        </p:blipFill>
        <p:spPr>
          <a:xfrm>
            <a:off x="131445" y="2753995"/>
            <a:ext cx="5323840" cy="34486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90025" y="1979930"/>
            <a:ext cx="290004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Call on reducing anthropogenic CO</a:t>
            </a:r>
            <a:r>
              <a:rPr lang="en-US" sz="10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emissions and achieve net zero emission by 2050</a:t>
            </a:r>
            <a:endParaRPr 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485" y="6229647"/>
            <a:ext cx="469778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</a:t>
            </a:r>
            <a:r>
              <a:rPr lang="en-US" sz="10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data on Hawaii</a:t>
            </a:r>
            <a:r>
              <a:rPr lang="en-US" sz="1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 Mauna Loa constitute the longest record of direct measurements of CO</a:t>
            </a:r>
            <a:r>
              <a:rPr lang="en-US" sz="10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 the atmosphere</a:t>
            </a:r>
            <a:endParaRPr 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任意多边形: 形状 2"/>
          <p:cNvSpPr/>
          <p:nvPr/>
        </p:nvSpPr>
        <p:spPr>
          <a:xfrm rot="5400000">
            <a:off x="6097319" y="-2478644"/>
            <a:ext cx="49175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5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6345" y="154214"/>
            <a:ext cx="235930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7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en-US" sz="2000" b="1" dirty="0">
              <a:solidFill>
                <a:srgbClr val="FFFF7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 l="4485" t="25401" r="38493"/>
          <a:stretch>
            <a:fillRect/>
          </a:stretch>
        </p:blipFill>
        <p:spPr>
          <a:xfrm>
            <a:off x="9462302" y="5175867"/>
            <a:ext cx="2154977" cy="112363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1620" y="1939290"/>
            <a:ext cx="896175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Reducing </a:t>
            </a:r>
            <a:r>
              <a:rPr lang="en-US" b="1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GHG</a:t>
            </a:r>
            <a:r>
              <a:rPr 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emissions is an important strategic requirement for the world</a:t>
            </a:r>
            <a:endParaRPr 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-93345" y="6535420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5294" y="3012790"/>
            <a:ext cx="8216386" cy="339388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86080" y="1270000"/>
            <a:ext cx="11292840" cy="1795780"/>
            <a:chOff x="680" y="1910"/>
            <a:chExt cx="17784" cy="2828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732" y="1928"/>
              <a:ext cx="3715" cy="1275"/>
            </a:xfrm>
            <a:prstGeom prst="rect">
              <a:avLst/>
            </a:prstGeom>
          </p:spPr>
        </p:pic>
        <p:pic>
          <p:nvPicPr>
            <p:cNvPr id="7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9" y="2127"/>
              <a:ext cx="1255" cy="6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350" y="1966"/>
              <a:ext cx="2492" cy="1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Zero-carbon  emission</a:t>
              </a:r>
              <a:endParaRPr lang="en-US" altLang="en-US" sz="1800" b="1" dirty="0">
                <a:solidFill>
                  <a:schemeClr val="bg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333" y="1942"/>
              <a:ext cx="204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 Carbon negative</a:t>
              </a:r>
              <a:endParaRPr lang="en-US" altLang="en-US" sz="2000" b="1" dirty="0">
                <a:solidFill>
                  <a:schemeClr val="bg1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78" y="3196"/>
              <a:ext cx="4332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The green development of traditional fossil energy and the use of low-carbon energy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646" y="3237"/>
              <a:ext cx="404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The development of new zero-carbon energy and zero-carbon industrial process 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205" y="3231"/>
              <a:ext cx="4204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Strengthening CO</a:t>
              </a:r>
              <a:r>
                <a:rPr lang="en-US" sz="1400" baseline="-25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resource utilization and ecosystem carbon sequestration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889" y="1910"/>
              <a:ext cx="4221" cy="129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215" y="1971"/>
              <a:ext cx="3421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Carbon emission reduction</a:t>
              </a:r>
              <a:endPara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180" y="1956"/>
              <a:ext cx="4221" cy="127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688" y="1975"/>
              <a:ext cx="3245" cy="1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Carbon utilization and removal</a:t>
              </a:r>
              <a:endPara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燕尾形 31"/>
            <p:cNvSpPr/>
            <p:nvPr/>
          </p:nvSpPr>
          <p:spPr>
            <a:xfrm>
              <a:off x="4235" y="2132"/>
              <a:ext cx="511" cy="400"/>
            </a:xfrm>
            <a:prstGeom prst="chevron">
              <a:avLst/>
            </a:prstGeom>
            <a:solidFill>
              <a:srgbClr val="50D0B8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燕尾形 32"/>
            <p:cNvSpPr/>
            <p:nvPr/>
          </p:nvSpPr>
          <p:spPr>
            <a:xfrm>
              <a:off x="4705" y="2132"/>
              <a:ext cx="511" cy="400"/>
            </a:xfrm>
            <a:prstGeom prst="chevron">
              <a:avLst/>
            </a:prstGeom>
            <a:solidFill>
              <a:srgbClr val="B7E020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2" y="1971"/>
              <a:ext cx="3453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</a:t>
              </a:r>
              <a:r>
                <a:rPr lang="en-US" b="1" i="0" dirty="0">
                  <a:solidFill>
                    <a:srgbClr val="0000F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athways to net zero emissions </a:t>
              </a:r>
              <a:endParaRPr lang="en-US" b="1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680" y="1989"/>
              <a:ext cx="3462" cy="103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燕尾形 31"/>
            <p:cNvSpPr/>
            <p:nvPr/>
          </p:nvSpPr>
          <p:spPr>
            <a:xfrm>
              <a:off x="8916" y="2134"/>
              <a:ext cx="511" cy="400"/>
            </a:xfrm>
            <a:prstGeom prst="chevron">
              <a:avLst/>
            </a:prstGeom>
            <a:solidFill>
              <a:srgbClr val="50D0B8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燕尾形 32"/>
            <p:cNvSpPr/>
            <p:nvPr/>
          </p:nvSpPr>
          <p:spPr>
            <a:xfrm>
              <a:off x="9386" y="2134"/>
              <a:ext cx="511" cy="400"/>
            </a:xfrm>
            <a:prstGeom prst="chevron">
              <a:avLst/>
            </a:prstGeom>
            <a:solidFill>
              <a:srgbClr val="B7E020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燕尾形 31"/>
            <p:cNvSpPr/>
            <p:nvPr/>
          </p:nvSpPr>
          <p:spPr>
            <a:xfrm>
              <a:off x="13419" y="2138"/>
              <a:ext cx="511" cy="400"/>
            </a:xfrm>
            <a:prstGeom prst="chevron">
              <a:avLst/>
            </a:prstGeom>
            <a:solidFill>
              <a:srgbClr val="50D0B8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燕尾形 32"/>
            <p:cNvSpPr/>
            <p:nvPr/>
          </p:nvSpPr>
          <p:spPr>
            <a:xfrm>
              <a:off x="13890" y="2138"/>
              <a:ext cx="511" cy="400"/>
            </a:xfrm>
            <a:prstGeom prst="chevron">
              <a:avLst/>
            </a:prstGeom>
            <a:solidFill>
              <a:srgbClr val="B7E020"/>
            </a:solidFill>
            <a:ln w="28575" cap="flat" cmpd="sng" algn="ctr">
              <a:solidFill>
                <a:sysClr val="window" lastClr="FFFFFF"/>
              </a:solidFill>
              <a:prstDash val="solid"/>
            </a:ln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6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7485" y="647700"/>
            <a:ext cx="932942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global pathway to net zero emissions </a:t>
            </a:r>
            <a:endParaRPr lang="en-US" sz="2600" b="1" i="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8115" y="2827020"/>
            <a:ext cx="3702685" cy="3744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b="1" kern="10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 promising technology: CCUS </a:t>
            </a:r>
            <a:r>
              <a:rPr lang="en-US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(CO</a:t>
            </a:r>
            <a:r>
              <a:rPr lang="en-US" b="1" kern="100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capture, utilization, and storage) 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CCUS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refers to the industrial process of separating CO</a:t>
            </a:r>
            <a:r>
              <a:rPr kumimoji="0" lang="en-US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from industrial emission sources and directly using or permanently storing it to achieve CO</a:t>
            </a:r>
            <a:r>
              <a:rPr kumimoji="0" lang="en-US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reduction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835" y="4615815"/>
            <a:ext cx="1800860" cy="11842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666355" y="6181090"/>
            <a:ext cx="1730375" cy="139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401560" y="4753610"/>
            <a:ext cx="295275" cy="3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5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TextBox 5"/>
          <p:cNvSpPr txBox="1"/>
          <p:nvPr/>
        </p:nvSpPr>
        <p:spPr>
          <a:xfrm>
            <a:off x="4988088" y="101337"/>
            <a:ext cx="235930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7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en-US" sz="2000" b="1" dirty="0">
              <a:solidFill>
                <a:srgbClr val="FFFF7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11421110" y="1339215"/>
            <a:ext cx="290830" cy="64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灯片编号占位符 25"/>
          <p:cNvSpPr>
            <a:spLocks noGrp="1"/>
          </p:cNvSpPr>
          <p:nvPr>
            <p:ph type="sldNum" sz="quarter" idx="12"/>
          </p:nvPr>
        </p:nvSpPr>
        <p:spPr>
          <a:xfrm>
            <a:off x="-125095" y="6504305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438">
        <p14:doors dir="vert"/>
      </p:transition>
    </mc:Choice>
    <mc:Fallback>
      <p:transition spd="slow" advTm="843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59"/>
          <p:cNvSpPr/>
          <p:nvPr/>
        </p:nvSpPr>
        <p:spPr>
          <a:xfrm>
            <a:off x="97375" y="656886"/>
            <a:ext cx="5497710" cy="57817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8088" y="84192"/>
            <a:ext cx="235930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7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en-US" sz="2000" b="1" dirty="0">
              <a:solidFill>
                <a:srgbClr val="FFFF7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8433" name="标题 1"/>
          <p:cNvSpPr>
            <a:spLocks noGrp="1"/>
          </p:cNvSpPr>
          <p:nvPr/>
        </p:nvSpPr>
        <p:spPr>
          <a:xfrm>
            <a:off x="155575" y="5581650"/>
            <a:ext cx="11665585" cy="95567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Given that wellbores are </a:t>
            </a:r>
            <a:r>
              <a:rPr lang="en-US" altLang="zh-CN" sz="20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globally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distributed and are integral to CO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geological utilization and storage projects, it is imperative to study their leakage risks.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98" name="文本框 14"/>
          <p:cNvSpPr txBox="1"/>
          <p:nvPr>
            <p:custDataLst>
              <p:tags r:id="rId1"/>
            </p:custDataLst>
          </p:nvPr>
        </p:nvSpPr>
        <p:spPr>
          <a:xfrm>
            <a:off x="6548755" y="5166360"/>
            <a:ext cx="5656580" cy="4457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72000" bIns="0" anchor="t" anchorCtr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Distribution of oil and gas wells worldwide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  <a:p>
            <a:pPr algn="ctr"/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(Adopted from IPCC, 2005) </a:t>
            </a:r>
            <a:endParaRPr lang="en-US" altLang="zh-CN" sz="13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390" y="911225"/>
            <a:ext cx="11972925" cy="3295650"/>
          </a:xfrm>
          <a:prstGeom prst="rect">
            <a:avLst/>
          </a:prstGeom>
        </p:spPr>
      </p:pic>
      <p:pic>
        <p:nvPicPr>
          <p:cNvPr id="17410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59220" y="1216025"/>
            <a:ext cx="5656580" cy="393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09880" y="4256405"/>
            <a:ext cx="554799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Distribution of Wellbores at the Weyburn 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</a:t>
            </a:r>
            <a:r>
              <a:rPr lang="en-US" altLang="zh-CN" sz="1600" b="1" baseline="-25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-EOR Project Site in Alberta, Canada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Adopted from</a:t>
            </a:r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Laumb et al., 2016)</a:t>
            </a:r>
            <a:endParaRPr lang="en-US" altLang="zh-CN" sz="13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25440" y="2204085"/>
            <a:ext cx="1230630" cy="1778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14"/>
          <p:cNvSpPr txBox="1"/>
          <p:nvPr>
            <p:custDataLst>
              <p:tags r:id="rId6"/>
            </p:custDataLst>
          </p:nvPr>
        </p:nvSpPr>
        <p:spPr>
          <a:xfrm>
            <a:off x="5502910" y="2275205"/>
            <a:ext cx="1215390" cy="4921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72000" bIns="0" anchor="t" anchorCtr="0">
            <a:spAutoFit/>
          </a:bodyPr>
          <a:p>
            <a:pPr algn="ctr"/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Well no.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：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  <a:p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~20000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</p:txBody>
      </p:sp>
      <p:sp>
        <p:nvSpPr>
          <p:cNvPr id="9" name="文本框 14"/>
          <p:cNvSpPr txBox="1"/>
          <p:nvPr>
            <p:custDataLst>
              <p:tags r:id="rId7"/>
            </p:custDataLst>
          </p:nvPr>
        </p:nvSpPr>
        <p:spPr>
          <a:xfrm>
            <a:off x="5509895" y="2816225"/>
            <a:ext cx="1095375" cy="110553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72000" bIns="0" anchor="t" anchorCtr="0"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黑体" panose="02010609060101010101" pitchFamily="2" charset="-122"/>
              </a:rPr>
              <a:t>Unknown leakage risk for most wells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黑体" panose="0201060906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1160" y="548005"/>
            <a:ext cx="1150874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For CCUS projects, CO</a:t>
            </a:r>
            <a:r>
              <a:rPr lang="en-US" sz="2600" b="1" i="0" baseline="-250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2600" b="1" i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leakage via wellbores is a big concern </a:t>
            </a:r>
            <a:endParaRPr lang="en-US" sz="2600" b="1" i="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15240" y="6609715"/>
            <a:ext cx="379095" cy="365125"/>
          </a:xfrm>
        </p:spPr>
        <p:txBody>
          <a:bodyPr/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3531">
        <p14:doors dir="vert"/>
      </p:transition>
    </mc:Choice>
    <mc:Fallback>
      <p:transition spd="slow" advTm="2353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315" y="1657576"/>
            <a:ext cx="6615616" cy="30214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192098" y="4654024"/>
            <a:ext cx="5805496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18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Casing-cement interface flow</a:t>
            </a:r>
            <a:endParaRPr lang="en-US" altLang="zh-CN" sz="18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18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Matrix flow and diffusion</a:t>
            </a:r>
            <a:endParaRPr lang="en-US" altLang="zh-CN" sz="18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18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Fracture/cement defect/mud channel flow</a:t>
            </a:r>
            <a:endParaRPr lang="en-US" altLang="zh-CN" sz="18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18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Cement-caprock interface flow</a:t>
            </a:r>
            <a:endParaRPr lang="en-US" altLang="zh-CN" sz="18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52" y="1113988"/>
            <a:ext cx="4369990" cy="463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4121457" y="4579957"/>
            <a:ext cx="330454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(Adopted from Viswanathan et</a:t>
            </a:r>
            <a:r>
              <a:rPr lang="zh-CN" altLang="en-US" sz="1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al.</a:t>
            </a:r>
            <a:r>
              <a:rPr lang="zh-CN" altLang="en-US" sz="1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2008)</a:t>
            </a:r>
            <a:endParaRPr lang="en-US" altLang="zh-CN" sz="12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1"/>
          <p:cNvSpPr>
            <a:spLocks noChangeArrowheads="1"/>
          </p:cNvSpPr>
          <p:nvPr/>
        </p:nvSpPr>
        <p:spPr bwMode="auto">
          <a:xfrm>
            <a:off x="140970" y="608330"/>
            <a:ext cx="8429625" cy="97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ctr">
              <a:lnSpc>
                <a:spcPct val="110000"/>
              </a:lnSpc>
              <a:buClr>
                <a:srgbClr val="0000FF"/>
              </a:buClr>
            </a:pPr>
            <a:r>
              <a:rPr lang="en-US" sz="26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CO</a:t>
            </a:r>
            <a:r>
              <a:rPr lang="en-US" sz="2600" b="1" baseline="-250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6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leakage from wellbores: a major CO</a:t>
            </a:r>
            <a:r>
              <a:rPr lang="en-US" sz="2600" b="1" baseline="-250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6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leakage pathway for CCUS projects</a:t>
            </a:r>
            <a:endParaRPr lang="en-US" sz="26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4310" y="5549900"/>
            <a:ext cx="274574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12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(Adopted from Gasda et al. 2004)</a:t>
            </a:r>
            <a:endParaRPr lang="en-US" altLang="zh-CN" sz="12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181610" y="6010275"/>
            <a:ext cx="121888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fontAlgn="ctr">
              <a:lnSpc>
                <a:spcPct val="110000"/>
              </a:lnSpc>
              <a:buClr>
                <a:srgbClr val="0000FF"/>
              </a:buClr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CO</a:t>
            </a:r>
            <a:r>
              <a:rPr lang="zh-CN" altLang="en-US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2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leakage from wellbores impairs long-term safe 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CO</a:t>
            </a:r>
            <a:r>
              <a:rPr lang="zh-CN" altLang="en-US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 storage of CCUS projects and causes environmental concerns.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4" name="任意多边形: 形状 2"/>
          <p:cNvSpPr/>
          <p:nvPr/>
        </p:nvSpPr>
        <p:spPr>
          <a:xfrm rot="5400000">
            <a:off x="6156986" y="-2530975"/>
            <a:ext cx="450938" cy="5649517"/>
          </a:xfrm>
          <a:custGeom>
            <a:avLst/>
            <a:gdLst>
              <a:gd name="connsiteX0" fmla="*/ 0 w 506538"/>
              <a:gd name="connsiteY0" fmla="*/ 24491 h 4478434"/>
              <a:gd name="connsiteX1" fmla="*/ 506538 w 506538"/>
              <a:gd name="connsiteY1" fmla="*/ 703919 h 4478434"/>
              <a:gd name="connsiteX2" fmla="*/ 506538 w 506538"/>
              <a:gd name="connsiteY2" fmla="*/ 4478434 h 4478434"/>
              <a:gd name="connsiteX3" fmla="*/ 0 w 506538"/>
              <a:gd name="connsiteY3" fmla="*/ 4100792 h 4478434"/>
              <a:gd name="connsiteX4" fmla="*/ 184957 w 506538"/>
              <a:gd name="connsiteY4" fmla="*/ 0 h 4478434"/>
              <a:gd name="connsiteX5" fmla="*/ 208217 w 506538"/>
              <a:gd name="connsiteY5" fmla="*/ 0 h 4478434"/>
              <a:gd name="connsiteX6" fmla="*/ 208569 w 506538"/>
              <a:gd name="connsiteY6" fmla="*/ 2885 h 447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38" h="4478434">
                <a:moveTo>
                  <a:pt x="0" y="24491"/>
                </a:moveTo>
                <a:lnTo>
                  <a:pt x="506538" y="703919"/>
                </a:lnTo>
                <a:lnTo>
                  <a:pt x="506538" y="4478434"/>
                </a:lnTo>
                <a:lnTo>
                  <a:pt x="0" y="4100792"/>
                </a:lnTo>
                <a:close/>
                <a:moveTo>
                  <a:pt x="184957" y="0"/>
                </a:moveTo>
                <a:lnTo>
                  <a:pt x="208217" y="0"/>
                </a:lnTo>
                <a:lnTo>
                  <a:pt x="208569" y="2885"/>
                </a:lnTo>
                <a:close/>
              </a:path>
            </a:pathLst>
          </a:custGeom>
          <a:solidFill>
            <a:schemeClr val="accent1"/>
          </a:solidFill>
          <a:ln w="1270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9518" y="84192"/>
            <a:ext cx="235930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7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  <a:endParaRPr lang="en-US" sz="2000" b="1" dirty="0">
              <a:solidFill>
                <a:srgbClr val="FFFF78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1445" y="92075"/>
            <a:ext cx="3507740" cy="343535"/>
            <a:chOff x="207" y="145"/>
            <a:chExt cx="5524" cy="5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" y="158"/>
              <a:ext cx="5524" cy="52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" y="145"/>
              <a:ext cx="3695" cy="541"/>
            </a:xfrm>
            <a:prstGeom prst="rect">
              <a:avLst/>
            </a:prstGeom>
          </p:spPr>
        </p:pic>
      </p:grpSp>
      <p:sp>
        <p:nvSpPr>
          <p:cNvPr id="13" name="灯片编号占位符 12"/>
          <p:cNvSpPr>
            <a:spLocks noGrp="1"/>
          </p:cNvSpPr>
          <p:nvPr/>
        </p:nvSpPr>
        <p:spPr>
          <a:xfrm>
            <a:off x="-93345" y="6535420"/>
            <a:ext cx="379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5BFA69-6F32-4F63-8782-8D3BF9C476FA}" type="slidenum">
              <a:rPr lang="zh-CN" altLang="en-US" sz="1000" smtClean="0"/>
            </a:fld>
            <a:endParaRPr lang="zh-CN" altLang="en-US" sz="1000" smtClean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TABLE_ENDDRAG_ORIGIN_RECT" val="503*133"/>
  <p:tag name="TABLE_ENDDRAG_RECT" val="173*280*503*133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TABLE_ENDDRAG_ORIGIN_RECT" val="355*16"/>
  <p:tag name="TABLE_ENDDRAG_RECT" val="559*373*355*16"/>
</p:tagLst>
</file>

<file path=ppt/tags/tag14.xml><?xml version="1.0" encoding="utf-8"?>
<p:tagLst xmlns:p="http://schemas.openxmlformats.org/presentationml/2006/main">
  <p:tag name="KSO_WM_DIAGRAM_VIRTUALLY_FRAME" val="{&quot;height&quot;:370.5,&quot;left&quot;:18.4,&quot;top&quot;:68.55,&quot;width&quot;:739.8544094488188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370.5,&quot;left&quot;:18.4,&quot;top&quot;:68.55,&quot;width&quot;:739.8544094488188}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370.5,&quot;left&quot;:18.4,&quot;top&quot;:68.55,&quot;width&quot;:739.8544094488188}"/>
</p:tagLst>
</file>

<file path=ppt/tags/tag18.xml><?xml version="1.0" encoding="utf-8"?>
<p:tagLst xmlns:p="http://schemas.openxmlformats.org/presentationml/2006/main">
  <p:tag name="KSO_WM_BEAUTIFY_FLAG" val=""/>
  <p:tag name="KSO_WM_DIAGRAM_VIRTUALLY_FRAME" val="{&quot;height&quot;:370.5,&quot;left&quot;:18.4,&quot;top&quot;:68.55,&quot;width&quot;:739.8544094488188}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70.5,&quot;left&quot;:18.4,&quot;top&quot;:68.55,&quot;width&quot;:739.8544094488188}"/>
</p:tagLst>
</file>

<file path=ppt/tags/tag21.xml><?xml version="1.0" encoding="utf-8"?>
<p:tagLst xmlns:p="http://schemas.openxmlformats.org/presentationml/2006/main">
  <p:tag name="KSO_WM_DIAGRAM_VIRTUALLY_FRAME" val="{&quot;height&quot;:370.5,&quot;left&quot;:18.4,&quot;top&quot;:68.55,&quot;width&quot;:739.8544094488188}"/>
</p:tagLst>
</file>

<file path=ppt/tags/tag22.xml><?xml version="1.0" encoding="utf-8"?>
<p:tagLst xmlns:p="http://schemas.openxmlformats.org/presentationml/2006/main">
  <p:tag name="KSO_WM_DIAGRAM_VIRTUALLY_FRAME" val="{&quot;height&quot;:370.5,&quot;left&quot;:18.4,&quot;top&quot;:68.55,&quot;width&quot;:739.8544094488188}"/>
</p:tagLst>
</file>

<file path=ppt/tags/tag23.xml><?xml version="1.0" encoding="utf-8"?>
<p:tagLst xmlns:p="http://schemas.openxmlformats.org/presentationml/2006/main">
  <p:tag name="KSO_WM_DIAGRAM_VIRTUALLY_FRAME" val="{&quot;height&quot;:370.5,&quot;left&quot;:18.4,&quot;top&quot;:68.55,&quot;width&quot;:739.8544094488188}"/>
</p:tagLst>
</file>

<file path=ppt/tags/tag24.xml><?xml version="1.0" encoding="utf-8"?>
<p:tagLst xmlns:p="http://schemas.openxmlformats.org/presentationml/2006/main">
  <p:tag name="KSO_WM_DIAGRAM_VIRTUALLY_FRAME" val="{&quot;height&quot;:370.5,&quot;left&quot;:18.4,&quot;top&quot;:68.55,&quot;width&quot;:739.8544094488188}"/>
</p:tagLst>
</file>

<file path=ppt/tags/tag25.xml><?xml version="1.0" encoding="utf-8"?>
<p:tagLst xmlns:p="http://schemas.openxmlformats.org/presentationml/2006/main">
  <p:tag name="KSO_WM_DIAGRAM_VIRTUALLY_FRAME" val="{&quot;height&quot;:370.5,&quot;left&quot;:18.4,&quot;top&quot;:68.55,&quot;width&quot;:739.8544094488188}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70.5,&quot;left&quot;:18.4,&quot;top&quot;:68.55,&quot;width&quot;:739.8544094488188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70.5,&quot;left&quot;:18.4,&quot;top&quot;:68.55,&quot;width&quot;:739.8544094488188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8133,&quot;width&quot;:15257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000120140530A99PPBG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C4994"/>
      </a:accent1>
      <a:accent2>
        <a:srgbClr val="0AA3D4"/>
      </a:accent2>
      <a:accent3>
        <a:srgbClr val="DB1F1F"/>
      </a:accent3>
      <a:accent4>
        <a:srgbClr val="247B95"/>
      </a:accent4>
      <a:accent5>
        <a:srgbClr val="AE1324"/>
      </a:accent5>
      <a:accent6>
        <a:srgbClr val="045A88"/>
      </a:accent6>
      <a:hlink>
        <a:srgbClr val="004986"/>
      </a:hlink>
      <a:folHlink>
        <a:srgbClr val="BFBFBF"/>
      </a:folHlink>
    </a:clrScheme>
    <a:fontScheme name="雅黑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15159</Words>
  <Application>WPS 演示</Application>
  <PresentationFormat>Widescreen</PresentationFormat>
  <Paragraphs>744</Paragraphs>
  <Slides>32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32</vt:i4>
      </vt:variant>
    </vt:vector>
  </HeadingPairs>
  <TitlesOfParts>
    <vt:vector size="64" baseType="lpstr">
      <vt:lpstr>Arial</vt:lpstr>
      <vt:lpstr>宋体</vt:lpstr>
      <vt:lpstr>Wingdings</vt:lpstr>
      <vt:lpstr>Arial Narrow</vt:lpstr>
      <vt:lpstr>微软雅黑</vt:lpstr>
      <vt:lpstr>华文中宋</vt:lpstr>
      <vt:lpstr>Times New Roman</vt:lpstr>
      <vt:lpstr>Arial</vt:lpstr>
      <vt:lpstr>Cambria</vt:lpstr>
      <vt:lpstr>StarSymbol</vt:lpstr>
      <vt:lpstr>Segoe Print</vt:lpstr>
      <vt:lpstr>Calibri</vt:lpstr>
      <vt:lpstr>Mangal</vt:lpstr>
      <vt:lpstr>DejaVu Math TeX Gyre</vt:lpstr>
      <vt:lpstr>等线</vt:lpstr>
      <vt:lpstr>Agency FB</vt:lpstr>
      <vt:lpstr>Wingdings</vt:lpstr>
      <vt:lpstr>黑体</vt:lpstr>
      <vt:lpstr>华文新魏</vt:lpstr>
      <vt:lpstr>Arial Unicode MS</vt:lpstr>
      <vt:lpstr>等线 Light</vt:lpstr>
      <vt:lpstr>Calibri Light</vt:lpstr>
      <vt:lpstr>Garamond</vt:lpstr>
      <vt:lpstr>Calibri</vt:lpstr>
      <vt:lpstr>Impact</vt:lpstr>
      <vt:lpstr>Mangal</vt:lpstr>
      <vt:lpstr>StarSymbol</vt:lpstr>
      <vt:lpstr>默认设计模板</vt:lpstr>
      <vt:lpstr>Office 主题​​</vt:lpstr>
      <vt:lpstr>1_A000120140530A99PPBG</vt:lpstr>
      <vt:lpstr>Custom Design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Longsheng Li</dc:creator>
  <cp:lastModifiedBy>Reviewer</cp:lastModifiedBy>
  <cp:revision>2028</cp:revision>
  <dcterms:created xsi:type="dcterms:W3CDTF">2023-06-15T08:47:00Z</dcterms:created>
  <dcterms:modified xsi:type="dcterms:W3CDTF">2026-05-13T09:43:29Z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5F6430DD41A94F198F7DF97A3D011FE7_13</vt:lpwstr>
  </property>
  <property fmtid="{D5CDD505-2E9C-101B-9397-08002B2CF9AE}" pid="3" name="KSOProductBuildVer">
    <vt:lpwstr>2052-12.1.0.25865</vt:lpwstr>
  </property>
</Properties>
</file>