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rels" ContentType="application/vnd.openxmlformats-package.relationships+xml"/>
  <Default Extension="gif" ContentType="image/gif"/>
  <Default Extension="jpeg" ContentType="image/jpeg"/>
  <Default Extension="png" ContentType="image/png"/>
  <Default Extension="wmf" ContentType="image/x-wmf"/>
  <Default Extension="svg" ContentType="image/svg+xml"/>
  <Default Extension="xml" ContentType="application/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3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4" d="100"/>
          <a:sy n="104" d="100"/>
        </p:scale>
        <p:origin x="114" y="192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612327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2132941301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11310201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974052761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1781143382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658001229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ftr="0" hdr="0" sldNum="1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991914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116364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850598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D32D2D0-E980-AC22-7A3B-18446306D67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066509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4402811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3796468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6526B0B-AC90-82F4-FC72-E15BBB482DDB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704892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6211515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686803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47C8D72-E527-14FE-3962-363281523BAB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976663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7909525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9069608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FCA8FC4-A77F-A45E-C96D-4DBDC5EDA7A9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864609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22822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466229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08502FF-350A-9DBD-5197-EE4839F3EE4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224919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073570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7447749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AE3FACE-D04F-FD1F-124A-8FEF0953167E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273220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342789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3689896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9BB18A7-ED4E-4A61-1BFF-CD324B336F3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921502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169702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3169974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861A50B-5930-64D0-808A-016023FF1036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91664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7332602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315807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5F4BD3-AC33-0595-8908-435FD1D94DE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312877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1333273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4591849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83460C7-4BE5-3746-323D-F070B4A7A3E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77794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6061802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Graphes</a:t>
            </a:r>
            <a:endParaRPr/>
          </a:p>
        </p:txBody>
      </p:sp>
      <p:sp>
        <p:nvSpPr>
          <p:cNvPr id="70209948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B5FD463-D831-957C-6093-7ED4EC79FBF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446865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2213771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8803333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B44436-AB22-AAC4-401D-B3F8D51DC229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817911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0258064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614077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B3C319-1ED8-E6D4-03BC-CB28A75607B8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userDrawn="1">
  <p:cSld name="Diapositive de titre - Version 1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0110645" name="Image 4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0" y="2394290"/>
            <a:ext cx="4076699" cy="2790824"/>
          </a:xfrm>
          <a:prstGeom prst="rect">
            <a:avLst/>
          </a:prstGeom>
        </p:spPr>
      </p:pic>
      <p:pic>
        <p:nvPicPr>
          <p:cNvPr id="292515919" name="Image 5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869308" y="2418921"/>
            <a:ext cx="314325" cy="428625"/>
          </a:xfrm>
          <a:prstGeom prst="rect">
            <a:avLst/>
          </a:prstGeom>
        </p:spPr>
      </p:pic>
      <p:sp>
        <p:nvSpPr>
          <p:cNvPr id="700118701" name="Rectangle 6"/>
          <p:cNvSpPr/>
          <p:nvPr userDrawn="1"/>
        </p:nvSpPr>
        <p:spPr bwMode="auto">
          <a:xfrm>
            <a:off x="0" y="5994603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697676206" name="Title 1"/>
          <p:cNvSpPr>
            <a:spLocks noGrp="1"/>
          </p:cNvSpPr>
          <p:nvPr>
            <p:ph type="ctrTitle"/>
          </p:nvPr>
        </p:nvSpPr>
        <p:spPr bwMode="auto">
          <a:xfrm>
            <a:off x="2401843" y="2323859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94639532" name="Subtitle 2"/>
          <p:cNvSpPr>
            <a:spLocks noGrp="1"/>
          </p:cNvSpPr>
          <p:nvPr>
            <p:ph type="subTitle" idx="1"/>
          </p:nvPr>
        </p:nvSpPr>
        <p:spPr bwMode="auto">
          <a:xfrm>
            <a:off x="2401843" y="3191097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285129399" name="Image 2" descr="Une image contenant dessin, signe&#10;&#10;Description générée automatiquement"/>
          <p:cNvPicPr>
            <a:picLocks noChangeAspect="1"/>
          </p:cNvPicPr>
          <p:nvPr userDrawn="1"/>
        </p:nvPicPr>
        <p:blipFill rotWithShape="1">
          <a:blip r:embed="rId4"/>
          <a:stretch/>
        </p:blipFill>
        <p:spPr bwMode="auto">
          <a:xfrm>
            <a:off x="2401843" y="5628463"/>
            <a:ext cx="2286000" cy="8972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1_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270936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1899487941" name="Title 1"/>
          <p:cNvSpPr>
            <a:spLocks noGrp="1"/>
          </p:cNvSpPr>
          <p:nvPr>
            <p:ph type="title"/>
          </p:nvPr>
        </p:nvSpPr>
        <p:spPr bwMode="auto"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1753223218" name="Subtitle 2"/>
          <p:cNvSpPr>
            <a:spLocks noGrp="1"/>
          </p:cNvSpPr>
          <p:nvPr>
            <p:ph type="subTitle" idx="10"/>
          </p:nvPr>
        </p:nvSpPr>
        <p:spPr bwMode="auto"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1_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0007743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1447546381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983627653" name="Subtitle 2"/>
          <p:cNvSpPr>
            <a:spLocks noGrp="1"/>
          </p:cNvSpPr>
          <p:nvPr>
            <p:ph type="subTitle" idx="10"/>
          </p:nvPr>
        </p:nvSpPr>
        <p:spPr bwMode="auto"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Diapositive de titre - Version 2">
    <p:bg>
      <p:bgPr shadeToTitle="0">
        <a:solidFill>
          <a:srgbClr val="00A3A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86371930" name="Image 3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2401852" y="1272218"/>
            <a:ext cx="1546667" cy="417777"/>
          </a:xfrm>
          <a:prstGeom prst="rect">
            <a:avLst/>
          </a:prstGeom>
        </p:spPr>
      </p:pic>
      <p:pic>
        <p:nvPicPr>
          <p:cNvPr id="1135663444" name="Image 4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0" y="2837638"/>
            <a:ext cx="4076190" cy="2790476"/>
          </a:xfrm>
          <a:prstGeom prst="rect">
            <a:avLst/>
          </a:prstGeom>
        </p:spPr>
      </p:pic>
      <p:pic>
        <p:nvPicPr>
          <p:cNvPr id="1060238863" name="Image 5"/>
          <p:cNvPicPr>
            <a:picLocks noChangeAspect="1"/>
          </p:cNvPicPr>
          <p:nvPr userDrawn="1"/>
        </p:nvPicPr>
        <p:blipFill rotWithShape="1">
          <a:blip r:embed="rId4"/>
          <a:stretch/>
        </p:blipFill>
        <p:spPr bwMode="auto"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1876882703" name="Rectangle 6"/>
          <p:cNvSpPr/>
          <p:nvPr userDrawn="1"/>
        </p:nvSpPr>
        <p:spPr bwMode="auto"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481174918" name="Title 1"/>
          <p:cNvSpPr>
            <a:spLocks noGrp="1"/>
          </p:cNvSpPr>
          <p:nvPr>
            <p:ph type="ctrTitle"/>
          </p:nvPr>
        </p:nvSpPr>
        <p:spPr bwMode="auto"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2053448251" name="Subtitle 2"/>
          <p:cNvSpPr>
            <a:spLocks noGrp="1"/>
          </p:cNvSpPr>
          <p:nvPr>
            <p:ph type="subTitle" idx="1"/>
          </p:nvPr>
        </p:nvSpPr>
        <p:spPr bwMode="auto"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userDrawn="1">
  <p:cSld name="Page classiqu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1401560" name="Title 1"/>
          <p:cNvSpPr>
            <a:spLocks noGrp="1"/>
          </p:cNvSpPr>
          <p:nvPr>
            <p:ph type="title"/>
          </p:nvPr>
        </p:nvSpPr>
        <p:spPr bwMode="auto"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1922483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22345" y="1537856"/>
            <a:ext cx="9680172" cy="4006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188492283" name="Subtitle 2"/>
          <p:cNvSpPr>
            <a:spLocks noGrp="1"/>
          </p:cNvSpPr>
          <p:nvPr>
            <p:ph type="subTitle" idx="10"/>
          </p:nvPr>
        </p:nvSpPr>
        <p:spPr bwMode="auto">
          <a:xfrm>
            <a:off x="1122336" y="858842"/>
            <a:ext cx="968017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5165086" name="Content Placeholder 2"/>
          <p:cNvSpPr>
            <a:spLocks noGrp="1"/>
          </p:cNvSpPr>
          <p:nvPr>
            <p:ph idx="1"/>
          </p:nvPr>
        </p:nvSpPr>
        <p:spPr bwMode="auto"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1230795077" name="Title 1"/>
          <p:cNvSpPr>
            <a:spLocks noGrp="1"/>
          </p:cNvSpPr>
          <p:nvPr>
            <p:ph type="title"/>
          </p:nvPr>
        </p:nvSpPr>
        <p:spPr bwMode="auto"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2101687169" name="Subtitle 2"/>
          <p:cNvSpPr>
            <a:spLocks noGrp="1"/>
          </p:cNvSpPr>
          <p:nvPr>
            <p:ph type="subTitle" idx="10"/>
          </p:nvPr>
        </p:nvSpPr>
        <p:spPr bwMode="auto"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1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3857962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2233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41218337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4599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1962097486" name="Title 1"/>
          <p:cNvSpPr>
            <a:spLocks noGrp="1"/>
          </p:cNvSpPr>
          <p:nvPr>
            <p:ph type="title"/>
          </p:nvPr>
        </p:nvSpPr>
        <p:spPr bwMode="auto"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98118633" name="Subtitle 2"/>
          <p:cNvSpPr>
            <a:spLocks noGrp="1"/>
          </p:cNvSpPr>
          <p:nvPr>
            <p:ph type="subTitle" idx="10"/>
          </p:nvPr>
        </p:nvSpPr>
        <p:spPr bwMode="auto"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1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30627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22336" y="1537860"/>
            <a:ext cx="4330297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27182484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22336" y="2355454"/>
            <a:ext cx="4330297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1198641878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04140" y="1537860"/>
            <a:ext cx="435162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856068470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04140" y="2355454"/>
            <a:ext cx="435162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910410417" name="Title 1"/>
          <p:cNvSpPr>
            <a:spLocks noGrp="1"/>
          </p:cNvSpPr>
          <p:nvPr>
            <p:ph type="title"/>
          </p:nvPr>
        </p:nvSpPr>
        <p:spPr bwMode="auto"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287728108" name="Subtitle 2"/>
          <p:cNvSpPr>
            <a:spLocks noGrp="1"/>
          </p:cNvSpPr>
          <p:nvPr>
            <p:ph type="subTitle" idx="10"/>
          </p:nvPr>
        </p:nvSpPr>
        <p:spPr bwMode="auto"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1_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1784585" name="Title 1"/>
          <p:cNvSpPr>
            <a:spLocks noGrp="1"/>
          </p:cNvSpPr>
          <p:nvPr>
            <p:ph type="title"/>
          </p:nvPr>
        </p:nvSpPr>
        <p:spPr bwMode="auto"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1_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9117363" name="Title 1"/>
          <p:cNvSpPr>
            <a:spLocks noGrp="1"/>
          </p:cNvSpPr>
          <p:nvPr>
            <p:ph type="title"/>
          </p:nvPr>
        </p:nvSpPr>
        <p:spPr bwMode="auto"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1442763750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1621486796" name="Subtitle 2"/>
          <p:cNvSpPr>
            <a:spLocks noGrp="1"/>
          </p:cNvSpPr>
          <p:nvPr>
            <p:ph type="subTitle" idx="10"/>
          </p:nvPr>
        </p:nvSpPr>
        <p:spPr bwMode="auto"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886294725" name="Text Placeholder 2"/>
          <p:cNvSpPr>
            <a:spLocks noGrp="1"/>
          </p:cNvSpPr>
          <p:nvPr>
            <p:ph type="body" idx="11"/>
          </p:nvPr>
        </p:nvSpPr>
        <p:spPr bwMode="auto"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1_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7315586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581894"/>
            <a:ext cx="6172200" cy="503751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>
              <a:defRPr/>
            </a:pPr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539256322" name="Title 1"/>
          <p:cNvSpPr>
            <a:spLocks noGrp="1"/>
          </p:cNvSpPr>
          <p:nvPr>
            <p:ph type="title"/>
          </p:nvPr>
        </p:nvSpPr>
        <p:spPr bwMode="auto"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1059260288" name="Subtitle 2"/>
          <p:cNvSpPr>
            <a:spLocks noGrp="1"/>
          </p:cNvSpPr>
          <p:nvPr>
            <p:ph type="subTitle" idx="10"/>
          </p:nvPr>
        </p:nvSpPr>
        <p:spPr bwMode="auto"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583241338" name="Text Placeholder 2"/>
          <p:cNvSpPr>
            <a:spLocks noGrp="1"/>
          </p:cNvSpPr>
          <p:nvPr>
            <p:ph type="body" idx="11"/>
          </p:nvPr>
        </p:nvSpPr>
        <p:spPr bwMode="auto"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728235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765405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18134835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424045"/>
            <a:ext cx="7886700" cy="200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220539445" name="ZoneTexte 12"/>
          <p:cNvSpPr txBox="1"/>
          <p:nvPr userDrawn="1"/>
        </p:nvSpPr>
        <p:spPr bwMode="auto"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200" b="0">
                <a:solidFill>
                  <a:srgbClr val="00A3A6"/>
                </a:solidFill>
                <a:latin typeface="Raleway"/>
              </a:rPr>
              <a:t>p. </a:t>
            </a:r>
            <a:fld id="{10B4F56D-375A-4CA4-ABA3-E73F3ECBB440}" type="slidenum">
              <a:rPr lang="fr-FR" sz="1200" b="0">
                <a:solidFill>
                  <a:srgbClr val="00A3A6"/>
                </a:solidFill>
                <a:latin typeface="Raleway"/>
              </a:rPr>
              <a:t>4</a:t>
            </a:fld>
            <a:endParaRPr lang="fr-FR" sz="1200" b="0">
              <a:solidFill>
                <a:srgbClr val="00A3A6"/>
              </a:solidFill>
              <a:latin typeface="Raleway"/>
            </a:endParaRPr>
          </a:p>
        </p:txBody>
      </p:sp>
      <p:pic>
        <p:nvPicPr>
          <p:cNvPr id="1503861256" name="Image 13"/>
          <p:cNvPicPr>
            <a:picLocks noChangeAspect="1"/>
          </p:cNvPicPr>
          <p:nvPr userDrawn="1"/>
        </p:nvPicPr>
        <p:blipFill rotWithShape="1">
          <a:blip r:embed="rId13"/>
          <a:stretch/>
        </p:blipFill>
        <p:spPr bwMode="auto">
          <a:xfrm>
            <a:off x="0" y="6076187"/>
            <a:ext cx="2000250" cy="800100"/>
          </a:xfrm>
          <a:prstGeom prst="rect">
            <a:avLst/>
          </a:prstGeom>
        </p:spPr>
      </p:pic>
      <p:sp>
        <p:nvSpPr>
          <p:cNvPr id="2008540169" name="ZoneTexte 14"/>
          <p:cNvSpPr txBox="1"/>
          <p:nvPr userDrawn="1"/>
        </p:nvSpPr>
        <p:spPr bwMode="auto">
          <a:xfrm>
            <a:off x="1142997" y="6350731"/>
            <a:ext cx="6729067" cy="244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275662"/>
                </a:solidFill>
                <a:latin typeface="Calibri"/>
              </a:rPr>
              <a:t>Porous Flow visualization</a:t>
            </a:r>
            <a:endParaRPr lang="en-US" sz="1000">
              <a:solidFill>
                <a:srgbClr val="275662"/>
              </a:solidFill>
              <a:latin typeface="Calibri"/>
            </a:endParaRPr>
          </a:p>
        </p:txBody>
      </p:sp>
      <p:sp>
        <p:nvSpPr>
          <p:cNvPr id="1528698972" name="ZoneTexte 15"/>
          <p:cNvSpPr txBox="1"/>
          <p:nvPr userDrawn="1"/>
        </p:nvSpPr>
        <p:spPr bwMode="auto">
          <a:xfrm>
            <a:off x="1142996" y="6533136"/>
            <a:ext cx="6726187" cy="244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>
                <a:solidFill>
                  <a:srgbClr val="00A3A6"/>
                </a:solidFill>
                <a:latin typeface="Calibri Light"/>
              </a:rPr>
              <a:t>19/05/2026 A.Gargasson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1" ftr="0" hdr="0" sldNum="1"/>
  <p:txStyles>
    <p:titleStyle>
      <a:lvl1pPr marL="457200" indent="-457200" algn="l" defTabSz="914400" rtl="0">
        <a:lnSpc>
          <a:spcPct val="90000"/>
        </a:lnSpc>
        <a:spcBef>
          <a:spcPts val="0"/>
        </a:spcBef>
        <a:buFontTx/>
        <a:buBlip>
          <a:blip r:embed="rId14"/>
        </a:buBlip>
        <a:defRPr sz="3000" b="1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600">
          <a:solidFill>
            <a:srgbClr val="00A3A6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media1.sv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media8.svg"/><Relationship Id="rId5" Type="http://schemas.openxmlformats.org/officeDocument/2006/relationships/image" Target="../media/image29.png"/><Relationship Id="rId6" Type="http://schemas.openxmlformats.org/officeDocument/2006/relationships/image" Target="../media/media9.sv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media10.svg"/><Relationship Id="rId5" Type="http://schemas.openxmlformats.org/officeDocument/2006/relationships/image" Target="../media/image31.png"/><Relationship Id="rId6" Type="http://schemas.openxmlformats.org/officeDocument/2006/relationships/image" Target="../media/media11.sv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media12.sv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gif"/><Relationship Id="rId4" Type="http://schemas.openxmlformats.org/officeDocument/2006/relationships/hyperlink" Target="https://mathieusouzy.wordpress.com/publications/" TargetMode="Externa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2.gif"/><Relationship Id="rId6" Type="http://schemas.openxmlformats.org/officeDocument/2006/relationships/image" Target="../media/image1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gif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media3.svg"/><Relationship Id="rId5" Type="http://schemas.openxmlformats.org/officeDocument/2006/relationships/image" Target="../media/image23.png"/><Relationship Id="rId6" Type="http://schemas.openxmlformats.org/officeDocument/2006/relationships/image" Target="../media/media4.sv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media5.svg"/><Relationship Id="rId5" Type="http://schemas.openxmlformats.org/officeDocument/2006/relationships/image" Target="../media/image25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media6.svg"/><Relationship Id="rId5" Type="http://schemas.openxmlformats.org/officeDocument/2006/relationships/image" Target="../media/image27.png"/><Relationship Id="rId6" Type="http://schemas.openxmlformats.org/officeDocument/2006/relationships/image" Target="../media/media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2478722" name="Titre 9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Flow visualization in 3D porous media</a:t>
            </a:r>
            <a:endParaRPr lang="en-US" sz="3600"/>
          </a:p>
        </p:txBody>
      </p:sp>
      <p:sp>
        <p:nvSpPr>
          <p:cNvPr id="2066643747" name="Sous-titre 10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How to see through the opaque ?</a:t>
            </a:r>
            <a:endParaRPr lang="en-US"/>
          </a:p>
        </p:txBody>
      </p:sp>
      <p:pic>
        <p:nvPicPr>
          <p:cNvPr id="1848804528" name="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flipH="0" flipV="0">
            <a:off x="5057678" y="5642582"/>
            <a:ext cx="1339071" cy="580264"/>
          </a:xfrm>
          <a:prstGeom prst="rect">
            <a:avLst/>
          </a:prstGeom>
        </p:spPr>
      </p:pic>
      <p:sp>
        <p:nvSpPr>
          <p:cNvPr id="412517256" name=""/>
          <p:cNvSpPr txBox="1"/>
          <p:nvPr/>
        </p:nvSpPr>
        <p:spPr bwMode="auto">
          <a:xfrm rot="0" flipH="0" flipV="0">
            <a:off x="9050141" y="5415642"/>
            <a:ext cx="2737625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r">
              <a:defRPr/>
            </a:pPr>
            <a:r>
              <a:rPr lang="fr-FR"/>
              <a:t>A.Gargasson</a:t>
            </a:r>
            <a:endParaRPr lang="fr-FR"/>
          </a:p>
          <a:p>
            <a:pPr algn="r">
              <a:defRPr/>
            </a:pPr>
            <a:r>
              <a:rPr lang="fr-FR"/>
              <a:t>M.Souzy</a:t>
            </a:r>
            <a:endParaRPr lang="fr-FR"/>
          </a:p>
          <a:p>
            <a:pPr algn="r">
              <a:defRPr/>
            </a:pPr>
            <a:r>
              <a:rPr lang="fr-FR"/>
              <a:t>19/05/2026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6516132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The problem of roughness</a:t>
            </a:r>
            <a:endParaRPr lang="en-US" sz="3000"/>
          </a:p>
        </p:txBody>
      </p:sp>
      <p:sp>
        <p:nvSpPr>
          <p:cNvPr id="524894294" name="Espace réservé du texte 4"/>
          <p:cNvSpPr txBox="1"/>
          <p:nvPr/>
        </p:nvSpPr>
        <p:spPr bwMode="auto">
          <a:xfrm rot="0" flipH="0" flipV="0">
            <a:off x="1056713" y="899998"/>
            <a:ext cx="9589299" cy="1310176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5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5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1413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Actually,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3D printing makes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e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very interface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 quite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 rough</a:t>
            </a: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  <a:p>
            <a:pPr algn="l">
              <a:lnSpc>
                <a:spcPct val="90000"/>
              </a:lnSpc>
              <a:spcBef>
                <a:spcPts val="1413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This makes the observation </a:t>
            </a:r>
            <a:r>
              <a:rPr lang="en-US" sz="2200" b="1" i="0" u="sng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more sensible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 to a refractive mismatch</a:t>
            </a:r>
            <a:r>
              <a:rPr lang="fr-FR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 !</a:t>
            </a: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427710873" name="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flipH="0" flipV="0">
            <a:off x="543221" y="2565837"/>
            <a:ext cx="5387045" cy="2544066"/>
          </a:xfrm>
          <a:prstGeom prst="rect">
            <a:avLst/>
          </a:prstGeom>
        </p:spPr>
      </p:pic>
      <p:pic>
        <p:nvPicPr>
          <p:cNvPr id="1291792951" name="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flipH="0" flipV="0">
            <a:off x="6384352" y="2482805"/>
            <a:ext cx="5001781" cy="2710127"/>
          </a:xfrm>
          <a:prstGeom prst="rect">
            <a:avLst/>
          </a:prstGeom>
        </p:spPr>
      </p:pic>
      <p:sp>
        <p:nvSpPr>
          <p:cNvPr id="18354303" name="Espace réservé du texte 4"/>
          <p:cNvSpPr txBox="1"/>
          <p:nvPr/>
        </p:nvSpPr>
        <p:spPr bwMode="auto">
          <a:xfrm rot="0" flipH="0" flipV="0">
            <a:off x="3584448" y="2729664"/>
            <a:ext cx="1239521" cy="393551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5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5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1413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Matched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  <p:sp>
        <p:nvSpPr>
          <p:cNvPr id="1231727464" name="Espace réservé du texte 4"/>
          <p:cNvSpPr txBox="1"/>
          <p:nvPr/>
        </p:nvSpPr>
        <p:spPr bwMode="auto">
          <a:xfrm rot="0" flipH="0" flipV="0">
            <a:off x="6382512" y="2729664"/>
            <a:ext cx="1653944" cy="393551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5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5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1413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Unmatched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0102725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The problem of roughness</a:t>
            </a:r>
            <a:endParaRPr lang="en-US" sz="3000"/>
          </a:p>
        </p:txBody>
      </p:sp>
      <p:sp>
        <p:nvSpPr>
          <p:cNvPr id="1288985751" name="Espace réservé du texte 4"/>
          <p:cNvSpPr txBox="1"/>
          <p:nvPr/>
        </p:nvSpPr>
        <p:spPr bwMode="auto">
          <a:xfrm rot="0" flipH="0" flipV="0">
            <a:off x="1056712" y="899997"/>
            <a:ext cx="9200307" cy="1018049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4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4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1412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Moreover the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printer’s z-resolution is 50 µ</a:t>
            </a:r>
            <a:r>
              <a:rPr lang="fr-FR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m</a:t>
            </a: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  <a:p>
            <a:pPr algn="l">
              <a:lnSpc>
                <a:spcPct val="90000"/>
              </a:lnSpc>
              <a:spcBef>
                <a:spcPts val="1412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This gives slopes a « stairs-like » aspect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 which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deviates light even more</a:t>
            </a: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48708756" name="Espace réservé du texte 4"/>
          <p:cNvSpPr txBox="1"/>
          <p:nvPr/>
        </p:nvSpPr>
        <p:spPr bwMode="auto">
          <a:xfrm rot="0" flipH="0" flipV="0">
            <a:off x="4158557" y="2666851"/>
            <a:ext cx="1239520" cy="393550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4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4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1412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Matched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  <p:sp>
        <p:nvSpPr>
          <p:cNvPr id="9347940" name="Espace réservé du texte 4"/>
          <p:cNvSpPr txBox="1"/>
          <p:nvPr/>
        </p:nvSpPr>
        <p:spPr bwMode="auto">
          <a:xfrm rot="0" flipH="0" flipV="0">
            <a:off x="6330320" y="2666851"/>
            <a:ext cx="1653943" cy="393550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4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4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1412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Unmatched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  <p:pic>
        <p:nvPicPr>
          <p:cNvPr id="1601447786" name="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flipH="0" flipV="0">
            <a:off x="6552727" y="2537726"/>
            <a:ext cx="5427846" cy="2695902"/>
          </a:xfrm>
          <a:prstGeom prst="rect">
            <a:avLst/>
          </a:prstGeom>
        </p:spPr>
      </p:pic>
      <p:pic>
        <p:nvPicPr>
          <p:cNvPr id="1345133200" name="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flipH="0" flipV="0">
            <a:off x="563607" y="2537726"/>
            <a:ext cx="5845927" cy="2695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9963539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Next steps</a:t>
            </a:r>
            <a:endParaRPr lang="en-US" sz="3000"/>
          </a:p>
        </p:txBody>
      </p:sp>
      <p:sp>
        <p:nvSpPr>
          <p:cNvPr id="1845335795" name="Espace réservé du texte 4"/>
          <p:cNvSpPr txBox="1"/>
          <p:nvPr/>
        </p:nvSpPr>
        <p:spPr bwMode="auto">
          <a:xfrm rot="0" flipH="0" flipV="0">
            <a:off x="1080000" y="1308099"/>
            <a:ext cx="6854355" cy="3399968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7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7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1414"/>
              </a:spcBef>
              <a:spcAft>
                <a:spcPts val="0"/>
              </a:spcAft>
              <a:defRPr/>
            </a:pP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  <a:p>
            <a:pPr algn="l">
              <a:lnSpc>
                <a:spcPct val="90000"/>
              </a:lnSpc>
              <a:spcBef>
                <a:spcPts val="1415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 rigorous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test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is to inject the fluid in an empty container with rough walls</a:t>
            </a: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  <a:p>
            <a:pPr algn="l">
              <a:lnSpc>
                <a:spcPct val="90000"/>
              </a:lnSpc>
              <a:spcBef>
                <a:spcPts val="1414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 series of </a:t>
            </a:r>
            <a:r>
              <a:rPr lang="fr-FR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refractive indices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will be tested</a:t>
            </a:r>
            <a:r>
              <a:rPr lang="fr-FR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.</a:t>
            </a: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  <a:p>
            <a:pPr algn="l">
              <a:lnSpc>
                <a:spcPct val="90000"/>
              </a:lnSpc>
              <a:spcBef>
                <a:spcPts val="1415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We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will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then observe the fluid as far as possible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.</a:t>
            </a: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  <a:p>
            <a:pPr algn="l">
              <a:lnSpc>
                <a:spcPct val="90000"/>
              </a:lnSpc>
              <a:spcBef>
                <a:spcPts val="1415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clear image will indicate a good match.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  <p:pic>
        <p:nvPicPr>
          <p:cNvPr id="1751201419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8110657" y="593763"/>
            <a:ext cx="3210419" cy="5719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4072654" name="Espace réservé du texte 4"/>
          <p:cNvSpPr txBox="1"/>
          <p:nvPr/>
        </p:nvSpPr>
        <p:spPr bwMode="auto">
          <a:xfrm rot="0" flipH="0" flipV="0">
            <a:off x="1286153" y="3505042"/>
            <a:ext cx="2882049" cy="711754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7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7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1415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6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Any question?</a:t>
            </a:r>
            <a:endParaRPr sz="7200"/>
          </a:p>
        </p:txBody>
      </p:sp>
      <p:sp>
        <p:nvSpPr>
          <p:cNvPr id="945324379" name="Espace réservé du texte 4"/>
          <p:cNvSpPr txBox="1"/>
          <p:nvPr/>
        </p:nvSpPr>
        <p:spPr bwMode="auto">
          <a:xfrm rot="0" flipH="0" flipV="0">
            <a:off x="1201560" y="1455387"/>
            <a:ext cx="3327398" cy="711753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6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6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1414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6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Many thanks to :</a:t>
            </a:r>
            <a:endParaRPr lang="en-US" sz="7200"/>
          </a:p>
        </p:txBody>
      </p:sp>
      <p:pic>
        <p:nvPicPr>
          <p:cNvPr id="2083192067" name="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flipH="0" flipV="0">
            <a:off x="5540506" y="625078"/>
            <a:ext cx="6032236" cy="5210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7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5848650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M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+mj-lt"/>
                <a:ea typeface="+mj-ea"/>
                <a:cs typeface="+mj-cs"/>
              </a:rPr>
              <a:t>ixing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in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p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orous media</a:t>
            </a:r>
            <a:endParaRPr lang="en-US" sz="3000"/>
          </a:p>
        </p:txBody>
      </p:sp>
      <p:sp>
        <p:nvSpPr>
          <p:cNvPr id="271572640" name="Espace réservé du texte 4"/>
          <p:cNvSpPr txBox="1"/>
          <p:nvPr/>
        </p:nvSpPr>
        <p:spPr bwMode="auto">
          <a:xfrm rot="0" flipH="0" flipV="0">
            <a:off x="1080000" y="4827430"/>
            <a:ext cx="7939999" cy="974188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Porous media are able to mix liquids, even at low Reynolds number</a:t>
            </a:r>
            <a:endParaRPr lang="en-US"/>
          </a:p>
          <a:p>
            <a:pPr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Increasing dispersion allows a more efficient diffusion in space</a:t>
            </a:r>
            <a:endParaRPr lang="en-US" sz="2200"/>
          </a:p>
        </p:txBody>
      </p:sp>
      <p:pic>
        <p:nvPicPr>
          <p:cNvPr id="1331093528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245805" y="1037889"/>
            <a:ext cx="11700384" cy="3315108"/>
          </a:xfrm>
          <a:prstGeom prst="rect">
            <a:avLst/>
          </a:prstGeom>
        </p:spPr>
      </p:pic>
      <p:sp>
        <p:nvSpPr>
          <p:cNvPr id="414217778" name=""/>
          <p:cNvSpPr txBox="1"/>
          <p:nvPr/>
        </p:nvSpPr>
        <p:spPr bwMode="auto">
          <a:xfrm flipH="0" flipV="0">
            <a:off x="245803" y="4352996"/>
            <a:ext cx="3689271" cy="322326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4992" rIns="89991" bIns="44992"/>
          <a:lstStyle/>
          <a:p>
            <a:pPr>
              <a:defRPr/>
            </a:pPr>
            <a:r>
              <a:rPr sz="1100" i="0" u="sng">
                <a:hlinkClick r:id="rId4" tooltip=""/>
              </a:rPr>
              <a:t>https://mathieusouzy.wordpress.com/publications/</a:t>
            </a:r>
            <a:endParaRPr sz="1100" i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7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6617043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How to see through the opaque?</a:t>
            </a:r>
            <a:endParaRPr sz="3000"/>
          </a:p>
        </p:txBody>
      </p:sp>
      <p:sp>
        <p:nvSpPr>
          <p:cNvPr id="1766787240" name="Espace réservé du texte 4"/>
          <p:cNvSpPr txBox="1"/>
          <p:nvPr/>
        </p:nvSpPr>
        <p:spPr bwMode="auto">
          <a:xfrm rot="0" flipH="0" flipV="0">
            <a:off x="1080000" y="900000"/>
            <a:ext cx="4760057" cy="974188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7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7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Each grain absorbs light</a:t>
            </a:r>
            <a:endParaRPr/>
          </a:p>
          <a:p>
            <a:pPr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Each interface diffuses light</a:t>
            </a:r>
            <a:endParaRPr sz="2200"/>
          </a:p>
        </p:txBody>
      </p:sp>
      <p:pic>
        <p:nvPicPr>
          <p:cNvPr id="990962095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99534" y="1771444"/>
            <a:ext cx="11992928" cy="3958044"/>
          </a:xfrm>
          <a:prstGeom prst="rect">
            <a:avLst/>
          </a:prstGeom>
        </p:spPr>
      </p:pic>
      <p:sp>
        <p:nvSpPr>
          <p:cNvPr id="151085610" name="Espace réservé du texte 4"/>
          <p:cNvSpPr txBox="1"/>
          <p:nvPr/>
        </p:nvSpPr>
        <p:spPr bwMode="auto">
          <a:xfrm rot="0" flipH="0" flipV="0">
            <a:off x="1080000" y="1771443"/>
            <a:ext cx="7433983" cy="2582577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5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5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Several assays have already been made with PMMA beads an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d Triton X-100</a:t>
            </a: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How to make it for a micro-structured medium ?</a:t>
            </a: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One idea : 3D Printing !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96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8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3066453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From an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X-ray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t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omogram</a:t>
            </a:r>
            <a:r>
              <a:rPr lang="fr-FR" sz="3000"/>
              <a:t>...</a:t>
            </a:r>
            <a:endParaRPr lang="en-US" sz="3000"/>
          </a:p>
        </p:txBody>
      </p:sp>
      <p:sp>
        <p:nvSpPr>
          <p:cNvPr id="1221105651" name="Espace réservé du texte 4"/>
          <p:cNvSpPr txBox="1"/>
          <p:nvPr/>
        </p:nvSpPr>
        <p:spPr bwMode="auto">
          <a:xfrm rot="0" flipH="0" flipV="0">
            <a:off x="1080000" y="900000"/>
            <a:ext cx="9679788" cy="1416016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An 1.5 cm thick earth core is radiated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with X-rays</a:t>
            </a:r>
            <a:endParaRPr sz="2200"/>
          </a:p>
          <a:p>
            <a:pPr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The matter scatters light</a:t>
            </a:r>
            <a:endParaRPr sz="2200"/>
          </a:p>
          <a:p>
            <a:pPr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Empty parts appear in light blue / dark</a:t>
            </a:r>
            <a:endParaRPr sz="2200"/>
          </a:p>
        </p:txBody>
      </p:sp>
      <p:graphicFrame>
        <p:nvGraphicFramePr>
          <p:cNvPr id="1934226656" name=""/>
          <p:cNvGraphicFramePr>
            <a:graphicFrameLocks xmlns:a="http://schemas.openxmlformats.org/drawingml/2006/main" noChangeAspect="1"/>
          </p:cNvGraphicFramePr>
          <p:nvPr/>
        </p:nvGraphicFramePr>
        <p:xfrm flipH="0" flipV="0">
          <a:off x="4343252" y="2475172"/>
          <a:ext cx="3582654" cy="3426183"/>
        </p:xfrm>
        <a:graphic>
          <a:graphicData uri="http://schemas.openxmlformats.org/presentationml/2006/ole">
            <p:oleObj name="oleObj" r:id="rId4" imgW="3343275" imgH="3190875" progId="">
              <p:embed/>
              <p:pic>
                <p:nvPicPr>
                  <p:cNvPr id="1934226656" name=""/>
                  <p:cNvPicPr/>
                  <p:nvPr/>
                </p:nvPicPr>
                <p:blipFill rotWithShape="1">
                  <a:blip r:embed="rId3"/>
                  <a:stretch/>
                </p:blipFill>
                <p:spPr bwMode="auto">
                  <a:xfrm flipH="0" flipV="0">
                    <a:off x="4343252" y="2475172"/>
                    <a:ext cx="3582654" cy="3426183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</p:pic>
            </p:oleObj>
          </a:graphicData>
        </a:graphic>
      </p:graphicFrame>
      <p:sp>
        <p:nvSpPr>
          <p:cNvPr id="1161403207" name=""/>
          <p:cNvSpPr txBox="1"/>
          <p:nvPr/>
        </p:nvSpPr>
        <p:spPr bwMode="auto">
          <a:xfrm flipH="0" flipV="0">
            <a:off x="4343251" y="5901354"/>
            <a:ext cx="7435027" cy="474044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4993" rIns="89991" bIns="44993"/>
          <a:lstStyle/>
          <a:p>
            <a:pPr>
              <a:spcBef>
                <a:spcPts val="1189"/>
              </a:spcBef>
              <a:spcAft>
                <a:spcPts val="991"/>
              </a:spcAft>
              <a:defRPr/>
            </a:pPr>
            <a:r>
              <a:rPr sz="1000"/>
              <a:t>IVONIN, Dmitriy, KALNIN, Timofey, DEMBOVETSKIY, Alexandr, </a:t>
            </a:r>
            <a:r>
              <a:rPr sz="1000" i="1"/>
              <a:t>et al.</a:t>
            </a:r>
            <a:r>
              <a:rPr sz="1000"/>
              <a:t> Experimental data showing the effect of wetting on soil structure transformations: 3D images. Data in Brief, 2022, vol. 41, p. 107928.</a:t>
            </a:r>
            <a:endParaRPr/>
          </a:p>
        </p:txBody>
      </p:sp>
      <p:pic>
        <p:nvPicPr>
          <p:cNvPr id="1652369504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743191" y="2475172"/>
            <a:ext cx="3478358" cy="3426183"/>
          </a:xfrm>
          <a:prstGeom prst="rect">
            <a:avLst/>
          </a:prstGeom>
        </p:spPr>
      </p:pic>
      <p:pic>
        <p:nvPicPr>
          <p:cNvPr id="1960788515" name="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 flipH="0" flipV="0">
            <a:off x="8047608" y="305345"/>
            <a:ext cx="3730672" cy="5596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2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40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7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7526280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...to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3D Printing</a:t>
            </a: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 !</a:t>
            </a:r>
            <a:endParaRPr sz="3000"/>
          </a:p>
        </p:txBody>
      </p:sp>
      <p:sp>
        <p:nvSpPr>
          <p:cNvPr id="1529030162" name="Espace réservé du texte 4"/>
          <p:cNvSpPr txBox="1"/>
          <p:nvPr/>
        </p:nvSpPr>
        <p:spPr bwMode="auto">
          <a:xfrm rot="0" flipH="0" flipV="0">
            <a:off x="256483" y="3735828"/>
            <a:ext cx="7504515" cy="1574766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1415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From the image stack is made an STL file.</a:t>
            </a:r>
            <a:endParaRPr lang="en-US" sz="2200"/>
          </a:p>
          <a:p>
            <a:pPr algn="l">
              <a:lnSpc>
                <a:spcPct val="90000"/>
              </a:lnSpc>
              <a:spcBef>
                <a:spcPts val="1416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The 3D surface file is transmitted to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 DLS 3D printer.</a:t>
            </a:r>
            <a:endParaRPr lang="en-US" sz="2200" b="0" i="0" u="none" strike="noStrike" cap="none" spc="0">
              <a:solidFill>
                <a:srgbClr val="00A3A6"/>
              </a:solidFill>
              <a:latin typeface="Calibri"/>
              <a:ea typeface="Calibri"/>
              <a:cs typeface="Calibri"/>
            </a:endParaRPr>
          </a:p>
          <a:p>
            <a:pPr algn="l">
              <a:lnSpc>
                <a:spcPct val="90000"/>
              </a:lnSpc>
              <a:spcBef>
                <a:spcPts val="1416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The porous medium is replicated in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 transparent resin</a:t>
            </a:r>
            <a:endParaRPr lang="en-US" sz="2200"/>
          </a:p>
        </p:txBody>
      </p:sp>
      <p:pic>
        <p:nvPicPr>
          <p:cNvPr id="1915708679" name=""/>
          <p:cNvPicPr>
            <a:picLocks noChangeAspect="1"/>
          </p:cNvPicPr>
          <p:nvPr/>
        </p:nvPicPr>
        <p:blipFill rotWithShape="1">
          <a:blip r:embed="rId3">
            <a:alphaModFix amt="100000"/>
          </a:blip>
          <a:stretch/>
        </p:blipFill>
        <p:spPr bwMode="auto">
          <a:xfrm rot="16199969" flipH="0" flipV="0">
            <a:off x="2907199" y="784418"/>
            <a:ext cx="5691008" cy="56910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07325740" name=""/>
          <p:cNvPicPr/>
          <p:nvPr/>
        </p:nvPicPr>
        <p:blipFill rotWithShape="1">
          <a:blip r:embed="rId4">
            <a:alphaModFix amt="100000"/>
          </a:blip>
          <a:srcRect l="3784" t="26065" r="5057" b="0"/>
          <a:stretch/>
        </p:blipFill>
        <p:spPr bwMode="auto">
          <a:xfrm>
            <a:off x="507927" y="1117036"/>
            <a:ext cx="4798496" cy="22667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79831464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9400052" y="1800616"/>
            <a:ext cx="1827499" cy="3658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83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32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03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0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4140380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Flow Observation</a:t>
            </a:r>
            <a:endParaRPr sz="3000"/>
          </a:p>
        </p:txBody>
      </p:sp>
      <p:sp>
        <p:nvSpPr>
          <p:cNvPr id="990536278" name="Espace réservé du texte 4"/>
          <p:cNvSpPr txBox="1"/>
          <p:nvPr/>
        </p:nvSpPr>
        <p:spPr bwMode="auto">
          <a:xfrm rot="0" flipH="0" flipV="0">
            <a:off x="1080000" y="900000"/>
            <a:ext cx="6441796" cy="1310181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1416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We illuminate fluorescent tracers in the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medium with a laser sheet on several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layers.</a:t>
            </a:r>
            <a:endParaRPr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  <a:p>
            <a:pPr algn="l">
              <a:lnSpc>
                <a:spcPct val="90000"/>
              </a:lnSpc>
              <a:spcBef>
                <a:spcPts val="1416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The layers will allow us to reconstruct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the 3D flow.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  <p:pic>
        <p:nvPicPr>
          <p:cNvPr id="1469605488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rot="0" flipH="0" flipV="0">
            <a:off x="1078991" y="2142222"/>
            <a:ext cx="5266607" cy="3949956"/>
          </a:xfrm>
          <a:prstGeom prst="rect">
            <a:avLst/>
          </a:prstGeom>
        </p:spPr>
      </p:pic>
      <p:pic>
        <p:nvPicPr>
          <p:cNvPr id="1416787139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rot="0" flipH="0" flipV="0">
            <a:off x="1078991" y="2142222"/>
            <a:ext cx="5266607" cy="3949956"/>
          </a:xfrm>
          <a:prstGeom prst="rect">
            <a:avLst/>
          </a:prstGeom>
        </p:spPr>
      </p:pic>
      <p:pic>
        <p:nvPicPr>
          <p:cNvPr id="6382809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rot="0" flipH="0" flipV="0">
            <a:off x="1078991" y="2142222"/>
            <a:ext cx="5266607" cy="3949956"/>
          </a:xfrm>
          <a:prstGeom prst="rect">
            <a:avLst/>
          </a:prstGeom>
        </p:spPr>
      </p:pic>
      <p:pic>
        <p:nvPicPr>
          <p:cNvPr id="1085536100" name="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 rot="0" flipH="0" flipV="0">
            <a:off x="6720839" y="2139695"/>
            <a:ext cx="5266943" cy="3950208"/>
          </a:xfrm>
          <a:prstGeom prst="rect">
            <a:avLst/>
          </a:prstGeom>
        </p:spPr>
      </p:pic>
      <p:pic>
        <p:nvPicPr>
          <p:cNvPr id="1683878824" name="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 rot="0" flipH="0" flipV="0">
            <a:off x="6720839" y="2139695"/>
            <a:ext cx="5266943" cy="3950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78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678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553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8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87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8387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945524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Index Matching</a:t>
            </a:r>
            <a:endParaRPr sz="3000"/>
          </a:p>
        </p:txBody>
      </p:sp>
      <p:sp>
        <p:nvSpPr>
          <p:cNvPr id="854277090" name="Espace réservé du texte 4"/>
          <p:cNvSpPr txBox="1"/>
          <p:nvPr/>
        </p:nvSpPr>
        <p:spPr bwMode="auto">
          <a:xfrm rot="0" flipH="0" flipV="0">
            <a:off x="1080000" y="900000"/>
            <a:ext cx="9679787" cy="1310182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1416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One is looking for a liquid that matches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perfectly the resin RI.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  <a:p>
            <a:pPr algn="l">
              <a:lnSpc>
                <a:spcPct val="90000"/>
              </a:lnSpc>
              <a:spcBef>
                <a:spcPts val="1416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For </a:t>
            </a:r>
            <a:r>
              <a:rPr lang="fr-FR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liquid </a:t>
            </a:r>
            <a:r>
              <a:rPr lang="fr-FR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Anicubic’s High Clear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resin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 n = 1.485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  <a:p>
            <a:pPr algn="l">
              <a:lnSpc>
                <a:spcPct val="90000"/>
              </a:lnSpc>
              <a:spcBef>
                <a:spcPts val="1416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 95% mix Triton X-100 / </a:t>
            </a:r>
            <a:r>
              <a:rPr lang="fr-FR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H</a:t>
            </a:r>
            <a:r>
              <a:rPr lang="fr-FR" sz="2200" b="0" i="0" u="none" strike="noStrike" cap="none" spc="0" baseline="-2500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2</a:t>
            </a:r>
            <a:r>
              <a:rPr lang="fr-FR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O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matches the latter</a:t>
            </a:r>
            <a:endParaRPr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  <p:pic>
        <p:nvPicPr>
          <p:cNvPr id="712059621" name="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flipH="0" flipV="0">
            <a:off x="6140361" y="2437705"/>
            <a:ext cx="5664586" cy="3746300"/>
          </a:xfrm>
          <a:prstGeom prst="rect">
            <a:avLst/>
          </a:prstGeom>
        </p:spPr>
      </p:pic>
      <p:pic>
        <p:nvPicPr>
          <p:cNvPr id="116839974" name="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flipH="0" flipV="0">
            <a:off x="176317" y="2448110"/>
            <a:ext cx="5743575" cy="3735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839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839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839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05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712059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2059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500" fill="hold"/>
                                        <p:tgtEl>
                                          <p:spTgt spid="712059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1699785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Flow Observation</a:t>
            </a:r>
            <a:endParaRPr sz="3000"/>
          </a:p>
        </p:txBody>
      </p:sp>
      <p:sp>
        <p:nvSpPr>
          <p:cNvPr id="93070563" name="Espace réservé du texte 4"/>
          <p:cNvSpPr txBox="1"/>
          <p:nvPr/>
        </p:nvSpPr>
        <p:spPr bwMode="auto">
          <a:xfrm rot="0" flipH="0" flipV="0">
            <a:off x="1080000" y="900000"/>
            <a:ext cx="5992096" cy="1310180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7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7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7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1415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The images have sharp and blurred zones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  <a:p>
            <a:pPr algn="l">
              <a:lnSpc>
                <a:spcPct val="90000"/>
              </a:lnSpc>
              <a:spcBef>
                <a:spcPts val="1415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Assays are made in a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wide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range of refractive indices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  <p:pic>
        <p:nvPicPr>
          <p:cNvPr id="917448777" name="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flipH="0" flipV="0">
            <a:off x="6560034" y="1017746"/>
            <a:ext cx="5448082" cy="5282360"/>
          </a:xfrm>
          <a:prstGeom prst="rect">
            <a:avLst/>
          </a:prstGeom>
        </p:spPr>
      </p:pic>
      <p:pic>
        <p:nvPicPr>
          <p:cNvPr id="1837727373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1904999" y="2142145"/>
            <a:ext cx="4157961" cy="4157961"/>
          </a:xfrm>
          <a:prstGeom prst="rect">
            <a:avLst/>
          </a:prstGeom>
        </p:spPr>
      </p:pic>
      <p:sp>
        <p:nvSpPr>
          <p:cNvPr id="578356480" name=""/>
          <p:cNvSpPr/>
          <p:nvPr/>
        </p:nvSpPr>
        <p:spPr bwMode="auto">
          <a:xfrm rot="0" flipH="0" flipV="0">
            <a:off x="2191968" y="4399786"/>
            <a:ext cx="916781" cy="690562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>
              <a:ln w="28575">
                <a:solidFill>
                  <a:srgbClr val="000000">
                    <a:alpha val="99999"/>
                  </a:srgbClr>
                </a:solidFill>
                <a:prstDash val="solid"/>
              </a:ln>
              <a:noFill/>
            </a:endParaRPr>
          </a:p>
        </p:txBody>
      </p:sp>
      <p:sp>
        <p:nvSpPr>
          <p:cNvPr id="828274734" name=""/>
          <p:cNvSpPr/>
          <p:nvPr/>
        </p:nvSpPr>
        <p:spPr bwMode="auto">
          <a:xfrm rot="0" flipH="0" flipV="0">
            <a:off x="2987305" y="2373343"/>
            <a:ext cx="2407444" cy="6905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>
              <a:ln w="28575">
                <a:solidFill>
                  <a:srgbClr val="000000">
                    <a:alpha val="99999"/>
                  </a:srgbClr>
                </a:solidFill>
                <a:prstDash val="solid"/>
              </a:ln>
              <a:noFill/>
            </a:endParaRPr>
          </a:p>
        </p:txBody>
      </p:sp>
      <p:sp>
        <p:nvSpPr>
          <p:cNvPr id="1703703924" name=""/>
          <p:cNvSpPr/>
          <p:nvPr/>
        </p:nvSpPr>
        <p:spPr bwMode="auto">
          <a:xfrm rot="0" flipH="0" flipV="0">
            <a:off x="4191027" y="3313644"/>
            <a:ext cx="1024722" cy="6905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>
              <a:ln w="28575">
                <a:solidFill>
                  <a:srgbClr val="000000">
                    <a:alpha val="99999"/>
                  </a:srgbClr>
                </a:solidFill>
                <a:prstDash val="solid"/>
              </a:ln>
              <a:noFill/>
            </a:endParaRPr>
          </a:p>
        </p:txBody>
      </p:sp>
      <p:sp>
        <p:nvSpPr>
          <p:cNvPr id="1752296964" name=""/>
          <p:cNvSpPr/>
          <p:nvPr/>
        </p:nvSpPr>
        <p:spPr bwMode="auto">
          <a:xfrm rot="0" flipH="0" flipV="0">
            <a:off x="2987305" y="3120762"/>
            <a:ext cx="1024722" cy="6905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>
              <a:ln w="28575">
                <a:solidFill>
                  <a:srgbClr val="000000">
                    <a:alpha val="99999"/>
                  </a:srgbClr>
                </a:solidFill>
                <a:prstDash val="solid"/>
              </a:ln>
              <a:noFill/>
            </a:endParaRPr>
          </a:p>
        </p:txBody>
      </p:sp>
      <p:sp>
        <p:nvSpPr>
          <p:cNvPr id="1749120936" name=""/>
          <p:cNvSpPr/>
          <p:nvPr/>
        </p:nvSpPr>
        <p:spPr bwMode="auto">
          <a:xfrm rot="0" flipH="0" flipV="0">
            <a:off x="2802749" y="5020498"/>
            <a:ext cx="933053" cy="883991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>
              <a:ln w="28575">
                <a:solidFill>
                  <a:srgbClr val="000000">
                    <a:alpha val="99999"/>
                  </a:srgbClr>
                </a:solidFill>
                <a:prstDash val="solid"/>
              </a:ln>
              <a:noFill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356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12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27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70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44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917448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7448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500" fill="hold"/>
                                        <p:tgtEl>
                                          <p:spTgt spid="917448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96485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3000" b="1" i="0" u="none" strike="noStrike" cap="none" spc="0">
                <a:solidFill>
                  <a:srgbClr val="00A3A6"/>
                </a:solidFill>
                <a:latin typeface="Calibri Light"/>
                <a:ea typeface="Calibri Light"/>
                <a:cs typeface="Calibri Light"/>
              </a:rPr>
              <a:t>The problem of roughness</a:t>
            </a:r>
            <a:endParaRPr lang="en-US" sz="3000"/>
          </a:p>
        </p:txBody>
      </p:sp>
      <p:sp>
        <p:nvSpPr>
          <p:cNvPr id="559116551" name="Espace réservé du texte 4"/>
          <p:cNvSpPr txBox="1"/>
          <p:nvPr/>
        </p:nvSpPr>
        <p:spPr bwMode="auto">
          <a:xfrm rot="0" flipH="0" flipV="0">
            <a:off x="1080000" y="899998"/>
            <a:ext cx="10363999" cy="950571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6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6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6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1414"/>
              </a:spcBef>
              <a:spcAft>
                <a:spcPts val="0"/>
              </a:spcAft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Initial 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guess </a:t>
            </a: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: we want to see through « bead like » obstacles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  <p:pic>
        <p:nvPicPr>
          <p:cNvPr id="1021629291" name="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flipH="0" flipV="0">
            <a:off x="7799609" y="2014877"/>
            <a:ext cx="3506328" cy="4119602"/>
          </a:xfrm>
          <a:prstGeom prst="rect">
            <a:avLst/>
          </a:prstGeom>
        </p:spPr>
      </p:pic>
      <p:pic>
        <p:nvPicPr>
          <p:cNvPr id="556449673" name=""/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flipH="0" flipV="0">
            <a:off x="608597" y="2014877"/>
            <a:ext cx="6186069" cy="3346343"/>
          </a:xfrm>
          <a:prstGeom prst="rect">
            <a:avLst/>
          </a:prstGeom>
        </p:spPr>
      </p:pic>
      <p:sp>
        <p:nvSpPr>
          <p:cNvPr id="1983714638" name="Espace réservé du texte 4"/>
          <p:cNvSpPr txBox="1"/>
          <p:nvPr/>
        </p:nvSpPr>
        <p:spPr bwMode="auto">
          <a:xfrm rot="0" flipH="0" flipV="0">
            <a:off x="2608135" y="2432007"/>
            <a:ext cx="1239880" cy="393551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5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5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1413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Matched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  <p:sp>
        <p:nvSpPr>
          <p:cNvPr id="850155834" name="Espace réservé du texte 4"/>
          <p:cNvSpPr txBox="1"/>
          <p:nvPr/>
        </p:nvSpPr>
        <p:spPr bwMode="auto">
          <a:xfrm rot="0" flipH="0" flipV="0">
            <a:off x="7072094" y="2432007"/>
            <a:ext cx="1584707" cy="393551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5"/>
              </a:spcBef>
              <a:buFont typeface="Arial"/>
              <a:buChar char="•"/>
              <a:defRPr sz="2600">
                <a:solidFill>
                  <a:srgbClr val="00A3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5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1413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0" u="none" strike="noStrike" cap="none" spc="0">
                <a:solidFill>
                  <a:srgbClr val="00A3A6"/>
                </a:solidFill>
                <a:latin typeface="Calibri"/>
                <a:ea typeface="Calibri"/>
                <a:cs typeface="Calibri"/>
              </a:rPr>
              <a:t>Unmatched</a:t>
            </a:r>
            <a:endParaRPr lang="en-US" sz="2200" b="0" i="0" u="none" strike="noStrike" cap="none" spc="0">
              <a:solidFill>
                <a:srgbClr val="00A3A6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/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ONLYOFFICE/9.3.0.140</Application>
  <PresentationFormat>On-screen Show (4:3)</PresentationFormat>
  <Paragraphs>0</Paragraphs>
  <Slides>13</Slides>
  <Notes>13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/>
  <cp:revision>56</cp:revision>
  <dcterms:created xsi:type="dcterms:W3CDTF">2019-12-11T10:12:20Z</dcterms:created>
  <dcterms:modified xsi:type="dcterms:W3CDTF">2026-05-15T20:21:00Z</dcterms:modified>
</cp:coreProperties>
</file>