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AD1A14-F0F4-4C4C-8EAA-4AB5F443922B}">
  <a:tblStyle styleId="{32AD1A14-F0F4-4C4C-8EAA-4AB5F443922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37f43e6f3_2_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g3e37f43e6f3_2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37f43e6f3_2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g3e37f43e6f3_2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e37f43e6f3_2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g3e37f43e6f3_2_2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e37f43e6f3_2_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g3e37f43e6f3_2_2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37f43e6f3_2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6" name="Google Shape;306;g3e37f43e6f3_2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37f43e6f3_2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g3e37f43e6f3_2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37f43e6f3_2_2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8" name="Google Shape;328;g3e37f43e6f3_2_2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e37f43e6f3_2_2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3" name="Google Shape;343;g3e37f43e6f3_2_2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e37f43e6f3_2_2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4" name="Google Shape;354;g3e37f43e6f3_2_2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37f43e6f3_2_3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g3e37f43e6f3_2_3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e37f43e6f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4" name="Google Shape;384;g3e37f43e6f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37f43e6f3_2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g3e37f43e6f3_2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e37f43e6f3_2_3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6" name="Google Shape;396;g3e37f43e6f3_2_3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37f43e6f3_2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g3e37f43e6f3_2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37f43e6f3_2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g3e37f43e6f3_2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37f43e6f3_2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g3e37f43e6f3_2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37f43e6f3_2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g3e37f43e6f3_2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37f43e6f3_2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g3e37f43e6f3_2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37f43e6f3_2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g3e37f43e6f3_2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e37f43e6f3_2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g3e37f43e6f3_2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side mørk - stående bilde">
  <p:cSld name="Forside mørk - stående bilde">
    <p:bg>
      <p:bgPr>
        <a:solidFill>
          <a:schemeClr val="dk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1214634" y="1541206"/>
            <a:ext cx="3780000" cy="9438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214634" y="2788638"/>
            <a:ext cx="37800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58" name="Google Shape;58;p14"/>
          <p:cNvCxnSpPr/>
          <p:nvPr/>
        </p:nvCxnSpPr>
        <p:spPr>
          <a:xfrm>
            <a:off x="1214634" y="4075007"/>
            <a:ext cx="31645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1214634" y="4197110"/>
            <a:ext cx="37800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14"/>
          <p:cNvSpPr/>
          <p:nvPr>
            <p:ph idx="3" type="pic"/>
          </p:nvPr>
        </p:nvSpPr>
        <p:spPr>
          <a:xfrm>
            <a:off x="5364000" y="0"/>
            <a:ext cx="3780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588" y="416356"/>
            <a:ext cx="2079000" cy="599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spalte med bakgrunn mørk" type="obj">
  <p:cSld name="OBJECT">
    <p:bg>
      <p:bgPr>
        <a:solidFill>
          <a:schemeClr val="dk2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/>
          <p:nvPr/>
        </p:nvSpPr>
        <p:spPr>
          <a:xfrm>
            <a:off x="609451" y="1022960"/>
            <a:ext cx="8194500" cy="3793500"/>
          </a:xfrm>
          <a:prstGeom prst="rect">
            <a:avLst/>
          </a:prstGeom>
          <a:solidFill>
            <a:srgbClr val="003F52">
              <a:alpha val="50196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Google Shape;65;p15"/>
          <p:cNvCxnSpPr/>
          <p:nvPr/>
        </p:nvCxnSpPr>
        <p:spPr>
          <a:xfrm>
            <a:off x="607070" y="1018914"/>
            <a:ext cx="8194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607070" y="1020809"/>
            <a:ext cx="8194500" cy="3771709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>
            <a:lvl1pPr indent="-3238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67" name="Google Shape;67;p15"/>
          <p:cNvGrpSpPr/>
          <p:nvPr/>
        </p:nvGrpSpPr>
        <p:grpSpPr>
          <a:xfrm>
            <a:off x="209865" y="4878047"/>
            <a:ext cx="187770" cy="163878"/>
            <a:chOff x="5122863" y="2579688"/>
            <a:chExt cx="1946276" cy="1698625"/>
          </a:xfrm>
        </p:grpSpPr>
        <p:sp>
          <p:nvSpPr>
            <p:cNvPr id="68" name="Google Shape;68;p15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15"/>
          <p:cNvSpPr txBox="1"/>
          <p:nvPr>
            <p:ph idx="11" type="ftr"/>
          </p:nvPr>
        </p:nvSpPr>
        <p:spPr>
          <a:xfrm>
            <a:off x="608963" y="4806000"/>
            <a:ext cx="8192608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803565" y="4804541"/>
            <a:ext cx="3375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 spalter med bakgrunn mørk">
  <p:cSld name="To spalter med bakgrunn mørk">
    <p:bg>
      <p:bgPr>
        <a:solidFill>
          <a:schemeClr val="dk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6"/>
          <p:cNvSpPr/>
          <p:nvPr/>
        </p:nvSpPr>
        <p:spPr>
          <a:xfrm>
            <a:off x="607946" y="1014719"/>
            <a:ext cx="3942000" cy="3793500"/>
          </a:xfrm>
          <a:prstGeom prst="rect">
            <a:avLst/>
          </a:prstGeom>
          <a:solidFill>
            <a:srgbClr val="003F52">
              <a:alpha val="50196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Google Shape;75;p16"/>
          <p:cNvCxnSpPr/>
          <p:nvPr/>
        </p:nvCxnSpPr>
        <p:spPr>
          <a:xfrm>
            <a:off x="607070" y="1022134"/>
            <a:ext cx="39420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608962" y="1010940"/>
            <a:ext cx="3934633" cy="37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>
            <a:lvl1pPr indent="-3238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6"/>
          <p:cNvSpPr/>
          <p:nvPr/>
        </p:nvSpPr>
        <p:spPr>
          <a:xfrm>
            <a:off x="4860679" y="1013652"/>
            <a:ext cx="3942000" cy="3793500"/>
          </a:xfrm>
          <a:prstGeom prst="rect">
            <a:avLst/>
          </a:prstGeom>
          <a:solidFill>
            <a:srgbClr val="003F52">
              <a:alpha val="50196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" name="Google Shape;78;p16"/>
          <p:cNvCxnSpPr/>
          <p:nvPr/>
        </p:nvCxnSpPr>
        <p:spPr>
          <a:xfrm>
            <a:off x="4854329" y="1021456"/>
            <a:ext cx="39420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" name="Google Shape;79;p16"/>
          <p:cNvSpPr txBox="1"/>
          <p:nvPr>
            <p:ph idx="2" type="body"/>
          </p:nvPr>
        </p:nvSpPr>
        <p:spPr>
          <a:xfrm>
            <a:off x="4854328" y="1010939"/>
            <a:ext cx="3942001" cy="37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>
            <a:lvl1pPr indent="-3238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›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80" name="Google Shape;80;p16"/>
          <p:cNvGrpSpPr/>
          <p:nvPr/>
        </p:nvGrpSpPr>
        <p:grpSpPr>
          <a:xfrm>
            <a:off x="209865" y="4878047"/>
            <a:ext cx="187770" cy="163878"/>
            <a:chOff x="5122863" y="2579688"/>
            <a:chExt cx="1946276" cy="1698625"/>
          </a:xfrm>
        </p:grpSpPr>
        <p:sp>
          <p:nvSpPr>
            <p:cNvPr id="81" name="Google Shape;81;p16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16"/>
          <p:cNvSpPr txBox="1"/>
          <p:nvPr>
            <p:ph idx="11" type="ftr"/>
          </p:nvPr>
        </p:nvSpPr>
        <p:spPr>
          <a:xfrm>
            <a:off x="608963" y="4806000"/>
            <a:ext cx="8193716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803565" y="4804541"/>
            <a:ext cx="3375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illeside mørk - to liggende bilder">
  <p:cSld name="Skilleside mørk - to liggende bilder">
    <p:bg>
      <p:bgPr>
        <a:solidFill>
          <a:schemeClr val="dk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ctrTitle"/>
          </p:nvPr>
        </p:nvSpPr>
        <p:spPr>
          <a:xfrm>
            <a:off x="607070" y="1409542"/>
            <a:ext cx="4320000" cy="9438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87" name="Google Shape;87;p17"/>
          <p:cNvCxnSpPr/>
          <p:nvPr/>
        </p:nvCxnSpPr>
        <p:spPr>
          <a:xfrm>
            <a:off x="607070" y="2575792"/>
            <a:ext cx="316454" cy="0"/>
          </a:xfrm>
          <a:prstGeom prst="straightConnector1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8" name="Google Shape;88;p17"/>
          <p:cNvSpPr txBox="1"/>
          <p:nvPr>
            <p:ph idx="1" type="subTitle"/>
          </p:nvPr>
        </p:nvSpPr>
        <p:spPr>
          <a:xfrm>
            <a:off x="607070" y="2777975"/>
            <a:ext cx="43200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9" name="Google Shape;89;p17"/>
          <p:cNvSpPr/>
          <p:nvPr>
            <p:ph idx="2" type="pic"/>
          </p:nvPr>
        </p:nvSpPr>
        <p:spPr>
          <a:xfrm>
            <a:off x="5364000" y="4121"/>
            <a:ext cx="3780000" cy="2538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7"/>
          <p:cNvSpPr/>
          <p:nvPr>
            <p:ph idx="3" type="pic"/>
          </p:nvPr>
        </p:nvSpPr>
        <p:spPr>
          <a:xfrm>
            <a:off x="5364000" y="2601587"/>
            <a:ext cx="3780000" cy="2538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1" name="Google Shape;91;p17"/>
          <p:cNvGrpSpPr/>
          <p:nvPr/>
        </p:nvGrpSpPr>
        <p:grpSpPr>
          <a:xfrm>
            <a:off x="209865" y="4878047"/>
            <a:ext cx="187770" cy="163878"/>
            <a:chOff x="5122863" y="2579688"/>
            <a:chExt cx="1946276" cy="1698625"/>
          </a:xfrm>
        </p:grpSpPr>
        <p:sp>
          <p:nvSpPr>
            <p:cNvPr id="92" name="Google Shape;92;p17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sside mørk">
  <p:cSld name="Avslutningsside mørk">
    <p:bg>
      <p:bgPr>
        <a:solidFill>
          <a:schemeClr val="dk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8"/>
          <p:cNvGrpSpPr/>
          <p:nvPr/>
        </p:nvGrpSpPr>
        <p:grpSpPr>
          <a:xfrm>
            <a:off x="2830606" y="779636"/>
            <a:ext cx="3482788" cy="3039623"/>
            <a:chOff x="5122863" y="2579688"/>
            <a:chExt cx="1946276" cy="1698625"/>
          </a:xfrm>
        </p:grpSpPr>
        <p:sp>
          <p:nvSpPr>
            <p:cNvPr id="96" name="Google Shape;96;p18"/>
            <p:cNvSpPr/>
            <p:nvPr/>
          </p:nvSpPr>
          <p:spPr>
            <a:xfrm>
              <a:off x="5122863" y="2579688"/>
              <a:ext cx="554038" cy="747713"/>
            </a:xfrm>
            <a:custGeom>
              <a:rect b="b" l="l" r="r" t="t"/>
              <a:pathLst>
                <a:path extrusionOk="0" h="471" w="349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AFBA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5756276" y="2579688"/>
              <a:ext cx="1312863" cy="1698625"/>
            </a:xfrm>
            <a:custGeom>
              <a:rect b="b" l="l" r="r" t="t"/>
              <a:pathLst>
                <a:path extrusionOk="0" h="1070" w="827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AFBA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18"/>
          <p:cNvSpPr txBox="1"/>
          <p:nvPr>
            <p:ph type="ctrTitle"/>
          </p:nvPr>
        </p:nvSpPr>
        <p:spPr>
          <a:xfrm>
            <a:off x="2142000" y="4316507"/>
            <a:ext cx="4860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19576" y="0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19576" y="1012500"/>
            <a:ext cx="8194501" cy="3792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›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608963" y="4806000"/>
            <a:ext cx="8036495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73737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803565" y="4804541"/>
            <a:ext cx="3375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27.gif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28.gif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36.gif"/><Relationship Id="rId5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4.gif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35.gif"/><Relationship Id="rId5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Relationship Id="rId4" Type="http://schemas.openxmlformats.org/officeDocument/2006/relationships/image" Target="../media/image42.gif"/><Relationship Id="rId5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Relationship Id="rId4" Type="http://schemas.openxmlformats.org/officeDocument/2006/relationships/image" Target="../media/image42.gif"/><Relationship Id="rId9" Type="http://schemas.openxmlformats.org/officeDocument/2006/relationships/image" Target="../media/image26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46.gif"/><Relationship Id="rId5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46.gif"/><Relationship Id="rId5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46.gif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0" Type="http://schemas.openxmlformats.org/officeDocument/2006/relationships/image" Target="../media/image16.png"/><Relationship Id="rId9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29.png"/><Relationship Id="rId13" Type="http://schemas.openxmlformats.org/officeDocument/2006/relationships/image" Target="../media/image17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5" Type="http://schemas.openxmlformats.org/officeDocument/2006/relationships/image" Target="../media/image16.png"/><Relationship Id="rId1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8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1.png"/><Relationship Id="rId13" Type="http://schemas.openxmlformats.org/officeDocument/2006/relationships/image" Target="../media/image24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Relationship Id="rId15" Type="http://schemas.openxmlformats.org/officeDocument/2006/relationships/image" Target="../media/image1.png"/><Relationship Id="rId1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33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330517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>
            <p:ph type="ctrTitle"/>
          </p:nvPr>
        </p:nvSpPr>
        <p:spPr>
          <a:xfrm>
            <a:off x="1214625" y="1522726"/>
            <a:ext cx="6971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lang="no" sz="2600">
                <a:solidFill>
                  <a:schemeClr val="accent4"/>
                </a:solidFill>
              </a:rPr>
              <a:t>Pore-network modelling of buoyancy-driven microbubbles in a supergravity field</a:t>
            </a:r>
            <a:endParaRPr b="1" sz="2600">
              <a:solidFill>
                <a:schemeClr val="accent4"/>
              </a:solidFill>
            </a:endParaRPr>
          </a:p>
        </p:txBody>
      </p:sp>
      <p:sp>
        <p:nvSpPr>
          <p:cNvPr id="105" name="Google Shape;105;p19"/>
          <p:cNvSpPr txBox="1"/>
          <p:nvPr>
            <p:ph idx="1" type="subTitle"/>
          </p:nvPr>
        </p:nvSpPr>
        <p:spPr>
          <a:xfrm>
            <a:off x="1214625" y="2858250"/>
            <a:ext cx="6376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4444"/>
              <a:buNone/>
            </a:pPr>
            <a:r>
              <a:rPr b="1" lang="no" sz="1800"/>
              <a:t>Kristoffer Skjelanger </a:t>
            </a:r>
            <a:r>
              <a:rPr b="1" baseline="30000" lang="no" sz="1800"/>
              <a:t>1</a:t>
            </a:r>
            <a:r>
              <a:rPr lang="no" sz="1800"/>
              <a:t>,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4444"/>
              <a:buNone/>
            </a:pPr>
            <a:r>
              <a:rPr lang="no" sz="1800"/>
              <a:t>Maziar Veyskarami </a:t>
            </a:r>
            <a:r>
              <a:rPr baseline="30000" lang="no" sz="1800"/>
              <a:t>2</a:t>
            </a:r>
            <a:r>
              <a:rPr lang="no" sz="1800"/>
              <a:t>, Anna Mareike Kostelecky </a:t>
            </a:r>
            <a:r>
              <a:rPr baseline="30000" lang="no" sz="1800"/>
              <a:t>2</a:t>
            </a:r>
            <a:r>
              <a:rPr lang="no" sz="1800"/>
              <a:t>, Timo Koch </a:t>
            </a:r>
            <a:r>
              <a:rPr baseline="30000" lang="no" sz="1800"/>
              <a:t>2</a:t>
            </a:r>
            <a:r>
              <a:rPr lang="no" sz="1800"/>
              <a:t>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625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1667"/>
              <a:buNone/>
            </a:pPr>
            <a:r>
              <a:rPr baseline="30000" lang="no" sz="1200"/>
              <a:t>1</a:t>
            </a:r>
            <a:r>
              <a:rPr lang="no" sz="1200"/>
              <a:t> Western Norway University of Applied Sciences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1667"/>
              <a:buNone/>
            </a:pPr>
            <a:r>
              <a:rPr baseline="30000" lang="no" sz="1200"/>
              <a:t>2</a:t>
            </a:r>
            <a:r>
              <a:rPr lang="no" sz="1200"/>
              <a:t> University of Stuttgart</a:t>
            </a:r>
            <a:endParaRPr sz="1200"/>
          </a:p>
        </p:txBody>
      </p:sp>
      <p:sp>
        <p:nvSpPr>
          <p:cNvPr id="106" name="Google Shape;106;p19"/>
          <p:cNvSpPr txBox="1"/>
          <p:nvPr>
            <p:ph idx="2" type="body"/>
          </p:nvPr>
        </p:nvSpPr>
        <p:spPr>
          <a:xfrm>
            <a:off x="1214622" y="4197100"/>
            <a:ext cx="50214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" sz="1200"/>
              <a:t>InterPore Minisymposia 9 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" sz="1200"/>
              <a:t>Pore-Scale Physics and Modeling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" sz="1200"/>
              <a:t>Nantes, May 22nd, 2026</a:t>
            </a:r>
            <a:endParaRPr sz="1200"/>
          </a:p>
        </p:txBody>
      </p:sp>
      <p:grpSp>
        <p:nvGrpSpPr>
          <p:cNvPr id="107" name="Google Shape;107;p19"/>
          <p:cNvGrpSpPr/>
          <p:nvPr/>
        </p:nvGrpSpPr>
        <p:grpSpPr>
          <a:xfrm>
            <a:off x="736884" y="293911"/>
            <a:ext cx="7670232" cy="788400"/>
            <a:chOff x="670183" y="221263"/>
            <a:chExt cx="7670232" cy="788400"/>
          </a:xfrm>
        </p:grpSpPr>
        <p:pic>
          <p:nvPicPr>
            <p:cNvPr id="108" name="Google Shape;108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67905" y="221263"/>
              <a:ext cx="3372510" cy="759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183" y="250146"/>
              <a:ext cx="2636549" cy="7595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Movement of lagrangian bubbles</a:t>
            </a:r>
            <a:endParaRPr/>
          </a:p>
        </p:txBody>
      </p:sp>
      <p:sp>
        <p:nvSpPr>
          <p:cNvPr id="274" name="Google Shape;274;p28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75" name="Google Shape;275;p28"/>
          <p:cNvSpPr/>
          <p:nvPr/>
        </p:nvSpPr>
        <p:spPr>
          <a:xfrm>
            <a:off x="608975" y="1257571"/>
            <a:ext cx="2880000" cy="540000"/>
          </a:xfrm>
          <a:prstGeom prst="round1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o" sz="1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1)   Formation and growth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8" title="animation_growth.gif"/>
          <p:cNvPicPr preferRelativeResize="0"/>
          <p:nvPr/>
        </p:nvPicPr>
        <p:blipFill rotWithShape="1">
          <a:blip r:embed="rId4">
            <a:alphaModFix/>
          </a:blip>
          <a:srcRect b="0" l="6934" r="13366" t="0"/>
          <a:stretch/>
        </p:blipFill>
        <p:spPr>
          <a:xfrm>
            <a:off x="5580000" y="231750"/>
            <a:ext cx="2761200" cy="46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8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8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9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608975" y="1257571"/>
            <a:ext cx="2880000" cy="540000"/>
          </a:xfrm>
          <a:prstGeom prst="round1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o" sz="1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1)   Formation and growth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608975" y="2048479"/>
            <a:ext cx="2880000" cy="540000"/>
          </a:xfrm>
          <a:prstGeom prst="round1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o" sz="1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2)   Throat selection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29" title="animation_throat.gif"/>
          <p:cNvPicPr preferRelativeResize="0"/>
          <p:nvPr/>
        </p:nvPicPr>
        <p:blipFill rotWithShape="1">
          <a:blip r:embed="rId4">
            <a:alphaModFix/>
          </a:blip>
          <a:srcRect b="0" l="10133" r="10141" t="0"/>
          <a:stretch/>
        </p:blipFill>
        <p:spPr>
          <a:xfrm>
            <a:off x="5580000" y="231738"/>
            <a:ext cx="2761200" cy="46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9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90" name="Google Shape;290;p29"/>
          <p:cNvSpPr txBox="1"/>
          <p:nvPr>
            <p:ph type="title"/>
          </p:nvPr>
        </p:nvSpPr>
        <p:spPr>
          <a:xfrm>
            <a:off x="608013" y="-1588"/>
            <a:ext cx="8194675" cy="1012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Movement of lagrangian bubbles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97" name="Google Shape;297;p30"/>
          <p:cNvSpPr/>
          <p:nvPr/>
        </p:nvSpPr>
        <p:spPr>
          <a:xfrm>
            <a:off x="608975" y="1257571"/>
            <a:ext cx="2880000" cy="540000"/>
          </a:xfrm>
          <a:prstGeom prst="round1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o" sz="1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1)   Formation and growth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0"/>
          <p:cNvSpPr/>
          <p:nvPr/>
        </p:nvSpPr>
        <p:spPr>
          <a:xfrm>
            <a:off x="608975" y="2839387"/>
            <a:ext cx="2880000" cy="540000"/>
          </a:xfrm>
          <a:prstGeom prst="round1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o" sz="1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3)   Merging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0"/>
          <p:cNvSpPr/>
          <p:nvPr/>
        </p:nvSpPr>
        <p:spPr>
          <a:xfrm>
            <a:off x="608975" y="2048479"/>
            <a:ext cx="2880000" cy="540000"/>
          </a:xfrm>
          <a:prstGeom prst="round1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o" sz="1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2)   Throat selection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30" title="animation_merge.gif"/>
          <p:cNvPicPr preferRelativeResize="0"/>
          <p:nvPr/>
        </p:nvPicPr>
        <p:blipFill rotWithShape="1">
          <a:blip r:embed="rId4">
            <a:alphaModFix/>
          </a:blip>
          <a:srcRect b="0" l="9854" r="10420" t="0"/>
          <a:stretch/>
        </p:blipFill>
        <p:spPr>
          <a:xfrm>
            <a:off x="5580000" y="231750"/>
            <a:ext cx="2761200" cy="46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0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03" name="Google Shape;303;p30"/>
          <p:cNvSpPr txBox="1"/>
          <p:nvPr>
            <p:ph type="title"/>
          </p:nvPr>
        </p:nvSpPr>
        <p:spPr>
          <a:xfrm>
            <a:off x="608013" y="-1588"/>
            <a:ext cx="8194675" cy="1012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Movement of lagrangian bubbles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1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Mass balance verification</a:t>
            </a:r>
            <a:endParaRPr/>
          </a:p>
        </p:txBody>
      </p:sp>
      <p:sp>
        <p:nvSpPr>
          <p:cNvPr id="310" name="Google Shape;310;p31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11" name="Google Shape;311;p31" title="animation_test2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1"/>
          <p:cNvSpPr txBox="1"/>
          <p:nvPr/>
        </p:nvSpPr>
        <p:spPr>
          <a:xfrm>
            <a:off x="607475" y="1093475"/>
            <a:ext cx="3960000" cy="12618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Bubble growth → flux away from the source-pore due to density differences.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Bubble moves → liquid flux moves opposite to fill the void space.</a:t>
            </a:r>
            <a:endParaRPr/>
          </a:p>
        </p:txBody>
      </p:sp>
      <p:sp>
        <p:nvSpPr>
          <p:cNvPr id="313" name="Google Shape;313;p31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2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Viscous pressure drop - bypass flow</a:t>
            </a:r>
            <a:endParaRPr/>
          </a:p>
        </p:txBody>
      </p:sp>
      <p:sp>
        <p:nvSpPr>
          <p:cNvPr id="321" name="Google Shape;321;p32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22" name="Google Shape;322;p32" title="animation_test4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2"/>
          <p:cNvSpPr txBox="1"/>
          <p:nvPr/>
        </p:nvSpPr>
        <p:spPr>
          <a:xfrm>
            <a:off x="608975" y="1093475"/>
            <a:ext cx="4625000" cy="16927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Viscous pressure drop across the bubble.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This pressure can equilibrate through the loop, inducing a flux.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bubble will have an increased velocity due to advection.</a:t>
            </a:r>
            <a:endParaRPr/>
          </a:p>
        </p:txBody>
      </p:sp>
      <p:sp>
        <p:nvSpPr>
          <p:cNvPr id="324" name="Google Shape;324;p32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000" y="231750"/>
            <a:ext cx="2761200" cy="46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3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Bubble transfer to continuous phase</a:t>
            </a:r>
            <a:endParaRPr/>
          </a:p>
        </p:txBody>
      </p:sp>
      <p:sp>
        <p:nvSpPr>
          <p:cNvPr id="333" name="Google Shape;333;p33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334" name="Google Shape;334;p33"/>
          <p:cNvSpPr txBox="1"/>
          <p:nvPr/>
        </p:nvSpPr>
        <p:spPr>
          <a:xfrm>
            <a:off x="608975" y="1093475"/>
            <a:ext cx="3960000" cy="4000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Network with paths and a “dead end trap”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5" name="Google Shape;335;p33"/>
          <p:cNvCxnSpPr/>
          <p:nvPr/>
        </p:nvCxnSpPr>
        <p:spPr>
          <a:xfrm>
            <a:off x="6500725" y="582425"/>
            <a:ext cx="18000" cy="26766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p33"/>
          <p:cNvCxnSpPr/>
          <p:nvPr/>
        </p:nvCxnSpPr>
        <p:spPr>
          <a:xfrm>
            <a:off x="7159500" y="1892300"/>
            <a:ext cx="18000" cy="26766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7" name="Google Shape;337;p33"/>
          <p:cNvCxnSpPr/>
          <p:nvPr/>
        </p:nvCxnSpPr>
        <p:spPr>
          <a:xfrm>
            <a:off x="6530875" y="3253025"/>
            <a:ext cx="651000" cy="60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8" name="Google Shape;338;p33"/>
          <p:cNvCxnSpPr/>
          <p:nvPr/>
        </p:nvCxnSpPr>
        <p:spPr>
          <a:xfrm>
            <a:off x="6518825" y="3265100"/>
            <a:ext cx="651000" cy="12900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9" name="Google Shape;339;p33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4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Bubble transfer to continuous phase</a:t>
            </a:r>
            <a:endParaRPr/>
          </a:p>
        </p:txBody>
      </p:sp>
      <p:sp>
        <p:nvSpPr>
          <p:cNvPr id="347" name="Google Shape;347;p34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348" name="Google Shape;348;p34"/>
          <p:cNvSpPr txBox="1"/>
          <p:nvPr/>
        </p:nvSpPr>
        <p:spPr>
          <a:xfrm>
            <a:off x="608975" y="1093475"/>
            <a:ext cx="3960000" cy="14772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Network with paths and a “dead end trap”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bubbles get stuck in the corner pore.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other bubbles dissolve due to invasion.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4" title="animation_test6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4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975" y="911575"/>
            <a:ext cx="36761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5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no">
                <a:solidFill>
                  <a:schemeClr val="lt1"/>
                </a:solidFill>
              </a:rPr>
              <a:t>Bubble transfer to continuous phase</a:t>
            </a:r>
            <a:endParaRPr/>
          </a:p>
        </p:txBody>
      </p:sp>
      <p:sp>
        <p:nvSpPr>
          <p:cNvPr id="358" name="Google Shape;358;p35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59" name="Google Shape;359;p35" title="animation_test6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000" y="231750"/>
            <a:ext cx="2761200" cy="46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 title="animation_test6.006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1650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 title="animation_test6.0059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966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 title="animation_test6.0060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69861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 title="animation_test6.0061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30755" y="2990825"/>
            <a:ext cx="1142320" cy="19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5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5"/>
          <p:cNvSpPr txBox="1"/>
          <p:nvPr/>
        </p:nvSpPr>
        <p:spPr>
          <a:xfrm>
            <a:off x="8355245" y="4226914"/>
            <a:ext cx="392380" cy="27699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66" name="Google Shape;366;p35"/>
          <p:cNvSpPr txBox="1"/>
          <p:nvPr/>
        </p:nvSpPr>
        <p:spPr>
          <a:xfrm>
            <a:off x="608975" y="1093475"/>
            <a:ext cx="396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Network with paths and a “dead end trap”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bubble gets stuck in the corner pore.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other bubbles dissolve due to invasion.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608975" y="4503925"/>
            <a:ext cx="39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no">
                <a:solidFill>
                  <a:schemeClr val="lt2"/>
                </a:solidFill>
              </a:rPr>
              <a:t>1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5"/>
          <p:cNvSpPr txBox="1"/>
          <p:nvPr/>
        </p:nvSpPr>
        <p:spPr>
          <a:xfrm>
            <a:off x="1769863" y="4503925"/>
            <a:ext cx="39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no">
                <a:solidFill>
                  <a:schemeClr val="lt2"/>
                </a:solidFill>
              </a:rPr>
              <a:t>2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2930750" y="4503925"/>
            <a:ext cx="39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no">
                <a:solidFill>
                  <a:schemeClr val="lt2"/>
                </a:solidFill>
              </a:rPr>
              <a:t>3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5"/>
          <p:cNvSpPr txBox="1"/>
          <p:nvPr/>
        </p:nvSpPr>
        <p:spPr>
          <a:xfrm>
            <a:off x="4091650" y="4503925"/>
            <a:ext cx="39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no">
                <a:solidFill>
                  <a:schemeClr val="lt2"/>
                </a:solidFill>
              </a:rPr>
              <a:t>4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1175" y="911575"/>
            <a:ext cx="54489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6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77" name="Google Shape;377;p36" title="animation_showcase.gif"/>
          <p:cNvPicPr preferRelativeResize="0"/>
          <p:nvPr/>
        </p:nvPicPr>
        <p:blipFill rotWithShape="1">
          <a:blip r:embed="rId4">
            <a:alphaModFix/>
          </a:blip>
          <a:srcRect b="0" l="8866" r="8119" t="0"/>
          <a:stretch/>
        </p:blipFill>
        <p:spPr>
          <a:xfrm>
            <a:off x="3667250" y="185150"/>
            <a:ext cx="5242899" cy="47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6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Flow regimes</a:t>
            </a:r>
            <a:endParaRPr/>
          </a:p>
        </p:txBody>
      </p:sp>
      <p:sp>
        <p:nvSpPr>
          <p:cNvPr id="379" name="Google Shape;379;p36"/>
          <p:cNvSpPr txBox="1"/>
          <p:nvPr/>
        </p:nvSpPr>
        <p:spPr>
          <a:xfrm>
            <a:off x="607482" y="1093109"/>
            <a:ext cx="2893500" cy="8309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Bubble flow regions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Continuous gas phase clusters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6"/>
          <p:cNvSpPr/>
          <p:nvPr/>
        </p:nvSpPr>
        <p:spPr>
          <a:xfrm rot="5400000">
            <a:off x="8213863" y="4262492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6"/>
          <p:cNvSpPr txBox="1"/>
          <p:nvPr/>
        </p:nvSpPr>
        <p:spPr>
          <a:xfrm>
            <a:off x="8343725" y="4231925"/>
            <a:ext cx="392380" cy="21544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1175" y="911575"/>
            <a:ext cx="54489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7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388" name="Google Shape;388;p37" title="animation_showcase.gif"/>
          <p:cNvPicPr preferRelativeResize="0"/>
          <p:nvPr/>
        </p:nvPicPr>
        <p:blipFill rotWithShape="1">
          <a:blip r:embed="rId4">
            <a:alphaModFix/>
          </a:blip>
          <a:srcRect b="0" l="8866" r="8119" t="0"/>
          <a:stretch/>
        </p:blipFill>
        <p:spPr>
          <a:xfrm>
            <a:off x="3667250" y="185150"/>
            <a:ext cx="5242899" cy="47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7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Flow regimes</a:t>
            </a:r>
            <a:endParaRPr/>
          </a:p>
        </p:txBody>
      </p:sp>
      <p:sp>
        <p:nvSpPr>
          <p:cNvPr id="390" name="Google Shape;390;p37"/>
          <p:cNvSpPr txBox="1"/>
          <p:nvPr/>
        </p:nvSpPr>
        <p:spPr>
          <a:xfrm>
            <a:off x="607482" y="1093109"/>
            <a:ext cx="2893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Bubble flow regions</a:t>
            </a:r>
            <a:endParaRPr/>
          </a:p>
          <a:p>
            <a:pPr indent="-863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b="0" i="0" lang="n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Continuous gas phase clusters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7"/>
          <p:cNvSpPr/>
          <p:nvPr/>
        </p:nvSpPr>
        <p:spPr>
          <a:xfrm rot="5400000">
            <a:off x="8213921" y="4262503"/>
            <a:ext cx="642300" cy="44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7"/>
          <p:cNvSpPr txBox="1"/>
          <p:nvPr/>
        </p:nvSpPr>
        <p:spPr>
          <a:xfrm>
            <a:off x="8343725" y="4231925"/>
            <a:ext cx="392400" cy="215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3" name="Google Shape;393;p37"/>
          <p:cNvSpPr txBox="1"/>
          <p:nvPr/>
        </p:nvSpPr>
        <p:spPr>
          <a:xfrm>
            <a:off x="607482" y="2534097"/>
            <a:ext cx="2893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o">
                <a:solidFill>
                  <a:schemeClr val="lt1"/>
                </a:solidFill>
              </a:rPr>
              <a:t>Next steps</a:t>
            </a:r>
            <a:br>
              <a:rPr b="1" lang="no">
                <a:solidFill>
                  <a:schemeClr val="lt1"/>
                </a:solidFill>
              </a:rPr>
            </a:br>
            <a:endParaRPr b="1" sz="300">
              <a:solidFill>
                <a:schemeClr val="lt1"/>
              </a:solidFill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lang="no">
                <a:solidFill>
                  <a:schemeClr val="lt1"/>
                </a:solidFill>
              </a:rPr>
              <a:t>Investigate criteria for different flow regimes</a:t>
            </a:r>
            <a:endParaRPr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</a:endParaRPr>
          </a:p>
          <a:p>
            <a:pPr indent="-175299" lvl="0" marL="208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no">
                <a:solidFill>
                  <a:schemeClr val="lt1"/>
                </a:solidFill>
              </a:rPr>
              <a:t>Determine impact of bubble gas transport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Motivation</a:t>
            </a:r>
            <a:endParaRPr/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07075" y="1020800"/>
            <a:ext cx="57510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/>
              <a:t>When producing hydrogen in a PEM electrolyzer, efficiency is lost due to gas bubbles blocking the catalyst surface </a:t>
            </a:r>
            <a:r>
              <a:rPr lang="no" sz="1400">
                <a:solidFill>
                  <a:schemeClr val="lt1"/>
                </a:solidFill>
              </a:rPr>
              <a:t> [1]</a:t>
            </a:r>
            <a:r>
              <a:rPr lang="no" sz="1400"/>
              <a:t>.</a:t>
            </a:r>
            <a:br>
              <a:rPr lang="no" sz="1400"/>
            </a:b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>
                <a:solidFill>
                  <a:schemeClr val="lt1"/>
                </a:solidFill>
              </a:rPr>
              <a:t>Higher G force → smaller bubbles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/>
          </a:p>
        </p:txBody>
      </p:sp>
      <p:sp>
        <p:nvSpPr>
          <p:cNvPr id="116" name="Google Shape;116;p20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[1] G. F. Swiegers et al., “The prospects of developing a highly energy-efficient water electrolyser by eliminating or mitigating bubble effects,” Sustainable Energy Fuels, vol. 5, no. 5, pp. 1280–1310, Mar. 2021.</a:t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375" y="3135769"/>
            <a:ext cx="5553251" cy="162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1175" y="911575"/>
            <a:ext cx="5448975" cy="1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8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pic>
        <p:nvPicPr>
          <p:cNvPr id="400" name="Google Shape;400;p38" title="animation_showcase.gif"/>
          <p:cNvPicPr preferRelativeResize="0"/>
          <p:nvPr/>
        </p:nvPicPr>
        <p:blipFill rotWithShape="1">
          <a:blip r:embed="rId4">
            <a:alphaModFix/>
          </a:blip>
          <a:srcRect b="0" l="8866" r="8119" t="0"/>
          <a:stretch/>
        </p:blipFill>
        <p:spPr>
          <a:xfrm>
            <a:off x="3667250" y="185150"/>
            <a:ext cx="5242899" cy="47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8"/>
          <p:cNvSpPr txBox="1"/>
          <p:nvPr>
            <p:ph type="title"/>
          </p:nvPr>
        </p:nvSpPr>
        <p:spPr>
          <a:xfrm>
            <a:off x="607480" y="-1550"/>
            <a:ext cx="28521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Thank you!</a:t>
            </a:r>
            <a:endParaRPr/>
          </a:p>
        </p:txBody>
      </p:sp>
      <p:pic>
        <p:nvPicPr>
          <p:cNvPr id="402" name="Google Shape;40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450" y="1827075"/>
            <a:ext cx="2059200" cy="4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475" y="1200773"/>
            <a:ext cx="1609851" cy="46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8"/>
          <p:cNvSpPr txBox="1"/>
          <p:nvPr/>
        </p:nvSpPr>
        <p:spPr>
          <a:xfrm>
            <a:off x="665450" y="4157950"/>
            <a:ext cx="2852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no" sz="1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The author gratefully acknowledge the financial support from the Research Council of Norway to the research school HySchool under RCN grant agreement number 332042.</a:t>
            </a:r>
            <a:endParaRPr b="0" i="0" sz="1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8"/>
          <p:cNvSpPr txBox="1"/>
          <p:nvPr/>
        </p:nvSpPr>
        <p:spPr>
          <a:xfrm>
            <a:off x="607475" y="2453375"/>
            <a:ext cx="3000000" cy="1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Kristoffer Skjelanger </a:t>
            </a:r>
            <a:r>
              <a:rPr b="1" baseline="3000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Maziar Veyskarami </a:t>
            </a:r>
            <a:r>
              <a:rPr b="0" baseline="3000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Anna Mareike Kostelecky </a:t>
            </a:r>
            <a:r>
              <a:rPr b="0" baseline="3000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Timo Koch </a:t>
            </a:r>
            <a:r>
              <a:rPr b="0" baseline="30000" i="0" lang="no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baseline="30000" i="0" lang="no" sz="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no" sz="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Western Norway University of Applied Sciences</a:t>
            </a:r>
            <a:endParaRPr b="0" i="0" sz="8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baseline="30000" i="0" lang="no" sz="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no" sz="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University of Stuttgart</a:t>
            </a:r>
            <a:endParaRPr b="0" i="0" sz="8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Motivation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607075" y="1020800"/>
            <a:ext cx="57510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/>
              <a:t>When producing hydrogen in a PEM electrolyzer, efficiency is lost due to gas bubbles blocking the catalyst surface </a:t>
            </a:r>
            <a:r>
              <a:rPr lang="no" sz="1400">
                <a:solidFill>
                  <a:schemeClr val="lt1"/>
                </a:solidFill>
              </a:rPr>
              <a:t> [1]</a:t>
            </a:r>
            <a:r>
              <a:rPr lang="no" sz="1400"/>
              <a:t>.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no" sz="1400"/>
              <a:t> 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>
                <a:solidFill>
                  <a:schemeClr val="lt1"/>
                </a:solidFill>
              </a:rPr>
              <a:t>Higher G force → smaller bubbles</a:t>
            </a:r>
            <a:endParaRPr sz="14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no" sz="1400">
                <a:solidFill>
                  <a:schemeClr val="lt1"/>
                </a:solidFill>
              </a:rPr>
              <a:t>Rotating → higher efficiency</a:t>
            </a:r>
            <a:endParaRPr sz="1400"/>
          </a:p>
        </p:txBody>
      </p:sp>
      <p:sp>
        <p:nvSpPr>
          <p:cNvPr id="124" name="Google Shape;124;p21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[1] G. F. Swiegers et al., “The prospects of developing a highly energy-efficient water electrolyser by eliminating or mitigating bubble effects,” Sustainable Energy Fuels, vol. 5, no. 5, pp. 1280–1310, Mar. 2021.</a:t>
            </a:r>
            <a:endParaRPr/>
          </a:p>
        </p:txBody>
      </p:sp>
      <p:graphicFrame>
        <p:nvGraphicFramePr>
          <p:cNvPr id="125" name="Google Shape;125;p21"/>
          <p:cNvGraphicFramePr/>
          <p:nvPr/>
        </p:nvGraphicFramePr>
        <p:xfrm>
          <a:off x="6846700" y="337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{32AD1A14-F0F4-4C4C-8EAA-4AB5F443922B}</a:tableStyleId>
              </a:tblPr>
              <a:tblGrid>
                <a:gridCol w="627500"/>
                <a:gridCol w="1274375"/>
              </a:tblGrid>
              <a:tr h="235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RPM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Bond number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35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0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0.0027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35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500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0.06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35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1000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0.24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35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2000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no" sz="1200" u="none" cap="none" strike="noStrike">
                          <a:solidFill>
                            <a:schemeClr val="lt2"/>
                          </a:solidFill>
                        </a:rPr>
                        <a:t>0.97</a:t>
                      </a:r>
                      <a:endParaRPr sz="12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126" name="Google Shape;126;p21"/>
          <p:cNvGrpSpPr/>
          <p:nvPr/>
        </p:nvGrpSpPr>
        <p:grpSpPr>
          <a:xfrm>
            <a:off x="6540976" y="1099475"/>
            <a:ext cx="2381100" cy="1318650"/>
            <a:chOff x="6106713" y="1253100"/>
            <a:chExt cx="2381100" cy="1318650"/>
          </a:xfrm>
        </p:grpSpPr>
        <p:sp>
          <p:nvSpPr>
            <p:cNvPr id="127" name="Google Shape;127;p21"/>
            <p:cNvSpPr/>
            <p:nvPr/>
          </p:nvSpPr>
          <p:spPr>
            <a:xfrm>
              <a:off x="6106713" y="1383150"/>
              <a:ext cx="2381100" cy="1188600"/>
            </a:xfrm>
            <a:prstGeom prst="can">
              <a:avLst>
                <a:gd fmla="val 25000" name="adj"/>
              </a:avLst>
            </a:prstGeom>
            <a:solidFill>
              <a:srgbClr val="999999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no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Rotating Electrolyser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6628275" y="1253100"/>
              <a:ext cx="720900" cy="381600"/>
            </a:xfrm>
            <a:prstGeom prst="curvedRightArrow">
              <a:avLst>
                <a:gd fmla="val 27757" name="adj1"/>
                <a:gd fmla="val 45620" name="adj2"/>
                <a:gd fmla="val 71073" name="adj3"/>
              </a:avLst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1"/>
            <p:cNvSpPr/>
            <p:nvPr/>
          </p:nvSpPr>
          <p:spPr>
            <a:xfrm flipH="1">
              <a:off x="7279563" y="1253100"/>
              <a:ext cx="35400" cy="2565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1388" y="2751125"/>
            <a:ext cx="1540275" cy="5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375" y="3135769"/>
            <a:ext cx="5553251" cy="162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Hybrid Pore-network model</a:t>
            </a:r>
            <a:endParaRPr/>
          </a:p>
        </p:txBody>
      </p:sp>
      <p:sp>
        <p:nvSpPr>
          <p:cNvPr id="137" name="Google Shape;137;p22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784125" y="1020800"/>
            <a:ext cx="3426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/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no">
                <a:solidFill>
                  <a:schemeClr val="lt1"/>
                </a:solidFill>
              </a:rPr>
              <a:t>2-phase PNM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5418" l="17492" r="17892" t="8995"/>
          <a:stretch/>
        </p:blipFill>
        <p:spPr>
          <a:xfrm>
            <a:off x="784119" y="1548458"/>
            <a:ext cx="3285588" cy="3225225"/>
          </a:xfrm>
          <a:prstGeom prst="rect">
            <a:avLst/>
          </a:prstGeom>
          <a:noFill/>
          <a:ln>
            <a:noFill/>
          </a:ln>
          <a:effectLst>
            <a:outerShdw rotWithShape="0" algn="bl" dist="9525">
              <a:schemeClr val="lt1">
                <a:alpha val="50000"/>
              </a:schemeClr>
            </a:outerShdw>
          </a:effectLst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4">
            <a:alphaModFix/>
          </a:blip>
          <a:srcRect b="5418" l="17493" r="17887" t="8995"/>
          <a:stretch/>
        </p:blipFill>
        <p:spPr>
          <a:xfrm>
            <a:off x="5074307" y="1548450"/>
            <a:ext cx="3285573" cy="322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4210425" y="2571750"/>
            <a:ext cx="988800" cy="990000"/>
          </a:xfrm>
          <a:prstGeom prst="mathPlus">
            <a:avLst>
              <a:gd fmla="val 23520" name="adj1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accent5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5199125" y="1030650"/>
            <a:ext cx="32856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o">
                <a:solidFill>
                  <a:schemeClr val="lt1"/>
                </a:solidFill>
              </a:rPr>
              <a:t>Discrete “</a:t>
            </a:r>
            <a:r>
              <a:rPr lang="no">
                <a:solidFill>
                  <a:schemeClr val="lt1"/>
                </a:solidFill>
              </a:rPr>
              <a:t>Lagrangian” bubbles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Hybrid Pore-network model</a:t>
            </a:r>
            <a:endParaRPr/>
          </a:p>
        </p:txBody>
      </p:sp>
      <p:sp>
        <p:nvSpPr>
          <p:cNvPr id="148" name="Google Shape;148;p23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[2] T. Koch et al., “DuMux 3 – an open-source simulator for solving flow and transport problems in porous media with a focus on model coupling,” Computers &amp; Mathematics with Applications, vol. 81, pp. 423–443, Jan. 2021.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7025" y="139200"/>
            <a:ext cx="2984950" cy="7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 b="5418" l="17492" r="17892" t="8995"/>
          <a:stretch/>
        </p:blipFill>
        <p:spPr>
          <a:xfrm>
            <a:off x="784119" y="1548458"/>
            <a:ext cx="3285588" cy="32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5">
            <a:alphaModFix/>
          </a:blip>
          <a:srcRect b="5418" l="17493" r="17887" t="8995"/>
          <a:stretch/>
        </p:blipFill>
        <p:spPr>
          <a:xfrm>
            <a:off x="784132" y="1548437"/>
            <a:ext cx="3285573" cy="322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784125" y="1020800"/>
            <a:ext cx="38946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no">
                <a:solidFill>
                  <a:schemeClr val="lt1"/>
                </a:solidFill>
              </a:rPr>
              <a:t>Three «phases» (gas, liquid, bubbles)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0583" y="3382125"/>
            <a:ext cx="4254900" cy="26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 title="mass_balance_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207" y="1962557"/>
            <a:ext cx="4254900" cy="48409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Hybrid Pore-network model</a:t>
            </a:r>
            <a:endParaRPr/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607075" y="1020800"/>
            <a:ext cx="54000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161" name="Google Shape;161;p24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[2] T. Koch et al., “DuMux 3 – an open-source simulator for solving flow and transport problems in porous media with a focus on model coupling,” Computers &amp; Mathematics with Applications, vol. 81, pp. 423–443, Jan. 2021.</a:t>
            </a:r>
            <a:endParaRPr/>
          </a:p>
        </p:txBody>
      </p:sp>
      <p:sp>
        <p:nvSpPr>
          <p:cNvPr id="162" name="Google Shape;162;p24"/>
          <p:cNvSpPr txBox="1"/>
          <p:nvPr/>
        </p:nvSpPr>
        <p:spPr>
          <a:xfrm>
            <a:off x="4626065" y="3031475"/>
            <a:ext cx="42549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7"/>
              <a:buFont typeface="Arial"/>
              <a:buNone/>
            </a:pPr>
            <a:r>
              <a:rPr b="0" i="0" lang="no" sz="123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Coupled momentum balance</a:t>
            </a:r>
            <a:endParaRPr b="0" i="0" sz="123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4652892" y="1548450"/>
            <a:ext cx="33063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7"/>
              <a:buFont typeface="Arial"/>
              <a:buNone/>
            </a:pPr>
            <a:r>
              <a:rPr b="0" i="0" lang="no" sz="123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Coupled mass balance</a:t>
            </a:r>
            <a:endParaRPr b="0" i="0" sz="123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7025" y="139200"/>
            <a:ext cx="2984950" cy="7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6">
            <a:alphaModFix/>
          </a:blip>
          <a:srcRect b="5418" l="17492" r="17892" t="8995"/>
          <a:stretch/>
        </p:blipFill>
        <p:spPr>
          <a:xfrm>
            <a:off x="784119" y="1548458"/>
            <a:ext cx="3285588" cy="32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 rotWithShape="1">
          <a:blip r:embed="rId7">
            <a:alphaModFix/>
          </a:blip>
          <a:srcRect b="5418" l="17493" r="17887" t="8995"/>
          <a:stretch/>
        </p:blipFill>
        <p:spPr>
          <a:xfrm>
            <a:off x="784132" y="1548437"/>
            <a:ext cx="3285573" cy="322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/>
          <p:nvPr/>
        </p:nvSpPr>
        <p:spPr>
          <a:xfrm>
            <a:off x="5277368" y="1941450"/>
            <a:ext cx="926700" cy="2253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4"/>
          <p:cNvSpPr/>
          <p:nvPr/>
        </p:nvSpPr>
        <p:spPr>
          <a:xfrm>
            <a:off x="8402739" y="2055225"/>
            <a:ext cx="514800" cy="2253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5177579" y="3408375"/>
            <a:ext cx="669600" cy="2253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4"/>
          <p:cNvSpPr/>
          <p:nvPr/>
        </p:nvSpPr>
        <p:spPr>
          <a:xfrm>
            <a:off x="7670496" y="3394225"/>
            <a:ext cx="669600" cy="2616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4"/>
          <p:cNvSpPr/>
          <p:nvPr/>
        </p:nvSpPr>
        <p:spPr>
          <a:xfrm>
            <a:off x="8414796" y="3390175"/>
            <a:ext cx="547200" cy="2616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4626066" y="2478413"/>
            <a:ext cx="17910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7"/>
              <a:buFont typeface="Arial"/>
              <a:buNone/>
            </a:pPr>
            <a:r>
              <a:rPr b="0" i="0" lang="no" sz="1037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volume in pore</a:t>
            </a:r>
            <a:endParaRPr b="0" i="0" sz="1037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7097681" y="2478413"/>
            <a:ext cx="1791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7"/>
              <a:buFont typeface="Arial"/>
              <a:buNone/>
            </a:pPr>
            <a:r>
              <a:rPr b="0" i="0" lang="no" sz="1037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Mass transfer between bubbles and gas continuum</a:t>
            </a:r>
            <a:endParaRPr b="0" i="0" sz="1037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4546766" y="3875088"/>
            <a:ext cx="1791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7"/>
              <a:buFont typeface="Arial"/>
              <a:buNone/>
            </a:pPr>
            <a:r>
              <a:rPr b="0" i="0" lang="no" sz="1037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impact on throat conductance</a:t>
            </a:r>
            <a:endParaRPr b="0" i="0" sz="1037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6352300" y="3875100"/>
            <a:ext cx="13035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7"/>
              <a:buFont typeface="Arial"/>
              <a:buNone/>
            </a:pPr>
            <a:r>
              <a:rPr b="0" i="0" lang="no" sz="1037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Viscous pressure drop across bubble</a:t>
            </a:r>
            <a:endParaRPr b="0" i="0" sz="1037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7737505" y="3875100"/>
            <a:ext cx="13035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7"/>
              <a:buFont typeface="Arial"/>
              <a:buNone/>
            </a:pPr>
            <a:r>
              <a:rPr b="0" i="0" lang="no" sz="1037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Liquid volume displaced by bubble</a:t>
            </a:r>
            <a:endParaRPr b="0" i="0" sz="1037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24"/>
          <p:cNvCxnSpPr>
            <a:stCxn id="167" idx="2"/>
          </p:cNvCxnSpPr>
          <p:nvPr/>
        </p:nvCxnSpPr>
        <p:spPr>
          <a:xfrm flipH="1">
            <a:off x="5702018" y="2166750"/>
            <a:ext cx="38700" cy="356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24"/>
          <p:cNvCxnSpPr/>
          <p:nvPr/>
        </p:nvCxnSpPr>
        <p:spPr>
          <a:xfrm flipH="1">
            <a:off x="8171815" y="2301975"/>
            <a:ext cx="285300" cy="2001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9" name="Google Shape;179;p24"/>
          <p:cNvCxnSpPr/>
          <p:nvPr/>
        </p:nvCxnSpPr>
        <p:spPr>
          <a:xfrm flipH="1">
            <a:off x="5271315" y="3654338"/>
            <a:ext cx="206100" cy="233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0" name="Google Shape;180;p24"/>
          <p:cNvCxnSpPr/>
          <p:nvPr/>
        </p:nvCxnSpPr>
        <p:spPr>
          <a:xfrm flipH="1">
            <a:off x="7330940" y="3684163"/>
            <a:ext cx="285300" cy="246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1" name="Google Shape;181;p24"/>
          <p:cNvCxnSpPr/>
          <p:nvPr/>
        </p:nvCxnSpPr>
        <p:spPr>
          <a:xfrm flipH="1">
            <a:off x="8403565" y="3673250"/>
            <a:ext cx="206100" cy="233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784125" y="1020800"/>
            <a:ext cx="38946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0" lIns="135000" spcFirstLastPara="1" rIns="135000" wrap="square" tIns="13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no">
                <a:solidFill>
                  <a:schemeClr val="lt1"/>
                </a:solidFill>
              </a:rPr>
              <a:t>Three «phases» (gas, liquid, bubbles)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Local rules for bubbles</a:t>
            </a:r>
            <a:endParaRPr/>
          </a:p>
        </p:txBody>
      </p:sp>
      <p:sp>
        <p:nvSpPr>
          <p:cNvPr id="188" name="Google Shape;188;p25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189" name="Google Shape;189;p25"/>
          <p:cNvSpPr txBox="1"/>
          <p:nvPr/>
        </p:nvSpPr>
        <p:spPr>
          <a:xfrm>
            <a:off x="7001663" y="1650984"/>
            <a:ext cx="1800000" cy="33565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4847302" y="1650984"/>
            <a:ext cx="1800000" cy="3356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33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91" name="Google Shape;191;p25"/>
          <p:cNvSpPr txBox="1"/>
          <p:nvPr/>
        </p:nvSpPr>
        <p:spPr>
          <a:xfrm>
            <a:off x="2692941" y="1644380"/>
            <a:ext cx="1800000" cy="3488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92" name="Google Shape;192;p25"/>
          <p:cNvSpPr txBox="1"/>
          <p:nvPr/>
        </p:nvSpPr>
        <p:spPr>
          <a:xfrm>
            <a:off x="2692940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impact on throat conductance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4847301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Viscous pressure drop across bubble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7001663" y="1117564"/>
            <a:ext cx="18000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Liquid volume displaced by bubble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5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535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41942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66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6510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538580" y="1658422"/>
            <a:ext cx="1800000" cy="32078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887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00" name="Google Shape;200;p25"/>
          <p:cNvSpPr txBox="1"/>
          <p:nvPr/>
        </p:nvSpPr>
        <p:spPr>
          <a:xfrm>
            <a:off x="538579" y="1117564"/>
            <a:ext cx="1800000" cy="320782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velocity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5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87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/>
          <p:nvPr/>
        </p:nvSpPr>
        <p:spPr>
          <a:xfrm rot="-5400000">
            <a:off x="1597079" y="2725526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1722063" y="2893753"/>
            <a:ext cx="392380" cy="27699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cxnSp>
        <p:nvCxnSpPr>
          <p:cNvPr id="204" name="Google Shape;204;p25"/>
          <p:cNvCxnSpPr/>
          <p:nvPr/>
        </p:nvCxnSpPr>
        <p:spPr>
          <a:xfrm>
            <a:off x="927952" y="4644542"/>
            <a:ext cx="253447" cy="0"/>
          </a:xfrm>
          <a:prstGeom prst="straightConnector1">
            <a:avLst/>
          </a:prstGeom>
          <a:noFill/>
          <a:ln cap="flat" cmpd="sng" w="9525">
            <a:solidFill>
              <a:srgbClr val="E6C3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p25"/>
          <p:cNvSpPr txBox="1"/>
          <p:nvPr/>
        </p:nvSpPr>
        <p:spPr>
          <a:xfrm>
            <a:off x="744177" y="3209484"/>
            <a:ext cx="344096" cy="32078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06" name="Google Shape;206;p25"/>
          <p:cNvSpPr/>
          <p:nvPr/>
        </p:nvSpPr>
        <p:spPr>
          <a:xfrm rot="5400000">
            <a:off x="286308" y="4028764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427690" y="3993186"/>
            <a:ext cx="392380" cy="27699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cxnSp>
        <p:nvCxnSpPr>
          <p:cNvPr id="208" name="Google Shape;208;p25"/>
          <p:cNvCxnSpPr/>
          <p:nvPr/>
        </p:nvCxnSpPr>
        <p:spPr>
          <a:xfrm>
            <a:off x="927952" y="2509287"/>
            <a:ext cx="253447" cy="0"/>
          </a:xfrm>
          <a:prstGeom prst="straightConnector1">
            <a:avLst/>
          </a:prstGeom>
          <a:noFill/>
          <a:ln cap="flat" cmpd="sng" w="9525">
            <a:solidFill>
              <a:srgbClr val="E6C3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9" name="Google Shape;209;p25"/>
          <p:cNvCxnSpPr/>
          <p:nvPr/>
        </p:nvCxnSpPr>
        <p:spPr>
          <a:xfrm>
            <a:off x="1066162" y="2509287"/>
            <a:ext cx="0" cy="2135255"/>
          </a:xfrm>
          <a:prstGeom prst="straightConnector1">
            <a:avLst/>
          </a:prstGeom>
          <a:noFill/>
          <a:ln cap="flat" cmpd="sng" w="9525">
            <a:solidFill>
              <a:srgbClr val="E6C3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Local rules for bubbles</a:t>
            </a:r>
            <a:endParaRPr/>
          </a:p>
        </p:txBody>
      </p:sp>
      <p:sp>
        <p:nvSpPr>
          <p:cNvPr id="215" name="Google Shape;215;p26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16" name="Google Shape;216;p26"/>
          <p:cNvSpPr txBox="1"/>
          <p:nvPr/>
        </p:nvSpPr>
        <p:spPr>
          <a:xfrm>
            <a:off x="7001663" y="1650984"/>
            <a:ext cx="1800000" cy="33565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17" name="Google Shape;217;p26"/>
          <p:cNvSpPr txBox="1"/>
          <p:nvPr/>
        </p:nvSpPr>
        <p:spPr>
          <a:xfrm>
            <a:off x="4847302" y="1650984"/>
            <a:ext cx="1800000" cy="3356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33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18" name="Google Shape;218;p26"/>
          <p:cNvSpPr txBox="1"/>
          <p:nvPr/>
        </p:nvSpPr>
        <p:spPr>
          <a:xfrm>
            <a:off x="2692941" y="1644380"/>
            <a:ext cx="1800000" cy="3488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2692940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impact on throat conductance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4847301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Viscous pressure drop across bubble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7001663" y="1117564"/>
            <a:ext cx="18000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Liquid volume displaced by bubble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6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535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41942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66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6510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 txBox="1"/>
          <p:nvPr/>
        </p:nvSpPr>
        <p:spPr>
          <a:xfrm>
            <a:off x="538580" y="1658422"/>
            <a:ext cx="1800000" cy="32078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887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27" name="Google Shape;227;p26"/>
          <p:cNvSpPr txBox="1"/>
          <p:nvPr/>
        </p:nvSpPr>
        <p:spPr>
          <a:xfrm>
            <a:off x="538579" y="1117564"/>
            <a:ext cx="1800000" cy="320782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velocity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6" title="bubbler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87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 title="bubbler60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68051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 title="bubbler40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1789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 title="bubbler45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3043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 title="bubbler50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4297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 title="bubbler55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55510" y="2241219"/>
            <a:ext cx="1733621" cy="263867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/>
          <p:nvPr/>
        </p:nvSpPr>
        <p:spPr>
          <a:xfrm rot="-5400000">
            <a:off x="1597079" y="2725526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6"/>
          <p:cNvSpPr txBox="1"/>
          <p:nvPr/>
        </p:nvSpPr>
        <p:spPr>
          <a:xfrm>
            <a:off x="1722063" y="2893753"/>
            <a:ext cx="392380" cy="276999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cxnSp>
        <p:nvCxnSpPr>
          <p:cNvPr id="236" name="Google Shape;236;p26"/>
          <p:cNvCxnSpPr/>
          <p:nvPr/>
        </p:nvCxnSpPr>
        <p:spPr>
          <a:xfrm>
            <a:off x="927952" y="2509287"/>
            <a:ext cx="253447" cy="0"/>
          </a:xfrm>
          <a:prstGeom prst="straightConnector1">
            <a:avLst/>
          </a:prstGeom>
          <a:noFill/>
          <a:ln cap="flat" cmpd="sng" w="9525">
            <a:solidFill>
              <a:srgbClr val="E6C3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7" name="Google Shape;237;p26"/>
          <p:cNvCxnSpPr/>
          <p:nvPr/>
        </p:nvCxnSpPr>
        <p:spPr>
          <a:xfrm>
            <a:off x="927952" y="4644542"/>
            <a:ext cx="253447" cy="0"/>
          </a:xfrm>
          <a:prstGeom prst="straightConnector1">
            <a:avLst/>
          </a:prstGeom>
          <a:noFill/>
          <a:ln cap="flat" cmpd="sng" w="9525">
            <a:solidFill>
              <a:srgbClr val="E6C3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8" name="Google Shape;238;p26"/>
          <p:cNvCxnSpPr/>
          <p:nvPr/>
        </p:nvCxnSpPr>
        <p:spPr>
          <a:xfrm>
            <a:off x="1066162" y="2509287"/>
            <a:ext cx="0" cy="2135255"/>
          </a:xfrm>
          <a:prstGeom prst="straightConnector1">
            <a:avLst/>
          </a:prstGeom>
          <a:noFill/>
          <a:ln cap="flat" cmpd="sng" w="9525">
            <a:solidFill>
              <a:srgbClr val="E6C3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9" name="Google Shape;239;p26"/>
          <p:cNvSpPr txBox="1"/>
          <p:nvPr/>
        </p:nvSpPr>
        <p:spPr>
          <a:xfrm>
            <a:off x="744177" y="3209484"/>
            <a:ext cx="344096" cy="320782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40" name="Google Shape;240;p26"/>
          <p:cNvSpPr/>
          <p:nvPr/>
        </p:nvSpPr>
        <p:spPr>
          <a:xfrm rot="5400000">
            <a:off x="286308" y="4028764"/>
            <a:ext cx="642347" cy="4446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25400">
            <a:solidFill>
              <a:srgbClr val="0B3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427690" y="3993186"/>
            <a:ext cx="392380" cy="27699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/>
          <p:nvPr>
            <p:ph type="title"/>
          </p:nvPr>
        </p:nvSpPr>
        <p:spPr>
          <a:xfrm>
            <a:off x="607482" y="-1561"/>
            <a:ext cx="81945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no"/>
              <a:t>Local rules for bubbles</a:t>
            </a:r>
            <a:endParaRPr/>
          </a:p>
        </p:txBody>
      </p:sp>
      <p:sp>
        <p:nvSpPr>
          <p:cNvPr id="247" name="Google Shape;247;p27"/>
          <p:cNvSpPr txBox="1"/>
          <p:nvPr>
            <p:ph idx="11" type="ftr"/>
          </p:nvPr>
        </p:nvSpPr>
        <p:spPr>
          <a:xfrm>
            <a:off x="608963" y="4806000"/>
            <a:ext cx="81927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"/>
              <a:t> </a:t>
            </a:r>
            <a:endParaRPr/>
          </a:p>
        </p:txBody>
      </p:sp>
      <p:sp>
        <p:nvSpPr>
          <p:cNvPr id="248" name="Google Shape;248;p27"/>
          <p:cNvSpPr txBox="1"/>
          <p:nvPr/>
        </p:nvSpPr>
        <p:spPr>
          <a:xfrm>
            <a:off x="7001663" y="1650984"/>
            <a:ext cx="1800000" cy="33565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49" name="Google Shape;249;p27"/>
          <p:cNvSpPr txBox="1"/>
          <p:nvPr/>
        </p:nvSpPr>
        <p:spPr>
          <a:xfrm>
            <a:off x="4847302" y="1650984"/>
            <a:ext cx="1800000" cy="3356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33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50" name="Google Shape;250;p27"/>
          <p:cNvSpPr txBox="1"/>
          <p:nvPr/>
        </p:nvSpPr>
        <p:spPr>
          <a:xfrm>
            <a:off x="2692941" y="1644380"/>
            <a:ext cx="1800000" cy="3488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51" name="Google Shape;251;p27"/>
          <p:cNvSpPr txBox="1"/>
          <p:nvPr/>
        </p:nvSpPr>
        <p:spPr>
          <a:xfrm>
            <a:off x="10918" y="2512187"/>
            <a:ext cx="1339200" cy="160694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-913" r="0" t="-30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52" name="Google Shape;252;p27"/>
          <p:cNvSpPr txBox="1"/>
          <p:nvPr/>
        </p:nvSpPr>
        <p:spPr>
          <a:xfrm>
            <a:off x="2692940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impact on throat conductance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4847301" y="1117564"/>
            <a:ext cx="18000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Viscous pressure drop across bubble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7001663" y="1117564"/>
            <a:ext cx="18000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Liquid volume displaced by bubble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7" title="bubbler31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41942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 title="bubbler31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966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 title="bubbler31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26510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/>
          <p:nvPr/>
        </p:nvSpPr>
        <p:spPr>
          <a:xfrm>
            <a:off x="538580" y="1658422"/>
            <a:ext cx="1800000" cy="32078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1887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o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59" name="Google Shape;259;p27"/>
          <p:cNvSpPr txBox="1"/>
          <p:nvPr/>
        </p:nvSpPr>
        <p:spPr>
          <a:xfrm>
            <a:off x="538579" y="1117564"/>
            <a:ext cx="1800000" cy="320782"/>
          </a:xfrm>
          <a:prstGeom prst="rect">
            <a:avLst/>
          </a:prstGeom>
          <a:noFill/>
          <a:ln>
            <a:noFill/>
          </a:ln>
        </p:spPr>
        <p:txBody>
          <a:bodyPr anchorCtr="0" anchor="t" bIns="67400" lIns="67400" spcFirstLastPara="1" rIns="67400" wrap="square" tIns="67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o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Bubble velocity</a:t>
            </a:r>
            <a:endParaRPr b="0" i="0" sz="1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7" title="bubbler31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8731" y="1557232"/>
            <a:ext cx="343720" cy="52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 title="flowr60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68061" y="2241250"/>
            <a:ext cx="1733601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 title="flowr40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17924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 title="flowr45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30449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 title="flowr50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42986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 title="flowr55.png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55499" y="2241250"/>
            <a:ext cx="1733600" cy="26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05375" y="2241249"/>
            <a:ext cx="1733601" cy="2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17025" y="139200"/>
            <a:ext cx="2984950" cy="76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VL">
  <a:themeElements>
    <a:clrScheme name="HVL-tema">
      <a:dk1>
        <a:srgbClr val="004357"/>
      </a:dk1>
      <a:lt1>
        <a:srgbClr val="FFFFFF"/>
      </a:lt1>
      <a:dk2>
        <a:srgbClr val="004357"/>
      </a:dk2>
      <a:lt2>
        <a:srgbClr val="FFFFFF"/>
      </a:lt2>
      <a:accent1>
        <a:srgbClr val="1B7C83"/>
      </a:accent1>
      <a:accent2>
        <a:srgbClr val="00BAC7"/>
      </a:accent2>
      <a:accent3>
        <a:srgbClr val="98E0E4"/>
      </a:accent3>
      <a:accent4>
        <a:srgbClr val="E7C507"/>
      </a:accent4>
      <a:accent5>
        <a:srgbClr val="B65A20"/>
      </a:accent5>
      <a:accent6>
        <a:srgbClr val="6D2439"/>
      </a:accent6>
      <a:hlink>
        <a:srgbClr val="1C8087"/>
      </a:hlink>
      <a:folHlink>
        <a:srgbClr val="C85A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