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65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5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6" r:id="rId18"/>
    <p:sldId id="271" r:id="rId19"/>
    <p:sldId id="272" r:id="rId20"/>
    <p:sldId id="273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C76CC-BB78-4E6C-950E-06D4FC5F4C84}">
  <a:tblStyle styleId="{714C76CC-BB78-4E6C-950E-06D4FC5F4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2" d="100"/>
          <a:sy n="192" d="100"/>
        </p:scale>
        <p:origin x="174" y="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172824b93_2_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e172824b93_2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17a9389f1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3e17a9389f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e17a9389f1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3e17a9389f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e17a9389f1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3e17a9389f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172824b93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e172824b9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e172824b93_0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e172824b93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2257378e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3e2257378e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>
          <a:extLst>
            <a:ext uri="{FF2B5EF4-FFF2-40B4-BE49-F238E27FC236}">
              <a16:creationId xmlns:a16="http://schemas.microsoft.com/office/drawing/2014/main" id="{192B66A2-7254-B123-5E61-3FCF52647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2257378e2_0_254:notes">
            <a:extLst>
              <a:ext uri="{FF2B5EF4-FFF2-40B4-BE49-F238E27FC236}">
                <a16:creationId xmlns:a16="http://schemas.microsoft.com/office/drawing/2014/main" id="{3A848B8F-019B-7EDE-1E51-66C93559C1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e2257378e2_0_254:notes">
            <a:extLst>
              <a:ext uri="{FF2B5EF4-FFF2-40B4-BE49-F238E27FC236}">
                <a16:creationId xmlns:a16="http://schemas.microsoft.com/office/drawing/2014/main" id="{55E97EE7-9B0C-160E-FA1C-1B43BD5C22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018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2257378e2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e2257378e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172824b93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3e172824b9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e2257378e2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3e2257378e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172824b93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e172824b9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2257378e2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e2257378e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172824b93_0_4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e172824b93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172824b93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3e172824b93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2257378e2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e2257378e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17a9389f1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e17a9389f1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5F45BBED-61AD-A560-CB68-0218A5DB9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17a9389f1_0_244:notes">
            <a:extLst>
              <a:ext uri="{FF2B5EF4-FFF2-40B4-BE49-F238E27FC236}">
                <a16:creationId xmlns:a16="http://schemas.microsoft.com/office/drawing/2014/main" id="{F1251DB1-84A8-F76C-F040-DB474CA063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e17a9389f1_0_244:notes">
            <a:extLst>
              <a:ext uri="{FF2B5EF4-FFF2-40B4-BE49-F238E27FC236}">
                <a16:creationId xmlns:a16="http://schemas.microsoft.com/office/drawing/2014/main" id="{7CAD7B55-0062-B16D-A9C4-EEB0563A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115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7265588D-46F3-9548-1EA2-E7F5D8D6A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17a9389f1_0_244:notes">
            <a:extLst>
              <a:ext uri="{FF2B5EF4-FFF2-40B4-BE49-F238E27FC236}">
                <a16:creationId xmlns:a16="http://schemas.microsoft.com/office/drawing/2014/main" id="{75A40603-0C6A-49DB-9A90-7572763886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e17a9389f1_0_244:notes">
            <a:extLst>
              <a:ext uri="{FF2B5EF4-FFF2-40B4-BE49-F238E27FC236}">
                <a16:creationId xmlns:a16="http://schemas.microsoft.com/office/drawing/2014/main" id="{1D1A96D3-C164-C5F1-E795-E85E9B29A3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44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side mørk - stående bilde">
  <p:cSld name="Forside mørk - stående bilde"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1214634" y="1541206"/>
            <a:ext cx="3780000" cy="94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1214634" y="2788638"/>
            <a:ext cx="37800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58" name="Google Shape;58;p14"/>
          <p:cNvCxnSpPr/>
          <p:nvPr/>
        </p:nvCxnSpPr>
        <p:spPr>
          <a:xfrm>
            <a:off x="1214634" y="4075007"/>
            <a:ext cx="316454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1214634" y="4197110"/>
            <a:ext cx="37800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>
            <a:spLocks noGrp="1"/>
          </p:cNvSpPr>
          <p:nvPr>
            <p:ph type="pic" idx="3"/>
          </p:nvPr>
        </p:nvSpPr>
        <p:spPr>
          <a:xfrm>
            <a:off x="5364000" y="0"/>
            <a:ext cx="3780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588" y="416356"/>
            <a:ext cx="2079000" cy="599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spalte med bakgrunn mørk" type="obj">
  <p:cSld name="OBJECT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609451" y="1022960"/>
            <a:ext cx="8194500" cy="3793500"/>
          </a:xfrm>
          <a:prstGeom prst="rect">
            <a:avLst/>
          </a:prstGeom>
          <a:solidFill>
            <a:srgbClr val="003F52">
              <a:alpha val="5019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/>
          </a:p>
        </p:txBody>
      </p:sp>
      <p:cxnSp>
        <p:nvCxnSpPr>
          <p:cNvPr id="65" name="Google Shape;65;p15"/>
          <p:cNvCxnSpPr/>
          <p:nvPr/>
        </p:nvCxnSpPr>
        <p:spPr>
          <a:xfrm>
            <a:off x="607070" y="1018914"/>
            <a:ext cx="81945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07070" y="1020809"/>
            <a:ext cx="8194500" cy="37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67" name="Google Shape;67;p15"/>
          <p:cNvGrpSpPr/>
          <p:nvPr/>
        </p:nvGrpSpPr>
        <p:grpSpPr>
          <a:xfrm>
            <a:off x="209865" y="4878047"/>
            <a:ext cx="187770" cy="163878"/>
            <a:chOff x="5122863" y="2579688"/>
            <a:chExt cx="1946276" cy="1698625"/>
          </a:xfrm>
        </p:grpSpPr>
        <p:sp>
          <p:nvSpPr>
            <p:cNvPr id="68" name="Google Shape;68;p15"/>
            <p:cNvSpPr/>
            <p:nvPr/>
          </p:nvSpPr>
          <p:spPr>
            <a:xfrm>
              <a:off x="5122863" y="2579688"/>
              <a:ext cx="554038" cy="747713"/>
            </a:xfrm>
            <a:custGeom>
              <a:avLst/>
              <a:gdLst/>
              <a:ahLst/>
              <a:cxnLst/>
              <a:rect l="l" t="t" r="r" b="b"/>
              <a:pathLst>
                <a:path w="349" h="471" extrusionOk="0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5756276" y="2579688"/>
              <a:ext cx="1312863" cy="1698625"/>
            </a:xfrm>
            <a:custGeom>
              <a:avLst/>
              <a:gdLst/>
              <a:ahLst/>
              <a:cxnLst/>
              <a:rect l="l" t="t" r="r" b="b"/>
              <a:pathLst>
                <a:path w="827" h="1070" extrusionOk="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608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803565" y="4804541"/>
            <a:ext cx="3375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spalter med bakgrunn mørk">
  <p:cSld name="To spalter med bakgrunn mørk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607946" y="1014719"/>
            <a:ext cx="3942000" cy="3793500"/>
          </a:xfrm>
          <a:prstGeom prst="rect">
            <a:avLst/>
          </a:prstGeom>
          <a:solidFill>
            <a:srgbClr val="003F52">
              <a:alpha val="5019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/>
          </a:p>
        </p:txBody>
      </p:sp>
      <p:cxnSp>
        <p:nvCxnSpPr>
          <p:cNvPr id="75" name="Google Shape;75;p16"/>
          <p:cNvCxnSpPr/>
          <p:nvPr/>
        </p:nvCxnSpPr>
        <p:spPr>
          <a:xfrm>
            <a:off x="607070" y="1022134"/>
            <a:ext cx="39420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608962" y="1010940"/>
            <a:ext cx="3934633" cy="37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4860679" y="1013652"/>
            <a:ext cx="3942000" cy="3793500"/>
          </a:xfrm>
          <a:prstGeom prst="rect">
            <a:avLst/>
          </a:prstGeom>
          <a:solidFill>
            <a:srgbClr val="003F52">
              <a:alpha val="5019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/>
          </a:p>
        </p:txBody>
      </p:sp>
      <p:cxnSp>
        <p:nvCxnSpPr>
          <p:cNvPr id="78" name="Google Shape;78;p16"/>
          <p:cNvCxnSpPr/>
          <p:nvPr/>
        </p:nvCxnSpPr>
        <p:spPr>
          <a:xfrm>
            <a:off x="4854329" y="1021456"/>
            <a:ext cx="39420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4854328" y="1010939"/>
            <a:ext cx="3942001" cy="37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0" name="Google Shape;80;p16"/>
          <p:cNvGrpSpPr/>
          <p:nvPr/>
        </p:nvGrpSpPr>
        <p:grpSpPr>
          <a:xfrm>
            <a:off x="209865" y="4878047"/>
            <a:ext cx="187770" cy="163878"/>
            <a:chOff x="5122863" y="2579688"/>
            <a:chExt cx="1946276" cy="1698625"/>
          </a:xfrm>
        </p:grpSpPr>
        <p:sp>
          <p:nvSpPr>
            <p:cNvPr id="81" name="Google Shape;81;p16"/>
            <p:cNvSpPr/>
            <p:nvPr/>
          </p:nvSpPr>
          <p:spPr>
            <a:xfrm>
              <a:off x="5122863" y="2579688"/>
              <a:ext cx="554038" cy="747713"/>
            </a:xfrm>
            <a:custGeom>
              <a:avLst/>
              <a:gdLst/>
              <a:ahLst/>
              <a:cxnLst/>
              <a:rect l="l" t="t" r="r" b="b"/>
              <a:pathLst>
                <a:path w="349" h="471" extrusionOk="0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5756276" y="2579688"/>
              <a:ext cx="1312863" cy="1698625"/>
            </a:xfrm>
            <a:custGeom>
              <a:avLst/>
              <a:gdLst/>
              <a:ahLst/>
              <a:cxnLst/>
              <a:rect l="l" t="t" r="r" b="b"/>
              <a:pathLst>
                <a:path w="827" h="1070" extrusionOk="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3716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803565" y="4804541"/>
            <a:ext cx="3375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illeside mørk - to liggende bilder">
  <p:cSld name="Skilleside mørk - to liggende bilder">
    <p:bg>
      <p:bgPr>
        <a:solidFill>
          <a:schemeClr val="dk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607070" y="1409542"/>
            <a:ext cx="4320000" cy="94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17"/>
          <p:cNvCxnSpPr/>
          <p:nvPr/>
        </p:nvCxnSpPr>
        <p:spPr>
          <a:xfrm>
            <a:off x="607070" y="2575792"/>
            <a:ext cx="316454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607070" y="2777975"/>
            <a:ext cx="43200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7"/>
          <p:cNvSpPr>
            <a:spLocks noGrp="1"/>
          </p:cNvSpPr>
          <p:nvPr>
            <p:ph type="pic" idx="2"/>
          </p:nvPr>
        </p:nvSpPr>
        <p:spPr>
          <a:xfrm>
            <a:off x="5364000" y="4121"/>
            <a:ext cx="3780000" cy="2538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7"/>
          <p:cNvSpPr>
            <a:spLocks noGrp="1"/>
          </p:cNvSpPr>
          <p:nvPr>
            <p:ph type="pic" idx="3"/>
          </p:nvPr>
        </p:nvSpPr>
        <p:spPr>
          <a:xfrm>
            <a:off x="5364000" y="2601587"/>
            <a:ext cx="3780000" cy="2538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1" name="Google Shape;91;p17"/>
          <p:cNvGrpSpPr/>
          <p:nvPr/>
        </p:nvGrpSpPr>
        <p:grpSpPr>
          <a:xfrm>
            <a:off x="209865" y="4878047"/>
            <a:ext cx="187770" cy="163878"/>
            <a:chOff x="5122863" y="2579688"/>
            <a:chExt cx="1946276" cy="1698625"/>
          </a:xfrm>
        </p:grpSpPr>
        <p:sp>
          <p:nvSpPr>
            <p:cNvPr id="92" name="Google Shape;92;p17"/>
            <p:cNvSpPr/>
            <p:nvPr/>
          </p:nvSpPr>
          <p:spPr>
            <a:xfrm>
              <a:off x="5122863" y="2579688"/>
              <a:ext cx="554038" cy="747713"/>
            </a:xfrm>
            <a:custGeom>
              <a:avLst/>
              <a:gdLst/>
              <a:ahLst/>
              <a:cxnLst/>
              <a:rect l="l" t="t" r="r" b="b"/>
              <a:pathLst>
                <a:path w="349" h="471" extrusionOk="0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5756276" y="2579688"/>
              <a:ext cx="1312863" cy="1698625"/>
            </a:xfrm>
            <a:custGeom>
              <a:avLst/>
              <a:gdLst/>
              <a:ahLst/>
              <a:cxnLst/>
              <a:rect l="l" t="t" r="r" b="b"/>
              <a:pathLst>
                <a:path w="827" h="1070" extrusionOk="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lutningsside mørk">
  <p:cSld name="Avslutningsside mørk">
    <p:bg>
      <p:bgPr>
        <a:solidFill>
          <a:schemeClr val="dk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8"/>
          <p:cNvGrpSpPr/>
          <p:nvPr/>
        </p:nvGrpSpPr>
        <p:grpSpPr>
          <a:xfrm>
            <a:off x="2830606" y="779636"/>
            <a:ext cx="3482788" cy="3039623"/>
            <a:chOff x="5122863" y="2579688"/>
            <a:chExt cx="1946276" cy="1698625"/>
          </a:xfrm>
        </p:grpSpPr>
        <p:sp>
          <p:nvSpPr>
            <p:cNvPr id="96" name="Google Shape;96;p18"/>
            <p:cNvSpPr/>
            <p:nvPr/>
          </p:nvSpPr>
          <p:spPr>
            <a:xfrm>
              <a:off x="5122863" y="2579688"/>
              <a:ext cx="554038" cy="747713"/>
            </a:xfrm>
            <a:custGeom>
              <a:avLst/>
              <a:gdLst/>
              <a:ahLst/>
              <a:cxnLst/>
              <a:rect l="l" t="t" r="r" b="b"/>
              <a:pathLst>
                <a:path w="349" h="471" extrusionOk="0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AFB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5756276" y="2579688"/>
              <a:ext cx="1312863" cy="1698625"/>
            </a:xfrm>
            <a:custGeom>
              <a:avLst/>
              <a:gdLst/>
              <a:ahLst/>
              <a:cxnLst/>
              <a:rect l="l" t="t" r="r" b="b"/>
              <a:pathLst>
                <a:path w="827" h="1070" extrusionOk="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AFB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8"/>
          <p:cNvSpPr txBox="1">
            <a:spLocks noGrp="1"/>
          </p:cNvSpPr>
          <p:nvPr>
            <p:ph type="ctrTitle"/>
          </p:nvPr>
        </p:nvSpPr>
        <p:spPr>
          <a:xfrm>
            <a:off x="2142000" y="4316507"/>
            <a:ext cx="486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19576" y="0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19576" y="1012500"/>
            <a:ext cx="8194501" cy="379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036495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803565" y="4804541"/>
            <a:ext cx="3375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0517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>
            <a:spLocks noGrp="1"/>
          </p:cNvSpPr>
          <p:nvPr>
            <p:ph type="ctrTitle"/>
          </p:nvPr>
        </p:nvSpPr>
        <p:spPr>
          <a:xfrm>
            <a:off x="1214625" y="1522726"/>
            <a:ext cx="6971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no" sz="2600" b="1" dirty="0">
                <a:solidFill>
                  <a:schemeClr val="accent4"/>
                </a:solidFill>
              </a:rPr>
              <a:t>Pore-network modelling of buoyancy-driven microbubbles in a supergravity field</a:t>
            </a:r>
            <a:endParaRPr sz="2600" b="1" dirty="0">
              <a:solidFill>
                <a:schemeClr val="accent4"/>
              </a:solidFill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1214625" y="2858250"/>
            <a:ext cx="63762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4444"/>
              <a:buNone/>
            </a:pPr>
            <a:r>
              <a:rPr lang="no" sz="1800" b="1" dirty="0"/>
              <a:t>Kristoffer Skjelanger </a:t>
            </a:r>
            <a:r>
              <a:rPr lang="no" sz="1800" b="1" baseline="30000" dirty="0"/>
              <a:t>1</a:t>
            </a:r>
            <a:r>
              <a:rPr lang="no" sz="1800" dirty="0"/>
              <a:t>, 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4444"/>
              <a:buNone/>
            </a:pPr>
            <a:r>
              <a:rPr lang="no" sz="1800" dirty="0"/>
              <a:t>Maziar Veyskarami </a:t>
            </a:r>
            <a:r>
              <a:rPr lang="no" sz="1800" baseline="30000" dirty="0"/>
              <a:t>2</a:t>
            </a:r>
            <a:r>
              <a:rPr lang="no" sz="1800" dirty="0"/>
              <a:t>, Anna Mareike Kostelecky </a:t>
            </a:r>
            <a:r>
              <a:rPr lang="no" sz="1800" baseline="30000" dirty="0"/>
              <a:t>2</a:t>
            </a:r>
            <a:r>
              <a:rPr lang="no" sz="1800" dirty="0"/>
              <a:t>, Timo Koch </a:t>
            </a:r>
            <a:r>
              <a:rPr lang="no" sz="1800" baseline="30000" dirty="0"/>
              <a:t>2</a:t>
            </a:r>
            <a:r>
              <a:rPr lang="no" sz="1800" dirty="0"/>
              <a:t>.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6250"/>
              <a:buNone/>
            </a:pP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1667"/>
              <a:buNone/>
            </a:pPr>
            <a:r>
              <a:rPr lang="no" sz="1200" baseline="30000" dirty="0"/>
              <a:t>1</a:t>
            </a:r>
            <a:r>
              <a:rPr lang="no" sz="1200" dirty="0"/>
              <a:t> Western Norway University of Applied Sciences</a:t>
            </a: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1667"/>
              <a:buNone/>
            </a:pPr>
            <a:r>
              <a:rPr lang="no" sz="1200" baseline="30000" dirty="0"/>
              <a:t>2</a:t>
            </a:r>
            <a:r>
              <a:rPr lang="no" sz="1200" dirty="0"/>
              <a:t> University of Stuttgart</a:t>
            </a:r>
            <a:endParaRPr sz="1200" dirty="0"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2"/>
          </p:nvPr>
        </p:nvSpPr>
        <p:spPr>
          <a:xfrm>
            <a:off x="1214622" y="4197100"/>
            <a:ext cx="50214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" sz="1200"/>
              <a:t>InterPore Minisymposia 9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" sz="1200"/>
              <a:t>Pore-Scale Physics and Modeling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" sz="1200"/>
              <a:t>Nantes, May 22nd, 2026</a:t>
            </a:r>
            <a:endParaRPr sz="1200"/>
          </a:p>
        </p:txBody>
      </p:sp>
      <p:grpSp>
        <p:nvGrpSpPr>
          <p:cNvPr id="107" name="Google Shape;107;p19"/>
          <p:cNvGrpSpPr/>
          <p:nvPr/>
        </p:nvGrpSpPr>
        <p:grpSpPr>
          <a:xfrm>
            <a:off x="736884" y="293911"/>
            <a:ext cx="7670232" cy="788400"/>
            <a:chOff x="670183" y="221263"/>
            <a:chExt cx="7670232" cy="788400"/>
          </a:xfrm>
        </p:grpSpPr>
        <p:pic>
          <p:nvPicPr>
            <p:cNvPr id="108" name="Google Shape;108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67905" y="221263"/>
              <a:ext cx="3372510" cy="759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0183" y="250146"/>
              <a:ext cx="2636549" cy="7595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 dirty="0"/>
              <a:t>Movement of lagrangian bubbles</a:t>
            </a:r>
            <a:endParaRPr dirty="0"/>
          </a:p>
        </p:txBody>
      </p:sp>
      <p:sp>
        <p:nvSpPr>
          <p:cNvPr id="248" name="Google Shape;248;p28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49" name="Google Shape;249;p28"/>
          <p:cNvSpPr/>
          <p:nvPr/>
        </p:nvSpPr>
        <p:spPr>
          <a:xfrm>
            <a:off x="608975" y="1257571"/>
            <a:ext cx="2880000" cy="540000"/>
          </a:xfrm>
          <a:prstGeom prst="round1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 dirty="0">
                <a:solidFill>
                  <a:srgbClr val="212121"/>
                </a:solidFill>
              </a:rPr>
              <a:t>1)   Formation and growth</a:t>
            </a:r>
            <a:endParaRPr dirty="0"/>
          </a:p>
        </p:txBody>
      </p:sp>
      <p:pic>
        <p:nvPicPr>
          <p:cNvPr id="251" name="Google Shape;251;p28" title="animation_growth.gif"/>
          <p:cNvPicPr preferRelativeResize="0"/>
          <p:nvPr/>
        </p:nvPicPr>
        <p:blipFill rotWithShape="1">
          <a:blip r:embed="rId4">
            <a:alphaModFix/>
          </a:blip>
          <a:srcRect l="6934" r="13366"/>
          <a:stretch/>
        </p:blipFill>
        <p:spPr>
          <a:xfrm>
            <a:off x="5580000" y="231750"/>
            <a:ext cx="2761200" cy="46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13F8824-5380-E3A0-C1D1-0FEDA55956E4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B2254A-FF55-8699-B1B7-0E40AB9E5586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B2254A-FF55-8699-B1B7-0E40AB9E5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59" name="Google Shape;259;p29"/>
          <p:cNvSpPr/>
          <p:nvPr/>
        </p:nvSpPr>
        <p:spPr>
          <a:xfrm>
            <a:off x="608975" y="1257571"/>
            <a:ext cx="2880000" cy="5400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 dirty="0">
                <a:solidFill>
                  <a:srgbClr val="212121"/>
                </a:solidFill>
              </a:rPr>
              <a:t>1)   Formation and growth</a:t>
            </a:r>
            <a:endParaRPr dirty="0"/>
          </a:p>
        </p:txBody>
      </p:sp>
      <p:sp>
        <p:nvSpPr>
          <p:cNvPr id="260" name="Google Shape;260;p29"/>
          <p:cNvSpPr/>
          <p:nvPr/>
        </p:nvSpPr>
        <p:spPr>
          <a:xfrm>
            <a:off x="608975" y="2048479"/>
            <a:ext cx="2880000" cy="540000"/>
          </a:xfrm>
          <a:prstGeom prst="round1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rgbClr val="212121"/>
                </a:solidFill>
              </a:rPr>
              <a:t>2)   Throat selection</a:t>
            </a:r>
            <a:endParaRPr/>
          </a:p>
        </p:txBody>
      </p:sp>
      <p:pic>
        <p:nvPicPr>
          <p:cNvPr id="261" name="Google Shape;261;p29" title="animation_throat.gif"/>
          <p:cNvPicPr preferRelativeResize="0"/>
          <p:nvPr/>
        </p:nvPicPr>
        <p:blipFill rotWithShape="1">
          <a:blip r:embed="rId4">
            <a:alphaModFix/>
          </a:blip>
          <a:srcRect l="10133" r="10141"/>
          <a:stretch/>
        </p:blipFill>
        <p:spPr>
          <a:xfrm>
            <a:off x="5580000" y="231738"/>
            <a:ext cx="2761200" cy="4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97F565D-3030-3E7A-9598-1EED10B6EBE5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E1B12D-01A3-4581-3C6B-2A370776C514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E1B12D-01A3-4581-3C6B-2A370776C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247;p28">
            <a:extLst>
              <a:ext uri="{FF2B5EF4-FFF2-40B4-BE49-F238E27FC236}">
                <a16:creationId xmlns:a16="http://schemas.microsoft.com/office/drawing/2014/main" id="{FA7FDA9A-76FA-AFEE-8DBB-5334C313C6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013" y="-1588"/>
            <a:ext cx="8194675" cy="101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 dirty="0"/>
              <a:t>Movement of lagrangian bubbles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70" name="Google Shape;270;p30"/>
          <p:cNvSpPr/>
          <p:nvPr/>
        </p:nvSpPr>
        <p:spPr>
          <a:xfrm>
            <a:off x="608975" y="1257571"/>
            <a:ext cx="2880000" cy="5400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 dirty="0">
                <a:solidFill>
                  <a:srgbClr val="212121"/>
                </a:solidFill>
              </a:rPr>
              <a:t>1)   Formation and growth</a:t>
            </a:r>
            <a:endParaRPr dirty="0"/>
          </a:p>
        </p:txBody>
      </p:sp>
      <p:sp>
        <p:nvSpPr>
          <p:cNvPr id="271" name="Google Shape;271;p30"/>
          <p:cNvSpPr/>
          <p:nvPr/>
        </p:nvSpPr>
        <p:spPr>
          <a:xfrm>
            <a:off x="608975" y="2839387"/>
            <a:ext cx="2880000" cy="540000"/>
          </a:xfrm>
          <a:prstGeom prst="round1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rgbClr val="212121"/>
                </a:solidFill>
              </a:rPr>
              <a:t>3)   Merging</a:t>
            </a:r>
            <a:endParaRPr/>
          </a:p>
        </p:txBody>
      </p:sp>
      <p:sp>
        <p:nvSpPr>
          <p:cNvPr id="272" name="Google Shape;272;p30"/>
          <p:cNvSpPr/>
          <p:nvPr/>
        </p:nvSpPr>
        <p:spPr>
          <a:xfrm>
            <a:off x="608975" y="2048479"/>
            <a:ext cx="2880000" cy="5400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 dirty="0">
                <a:solidFill>
                  <a:srgbClr val="212121"/>
                </a:solidFill>
              </a:rPr>
              <a:t>2)   Throat selection</a:t>
            </a:r>
            <a:endParaRPr dirty="0"/>
          </a:p>
        </p:txBody>
      </p:sp>
      <p:pic>
        <p:nvPicPr>
          <p:cNvPr id="273" name="Google Shape;273;p30" title="animation_merge.gif"/>
          <p:cNvPicPr preferRelativeResize="0"/>
          <p:nvPr/>
        </p:nvPicPr>
        <p:blipFill rotWithShape="1">
          <a:blip r:embed="rId4">
            <a:alphaModFix/>
          </a:blip>
          <a:srcRect l="9854" r="10420"/>
          <a:stretch/>
        </p:blipFill>
        <p:spPr>
          <a:xfrm>
            <a:off x="5580000" y="231750"/>
            <a:ext cx="2761200" cy="46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B551279-A41A-E9BF-B83E-111B92610795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013F57-72B3-D248-8EE9-5F6F5AD23B24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013F57-72B3-D248-8EE9-5F6F5AD23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247;p28">
            <a:extLst>
              <a:ext uri="{FF2B5EF4-FFF2-40B4-BE49-F238E27FC236}">
                <a16:creationId xmlns:a16="http://schemas.microsoft.com/office/drawing/2014/main" id="{41976D29-5E9A-4929-E419-4D6084C8B4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013" y="-1588"/>
            <a:ext cx="8194675" cy="101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 dirty="0"/>
              <a:t>Movement of lagrangian bubbles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1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Mass balance verification</a:t>
            </a:r>
            <a:endParaRPr/>
          </a:p>
        </p:txBody>
      </p:sp>
      <p:sp>
        <p:nvSpPr>
          <p:cNvPr id="281" name="Google Shape;281;p31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283" name="Google Shape;283;p31" title="animation_test2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 txBox="1"/>
          <p:nvPr/>
        </p:nvSpPr>
        <p:spPr>
          <a:xfrm>
            <a:off x="607475" y="1093475"/>
            <a:ext cx="39600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Bubble growth → flux away from the source-pore due to density differences.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en-US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Bubble moves → liquid flux moves opposite to fill the void space.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4F7EDFC-4FF0-E4E7-B6D5-7496566C05D3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154121-DAA9-1284-5749-74C741128DE2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154121-DAA9-1284-5749-74C741128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Viscous pressure drop - bypass flow</a:t>
            </a:r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294" name="Google Shape;294;p32" title="animation_test4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 txBox="1"/>
          <p:nvPr/>
        </p:nvSpPr>
        <p:spPr>
          <a:xfrm>
            <a:off x="608975" y="1093475"/>
            <a:ext cx="46250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Viscous pressure drop across the bubble.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en-US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This pressure can equilibrate through the loop, inducing a flux.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en-US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The bubble will have an increased velocity due to advection.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7D99DA6-23CC-5BC7-7464-1D8CA4CB52F3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374EBE-1880-7A78-CE08-DA844E8232F3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374EBE-1880-7A78-CE08-DA844E823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000" y="231750"/>
            <a:ext cx="2761200" cy="46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Bubble transfer to continuous phase</a:t>
            </a:r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608975" y="1093475"/>
            <a:ext cx="396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no" dirty="0">
                <a:solidFill>
                  <a:schemeClr val="lt2"/>
                </a:solidFill>
              </a:rPr>
              <a:t>Network with paths and a “dead end trap”</a:t>
            </a:r>
            <a:endParaRPr dirty="0">
              <a:solidFill>
                <a:schemeClr val="lt2"/>
              </a:solidFill>
            </a:endParaRPr>
          </a:p>
        </p:txBody>
      </p:sp>
      <p:cxnSp>
        <p:nvCxnSpPr>
          <p:cNvPr id="307" name="Google Shape;307;p33"/>
          <p:cNvCxnSpPr/>
          <p:nvPr/>
        </p:nvCxnSpPr>
        <p:spPr>
          <a:xfrm>
            <a:off x="6500725" y="582425"/>
            <a:ext cx="18000" cy="2676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33"/>
          <p:cNvCxnSpPr/>
          <p:nvPr/>
        </p:nvCxnSpPr>
        <p:spPr>
          <a:xfrm>
            <a:off x="7159500" y="1892300"/>
            <a:ext cx="18000" cy="2676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3"/>
          <p:cNvCxnSpPr/>
          <p:nvPr/>
        </p:nvCxnSpPr>
        <p:spPr>
          <a:xfrm>
            <a:off x="6530875" y="3253025"/>
            <a:ext cx="651000" cy="60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33"/>
          <p:cNvCxnSpPr/>
          <p:nvPr/>
        </p:nvCxnSpPr>
        <p:spPr>
          <a:xfrm>
            <a:off x="6518825" y="3265100"/>
            <a:ext cx="651000" cy="12900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D9A41DD4-1B39-9061-5DCB-1EB581126ED0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DC5583-2BAF-8741-29F3-93C3507D5AB0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DC5583-2BAF-8741-29F3-93C3507D5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>
          <a:extLst>
            <a:ext uri="{FF2B5EF4-FFF2-40B4-BE49-F238E27FC236}">
              <a16:creationId xmlns:a16="http://schemas.microsoft.com/office/drawing/2014/main" id="{23E692A7-C845-98B8-111B-B698D204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4">
            <a:extLst>
              <a:ext uri="{FF2B5EF4-FFF2-40B4-BE49-F238E27FC236}">
                <a16:creationId xmlns:a16="http://schemas.microsoft.com/office/drawing/2014/main" id="{64C2CB13-B02A-4BBF-0B31-AA36C0AC50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>
            <a:extLst>
              <a:ext uri="{FF2B5EF4-FFF2-40B4-BE49-F238E27FC236}">
                <a16:creationId xmlns:a16="http://schemas.microsoft.com/office/drawing/2014/main" id="{3D177D6C-3626-440D-71D2-E925F88A5C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Bubble transfer to continuous phase</a:t>
            </a:r>
            <a:endParaRPr/>
          </a:p>
        </p:txBody>
      </p:sp>
      <p:sp>
        <p:nvSpPr>
          <p:cNvPr id="317" name="Google Shape;317;p34">
            <a:extLst>
              <a:ext uri="{FF2B5EF4-FFF2-40B4-BE49-F238E27FC236}">
                <a16:creationId xmlns:a16="http://schemas.microsoft.com/office/drawing/2014/main" id="{1EC70C1F-B763-E249-6C66-FB108DACABF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320" name="Google Shape;320;p34">
            <a:extLst>
              <a:ext uri="{FF2B5EF4-FFF2-40B4-BE49-F238E27FC236}">
                <a16:creationId xmlns:a16="http://schemas.microsoft.com/office/drawing/2014/main" id="{F590BDAF-B4C0-6862-2360-7B3E61E02585}"/>
              </a:ext>
            </a:extLst>
          </p:cNvPr>
          <p:cNvSpPr txBox="1"/>
          <p:nvPr/>
        </p:nvSpPr>
        <p:spPr>
          <a:xfrm>
            <a:off x="608975" y="1093475"/>
            <a:ext cx="39600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no" dirty="0">
                <a:solidFill>
                  <a:schemeClr val="lt2"/>
                </a:solidFill>
              </a:rPr>
              <a:t>Network with paths and a “dead end trap”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no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The bubbles get stuck in the corner pore.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en-US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The other bubbles dissolve due to invasion.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no" dirty="0">
              <a:solidFill>
                <a:schemeClr val="lt2"/>
              </a:solidFill>
            </a:endParaRPr>
          </a:p>
        </p:txBody>
      </p:sp>
      <p:pic>
        <p:nvPicPr>
          <p:cNvPr id="321" name="Google Shape;321;p34" title="animation_test6.gif">
            <a:extLst>
              <a:ext uri="{FF2B5EF4-FFF2-40B4-BE49-F238E27FC236}">
                <a16:creationId xmlns:a16="http://schemas.microsoft.com/office/drawing/2014/main" id="{46F07593-99EC-5D75-C42E-F121751A516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E7C6CFF-1464-FB8B-DA2C-D9FB8664684D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62310E-D9C9-3F8C-B78C-94F8E51CF1D2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62310E-D9C9-3F8C-B78C-94F8E51CF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31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Bubble transfer to continuous phase</a:t>
            </a:r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21" name="Google Shape;321;p34" title="animation_test6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 title="animation_test6.006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9625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 title="animation_test6.005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2241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 title="animation_test6.006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4858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 title="animation_test6.0061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475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EA32DAF-EFCC-6642-6594-9737DC6B9772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ED7D5C-8D98-CFF7-A7B1-940CD2BFF926}"/>
                  </a:ext>
                </a:extLst>
              </p:cNvPr>
              <p:cNvSpPr txBox="1"/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ED7D5C-8D98-CFF7-A7B1-940CD2BFF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45" y="4226914"/>
                <a:ext cx="39238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320;p34">
            <a:extLst>
              <a:ext uri="{FF2B5EF4-FFF2-40B4-BE49-F238E27FC236}">
                <a16:creationId xmlns:a16="http://schemas.microsoft.com/office/drawing/2014/main" id="{86172700-36F4-AB27-D7DD-B274D452AF93}"/>
              </a:ext>
            </a:extLst>
          </p:cNvPr>
          <p:cNvSpPr txBox="1"/>
          <p:nvPr/>
        </p:nvSpPr>
        <p:spPr>
          <a:xfrm>
            <a:off x="608975" y="1093475"/>
            <a:ext cx="39600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no" dirty="0">
                <a:solidFill>
                  <a:schemeClr val="lt2"/>
                </a:solidFill>
              </a:rPr>
              <a:t>Network with paths and a “dead end trap”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no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The bubbles get stuck in the corner pore.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en-US" dirty="0">
              <a:solidFill>
                <a:schemeClr val="lt2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n-US" dirty="0">
                <a:solidFill>
                  <a:schemeClr val="lt2"/>
                </a:solidFill>
              </a:rPr>
              <a:t>The other bubbles dissolve due to invasion.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lang="no" dirty="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175" y="911575"/>
            <a:ext cx="54489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5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32" name="Google Shape;332;p35" title="animation_showcase.gif"/>
          <p:cNvPicPr preferRelativeResize="0"/>
          <p:nvPr/>
        </p:nvPicPr>
        <p:blipFill rotWithShape="1">
          <a:blip r:embed="rId4">
            <a:alphaModFix/>
          </a:blip>
          <a:srcRect l="8866" r="8119"/>
          <a:stretch/>
        </p:blipFill>
        <p:spPr>
          <a:xfrm>
            <a:off x="3667250" y="185150"/>
            <a:ext cx="5242899" cy="47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Flow regimes</a:t>
            </a:r>
            <a:endParaRPr/>
          </a:p>
        </p:txBody>
      </p:sp>
      <p:sp>
        <p:nvSpPr>
          <p:cNvPr id="334" name="Google Shape;334;p35"/>
          <p:cNvSpPr txBox="1"/>
          <p:nvPr/>
        </p:nvSpPr>
        <p:spPr>
          <a:xfrm>
            <a:off x="607482" y="1093109"/>
            <a:ext cx="28935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no" dirty="0">
                <a:solidFill>
                  <a:schemeClr val="lt1"/>
                </a:solidFill>
              </a:rPr>
              <a:t>Bubble flow regions</a:t>
            </a: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endParaRPr dirty="0">
              <a:solidFill>
                <a:schemeClr val="lt1"/>
              </a:solidFill>
            </a:endParaRPr>
          </a:p>
          <a:p>
            <a:pPr marL="208799" lvl="0" indent="-175299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no" dirty="0">
                <a:solidFill>
                  <a:schemeClr val="lt1"/>
                </a:solidFill>
              </a:rPr>
              <a:t>Continuous gas phase clusters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16E1365-71DC-1102-09F3-456DC19A35ED}"/>
              </a:ext>
            </a:extLst>
          </p:cNvPr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625EDD-6FE7-FD3D-F3AC-F0FB0835D299}"/>
                  </a:ext>
                </a:extLst>
              </p:cNvPr>
              <p:cNvSpPr txBox="1"/>
              <p:nvPr/>
            </p:nvSpPr>
            <p:spPr>
              <a:xfrm>
                <a:off x="8343725" y="4231925"/>
                <a:ext cx="3923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800" b="0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nb-NO" sz="8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9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625EDD-6FE7-FD3D-F3AC-F0FB0835D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725" y="4231925"/>
                <a:ext cx="392380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175" y="911575"/>
            <a:ext cx="54489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44" name="Google Shape;344;p36" title="animation_showcase.gif"/>
          <p:cNvPicPr preferRelativeResize="0"/>
          <p:nvPr/>
        </p:nvPicPr>
        <p:blipFill rotWithShape="1">
          <a:blip r:embed="rId4">
            <a:alphaModFix/>
          </a:blip>
          <a:srcRect l="8866" r="8119"/>
          <a:stretch/>
        </p:blipFill>
        <p:spPr>
          <a:xfrm>
            <a:off x="3667250" y="185150"/>
            <a:ext cx="5242899" cy="47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607480" y="-1550"/>
            <a:ext cx="28521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Thank you!</a:t>
            </a:r>
            <a:endParaRPr/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450" y="1827075"/>
            <a:ext cx="2059200" cy="4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475" y="1200773"/>
            <a:ext cx="1609851" cy="4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6"/>
          <p:cNvSpPr txBox="1"/>
          <p:nvPr/>
        </p:nvSpPr>
        <p:spPr>
          <a:xfrm>
            <a:off x="665450" y="4157950"/>
            <a:ext cx="285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>
                <a:solidFill>
                  <a:schemeClr val="accent3"/>
                </a:solidFill>
              </a:rPr>
              <a:t>The author gratefully acknowledge the financial support from the Research Council of Norway to the research school HySchool under RCN grant agreement number 332042.</a:t>
            </a:r>
            <a:endParaRPr sz="1000">
              <a:solidFill>
                <a:schemeClr val="accent3"/>
              </a:solidFill>
            </a:endParaRPr>
          </a:p>
        </p:txBody>
      </p:sp>
      <p:sp>
        <p:nvSpPr>
          <p:cNvPr id="349" name="Google Shape;349;p36"/>
          <p:cNvSpPr txBox="1"/>
          <p:nvPr/>
        </p:nvSpPr>
        <p:spPr>
          <a:xfrm>
            <a:off x="607475" y="2453375"/>
            <a:ext cx="3000000" cy="15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chemeClr val="accent4"/>
                </a:solidFill>
              </a:rPr>
              <a:t>Kristoffer Skjelanger </a:t>
            </a:r>
            <a:r>
              <a:rPr lang="no" b="1" baseline="30000">
                <a:solidFill>
                  <a:schemeClr val="accent4"/>
                </a:solidFill>
              </a:rPr>
              <a:t>1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accent4"/>
                </a:solidFill>
              </a:rPr>
              <a:t>Maziar Veyskarami </a:t>
            </a:r>
            <a:r>
              <a:rPr lang="no" baseline="30000">
                <a:solidFill>
                  <a:schemeClr val="accent4"/>
                </a:solidFill>
              </a:rPr>
              <a:t>2</a:t>
            </a:r>
            <a:r>
              <a:rPr lang="no">
                <a:solidFill>
                  <a:schemeClr val="accent4"/>
                </a:solidFill>
              </a:rPr>
              <a:t> 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accent4"/>
                </a:solidFill>
              </a:rPr>
              <a:t>Anna Mareike Kostelecky </a:t>
            </a:r>
            <a:r>
              <a:rPr lang="no" baseline="30000">
                <a:solidFill>
                  <a:schemeClr val="accent4"/>
                </a:solidFill>
              </a:rPr>
              <a:t>2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accent4"/>
                </a:solidFill>
              </a:rPr>
              <a:t>Timo Koch </a:t>
            </a:r>
            <a:r>
              <a:rPr lang="no" baseline="30000">
                <a:solidFill>
                  <a:schemeClr val="accent4"/>
                </a:solidFill>
              </a:rPr>
              <a:t>2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 baseline="30000">
                <a:solidFill>
                  <a:schemeClr val="accent3"/>
                </a:solidFill>
              </a:rPr>
              <a:t>1</a:t>
            </a:r>
            <a:r>
              <a:rPr lang="no" sz="800">
                <a:solidFill>
                  <a:schemeClr val="accent3"/>
                </a:solidFill>
              </a:rPr>
              <a:t> Western Norway University of Applied Sciences</a:t>
            </a:r>
            <a:endParaRPr sz="800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 baseline="30000">
                <a:solidFill>
                  <a:schemeClr val="accent3"/>
                </a:solidFill>
              </a:rPr>
              <a:t>2</a:t>
            </a:r>
            <a:r>
              <a:rPr lang="no" sz="800">
                <a:solidFill>
                  <a:schemeClr val="accent3"/>
                </a:solidFill>
              </a:rPr>
              <a:t> University of Stuttgart</a:t>
            </a:r>
            <a:endParaRPr sz="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Motivation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607075" y="1020800"/>
            <a:ext cx="57510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/>
              <a:t>When producing hydrogen in a PEM electrolyzer, efficiency is lost due to gas bubbles blocking the catalyst surface </a:t>
            </a:r>
            <a:r>
              <a:rPr lang="no" sz="1400">
                <a:solidFill>
                  <a:schemeClr val="lt1"/>
                </a:solidFill>
              </a:rPr>
              <a:t> [1]</a:t>
            </a:r>
            <a:r>
              <a:rPr lang="no" sz="1400"/>
              <a:t>.</a:t>
            </a:r>
            <a:br>
              <a:rPr lang="no" sz="1400"/>
            </a:b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>
                <a:solidFill>
                  <a:schemeClr val="lt1"/>
                </a:solidFill>
              </a:rPr>
              <a:t>Higher G force → smaller bubbles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" name="Google Shape;116;p20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[1] G. F. Swiegers et al., “The prospects of developing a highly energy-efficient water electrolyser by eliminating or mitigating bubble effects,” Sustainable Energy Fuels, vol. 5, no. 5, pp. 1280–1310, Mar. 2021.</a:t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375" y="3135769"/>
            <a:ext cx="5553251" cy="162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Motivation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607075" y="1020800"/>
            <a:ext cx="57510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/>
              <a:t>When producing hydrogen in a PEM electrolyzer, efficiency is lost due to gas bubbles blocking the catalyst surface </a:t>
            </a:r>
            <a:r>
              <a:rPr lang="no" sz="1400">
                <a:solidFill>
                  <a:schemeClr val="lt1"/>
                </a:solidFill>
              </a:rPr>
              <a:t> [1]</a:t>
            </a:r>
            <a:r>
              <a:rPr lang="no" sz="1400"/>
              <a:t>.</a:t>
            </a:r>
            <a:endParaRPr sz="14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/>
              <a:t>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>
                <a:solidFill>
                  <a:schemeClr val="lt1"/>
                </a:solidFill>
              </a:rPr>
              <a:t>Higher G force → smaller bubbles</a:t>
            </a:r>
            <a:endParaRPr sz="14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>
                <a:solidFill>
                  <a:schemeClr val="lt1"/>
                </a:solidFill>
              </a:rPr>
              <a:t>Rotating → higher efficiency</a:t>
            </a:r>
            <a:endParaRPr sz="1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[1] G. F. Swiegers et al., “The prospects of developing a highly energy-efficient water electrolyser by eliminating or mitigating bubble effects,” Sustainable Energy Fuels, vol. 5, no. 5, pp. 1280–1310, Mar. 2021.</a:t>
            </a:r>
            <a:endParaRPr/>
          </a:p>
        </p:txBody>
      </p:sp>
      <p:graphicFrame>
        <p:nvGraphicFramePr>
          <p:cNvPr id="125" name="Google Shape;125;p21"/>
          <p:cNvGraphicFramePr/>
          <p:nvPr/>
        </p:nvGraphicFramePr>
        <p:xfrm>
          <a:off x="6846700" y="3371450"/>
          <a:ext cx="1901875" cy="1293665"/>
        </p:xfrm>
        <a:graphic>
          <a:graphicData uri="http://schemas.openxmlformats.org/drawingml/2006/table">
            <a:tbl>
              <a:tblPr>
                <a:noFill/>
                <a:tableStyleId>{714C76CC-BB78-4E6C-950E-06D4FC5F4C84}</a:tableStyleId>
              </a:tblPr>
              <a:tblGrid>
                <a:gridCol w="62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RPM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Bond number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0.0027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0.06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1000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0.24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2000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chemeClr val="lt2"/>
                          </a:solidFill>
                        </a:rPr>
                        <a:t>0.97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6" name="Google Shape;126;p21"/>
          <p:cNvGrpSpPr/>
          <p:nvPr/>
        </p:nvGrpSpPr>
        <p:grpSpPr>
          <a:xfrm>
            <a:off x="6540976" y="1099475"/>
            <a:ext cx="2381100" cy="1318650"/>
            <a:chOff x="6106713" y="1253100"/>
            <a:chExt cx="2381100" cy="1318650"/>
          </a:xfrm>
        </p:grpSpPr>
        <p:sp>
          <p:nvSpPr>
            <p:cNvPr id="127" name="Google Shape;127;p21"/>
            <p:cNvSpPr/>
            <p:nvPr/>
          </p:nvSpPr>
          <p:spPr>
            <a:xfrm>
              <a:off x="6106713" y="1383150"/>
              <a:ext cx="2381100" cy="1188600"/>
            </a:xfrm>
            <a:prstGeom prst="can">
              <a:avLst>
                <a:gd name="adj" fmla="val 25000"/>
              </a:avLst>
            </a:prstGeom>
            <a:solidFill>
              <a:srgbClr val="999999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600"/>
                <a:t>Rotating Electrolyser</a:t>
              </a:r>
              <a:endParaRPr sz="1600"/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6628275" y="1253100"/>
              <a:ext cx="720900" cy="381600"/>
            </a:xfrm>
            <a:prstGeom prst="curvedRightArrow">
              <a:avLst>
                <a:gd name="adj1" fmla="val 27757"/>
                <a:gd name="adj2" fmla="val 45620"/>
                <a:gd name="adj3" fmla="val 71073"/>
              </a:avLst>
            </a:pr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1"/>
            <p:cNvSpPr/>
            <p:nvPr/>
          </p:nvSpPr>
          <p:spPr>
            <a:xfrm flipH="1">
              <a:off x="7279563" y="1253100"/>
              <a:ext cx="35400" cy="2565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388" y="2751125"/>
            <a:ext cx="1540275" cy="5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7;p20">
            <a:extLst>
              <a:ext uri="{FF2B5EF4-FFF2-40B4-BE49-F238E27FC236}">
                <a16:creationId xmlns:a16="http://schemas.microsoft.com/office/drawing/2014/main" id="{FC8F88E2-F790-E691-03E6-0A7BA02E3C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75" y="3135769"/>
            <a:ext cx="5553251" cy="162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Hybrid Pore-network model</a:t>
            </a: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784125" y="1020800"/>
            <a:ext cx="34263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1"/>
                </a:solidFill>
              </a:rPr>
              <a:t>2-phase PNM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l="17492" t="8995" r="17892" b="5418"/>
          <a:stretch/>
        </p:blipFill>
        <p:spPr>
          <a:xfrm>
            <a:off x="784119" y="1548458"/>
            <a:ext cx="3285588" cy="32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4">
            <a:alphaModFix/>
          </a:blip>
          <a:srcRect l="17493" t="8995" r="17887" b="5418"/>
          <a:stretch/>
        </p:blipFill>
        <p:spPr>
          <a:xfrm>
            <a:off x="5074307" y="1548450"/>
            <a:ext cx="3285573" cy="32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4210425" y="2571750"/>
            <a:ext cx="988800" cy="990000"/>
          </a:xfrm>
          <a:prstGeom prst="mathPlus">
            <a:avLst>
              <a:gd name="adj1" fmla="val 2352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5"/>
              </a:highligh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5199125" y="1030650"/>
            <a:ext cx="34263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1"/>
                </a:solidFill>
              </a:rPr>
              <a:t>Lagrangian bubbles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Hybrid Pore-network model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[2] T. Koch et al., “DuMux 3 – an open-source simulator for solving flow and transport problems in porous media with a focus on model coupling,” Computers &amp; Mathematics with Applications, vol. 81, pp. 423–443, Jan. 2021.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025" y="139200"/>
            <a:ext cx="2984950" cy="7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l="17492" t="8995" r="17892" b="5418"/>
          <a:stretch/>
        </p:blipFill>
        <p:spPr>
          <a:xfrm>
            <a:off x="784119" y="1548458"/>
            <a:ext cx="3285588" cy="32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5">
            <a:alphaModFix/>
          </a:blip>
          <a:srcRect l="17493" t="8995" r="17887" b="5418"/>
          <a:stretch/>
        </p:blipFill>
        <p:spPr>
          <a:xfrm>
            <a:off x="784132" y="1548437"/>
            <a:ext cx="3285573" cy="32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784125" y="1020800"/>
            <a:ext cx="38946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>
                <a:solidFill>
                  <a:schemeClr val="lt1"/>
                </a:solidFill>
              </a:rPr>
              <a:t>Three «phases» (gas, liquid, bubbles)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83" y="3382125"/>
            <a:ext cx="4254900" cy="26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 title="mass_balance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207" y="1962557"/>
            <a:ext cx="4254900" cy="484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Hybrid Pore-network model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607075" y="1020800"/>
            <a:ext cx="54000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[2] T. Koch et al., “DuMux 3 – an open-source simulator for solving flow and transport problems in porous media with a focus on model coupling,” Computers &amp; Mathematics with Applications, vol. 81, pp. 423–443, Jan. 2021.</a:t>
            </a: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4626065" y="3031475"/>
            <a:ext cx="42549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37">
                <a:solidFill>
                  <a:schemeClr val="lt1"/>
                </a:solidFill>
              </a:rPr>
              <a:t>Coupled momentum balance</a:t>
            </a:r>
            <a:endParaRPr sz="1237">
              <a:solidFill>
                <a:schemeClr val="lt1"/>
              </a:solidFill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4652892" y="1548450"/>
            <a:ext cx="33063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37" dirty="0">
                <a:solidFill>
                  <a:schemeClr val="lt1"/>
                </a:solidFill>
              </a:rPr>
              <a:t>Coupled mass balance</a:t>
            </a:r>
            <a:endParaRPr sz="1237" dirty="0">
              <a:solidFill>
                <a:schemeClr val="lt1"/>
              </a:solidFill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7025" y="139200"/>
            <a:ext cx="2984950" cy="7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6">
            <a:alphaModFix/>
          </a:blip>
          <a:srcRect l="17492" t="8995" r="17892" b="5418"/>
          <a:stretch/>
        </p:blipFill>
        <p:spPr>
          <a:xfrm>
            <a:off x="784119" y="1548458"/>
            <a:ext cx="3285588" cy="32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 rotWithShape="1">
          <a:blip r:embed="rId7">
            <a:alphaModFix/>
          </a:blip>
          <a:srcRect l="17493" t="8995" r="17887" b="5418"/>
          <a:stretch/>
        </p:blipFill>
        <p:spPr>
          <a:xfrm>
            <a:off x="784132" y="1548437"/>
            <a:ext cx="3285573" cy="32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/>
          <p:nvPr/>
        </p:nvSpPr>
        <p:spPr>
          <a:xfrm>
            <a:off x="5277368" y="1941450"/>
            <a:ext cx="926700" cy="2253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8402739" y="2055225"/>
            <a:ext cx="514800" cy="2253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4"/>
          <p:cNvSpPr/>
          <p:nvPr/>
        </p:nvSpPr>
        <p:spPr>
          <a:xfrm>
            <a:off x="5177579" y="3408375"/>
            <a:ext cx="669600" cy="2253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4"/>
          <p:cNvSpPr/>
          <p:nvPr/>
        </p:nvSpPr>
        <p:spPr>
          <a:xfrm>
            <a:off x="7670496" y="3394225"/>
            <a:ext cx="669600" cy="2616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4"/>
          <p:cNvSpPr/>
          <p:nvPr/>
        </p:nvSpPr>
        <p:spPr>
          <a:xfrm>
            <a:off x="8414796" y="3390175"/>
            <a:ext cx="547200" cy="2616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4"/>
          <p:cNvSpPr txBox="1"/>
          <p:nvPr/>
        </p:nvSpPr>
        <p:spPr>
          <a:xfrm>
            <a:off x="4626066" y="2478413"/>
            <a:ext cx="17910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37">
                <a:solidFill>
                  <a:schemeClr val="accent4"/>
                </a:solidFill>
              </a:rPr>
              <a:t>Bubble volume in pore</a:t>
            </a:r>
            <a:endParaRPr sz="1037">
              <a:solidFill>
                <a:schemeClr val="accent4"/>
              </a:solidFill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7097681" y="2478413"/>
            <a:ext cx="1791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37" dirty="0">
                <a:solidFill>
                  <a:schemeClr val="accent4"/>
                </a:solidFill>
              </a:rPr>
              <a:t>Mass transfer between bubbles and gas continuum</a:t>
            </a:r>
            <a:endParaRPr sz="1037" dirty="0">
              <a:solidFill>
                <a:schemeClr val="accent4"/>
              </a:solidFill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4546766" y="3875088"/>
            <a:ext cx="1791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37">
                <a:solidFill>
                  <a:schemeClr val="accent4"/>
                </a:solidFill>
              </a:rPr>
              <a:t>Bubble impact on throat conductance</a:t>
            </a:r>
            <a:endParaRPr sz="1037">
              <a:solidFill>
                <a:schemeClr val="accent4"/>
              </a:solidFill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6352300" y="3875100"/>
            <a:ext cx="13035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37">
                <a:solidFill>
                  <a:schemeClr val="accent4"/>
                </a:solidFill>
              </a:rPr>
              <a:t>Viscous pressure drop across bubble</a:t>
            </a:r>
            <a:endParaRPr sz="1037">
              <a:solidFill>
                <a:schemeClr val="accent4"/>
              </a:solidFill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7737505" y="3875100"/>
            <a:ext cx="13035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37" dirty="0">
                <a:solidFill>
                  <a:schemeClr val="accent4"/>
                </a:solidFill>
              </a:rPr>
              <a:t>Liquid volume displaced by bubble</a:t>
            </a:r>
            <a:endParaRPr sz="1037" dirty="0">
              <a:solidFill>
                <a:schemeClr val="accent4"/>
              </a:solidFill>
            </a:endParaRPr>
          </a:p>
        </p:txBody>
      </p:sp>
      <p:cxnSp>
        <p:nvCxnSpPr>
          <p:cNvPr id="177" name="Google Shape;177;p24"/>
          <p:cNvCxnSpPr>
            <a:stCxn id="167" idx="2"/>
          </p:cNvCxnSpPr>
          <p:nvPr/>
        </p:nvCxnSpPr>
        <p:spPr>
          <a:xfrm flipH="1">
            <a:off x="5702018" y="2166750"/>
            <a:ext cx="38700" cy="356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24"/>
          <p:cNvCxnSpPr/>
          <p:nvPr/>
        </p:nvCxnSpPr>
        <p:spPr>
          <a:xfrm flipH="1">
            <a:off x="8171815" y="2301975"/>
            <a:ext cx="285300" cy="2001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24"/>
          <p:cNvCxnSpPr/>
          <p:nvPr/>
        </p:nvCxnSpPr>
        <p:spPr>
          <a:xfrm flipH="1">
            <a:off x="5271315" y="3654338"/>
            <a:ext cx="206100" cy="233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4"/>
          <p:cNvCxnSpPr/>
          <p:nvPr/>
        </p:nvCxnSpPr>
        <p:spPr>
          <a:xfrm flipH="1">
            <a:off x="7330940" y="3684163"/>
            <a:ext cx="285300" cy="246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24"/>
          <p:cNvCxnSpPr/>
          <p:nvPr/>
        </p:nvCxnSpPr>
        <p:spPr>
          <a:xfrm flipH="1">
            <a:off x="8403565" y="3673250"/>
            <a:ext cx="206100" cy="233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784125" y="1020800"/>
            <a:ext cx="38946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135000" rIns="135000" bIns="135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>
                <a:solidFill>
                  <a:schemeClr val="lt1"/>
                </a:solidFill>
              </a:rPr>
              <a:t>Three «phases» (gas, liquid, bubbles)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 dirty="0"/>
              <a:t>Local rules for bubbles</a:t>
            </a:r>
            <a:endParaRPr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9" name="Google Shape;189;p25"/>
              <p:cNvSpPr txBox="1"/>
              <p:nvPr/>
            </p:nvSpPr>
            <p:spPr>
              <a:xfrm>
                <a:off x="7001663" y="1650984"/>
                <a:ext cx="1800000" cy="335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89" name="Google Shape;189;p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663" y="1650984"/>
                <a:ext cx="1800000" cy="335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0" name="Google Shape;190;p25"/>
              <p:cNvSpPr txBox="1"/>
              <p:nvPr/>
            </p:nvSpPr>
            <p:spPr>
              <a:xfrm>
                <a:off x="4847302" y="1650984"/>
                <a:ext cx="1800000" cy="335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2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0" name="Google Shape;190;p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302" y="1650984"/>
                <a:ext cx="1800000" cy="335658"/>
              </a:xfrm>
              <a:prstGeom prst="rect">
                <a:avLst/>
              </a:prstGeom>
              <a:blipFill>
                <a:blip r:embed="rId4"/>
                <a:stretch>
                  <a:fillRect l="-3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1" name="Google Shape;191;p25"/>
              <p:cNvSpPr txBox="1"/>
              <p:nvPr/>
            </p:nvSpPr>
            <p:spPr>
              <a:xfrm>
                <a:off x="2692941" y="1644380"/>
                <a:ext cx="1800000" cy="348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1" name="Google Shape;191;p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41" y="1644380"/>
                <a:ext cx="1800000" cy="3488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3" name="Google Shape;193;p25"/>
          <p:cNvSpPr txBox="1"/>
          <p:nvPr/>
        </p:nvSpPr>
        <p:spPr>
          <a:xfrm>
            <a:off x="2692940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Bubble impact on throat conductance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4847301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Viscous pressure drop across bubble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7001663" y="1117564"/>
            <a:ext cx="18000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Liquid volume displaced by bubble</a:t>
            </a:r>
            <a:endParaRPr sz="1200" dirty="0">
              <a:solidFill>
                <a:schemeClr val="accent4"/>
              </a:solidFill>
            </a:endParaRPr>
          </a:p>
        </p:txBody>
      </p:sp>
      <p:pic>
        <p:nvPicPr>
          <p:cNvPr id="196" name="Google Shape;196;p25" title="bubbler3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535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6;p25" title="bubbler31.png">
            <a:extLst>
              <a:ext uri="{FF2B5EF4-FFF2-40B4-BE49-F238E27FC236}">
                <a16:creationId xmlns:a16="http://schemas.microsoft.com/office/drawing/2014/main" id="{09F0290E-ACC6-DCDB-A515-F48B25F647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1942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6;p25" title="bubbler31.png">
            <a:extLst>
              <a:ext uri="{FF2B5EF4-FFF2-40B4-BE49-F238E27FC236}">
                <a16:creationId xmlns:a16="http://schemas.microsoft.com/office/drawing/2014/main" id="{CB1D99F1-DC8B-6CA3-0DCE-40ACF735802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66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6;p25" title="bubbler31.png">
            <a:extLst>
              <a:ext uri="{FF2B5EF4-FFF2-40B4-BE49-F238E27FC236}">
                <a16:creationId xmlns:a16="http://schemas.microsoft.com/office/drawing/2014/main" id="{47D8F745-65B7-020D-B866-0C8313F87E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6510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91;p25">
                <a:extLst>
                  <a:ext uri="{FF2B5EF4-FFF2-40B4-BE49-F238E27FC236}">
                    <a16:creationId xmlns:a16="http://schemas.microsoft.com/office/drawing/2014/main" id="{960A0132-B158-4585-B253-3C32C2F70390}"/>
                  </a:ext>
                </a:extLst>
              </p:cNvPr>
              <p:cNvSpPr txBox="1"/>
              <p:nvPr/>
            </p:nvSpPr>
            <p:spPr>
              <a:xfrm>
                <a:off x="538580" y="1658422"/>
                <a:ext cx="1800000" cy="320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5" name="Google Shape;191;p25">
                <a:extLst>
                  <a:ext uri="{FF2B5EF4-FFF2-40B4-BE49-F238E27FC236}">
                    <a16:creationId xmlns:a16="http://schemas.microsoft.com/office/drawing/2014/main" id="{960A0132-B158-4585-B253-3C32C2F70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80" y="1658422"/>
                <a:ext cx="1800000" cy="320782"/>
              </a:xfrm>
              <a:prstGeom prst="rect">
                <a:avLst/>
              </a:prstGeom>
              <a:blipFill>
                <a:blip r:embed="rId7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193;p25">
            <a:extLst>
              <a:ext uri="{FF2B5EF4-FFF2-40B4-BE49-F238E27FC236}">
                <a16:creationId xmlns:a16="http://schemas.microsoft.com/office/drawing/2014/main" id="{FA3D0488-424A-42B4-F5B6-9A1323446A95}"/>
              </a:ext>
            </a:extLst>
          </p:cNvPr>
          <p:cNvSpPr txBox="1"/>
          <p:nvPr/>
        </p:nvSpPr>
        <p:spPr>
          <a:xfrm>
            <a:off x="538579" y="1117564"/>
            <a:ext cx="1800000" cy="32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Bubble velocity</a:t>
            </a:r>
            <a:endParaRPr sz="1200" dirty="0">
              <a:solidFill>
                <a:schemeClr val="accent4"/>
              </a:solidFill>
            </a:endParaRPr>
          </a:p>
        </p:txBody>
      </p:sp>
      <p:pic>
        <p:nvPicPr>
          <p:cNvPr id="7" name="Google Shape;196;p25" title="bubbler31.png">
            <a:extLst>
              <a:ext uri="{FF2B5EF4-FFF2-40B4-BE49-F238E27FC236}">
                <a16:creationId xmlns:a16="http://schemas.microsoft.com/office/drawing/2014/main" id="{03911D96-FAEA-A4DB-8AD8-95D3376ACAC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87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0001ED-7F23-7B8B-1FC2-D22115518792}"/>
              </a:ext>
            </a:extLst>
          </p:cNvPr>
          <p:cNvSpPr/>
          <p:nvPr/>
        </p:nvSpPr>
        <p:spPr>
          <a:xfrm rot="16200000">
            <a:off x="1597079" y="2725526"/>
            <a:ext cx="642347" cy="44466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980047-B73C-D458-2A09-9D1A05912415}"/>
                  </a:ext>
                </a:extLst>
              </p:cNvPr>
              <p:cNvSpPr txBox="1"/>
              <p:nvPr/>
            </p:nvSpPr>
            <p:spPr>
              <a:xfrm>
                <a:off x="1722063" y="2893753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980047-B73C-D458-2A09-9D1A05912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063" y="2893753"/>
                <a:ext cx="39238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CA0108-BFCE-161E-6E83-8E8BE571A971}"/>
              </a:ext>
            </a:extLst>
          </p:cNvPr>
          <p:cNvCxnSpPr>
            <a:cxnSpLocks/>
          </p:cNvCxnSpPr>
          <p:nvPr/>
        </p:nvCxnSpPr>
        <p:spPr>
          <a:xfrm>
            <a:off x="927952" y="4644542"/>
            <a:ext cx="25344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Google Shape;191;p25">
                <a:extLst>
                  <a:ext uri="{FF2B5EF4-FFF2-40B4-BE49-F238E27FC236}">
                    <a16:creationId xmlns:a16="http://schemas.microsoft.com/office/drawing/2014/main" id="{704BE26A-BB0F-B246-188A-49B38BC7D238}"/>
                  </a:ext>
                </a:extLst>
              </p:cNvPr>
              <p:cNvSpPr txBox="1"/>
              <p:nvPr/>
            </p:nvSpPr>
            <p:spPr>
              <a:xfrm>
                <a:off x="744177" y="3209484"/>
                <a:ext cx="344096" cy="320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22" name="Google Shape;191;p25">
                <a:extLst>
                  <a:ext uri="{FF2B5EF4-FFF2-40B4-BE49-F238E27FC236}">
                    <a16:creationId xmlns:a16="http://schemas.microsoft.com/office/drawing/2014/main" id="{704BE26A-BB0F-B246-188A-49B38BC7D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77" y="3209484"/>
                <a:ext cx="344096" cy="3207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Right 22">
            <a:extLst>
              <a:ext uri="{FF2B5EF4-FFF2-40B4-BE49-F238E27FC236}">
                <a16:creationId xmlns:a16="http://schemas.microsoft.com/office/drawing/2014/main" id="{A0A6C2A8-D7C9-CAF0-04D7-7C0F7BCD1788}"/>
              </a:ext>
            </a:extLst>
          </p:cNvPr>
          <p:cNvSpPr/>
          <p:nvPr/>
        </p:nvSpPr>
        <p:spPr>
          <a:xfrm rot="5400000">
            <a:off x="286308" y="4028764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2B90CE-6083-F6A3-936B-4C707594CFC9}"/>
                  </a:ext>
                </a:extLst>
              </p:cNvPr>
              <p:cNvSpPr txBox="1"/>
              <p:nvPr/>
            </p:nvSpPr>
            <p:spPr>
              <a:xfrm>
                <a:off x="427690" y="3993186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2B90CE-6083-F6A3-936B-4C707594C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90" y="3993186"/>
                <a:ext cx="3923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B896B6-7CF3-0B87-3047-870F81A20722}"/>
              </a:ext>
            </a:extLst>
          </p:cNvPr>
          <p:cNvCxnSpPr>
            <a:cxnSpLocks/>
          </p:cNvCxnSpPr>
          <p:nvPr/>
        </p:nvCxnSpPr>
        <p:spPr>
          <a:xfrm>
            <a:off x="927952" y="2509287"/>
            <a:ext cx="25344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5BE7F8-1A8E-1720-1CB2-2CEB89EB3154}"/>
              </a:ext>
            </a:extLst>
          </p:cNvPr>
          <p:cNvCxnSpPr>
            <a:cxnSpLocks/>
          </p:cNvCxnSpPr>
          <p:nvPr/>
        </p:nvCxnSpPr>
        <p:spPr>
          <a:xfrm>
            <a:off x="1066162" y="2509287"/>
            <a:ext cx="0" cy="213525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30CFEE59-5D0B-ACBC-584A-CE88ECFF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>
            <a:extLst>
              <a:ext uri="{FF2B5EF4-FFF2-40B4-BE49-F238E27FC236}">
                <a16:creationId xmlns:a16="http://schemas.microsoft.com/office/drawing/2014/main" id="{23BE47C4-12BF-F2EF-1422-E835E25A88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 dirty="0"/>
              <a:t>Local rules for bubbles</a:t>
            </a:r>
            <a:endParaRPr dirty="0"/>
          </a:p>
        </p:txBody>
      </p:sp>
      <p:sp>
        <p:nvSpPr>
          <p:cNvPr id="188" name="Google Shape;188;p25">
            <a:extLst>
              <a:ext uri="{FF2B5EF4-FFF2-40B4-BE49-F238E27FC236}">
                <a16:creationId xmlns:a16="http://schemas.microsoft.com/office/drawing/2014/main" id="{12CD1ABB-BC3C-27B5-A0E6-1D0714DBB04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9" name="Google Shape;189;p25">
                <a:extLst>
                  <a:ext uri="{FF2B5EF4-FFF2-40B4-BE49-F238E27FC236}">
                    <a16:creationId xmlns:a16="http://schemas.microsoft.com/office/drawing/2014/main" id="{560F30C7-C5BD-D0CC-7F5F-19BA3CD3750A}"/>
                  </a:ext>
                </a:extLst>
              </p:cNvPr>
              <p:cNvSpPr txBox="1"/>
              <p:nvPr/>
            </p:nvSpPr>
            <p:spPr>
              <a:xfrm>
                <a:off x="7001663" y="1650984"/>
                <a:ext cx="1800000" cy="335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89" name="Google Shape;189;p25">
                <a:extLst>
                  <a:ext uri="{FF2B5EF4-FFF2-40B4-BE49-F238E27FC236}">
                    <a16:creationId xmlns:a16="http://schemas.microsoft.com/office/drawing/2014/main" id="{560F30C7-C5BD-D0CC-7F5F-19BA3CD37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663" y="1650984"/>
                <a:ext cx="1800000" cy="335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0" name="Google Shape;190;p25">
                <a:extLst>
                  <a:ext uri="{FF2B5EF4-FFF2-40B4-BE49-F238E27FC236}">
                    <a16:creationId xmlns:a16="http://schemas.microsoft.com/office/drawing/2014/main" id="{2E21F192-6E88-C804-8BF8-A834175AD4F8}"/>
                  </a:ext>
                </a:extLst>
              </p:cNvPr>
              <p:cNvSpPr txBox="1"/>
              <p:nvPr/>
            </p:nvSpPr>
            <p:spPr>
              <a:xfrm>
                <a:off x="4847302" y="1650984"/>
                <a:ext cx="1800000" cy="335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2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0" name="Google Shape;190;p25">
                <a:extLst>
                  <a:ext uri="{FF2B5EF4-FFF2-40B4-BE49-F238E27FC236}">
                    <a16:creationId xmlns:a16="http://schemas.microsoft.com/office/drawing/2014/main" id="{2E21F192-6E88-C804-8BF8-A834175AD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302" y="1650984"/>
                <a:ext cx="1800000" cy="335658"/>
              </a:xfrm>
              <a:prstGeom prst="rect">
                <a:avLst/>
              </a:prstGeom>
              <a:blipFill>
                <a:blip r:embed="rId4"/>
                <a:stretch>
                  <a:fillRect l="-3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1" name="Google Shape;191;p25">
                <a:extLst>
                  <a:ext uri="{FF2B5EF4-FFF2-40B4-BE49-F238E27FC236}">
                    <a16:creationId xmlns:a16="http://schemas.microsoft.com/office/drawing/2014/main" id="{FFC19269-4363-30FE-FF94-9F8A8121C279}"/>
                  </a:ext>
                </a:extLst>
              </p:cNvPr>
              <p:cNvSpPr txBox="1"/>
              <p:nvPr/>
            </p:nvSpPr>
            <p:spPr>
              <a:xfrm>
                <a:off x="2692941" y="1644380"/>
                <a:ext cx="1800000" cy="348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1" name="Google Shape;191;p25">
                <a:extLst>
                  <a:ext uri="{FF2B5EF4-FFF2-40B4-BE49-F238E27FC236}">
                    <a16:creationId xmlns:a16="http://schemas.microsoft.com/office/drawing/2014/main" id="{FFC19269-4363-30FE-FF94-9F8A8121C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41" y="1644380"/>
                <a:ext cx="1800000" cy="3488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3" name="Google Shape;193;p25">
            <a:extLst>
              <a:ext uri="{FF2B5EF4-FFF2-40B4-BE49-F238E27FC236}">
                <a16:creationId xmlns:a16="http://schemas.microsoft.com/office/drawing/2014/main" id="{314810B8-FB9B-D50D-0EFB-BF35C5BC6963}"/>
              </a:ext>
            </a:extLst>
          </p:cNvPr>
          <p:cNvSpPr txBox="1"/>
          <p:nvPr/>
        </p:nvSpPr>
        <p:spPr>
          <a:xfrm>
            <a:off x="2692940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Bubble impact on throat conductance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194" name="Google Shape;194;p25">
            <a:extLst>
              <a:ext uri="{FF2B5EF4-FFF2-40B4-BE49-F238E27FC236}">
                <a16:creationId xmlns:a16="http://schemas.microsoft.com/office/drawing/2014/main" id="{E83FEE94-1956-DDB7-188C-5D8C91C3B396}"/>
              </a:ext>
            </a:extLst>
          </p:cNvPr>
          <p:cNvSpPr txBox="1"/>
          <p:nvPr/>
        </p:nvSpPr>
        <p:spPr>
          <a:xfrm>
            <a:off x="4847301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Viscous pressure drop across bubble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195" name="Google Shape;195;p25">
            <a:extLst>
              <a:ext uri="{FF2B5EF4-FFF2-40B4-BE49-F238E27FC236}">
                <a16:creationId xmlns:a16="http://schemas.microsoft.com/office/drawing/2014/main" id="{12BBCC17-8D69-5011-B233-F4B35E66BC20}"/>
              </a:ext>
            </a:extLst>
          </p:cNvPr>
          <p:cNvSpPr txBox="1"/>
          <p:nvPr/>
        </p:nvSpPr>
        <p:spPr>
          <a:xfrm>
            <a:off x="7001663" y="1117564"/>
            <a:ext cx="18000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Liquid volume displaced by bubble</a:t>
            </a:r>
            <a:endParaRPr sz="1200" dirty="0">
              <a:solidFill>
                <a:schemeClr val="accent4"/>
              </a:solidFill>
            </a:endParaRPr>
          </a:p>
        </p:txBody>
      </p:sp>
      <p:pic>
        <p:nvPicPr>
          <p:cNvPr id="196" name="Google Shape;196;p25" title="bubbler31.png">
            <a:extLst>
              <a:ext uri="{FF2B5EF4-FFF2-40B4-BE49-F238E27FC236}">
                <a16:creationId xmlns:a16="http://schemas.microsoft.com/office/drawing/2014/main" id="{66A54B72-0AE3-51B5-5959-8F2D9B06E28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535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6;p25" title="bubbler31.png">
            <a:extLst>
              <a:ext uri="{FF2B5EF4-FFF2-40B4-BE49-F238E27FC236}">
                <a16:creationId xmlns:a16="http://schemas.microsoft.com/office/drawing/2014/main" id="{007E9714-7D9E-0701-4460-05047756611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1942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6;p25" title="bubbler31.png">
            <a:extLst>
              <a:ext uri="{FF2B5EF4-FFF2-40B4-BE49-F238E27FC236}">
                <a16:creationId xmlns:a16="http://schemas.microsoft.com/office/drawing/2014/main" id="{F293896A-0241-6512-0E82-BE3FCFB41D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66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6;p25" title="bubbler31.png">
            <a:extLst>
              <a:ext uri="{FF2B5EF4-FFF2-40B4-BE49-F238E27FC236}">
                <a16:creationId xmlns:a16="http://schemas.microsoft.com/office/drawing/2014/main" id="{4F0F92D8-D28C-0B6E-D023-86A2BE3163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6510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91;p25">
                <a:extLst>
                  <a:ext uri="{FF2B5EF4-FFF2-40B4-BE49-F238E27FC236}">
                    <a16:creationId xmlns:a16="http://schemas.microsoft.com/office/drawing/2014/main" id="{972A3D69-E69C-47FF-1A52-287A0C3B0BDF}"/>
                  </a:ext>
                </a:extLst>
              </p:cNvPr>
              <p:cNvSpPr txBox="1"/>
              <p:nvPr/>
            </p:nvSpPr>
            <p:spPr>
              <a:xfrm>
                <a:off x="538580" y="1658422"/>
                <a:ext cx="1800000" cy="320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5" name="Google Shape;191;p25">
                <a:extLst>
                  <a:ext uri="{FF2B5EF4-FFF2-40B4-BE49-F238E27FC236}">
                    <a16:creationId xmlns:a16="http://schemas.microsoft.com/office/drawing/2014/main" id="{972A3D69-E69C-47FF-1A52-287A0C3B0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80" y="1658422"/>
                <a:ext cx="1800000" cy="320782"/>
              </a:xfrm>
              <a:prstGeom prst="rect">
                <a:avLst/>
              </a:prstGeom>
              <a:blipFill>
                <a:blip r:embed="rId7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193;p25">
            <a:extLst>
              <a:ext uri="{FF2B5EF4-FFF2-40B4-BE49-F238E27FC236}">
                <a16:creationId xmlns:a16="http://schemas.microsoft.com/office/drawing/2014/main" id="{EC356E2C-FBC2-F4DD-FF91-FD96A9DE39A4}"/>
              </a:ext>
            </a:extLst>
          </p:cNvPr>
          <p:cNvSpPr txBox="1"/>
          <p:nvPr/>
        </p:nvSpPr>
        <p:spPr>
          <a:xfrm>
            <a:off x="538579" y="1117564"/>
            <a:ext cx="1800000" cy="32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Bubble velocity</a:t>
            </a:r>
            <a:endParaRPr sz="1200" dirty="0">
              <a:solidFill>
                <a:schemeClr val="accent4"/>
              </a:solidFill>
            </a:endParaRPr>
          </a:p>
        </p:txBody>
      </p:sp>
      <p:pic>
        <p:nvPicPr>
          <p:cNvPr id="7" name="Google Shape;196;p25" title="bubbler31.png">
            <a:extLst>
              <a:ext uri="{FF2B5EF4-FFF2-40B4-BE49-F238E27FC236}">
                <a16:creationId xmlns:a16="http://schemas.microsoft.com/office/drawing/2014/main" id="{E748F1A2-C345-33FF-2D17-875759ACB54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87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1;p26" title="bubbler60.png">
            <a:extLst>
              <a:ext uri="{FF2B5EF4-FFF2-40B4-BE49-F238E27FC236}">
                <a16:creationId xmlns:a16="http://schemas.microsoft.com/office/drawing/2014/main" id="{84B63993-B68F-D3D6-4C8A-9788794E9FE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8051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3;p26" title="bubbler40.png">
            <a:extLst>
              <a:ext uri="{FF2B5EF4-FFF2-40B4-BE49-F238E27FC236}">
                <a16:creationId xmlns:a16="http://schemas.microsoft.com/office/drawing/2014/main" id="{5C88976A-5CFC-1C1A-54E8-C75B4F5B7A3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1789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4;p26" title="bubbler45.png">
            <a:extLst>
              <a:ext uri="{FF2B5EF4-FFF2-40B4-BE49-F238E27FC236}">
                <a16:creationId xmlns:a16="http://schemas.microsoft.com/office/drawing/2014/main" id="{C8C3ACCF-9CD4-7B5D-4E30-C451F4249C6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3043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5;p26" title="bubbler50.png">
            <a:extLst>
              <a:ext uri="{FF2B5EF4-FFF2-40B4-BE49-F238E27FC236}">
                <a16:creationId xmlns:a16="http://schemas.microsoft.com/office/drawing/2014/main" id="{E1F43B4C-8215-0205-DD96-07F2603C41F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4297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6;p26" title="bubbler55.png">
            <a:extLst>
              <a:ext uri="{FF2B5EF4-FFF2-40B4-BE49-F238E27FC236}">
                <a16:creationId xmlns:a16="http://schemas.microsoft.com/office/drawing/2014/main" id="{3E3077D5-31DE-7A2B-8337-79395CF0382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5551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B6ECC5E-7F28-0DB3-7B84-5BD1EC085181}"/>
              </a:ext>
            </a:extLst>
          </p:cNvPr>
          <p:cNvSpPr/>
          <p:nvPr/>
        </p:nvSpPr>
        <p:spPr>
          <a:xfrm rot="16200000">
            <a:off x="1597079" y="2725526"/>
            <a:ext cx="642347" cy="44466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60EB8F-D3D8-9EF4-4986-D61EF69F0AB4}"/>
                  </a:ext>
                </a:extLst>
              </p:cNvPr>
              <p:cNvSpPr txBox="1"/>
              <p:nvPr/>
            </p:nvSpPr>
            <p:spPr>
              <a:xfrm>
                <a:off x="1722063" y="2893753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60EB8F-D3D8-9EF4-4986-D61EF69F0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063" y="2893753"/>
                <a:ext cx="392380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43DF3-0BBF-87C9-37AD-C74BAE5A4BD3}"/>
              </a:ext>
            </a:extLst>
          </p:cNvPr>
          <p:cNvCxnSpPr>
            <a:cxnSpLocks/>
          </p:cNvCxnSpPr>
          <p:nvPr/>
        </p:nvCxnSpPr>
        <p:spPr>
          <a:xfrm>
            <a:off x="927952" y="2509287"/>
            <a:ext cx="25344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2E3F79-0A2D-958D-4B7D-BF58E3A5E7E2}"/>
              </a:ext>
            </a:extLst>
          </p:cNvPr>
          <p:cNvCxnSpPr>
            <a:cxnSpLocks/>
          </p:cNvCxnSpPr>
          <p:nvPr/>
        </p:nvCxnSpPr>
        <p:spPr>
          <a:xfrm>
            <a:off x="927952" y="4644542"/>
            <a:ext cx="25344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43172D-29FC-3296-E09A-4687A3A49424}"/>
              </a:ext>
            </a:extLst>
          </p:cNvPr>
          <p:cNvCxnSpPr>
            <a:cxnSpLocks/>
          </p:cNvCxnSpPr>
          <p:nvPr/>
        </p:nvCxnSpPr>
        <p:spPr>
          <a:xfrm>
            <a:off x="1066162" y="2509287"/>
            <a:ext cx="0" cy="213525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Google Shape;191;p25">
                <a:extLst>
                  <a:ext uri="{FF2B5EF4-FFF2-40B4-BE49-F238E27FC236}">
                    <a16:creationId xmlns:a16="http://schemas.microsoft.com/office/drawing/2014/main" id="{33A59019-DB59-C850-BF3B-5751E32354FE}"/>
                  </a:ext>
                </a:extLst>
              </p:cNvPr>
              <p:cNvSpPr txBox="1"/>
              <p:nvPr/>
            </p:nvSpPr>
            <p:spPr>
              <a:xfrm>
                <a:off x="744177" y="3209484"/>
                <a:ext cx="344096" cy="320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" name="Google Shape;191;p25">
                <a:extLst>
                  <a:ext uri="{FF2B5EF4-FFF2-40B4-BE49-F238E27FC236}">
                    <a16:creationId xmlns:a16="http://schemas.microsoft.com/office/drawing/2014/main" id="{33A59019-DB59-C850-BF3B-5751E3235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77" y="3209484"/>
                <a:ext cx="344096" cy="3207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0BF15E3E-739C-D018-98B4-654BD5D95006}"/>
              </a:ext>
            </a:extLst>
          </p:cNvPr>
          <p:cNvSpPr/>
          <p:nvPr/>
        </p:nvSpPr>
        <p:spPr>
          <a:xfrm rot="5400000">
            <a:off x="286308" y="4028764"/>
            <a:ext cx="642347" cy="4446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C5BF32-0DF3-B855-5087-745E558E797A}"/>
                  </a:ext>
                </a:extLst>
              </p:cNvPr>
              <p:cNvSpPr txBox="1"/>
              <p:nvPr/>
            </p:nvSpPr>
            <p:spPr>
              <a:xfrm>
                <a:off x="427690" y="3993186"/>
                <a:ext cx="392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C5BF32-0DF3-B855-5087-745E558E7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90" y="3993186"/>
                <a:ext cx="392380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473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FAE2A4E0-1A60-1470-11AB-B89F27B30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>
            <a:extLst>
              <a:ext uri="{FF2B5EF4-FFF2-40B4-BE49-F238E27FC236}">
                <a16:creationId xmlns:a16="http://schemas.microsoft.com/office/drawing/2014/main" id="{6D36B21A-B740-0DF5-546E-591012CAAE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 dirty="0"/>
              <a:t>Local rules for bubbles</a:t>
            </a:r>
            <a:endParaRPr dirty="0"/>
          </a:p>
        </p:txBody>
      </p:sp>
      <p:sp>
        <p:nvSpPr>
          <p:cNvPr id="188" name="Google Shape;188;p25">
            <a:extLst>
              <a:ext uri="{FF2B5EF4-FFF2-40B4-BE49-F238E27FC236}">
                <a16:creationId xmlns:a16="http://schemas.microsoft.com/office/drawing/2014/main" id="{C670CA4F-8267-3DD2-D3B2-461A532C2F5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9" name="Google Shape;189;p25">
                <a:extLst>
                  <a:ext uri="{FF2B5EF4-FFF2-40B4-BE49-F238E27FC236}">
                    <a16:creationId xmlns:a16="http://schemas.microsoft.com/office/drawing/2014/main" id="{11A0FA2A-F240-920D-9EB2-B70D117CA161}"/>
                  </a:ext>
                </a:extLst>
              </p:cNvPr>
              <p:cNvSpPr txBox="1"/>
              <p:nvPr/>
            </p:nvSpPr>
            <p:spPr>
              <a:xfrm>
                <a:off x="7001663" y="1650984"/>
                <a:ext cx="1800000" cy="335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89" name="Google Shape;189;p25">
                <a:extLst>
                  <a:ext uri="{FF2B5EF4-FFF2-40B4-BE49-F238E27FC236}">
                    <a16:creationId xmlns:a16="http://schemas.microsoft.com/office/drawing/2014/main" id="{11A0FA2A-F240-920D-9EB2-B70D117C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663" y="1650984"/>
                <a:ext cx="1800000" cy="335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0" name="Google Shape;190;p25">
                <a:extLst>
                  <a:ext uri="{FF2B5EF4-FFF2-40B4-BE49-F238E27FC236}">
                    <a16:creationId xmlns:a16="http://schemas.microsoft.com/office/drawing/2014/main" id="{8BF2FB8D-A9D9-CC6F-3844-BD5187BC8B34}"/>
                  </a:ext>
                </a:extLst>
              </p:cNvPr>
              <p:cNvSpPr txBox="1"/>
              <p:nvPr/>
            </p:nvSpPr>
            <p:spPr>
              <a:xfrm>
                <a:off x="4847302" y="1650984"/>
                <a:ext cx="1800000" cy="335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2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0" name="Google Shape;190;p25">
                <a:extLst>
                  <a:ext uri="{FF2B5EF4-FFF2-40B4-BE49-F238E27FC236}">
                    <a16:creationId xmlns:a16="http://schemas.microsoft.com/office/drawing/2014/main" id="{8BF2FB8D-A9D9-CC6F-3844-BD5187BC8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302" y="1650984"/>
                <a:ext cx="1800000" cy="335658"/>
              </a:xfrm>
              <a:prstGeom prst="rect">
                <a:avLst/>
              </a:prstGeom>
              <a:blipFill>
                <a:blip r:embed="rId4"/>
                <a:stretch>
                  <a:fillRect l="-3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1" name="Google Shape;191;p25">
                <a:extLst>
                  <a:ext uri="{FF2B5EF4-FFF2-40B4-BE49-F238E27FC236}">
                    <a16:creationId xmlns:a16="http://schemas.microsoft.com/office/drawing/2014/main" id="{A1627116-4149-9D4F-3A75-A5B45709F278}"/>
                  </a:ext>
                </a:extLst>
              </p:cNvPr>
              <p:cNvSpPr txBox="1"/>
              <p:nvPr/>
            </p:nvSpPr>
            <p:spPr>
              <a:xfrm>
                <a:off x="2692941" y="1644380"/>
                <a:ext cx="1800000" cy="348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b-NO" sz="1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191" name="Google Shape;191;p25">
                <a:extLst>
                  <a:ext uri="{FF2B5EF4-FFF2-40B4-BE49-F238E27FC236}">
                    <a16:creationId xmlns:a16="http://schemas.microsoft.com/office/drawing/2014/main" id="{A1627116-4149-9D4F-3A75-A5B45709F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41" y="1644380"/>
                <a:ext cx="1800000" cy="3488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Google Shape;192;p25">
                <a:extLst>
                  <a:ext uri="{FF2B5EF4-FFF2-40B4-BE49-F238E27FC236}">
                    <a16:creationId xmlns:a16="http://schemas.microsoft.com/office/drawing/2014/main" id="{10966260-D371-A1A7-B8EC-DAD4BA95C24A}"/>
                  </a:ext>
                </a:extLst>
              </p:cNvPr>
              <p:cNvSpPr txBox="1"/>
              <p:nvPr/>
            </p:nvSpPr>
            <p:spPr>
              <a:xfrm>
                <a:off x="10918" y="2512187"/>
                <a:ext cx="1339200" cy="16069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dirty="0">
                    <a:solidFill>
                      <a:schemeClr val="accent2"/>
                    </a:solidFill>
                  </a:rPr>
                  <a:t>Stokes flow </a:t>
                </a:r>
              </a:p>
              <a:p>
                <a:pPr marL="172800" lvl="0" indent="-149901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000"/>
                  <a:buChar char="●"/>
                </a:pPr>
                <a:r>
                  <a:rPr lang="en-US" sz="1000" dirty="0">
                    <a:solidFill>
                      <a:schemeClr val="accent2"/>
                    </a:solidFill>
                  </a:rPr>
                  <a:t>No deformation (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nb-NO" sz="1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000" dirty="0">
                    <a:solidFill>
                      <a:schemeClr val="accent2"/>
                    </a:solidFill>
                  </a:rPr>
                  <a:t>).</a:t>
                </a:r>
              </a:p>
              <a:p>
                <a:pPr marL="172800" lvl="0" indent="-149901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000"/>
                  <a:buChar char="●"/>
                </a:pPr>
                <a:r>
                  <a:rPr lang="en-US" sz="1000" dirty="0">
                    <a:solidFill>
                      <a:schemeClr val="accent2"/>
                    </a:solidFill>
                  </a:rPr>
                  <a:t>Free-slip on the bubble surface.</a:t>
                </a:r>
              </a:p>
              <a:p>
                <a:pPr marL="172800" lvl="0" indent="-149901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000"/>
                  <a:buChar char="●"/>
                </a:pPr>
                <a:r>
                  <a:rPr lang="en-US" sz="1000" dirty="0">
                    <a:solidFill>
                      <a:schemeClr val="accent2"/>
                    </a:solidFill>
                  </a:rPr>
                  <a:t>Solved in moving bubble frame.</a:t>
                </a:r>
              </a:p>
              <a:p>
                <a:pPr marL="172800" lvl="0" indent="-149901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000"/>
                  <a:buChar char="●"/>
                </a:pPr>
                <a:r>
                  <a:rPr lang="en-US" sz="1000" dirty="0">
                    <a:solidFill>
                      <a:schemeClr val="accent2"/>
                    </a:solidFill>
                  </a:rPr>
                  <a:t>Balancing drag and buoyancy yields velocity.</a:t>
                </a:r>
                <a:endParaRPr sz="10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92" name="Google Shape;192;p25">
                <a:extLst>
                  <a:ext uri="{FF2B5EF4-FFF2-40B4-BE49-F238E27FC236}">
                    <a16:creationId xmlns:a16="http://schemas.microsoft.com/office/drawing/2014/main" id="{10966260-D371-A1A7-B8EC-DAD4BA95C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" y="2512187"/>
                <a:ext cx="1339200" cy="1606941"/>
              </a:xfrm>
              <a:prstGeom prst="rect">
                <a:avLst/>
              </a:prstGeom>
              <a:blipFill>
                <a:blip r:embed="rId6"/>
                <a:stretch>
                  <a:fillRect l="-913" t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3" name="Google Shape;193;p25">
            <a:extLst>
              <a:ext uri="{FF2B5EF4-FFF2-40B4-BE49-F238E27FC236}">
                <a16:creationId xmlns:a16="http://schemas.microsoft.com/office/drawing/2014/main" id="{E17DB15A-F19D-2B5F-CD56-81D1ACF5E6AA}"/>
              </a:ext>
            </a:extLst>
          </p:cNvPr>
          <p:cNvSpPr txBox="1"/>
          <p:nvPr/>
        </p:nvSpPr>
        <p:spPr>
          <a:xfrm>
            <a:off x="2692940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Bubble impact on throat conductance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194" name="Google Shape;194;p25">
            <a:extLst>
              <a:ext uri="{FF2B5EF4-FFF2-40B4-BE49-F238E27FC236}">
                <a16:creationId xmlns:a16="http://schemas.microsoft.com/office/drawing/2014/main" id="{76F816B2-FAF5-49D6-E549-1C5DAE32CD67}"/>
              </a:ext>
            </a:extLst>
          </p:cNvPr>
          <p:cNvSpPr txBox="1"/>
          <p:nvPr/>
        </p:nvSpPr>
        <p:spPr>
          <a:xfrm>
            <a:off x="4847301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Viscous pressure drop across bubble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195" name="Google Shape;195;p25">
            <a:extLst>
              <a:ext uri="{FF2B5EF4-FFF2-40B4-BE49-F238E27FC236}">
                <a16:creationId xmlns:a16="http://schemas.microsoft.com/office/drawing/2014/main" id="{59580CC0-CBC5-2873-8450-158198E51916}"/>
              </a:ext>
            </a:extLst>
          </p:cNvPr>
          <p:cNvSpPr txBox="1"/>
          <p:nvPr/>
        </p:nvSpPr>
        <p:spPr>
          <a:xfrm>
            <a:off x="7001663" y="1117564"/>
            <a:ext cx="18000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Liquid volume displaced by bubble</a:t>
            </a:r>
            <a:endParaRPr sz="1200" dirty="0">
              <a:solidFill>
                <a:schemeClr val="accent4"/>
              </a:solidFill>
            </a:endParaRPr>
          </a:p>
        </p:txBody>
      </p:sp>
      <p:pic>
        <p:nvPicPr>
          <p:cNvPr id="2" name="Google Shape;196;p25" title="bubbler31.png">
            <a:extLst>
              <a:ext uri="{FF2B5EF4-FFF2-40B4-BE49-F238E27FC236}">
                <a16:creationId xmlns:a16="http://schemas.microsoft.com/office/drawing/2014/main" id="{CB855642-4113-51CC-D5DA-C5B6D8FE52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1942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6;p25" title="bubbler31.png">
            <a:extLst>
              <a:ext uri="{FF2B5EF4-FFF2-40B4-BE49-F238E27FC236}">
                <a16:creationId xmlns:a16="http://schemas.microsoft.com/office/drawing/2014/main" id="{F90478D3-F57A-B5AD-2F58-A3819FFE79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66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6;p25" title="bubbler31.png">
            <a:extLst>
              <a:ext uri="{FF2B5EF4-FFF2-40B4-BE49-F238E27FC236}">
                <a16:creationId xmlns:a16="http://schemas.microsoft.com/office/drawing/2014/main" id="{BDA5C2A4-51CB-CE47-0FC5-A4848FDEEDD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26510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91;p25">
                <a:extLst>
                  <a:ext uri="{FF2B5EF4-FFF2-40B4-BE49-F238E27FC236}">
                    <a16:creationId xmlns:a16="http://schemas.microsoft.com/office/drawing/2014/main" id="{E37D8ACF-92D0-225C-49EE-E16B67AC8C90}"/>
                  </a:ext>
                </a:extLst>
              </p:cNvPr>
              <p:cNvSpPr txBox="1"/>
              <p:nvPr/>
            </p:nvSpPr>
            <p:spPr>
              <a:xfrm>
                <a:off x="538580" y="1658422"/>
                <a:ext cx="1800000" cy="320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400" tIns="67400" rIns="67400" bIns="674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b-NO" sz="1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       , 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b-NO" sz="1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00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5" name="Google Shape;191;p25">
                <a:extLst>
                  <a:ext uri="{FF2B5EF4-FFF2-40B4-BE49-F238E27FC236}">
                    <a16:creationId xmlns:a16="http://schemas.microsoft.com/office/drawing/2014/main" id="{E37D8ACF-92D0-225C-49EE-E16B67AC8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80" y="1658422"/>
                <a:ext cx="1800000" cy="320782"/>
              </a:xfrm>
              <a:prstGeom prst="rect">
                <a:avLst/>
              </a:prstGeom>
              <a:blipFill>
                <a:blip r:embed="rId8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193;p25">
            <a:extLst>
              <a:ext uri="{FF2B5EF4-FFF2-40B4-BE49-F238E27FC236}">
                <a16:creationId xmlns:a16="http://schemas.microsoft.com/office/drawing/2014/main" id="{C1945911-E70B-FAAA-D8A4-6A488336B575}"/>
              </a:ext>
            </a:extLst>
          </p:cNvPr>
          <p:cNvSpPr txBox="1"/>
          <p:nvPr/>
        </p:nvSpPr>
        <p:spPr>
          <a:xfrm>
            <a:off x="538579" y="1117564"/>
            <a:ext cx="1800000" cy="32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00" tIns="67400" rIns="67400" bIns="67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dirty="0">
                <a:solidFill>
                  <a:schemeClr val="accent4"/>
                </a:solidFill>
              </a:rPr>
              <a:t>Bubble velocity</a:t>
            </a:r>
            <a:endParaRPr sz="1200" dirty="0">
              <a:solidFill>
                <a:schemeClr val="accent4"/>
              </a:solidFill>
            </a:endParaRPr>
          </a:p>
        </p:txBody>
      </p:sp>
      <p:pic>
        <p:nvPicPr>
          <p:cNvPr id="7" name="Google Shape;196;p25" title="bubbler31.png">
            <a:extLst>
              <a:ext uri="{FF2B5EF4-FFF2-40B4-BE49-F238E27FC236}">
                <a16:creationId xmlns:a16="http://schemas.microsoft.com/office/drawing/2014/main" id="{7E0DF778-CE9B-3735-196E-E8B06F572E7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87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6;p27" title="flowr60.png">
            <a:extLst>
              <a:ext uri="{FF2B5EF4-FFF2-40B4-BE49-F238E27FC236}">
                <a16:creationId xmlns:a16="http://schemas.microsoft.com/office/drawing/2014/main" id="{584BC6DF-2A67-1D28-DE57-AF56568BADB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8061" y="2241250"/>
            <a:ext cx="1733601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37;p27" title="flowr40.png">
            <a:extLst>
              <a:ext uri="{FF2B5EF4-FFF2-40B4-BE49-F238E27FC236}">
                <a16:creationId xmlns:a16="http://schemas.microsoft.com/office/drawing/2014/main" id="{CF74A437-E305-A8BD-5189-D9FB4E82D4D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17924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38;p27" title="flowr45.png">
            <a:extLst>
              <a:ext uri="{FF2B5EF4-FFF2-40B4-BE49-F238E27FC236}">
                <a16:creationId xmlns:a16="http://schemas.microsoft.com/office/drawing/2014/main" id="{57820BAE-B622-7FCA-14E5-9F7C71D30E1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30449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39;p27" title="flowr50.png">
            <a:extLst>
              <a:ext uri="{FF2B5EF4-FFF2-40B4-BE49-F238E27FC236}">
                <a16:creationId xmlns:a16="http://schemas.microsoft.com/office/drawing/2014/main" id="{CD99FDAA-8785-EFE6-C4EE-0C448A82506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42986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0;p27" title="flowr55.png">
            <a:extLst>
              <a:ext uri="{FF2B5EF4-FFF2-40B4-BE49-F238E27FC236}">
                <a16:creationId xmlns:a16="http://schemas.microsoft.com/office/drawing/2014/main" id="{ADC51FF2-0647-2B9D-B0D8-D431F8FE4BD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55499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1;p27">
            <a:extLst>
              <a:ext uri="{FF2B5EF4-FFF2-40B4-BE49-F238E27FC236}">
                <a16:creationId xmlns:a16="http://schemas.microsoft.com/office/drawing/2014/main" id="{85146BE6-C48E-79D7-CAAF-C3F654F60D4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05375" y="2241249"/>
            <a:ext cx="1733601" cy="2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4;p24">
            <a:extLst>
              <a:ext uri="{FF2B5EF4-FFF2-40B4-BE49-F238E27FC236}">
                <a16:creationId xmlns:a16="http://schemas.microsoft.com/office/drawing/2014/main" id="{C256ED77-417A-97B1-8F75-A63EEBE9B045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17025" y="139200"/>
            <a:ext cx="2984950" cy="766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2468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VL">
  <a:themeElements>
    <a:clrScheme name="HVL-tema">
      <a:dk1>
        <a:srgbClr val="004357"/>
      </a:dk1>
      <a:lt1>
        <a:srgbClr val="FFFFFF"/>
      </a:lt1>
      <a:dk2>
        <a:srgbClr val="004357"/>
      </a:dk2>
      <a:lt2>
        <a:srgbClr val="FFFFFF"/>
      </a:lt2>
      <a:accent1>
        <a:srgbClr val="1B7C83"/>
      </a:accent1>
      <a:accent2>
        <a:srgbClr val="00BAC7"/>
      </a:accent2>
      <a:accent3>
        <a:srgbClr val="98E0E4"/>
      </a:accent3>
      <a:accent4>
        <a:srgbClr val="E7C507"/>
      </a:accent4>
      <a:accent5>
        <a:srgbClr val="B65A20"/>
      </a:accent5>
      <a:accent6>
        <a:srgbClr val="6D2439"/>
      </a:accent6>
      <a:hlink>
        <a:srgbClr val="1C8087"/>
      </a:hlink>
      <a:folHlink>
        <a:srgbClr val="C85A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On-screen Show (16:9)</PresentationFormat>
  <Paragraphs>155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 Math</vt:lpstr>
      <vt:lpstr>Georgia</vt:lpstr>
      <vt:lpstr>Simple Light</vt:lpstr>
      <vt:lpstr>HVL</vt:lpstr>
      <vt:lpstr>Pore-network modelling of buoyancy-driven microbubbles in a supergravity field</vt:lpstr>
      <vt:lpstr>Motivation</vt:lpstr>
      <vt:lpstr>Motivation</vt:lpstr>
      <vt:lpstr>Hybrid Pore-network model</vt:lpstr>
      <vt:lpstr>Hybrid Pore-network model</vt:lpstr>
      <vt:lpstr>Hybrid Pore-network model</vt:lpstr>
      <vt:lpstr>Local rules for bubbles</vt:lpstr>
      <vt:lpstr>Local rules for bubbles</vt:lpstr>
      <vt:lpstr>Local rules for bubbles</vt:lpstr>
      <vt:lpstr>Movement of lagrangian bubbles</vt:lpstr>
      <vt:lpstr>Movement of lagrangian bubbles</vt:lpstr>
      <vt:lpstr>Movement of lagrangian bubbles</vt:lpstr>
      <vt:lpstr>Mass balance verification</vt:lpstr>
      <vt:lpstr>Viscous pressure drop - bypass flow</vt:lpstr>
      <vt:lpstr>Bubble transfer to continuous phase</vt:lpstr>
      <vt:lpstr>Bubble transfer to continuous phase</vt:lpstr>
      <vt:lpstr>Bubble transfer to continuous phase</vt:lpstr>
      <vt:lpstr>Flow regimes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Kristoffer Skjelanger</cp:lastModifiedBy>
  <cp:revision>3</cp:revision>
  <dcterms:modified xsi:type="dcterms:W3CDTF">2026-05-15T18:20:26Z</dcterms:modified>
</cp:coreProperties>
</file>