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0"/>
  </p:notesMasterIdLst>
  <p:sldIdLst>
    <p:sldId id="256" r:id="rId2"/>
    <p:sldId id="274" r:id="rId3"/>
    <p:sldId id="275" r:id="rId4"/>
    <p:sldId id="276" r:id="rId5"/>
    <p:sldId id="277" r:id="rId6"/>
    <p:sldId id="278" r:id="rId7"/>
    <p:sldId id="279" r:id="rId8"/>
    <p:sldId id="283" r:id="rId9"/>
    <p:sldId id="280" r:id="rId10"/>
    <p:sldId id="421" r:id="rId11"/>
    <p:sldId id="410" r:id="rId12"/>
    <p:sldId id="414" r:id="rId13"/>
    <p:sldId id="282" r:id="rId14"/>
    <p:sldId id="420" r:id="rId15"/>
    <p:sldId id="281" r:id="rId16"/>
    <p:sldId id="415" r:id="rId17"/>
    <p:sldId id="416" r:id="rId18"/>
    <p:sldId id="41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A1C"/>
    <a:srgbClr val="070E17"/>
    <a:srgbClr val="FFDE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05"/>
    <p:restoredTop sz="73650"/>
  </p:normalViewPr>
  <p:slideViewPr>
    <p:cSldViewPr snapToGrid="0">
      <p:cViewPr>
        <p:scale>
          <a:sx n="82" d="100"/>
          <a:sy n="82" d="100"/>
        </p:scale>
        <p:origin x="1056"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2"/>
          <p:cNvSpPr txBox="1">
            <a:spLocks noGrp="1"/>
          </p:cNvSpPr>
          <p:nvPr>
            <p:ph type="body" idx="1"/>
          </p:nvPr>
        </p:nvSpPr>
        <p:spPr>
          <a:xfrm>
            <a:off x="685800" y="914400"/>
            <a:ext cx="5486400" cy="4572000"/>
          </a:xfrm>
          <a:noFill/>
          <a:ln>
            <a:noFill/>
          </a:ln>
        </p:spPr>
        <p:txBody>
          <a:bodyPr/>
          <a:lstStyle/>
          <a:p>
            <a:r>
              <a:rPr lang="en-GB" sz="1200" b="0" kern="1200" dirty="0">
                <a:solidFill>
                  <a:schemeClr val="tx1"/>
                </a:solidFill>
                <a:effectLst/>
                <a:latin typeface="+mn-lt"/>
                <a:ea typeface="+mn-ea"/>
                <a:cs typeface="+mn-cs"/>
              </a:rPr>
              <a:t>Good morning, I’m Hannah Menke from Heriot-Watt University. And In this talk I’ll ask whether small pore-scale simulations can teach us a useful Darcy-scale model for reactive dissolution using machine learning. </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The ML model is a histogram gradient-boosted regressor. Nothing exotic. 344 training rows from 21 small-domain cases, validated with case-group cross-validation so it never sees its own simulation during testing. On held-out small-domain data, 4.3% mean absolute error on permeability. That  scatter plot is tight. But this is the easy test — same domain size it trained on. The real question is whether it holds up on the large-scale cases.</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367732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 the left, pore-scale truth. 16 million cells, one week on 24 processors. Middle is Kozeny-Carman — dissolves too uniformly, overpredicts a dominant wormhole.  On the right, our ML-coupled Darcy model which gets the conical wormhole regime right. For comparison the ML and KC take about Four minutes on one core. So multiple order of magnitude speed up.  </a:t>
            </a:r>
          </a:p>
        </p:txBody>
      </p:sp>
      <p:sp>
        <p:nvSpPr>
          <p:cNvPr id="4" name="Slide Number Placeholder 3"/>
          <p:cNvSpPr>
            <a:spLocks noGrp="1"/>
          </p:cNvSpPr>
          <p:nvPr>
            <p:ph type="sldNum" sz="quarter" idx="5"/>
          </p:nvPr>
        </p:nvSpPr>
        <p:spPr/>
        <p:txBody>
          <a:bodyPr/>
          <a:lstStyle/>
          <a:p>
            <a:fld id="{79B4AC7E-E5C9-0848-9E71-FE790C75BDC3}" type="slidenum">
              <a:rPr lang="en-GB" smtClean="0"/>
              <a:t>11</a:t>
            </a:fld>
            <a:endParaRPr lang="en-GB"/>
          </a:p>
        </p:txBody>
      </p:sp>
    </p:spTree>
    <p:extLst>
      <p:ext uri="{BB962C8B-B14F-4D97-AF65-F5344CB8AC3E}">
        <p14:creationId xmlns:p14="http://schemas.microsoft.com/office/powerpoint/2010/main" val="160289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are the results across regimes at different flow and reaction rates. In the middle of a  regime — compact or dominant </a:t>
            </a:r>
            <a:r>
              <a:rPr lang="en-GB" sz="1200" kern="1200" dirty="0" err="1">
                <a:solidFill>
                  <a:schemeClr val="tx1"/>
                </a:solidFill>
                <a:effectLst/>
                <a:latin typeface="+mn-lt"/>
                <a:ea typeface="+mn-ea"/>
                <a:cs typeface="+mn-cs"/>
              </a:rPr>
              <a:t>wormholing</a:t>
            </a:r>
            <a:r>
              <a:rPr lang="en-GB" sz="1200" kern="1200" dirty="0">
                <a:solidFill>
                  <a:schemeClr val="tx1"/>
                </a:solidFill>
                <a:effectLst/>
                <a:latin typeface="+mn-lt"/>
                <a:ea typeface="+mn-ea"/>
                <a:cs typeface="+mn-cs"/>
              </a:rPr>
              <a:t> — KC and ML both do fine. The interesting cases are the transitions. Conical, </a:t>
            </a:r>
            <a:r>
              <a:rPr lang="en-GB" sz="1200" kern="1200" dirty="0" err="1">
                <a:solidFill>
                  <a:schemeClr val="tx1"/>
                </a:solidFill>
                <a:effectLst/>
                <a:latin typeface="+mn-lt"/>
                <a:ea typeface="+mn-ea"/>
                <a:cs typeface="+mn-cs"/>
              </a:rPr>
              <a:t>channeling</a:t>
            </a:r>
            <a:r>
              <a:rPr lang="en-GB" sz="1200" kern="1200" dirty="0">
                <a:solidFill>
                  <a:schemeClr val="tx1"/>
                </a:solidFill>
                <a:effectLst/>
                <a:latin typeface="+mn-lt"/>
                <a:ea typeface="+mn-ea"/>
                <a:cs typeface="+mn-cs"/>
              </a:rPr>
              <a:t>/ramified — where each block is shifting between regimes as conditions evolve. That's where the ML model pulls ahead. </a:t>
            </a:r>
          </a:p>
          <a:p>
            <a:endParaRPr lang="en-US" dirty="0"/>
          </a:p>
        </p:txBody>
      </p:sp>
      <p:sp>
        <p:nvSpPr>
          <p:cNvPr id="4" name="Slide Number Placeholder 3"/>
          <p:cNvSpPr>
            <a:spLocks noGrp="1"/>
          </p:cNvSpPr>
          <p:nvPr>
            <p:ph type="sldNum" sz="quarter" idx="5"/>
          </p:nvPr>
        </p:nvSpPr>
        <p:spPr/>
        <p:txBody>
          <a:bodyPr/>
          <a:lstStyle/>
          <a:p>
            <a:fld id="{79B4AC7E-E5C9-0848-9E71-FE790C75BDC3}" type="slidenum">
              <a:rPr lang="en-GB" smtClean="0"/>
              <a:t>12</a:t>
            </a:fld>
            <a:endParaRPr lang="en-GB"/>
          </a:p>
        </p:txBody>
      </p:sp>
    </p:spTree>
    <p:extLst>
      <p:ext uri="{BB962C8B-B14F-4D97-AF65-F5344CB8AC3E}">
        <p14:creationId xmlns:p14="http://schemas.microsoft.com/office/powerpoint/2010/main" val="267664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But let's look closer. The ML model gets the right dissolution regime — but not the right path. *The pore-scale wormhole goes one way, the ML Darcy model goes another. Same regime, different winner. And this is something I find... irksome. We tried everything with the permeability model to fix this but the path didn't move. Something else is picking which channel wins and its not the permeability.</a:t>
            </a:r>
            <a:endParaRPr lang="en-US" dirty="0"/>
          </a:p>
        </p:txBody>
      </p:sp>
    </p:spTree>
    <p:extLst>
      <p:ext uri="{BB962C8B-B14F-4D97-AF65-F5344CB8AC3E}">
        <p14:creationId xmlns:p14="http://schemas.microsoft.com/office/powerpoint/2010/main" val="1303135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So can we fix it by fitting the transport instead? We freeze the geometry and ask: can Darcy transport put the reactant in the right place? With measured permeability and no fitting, the front lands roughly right — around 0.89. Then we fit everything we can — effective diffusivity, reaction rate — using the actual pore-scale fields and </a:t>
            </a:r>
            <a:r>
              <a:rPr lang="en-GB" sz="1200" kern="1200" dirty="0" err="1">
                <a:solidFill>
                  <a:schemeClr val="tx1"/>
                </a:solidFill>
                <a:effectLst/>
                <a:latin typeface="+mn-lt"/>
                <a:ea typeface="+mn-ea"/>
                <a:cs typeface="+mn-cs"/>
              </a:rPr>
              <a:t>OpenFOAM</a:t>
            </a:r>
            <a:r>
              <a:rPr lang="en-GB" sz="1200" kern="1200" dirty="0">
                <a:solidFill>
                  <a:schemeClr val="tx1"/>
                </a:solidFill>
                <a:effectLst/>
                <a:latin typeface="+mn-lt"/>
                <a:ea typeface="+mn-ea"/>
                <a:cs typeface="+mn-cs"/>
              </a:rPr>
              <a:t> operators. It gets worse. r drops to 0.68. One Darcy velocity and one Darcy concentration can't capture correlated fast pathways. The problem isn't a bad parameter — it's a missing degree of freedom.</a:t>
            </a:r>
          </a:p>
        </p:txBody>
      </p:sp>
    </p:spTree>
    <p:extLst>
      <p:ext uri="{BB962C8B-B14F-4D97-AF65-F5344CB8AC3E}">
        <p14:creationId xmlns:p14="http://schemas.microsoft.com/office/powerpoint/2010/main" val="2728404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Here's what's actually happening. In dissolution, high concentration and high velocity live in the same place — the fast channels. **Average them separately and that correlation vanishes. The missing flux is comparable to the Darcy flux itself. That's why we keep picking the wrong channel winner. </a:t>
            </a:r>
          </a:p>
          <a:p>
            <a:r>
              <a:rPr lang="en-GB" sz="1200" kern="1200" dirty="0">
                <a:solidFill>
                  <a:schemeClr val="tx1"/>
                </a:solidFill>
                <a:effectLst/>
                <a:latin typeface="+mn-lt"/>
                <a:ea typeface="+mn-ea"/>
                <a:cs typeface="+mn-cs"/>
              </a:rPr>
              <a:t>**And people have long suspected </a:t>
            </a:r>
            <a:r>
              <a:rPr lang="en-GB" sz="1200" kern="1200" dirty="0" err="1">
                <a:solidFill>
                  <a:schemeClr val="tx1"/>
                </a:solidFill>
                <a:effectLst/>
                <a:latin typeface="+mn-lt"/>
                <a:ea typeface="+mn-ea"/>
                <a:cs typeface="+mn-cs"/>
              </a:rPr>
              <a:t>Fickian</a:t>
            </a:r>
            <a:r>
              <a:rPr lang="en-GB" sz="1200" kern="1200" dirty="0">
                <a:solidFill>
                  <a:schemeClr val="tx1"/>
                </a:solidFill>
                <a:effectLst/>
                <a:latin typeface="+mn-lt"/>
                <a:ea typeface="+mn-ea"/>
                <a:cs typeface="+mn-cs"/>
              </a:rPr>
              <a:t> closure fails for reactive transport. And here is the quantitative proof — and a budget for how much it fails. So, then we asked can we recover that information from Darcy-scale diagnostics, or do we need a different upscaling strategy? </a:t>
            </a:r>
          </a:p>
        </p:txBody>
      </p:sp>
    </p:spTree>
    <p:extLst>
      <p:ext uri="{BB962C8B-B14F-4D97-AF65-F5344CB8AC3E}">
        <p14:creationId xmlns:p14="http://schemas.microsoft.com/office/powerpoint/2010/main" val="149334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CBAB7-B5BB-96E3-5145-AE6E16A68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4F5FE-8A1A-6016-7586-BCA95326598F}"/>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419C1946-997A-A6AF-5CC8-7BF3A29428E8}"/>
              </a:ext>
            </a:extLst>
          </p:cNvPr>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We computed the exact missing flux — the difference between averaging C-times-U versus average-C times average-U. Then we asked: can any diffusion tensor represent this flux? Completely unconstrained — scalar, tensor,  negative, anything goes and the missing flux is fifty percent unexplained. And the residual isn't noise — it follows the pore network, not the concentration gradient. If this transport were </a:t>
            </a:r>
            <a:r>
              <a:rPr lang="en-GB" sz="1200" kern="1200" dirty="0" err="1">
                <a:solidFill>
                  <a:schemeClr val="tx1"/>
                </a:solidFill>
                <a:effectLst/>
                <a:latin typeface="+mn-lt"/>
                <a:ea typeface="+mn-ea"/>
                <a:cs typeface="+mn-cs"/>
              </a:rPr>
              <a:t>Fickian</a:t>
            </a:r>
            <a:r>
              <a:rPr lang="en-GB" sz="1200" kern="1200" dirty="0">
                <a:solidFill>
                  <a:schemeClr val="tx1"/>
                </a:solidFill>
                <a:effectLst/>
                <a:latin typeface="+mn-lt"/>
                <a:ea typeface="+mn-ea"/>
                <a:cs typeface="+mn-cs"/>
              </a:rPr>
              <a:t>, our closure would have worked. It didn't. That's not a bad fit. No choice of D fixes this. The wormhole winner is decided by how much reactant is in the fast channels versus trapped in slow pockets. One block-averaged concentration conflates the two. The model literally doesn't know where the reactant is.</a:t>
            </a:r>
          </a:p>
          <a:p>
            <a:endParaRPr lang="en-GB" sz="12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899963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8B52-8CC2-FD74-3147-E53C6A35F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7B2FA-35EF-6D62-1016-5DFABF24BE9C}"/>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8D099A6-6FFC-1CB9-4D93-C0437B54E0FF}"/>
              </a:ext>
            </a:extLst>
          </p:cNvPr>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So how can we fix this? The fix is a two-medium model — one concentration for fast channels, one for slow pockets, with exchange between them. That's the minimum structure that carries the missing signal.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ML still has a role — learning exchange rates, surface evolution, and permeability. But those closures need the right equation underneath them. The small pore-scale simulations already contain this information. We just need a model with somewhere to put it. The goal for future work is to get both the right regime and right path. Trained small, tested large, with transport that can finally hear what the pore scale is saying.</a:t>
            </a:r>
          </a:p>
          <a:p>
            <a:endParaRPr lang="en-GB" sz="1200" b="0" i="0" kern="1200" dirty="0">
              <a:solidFill>
                <a:schemeClr val="tx1"/>
              </a:solidFill>
              <a:effectLst/>
              <a:latin typeface="+mn-lt"/>
              <a:ea typeface="+mn-ea"/>
              <a:cs typeface="+mn-cs"/>
            </a:endParaRPr>
          </a:p>
          <a:p>
            <a:br>
              <a:rPr lang="en-GB" dirty="0"/>
            </a:br>
            <a:endParaRPr lang="en-US" dirty="0"/>
          </a:p>
        </p:txBody>
      </p:sp>
    </p:spTree>
    <p:extLst>
      <p:ext uri="{BB962C8B-B14F-4D97-AF65-F5344CB8AC3E}">
        <p14:creationId xmlns:p14="http://schemas.microsoft.com/office/powerpoint/2010/main" val="2414380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FC811-8A8F-408C-659E-34AB547C0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33FE7-E789-6E2A-0BA3-552B53C8C120}"/>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4A6EDC3-234C-3960-16FF-0DE220C92093}"/>
              </a:ext>
            </a:extLst>
          </p:cNvPr>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So to wrap up: small pore-scale simulations can train useful Darcy-scale ML. Kozeny-Carman works in the middle of a regime but falls apart at transitions. ML fixes the permeability — but that revealed the real problem is transport upscaling. Next step is two-medium transport with ML-learned upscaling parameters. GeoChemFoam is open source if you want to try out our awesome </a:t>
            </a:r>
            <a:r>
              <a:rPr lang="en-GB" sz="1200" kern="1200" dirty="0" err="1">
                <a:solidFill>
                  <a:schemeClr val="tx1"/>
                </a:solidFill>
                <a:effectLst/>
                <a:latin typeface="+mn-lt"/>
                <a:ea typeface="+mn-ea"/>
                <a:cs typeface="+mn-cs"/>
              </a:rPr>
              <a:t>iVOS</a:t>
            </a:r>
            <a:r>
              <a:rPr lang="en-GB" sz="1200" kern="1200" dirty="0">
                <a:solidFill>
                  <a:schemeClr val="tx1"/>
                </a:solidFill>
                <a:effectLst/>
                <a:latin typeface="+mn-lt"/>
                <a:ea typeface="+mn-ea"/>
                <a:cs typeface="+mn-cs"/>
              </a:rPr>
              <a:t> solver that’s like 100x faster than other dissolution solvers — QR code is right there. If you're interested in pore scale modelling, follow us on our new </a:t>
            </a:r>
            <a:r>
              <a:rPr lang="en-GB" sz="1200" kern="1200" dirty="0" err="1">
                <a:solidFill>
                  <a:schemeClr val="tx1"/>
                </a:solidFill>
                <a:effectLst/>
                <a:latin typeface="+mn-lt"/>
                <a:ea typeface="+mn-ea"/>
                <a:cs typeface="+mn-cs"/>
              </a:rPr>
              <a:t>Youtube</a:t>
            </a:r>
            <a:r>
              <a:rPr lang="en-GB" sz="1200" kern="1200" dirty="0">
                <a:solidFill>
                  <a:schemeClr val="tx1"/>
                </a:solidFill>
                <a:effectLst/>
                <a:latin typeface="+mn-lt"/>
                <a:ea typeface="+mn-ea"/>
                <a:cs typeface="+mn-cs"/>
              </a:rPr>
              <a:t> channel. Thank you and I'll take any questions.</a:t>
            </a:r>
          </a:p>
          <a:p>
            <a:endParaRPr lang="en-GB"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5179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So why should we care? Well, Reactive dissolution is not a niche problem. The same physical feedback shows up in critical-mineral leaching, geothermal systems, groundwater quality,  etc etc. The applications are different, but the mechanism is shared: reaction changes pore geometry; geometry redirects flow; redirected flow changes where the next reaction happens. That feedback is why permeability can change by orders of magnitude and why simple upscaling is difficult.</a:t>
            </a:r>
          </a:p>
          <a:p>
            <a:endParaRPr lang="en-GB"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39196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So,  if pore-scale feedback is the physics we care about, why not just simulate every pore directly? Well, let's do the math. Take every supercomputer on the TOP500 list — all of  them — for a full day. Be absurdly generous about how cheap each calculation is. </a:t>
            </a:r>
            <a:r>
              <a:rPr lang="en-GB" sz="1200" b="0" kern="1200" dirty="0" err="1">
                <a:solidFill>
                  <a:schemeClr val="tx1"/>
                </a:solidFill>
                <a:effectLst/>
                <a:latin typeface="+mn-lt"/>
                <a:ea typeface="+mn-ea"/>
                <a:cs typeface="+mn-cs"/>
              </a:rPr>
              <a:t>Whats</a:t>
            </a:r>
            <a:r>
              <a:rPr lang="en-GB" sz="1200" b="0" kern="1200" dirty="0">
                <a:solidFill>
                  <a:schemeClr val="tx1"/>
                </a:solidFill>
                <a:effectLst/>
                <a:latin typeface="+mn-lt"/>
                <a:ea typeface="+mn-ea"/>
                <a:cs typeface="+mn-cs"/>
              </a:rPr>
              <a:t> the biggest domain we can do? You get... about two metres cubed. We need a kilometre for reservoir scale modelling. So we are comically not close.          </a:t>
            </a:r>
          </a:p>
        </p:txBody>
      </p:sp>
    </p:spTree>
    <p:extLst>
      <p:ext uri="{BB962C8B-B14F-4D97-AF65-F5344CB8AC3E}">
        <p14:creationId xmlns:p14="http://schemas.microsoft.com/office/powerpoint/2010/main" val="204630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This is where the ML starts. We need pore-scale training data, and these come from my 2023 Scientific Reports study — GeoChemFoam simulations across a range of Peclet and kinetic numbers. Each tile in this map is a full reactive-transport simulation. Don't look at any single case — look at the spread. Broad dissolution here, wormholes over there. That variation is the whole point.                                                                                </a:t>
            </a:r>
          </a:p>
          <a:p>
            <a:r>
              <a:rPr lang="en-GB" sz="1200" kern="1200" dirty="0">
                <a:solidFill>
                  <a:schemeClr val="tx1"/>
                </a:solidFill>
                <a:effectLst/>
                <a:latin typeface="+mn-lt"/>
                <a:ea typeface="+mn-ea"/>
                <a:cs typeface="+mn-cs"/>
              </a:rPr>
              <a:t>Every training example is a full pore-scale state — porosity, permeability, velocity stats, pore structure. The bet is it contains enough physics to learn a permeability rule. Next question: how do we test that? </a:t>
            </a:r>
          </a:p>
        </p:txBody>
      </p:sp>
    </p:spTree>
    <p:extLst>
      <p:ext uri="{BB962C8B-B14F-4D97-AF65-F5344CB8AC3E}">
        <p14:creationId xmlns:p14="http://schemas.microsoft.com/office/powerpoint/2010/main" val="244634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But we need a </a:t>
            </a:r>
            <a:r>
              <a:rPr lang="en-GB" sz="1200" kern="1200" dirty="0" err="1">
                <a:solidFill>
                  <a:schemeClr val="tx1"/>
                </a:solidFill>
                <a:effectLst/>
                <a:latin typeface="+mn-lt"/>
                <a:ea typeface="+mn-ea"/>
                <a:cs typeface="+mn-cs"/>
              </a:rPr>
              <a:t>groundtruth</a:t>
            </a:r>
            <a:r>
              <a:rPr lang="en-GB" sz="1200" kern="1200" dirty="0">
                <a:solidFill>
                  <a:schemeClr val="tx1"/>
                </a:solidFill>
                <a:effectLst/>
                <a:latin typeface="+mn-lt"/>
                <a:ea typeface="+mn-ea"/>
                <a:cs typeface="+mn-cs"/>
              </a:rPr>
              <a:t> for the upscaling. Same micromodel  heterogeneity — just bigger. Four times wider, four times taller. You can see the original at its true relative size here. That's sixteen times more pore area, which is great — we can finally ask real upscaling questions. But the compute cost isn't sixteen times. The dissolution front also has to travel four times further. So it's roughly sixty-four times more expensive per simulation. That cost is why we need the ML. </a:t>
            </a:r>
          </a:p>
        </p:txBody>
      </p:sp>
    </p:spTree>
    <p:extLst>
      <p:ext uri="{BB962C8B-B14F-4D97-AF65-F5344CB8AC3E}">
        <p14:creationId xmlns:p14="http://schemas.microsoft.com/office/powerpoint/2010/main" val="86470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These are the large-scale simulations we benchmark against. They're expensive, so we picked them to cover the main dissolution regimes — broad fronts, localized fingers, strong </a:t>
            </a:r>
            <a:r>
              <a:rPr lang="en-GB" sz="1200" kern="1200" dirty="0" err="1">
                <a:solidFill>
                  <a:schemeClr val="tx1"/>
                </a:solidFill>
                <a:effectLst/>
                <a:latin typeface="+mn-lt"/>
                <a:ea typeface="+mn-ea"/>
                <a:cs typeface="+mn-cs"/>
              </a:rPr>
              <a:t>channeling</a:t>
            </a:r>
            <a:r>
              <a:rPr lang="en-GB" sz="1200" kern="1200" dirty="0">
                <a:solidFill>
                  <a:schemeClr val="tx1"/>
                </a:solidFill>
                <a:effectLst/>
                <a:latin typeface="+mn-lt"/>
                <a:ea typeface="+mn-ea"/>
                <a:cs typeface="+mn-cs"/>
              </a:rPr>
              <a:t>. This is test data. The ML model only sees the small-domain simulations. These large cases are where we ask — does it actually transfer?</a:t>
            </a:r>
          </a:p>
        </p:txBody>
      </p:sp>
    </p:spTree>
    <p:extLst>
      <p:ext uri="{BB962C8B-B14F-4D97-AF65-F5344CB8AC3E}">
        <p14:creationId xmlns:p14="http://schemas.microsoft.com/office/powerpoint/2010/main" val="228418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The obvious question: why not just use Kozeny-Carman? It's the standard porosity-permeability relation — one equation, been around forever.  Here's the problem. Look at the left plots. At the same porosity — say 0.57 — you get a 48-times spread in permeability across different simulations.  The XL cases show the same thing — 27-times spread. And you can see why on the right. These three Darcy blocks all come from the same simulation, but they look completely different. One's barely dissolved, one's got nice uniform dissolution going on, one's a wormhole. Same porosity does not imply  the same permeability. Kozeny-Carman has no way to know which situation you’re in.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That's why we need a ML model that takes more than just porosity.</a:t>
            </a:r>
          </a:p>
          <a:p>
            <a:endParaRPr lang="en-US" dirty="0"/>
          </a:p>
        </p:txBody>
      </p:sp>
    </p:spTree>
    <p:extLst>
      <p:ext uri="{BB962C8B-B14F-4D97-AF65-F5344CB8AC3E}">
        <p14:creationId xmlns:p14="http://schemas.microsoft.com/office/powerpoint/2010/main" val="2270392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C5B0B-3A28-420A-CF7F-50567E6E4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2C1CC-9A50-9474-FD30-ACD43F48425A}"/>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8BE3EF9-3755-DC64-15C6-AAB3C5AB9E3B}"/>
              </a:ext>
            </a:extLst>
          </p:cNvPr>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Here's how we go from pore scale to Darcy scale. Overlay a 12-by-12 grid, average/calculate each block's properties. Then split each block 4-by-4 for the transport solve — that keeps the reactive front sharp.</a:t>
            </a:r>
          </a:p>
          <a:p>
            <a:endParaRPr lang="en-US" dirty="0"/>
          </a:p>
        </p:txBody>
      </p:sp>
    </p:spTree>
    <p:extLst>
      <p:ext uri="{BB962C8B-B14F-4D97-AF65-F5344CB8AC3E}">
        <p14:creationId xmlns:p14="http://schemas.microsoft.com/office/powerpoint/2010/main" val="224656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200" kern="1200" dirty="0">
                <a:solidFill>
                  <a:schemeClr val="tx1"/>
                </a:solidFill>
                <a:effectLst/>
                <a:latin typeface="+mn-lt"/>
                <a:ea typeface="+mn-ea"/>
                <a:cs typeface="+mn-cs"/>
              </a:rPr>
              <a:t>Here's the ML loop. Each Darcy block knows its porosity, permeability, reactive surface area, concentration, and velocity. These are the Darcy scale variables. The ML model takes those and  predicts a permeability update — delta log k. That gets fed back into the Darcy solver, which does the flow, transport, and reaction, which updates the block variables, and around we go.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model only predicts permeability change. Everything else is handled by the physics solver. So we're replacing one variable, not the whole simulation.  </a:t>
            </a:r>
          </a:p>
          <a:p>
            <a:endParaRPr lang="en-US" dirty="0"/>
          </a:p>
        </p:txBody>
      </p:sp>
    </p:spTree>
    <p:extLst>
      <p:ext uri="{BB962C8B-B14F-4D97-AF65-F5344CB8AC3E}">
        <p14:creationId xmlns:p14="http://schemas.microsoft.com/office/powerpoint/2010/main" val="297998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37F2E5-AF06-0ADF-6081-77A1331E0410}"/>
              </a:ext>
            </a:extLst>
          </p:cNvPr>
          <p:cNvSpPr txBox="1"/>
          <p:nvPr userDrawn="1"/>
        </p:nvSpPr>
        <p:spPr>
          <a:xfrm>
            <a:off x="11780874" y="6698512"/>
            <a:ext cx="184731" cy="369332"/>
          </a:xfrm>
          <a:prstGeom prst="rect">
            <a:avLst/>
          </a:prstGeom>
          <a:noFill/>
        </p:spPr>
        <p:txBody>
          <a:bodyPr wrap="none" rtlCol="0">
            <a:spAutoFit/>
          </a:bodyPr>
          <a:lstStyle/>
          <a:p>
            <a:endParaRPr lang="en-US"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2332-E27B-3C4B-DD01-320E1637907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939B67-6AFB-B6D5-532B-41D69981C07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69B4FC-E7FC-F2E0-5F75-22BF3A3D078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542468-A1F6-F657-0E1D-9E346E7FAF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FF39D6-C09B-A562-A71C-4A99FEB53003}"/>
              </a:ext>
            </a:extLst>
          </p:cNvPr>
          <p:cNvSpPr>
            <a:spLocks noGrp="1"/>
          </p:cNvSpPr>
          <p:nvPr>
            <p:ph type="sldNum" sz="quarter" idx="12"/>
          </p:nvPr>
        </p:nvSpPr>
        <p:spPr>
          <a:xfrm>
            <a:off x="9448800" y="6492875"/>
            <a:ext cx="2743200" cy="365125"/>
          </a:xfrm>
          <a:prstGeom prst="rect">
            <a:avLst/>
          </a:prstGeom>
        </p:spPr>
        <p:txBody>
          <a:bodyPr/>
          <a:lstStyle/>
          <a:p>
            <a:fld id="{C3BE66B4-789A-0643-89D3-B09E58035293}" type="slidenum">
              <a:rPr lang="en-US" smtClean="0"/>
              <a:t>‹#›</a:t>
            </a:fld>
            <a:endParaRPr lang="en-US"/>
          </a:p>
        </p:txBody>
      </p:sp>
    </p:spTree>
    <p:extLst>
      <p:ext uri="{BB962C8B-B14F-4D97-AF65-F5344CB8AC3E}">
        <p14:creationId xmlns:p14="http://schemas.microsoft.com/office/powerpoint/2010/main" val="25288118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A0769A-C08D-1DD5-D689-DFEF6FC2DD47}"/>
              </a:ext>
            </a:extLst>
          </p:cNvPr>
          <p:cNvSpPr txBox="1"/>
          <p:nvPr userDrawn="1"/>
        </p:nvSpPr>
        <p:spPr>
          <a:xfrm>
            <a:off x="11639550" y="6488668"/>
            <a:ext cx="552450" cy="369332"/>
          </a:xfrm>
          <a:prstGeom prst="rect">
            <a:avLst/>
          </a:prstGeom>
          <a:noFill/>
        </p:spPr>
        <p:txBody>
          <a:bodyPr wrap="square" rtlCol="0">
            <a:spAutoFit/>
          </a:bodyPr>
          <a:lstStyle/>
          <a:p>
            <a:fld id="{C4D49E1E-74D1-7740-A19C-4A966C59EFA1}"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3928FA-4B35-35CD-0E0F-B6D5CB1EF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cNvSpPr txBox="1"/>
          <p:nvPr/>
        </p:nvSpPr>
        <p:spPr>
          <a:xfrm>
            <a:off x="986119" y="2020013"/>
            <a:ext cx="11205882" cy="2018732"/>
          </a:xfrm>
          <a:solidFill>
            <a:srgbClr val="000A1C"/>
          </a:solidFill>
          <a:ln>
            <a:noFill/>
          </a:ln>
        </p:spPr>
        <p:txBody>
          <a:bodyPr wrap="square" lIns="180000" tIns="90000" rIns="180000" bIns="90000"/>
          <a:lstStyle/>
          <a:p>
            <a:pPr algn="ctr">
              <a:defRPr sz="4000" b="1">
                <a:solidFill>
                  <a:srgbClr val="FFFFFF"/>
                </a:solidFill>
              </a:defRPr>
            </a:pPr>
            <a:r>
              <a:rPr lang="en-GB" sz="3200" b="1" dirty="0">
                <a:highlight>
                  <a:srgbClr val="000080"/>
                </a:highlight>
              </a:rPr>
              <a:t>Deep learning for reactive transport modelling acceleration and upscaling workflows:  </a:t>
            </a:r>
          </a:p>
          <a:p>
            <a:pPr algn="ctr">
              <a:defRPr sz="4000" b="1">
                <a:solidFill>
                  <a:srgbClr val="FFFFFF"/>
                </a:solidFill>
              </a:defRPr>
            </a:pPr>
            <a:r>
              <a:rPr lang="en-GB" sz="2400" b="1" dirty="0">
                <a:highlight>
                  <a:srgbClr val="000080"/>
                </a:highlight>
              </a:rPr>
              <a:t>Can small pore-scale simulations </a:t>
            </a:r>
          </a:p>
          <a:p>
            <a:pPr algn="ctr">
              <a:defRPr sz="4000" b="1">
                <a:solidFill>
                  <a:srgbClr val="FFFFFF"/>
                </a:solidFill>
              </a:defRPr>
            </a:pPr>
            <a:r>
              <a:rPr lang="en-GB" sz="2400" b="1" dirty="0">
                <a:highlight>
                  <a:srgbClr val="000080"/>
                </a:highlight>
              </a:rPr>
              <a:t>teach a Darcy-scale dissolution model?</a:t>
            </a:r>
            <a:endParaRPr lang="en-GB" sz="3200" b="1" dirty="0">
              <a:highlight>
                <a:srgbClr val="000080"/>
              </a:highlight>
            </a:endParaRPr>
          </a:p>
        </p:txBody>
      </p:sp>
      <p:sp>
        <p:nvSpPr>
          <p:cNvPr id="11" name="speaker"/>
          <p:cNvSpPr txBox="1"/>
          <p:nvPr/>
        </p:nvSpPr>
        <p:spPr>
          <a:xfrm>
            <a:off x="640000" y="5650000"/>
            <a:ext cx="6200000" cy="500000"/>
          </a:xfrm>
          <a:solidFill>
            <a:srgbClr val="111827">
              <a:alpha val="85000"/>
            </a:srgbClr>
          </a:solidFill>
          <a:ln>
            <a:noFill/>
          </a:ln>
        </p:spPr>
        <p:txBody>
          <a:bodyPr wrap="square" lIns="180000" tIns="90000" rIns="180000" bIns="90000"/>
          <a:lstStyle/>
          <a:p>
            <a:pPr>
              <a:defRPr sz="1800">
                <a:solidFill>
                  <a:srgbClr val="E5E7EB"/>
                </a:solidFill>
              </a:defRPr>
            </a:pPr>
            <a:r>
              <a:rPr lang="en-GB" sz="1800" dirty="0" err="1">
                <a:solidFill>
                  <a:schemeClr val="bg1"/>
                </a:solidFill>
                <a:highlight>
                  <a:srgbClr val="000080"/>
                </a:highlight>
              </a:rPr>
              <a:t>InterPore</a:t>
            </a:r>
            <a:r>
              <a:rPr lang="en-GB" sz="1800" dirty="0">
                <a:solidFill>
                  <a:schemeClr val="bg1"/>
                </a:solidFill>
                <a:highlight>
                  <a:srgbClr val="000080"/>
                </a:highlight>
              </a:rPr>
              <a:t> 2026 · Pore Scale Modelling</a:t>
            </a:r>
          </a:p>
        </p:txBody>
      </p:sp>
      <p:pic>
        <p:nvPicPr>
          <p:cNvPr id="7" name="Picture 6">
            <a:extLst>
              <a:ext uri="{FF2B5EF4-FFF2-40B4-BE49-F238E27FC236}">
                <a16:creationId xmlns:a16="http://schemas.microsoft.com/office/drawing/2014/main" id="{5120817F-FCCB-7D7C-926B-B869087B8AD5}"/>
              </a:ext>
            </a:extLst>
          </p:cNvPr>
          <p:cNvPicPr>
            <a:picLocks noChangeAspect="1"/>
          </p:cNvPicPr>
          <p:nvPr/>
        </p:nvPicPr>
        <p:blipFill>
          <a:blip r:embed="rId4"/>
          <a:stretch>
            <a:fillRect/>
          </a:stretch>
        </p:blipFill>
        <p:spPr>
          <a:xfrm>
            <a:off x="7377124" y="123088"/>
            <a:ext cx="2807397" cy="1005860"/>
          </a:xfrm>
          <a:prstGeom prst="rect">
            <a:avLst/>
          </a:prstGeom>
          <a:solidFill>
            <a:schemeClr val="bg1"/>
          </a:solidFill>
          <a:effectLst>
            <a:softEdge rad="38100"/>
          </a:effectLst>
        </p:spPr>
      </p:pic>
      <p:pic>
        <p:nvPicPr>
          <p:cNvPr id="8" name="Picture 7">
            <a:extLst>
              <a:ext uri="{FF2B5EF4-FFF2-40B4-BE49-F238E27FC236}">
                <a16:creationId xmlns:a16="http://schemas.microsoft.com/office/drawing/2014/main" id="{60790E9D-3855-C885-4FF6-0408AF04A58B}"/>
              </a:ext>
            </a:extLst>
          </p:cNvPr>
          <p:cNvPicPr>
            <a:picLocks noChangeAspect="1"/>
          </p:cNvPicPr>
          <p:nvPr/>
        </p:nvPicPr>
        <p:blipFill rotWithShape="1">
          <a:blip r:embed="rId5"/>
          <a:srcRect l="1654" t="8464" r="2513" b="5392"/>
          <a:stretch/>
        </p:blipFill>
        <p:spPr>
          <a:xfrm>
            <a:off x="10270514" y="169534"/>
            <a:ext cx="1897485" cy="959414"/>
          </a:xfrm>
          <a:prstGeom prst="rect">
            <a:avLst/>
          </a:prstGeom>
          <a:effectLst>
            <a:softEdge rad="12700"/>
          </a:effectLst>
        </p:spPr>
      </p:pic>
      <p:sp>
        <p:nvSpPr>
          <p:cNvPr id="9" name="speaker">
            <a:extLst>
              <a:ext uri="{FF2B5EF4-FFF2-40B4-BE49-F238E27FC236}">
                <a16:creationId xmlns:a16="http://schemas.microsoft.com/office/drawing/2014/main" id="{36250093-4ECC-CB02-F0DB-5FAC939AD1D7}"/>
              </a:ext>
            </a:extLst>
          </p:cNvPr>
          <p:cNvSpPr txBox="1"/>
          <p:nvPr/>
        </p:nvSpPr>
        <p:spPr>
          <a:xfrm>
            <a:off x="4188305" y="4299298"/>
            <a:ext cx="3274812" cy="829595"/>
          </a:xfrm>
          <a:solidFill>
            <a:srgbClr val="111827">
              <a:alpha val="85000"/>
            </a:srgbClr>
          </a:solidFill>
          <a:ln>
            <a:noFill/>
          </a:ln>
        </p:spPr>
        <p:txBody>
          <a:bodyPr wrap="square" lIns="180000" tIns="90000" rIns="180000" bIns="90000"/>
          <a:lstStyle/>
          <a:p>
            <a:pPr>
              <a:defRPr sz="1800">
                <a:solidFill>
                  <a:srgbClr val="E5E7EB"/>
                </a:solidFill>
              </a:defRPr>
            </a:pPr>
            <a:r>
              <a:rPr lang="en-GB" sz="2800" dirty="0">
                <a:solidFill>
                  <a:schemeClr val="bg1"/>
                </a:solidFill>
                <a:highlight>
                  <a:srgbClr val="000080"/>
                </a:highlight>
              </a:rPr>
              <a:t>Hannah P. Menke</a:t>
            </a:r>
          </a:p>
          <a:p>
            <a:pPr>
              <a:defRPr sz="1800">
                <a:solidFill>
                  <a:srgbClr val="E5E7EB"/>
                </a:solidFill>
              </a:defRPr>
            </a:pPr>
            <a:r>
              <a:rPr lang="en-GB" sz="2800" dirty="0">
                <a:solidFill>
                  <a:schemeClr val="bg1"/>
                </a:solidFill>
                <a:highlight>
                  <a:srgbClr val="000080"/>
                </a:highlight>
              </a:rPr>
              <a:t>Julien Maes </a:t>
            </a:r>
          </a:p>
        </p:txBody>
      </p:sp>
      <p:grpSp>
        <p:nvGrpSpPr>
          <p:cNvPr id="13" name="Group 12">
            <a:extLst>
              <a:ext uri="{FF2B5EF4-FFF2-40B4-BE49-F238E27FC236}">
                <a16:creationId xmlns:a16="http://schemas.microsoft.com/office/drawing/2014/main" id="{93BD2FF9-19EE-763F-F957-EA8B6B74047F}"/>
              </a:ext>
            </a:extLst>
          </p:cNvPr>
          <p:cNvGrpSpPr/>
          <p:nvPr/>
        </p:nvGrpSpPr>
        <p:grpSpPr>
          <a:xfrm>
            <a:off x="4990570" y="169534"/>
            <a:ext cx="2343557" cy="910420"/>
            <a:chOff x="4637398" y="858884"/>
            <a:chExt cx="2343557" cy="910420"/>
          </a:xfrm>
        </p:grpSpPr>
        <p:sp>
          <p:nvSpPr>
            <p:cNvPr id="12" name="Rectangle 11">
              <a:extLst>
                <a:ext uri="{FF2B5EF4-FFF2-40B4-BE49-F238E27FC236}">
                  <a16:creationId xmlns:a16="http://schemas.microsoft.com/office/drawing/2014/main" id="{B1ECB46E-8D20-282A-A1BD-FDB26079DFC7}"/>
                </a:ext>
              </a:extLst>
            </p:cNvPr>
            <p:cNvSpPr/>
            <p:nvPr/>
          </p:nvSpPr>
          <p:spPr>
            <a:xfrm>
              <a:off x="4637398" y="858884"/>
              <a:ext cx="2343557" cy="900576"/>
            </a:xfrm>
            <a:prstGeom prst="rect">
              <a:avLst/>
            </a:prstGeom>
            <a:solidFill>
              <a:schemeClr val="bg1"/>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F6C6769-E8AB-EB03-BAFF-D52E564F119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56279" y="868035"/>
              <a:ext cx="2324676" cy="901269"/>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6D6458-84CC-D592-64CD-6304024C20AD}"/>
              </a:ext>
            </a:extLst>
          </p:cNvPr>
          <p:cNvSpPr txBox="1"/>
          <p:nvPr/>
        </p:nvSpPr>
        <p:spPr>
          <a:xfrm>
            <a:off x="1831042" y="-19050"/>
            <a:ext cx="8333376" cy="1200329"/>
          </a:xfrm>
          <a:prstGeom prst="rect">
            <a:avLst/>
          </a:prstGeom>
          <a:noFill/>
        </p:spPr>
        <p:txBody>
          <a:bodyPr wrap="square">
            <a:spAutoFit/>
          </a:bodyPr>
          <a:lstStyle/>
          <a:p>
            <a:pPr algn="ctr"/>
            <a:r>
              <a:rPr lang="en-US" sz="3600" b="1" dirty="0">
                <a:solidFill>
                  <a:schemeClr val="bg1"/>
                </a:solidFill>
              </a:rPr>
              <a:t>Learning permeability updates from pore-scale dissolution</a:t>
            </a:r>
          </a:p>
        </p:txBody>
      </p:sp>
      <p:pic>
        <p:nvPicPr>
          <p:cNvPr id="4" name="Picture 3">
            <a:extLst>
              <a:ext uri="{FF2B5EF4-FFF2-40B4-BE49-F238E27FC236}">
                <a16:creationId xmlns:a16="http://schemas.microsoft.com/office/drawing/2014/main" id="{90A662A7-0349-B124-8B8E-3A6D3ECBF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346" y="1423364"/>
            <a:ext cx="5287618" cy="4861770"/>
          </a:xfrm>
          <a:prstGeom prst="rect">
            <a:avLst/>
          </a:prstGeom>
        </p:spPr>
      </p:pic>
      <p:pic>
        <p:nvPicPr>
          <p:cNvPr id="6" name="Picture 5">
            <a:extLst>
              <a:ext uri="{FF2B5EF4-FFF2-40B4-BE49-F238E27FC236}">
                <a16:creationId xmlns:a16="http://schemas.microsoft.com/office/drawing/2014/main" id="{6B70B376-F7CA-712A-6E25-2FD864A0D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36" y="1117968"/>
            <a:ext cx="6154186" cy="2374342"/>
          </a:xfrm>
          <a:prstGeom prst="rect">
            <a:avLst/>
          </a:prstGeom>
        </p:spPr>
      </p:pic>
      <p:pic>
        <p:nvPicPr>
          <p:cNvPr id="8" name="Picture 7">
            <a:extLst>
              <a:ext uri="{FF2B5EF4-FFF2-40B4-BE49-F238E27FC236}">
                <a16:creationId xmlns:a16="http://schemas.microsoft.com/office/drawing/2014/main" id="{4967CB59-FEB6-6F4F-C439-9AADB2FA2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33" y="3428999"/>
            <a:ext cx="6430479" cy="2856135"/>
          </a:xfrm>
          <a:prstGeom prst="rect">
            <a:avLst/>
          </a:prstGeom>
        </p:spPr>
      </p:pic>
    </p:spTree>
    <p:extLst>
      <p:ext uri="{BB962C8B-B14F-4D97-AF65-F5344CB8AC3E}">
        <p14:creationId xmlns:p14="http://schemas.microsoft.com/office/powerpoint/2010/main" val="3161964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5CCD4F-FAEC-C2C6-F0AC-FAF3D7A15DE5}"/>
              </a:ext>
            </a:extLst>
          </p:cNvPr>
          <p:cNvSpPr txBox="1">
            <a:spLocks/>
          </p:cNvSpPr>
          <p:nvPr/>
        </p:nvSpPr>
        <p:spPr>
          <a:xfrm>
            <a:off x="199290" y="66402"/>
            <a:ext cx="11793415" cy="8640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latin typeface="+mn-lt"/>
              </a:rPr>
              <a:t>Upscaling comparison</a:t>
            </a:r>
          </a:p>
        </p:txBody>
      </p:sp>
      <p:pic>
        <p:nvPicPr>
          <p:cNvPr id="6" name="Picture 5">
            <a:extLst>
              <a:ext uri="{FF2B5EF4-FFF2-40B4-BE49-F238E27FC236}">
                <a16:creationId xmlns:a16="http://schemas.microsoft.com/office/drawing/2014/main" id="{39AC936B-0BCF-2BE2-BA37-47B8AC229BED}"/>
              </a:ext>
            </a:extLst>
          </p:cNvPr>
          <p:cNvPicPr>
            <a:picLocks/>
          </p:cNvPicPr>
          <p:nvPr/>
        </p:nvPicPr>
        <p:blipFill>
          <a:blip r:embed="rId3"/>
          <a:stretch>
            <a:fillRect/>
          </a:stretch>
        </p:blipFill>
        <p:spPr>
          <a:xfrm>
            <a:off x="563846" y="2503695"/>
            <a:ext cx="3402000" cy="3401346"/>
          </a:xfrm>
          <a:prstGeom prst="rect">
            <a:avLst/>
          </a:prstGeom>
        </p:spPr>
      </p:pic>
      <p:sp>
        <p:nvSpPr>
          <p:cNvPr id="11" name="Content Placeholder 2">
            <a:extLst>
              <a:ext uri="{FF2B5EF4-FFF2-40B4-BE49-F238E27FC236}">
                <a16:creationId xmlns:a16="http://schemas.microsoft.com/office/drawing/2014/main" id="{692741FB-4B82-BC8C-5FC9-B7985CF89749}"/>
              </a:ext>
            </a:extLst>
          </p:cNvPr>
          <p:cNvSpPr txBox="1">
            <a:spLocks/>
          </p:cNvSpPr>
          <p:nvPr/>
        </p:nvSpPr>
        <p:spPr>
          <a:xfrm>
            <a:off x="4611250" y="1206191"/>
            <a:ext cx="2969497" cy="1158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ts val="600"/>
              </a:spcAft>
              <a:buFont typeface="Arial" panose="020B0604020202020204" pitchFamily="34" charset="0"/>
              <a:buNone/>
            </a:pPr>
            <a:r>
              <a:rPr lang="en-GB" sz="2400" b="1" dirty="0">
                <a:solidFill>
                  <a:schemeClr val="bg1"/>
                </a:solidFill>
              </a:rPr>
              <a:t>Kozeny-Carman Darcy-scale model Pe=0.3 K=10</a:t>
            </a:r>
          </a:p>
          <a:p>
            <a:pPr marL="0" indent="0" algn="ctr">
              <a:lnSpc>
                <a:spcPct val="100000"/>
              </a:lnSpc>
              <a:spcBef>
                <a:spcPts val="600"/>
              </a:spcBef>
              <a:spcAft>
                <a:spcPts val="600"/>
              </a:spcAft>
              <a:buFont typeface="Arial" panose="020B0604020202020204" pitchFamily="34" charset="0"/>
              <a:buNone/>
            </a:pPr>
            <a:endParaRPr lang="en-GB" sz="2400" b="1" dirty="0">
              <a:solidFill>
                <a:schemeClr val="bg1"/>
              </a:solidFill>
            </a:endParaRPr>
          </a:p>
          <a:p>
            <a:pPr>
              <a:lnSpc>
                <a:spcPct val="100000"/>
              </a:lnSpc>
              <a:spcBef>
                <a:spcPts val="600"/>
              </a:spcBef>
              <a:spcAft>
                <a:spcPts val="600"/>
              </a:spcAft>
            </a:pPr>
            <a:endParaRPr lang="en-GB" sz="1800" dirty="0">
              <a:solidFill>
                <a:schemeClr val="bg1"/>
              </a:solidFill>
            </a:endParaRPr>
          </a:p>
        </p:txBody>
      </p:sp>
      <p:sp>
        <p:nvSpPr>
          <p:cNvPr id="12" name="Content Placeholder 2">
            <a:extLst>
              <a:ext uri="{FF2B5EF4-FFF2-40B4-BE49-F238E27FC236}">
                <a16:creationId xmlns:a16="http://schemas.microsoft.com/office/drawing/2014/main" id="{63C42B83-E901-03BC-9F32-D92A983084A1}"/>
              </a:ext>
            </a:extLst>
          </p:cNvPr>
          <p:cNvSpPr txBox="1">
            <a:spLocks/>
          </p:cNvSpPr>
          <p:nvPr/>
        </p:nvSpPr>
        <p:spPr>
          <a:xfrm>
            <a:off x="8670379" y="1378550"/>
            <a:ext cx="2802241" cy="573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600"/>
              </a:spcAft>
              <a:buNone/>
            </a:pPr>
            <a:r>
              <a:rPr lang="en-GB" sz="2400" b="1" dirty="0">
                <a:solidFill>
                  <a:schemeClr val="bg1"/>
                </a:solidFill>
              </a:rPr>
              <a:t>Machine learning Darcy-scale model Pe=0.3 K=10</a:t>
            </a:r>
          </a:p>
          <a:p>
            <a:pPr marL="0" indent="0" algn="ctr">
              <a:spcBef>
                <a:spcPts val="600"/>
              </a:spcBef>
              <a:spcAft>
                <a:spcPts val="600"/>
              </a:spcAft>
              <a:buFont typeface="Arial" panose="020B0604020202020204" pitchFamily="34" charset="0"/>
              <a:buNone/>
            </a:pPr>
            <a:endParaRPr lang="en-GB" sz="2400" b="1" dirty="0">
              <a:solidFill>
                <a:schemeClr val="bg1"/>
              </a:solidFill>
            </a:endParaRPr>
          </a:p>
          <a:p>
            <a:pPr>
              <a:spcBef>
                <a:spcPts val="600"/>
              </a:spcBef>
              <a:spcAft>
                <a:spcPts val="600"/>
              </a:spcAft>
            </a:pPr>
            <a:endParaRPr lang="en-GB" sz="1800" dirty="0">
              <a:solidFill>
                <a:schemeClr val="bg1"/>
              </a:solidFill>
            </a:endParaRPr>
          </a:p>
        </p:txBody>
      </p:sp>
      <p:pic>
        <p:nvPicPr>
          <p:cNvPr id="3" name="Picture 2">
            <a:extLst>
              <a:ext uri="{FF2B5EF4-FFF2-40B4-BE49-F238E27FC236}">
                <a16:creationId xmlns:a16="http://schemas.microsoft.com/office/drawing/2014/main" id="{879D3EB7-F974-3905-D0AB-568D005B6A47}"/>
              </a:ext>
            </a:extLst>
          </p:cNvPr>
          <p:cNvPicPr>
            <a:picLocks noChangeAspect="1"/>
          </p:cNvPicPr>
          <p:nvPr/>
        </p:nvPicPr>
        <p:blipFill>
          <a:blip r:embed="rId4"/>
          <a:srcRect l="10758" t="17377" r="7620" b="7513"/>
          <a:stretch>
            <a:fillRect/>
          </a:stretch>
        </p:blipFill>
        <p:spPr>
          <a:xfrm>
            <a:off x="4395000" y="2503693"/>
            <a:ext cx="3402000" cy="3401345"/>
          </a:xfrm>
          <a:prstGeom prst="rect">
            <a:avLst/>
          </a:prstGeom>
        </p:spPr>
      </p:pic>
      <p:pic>
        <p:nvPicPr>
          <p:cNvPr id="7" name="Picture 6">
            <a:extLst>
              <a:ext uri="{FF2B5EF4-FFF2-40B4-BE49-F238E27FC236}">
                <a16:creationId xmlns:a16="http://schemas.microsoft.com/office/drawing/2014/main" id="{AE781DF1-CDF2-72BF-0497-156B61F73D4B}"/>
              </a:ext>
            </a:extLst>
          </p:cNvPr>
          <p:cNvPicPr>
            <a:picLocks noChangeAspect="1"/>
          </p:cNvPicPr>
          <p:nvPr/>
        </p:nvPicPr>
        <p:blipFill>
          <a:blip r:embed="rId5"/>
          <a:srcRect l="10281" t="17804" r="8386" b="7009"/>
          <a:stretch>
            <a:fillRect/>
          </a:stretch>
        </p:blipFill>
        <p:spPr>
          <a:xfrm>
            <a:off x="8070620" y="2503694"/>
            <a:ext cx="3402000" cy="3401344"/>
          </a:xfrm>
          <a:prstGeom prst="rect">
            <a:avLst/>
          </a:prstGeom>
        </p:spPr>
      </p:pic>
      <p:pic>
        <p:nvPicPr>
          <p:cNvPr id="5" name="Picture 4">
            <a:extLst>
              <a:ext uri="{FF2B5EF4-FFF2-40B4-BE49-F238E27FC236}">
                <a16:creationId xmlns:a16="http://schemas.microsoft.com/office/drawing/2014/main" id="{FED3F247-A691-6A63-6D26-08144AFC1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9888" y="6024377"/>
            <a:ext cx="4599326" cy="691696"/>
          </a:xfrm>
          <a:prstGeom prst="rect">
            <a:avLst/>
          </a:prstGeom>
        </p:spPr>
      </p:pic>
      <p:sp>
        <p:nvSpPr>
          <p:cNvPr id="8" name="Content Placeholder 2">
            <a:extLst>
              <a:ext uri="{FF2B5EF4-FFF2-40B4-BE49-F238E27FC236}">
                <a16:creationId xmlns:a16="http://schemas.microsoft.com/office/drawing/2014/main" id="{9C4740C7-C111-8A03-42B4-00AE840ADCFC}"/>
              </a:ext>
            </a:extLst>
          </p:cNvPr>
          <p:cNvSpPr txBox="1">
            <a:spLocks/>
          </p:cNvSpPr>
          <p:nvPr/>
        </p:nvSpPr>
        <p:spPr>
          <a:xfrm>
            <a:off x="770391" y="1285864"/>
            <a:ext cx="2969497" cy="1158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ts val="600"/>
              </a:spcAft>
              <a:buFont typeface="Arial" panose="020B0604020202020204" pitchFamily="34" charset="0"/>
              <a:buNone/>
            </a:pPr>
            <a:r>
              <a:rPr lang="en-GB" sz="2400" b="1" dirty="0">
                <a:solidFill>
                  <a:schemeClr val="bg1"/>
                </a:solidFill>
              </a:rPr>
              <a:t>Fully-resolved  pore-scale model Pe=0.3 K=10</a:t>
            </a:r>
          </a:p>
          <a:p>
            <a:pPr marL="0" indent="0" algn="ctr">
              <a:lnSpc>
                <a:spcPct val="100000"/>
              </a:lnSpc>
              <a:spcBef>
                <a:spcPts val="600"/>
              </a:spcBef>
              <a:spcAft>
                <a:spcPts val="600"/>
              </a:spcAft>
              <a:buFont typeface="Arial" panose="020B0604020202020204" pitchFamily="34" charset="0"/>
              <a:buNone/>
            </a:pPr>
            <a:endParaRPr lang="en-GB" sz="2400" b="1" dirty="0">
              <a:solidFill>
                <a:schemeClr val="bg1"/>
              </a:solidFill>
            </a:endParaRPr>
          </a:p>
          <a:p>
            <a:pPr>
              <a:lnSpc>
                <a:spcPct val="100000"/>
              </a:lnSpc>
              <a:spcBef>
                <a:spcPts val="600"/>
              </a:spcBef>
              <a:spcAft>
                <a:spcPts val="600"/>
              </a:spcAft>
            </a:pPr>
            <a:endParaRPr lang="en-GB" sz="1800" dirty="0">
              <a:solidFill>
                <a:schemeClr val="bg1"/>
              </a:solidFill>
            </a:endParaRPr>
          </a:p>
        </p:txBody>
      </p:sp>
    </p:spTree>
    <p:extLst>
      <p:ext uri="{BB962C8B-B14F-4D97-AF65-F5344CB8AC3E}">
        <p14:creationId xmlns:p14="http://schemas.microsoft.com/office/powerpoint/2010/main" val="83318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pic>
        <p:nvPicPr>
          <p:cNvPr id="4" name="Picture 3" descr="A picture containing screenshot, art, drawing, design&#10;&#10;Description automatically generated">
            <a:extLst>
              <a:ext uri="{FF2B5EF4-FFF2-40B4-BE49-F238E27FC236}">
                <a16:creationId xmlns:a16="http://schemas.microsoft.com/office/drawing/2014/main" id="{B07E3082-3B4E-7403-5A7F-509DC740A3CC}"/>
              </a:ext>
            </a:extLst>
          </p:cNvPr>
          <p:cNvPicPr>
            <a:picLocks noChangeAspect="1"/>
          </p:cNvPicPr>
          <p:nvPr/>
        </p:nvPicPr>
        <p:blipFill rotWithShape="1">
          <a:blip r:embed="rId3">
            <a:extLst>
              <a:ext uri="{28A0092B-C50C-407E-A947-70E740481C1C}">
                <a14:useLocalDpi xmlns:a14="http://schemas.microsoft.com/office/drawing/2010/main" val="0"/>
              </a:ext>
            </a:extLst>
          </a:blip>
          <a:srcRect l="27648" t="15897" r="27789" b="15641"/>
          <a:stretch/>
        </p:blipFill>
        <p:spPr>
          <a:xfrm>
            <a:off x="4236327" y="1028701"/>
            <a:ext cx="1829472" cy="1829688"/>
          </a:xfrm>
          <a:prstGeom prst="rect">
            <a:avLst/>
          </a:prstGeom>
        </p:spPr>
      </p:pic>
      <p:pic>
        <p:nvPicPr>
          <p:cNvPr id="5" name="Picture 4" descr="A picture containing drawing, sketch, art, black and white&#10;&#10;Description automatically generated">
            <a:extLst>
              <a:ext uri="{FF2B5EF4-FFF2-40B4-BE49-F238E27FC236}">
                <a16:creationId xmlns:a16="http://schemas.microsoft.com/office/drawing/2014/main" id="{6EFDAB50-7554-262F-F4FE-37E7A0B72E0D}"/>
              </a:ext>
            </a:extLst>
          </p:cNvPr>
          <p:cNvPicPr>
            <a:picLocks noChangeAspect="1"/>
          </p:cNvPicPr>
          <p:nvPr/>
        </p:nvPicPr>
        <p:blipFill rotWithShape="1">
          <a:blip r:embed="rId4">
            <a:extLst>
              <a:ext uri="{28A0092B-C50C-407E-A947-70E740481C1C}">
                <a14:useLocalDpi xmlns:a14="http://schemas.microsoft.com/office/drawing/2010/main" val="0"/>
              </a:ext>
            </a:extLst>
          </a:blip>
          <a:srcRect l="24169" t="15884" r="24222" b="15936"/>
          <a:stretch/>
        </p:blipFill>
        <p:spPr>
          <a:xfrm>
            <a:off x="6999132" y="1028702"/>
            <a:ext cx="1828530" cy="1829688"/>
          </a:xfrm>
          <a:prstGeom prst="rect">
            <a:avLst/>
          </a:prstGeom>
        </p:spPr>
      </p:pic>
      <p:pic>
        <p:nvPicPr>
          <p:cNvPr id="6" name="Picture 2" descr="Qr code&#10;&#10;Description automatically generated">
            <a:extLst>
              <a:ext uri="{FF2B5EF4-FFF2-40B4-BE49-F238E27FC236}">
                <a16:creationId xmlns:a16="http://schemas.microsoft.com/office/drawing/2014/main" id="{1391F102-2925-98B8-9919-A1526DF568A2}"/>
              </a:ext>
            </a:extLst>
          </p:cNvPr>
          <p:cNvPicPr>
            <a:picLocks noChangeAspect="1"/>
          </p:cNvPicPr>
          <p:nvPr/>
        </p:nvPicPr>
        <p:blipFill rotWithShape="1">
          <a:blip r:embed="rId5"/>
          <a:srcRect l="23827" t="15714" r="23827" b="15714"/>
          <a:stretch/>
        </p:blipFill>
        <p:spPr>
          <a:xfrm>
            <a:off x="1419101" y="1030767"/>
            <a:ext cx="1821920" cy="1825519"/>
          </a:xfrm>
          <a:prstGeom prst="rect">
            <a:avLst/>
          </a:prstGeom>
        </p:spPr>
      </p:pic>
      <p:pic>
        <p:nvPicPr>
          <p:cNvPr id="7" name="Picture 3" descr="Qr code&#10;&#10;Description automatically generated">
            <a:extLst>
              <a:ext uri="{FF2B5EF4-FFF2-40B4-BE49-F238E27FC236}">
                <a16:creationId xmlns:a16="http://schemas.microsoft.com/office/drawing/2014/main" id="{4578F0E9-F3C1-9723-50AD-12747053134A}"/>
              </a:ext>
            </a:extLst>
          </p:cNvPr>
          <p:cNvPicPr>
            <a:picLocks noChangeAspect="1"/>
          </p:cNvPicPr>
          <p:nvPr/>
        </p:nvPicPr>
        <p:blipFill rotWithShape="1">
          <a:blip r:embed="rId6"/>
          <a:srcRect l="23827" t="15714" r="23971" b="15714"/>
          <a:stretch/>
        </p:blipFill>
        <p:spPr>
          <a:xfrm>
            <a:off x="9781311" y="1030766"/>
            <a:ext cx="1827848" cy="1825518"/>
          </a:xfrm>
          <a:prstGeom prst="rect">
            <a:avLst/>
          </a:prstGeom>
        </p:spPr>
      </p:pic>
      <p:pic>
        <p:nvPicPr>
          <p:cNvPr id="8" name="Picture 6" descr="A picture containing icon&#10;&#10;Description automatically generated">
            <a:extLst>
              <a:ext uri="{FF2B5EF4-FFF2-40B4-BE49-F238E27FC236}">
                <a16:creationId xmlns:a16="http://schemas.microsoft.com/office/drawing/2014/main" id="{89C95DCC-1702-A9F1-8D57-D75E5172197C}"/>
              </a:ext>
            </a:extLst>
          </p:cNvPr>
          <p:cNvPicPr>
            <a:picLocks noChangeAspect="1"/>
          </p:cNvPicPr>
          <p:nvPr/>
        </p:nvPicPr>
        <p:blipFill rotWithShape="1">
          <a:blip r:embed="rId7"/>
          <a:srcRect l="23827" t="15238" r="23827" b="15238"/>
          <a:stretch/>
        </p:blipFill>
        <p:spPr>
          <a:xfrm>
            <a:off x="9781308" y="2970401"/>
            <a:ext cx="1821921" cy="1825586"/>
          </a:xfrm>
          <a:prstGeom prst="rect">
            <a:avLst/>
          </a:prstGeom>
        </p:spPr>
      </p:pic>
      <p:pic>
        <p:nvPicPr>
          <p:cNvPr id="9" name="Picture 7" descr="A picture containing logo&#10;&#10;Description automatically generated">
            <a:extLst>
              <a:ext uri="{FF2B5EF4-FFF2-40B4-BE49-F238E27FC236}">
                <a16:creationId xmlns:a16="http://schemas.microsoft.com/office/drawing/2014/main" id="{F6EED0BA-1D1D-8A73-39D3-A44B9DBC00EF}"/>
              </a:ext>
            </a:extLst>
          </p:cNvPr>
          <p:cNvPicPr>
            <a:picLocks noChangeAspect="1"/>
          </p:cNvPicPr>
          <p:nvPr/>
        </p:nvPicPr>
        <p:blipFill rotWithShape="1">
          <a:blip r:embed="rId8"/>
          <a:srcRect l="23466" t="15238" r="23466" b="15238"/>
          <a:stretch/>
        </p:blipFill>
        <p:spPr>
          <a:xfrm>
            <a:off x="9781309" y="4959518"/>
            <a:ext cx="1821933" cy="1825584"/>
          </a:xfrm>
          <a:prstGeom prst="rect">
            <a:avLst/>
          </a:prstGeom>
        </p:spPr>
      </p:pic>
      <p:pic>
        <p:nvPicPr>
          <p:cNvPr id="10" name="Picture 8" descr="Text, logo&#10;&#10;Description automatically generated">
            <a:extLst>
              <a:ext uri="{FF2B5EF4-FFF2-40B4-BE49-F238E27FC236}">
                <a16:creationId xmlns:a16="http://schemas.microsoft.com/office/drawing/2014/main" id="{045DE6AF-21A8-E29E-A43D-58AC2B165877}"/>
              </a:ext>
            </a:extLst>
          </p:cNvPr>
          <p:cNvPicPr>
            <a:picLocks noChangeAspect="1"/>
          </p:cNvPicPr>
          <p:nvPr/>
        </p:nvPicPr>
        <p:blipFill rotWithShape="1">
          <a:blip r:embed="rId9"/>
          <a:srcRect l="23466" t="15714" r="23827" b="15238"/>
          <a:stretch/>
        </p:blipFill>
        <p:spPr>
          <a:xfrm>
            <a:off x="7000504" y="2970401"/>
            <a:ext cx="1821927" cy="1825551"/>
          </a:xfrm>
          <a:prstGeom prst="rect">
            <a:avLst/>
          </a:prstGeom>
        </p:spPr>
      </p:pic>
      <p:pic>
        <p:nvPicPr>
          <p:cNvPr id="11" name="Picture 9" descr="Logo&#10;&#10;Description automatically generated">
            <a:extLst>
              <a:ext uri="{FF2B5EF4-FFF2-40B4-BE49-F238E27FC236}">
                <a16:creationId xmlns:a16="http://schemas.microsoft.com/office/drawing/2014/main" id="{7EE8D54C-1930-77C8-D9F8-941C4F22CDF6}"/>
              </a:ext>
            </a:extLst>
          </p:cNvPr>
          <p:cNvPicPr>
            <a:picLocks noChangeAspect="1"/>
          </p:cNvPicPr>
          <p:nvPr/>
        </p:nvPicPr>
        <p:blipFill rotWithShape="1">
          <a:blip r:embed="rId10"/>
          <a:srcRect l="23827" t="15238" r="23466" b="14762"/>
          <a:stretch/>
        </p:blipFill>
        <p:spPr>
          <a:xfrm>
            <a:off x="7000504" y="4959518"/>
            <a:ext cx="1821933" cy="1825614"/>
          </a:xfrm>
          <a:prstGeom prst="rect">
            <a:avLst/>
          </a:prstGeom>
        </p:spPr>
      </p:pic>
      <p:pic>
        <p:nvPicPr>
          <p:cNvPr id="12" name="Picture 10" descr="Text&#10;&#10;Description automatically generated">
            <a:extLst>
              <a:ext uri="{FF2B5EF4-FFF2-40B4-BE49-F238E27FC236}">
                <a16:creationId xmlns:a16="http://schemas.microsoft.com/office/drawing/2014/main" id="{60E8ACE0-DC77-2F59-6914-B332088E4F0E}"/>
              </a:ext>
            </a:extLst>
          </p:cNvPr>
          <p:cNvPicPr>
            <a:picLocks noChangeAspect="1"/>
          </p:cNvPicPr>
          <p:nvPr/>
        </p:nvPicPr>
        <p:blipFill rotWithShape="1">
          <a:blip r:embed="rId11"/>
          <a:srcRect l="23466" t="15714" r="23827" b="15238"/>
          <a:stretch/>
        </p:blipFill>
        <p:spPr>
          <a:xfrm>
            <a:off x="4239491" y="2970402"/>
            <a:ext cx="1821926" cy="1825551"/>
          </a:xfrm>
          <a:prstGeom prst="rect">
            <a:avLst/>
          </a:prstGeom>
        </p:spPr>
      </p:pic>
      <p:pic>
        <p:nvPicPr>
          <p:cNvPr id="13" name="Picture 11" descr="Text&#10;&#10;Description automatically generated">
            <a:extLst>
              <a:ext uri="{FF2B5EF4-FFF2-40B4-BE49-F238E27FC236}">
                <a16:creationId xmlns:a16="http://schemas.microsoft.com/office/drawing/2014/main" id="{C0A8BC16-1AF4-5A44-56CA-AA1685377231}"/>
              </a:ext>
            </a:extLst>
          </p:cNvPr>
          <p:cNvPicPr>
            <a:picLocks noChangeAspect="1"/>
          </p:cNvPicPr>
          <p:nvPr/>
        </p:nvPicPr>
        <p:blipFill rotWithShape="1">
          <a:blip r:embed="rId12"/>
          <a:srcRect l="23827" t="15714" r="23827" b="15238"/>
          <a:stretch/>
        </p:blipFill>
        <p:spPr>
          <a:xfrm>
            <a:off x="4239491" y="4959519"/>
            <a:ext cx="1821920" cy="1825552"/>
          </a:xfrm>
          <a:prstGeom prst="rect">
            <a:avLst/>
          </a:prstGeom>
        </p:spPr>
      </p:pic>
      <p:pic>
        <p:nvPicPr>
          <p:cNvPr id="14" name="Picture 12" descr="A picture containing square&#10;&#10;Description automatically generated">
            <a:extLst>
              <a:ext uri="{FF2B5EF4-FFF2-40B4-BE49-F238E27FC236}">
                <a16:creationId xmlns:a16="http://schemas.microsoft.com/office/drawing/2014/main" id="{A3ED8104-72C9-1462-6CAD-386E22FCB384}"/>
              </a:ext>
            </a:extLst>
          </p:cNvPr>
          <p:cNvPicPr>
            <a:picLocks noChangeAspect="1"/>
          </p:cNvPicPr>
          <p:nvPr/>
        </p:nvPicPr>
        <p:blipFill rotWithShape="1">
          <a:blip r:embed="rId13"/>
          <a:srcRect l="24216" t="15840" r="23789" b="15690"/>
          <a:stretch/>
        </p:blipFill>
        <p:spPr>
          <a:xfrm>
            <a:off x="1419102" y="2968338"/>
            <a:ext cx="1829805" cy="1832233"/>
          </a:xfrm>
          <a:prstGeom prst="rect">
            <a:avLst/>
          </a:prstGeom>
        </p:spPr>
      </p:pic>
      <p:pic>
        <p:nvPicPr>
          <p:cNvPr id="15" name="Picture 14" descr="A picture containing square&#10;&#10;Description automatically generated">
            <a:extLst>
              <a:ext uri="{FF2B5EF4-FFF2-40B4-BE49-F238E27FC236}">
                <a16:creationId xmlns:a16="http://schemas.microsoft.com/office/drawing/2014/main" id="{22DED428-77BE-C6E3-08AB-2162ECD566D0}"/>
              </a:ext>
            </a:extLst>
          </p:cNvPr>
          <p:cNvPicPr>
            <a:picLocks noChangeAspect="1"/>
          </p:cNvPicPr>
          <p:nvPr/>
        </p:nvPicPr>
        <p:blipFill rotWithShape="1">
          <a:blip r:embed="rId14"/>
          <a:srcRect l="23466" t="15238" r="23610" b="15238"/>
          <a:stretch/>
        </p:blipFill>
        <p:spPr>
          <a:xfrm>
            <a:off x="1419101" y="4959518"/>
            <a:ext cx="1827871" cy="1825584"/>
          </a:xfrm>
          <a:prstGeom prst="rect">
            <a:avLst/>
          </a:prstGeom>
        </p:spPr>
      </p:pic>
      <p:sp>
        <p:nvSpPr>
          <p:cNvPr id="16" name="TextBox 15">
            <a:extLst>
              <a:ext uri="{FF2B5EF4-FFF2-40B4-BE49-F238E27FC236}">
                <a16:creationId xmlns:a16="http://schemas.microsoft.com/office/drawing/2014/main" id="{002E71CF-2AEA-61EF-66DB-3C8B06C8796B}"/>
              </a:ext>
            </a:extLst>
          </p:cNvPr>
          <p:cNvSpPr txBox="1"/>
          <p:nvPr/>
        </p:nvSpPr>
        <p:spPr>
          <a:xfrm>
            <a:off x="791688" y="227610"/>
            <a:ext cx="2919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Compact</a:t>
            </a:r>
          </a:p>
          <a:p>
            <a:pPr algn="ctr"/>
            <a:r>
              <a:rPr lang="en-US">
                <a:solidFill>
                  <a:schemeClr val="bg1"/>
                </a:solidFill>
                <a:cs typeface="Calibri"/>
              </a:rPr>
              <a:t>Pe=0.01, Ki=0.1</a:t>
            </a:r>
          </a:p>
        </p:txBody>
      </p:sp>
      <p:sp>
        <p:nvSpPr>
          <p:cNvPr id="17" name="TextBox 16">
            <a:extLst>
              <a:ext uri="{FF2B5EF4-FFF2-40B4-BE49-F238E27FC236}">
                <a16:creationId xmlns:a16="http://schemas.microsoft.com/office/drawing/2014/main" id="{516F51A3-D39D-E4E6-5E2E-506EF103C41A}"/>
              </a:ext>
            </a:extLst>
          </p:cNvPr>
          <p:cNvSpPr txBox="1"/>
          <p:nvPr/>
        </p:nvSpPr>
        <p:spPr>
          <a:xfrm>
            <a:off x="3661558" y="227609"/>
            <a:ext cx="2919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Conical</a:t>
            </a:r>
          </a:p>
          <a:p>
            <a:pPr algn="ctr"/>
            <a:r>
              <a:rPr lang="en-US">
                <a:solidFill>
                  <a:schemeClr val="bg1"/>
                </a:solidFill>
                <a:cs typeface="Calibri"/>
              </a:rPr>
              <a:t>Pe=0.3, Ki=10</a:t>
            </a:r>
          </a:p>
        </p:txBody>
      </p:sp>
      <p:sp>
        <p:nvSpPr>
          <p:cNvPr id="18" name="TextBox 17">
            <a:extLst>
              <a:ext uri="{FF2B5EF4-FFF2-40B4-BE49-F238E27FC236}">
                <a16:creationId xmlns:a16="http://schemas.microsoft.com/office/drawing/2014/main" id="{3D48EA09-8466-F516-30FD-7668BE6BB652}"/>
              </a:ext>
            </a:extLst>
          </p:cNvPr>
          <p:cNvSpPr txBox="1"/>
          <p:nvPr/>
        </p:nvSpPr>
        <p:spPr>
          <a:xfrm>
            <a:off x="6452259" y="227609"/>
            <a:ext cx="2919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cs typeface="Calibri"/>
              </a:rPr>
              <a:t>Dominant</a:t>
            </a:r>
          </a:p>
          <a:p>
            <a:pPr algn="ctr"/>
            <a:r>
              <a:rPr lang="en-US" dirty="0">
                <a:solidFill>
                  <a:schemeClr val="bg1"/>
                </a:solidFill>
                <a:cs typeface="Calibri"/>
              </a:rPr>
              <a:t>Pe=1, Ki=1</a:t>
            </a:r>
          </a:p>
        </p:txBody>
      </p:sp>
      <p:sp>
        <p:nvSpPr>
          <p:cNvPr id="19" name="TextBox 18">
            <a:extLst>
              <a:ext uri="{FF2B5EF4-FFF2-40B4-BE49-F238E27FC236}">
                <a16:creationId xmlns:a16="http://schemas.microsoft.com/office/drawing/2014/main" id="{58F318E4-FFDF-32A9-3B24-7234084F6190}"/>
              </a:ext>
            </a:extLst>
          </p:cNvPr>
          <p:cNvSpPr txBox="1"/>
          <p:nvPr/>
        </p:nvSpPr>
        <p:spPr>
          <a:xfrm>
            <a:off x="9203375" y="227608"/>
            <a:ext cx="2919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cs typeface="Calibri"/>
              </a:rPr>
              <a:t>Ramified/Channeling</a:t>
            </a:r>
          </a:p>
          <a:p>
            <a:pPr algn="ctr"/>
            <a:r>
              <a:rPr lang="en-US" dirty="0">
                <a:solidFill>
                  <a:schemeClr val="bg1"/>
                </a:solidFill>
                <a:cs typeface="Calibri"/>
              </a:rPr>
              <a:t>Pe=10, Ki=1</a:t>
            </a:r>
          </a:p>
        </p:txBody>
      </p:sp>
      <p:sp>
        <p:nvSpPr>
          <p:cNvPr id="20" name="TextBox 19">
            <a:extLst>
              <a:ext uri="{FF2B5EF4-FFF2-40B4-BE49-F238E27FC236}">
                <a16:creationId xmlns:a16="http://schemas.microsoft.com/office/drawing/2014/main" id="{F2256131-259D-E713-288E-7A5FBD6041F8}"/>
              </a:ext>
            </a:extLst>
          </p:cNvPr>
          <p:cNvSpPr txBox="1"/>
          <p:nvPr/>
        </p:nvSpPr>
        <p:spPr>
          <a:xfrm>
            <a:off x="168687" y="1533895"/>
            <a:ext cx="11939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Pore-scale</a:t>
            </a:r>
            <a:endParaRPr lang="en-US">
              <a:solidFill>
                <a:schemeClr val="bg1"/>
              </a:solidFill>
            </a:endParaRPr>
          </a:p>
        </p:txBody>
      </p:sp>
      <p:sp>
        <p:nvSpPr>
          <p:cNvPr id="21" name="TextBox 20">
            <a:extLst>
              <a:ext uri="{FF2B5EF4-FFF2-40B4-BE49-F238E27FC236}">
                <a16:creationId xmlns:a16="http://schemas.microsoft.com/office/drawing/2014/main" id="{AE5D9049-9ACA-29A7-4C26-6AE0A0EF369B}"/>
              </a:ext>
            </a:extLst>
          </p:cNvPr>
          <p:cNvSpPr txBox="1"/>
          <p:nvPr/>
        </p:nvSpPr>
        <p:spPr>
          <a:xfrm>
            <a:off x="168687" y="3638816"/>
            <a:ext cx="11939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Darcy KC</a:t>
            </a:r>
            <a:endParaRPr lang="en-US">
              <a:solidFill>
                <a:schemeClr val="bg1"/>
              </a:solidFill>
            </a:endParaRPr>
          </a:p>
        </p:txBody>
      </p:sp>
      <p:sp>
        <p:nvSpPr>
          <p:cNvPr id="22" name="TextBox 21">
            <a:extLst>
              <a:ext uri="{FF2B5EF4-FFF2-40B4-BE49-F238E27FC236}">
                <a16:creationId xmlns:a16="http://schemas.microsoft.com/office/drawing/2014/main" id="{3ACC5A7F-A353-B5A8-524F-565ABE7D9337}"/>
              </a:ext>
            </a:extLst>
          </p:cNvPr>
          <p:cNvSpPr txBox="1"/>
          <p:nvPr/>
        </p:nvSpPr>
        <p:spPr>
          <a:xfrm>
            <a:off x="225198" y="5532232"/>
            <a:ext cx="11939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Darcy ML</a:t>
            </a:r>
            <a:endParaRPr lang="en-US">
              <a:solidFill>
                <a:schemeClr val="bg1"/>
              </a:solidFill>
            </a:endParaRPr>
          </a:p>
        </p:txBody>
      </p:sp>
    </p:spTree>
    <p:extLst>
      <p:ext uri="{BB962C8B-B14F-4D97-AF65-F5344CB8AC3E}">
        <p14:creationId xmlns:p14="http://schemas.microsoft.com/office/powerpoint/2010/main" val="3406840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4E1734-6E13-D375-6FE6-13D54CE169CF}"/>
              </a:ext>
            </a:extLst>
          </p:cNvPr>
          <p:cNvPicPr>
            <a:picLocks/>
          </p:cNvPicPr>
          <p:nvPr/>
        </p:nvPicPr>
        <p:blipFill>
          <a:blip r:embed="rId3"/>
          <a:stretch>
            <a:fillRect/>
          </a:stretch>
        </p:blipFill>
        <p:spPr>
          <a:xfrm>
            <a:off x="1221655" y="1434746"/>
            <a:ext cx="4535200" cy="4534325"/>
          </a:xfrm>
          <a:prstGeom prst="rect">
            <a:avLst/>
          </a:prstGeom>
        </p:spPr>
      </p:pic>
      <p:pic>
        <p:nvPicPr>
          <p:cNvPr id="3" name="Picture 2">
            <a:extLst>
              <a:ext uri="{FF2B5EF4-FFF2-40B4-BE49-F238E27FC236}">
                <a16:creationId xmlns:a16="http://schemas.microsoft.com/office/drawing/2014/main" id="{4B9DBAA2-C46A-21FD-335C-D6BEF463C31A}"/>
              </a:ext>
            </a:extLst>
          </p:cNvPr>
          <p:cNvPicPr>
            <a:picLocks noChangeAspect="1"/>
          </p:cNvPicPr>
          <p:nvPr/>
        </p:nvPicPr>
        <p:blipFill>
          <a:blip r:embed="rId4"/>
          <a:srcRect l="10281" t="17804" r="8386" b="7009"/>
          <a:stretch>
            <a:fillRect/>
          </a:stretch>
        </p:blipFill>
        <p:spPr>
          <a:xfrm>
            <a:off x="6435145" y="1434746"/>
            <a:ext cx="4535200" cy="4534325"/>
          </a:xfrm>
          <a:prstGeom prst="rect">
            <a:avLst/>
          </a:prstGeom>
        </p:spPr>
      </p:pic>
      <p:sp>
        <p:nvSpPr>
          <p:cNvPr id="4" name="Title 1">
            <a:extLst>
              <a:ext uri="{FF2B5EF4-FFF2-40B4-BE49-F238E27FC236}">
                <a16:creationId xmlns:a16="http://schemas.microsoft.com/office/drawing/2014/main" id="{36C74F00-171E-CF41-ED5A-B9A6C0B2DAC9}"/>
              </a:ext>
            </a:extLst>
          </p:cNvPr>
          <p:cNvSpPr txBox="1">
            <a:spLocks/>
          </p:cNvSpPr>
          <p:nvPr/>
        </p:nvSpPr>
        <p:spPr>
          <a:xfrm>
            <a:off x="199292" y="46988"/>
            <a:ext cx="11793415" cy="8640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rPr>
              <a:t>Same</a:t>
            </a:r>
            <a:r>
              <a:rPr lang="en-GB" sz="3600" b="1" dirty="0">
                <a:solidFill>
                  <a:schemeClr val="bg1"/>
                </a:solidFill>
                <a:latin typeface="+mn-lt"/>
              </a:rPr>
              <a:t> regime, different path</a:t>
            </a:r>
          </a:p>
        </p:txBody>
      </p:sp>
      <p:sp>
        <p:nvSpPr>
          <p:cNvPr id="6" name="TextBox 5">
            <a:extLst>
              <a:ext uri="{FF2B5EF4-FFF2-40B4-BE49-F238E27FC236}">
                <a16:creationId xmlns:a16="http://schemas.microsoft.com/office/drawing/2014/main" id="{68B3B7FD-C6D6-1390-DC39-2EE3310DA5BF}"/>
              </a:ext>
            </a:extLst>
          </p:cNvPr>
          <p:cNvSpPr txBox="1"/>
          <p:nvPr/>
        </p:nvSpPr>
        <p:spPr>
          <a:xfrm>
            <a:off x="3489255" y="6152300"/>
            <a:ext cx="917620" cy="369332"/>
          </a:xfrm>
          <a:prstGeom prst="rect">
            <a:avLst/>
          </a:prstGeom>
          <a:noFill/>
        </p:spPr>
        <p:txBody>
          <a:bodyPr wrap="square">
            <a:spAutoFit/>
          </a:bodyPr>
          <a:lstStyle/>
          <a:p>
            <a:r>
              <a:rPr lang="en-GB" sz="1800" b="1" dirty="0">
                <a:solidFill>
                  <a:srgbClr val="FFDE61"/>
                </a:solidFill>
              </a:rPr>
              <a:t>winner</a:t>
            </a:r>
            <a:endParaRPr lang="en-US" dirty="0">
              <a:solidFill>
                <a:srgbClr val="FFDE61"/>
              </a:solidFill>
            </a:endParaRPr>
          </a:p>
        </p:txBody>
      </p:sp>
      <p:cxnSp>
        <p:nvCxnSpPr>
          <p:cNvPr id="8" name="Straight Arrow Connector 7">
            <a:extLst>
              <a:ext uri="{FF2B5EF4-FFF2-40B4-BE49-F238E27FC236}">
                <a16:creationId xmlns:a16="http://schemas.microsoft.com/office/drawing/2014/main" id="{8489901E-29E3-4B71-D789-8E665FCADB6F}"/>
              </a:ext>
            </a:extLst>
          </p:cNvPr>
          <p:cNvCxnSpPr>
            <a:cxnSpLocks/>
            <a:stCxn id="6" idx="0"/>
          </p:cNvCxnSpPr>
          <p:nvPr/>
        </p:nvCxnSpPr>
        <p:spPr>
          <a:xfrm flipH="1" flipV="1">
            <a:off x="3173033" y="5104396"/>
            <a:ext cx="775032" cy="1047904"/>
          </a:xfrm>
          <a:prstGeom prst="straightConnector1">
            <a:avLst/>
          </a:prstGeom>
          <a:ln>
            <a:solidFill>
              <a:srgbClr val="FFDE61"/>
            </a:solidFill>
            <a:tailEnd type="triangle"/>
          </a:ln>
        </p:spPr>
        <p:style>
          <a:lnRef idx="3">
            <a:schemeClr val="accent4"/>
          </a:lnRef>
          <a:fillRef idx="0">
            <a:schemeClr val="accent4"/>
          </a:fillRef>
          <a:effectRef idx="2">
            <a:schemeClr val="accent4"/>
          </a:effectRef>
          <a:fontRef idx="minor">
            <a:schemeClr val="tx1"/>
          </a:fontRef>
        </p:style>
      </p:cxnSp>
      <p:sp>
        <p:nvSpPr>
          <p:cNvPr id="13" name="TextBox 12">
            <a:extLst>
              <a:ext uri="{FF2B5EF4-FFF2-40B4-BE49-F238E27FC236}">
                <a16:creationId xmlns:a16="http://schemas.microsoft.com/office/drawing/2014/main" id="{6DB3B92B-BFAC-5467-75D6-FB74460C0AB9}"/>
              </a:ext>
            </a:extLst>
          </p:cNvPr>
          <p:cNvSpPr txBox="1"/>
          <p:nvPr/>
        </p:nvSpPr>
        <p:spPr>
          <a:xfrm>
            <a:off x="9407024" y="6152300"/>
            <a:ext cx="917620" cy="369332"/>
          </a:xfrm>
          <a:prstGeom prst="rect">
            <a:avLst/>
          </a:prstGeom>
          <a:noFill/>
        </p:spPr>
        <p:txBody>
          <a:bodyPr wrap="square">
            <a:spAutoFit/>
          </a:bodyPr>
          <a:lstStyle/>
          <a:p>
            <a:r>
              <a:rPr lang="en-GB" sz="1800" b="1" dirty="0">
                <a:solidFill>
                  <a:srgbClr val="FFDE61"/>
                </a:solidFill>
              </a:rPr>
              <a:t>winner</a:t>
            </a:r>
            <a:endParaRPr lang="en-US" dirty="0">
              <a:solidFill>
                <a:srgbClr val="FFDE61"/>
              </a:solidFill>
            </a:endParaRPr>
          </a:p>
        </p:txBody>
      </p:sp>
      <p:cxnSp>
        <p:nvCxnSpPr>
          <p:cNvPr id="14" name="Straight Arrow Connector 13">
            <a:extLst>
              <a:ext uri="{FF2B5EF4-FFF2-40B4-BE49-F238E27FC236}">
                <a16:creationId xmlns:a16="http://schemas.microsoft.com/office/drawing/2014/main" id="{658DD081-0C62-B4ED-86C2-32FEA2C48ACE}"/>
              </a:ext>
            </a:extLst>
          </p:cNvPr>
          <p:cNvCxnSpPr>
            <a:cxnSpLocks/>
            <a:stCxn id="13" idx="0"/>
          </p:cNvCxnSpPr>
          <p:nvPr/>
        </p:nvCxnSpPr>
        <p:spPr>
          <a:xfrm flipH="1" flipV="1">
            <a:off x="8098818" y="3859078"/>
            <a:ext cx="1767016" cy="2293222"/>
          </a:xfrm>
          <a:prstGeom prst="straightConnector1">
            <a:avLst/>
          </a:prstGeom>
          <a:ln w="31750">
            <a:solidFill>
              <a:srgbClr val="FFC000"/>
            </a:solidFill>
            <a:headEnd w="lg" len="lg"/>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112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3DB84-833B-A9C0-A7FB-1361DAAC7103}"/>
              </a:ext>
            </a:extLst>
          </p:cNvPr>
          <p:cNvSpPr txBox="1">
            <a:spLocks/>
          </p:cNvSpPr>
          <p:nvPr/>
        </p:nvSpPr>
        <p:spPr>
          <a:xfrm>
            <a:off x="199292" y="16775"/>
            <a:ext cx="11793415" cy="8640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rPr>
              <a:t>Is it just an initial state problem?</a:t>
            </a:r>
            <a:endParaRPr lang="en-GB" sz="3600" b="1" dirty="0">
              <a:solidFill>
                <a:schemeClr val="bg1"/>
              </a:solidFill>
              <a:latin typeface="+mn-lt"/>
            </a:endParaRPr>
          </a:p>
        </p:txBody>
      </p:sp>
      <p:pic>
        <p:nvPicPr>
          <p:cNvPr id="8" name="Picture 7">
            <a:extLst>
              <a:ext uri="{FF2B5EF4-FFF2-40B4-BE49-F238E27FC236}">
                <a16:creationId xmlns:a16="http://schemas.microsoft.com/office/drawing/2014/main" id="{949AC2A4-F6CC-014F-7455-45D8A1ED51F4}"/>
              </a:ext>
            </a:extLst>
          </p:cNvPr>
          <p:cNvPicPr>
            <a:picLocks noChangeAspect="1"/>
          </p:cNvPicPr>
          <p:nvPr/>
        </p:nvPicPr>
        <p:blipFill>
          <a:blip r:embed="rId3">
            <a:extLst>
              <a:ext uri="{28A0092B-C50C-407E-A947-70E740481C1C}">
                <a14:useLocalDpi xmlns:a14="http://schemas.microsoft.com/office/drawing/2010/main" val="0"/>
              </a:ext>
            </a:extLst>
          </a:blip>
          <a:srcRect l="17830" r="17564"/>
          <a:stretch>
            <a:fillRect/>
          </a:stretch>
        </p:blipFill>
        <p:spPr>
          <a:xfrm>
            <a:off x="3585273" y="5809257"/>
            <a:ext cx="5021451" cy="943252"/>
          </a:xfrm>
          <a:prstGeom prst="rect">
            <a:avLst/>
          </a:prstGeom>
        </p:spPr>
      </p:pic>
      <p:pic>
        <p:nvPicPr>
          <p:cNvPr id="10" name="Picture 9">
            <a:extLst>
              <a:ext uri="{FF2B5EF4-FFF2-40B4-BE49-F238E27FC236}">
                <a16:creationId xmlns:a16="http://schemas.microsoft.com/office/drawing/2014/main" id="{A1D6693D-175F-3C6E-3BD5-C743715C4956}"/>
              </a:ext>
            </a:extLst>
          </p:cNvPr>
          <p:cNvPicPr>
            <a:picLocks noChangeAspect="1"/>
          </p:cNvPicPr>
          <p:nvPr/>
        </p:nvPicPr>
        <p:blipFill>
          <a:blip r:embed="rId4">
            <a:extLst>
              <a:ext uri="{28A0092B-C50C-407E-A947-70E740481C1C}">
                <a14:useLocalDpi xmlns:a14="http://schemas.microsoft.com/office/drawing/2010/main" val="0"/>
              </a:ext>
            </a:extLst>
          </a:blip>
          <a:srcRect l="3139"/>
          <a:stretch>
            <a:fillRect/>
          </a:stretch>
        </p:blipFill>
        <p:spPr>
          <a:xfrm>
            <a:off x="164125" y="938367"/>
            <a:ext cx="11863749" cy="4981265"/>
          </a:xfrm>
          <a:prstGeom prst="rect">
            <a:avLst/>
          </a:prstGeom>
        </p:spPr>
      </p:pic>
    </p:spTree>
    <p:extLst>
      <p:ext uri="{BB962C8B-B14F-4D97-AF65-F5344CB8AC3E}">
        <p14:creationId xmlns:p14="http://schemas.microsoft.com/office/powerpoint/2010/main" val="319067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66E315-6A25-5E24-FC9B-D908ECB0D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3" y="798821"/>
            <a:ext cx="9494986" cy="5966848"/>
          </a:xfrm>
          <a:prstGeom prst="rect">
            <a:avLst/>
          </a:prstGeom>
        </p:spPr>
      </p:pic>
      <p:sp>
        <p:nvSpPr>
          <p:cNvPr id="13" name="TextBox 12">
            <a:extLst>
              <a:ext uri="{FF2B5EF4-FFF2-40B4-BE49-F238E27FC236}">
                <a16:creationId xmlns:a16="http://schemas.microsoft.com/office/drawing/2014/main" id="{81778615-41A2-3E61-7CFF-F0FE6C3204BF}"/>
              </a:ext>
            </a:extLst>
          </p:cNvPr>
          <p:cNvSpPr txBox="1"/>
          <p:nvPr/>
        </p:nvSpPr>
        <p:spPr>
          <a:xfrm>
            <a:off x="9904227" y="4738894"/>
            <a:ext cx="1732771" cy="646331"/>
          </a:xfrm>
          <a:prstGeom prst="rect">
            <a:avLst/>
          </a:prstGeom>
          <a:noFill/>
        </p:spPr>
        <p:txBody>
          <a:bodyPr wrap="square">
            <a:spAutoFit/>
          </a:bodyPr>
          <a:lstStyle/>
          <a:p>
            <a:r>
              <a:rPr lang="en-GB" b="1" dirty="0">
                <a:solidFill>
                  <a:srgbClr val="FFDE61"/>
                </a:solidFill>
              </a:rPr>
              <a:t>62.2% not </a:t>
            </a:r>
            <a:r>
              <a:rPr lang="en-GB" sz="1800" b="1" dirty="0">
                <a:solidFill>
                  <a:srgbClr val="FFDE61"/>
                </a:solidFill>
              </a:rPr>
              <a:t>accounted for</a:t>
            </a:r>
            <a:endParaRPr lang="en-US" dirty="0">
              <a:solidFill>
                <a:srgbClr val="FFDE61"/>
              </a:solidFill>
            </a:endParaRPr>
          </a:p>
        </p:txBody>
      </p:sp>
      <p:cxnSp>
        <p:nvCxnSpPr>
          <p:cNvPr id="14" name="Straight Arrow Connector 13">
            <a:extLst>
              <a:ext uri="{FF2B5EF4-FFF2-40B4-BE49-F238E27FC236}">
                <a16:creationId xmlns:a16="http://schemas.microsoft.com/office/drawing/2014/main" id="{5912C195-152E-E9E0-5048-1B9C773EFEA1}"/>
              </a:ext>
            </a:extLst>
          </p:cNvPr>
          <p:cNvCxnSpPr>
            <a:cxnSpLocks/>
          </p:cNvCxnSpPr>
          <p:nvPr/>
        </p:nvCxnSpPr>
        <p:spPr>
          <a:xfrm flipH="1" flipV="1">
            <a:off x="9345478" y="4738894"/>
            <a:ext cx="558749" cy="174069"/>
          </a:xfrm>
          <a:prstGeom prst="straightConnector1">
            <a:avLst/>
          </a:prstGeom>
          <a:ln w="31750">
            <a:solidFill>
              <a:srgbClr val="FFDE61"/>
            </a:solidFill>
            <a:headEnd w="lg" len="lg"/>
            <a:tailEnd type="triangle"/>
          </a:ln>
        </p:spPr>
        <p:style>
          <a:lnRef idx="3">
            <a:schemeClr val="accent4"/>
          </a:lnRef>
          <a:fillRef idx="0">
            <a:schemeClr val="accent4"/>
          </a:fillRef>
          <a:effectRef idx="2">
            <a:schemeClr val="accent4"/>
          </a:effectRef>
          <a:fontRef idx="minor">
            <a:schemeClr val="tx1"/>
          </a:fontRef>
        </p:style>
      </p:cxnSp>
      <p:sp>
        <p:nvSpPr>
          <p:cNvPr id="19" name="TextBox 18">
            <a:extLst>
              <a:ext uri="{FF2B5EF4-FFF2-40B4-BE49-F238E27FC236}">
                <a16:creationId xmlns:a16="http://schemas.microsoft.com/office/drawing/2014/main" id="{493C63CD-AB36-003E-663F-1FA157F6335F}"/>
              </a:ext>
            </a:extLst>
          </p:cNvPr>
          <p:cNvSpPr txBox="1"/>
          <p:nvPr/>
        </p:nvSpPr>
        <p:spPr>
          <a:xfrm rot="16200000">
            <a:off x="-599463" y="1911530"/>
            <a:ext cx="1732771" cy="369332"/>
          </a:xfrm>
          <a:prstGeom prst="rect">
            <a:avLst/>
          </a:prstGeom>
          <a:noFill/>
        </p:spPr>
        <p:txBody>
          <a:bodyPr wrap="square">
            <a:spAutoFit/>
          </a:bodyPr>
          <a:lstStyle/>
          <a:p>
            <a:r>
              <a:rPr lang="en-GB" b="1" dirty="0">
                <a:solidFill>
                  <a:srgbClr val="FFC000"/>
                </a:solidFill>
              </a:rPr>
              <a:t>p</a:t>
            </a:r>
            <a:r>
              <a:rPr lang="en-GB" sz="1800" b="1" dirty="0">
                <a:solidFill>
                  <a:srgbClr val="FFC000"/>
                </a:solidFill>
                <a:latin typeface="+mn-lt"/>
              </a:rPr>
              <a:t>ore-scale</a:t>
            </a:r>
            <a:endParaRPr lang="en-US" dirty="0">
              <a:solidFill>
                <a:srgbClr val="FFC000"/>
              </a:solidFill>
            </a:endParaRPr>
          </a:p>
        </p:txBody>
      </p:sp>
      <p:sp>
        <p:nvSpPr>
          <p:cNvPr id="20" name="TextBox 19">
            <a:extLst>
              <a:ext uri="{FF2B5EF4-FFF2-40B4-BE49-F238E27FC236}">
                <a16:creationId xmlns:a16="http://schemas.microsoft.com/office/drawing/2014/main" id="{28ABB84A-262F-0EA3-2D8D-36A482C2B74B}"/>
              </a:ext>
            </a:extLst>
          </p:cNvPr>
          <p:cNvSpPr txBox="1"/>
          <p:nvPr/>
        </p:nvSpPr>
        <p:spPr>
          <a:xfrm rot="16200000">
            <a:off x="-599464" y="4516973"/>
            <a:ext cx="1732771" cy="369332"/>
          </a:xfrm>
          <a:prstGeom prst="rect">
            <a:avLst/>
          </a:prstGeom>
          <a:noFill/>
        </p:spPr>
        <p:txBody>
          <a:bodyPr wrap="square">
            <a:spAutoFit/>
          </a:bodyPr>
          <a:lstStyle/>
          <a:p>
            <a:r>
              <a:rPr lang="en-GB" b="1" dirty="0">
                <a:solidFill>
                  <a:srgbClr val="FFC000"/>
                </a:solidFill>
              </a:rPr>
              <a:t>Darcy-scale</a:t>
            </a:r>
          </a:p>
        </p:txBody>
      </p:sp>
      <p:sp>
        <p:nvSpPr>
          <p:cNvPr id="21" name="Title 1">
            <a:extLst>
              <a:ext uri="{FF2B5EF4-FFF2-40B4-BE49-F238E27FC236}">
                <a16:creationId xmlns:a16="http://schemas.microsoft.com/office/drawing/2014/main" id="{E3E8F2A2-8A26-BA0E-3415-E85716443D24}"/>
              </a:ext>
            </a:extLst>
          </p:cNvPr>
          <p:cNvSpPr txBox="1">
            <a:spLocks/>
          </p:cNvSpPr>
          <p:nvPr/>
        </p:nvSpPr>
        <p:spPr>
          <a:xfrm>
            <a:off x="199292" y="16775"/>
            <a:ext cx="11793415" cy="8640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bg1"/>
                </a:solidFill>
              </a:rPr>
              <a:t>Where has all the flux gone?</a:t>
            </a:r>
            <a:endParaRPr lang="en-GB" sz="3600" b="1" dirty="0">
              <a:solidFill>
                <a:schemeClr val="bg1"/>
              </a:solidFill>
              <a:latin typeface="+mn-lt"/>
            </a:endParaRPr>
          </a:p>
        </p:txBody>
      </p:sp>
      <p:sp>
        <p:nvSpPr>
          <p:cNvPr id="25" name="TextBox 24">
            <a:extLst>
              <a:ext uri="{FF2B5EF4-FFF2-40B4-BE49-F238E27FC236}">
                <a16:creationId xmlns:a16="http://schemas.microsoft.com/office/drawing/2014/main" id="{C681649B-9ECA-F907-3AAC-D3C66C146091}"/>
              </a:ext>
            </a:extLst>
          </p:cNvPr>
          <p:cNvSpPr txBox="1"/>
          <p:nvPr/>
        </p:nvSpPr>
        <p:spPr>
          <a:xfrm>
            <a:off x="9624852" y="6014916"/>
            <a:ext cx="2369595" cy="646331"/>
          </a:xfrm>
          <a:prstGeom prst="rect">
            <a:avLst/>
          </a:prstGeom>
          <a:noFill/>
        </p:spPr>
        <p:txBody>
          <a:bodyPr wrap="square">
            <a:spAutoFit/>
          </a:bodyPr>
          <a:lstStyle/>
          <a:p>
            <a:r>
              <a:rPr lang="en-GB" sz="1200" b="1" i="1" dirty="0">
                <a:solidFill>
                  <a:schemeClr val="bg1"/>
                </a:solidFill>
                <a:effectLst/>
              </a:rPr>
              <a:t>Battiato &amp; Tartakovsky 2011</a:t>
            </a:r>
          </a:p>
          <a:p>
            <a:endParaRPr lang="en-US" sz="1200" b="1" i="1" dirty="0">
              <a:solidFill>
                <a:schemeClr val="bg1"/>
              </a:solidFill>
            </a:endParaRPr>
          </a:p>
          <a:p>
            <a:r>
              <a:rPr lang="en-US" sz="1200" b="1" i="1" dirty="0">
                <a:solidFill>
                  <a:schemeClr val="bg1"/>
                </a:solidFill>
              </a:rPr>
              <a:t>Deng et al. 2025 GRL</a:t>
            </a:r>
          </a:p>
        </p:txBody>
      </p:sp>
      <p:pic>
        <p:nvPicPr>
          <p:cNvPr id="27" name="Picture 26">
            <a:extLst>
              <a:ext uri="{FF2B5EF4-FFF2-40B4-BE49-F238E27FC236}">
                <a16:creationId xmlns:a16="http://schemas.microsoft.com/office/drawing/2014/main" id="{580A840F-141A-F470-E1E6-ADD7C47447FB}"/>
              </a:ext>
            </a:extLst>
          </p:cNvPr>
          <p:cNvPicPr>
            <a:picLocks noChangeAspect="1"/>
          </p:cNvPicPr>
          <p:nvPr/>
        </p:nvPicPr>
        <p:blipFill>
          <a:blip r:embed="rId4">
            <a:extLst>
              <a:ext uri="{28A0092B-C50C-407E-A947-70E740481C1C}">
                <a14:useLocalDpi xmlns:a14="http://schemas.microsoft.com/office/drawing/2010/main" val="0"/>
              </a:ext>
            </a:extLst>
          </a:blip>
          <a:srcRect l="21935" r="21569"/>
          <a:stretch>
            <a:fillRect/>
          </a:stretch>
        </p:blipFill>
        <p:spPr>
          <a:xfrm>
            <a:off x="7765051" y="1853318"/>
            <a:ext cx="4391186" cy="1109264"/>
          </a:xfrm>
          <a:prstGeom prst="rect">
            <a:avLst/>
          </a:prstGeom>
        </p:spPr>
      </p:pic>
    </p:spTree>
    <p:extLst>
      <p:ext uri="{BB962C8B-B14F-4D97-AF65-F5344CB8AC3E}">
        <p14:creationId xmlns:p14="http://schemas.microsoft.com/office/powerpoint/2010/main" val="13131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a:extLst>
            <a:ext uri="{FF2B5EF4-FFF2-40B4-BE49-F238E27FC236}">
              <a16:creationId xmlns:a16="http://schemas.microsoft.com/office/drawing/2014/main" id="{657D1572-FA7D-F746-90E8-B8DC976AE3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9FA686-6A53-17C4-6DD1-B7C708769918}"/>
              </a:ext>
            </a:extLst>
          </p:cNvPr>
          <p:cNvSpPr txBox="1"/>
          <p:nvPr/>
        </p:nvSpPr>
        <p:spPr>
          <a:xfrm>
            <a:off x="2378228" y="9028"/>
            <a:ext cx="7435544" cy="646331"/>
          </a:xfrm>
          <a:prstGeom prst="rect">
            <a:avLst/>
          </a:prstGeom>
          <a:noFill/>
        </p:spPr>
        <p:txBody>
          <a:bodyPr wrap="square">
            <a:spAutoFit/>
          </a:bodyPr>
          <a:lstStyle/>
          <a:p>
            <a:pPr algn="ctr"/>
            <a:r>
              <a:rPr lang="en-US" sz="3600" b="1" dirty="0">
                <a:solidFill>
                  <a:schemeClr val="bg1"/>
                </a:solidFill>
              </a:rPr>
              <a:t>Non-</a:t>
            </a:r>
            <a:r>
              <a:rPr lang="en-US" sz="3600" b="1" dirty="0" err="1">
                <a:solidFill>
                  <a:schemeClr val="bg1"/>
                </a:solidFill>
              </a:rPr>
              <a:t>Fickian</a:t>
            </a:r>
            <a:r>
              <a:rPr lang="en-US" sz="3600" b="1" dirty="0">
                <a:solidFill>
                  <a:schemeClr val="bg1"/>
                </a:solidFill>
              </a:rPr>
              <a:t> transport: the proof</a:t>
            </a:r>
          </a:p>
        </p:txBody>
      </p:sp>
      <p:pic>
        <p:nvPicPr>
          <p:cNvPr id="4" name="Picture 3">
            <a:extLst>
              <a:ext uri="{FF2B5EF4-FFF2-40B4-BE49-F238E27FC236}">
                <a16:creationId xmlns:a16="http://schemas.microsoft.com/office/drawing/2014/main" id="{55B74D24-2CB0-F448-9916-D16408B34F0D}"/>
              </a:ext>
            </a:extLst>
          </p:cNvPr>
          <p:cNvPicPr>
            <a:picLocks noChangeAspect="1"/>
          </p:cNvPicPr>
          <p:nvPr/>
        </p:nvPicPr>
        <p:blipFill>
          <a:blip r:embed="rId3">
            <a:extLst>
              <a:ext uri="{28A0092B-C50C-407E-A947-70E740481C1C}">
                <a14:useLocalDpi xmlns:a14="http://schemas.microsoft.com/office/drawing/2010/main" val="0"/>
              </a:ext>
            </a:extLst>
          </a:blip>
          <a:srcRect t="2476" b="6422"/>
          <a:stretch>
            <a:fillRect/>
          </a:stretch>
        </p:blipFill>
        <p:spPr>
          <a:xfrm>
            <a:off x="10968" y="534224"/>
            <a:ext cx="8886132" cy="6323776"/>
          </a:xfrm>
          <a:prstGeom prst="rect">
            <a:avLst/>
          </a:prstGeom>
        </p:spPr>
      </p:pic>
      <p:pic>
        <p:nvPicPr>
          <p:cNvPr id="6" name="Picture 5">
            <a:extLst>
              <a:ext uri="{FF2B5EF4-FFF2-40B4-BE49-F238E27FC236}">
                <a16:creationId xmlns:a16="http://schemas.microsoft.com/office/drawing/2014/main" id="{1D99116F-2D0B-2D5C-38ED-9585E74F42D8}"/>
              </a:ext>
            </a:extLst>
          </p:cNvPr>
          <p:cNvPicPr>
            <a:picLocks noChangeAspect="1"/>
          </p:cNvPicPr>
          <p:nvPr/>
        </p:nvPicPr>
        <p:blipFill>
          <a:blip r:embed="rId4">
            <a:extLst>
              <a:ext uri="{28A0092B-C50C-407E-A947-70E740481C1C}">
                <a14:useLocalDpi xmlns:a14="http://schemas.microsoft.com/office/drawing/2010/main" val="0"/>
              </a:ext>
            </a:extLst>
          </a:blip>
          <a:srcRect l="28448" r="27691"/>
          <a:stretch>
            <a:fillRect/>
          </a:stretch>
        </p:blipFill>
        <p:spPr>
          <a:xfrm>
            <a:off x="9127764" y="2717103"/>
            <a:ext cx="2821111" cy="711897"/>
          </a:xfrm>
          <a:prstGeom prst="rect">
            <a:avLst/>
          </a:prstGeom>
        </p:spPr>
      </p:pic>
      <p:pic>
        <p:nvPicPr>
          <p:cNvPr id="8" name="Picture 7">
            <a:extLst>
              <a:ext uri="{FF2B5EF4-FFF2-40B4-BE49-F238E27FC236}">
                <a16:creationId xmlns:a16="http://schemas.microsoft.com/office/drawing/2014/main" id="{C187FD53-5E54-735D-5B11-A28AA5D7E6EF}"/>
              </a:ext>
            </a:extLst>
          </p:cNvPr>
          <p:cNvPicPr>
            <a:picLocks noChangeAspect="1"/>
          </p:cNvPicPr>
          <p:nvPr/>
        </p:nvPicPr>
        <p:blipFill>
          <a:blip r:embed="rId5">
            <a:extLst>
              <a:ext uri="{28A0092B-C50C-407E-A947-70E740481C1C}">
                <a14:useLocalDpi xmlns:a14="http://schemas.microsoft.com/office/drawing/2010/main" val="0"/>
              </a:ext>
            </a:extLst>
          </a:blip>
          <a:srcRect l="23131" r="22632" b="19879"/>
          <a:stretch>
            <a:fillRect/>
          </a:stretch>
        </p:blipFill>
        <p:spPr>
          <a:xfrm>
            <a:off x="8897100" y="3622350"/>
            <a:ext cx="3238499" cy="580583"/>
          </a:xfrm>
          <a:prstGeom prst="rect">
            <a:avLst/>
          </a:prstGeom>
        </p:spPr>
      </p:pic>
    </p:spTree>
    <p:extLst>
      <p:ext uri="{BB962C8B-B14F-4D97-AF65-F5344CB8AC3E}">
        <p14:creationId xmlns:p14="http://schemas.microsoft.com/office/powerpoint/2010/main" val="299167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a:extLst>
            <a:ext uri="{FF2B5EF4-FFF2-40B4-BE49-F238E27FC236}">
              <a16:creationId xmlns:a16="http://schemas.microsoft.com/office/drawing/2014/main" id="{3F4080FD-015A-23FD-782A-364E1DE6107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C4BA60C-A1A9-C0B2-DA2E-42F1F92B45B3}"/>
              </a:ext>
            </a:extLst>
          </p:cNvPr>
          <p:cNvSpPr txBox="1"/>
          <p:nvPr/>
        </p:nvSpPr>
        <p:spPr>
          <a:xfrm>
            <a:off x="3046927" y="25758"/>
            <a:ext cx="6098146" cy="646331"/>
          </a:xfrm>
          <a:prstGeom prst="rect">
            <a:avLst/>
          </a:prstGeom>
          <a:noFill/>
        </p:spPr>
        <p:txBody>
          <a:bodyPr wrap="square">
            <a:spAutoFit/>
          </a:bodyPr>
          <a:lstStyle/>
          <a:p>
            <a:pPr algn="ctr"/>
            <a:r>
              <a:rPr lang="en-US" sz="3600" b="1" dirty="0">
                <a:solidFill>
                  <a:schemeClr val="bg1"/>
                </a:solidFill>
              </a:rPr>
              <a:t>Where do we go from here?</a:t>
            </a:r>
          </a:p>
        </p:txBody>
      </p:sp>
      <p:pic>
        <p:nvPicPr>
          <p:cNvPr id="6" name="Picture 5">
            <a:extLst>
              <a:ext uri="{FF2B5EF4-FFF2-40B4-BE49-F238E27FC236}">
                <a16:creationId xmlns:a16="http://schemas.microsoft.com/office/drawing/2014/main" id="{0AA37220-265A-423E-4F89-C1DEC00CF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927" y="663535"/>
            <a:ext cx="8824203" cy="1739138"/>
          </a:xfrm>
          <a:prstGeom prst="rect">
            <a:avLst/>
          </a:prstGeom>
        </p:spPr>
      </p:pic>
      <p:sp>
        <p:nvSpPr>
          <p:cNvPr id="8" name="TextBox 7">
            <a:extLst>
              <a:ext uri="{FF2B5EF4-FFF2-40B4-BE49-F238E27FC236}">
                <a16:creationId xmlns:a16="http://schemas.microsoft.com/office/drawing/2014/main" id="{A3DE11FA-2835-7C21-B0ED-36E61D3EA5A3}"/>
              </a:ext>
            </a:extLst>
          </p:cNvPr>
          <p:cNvSpPr txBox="1"/>
          <p:nvPr/>
        </p:nvSpPr>
        <p:spPr>
          <a:xfrm>
            <a:off x="320870" y="1209938"/>
            <a:ext cx="2266627" cy="646331"/>
          </a:xfrm>
          <a:prstGeom prst="rect">
            <a:avLst/>
          </a:prstGeom>
          <a:noFill/>
        </p:spPr>
        <p:txBody>
          <a:bodyPr wrap="square">
            <a:spAutoFit/>
          </a:bodyPr>
          <a:lstStyle/>
          <a:p>
            <a:pPr algn="ctr"/>
            <a:r>
              <a:rPr lang="en-GB" sz="1800" b="1" i="0" kern="1200" dirty="0">
                <a:solidFill>
                  <a:srgbClr val="FFDE61"/>
                </a:solidFill>
                <a:effectLst/>
                <a:latin typeface="+mn-lt"/>
                <a:ea typeface="+mn-ea"/>
                <a:cs typeface="+mn-cs"/>
              </a:rPr>
              <a:t>two-medium transport model </a:t>
            </a:r>
            <a:endParaRPr lang="en-US" b="1" dirty="0">
              <a:solidFill>
                <a:srgbClr val="FFDE61"/>
              </a:solidFill>
            </a:endParaRPr>
          </a:p>
        </p:txBody>
      </p:sp>
      <p:pic>
        <p:nvPicPr>
          <p:cNvPr id="13" name="Picture 12">
            <a:extLst>
              <a:ext uri="{FF2B5EF4-FFF2-40B4-BE49-F238E27FC236}">
                <a16:creationId xmlns:a16="http://schemas.microsoft.com/office/drawing/2014/main" id="{9DD149EC-9262-940F-06B0-E568CE9CB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91487"/>
            <a:ext cx="12192000" cy="4540756"/>
          </a:xfrm>
          <a:prstGeom prst="rect">
            <a:avLst/>
          </a:prstGeom>
        </p:spPr>
      </p:pic>
    </p:spTree>
    <p:extLst>
      <p:ext uri="{BB962C8B-B14F-4D97-AF65-F5344CB8AC3E}">
        <p14:creationId xmlns:p14="http://schemas.microsoft.com/office/powerpoint/2010/main" val="2726517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a:extLst>
            <a:ext uri="{FF2B5EF4-FFF2-40B4-BE49-F238E27FC236}">
              <a16:creationId xmlns:a16="http://schemas.microsoft.com/office/drawing/2014/main" id="{D9FEEC5B-76EB-A04B-65B4-1BD6AF21907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7A29176-FC22-4F7B-715C-950E6BAF5D43}"/>
              </a:ext>
            </a:extLst>
          </p:cNvPr>
          <p:cNvSpPr txBox="1"/>
          <p:nvPr/>
        </p:nvSpPr>
        <p:spPr>
          <a:xfrm>
            <a:off x="3581995" y="46494"/>
            <a:ext cx="5028010" cy="1200329"/>
          </a:xfrm>
          <a:prstGeom prst="rect">
            <a:avLst/>
          </a:prstGeom>
          <a:noFill/>
        </p:spPr>
        <p:txBody>
          <a:bodyPr wrap="square">
            <a:spAutoFit/>
          </a:bodyPr>
          <a:lstStyle/>
          <a:p>
            <a:pPr algn="ctr"/>
            <a:r>
              <a:rPr lang="en-GB" sz="3600" b="1" dirty="0">
                <a:solidFill>
                  <a:schemeClr val="bg1"/>
                </a:solidFill>
                <a:latin typeface="+mj-lt"/>
              </a:rPr>
              <a:t>Thanks for listening!</a:t>
            </a:r>
          </a:p>
          <a:p>
            <a:pPr algn="ctr"/>
            <a:br>
              <a:rPr lang="en-US" dirty="0">
                <a:solidFill>
                  <a:schemeClr val="bg1"/>
                </a:solidFill>
              </a:rPr>
            </a:br>
            <a:endParaRPr lang="en-US" dirty="0">
              <a:solidFill>
                <a:schemeClr val="bg1"/>
              </a:solidFill>
            </a:endParaRPr>
          </a:p>
        </p:txBody>
      </p:sp>
      <p:pic>
        <p:nvPicPr>
          <p:cNvPr id="4" name="Picture 3">
            <a:extLst>
              <a:ext uri="{FF2B5EF4-FFF2-40B4-BE49-F238E27FC236}">
                <a16:creationId xmlns:a16="http://schemas.microsoft.com/office/drawing/2014/main" id="{C1D87384-125C-2C50-B9E5-7B20BC45480C}"/>
              </a:ext>
            </a:extLst>
          </p:cNvPr>
          <p:cNvPicPr>
            <a:picLocks noChangeAspect="1"/>
          </p:cNvPicPr>
          <p:nvPr/>
        </p:nvPicPr>
        <p:blipFill>
          <a:blip r:embed="rId3"/>
          <a:stretch>
            <a:fillRect/>
          </a:stretch>
        </p:blipFill>
        <p:spPr>
          <a:xfrm>
            <a:off x="9915493" y="2203505"/>
            <a:ext cx="1913455" cy="1913455"/>
          </a:xfrm>
          <a:prstGeom prst="rect">
            <a:avLst/>
          </a:prstGeom>
        </p:spPr>
      </p:pic>
      <p:sp>
        <p:nvSpPr>
          <p:cNvPr id="6" name="TextBox 5">
            <a:extLst>
              <a:ext uri="{FF2B5EF4-FFF2-40B4-BE49-F238E27FC236}">
                <a16:creationId xmlns:a16="http://schemas.microsoft.com/office/drawing/2014/main" id="{3FCE9598-1A43-E8C7-1053-3925721C7FEF}"/>
              </a:ext>
            </a:extLst>
          </p:cNvPr>
          <p:cNvSpPr txBox="1"/>
          <p:nvPr/>
        </p:nvSpPr>
        <p:spPr>
          <a:xfrm>
            <a:off x="9753921" y="1495619"/>
            <a:ext cx="2236601" cy="707886"/>
          </a:xfrm>
          <a:prstGeom prst="rect">
            <a:avLst/>
          </a:prstGeom>
          <a:noFill/>
        </p:spPr>
        <p:txBody>
          <a:bodyPr wrap="square" rtlCol="0">
            <a:spAutoFit/>
          </a:bodyPr>
          <a:lstStyle/>
          <a:p>
            <a:pPr algn="ctr"/>
            <a:r>
              <a:rPr lang="en-GB" sz="2000" b="1" dirty="0">
                <a:solidFill>
                  <a:schemeClr val="bg1"/>
                </a:solidFill>
              </a:rPr>
              <a:t>Download GeoChemFoam:</a:t>
            </a:r>
          </a:p>
        </p:txBody>
      </p:sp>
      <p:sp>
        <p:nvSpPr>
          <p:cNvPr id="8" name="TextBox 7">
            <a:extLst>
              <a:ext uri="{FF2B5EF4-FFF2-40B4-BE49-F238E27FC236}">
                <a16:creationId xmlns:a16="http://schemas.microsoft.com/office/drawing/2014/main" id="{AC327E13-8F62-1913-98EA-AEB8BE47AAEA}"/>
              </a:ext>
            </a:extLst>
          </p:cNvPr>
          <p:cNvSpPr txBox="1"/>
          <p:nvPr/>
        </p:nvSpPr>
        <p:spPr>
          <a:xfrm>
            <a:off x="516835" y="1526865"/>
            <a:ext cx="9145560" cy="3108543"/>
          </a:xfrm>
          <a:prstGeom prst="rect">
            <a:avLst/>
          </a:prstGeom>
          <a:noFill/>
        </p:spPr>
        <p:txBody>
          <a:bodyPr wrap="square">
            <a:spAutoFit/>
          </a:bodyPr>
          <a:lstStyle/>
          <a:p>
            <a:pPr marL="285750" indent="-285750">
              <a:buFont typeface="Arial" panose="020B0604020202020204" pitchFamily="34" charset="0"/>
              <a:buChar char="•"/>
            </a:pPr>
            <a:r>
              <a:rPr lang="en-GB" sz="2800" dirty="0">
                <a:solidFill>
                  <a:schemeClr val="bg1"/>
                </a:solidFill>
              </a:rPr>
              <a:t>Small pore-scale DNS can train useful Darcy-scale ML</a:t>
            </a:r>
          </a:p>
          <a:p>
            <a:pPr marL="285750" indent="-285750">
              <a:buFont typeface="Arial" panose="020B0604020202020204" pitchFamily="34" charset="0"/>
              <a:buChar char="•"/>
            </a:pPr>
            <a:r>
              <a:rPr lang="en-GB" sz="2800" dirty="0">
                <a:solidFill>
                  <a:schemeClr val="bg1"/>
                </a:solidFill>
              </a:rPr>
              <a:t>Kozeny–Carman works within a regime → fails at transitions</a:t>
            </a:r>
          </a:p>
          <a:p>
            <a:pPr marL="285750" indent="-285750">
              <a:buFont typeface="Arial" panose="020B0604020202020204" pitchFamily="34" charset="0"/>
              <a:buChar char="•"/>
            </a:pPr>
            <a:r>
              <a:rPr lang="en-GB" sz="2800" dirty="0">
                <a:solidFill>
                  <a:schemeClr val="bg1"/>
                </a:solidFill>
              </a:rPr>
              <a:t>ML fixes permeability evolution → transport upscaling remains</a:t>
            </a:r>
          </a:p>
          <a:p>
            <a:pPr marL="285750" indent="-285750">
              <a:buFont typeface="Arial" panose="020B0604020202020204" pitchFamily="34" charset="0"/>
              <a:buChar char="•"/>
            </a:pPr>
            <a:r>
              <a:rPr lang="en-GB" sz="2800" dirty="0">
                <a:solidFill>
                  <a:schemeClr val="bg1"/>
                </a:solidFill>
              </a:rPr>
              <a:t>Next: two-medium transport + ML-learned exchange, surface area &amp; permeability</a:t>
            </a:r>
          </a:p>
        </p:txBody>
      </p:sp>
      <p:pic>
        <p:nvPicPr>
          <p:cNvPr id="9" name="Picture 8">
            <a:extLst>
              <a:ext uri="{FF2B5EF4-FFF2-40B4-BE49-F238E27FC236}">
                <a16:creationId xmlns:a16="http://schemas.microsoft.com/office/drawing/2014/main" id="{B0525ED8-E2FB-3035-059E-B24192B288C7}"/>
              </a:ext>
            </a:extLst>
          </p:cNvPr>
          <p:cNvPicPr>
            <a:picLocks noChangeAspect="1"/>
          </p:cNvPicPr>
          <p:nvPr/>
        </p:nvPicPr>
        <p:blipFill>
          <a:blip r:embed="rId4">
            <a:alphaModFix/>
          </a:blip>
          <a:stretch>
            <a:fillRect/>
          </a:stretch>
        </p:blipFill>
        <p:spPr>
          <a:xfrm>
            <a:off x="46494" y="31294"/>
            <a:ext cx="2807397" cy="1005860"/>
          </a:xfrm>
          <a:prstGeom prst="rect">
            <a:avLst/>
          </a:prstGeom>
          <a:solidFill>
            <a:schemeClr val="bg1"/>
          </a:solidFill>
          <a:effectLst>
            <a:softEdge rad="38100"/>
          </a:effectLst>
        </p:spPr>
      </p:pic>
      <p:pic>
        <p:nvPicPr>
          <p:cNvPr id="10" name="Picture 9">
            <a:extLst>
              <a:ext uri="{FF2B5EF4-FFF2-40B4-BE49-F238E27FC236}">
                <a16:creationId xmlns:a16="http://schemas.microsoft.com/office/drawing/2014/main" id="{976EF793-CD17-3AA3-78BB-F7E7022DCF9B}"/>
              </a:ext>
            </a:extLst>
          </p:cNvPr>
          <p:cNvPicPr>
            <a:picLocks noChangeAspect="1"/>
          </p:cNvPicPr>
          <p:nvPr/>
        </p:nvPicPr>
        <p:blipFill rotWithShape="1">
          <a:blip r:embed="rId5"/>
          <a:srcRect l="1654" t="8464" r="2513" b="5392"/>
          <a:stretch/>
        </p:blipFill>
        <p:spPr>
          <a:xfrm>
            <a:off x="10248021" y="46494"/>
            <a:ext cx="1897485" cy="959414"/>
          </a:xfrm>
          <a:prstGeom prst="rect">
            <a:avLst/>
          </a:prstGeom>
          <a:effectLst>
            <a:softEdge rad="12700"/>
          </a:effectLst>
        </p:spPr>
      </p:pic>
      <p:sp>
        <p:nvSpPr>
          <p:cNvPr id="12" name="TextBox 11">
            <a:extLst>
              <a:ext uri="{FF2B5EF4-FFF2-40B4-BE49-F238E27FC236}">
                <a16:creationId xmlns:a16="http://schemas.microsoft.com/office/drawing/2014/main" id="{74A7E238-AED3-E7BD-CB5E-F2AE6FCC6742}"/>
              </a:ext>
            </a:extLst>
          </p:cNvPr>
          <p:cNvSpPr txBox="1"/>
          <p:nvPr/>
        </p:nvSpPr>
        <p:spPr>
          <a:xfrm>
            <a:off x="8880212" y="4156716"/>
            <a:ext cx="3984015" cy="261610"/>
          </a:xfrm>
          <a:prstGeom prst="rect">
            <a:avLst/>
          </a:prstGeom>
          <a:noFill/>
        </p:spPr>
        <p:txBody>
          <a:bodyPr wrap="square">
            <a:spAutoFit/>
          </a:bodyPr>
          <a:lstStyle/>
          <a:p>
            <a:pPr algn="ctr"/>
            <a:r>
              <a:rPr lang="en-GB" sz="1100" b="1" dirty="0" err="1">
                <a:solidFill>
                  <a:schemeClr val="bg1"/>
                </a:solidFill>
              </a:rPr>
              <a:t>github.com</a:t>
            </a:r>
            <a:r>
              <a:rPr lang="en-GB" sz="1100" b="1" dirty="0">
                <a:solidFill>
                  <a:schemeClr val="bg1"/>
                </a:solidFill>
              </a:rPr>
              <a:t>/GeoChemFoam</a:t>
            </a:r>
          </a:p>
        </p:txBody>
      </p:sp>
      <p:pic>
        <p:nvPicPr>
          <p:cNvPr id="14" name="Picture 13">
            <a:extLst>
              <a:ext uri="{FF2B5EF4-FFF2-40B4-BE49-F238E27FC236}">
                <a16:creationId xmlns:a16="http://schemas.microsoft.com/office/drawing/2014/main" id="{2F2D3EFF-3263-65D7-C38D-01563609EA22}"/>
              </a:ext>
            </a:extLst>
          </p:cNvPr>
          <p:cNvPicPr>
            <a:picLocks noChangeAspect="1"/>
          </p:cNvPicPr>
          <p:nvPr/>
        </p:nvPicPr>
        <p:blipFill>
          <a:blip r:embed="rId6">
            <a:extLst>
              <a:ext uri="{28A0092B-C50C-407E-A947-70E740481C1C}">
                <a14:useLocalDpi xmlns:a14="http://schemas.microsoft.com/office/drawing/2010/main" val="0"/>
              </a:ext>
            </a:extLst>
          </a:blip>
          <a:srcRect t="19458" b="12811"/>
          <a:stretch>
            <a:fillRect/>
          </a:stretch>
        </p:blipFill>
        <p:spPr>
          <a:xfrm>
            <a:off x="616518" y="4655286"/>
            <a:ext cx="8608398" cy="1999048"/>
          </a:xfrm>
          <a:prstGeom prst="rect">
            <a:avLst/>
          </a:prstGeom>
        </p:spPr>
      </p:pic>
      <p:pic>
        <p:nvPicPr>
          <p:cNvPr id="3" name="Picture 2">
            <a:extLst>
              <a:ext uri="{FF2B5EF4-FFF2-40B4-BE49-F238E27FC236}">
                <a16:creationId xmlns:a16="http://schemas.microsoft.com/office/drawing/2014/main" id="{9C5A7412-BFDF-405A-BE91-4A1D72D430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2395" y="4820903"/>
            <a:ext cx="2368031" cy="1268272"/>
          </a:xfrm>
          <a:prstGeom prst="rect">
            <a:avLst/>
          </a:prstGeom>
        </p:spPr>
      </p:pic>
    </p:spTree>
    <p:extLst>
      <p:ext uri="{BB962C8B-B14F-4D97-AF65-F5344CB8AC3E}">
        <p14:creationId xmlns:p14="http://schemas.microsoft.com/office/powerpoint/2010/main" val="17818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F8617-1341-E4B6-DF2B-AC3F81805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4"/>
            <a:ext cx="12198299" cy="6861542"/>
          </a:xfrm>
          <a:prstGeom prst="rect">
            <a:avLst/>
          </a:prstGeom>
        </p:spPr>
      </p:pic>
      <p:sp>
        <p:nvSpPr>
          <p:cNvPr id="2" name="TextBox 1">
            <a:extLst>
              <a:ext uri="{FF2B5EF4-FFF2-40B4-BE49-F238E27FC236}">
                <a16:creationId xmlns:a16="http://schemas.microsoft.com/office/drawing/2014/main" id="{FBCD4ED6-0287-7B4B-9A0B-F5A36C5FD5AC}"/>
              </a:ext>
            </a:extLst>
          </p:cNvPr>
          <p:cNvSpPr txBox="1"/>
          <p:nvPr/>
        </p:nvSpPr>
        <p:spPr>
          <a:xfrm>
            <a:off x="3408405" y="0"/>
            <a:ext cx="5375189" cy="461665"/>
          </a:xfrm>
          <a:prstGeom prst="rect">
            <a:avLst/>
          </a:prstGeom>
          <a:noFill/>
        </p:spPr>
        <p:txBody>
          <a:bodyPr wrap="square" rtlCol="0">
            <a:spAutoFit/>
          </a:bodyPr>
          <a:lstStyle/>
          <a:p>
            <a:pPr algn="ctr"/>
            <a:r>
              <a:rPr lang="en-US" sz="2400" b="1" dirty="0">
                <a:solidFill>
                  <a:schemeClr val="bg1"/>
                </a:solidFill>
              </a:rPr>
              <a:t>Reactive flow reshapes porous media</a:t>
            </a:r>
          </a:p>
        </p:txBody>
      </p:sp>
    </p:spTree>
    <p:extLst>
      <p:ext uri="{BB962C8B-B14F-4D97-AF65-F5344CB8AC3E}">
        <p14:creationId xmlns:p14="http://schemas.microsoft.com/office/powerpoint/2010/main" val="189379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4FAAAB-2BD3-3F96-FA49-1CB027045E0A}"/>
              </a:ext>
            </a:extLst>
          </p:cNvPr>
          <p:cNvSpPr txBox="1"/>
          <p:nvPr/>
        </p:nvSpPr>
        <p:spPr>
          <a:xfrm>
            <a:off x="3046971" y="0"/>
            <a:ext cx="6098058" cy="646331"/>
          </a:xfrm>
          <a:prstGeom prst="rect">
            <a:avLst/>
          </a:prstGeom>
          <a:noFill/>
        </p:spPr>
        <p:txBody>
          <a:bodyPr wrap="square">
            <a:spAutoFit/>
          </a:bodyPr>
          <a:lstStyle/>
          <a:p>
            <a:pPr algn="ctr"/>
            <a:r>
              <a:rPr lang="en-US" sz="3600" b="1" dirty="0">
                <a:solidFill>
                  <a:schemeClr val="bg1"/>
                </a:solidFill>
              </a:rPr>
              <a:t>The scale gap is the problem</a:t>
            </a:r>
          </a:p>
        </p:txBody>
      </p:sp>
      <p:pic>
        <p:nvPicPr>
          <p:cNvPr id="5" name="Picture 4">
            <a:extLst>
              <a:ext uri="{FF2B5EF4-FFF2-40B4-BE49-F238E27FC236}">
                <a16:creationId xmlns:a16="http://schemas.microsoft.com/office/drawing/2014/main" id="{1A9CBD96-E01D-83F8-F3E1-7F14B13B8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643" y="3783105"/>
            <a:ext cx="4768714" cy="2980447"/>
          </a:xfrm>
          <a:prstGeom prst="rect">
            <a:avLst/>
          </a:prstGeom>
        </p:spPr>
      </p:pic>
      <p:pic>
        <p:nvPicPr>
          <p:cNvPr id="7" name="Picture 6">
            <a:extLst>
              <a:ext uri="{FF2B5EF4-FFF2-40B4-BE49-F238E27FC236}">
                <a16:creationId xmlns:a16="http://schemas.microsoft.com/office/drawing/2014/main" id="{DBB2F0C3-EC2C-BCAF-7372-561DD0A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1742" y="932274"/>
            <a:ext cx="4561332" cy="2850832"/>
          </a:xfrm>
          <a:prstGeom prst="rect">
            <a:avLst/>
          </a:prstGeom>
        </p:spPr>
      </p:pic>
      <p:pic>
        <p:nvPicPr>
          <p:cNvPr id="9" name="Picture 8">
            <a:extLst>
              <a:ext uri="{FF2B5EF4-FFF2-40B4-BE49-F238E27FC236}">
                <a16:creationId xmlns:a16="http://schemas.microsoft.com/office/drawing/2014/main" id="{951DBF92-5933-B6D8-EDE3-B981876E2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26" y="932274"/>
            <a:ext cx="4561331" cy="2850831"/>
          </a:xfrm>
          <a:prstGeom prst="rect">
            <a:avLst/>
          </a:prstGeom>
        </p:spPr>
      </p:pic>
    </p:spTree>
    <p:extLst>
      <p:ext uri="{BB962C8B-B14F-4D97-AF65-F5344CB8AC3E}">
        <p14:creationId xmlns:p14="http://schemas.microsoft.com/office/powerpoint/2010/main" val="320270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89EA8-AA09-1004-76C7-660E98491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923" y="476236"/>
            <a:ext cx="9428154" cy="6381764"/>
          </a:xfrm>
          <a:prstGeom prst="rect">
            <a:avLst/>
          </a:prstGeom>
        </p:spPr>
      </p:pic>
      <p:sp>
        <p:nvSpPr>
          <p:cNvPr id="5" name="TextBox 4">
            <a:extLst>
              <a:ext uri="{FF2B5EF4-FFF2-40B4-BE49-F238E27FC236}">
                <a16:creationId xmlns:a16="http://schemas.microsoft.com/office/drawing/2014/main" id="{E708861A-05E3-3C3A-779F-72E06D5CB181}"/>
              </a:ext>
            </a:extLst>
          </p:cNvPr>
          <p:cNvSpPr txBox="1"/>
          <p:nvPr/>
        </p:nvSpPr>
        <p:spPr>
          <a:xfrm>
            <a:off x="85848" y="-39757"/>
            <a:ext cx="12020304" cy="646331"/>
          </a:xfrm>
          <a:prstGeom prst="rect">
            <a:avLst/>
          </a:prstGeom>
          <a:noFill/>
        </p:spPr>
        <p:txBody>
          <a:bodyPr wrap="square">
            <a:spAutoFit/>
          </a:bodyPr>
          <a:lstStyle/>
          <a:p>
            <a:pPr algn="ctr"/>
            <a:r>
              <a:rPr lang="en-US" sz="3600" b="1" dirty="0">
                <a:solidFill>
                  <a:schemeClr val="bg1"/>
                </a:solidFill>
              </a:rPr>
              <a:t> Training data: dissolution regimes across Pe–Ki space</a:t>
            </a:r>
          </a:p>
        </p:txBody>
      </p:sp>
      <p:sp>
        <p:nvSpPr>
          <p:cNvPr id="7" name="TextBox 6">
            <a:extLst>
              <a:ext uri="{FF2B5EF4-FFF2-40B4-BE49-F238E27FC236}">
                <a16:creationId xmlns:a16="http://schemas.microsoft.com/office/drawing/2014/main" id="{70F5DF39-4004-47F1-0D25-AD59723040B2}"/>
              </a:ext>
            </a:extLst>
          </p:cNvPr>
          <p:cNvSpPr txBox="1"/>
          <p:nvPr/>
        </p:nvSpPr>
        <p:spPr>
          <a:xfrm>
            <a:off x="2492188" y="5966265"/>
            <a:ext cx="3155577" cy="830997"/>
          </a:xfrm>
          <a:prstGeom prst="rect">
            <a:avLst/>
          </a:prstGeom>
          <a:noFill/>
        </p:spPr>
        <p:txBody>
          <a:bodyPr wrap="square">
            <a:spAutoFit/>
          </a:bodyPr>
          <a:lstStyle/>
          <a:p>
            <a:r>
              <a:rPr lang="en-GB" sz="1200" b="0" i="0" u="none" strike="noStrike" dirty="0">
                <a:solidFill>
                  <a:schemeClr val="bg1"/>
                </a:solidFill>
                <a:effectLst/>
                <a:latin typeface="Arial" panose="020B0604020202020204" pitchFamily="34" charset="0"/>
              </a:rPr>
              <a:t>Menke, H. P., Maes, J., &amp; Geiger, S. (2023). </a:t>
            </a:r>
            <a:r>
              <a:rPr lang="en-GB" sz="1200" b="0" i="0" u="none" strike="noStrike" dirty="0" err="1">
                <a:solidFill>
                  <a:schemeClr val="bg1"/>
                </a:solidFill>
                <a:effectLst/>
                <a:latin typeface="Arial" panose="020B0604020202020204" pitchFamily="34" charset="0"/>
              </a:rPr>
              <a:t>Channeling</a:t>
            </a:r>
            <a:r>
              <a:rPr lang="en-GB" sz="1200" b="0" i="0" u="none" strike="noStrike" dirty="0">
                <a:solidFill>
                  <a:schemeClr val="bg1"/>
                </a:solidFill>
                <a:effectLst/>
                <a:latin typeface="Arial" panose="020B0604020202020204" pitchFamily="34" charset="0"/>
              </a:rPr>
              <a:t> is a distinct class of dissolution in complex porous media. </a:t>
            </a:r>
            <a:r>
              <a:rPr lang="en-GB" sz="1200" b="0" i="1" dirty="0">
                <a:solidFill>
                  <a:schemeClr val="bg1"/>
                </a:solidFill>
                <a:effectLst/>
                <a:latin typeface="Arial" panose="020B0604020202020204" pitchFamily="34" charset="0"/>
              </a:rPr>
              <a:t>Scientific Reports</a:t>
            </a:r>
            <a:r>
              <a:rPr lang="en-GB" sz="1200" b="0" i="0" u="none" strike="noStrike" dirty="0">
                <a:solidFill>
                  <a:schemeClr val="bg1"/>
                </a:solidFill>
                <a:effectLst/>
                <a:latin typeface="Arial" panose="020B0604020202020204" pitchFamily="34" charset="0"/>
              </a:rPr>
              <a:t>, </a:t>
            </a:r>
            <a:r>
              <a:rPr lang="en-GB" sz="1200" b="0" i="1" dirty="0">
                <a:solidFill>
                  <a:schemeClr val="bg1"/>
                </a:solidFill>
                <a:effectLst/>
                <a:latin typeface="Arial" panose="020B0604020202020204" pitchFamily="34" charset="0"/>
              </a:rPr>
              <a:t>13</a:t>
            </a:r>
            <a:r>
              <a:rPr lang="en-GB" sz="1200" b="0" i="0" u="none" strike="noStrike" dirty="0">
                <a:solidFill>
                  <a:schemeClr val="bg1"/>
                </a:solidFill>
                <a:effectLst/>
                <a:latin typeface="Arial" panose="020B0604020202020204" pitchFamily="34" charset="0"/>
              </a:rPr>
              <a:t>(1), 11312.</a:t>
            </a:r>
            <a:endParaRPr lang="en-US" sz="1200" dirty="0">
              <a:solidFill>
                <a:schemeClr val="bg1"/>
              </a:solidFill>
            </a:endParaRPr>
          </a:p>
        </p:txBody>
      </p:sp>
    </p:spTree>
    <p:extLst>
      <p:ext uri="{BB962C8B-B14F-4D97-AF65-F5344CB8AC3E}">
        <p14:creationId xmlns:p14="http://schemas.microsoft.com/office/powerpoint/2010/main" val="100387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1575B6-0434-44A4-D53C-584FDB94F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 y="90768"/>
            <a:ext cx="12030635" cy="6767232"/>
          </a:xfrm>
          <a:prstGeom prst="rect">
            <a:avLst/>
          </a:prstGeom>
        </p:spPr>
      </p:pic>
    </p:spTree>
    <p:extLst>
      <p:ext uri="{BB962C8B-B14F-4D97-AF65-F5344CB8AC3E}">
        <p14:creationId xmlns:p14="http://schemas.microsoft.com/office/powerpoint/2010/main" val="1321602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7ABA7-F023-F8F2-E81B-D01801C1B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64" y="747379"/>
            <a:ext cx="10562472" cy="6110621"/>
          </a:xfrm>
          <a:prstGeom prst="rect">
            <a:avLst/>
          </a:prstGeom>
        </p:spPr>
      </p:pic>
      <p:sp>
        <p:nvSpPr>
          <p:cNvPr id="4" name="TextBox 3">
            <a:extLst>
              <a:ext uri="{FF2B5EF4-FFF2-40B4-BE49-F238E27FC236}">
                <a16:creationId xmlns:a16="http://schemas.microsoft.com/office/drawing/2014/main" id="{36255D48-B0D5-1B49-FBBE-8AEA287BF424}"/>
              </a:ext>
            </a:extLst>
          </p:cNvPr>
          <p:cNvSpPr txBox="1"/>
          <p:nvPr/>
        </p:nvSpPr>
        <p:spPr>
          <a:xfrm>
            <a:off x="1455010" y="0"/>
            <a:ext cx="9281979" cy="646331"/>
          </a:xfrm>
          <a:prstGeom prst="rect">
            <a:avLst/>
          </a:prstGeom>
          <a:noFill/>
        </p:spPr>
        <p:txBody>
          <a:bodyPr wrap="square">
            <a:spAutoFit/>
          </a:bodyPr>
          <a:lstStyle/>
          <a:p>
            <a:pPr algn="ctr"/>
            <a:r>
              <a:rPr lang="en-US" sz="3600" b="1" dirty="0">
                <a:solidFill>
                  <a:schemeClr val="bg1"/>
                </a:solidFill>
              </a:rPr>
              <a:t>A larger pore-scale testbed for upscaling</a:t>
            </a:r>
          </a:p>
        </p:txBody>
      </p:sp>
    </p:spTree>
    <p:extLst>
      <p:ext uri="{BB962C8B-B14F-4D97-AF65-F5344CB8AC3E}">
        <p14:creationId xmlns:p14="http://schemas.microsoft.com/office/powerpoint/2010/main" val="1416191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6E6B10-1EF4-8209-AD92-869B58EEADE4}"/>
              </a:ext>
            </a:extLst>
          </p:cNvPr>
          <p:cNvPicPr>
            <a:picLocks noChangeAspect="1"/>
          </p:cNvPicPr>
          <p:nvPr/>
        </p:nvPicPr>
        <p:blipFill>
          <a:blip r:embed="rId3">
            <a:extLst>
              <a:ext uri="{28A0092B-C50C-407E-A947-70E740481C1C}">
                <a14:useLocalDpi xmlns:a14="http://schemas.microsoft.com/office/drawing/2010/main" val="0"/>
              </a:ext>
            </a:extLst>
          </a:blip>
          <a:srcRect r="38184"/>
          <a:stretch>
            <a:fillRect/>
          </a:stretch>
        </p:blipFill>
        <p:spPr>
          <a:xfrm>
            <a:off x="403684" y="1153186"/>
            <a:ext cx="5093068" cy="1009686"/>
          </a:xfrm>
          <a:prstGeom prst="rect">
            <a:avLst/>
          </a:prstGeom>
        </p:spPr>
      </p:pic>
      <p:sp>
        <p:nvSpPr>
          <p:cNvPr id="7" name="TextBox 6">
            <a:extLst>
              <a:ext uri="{FF2B5EF4-FFF2-40B4-BE49-F238E27FC236}">
                <a16:creationId xmlns:a16="http://schemas.microsoft.com/office/drawing/2014/main" id="{77257FB2-4156-CD3D-502F-7E0E8637F037}"/>
              </a:ext>
            </a:extLst>
          </p:cNvPr>
          <p:cNvSpPr txBox="1"/>
          <p:nvPr/>
        </p:nvSpPr>
        <p:spPr>
          <a:xfrm>
            <a:off x="2366682" y="14571"/>
            <a:ext cx="7458635" cy="646331"/>
          </a:xfrm>
          <a:prstGeom prst="rect">
            <a:avLst/>
          </a:prstGeom>
          <a:noFill/>
        </p:spPr>
        <p:txBody>
          <a:bodyPr wrap="square">
            <a:spAutoFit/>
          </a:bodyPr>
          <a:lstStyle/>
          <a:p>
            <a:pPr algn="ctr"/>
            <a:r>
              <a:rPr lang="en-US" sz="3600" b="1" dirty="0">
                <a:solidFill>
                  <a:schemeClr val="bg1"/>
                </a:solidFill>
              </a:rPr>
              <a:t>Why not just use Kozeny-Carmen?</a:t>
            </a:r>
          </a:p>
        </p:txBody>
      </p:sp>
      <p:pic>
        <p:nvPicPr>
          <p:cNvPr id="9" name="Picture 8">
            <a:extLst>
              <a:ext uri="{FF2B5EF4-FFF2-40B4-BE49-F238E27FC236}">
                <a16:creationId xmlns:a16="http://schemas.microsoft.com/office/drawing/2014/main" id="{E2457643-B2B4-3674-F5CE-BA97A4DA127E}"/>
              </a:ext>
            </a:extLst>
          </p:cNvPr>
          <p:cNvPicPr>
            <a:picLocks noChangeAspect="1"/>
          </p:cNvPicPr>
          <p:nvPr/>
        </p:nvPicPr>
        <p:blipFill>
          <a:blip r:embed="rId4">
            <a:extLst>
              <a:ext uri="{28A0092B-C50C-407E-A947-70E740481C1C}">
                <a14:useLocalDpi xmlns:a14="http://schemas.microsoft.com/office/drawing/2010/main" val="0"/>
              </a:ext>
            </a:extLst>
          </a:blip>
          <a:srcRect l="61520" t="24412" b="25912"/>
          <a:stretch>
            <a:fillRect/>
          </a:stretch>
        </p:blipFill>
        <p:spPr>
          <a:xfrm>
            <a:off x="1208824" y="5887168"/>
            <a:ext cx="3576807" cy="565883"/>
          </a:xfrm>
          <a:prstGeom prst="rect">
            <a:avLst/>
          </a:prstGeom>
        </p:spPr>
      </p:pic>
      <p:pic>
        <p:nvPicPr>
          <p:cNvPr id="11" name="Picture 10">
            <a:extLst>
              <a:ext uri="{FF2B5EF4-FFF2-40B4-BE49-F238E27FC236}">
                <a16:creationId xmlns:a16="http://schemas.microsoft.com/office/drawing/2014/main" id="{BC36D39E-9A68-2647-6357-B935B4B4F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70" y="2451899"/>
            <a:ext cx="5762116" cy="2908266"/>
          </a:xfrm>
          <a:prstGeom prst="rect">
            <a:avLst/>
          </a:prstGeom>
        </p:spPr>
      </p:pic>
      <p:pic>
        <p:nvPicPr>
          <p:cNvPr id="15" name="Picture 14">
            <a:extLst>
              <a:ext uri="{FF2B5EF4-FFF2-40B4-BE49-F238E27FC236}">
                <a16:creationId xmlns:a16="http://schemas.microsoft.com/office/drawing/2014/main" id="{01663C97-6820-6BAE-02A6-E4C83DC3A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7202" y="1249249"/>
            <a:ext cx="5727122" cy="4275787"/>
          </a:xfrm>
          <a:prstGeom prst="rect">
            <a:avLst/>
          </a:prstGeom>
        </p:spPr>
      </p:pic>
    </p:spTree>
    <p:extLst>
      <p:ext uri="{BB962C8B-B14F-4D97-AF65-F5344CB8AC3E}">
        <p14:creationId xmlns:p14="http://schemas.microsoft.com/office/powerpoint/2010/main" val="406503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a:extLst>
            <a:ext uri="{FF2B5EF4-FFF2-40B4-BE49-F238E27FC236}">
              <a16:creationId xmlns:a16="http://schemas.microsoft.com/office/drawing/2014/main" id="{71E35BE7-E6CB-CA2C-BE02-30F913E6B3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85F6DA-D35A-64F4-7FAE-85E70C4A6385}"/>
              </a:ext>
            </a:extLst>
          </p:cNvPr>
          <p:cNvSpPr txBox="1"/>
          <p:nvPr/>
        </p:nvSpPr>
        <p:spPr>
          <a:xfrm>
            <a:off x="2366682" y="14571"/>
            <a:ext cx="7458635" cy="646331"/>
          </a:xfrm>
          <a:prstGeom prst="rect">
            <a:avLst/>
          </a:prstGeom>
          <a:noFill/>
        </p:spPr>
        <p:txBody>
          <a:bodyPr wrap="square">
            <a:spAutoFit/>
          </a:bodyPr>
          <a:lstStyle/>
          <a:p>
            <a:pPr algn="ctr"/>
            <a:r>
              <a:rPr lang="en-US" sz="3600" b="1" dirty="0">
                <a:solidFill>
                  <a:schemeClr val="bg1"/>
                </a:solidFill>
              </a:rPr>
              <a:t>Creating the Darcy domain</a:t>
            </a:r>
          </a:p>
        </p:txBody>
      </p:sp>
      <p:pic>
        <p:nvPicPr>
          <p:cNvPr id="8" name="Picture 7">
            <a:extLst>
              <a:ext uri="{FF2B5EF4-FFF2-40B4-BE49-F238E27FC236}">
                <a16:creationId xmlns:a16="http://schemas.microsoft.com/office/drawing/2014/main" id="{6A31D9BD-A266-DC83-9A00-BF7445094C78}"/>
              </a:ext>
            </a:extLst>
          </p:cNvPr>
          <p:cNvPicPr>
            <a:picLocks noChangeAspect="1"/>
          </p:cNvPicPr>
          <p:nvPr/>
        </p:nvPicPr>
        <p:blipFill>
          <a:blip r:embed="rId3">
            <a:extLst>
              <a:ext uri="{28A0092B-C50C-407E-A947-70E740481C1C}">
                <a14:useLocalDpi xmlns:a14="http://schemas.microsoft.com/office/drawing/2010/main" val="0"/>
              </a:ext>
            </a:extLst>
          </a:blip>
          <a:srcRect r="3178"/>
          <a:stretch>
            <a:fillRect/>
          </a:stretch>
        </p:blipFill>
        <p:spPr>
          <a:xfrm>
            <a:off x="0" y="1333514"/>
            <a:ext cx="12109436" cy="4739426"/>
          </a:xfrm>
          <a:prstGeom prst="rect">
            <a:avLst/>
          </a:prstGeom>
        </p:spPr>
      </p:pic>
      <p:sp>
        <p:nvSpPr>
          <p:cNvPr id="9" name="TextBox 8">
            <a:extLst>
              <a:ext uri="{FF2B5EF4-FFF2-40B4-BE49-F238E27FC236}">
                <a16:creationId xmlns:a16="http://schemas.microsoft.com/office/drawing/2014/main" id="{1803F9F7-A815-7772-6FFA-7AA39394C5E6}"/>
              </a:ext>
            </a:extLst>
          </p:cNvPr>
          <p:cNvSpPr txBox="1"/>
          <p:nvPr/>
        </p:nvSpPr>
        <p:spPr>
          <a:xfrm>
            <a:off x="9825317" y="4785822"/>
            <a:ext cx="1968893" cy="738664"/>
          </a:xfrm>
          <a:prstGeom prst="rect">
            <a:avLst/>
          </a:prstGeom>
          <a:noFill/>
        </p:spPr>
        <p:txBody>
          <a:bodyPr wrap="square">
            <a:spAutoFit/>
          </a:bodyPr>
          <a:lstStyle/>
          <a:p>
            <a:pPr algn="ctr"/>
            <a:r>
              <a:rPr lang="en-GB" sz="1400" b="1" dirty="0">
                <a:solidFill>
                  <a:srgbClr val="FFDE61"/>
                </a:solidFill>
              </a:rPr>
              <a:t>*splitting blocks m</a:t>
            </a:r>
            <a:r>
              <a:rPr lang="en-GB" sz="1400" b="1" dirty="0">
                <a:solidFill>
                  <a:srgbClr val="FFDE61"/>
                </a:solidFill>
                <a:latin typeface="+mn-lt"/>
              </a:rPr>
              <a:t>inimises numerical diffusion </a:t>
            </a:r>
            <a:endParaRPr lang="en-US" sz="1400" dirty="0">
              <a:solidFill>
                <a:srgbClr val="FFDE61"/>
              </a:solidFill>
            </a:endParaRPr>
          </a:p>
        </p:txBody>
      </p:sp>
      <p:sp>
        <p:nvSpPr>
          <p:cNvPr id="11" name="TextBox 10">
            <a:extLst>
              <a:ext uri="{FF2B5EF4-FFF2-40B4-BE49-F238E27FC236}">
                <a16:creationId xmlns:a16="http://schemas.microsoft.com/office/drawing/2014/main" id="{554F19C3-4DD5-663A-E40D-987A24ADDCA4}"/>
              </a:ext>
            </a:extLst>
          </p:cNvPr>
          <p:cNvSpPr txBox="1"/>
          <p:nvPr/>
        </p:nvSpPr>
        <p:spPr>
          <a:xfrm>
            <a:off x="11278892" y="1333514"/>
            <a:ext cx="360335" cy="369332"/>
          </a:xfrm>
          <a:prstGeom prst="rect">
            <a:avLst/>
          </a:prstGeom>
          <a:noFill/>
        </p:spPr>
        <p:txBody>
          <a:bodyPr wrap="square">
            <a:spAutoFit/>
          </a:bodyPr>
          <a:lstStyle/>
          <a:p>
            <a:r>
              <a:rPr lang="en-GB" sz="1800" b="1" dirty="0">
                <a:solidFill>
                  <a:srgbClr val="FFDE61"/>
                </a:solidFill>
              </a:rPr>
              <a:t>*</a:t>
            </a:r>
            <a:endParaRPr lang="en-US" dirty="0">
              <a:solidFill>
                <a:srgbClr val="FFDE61"/>
              </a:solidFill>
            </a:endParaRPr>
          </a:p>
        </p:txBody>
      </p:sp>
    </p:spTree>
    <p:extLst>
      <p:ext uri="{BB962C8B-B14F-4D97-AF65-F5344CB8AC3E}">
        <p14:creationId xmlns:p14="http://schemas.microsoft.com/office/powerpoint/2010/main" val="3077824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0E1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5D1FDC-A86C-13EB-DBF2-F9F7C0DF56F8}"/>
              </a:ext>
            </a:extLst>
          </p:cNvPr>
          <p:cNvSpPr txBox="1"/>
          <p:nvPr/>
        </p:nvSpPr>
        <p:spPr>
          <a:xfrm>
            <a:off x="2366682" y="14571"/>
            <a:ext cx="7458635" cy="1200329"/>
          </a:xfrm>
          <a:prstGeom prst="rect">
            <a:avLst/>
          </a:prstGeom>
          <a:noFill/>
        </p:spPr>
        <p:txBody>
          <a:bodyPr wrap="square">
            <a:spAutoFit/>
          </a:bodyPr>
          <a:lstStyle/>
          <a:p>
            <a:pPr algn="ctr"/>
            <a:r>
              <a:rPr lang="en-US" sz="3600" b="1" dirty="0">
                <a:solidFill>
                  <a:schemeClr val="bg1"/>
                </a:solidFill>
              </a:rPr>
              <a:t>Designing a Darcy scale ML model integration</a:t>
            </a:r>
          </a:p>
        </p:txBody>
      </p:sp>
      <p:pic>
        <p:nvPicPr>
          <p:cNvPr id="4" name="Picture 3">
            <a:extLst>
              <a:ext uri="{FF2B5EF4-FFF2-40B4-BE49-F238E27FC236}">
                <a16:creationId xmlns:a16="http://schemas.microsoft.com/office/drawing/2014/main" id="{2949F794-A3A9-2073-477F-A3C899BE06F4}"/>
              </a:ext>
            </a:extLst>
          </p:cNvPr>
          <p:cNvPicPr>
            <a:picLocks noChangeAspect="1"/>
          </p:cNvPicPr>
          <p:nvPr/>
        </p:nvPicPr>
        <p:blipFill>
          <a:blip r:embed="rId3">
            <a:extLst>
              <a:ext uri="{28A0092B-C50C-407E-A947-70E740481C1C}">
                <a14:useLocalDpi xmlns:a14="http://schemas.microsoft.com/office/drawing/2010/main" val="0"/>
              </a:ext>
            </a:extLst>
          </a:blip>
          <a:srcRect t="7798" b="8829"/>
          <a:stretch>
            <a:fillRect/>
          </a:stretch>
        </p:blipFill>
        <p:spPr>
          <a:xfrm>
            <a:off x="168148" y="1214900"/>
            <a:ext cx="11855703" cy="5252161"/>
          </a:xfrm>
          <a:prstGeom prst="rect">
            <a:avLst/>
          </a:prstGeom>
        </p:spPr>
      </p:pic>
    </p:spTree>
    <p:extLst>
      <p:ext uri="{BB962C8B-B14F-4D97-AF65-F5344CB8AC3E}">
        <p14:creationId xmlns:p14="http://schemas.microsoft.com/office/powerpoint/2010/main" val="694287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7871</TotalTime>
  <Words>1912</Words>
  <Application>Microsoft Macintosh PowerPoint</Application>
  <PresentationFormat>Widescreen</PresentationFormat>
  <Paragraphs>85</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Darcy-ML Dissolution InterPore 2026 Draft</dc:title>
  <dc:creator>Codex</dc:creator>
  <cp:lastModifiedBy>Menke, Hannah</cp:lastModifiedBy>
  <cp:revision>81</cp:revision>
  <dcterms:modified xsi:type="dcterms:W3CDTF">2026-05-20T15:27:02Z</dcterms:modified>
</cp:coreProperties>
</file>