
<file path=[Content_Types].xml><?xml version="1.0" encoding="utf-8"?>
<Types xmlns="http://schemas.openxmlformats.org/package/2006/content-types">
  <Default Extension="avi" ContentType="video/x-msvideo"/>
  <Default Extension="fntdata" ContentType="application/x-fontdata"/>
  <Default Extension="gif" ContentType="image/gif"/>
  <Default Extension="jfif" ContentType="image/jpeg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media/image36.jpg" ContentType="image/jpg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98" r:id="rId5"/>
    <p:sldId id="369" r:id="rId6"/>
    <p:sldId id="291" r:id="rId7"/>
    <p:sldId id="359" r:id="rId8"/>
    <p:sldId id="346" r:id="rId9"/>
    <p:sldId id="362" r:id="rId10"/>
    <p:sldId id="373" r:id="rId11"/>
    <p:sldId id="360" r:id="rId12"/>
    <p:sldId id="361" r:id="rId13"/>
    <p:sldId id="363" r:id="rId14"/>
    <p:sldId id="364" r:id="rId15"/>
    <p:sldId id="372" r:id="rId16"/>
    <p:sldId id="365" r:id="rId17"/>
    <p:sldId id="323" r:id="rId18"/>
  </p:sldIdLst>
  <p:sldSz cx="12192000" cy="6858000"/>
  <p:notesSz cx="6858000" cy="9144000"/>
  <p:embeddedFontLst>
    <p:embeddedFont>
      <p:font typeface="Cambria Math" panose="02040503050406030204" pitchFamily="18" charset="0"/>
      <p:regular r:id="rId21"/>
    </p:embeddedFont>
    <p:embeddedFont>
      <p:font typeface="Georgia" panose="02040502050405020303" pitchFamily="18" charset="0"/>
      <p:regular r:id="rId22"/>
      <p:bold r:id="rId23"/>
      <p:italic r:id="rId24"/>
      <p:boldItalic r:id="rId25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F2F2"/>
    <a:srgbClr val="D8EEF3"/>
    <a:srgbClr val="B58A2E"/>
    <a:srgbClr val="DBF0F4"/>
    <a:srgbClr val="FFFFFF"/>
    <a:srgbClr val="9A96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255" autoAdjust="0"/>
    <p:restoredTop sz="95097" autoAdjust="0"/>
  </p:normalViewPr>
  <p:slideViewPr>
    <p:cSldViewPr snapToGrid="0">
      <p:cViewPr varScale="1">
        <p:scale>
          <a:sx n="109" d="100"/>
          <a:sy n="109" d="100"/>
        </p:scale>
        <p:origin x="78" y="11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0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font" Target="fonts/font1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5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4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3.fntdata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2.fntdata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15FAA28-D333-4D57-AF0E-BDF53B4498B2}" type="datetime1">
              <a:rPr lang="en-GB" smtClean="0"/>
              <a:t>14/05/2026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D03277C-3F5C-4673-8D79-1738A329ED93}" type="datetime1">
              <a:rPr lang="en-GB" noProof="0" smtClean="0"/>
              <a:t>14/05/2026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30193B-564F-4854-8A52-728F3FB19C8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51F394-0635-A008-C4C0-009E35FF71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AE044A-3C69-97CA-7B03-3B221A4D10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AABECD-6479-296E-F887-A6DC9A0384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b="1" dirty="0">
                <a:latin typeface="+mj-lt"/>
              </a:rPr>
              <a:t>Agriculture</a:t>
            </a:r>
            <a:r>
              <a:rPr lang="en-GB" dirty="0">
                <a:latin typeface="+mj-lt"/>
              </a:rPr>
              <a:t>, drying influences the soil moisture distribution, which directly affects crop yield and soil health </a:t>
            </a:r>
            <a:br>
              <a:rPr lang="en-GB" dirty="0">
                <a:latin typeface="+mj-lt"/>
              </a:rPr>
            </a:br>
            <a:r>
              <a:rPr lang="en-GB" sz="800" dirty="0">
                <a:latin typeface="+mj-lt"/>
              </a:rPr>
              <a:t>{*or2013advances}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55DB92-4731-292D-F6BB-AD553649EF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7892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707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949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Sma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54ED587-2D2F-4D3F-B55B-C64465AB4EC5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8115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Large Imag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069FFAE5-B16E-4571-88F7-52FA5354B1A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273" y="63691"/>
            <a:ext cx="9911201" cy="6727346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94738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">
            <a:extLst>
              <a:ext uri="{FF2B5EF4-FFF2-40B4-BE49-F238E27FC236}">
                <a16:creationId xmlns:a16="http://schemas.microsoft.com/office/drawing/2014/main" id="{1599E2D7-24B3-4D66-9AFB-83C1AEC4DBBB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9980476" y="0"/>
            <a:ext cx="2211524" cy="6192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45086" y="1807950"/>
            <a:ext cx="5184913" cy="432000"/>
          </a:xfrm>
        </p:spPr>
        <p:txBody>
          <a:bodyPr rtlCol="0"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44886" y="2383950"/>
            <a:ext cx="5184913" cy="360000"/>
          </a:xfrm>
        </p:spPr>
        <p:txBody>
          <a:bodyPr rtlCol="0"/>
          <a:lstStyle>
            <a:lvl1pPr marL="0" indent="0" algn="r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45000" y="2908300"/>
            <a:ext cx="5184800" cy="3283700"/>
          </a:xfrm>
          <a:solidFill>
            <a:schemeClr val="bg1"/>
          </a:solidFill>
        </p:spPr>
        <p:txBody>
          <a:bodyPr lIns="180000" tIns="252000" rIns="252000" rtlCol="0"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23393" y="1343906"/>
            <a:ext cx="3736800" cy="3933645"/>
          </a:xfrm>
          <a:solidFill>
            <a:schemeClr val="bg1"/>
          </a:solidFill>
        </p:spPr>
        <p:txBody>
          <a:bodyPr lIns="180000" tIns="180000" rIns="180000"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492C2A1D-F7BD-46B6-BC01-15D365ACD50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560193" y="1344803"/>
            <a:ext cx="3737526" cy="3933645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F4F1543-153D-4F77-A4A9-C9BBA1C20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31100" cy="4320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9FAA210E-391A-499A-89D5-F222045FD1A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68959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347197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432296"/>
            <a:ext cx="4500000" cy="527076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2023668"/>
            <a:ext cx="4500000" cy="4168332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29800" y="1433105"/>
            <a:ext cx="4500000" cy="525283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29800" y="2020359"/>
            <a:ext cx="4500000" cy="417089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99200" y="432000"/>
            <a:ext cx="5472113" cy="5759250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75314" y="5096632"/>
            <a:ext cx="2028686" cy="1094618"/>
          </a:xfrm>
        </p:spPr>
        <p:txBody>
          <a:bodyPr rtlCol="0" anchor="b"/>
          <a:lstStyle>
            <a:lvl1pPr marL="0" indent="0" algn="r">
              <a:buNone/>
              <a:defRPr i="1">
                <a:solidFill>
                  <a:schemeClr val="tx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EFF903-F1F3-440A-B12C-9FD51606B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-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74360" y="2112793"/>
            <a:ext cx="6798250" cy="1674470"/>
          </a:xfrm>
        </p:spPr>
        <p:txBody>
          <a:bodyPr rtlCol="0" anchor="ctr"/>
          <a:lstStyle>
            <a:lvl1pPr algn="ctr">
              <a:lnSpc>
                <a:spcPct val="100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A3EFDD3-A9D2-4EB6-BB2A-F6999D9F7E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74361" y="4035727"/>
            <a:ext cx="3329850" cy="382887"/>
          </a:xfrm>
        </p:spPr>
        <p:txBody>
          <a:bodyPr rtlCol="0"/>
          <a:lstStyle>
            <a:lvl1pPr marL="0" indent="0" algn="r">
              <a:buNone/>
              <a:defRPr sz="2400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61ED1F7-B623-43D9-9BDA-8808C5CFAFF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62268" y="4150118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Phone Number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27366FC-4115-4122-9CE2-5FA9D424AD5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62268" y="4540691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Email or Social Media Handle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DEB36829-2F8B-4E22-AB6D-4111D18AF8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62268" y="4931263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Company Website</a:t>
            </a:r>
          </a:p>
        </p:txBody>
      </p:sp>
    </p:spTree>
    <p:extLst>
      <p:ext uri="{BB962C8B-B14F-4D97-AF65-F5344CB8AC3E}">
        <p14:creationId xmlns:p14="http://schemas.microsoft.com/office/powerpoint/2010/main" val="3189010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42953D-28FC-41B5-A1BB-BB3BA7CA40B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2916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72900" y="1511476"/>
            <a:ext cx="2916000" cy="467924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13800" y="1511475"/>
            <a:ext cx="2916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1764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9045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4890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07350" y="1507535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865800" y="1507535"/>
            <a:ext cx="1764000" cy="468371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8293F-A5B5-4FCC-BF27-A25B1BAFF245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801980-CBAE-4A50-886D-54D7BB2E19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DF756E-F310-4229-ACDD-055D299A95FB}"/>
              </a:ext>
            </a:extLst>
          </p:cNvPr>
          <p:cNvSpPr/>
          <p:nvPr userDrawn="1"/>
        </p:nvSpPr>
        <p:spPr>
          <a:xfrm>
            <a:off x="6297105" y="424206"/>
            <a:ext cx="5505254" cy="573149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7666241-4AF6-458A-A571-6C6C291D7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2775" y="3639199"/>
            <a:ext cx="5053936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F4F2BBF-F210-4954-9C73-A0030AACDD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32775" y="993303"/>
            <a:ext cx="5053936" cy="2513468"/>
          </a:xfrm>
        </p:spPr>
        <p:txBody>
          <a:bodyPr rtlCol="0"/>
          <a:lstStyle>
            <a:lvl1pPr>
              <a:defRPr sz="5400" cap="none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7779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D1EE834-4B70-4715-8346-1C0298347EE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046375"/>
            <a:ext cx="9198000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80088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AE43F4C-1A64-4197-A44B-E6EB874E243B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7B3F5B8-DC28-4878-AC9F-D434D7542D8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5194169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4397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CB97B01E-88B2-448F-BD96-A1AAFA39AC1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40BADDE2-4EE6-41B4-804C-EBF680128B4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519516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BB0A14E0-899D-4594-BC9E-AE89BF0D3A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1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2C699014-D902-4E9A-80CD-8D2BCFE67097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5195160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634682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9F53EF1-D412-467C-B7CE-30536F140AE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70722" y="457201"/>
            <a:ext cx="6023727" cy="5726784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20005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10319378-269C-406E-9B84-FCF22DA02E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788021" y="457201"/>
            <a:ext cx="5949868" cy="5726784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1472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37796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10D190-B83D-438A-91BC-470C41B22A2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2C8D0EF-1DB6-4ADC-8F31-5AE53BF5EAF4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F208ED-79A0-4B2C-A5EE-9D27466BCA3F}"/>
              </a:ext>
            </a:extLst>
          </p:cNvPr>
          <p:cNvSpPr/>
          <p:nvPr userDrawn="1"/>
        </p:nvSpPr>
        <p:spPr>
          <a:xfrm>
            <a:off x="11407775" y="6356350"/>
            <a:ext cx="784225" cy="36512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98116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9198116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i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 i="1">
                <a:solidFill>
                  <a:schemeClr val="bg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322F68-670D-45A0-A54F-7E70BCEAED3F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9B5F15-353A-4344-8D61-F4E25AA9FB6C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A0C0AA-FCE8-4A7F-928A-54C96BBA9053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5" r:id="rId5"/>
    <p:sldLayoutId id="2147483659" r:id="rId6"/>
    <p:sldLayoutId id="2147483660" r:id="rId7"/>
    <p:sldLayoutId id="2147483664" r:id="rId8"/>
    <p:sldLayoutId id="2147483650" r:id="rId9"/>
    <p:sldLayoutId id="2147483656" r:id="rId10"/>
    <p:sldLayoutId id="2147483657" r:id="rId11"/>
    <p:sldLayoutId id="2147483654" r:id="rId12"/>
    <p:sldLayoutId id="2147483666" r:id="rId13"/>
    <p:sldLayoutId id="2147483667" r:id="rId14"/>
    <p:sldLayoutId id="2147483668" r:id="rId15"/>
    <p:sldLayoutId id="2147483669" r:id="rId16"/>
    <p:sldLayoutId id="2147483670" r:id="rId17"/>
    <p:sldLayoutId id="2147483671" r:id="rId18"/>
    <p:sldLayoutId id="2147483672" r:id="rId19"/>
    <p:sldLayoutId id="2147483655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all" spc="-1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f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7" Type="http://schemas.openxmlformats.org/officeDocument/2006/relationships/image" Target="../media/image2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0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1.jpg"/><Relationship Id="rId5" Type="http://schemas.openxmlformats.org/officeDocument/2006/relationships/image" Target="../media/image20.jp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microsoft.com/office/2007/relationships/media" Target="../media/media2.avi"/><Relationship Id="rId7" Type="http://schemas.openxmlformats.org/officeDocument/2006/relationships/slideLayout" Target="../slideLayouts/slideLayout1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11" Type="http://schemas.openxmlformats.org/officeDocument/2006/relationships/image" Target="../media/image26.png"/><Relationship Id="rId5" Type="http://schemas.microsoft.com/office/2007/relationships/media" Target="../media/media3.mp4"/><Relationship Id="rId10" Type="http://schemas.openxmlformats.org/officeDocument/2006/relationships/image" Target="../media/image25.png"/><Relationship Id="rId4" Type="http://schemas.openxmlformats.org/officeDocument/2006/relationships/video" Target="../media/media2.avi"/><Relationship Id="rId9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microsoft.com/office/2007/relationships/media" Target="../media/media5.mp4"/><Relationship Id="rId7" Type="http://schemas.openxmlformats.org/officeDocument/2006/relationships/image" Target="../media/image30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9.png"/><Relationship Id="rId5" Type="http://schemas.openxmlformats.org/officeDocument/2006/relationships/slideLayout" Target="../slideLayouts/slideLayout14.xml"/><Relationship Id="rId4" Type="http://schemas.openxmlformats.org/officeDocument/2006/relationships/video" Target="../media/media5.mp4"/><Relationship Id="rId9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3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39.gif"/><Relationship Id="rId5" Type="http://schemas.openxmlformats.org/officeDocument/2006/relationships/image" Target="../media/image38.png"/><Relationship Id="rId4" Type="http://schemas.openxmlformats.org/officeDocument/2006/relationships/notesSlide" Target="../notesSlides/notesSlide3.xml"/><Relationship Id="rId9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4424CC00-33DD-2EE7-6CB5-D82A1FAC6A28}"/>
              </a:ext>
            </a:extLst>
          </p:cNvPr>
          <p:cNvGrpSpPr/>
          <p:nvPr/>
        </p:nvGrpSpPr>
        <p:grpSpPr>
          <a:xfrm>
            <a:off x="8490" y="-43033"/>
            <a:ext cx="12183511" cy="6987099"/>
            <a:chOff x="8490" y="-43033"/>
            <a:chExt cx="12183511" cy="6987099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7BF02C0E-508F-BDE4-1097-BBEF816D031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-15393" r="74620"/>
            <a:stretch>
              <a:fillRect/>
            </a:stretch>
          </p:blipFill>
          <p:spPr>
            <a:xfrm flipH="1">
              <a:off x="8490" y="-43033"/>
              <a:ext cx="4794422" cy="6944066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A9C21931-D628-8E8C-893E-A877EDD8AB1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r="5461"/>
            <a:stretch>
              <a:fillRect/>
            </a:stretch>
          </p:blipFill>
          <p:spPr>
            <a:xfrm>
              <a:off x="2907985" y="0"/>
              <a:ext cx="9284016" cy="6944066"/>
            </a:xfrm>
            <a:prstGeom prst="rect">
              <a:avLst/>
            </a:prstGeom>
          </p:spPr>
        </p:pic>
      </p:grpSp>
      <p:sp>
        <p:nvSpPr>
          <p:cNvPr id="13" name="Title 2">
            <a:extLst>
              <a:ext uri="{FF2B5EF4-FFF2-40B4-BE49-F238E27FC236}">
                <a16:creationId xmlns:a16="http://schemas.microsoft.com/office/drawing/2014/main" id="{1003B3E5-02FC-FCFC-A970-1F51FB450583}"/>
              </a:ext>
            </a:extLst>
          </p:cNvPr>
          <p:cNvSpPr txBox="1">
            <a:spLocks/>
          </p:cNvSpPr>
          <p:nvPr/>
        </p:nvSpPr>
        <p:spPr>
          <a:xfrm>
            <a:off x="254643" y="515466"/>
            <a:ext cx="4302117" cy="4000307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 cap="all" spc="-1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en-GB" sz="2400" cap="none" spc="0" dirty="0">
                <a:latin typeface="Calibri" panose="020F0502020204030204" pitchFamily="34" charset="0"/>
                <a:cs typeface="Calibri" panose="020F0502020204030204" pitchFamily="34" charset="0"/>
              </a:rPr>
              <a:t>Modelling the Drying Process of CO₂-Water in Porous Media with a Novel Volume-of-Fluid Lattice Boltzmann Model</a:t>
            </a:r>
          </a:p>
        </p:txBody>
      </p:sp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133359BE-FD4E-5935-B10F-5C0DDCEF72B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8584" b="71239" l="22000" r="78600">
                        <a14:foregroundMark x1="56800" y1="42035" x2="46800" y2="37611"/>
                        <a14:foregroundMark x1="53600" y1="39381" x2="45400" y2="42035"/>
                        <a14:foregroundMark x1="44200" y1="39381" x2="51200" y2="46903"/>
                        <a14:foregroundMark x1="51400" y1="47788" x2="22200" y2="30088"/>
                        <a14:foregroundMark x1="23000" y1="27434" x2="23000" y2="52212"/>
                        <a14:foregroundMark x1="23200" y1="57522" x2="22000" y2="24336"/>
                        <a14:foregroundMark x1="24600" y1="35841" x2="53000" y2="33628"/>
                        <a14:foregroundMark x1="40000" y1="39823" x2="71400" y2="40265"/>
                        <a14:foregroundMark x1="69800" y1="41593" x2="78600" y2="429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253" t="12417" r="17012" b="22078"/>
          <a:stretch/>
        </p:blipFill>
        <p:spPr>
          <a:xfrm>
            <a:off x="9418320" y="6448136"/>
            <a:ext cx="906780" cy="409864"/>
          </a:xfrm>
          <a:prstGeom prst="rect">
            <a:avLst/>
          </a:prstGeom>
        </p:spPr>
      </p:pic>
      <p:pic>
        <p:nvPicPr>
          <p:cNvPr id="5" name="Picture 4" descr="Logo, icon, company name&#10;&#10;Description automatically generated">
            <a:extLst>
              <a:ext uri="{FF2B5EF4-FFF2-40B4-BE49-F238E27FC236}">
                <a16:creationId xmlns:a16="http://schemas.microsoft.com/office/drawing/2014/main" id="{80658A72-58FA-179B-CBE1-EBEBDB45EF0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10142" y="6448136"/>
            <a:ext cx="377726" cy="350027"/>
          </a:xfrm>
          <a:prstGeom prst="rect">
            <a:avLst/>
          </a:prstGeom>
        </p:spPr>
      </p:pic>
      <p:pic>
        <p:nvPicPr>
          <p:cNvPr id="9" name="Picture 8" descr="A black and white logo&#10;&#10;Description automatically generated">
            <a:extLst>
              <a:ext uri="{FF2B5EF4-FFF2-40B4-BE49-F238E27FC236}">
                <a16:creationId xmlns:a16="http://schemas.microsoft.com/office/drawing/2014/main" id="{328CCE26-65A2-18E3-8B6A-D5950A02F4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8799" y="6507973"/>
            <a:ext cx="1164084" cy="290190"/>
          </a:xfrm>
          <a:prstGeom prst="rect">
            <a:avLst/>
          </a:prstGeom>
        </p:spPr>
      </p:pic>
      <p:sp>
        <p:nvSpPr>
          <p:cNvPr id="14" name="Shape 0">
            <a:extLst>
              <a:ext uri="{FF2B5EF4-FFF2-40B4-BE49-F238E27FC236}">
                <a16:creationId xmlns:a16="http://schemas.microsoft.com/office/drawing/2014/main" id="{C63236C5-858C-39BB-77F0-ABBFD5DE6FF1}"/>
              </a:ext>
            </a:extLst>
          </p:cNvPr>
          <p:cNvSpPr/>
          <p:nvPr/>
        </p:nvSpPr>
        <p:spPr>
          <a:xfrm>
            <a:off x="502920" y="502920"/>
            <a:ext cx="1645920" cy="45720"/>
          </a:xfrm>
          <a:prstGeom prst="rect">
            <a:avLst/>
          </a:prstGeom>
          <a:solidFill>
            <a:srgbClr val="B58A2E"/>
          </a:solidFill>
          <a:ln w="12700">
            <a:solidFill>
              <a:srgbClr val="B58A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">
            <a:extLst>
              <a:ext uri="{FF2B5EF4-FFF2-40B4-BE49-F238E27FC236}">
                <a16:creationId xmlns:a16="http://schemas.microsoft.com/office/drawing/2014/main" id="{ACDC4125-B869-C5C3-7E8D-DCD646E9B74B}"/>
              </a:ext>
            </a:extLst>
          </p:cNvPr>
          <p:cNvSpPr/>
          <p:nvPr/>
        </p:nvSpPr>
        <p:spPr>
          <a:xfrm>
            <a:off x="502920" y="6400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400" dirty="0">
                <a:solidFill>
                  <a:srgbClr val="B58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INTERPORE 2026</a:t>
            </a:r>
            <a:endParaRPr lang="en-US" sz="1100" dirty="0"/>
          </a:p>
        </p:txBody>
      </p:sp>
      <p:sp>
        <p:nvSpPr>
          <p:cNvPr id="16" name="Shape 4">
            <a:extLst>
              <a:ext uri="{FF2B5EF4-FFF2-40B4-BE49-F238E27FC236}">
                <a16:creationId xmlns:a16="http://schemas.microsoft.com/office/drawing/2014/main" id="{26FB2B72-8F3C-BE53-C5A8-9549E5F1869D}"/>
              </a:ext>
            </a:extLst>
          </p:cNvPr>
          <p:cNvSpPr/>
          <p:nvPr/>
        </p:nvSpPr>
        <p:spPr>
          <a:xfrm>
            <a:off x="213360" y="4480560"/>
            <a:ext cx="45720" cy="1554480"/>
          </a:xfrm>
          <a:prstGeom prst="rect">
            <a:avLst/>
          </a:prstGeom>
          <a:solidFill>
            <a:srgbClr val="B58A2E"/>
          </a:solidFill>
          <a:ln w="12700">
            <a:solidFill>
              <a:srgbClr val="B58A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6">
            <a:extLst>
              <a:ext uri="{FF2B5EF4-FFF2-40B4-BE49-F238E27FC236}">
                <a16:creationId xmlns:a16="http://schemas.microsoft.com/office/drawing/2014/main" id="{689C093A-C23A-A4D2-6AEA-E5A51E23151C}"/>
              </a:ext>
            </a:extLst>
          </p:cNvPr>
          <p:cNvSpPr/>
          <p:nvPr/>
        </p:nvSpPr>
        <p:spPr>
          <a:xfrm>
            <a:off x="441960" y="4937760"/>
            <a:ext cx="7772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¹ University of Manchester  ·  ² TU Delft  ·  ³ Shell Global Solutions International</a:t>
            </a:r>
            <a:endParaRPr lang="en-US" sz="1200" dirty="0"/>
          </a:p>
        </p:txBody>
      </p:sp>
      <p:sp>
        <p:nvSpPr>
          <p:cNvPr id="18" name="Text 7">
            <a:extLst>
              <a:ext uri="{FF2B5EF4-FFF2-40B4-BE49-F238E27FC236}">
                <a16:creationId xmlns:a16="http://schemas.microsoft.com/office/drawing/2014/main" id="{C75BE361-BE64-3721-85FD-FCC7D38DE087}"/>
              </a:ext>
            </a:extLst>
          </p:cNvPr>
          <p:cNvSpPr/>
          <p:nvPr/>
        </p:nvSpPr>
        <p:spPr>
          <a:xfrm>
            <a:off x="441960" y="5486400"/>
            <a:ext cx="7772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latin typeface="Georgia" pitchFamily="34" charset="0"/>
                <a:ea typeface="Georgia" pitchFamily="34" charset="-122"/>
                <a:cs typeface="Georgia" pitchFamily="34" charset="-120"/>
              </a:rPr>
              <a:t>Published in Water Resources Research, 2026</a:t>
            </a:r>
            <a:endParaRPr lang="en-US" sz="1200" dirty="0"/>
          </a:p>
        </p:txBody>
      </p:sp>
      <p:sp>
        <p:nvSpPr>
          <p:cNvPr id="19" name="Text 5">
            <a:extLst>
              <a:ext uri="{FF2B5EF4-FFF2-40B4-BE49-F238E27FC236}">
                <a16:creationId xmlns:a16="http://schemas.microsoft.com/office/drawing/2014/main" id="{55FB774B-D2EB-DE95-5144-D117A98C3172}"/>
              </a:ext>
            </a:extLst>
          </p:cNvPr>
          <p:cNvSpPr/>
          <p:nvPr/>
        </p:nvSpPr>
        <p:spPr>
          <a:xfrm>
            <a:off x="373380" y="4480560"/>
            <a:ext cx="77724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Saleh Mohammadrezaei</a:t>
            </a:r>
            <a:r>
              <a:rPr lang="en-US" sz="15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¹  </a:t>
            </a:r>
            <a:r>
              <a:rPr lang="en-US" sz="15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·  Rouhi Farajzadeh²,³  ·  Vahid Niasar¹</a:t>
            </a:r>
            <a:endParaRPr lang="en-US" sz="1500" b="1" dirty="0"/>
          </a:p>
        </p:txBody>
      </p:sp>
    </p:spTree>
    <p:extLst>
      <p:ext uri="{BB962C8B-B14F-4D97-AF65-F5344CB8AC3E}">
        <p14:creationId xmlns:p14="http://schemas.microsoft.com/office/powerpoint/2010/main" val="3055032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173B90-CAB0-42F8-E0DE-9B92BCBF40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Quality control of freeze dried oral formulations">
            <a:extLst>
              <a:ext uri="{FF2B5EF4-FFF2-40B4-BE49-F238E27FC236}">
                <a16:creationId xmlns:a16="http://schemas.microsoft.com/office/drawing/2014/main" id="{785D77AC-1B06-D7E8-B107-6C28526B74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116" r="71111" b="2451"/>
          <a:stretch>
            <a:fillRect/>
          </a:stretch>
        </p:blipFill>
        <p:spPr bwMode="auto">
          <a:xfrm>
            <a:off x="9242026" y="3330657"/>
            <a:ext cx="2971800" cy="3527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A4420D6-F38B-D6B4-4959-8108263767E0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447502" y="6401750"/>
            <a:ext cx="278418" cy="274324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BA045-06DD-0FBE-6853-5701FDFC3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981" y="259080"/>
            <a:ext cx="2113079" cy="1203960"/>
          </a:xfrm>
        </p:spPr>
        <p:txBody>
          <a:bodyPr rtlCol="0" anchor="b">
            <a:normAutofit fontScale="90000"/>
          </a:bodyPr>
          <a:lstStyle/>
          <a:p>
            <a:pPr rtl="0"/>
            <a:r>
              <a:rPr lang="en-GB" sz="3200" cap="none" dirty="0">
                <a:latin typeface="Calibri" panose="020F0502020204030204" pitchFamily="34" charset="0"/>
                <a:cs typeface="Calibri" panose="020F0502020204030204" pitchFamily="34" charset="0"/>
              </a:rPr>
              <a:t>Why Drying In Porous Media Matters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3243D71-326B-2AED-72B4-D08E7F8DA9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70" r="7714"/>
          <a:stretch/>
        </p:blipFill>
        <p:spPr bwMode="auto">
          <a:xfrm>
            <a:off x="5759799" y="0"/>
            <a:ext cx="3460401" cy="3330657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4" name="Picture 4" descr="Tray Dryer - Construction, Working, and More">
            <a:extLst>
              <a:ext uri="{FF2B5EF4-FFF2-40B4-BE49-F238E27FC236}">
                <a16:creationId xmlns:a16="http://schemas.microsoft.com/office/drawing/2014/main" id="{98A842B2-1E2B-64C8-0F8B-8FDCB8CACB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53"/>
          <a:stretch>
            <a:fillRect/>
          </a:stretch>
        </p:blipFill>
        <p:spPr bwMode="auto">
          <a:xfrm>
            <a:off x="5759799" y="3330657"/>
            <a:ext cx="3482227" cy="3527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3B9F209-02C2-479A-25C7-E572A51E736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2589"/>
          <a:stretch>
            <a:fillRect/>
          </a:stretch>
        </p:blipFill>
        <p:spPr>
          <a:xfrm flipH="1">
            <a:off x="9220198" y="0"/>
            <a:ext cx="2993627" cy="333065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FA86C6C-2FEB-7C38-B1DF-DD218B1BCDEC}"/>
              </a:ext>
            </a:extLst>
          </p:cNvPr>
          <p:cNvSpPr/>
          <p:nvPr/>
        </p:nvSpPr>
        <p:spPr>
          <a:xfrm>
            <a:off x="3794760" y="0"/>
            <a:ext cx="8419065" cy="6858000"/>
          </a:xfrm>
          <a:prstGeom prst="rect">
            <a:avLst/>
          </a:prstGeom>
          <a:solidFill>
            <a:srgbClr val="D8EEF3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E79779E-F290-0B79-E26E-6998781656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57192" y="528630"/>
            <a:ext cx="1780781" cy="1397110"/>
          </a:xfrm>
        </p:spPr>
        <p:txBody>
          <a:bodyPr numCol="1" rtlCol="0">
            <a:normAutofit fontScale="85000" lnSpcReduction="20000"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Agriculture</a:t>
            </a:r>
            <a:b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Affects soil moisture balance, influencing yield and root health</a:t>
            </a:r>
          </a:p>
          <a:p>
            <a:b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Or et al., 2013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E45A7E81-1B8A-6F50-932E-6DFFEF9348D5}"/>
              </a:ext>
            </a:extLst>
          </p:cNvPr>
          <p:cNvSpPr txBox="1">
            <a:spLocks/>
          </p:cNvSpPr>
          <p:nvPr/>
        </p:nvSpPr>
        <p:spPr>
          <a:xfrm>
            <a:off x="3979018" y="4233855"/>
            <a:ext cx="1780782" cy="1860462"/>
          </a:xfrm>
          <a:prstGeom prst="rect">
            <a:avLst/>
          </a:prstGeom>
        </p:spPr>
        <p:txBody>
          <a:bodyPr vert="horz" lIns="0" tIns="0" rIns="0" bIns="0" numCol="1" rtlCol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Food and pharmaceutical industries</a:t>
            </a:r>
          </a:p>
          <a:p>
            <a:b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Determines shelf life, drying uniformity, and product stability</a:t>
            </a:r>
            <a:b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800" dirty="0" err="1">
                <a:latin typeface="Calibri" panose="020F0502020204030204" pitchFamily="34" charset="0"/>
                <a:cs typeface="Calibri" panose="020F0502020204030204" pitchFamily="34" charset="0"/>
              </a:rPr>
              <a:t>Prawiranto</a:t>
            </a:r>
            <a:r>
              <a:rPr lang="en-GB" sz="800" dirty="0">
                <a:latin typeface="Calibri" panose="020F0502020204030204" pitchFamily="34" charset="0"/>
                <a:cs typeface="Calibri" panose="020F0502020204030204" pitchFamily="34" charset="0"/>
              </a:rPr>
              <a:t> et al. 2019</a:t>
            </a:r>
            <a:b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Content Placeholder 4">
            <a:extLst>
              <a:ext uri="{FF2B5EF4-FFF2-40B4-BE49-F238E27FC236}">
                <a16:creationId xmlns:a16="http://schemas.microsoft.com/office/drawing/2014/main" id="{AA44C925-D3F4-D998-DBFB-0A70D182CAB5}"/>
              </a:ext>
            </a:extLst>
          </p:cNvPr>
          <p:cNvSpPr txBox="1">
            <a:spLocks/>
          </p:cNvSpPr>
          <p:nvPr/>
        </p:nvSpPr>
        <p:spPr>
          <a:xfrm>
            <a:off x="3957191" y="1898707"/>
            <a:ext cx="1780782" cy="1860462"/>
          </a:xfrm>
          <a:prstGeom prst="rect">
            <a:avLst/>
          </a:prstGeom>
        </p:spPr>
        <p:txBody>
          <a:bodyPr vert="horz" lIns="0" tIns="0" rIns="0" bIns="0" numCol="1" rtlCol="0">
            <a:normAutofit fontScale="8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Buildings</a:t>
            </a:r>
            <a:br>
              <a:rPr lang="en-GB" sz="15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1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Leads to salt efflorescence, causing damage and reducing durability</a:t>
            </a:r>
            <a:b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Qazi et al, 2019 </a:t>
            </a:r>
            <a:b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0947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05226CC-FB58-4C6B-6FAB-619F1D59DF01}"/>
              </a:ext>
            </a:extLst>
          </p:cNvPr>
          <p:cNvSpPr/>
          <p:nvPr/>
        </p:nvSpPr>
        <p:spPr>
          <a:xfrm>
            <a:off x="6667499" y="0"/>
            <a:ext cx="5546326" cy="6858000"/>
          </a:xfrm>
          <a:prstGeom prst="rect">
            <a:avLst/>
          </a:prstGeom>
          <a:solidFill>
            <a:srgbClr val="D8EE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A5083B-CC27-4F1C-AD03-E3DBEC1C9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sz="2900" cap="none" dirty="0">
                <a:latin typeface="Calibri" panose="020F0502020204030204" pitchFamily="34" charset="0"/>
                <a:cs typeface="Calibri" panose="020F0502020204030204" pitchFamily="34" charset="0"/>
              </a:rPr>
              <a:t>Carbon Capture and Storage (CCS)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D051DA-5DAD-43A7-A238-51C63BA59FEC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>
                <a:solidFill>
                  <a:schemeClr val="tx1"/>
                </a:solidFill>
              </a:rPr>
              <a:pPr rtl="0"/>
              <a:t>3</a:t>
            </a:fld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1" name="Picture 10" descr="A close-up of a salt precipitation&#10;&#10;Description automatically generated">
            <a:extLst>
              <a:ext uri="{FF2B5EF4-FFF2-40B4-BE49-F238E27FC236}">
                <a16:creationId xmlns:a16="http://schemas.microsoft.com/office/drawing/2014/main" id="{65809833-2456-C2BA-0803-35801D87461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994" r="69850" b="76873"/>
          <a:stretch/>
        </p:blipFill>
        <p:spPr>
          <a:xfrm>
            <a:off x="466080" y="970080"/>
            <a:ext cx="1838970" cy="763470"/>
          </a:xfrm>
          <a:prstGeom prst="rect">
            <a:avLst/>
          </a:prstGeom>
        </p:spPr>
      </p:pic>
      <p:pic>
        <p:nvPicPr>
          <p:cNvPr id="14" name="Picture 13" descr="A close-up of a salt precipitation&#10;&#10;Description automatically generated">
            <a:extLst>
              <a:ext uri="{FF2B5EF4-FFF2-40B4-BE49-F238E27FC236}">
                <a16:creationId xmlns:a16="http://schemas.microsoft.com/office/drawing/2014/main" id="{E98058E0-4186-316A-48C9-49F418FFBA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150" t="11994" r="36587" b="76873"/>
          <a:stretch/>
        </p:blipFill>
        <p:spPr>
          <a:xfrm>
            <a:off x="2305050" y="970080"/>
            <a:ext cx="2028825" cy="763470"/>
          </a:xfrm>
          <a:prstGeom prst="rect">
            <a:avLst/>
          </a:prstGeom>
        </p:spPr>
      </p:pic>
      <p:pic>
        <p:nvPicPr>
          <p:cNvPr id="15" name="Picture 14" descr="A close-up of a salt precipitation&#10;&#10;Description automatically generated">
            <a:extLst>
              <a:ext uri="{FF2B5EF4-FFF2-40B4-BE49-F238E27FC236}">
                <a16:creationId xmlns:a16="http://schemas.microsoft.com/office/drawing/2014/main" id="{B1C0927B-3B87-B565-9D61-F488B4AF51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413" t="11994" b="76873"/>
          <a:stretch/>
        </p:blipFill>
        <p:spPr>
          <a:xfrm>
            <a:off x="4333874" y="970080"/>
            <a:ext cx="2231539" cy="763470"/>
          </a:xfrm>
          <a:prstGeom prst="rect">
            <a:avLst/>
          </a:prstGeom>
        </p:spPr>
      </p:pic>
      <p:pic>
        <p:nvPicPr>
          <p:cNvPr id="16" name="Picture 15" descr="A close-up of a salt precipitation&#10;&#10;Description automatically generated">
            <a:extLst>
              <a:ext uri="{FF2B5EF4-FFF2-40B4-BE49-F238E27FC236}">
                <a16:creationId xmlns:a16="http://schemas.microsoft.com/office/drawing/2014/main" id="{01CAC600-36F3-6F63-ABD9-7B7ED29E45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1684" t="23127" b="8449"/>
          <a:stretch/>
        </p:blipFill>
        <p:spPr>
          <a:xfrm>
            <a:off x="5448300" y="1733550"/>
            <a:ext cx="1117114" cy="4692450"/>
          </a:xfrm>
          <a:prstGeom prst="rect">
            <a:avLst/>
          </a:prstGeom>
        </p:spPr>
      </p:pic>
      <p:sp>
        <p:nvSpPr>
          <p:cNvPr id="17" name="Content Placeholder 4">
            <a:extLst>
              <a:ext uri="{FF2B5EF4-FFF2-40B4-BE49-F238E27FC236}">
                <a16:creationId xmlns:a16="http://schemas.microsoft.com/office/drawing/2014/main" id="{4899BD57-52F8-E3BF-682D-AFA8EAEB066A}"/>
              </a:ext>
            </a:extLst>
          </p:cNvPr>
          <p:cNvSpPr txBox="1">
            <a:spLocks/>
          </p:cNvSpPr>
          <p:nvPr/>
        </p:nvSpPr>
        <p:spPr>
          <a:xfrm>
            <a:off x="7102792" y="1237020"/>
            <a:ext cx="3673962" cy="1259998"/>
          </a:xfrm>
          <a:prstGeom prst="rect">
            <a:avLst/>
          </a:prstGeom>
        </p:spPr>
        <p:txBody>
          <a:bodyPr rtlCol="0"/>
          <a:lstStyle>
            <a:lvl1pPr marL="266700" indent="-2667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Two phase displacement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Flooding front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Residual brine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Capillary flow</a:t>
            </a:r>
          </a:p>
          <a:p>
            <a:pPr lvl="1"/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DDB9CBE3-4DF0-6B30-9B80-06F4791C3657}"/>
              </a:ext>
            </a:extLst>
          </p:cNvPr>
          <p:cNvSpPr/>
          <p:nvPr/>
        </p:nvSpPr>
        <p:spPr>
          <a:xfrm>
            <a:off x="8769106" y="3857377"/>
            <a:ext cx="341334" cy="426154"/>
          </a:xfrm>
          <a:prstGeom prst="downArrow">
            <a:avLst/>
          </a:prstGeom>
          <a:solidFill>
            <a:srgbClr val="B58A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560370E-964A-73A1-AD64-6D12E72D0B5A}"/>
              </a:ext>
            </a:extLst>
          </p:cNvPr>
          <p:cNvCxnSpPr>
            <a:cxnSpLocks/>
          </p:cNvCxnSpPr>
          <p:nvPr/>
        </p:nvCxnSpPr>
        <p:spPr>
          <a:xfrm>
            <a:off x="7440942" y="3693074"/>
            <a:ext cx="2966708" cy="0"/>
          </a:xfrm>
          <a:prstGeom prst="line">
            <a:avLst/>
          </a:prstGeom>
          <a:ln w="57150">
            <a:solidFill>
              <a:srgbClr val="B58A2E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93E8BD14-2090-41F9-2ED4-3C20E6973BF1}"/>
              </a:ext>
            </a:extLst>
          </p:cNvPr>
          <p:cNvSpPr txBox="1"/>
          <p:nvPr/>
        </p:nvSpPr>
        <p:spPr>
          <a:xfrm>
            <a:off x="7962901" y="4755971"/>
            <a:ext cx="2241550" cy="1015663"/>
          </a:xfrm>
          <a:prstGeom prst="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Up to an </a:t>
            </a:r>
            <a:r>
              <a:rPr lang="en-GB" sz="4400" b="1" dirty="0">
                <a:latin typeface="Calibri" panose="020F0502020204030204" pitchFamily="34" charset="0"/>
                <a:cs typeface="Calibri" panose="020F0502020204030204" pitchFamily="34" charset="0"/>
              </a:rPr>
              <a:t>80%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decrease in permeability</a:t>
            </a:r>
          </a:p>
        </p:txBody>
      </p:sp>
      <p:pic>
        <p:nvPicPr>
          <p:cNvPr id="26" name="Picture 25" descr="A close-up of a salt precipitation&#10;&#10;Description automatically generated">
            <a:extLst>
              <a:ext uri="{FF2B5EF4-FFF2-40B4-BE49-F238E27FC236}">
                <a16:creationId xmlns:a16="http://schemas.microsoft.com/office/drawing/2014/main" id="{8D8A96AD-FBD1-4A8D-3BED-CB22A19F42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638" t="23127" r="18315" b="8449"/>
          <a:stretch/>
        </p:blipFill>
        <p:spPr>
          <a:xfrm>
            <a:off x="3676650" y="1730724"/>
            <a:ext cx="1771650" cy="4692451"/>
          </a:xfrm>
          <a:prstGeom prst="rect">
            <a:avLst/>
          </a:prstGeom>
        </p:spPr>
      </p:pic>
      <p:pic>
        <p:nvPicPr>
          <p:cNvPr id="27" name="Picture 26" descr="A close-up of a salt precipitation&#10;&#10;Description automatically generated">
            <a:extLst>
              <a:ext uri="{FF2B5EF4-FFF2-40B4-BE49-F238E27FC236}">
                <a16:creationId xmlns:a16="http://schemas.microsoft.com/office/drawing/2014/main" id="{7093665A-2F96-2404-1298-3E176D643E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127" r="47462" b="8449"/>
          <a:stretch/>
        </p:blipFill>
        <p:spPr>
          <a:xfrm>
            <a:off x="472187" y="1733548"/>
            <a:ext cx="3204462" cy="4692451"/>
          </a:xfrm>
          <a:prstGeom prst="rect">
            <a:avLst/>
          </a:prstGeom>
        </p:spPr>
      </p:pic>
      <p:sp>
        <p:nvSpPr>
          <p:cNvPr id="35" name="Content Placeholder 4">
            <a:extLst>
              <a:ext uri="{FF2B5EF4-FFF2-40B4-BE49-F238E27FC236}">
                <a16:creationId xmlns:a16="http://schemas.microsoft.com/office/drawing/2014/main" id="{7E7ADC4B-9AAB-BAE9-09A0-2DB20073A70E}"/>
              </a:ext>
            </a:extLst>
          </p:cNvPr>
          <p:cNvSpPr txBox="1">
            <a:spLocks/>
          </p:cNvSpPr>
          <p:nvPr/>
        </p:nvSpPr>
        <p:spPr>
          <a:xfrm>
            <a:off x="7102792" y="2086008"/>
            <a:ext cx="3673962" cy="1287709"/>
          </a:xfrm>
          <a:prstGeom prst="rect">
            <a:avLst/>
          </a:prstGeom>
        </p:spPr>
        <p:txBody>
          <a:bodyPr rtlCol="0"/>
          <a:lstStyle>
            <a:lvl1pPr marL="266700" indent="-2667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Evaporation</a:t>
            </a:r>
          </a:p>
          <a:p>
            <a:pPr marL="552450" lvl="1" indent="-28575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Drying front</a:t>
            </a:r>
          </a:p>
          <a:p>
            <a:pPr marL="552450" lvl="1" indent="-28575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Increase salt saturation in brine</a:t>
            </a:r>
          </a:p>
          <a:p>
            <a:pPr marL="266700" lvl="1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	   Salt precipitation</a:t>
            </a:r>
          </a:p>
          <a:p>
            <a:pPr marL="266700" lvl="1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7" name="Content Placeholder 4">
            <a:extLst>
              <a:ext uri="{FF2B5EF4-FFF2-40B4-BE49-F238E27FC236}">
                <a16:creationId xmlns:a16="http://schemas.microsoft.com/office/drawing/2014/main" id="{4030DD98-F604-60BD-6346-2FA809C5500C}"/>
              </a:ext>
            </a:extLst>
          </p:cNvPr>
          <p:cNvSpPr txBox="1">
            <a:spLocks/>
          </p:cNvSpPr>
          <p:nvPr/>
        </p:nvSpPr>
        <p:spPr>
          <a:xfrm>
            <a:off x="7440942" y="3957476"/>
            <a:ext cx="2966708" cy="614524"/>
          </a:xfrm>
          <a:prstGeom prst="rect">
            <a:avLst/>
          </a:prstGeom>
        </p:spPr>
        <p:txBody>
          <a:bodyPr rtlCol="0"/>
          <a:lstStyle>
            <a:lvl1pPr marL="266700" indent="-2667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6700" lvl="1" indent="0" algn="ctr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66700" lvl="1" indent="0" algn="ctr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Injectivity</a:t>
            </a:r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 Loss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0BF735AD-10C9-06FA-BB4F-2D473024A546}"/>
              </a:ext>
            </a:extLst>
          </p:cNvPr>
          <p:cNvCxnSpPr/>
          <p:nvPr/>
        </p:nvCxnSpPr>
        <p:spPr>
          <a:xfrm>
            <a:off x="7835522" y="3439833"/>
            <a:ext cx="33737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2C0A942-1264-42B9-887D-B1D7520F555F}"/>
              </a:ext>
            </a:extLst>
          </p:cNvPr>
          <p:cNvSpPr txBox="1"/>
          <p:nvPr/>
        </p:nvSpPr>
        <p:spPr>
          <a:xfrm>
            <a:off x="389957" y="6401750"/>
            <a:ext cx="2345834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/>
              <a:t>© Prof. Vahid </a:t>
            </a:r>
            <a:r>
              <a:rPr lang="en-GB" sz="700" dirty="0" err="1"/>
              <a:t>Niasar</a:t>
            </a:r>
            <a:endParaRPr lang="en-GB" sz="700" dirty="0"/>
          </a:p>
        </p:txBody>
      </p:sp>
      <p:sp>
        <p:nvSpPr>
          <p:cNvPr id="3" name="Shape 0">
            <a:extLst>
              <a:ext uri="{FF2B5EF4-FFF2-40B4-BE49-F238E27FC236}">
                <a16:creationId xmlns:a16="http://schemas.microsoft.com/office/drawing/2014/main" id="{F09EA226-78BF-A5E9-2431-3072F2D6D993}"/>
              </a:ext>
            </a:extLst>
          </p:cNvPr>
          <p:cNvSpPr/>
          <p:nvPr/>
        </p:nvSpPr>
        <p:spPr>
          <a:xfrm>
            <a:off x="6977846" y="786516"/>
            <a:ext cx="45720" cy="914400"/>
          </a:xfrm>
          <a:prstGeom prst="rect">
            <a:avLst/>
          </a:prstGeom>
          <a:solidFill>
            <a:srgbClr val="B58A2E"/>
          </a:solidFill>
          <a:ln w="12700">
            <a:solidFill>
              <a:srgbClr val="B58A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F5FB565D-B3D8-7409-117B-A233FB0A55F2}"/>
              </a:ext>
            </a:extLst>
          </p:cNvPr>
          <p:cNvSpPr/>
          <p:nvPr/>
        </p:nvSpPr>
        <p:spPr>
          <a:xfrm>
            <a:off x="7102792" y="750134"/>
            <a:ext cx="6858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400" dirty="0">
                <a:solidFill>
                  <a:srgbClr val="B58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CHALLENGE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640701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F95374-CF91-423D-D036-CB3AB42A1F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E754568-7B62-8286-1460-D198B7952110}"/>
              </a:ext>
            </a:extLst>
          </p:cNvPr>
          <p:cNvSpPr/>
          <p:nvPr/>
        </p:nvSpPr>
        <p:spPr>
          <a:xfrm>
            <a:off x="6865620" y="0"/>
            <a:ext cx="5348203" cy="6858000"/>
          </a:xfrm>
          <a:prstGeom prst="rect">
            <a:avLst/>
          </a:prstGeom>
          <a:solidFill>
            <a:srgbClr val="D8EE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sp>
        <p:nvSpPr>
          <p:cNvPr id="15" name="Slide Number Placeholder 2">
            <a:extLst>
              <a:ext uri="{FF2B5EF4-FFF2-40B4-BE49-F238E27FC236}">
                <a16:creationId xmlns:a16="http://schemas.microsoft.com/office/drawing/2014/main" id="{F80349CC-92D1-CC30-F0F0-62A559E7D68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0591502" y="5715460"/>
            <a:ext cx="278418" cy="27432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 smtClean="0"/>
              <a:pPr rtl="0">
                <a:spcAft>
                  <a:spcPts val="600"/>
                </a:spcAft>
              </a:pPr>
              <a:t>4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B3C3712-E73D-8666-7BC9-06BF8DA152FC}"/>
              </a:ext>
            </a:extLst>
          </p:cNvPr>
          <p:cNvSpPr txBox="1">
            <a:spLocks/>
          </p:cNvSpPr>
          <p:nvPr/>
        </p:nvSpPr>
        <p:spPr>
          <a:xfrm>
            <a:off x="423017" y="-38188"/>
            <a:ext cx="9880400" cy="700697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 cap="all" spc="-1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900" cap="none" dirty="0">
                <a:latin typeface="Calibri" panose="020F0502020204030204" pitchFamily="34" charset="0"/>
                <a:cs typeface="Calibri" panose="020F0502020204030204" pitchFamily="34" charset="0"/>
              </a:rPr>
              <a:t>Analysis of water redistribution due to drying</a:t>
            </a:r>
            <a:endParaRPr lang="en-GB" sz="2900" b="0" cap="none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31BB0B-75B7-99D5-D042-AAE9A458F91A}"/>
              </a:ext>
            </a:extLst>
          </p:cNvPr>
          <p:cNvSpPr txBox="1"/>
          <p:nvPr/>
        </p:nvSpPr>
        <p:spPr>
          <a:xfrm>
            <a:off x="423017" y="1698298"/>
            <a:ext cx="3326023" cy="4393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Mass balance for a group of pores in fine and coarse domains</a:t>
            </a:r>
          </a:p>
          <a:p>
            <a:pPr algn="just"/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Hagen-Poiseuille equation</a:t>
            </a:r>
          </a:p>
          <a:p>
            <a:pPr algn="just"/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b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Since water flux is induced by capillarity and pressure drop is neglected in the gas phase:</a:t>
            </a:r>
          </a:p>
          <a:p>
            <a:pPr algn="just"/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b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Compares the impact of evaporation to capillary forces:</a:t>
            </a:r>
          </a:p>
          <a:p>
            <a:pPr algn="ctr">
              <a:lnSpc>
                <a:spcPct val="300000"/>
              </a:lnSpc>
            </a:pP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D6A20A3-110F-5420-B576-9B1F2F4D06A0}"/>
              </a:ext>
            </a:extLst>
          </p:cNvPr>
          <p:cNvSpPr txBox="1"/>
          <p:nvPr/>
        </p:nvSpPr>
        <p:spPr>
          <a:xfrm>
            <a:off x="466080" y="5933874"/>
            <a:ext cx="6285240" cy="52322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High Γ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: Evaporation dominates, resulting in steady and uniform drying.</a:t>
            </a:r>
          </a:p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Low Γ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: Capillary forces dominate, leading to complex, nonlinear saturation patterns.</a:t>
            </a:r>
          </a:p>
        </p:txBody>
      </p:sp>
      <p:sp>
        <p:nvSpPr>
          <p:cNvPr id="2" name="Slide Number Placeholder 2">
            <a:extLst>
              <a:ext uri="{FF2B5EF4-FFF2-40B4-BE49-F238E27FC236}">
                <a16:creationId xmlns:a16="http://schemas.microsoft.com/office/drawing/2014/main" id="{010AD30F-CD77-3FBF-73EB-D4F096F77358}"/>
              </a:ext>
            </a:extLst>
          </p:cNvPr>
          <p:cNvSpPr txBox="1">
            <a:spLocks/>
          </p:cNvSpPr>
          <p:nvPr/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 rtl="0">
              <a:defRPr lang="en-gb"/>
            </a:defPPr>
            <a:lvl1pPr marL="0" algn="ctr" defTabSz="914400" rtl="0" eaLnBrk="1" latinLnBrk="0" hangingPunct="1">
              <a:defRPr sz="1200" i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19B51A1E-902D-48AF-9020-955120F399B6}" type="slidenum">
              <a:rPr lang="en-GB" smtClean="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D5896BA6-3EE8-41B8-D821-CB2FB85BF89E}"/>
                  </a:ext>
                </a:extLst>
              </p:cNvPr>
              <p:cNvSpPr txBox="1"/>
              <p:nvPr/>
            </p:nvSpPr>
            <p:spPr>
              <a:xfrm>
                <a:off x="3960722" y="1707870"/>
                <a:ext cx="1872115" cy="545534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16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𝑑h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𝑑𝑡</m:t>
                          </m:r>
                        </m:den>
                      </m:f>
                      <m:r>
                        <a:rPr lang="en-GB" sz="16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ℑ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𝜌</m:t>
                          </m:r>
                        </m:den>
                      </m:f>
                      <m:r>
                        <a:rPr lang="en-GB" sz="1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±</m:t>
                      </m:r>
                      <m:f>
                        <m:fPr>
                          <m:ctrlPr>
                            <a:rPr lang="en-GB" sz="16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6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6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en-GB" sz="16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𝑖𝑗</m:t>
                              </m:r>
                            </m:sub>
                          </m:sSub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sSub>
                            <m:sSubPr>
                              <m:ctrlPr>
                                <a:rPr lang="en-GB" sz="16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6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16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𝑖𝑗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1600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D5896BA6-3EE8-41B8-D821-CB2FB85BF89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0722" y="1707870"/>
                <a:ext cx="1872115" cy="545534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15174F3-F400-8AD5-5DFC-3875484CCA13}"/>
                  </a:ext>
                </a:extLst>
              </p:cNvPr>
              <p:cNvSpPr txBox="1"/>
              <p:nvPr/>
            </p:nvSpPr>
            <p:spPr>
              <a:xfrm>
                <a:off x="3960722" y="2546946"/>
                <a:ext cx="1996700" cy="7192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𝑄</m:t>
                          </m:r>
                        </m:e>
                        <m:sub>
                          <m:r>
                            <a:rPr lang="en-GB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𝑖𝑗</m:t>
                          </m:r>
                        </m:sub>
                      </m:sSub>
                      <m:d>
                        <m:dPr>
                          <m:ctrlPr>
                            <a:rPr lang="en-GB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=−</m:t>
                      </m:r>
                      <m:sSub>
                        <m:sSubPr>
                          <m:ctrlP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𝑖𝑗</m:t>
                          </m:r>
                        </m:sub>
                      </m:sSub>
                      <m:sSub>
                        <m:sSubPr>
                          <m:ctrlP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𝑖𝑗</m:t>
                          </m:r>
                        </m:sub>
                      </m:sSub>
                      <m:r>
                        <m:rPr>
                          <m:sty m:val="p"/>
                        </m:rPr>
                        <a:rPr lang="en-GB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sSub>
                        <m:sSubPr>
                          <m:ctrlP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𝑝</m:t>
                          </m:r>
                        </m:e>
                        <m:sub>
                          <m: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𝑖𝑗</m:t>
                          </m:r>
                        </m:sub>
                      </m:sSub>
                      <m:r>
                        <a:rPr lang="en-GB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;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𝑖𝑗</m:t>
                          </m:r>
                        </m:sub>
                      </m:sSub>
                      <m:r>
                        <a:rPr lang="en-GB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𝑖𝑠</m:t>
                      </m:r>
                      <m:r>
                        <a:rPr lang="en-GB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𝑝𝑟𝑝𝑜𝑟𝑡𝑖𝑜𝑛𝑎𝑙</m:t>
                      </m:r>
                      <m:r>
                        <a:rPr lang="en-GB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𝑡𝑜</m:t>
                      </m:r>
                      <m:f>
                        <m:fPr>
                          <m:ctrlP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GB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𝑝𝑖𝑗</m:t>
                              </m:r>
                            </m:sub>
                            <m:sup>
                              <m:r>
                                <a:rPr lang="en-GB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num>
                        <m:den>
                          <m: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𝜇</m:t>
                          </m:r>
                        </m:den>
                      </m:f>
                      <m:r>
                        <a:rPr lang="en-GB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 </m:t>
                      </m:r>
                    </m:oMath>
                  </m:oMathPara>
                </a14:m>
                <a:endParaRPr lang="en-GB" sz="14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15174F3-F400-8AD5-5DFC-3875484CCA1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0722" y="2546946"/>
                <a:ext cx="1996700" cy="719299"/>
              </a:xfrm>
              <a:prstGeom prst="rect">
                <a:avLst/>
              </a:prstGeom>
              <a:blipFill>
                <a:blip r:embed="rId3"/>
                <a:stretch>
                  <a:fillRect l="-24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6F3330B0-D7C9-DE47-B946-D771520E5B6F}"/>
                  </a:ext>
                </a:extLst>
              </p:cNvPr>
              <p:cNvSpPr txBox="1"/>
              <p:nvPr/>
            </p:nvSpPr>
            <p:spPr>
              <a:xfrm>
                <a:off x="3897913" y="3510837"/>
                <a:ext cx="2479738" cy="5589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1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sSub>
                        <m:sSubPr>
                          <m:ctrlPr>
                            <a:rPr lang="en-GB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𝑝</m:t>
                          </m:r>
                        </m:e>
                        <m:sub>
                          <m:r>
                            <a:rPr lang="en-GB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𝑖𝑗</m:t>
                          </m:r>
                        </m:sub>
                      </m:sSub>
                      <m:r>
                        <a:rPr lang="en-GB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=−</m:t>
                      </m:r>
                      <m:r>
                        <m:rPr>
                          <m:sty m:val="p"/>
                        </m:rPr>
                        <a:rPr lang="en-GB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sSubSup>
                        <m:sSubSupPr>
                          <m:ctrlP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𝑝</m:t>
                          </m:r>
                        </m:e>
                        <m:sub>
                          <m: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𝑖𝑗</m:t>
                          </m:r>
                        </m:sub>
                        <m:sup>
                          <m: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sup>
                      </m:sSubSup>
                      <m:r>
                        <a:rPr lang="en-GB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; </m:t>
                      </m:r>
                      <m:sSup>
                        <m:sSupPr>
                          <m:ctrlP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𝑝</m:t>
                          </m:r>
                        </m:e>
                        <m:sup>
                          <m: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sup>
                      </m:sSup>
                      <m:r>
                        <a:rPr lang="en-GB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≈</m:t>
                      </m:r>
                      <m:f>
                        <m:fPr>
                          <m:ctrlPr>
                            <a:rPr lang="en-GB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𝜎</m:t>
                          </m:r>
                          <m:func>
                            <m:funcPr>
                              <m:ctrlPr>
                                <a:rPr lang="en-GB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40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GB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</m:func>
                        </m:num>
                        <m:den>
                          <m:sSub>
                            <m:sSubPr>
                              <m:ctrlPr>
                                <a:rPr lang="en-GB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GB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𝑝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1400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6F3330B0-D7C9-DE47-B946-D771520E5B6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7913" y="3510837"/>
                <a:ext cx="2479738" cy="55893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BAFB827F-5E4A-517D-7CE6-09FEB644AD7F}"/>
                  </a:ext>
                </a:extLst>
              </p:cNvPr>
              <p:cNvSpPr txBox="1"/>
              <p:nvPr/>
            </p:nvSpPr>
            <p:spPr>
              <a:xfrm>
                <a:off x="3960722" y="5159267"/>
                <a:ext cx="1789016" cy="477310"/>
              </a:xfrm>
              <a:prstGeom prst="rect">
                <a:avLst/>
              </a:prstGeom>
              <a:noFill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Γ</m:t>
                      </m:r>
                      <m:r>
                        <a:rPr lang="en-GB" sz="1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ℑ</m:t>
                          </m:r>
                        </m:num>
                        <m:den>
                          <m:r>
                            <a:rPr lang="en-GB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𝜌</m:t>
                          </m:r>
                        </m:den>
                      </m:f>
                      <m:sSup>
                        <m:sSupPr>
                          <m:ctrlPr>
                            <a:rPr lang="en-GB" sz="1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 </m:t>
                          </m:r>
                          <m:f>
                            <m:fPr>
                              <m:ctrlPr>
                                <a:rPr lang="en-GB" sz="1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𝜎</m:t>
                              </m:r>
                              <m:func>
                                <m:funcPr>
                                  <m:ctrlPr>
                                    <a:rPr lang="en-GB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en-GB" sz="140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cos</m:t>
                                  </m:r>
                                </m:fName>
                                <m:e>
                                  <m:r>
                                    <a:rPr lang="en-GB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𝜃</m:t>
                                  </m:r>
                                  <m:r>
                                    <a:rPr lang="en-GB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∆</m:t>
                                  </m:r>
                                  <m:sSub>
                                    <m:sSubPr>
                                      <m:ctrlPr>
                                        <a:rPr lang="en-GB" sz="14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14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𝑟</m:t>
                                      </m:r>
                                    </m:e>
                                    <m:sub>
                                      <m:r>
                                        <a:rPr lang="en-GB" sz="14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𝑝𝑖𝑗</m:t>
                                      </m:r>
                                    </m:sub>
                                  </m:sSub>
                                </m:e>
                              </m:func>
                            </m:num>
                            <m:den>
                              <m:sSub>
                                <m:sSubPr>
                                  <m:ctrlPr>
                                    <a:rPr lang="en-GB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ℒ</m:t>
                                  </m:r>
                                </m:e>
                                <m:sub>
                                  <m:r>
                                    <a:rPr lang="en-GB" sz="1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𝑖𝑗</m:t>
                                  </m:r>
                                </m:sub>
                              </m:sSub>
                              <m:r>
                                <a:rPr lang="en-GB" sz="1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𝜇</m:t>
                              </m:r>
                            </m:den>
                          </m:f>
                          <m: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sz="1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en-GB" sz="1400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BAFB827F-5E4A-517D-7CE6-09FEB644AD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0722" y="5159267"/>
                <a:ext cx="1789016" cy="477310"/>
              </a:xfrm>
              <a:prstGeom prst="rect">
                <a:avLst/>
              </a:prstGeom>
              <a:blipFill>
                <a:blip r:embed="rId5"/>
                <a:stretch>
                  <a:fillRect l="-1356" b="-74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 descr="A diagram of a diagram of a diagram&#10;&#10;AI-generated content may be incorrect.">
            <a:extLst>
              <a:ext uri="{FF2B5EF4-FFF2-40B4-BE49-F238E27FC236}">
                <a16:creationId xmlns:a16="http://schemas.microsoft.com/office/drawing/2014/main" id="{35FE77D9-2804-2262-C64D-8F693E1CE30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0000" t="14771" r="3859" b="18093"/>
          <a:stretch/>
        </p:blipFill>
        <p:spPr>
          <a:xfrm>
            <a:off x="7378856" y="1415556"/>
            <a:ext cx="4604645" cy="41905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FF384A8-0C6E-3BD4-1D9F-47DE713879D7}"/>
                  </a:ext>
                </a:extLst>
              </p:cNvPr>
              <p:cNvSpPr txBox="1"/>
              <p:nvPr/>
            </p:nvSpPr>
            <p:spPr>
              <a:xfrm>
                <a:off x="3950733" y="4250289"/>
                <a:ext cx="2372894" cy="54123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16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𝑑h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𝑑𝑡</m:t>
                          </m:r>
                        </m:den>
                      </m:f>
                      <m:r>
                        <a:rPr lang="en-GB" sz="16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≈</m:t>
                      </m:r>
                      <m:f>
                        <m:f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ℑ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𝜌</m:t>
                          </m:r>
                        </m:den>
                      </m:f>
                      <m:r>
                        <a:rPr lang="en-GB" sz="1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±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𝜎</m:t>
                          </m:r>
                          <m:func>
                            <m:funcPr>
                              <m:ctrlPr>
                                <a:rPr lang="en-GB" sz="16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60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GB" sz="16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  <m:r>
                                <a:rPr lang="en-GB" sz="16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∆</m:t>
                              </m:r>
                              <m:sSub>
                                <m:sSubPr>
                                  <m:ctrlPr>
                                    <a:rPr lang="en-GB" sz="16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6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GB" sz="16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𝑝𝑖𝑗</m:t>
                                  </m:r>
                                </m:sub>
                              </m:sSub>
                            </m:e>
                          </m:func>
                        </m:num>
                        <m:den>
                          <m:sSub>
                            <m:sSubPr>
                              <m:ctrlPr>
                                <a:rPr lang="en-GB" sz="16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6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ℒ</m:t>
                              </m:r>
                            </m:e>
                            <m:sub>
                              <m:r>
                                <a:rPr lang="en-GB" sz="16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𝑖𝑗</m:t>
                              </m:r>
                            </m:sub>
                          </m:sSub>
                          <m:r>
                            <a:rPr lang="en-GB" sz="1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𝜇</m:t>
                          </m:r>
                        </m:den>
                      </m:f>
                    </m:oMath>
                  </m:oMathPara>
                </a14:m>
                <a:endParaRPr lang="en-GB" sz="1600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FF384A8-0C6E-3BD4-1D9F-47DE713879D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0733" y="4250289"/>
                <a:ext cx="2372894" cy="541238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8788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F95374-CF91-423D-D036-CB3AB42A1F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7628CB5-89F2-06CE-0C43-4185268213CE}"/>
              </a:ext>
            </a:extLst>
          </p:cNvPr>
          <p:cNvSpPr/>
          <p:nvPr/>
        </p:nvSpPr>
        <p:spPr>
          <a:xfrm>
            <a:off x="7497728" y="0"/>
            <a:ext cx="4716096" cy="6858000"/>
          </a:xfrm>
          <a:prstGeom prst="rect">
            <a:avLst/>
          </a:prstGeom>
          <a:solidFill>
            <a:srgbClr val="D8EE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pic>
        <p:nvPicPr>
          <p:cNvPr id="40" name="Picture 39" descr="A screenshot of a video game&#10;&#10;Description automatically generated">
            <a:extLst>
              <a:ext uri="{FF2B5EF4-FFF2-40B4-BE49-F238E27FC236}">
                <a16:creationId xmlns:a16="http://schemas.microsoft.com/office/drawing/2014/main" id="{E20811E0-7BD0-4D14-CFB1-415171ADDB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66"/>
          <a:stretch>
            <a:fillRect/>
          </a:stretch>
        </p:blipFill>
        <p:spPr>
          <a:xfrm>
            <a:off x="7497728" y="1440635"/>
            <a:ext cx="4409597" cy="4355506"/>
          </a:xfrm>
          <a:prstGeom prst="rect">
            <a:avLst/>
          </a:prstGeom>
        </p:spPr>
      </p:pic>
      <p:sp>
        <p:nvSpPr>
          <p:cNvPr id="15" name="Slide Number Placeholder 2">
            <a:extLst>
              <a:ext uri="{FF2B5EF4-FFF2-40B4-BE49-F238E27FC236}">
                <a16:creationId xmlns:a16="http://schemas.microsoft.com/office/drawing/2014/main" id="{F80349CC-92D1-CC30-F0F0-62A559E7D68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0591502" y="5715460"/>
            <a:ext cx="278418" cy="27432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 smtClean="0"/>
              <a:pPr rtl="0">
                <a:spcAft>
                  <a:spcPts val="600"/>
                </a:spcAft>
              </a:pPr>
              <a:t>5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B3C3712-E73D-8666-7BC9-06BF8DA152FC}"/>
              </a:ext>
            </a:extLst>
          </p:cNvPr>
          <p:cNvSpPr txBox="1">
            <a:spLocks/>
          </p:cNvSpPr>
          <p:nvPr/>
        </p:nvSpPr>
        <p:spPr>
          <a:xfrm>
            <a:off x="343987" y="272351"/>
            <a:ext cx="8166976" cy="485775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 cap="all" spc="-1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900" cap="none" dirty="0">
                <a:latin typeface="Calibri" panose="020F0502020204030204" pitchFamily="34" charset="0"/>
                <a:cs typeface="Calibri" panose="020F0502020204030204" pitchFamily="34" charset="0"/>
              </a:rPr>
              <a:t>2D case studies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B59A28-C0D9-27F9-19D4-FE4F8B363ACC}"/>
              </a:ext>
            </a:extLst>
          </p:cNvPr>
          <p:cNvSpPr txBox="1"/>
          <p:nvPr/>
        </p:nvSpPr>
        <p:spPr>
          <a:xfrm>
            <a:off x="343987" y="1305246"/>
            <a:ext cx="564298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Key parameters and schematic views for the three case studies.</a:t>
            </a:r>
          </a:p>
        </p:txBody>
      </p:sp>
      <p:sp>
        <p:nvSpPr>
          <p:cNvPr id="2" name="Slide Number Placeholder 2">
            <a:extLst>
              <a:ext uri="{FF2B5EF4-FFF2-40B4-BE49-F238E27FC236}">
                <a16:creationId xmlns:a16="http://schemas.microsoft.com/office/drawing/2014/main" id="{71CEC752-9858-25AA-FBAE-68F2150C5ACE}"/>
              </a:ext>
            </a:extLst>
          </p:cNvPr>
          <p:cNvSpPr txBox="1">
            <a:spLocks/>
          </p:cNvSpPr>
          <p:nvPr/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 rtl="0">
              <a:defRPr lang="en-gb"/>
            </a:defPPr>
            <a:lvl1pPr marL="0" algn="ctr" defTabSz="914400" rtl="0" eaLnBrk="1" latinLnBrk="0" hangingPunct="1">
              <a:defRPr sz="1200" i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19B51A1E-902D-48AF-9020-955120F399B6}" type="slidenum">
              <a:rPr lang="en-GB" smtClean="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B01ECD-85FC-93E0-69C3-BEF6E3094F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987" y="1643800"/>
            <a:ext cx="6903061" cy="3695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745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69205C-B6CC-2931-383D-E3B2DF1145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B381E88-CE21-70C7-B632-BCE145E18C33}"/>
              </a:ext>
            </a:extLst>
          </p:cNvPr>
          <p:cNvSpPr/>
          <p:nvPr/>
        </p:nvSpPr>
        <p:spPr>
          <a:xfrm>
            <a:off x="5416549" y="0"/>
            <a:ext cx="6797275" cy="6858000"/>
          </a:xfrm>
          <a:prstGeom prst="rect">
            <a:avLst/>
          </a:prstGeom>
          <a:solidFill>
            <a:srgbClr val="D8EE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sp>
        <p:nvSpPr>
          <p:cNvPr id="15" name="Slide Number Placeholder 2">
            <a:extLst>
              <a:ext uri="{FF2B5EF4-FFF2-40B4-BE49-F238E27FC236}">
                <a16:creationId xmlns:a16="http://schemas.microsoft.com/office/drawing/2014/main" id="{9ED361A2-F861-2248-9EB0-795B83CC60C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0591502" y="5715460"/>
            <a:ext cx="278418" cy="27432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 smtClean="0"/>
              <a:pPr rtl="0">
                <a:spcAft>
                  <a:spcPts val="600"/>
                </a:spcAft>
              </a:pPr>
              <a:t>6</a:t>
            </a:fld>
            <a:endParaRPr lang="en-GB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7A9657-AEC1-5DBA-BD4A-1F64A9B53018}"/>
              </a:ext>
            </a:extLst>
          </p:cNvPr>
          <p:cNvSpPr txBox="1"/>
          <p:nvPr/>
        </p:nvSpPr>
        <p:spPr>
          <a:xfrm>
            <a:off x="6282154" y="5952436"/>
            <a:ext cx="46924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Geometry of the rock sample derived from micro-CT scans, showing the dimensions and boundary conditions used in the 3D simulations.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C6ABAC9-2889-BB8F-5626-A07A5621A7AF}"/>
              </a:ext>
            </a:extLst>
          </p:cNvPr>
          <p:cNvSpPr txBox="1">
            <a:spLocks/>
          </p:cNvSpPr>
          <p:nvPr/>
        </p:nvSpPr>
        <p:spPr>
          <a:xfrm>
            <a:off x="432000" y="295275"/>
            <a:ext cx="7250204" cy="485775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 cap="all" spc="-1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900" cap="none" dirty="0">
                <a:latin typeface="Calibri" panose="020F0502020204030204" pitchFamily="34" charset="0"/>
                <a:cs typeface="Calibri" panose="020F0502020204030204" pitchFamily="34" charset="0"/>
              </a:rPr>
              <a:t>3D case studies</a:t>
            </a:r>
          </a:p>
        </p:txBody>
      </p:sp>
      <p:pic>
        <p:nvPicPr>
          <p:cNvPr id="9" name="Picture 8" descr="A close-up of a cube&#10;&#10;Description automatically generated">
            <a:extLst>
              <a:ext uri="{FF2B5EF4-FFF2-40B4-BE49-F238E27FC236}">
                <a16:creationId xmlns:a16="http://schemas.microsoft.com/office/drawing/2014/main" id="{6C336E80-B49C-EEDE-ADC0-2718DF724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0756" y="781050"/>
            <a:ext cx="4692400" cy="513328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06FDCBF-FD1A-EED5-A176-16837D5D3A94}"/>
              </a:ext>
            </a:extLst>
          </p:cNvPr>
          <p:cNvSpPr txBox="1"/>
          <p:nvPr/>
        </p:nvSpPr>
        <p:spPr>
          <a:xfrm>
            <a:off x="774900" y="2866810"/>
            <a:ext cx="430002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Micro-CT scans of actual rock samples from three overlying sandstone layers exposed in Lower Cretaceous fluviatile sands on Mount Carmel, Northern.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75993DF8-5E16-59E5-29AF-F03AC916B7B0}"/>
                  </a:ext>
                </a:extLst>
              </p:cNvPr>
              <p:cNvSpPr txBox="1"/>
              <p:nvPr/>
            </p:nvSpPr>
            <p:spPr>
              <a:xfrm>
                <a:off x="891540" y="4212789"/>
                <a:ext cx="4076699" cy="1107996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1600" dirty="0">
                    <a:latin typeface="Calibri" panose="020F0502020204030204" pitchFamily="34" charset="0"/>
                    <a:ea typeface="Cambria Math" panose="02040503050406030204" pitchFamily="18" charset="0"/>
                    <a:cs typeface="Calibri" panose="020F0502020204030204" pitchFamily="34" charset="0"/>
                  </a:rPr>
                  <a:t>Simulation Size: </a:t>
                </a:r>
                <a14:m>
                  <m:oMath xmlns:m="http://schemas.openxmlformats.org/officeDocument/2006/math">
                    <m:r>
                      <a:rPr lang="en-GB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300×300×30</m:t>
                    </m:r>
                    <m:r>
                      <a:rPr lang="en-GB" sz="1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</m:t>
                    </m:r>
                  </m:oMath>
                </a14:m>
                <a:endParaRPr lang="en-GB" sz="1600" dirty="0">
                  <a:latin typeface="Calibri" panose="020F0502020204030204" pitchFamily="34" charset="0"/>
                  <a:ea typeface="Cambria Math" panose="02040503050406030204" pitchFamily="18" charset="0"/>
                  <a:cs typeface="Calibri" panose="020F050202020403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1600" i="1" dirty="0">
                    <a:latin typeface="Calibri" panose="020F0502020204030204" pitchFamily="34" charset="0"/>
                    <a:ea typeface="Cambria Math" panose="02040503050406030204" pitchFamily="18" charset="0"/>
                    <a:cs typeface="Calibri" panose="020F0502020204030204" pitchFamily="34" charset="0"/>
                  </a:rPr>
                  <a:t>0.6 × 0.6 × 0.6 mm</a:t>
                </a:r>
                <a:r>
                  <a:rPr lang="en-GB" sz="1600" i="1" baseline="30000" dirty="0">
                    <a:latin typeface="Calibri" panose="020F0502020204030204" pitchFamily="34" charset="0"/>
                    <a:ea typeface="Cambria Math" panose="02040503050406030204" pitchFamily="18" charset="0"/>
                    <a:cs typeface="Calibri" panose="020F0502020204030204" pitchFamily="34" charset="0"/>
                  </a:rPr>
                  <a:t>3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16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GB" sz="16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r>
                        <a:rPr lang="en-GB" sz="16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=2 </m:t>
                      </m:r>
                      <m:r>
                        <a:rPr lang="en-GB" sz="16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𝜇</m:t>
                      </m:r>
                      <m:r>
                        <a:rPr lang="en-GB" sz="16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𝑚</m:t>
                      </m:r>
                    </m:oMath>
                  </m:oMathPara>
                </a14:m>
                <a:endParaRPr lang="en-GB" sz="1600" b="0" dirty="0">
                  <a:latin typeface="Calibri" panose="020F0502020204030204" pitchFamily="34" charset="0"/>
                  <a:ea typeface="Cambria Math" panose="02040503050406030204" pitchFamily="18" charset="0"/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75993DF8-5E16-59E5-29AF-F03AC916B7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1540" y="4212789"/>
                <a:ext cx="4076699" cy="1107996"/>
              </a:xfrm>
              <a:prstGeom prst="rect">
                <a:avLst/>
              </a:prstGeom>
              <a:blipFill>
                <a:blip r:embed="rId3"/>
                <a:stretch>
                  <a:fillRect l="-29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2">
            <a:extLst>
              <a:ext uri="{FF2B5EF4-FFF2-40B4-BE49-F238E27FC236}">
                <a16:creationId xmlns:a16="http://schemas.microsoft.com/office/drawing/2014/main" id="{1C38E466-B461-1B9F-4B86-5EE4B4F55114}"/>
              </a:ext>
            </a:extLst>
          </p:cNvPr>
          <p:cNvSpPr txBox="1">
            <a:spLocks/>
          </p:cNvSpPr>
          <p:nvPr/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 rtl="0">
              <a:defRPr lang="en-gb"/>
            </a:defPPr>
            <a:lvl1pPr marL="0" algn="ctr" defTabSz="914400" rtl="0" eaLnBrk="1" latinLnBrk="0" hangingPunct="1">
              <a:defRPr sz="1200" i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19B51A1E-902D-48AF-9020-955120F399B6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31E9C1A9-E3B5-EAA5-D2B7-7C39EE395E16}"/>
                  </a:ext>
                </a:extLst>
              </p:cNvPr>
              <p:cNvSpPr txBox="1"/>
              <p:nvPr/>
            </p:nvSpPr>
            <p:spPr>
              <a:xfrm>
                <a:off x="891540" y="5421735"/>
                <a:ext cx="4052062" cy="8617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6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Case 4: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sz="160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</m:acc>
                    <m:r>
                      <a:rPr lang="en-GB" sz="1600" b="0" i="1" smtClean="0">
                        <a:latin typeface="Cambria Math" panose="02040503050406030204" pitchFamily="18" charset="0"/>
                      </a:rPr>
                      <m:t>=−8</m:t>
                    </m:r>
                    <m:r>
                      <a:rPr lang="en-GB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−2</m:t>
                        </m:r>
                      </m:sup>
                    </m:sSup>
                    <m:r>
                      <a:rPr lang="en-GB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𝑘𝑔</m:t>
                    </m:r>
                    <m:r>
                      <a:rPr lang="en-GB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.</m:t>
                    </m:r>
                    <m:sSup>
                      <m:sSupPr>
                        <m:ctrlP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𝑠</m:t>
                        </m:r>
                      </m:e>
                      <m:sup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−1</m:t>
                        </m:r>
                      </m:sup>
                    </m:sSup>
                    <m:sSup>
                      <m:sSupPr>
                        <m:ctrlP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  <a:p>
                <a:r>
                  <a:rPr lang="en-GB" sz="16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Case 5: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sz="160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</m:acc>
                    <m:r>
                      <a:rPr lang="en-GB" sz="1600" b="0" i="1" smtClean="0">
                        <a:latin typeface="Cambria Math" panose="02040503050406030204" pitchFamily="18" charset="0"/>
                      </a:rPr>
                      <m:t>=−6.4</m:t>
                    </m:r>
                    <m:r>
                      <a:rPr lang="en-GB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𝑘𝑔</m:t>
                    </m:r>
                    <m:r>
                      <a:rPr lang="en-GB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.</m:t>
                    </m:r>
                    <m:sSup>
                      <m:sSupPr>
                        <m:ctrlP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𝑠</m:t>
                        </m:r>
                      </m:e>
                      <m:sup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−1</m:t>
                        </m:r>
                      </m:sup>
                    </m:sSup>
                    <m:sSup>
                      <m:sSupPr>
                        <m:ctrlP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  <a:p>
                <a:pPr algn="ctr"/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31E9C1A9-E3B5-EAA5-D2B7-7C39EE395E1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1540" y="5421735"/>
                <a:ext cx="4052062" cy="861774"/>
              </a:xfrm>
              <a:prstGeom prst="rect">
                <a:avLst/>
              </a:prstGeom>
              <a:blipFill>
                <a:blip r:embed="rId4"/>
                <a:stretch>
                  <a:fillRect l="-752" t="-21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hape 4">
            <a:extLst>
              <a:ext uri="{FF2B5EF4-FFF2-40B4-BE49-F238E27FC236}">
                <a16:creationId xmlns:a16="http://schemas.microsoft.com/office/drawing/2014/main" id="{EBE6B97D-888D-359B-DC55-74CDAA85A17F}"/>
              </a:ext>
            </a:extLst>
          </p:cNvPr>
          <p:cNvSpPr/>
          <p:nvPr/>
        </p:nvSpPr>
        <p:spPr>
          <a:xfrm>
            <a:off x="675006" y="4359856"/>
            <a:ext cx="45720" cy="1554480"/>
          </a:xfrm>
          <a:prstGeom prst="rect">
            <a:avLst/>
          </a:prstGeom>
          <a:solidFill>
            <a:srgbClr val="B58A2E"/>
          </a:solidFill>
          <a:ln w="12700">
            <a:solidFill>
              <a:srgbClr val="B58A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6283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2081FF-585B-1741-315F-71ECE43E70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9D05D4FD-8E24-22AB-2DAE-8D3BBBAC8634}"/>
              </a:ext>
            </a:extLst>
          </p:cNvPr>
          <p:cNvSpPr/>
          <p:nvPr/>
        </p:nvSpPr>
        <p:spPr>
          <a:xfrm>
            <a:off x="107561" y="914682"/>
            <a:ext cx="4019312" cy="5490597"/>
          </a:xfrm>
          <a:prstGeom prst="rect">
            <a:avLst/>
          </a:prstGeom>
          <a:solidFill>
            <a:srgbClr val="D8EE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175FF34-DEDC-0676-767F-9E77BCA33F25}"/>
              </a:ext>
            </a:extLst>
          </p:cNvPr>
          <p:cNvSpPr/>
          <p:nvPr/>
        </p:nvSpPr>
        <p:spPr>
          <a:xfrm>
            <a:off x="4148344" y="6372225"/>
            <a:ext cx="8043656" cy="48577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F7A8A6-AB18-6C23-03D0-1693FF9A6B13}"/>
              </a:ext>
            </a:extLst>
          </p:cNvPr>
          <p:cNvSpPr/>
          <p:nvPr/>
        </p:nvSpPr>
        <p:spPr>
          <a:xfrm>
            <a:off x="4175953" y="358140"/>
            <a:ext cx="8016048" cy="65913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AC7724F-3E04-3F41-8E0A-00FF9EB27233}"/>
              </a:ext>
            </a:extLst>
          </p:cNvPr>
          <p:cNvSpPr/>
          <p:nvPr/>
        </p:nvSpPr>
        <p:spPr>
          <a:xfrm>
            <a:off x="4246703" y="3429001"/>
            <a:ext cx="7755392" cy="2972750"/>
          </a:xfrm>
          <a:prstGeom prst="rect">
            <a:avLst/>
          </a:prstGeom>
          <a:solidFill>
            <a:srgbClr val="D8EE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sp>
        <p:nvSpPr>
          <p:cNvPr id="15" name="Slide Number Placeholder 2">
            <a:extLst>
              <a:ext uri="{FF2B5EF4-FFF2-40B4-BE49-F238E27FC236}">
                <a16:creationId xmlns:a16="http://schemas.microsoft.com/office/drawing/2014/main" id="{653BAABD-5725-3D0C-5F0B-B781F32F0853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0591502" y="5715460"/>
            <a:ext cx="278418" cy="27432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 smtClean="0"/>
              <a:pPr rtl="0">
                <a:spcAft>
                  <a:spcPts val="600"/>
                </a:spcAft>
              </a:pPr>
              <a:t>7</a:t>
            </a:fld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9D333AE-4294-00A6-F8C7-4FEB42CB847C}"/>
              </a:ext>
            </a:extLst>
          </p:cNvPr>
          <p:cNvSpPr txBox="1">
            <a:spLocks/>
          </p:cNvSpPr>
          <p:nvPr/>
        </p:nvSpPr>
        <p:spPr>
          <a:xfrm>
            <a:off x="432000" y="295275"/>
            <a:ext cx="7250204" cy="485775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 cap="all" spc="-1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900" cap="none" dirty="0">
                <a:latin typeface="Calibri" panose="020F0502020204030204" pitchFamily="34" charset="0"/>
                <a:cs typeface="Calibri" panose="020F0502020204030204" pitchFamily="34" charset="0"/>
              </a:rPr>
              <a:t>Validation</a:t>
            </a:r>
            <a:endParaRPr lang="en-GB" sz="2900" b="0" cap="none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Slide Number Placeholder 2">
            <a:extLst>
              <a:ext uri="{FF2B5EF4-FFF2-40B4-BE49-F238E27FC236}">
                <a16:creationId xmlns:a16="http://schemas.microsoft.com/office/drawing/2014/main" id="{4DD6CDD3-A319-8AD4-2F95-E83CF50EAAA1}"/>
              </a:ext>
            </a:extLst>
          </p:cNvPr>
          <p:cNvSpPr txBox="1">
            <a:spLocks/>
          </p:cNvSpPr>
          <p:nvPr/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 rtl="0">
              <a:defRPr lang="en-gb"/>
            </a:defPPr>
            <a:lvl1pPr marL="0" algn="ctr" defTabSz="914400" rtl="0" eaLnBrk="1" latinLnBrk="0" hangingPunct="1">
              <a:defRPr sz="1200" i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19B51A1E-902D-48AF-9020-955120F399B6}" type="slidenum">
              <a:rPr lang="en-GB" smtClean="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7</a:t>
            </a:fld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1E9B857-19B2-A6D4-A034-D36BE47185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234" y="1762548"/>
            <a:ext cx="1960376" cy="207645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A7DDB2E-6CF3-64CB-DC67-D9CAA21904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234" y="3838999"/>
            <a:ext cx="3844259" cy="146222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FC09FEE-E9F5-DBC0-4BC2-2BCB90C7B9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233" y="5301228"/>
            <a:ext cx="3844259" cy="4439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6FC97D-E809-7C94-50AE-E602E017F3CF}"/>
              </a:ext>
            </a:extLst>
          </p:cNvPr>
          <p:cNvSpPr txBox="1"/>
          <p:nvPr/>
        </p:nvSpPr>
        <p:spPr>
          <a:xfrm>
            <a:off x="2014599" y="3032226"/>
            <a:ext cx="140818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Height of the capillary interface in the capillary tubes over time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D5EB18F-C0ED-ED74-2B7E-353494A5DA62}"/>
              </a:ext>
            </a:extLst>
          </p:cNvPr>
          <p:cNvSpPr txBox="1"/>
          <p:nvPr/>
        </p:nvSpPr>
        <p:spPr>
          <a:xfrm>
            <a:off x="138235" y="995338"/>
            <a:ext cx="401931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Two interconnected vertical capillary tubes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6531E15-A12E-B8F6-1F58-25AA12931DA9}"/>
              </a:ext>
            </a:extLst>
          </p:cNvPr>
          <p:cNvSpPr/>
          <p:nvPr/>
        </p:nvSpPr>
        <p:spPr>
          <a:xfrm>
            <a:off x="4246704" y="900594"/>
            <a:ext cx="7755392" cy="2438829"/>
          </a:xfrm>
          <a:prstGeom prst="rect">
            <a:avLst/>
          </a:prstGeom>
          <a:solidFill>
            <a:srgbClr val="D8EE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2FC50CE-B938-5C52-4442-5CF862F9E9FD}"/>
              </a:ext>
            </a:extLst>
          </p:cNvPr>
          <p:cNvSpPr txBox="1"/>
          <p:nvPr/>
        </p:nvSpPr>
        <p:spPr>
          <a:xfrm>
            <a:off x="4224544" y="964560"/>
            <a:ext cx="15253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solidFill>
                  <a:srgbClr val="0E1B2C"/>
                </a:solidFill>
                <a:latin typeface="Calibri" panose="020F0502020204030204" pitchFamily="34" charset="0"/>
                <a:ea typeface="Georgia" pitchFamily="34" charset="-122"/>
                <a:cs typeface="Calibri" panose="020F0502020204030204" pitchFamily="34" charset="0"/>
              </a:rPr>
              <a:t>Co-current channel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 5">
            <a:extLst>
              <a:ext uri="{FF2B5EF4-FFF2-40B4-BE49-F238E27FC236}">
                <a16:creationId xmlns:a16="http://schemas.microsoft.com/office/drawing/2014/main" id="{81B135DE-0704-601E-DEAF-FD90FA865787}"/>
              </a:ext>
            </a:extLst>
          </p:cNvPr>
          <p:cNvSpPr/>
          <p:nvPr/>
        </p:nvSpPr>
        <p:spPr>
          <a:xfrm>
            <a:off x="4332612" y="1540579"/>
            <a:ext cx="1367763" cy="57880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Two-layer flow,  </a:t>
            </a:r>
            <a:br>
              <a:rPr lang="en-US" sz="1200" dirty="0"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ρ-ratio 10⁻³</a:t>
            </a:r>
            <a:br>
              <a:rPr lang="en-US" sz="1200" dirty="0"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 ν-ratio 10</a:t>
            </a:r>
            <a:endParaRPr lang="en-US" sz="12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53CF2772-41AA-0F6F-651B-7CD1E98B53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0375" y="1405506"/>
            <a:ext cx="6121908" cy="180365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353C330A-B0BA-BDBC-E0F8-7986EBF81C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00375" y="3510573"/>
            <a:ext cx="6121908" cy="2788003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1D5B6A21-CCDA-4687-F448-1F4B547C67BB}"/>
              </a:ext>
            </a:extLst>
          </p:cNvPr>
          <p:cNvSpPr txBox="1"/>
          <p:nvPr/>
        </p:nvSpPr>
        <p:spPr>
          <a:xfrm>
            <a:off x="4224544" y="3419133"/>
            <a:ext cx="221785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solidFill>
                  <a:srgbClr val="0E1B2C"/>
                </a:solidFill>
                <a:latin typeface="Calibri" panose="020F0502020204030204" pitchFamily="34" charset="0"/>
                <a:ea typeface="Georgia" pitchFamily="34" charset="-122"/>
                <a:cs typeface="Calibri" panose="020F0502020204030204" pitchFamily="34" charset="0"/>
              </a:rPr>
              <a:t>Micromodel experiment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BB93968-0C9C-EDED-C287-8A1C58D8769B}"/>
              </a:ext>
            </a:extLst>
          </p:cNvPr>
          <p:cNvSpPr txBox="1"/>
          <p:nvPr/>
        </p:nvSpPr>
        <p:spPr>
          <a:xfrm>
            <a:off x="4332612" y="3997362"/>
            <a:ext cx="164386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20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Yan et al. 2025</a:t>
            </a:r>
            <a:endParaRPr lang="en-US" sz="120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68079EF-86A1-EC83-0386-3465D77E3B8B}"/>
              </a:ext>
            </a:extLst>
          </p:cNvPr>
          <p:cNvSpPr/>
          <p:nvPr/>
        </p:nvSpPr>
        <p:spPr>
          <a:xfrm>
            <a:off x="4175952" y="-10733"/>
            <a:ext cx="8167655" cy="97529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807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A52846-47D8-02AA-1E92-C4CE3ACC8A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69F0D316-6769-8C4A-C2B8-981AF6659FAD}"/>
              </a:ext>
            </a:extLst>
          </p:cNvPr>
          <p:cNvSpPr/>
          <p:nvPr/>
        </p:nvSpPr>
        <p:spPr>
          <a:xfrm>
            <a:off x="9972675" y="-29482"/>
            <a:ext cx="2989066" cy="65913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5C0A09-D7F0-1BF3-CE2D-7BAA7E9A94E3}"/>
              </a:ext>
            </a:extLst>
          </p:cNvPr>
          <p:cNvSpPr/>
          <p:nvPr/>
        </p:nvSpPr>
        <p:spPr>
          <a:xfrm>
            <a:off x="-1" y="2809875"/>
            <a:ext cx="12192001" cy="4042872"/>
          </a:xfrm>
          <a:prstGeom prst="rect">
            <a:avLst/>
          </a:prstGeom>
          <a:solidFill>
            <a:srgbClr val="D8EE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sp>
        <p:nvSpPr>
          <p:cNvPr id="15" name="Slide Number Placeholder 2">
            <a:extLst>
              <a:ext uri="{FF2B5EF4-FFF2-40B4-BE49-F238E27FC236}">
                <a16:creationId xmlns:a16="http://schemas.microsoft.com/office/drawing/2014/main" id="{44F0FB86-4FA9-6811-7666-B5A43EAF1D39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0591502" y="5715460"/>
            <a:ext cx="278418" cy="27432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 smtClean="0"/>
              <a:pPr rtl="0">
                <a:spcAft>
                  <a:spcPts val="600"/>
                </a:spcAft>
              </a:pPr>
              <a:t>8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C3DC04D-7AC1-764B-6938-42B24CD16E42}"/>
              </a:ext>
            </a:extLst>
          </p:cNvPr>
          <p:cNvSpPr txBox="1">
            <a:spLocks/>
          </p:cNvSpPr>
          <p:nvPr/>
        </p:nvSpPr>
        <p:spPr>
          <a:xfrm>
            <a:off x="432000" y="295275"/>
            <a:ext cx="7250204" cy="485775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 cap="all" spc="-1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900" cap="none" dirty="0">
                <a:latin typeface="Calibri" panose="020F0502020204030204" pitchFamily="34" charset="0"/>
                <a:cs typeface="Calibri" panose="020F0502020204030204" pitchFamily="34" charset="0"/>
              </a:rPr>
              <a:t>2D case studies</a:t>
            </a:r>
          </a:p>
        </p:txBody>
      </p:sp>
      <p:pic>
        <p:nvPicPr>
          <p:cNvPr id="4" name="merged_cropped_video">
            <a:hlinkClick r:id="" action="ppaction://media"/>
            <a:extLst>
              <a:ext uri="{FF2B5EF4-FFF2-40B4-BE49-F238E27FC236}">
                <a16:creationId xmlns:a16="http://schemas.microsoft.com/office/drawing/2014/main" id="{5F41AE05-DE2A-3D2F-CD20-62F5B22BA71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91565" y="3296575"/>
            <a:ext cx="3149582" cy="3155426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B1AFC038-9A4C-09B2-AC2E-D31D27FB3C0C}"/>
              </a:ext>
            </a:extLst>
          </p:cNvPr>
          <p:cNvGrpSpPr/>
          <p:nvPr/>
        </p:nvGrpSpPr>
        <p:grpSpPr>
          <a:xfrm rot="5400000">
            <a:off x="9994309" y="4626232"/>
            <a:ext cx="1821633" cy="490224"/>
            <a:chOff x="1117272" y="5752679"/>
            <a:chExt cx="2181226" cy="550249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FB78B028-2CC5-D923-B55D-BE96044DE986}"/>
                </a:ext>
              </a:extLst>
            </p:cNvPr>
            <p:cNvGrpSpPr/>
            <p:nvPr/>
          </p:nvGrpSpPr>
          <p:grpSpPr>
            <a:xfrm>
              <a:off x="1117272" y="5752679"/>
              <a:ext cx="2181226" cy="550249"/>
              <a:chOff x="1117272" y="5752679"/>
              <a:chExt cx="2181226" cy="550249"/>
            </a:xfrm>
          </p:grpSpPr>
          <p:pic>
            <p:nvPicPr>
              <p:cNvPr id="2" name="Picture 1" descr="A screenshot of a computer screen&#10;&#10;Description automatically generated">
                <a:extLst>
                  <a:ext uri="{FF2B5EF4-FFF2-40B4-BE49-F238E27FC236}">
                    <a16:creationId xmlns:a16="http://schemas.microsoft.com/office/drawing/2014/main" id="{E41DF5DA-AEC8-17B5-AF86-82883239F04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/>
              <a:srcRect l="37029" t="86752" r="37805" b="116"/>
              <a:stretch/>
            </p:blipFill>
            <p:spPr>
              <a:xfrm>
                <a:off x="1117272" y="5752679"/>
                <a:ext cx="2181226" cy="550249"/>
              </a:xfrm>
              <a:prstGeom prst="rect">
                <a:avLst/>
              </a:prstGeom>
            </p:spPr>
          </p:pic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1BA28309-88B9-053F-C68E-4FDBB1BD790D}"/>
                  </a:ext>
                </a:extLst>
              </p:cNvPr>
              <p:cNvSpPr/>
              <p:nvPr/>
            </p:nvSpPr>
            <p:spPr>
              <a:xfrm>
                <a:off x="2542474" y="5841999"/>
                <a:ext cx="585344" cy="164679"/>
              </a:xfrm>
              <a:prstGeom prst="rect">
                <a:avLst/>
              </a:prstGeom>
              <a:solidFill>
                <a:srgbClr val="132C5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E34B7D1B-50A2-3527-C284-2536B4A28DAE}"/>
                  </a:ext>
                </a:extLst>
              </p:cNvPr>
              <p:cNvSpPr/>
              <p:nvPr/>
            </p:nvSpPr>
            <p:spPr>
              <a:xfrm>
                <a:off x="1958774" y="5841999"/>
                <a:ext cx="585344" cy="164679"/>
              </a:xfrm>
              <a:prstGeom prst="rect">
                <a:avLst/>
              </a:prstGeom>
              <a:solidFill>
                <a:srgbClr val="87323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E12712A-2BDE-99B3-D4CA-8DEE1DA49C54}"/>
                </a:ext>
              </a:extLst>
            </p:cNvPr>
            <p:cNvSpPr/>
            <p:nvPr/>
          </p:nvSpPr>
          <p:spPr>
            <a:xfrm>
              <a:off x="1385682" y="5841322"/>
              <a:ext cx="585344" cy="164679"/>
            </a:xfrm>
            <a:prstGeom prst="rect">
              <a:avLst/>
            </a:prstGeom>
            <a:solidFill>
              <a:srgbClr val="A9A8A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6" name="case2 tag 1">
            <a:hlinkClick r:id="" action="ppaction://media"/>
            <a:extLst>
              <a:ext uri="{FF2B5EF4-FFF2-40B4-BE49-F238E27FC236}">
                <a16:creationId xmlns:a16="http://schemas.microsoft.com/office/drawing/2014/main" id="{B048F8BD-7A08-ECEE-B500-C71F91D55698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10"/>
          <a:srcRect l="4726" t="3824" r="4135" b="3954"/>
          <a:stretch/>
        </p:blipFill>
        <p:spPr>
          <a:xfrm>
            <a:off x="4045217" y="3289995"/>
            <a:ext cx="3149582" cy="316867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A20614A-5CFE-E39D-3217-0E8C3A0A40F3}"/>
              </a:ext>
            </a:extLst>
          </p:cNvPr>
          <p:cNvSpPr txBox="1"/>
          <p:nvPr/>
        </p:nvSpPr>
        <p:spPr>
          <a:xfrm>
            <a:off x="1509085" y="2980799"/>
            <a:ext cx="1319364" cy="33111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latin typeface="Calibri" panose="020F0502020204030204" pitchFamily="34" charset="0"/>
                <a:ea typeface="Cambria Math" panose="02040503050406030204" pitchFamily="18" charset="0"/>
                <a:cs typeface="Calibri" panose="020F0502020204030204" pitchFamily="34" charset="0"/>
              </a:rPr>
              <a:t>Case 1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2F394D-4097-D95A-2DD1-29FF035BED04}"/>
              </a:ext>
            </a:extLst>
          </p:cNvPr>
          <p:cNvSpPr txBox="1"/>
          <p:nvPr/>
        </p:nvSpPr>
        <p:spPr>
          <a:xfrm>
            <a:off x="4845422" y="2967873"/>
            <a:ext cx="1319364" cy="33111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latin typeface="Calibri" panose="020F0502020204030204" pitchFamily="34" charset="0"/>
                <a:ea typeface="Cambria Math" panose="02040503050406030204" pitchFamily="18" charset="0"/>
                <a:cs typeface="Calibri" panose="020F0502020204030204" pitchFamily="34" charset="0"/>
              </a:rPr>
              <a:t>Case 2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E9A9F4-CF1A-A346-BBE0-C6B1F98ACE44}"/>
              </a:ext>
            </a:extLst>
          </p:cNvPr>
          <p:cNvSpPr txBox="1"/>
          <p:nvPr/>
        </p:nvSpPr>
        <p:spPr>
          <a:xfrm>
            <a:off x="8294035" y="2980799"/>
            <a:ext cx="1319364" cy="33111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latin typeface="Calibri" panose="020F0502020204030204" pitchFamily="34" charset="0"/>
                <a:ea typeface="Cambria Math" panose="02040503050406030204" pitchFamily="18" charset="0"/>
                <a:cs typeface="Calibri" panose="020F0502020204030204" pitchFamily="34" charset="0"/>
              </a:rPr>
              <a:t>Case 3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1FA9614-DA46-527D-F22F-9423DF996B20}"/>
              </a:ext>
            </a:extLst>
          </p:cNvPr>
          <p:cNvSpPr txBox="1">
            <a:spLocks/>
          </p:cNvSpPr>
          <p:nvPr/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 rtl="0">
              <a:defRPr lang="en-gb"/>
            </a:defPPr>
            <a:lvl1pPr marL="0" algn="ctr" defTabSz="914400" rtl="0" eaLnBrk="1" latinLnBrk="0" hangingPunct="1">
              <a:defRPr sz="1200" i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19B51A1E-902D-48AF-9020-955120F399B6}" type="slidenum">
              <a:rPr lang="en-GB" smtClean="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9" name="case 3 homo">
            <a:hlinkClick r:id="" action="ppaction://media"/>
            <a:extLst>
              <a:ext uri="{FF2B5EF4-FFF2-40B4-BE49-F238E27FC236}">
                <a16:creationId xmlns:a16="http://schemas.microsoft.com/office/drawing/2014/main" id="{295C7232-1E60-EC76-9350-372A8C18F204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rcRect l="16303" t="6458" r="16338" b="6597"/>
          <a:stretch/>
        </p:blipFill>
        <p:spPr>
          <a:xfrm>
            <a:off x="7377864" y="3276111"/>
            <a:ext cx="3190466" cy="31904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814ACBD-3D75-49AE-E40A-D96701B03765}"/>
              </a:ext>
            </a:extLst>
          </p:cNvPr>
          <p:cNvSpPr txBox="1"/>
          <p:nvPr/>
        </p:nvSpPr>
        <p:spPr>
          <a:xfrm>
            <a:off x="691565" y="6514193"/>
            <a:ext cx="987676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Fluid distribution across each scenario over time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E870D986-5069-F3D0-40C4-98289675DA8B}"/>
              </a:ext>
            </a:extLst>
          </p:cNvPr>
          <p:cNvGrpSpPr/>
          <p:nvPr/>
        </p:nvGrpSpPr>
        <p:grpSpPr>
          <a:xfrm>
            <a:off x="691565" y="1362075"/>
            <a:ext cx="3149582" cy="1238250"/>
            <a:chOff x="11630372" y="-518160"/>
            <a:chExt cx="4434840" cy="1417320"/>
          </a:xfrm>
        </p:grpSpPr>
        <p:sp>
          <p:nvSpPr>
            <p:cNvPr id="20" name="Shape 3">
              <a:extLst>
                <a:ext uri="{FF2B5EF4-FFF2-40B4-BE49-F238E27FC236}">
                  <a16:creationId xmlns:a16="http://schemas.microsoft.com/office/drawing/2014/main" id="{B22D6DDC-7E0F-BD99-89BE-B9E4444D031A}"/>
                </a:ext>
              </a:extLst>
            </p:cNvPr>
            <p:cNvSpPr/>
            <p:nvPr/>
          </p:nvSpPr>
          <p:spPr>
            <a:xfrm>
              <a:off x="11630372" y="-518160"/>
              <a:ext cx="54864" cy="1371600"/>
            </a:xfrm>
            <a:prstGeom prst="rect">
              <a:avLst/>
            </a:prstGeom>
            <a:solidFill>
              <a:srgbClr val="8E1F2D"/>
            </a:solidFill>
            <a:ln w="12700">
              <a:solidFill>
                <a:srgbClr val="8E1F2D"/>
              </a:solidFill>
              <a:prstDash val="solid"/>
            </a:ln>
          </p:spPr>
          <p:txBody>
            <a:bodyPr/>
            <a:lstStyle/>
            <a:p>
              <a:endParaRPr lang="en-GB" sz="16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1" name="Text 4">
              <a:extLst>
                <a:ext uri="{FF2B5EF4-FFF2-40B4-BE49-F238E27FC236}">
                  <a16:creationId xmlns:a16="http://schemas.microsoft.com/office/drawing/2014/main" id="{580FB82E-377A-5981-F7BB-64FA843E0C9E}"/>
                </a:ext>
              </a:extLst>
            </p:cNvPr>
            <p:cNvSpPr/>
            <p:nvPr/>
          </p:nvSpPr>
          <p:spPr>
            <a:xfrm>
              <a:off x="11813252" y="-518160"/>
              <a:ext cx="4251960" cy="411480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600" b="1" dirty="0">
                  <a:solidFill>
                    <a:srgbClr val="0E1B2C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Case 1</a:t>
              </a:r>
              <a:r>
                <a:rPr lang="en-US" sz="1600" i="1" dirty="0">
                  <a:solidFill>
                    <a:srgbClr val="8E1F2D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    Γ = 7.5 × 10⁻⁷</a:t>
              </a:r>
              <a:endParaRPr lang="en-US" sz="16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2" name="Text 5">
              <a:extLst>
                <a:ext uri="{FF2B5EF4-FFF2-40B4-BE49-F238E27FC236}">
                  <a16:creationId xmlns:a16="http://schemas.microsoft.com/office/drawing/2014/main" id="{B1ADA69F-C5A2-9EFB-201C-F3743071CB0B}"/>
                </a:ext>
              </a:extLst>
            </p:cNvPr>
            <p:cNvSpPr/>
            <p:nvPr/>
          </p:nvSpPr>
          <p:spPr>
            <a:xfrm>
              <a:off x="11813252" y="-106680"/>
              <a:ext cx="4251960" cy="1005840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600" dirty="0">
                  <a:solidFill>
                    <a:srgbClr val="151515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Capillarity dominates. Coarse drains first; fine retains water → non-linear front.</a:t>
              </a:r>
              <a:endParaRPr lang="en-US" sz="16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219ABE6-252C-B806-C5D2-8948D540F518}"/>
              </a:ext>
            </a:extLst>
          </p:cNvPr>
          <p:cNvGrpSpPr/>
          <p:nvPr/>
        </p:nvGrpSpPr>
        <p:grpSpPr>
          <a:xfrm>
            <a:off x="3978695" y="1362074"/>
            <a:ext cx="3216104" cy="1278793"/>
            <a:chOff x="11630372" y="1036320"/>
            <a:chExt cx="4434840" cy="1417320"/>
          </a:xfrm>
        </p:grpSpPr>
        <p:sp>
          <p:nvSpPr>
            <p:cNvPr id="23" name="Shape 6">
              <a:extLst>
                <a:ext uri="{FF2B5EF4-FFF2-40B4-BE49-F238E27FC236}">
                  <a16:creationId xmlns:a16="http://schemas.microsoft.com/office/drawing/2014/main" id="{B4E1CC5C-3AA1-4C03-D758-5D82148835CA}"/>
                </a:ext>
              </a:extLst>
            </p:cNvPr>
            <p:cNvSpPr/>
            <p:nvPr/>
          </p:nvSpPr>
          <p:spPr>
            <a:xfrm>
              <a:off x="11630372" y="1036320"/>
              <a:ext cx="54864" cy="1371600"/>
            </a:xfrm>
            <a:prstGeom prst="rect">
              <a:avLst/>
            </a:prstGeom>
            <a:solidFill>
              <a:srgbClr val="B58A2E"/>
            </a:solidFill>
            <a:ln w="12700">
              <a:solidFill>
                <a:srgbClr val="B58A2E"/>
              </a:solidFill>
              <a:prstDash val="solid"/>
            </a:ln>
          </p:spPr>
          <p:txBody>
            <a:bodyPr/>
            <a:lstStyle/>
            <a:p>
              <a:endParaRPr lang="en-GB" sz="16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4" name="Text 7">
              <a:extLst>
                <a:ext uri="{FF2B5EF4-FFF2-40B4-BE49-F238E27FC236}">
                  <a16:creationId xmlns:a16="http://schemas.microsoft.com/office/drawing/2014/main" id="{65B54BFA-29C1-E45B-3606-35A0A4AB06BF}"/>
                </a:ext>
              </a:extLst>
            </p:cNvPr>
            <p:cNvSpPr/>
            <p:nvPr/>
          </p:nvSpPr>
          <p:spPr>
            <a:xfrm>
              <a:off x="11813252" y="1036320"/>
              <a:ext cx="4251960" cy="411480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600" b="1" dirty="0">
                  <a:solidFill>
                    <a:srgbClr val="0E1B2C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Case 2</a:t>
              </a:r>
              <a:r>
                <a:rPr lang="en-US" sz="1600" i="1" dirty="0">
                  <a:solidFill>
                    <a:srgbClr val="B58A2E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    Γ = 2.5 × 10⁻⁵</a:t>
              </a:r>
              <a:endParaRPr lang="en-US" sz="16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5" name="Text 8">
              <a:extLst>
                <a:ext uri="{FF2B5EF4-FFF2-40B4-BE49-F238E27FC236}">
                  <a16:creationId xmlns:a16="http://schemas.microsoft.com/office/drawing/2014/main" id="{92E98CC6-407F-7A07-F1C5-707A86C61537}"/>
                </a:ext>
              </a:extLst>
            </p:cNvPr>
            <p:cNvSpPr/>
            <p:nvPr/>
          </p:nvSpPr>
          <p:spPr>
            <a:xfrm>
              <a:off x="11813252" y="1447800"/>
              <a:ext cx="4251960" cy="1005840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600" dirty="0">
                  <a:solidFill>
                    <a:srgbClr val="151515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Evaporation dominates. Uniform front recession; linear saturation curve.</a:t>
              </a:r>
              <a:endParaRPr lang="en-US" sz="16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165E5020-6A2A-49CC-67FA-0957792BF958}"/>
              </a:ext>
            </a:extLst>
          </p:cNvPr>
          <p:cNvGrpSpPr/>
          <p:nvPr/>
        </p:nvGrpSpPr>
        <p:grpSpPr>
          <a:xfrm>
            <a:off x="7377864" y="1344939"/>
            <a:ext cx="3076919" cy="1417320"/>
            <a:chOff x="7377864" y="1344939"/>
            <a:chExt cx="3076919" cy="1417320"/>
          </a:xfrm>
        </p:grpSpPr>
        <p:sp>
          <p:nvSpPr>
            <p:cNvPr id="26" name="Shape 9">
              <a:extLst>
                <a:ext uri="{FF2B5EF4-FFF2-40B4-BE49-F238E27FC236}">
                  <a16:creationId xmlns:a16="http://schemas.microsoft.com/office/drawing/2014/main" id="{9C151843-B28F-0978-179C-E5FE8739A955}"/>
                </a:ext>
              </a:extLst>
            </p:cNvPr>
            <p:cNvSpPr/>
            <p:nvPr/>
          </p:nvSpPr>
          <p:spPr>
            <a:xfrm>
              <a:off x="7377864" y="1344939"/>
              <a:ext cx="45719" cy="1371600"/>
            </a:xfrm>
            <a:prstGeom prst="rect">
              <a:avLst/>
            </a:prstGeom>
            <a:solidFill>
              <a:srgbClr val="5C6770"/>
            </a:solidFill>
            <a:ln w="12700">
              <a:solidFill>
                <a:srgbClr val="5C6770"/>
              </a:solidFill>
              <a:prstDash val="solid"/>
            </a:ln>
          </p:spPr>
          <p:txBody>
            <a:bodyPr/>
            <a:lstStyle/>
            <a:p>
              <a:endParaRPr lang="en-GB" sz="16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7" name="Text 10">
              <a:extLst>
                <a:ext uri="{FF2B5EF4-FFF2-40B4-BE49-F238E27FC236}">
                  <a16:creationId xmlns:a16="http://schemas.microsoft.com/office/drawing/2014/main" id="{46570427-D685-87DE-5A51-1A5F4D280B81}"/>
                </a:ext>
              </a:extLst>
            </p:cNvPr>
            <p:cNvSpPr/>
            <p:nvPr/>
          </p:nvSpPr>
          <p:spPr>
            <a:xfrm>
              <a:off x="7560744" y="1344939"/>
              <a:ext cx="2894039" cy="411480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600" b="1" dirty="0">
                  <a:solidFill>
                    <a:srgbClr val="0E1B2C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Case 3</a:t>
              </a:r>
              <a:r>
                <a:rPr lang="en-US" sz="1600" i="1" dirty="0">
                  <a:solidFill>
                    <a:srgbClr val="5C6770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    Δr_p = 0  (Γ → ∞)</a:t>
              </a:r>
              <a:endParaRPr lang="en-US" sz="16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8" name="Text 11">
              <a:extLst>
                <a:ext uri="{FF2B5EF4-FFF2-40B4-BE49-F238E27FC236}">
                  <a16:creationId xmlns:a16="http://schemas.microsoft.com/office/drawing/2014/main" id="{B2932F51-EDAC-1C11-B735-B4A75BC7CF6C}"/>
                </a:ext>
              </a:extLst>
            </p:cNvPr>
            <p:cNvSpPr/>
            <p:nvPr/>
          </p:nvSpPr>
          <p:spPr>
            <a:xfrm>
              <a:off x="7560744" y="1756419"/>
              <a:ext cx="2894039" cy="1005840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600" dirty="0">
                  <a:solidFill>
                    <a:srgbClr val="151515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Homogeneous medium. No capillary gradient; front controlled by J alone.</a:t>
              </a:r>
              <a:endParaRPr lang="en-US" sz="16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05053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626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57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69205C-B6CC-2931-383D-E3B2DF1145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30DE9218-A2FB-72FB-36FF-774111AD51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325" r="33492"/>
          <a:stretch/>
        </p:blipFill>
        <p:spPr>
          <a:xfrm>
            <a:off x="10003883" y="2573682"/>
            <a:ext cx="1618074" cy="1384786"/>
          </a:xfrm>
          <a:prstGeom prst="rect">
            <a:avLst/>
          </a:prstGeom>
        </p:spPr>
      </p:pic>
      <p:sp>
        <p:nvSpPr>
          <p:cNvPr id="15" name="Slide Number Placeholder 2">
            <a:extLst>
              <a:ext uri="{FF2B5EF4-FFF2-40B4-BE49-F238E27FC236}">
                <a16:creationId xmlns:a16="http://schemas.microsoft.com/office/drawing/2014/main" id="{9ED361A2-F861-2248-9EB0-795B83CC60C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0591502" y="5715460"/>
            <a:ext cx="278418" cy="27432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 smtClean="0"/>
              <a:pPr rtl="0">
                <a:spcAft>
                  <a:spcPts val="600"/>
                </a:spcAft>
              </a:pPr>
              <a:t>9</a:t>
            </a:fld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C6ABAC9-2889-BB8F-5626-A07A5621A7AF}"/>
              </a:ext>
            </a:extLst>
          </p:cNvPr>
          <p:cNvSpPr txBox="1">
            <a:spLocks/>
          </p:cNvSpPr>
          <p:nvPr/>
        </p:nvSpPr>
        <p:spPr>
          <a:xfrm>
            <a:off x="432000" y="295275"/>
            <a:ext cx="7250204" cy="485775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 cap="all" spc="-1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900" cap="none" dirty="0">
                <a:latin typeface="Calibri" panose="020F0502020204030204" pitchFamily="34" charset="0"/>
                <a:cs typeface="Calibri" panose="020F0502020204030204" pitchFamily="34" charset="0"/>
              </a:rPr>
              <a:t>2D case studies</a:t>
            </a:r>
          </a:p>
        </p:txBody>
      </p:sp>
      <p:sp>
        <p:nvSpPr>
          <p:cNvPr id="2" name="Slide Number Placeholder 2">
            <a:extLst>
              <a:ext uri="{FF2B5EF4-FFF2-40B4-BE49-F238E27FC236}">
                <a16:creationId xmlns:a16="http://schemas.microsoft.com/office/drawing/2014/main" id="{07BD5AF7-6FFD-1F3E-E7AE-C6EB896E40FA}"/>
              </a:ext>
            </a:extLst>
          </p:cNvPr>
          <p:cNvSpPr txBox="1">
            <a:spLocks/>
          </p:cNvSpPr>
          <p:nvPr/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 rtl="0">
              <a:defRPr lang="en-gb"/>
            </a:defPPr>
            <a:lvl1pPr marL="0" algn="ctr" defTabSz="914400" rtl="0" eaLnBrk="1" latinLnBrk="0" hangingPunct="1">
              <a:defRPr sz="1200" i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19B51A1E-902D-48AF-9020-955120F399B6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92BC3D3-3A9D-D4FE-EAB2-45E88A32BD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9195" y="1154005"/>
            <a:ext cx="5354688" cy="436143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5151197-993B-224C-8C00-1AC29BEC75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6818"/>
          <a:stretch/>
        </p:blipFill>
        <p:spPr>
          <a:xfrm>
            <a:off x="10003883" y="1154005"/>
            <a:ext cx="1618074" cy="138478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ACDD735-F368-9853-2415-F44852A614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8723"/>
          <a:stretch/>
        </p:blipFill>
        <p:spPr>
          <a:xfrm>
            <a:off x="10003883" y="3993360"/>
            <a:ext cx="1599498" cy="14522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134C15C-203E-37ED-A116-7186F0E6F930}"/>
              </a:ext>
            </a:extLst>
          </p:cNvPr>
          <p:cNvSpPr txBox="1"/>
          <p:nvPr/>
        </p:nvSpPr>
        <p:spPr>
          <a:xfrm>
            <a:off x="4649194" y="5550326"/>
            <a:ext cx="695418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CO₂–water distribution in 2D simulations at four water saturations, with corresponding time intervals and the overall saturation evolution during drying.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6C09810-B257-D8A8-392C-F3AFF10158FA}"/>
              </a:ext>
            </a:extLst>
          </p:cNvPr>
          <p:cNvSpPr/>
          <p:nvPr/>
        </p:nvSpPr>
        <p:spPr>
          <a:xfrm>
            <a:off x="276225" y="1154005"/>
            <a:ext cx="4372969" cy="4396322"/>
          </a:xfrm>
          <a:prstGeom prst="rect">
            <a:avLst/>
          </a:prstGeom>
          <a:solidFill>
            <a:srgbClr val="D8EE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A985DF4-D17E-7161-16C3-3278689B77B6}"/>
              </a:ext>
            </a:extLst>
          </p:cNvPr>
          <p:cNvGrpSpPr/>
          <p:nvPr/>
        </p:nvGrpSpPr>
        <p:grpSpPr>
          <a:xfrm>
            <a:off x="358190" y="1265649"/>
            <a:ext cx="3149582" cy="1238250"/>
            <a:chOff x="11630372" y="-518160"/>
            <a:chExt cx="4434840" cy="1417320"/>
          </a:xfrm>
        </p:grpSpPr>
        <p:sp>
          <p:nvSpPr>
            <p:cNvPr id="6" name="Shape 3">
              <a:extLst>
                <a:ext uri="{FF2B5EF4-FFF2-40B4-BE49-F238E27FC236}">
                  <a16:creationId xmlns:a16="http://schemas.microsoft.com/office/drawing/2014/main" id="{DC0556FF-7085-67C9-49C0-57C60307CE62}"/>
                </a:ext>
              </a:extLst>
            </p:cNvPr>
            <p:cNvSpPr/>
            <p:nvPr/>
          </p:nvSpPr>
          <p:spPr>
            <a:xfrm>
              <a:off x="11630372" y="-518160"/>
              <a:ext cx="54864" cy="1371600"/>
            </a:xfrm>
            <a:prstGeom prst="rect">
              <a:avLst/>
            </a:prstGeom>
            <a:solidFill>
              <a:srgbClr val="8E1F2D"/>
            </a:solidFill>
            <a:ln w="12700">
              <a:solidFill>
                <a:srgbClr val="8E1F2D"/>
              </a:solidFill>
              <a:prstDash val="solid"/>
            </a:ln>
          </p:spPr>
          <p:txBody>
            <a:bodyPr/>
            <a:lstStyle/>
            <a:p>
              <a:endParaRPr lang="en-GB" sz="16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8" name="Text 4">
              <a:extLst>
                <a:ext uri="{FF2B5EF4-FFF2-40B4-BE49-F238E27FC236}">
                  <a16:creationId xmlns:a16="http://schemas.microsoft.com/office/drawing/2014/main" id="{CDA48562-B9F1-D14C-E3AE-5ACB551A8FC3}"/>
                </a:ext>
              </a:extLst>
            </p:cNvPr>
            <p:cNvSpPr/>
            <p:nvPr/>
          </p:nvSpPr>
          <p:spPr>
            <a:xfrm>
              <a:off x="11813252" y="-518160"/>
              <a:ext cx="4251960" cy="411480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600" b="1" dirty="0">
                  <a:solidFill>
                    <a:srgbClr val="0E1B2C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Case 1</a:t>
              </a:r>
              <a:r>
                <a:rPr lang="en-US" sz="1600" i="1" dirty="0">
                  <a:solidFill>
                    <a:srgbClr val="8E1F2D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    Γ = 7.5 × 10⁻⁷</a:t>
              </a:r>
              <a:endParaRPr lang="en-US" sz="16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9" name="Text 5">
              <a:extLst>
                <a:ext uri="{FF2B5EF4-FFF2-40B4-BE49-F238E27FC236}">
                  <a16:creationId xmlns:a16="http://schemas.microsoft.com/office/drawing/2014/main" id="{356A7CA6-864E-B51B-DABC-71C20546B65B}"/>
                </a:ext>
              </a:extLst>
            </p:cNvPr>
            <p:cNvSpPr/>
            <p:nvPr/>
          </p:nvSpPr>
          <p:spPr>
            <a:xfrm>
              <a:off x="11813252" y="-106680"/>
              <a:ext cx="4251960" cy="1005840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600" dirty="0">
                  <a:solidFill>
                    <a:srgbClr val="151515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Capillarity dominates. Coarse drains first; fine retains water → non-linear front.</a:t>
              </a:r>
              <a:endParaRPr lang="en-US" sz="16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F638B4F6-8160-76F0-B2B6-7E7D0937071F}"/>
              </a:ext>
            </a:extLst>
          </p:cNvPr>
          <p:cNvGrpSpPr/>
          <p:nvPr/>
        </p:nvGrpSpPr>
        <p:grpSpPr>
          <a:xfrm>
            <a:off x="358190" y="2679675"/>
            <a:ext cx="3216104" cy="1278793"/>
            <a:chOff x="11630372" y="1036320"/>
            <a:chExt cx="4434840" cy="1417320"/>
          </a:xfrm>
        </p:grpSpPr>
        <p:sp>
          <p:nvSpPr>
            <p:cNvPr id="12" name="Shape 6">
              <a:extLst>
                <a:ext uri="{FF2B5EF4-FFF2-40B4-BE49-F238E27FC236}">
                  <a16:creationId xmlns:a16="http://schemas.microsoft.com/office/drawing/2014/main" id="{CD3F1DC4-914B-870D-FFE1-4B3F4ECF24B0}"/>
                </a:ext>
              </a:extLst>
            </p:cNvPr>
            <p:cNvSpPr/>
            <p:nvPr/>
          </p:nvSpPr>
          <p:spPr>
            <a:xfrm>
              <a:off x="11630372" y="1036320"/>
              <a:ext cx="54864" cy="1371600"/>
            </a:xfrm>
            <a:prstGeom prst="rect">
              <a:avLst/>
            </a:prstGeom>
            <a:solidFill>
              <a:srgbClr val="B58A2E"/>
            </a:solidFill>
            <a:ln w="12700">
              <a:solidFill>
                <a:srgbClr val="B58A2E"/>
              </a:solidFill>
              <a:prstDash val="solid"/>
            </a:ln>
          </p:spPr>
          <p:txBody>
            <a:bodyPr/>
            <a:lstStyle/>
            <a:p>
              <a:endParaRPr lang="en-GB" sz="16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3" name="Text 7">
              <a:extLst>
                <a:ext uri="{FF2B5EF4-FFF2-40B4-BE49-F238E27FC236}">
                  <a16:creationId xmlns:a16="http://schemas.microsoft.com/office/drawing/2014/main" id="{A5096928-6662-2AEC-AE87-789B8E246DFD}"/>
                </a:ext>
              </a:extLst>
            </p:cNvPr>
            <p:cNvSpPr/>
            <p:nvPr/>
          </p:nvSpPr>
          <p:spPr>
            <a:xfrm>
              <a:off x="11813252" y="1036320"/>
              <a:ext cx="4251960" cy="411480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600" b="1" dirty="0">
                  <a:solidFill>
                    <a:srgbClr val="0E1B2C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Case 2</a:t>
              </a:r>
              <a:r>
                <a:rPr lang="en-US" sz="1600" i="1" dirty="0">
                  <a:solidFill>
                    <a:srgbClr val="B58A2E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    Γ = 2.5 × 10⁻⁵</a:t>
              </a:r>
              <a:endParaRPr lang="en-US" sz="16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4" name="Text 8">
              <a:extLst>
                <a:ext uri="{FF2B5EF4-FFF2-40B4-BE49-F238E27FC236}">
                  <a16:creationId xmlns:a16="http://schemas.microsoft.com/office/drawing/2014/main" id="{A686BA92-14D9-FD01-7FE3-9FE5F48638B7}"/>
                </a:ext>
              </a:extLst>
            </p:cNvPr>
            <p:cNvSpPr/>
            <p:nvPr/>
          </p:nvSpPr>
          <p:spPr>
            <a:xfrm>
              <a:off x="11813252" y="1447800"/>
              <a:ext cx="4251960" cy="1005840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600" dirty="0">
                  <a:solidFill>
                    <a:srgbClr val="151515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Evaporation dominates. Uniform front recession; linear saturation curve.</a:t>
              </a:r>
              <a:endParaRPr lang="en-US" sz="16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ADA1603-F476-2060-2CBC-1978A31C08A1}"/>
              </a:ext>
            </a:extLst>
          </p:cNvPr>
          <p:cNvGrpSpPr/>
          <p:nvPr/>
        </p:nvGrpSpPr>
        <p:grpSpPr>
          <a:xfrm>
            <a:off x="377672" y="4105471"/>
            <a:ext cx="3076919" cy="1417320"/>
            <a:chOff x="7377864" y="1344939"/>
            <a:chExt cx="3076919" cy="1417320"/>
          </a:xfrm>
        </p:grpSpPr>
        <p:sp>
          <p:nvSpPr>
            <p:cNvPr id="21" name="Shape 9">
              <a:extLst>
                <a:ext uri="{FF2B5EF4-FFF2-40B4-BE49-F238E27FC236}">
                  <a16:creationId xmlns:a16="http://schemas.microsoft.com/office/drawing/2014/main" id="{F13D7E8C-F469-01F1-BAE7-2F87B046FA4E}"/>
                </a:ext>
              </a:extLst>
            </p:cNvPr>
            <p:cNvSpPr/>
            <p:nvPr/>
          </p:nvSpPr>
          <p:spPr>
            <a:xfrm>
              <a:off x="7377864" y="1344939"/>
              <a:ext cx="45719" cy="1371600"/>
            </a:xfrm>
            <a:prstGeom prst="rect">
              <a:avLst/>
            </a:prstGeom>
            <a:solidFill>
              <a:srgbClr val="5C6770"/>
            </a:solidFill>
            <a:ln w="12700">
              <a:solidFill>
                <a:srgbClr val="5C6770"/>
              </a:solidFill>
              <a:prstDash val="solid"/>
            </a:ln>
          </p:spPr>
          <p:txBody>
            <a:bodyPr/>
            <a:lstStyle/>
            <a:p>
              <a:endParaRPr lang="en-GB" sz="16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2" name="Text 10">
              <a:extLst>
                <a:ext uri="{FF2B5EF4-FFF2-40B4-BE49-F238E27FC236}">
                  <a16:creationId xmlns:a16="http://schemas.microsoft.com/office/drawing/2014/main" id="{DC57CBDA-6C10-E989-2151-EE7658D0E3EA}"/>
                </a:ext>
              </a:extLst>
            </p:cNvPr>
            <p:cNvSpPr/>
            <p:nvPr/>
          </p:nvSpPr>
          <p:spPr>
            <a:xfrm>
              <a:off x="7560744" y="1344939"/>
              <a:ext cx="2894039" cy="411480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600" b="1" dirty="0">
                  <a:solidFill>
                    <a:srgbClr val="0E1B2C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Case 3</a:t>
              </a:r>
              <a:r>
                <a:rPr lang="en-US" sz="1600" i="1" dirty="0">
                  <a:solidFill>
                    <a:srgbClr val="5C6770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    Δr_p = 0  (Γ → ∞)</a:t>
              </a:r>
              <a:endParaRPr lang="en-US" sz="16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3" name="Text 11">
              <a:extLst>
                <a:ext uri="{FF2B5EF4-FFF2-40B4-BE49-F238E27FC236}">
                  <a16:creationId xmlns:a16="http://schemas.microsoft.com/office/drawing/2014/main" id="{1FD8998C-CA8F-6715-91CF-64092452D8EB}"/>
                </a:ext>
              </a:extLst>
            </p:cNvPr>
            <p:cNvSpPr/>
            <p:nvPr/>
          </p:nvSpPr>
          <p:spPr>
            <a:xfrm>
              <a:off x="7560744" y="1756419"/>
              <a:ext cx="2894039" cy="1005840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600" dirty="0">
                  <a:solidFill>
                    <a:srgbClr val="151515"/>
                  </a:solidFill>
                  <a:latin typeface="Calibri" panose="020F0502020204030204" pitchFamily="34" charset="0"/>
                  <a:ea typeface="Calibri" pitchFamily="34" charset="-122"/>
                  <a:cs typeface="Calibri" panose="020F0502020204030204" pitchFamily="34" charset="0"/>
                </a:rPr>
                <a:t>Homogeneous medium. No capillary gradient; front controlled by J alone.</a:t>
              </a:r>
              <a:endParaRPr lang="en-US" sz="16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07550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A52846-47D8-02AA-1E92-C4CE3ACC8A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0F4FB5F-2399-77E4-1199-BB468CA00F95}"/>
              </a:ext>
            </a:extLst>
          </p:cNvPr>
          <p:cNvSpPr/>
          <p:nvPr/>
        </p:nvSpPr>
        <p:spPr>
          <a:xfrm>
            <a:off x="8439151" y="0"/>
            <a:ext cx="3752850" cy="6858000"/>
          </a:xfrm>
          <a:prstGeom prst="rect">
            <a:avLst/>
          </a:prstGeom>
          <a:solidFill>
            <a:srgbClr val="D8EE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E5A549-5B89-457F-CE6C-98D1BA9A252F}"/>
              </a:ext>
            </a:extLst>
          </p:cNvPr>
          <p:cNvSpPr/>
          <p:nvPr/>
        </p:nvSpPr>
        <p:spPr>
          <a:xfrm>
            <a:off x="0" y="860611"/>
            <a:ext cx="8439150" cy="591166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Slide Number Placeholder 2">
            <a:extLst>
              <a:ext uri="{FF2B5EF4-FFF2-40B4-BE49-F238E27FC236}">
                <a16:creationId xmlns:a16="http://schemas.microsoft.com/office/drawing/2014/main" id="{44F0FB86-4FA9-6811-7666-B5A43EAF1D39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0591502" y="5715460"/>
            <a:ext cx="278418" cy="27432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 smtClean="0"/>
              <a:pPr rtl="0">
                <a:spcAft>
                  <a:spcPts val="600"/>
                </a:spcAft>
              </a:pPr>
              <a:t>10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C3DC04D-7AC1-764B-6938-42B24CD16E42}"/>
              </a:ext>
            </a:extLst>
          </p:cNvPr>
          <p:cNvSpPr txBox="1">
            <a:spLocks/>
          </p:cNvSpPr>
          <p:nvPr/>
        </p:nvSpPr>
        <p:spPr>
          <a:xfrm>
            <a:off x="432000" y="295275"/>
            <a:ext cx="7250204" cy="485775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 cap="all" spc="-1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900" cap="none" dirty="0">
                <a:latin typeface="Calibri" panose="020F0502020204030204" pitchFamily="34" charset="0"/>
                <a:cs typeface="Calibri" panose="020F0502020204030204" pitchFamily="34" charset="0"/>
              </a:rPr>
              <a:t>3D case studies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A20614A-5CFE-E39D-3217-0E8C3A0A40F3}"/>
              </a:ext>
            </a:extLst>
          </p:cNvPr>
          <p:cNvSpPr txBox="1"/>
          <p:nvPr/>
        </p:nvSpPr>
        <p:spPr>
          <a:xfrm>
            <a:off x="1459143" y="866987"/>
            <a:ext cx="1319364" cy="24282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200" dirty="0">
                <a:latin typeface="+mj-lt"/>
                <a:ea typeface="Cambria Math" panose="02040503050406030204" pitchFamily="18" charset="0"/>
              </a:rPr>
              <a:t>Case 4 (Slow)</a:t>
            </a:r>
            <a:endParaRPr lang="en-GB" sz="1200" dirty="0"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E9A9F4-CF1A-A346-BBE0-C6B1F98ACE44}"/>
              </a:ext>
            </a:extLst>
          </p:cNvPr>
          <p:cNvSpPr txBox="1"/>
          <p:nvPr/>
        </p:nvSpPr>
        <p:spPr>
          <a:xfrm>
            <a:off x="5758325" y="849375"/>
            <a:ext cx="1319364" cy="24282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200" dirty="0">
                <a:latin typeface="+mj-lt"/>
                <a:ea typeface="Cambria Math" panose="02040503050406030204" pitchFamily="18" charset="0"/>
              </a:rPr>
              <a:t>Case 5 (fast)</a:t>
            </a:r>
            <a:endParaRPr lang="en-GB" sz="1200" dirty="0">
              <a:latin typeface="+mj-lt"/>
            </a:endParaRPr>
          </a:p>
        </p:txBody>
      </p:sp>
      <p:pic>
        <p:nvPicPr>
          <p:cNvPr id="3" name="Case 3">
            <a:hlinkClick r:id="" action="ppaction://media"/>
            <a:extLst>
              <a:ext uri="{FF2B5EF4-FFF2-40B4-BE49-F238E27FC236}">
                <a16:creationId xmlns:a16="http://schemas.microsoft.com/office/drawing/2014/main" id="{7F941BC4-1A5F-04BB-BEF7-DCE03B037F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28239" t="20213" r="27323" b="3576"/>
          <a:stretch/>
        </p:blipFill>
        <p:spPr>
          <a:xfrm>
            <a:off x="251288" y="1095923"/>
            <a:ext cx="3931214" cy="3308696"/>
          </a:xfrm>
          <a:prstGeom prst="rect">
            <a:avLst/>
          </a:prstGeom>
        </p:spPr>
      </p:pic>
      <p:pic>
        <p:nvPicPr>
          <p:cNvPr id="19" name="Case 4">
            <a:hlinkClick r:id="" action="ppaction://media"/>
            <a:extLst>
              <a:ext uri="{FF2B5EF4-FFF2-40B4-BE49-F238E27FC236}">
                <a16:creationId xmlns:a16="http://schemas.microsoft.com/office/drawing/2014/main" id="{2F485064-109D-571B-0FD3-711DDF1FDEE2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7"/>
          <a:srcRect l="28742" t="21160" r="27570" b="3523"/>
          <a:stretch/>
        </p:blipFill>
        <p:spPr>
          <a:xfrm>
            <a:off x="4486301" y="1106812"/>
            <a:ext cx="3863412" cy="3286917"/>
          </a:xfrm>
          <a:prstGeom prst="rect">
            <a:avLst/>
          </a:prstGeom>
        </p:spPr>
      </p:pic>
      <p:pic>
        <p:nvPicPr>
          <p:cNvPr id="27" name="Picture 26" descr="A graph of a function&#10;&#10;Description automatically generated">
            <a:extLst>
              <a:ext uri="{FF2B5EF4-FFF2-40B4-BE49-F238E27FC236}">
                <a16:creationId xmlns:a16="http://schemas.microsoft.com/office/drawing/2014/main" id="{EC36D93D-63AB-454B-4500-3FB36C4552F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5719" y="4520205"/>
            <a:ext cx="2593457" cy="1984200"/>
          </a:xfrm>
          <a:prstGeom prst="rect">
            <a:avLst/>
          </a:prstGeom>
        </p:spPr>
      </p:pic>
      <p:pic>
        <p:nvPicPr>
          <p:cNvPr id="28" name="Picture 27" descr="A graph of a function&#10;&#10;Description automatically generated">
            <a:extLst>
              <a:ext uri="{FF2B5EF4-FFF2-40B4-BE49-F238E27FC236}">
                <a16:creationId xmlns:a16="http://schemas.microsoft.com/office/drawing/2014/main" id="{AB5CD7C7-36A7-F59C-2E81-0CCDBF6A926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86820" y="4555312"/>
            <a:ext cx="2592672" cy="198360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96FEE6AA-DA35-C5EF-1A63-5D2F41A7A69B}"/>
              </a:ext>
            </a:extLst>
          </p:cNvPr>
          <p:cNvSpPr txBox="1"/>
          <p:nvPr/>
        </p:nvSpPr>
        <p:spPr>
          <a:xfrm>
            <a:off x="2191832" y="4321452"/>
            <a:ext cx="395355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Fluid distribution across each scenario over time</a:t>
            </a:r>
          </a:p>
        </p:txBody>
      </p:sp>
      <p:sp>
        <p:nvSpPr>
          <p:cNvPr id="2" name="Slide Number Placeholder 2">
            <a:extLst>
              <a:ext uri="{FF2B5EF4-FFF2-40B4-BE49-F238E27FC236}">
                <a16:creationId xmlns:a16="http://schemas.microsoft.com/office/drawing/2014/main" id="{150C8A0C-87D0-17C6-9DD5-3C52F6320100}"/>
              </a:ext>
            </a:extLst>
          </p:cNvPr>
          <p:cNvSpPr txBox="1">
            <a:spLocks/>
          </p:cNvSpPr>
          <p:nvPr/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 rtl="0">
              <a:defRPr lang="en-gb"/>
            </a:defPPr>
            <a:lvl1pPr marL="0" algn="ctr" defTabSz="914400" rtl="0" eaLnBrk="1" latinLnBrk="0" hangingPunct="1">
              <a:defRPr sz="1200" i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19B51A1E-902D-48AF-9020-955120F399B6}" type="slidenum">
              <a:rPr lang="en-GB" smtClean="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60C5898-9C68-5115-D738-46AC837A2E2A}"/>
              </a:ext>
            </a:extLst>
          </p:cNvPr>
          <p:cNvSpPr txBox="1"/>
          <p:nvPr/>
        </p:nvSpPr>
        <p:spPr>
          <a:xfrm>
            <a:off x="2059022" y="6306968"/>
            <a:ext cx="543308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Temporal evolution of water saturation across the entire domain.</a:t>
            </a:r>
          </a:p>
        </p:txBody>
      </p:sp>
      <p:sp>
        <p:nvSpPr>
          <p:cNvPr id="4" name="Text 3">
            <a:extLst>
              <a:ext uri="{FF2B5EF4-FFF2-40B4-BE49-F238E27FC236}">
                <a16:creationId xmlns:a16="http://schemas.microsoft.com/office/drawing/2014/main" id="{DD4E4417-A3D9-18C7-6343-8187B6349A21}"/>
              </a:ext>
            </a:extLst>
          </p:cNvPr>
          <p:cNvSpPr/>
          <p:nvPr/>
        </p:nvSpPr>
        <p:spPr>
          <a:xfrm>
            <a:off x="8612175" y="1509224"/>
            <a:ext cx="3429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E1B2C"/>
                </a:solidFill>
                <a:latin typeface="Calibri" panose="020F0502020204030204" pitchFamily="34" charset="0"/>
                <a:ea typeface="Georgia" pitchFamily="34" charset="-122"/>
                <a:cs typeface="Calibri" panose="020F0502020204030204" pitchFamily="34" charset="0"/>
              </a:rPr>
              <a:t>Why 3D matters</a:t>
            </a: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4">
            <a:extLst>
              <a:ext uri="{FF2B5EF4-FFF2-40B4-BE49-F238E27FC236}">
                <a16:creationId xmlns:a16="http://schemas.microsoft.com/office/drawing/2014/main" id="{E8E32A94-6CDC-EF4A-4912-7561FA1A8F9B}"/>
              </a:ext>
            </a:extLst>
          </p:cNvPr>
          <p:cNvSpPr/>
          <p:nvPr/>
        </p:nvSpPr>
        <p:spPr>
          <a:xfrm>
            <a:off x="8612175" y="1966424"/>
            <a:ext cx="3429000" cy="4023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E1B2C"/>
                </a:solidFill>
                <a:latin typeface="Calibri" panose="020F0502020204030204" pitchFamily="34" charset="0"/>
                <a:ea typeface="Calibri" pitchFamily="34" charset="-122"/>
                <a:cs typeface="Calibri" panose="020F0502020204030204" pitchFamily="34" charset="0"/>
              </a:rPr>
              <a:t>Corner flow and thin films</a:t>
            </a:r>
            <a:r>
              <a:rPr lang="en-US" sz="1600" dirty="0">
                <a:solidFill>
                  <a:srgbClr val="151515"/>
                </a:solidFill>
                <a:latin typeface="Calibri" panose="020F0502020204030204" pitchFamily="34" charset="0"/>
                <a:ea typeface="Calibri" pitchFamily="34" charset="-122"/>
                <a:cs typeface="Calibri" panose="020F0502020204030204" pitchFamily="34" charset="0"/>
              </a:rPr>
              <a:t> sustain water connectivity through narrow throats that don't exist in 2D.
</a:t>
            </a:r>
            <a:r>
              <a:rPr lang="en-US" sz="1600" b="1" dirty="0">
                <a:solidFill>
                  <a:srgbClr val="8E1F2D"/>
                </a:solidFill>
                <a:latin typeface="Calibri" panose="020F0502020204030204" pitchFamily="34" charset="0"/>
                <a:ea typeface="Calibri" pitchFamily="34" charset="-122"/>
                <a:cs typeface="Calibri" panose="020F0502020204030204" pitchFamily="34" charset="0"/>
              </a:rPr>
              <a:t>3D = stronger capillary pumping </a:t>
            </a:r>
            <a:r>
              <a:rPr lang="en-US" sz="1600" dirty="0">
                <a:solidFill>
                  <a:srgbClr val="151515"/>
                </a:solidFill>
                <a:latin typeface="Calibri" panose="020F0502020204030204" pitchFamily="34" charset="0"/>
                <a:ea typeface="Calibri" pitchFamily="34" charset="-122"/>
                <a:cs typeface="Calibri" panose="020F0502020204030204" pitchFamily="34" charset="0"/>
              </a:rPr>
              <a:t>than 2D for the same pore-size heterogeneity.
</a:t>
            </a:r>
            <a:r>
              <a:rPr lang="en-US" sz="1600" b="1" dirty="0">
                <a:solidFill>
                  <a:srgbClr val="0E1B2C"/>
                </a:solidFill>
                <a:latin typeface="Calibri" panose="020F0502020204030204" pitchFamily="34" charset="0"/>
                <a:ea typeface="Calibri" pitchFamily="34" charset="-122"/>
                <a:cs typeface="Calibri" panose="020F0502020204030204" pitchFamily="34" charset="0"/>
              </a:rPr>
              <a:t>Implication: </a:t>
            </a:r>
            <a:r>
              <a:rPr lang="en-US" sz="1600" dirty="0">
                <a:solidFill>
                  <a:srgbClr val="151515"/>
                </a:solidFill>
                <a:latin typeface="Calibri" panose="020F0502020204030204" pitchFamily="34" charset="0"/>
                <a:ea typeface="Calibri" pitchFamily="34" charset="-122"/>
                <a:cs typeface="Calibri" panose="020F0502020204030204" pitchFamily="34" charset="0"/>
              </a:rPr>
              <a:t>2D models systematically underestimate salt-precipitation risk in CCS.</a:t>
            </a: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Shape 4">
            <a:extLst>
              <a:ext uri="{FF2B5EF4-FFF2-40B4-BE49-F238E27FC236}">
                <a16:creationId xmlns:a16="http://schemas.microsoft.com/office/drawing/2014/main" id="{588AEC71-523E-3642-0F10-06B041F44CE0}"/>
              </a:ext>
            </a:extLst>
          </p:cNvPr>
          <p:cNvSpPr/>
          <p:nvPr/>
        </p:nvSpPr>
        <p:spPr>
          <a:xfrm rot="16200000">
            <a:off x="9277117" y="731984"/>
            <a:ext cx="45720" cy="1554480"/>
          </a:xfrm>
          <a:prstGeom prst="rect">
            <a:avLst/>
          </a:prstGeom>
          <a:solidFill>
            <a:srgbClr val="B58A2E"/>
          </a:solidFill>
          <a:ln w="12700">
            <a:solidFill>
              <a:srgbClr val="B58A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103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1000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A52846-47D8-02AA-1E92-C4CE3ACC8A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61EA59E-65FA-4350-D46D-4D696D38DABF}"/>
              </a:ext>
            </a:extLst>
          </p:cNvPr>
          <p:cNvSpPr/>
          <p:nvPr/>
        </p:nvSpPr>
        <p:spPr>
          <a:xfrm>
            <a:off x="7813683" y="-1"/>
            <a:ext cx="4378317" cy="6858001"/>
          </a:xfrm>
          <a:prstGeom prst="rect">
            <a:avLst/>
          </a:prstGeom>
          <a:solidFill>
            <a:srgbClr val="D8EE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E5A549-5B89-457F-CE6C-98D1BA9A252F}"/>
              </a:ext>
            </a:extLst>
          </p:cNvPr>
          <p:cNvSpPr/>
          <p:nvPr/>
        </p:nvSpPr>
        <p:spPr>
          <a:xfrm>
            <a:off x="104404" y="1445233"/>
            <a:ext cx="7602552" cy="454455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Slide Number Placeholder 2">
            <a:extLst>
              <a:ext uri="{FF2B5EF4-FFF2-40B4-BE49-F238E27FC236}">
                <a16:creationId xmlns:a16="http://schemas.microsoft.com/office/drawing/2014/main" id="{44F0FB86-4FA9-6811-7666-B5A43EAF1D39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0591502" y="5715460"/>
            <a:ext cx="278418" cy="27432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 smtClean="0"/>
              <a:pPr rtl="0">
                <a:spcAft>
                  <a:spcPts val="600"/>
                </a:spcAft>
              </a:pPr>
              <a:t>11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C3DC04D-7AC1-764B-6938-42B24CD16E42}"/>
              </a:ext>
            </a:extLst>
          </p:cNvPr>
          <p:cNvSpPr txBox="1">
            <a:spLocks/>
          </p:cNvSpPr>
          <p:nvPr/>
        </p:nvSpPr>
        <p:spPr>
          <a:xfrm>
            <a:off x="432000" y="295275"/>
            <a:ext cx="7250204" cy="485775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 cap="all" spc="-1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900" cap="none" dirty="0">
                <a:latin typeface="Calibri" panose="020F0502020204030204" pitchFamily="34" charset="0"/>
                <a:cs typeface="Calibri" panose="020F0502020204030204" pitchFamily="34" charset="0"/>
              </a:rPr>
              <a:t>3D case studies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60C5898-9C68-5115-D738-46AC837A2E2A}"/>
              </a:ext>
            </a:extLst>
          </p:cNvPr>
          <p:cNvSpPr txBox="1"/>
          <p:nvPr/>
        </p:nvSpPr>
        <p:spPr>
          <a:xfrm>
            <a:off x="1163491" y="5374314"/>
            <a:ext cx="614287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latin typeface="+mj-lt"/>
              </a:rPr>
              <a:t>Snapshots of fluid distribution at different saturation levels and time intervals during the drying process in the 3D simulations </a:t>
            </a:r>
          </a:p>
        </p:txBody>
      </p:sp>
      <p:pic>
        <p:nvPicPr>
          <p:cNvPr id="4" name="Picture 3" descr="A group of red cubes with numbers and lines&#10;&#10;Description automatically generated">
            <a:extLst>
              <a:ext uri="{FF2B5EF4-FFF2-40B4-BE49-F238E27FC236}">
                <a16:creationId xmlns:a16="http://schemas.microsoft.com/office/drawing/2014/main" id="{5716AE47-7B41-71A9-2340-6DB88EAB88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2367"/>
          <a:stretch>
            <a:fillRect/>
          </a:stretch>
        </p:blipFill>
        <p:spPr>
          <a:xfrm>
            <a:off x="268201" y="1445232"/>
            <a:ext cx="562379" cy="3643411"/>
          </a:xfrm>
          <a:prstGeom prst="rect">
            <a:avLst/>
          </a:prstGeom>
        </p:spPr>
      </p:pic>
      <p:sp>
        <p:nvSpPr>
          <p:cNvPr id="2" name="Slide Number Placeholder 2">
            <a:extLst>
              <a:ext uri="{FF2B5EF4-FFF2-40B4-BE49-F238E27FC236}">
                <a16:creationId xmlns:a16="http://schemas.microsoft.com/office/drawing/2014/main" id="{5E382D6E-CBE7-428D-0550-3EEDC4143C9D}"/>
              </a:ext>
            </a:extLst>
          </p:cNvPr>
          <p:cNvSpPr txBox="1">
            <a:spLocks/>
          </p:cNvSpPr>
          <p:nvPr/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 rtl="0">
              <a:defRPr lang="en-gb"/>
            </a:defPPr>
            <a:lvl1pPr marL="0" algn="ctr" defTabSz="914400" rtl="0" eaLnBrk="1" latinLnBrk="0" hangingPunct="1">
              <a:defRPr sz="1200" i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19B51A1E-902D-48AF-9020-955120F399B6}" type="slidenum">
              <a:rPr lang="en-GB" smtClean="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8525601-D087-F079-E490-53DB01BF35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900" y="1847754"/>
            <a:ext cx="4130534" cy="316249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964102D-A593-A320-EC89-F3DB0CA77567}"/>
              </a:ext>
            </a:extLst>
          </p:cNvPr>
          <p:cNvSpPr txBox="1"/>
          <p:nvPr/>
        </p:nvSpPr>
        <p:spPr>
          <a:xfrm>
            <a:off x="8167687" y="5364237"/>
            <a:ext cx="38088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latin typeface="+mj-lt"/>
              </a:rPr>
              <a:t>Distribution of the spatially averaged difference between saturation-matched frames.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7C3951E-B19B-BF5B-038D-C8EBC998778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36774"/>
          <a:stretch>
            <a:fillRect/>
          </a:stretch>
        </p:blipFill>
        <p:spPr>
          <a:xfrm>
            <a:off x="1236269" y="1847754"/>
            <a:ext cx="5997945" cy="3372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2894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C9B8ED-75D8-5FFB-40F1-0E084AEBAC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F79D4A-504C-46CA-8383-4CBE6C2853D1}"/>
              </a:ext>
            </a:extLst>
          </p:cNvPr>
          <p:cNvSpPr/>
          <p:nvPr/>
        </p:nvSpPr>
        <p:spPr>
          <a:xfrm>
            <a:off x="8372475" y="-1"/>
            <a:ext cx="38195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ABA985-6537-C004-3F31-6F17833448ED}"/>
              </a:ext>
            </a:extLst>
          </p:cNvPr>
          <p:cNvSpPr/>
          <p:nvPr/>
        </p:nvSpPr>
        <p:spPr>
          <a:xfrm>
            <a:off x="1" y="1"/>
            <a:ext cx="8372474" cy="6858000"/>
          </a:xfrm>
          <a:prstGeom prst="rect">
            <a:avLst/>
          </a:prstGeom>
          <a:solidFill>
            <a:srgbClr val="D8EE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BF0F4"/>
              </a:solidFill>
            </a:endParaRPr>
          </a:p>
        </p:txBody>
      </p:sp>
      <p:sp>
        <p:nvSpPr>
          <p:cNvPr id="18" name="Slide Number Placeholder 2">
            <a:extLst>
              <a:ext uri="{FF2B5EF4-FFF2-40B4-BE49-F238E27FC236}">
                <a16:creationId xmlns:a16="http://schemas.microsoft.com/office/drawing/2014/main" id="{F7307768-B9F4-275C-0375-E810809133B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447502" y="6401750"/>
            <a:ext cx="278418" cy="27432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 smtClean="0">
                <a:solidFill>
                  <a:schemeClr val="tx1"/>
                </a:solidFill>
              </a:rPr>
              <a:pPr rtl="0">
                <a:spcAft>
                  <a:spcPts val="600"/>
                </a:spcAft>
              </a:pPr>
              <a:t>12</a:t>
            </a:fld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B89894-9A9D-9ED3-676E-E036CBDA857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3442557" y="6401750"/>
            <a:ext cx="278418" cy="27432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 smtClean="0"/>
              <a:pPr rtl="0">
                <a:spcAft>
                  <a:spcPts val="600"/>
                </a:spcAft>
              </a:pPr>
              <a:t>12</a:t>
            </a:fld>
            <a:endParaRPr lang="en-GB" noProof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2AF522-FE5B-E78E-891B-146C32DE249F}"/>
              </a:ext>
            </a:extLst>
          </p:cNvPr>
          <p:cNvSpPr txBox="1"/>
          <p:nvPr/>
        </p:nvSpPr>
        <p:spPr>
          <a:xfrm>
            <a:off x="279120" y="2199262"/>
            <a:ext cx="1370695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Historical heat map of water velocity magnitude for 2D case studies. </a:t>
            </a:r>
            <a:b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AutoNum type="alphaLcParenR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AutoNum type="alphaLcParenR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AutoNum type="alphaLcParenR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AutoNum type="alphaLcParenR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AutoNum type="alphaLcParenR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AutoNum type="alphaLcParenR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AutoNum type="alphaLcParenR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AutoNum type="alphaLcParenR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AutoNum type="alphaLcParenR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AutoNum type="alphaLcParenR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AutoNum type="alphaLcParenR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Statistical distribution of water velocity magnitude at three saturations for Cases 1-3.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E7151BE-6743-D15A-0B55-19DA2569F497}"/>
              </a:ext>
            </a:extLst>
          </p:cNvPr>
          <p:cNvSpPr txBox="1">
            <a:spLocks/>
          </p:cNvSpPr>
          <p:nvPr/>
        </p:nvSpPr>
        <p:spPr>
          <a:xfrm>
            <a:off x="432000" y="295275"/>
            <a:ext cx="7250204" cy="485775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 cap="all" spc="-1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900" cap="none" dirty="0">
                <a:latin typeface="Calibri" panose="020F0502020204030204" pitchFamily="34" charset="0"/>
                <a:cs typeface="Calibri" panose="020F0502020204030204" pitchFamily="34" charset="0"/>
              </a:rPr>
              <a:t>Water redistribution</a:t>
            </a:r>
          </a:p>
        </p:txBody>
      </p:sp>
      <p:pic>
        <p:nvPicPr>
          <p:cNvPr id="3" name="Image 0" descr="/sessions/youthful-intelligent-rubin/mnt/outputs/assets2/FIG11.jpg">
            <a:extLst>
              <a:ext uri="{FF2B5EF4-FFF2-40B4-BE49-F238E27FC236}">
                <a16:creationId xmlns:a16="http://schemas.microsoft.com/office/drawing/2014/main" id="{AF131966-9426-7484-FDEC-B1E3BF6525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5810" y="1231310"/>
            <a:ext cx="3378708" cy="4572000"/>
          </a:xfrm>
          <a:prstGeom prst="rect">
            <a:avLst/>
          </a:prstGeom>
        </p:spPr>
      </p:pic>
      <p:sp>
        <p:nvSpPr>
          <p:cNvPr id="7" name="Text 3">
            <a:extLst>
              <a:ext uri="{FF2B5EF4-FFF2-40B4-BE49-F238E27FC236}">
                <a16:creationId xmlns:a16="http://schemas.microsoft.com/office/drawing/2014/main" id="{DA26BA9A-8C51-F205-3F64-C00452161C28}"/>
              </a:ext>
            </a:extLst>
          </p:cNvPr>
          <p:cNvSpPr/>
          <p:nvPr/>
        </p:nvSpPr>
        <p:spPr>
          <a:xfrm>
            <a:off x="7716284" y="5803310"/>
            <a:ext cx="4937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i="1" dirty="0">
                <a:solidFill>
                  <a:srgbClr val="5C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Capillary head vs Sw  ·  Skjæveland fits</a:t>
            </a:r>
            <a:endParaRPr lang="en-US" sz="12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B5BEA61-FAE4-8151-245A-DA8DE9F906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0627" y="1076324"/>
            <a:ext cx="6528513" cy="5617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744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B320B9-073F-3E6A-8685-23433DDF8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0EA076F-9756-D4C9-1975-7B4859FE2E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68" r="74620"/>
          <a:stretch>
            <a:fillRect/>
          </a:stretch>
        </p:blipFill>
        <p:spPr>
          <a:xfrm>
            <a:off x="1432749" y="-64551"/>
            <a:ext cx="3004210" cy="694406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5637FC8-1418-5D49-EA63-8C41483B18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68" r="87094"/>
          <a:stretch>
            <a:fillRect/>
          </a:stretch>
        </p:blipFill>
        <p:spPr>
          <a:xfrm flipH="1">
            <a:off x="0" y="-43034"/>
            <a:ext cx="1537464" cy="6944066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1E9FEBCE-E6F4-D607-05CF-B1584805FD0D}"/>
              </a:ext>
            </a:extLst>
          </p:cNvPr>
          <p:cNvGrpSpPr/>
          <p:nvPr/>
        </p:nvGrpSpPr>
        <p:grpSpPr>
          <a:xfrm>
            <a:off x="4385499" y="-64551"/>
            <a:ext cx="7806501" cy="6987099"/>
            <a:chOff x="8490" y="-43033"/>
            <a:chExt cx="7806501" cy="6987099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B48511E5-0E64-C8FA-098F-D6BBC9BB0DA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-15393" r="74620"/>
            <a:stretch>
              <a:fillRect/>
            </a:stretch>
          </p:blipFill>
          <p:spPr>
            <a:xfrm flipH="1">
              <a:off x="8490" y="-43033"/>
              <a:ext cx="4794422" cy="6944066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6182899-4C30-AFCC-6371-0F29F43D250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r="50031"/>
            <a:stretch>
              <a:fillRect/>
            </a:stretch>
          </p:blipFill>
          <p:spPr>
            <a:xfrm>
              <a:off x="2907985" y="0"/>
              <a:ext cx="4907006" cy="6944066"/>
            </a:xfrm>
            <a:prstGeom prst="rect">
              <a:avLst/>
            </a:prstGeom>
          </p:spPr>
        </p:pic>
      </p:grpSp>
      <p:sp>
        <p:nvSpPr>
          <p:cNvPr id="18" name="Slide Number Placeholder 2">
            <a:extLst>
              <a:ext uri="{FF2B5EF4-FFF2-40B4-BE49-F238E27FC236}">
                <a16:creationId xmlns:a16="http://schemas.microsoft.com/office/drawing/2014/main" id="{A904602D-F143-2DCF-7E4C-71C23C92A4AA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447502" y="6401750"/>
            <a:ext cx="278418" cy="27432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 smtClean="0"/>
              <a:pPr rtl="0">
                <a:spcAft>
                  <a:spcPts val="600"/>
                </a:spcAft>
              </a:pPr>
              <a:t>13</a:t>
            </a:fld>
            <a:endParaRPr lang="en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B5651D-114E-748B-5535-2AE742E48770}"/>
              </a:ext>
            </a:extLst>
          </p:cNvPr>
          <p:cNvSpPr txBox="1"/>
          <p:nvPr/>
        </p:nvSpPr>
        <p:spPr>
          <a:xfrm>
            <a:off x="443575" y="536725"/>
            <a:ext cx="9050945" cy="578454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Developed an advanced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Lattice Boltzmann (LB) model: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Handles extreme density and viscosity contrasts with sharp interfaces.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Validated against analytical model for interconnected capillary tubes.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Introduced a dimensionless parameter (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Γ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 to quantify evaporation vs. capillary-driven flow.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Drying interface morphology strongly influenced by the interplay of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evaporation rate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capillary pressure gradients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High evaporation flux: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stable, linear drying front.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High capillary gradient: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uneven, nonlinear drying front with notable water redistribution.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Pore size heterogeneity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critically affects water redistribution: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Prolonged liquid retention in finer pores, potentially increasing localized salt precipitation.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3D vs. 2D simulations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Increased connectivity of water phase in 3D significantly enhances capillary effects, emphasizing importance of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corner flow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E45500-9039-DF0F-AFF2-1643285EFE0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3442557" y="6401750"/>
            <a:ext cx="278418" cy="27432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 smtClean="0"/>
              <a:pPr rtl="0">
                <a:spcAft>
                  <a:spcPts val="600"/>
                </a:spcAft>
              </a:pPr>
              <a:t>13</a:t>
            </a:fld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B7747A10-5A9E-7C4A-2048-5969D7C9A9C9}"/>
              </a:ext>
            </a:extLst>
          </p:cNvPr>
          <p:cNvSpPr txBox="1">
            <a:spLocks/>
          </p:cNvSpPr>
          <p:nvPr/>
        </p:nvSpPr>
        <p:spPr>
          <a:xfrm>
            <a:off x="432000" y="295275"/>
            <a:ext cx="7250204" cy="485775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 cap="all" spc="-1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900" cap="none" dirty="0">
                <a:latin typeface="Calibri" panose="020F0502020204030204" pitchFamily="34" charset="0"/>
                <a:cs typeface="Calibri" panose="020F0502020204030204" pitchFamily="34" charset="0"/>
              </a:rPr>
              <a:t>Conclusions and key insights</a:t>
            </a:r>
          </a:p>
        </p:txBody>
      </p:sp>
    </p:spTree>
    <p:extLst>
      <p:ext uri="{BB962C8B-B14F-4D97-AF65-F5344CB8AC3E}">
        <p14:creationId xmlns:p14="http://schemas.microsoft.com/office/powerpoint/2010/main" val="21647635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PRES -Karman vortex street">
            <a:hlinkClick r:id="" action="ppaction://media"/>
            <a:extLst>
              <a:ext uri="{FF2B5EF4-FFF2-40B4-BE49-F238E27FC236}">
                <a16:creationId xmlns:a16="http://schemas.microsoft.com/office/drawing/2014/main" id="{A0266B67-6931-2E5C-6C91-B812332939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5795" b="25302"/>
          <a:stretch/>
        </p:blipFill>
        <p:spPr>
          <a:xfrm>
            <a:off x="3600201" y="4790261"/>
            <a:ext cx="4301627" cy="1137277"/>
          </a:xfrm>
          <a:prstGeom prst="rect">
            <a:avLst/>
          </a:prstGeom>
          <a:ln>
            <a:noFill/>
          </a:ln>
          <a:effectLst>
            <a:reflection blurRad="6350" stA="50000" endA="300" endPos="55000" dir="5400000" sy="-100000" algn="bl" rotWithShape="0"/>
          </a:effectLst>
        </p:spPr>
      </p:pic>
      <p:sp>
        <p:nvSpPr>
          <p:cNvPr id="20" name="Title 19">
            <a:extLst>
              <a:ext uri="{FF2B5EF4-FFF2-40B4-BE49-F238E27FC236}">
                <a16:creationId xmlns:a16="http://schemas.microsoft.com/office/drawing/2014/main" id="{F11A6B65-5A20-4F4D-ACBB-ED50132D457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sz="7200" dirty="0"/>
              <a:t>THANK YOU</a:t>
            </a:r>
          </a:p>
        </p:txBody>
      </p:sp>
      <p:pic>
        <p:nvPicPr>
          <p:cNvPr id="17" name="Picture 16" descr="Logo, company name&#10;&#10;Description automatically generated">
            <a:extLst>
              <a:ext uri="{FF2B5EF4-FFF2-40B4-BE49-F238E27FC236}">
                <a16:creationId xmlns:a16="http://schemas.microsoft.com/office/drawing/2014/main" id="{C2447669-D447-A8F3-968B-7CAF40BD621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53" t="12417" r="17012" b="22078"/>
          <a:stretch/>
        </p:blipFill>
        <p:spPr>
          <a:xfrm>
            <a:off x="6829698" y="5951575"/>
            <a:ext cx="1134120" cy="512622"/>
          </a:xfrm>
          <a:prstGeom prst="rect">
            <a:avLst/>
          </a:prstGeom>
        </p:spPr>
      </p:pic>
      <p:pic>
        <p:nvPicPr>
          <p:cNvPr id="18" name="Picture 17" descr="Logo, icon, company name&#10;&#10;Description automatically generated">
            <a:extLst>
              <a:ext uri="{FF2B5EF4-FFF2-40B4-BE49-F238E27FC236}">
                <a16:creationId xmlns:a16="http://schemas.microsoft.com/office/drawing/2014/main" id="{2C268EAD-23B4-EE2C-AB96-DE16DD24D4E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5920" y="5993470"/>
            <a:ext cx="462768" cy="428832"/>
          </a:xfrm>
          <a:prstGeom prst="rect">
            <a:avLst/>
          </a:prstGeom>
        </p:spPr>
      </p:pic>
      <p:pic>
        <p:nvPicPr>
          <p:cNvPr id="19" name="Picture 18" descr="A black and white logo&#10;&#10;Description automatically generated">
            <a:extLst>
              <a:ext uri="{FF2B5EF4-FFF2-40B4-BE49-F238E27FC236}">
                <a16:creationId xmlns:a16="http://schemas.microsoft.com/office/drawing/2014/main" id="{A370D334-009B-0ACB-8FEA-1290608546F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>
                        <a14:foregroundMark x1="17571" y1="27507" x2="17571" y2="27507"/>
                        <a14:foregroundMark x1="16929" y1="48711" x2="16929" y2="48711"/>
                        <a14:foregroundMark x1="20786" y1="77937" x2="20786" y2="77937"/>
                        <a14:foregroundMark x1="35571" y1="15759" x2="35571" y2="15759"/>
                        <a14:foregroundMark x1="35429" y1="18052" x2="34929" y2="14900"/>
                        <a14:foregroundMark x1="34643" y1="16332" x2="34000" y2="15473"/>
                        <a14:foregroundMark x1="35429" y1="15759" x2="36214" y2="19198"/>
                        <a14:foregroundMark x1="36286" y1="18052" x2="34214" y2="12894"/>
                        <a14:foregroundMark x1="35643" y1="38395" x2="35643" y2="38395"/>
                        <a14:foregroundMark x1="39429" y1="36963" x2="39929" y2="45559"/>
                        <a14:foregroundMark x1="46643" y1="36103" x2="48857" y2="29799"/>
                        <a14:foregroundMark x1="54857" y1="34670" x2="55429" y2="48138"/>
                        <a14:foregroundMark x1="66357" y1="40974" x2="67000" y2="48711"/>
                        <a14:foregroundMark x1="73357" y1="44699" x2="73071" y2="37249"/>
                        <a14:foregroundMark x1="83929" y1="32951" x2="83857" y2="38109"/>
                        <a14:foregroundMark x1="34214" y1="85100" x2="34143" y2="85673"/>
                        <a14:foregroundMark x1="34429" y1="85100" x2="34857" y2="85100"/>
                        <a14:foregroundMark x1="37929" y1="84814" x2="37643" y2="83954"/>
                        <a14:foregroundMark x1="37714" y1="86533" x2="37643" y2="88252"/>
                        <a14:foregroundMark x1="38571" y1="89112" x2="38071" y2="82808"/>
                        <a14:foregroundMark x1="38357" y1="82235" x2="38429" y2="81948"/>
                        <a14:foregroundMark x1="38500" y1="81948" x2="38500" y2="83668"/>
                        <a14:foregroundMark x1="38643" y1="85960" x2="38429" y2="81662"/>
                        <a14:foregroundMark x1="38500" y1="83095" x2="38500" y2="87106"/>
                        <a14:foregroundMark x1="38500" y1="87106" x2="38143" y2="81662"/>
                        <a14:foregroundMark x1="38643" y1="81089" x2="37929" y2="81089"/>
                        <a14:foregroundMark x1="38071" y1="81089" x2="37500" y2="81089"/>
                        <a14:foregroundMark x1="37714" y1="84241" x2="38143" y2="84814"/>
                        <a14:foregroundMark x1="37857" y1="81662" x2="37643" y2="87106"/>
                        <a14:foregroundMark x1="40571" y1="82235" x2="41286" y2="88825"/>
                        <a14:foregroundMark x1="41429" y1="86819" x2="42000" y2="81662"/>
                        <a14:foregroundMark x1="42000" y1="81662" x2="42000" y2="81662"/>
                        <a14:foregroundMark x1="41929" y1="82808" x2="41286" y2="89685"/>
                        <a14:foregroundMark x1="41500" y1="85387" x2="41571" y2="81375"/>
                        <a14:foregroundMark x1="41071" y1="82521" x2="41714" y2="82235"/>
                        <a14:foregroundMark x1="44357" y1="83381" x2="45571" y2="84241"/>
                        <a14:foregroundMark x1="48000" y1="88825" x2="48786" y2="83668"/>
                        <a14:foregroundMark x1="49429" y1="86819" x2="47857" y2="85960"/>
                        <a14:foregroundMark x1="52000" y1="88539" x2="52714" y2="87106"/>
                        <a14:foregroundMark x1="56929" y1="87679" x2="57357" y2="84527"/>
                        <a14:foregroundMark x1="60500" y1="88825" x2="60571" y2="87106"/>
                        <a14:foregroundMark x1="61000" y1="88252" x2="60143" y2="89685"/>
                        <a14:foregroundMark x1="60643" y1="88825" x2="61000" y2="87679"/>
                        <a14:foregroundMark x1="64214" y1="87106" x2="65571" y2="88825"/>
                        <a14:foregroundMark x1="68071" y1="87966" x2="67643" y2="87679"/>
                        <a14:foregroundMark x1="68000" y1="86533" x2="68286" y2="88539"/>
                        <a14:foregroundMark x1="68000" y1="88252" x2="67643" y2="81662"/>
                        <a14:foregroundMark x1="68571" y1="89112" x2="67286" y2="80802"/>
                        <a14:foregroundMark x1="65000" y1="89685" x2="65500" y2="89398"/>
                        <a14:foregroundMark x1="70714" y1="88825" x2="71429" y2="81662"/>
                        <a14:foregroundMark x1="71571" y1="82235" x2="71000" y2="871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5251" y="6055770"/>
            <a:ext cx="1638389" cy="408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539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9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3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5CB8B3"/>
      </a:accent1>
      <a:accent2>
        <a:srgbClr val="F5D66E"/>
      </a:accent2>
      <a:accent3>
        <a:srgbClr val="D78189"/>
      </a:accent3>
      <a:accent4>
        <a:srgbClr val="7030A0"/>
      </a:accent4>
      <a:accent5>
        <a:srgbClr val="0070C0"/>
      </a:accent5>
      <a:accent6>
        <a:srgbClr val="C4D36D"/>
      </a:accent6>
      <a:hlink>
        <a:srgbClr val="54C3BD"/>
      </a:hlink>
      <a:folHlink>
        <a:srgbClr val="54C3BD"/>
      </a:folHlink>
    </a:clrScheme>
    <a:fontScheme name="Custom 154">
      <a:majorFont>
        <a:latin typeface="Arial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30677756_TF67328976" id="{8D41288C-A143-4C55-A19F-9A38F7741759}" vid="{98B99BFD-3B7E-4AE0-80A8-38C1178D3A4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BF582724259694590F1D5608A9F02A3" ma:contentTypeVersion="14" ma:contentTypeDescription="Create a new document." ma:contentTypeScope="" ma:versionID="6d9273a0f5f36760811363d25d30e1a6">
  <xsd:schema xmlns:xsd="http://www.w3.org/2001/XMLSchema" xmlns:xs="http://www.w3.org/2001/XMLSchema" xmlns:p="http://schemas.microsoft.com/office/2006/metadata/properties" xmlns:ns3="42c0e1e3-c4ee-4b2b-83ed-233203cad7f8" xmlns:ns4="9165c90e-993c-4c28-83bf-bedcf9e1118e" targetNamespace="http://schemas.microsoft.com/office/2006/metadata/properties" ma:root="true" ma:fieldsID="3caf0facba0b0795764921e569e10b20" ns3:_="" ns4:_="">
    <xsd:import namespace="42c0e1e3-c4ee-4b2b-83ed-233203cad7f8"/>
    <xsd:import namespace="9165c90e-993c-4c28-83bf-bedcf9e1118e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ObjectDetectorVersions" minOccurs="0"/>
                <xsd:element ref="ns3:MediaServiceAutoTags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c0e1e3-c4ee-4b2b-83ed-233203cad7f8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165c90e-993c-4c28-83bf-bedcf9e1118e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2c0e1e3-c4ee-4b2b-83ed-233203cad7f8" xsi:nil="true"/>
  </documentManagement>
</p:properties>
</file>

<file path=customXml/itemProps1.xml><?xml version="1.0" encoding="utf-8"?>
<ds:datastoreItem xmlns:ds="http://schemas.openxmlformats.org/officeDocument/2006/customXml" ds:itemID="{F6CB1848-D3E0-4F10-B640-720BE758B85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B4A1B98-5F7F-46A0-83CB-F91E5341DC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2c0e1e3-c4ee-4b2b-83ed-233203cad7f8"/>
    <ds:schemaRef ds:uri="9165c90e-993c-4c28-83bf-bedcf9e1118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4934E25-8442-49E9-ABDF-3146C4145F3B}">
  <ds:schemaRefs>
    <ds:schemaRef ds:uri="http://schemas.microsoft.com/office/2006/documentManagement/types"/>
    <ds:schemaRef ds:uri="http://purl.org/dc/terms/"/>
    <ds:schemaRef ds:uri="9165c90e-993c-4c28-83bf-bedcf9e1118e"/>
    <ds:schemaRef ds:uri="http://purl.org/dc/dcmitype/"/>
    <ds:schemaRef ds:uri="http://schemas.microsoft.com/office/infopath/2007/PartnerControls"/>
    <ds:schemaRef ds:uri="42c0e1e3-c4ee-4b2b-83ed-233203cad7f8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Minimalist presentation</Template>
  <TotalTime>3813</TotalTime>
  <Words>929</Words>
  <Application>Microsoft Office PowerPoint</Application>
  <PresentationFormat>Widescreen</PresentationFormat>
  <Paragraphs>146</Paragraphs>
  <Slides>14</Slides>
  <Notes>3</Notes>
  <HiddenSlides>0</HiddenSlides>
  <MMClips>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Calibri</vt:lpstr>
      <vt:lpstr>Georgia</vt:lpstr>
      <vt:lpstr>Times New Roman</vt:lpstr>
      <vt:lpstr>Cambria Math</vt:lpstr>
      <vt:lpstr>Arial</vt:lpstr>
      <vt:lpstr>Office Theme</vt:lpstr>
      <vt:lpstr>PowerPoint Presentation</vt:lpstr>
      <vt:lpstr>Why Drying In Porous Media Matters</vt:lpstr>
      <vt:lpstr>Carbon Capture and Storage (CCS)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</vt:vector>
  </TitlesOfParts>
  <Company>University of Manchester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Pore-scale Modelling of Salt and Hydrate Formation During CO2 Injection  (HYSA)</dc:title>
  <dc:creator>Saleh Mohammadrezaei</dc:creator>
  <cp:lastModifiedBy>Saleh Mohammadrezaei</cp:lastModifiedBy>
  <cp:revision>83</cp:revision>
  <dcterms:created xsi:type="dcterms:W3CDTF">2023-12-08T11:30:09Z</dcterms:created>
  <dcterms:modified xsi:type="dcterms:W3CDTF">2026-05-14T13:35:32Z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0x0101001BF582724259694590F1D5608A9F02A3</vt:lpwstr>
  </property>
</Properties>
</file>