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4"/>
  </p:notesMasterIdLst>
  <p:sldIdLst>
    <p:sldId id="256" r:id="rId2"/>
    <p:sldId id="332" r:id="rId3"/>
    <p:sldId id="409" r:id="rId4"/>
    <p:sldId id="410" r:id="rId5"/>
    <p:sldId id="397" r:id="rId6"/>
    <p:sldId id="344" r:id="rId7"/>
    <p:sldId id="341" r:id="rId8"/>
    <p:sldId id="361" r:id="rId9"/>
    <p:sldId id="343" r:id="rId10"/>
    <p:sldId id="345" r:id="rId11"/>
    <p:sldId id="374" r:id="rId12"/>
    <p:sldId id="346" r:id="rId13"/>
    <p:sldId id="360" r:id="rId14"/>
    <p:sldId id="399" r:id="rId15"/>
    <p:sldId id="389" r:id="rId16"/>
    <p:sldId id="388" r:id="rId17"/>
    <p:sldId id="352" r:id="rId18"/>
    <p:sldId id="404" r:id="rId19"/>
    <p:sldId id="366" r:id="rId20"/>
    <p:sldId id="411" r:id="rId21"/>
    <p:sldId id="391" r:id="rId22"/>
    <p:sldId id="380" r:id="rId23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DCA716-CB06-FE5B-7EAE-DC07BC233F59}" name="Smeulders, Karlijn" initials="KS" userId="S::k.m.h.smeulders@student.tue.nl::6fb11e12-5cc0-41fe-8535-ac00c03ecdd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A942"/>
    <a:srgbClr val="860000"/>
    <a:srgbClr val="004900"/>
    <a:srgbClr val="9CE4D8"/>
    <a:srgbClr val="808080"/>
    <a:srgbClr val="FFFFFF"/>
    <a:srgbClr val="000000"/>
    <a:srgbClr val="EE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CCB7E7-D50F-471E-9FB5-B36ED220945D}" v="92" dt="2026-05-15T08:55:46.6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89" autoAdjust="0"/>
    <p:restoredTop sz="96433" autoAdjust="0"/>
  </p:normalViewPr>
  <p:slideViewPr>
    <p:cSldViewPr snapToGrid="0" showGuides="1">
      <p:cViewPr>
        <p:scale>
          <a:sx n="100" d="100"/>
          <a:sy n="100" d="100"/>
        </p:scale>
        <p:origin x="882" y="234"/>
      </p:cViewPr>
      <p:guideLst/>
    </p:cSldViewPr>
  </p:slideViewPr>
  <p:outlineViewPr>
    <p:cViewPr>
      <p:scale>
        <a:sx n="33" d="100"/>
        <a:sy n="33" d="100"/>
      </p:scale>
      <p:origin x="0" y="-3978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25DE2-B715-4EA4-8CF0-DA425EA806A7}" type="datetimeFigureOut">
              <a:rPr lang="en-GB" smtClean="0"/>
              <a:t>15/05/2026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799BBE-B871-48D7-983C-C0B1D7156D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71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Focus on combination between experimental data and numerical method!!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2264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Let’s make it more complicated, real image data from Bultreys 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683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36FC6-7AAE-5978-E1B3-2272ED95D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779AA9-1CCA-A150-161D-AE4CFFAA1A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DFDEBF-AD81-A491-33F4-F0944CD92A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Let’s make it more complicated, real image data from Bultreys 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3E20BE-87FA-D37C-FDDE-A6F2BDB8FD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834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Solid is transparent 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744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Interfaces identified, in expected range 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881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3D853-D4FE-D752-6A13-4660DFCE0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3720C1-D1B8-8272-83AA-8A8CA1D310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BDDA9B-09AA-7575-C6EF-9976D95BAE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Interfaces identified, in expected range. Localized pressure directly from pull force method 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A72D8-487F-01B8-2EF1-6730C6522E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025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82362-9625-5F63-66FF-4E54B9A4E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FF4930-A24E-9EC8-D007-099C8408A4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0B4824-9E81-3511-F7CB-CC1FA77CD5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Identify separate elements and blobs -&gt; pressure analysis 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8F6FD7-18E9-E115-20C6-FFB3243935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886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4AAFE-172B-F7A2-8BF1-3A2153257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E33BB8-B147-AFAD-60B0-BA0C45EACF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485729-2000-6818-BEA1-2CC5EAAE7F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Identify separate elements and blobs -&gt; pressure analysis 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FFC963-8AD7-CE6A-8DFE-68123A0A58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969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Pressure decreases thus curvature decrease, converted to kinetic energy. </a:t>
            </a:r>
            <a:r>
              <a:rPr lang="en-GB" dirty="0" err="1"/>
              <a:t>Belangrijke</a:t>
            </a:r>
            <a:r>
              <a:rPr lang="en-GB" dirty="0"/>
              <a:t> slide! </a:t>
            </a:r>
            <a:r>
              <a:rPr lang="en-GB" u="sng" dirty="0"/>
              <a:t>Add legenda. </a:t>
            </a:r>
            <a:endParaRPr lang="en-NL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3715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BCDF3-F114-BC18-32AF-4CE2635D2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EE5D4A-49AC-9F30-FC5F-BB7519D918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924DD9-F4E5-9477-0994-99EF56B794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Identify separate elements and blobs -&gt; pressure analysis 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56DF11-14E7-6522-12DD-96AD28247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8730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Tool shows lot of potential but issues need to be </a:t>
            </a:r>
            <a:r>
              <a:rPr lang="en-GB" dirty="0" err="1"/>
              <a:t>adressed</a:t>
            </a:r>
            <a:r>
              <a:rPr lang="en-GB" dirty="0"/>
              <a:t>. Take pause here to stress ending. 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793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Multiphase flow is obvious. What are intermittency effects? Silver coated particles, X-ray. Small sample, 10^-4. 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7349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1820D-7588-0F97-2400-E6629B237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2F091E8-D801-6263-E383-BF76CD3190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A4E3D23-64D9-332D-72ED-03C4CF26E5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EBE3CF9-1291-AF9D-6581-6DA5AAB085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8701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Schematic of what we see happening. Greatly alter flow field compared to Darcy description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688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1E6C3-BDFB-F96D-D1C7-8E756B810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DF34B8-0E81-C078-D8D2-96675C72C4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D87AF9-17F1-70A5-570C-52252464A8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Why do we care? Many applications -&gt; many reasons to understand better and thus study -&gt; different ways to do that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AC812D-0E24-2A3D-2B9B-3B4183C2D7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393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9701-B77B-115B-3058-15B58A70D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A5C593-FFD4-355C-3C47-1D59576E6D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592A95-10DB-9B66-1B1A-66C4198FF7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Experimental data and numerically. Experimental doesn’t show pressure fields, numerical computationally heavy.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0D490B-1B7A-A3B3-88F9-9CDFA46D3C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844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Instead of calculating front, extract it from image data. Interesting, numerical supervisor calls it a flow solver aided by image data, professor who supplied data says it is extended data processing using a flow solver. 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12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Pull force method, approximate interface fluid-fluid using triangular elements. Main part of method, static pressure analysis 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679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778BF-A56B-C2D1-CB53-0EB18BB75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BFC189-AB6D-1606-F2C2-D7DB0FBCCD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36B7AF-A622-4F69-A56C-B586CC2B49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Now we have surface tension force, but let’s advance this using flow solver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18A95-E707-D794-4238-5FD9675F12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923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Pause!! Then only looked at pressure fields, what would we expect the velocity fields to be?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141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itle at the top">
    <p:bg>
      <p:bgPr>
        <a:solidFill>
          <a:srgbClr val="EE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ack75"/>
          <p:cNvSpPr/>
          <p:nvPr userDrawn="1"/>
        </p:nvSpPr>
        <p:spPr>
          <a:xfrm>
            <a:off x="0" y="756000"/>
            <a:ext cx="9144000" cy="1080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756049"/>
            <a:ext cx="9143999" cy="792000"/>
          </a:xfrm>
          <a:solidFill>
            <a:schemeClr val="tx2">
              <a:alpha val="50000"/>
            </a:schemeClr>
          </a:solidFill>
        </p:spPr>
        <p:txBody>
          <a:bodyPr lIns="756000" rIns="1962000" anchor="ctr"/>
          <a:lstStyle>
            <a:lvl1pPr algn="l">
              <a:lnSpc>
                <a:spcPts val="2300"/>
              </a:lnSpc>
              <a:defRPr sz="22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Example of a title at the top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1548000"/>
            <a:ext cx="9143999" cy="288000"/>
          </a:xfrm>
          <a:solidFill>
            <a:schemeClr val="tx2">
              <a:alpha val="50000"/>
            </a:schemeClr>
          </a:solidFill>
          <a:ln>
            <a:noFill/>
          </a:ln>
        </p:spPr>
        <p:txBody>
          <a:bodyPr wrap="none" lIns="756000" tIns="18000" rIns="1962000"/>
          <a:lstStyle>
            <a:lvl1pPr marL="0" indent="0" algn="l">
              <a:buNone/>
              <a:defRPr sz="1000" b="1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 OR DATE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21D38FC-6D70-0146-84E1-32B3F0A2D6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0600" y="4568825"/>
            <a:ext cx="1803400" cy="574675"/>
          </a:xfrm>
          <a:prstGeom prst="rect">
            <a:avLst/>
          </a:prstGeom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990975"/>
            <a:ext cx="9143999" cy="576263"/>
          </a:xfrm>
          <a:solidFill>
            <a:srgbClr val="000000">
              <a:alpha val="25000"/>
            </a:srgbClr>
          </a:solidFill>
          <a:ln>
            <a:noFill/>
          </a:ln>
        </p:spPr>
        <p:txBody>
          <a:bodyPr lIns="756000" anchor="ctr" anchorCtr="0"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Name, Function</a:t>
            </a:r>
          </a:p>
        </p:txBody>
      </p:sp>
      <p:sp>
        <p:nvSpPr>
          <p:cNvPr id="11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6667" y="4567237"/>
            <a:ext cx="7347267" cy="576263"/>
          </a:xfrm>
          <a:solidFill>
            <a:srgbClr val="FFFFFF"/>
          </a:solidFill>
          <a:ln>
            <a:noFill/>
          </a:ln>
        </p:spPr>
        <p:txBody>
          <a:bodyPr lIns="756000" anchor="ctr" anchorCtr="0"/>
          <a:lstStyle>
            <a:lvl1pPr>
              <a:defRPr sz="11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Department, Sub department or Capacity Group</a:t>
            </a:r>
          </a:p>
        </p:txBody>
      </p:sp>
    </p:spTree>
    <p:extLst>
      <p:ext uri="{BB962C8B-B14F-4D97-AF65-F5344CB8AC3E}">
        <p14:creationId xmlns:p14="http://schemas.microsoft.com/office/powerpoint/2010/main" val="164422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- 1/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23518" y="586800"/>
            <a:ext cx="3600000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 dirty="0"/>
              <a:t>This is an example of 19,5 </a:t>
            </a:r>
            <a:r>
              <a:rPr lang="en-GB" dirty="0" err="1"/>
              <a:t>pt</a:t>
            </a:r>
            <a:r>
              <a:rPr lang="en-GB" dirty="0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20343" y="1295401"/>
            <a:ext cx="359886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Interpore2026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354513" cy="4567238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88727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 - 2/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4405" y="586800"/>
            <a:ext cx="4820920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 dirty="0"/>
              <a:t>This is an example of 19,5 </a:t>
            </a:r>
            <a:r>
              <a:rPr lang="en-GB" dirty="0" err="1"/>
              <a:t>pt</a:t>
            </a:r>
            <a:r>
              <a:rPr lang="en-GB" dirty="0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491230" y="1295401"/>
            <a:ext cx="4824095" cy="29337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Interpore2026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022600" cy="4567238"/>
          </a:xfrm>
        </p:spPr>
        <p:txBody>
          <a:bodyPr/>
          <a:lstStyle/>
          <a:p>
            <a:r>
              <a:rPr lang="en-GB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68122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full screen dark image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18400"/>
            <a:ext cx="7556500" cy="73382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This is an example of a white headline on a full screen, dark image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Interpore2026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015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full screen light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18400"/>
            <a:ext cx="7556500" cy="73382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an example of a black headline on a full screen, light image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Interpore2026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683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18400"/>
            <a:ext cx="7556500" cy="73382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an example of a black headline on a white background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Interpore2026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7" name="Rechte verbindingslijn 6"/>
          <p:cNvCxnSpPr/>
          <p:nvPr userDrawn="1"/>
        </p:nvCxnSpPr>
        <p:spPr>
          <a:xfrm>
            <a:off x="0" y="4563782"/>
            <a:ext cx="9144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1890000" y="1299075"/>
            <a:ext cx="5292725" cy="29772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insert image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186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carlet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This is an example of a 27 </a:t>
            </a:r>
            <a:r>
              <a:rPr lang="en-GB" dirty="0" err="1"/>
              <a:t>pt</a:t>
            </a:r>
            <a:r>
              <a:rPr lang="en-GB" dirty="0"/>
              <a:t> headline with 27 </a:t>
            </a:r>
            <a:r>
              <a:rPr lang="en-GB" dirty="0" err="1"/>
              <a:t>pt</a:t>
            </a:r>
            <a:r>
              <a:rPr lang="en-GB" dirty="0"/>
              <a:t>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Interpore2026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396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5650" y="586800"/>
            <a:ext cx="7563556" cy="516339"/>
          </a:xfrm>
        </p:spPr>
        <p:txBody>
          <a:bodyPr wrap="none"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US" dirty="0"/>
              <a:t>Sample slide with table and text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1" y="2638425"/>
            <a:ext cx="7563556" cy="1590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Interpore2026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jdelijke aanduiding voor tabel 7"/>
          <p:cNvSpPr>
            <a:spLocks noGrp="1"/>
          </p:cNvSpPr>
          <p:nvPr>
            <p:ph type="tbl" sz="quarter" idx="13" hasCustomPrompt="1"/>
          </p:nvPr>
        </p:nvSpPr>
        <p:spPr>
          <a:xfrm>
            <a:off x="755650" y="1079501"/>
            <a:ext cx="7559675" cy="115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insert table</a:t>
            </a:r>
          </a:p>
        </p:txBody>
      </p:sp>
    </p:spTree>
    <p:extLst>
      <p:ext uri="{BB962C8B-B14F-4D97-AF65-F5344CB8AC3E}">
        <p14:creationId xmlns:p14="http://schemas.microsoft.com/office/powerpoint/2010/main" val="239938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5650" y="586800"/>
            <a:ext cx="7563556" cy="516339"/>
          </a:xfrm>
        </p:spPr>
        <p:txBody>
          <a:bodyPr wrap="none"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 dirty="0"/>
              <a:t>Example chart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Interpore2026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ijdelijke aanduiding voor grafiek 8"/>
          <p:cNvSpPr>
            <a:spLocks noGrp="1"/>
          </p:cNvSpPr>
          <p:nvPr>
            <p:ph type="chart" sz="quarter" idx="13" hasCustomPrompt="1"/>
          </p:nvPr>
        </p:nvSpPr>
        <p:spPr>
          <a:xfrm>
            <a:off x="755650" y="1079500"/>
            <a:ext cx="7559675" cy="31496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420234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itle in th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ack75"/>
          <p:cNvSpPr/>
          <p:nvPr userDrawn="1"/>
        </p:nvSpPr>
        <p:spPr>
          <a:xfrm>
            <a:off x="0" y="1836000"/>
            <a:ext cx="9144000" cy="1080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1835549"/>
            <a:ext cx="9143999" cy="792000"/>
          </a:xfrm>
          <a:solidFill>
            <a:schemeClr val="tx2">
              <a:alpha val="50000"/>
            </a:schemeClr>
          </a:solidFill>
        </p:spPr>
        <p:txBody>
          <a:bodyPr lIns="756000" rIns="1962000" anchor="ctr"/>
          <a:lstStyle>
            <a:lvl1pPr algn="l">
              <a:lnSpc>
                <a:spcPts val="23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Example of a title in the middle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2628097"/>
            <a:ext cx="9143999" cy="288000"/>
          </a:xfrm>
          <a:solidFill>
            <a:schemeClr val="tx2">
              <a:alpha val="50000"/>
            </a:schemeClr>
          </a:solidFill>
          <a:ln>
            <a:noFill/>
          </a:ln>
        </p:spPr>
        <p:txBody>
          <a:bodyPr wrap="none" lIns="756000" tIns="18000" rIns="1962000"/>
          <a:lstStyle>
            <a:lvl1pPr marL="0" indent="0" algn="l">
              <a:buNone/>
              <a:defRPr sz="1000" b="1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 OR DATE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21D38FC-6D70-0146-84E1-32B3F0A2D6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0600" y="4568825"/>
            <a:ext cx="1803400" cy="574675"/>
          </a:xfrm>
          <a:prstGeom prst="rect">
            <a:avLst/>
          </a:prstGeom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990975"/>
            <a:ext cx="9143999" cy="576263"/>
          </a:xfrm>
          <a:solidFill>
            <a:srgbClr val="000000">
              <a:alpha val="25098"/>
            </a:srgbClr>
          </a:solidFill>
          <a:ln>
            <a:noFill/>
          </a:ln>
        </p:spPr>
        <p:txBody>
          <a:bodyPr lIns="756000" anchor="ctr" anchorCtr="0"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Name, Function</a:t>
            </a:r>
          </a:p>
        </p:txBody>
      </p:sp>
      <p:sp>
        <p:nvSpPr>
          <p:cNvPr id="11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6667" y="4567237"/>
            <a:ext cx="7347267" cy="576263"/>
          </a:xfrm>
          <a:solidFill>
            <a:srgbClr val="FFFFFF"/>
          </a:solidFill>
          <a:ln>
            <a:noFill/>
          </a:ln>
        </p:spPr>
        <p:txBody>
          <a:bodyPr lIns="756000" anchor="ctr" anchorCtr="0"/>
          <a:lstStyle>
            <a:lvl1pPr>
              <a:defRPr sz="11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Department, Sub department or Capacity Group</a:t>
            </a:r>
          </a:p>
        </p:txBody>
      </p:sp>
    </p:spTree>
    <p:extLst>
      <p:ext uri="{BB962C8B-B14F-4D97-AF65-F5344CB8AC3E}">
        <p14:creationId xmlns:p14="http://schemas.microsoft.com/office/powerpoint/2010/main" val="293110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itle at th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ack75"/>
          <p:cNvSpPr/>
          <p:nvPr userDrawn="1"/>
        </p:nvSpPr>
        <p:spPr>
          <a:xfrm>
            <a:off x="0" y="2916000"/>
            <a:ext cx="9144000" cy="1080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2915049"/>
            <a:ext cx="9143999" cy="792000"/>
          </a:xfrm>
          <a:solidFill>
            <a:schemeClr val="tx2">
              <a:alpha val="50000"/>
            </a:schemeClr>
          </a:solidFill>
        </p:spPr>
        <p:txBody>
          <a:bodyPr lIns="756000" rIns="1962000" anchor="ctr"/>
          <a:lstStyle>
            <a:lvl1pPr algn="l">
              <a:lnSpc>
                <a:spcPts val="23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Example of a title at the bottom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3708591"/>
            <a:ext cx="9143999" cy="288000"/>
          </a:xfrm>
          <a:solidFill>
            <a:schemeClr val="tx2">
              <a:alpha val="50000"/>
            </a:schemeClr>
          </a:solidFill>
          <a:ln>
            <a:noFill/>
          </a:ln>
        </p:spPr>
        <p:txBody>
          <a:bodyPr wrap="none" lIns="756000" tIns="18000" rIns="1962000"/>
          <a:lstStyle>
            <a:lvl1pPr marL="0" indent="0" algn="l">
              <a:buNone/>
              <a:defRPr sz="1000" b="1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 OR DATE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21D38FC-6D70-0146-84E1-32B3F0A2D6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0600" y="4568825"/>
            <a:ext cx="1803400" cy="574675"/>
          </a:xfrm>
          <a:prstGeom prst="rect">
            <a:avLst/>
          </a:prstGeom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990975"/>
            <a:ext cx="9143999" cy="576263"/>
          </a:xfrm>
          <a:solidFill>
            <a:srgbClr val="000000">
              <a:alpha val="25098"/>
            </a:srgbClr>
          </a:solidFill>
          <a:ln>
            <a:noFill/>
          </a:ln>
        </p:spPr>
        <p:txBody>
          <a:bodyPr lIns="756000" anchor="ctr" anchorCtr="0"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Name, Function</a:t>
            </a:r>
          </a:p>
        </p:txBody>
      </p:sp>
      <p:sp>
        <p:nvSpPr>
          <p:cNvPr id="11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6667" y="4567237"/>
            <a:ext cx="7347267" cy="576263"/>
          </a:xfrm>
          <a:solidFill>
            <a:srgbClr val="FFFFFF"/>
          </a:solidFill>
          <a:ln>
            <a:noFill/>
          </a:ln>
        </p:spPr>
        <p:txBody>
          <a:bodyPr lIns="756000" anchor="ctr" anchorCtr="0"/>
          <a:lstStyle>
            <a:lvl1pPr>
              <a:defRPr sz="11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Department, Sub department or Capacity Group</a:t>
            </a:r>
          </a:p>
        </p:txBody>
      </p:sp>
    </p:spTree>
    <p:extLst>
      <p:ext uri="{BB962C8B-B14F-4D97-AF65-F5344CB8AC3E}">
        <p14:creationId xmlns:p14="http://schemas.microsoft.com/office/powerpoint/2010/main" val="22374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This is an example of a 27 </a:t>
            </a:r>
            <a:r>
              <a:rPr lang="en-GB" dirty="0" err="1"/>
              <a:t>pt</a:t>
            </a:r>
            <a:r>
              <a:rPr lang="en-GB" dirty="0"/>
              <a:t> headline with 27 </a:t>
            </a:r>
            <a:r>
              <a:rPr lang="en-GB" dirty="0" err="1"/>
              <a:t>pt</a:t>
            </a:r>
            <a:r>
              <a:rPr lang="en-GB" dirty="0"/>
              <a:t>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Interpore2026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483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85793"/>
            <a:ext cx="3595688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 dirty="0"/>
              <a:t>This is an example of 19,5 </a:t>
            </a:r>
            <a:r>
              <a:rPr lang="en-GB" dirty="0" err="1"/>
              <a:t>pt</a:t>
            </a:r>
            <a:r>
              <a:rPr lang="en-GB" dirty="0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0" y="1295401"/>
            <a:ext cx="359886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23606" y="1296000"/>
            <a:ext cx="3595688" cy="29331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Interpore2026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714875" y="586800"/>
            <a:ext cx="3604419" cy="732238"/>
          </a:xfrm>
        </p:spPr>
        <p:txBody>
          <a:bodyPr anchor="t"/>
          <a:lstStyle>
            <a:lvl1pPr marL="0" indent="0">
              <a:buNone/>
              <a:defRPr lang="nl-NL" sz="1950" b="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enter text</a:t>
            </a:r>
          </a:p>
        </p:txBody>
      </p:sp>
    </p:spTree>
    <p:extLst>
      <p:ext uri="{BB962C8B-B14F-4D97-AF65-F5344CB8AC3E}">
        <p14:creationId xmlns:p14="http://schemas.microsoft.com/office/powerpoint/2010/main" val="168240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text - 1/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6000" y="586800"/>
            <a:ext cx="3600000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 dirty="0"/>
              <a:t>This is an example of 19,5 </a:t>
            </a:r>
            <a:r>
              <a:rPr lang="en-GB" dirty="0" err="1"/>
              <a:t>pt</a:t>
            </a:r>
            <a:r>
              <a:rPr lang="en-GB" dirty="0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0" y="1295401"/>
            <a:ext cx="359886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Interpore2026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4714875" y="0"/>
            <a:ext cx="4429125" cy="4567238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98154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 -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6000" y="586800"/>
            <a:ext cx="4910138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 dirty="0"/>
              <a:t>This is an example of 19,5 </a:t>
            </a:r>
            <a:r>
              <a:rPr lang="en-GB" dirty="0" err="1"/>
              <a:t>pt</a:t>
            </a:r>
            <a:r>
              <a:rPr lang="en-GB" dirty="0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0" y="1295401"/>
            <a:ext cx="491331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Interpore2026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6046788" y="0"/>
            <a:ext cx="3097212" cy="4567238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27240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image/movie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/>
          <a:p>
            <a:r>
              <a:rPr lang="en-GB" dirty="0"/>
              <a:t>This is an example of a 27 </a:t>
            </a:r>
            <a:r>
              <a:rPr lang="en-GB" dirty="0" err="1"/>
              <a:t>pt</a:t>
            </a:r>
            <a:r>
              <a:rPr lang="en-GB" dirty="0"/>
              <a:t> headline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Interpore2026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jdelijke aanduiding voor inhoud 9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1889125" y="1079501"/>
            <a:ext cx="5292725" cy="29772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Click icon to insert 16x9 image or movie</a:t>
            </a:r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1889125" y="4106268"/>
            <a:ext cx="5292725" cy="165100"/>
          </a:xfrm>
        </p:spPr>
        <p:txBody>
          <a:bodyPr/>
          <a:lstStyle>
            <a:lvl1pPr>
              <a:defRPr sz="1100" i="1"/>
            </a:lvl1pPr>
          </a:lstStyle>
          <a:p>
            <a:pPr lvl="0"/>
            <a:r>
              <a:rPr lang="en-GB" dirty="0"/>
              <a:t>Click to insert Caption under image or movie</a:t>
            </a:r>
          </a:p>
        </p:txBody>
      </p:sp>
    </p:spTree>
    <p:extLst>
      <p:ext uri="{BB962C8B-B14F-4D97-AF65-F5344CB8AC3E}">
        <p14:creationId xmlns:p14="http://schemas.microsoft.com/office/powerpoint/2010/main" val="193849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 27pt headline on a slide with three images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8824" y="1306642"/>
            <a:ext cx="2084389" cy="636458"/>
          </a:xfrm>
        </p:spPr>
        <p:txBody>
          <a:bodyPr/>
          <a:lstStyle>
            <a:lvl1pPr>
              <a:defRPr sz="1650"/>
            </a:lvl1pPr>
          </a:lstStyle>
          <a:p>
            <a:pPr lvl="0"/>
            <a:r>
              <a:rPr lang="en-GB" dirty="0"/>
              <a:t>Click to enter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Interpore2026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490913" y="1302661"/>
            <a:ext cx="2084389" cy="636458"/>
          </a:xfrm>
        </p:spPr>
        <p:txBody>
          <a:bodyPr/>
          <a:lstStyle>
            <a:lvl1pPr>
              <a:defRPr sz="1650"/>
            </a:lvl1pPr>
          </a:lstStyle>
          <a:p>
            <a:pPr lvl="0"/>
            <a:r>
              <a:rPr lang="en-GB" dirty="0"/>
              <a:t>Click to enter text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235414" y="1302661"/>
            <a:ext cx="2084389" cy="636458"/>
          </a:xfrm>
        </p:spPr>
        <p:txBody>
          <a:bodyPr/>
          <a:lstStyle>
            <a:lvl1pPr>
              <a:defRPr sz="1650"/>
            </a:lvl1pPr>
          </a:lstStyle>
          <a:p>
            <a:pPr lvl="0"/>
            <a:r>
              <a:rPr lang="en-GB" dirty="0"/>
              <a:t>Click to enter text</a:t>
            </a:r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5" hasCustomPrompt="1"/>
          </p:nvPr>
        </p:nvSpPr>
        <p:spPr>
          <a:xfrm>
            <a:off x="755650" y="1943101"/>
            <a:ext cx="2087563" cy="262529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16" hasCustomPrompt="1"/>
          </p:nvPr>
        </p:nvSpPr>
        <p:spPr>
          <a:xfrm>
            <a:off x="3487739" y="1943101"/>
            <a:ext cx="2087563" cy="2625298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insert image</a:t>
            </a:r>
          </a:p>
          <a:p>
            <a:endParaRPr lang="en-GB" dirty="0"/>
          </a:p>
        </p:txBody>
      </p:sp>
      <p:sp>
        <p:nvSpPr>
          <p:cNvPr id="12" name="Tijdelijke aanduiding voor afbeelding 9"/>
          <p:cNvSpPr>
            <a:spLocks noGrp="1"/>
          </p:cNvSpPr>
          <p:nvPr>
            <p:ph type="pic" sz="quarter" idx="17" hasCustomPrompt="1"/>
          </p:nvPr>
        </p:nvSpPr>
        <p:spPr>
          <a:xfrm>
            <a:off x="6235414" y="1943101"/>
            <a:ext cx="2087563" cy="2625298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insert image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920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" y="4568400"/>
            <a:ext cx="1114424" cy="572286"/>
          </a:xfrm>
          <a:prstGeom prst="rect">
            <a:avLst/>
          </a:prstGeom>
          <a:solidFill>
            <a:schemeClr val="bg1"/>
          </a:solidFill>
        </p:spPr>
        <p:txBody>
          <a:bodyPr vert="horz" lIns="756000" tIns="0" rIns="0" bIns="0" rtlCol="0" anchor="ctr"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fld id="{C194BDB0-F4EA-4DD6-8281-CCE2440D0CE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825" y="518711"/>
            <a:ext cx="7556500" cy="5390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This is an example of a 27 </a:t>
            </a:r>
            <a:r>
              <a:rPr lang="en-GB" dirty="0" err="1"/>
              <a:t>pt</a:t>
            </a:r>
            <a:r>
              <a:rPr lang="en-GB" dirty="0"/>
              <a:t> headline with 27 </a:t>
            </a:r>
            <a:r>
              <a:rPr lang="en-GB" dirty="0" err="1"/>
              <a:t>pt</a:t>
            </a:r>
            <a:r>
              <a:rPr lang="en-GB" dirty="0"/>
              <a:t> line spacing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4" y="1306642"/>
            <a:ext cx="7556501" cy="29224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14426" y="4568400"/>
            <a:ext cx="7042149" cy="576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GB"/>
              <a:t>Interpore2026</a:t>
            </a:r>
            <a:endParaRPr lang="en-GB" dirty="0"/>
          </a:p>
        </p:txBody>
      </p:sp>
      <p:pic>
        <p:nvPicPr>
          <p:cNvPr id="66" name="Picture 4">
            <a:extLst>
              <a:ext uri="{FF2B5EF4-FFF2-40B4-BE49-F238E27FC236}">
                <a16:creationId xmlns:a16="http://schemas.microsoft.com/office/drawing/2014/main" id="{93FD69BB-9D62-3A4C-8433-C5954D52BB6F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8156575" y="4568825"/>
            <a:ext cx="987425" cy="57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9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61" r:id="rId3"/>
    <p:sldLayoutId id="2147483662" r:id="rId4"/>
    <p:sldLayoutId id="2147483664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800" rtl="0" eaLnBrk="1" latinLnBrk="0" hangingPunct="1">
        <a:lnSpc>
          <a:spcPts val="2700"/>
        </a:lnSpc>
        <a:spcBef>
          <a:spcPct val="0"/>
        </a:spcBef>
        <a:buNone/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180975" indent="-180975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975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7780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Development of an Image-Data-Driven Flow Solver for Investigating Intermittency Effects in Multiphase Flow </a:t>
            </a:r>
          </a:p>
        </p:txBody>
      </p:sp>
      <p:sp>
        <p:nvSpPr>
          <p:cNvPr id="16" name="Ondertitel 1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21-05-2026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Karlijn Smeulders, Maja Rücker, Tom Bultreys, David Rieder 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ME engineering, Energy technology</a:t>
            </a:r>
          </a:p>
        </p:txBody>
      </p:sp>
    </p:spTree>
    <p:extLst>
      <p:ext uri="{BB962C8B-B14F-4D97-AF65-F5344CB8AC3E}">
        <p14:creationId xmlns:p14="http://schemas.microsoft.com/office/powerpoint/2010/main" val="294032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B0383-716A-ACE0-ACD0-F19C8F102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Experimental data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C95F4C-CE4B-2A3C-D518-5F275D037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Interpore2026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A0184-5E96-8176-FC40-E3200EE6A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9</a:t>
            </a:r>
          </a:p>
        </p:txBody>
      </p:sp>
      <p:pic>
        <p:nvPicPr>
          <p:cNvPr id="6" name="Picture 5" descr="A black and white image of a circle&#10;&#10;AI-generated content may be incorrect.">
            <a:extLst>
              <a:ext uri="{FF2B5EF4-FFF2-40B4-BE49-F238E27FC236}">
                <a16:creationId xmlns:a16="http://schemas.microsoft.com/office/drawing/2014/main" id="{F50CFD63-75E2-AAD7-5A56-8BAFDA4C1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2" t="9482" r="16926" b="3639"/>
          <a:stretch>
            <a:fillRect/>
          </a:stretch>
        </p:blipFill>
        <p:spPr>
          <a:xfrm>
            <a:off x="2625079" y="1141281"/>
            <a:ext cx="3554660" cy="33435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1FB6EA-AF1C-9981-16E1-BCAFDD1DD987}"/>
              </a:ext>
            </a:extLst>
          </p:cNvPr>
          <p:cNvSpPr/>
          <p:nvPr/>
        </p:nvSpPr>
        <p:spPr>
          <a:xfrm>
            <a:off x="2905935" y="4529809"/>
            <a:ext cx="166709" cy="171729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137BBB-B412-5ACB-BD8B-7AD8F5DA6D75}"/>
              </a:ext>
            </a:extLst>
          </p:cNvPr>
          <p:cNvSpPr/>
          <p:nvPr/>
        </p:nvSpPr>
        <p:spPr>
          <a:xfrm>
            <a:off x="3697628" y="4521051"/>
            <a:ext cx="174112" cy="17172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1ADF32-CA43-9533-7C64-3D9AFF3C972B}"/>
              </a:ext>
            </a:extLst>
          </p:cNvPr>
          <p:cNvSpPr/>
          <p:nvPr/>
        </p:nvSpPr>
        <p:spPr>
          <a:xfrm>
            <a:off x="5153710" y="4514972"/>
            <a:ext cx="174722" cy="171729"/>
          </a:xfrm>
          <a:prstGeom prst="rect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45C3FA-3FFD-CCF4-926F-51E8F9386D32}"/>
              </a:ext>
            </a:extLst>
          </p:cNvPr>
          <p:cNvSpPr txBox="1"/>
          <p:nvPr/>
        </p:nvSpPr>
        <p:spPr>
          <a:xfrm>
            <a:off x="3080047" y="4484868"/>
            <a:ext cx="8027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Solid</a:t>
            </a:r>
            <a:endParaRPr lang="en-N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DEED1C-1A4D-6D00-75BB-5278C28D1EEA}"/>
              </a:ext>
            </a:extLst>
          </p:cNvPr>
          <p:cNvSpPr txBox="1"/>
          <p:nvPr/>
        </p:nvSpPr>
        <p:spPr>
          <a:xfrm>
            <a:off x="5343002" y="4470031"/>
            <a:ext cx="14871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Wetting fluid</a:t>
            </a:r>
            <a:endParaRPr lang="en-NL" sz="1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8338A9-7933-207A-D575-EE468D772FC8}"/>
              </a:ext>
            </a:extLst>
          </p:cNvPr>
          <p:cNvSpPr txBox="1"/>
          <p:nvPr/>
        </p:nvSpPr>
        <p:spPr>
          <a:xfrm>
            <a:off x="3890234" y="4484868"/>
            <a:ext cx="13635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Non-wetting fluid</a:t>
            </a:r>
            <a:endParaRPr lang="en-NL" sz="1100" dirty="0"/>
          </a:p>
        </p:txBody>
      </p:sp>
    </p:spTree>
    <p:extLst>
      <p:ext uri="{BB962C8B-B14F-4D97-AF65-F5344CB8AC3E}">
        <p14:creationId xmlns:p14="http://schemas.microsoft.com/office/powerpoint/2010/main" val="40047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2DBF6A-8FC0-7BAF-8107-21F7F31E3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21651-22A6-CFB3-C00A-C1835D29A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Experimental data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A5DE13-7371-7E22-2698-FAC340110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Interpore2026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9A7845-9EB6-77C9-F5AE-3CC9EEEFC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9</a:t>
            </a:r>
          </a:p>
        </p:txBody>
      </p:sp>
      <p:pic>
        <p:nvPicPr>
          <p:cNvPr id="6" name="Picture 5" descr="A black and white image of a circle&#10;&#10;AI-generated content may be incorrect.">
            <a:extLst>
              <a:ext uri="{FF2B5EF4-FFF2-40B4-BE49-F238E27FC236}">
                <a16:creationId xmlns:a16="http://schemas.microsoft.com/office/drawing/2014/main" id="{8635973D-4A96-F2E2-197B-B6D8D67AD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1" t="18383" r="45422" b="57791"/>
          <a:stretch>
            <a:fillRect/>
          </a:stretch>
        </p:blipFill>
        <p:spPr>
          <a:xfrm>
            <a:off x="3007666" y="1209608"/>
            <a:ext cx="3492365" cy="27242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176146-4AE9-21C3-FFAA-2DA70B0B5DD0}"/>
              </a:ext>
            </a:extLst>
          </p:cNvPr>
          <p:cNvSpPr/>
          <p:nvPr/>
        </p:nvSpPr>
        <p:spPr>
          <a:xfrm>
            <a:off x="3245894" y="4205263"/>
            <a:ext cx="166709" cy="171729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8946E3-AB12-726C-728D-CDE2D994233D}"/>
              </a:ext>
            </a:extLst>
          </p:cNvPr>
          <p:cNvSpPr/>
          <p:nvPr/>
        </p:nvSpPr>
        <p:spPr>
          <a:xfrm>
            <a:off x="4037587" y="4196505"/>
            <a:ext cx="174112" cy="17172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07259C-9747-B9FC-D89D-A9E3A1883A23}"/>
              </a:ext>
            </a:extLst>
          </p:cNvPr>
          <p:cNvSpPr/>
          <p:nvPr/>
        </p:nvSpPr>
        <p:spPr>
          <a:xfrm>
            <a:off x="5493669" y="4190426"/>
            <a:ext cx="174722" cy="171729"/>
          </a:xfrm>
          <a:prstGeom prst="rect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B791F8-69FE-6589-33A4-84662DC41671}"/>
              </a:ext>
            </a:extLst>
          </p:cNvPr>
          <p:cNvSpPr txBox="1"/>
          <p:nvPr/>
        </p:nvSpPr>
        <p:spPr>
          <a:xfrm>
            <a:off x="3420006" y="4160322"/>
            <a:ext cx="8027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Solid</a:t>
            </a:r>
            <a:endParaRPr lang="en-N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E3B611-5D54-600D-4EB0-1A628E61385C}"/>
              </a:ext>
            </a:extLst>
          </p:cNvPr>
          <p:cNvSpPr txBox="1"/>
          <p:nvPr/>
        </p:nvSpPr>
        <p:spPr>
          <a:xfrm>
            <a:off x="5682961" y="4145485"/>
            <a:ext cx="14871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Wetting fluid</a:t>
            </a:r>
            <a:endParaRPr lang="en-NL" sz="1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9EC9E1-888B-9811-594E-EC3B497B8BFB}"/>
              </a:ext>
            </a:extLst>
          </p:cNvPr>
          <p:cNvSpPr txBox="1"/>
          <p:nvPr/>
        </p:nvSpPr>
        <p:spPr>
          <a:xfrm>
            <a:off x="4230193" y="4160322"/>
            <a:ext cx="13635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Non-wetting fluid</a:t>
            </a:r>
            <a:endParaRPr lang="en-NL" sz="1100" dirty="0"/>
          </a:p>
        </p:txBody>
      </p:sp>
    </p:spTree>
    <p:extLst>
      <p:ext uri="{BB962C8B-B14F-4D97-AF65-F5344CB8AC3E}">
        <p14:creationId xmlns:p14="http://schemas.microsoft.com/office/powerpoint/2010/main" val="1383791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43EFD-4BC5-5488-C3F1-2EB15D491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Static pressure analysis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43D3C5-6126-792E-0AD2-4A76C3564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Interpore2026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D981E9-D4F7-9F25-06E6-651CBA593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10</a:t>
            </a:r>
          </a:p>
        </p:txBody>
      </p:sp>
      <p:pic>
        <p:nvPicPr>
          <p:cNvPr id="9" name="Content Placeholder 8" descr="A green and white paint&#10;&#10;AI-generated content may be incorrect.">
            <a:extLst>
              <a:ext uri="{FF2B5EF4-FFF2-40B4-BE49-F238E27FC236}">
                <a16:creationId xmlns:a16="http://schemas.microsoft.com/office/drawing/2014/main" id="{AD282BA3-73FF-960B-6C86-15DD126BD3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865" y="1057749"/>
            <a:ext cx="5287092" cy="2922587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4B08447-3F25-5D2D-E3F1-3A1563038B5C}"/>
              </a:ext>
            </a:extLst>
          </p:cNvPr>
          <p:cNvSpPr/>
          <p:nvPr/>
        </p:nvSpPr>
        <p:spPr>
          <a:xfrm>
            <a:off x="2726445" y="4326278"/>
            <a:ext cx="166709" cy="1717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88ACF3-434A-2AEB-9256-15E95873D1BB}"/>
              </a:ext>
            </a:extLst>
          </p:cNvPr>
          <p:cNvSpPr/>
          <p:nvPr/>
        </p:nvSpPr>
        <p:spPr>
          <a:xfrm>
            <a:off x="3518138" y="4317520"/>
            <a:ext cx="174112" cy="171729"/>
          </a:xfrm>
          <a:prstGeom prst="rect">
            <a:avLst/>
          </a:prstGeom>
          <a:solidFill>
            <a:srgbClr val="9CE4D8"/>
          </a:solidFill>
          <a:ln>
            <a:solidFill>
              <a:srgbClr val="9CE4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116EDA-33E3-13C8-33C3-9CDB5F81C306}"/>
              </a:ext>
            </a:extLst>
          </p:cNvPr>
          <p:cNvSpPr/>
          <p:nvPr/>
        </p:nvSpPr>
        <p:spPr>
          <a:xfrm>
            <a:off x="4974220" y="4311441"/>
            <a:ext cx="174722" cy="171729"/>
          </a:xfrm>
          <a:prstGeom prst="rect">
            <a:avLst/>
          </a:prstGeom>
          <a:solidFill>
            <a:srgbClr val="004900"/>
          </a:solidFill>
          <a:ln>
            <a:solidFill>
              <a:srgbClr val="004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7B5C0A-78DC-E0CF-9A1F-800B5F16B300}"/>
              </a:ext>
            </a:extLst>
          </p:cNvPr>
          <p:cNvSpPr txBox="1"/>
          <p:nvPr/>
        </p:nvSpPr>
        <p:spPr>
          <a:xfrm>
            <a:off x="2900557" y="4281337"/>
            <a:ext cx="4951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Solid</a:t>
            </a:r>
            <a:endParaRPr lang="en-NL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F760AD-D59C-A851-A86E-4D58837113F9}"/>
              </a:ext>
            </a:extLst>
          </p:cNvPr>
          <p:cNvSpPr txBox="1"/>
          <p:nvPr/>
        </p:nvSpPr>
        <p:spPr>
          <a:xfrm>
            <a:off x="5163512" y="4266500"/>
            <a:ext cx="14871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Wetting fluid</a:t>
            </a:r>
            <a:endParaRPr lang="en-NL" sz="11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135F1C-5197-EA0F-FF4A-0FB50B1C3143}"/>
              </a:ext>
            </a:extLst>
          </p:cNvPr>
          <p:cNvSpPr txBox="1"/>
          <p:nvPr/>
        </p:nvSpPr>
        <p:spPr>
          <a:xfrm>
            <a:off x="3710744" y="4281337"/>
            <a:ext cx="13635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Non-wetting fluid</a:t>
            </a:r>
            <a:endParaRPr lang="en-NL" sz="1100" dirty="0"/>
          </a:p>
        </p:txBody>
      </p:sp>
    </p:spTree>
    <p:extLst>
      <p:ext uri="{BB962C8B-B14F-4D97-AF65-F5344CB8AC3E}">
        <p14:creationId xmlns:p14="http://schemas.microsoft.com/office/powerpoint/2010/main" val="33688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ED5444-D681-5BAC-33AF-2E1DC0304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5101C-A7C3-5374-90AF-49304CABD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Static pressure analysis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D2BC07-B6F8-6DDB-ADF5-D9C22359C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Interpore2026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CAE3E-9300-EB4E-2FD5-50BB2A45E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11</a:t>
            </a:r>
          </a:p>
        </p:txBody>
      </p:sp>
      <p:pic>
        <p:nvPicPr>
          <p:cNvPr id="14" name="Content Placeholder 9" descr="A blue and red object with a white background&#10;&#10;AI-generated content may be incorrect.">
            <a:extLst>
              <a:ext uri="{FF2B5EF4-FFF2-40B4-BE49-F238E27FC236}">
                <a16:creationId xmlns:a16="http://schemas.microsoft.com/office/drawing/2014/main" id="{C474C204-848A-25CE-F395-23006BFC1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t="19339" r="13371"/>
          <a:stretch>
            <a:fillRect/>
          </a:stretch>
        </p:blipFill>
        <p:spPr>
          <a:xfrm>
            <a:off x="2510042" y="1587618"/>
            <a:ext cx="4123915" cy="235737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0788457-486E-11D7-553C-8BAC25A55098}"/>
              </a:ext>
            </a:extLst>
          </p:cNvPr>
          <p:cNvSpPr/>
          <p:nvPr/>
        </p:nvSpPr>
        <p:spPr>
          <a:xfrm>
            <a:off x="3097110" y="3950652"/>
            <a:ext cx="166709" cy="1717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CEA912-D9D7-FC41-DCDA-34AB924393E3}"/>
              </a:ext>
            </a:extLst>
          </p:cNvPr>
          <p:cNvSpPr/>
          <p:nvPr/>
        </p:nvSpPr>
        <p:spPr>
          <a:xfrm>
            <a:off x="3888803" y="3941894"/>
            <a:ext cx="174112" cy="171729"/>
          </a:xfrm>
          <a:prstGeom prst="rect">
            <a:avLst/>
          </a:prstGeom>
          <a:solidFill>
            <a:srgbClr val="9CE4D8"/>
          </a:solidFill>
          <a:ln>
            <a:solidFill>
              <a:srgbClr val="9CE4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AFF2BB-A703-B439-5559-DBEEEF979525}"/>
              </a:ext>
            </a:extLst>
          </p:cNvPr>
          <p:cNvSpPr/>
          <p:nvPr/>
        </p:nvSpPr>
        <p:spPr>
          <a:xfrm>
            <a:off x="5344885" y="3935815"/>
            <a:ext cx="174722" cy="171729"/>
          </a:xfrm>
          <a:prstGeom prst="rect">
            <a:avLst/>
          </a:prstGeom>
          <a:solidFill>
            <a:srgbClr val="860000"/>
          </a:solidFill>
          <a:ln>
            <a:solidFill>
              <a:srgbClr val="8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BC9385-62AF-B353-2686-63D803F3065C}"/>
              </a:ext>
            </a:extLst>
          </p:cNvPr>
          <p:cNvSpPr txBox="1"/>
          <p:nvPr/>
        </p:nvSpPr>
        <p:spPr>
          <a:xfrm>
            <a:off x="3271222" y="3905711"/>
            <a:ext cx="4951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Solid</a:t>
            </a:r>
            <a:endParaRPr lang="en-NL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CD0251-3E89-62D1-45DE-2725D0E5F1DA}"/>
              </a:ext>
            </a:extLst>
          </p:cNvPr>
          <p:cNvSpPr txBox="1"/>
          <p:nvPr/>
        </p:nvSpPr>
        <p:spPr>
          <a:xfrm>
            <a:off x="5534177" y="3890874"/>
            <a:ext cx="14871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Interface</a:t>
            </a:r>
            <a:endParaRPr lang="en-NL" sz="11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6E1E10-4886-45C0-3809-E9B9355817CB}"/>
              </a:ext>
            </a:extLst>
          </p:cNvPr>
          <p:cNvSpPr txBox="1"/>
          <p:nvPr/>
        </p:nvSpPr>
        <p:spPr>
          <a:xfrm>
            <a:off x="4081409" y="3905711"/>
            <a:ext cx="13635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Non-wetting fluid</a:t>
            </a:r>
            <a:endParaRPr lang="en-NL" sz="1100" dirty="0"/>
          </a:p>
        </p:txBody>
      </p:sp>
    </p:spTree>
    <p:extLst>
      <p:ext uri="{BB962C8B-B14F-4D97-AF65-F5344CB8AC3E}">
        <p14:creationId xmlns:p14="http://schemas.microsoft.com/office/powerpoint/2010/main" val="342975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5A7877-BAC7-8612-B0B0-E41F64A60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AF582-A6D9-077B-0AD4-1B97B98C9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Static pressure analysis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50A705-DA39-FC23-8DBC-D88BD6DE3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Interpore2026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5C296B-BE09-9F58-00CC-3101B8637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12</a:t>
            </a:r>
          </a:p>
        </p:txBody>
      </p:sp>
      <p:pic>
        <p:nvPicPr>
          <p:cNvPr id="10" name="Content Placeholder 9" descr="A blue and red object with a white background&#10;&#10;AI-generated content may be incorrect.">
            <a:extLst>
              <a:ext uri="{FF2B5EF4-FFF2-40B4-BE49-F238E27FC236}">
                <a16:creationId xmlns:a16="http://schemas.microsoft.com/office/drawing/2014/main" id="{273520D9-BD62-740F-2613-C172EAAC2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t="19339" r="13371"/>
          <a:stretch>
            <a:fillRect/>
          </a:stretch>
        </p:blipFill>
        <p:spPr>
          <a:xfrm>
            <a:off x="4191410" y="1751527"/>
            <a:ext cx="4123915" cy="235737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4A1C25-1BC5-8C5B-AB41-34AC236F2372}"/>
              </a:ext>
            </a:extLst>
          </p:cNvPr>
          <p:cNvSpPr txBox="1"/>
          <p:nvPr/>
        </p:nvSpPr>
        <p:spPr>
          <a:xfrm>
            <a:off x="758824" y="1408090"/>
            <a:ext cx="3559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Expected pressure: ±420 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Highest numerical pressure: 640 Pa </a:t>
            </a:r>
            <a:endParaRPr lang="en-NL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BC7CCF-2C28-C33F-C575-4998E2C27558}"/>
              </a:ext>
            </a:extLst>
          </p:cNvPr>
          <p:cNvSpPr/>
          <p:nvPr/>
        </p:nvSpPr>
        <p:spPr>
          <a:xfrm>
            <a:off x="4778478" y="4114561"/>
            <a:ext cx="166709" cy="1717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ECDDF9-7E1C-3840-E36E-C2E94AA7BCC3}"/>
              </a:ext>
            </a:extLst>
          </p:cNvPr>
          <p:cNvSpPr/>
          <p:nvPr/>
        </p:nvSpPr>
        <p:spPr>
          <a:xfrm>
            <a:off x="5570171" y="4105803"/>
            <a:ext cx="174112" cy="171729"/>
          </a:xfrm>
          <a:prstGeom prst="rect">
            <a:avLst/>
          </a:prstGeom>
          <a:solidFill>
            <a:srgbClr val="9CE4D8"/>
          </a:solidFill>
          <a:ln>
            <a:solidFill>
              <a:srgbClr val="9CE4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933166-D689-460B-0318-03D11AC18276}"/>
              </a:ext>
            </a:extLst>
          </p:cNvPr>
          <p:cNvSpPr/>
          <p:nvPr/>
        </p:nvSpPr>
        <p:spPr>
          <a:xfrm>
            <a:off x="7026253" y="4099724"/>
            <a:ext cx="174722" cy="171729"/>
          </a:xfrm>
          <a:prstGeom prst="rect">
            <a:avLst/>
          </a:prstGeom>
          <a:solidFill>
            <a:srgbClr val="860000"/>
          </a:solidFill>
          <a:ln>
            <a:solidFill>
              <a:srgbClr val="8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E9ED08-D1B5-AF56-A5AE-52A98811FD7B}"/>
              </a:ext>
            </a:extLst>
          </p:cNvPr>
          <p:cNvSpPr txBox="1"/>
          <p:nvPr/>
        </p:nvSpPr>
        <p:spPr>
          <a:xfrm>
            <a:off x="4952590" y="4069620"/>
            <a:ext cx="4951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Solid</a:t>
            </a:r>
            <a:endParaRPr lang="en-N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471D90-3963-845C-BD81-0B7619CFA373}"/>
              </a:ext>
            </a:extLst>
          </p:cNvPr>
          <p:cNvSpPr txBox="1"/>
          <p:nvPr/>
        </p:nvSpPr>
        <p:spPr>
          <a:xfrm>
            <a:off x="7215545" y="4054783"/>
            <a:ext cx="14871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Interface</a:t>
            </a:r>
            <a:endParaRPr lang="en-NL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5E3AAD-8E19-AD39-02AF-9FCF6A81CBED}"/>
              </a:ext>
            </a:extLst>
          </p:cNvPr>
          <p:cNvSpPr txBox="1"/>
          <p:nvPr/>
        </p:nvSpPr>
        <p:spPr>
          <a:xfrm>
            <a:off x="5762777" y="4069620"/>
            <a:ext cx="13635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Non-wetting fluid</a:t>
            </a:r>
            <a:endParaRPr lang="en-NL" sz="1100" dirty="0"/>
          </a:p>
        </p:txBody>
      </p:sp>
    </p:spTree>
    <p:extLst>
      <p:ext uri="{BB962C8B-B14F-4D97-AF65-F5344CB8AC3E}">
        <p14:creationId xmlns:p14="http://schemas.microsoft.com/office/powerpoint/2010/main" val="873626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7C7666-7F68-779D-4D90-C09D9474A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7DA6F-4E91-41E4-861B-01CFC2514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Static pressure analysis 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2DF014-831D-0C5D-DB6F-68DFE2C38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Interpore2026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9755A-91CE-A8F5-3E67-2A35CF290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13</a:t>
            </a:r>
          </a:p>
        </p:txBody>
      </p:sp>
      <p:pic>
        <p:nvPicPr>
          <p:cNvPr id="10" name="Content Placeholder 9" descr="A white and red object with a red spot&#10;&#10;AI-generated content may be incorrect.">
            <a:extLst>
              <a:ext uri="{FF2B5EF4-FFF2-40B4-BE49-F238E27FC236}">
                <a16:creationId xmlns:a16="http://schemas.microsoft.com/office/drawing/2014/main" id="{52D5051A-7FAC-7726-6DED-AA0836346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39" y="1018885"/>
            <a:ext cx="6202528" cy="3428620"/>
          </a:xfr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42454D0-54A0-734A-8A1A-1AEF32FF1C24}"/>
              </a:ext>
            </a:extLst>
          </p:cNvPr>
          <p:cNvSpPr/>
          <p:nvPr/>
        </p:nvSpPr>
        <p:spPr>
          <a:xfrm>
            <a:off x="2795133" y="3892456"/>
            <a:ext cx="166709" cy="1717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570ADD-F3A5-FAF2-F274-CAFE239EF330}"/>
              </a:ext>
            </a:extLst>
          </p:cNvPr>
          <p:cNvSpPr/>
          <p:nvPr/>
        </p:nvSpPr>
        <p:spPr>
          <a:xfrm>
            <a:off x="3586826" y="3883698"/>
            <a:ext cx="174112" cy="171729"/>
          </a:xfrm>
          <a:prstGeom prst="rect">
            <a:avLst/>
          </a:prstGeom>
          <a:solidFill>
            <a:srgbClr val="9CE4D8"/>
          </a:solidFill>
          <a:ln>
            <a:solidFill>
              <a:srgbClr val="9CE4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15F71D-E38C-D37A-F737-5A1FD12E780F}"/>
              </a:ext>
            </a:extLst>
          </p:cNvPr>
          <p:cNvSpPr/>
          <p:nvPr/>
        </p:nvSpPr>
        <p:spPr>
          <a:xfrm>
            <a:off x="5042908" y="3877619"/>
            <a:ext cx="174722" cy="171729"/>
          </a:xfrm>
          <a:prstGeom prst="rect">
            <a:avLst/>
          </a:prstGeom>
          <a:solidFill>
            <a:srgbClr val="860000"/>
          </a:solidFill>
          <a:ln>
            <a:solidFill>
              <a:srgbClr val="8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FED37B-B03F-D276-B5B1-BD3FF39EF2A2}"/>
              </a:ext>
            </a:extLst>
          </p:cNvPr>
          <p:cNvSpPr txBox="1"/>
          <p:nvPr/>
        </p:nvSpPr>
        <p:spPr>
          <a:xfrm>
            <a:off x="2969245" y="3847515"/>
            <a:ext cx="4951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Solid</a:t>
            </a:r>
            <a:endParaRPr lang="en-NL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EA3472-CD65-C8CC-DD1C-468217182229}"/>
              </a:ext>
            </a:extLst>
          </p:cNvPr>
          <p:cNvSpPr txBox="1"/>
          <p:nvPr/>
        </p:nvSpPr>
        <p:spPr>
          <a:xfrm>
            <a:off x="5232200" y="3832678"/>
            <a:ext cx="14871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Interface</a:t>
            </a:r>
            <a:endParaRPr lang="en-NL" sz="11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589B07-951A-8AF9-AB49-F977AD346DC3}"/>
              </a:ext>
            </a:extLst>
          </p:cNvPr>
          <p:cNvSpPr txBox="1"/>
          <p:nvPr/>
        </p:nvSpPr>
        <p:spPr>
          <a:xfrm>
            <a:off x="3779432" y="3847515"/>
            <a:ext cx="13635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Non-wetting fluid</a:t>
            </a:r>
            <a:endParaRPr lang="en-NL" sz="1100" dirty="0"/>
          </a:p>
        </p:txBody>
      </p:sp>
    </p:spTree>
    <p:extLst>
      <p:ext uri="{BB962C8B-B14F-4D97-AF65-F5344CB8AC3E}">
        <p14:creationId xmlns:p14="http://schemas.microsoft.com/office/powerpoint/2010/main" val="161030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F27C15-C877-48AC-2D88-03BC7EF9D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white and red object with a red spot&#10;&#10;AI-generated content may be incorrect.">
            <a:extLst>
              <a:ext uri="{FF2B5EF4-FFF2-40B4-BE49-F238E27FC236}">
                <a16:creationId xmlns:a16="http://schemas.microsoft.com/office/drawing/2014/main" id="{70BA73ED-B10D-2545-1FF3-D8FF6FB96E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39" y="1018885"/>
            <a:ext cx="6202528" cy="3428620"/>
          </a:xfrm>
          <a:ln>
            <a:noFill/>
          </a:ln>
        </p:spPr>
      </p:pic>
      <p:pic>
        <p:nvPicPr>
          <p:cNvPr id="3" name="Content Placeholder 9" descr="A blue object with a curved shape&#10;&#10;AI-generated content may be incorrect.">
            <a:extLst>
              <a:ext uri="{FF2B5EF4-FFF2-40B4-BE49-F238E27FC236}">
                <a16:creationId xmlns:a16="http://schemas.microsoft.com/office/drawing/2014/main" id="{CF9FA1F0-75B2-D9AB-7F03-6AFC4211C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058" y="1018884"/>
            <a:ext cx="6225828" cy="34414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49FE5B-B15E-C61B-95A9-93B91B475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Static pressure analysis 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B66E13-334C-6B1A-A709-9FCA2EB27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Interpore2026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6B0412-2191-5555-9ADC-93E65E24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7967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B0E10-78FD-FF8F-36BE-A5B07E4E0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Energy conversion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BD3361-D064-834C-E414-70CD53F8E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Interpore2026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8F22C3-C705-A7A1-457E-AC6D33976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C70054-6B7D-4F0F-62E2-96091B6F8A18}"/>
              </a:ext>
            </a:extLst>
          </p:cNvPr>
          <p:cNvSpPr txBox="1"/>
          <p:nvPr/>
        </p:nvSpPr>
        <p:spPr>
          <a:xfrm>
            <a:off x="758825" y="1343695"/>
            <a:ext cx="2670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Pressure change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Velocimetry velocity data</a:t>
            </a:r>
            <a:endParaRPr lang="en-NL" sz="1600" dirty="0"/>
          </a:p>
        </p:txBody>
      </p:sp>
      <p:pic>
        <p:nvPicPr>
          <p:cNvPr id="10" name="Content Placeholder 9" descr="A graph with blue and green lines&#10;&#10;AI-generated content may be incorrect.">
            <a:extLst>
              <a:ext uri="{FF2B5EF4-FFF2-40B4-BE49-F238E27FC236}">
                <a16:creationId xmlns:a16="http://schemas.microsoft.com/office/drawing/2014/main" id="{186A01F0-B22F-D0DD-1325-45AEA19220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995" y="908687"/>
            <a:ext cx="5058019" cy="344269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0D880B-6C10-0F05-8CBA-8838E3FA9B6F}"/>
              </a:ext>
            </a:extLst>
          </p:cNvPr>
          <p:cNvSpPr txBox="1"/>
          <p:nvPr/>
        </p:nvSpPr>
        <p:spPr>
          <a:xfrm>
            <a:off x="8616470" y="1920964"/>
            <a:ext cx="439825" cy="4338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N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3016D6-B2E6-9E10-F64F-FC016ACF4879}"/>
              </a:ext>
            </a:extLst>
          </p:cNvPr>
          <p:cNvSpPr txBox="1"/>
          <p:nvPr/>
        </p:nvSpPr>
        <p:spPr>
          <a:xfrm rot="16200000">
            <a:off x="8148161" y="1827890"/>
            <a:ext cx="10196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rgbClr val="42A9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800" dirty="0">
                <a:solidFill>
                  <a:srgbClr val="42A9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GB" sz="800" dirty="0">
                <a:solidFill>
                  <a:srgbClr val="42A9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m/s)</a:t>
            </a:r>
            <a:endParaRPr lang="en-NL" sz="800" dirty="0">
              <a:solidFill>
                <a:srgbClr val="42A9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7CB765-E804-E57D-B1E3-F4586CD09D1F}"/>
              </a:ext>
            </a:extLst>
          </p:cNvPr>
          <p:cNvSpPr txBox="1"/>
          <p:nvPr/>
        </p:nvSpPr>
        <p:spPr>
          <a:xfrm>
            <a:off x="7940675" y="741447"/>
            <a:ext cx="704850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1431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A88426-3C7A-688C-A5B5-EE9C36F57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01717-52C3-9C89-880B-A1E196F48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Flow solver 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7949E8-0A44-4DA2-3993-45E324EA8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Interpore2026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CED2CC-D3C8-FE29-4A40-9BFA9E3DC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15</a:t>
            </a:r>
          </a:p>
        </p:txBody>
      </p:sp>
      <p:pic>
        <p:nvPicPr>
          <p:cNvPr id="9" name="Picture 8" descr="A blue and red background with white text&#10;&#10;AI-generated content may be incorrect.">
            <a:extLst>
              <a:ext uri="{FF2B5EF4-FFF2-40B4-BE49-F238E27FC236}">
                <a16:creationId xmlns:a16="http://schemas.microsoft.com/office/drawing/2014/main" id="{F1C0AB19-D819-7C78-D8C1-48D7C1EC7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729" y="980098"/>
            <a:ext cx="5983474" cy="336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63278-8A81-0AA2-FDEE-8A3DB6576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Static droplet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9BADCE-CD05-AFA6-1077-49CEA1B12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Interpore2026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5B77A1-40BD-8B2B-5981-58F70E234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16</a:t>
            </a:r>
          </a:p>
        </p:txBody>
      </p:sp>
      <p:pic>
        <p:nvPicPr>
          <p:cNvPr id="8" name="Picture 7" descr="A graph of a circular shape&#10;&#10;AI-generated content may be incorrect.">
            <a:extLst>
              <a:ext uri="{FF2B5EF4-FFF2-40B4-BE49-F238E27FC236}">
                <a16:creationId xmlns:a16="http://schemas.microsoft.com/office/drawing/2014/main" id="{762A55CA-980B-B159-5B49-27421B6A9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086" y="1089470"/>
            <a:ext cx="3596660" cy="32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1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795AE-F839-5FF2-4F1F-7EA4A6444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Intermittency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50329B-D19D-B45D-8BF1-AE36179DA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Interpore2026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79286-9FC7-4F0B-6C79-BD8007A27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pic>
        <p:nvPicPr>
          <p:cNvPr id="11" name="073_movie11_LR_notDownscaled">
            <a:hlinkClick r:id="" action="ppaction://media"/>
            <a:extLst>
              <a:ext uri="{FF2B5EF4-FFF2-40B4-BE49-F238E27FC236}">
                <a16:creationId xmlns:a16="http://schemas.microsoft.com/office/drawing/2014/main" id="{93A916FD-94D8-1D86-76AD-314AF20A6A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3394" y="989917"/>
            <a:ext cx="5014733" cy="30037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277817-4E7C-A5C1-01F1-DE6C4FDD1ABE}"/>
              </a:ext>
            </a:extLst>
          </p:cNvPr>
          <p:cNvSpPr txBox="1"/>
          <p:nvPr/>
        </p:nvSpPr>
        <p:spPr>
          <a:xfrm>
            <a:off x="3961906" y="4113622"/>
            <a:ext cx="518209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700" dirty="0"/>
              <a:t>[1]: Bultreys T, Ellman S, </a:t>
            </a:r>
            <a:r>
              <a:rPr lang="en-GB" sz="700" dirty="0" err="1"/>
              <a:t>Schlepütz</a:t>
            </a:r>
            <a:r>
              <a:rPr lang="en-GB" sz="700" dirty="0"/>
              <a:t> CM, Boone MN, </a:t>
            </a:r>
            <a:r>
              <a:rPr lang="en-GB" sz="700" dirty="0" err="1"/>
              <a:t>Pakkaner</a:t>
            </a:r>
            <a:r>
              <a:rPr lang="en-GB" sz="700" dirty="0"/>
              <a:t> GK, Wang S, </a:t>
            </a:r>
            <a:r>
              <a:rPr lang="en-GB" sz="700" dirty="0" err="1"/>
              <a:t>Borji</a:t>
            </a:r>
            <a:r>
              <a:rPr lang="en-GB" sz="700" dirty="0"/>
              <a:t> M, Van </a:t>
            </a:r>
            <a:r>
              <a:rPr lang="en-GB" sz="700" dirty="0" err="1"/>
              <a:t>Offenwert</a:t>
            </a:r>
            <a:r>
              <a:rPr lang="en-GB" sz="700" dirty="0"/>
              <a:t> S, </a:t>
            </a:r>
            <a:r>
              <a:rPr lang="en-GB" sz="700" dirty="0" err="1"/>
              <a:t>GoudarziNM</a:t>
            </a:r>
            <a:r>
              <a:rPr lang="en-GB" sz="700" dirty="0"/>
              <a:t>, Goethals W, Winardhi CW, and </a:t>
            </a:r>
            <a:r>
              <a:rPr lang="en-GB" sz="700" dirty="0" err="1"/>
              <a:t>Cnudde</a:t>
            </a:r>
            <a:r>
              <a:rPr lang="en-GB" sz="700" dirty="0"/>
              <a:t> V. 4D </a:t>
            </a:r>
            <a:r>
              <a:rPr lang="en-GB" sz="700" dirty="0" err="1"/>
              <a:t>microvelocimetry</a:t>
            </a:r>
            <a:r>
              <a:rPr lang="en-GB" sz="700" dirty="0"/>
              <a:t> reveals multiphase flow field </a:t>
            </a:r>
            <a:r>
              <a:rPr lang="en-GB" sz="700" dirty="0" err="1"/>
              <a:t>perturbationsin</a:t>
            </a:r>
            <a:r>
              <a:rPr lang="en-GB" sz="700" dirty="0"/>
              <a:t> porous media. Proceedings of the National Academy of Sciences of the United States of America 2024 Mar;121. </a:t>
            </a:r>
          </a:p>
        </p:txBody>
      </p:sp>
    </p:spTree>
    <p:extLst>
      <p:ext uri="{BB962C8B-B14F-4D97-AF65-F5344CB8AC3E}">
        <p14:creationId xmlns:p14="http://schemas.microsoft.com/office/powerpoint/2010/main" val="54186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485ED8-44FA-2665-8A35-11F3E8259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B19D1-80D9-5EB7-71DA-8C5937935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Static droplet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9745E8-F368-CE4D-0B73-8A20B103A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Interpore2026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258E40-7C71-ADC7-9668-F5C83849E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17</a:t>
            </a:r>
          </a:p>
        </p:txBody>
      </p:sp>
      <p:pic>
        <p:nvPicPr>
          <p:cNvPr id="7" name="Picture 6" descr="A graph with a blue line&#10;&#10;AI-generated content may be incorrect.">
            <a:extLst>
              <a:ext uri="{FF2B5EF4-FFF2-40B4-BE49-F238E27FC236}">
                <a16:creationId xmlns:a16="http://schemas.microsoft.com/office/drawing/2014/main" id="{19EC378C-1515-D22B-77F7-36DD5C5FF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914" y="1122144"/>
            <a:ext cx="5251583" cy="32822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B249F2-56DA-3891-2419-0FDF06665922}"/>
                  </a:ext>
                </a:extLst>
              </p:cNvPr>
              <p:cNvSpPr txBox="1"/>
              <p:nvPr/>
            </p:nvSpPr>
            <p:spPr>
              <a:xfrm>
                <a:off x="758825" y="1418358"/>
                <a:ext cx="2489908" cy="1987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Literature: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GB" sz="1600" dirty="0"/>
                  <a:t> m/s for r = 0.5 mm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Bultreys jump velocity: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GB" sz="1600" dirty="0"/>
                  <a:t> m/s &lt;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GB" sz="1600" dirty="0"/>
                  <a:t> m/s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NL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B249F2-56DA-3891-2419-0FDF066659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825" y="1418358"/>
                <a:ext cx="2489908" cy="1987980"/>
              </a:xfrm>
              <a:prstGeom prst="rect">
                <a:avLst/>
              </a:prstGeom>
              <a:blipFill>
                <a:blip r:embed="rId3"/>
                <a:stretch>
                  <a:fillRect l="-978" t="-920" r="-14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85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7F35-C3C0-D806-F40C-C24C23BCF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 </a:t>
            </a:r>
            <a:r>
              <a:rPr lang="en-GB"/>
              <a:t>and outlook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F2731-8354-F5CA-CCDA-DFE2F69E9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Open-source code to calculate pressure and velocity fields from image data</a:t>
            </a:r>
          </a:p>
          <a:p>
            <a:endParaRPr lang="en-GB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Reduce parasitic currents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Energy dissipation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/>
          </a:p>
          <a:p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ED45C-3A52-5566-D2A7-F9827CFF6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Interpore2026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F7649A-797B-2BBF-56F1-8415A9A25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18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80CEE2D-3AEE-1677-C590-FA5DFA724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932" y="2254015"/>
            <a:ext cx="2398212" cy="193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uel cells hydrogen glyph icon vector illustration 10331683 Vector Art at  Vecteezy">
            <a:extLst>
              <a:ext uri="{FF2B5EF4-FFF2-40B4-BE49-F238E27FC236}">
                <a16:creationId xmlns:a16="http://schemas.microsoft.com/office/drawing/2014/main" id="{BCFA1797-FEAB-64DE-22E3-8F6AEE80C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351" y="2112891"/>
            <a:ext cx="2080766" cy="208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56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468779-4EAA-27FA-E5C8-2BACA4484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C472835-F65A-814D-F043-22FAB6F7CA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ME engineering, Energy technology</a:t>
            </a:r>
          </a:p>
        </p:txBody>
      </p:sp>
    </p:spTree>
    <p:extLst>
      <p:ext uri="{BB962C8B-B14F-4D97-AF65-F5344CB8AC3E}">
        <p14:creationId xmlns:p14="http://schemas.microsoft.com/office/powerpoint/2010/main" val="306550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795AE-F839-5FF2-4F1F-7EA4A6444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Haines jump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50329B-D19D-B45D-8BF1-AE36179DA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Interpore2026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79286-9FC7-4F0B-6C79-BD8007A27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2</a:t>
            </a:r>
          </a:p>
        </p:txBody>
      </p:sp>
      <p:pic>
        <p:nvPicPr>
          <p:cNvPr id="7" name="Picture 6" descr="A diagram of a body parts&#10;&#10;AI-generated content may be incorrect.">
            <a:extLst>
              <a:ext uri="{FF2B5EF4-FFF2-40B4-BE49-F238E27FC236}">
                <a16:creationId xmlns:a16="http://schemas.microsoft.com/office/drawing/2014/main" id="{0200CB81-A116-63FE-33DA-F65426767F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b="49024"/>
          <a:stretch>
            <a:fillRect/>
          </a:stretch>
        </p:blipFill>
        <p:spPr>
          <a:xfrm>
            <a:off x="628553" y="1486839"/>
            <a:ext cx="3400894" cy="2259332"/>
          </a:xfrm>
          <a:prstGeom prst="rect">
            <a:avLst/>
          </a:prstGeom>
        </p:spPr>
      </p:pic>
      <p:pic>
        <p:nvPicPr>
          <p:cNvPr id="8" name="Picture 7" descr="A diagram of a body parts&#10;&#10;AI-generated content may be incorrect.">
            <a:extLst>
              <a:ext uri="{FF2B5EF4-FFF2-40B4-BE49-F238E27FC236}">
                <a16:creationId xmlns:a16="http://schemas.microsoft.com/office/drawing/2014/main" id="{E8BF6401-1F28-899E-E3E9-24E185DFC6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87"/>
          <a:stretch>
            <a:fillRect/>
          </a:stretch>
        </p:blipFill>
        <p:spPr>
          <a:xfrm>
            <a:off x="4820237" y="1482546"/>
            <a:ext cx="3548052" cy="225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5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298BBF-D482-74F1-0F2D-77C90B692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5F6DE-6E98-DF5F-EBEC-57DECF26E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Interpore2026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F3752F-4ADA-6D6B-FDC8-364BFDE88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3</a:t>
            </a:r>
          </a:p>
        </p:txBody>
      </p:sp>
      <p:pic>
        <p:nvPicPr>
          <p:cNvPr id="1026" name="Picture 2" descr="fuel cells hydrogen glyph icon vector illustration 10331683 Vector Art at  Vecteezy">
            <a:extLst>
              <a:ext uri="{FF2B5EF4-FFF2-40B4-BE49-F238E27FC236}">
                <a16:creationId xmlns:a16="http://schemas.microsoft.com/office/drawing/2014/main" id="{EE7EF637-6BAC-B003-C421-F7934FA86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249" y="2109299"/>
            <a:ext cx="2390140" cy="239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E9DE3B7-767E-D89A-1E0E-9235D98EE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3"/>
          <a:stretch>
            <a:fillRect/>
          </a:stretch>
        </p:blipFill>
        <p:spPr bwMode="auto">
          <a:xfrm>
            <a:off x="3315150" y="746238"/>
            <a:ext cx="2640700" cy="210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Underground storage hydrogen color icon Royalty Free Vector">
            <a:extLst>
              <a:ext uri="{FF2B5EF4-FFF2-40B4-BE49-F238E27FC236}">
                <a16:creationId xmlns:a16="http://schemas.microsoft.com/office/drawing/2014/main" id="{4018D88A-7C18-A29C-29CF-8C9D346215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30"/>
          <a:stretch>
            <a:fillRect/>
          </a:stretch>
        </p:blipFill>
        <p:spPr bwMode="auto">
          <a:xfrm>
            <a:off x="1081160" y="2169008"/>
            <a:ext cx="2004178" cy="194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2D15B16-081F-76AE-9E8F-A4A4CB560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825" y="518711"/>
            <a:ext cx="7556500" cy="539038"/>
          </a:xfrm>
        </p:spPr>
        <p:txBody>
          <a:bodyPr/>
          <a:lstStyle/>
          <a:p>
            <a:r>
              <a:rPr lang="en-GB" dirty="0"/>
              <a:t>Applications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51580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994014-7125-FF98-4808-60C6A10F0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4D12A-6977-76C9-B255-BD925DEA6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477" y="594161"/>
            <a:ext cx="3306606" cy="539038"/>
          </a:xfrm>
        </p:spPr>
        <p:txBody>
          <a:bodyPr/>
          <a:lstStyle/>
          <a:p>
            <a:r>
              <a:rPr lang="en-GB" sz="2400" dirty="0"/>
              <a:t>Experimental method</a:t>
            </a:r>
            <a:endParaRPr lang="en-NL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ED0B-B863-98EF-2FEE-2304CA39C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Interpore2026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F84B4B-AD58-E6FB-3B27-569AFC59C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4</a:t>
            </a:r>
          </a:p>
        </p:txBody>
      </p:sp>
      <p:pic>
        <p:nvPicPr>
          <p:cNvPr id="7" name="Picture 6" descr="A black and white image of a circle&#10;&#10;AI-generated content may be incorrect.">
            <a:extLst>
              <a:ext uri="{FF2B5EF4-FFF2-40B4-BE49-F238E27FC236}">
                <a16:creationId xmlns:a16="http://schemas.microsoft.com/office/drawing/2014/main" id="{9CEEFFE3-0497-32C2-3D55-EA02C714A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2" t="9482" r="16926" b="3639"/>
          <a:stretch>
            <a:fillRect/>
          </a:stretch>
        </p:blipFill>
        <p:spPr>
          <a:xfrm>
            <a:off x="645906" y="1039867"/>
            <a:ext cx="3580537" cy="33679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6BEEB1-4536-59E8-79A2-F747C53025D1}"/>
              </a:ext>
            </a:extLst>
          </p:cNvPr>
          <p:cNvSpPr txBox="1"/>
          <p:nvPr/>
        </p:nvSpPr>
        <p:spPr>
          <a:xfrm>
            <a:off x="747983" y="3962904"/>
            <a:ext cx="4936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[1]</a:t>
            </a:r>
            <a:endParaRPr lang="en-NL" sz="1050" dirty="0"/>
          </a:p>
        </p:txBody>
      </p:sp>
      <p:pic>
        <p:nvPicPr>
          <p:cNvPr id="11" name="Picture 4" descr="A front-tracking/ghost-fluid method for fluid interfaces in compressible  flows - ScienceDirect">
            <a:extLst>
              <a:ext uri="{FF2B5EF4-FFF2-40B4-BE49-F238E27FC236}">
                <a16:creationId xmlns:a16="http://schemas.microsoft.com/office/drawing/2014/main" id="{FD87CC13-3837-111D-EE1C-856A896CF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043" y="1375831"/>
            <a:ext cx="3727687" cy="253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1D1DCC4-0D58-3A86-4C19-69B77CFE86D3}"/>
              </a:ext>
            </a:extLst>
          </p:cNvPr>
          <p:cNvSpPr txBox="1">
            <a:spLocks/>
          </p:cNvSpPr>
          <p:nvPr/>
        </p:nvSpPr>
        <p:spPr>
          <a:xfrm>
            <a:off x="5287245" y="594161"/>
            <a:ext cx="3411784" cy="5390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sz="2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/>
              <a:t>Numerical method</a:t>
            </a:r>
            <a:endParaRPr lang="en-NL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25FFA8-EF9C-29C2-1C5C-69FBE722FBED}"/>
              </a:ext>
            </a:extLst>
          </p:cNvPr>
          <p:cNvSpPr/>
          <p:nvPr/>
        </p:nvSpPr>
        <p:spPr>
          <a:xfrm>
            <a:off x="940919" y="4409652"/>
            <a:ext cx="166709" cy="171729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E99E3F-54A3-C66A-31AF-1D2DEDCB8110}"/>
              </a:ext>
            </a:extLst>
          </p:cNvPr>
          <p:cNvSpPr/>
          <p:nvPr/>
        </p:nvSpPr>
        <p:spPr>
          <a:xfrm>
            <a:off x="1732612" y="4400894"/>
            <a:ext cx="174112" cy="17172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9E9004-90F0-2349-ACF8-CFAF96469D68}"/>
              </a:ext>
            </a:extLst>
          </p:cNvPr>
          <p:cNvSpPr/>
          <p:nvPr/>
        </p:nvSpPr>
        <p:spPr>
          <a:xfrm>
            <a:off x="3188694" y="4394815"/>
            <a:ext cx="174722" cy="171729"/>
          </a:xfrm>
          <a:prstGeom prst="rect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0299DF-6188-FCEC-CD7F-91878CD8E8E4}"/>
              </a:ext>
            </a:extLst>
          </p:cNvPr>
          <p:cNvSpPr txBox="1"/>
          <p:nvPr/>
        </p:nvSpPr>
        <p:spPr>
          <a:xfrm>
            <a:off x="1115031" y="4364711"/>
            <a:ext cx="8027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Solid</a:t>
            </a:r>
            <a:endParaRPr lang="en-N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11DEF5-4401-1B44-B5B6-65F5FEF19F1B}"/>
              </a:ext>
            </a:extLst>
          </p:cNvPr>
          <p:cNvSpPr txBox="1"/>
          <p:nvPr/>
        </p:nvSpPr>
        <p:spPr>
          <a:xfrm>
            <a:off x="3377986" y="4349874"/>
            <a:ext cx="14871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Wetting fluid</a:t>
            </a:r>
            <a:endParaRPr lang="en-NL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0A11DA-C391-82F1-A9D7-DDBA291E91EE}"/>
              </a:ext>
            </a:extLst>
          </p:cNvPr>
          <p:cNvSpPr txBox="1"/>
          <p:nvPr/>
        </p:nvSpPr>
        <p:spPr>
          <a:xfrm>
            <a:off x="1925217" y="4364711"/>
            <a:ext cx="12987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Non-wetting fluid</a:t>
            </a:r>
            <a:endParaRPr lang="en-NL" sz="1100" dirty="0"/>
          </a:p>
        </p:txBody>
      </p:sp>
    </p:spTree>
    <p:extLst>
      <p:ext uri="{BB962C8B-B14F-4D97-AF65-F5344CB8AC3E}">
        <p14:creationId xmlns:p14="http://schemas.microsoft.com/office/powerpoint/2010/main" val="30886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BB5DF-98D9-CD02-A71B-9EEBF7A8D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Methods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2CC18-6428-B836-20B1-9B6BC46FA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015" y="1230132"/>
            <a:ext cx="2736050" cy="292245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Extract interface from experimental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Calculate surface tension force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Implement in flow solver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Velocimetry </a:t>
            </a:r>
            <a:endParaRPr lang="en-NL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DDD1B1-160B-B3AF-F78F-1BE178893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Interpore2026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1F6E20-1D07-A9E3-3BC4-04B97167D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5</a:t>
            </a:r>
          </a:p>
        </p:txBody>
      </p:sp>
      <p:pic>
        <p:nvPicPr>
          <p:cNvPr id="7" name="Picture 6" descr="A black and white image of a circle&#10;&#10;AI-generated content may be incorrect.">
            <a:extLst>
              <a:ext uri="{FF2B5EF4-FFF2-40B4-BE49-F238E27FC236}">
                <a16:creationId xmlns:a16="http://schemas.microsoft.com/office/drawing/2014/main" id="{37126315-1740-A1B1-2F35-5AE8D312C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2" t="9482" r="16926" b="3639"/>
          <a:stretch>
            <a:fillRect/>
          </a:stretch>
        </p:blipFill>
        <p:spPr>
          <a:xfrm>
            <a:off x="4520396" y="798621"/>
            <a:ext cx="3794929" cy="35695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3E1C89-EF89-37E4-219E-859429A5DD96}"/>
              </a:ext>
            </a:extLst>
          </p:cNvPr>
          <p:cNvSpPr txBox="1"/>
          <p:nvPr/>
        </p:nvSpPr>
        <p:spPr>
          <a:xfrm>
            <a:off x="4635500" y="3946789"/>
            <a:ext cx="4936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[1]</a:t>
            </a:r>
            <a:endParaRPr lang="en-NL" sz="10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80B344-D988-FDDA-6D82-70B87D40A7D3}"/>
              </a:ext>
            </a:extLst>
          </p:cNvPr>
          <p:cNvSpPr/>
          <p:nvPr/>
        </p:nvSpPr>
        <p:spPr>
          <a:xfrm>
            <a:off x="4975955" y="4389860"/>
            <a:ext cx="166709" cy="171729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122CCB-538C-744B-598C-01B691314387}"/>
              </a:ext>
            </a:extLst>
          </p:cNvPr>
          <p:cNvSpPr/>
          <p:nvPr/>
        </p:nvSpPr>
        <p:spPr>
          <a:xfrm>
            <a:off x="5767648" y="4381102"/>
            <a:ext cx="174112" cy="17172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0AD1B4-2B08-209E-CC62-EF82B294F9CC}"/>
              </a:ext>
            </a:extLst>
          </p:cNvPr>
          <p:cNvSpPr/>
          <p:nvPr/>
        </p:nvSpPr>
        <p:spPr>
          <a:xfrm>
            <a:off x="7223730" y="4375023"/>
            <a:ext cx="174722" cy="171729"/>
          </a:xfrm>
          <a:prstGeom prst="rect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11BE67-AD1B-4E05-EBE1-0F80ED13D938}"/>
              </a:ext>
            </a:extLst>
          </p:cNvPr>
          <p:cNvSpPr txBox="1"/>
          <p:nvPr/>
        </p:nvSpPr>
        <p:spPr>
          <a:xfrm>
            <a:off x="5150067" y="4344919"/>
            <a:ext cx="8027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Solid</a:t>
            </a:r>
            <a:endParaRPr lang="en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5469E4-7180-CD07-B3A1-1957ABCCAF1B}"/>
              </a:ext>
            </a:extLst>
          </p:cNvPr>
          <p:cNvSpPr txBox="1"/>
          <p:nvPr/>
        </p:nvSpPr>
        <p:spPr>
          <a:xfrm>
            <a:off x="7413022" y="4330082"/>
            <a:ext cx="14871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Wetting fluid</a:t>
            </a:r>
            <a:endParaRPr lang="en-NL" sz="11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9F435D-F816-30A7-3AD1-2607E8A974BB}"/>
              </a:ext>
            </a:extLst>
          </p:cNvPr>
          <p:cNvSpPr txBox="1"/>
          <p:nvPr/>
        </p:nvSpPr>
        <p:spPr>
          <a:xfrm>
            <a:off x="5960254" y="4344919"/>
            <a:ext cx="13635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Non-wetting fluid</a:t>
            </a:r>
            <a:endParaRPr lang="en-NL" sz="1100" dirty="0"/>
          </a:p>
        </p:txBody>
      </p:sp>
    </p:spTree>
    <p:extLst>
      <p:ext uri="{BB962C8B-B14F-4D97-AF65-F5344CB8AC3E}">
        <p14:creationId xmlns:p14="http://schemas.microsoft.com/office/powerpoint/2010/main" val="2398411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2906B-687D-DEDE-4A2C-49687C541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Pull-force method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182603-926B-7DF1-7737-24E1CD859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Interpore2026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0EFF46-C025-7B7C-0AB5-0FBBEE691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6A88F8-3125-2992-78EE-4C42CD3B9384}"/>
              </a:ext>
            </a:extLst>
          </p:cNvPr>
          <p:cNvSpPr txBox="1"/>
          <p:nvPr/>
        </p:nvSpPr>
        <p:spPr>
          <a:xfrm>
            <a:off x="4916960" y="4184866"/>
            <a:ext cx="4177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00" dirty="0"/>
              <a:t>[2]: Van Sint </a:t>
            </a:r>
            <a:r>
              <a:rPr lang="en-GB" sz="700" dirty="0" err="1"/>
              <a:t>Annaland</a:t>
            </a:r>
            <a:r>
              <a:rPr lang="en-GB" sz="700" dirty="0"/>
              <a:t> M, </a:t>
            </a:r>
            <a:r>
              <a:rPr lang="en-GB" sz="700" dirty="0" err="1"/>
              <a:t>Dijkhuizen</a:t>
            </a:r>
            <a:r>
              <a:rPr lang="en-GB" sz="700" dirty="0"/>
              <a:t> W, Deen NG, and Kuipers JA. Numerical simulation of </a:t>
            </a:r>
            <a:r>
              <a:rPr lang="en-GB" sz="700" dirty="0" err="1"/>
              <a:t>behavior</a:t>
            </a:r>
            <a:r>
              <a:rPr lang="en-GB" sz="700" dirty="0"/>
              <a:t> of gas </a:t>
            </a:r>
            <a:r>
              <a:rPr lang="en-GB" sz="700" dirty="0" err="1"/>
              <a:t>bubblesusing</a:t>
            </a:r>
            <a:r>
              <a:rPr lang="en-GB" sz="700" dirty="0"/>
              <a:t> a 3-D front-tracking method. AIChE Journal 2006 Jan; 52:99–110. DOI: 10.1002/aic.10607</a:t>
            </a:r>
            <a:endParaRPr lang="en-NL" sz="7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B576DE9-4C49-172A-A319-08E7385BA26C}"/>
                  </a:ext>
                </a:extLst>
              </p:cNvPr>
              <p:cNvSpPr txBox="1"/>
              <p:nvPr/>
            </p:nvSpPr>
            <p:spPr>
              <a:xfrm>
                <a:off x="851123" y="1895346"/>
                <a:ext cx="2533874" cy="884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GB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nary>
                      <m:r>
                        <a:rPr lang="en-GB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B576DE9-4C49-172A-A319-08E7385BA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123" y="1895346"/>
                <a:ext cx="2533874" cy="8841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1858465C-2D10-EA7E-EAC9-038C5F290A9C}"/>
              </a:ext>
            </a:extLst>
          </p:cNvPr>
          <p:cNvSpPr txBox="1"/>
          <p:nvPr/>
        </p:nvSpPr>
        <p:spPr>
          <a:xfrm>
            <a:off x="547312" y="1265526"/>
            <a:ext cx="3623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Calculate force on surface through discretization over elements </a:t>
            </a:r>
            <a:endParaRPr lang="en-NL" sz="1600" dirty="0"/>
          </a:p>
        </p:txBody>
      </p:sp>
      <p:pic>
        <p:nvPicPr>
          <p:cNvPr id="9" name="Picture 8" descr="A diagram of a triangle with red and blue arrows&#10;&#10;AI-generated content may be incorrect.">
            <a:extLst>
              <a:ext uri="{FF2B5EF4-FFF2-40B4-BE49-F238E27FC236}">
                <a16:creationId xmlns:a16="http://schemas.microsoft.com/office/drawing/2014/main" id="{987F3784-8405-BE24-0047-1C22B8948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004" y="1189001"/>
            <a:ext cx="4490684" cy="292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5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BD6450-EC53-AAF6-F5F6-3CB6C5D5F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55E9C-D87F-BDDF-C371-AFF33BE25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825" y="518711"/>
            <a:ext cx="7556500" cy="539038"/>
          </a:xfrm>
        </p:spPr>
        <p:txBody>
          <a:bodyPr anchor="t">
            <a:normAutofit/>
          </a:bodyPr>
          <a:lstStyle/>
          <a:p>
            <a:r>
              <a:rPr lang="en-GB" dirty="0"/>
              <a:t>Flow solver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57D17-3FCF-D284-C9E4-745014E9E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4426" y="4568400"/>
            <a:ext cx="7042149" cy="57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Interpore2026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9EC9FA-1F8C-C9A2-17E8-93353080C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" y="4568400"/>
            <a:ext cx="1114424" cy="57228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A098ED1-164F-E43B-CA33-DDFA412A8681}"/>
                  </a:ext>
                </a:extLst>
              </p:cNvPr>
              <p:cNvSpPr txBox="1"/>
              <p:nvPr/>
            </p:nvSpPr>
            <p:spPr>
              <a:xfrm>
                <a:off x="1158764" y="1928725"/>
                <a:ext cx="6636422" cy="10715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GB" sz="2400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num>
                        <m:den>
                          <m:r>
                            <a:rPr lang="en-GB" sz="2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GB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𝒖𝒖</m:t>
                          </m:r>
                        </m:e>
                      </m:d>
                      <m:r>
                        <a:rPr lang="en-GB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GB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GB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𝒖</m:t>
                      </m:r>
                    </m:oMath>
                  </m:oMathPara>
                </a14:m>
                <a:endParaRPr lang="en-GB" sz="2400" b="1" i="1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GB" sz="2400" b="1" i="1" smtClean="0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NL" sz="2400" b="1" i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A098ED1-164F-E43B-CA33-DDFA412A86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764" y="1928725"/>
                <a:ext cx="6636422" cy="1071575"/>
              </a:xfrm>
              <a:prstGeom prst="rect">
                <a:avLst/>
              </a:prstGeom>
              <a:blipFill>
                <a:blip r:embed="rId3"/>
                <a:stretch>
                  <a:fillRect b="-170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E3C2A69E-B0C9-A5C5-5245-E62CF5CED7F0}"/>
              </a:ext>
            </a:extLst>
          </p:cNvPr>
          <p:cNvSpPr/>
          <p:nvPr/>
        </p:nvSpPr>
        <p:spPr>
          <a:xfrm>
            <a:off x="6078828" y="1981970"/>
            <a:ext cx="446914" cy="68858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9896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0A93A-8486-83BC-8D38-05AAF811C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Static droplet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D24FBF-3642-1062-E934-A6CFEC6D9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Interpore2026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37C441-CF26-1BCB-930B-EC49A003D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3A7E36-54AD-BD43-B851-72499FF19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658" y="1096386"/>
            <a:ext cx="4296677" cy="32374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7145035-AC43-117A-7B2E-42CB0F6029EA}"/>
                  </a:ext>
                </a:extLst>
              </p:cNvPr>
              <p:cNvSpPr txBox="1"/>
              <p:nvPr/>
            </p:nvSpPr>
            <p:spPr>
              <a:xfrm>
                <a:off x="716053" y="1292336"/>
                <a:ext cx="321200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b="0" dirty="0"/>
                  <a:t>R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600" dirty="0"/>
                  <a:t>m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Laplace error: &lt;1% for 30 grid cells along diameter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7145035-AC43-117A-7B2E-42CB0F6029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053" y="1292336"/>
                <a:ext cx="3212003" cy="830997"/>
              </a:xfrm>
              <a:prstGeom prst="rect">
                <a:avLst/>
              </a:prstGeom>
              <a:blipFill>
                <a:blip r:embed="rId4"/>
                <a:stretch>
                  <a:fillRect l="-759" t="-2206" b="-882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822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TUe_PPT_V2">
      <a:dk1>
        <a:sysClr val="windowText" lastClr="000000"/>
      </a:dk1>
      <a:lt1>
        <a:sysClr val="window" lastClr="FFFFFF"/>
      </a:lt1>
      <a:dk2>
        <a:srgbClr val="C81919"/>
      </a:dk2>
      <a:lt2>
        <a:srgbClr val="101073"/>
      </a:lt2>
      <a:accent1>
        <a:srgbClr val="C81919"/>
      </a:accent1>
      <a:accent2>
        <a:srgbClr val="9E9EB1"/>
      </a:accent2>
      <a:accent3>
        <a:srgbClr val="0092B5"/>
      </a:accent3>
      <a:accent4>
        <a:srgbClr val="FF9A00"/>
      </a:accent4>
      <a:accent5>
        <a:srgbClr val="101073"/>
      </a:accent5>
      <a:accent6>
        <a:srgbClr val="CEDF00"/>
      </a:accent6>
      <a:hlink>
        <a:srgbClr val="0563C1"/>
      </a:hlink>
      <a:folHlink>
        <a:srgbClr val="954F72"/>
      </a:folHlink>
    </a:clrScheme>
    <a:fontScheme name="TUe_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e_16x9.potx" id="{9370F84E-7576-4FDA-B736-A09996DF8429}" vid="{ED81D3C9-A1FB-4E5B-AF38-E92F700A58FD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TUe_16x9 (2)</Template>
  <TotalTime>7189</TotalTime>
  <Words>704</Words>
  <Application>Microsoft Office PowerPoint</Application>
  <PresentationFormat>On-screen Show (16:9)</PresentationFormat>
  <Paragraphs>158</Paragraphs>
  <Slides>22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Cambria Math</vt:lpstr>
      <vt:lpstr>Kantoorthema</vt:lpstr>
      <vt:lpstr>Development of an Image-Data-Driven Flow Solver for Investigating Intermittency Effects in Multiphase Flow </vt:lpstr>
      <vt:lpstr>Intermittency</vt:lpstr>
      <vt:lpstr>Haines jump</vt:lpstr>
      <vt:lpstr>Applications</vt:lpstr>
      <vt:lpstr>Experimental method</vt:lpstr>
      <vt:lpstr>Methods</vt:lpstr>
      <vt:lpstr>Pull-force method</vt:lpstr>
      <vt:lpstr>Flow solver</vt:lpstr>
      <vt:lpstr>Static droplet</vt:lpstr>
      <vt:lpstr>Experimental data</vt:lpstr>
      <vt:lpstr>Experimental data</vt:lpstr>
      <vt:lpstr>Static pressure analysis</vt:lpstr>
      <vt:lpstr>Static pressure analysis</vt:lpstr>
      <vt:lpstr>Static pressure analysis</vt:lpstr>
      <vt:lpstr>Static pressure analysis </vt:lpstr>
      <vt:lpstr>Static pressure analysis </vt:lpstr>
      <vt:lpstr>Energy conversion</vt:lpstr>
      <vt:lpstr>Flow solver </vt:lpstr>
      <vt:lpstr>Static droplet</vt:lpstr>
      <vt:lpstr>Static droplet</vt:lpstr>
      <vt:lpstr>Conclusion and outlook</vt:lpstr>
      <vt:lpstr>PowerPoint Presentation</vt:lpstr>
    </vt:vector>
  </TitlesOfParts>
  <Company>TU/e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 of a title at the top</dc:title>
  <dc:creator>Ven, I.M.J. van de</dc:creator>
  <cp:lastModifiedBy>Karlijn Smeulders</cp:lastModifiedBy>
  <cp:revision>23</cp:revision>
  <dcterms:created xsi:type="dcterms:W3CDTF">2019-11-27T15:26:32Z</dcterms:created>
  <dcterms:modified xsi:type="dcterms:W3CDTF">2026-05-15T09:03:02Z</dcterms:modified>
</cp:coreProperties>
</file>