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1" r:id="rId2"/>
    <p:sldId id="282" r:id="rId3"/>
    <p:sldId id="295" r:id="rId4"/>
    <p:sldId id="1009" r:id="rId5"/>
    <p:sldId id="284" r:id="rId6"/>
    <p:sldId id="992" r:id="rId7"/>
    <p:sldId id="1003" r:id="rId8"/>
    <p:sldId id="286" r:id="rId9"/>
    <p:sldId id="297" r:id="rId10"/>
    <p:sldId id="298" r:id="rId11"/>
    <p:sldId id="990" r:id="rId12"/>
    <p:sldId id="292" r:id="rId13"/>
    <p:sldId id="994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E1"/>
    <a:srgbClr val="00B9E1"/>
    <a:srgbClr val="00B8FF"/>
    <a:srgbClr val="96D0FF"/>
    <a:srgbClr val="FF4600"/>
    <a:srgbClr val="03B8DF"/>
    <a:srgbClr val="5F259F"/>
    <a:srgbClr val="0046FF"/>
    <a:srgbClr val="EF7D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34" autoAdjust="0"/>
    <p:restoredTop sz="94694"/>
  </p:normalViewPr>
  <p:slideViewPr>
    <p:cSldViewPr snapToGrid="0">
      <p:cViewPr varScale="1">
        <p:scale>
          <a:sx n="98" d="100"/>
          <a:sy n="98" d="100"/>
        </p:scale>
        <p:origin x="19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432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50B1919-D5B5-1C1A-A35C-6A3DF68743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EF81B44-C189-1EF7-DD3B-FF2CB9E7F2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C624B-01DB-F641-9C1C-D883669DE92A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732EC9D-60F2-3668-4F7A-68330EC5A8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8C3AF22-5A92-700E-4139-CA3D9D5346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621B2-7570-3C49-AFD2-25AA21603E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610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9EF55-957D-5543-8836-A3A6352D0D42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BBCF1-F1CC-7941-A3BC-FEBDE1E672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147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5.sv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2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Diapositive d'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DD081A7D-A73F-8643-B0C1-907C58F9C2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3118" y="3599689"/>
            <a:ext cx="6619875" cy="40989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5F66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</a:t>
            </a:r>
          </a:p>
        </p:txBody>
      </p:sp>
      <p:sp>
        <p:nvSpPr>
          <p:cNvPr id="8" name="Triangle rectangle 7">
            <a:extLst>
              <a:ext uri="{FF2B5EF4-FFF2-40B4-BE49-F238E27FC236}">
                <a16:creationId xmlns:a16="http://schemas.microsoft.com/office/drawing/2014/main" id="{90F2427B-F21B-34D4-12A0-0A31E522255B}"/>
              </a:ext>
            </a:extLst>
          </p:cNvPr>
          <p:cNvSpPr/>
          <p:nvPr userDrawn="1"/>
        </p:nvSpPr>
        <p:spPr>
          <a:xfrm>
            <a:off x="0" y="4434841"/>
            <a:ext cx="2423159" cy="2423159"/>
          </a:xfrm>
          <a:prstGeom prst="rtTriangle">
            <a:avLst/>
          </a:prstGeom>
          <a:solidFill>
            <a:srgbClr val="5F25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464A44A-95E3-4D27-F470-210114B75B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7150" y="0"/>
            <a:ext cx="4514850" cy="6858000"/>
          </a:xfrm>
          <a:prstGeom prst="rect">
            <a:avLst/>
          </a:prstGeom>
        </p:spPr>
      </p:pic>
      <p:sp>
        <p:nvSpPr>
          <p:cNvPr id="13" name="Triangle rectangle 12">
            <a:extLst>
              <a:ext uri="{FF2B5EF4-FFF2-40B4-BE49-F238E27FC236}">
                <a16:creationId xmlns:a16="http://schemas.microsoft.com/office/drawing/2014/main" id="{42E9D7BB-EA5F-A947-844F-04AB47A4BAA7}"/>
              </a:ext>
            </a:extLst>
          </p:cNvPr>
          <p:cNvSpPr/>
          <p:nvPr userDrawn="1"/>
        </p:nvSpPr>
        <p:spPr>
          <a:xfrm rot="16200000">
            <a:off x="10458449" y="5124448"/>
            <a:ext cx="1733551" cy="1733551"/>
          </a:xfrm>
          <a:prstGeom prst="rtTriangle">
            <a:avLst/>
          </a:prstGeom>
          <a:solidFill>
            <a:srgbClr val="00B8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3A1F833E-9B76-552E-94E4-84FC7A6571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880" y="523927"/>
            <a:ext cx="4320000" cy="1194181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BB6EE5CA-DD47-7DA2-3F52-0A71844A27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3118" y="2557970"/>
            <a:ext cx="6619875" cy="949643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rgbClr val="5F259F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321019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iangle rectangle 13">
            <a:extLst>
              <a:ext uri="{FF2B5EF4-FFF2-40B4-BE49-F238E27FC236}">
                <a16:creationId xmlns:a16="http://schemas.microsoft.com/office/drawing/2014/main" id="{9587E450-D226-B713-715A-50E6EB18EC52}"/>
              </a:ext>
            </a:extLst>
          </p:cNvPr>
          <p:cNvSpPr/>
          <p:nvPr userDrawn="1"/>
        </p:nvSpPr>
        <p:spPr>
          <a:xfrm rot="10800000">
            <a:off x="6595110" y="-4041"/>
            <a:ext cx="5596890" cy="5596890"/>
          </a:xfrm>
          <a:prstGeom prst="rtTriangle">
            <a:avLst/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riangle rectangle 12">
            <a:extLst>
              <a:ext uri="{FF2B5EF4-FFF2-40B4-BE49-F238E27FC236}">
                <a16:creationId xmlns:a16="http://schemas.microsoft.com/office/drawing/2014/main" id="{42E9D7BB-EA5F-A947-844F-04AB47A4BAA7}"/>
              </a:ext>
            </a:extLst>
          </p:cNvPr>
          <p:cNvSpPr/>
          <p:nvPr userDrawn="1"/>
        </p:nvSpPr>
        <p:spPr>
          <a:xfrm rot="16200000">
            <a:off x="9315451" y="3981450"/>
            <a:ext cx="2876550" cy="2876550"/>
          </a:xfrm>
          <a:prstGeom prst="rtTriangle">
            <a:avLst/>
          </a:prstGeom>
          <a:solidFill>
            <a:srgbClr val="03B8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riangle rectangle 4">
            <a:extLst>
              <a:ext uri="{FF2B5EF4-FFF2-40B4-BE49-F238E27FC236}">
                <a16:creationId xmlns:a16="http://schemas.microsoft.com/office/drawing/2014/main" id="{D1A0C313-36E9-1856-2DBD-D7EACBB98781}"/>
              </a:ext>
            </a:extLst>
          </p:cNvPr>
          <p:cNvSpPr/>
          <p:nvPr userDrawn="1"/>
        </p:nvSpPr>
        <p:spPr>
          <a:xfrm>
            <a:off x="0" y="4434841"/>
            <a:ext cx="2423159" cy="2423159"/>
          </a:xfrm>
          <a:prstGeom prst="rtTriangle">
            <a:avLst/>
          </a:prstGeom>
          <a:solidFill>
            <a:srgbClr val="5F25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0CC10856-DC7E-A9FA-CCEF-5AA237FF62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3118" y="2557970"/>
            <a:ext cx="6619875" cy="949643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rgbClr val="5F259F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A380BCC9-A66A-DD4A-D6D9-2F18028928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3118" y="3599689"/>
            <a:ext cx="6619875" cy="40989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5F66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EC17DD15-D776-8797-54A5-E8A38E79A6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6880" y="523927"/>
            <a:ext cx="4320000" cy="119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14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Diapositive de titre + logos écoles I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iangle rectangle 13">
            <a:extLst>
              <a:ext uri="{FF2B5EF4-FFF2-40B4-BE49-F238E27FC236}">
                <a16:creationId xmlns:a16="http://schemas.microsoft.com/office/drawing/2014/main" id="{9587E450-D226-B713-715A-50E6EB18EC52}"/>
              </a:ext>
            </a:extLst>
          </p:cNvPr>
          <p:cNvSpPr/>
          <p:nvPr userDrawn="1"/>
        </p:nvSpPr>
        <p:spPr>
          <a:xfrm rot="10800000">
            <a:off x="6595110" y="-4041"/>
            <a:ext cx="5596890" cy="5596890"/>
          </a:xfrm>
          <a:prstGeom prst="rtTriangle">
            <a:avLst/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0CC10856-DC7E-A9FA-CCEF-5AA237FF62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3118" y="2557970"/>
            <a:ext cx="6619875" cy="949643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rgbClr val="5F259F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A380BCC9-A66A-DD4A-D6D9-2F18028928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3118" y="3599689"/>
            <a:ext cx="6619875" cy="40989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5F66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CCAA5D23-810C-8B95-EAEA-40B882E06406}"/>
              </a:ext>
            </a:extLst>
          </p:cNvPr>
          <p:cNvCxnSpPr>
            <a:cxnSpLocks/>
          </p:cNvCxnSpPr>
          <p:nvPr userDrawn="1"/>
        </p:nvCxnSpPr>
        <p:spPr>
          <a:xfrm>
            <a:off x="1571625" y="6057898"/>
            <a:ext cx="10620375" cy="0"/>
          </a:xfrm>
          <a:prstGeom prst="line">
            <a:avLst/>
          </a:prstGeom>
          <a:ln w="9525">
            <a:solidFill>
              <a:srgbClr val="0C23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A0E32D83-70FF-13D4-09AC-27BFC6095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1693" y="6190663"/>
            <a:ext cx="646384" cy="335894"/>
          </a:xfrm>
          <a:prstGeom prst="rect">
            <a:avLst/>
          </a:prstGeom>
        </p:spPr>
      </p:pic>
      <p:pic>
        <p:nvPicPr>
          <p:cNvPr id="6" name="Image 5" descr="Une image contenant Graphique, graphisme, Caractère coloré, capture d’écran&#10;&#10;Description générée automatiquement">
            <a:extLst>
              <a:ext uri="{FF2B5EF4-FFF2-40B4-BE49-F238E27FC236}">
                <a16:creationId xmlns:a16="http://schemas.microsoft.com/office/drawing/2014/main" id="{BC67F6D7-5521-993B-A3BD-01B27690E3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6875" y="6191299"/>
            <a:ext cx="646384" cy="335894"/>
          </a:xfrm>
          <a:prstGeom prst="rect">
            <a:avLst/>
          </a:prstGeom>
        </p:spPr>
      </p:pic>
      <p:pic>
        <p:nvPicPr>
          <p:cNvPr id="7" name="Image 6" descr="Une image contenant Graphique, graphisme,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C53571FA-C610-0D83-BD8F-8B13B93FFB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057" y="6195592"/>
            <a:ext cx="646385" cy="405049"/>
          </a:xfrm>
          <a:prstGeom prst="rect">
            <a:avLst/>
          </a:prstGeom>
        </p:spPr>
      </p:pic>
      <p:pic>
        <p:nvPicPr>
          <p:cNvPr id="8" name="Image 7" descr="Une image contenant Graphique, graphisme, Police, capture d’écran&#10;&#10;Description générée automatiquement">
            <a:extLst>
              <a:ext uri="{FF2B5EF4-FFF2-40B4-BE49-F238E27FC236}">
                <a16:creationId xmlns:a16="http://schemas.microsoft.com/office/drawing/2014/main" id="{0D07F976-71B5-5748-AFA3-45EF273CE6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7241" y="6197868"/>
            <a:ext cx="762113" cy="344362"/>
          </a:xfrm>
          <a:prstGeom prst="rect">
            <a:avLst/>
          </a:prstGeom>
        </p:spPr>
      </p:pic>
      <p:pic>
        <p:nvPicPr>
          <p:cNvPr id="10" name="Image 9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DB38B317-4DFD-0593-FFCC-3CAD633E78D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740" y="6197869"/>
            <a:ext cx="560490" cy="268922"/>
          </a:xfrm>
          <a:prstGeom prst="rect">
            <a:avLst/>
          </a:prstGeom>
        </p:spPr>
      </p:pic>
      <p:pic>
        <p:nvPicPr>
          <p:cNvPr id="12" name="Image 11" descr="Une image contenant texte, Police, conception, logo&#10;&#10;Description générée automatiquement">
            <a:extLst>
              <a:ext uri="{FF2B5EF4-FFF2-40B4-BE49-F238E27FC236}">
                <a16:creationId xmlns:a16="http://schemas.microsoft.com/office/drawing/2014/main" id="{A0046E35-C6F7-E5A5-89DA-C07009C848C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047" t="18201" r="40242" b="37699"/>
          <a:stretch/>
        </p:blipFill>
        <p:spPr>
          <a:xfrm>
            <a:off x="8629682" y="6197868"/>
            <a:ext cx="372322" cy="560465"/>
          </a:xfrm>
          <a:prstGeom prst="rect">
            <a:avLst/>
          </a:prstGeom>
        </p:spPr>
      </p:pic>
      <p:pic>
        <p:nvPicPr>
          <p:cNvPr id="15" name="Image 14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B55F71DB-C5B0-DE6B-98D6-681DECDC8D6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005" t="17968" r="40309" b="38117"/>
          <a:stretch/>
        </p:blipFill>
        <p:spPr>
          <a:xfrm>
            <a:off x="9390432" y="6197869"/>
            <a:ext cx="371880" cy="558114"/>
          </a:xfrm>
          <a:prstGeom prst="rect">
            <a:avLst/>
          </a:prstGeom>
        </p:spPr>
      </p:pic>
      <p:pic>
        <p:nvPicPr>
          <p:cNvPr id="16" name="Image 15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FF6C6EBD-8CAC-B154-A859-1A7D0DCAB35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9654" y="6197869"/>
            <a:ext cx="814079" cy="248652"/>
          </a:xfrm>
          <a:prstGeom prst="rect">
            <a:avLst/>
          </a:prstGeom>
        </p:spPr>
      </p:pic>
      <p:sp>
        <p:nvSpPr>
          <p:cNvPr id="17" name="Triangle rectangle 16">
            <a:extLst>
              <a:ext uri="{FF2B5EF4-FFF2-40B4-BE49-F238E27FC236}">
                <a16:creationId xmlns:a16="http://schemas.microsoft.com/office/drawing/2014/main" id="{D38E3D7F-F201-7CC4-1AC3-BED87B1C878C}"/>
              </a:ext>
            </a:extLst>
          </p:cNvPr>
          <p:cNvSpPr/>
          <p:nvPr userDrawn="1"/>
        </p:nvSpPr>
        <p:spPr>
          <a:xfrm rot="16200000">
            <a:off x="9315451" y="3181348"/>
            <a:ext cx="2876550" cy="2876550"/>
          </a:xfrm>
          <a:prstGeom prst="rtTriangle">
            <a:avLst/>
          </a:prstGeom>
          <a:solidFill>
            <a:srgbClr val="5F25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2CEE7C27-4B6E-3585-6E54-94D45F7E092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6631" y="6195592"/>
            <a:ext cx="656264" cy="40504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7607A1D-8CD4-8957-A269-EFAE4592DCA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5300" y="6190663"/>
            <a:ext cx="702533" cy="259200"/>
          </a:xfrm>
          <a:prstGeom prst="rect">
            <a:avLst/>
          </a:prstGeom>
        </p:spPr>
      </p:pic>
      <p:sp>
        <p:nvSpPr>
          <p:cNvPr id="5" name="Triangle rectangle 4">
            <a:extLst>
              <a:ext uri="{FF2B5EF4-FFF2-40B4-BE49-F238E27FC236}">
                <a16:creationId xmlns:a16="http://schemas.microsoft.com/office/drawing/2014/main" id="{D1A0C313-36E9-1856-2DBD-D7EACBB98781}"/>
              </a:ext>
            </a:extLst>
          </p:cNvPr>
          <p:cNvSpPr/>
          <p:nvPr userDrawn="1"/>
        </p:nvSpPr>
        <p:spPr>
          <a:xfrm>
            <a:off x="0" y="4434841"/>
            <a:ext cx="2423159" cy="2423159"/>
          </a:xfrm>
          <a:prstGeom prst="rtTriangle">
            <a:avLst/>
          </a:prstGeom>
          <a:solidFill>
            <a:srgbClr val="00B8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F85366F3-6890-CDC2-FCD2-0BD475EAAF4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6880" y="523927"/>
            <a:ext cx="4320000" cy="119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6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angle rectangle 5">
            <a:extLst>
              <a:ext uri="{FF2B5EF4-FFF2-40B4-BE49-F238E27FC236}">
                <a16:creationId xmlns:a16="http://schemas.microsoft.com/office/drawing/2014/main" id="{A1F5C04E-4F65-8AA2-CF75-33C28E853745}"/>
              </a:ext>
            </a:extLst>
          </p:cNvPr>
          <p:cNvSpPr/>
          <p:nvPr userDrawn="1"/>
        </p:nvSpPr>
        <p:spPr>
          <a:xfrm rot="5400000">
            <a:off x="0" y="0"/>
            <a:ext cx="5596890" cy="5596890"/>
          </a:xfrm>
          <a:prstGeom prst="rtTriangle">
            <a:avLst/>
          </a:prstGeom>
          <a:solidFill>
            <a:srgbClr val="D9E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rectangle 6">
            <a:extLst>
              <a:ext uri="{FF2B5EF4-FFF2-40B4-BE49-F238E27FC236}">
                <a16:creationId xmlns:a16="http://schemas.microsoft.com/office/drawing/2014/main" id="{152A22C4-60FE-E770-5D3E-DD6013066BDA}"/>
              </a:ext>
            </a:extLst>
          </p:cNvPr>
          <p:cNvSpPr/>
          <p:nvPr userDrawn="1"/>
        </p:nvSpPr>
        <p:spPr>
          <a:xfrm>
            <a:off x="1" y="3657600"/>
            <a:ext cx="3200400" cy="3200400"/>
          </a:xfrm>
          <a:prstGeom prst="rtTriangle">
            <a:avLst/>
          </a:prstGeom>
          <a:solidFill>
            <a:srgbClr val="5F25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riangle rectangle 9">
            <a:extLst>
              <a:ext uri="{FF2B5EF4-FFF2-40B4-BE49-F238E27FC236}">
                <a16:creationId xmlns:a16="http://schemas.microsoft.com/office/drawing/2014/main" id="{5CA8A866-7A2B-BE06-5F58-068C7C63D076}"/>
              </a:ext>
            </a:extLst>
          </p:cNvPr>
          <p:cNvSpPr/>
          <p:nvPr userDrawn="1"/>
        </p:nvSpPr>
        <p:spPr>
          <a:xfrm rot="2700000">
            <a:off x="11594792" y="2831793"/>
            <a:ext cx="1194415" cy="1194415"/>
          </a:xfrm>
          <a:prstGeom prst="rtTriangle">
            <a:avLst/>
          </a:prstGeom>
          <a:solidFill>
            <a:srgbClr val="03B8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40E5325B-ABBC-F082-2B19-98ACC4DB1E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19999" y="2746989"/>
            <a:ext cx="9144000" cy="663092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5F259F"/>
                </a:solidFill>
              </a:defRPr>
            </a:lvl1pPr>
          </a:lstStyle>
          <a:p>
            <a:r>
              <a:rPr lang="fr-FR" dirty="0"/>
              <a:t>Chapitre 1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3D909B57-B599-DAF5-E901-16C3561A99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19999" y="3502157"/>
            <a:ext cx="9144000" cy="40989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5F66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Lorem ipsum </a:t>
            </a:r>
            <a:r>
              <a:rPr lang="fr-FR" dirty="0" err="1"/>
              <a:t>dolore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3992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angle rectangle 12">
            <a:extLst>
              <a:ext uri="{FF2B5EF4-FFF2-40B4-BE49-F238E27FC236}">
                <a16:creationId xmlns:a16="http://schemas.microsoft.com/office/drawing/2014/main" id="{21A5BE4B-1DB3-8C36-58BD-87E4B88F5942}"/>
              </a:ext>
            </a:extLst>
          </p:cNvPr>
          <p:cNvSpPr/>
          <p:nvPr userDrawn="1"/>
        </p:nvSpPr>
        <p:spPr>
          <a:xfrm rot="13500000">
            <a:off x="-270949" y="271855"/>
            <a:ext cx="541896" cy="541896"/>
          </a:xfrm>
          <a:prstGeom prst="rtTriangle">
            <a:avLst/>
          </a:prstGeom>
          <a:solidFill>
            <a:srgbClr val="5F25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28BD6F80-B31E-6378-68B4-8C34A75427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3744" y="200721"/>
            <a:ext cx="9144000" cy="409893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rgbClr val="7030A0"/>
                </a:solidFill>
              </a:defRPr>
            </a:lvl1pPr>
          </a:lstStyle>
          <a:p>
            <a:r>
              <a:rPr lang="fr-FR" dirty="0"/>
              <a:t>CHAPITRE 1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5BE9589D-A1F1-DECC-88B0-E3CAE3F125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3744" y="610614"/>
            <a:ext cx="9144000" cy="4098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C2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Lorem ipsum </a:t>
            </a:r>
            <a:r>
              <a:rPr lang="fr-FR" dirty="0" err="1"/>
              <a:t>dolore</a:t>
            </a:r>
            <a:endParaRPr lang="fr-FR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038B0616-CA28-4658-904D-3BA9EB3D78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744" y="1198531"/>
            <a:ext cx="3333750" cy="306808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5F25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5D85AF6-7F58-B049-BB81-160991AF862C}"/>
              </a:ext>
            </a:extLst>
          </p:cNvPr>
          <p:cNvSpPr txBox="1"/>
          <p:nvPr userDrawn="1"/>
        </p:nvSpPr>
        <p:spPr>
          <a:xfrm>
            <a:off x="11589751" y="6413923"/>
            <a:ext cx="615170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470B26BD-1023-8646-9A2C-47B99FBD13CA}" type="slidenum">
              <a:rPr lang="fr-FR" sz="1000" smtClean="0">
                <a:solidFill>
                  <a:srgbClr val="0C2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‹N°›</a:t>
            </a:fld>
            <a:endParaRPr lang="fr-FR" sz="1050" dirty="0">
              <a:solidFill>
                <a:srgbClr val="0C23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riangle rectangle 1">
            <a:extLst>
              <a:ext uri="{FF2B5EF4-FFF2-40B4-BE49-F238E27FC236}">
                <a16:creationId xmlns:a16="http://schemas.microsoft.com/office/drawing/2014/main" id="{BC820B03-694F-4EC8-CF81-AA6FDA131603}"/>
              </a:ext>
            </a:extLst>
          </p:cNvPr>
          <p:cNvSpPr/>
          <p:nvPr userDrawn="1"/>
        </p:nvSpPr>
        <p:spPr>
          <a:xfrm rot="16200000">
            <a:off x="11234853" y="5910810"/>
            <a:ext cx="837281" cy="837281"/>
          </a:xfrm>
          <a:prstGeom prst="rtTriangle">
            <a:avLst/>
          </a:prstGeom>
          <a:noFill/>
          <a:ln w="9525">
            <a:solidFill>
              <a:srgbClr val="00B8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contenu 23">
            <a:extLst>
              <a:ext uri="{FF2B5EF4-FFF2-40B4-BE49-F238E27FC236}">
                <a16:creationId xmlns:a16="http://schemas.microsoft.com/office/drawing/2014/main" id="{E100E0A8-7763-4B62-BB26-51F01038A68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3563" y="1663700"/>
            <a:ext cx="10009187" cy="4119563"/>
          </a:xfrm>
        </p:spPr>
        <p:txBody>
          <a:bodyPr/>
          <a:lstStyle>
            <a:lvl2pPr marL="685800" indent="-228600"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315758CA-CBC9-B099-60F3-22803991FE2F}"/>
              </a:ext>
            </a:extLst>
          </p:cNvPr>
          <p:cNvGrpSpPr/>
          <p:nvPr userDrawn="1"/>
        </p:nvGrpSpPr>
        <p:grpSpPr>
          <a:xfrm>
            <a:off x="0" y="6176356"/>
            <a:ext cx="11645900" cy="681644"/>
            <a:chOff x="0" y="6176356"/>
            <a:chExt cx="11645900" cy="681644"/>
          </a:xfrm>
        </p:grpSpPr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FF8FE38F-0177-E6AF-623C-BE45070ACD7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176356"/>
              <a:ext cx="11645900" cy="0"/>
            </a:xfrm>
            <a:prstGeom prst="line">
              <a:avLst/>
            </a:prstGeom>
            <a:ln w="3175">
              <a:solidFill>
                <a:srgbClr val="5F259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B1DFFF40-27E2-467C-E205-5401262B649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0964485" y="6176585"/>
              <a:ext cx="681415" cy="681415"/>
            </a:xfrm>
            <a:prstGeom prst="line">
              <a:avLst/>
            </a:prstGeom>
            <a:ln w="3175">
              <a:solidFill>
                <a:srgbClr val="5F259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C87C886F-48F2-4A34-B1E1-0F7BE098C1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4781" y="5732777"/>
            <a:ext cx="1569786" cy="15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6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angle rectangle 12">
            <a:extLst>
              <a:ext uri="{FF2B5EF4-FFF2-40B4-BE49-F238E27FC236}">
                <a16:creationId xmlns:a16="http://schemas.microsoft.com/office/drawing/2014/main" id="{21A5BE4B-1DB3-8C36-58BD-87E4B88F5942}"/>
              </a:ext>
            </a:extLst>
          </p:cNvPr>
          <p:cNvSpPr/>
          <p:nvPr userDrawn="1"/>
        </p:nvSpPr>
        <p:spPr>
          <a:xfrm rot="13500000">
            <a:off x="-270949" y="271855"/>
            <a:ext cx="541896" cy="541896"/>
          </a:xfrm>
          <a:prstGeom prst="rtTriangle">
            <a:avLst/>
          </a:prstGeom>
          <a:solidFill>
            <a:srgbClr val="5F25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28BD6F80-B31E-6378-68B4-8C34A75427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3744" y="200721"/>
            <a:ext cx="9144000" cy="409893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rgbClr val="7030A0"/>
                </a:solidFill>
              </a:defRPr>
            </a:lvl1pPr>
          </a:lstStyle>
          <a:p>
            <a:r>
              <a:rPr lang="fr-FR" dirty="0"/>
              <a:t>CHAPITRE 1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5BE9589D-A1F1-DECC-88B0-E3CAE3F125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3744" y="610614"/>
            <a:ext cx="9144000" cy="4098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5F66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Lorem ipsum </a:t>
            </a:r>
            <a:r>
              <a:rPr lang="fr-FR" dirty="0" err="1"/>
              <a:t>dolore</a:t>
            </a:r>
            <a:endParaRPr lang="fr-FR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038B0616-CA28-4658-904D-3BA9EB3D78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744" y="1652185"/>
            <a:ext cx="3333750" cy="306808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5F25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5D85AF6-7F58-B049-BB81-160991AF862C}"/>
              </a:ext>
            </a:extLst>
          </p:cNvPr>
          <p:cNvSpPr txBox="1"/>
          <p:nvPr userDrawn="1"/>
        </p:nvSpPr>
        <p:spPr>
          <a:xfrm>
            <a:off x="11589751" y="6413923"/>
            <a:ext cx="615170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470B26BD-1023-8646-9A2C-47B99FBD13CA}" type="slidenum">
              <a:rPr lang="fr-FR" sz="1000" smtClean="0">
                <a:solidFill>
                  <a:srgbClr val="0C2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‹N°›</a:t>
            </a:fld>
            <a:endParaRPr lang="fr-FR" sz="1050" dirty="0">
              <a:solidFill>
                <a:srgbClr val="0C23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B751F5DE-C416-B2FD-2D5C-2F1DDEDDB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47449" y="6431274"/>
            <a:ext cx="5189537" cy="211519"/>
          </a:xfrm>
        </p:spPr>
        <p:txBody>
          <a:bodyPr>
            <a:noAutofit/>
          </a:bodyPr>
          <a:lstStyle>
            <a:lvl1pPr marL="0" indent="0" algn="r">
              <a:buNone/>
              <a:defRPr sz="800">
                <a:solidFill>
                  <a:srgbClr val="0C2340"/>
                </a:solidFill>
              </a:defRPr>
            </a:lvl1pPr>
          </a:lstStyle>
          <a:p>
            <a:pPr lvl="0"/>
            <a:r>
              <a:rPr lang="fr-FR" dirty="0"/>
              <a:t>Titre du document / Date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4B667E6-A1A2-D61E-6FD4-3C7F621008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331" y="6331175"/>
            <a:ext cx="1220649" cy="367200"/>
          </a:xfrm>
          <a:prstGeom prst="rect">
            <a:avLst/>
          </a:prstGeom>
        </p:spPr>
      </p:pic>
      <p:sp>
        <p:nvSpPr>
          <p:cNvPr id="2" name="Triangle rectangle 1">
            <a:extLst>
              <a:ext uri="{FF2B5EF4-FFF2-40B4-BE49-F238E27FC236}">
                <a16:creationId xmlns:a16="http://schemas.microsoft.com/office/drawing/2014/main" id="{BC820B03-694F-4EC8-CF81-AA6FDA131603}"/>
              </a:ext>
            </a:extLst>
          </p:cNvPr>
          <p:cNvSpPr/>
          <p:nvPr userDrawn="1"/>
        </p:nvSpPr>
        <p:spPr>
          <a:xfrm rot="16200000">
            <a:off x="11234853" y="5910810"/>
            <a:ext cx="837281" cy="837281"/>
          </a:xfrm>
          <a:prstGeom prst="rtTriangle">
            <a:avLst/>
          </a:prstGeom>
          <a:noFill/>
          <a:ln w="9525">
            <a:solidFill>
              <a:srgbClr val="00B8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B4CED30-2C27-CFD4-DDE0-4A651709E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3563" y="2138363"/>
            <a:ext cx="10372725" cy="3611562"/>
          </a:xfrm>
        </p:spPr>
        <p:txBody>
          <a:bodyPr numCol="2" spcCol="360000">
            <a:normAutofit/>
          </a:bodyPr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Lorem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ipsum. Lorem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ipsum. Lorem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Lorem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ipsum. Lorem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Lorem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ipsum. Lorem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Lorem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ipsum. Lorem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ipsum.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8F6C5ADE-ABA4-A2EA-430A-963424186CCB}"/>
              </a:ext>
            </a:extLst>
          </p:cNvPr>
          <p:cNvGrpSpPr/>
          <p:nvPr userDrawn="1"/>
        </p:nvGrpSpPr>
        <p:grpSpPr>
          <a:xfrm>
            <a:off x="0" y="6176356"/>
            <a:ext cx="11645900" cy="681644"/>
            <a:chOff x="0" y="6176356"/>
            <a:chExt cx="11645900" cy="681644"/>
          </a:xfrm>
        </p:grpSpPr>
        <p:cxnSp>
          <p:nvCxnSpPr>
            <p:cNvPr id="4" name="Connecteur droit 3">
              <a:extLst>
                <a:ext uri="{FF2B5EF4-FFF2-40B4-BE49-F238E27FC236}">
                  <a16:creationId xmlns:a16="http://schemas.microsoft.com/office/drawing/2014/main" id="{7F7BA7DD-CA5F-DF5B-ADF1-B74D0A457C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176356"/>
              <a:ext cx="11645900" cy="0"/>
            </a:xfrm>
            <a:prstGeom prst="line">
              <a:avLst/>
            </a:prstGeom>
            <a:ln w="3175">
              <a:solidFill>
                <a:srgbClr val="5F259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3513BEE6-5911-C571-2F81-A0530986567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0964485" y="6176585"/>
              <a:ext cx="681415" cy="681415"/>
            </a:xfrm>
            <a:prstGeom prst="line">
              <a:avLst/>
            </a:prstGeom>
            <a:ln w="3175">
              <a:solidFill>
                <a:srgbClr val="5F259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6871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Titre et contenu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038B0616-CA28-4658-904D-3BA9EB3D78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5237" y="2790111"/>
            <a:ext cx="3333750" cy="306808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5F25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4" name="Espace réservé du texte 18">
            <a:extLst>
              <a:ext uri="{FF2B5EF4-FFF2-40B4-BE49-F238E27FC236}">
                <a16:creationId xmlns:a16="http://schemas.microsoft.com/office/drawing/2014/main" id="{10F0C53A-5B2F-C523-991E-A90F9B795D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0619" y="2790111"/>
            <a:ext cx="3333750" cy="306808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5F25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5" name="Espace réservé du texte 22">
            <a:extLst>
              <a:ext uri="{FF2B5EF4-FFF2-40B4-BE49-F238E27FC236}">
                <a16:creationId xmlns:a16="http://schemas.microsoft.com/office/drawing/2014/main" id="{06A1B2BA-BA34-64DA-7297-CA48A2EC7F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0619" y="3186653"/>
            <a:ext cx="3333750" cy="186112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0C2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</a:t>
            </a:r>
          </a:p>
          <a:p>
            <a:pPr lvl="0"/>
            <a:endParaRPr lang="fr-FR" dirty="0"/>
          </a:p>
        </p:txBody>
      </p:sp>
      <p:sp>
        <p:nvSpPr>
          <p:cNvPr id="6" name="Espace réservé du texte 18">
            <a:extLst>
              <a:ext uri="{FF2B5EF4-FFF2-40B4-BE49-F238E27FC236}">
                <a16:creationId xmlns:a16="http://schemas.microsoft.com/office/drawing/2014/main" id="{C9372E9B-27C3-9BF0-9CC2-3EC7160726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6001" y="2790111"/>
            <a:ext cx="3333750" cy="306808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5F25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8" name="Espace réservé du texte 22">
            <a:extLst>
              <a:ext uri="{FF2B5EF4-FFF2-40B4-BE49-F238E27FC236}">
                <a16:creationId xmlns:a16="http://schemas.microsoft.com/office/drawing/2014/main" id="{064540C6-C033-BA57-5A27-05A2DFB3B8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6001" y="3186653"/>
            <a:ext cx="3333750" cy="186112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0C2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</a:t>
            </a:r>
          </a:p>
          <a:p>
            <a:pPr lvl="0"/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4573EDA-3EA0-2C9F-B11E-E841BA27D3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391" y="1736216"/>
            <a:ext cx="829441" cy="82944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86D36C6-E9B4-D457-8A49-F0AE55194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2772" y="1736215"/>
            <a:ext cx="829441" cy="82944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27F802F-3EEB-ABA1-AA9A-3D0ED9D8D3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8156" y="1736216"/>
            <a:ext cx="829440" cy="829440"/>
          </a:xfrm>
          <a:prstGeom prst="rect">
            <a:avLst/>
          </a:prstGeom>
        </p:spPr>
      </p:pic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E57F4C5C-7B1D-9C13-CD87-898AE8489A31}"/>
              </a:ext>
            </a:extLst>
          </p:cNvPr>
          <p:cNvSpPr/>
          <p:nvPr userDrawn="1"/>
        </p:nvSpPr>
        <p:spPr>
          <a:xfrm rot="13500000">
            <a:off x="-270949" y="271855"/>
            <a:ext cx="541896" cy="541896"/>
          </a:xfrm>
          <a:prstGeom prst="rtTriangle">
            <a:avLst/>
          </a:prstGeom>
          <a:solidFill>
            <a:srgbClr val="5F25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26A94FFA-6D93-6CE0-93A4-43D8275E6F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3744" y="200721"/>
            <a:ext cx="9144000" cy="409893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rgbClr val="7030A0"/>
                </a:solidFill>
              </a:defRPr>
            </a:lvl1pPr>
          </a:lstStyle>
          <a:p>
            <a:r>
              <a:rPr lang="fr-FR" dirty="0"/>
              <a:t>CHAPITRE 1</a:t>
            </a:r>
          </a:p>
        </p:txBody>
      </p:sp>
      <p:sp>
        <p:nvSpPr>
          <p:cNvPr id="26" name="Sous-titre 2">
            <a:extLst>
              <a:ext uri="{FF2B5EF4-FFF2-40B4-BE49-F238E27FC236}">
                <a16:creationId xmlns:a16="http://schemas.microsoft.com/office/drawing/2014/main" id="{3E5182B5-87F6-31AB-9B12-534FF8C8DD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3744" y="610614"/>
            <a:ext cx="9144000" cy="4098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C2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Lorem ipsum </a:t>
            </a:r>
            <a:r>
              <a:rPr lang="fr-FR" dirty="0" err="1"/>
              <a:t>dolore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92DA73B-C104-C505-2324-3D32EB626BAC}"/>
              </a:ext>
            </a:extLst>
          </p:cNvPr>
          <p:cNvSpPr txBox="1"/>
          <p:nvPr userDrawn="1"/>
        </p:nvSpPr>
        <p:spPr>
          <a:xfrm>
            <a:off x="11589751" y="6413923"/>
            <a:ext cx="615170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470B26BD-1023-8646-9A2C-47B99FBD13CA}" type="slidenum">
              <a:rPr lang="fr-FR" sz="1000" smtClean="0">
                <a:solidFill>
                  <a:srgbClr val="0C2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‹N°›</a:t>
            </a:fld>
            <a:endParaRPr lang="fr-FR" sz="1050" dirty="0">
              <a:solidFill>
                <a:srgbClr val="0C23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BB47D72F-D649-99E5-D9A3-94851FAFA7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47449" y="6431274"/>
            <a:ext cx="5189537" cy="211519"/>
          </a:xfrm>
        </p:spPr>
        <p:txBody>
          <a:bodyPr>
            <a:noAutofit/>
          </a:bodyPr>
          <a:lstStyle>
            <a:lvl1pPr marL="0" indent="0" algn="r">
              <a:buNone/>
              <a:defRPr sz="800">
                <a:solidFill>
                  <a:srgbClr val="0C2340"/>
                </a:solidFill>
              </a:defRPr>
            </a:lvl1pPr>
          </a:lstStyle>
          <a:p>
            <a:pPr lvl="0"/>
            <a:r>
              <a:rPr lang="fr-FR" dirty="0"/>
              <a:t>Titre du document / Date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6CDC1CD4-BCB9-103A-1CC0-4BF2B424FD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5236" y="3186113"/>
            <a:ext cx="3333750" cy="186213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</a:t>
            </a:r>
          </a:p>
          <a:p>
            <a:pPr lvl="0"/>
            <a:endParaRPr lang="fr-FR" dirty="0"/>
          </a:p>
        </p:txBody>
      </p:sp>
      <p:sp>
        <p:nvSpPr>
          <p:cNvPr id="7" name="Triangle rectangle 6">
            <a:extLst>
              <a:ext uri="{FF2B5EF4-FFF2-40B4-BE49-F238E27FC236}">
                <a16:creationId xmlns:a16="http://schemas.microsoft.com/office/drawing/2014/main" id="{B06B262B-B9EA-D1C9-468E-2BB1B21DF40E}"/>
              </a:ext>
            </a:extLst>
          </p:cNvPr>
          <p:cNvSpPr/>
          <p:nvPr userDrawn="1"/>
        </p:nvSpPr>
        <p:spPr>
          <a:xfrm rot="16200000">
            <a:off x="11234853" y="5910810"/>
            <a:ext cx="837281" cy="837281"/>
          </a:xfrm>
          <a:prstGeom prst="rtTriangle">
            <a:avLst/>
          </a:prstGeom>
          <a:noFill/>
          <a:ln w="9525">
            <a:solidFill>
              <a:srgbClr val="00B8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1D6268A-2921-BFDF-1D46-42429E8698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331" y="6331175"/>
            <a:ext cx="1220649" cy="367200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CA329D4F-871B-B6F4-B0AC-6B80E18E9D3E}"/>
              </a:ext>
            </a:extLst>
          </p:cNvPr>
          <p:cNvGrpSpPr/>
          <p:nvPr userDrawn="1"/>
        </p:nvGrpSpPr>
        <p:grpSpPr>
          <a:xfrm>
            <a:off x="0" y="6176356"/>
            <a:ext cx="11645900" cy="681644"/>
            <a:chOff x="0" y="6176356"/>
            <a:chExt cx="11645900" cy="681644"/>
          </a:xfrm>
        </p:grpSpPr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292D17ED-521E-9345-408D-8D26A33C47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176356"/>
              <a:ext cx="11645900" cy="0"/>
            </a:xfrm>
            <a:prstGeom prst="line">
              <a:avLst/>
            </a:prstGeom>
            <a:ln w="3175">
              <a:solidFill>
                <a:srgbClr val="5F259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04C60862-748F-6FD4-48E3-18B13F1C4C6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0964485" y="6176585"/>
              <a:ext cx="681415" cy="681415"/>
            </a:xfrm>
            <a:prstGeom prst="line">
              <a:avLst/>
            </a:prstGeom>
            <a:ln w="3175">
              <a:solidFill>
                <a:srgbClr val="5F259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8252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angle rectangle 5">
            <a:extLst>
              <a:ext uri="{FF2B5EF4-FFF2-40B4-BE49-F238E27FC236}">
                <a16:creationId xmlns:a16="http://schemas.microsoft.com/office/drawing/2014/main" id="{56EFD893-1388-F545-8FF3-74C3CC2388AE}"/>
              </a:ext>
            </a:extLst>
          </p:cNvPr>
          <p:cNvSpPr/>
          <p:nvPr userDrawn="1"/>
        </p:nvSpPr>
        <p:spPr>
          <a:xfrm rot="16200000">
            <a:off x="8223883" y="464446"/>
            <a:ext cx="3968117" cy="3968117"/>
          </a:xfrm>
          <a:prstGeom prst="rtTriangle">
            <a:avLst/>
          </a:prstGeom>
          <a:solidFill>
            <a:srgbClr val="5F25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5F259F"/>
              </a:solidFill>
            </a:endParaRP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35E1158F-DFB0-8C5E-A796-7CEC653E38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3123" y="5798079"/>
            <a:ext cx="2154894" cy="470686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0C2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[Email]</a:t>
            </a:r>
            <a:br>
              <a:rPr lang="fr-FR" dirty="0"/>
            </a:br>
            <a:r>
              <a:rPr lang="fr-FR" dirty="0"/>
              <a:t>[Téléphone]</a:t>
            </a:r>
          </a:p>
        </p:txBody>
      </p: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89779724-8DFA-99BB-C860-387B50FE255D}"/>
              </a:ext>
            </a:extLst>
          </p:cNvPr>
          <p:cNvSpPr/>
          <p:nvPr userDrawn="1"/>
        </p:nvSpPr>
        <p:spPr>
          <a:xfrm rot="16200000">
            <a:off x="9683113" y="3182621"/>
            <a:ext cx="1958340" cy="1958340"/>
          </a:xfrm>
          <a:prstGeom prst="rtTriangle">
            <a:avLst/>
          </a:prstGeom>
          <a:solidFill>
            <a:srgbClr val="03B8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F6C167F-B524-0C89-FDB7-EB88D0C63D92}"/>
              </a:ext>
            </a:extLst>
          </p:cNvPr>
          <p:cNvCxnSpPr>
            <a:cxnSpLocks/>
          </p:cNvCxnSpPr>
          <p:nvPr userDrawn="1"/>
        </p:nvCxnSpPr>
        <p:spPr>
          <a:xfrm>
            <a:off x="530598" y="5665011"/>
            <a:ext cx="1481082" cy="0"/>
          </a:xfrm>
          <a:prstGeom prst="line">
            <a:avLst/>
          </a:prstGeom>
          <a:ln w="9525">
            <a:solidFill>
              <a:srgbClr val="5F259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8B774852-9621-91DC-20C5-9B54070469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123" y="5276216"/>
            <a:ext cx="2624137" cy="322262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5F259F"/>
                </a:solidFill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27" name="Triangle rectangle 26">
            <a:extLst>
              <a:ext uri="{FF2B5EF4-FFF2-40B4-BE49-F238E27FC236}">
                <a16:creationId xmlns:a16="http://schemas.microsoft.com/office/drawing/2014/main" id="{22268355-9F9B-5656-8BB0-FA8E48D55070}"/>
              </a:ext>
            </a:extLst>
          </p:cNvPr>
          <p:cNvSpPr/>
          <p:nvPr userDrawn="1"/>
        </p:nvSpPr>
        <p:spPr>
          <a:xfrm rot="5400000">
            <a:off x="-4037485" y="4432563"/>
            <a:ext cx="12261368" cy="12261368"/>
          </a:xfrm>
          <a:prstGeom prst="rtTriangle">
            <a:avLst/>
          </a:prstGeom>
          <a:noFill/>
          <a:ln w="9525">
            <a:solidFill>
              <a:srgbClr val="5F25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9D02355F-7DEE-E0B3-9FA0-730B795C87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7603" y="2864037"/>
            <a:ext cx="2656794" cy="779407"/>
          </a:xfrm>
        </p:spPr>
        <p:txBody>
          <a:bodyPr>
            <a:noAutofit/>
          </a:bodyPr>
          <a:lstStyle>
            <a:lvl1pPr marL="0" indent="0" algn="l">
              <a:buNone/>
              <a:defRPr sz="6000" b="1">
                <a:solidFill>
                  <a:srgbClr val="5F259F"/>
                </a:solidFill>
              </a:defRPr>
            </a:lvl1pPr>
          </a:lstStyle>
          <a:p>
            <a:pPr lvl="0"/>
            <a:r>
              <a:rPr lang="fr-FR" dirty="0"/>
              <a:t>Merci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C6B34B9-D203-D105-187E-4007365007BB}"/>
              </a:ext>
            </a:extLst>
          </p:cNvPr>
          <p:cNvSpPr/>
          <p:nvPr userDrawn="1"/>
        </p:nvSpPr>
        <p:spPr>
          <a:xfrm>
            <a:off x="10112057" y="5921791"/>
            <a:ext cx="1529396" cy="346974"/>
          </a:xfrm>
          <a:prstGeom prst="rect">
            <a:avLst/>
          </a:prstGeom>
          <a:solidFill>
            <a:srgbClr val="D9E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C2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Partenaire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AD3115B9-C7CB-2991-941B-437905FA16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6880" y="523927"/>
            <a:ext cx="4320000" cy="119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45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D051980-2AA7-B33A-EFD5-E45F221D3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EEA62C-86E4-1C21-1ADE-6B8C8CA2B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2"/>
            <a:endParaRPr lang="fr-FR" dirty="0"/>
          </a:p>
          <a:p>
            <a:pPr lvl="2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61FB8C-517C-D8E9-2434-0E0922D78E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E829D4-4080-754F-9C15-026F5B1239C4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35F184-8DAC-EFF9-C888-6A17C44447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FE9D6E-3527-8CA9-DBE4-AF9532D24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C2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0B26BD-1023-8646-9A2C-47B99FBD13C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222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68" r:id="rId2"/>
    <p:sldLayoutId id="2147483687" r:id="rId3"/>
    <p:sldLayoutId id="2147483672" r:id="rId4"/>
    <p:sldLayoutId id="2147483685" r:id="rId5"/>
    <p:sldLayoutId id="2147483673" r:id="rId6"/>
    <p:sldLayoutId id="2147483675" r:id="rId7"/>
    <p:sldLayoutId id="214748368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C234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1"/>
        </a:buBlip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F259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5F6670"/>
        </a:buClr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0.png"/><Relationship Id="rId5" Type="http://schemas.openxmlformats.org/officeDocument/2006/relationships/image" Target="../media/image600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plugim.fr/" TargetMode="Externa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4.png"/><Relationship Id="rId7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36.png"/><Relationship Id="rId7" Type="http://schemas.openxmlformats.org/officeDocument/2006/relationships/image" Target="../media/image64.png"/><Relationship Id="rId12" Type="http://schemas.openxmlformats.org/officeDocument/2006/relationships/image" Target="../media/image1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11" Type="http://schemas.openxmlformats.org/officeDocument/2006/relationships/image" Target="../media/image1.png"/><Relationship Id="rId10" Type="http://schemas.openxmlformats.org/officeDocument/2006/relationships/image" Target="../media/image67.png"/><Relationship Id="rId4" Type="http://schemas.openxmlformats.org/officeDocument/2006/relationships/image" Target="../media/image37.png"/><Relationship Id="rId9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570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5CD822-157D-437B-A186-69A876848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117" y="1883509"/>
            <a:ext cx="8890637" cy="1638774"/>
          </a:xfrm>
        </p:spPr>
        <p:txBody>
          <a:bodyPr>
            <a:noAutofit/>
          </a:bodyPr>
          <a:lstStyle/>
          <a:p>
            <a:r>
              <a:rPr lang="en-US" sz="3800" b="1" kern="100" dirty="0">
                <a:effectLst/>
                <a:latin typeface="+mj-lt"/>
                <a:ea typeface="Noto Serif CJK SC"/>
                <a:cs typeface="Lohit Devanagari"/>
              </a:rPr>
              <a:t>Manifold Tortuosity for </a:t>
            </a:r>
            <a:br>
              <a:rPr lang="en-US" sz="3800" b="1" kern="100" dirty="0">
                <a:effectLst/>
                <a:latin typeface="+mj-lt"/>
                <a:ea typeface="Noto Serif CJK SC"/>
                <a:cs typeface="Lohit Devanagari"/>
              </a:rPr>
            </a:br>
            <a:r>
              <a:rPr lang="en-US" sz="3800" b="1" kern="100" dirty="0">
                <a:effectLst/>
                <a:latin typeface="+mj-lt"/>
                <a:ea typeface="Noto Serif CJK SC"/>
                <a:cs typeface="Lohit Devanagari"/>
              </a:rPr>
              <a:t>Heterogeneous Microstructures </a:t>
            </a:r>
            <a:r>
              <a:rPr lang="en-US" sz="3800" b="1" kern="100" dirty="0" err="1">
                <a:effectLst/>
                <a:latin typeface="+mj-lt"/>
                <a:ea typeface="Noto Serif CJK SC"/>
                <a:cs typeface="Lohit Devanagari"/>
              </a:rPr>
              <a:t>Characterisation</a:t>
            </a:r>
            <a:endParaRPr lang="fr-FR" sz="3800" dirty="0">
              <a:latin typeface="+mj-lt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5EFEF36-EA18-46AC-80F4-37484030D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117" y="3599688"/>
            <a:ext cx="5107991" cy="1003573"/>
          </a:xfrm>
        </p:spPr>
        <p:txBody>
          <a:bodyPr>
            <a:normAutofit/>
          </a:bodyPr>
          <a:lstStyle/>
          <a:p>
            <a:r>
              <a:rPr lang="fr-FR" u="sng" dirty="0"/>
              <a:t>J. </a:t>
            </a:r>
            <a:r>
              <a:rPr lang="fr-FR" u="sng" dirty="0" err="1"/>
              <a:t>Chaniot</a:t>
            </a:r>
            <a:r>
              <a:rPr lang="fr-FR" dirty="0"/>
              <a:t>, M. </a:t>
            </a:r>
            <a:r>
              <a:rPr lang="fr-FR" dirty="0" err="1"/>
              <a:t>Moreaud</a:t>
            </a:r>
            <a:r>
              <a:rPr lang="fr-FR" dirty="0"/>
              <a:t>, L. Sorbier, </a:t>
            </a:r>
          </a:p>
          <a:p>
            <a:r>
              <a:rPr lang="fr-FR" dirty="0"/>
              <a:t>J.-M. Becker, T. </a:t>
            </a:r>
            <a:r>
              <a:rPr lang="fr-FR" dirty="0" err="1"/>
              <a:t>Fournel</a:t>
            </a:r>
            <a:r>
              <a:rPr lang="fr-FR" dirty="0"/>
              <a:t>, Y. </a:t>
            </a:r>
            <a:r>
              <a:rPr lang="fr-FR" dirty="0" err="1"/>
              <a:t>Gavet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D63077F-7705-4EA2-B23E-AFEE6EF2F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675" y="130908"/>
            <a:ext cx="1457325" cy="17526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12EC7E7-B224-41C0-9774-93798A42A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67" y="4983011"/>
            <a:ext cx="1765111" cy="174090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1376F25-0109-4096-B4F0-2BBE2789F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2734" y="3377351"/>
            <a:ext cx="5571760" cy="24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19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A2F02F-D673-46FA-8B82-CC67AA439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743" y="200721"/>
            <a:ext cx="10433119" cy="409893"/>
          </a:xfrm>
        </p:spPr>
        <p:txBody>
          <a:bodyPr>
            <a:noAutofit/>
          </a:bodyPr>
          <a:lstStyle/>
          <a:p>
            <a:r>
              <a:rPr lang="fr-FR" dirty="0"/>
              <a:t>AGGREGATION PHENOMENON SENSITIVITY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6BBB026-FABA-4997-8E74-75A52F1BC8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b="1" i="1" kern="100" dirty="0">
                <a:solidFill>
                  <a:schemeClr val="tx1"/>
                </a:solidFill>
                <a:effectLst/>
                <a:latin typeface="+mj-lt"/>
                <a:ea typeface="Noto Serif CJK SC"/>
                <a:cs typeface="Lohit Devanagari"/>
              </a:rPr>
              <a:t>Manifold Tortuosity for Heterogen</a:t>
            </a:r>
            <a:r>
              <a:rPr lang="en-US" sz="1600" b="1" i="1" kern="100" dirty="0">
                <a:solidFill>
                  <a:schemeClr val="tx1"/>
                </a:solidFill>
                <a:latin typeface="+mj-lt"/>
                <a:ea typeface="Noto Serif CJK SC"/>
                <a:cs typeface="Lohit Devanagari"/>
              </a:rPr>
              <a:t>eous Microstructures </a:t>
            </a:r>
            <a:r>
              <a:rPr lang="en-US" sz="1600" b="1" i="1" kern="100" dirty="0" err="1">
                <a:solidFill>
                  <a:schemeClr val="tx1"/>
                </a:solidFill>
                <a:latin typeface="+mj-lt"/>
                <a:ea typeface="Noto Serif CJK SC"/>
                <a:cs typeface="Lohit Devanagari"/>
              </a:rPr>
              <a:t>Characterisation</a:t>
            </a:r>
            <a:endParaRPr lang="fr-FR" sz="1600" b="1" i="1" dirty="0">
              <a:solidFill>
                <a:schemeClr val="tx1"/>
              </a:solidFill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D67B62E-D78F-4D9E-9DD9-6F20799F4BC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3564" y="1263651"/>
            <a:ext cx="7620316" cy="1882784"/>
          </a:xfrm>
        </p:spPr>
        <p:txBody>
          <a:bodyPr>
            <a:normAutofit/>
          </a:bodyPr>
          <a:lstStyle/>
          <a:p>
            <a:r>
              <a:rPr lang="fr-FR" sz="2400" b="1" dirty="0" err="1"/>
              <a:t>Aggregation</a:t>
            </a:r>
            <a:r>
              <a:rPr lang="fr-FR" sz="2400" b="1" dirty="0"/>
              <a:t> = </a:t>
            </a:r>
            <a:r>
              <a:rPr lang="fr-FR" sz="2400" b="1" dirty="0" err="1"/>
              <a:t>Heterogeneous</a:t>
            </a:r>
            <a:r>
              <a:rPr lang="fr-FR" sz="2400" b="1" dirty="0"/>
              <a:t> Microstructures</a:t>
            </a:r>
          </a:p>
          <a:p>
            <a:pPr lvl="1"/>
            <a:r>
              <a:rPr lang="fr-FR" sz="2400" b="1" dirty="0"/>
              <a:t>Simulation: Cox </a:t>
            </a:r>
            <a:r>
              <a:rPr lang="fr-FR" sz="2400" b="1" dirty="0" err="1"/>
              <a:t>models</a:t>
            </a:r>
            <a:r>
              <a:rPr lang="fr-FR" sz="2400" b="1" dirty="0"/>
              <a:t> of </a:t>
            </a:r>
            <a:r>
              <a:rPr lang="fr-FR" sz="2400" b="1" dirty="0" err="1"/>
              <a:t>Platelets</a:t>
            </a:r>
            <a:endParaRPr lang="fr-FR" dirty="0"/>
          </a:p>
          <a:p>
            <a:pPr marL="800100" lvl="1" indent="-342900">
              <a:spcAft>
                <a:spcPts val="1800"/>
              </a:spcAft>
              <a:buFont typeface="+mj-lt"/>
              <a:buAutoNum type="alphaLcPeriod"/>
            </a:pPr>
            <a:r>
              <a:rPr lang="fr-FR" sz="2000" b="1" dirty="0" err="1">
                <a:solidFill>
                  <a:srgbClr val="0046FF"/>
                </a:solidFill>
              </a:rPr>
              <a:t>Aggregate’s</a:t>
            </a:r>
            <a:r>
              <a:rPr lang="fr-FR" sz="2000" b="1" dirty="0">
                <a:solidFill>
                  <a:srgbClr val="0046FF"/>
                </a:solidFill>
              </a:rPr>
              <a:t> size = 15, </a:t>
            </a:r>
            <a:r>
              <a:rPr lang="fr-FR" sz="2000" b="1" dirty="0" err="1">
                <a:solidFill>
                  <a:srgbClr val="0046FF"/>
                </a:solidFill>
              </a:rPr>
              <a:t>density</a:t>
            </a:r>
            <a:r>
              <a:rPr lang="fr-FR" sz="2000" b="1" dirty="0">
                <a:solidFill>
                  <a:srgbClr val="0046FF"/>
                </a:solidFill>
              </a:rPr>
              <a:t> = 30%</a:t>
            </a:r>
          </a:p>
          <a:p>
            <a:pPr marL="800100" lvl="1" indent="-342900">
              <a:spcAft>
                <a:spcPts val="1800"/>
              </a:spcAft>
              <a:buFont typeface="+mj-lt"/>
              <a:buAutoNum type="alphaLcPeriod"/>
            </a:pPr>
            <a:r>
              <a:rPr lang="fr-FR" sz="2000" b="1" dirty="0" err="1">
                <a:solidFill>
                  <a:srgbClr val="EF7D00"/>
                </a:solidFill>
              </a:rPr>
              <a:t>Aggregate’s</a:t>
            </a:r>
            <a:r>
              <a:rPr lang="fr-FR" sz="2000" b="1" dirty="0">
                <a:solidFill>
                  <a:srgbClr val="EF7D00"/>
                </a:solidFill>
              </a:rPr>
              <a:t> size = 25, </a:t>
            </a:r>
            <a:r>
              <a:rPr lang="fr-FR" sz="2000" b="1" dirty="0" err="1">
                <a:solidFill>
                  <a:srgbClr val="EF7D00"/>
                </a:solidFill>
              </a:rPr>
              <a:t>density</a:t>
            </a:r>
            <a:r>
              <a:rPr lang="fr-FR" sz="2000" b="1" dirty="0">
                <a:solidFill>
                  <a:srgbClr val="EF7D00"/>
                </a:solidFill>
              </a:rPr>
              <a:t> = 40%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E6F16FF-5896-4263-A60F-B023C0F1A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806" y="666978"/>
            <a:ext cx="2980455" cy="183118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D6834CE-7695-4F38-96C8-913F681D8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360" y="2350811"/>
            <a:ext cx="6124730" cy="350592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D9F7D03-DEBA-47B1-BF8F-CDB4895AB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564" y="3262584"/>
            <a:ext cx="5136169" cy="28140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412295B0-2B79-486F-B6DE-C707A2A5760F}"/>
              </a:ext>
            </a:extLst>
          </p:cNvPr>
          <p:cNvGrpSpPr/>
          <p:nvPr/>
        </p:nvGrpSpPr>
        <p:grpSpPr>
          <a:xfrm>
            <a:off x="6812774" y="3821821"/>
            <a:ext cx="2210255" cy="1323758"/>
            <a:chOff x="6639150" y="3763946"/>
            <a:chExt cx="2210255" cy="1323758"/>
          </a:xfrm>
        </p:grpSpPr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0B552D70-7346-43A2-8079-6DDCE29F45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39150" y="4389987"/>
              <a:ext cx="160346" cy="69771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ZoneTexte 20">
                  <a:extLst>
                    <a:ext uri="{FF2B5EF4-FFF2-40B4-BE49-F238E27FC236}">
                      <a16:creationId xmlns:a16="http://schemas.microsoft.com/office/drawing/2014/main" id="{56A1AA45-76DE-450C-83AD-37D247E5379E}"/>
                    </a:ext>
                  </a:extLst>
                </p:cNvPr>
                <p:cNvSpPr txBox="1"/>
                <p:nvPr/>
              </p:nvSpPr>
              <p:spPr>
                <a:xfrm>
                  <a:off x="6651752" y="3763946"/>
                  <a:ext cx="219765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1" i="1" smtClean="0">
                                <a:solidFill>
                                  <a:srgbClr val="004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fr-FR" b="1" i="1" smtClean="0">
                                    <a:solidFill>
                                      <a:srgbClr val="004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b="1" i="1" smtClean="0">
                                    <a:solidFill>
                                      <a:srgbClr val="0046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𝝉</m:t>
                                </m:r>
                              </m:e>
                            </m:acc>
                          </m:e>
                          <m:sub>
                            <m:r>
                              <a:rPr lang="fr-FR" b="1" i="1" smtClean="0">
                                <a:solidFill>
                                  <a:srgbClr val="0046FF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sub>
                        </m:sSub>
                        <m:r>
                          <a:rPr lang="fr-FR" b="1" i="1" smtClean="0">
                            <a:solidFill>
                              <a:srgbClr val="0046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b="1" i="1" smtClean="0">
                            <a:solidFill>
                              <a:srgbClr val="0046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b="1" i="1" smtClean="0">
                            <a:solidFill>
                              <a:srgbClr val="0046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1" i="1" smtClean="0">
                            <a:solidFill>
                              <a:srgbClr val="0046FF"/>
                            </a:solidFill>
                            <a:latin typeface="Cambria Math" panose="02040503050406030204" pitchFamily="18" charset="0"/>
                          </a:rPr>
                          <m:t>𝟏𝟖𝟔</m:t>
                        </m:r>
                        <m:r>
                          <a:rPr lang="fr-FR" b="1" i="1" smtClean="0">
                            <a:solidFill>
                              <a:srgbClr val="004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fr-FR" b="1" i="1" smtClean="0">
                            <a:solidFill>
                              <a:srgbClr val="004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fr-FR" b="1" i="1" smtClean="0">
                            <a:solidFill>
                              <a:srgbClr val="004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FR" b="1" i="1" smtClean="0">
                            <a:solidFill>
                              <a:srgbClr val="004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𝟎𝟏𝟎</m:t>
                        </m:r>
                      </m:oMath>
                    </m:oMathPara>
                  </a14:m>
                  <a:endParaRPr lang="fr-FR" b="1" dirty="0">
                    <a:solidFill>
                      <a:srgbClr val="0046FF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ZoneTexte 20">
                  <a:extLst>
                    <a:ext uri="{FF2B5EF4-FFF2-40B4-BE49-F238E27FC236}">
                      <a16:creationId xmlns:a16="http://schemas.microsoft.com/office/drawing/2014/main" id="{56A1AA45-76DE-450C-83AD-37D247E537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1752" y="3763946"/>
                  <a:ext cx="2197653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385" t="-21739" r="-2216" b="-1739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ZoneTexte 21">
                  <a:extLst>
                    <a:ext uri="{FF2B5EF4-FFF2-40B4-BE49-F238E27FC236}">
                      <a16:creationId xmlns:a16="http://schemas.microsoft.com/office/drawing/2014/main" id="{27FC4A4C-B734-48AF-BDA1-9D8715A35C79}"/>
                    </a:ext>
                  </a:extLst>
                </p:cNvPr>
                <p:cNvSpPr txBox="1"/>
                <p:nvPr/>
              </p:nvSpPr>
              <p:spPr>
                <a:xfrm>
                  <a:off x="6651751" y="4057050"/>
                  <a:ext cx="219765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1" i="1" smtClean="0">
                                <a:solidFill>
                                  <a:srgbClr val="EF7D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fr-FR" b="1" i="1" smtClean="0">
                                    <a:solidFill>
                                      <a:srgbClr val="EF7D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b="1" i="1" smtClean="0">
                                    <a:solidFill>
                                      <a:srgbClr val="EF7D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𝝉</m:t>
                                </m:r>
                              </m:e>
                            </m:acc>
                          </m:e>
                          <m:sub>
                            <m:r>
                              <a:rPr lang="fr-FR" b="1" i="1" smtClean="0">
                                <a:solidFill>
                                  <a:srgbClr val="EF7D0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sub>
                        </m:sSub>
                        <m:r>
                          <a:rPr lang="fr-FR" b="1" i="1" smtClean="0">
                            <a:solidFill>
                              <a:srgbClr val="EF7D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b="1" i="1" smtClean="0">
                            <a:solidFill>
                              <a:srgbClr val="EF7D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b="1" i="1" smtClean="0">
                            <a:solidFill>
                              <a:srgbClr val="EF7D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1" i="1" smtClean="0">
                            <a:solidFill>
                              <a:srgbClr val="EF7D00"/>
                            </a:solidFill>
                            <a:latin typeface="Cambria Math" panose="02040503050406030204" pitchFamily="18" charset="0"/>
                          </a:rPr>
                          <m:t>𝟏𝟖𝟒</m:t>
                        </m:r>
                        <m:r>
                          <a:rPr lang="fr-FR" b="1" i="1" smtClean="0">
                            <a:solidFill>
                              <a:srgbClr val="EF7D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fr-FR" b="1" i="1" smtClean="0">
                            <a:solidFill>
                              <a:srgbClr val="EF7D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fr-FR" b="1" i="1" smtClean="0">
                            <a:solidFill>
                              <a:srgbClr val="EF7D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FR" b="1" i="1" smtClean="0">
                            <a:solidFill>
                              <a:srgbClr val="EF7D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𝟎𝟏𝟐</m:t>
                        </m:r>
                      </m:oMath>
                    </m:oMathPara>
                  </a14:m>
                  <a:endParaRPr lang="fr-FR" b="1" dirty="0">
                    <a:solidFill>
                      <a:srgbClr val="EF7D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ZoneTexte 21">
                  <a:extLst>
                    <a:ext uri="{FF2B5EF4-FFF2-40B4-BE49-F238E27FC236}">
                      <a16:creationId xmlns:a16="http://schemas.microsoft.com/office/drawing/2014/main" id="{27FC4A4C-B734-48AF-BDA1-9D8715A35C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1751" y="4057050"/>
                  <a:ext cx="2197653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385" t="-24444" r="-2216" b="-20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BC9ADD80-46E3-44C4-AA04-B174DF3B7BF7}"/>
              </a:ext>
            </a:extLst>
          </p:cNvPr>
          <p:cNvSpPr txBox="1"/>
          <p:nvPr/>
        </p:nvSpPr>
        <p:spPr>
          <a:xfrm>
            <a:off x="1838623" y="6194004"/>
            <a:ext cx="89105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i="1" dirty="0"/>
              <a:t>[30] </a:t>
            </a:r>
            <a:r>
              <a:rPr lang="fr-FR" sz="900" i="1" dirty="0" err="1"/>
              <a:t>Jeulin</a:t>
            </a:r>
            <a:r>
              <a:rPr lang="fr-FR" sz="900" i="1" dirty="0"/>
              <a:t> D (2012). CR </a:t>
            </a:r>
            <a:r>
              <a:rPr lang="fr-CA" sz="900" i="1" u="none" strike="noStrike" baseline="0" dirty="0" err="1">
                <a:latin typeface="+mj-lt"/>
              </a:rPr>
              <a:t>Mecanique</a:t>
            </a:r>
            <a:endParaRPr lang="fr-FR" sz="900" i="1" dirty="0">
              <a:latin typeface="+mj-lt"/>
            </a:endParaRPr>
          </a:p>
          <a:p>
            <a:r>
              <a:rPr lang="fr-FR" sz="900" i="1" dirty="0"/>
              <a:t>[31] Chiche D et al. (2008). </a:t>
            </a:r>
            <a:r>
              <a:rPr lang="fr-FR" sz="900" i="1" dirty="0" err="1"/>
              <a:t>AlOOH</a:t>
            </a:r>
            <a:r>
              <a:rPr lang="fr-FR" sz="900" i="1" dirty="0"/>
              <a:t>, The Journal of Physical Chemistry C,</a:t>
            </a:r>
          </a:p>
          <a:p>
            <a:r>
              <a:rPr lang="fr-FR" sz="900" i="1" dirty="0"/>
              <a:t>[32]</a:t>
            </a:r>
            <a:r>
              <a:rPr lang="en-US" sz="900" i="1" dirty="0"/>
              <a:t> Wang H (2016). </a:t>
            </a:r>
            <a:r>
              <a:rPr lang="fr-FR" sz="900" i="1" dirty="0" err="1"/>
              <a:t>Ph.D</a:t>
            </a:r>
            <a:r>
              <a:rPr lang="fr-FR" sz="900" i="1" dirty="0"/>
              <a:t>. </a:t>
            </a:r>
            <a:r>
              <a:rPr lang="fr-FR" sz="900" i="1" dirty="0" err="1"/>
              <a:t>Thesis</a:t>
            </a:r>
            <a:r>
              <a:rPr lang="en-US" sz="900" i="1" dirty="0"/>
              <a:t>, PSL Research University</a:t>
            </a:r>
            <a:endParaRPr lang="fr-FR" sz="900" i="1" dirty="0"/>
          </a:p>
        </p:txBody>
      </p:sp>
    </p:spTree>
    <p:extLst>
      <p:ext uri="{BB962C8B-B14F-4D97-AF65-F5344CB8AC3E}">
        <p14:creationId xmlns:p14="http://schemas.microsoft.com/office/powerpoint/2010/main" val="302716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A2F02F-D673-46FA-8B82-CC67AA439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743" y="200721"/>
            <a:ext cx="10433119" cy="409893"/>
          </a:xfrm>
        </p:spPr>
        <p:txBody>
          <a:bodyPr>
            <a:noAutofit/>
          </a:bodyPr>
          <a:lstStyle/>
          <a:p>
            <a:r>
              <a:rPr lang="fr-FR" dirty="0"/>
              <a:t>FIRST STEPS TOWARD GRAYSCALE EXTENSION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6BBB026-FABA-4997-8E74-75A52F1BC8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b="1" i="1" kern="100" dirty="0">
                <a:solidFill>
                  <a:schemeClr val="bg1"/>
                </a:solidFill>
                <a:effectLst/>
                <a:latin typeface="+mj-lt"/>
                <a:ea typeface="Noto Serif CJK SC"/>
                <a:cs typeface="Lohit Devanagari"/>
              </a:rPr>
              <a:t>Manifold Tortuosity for Heterogen</a:t>
            </a:r>
            <a:r>
              <a:rPr lang="en-US" sz="1600" b="1" i="1" kern="100" dirty="0">
                <a:solidFill>
                  <a:schemeClr val="bg1"/>
                </a:solidFill>
                <a:latin typeface="+mj-lt"/>
                <a:ea typeface="Noto Serif CJK SC"/>
                <a:cs typeface="Lohit Devanagari"/>
              </a:rPr>
              <a:t>eous Microstructures </a:t>
            </a:r>
            <a:r>
              <a:rPr lang="en-US" sz="1600" b="1" i="1" kern="100" dirty="0" err="1">
                <a:solidFill>
                  <a:schemeClr val="bg1"/>
                </a:solidFill>
                <a:latin typeface="+mj-lt"/>
                <a:ea typeface="Noto Serif CJK SC"/>
                <a:cs typeface="Lohit Devanagari"/>
              </a:rPr>
              <a:t>Characterisation</a:t>
            </a:r>
            <a:endParaRPr lang="fr-FR" sz="1600" b="1" i="1" dirty="0">
              <a:solidFill>
                <a:schemeClr val="bg1"/>
              </a:solidFill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D67B62E-D78F-4D9E-9DD9-6F20799F4BC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3743" y="1205172"/>
            <a:ext cx="8704082" cy="1582203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Path on </a:t>
            </a:r>
            <a:r>
              <a:rPr lang="fr-FR" sz="2400" dirty="0" err="1">
                <a:solidFill>
                  <a:schemeClr val="bg1"/>
                </a:solidFill>
              </a:rPr>
              <a:t>valued</a:t>
            </a:r>
            <a:r>
              <a:rPr lang="fr-FR" sz="2400" dirty="0">
                <a:solidFill>
                  <a:schemeClr val="bg1"/>
                </a:solidFill>
              </a:rPr>
              <a:t> skeleton </a:t>
            </a:r>
            <a:r>
              <a:rPr lang="fr-FR" sz="2400" dirty="0" err="1">
                <a:solidFill>
                  <a:schemeClr val="bg1"/>
                </a:solidFill>
              </a:rPr>
              <a:t>with</a:t>
            </a:r>
            <a:r>
              <a:rPr lang="fr-FR" sz="2400" dirty="0">
                <a:solidFill>
                  <a:schemeClr val="bg1"/>
                </a:solidFill>
              </a:rPr>
              <a:t> local </a:t>
            </a:r>
            <a:r>
              <a:rPr lang="fr-FR" sz="2400" dirty="0" err="1">
                <a:solidFill>
                  <a:schemeClr val="bg1"/>
                </a:solidFill>
              </a:rPr>
              <a:t>narrowness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1300" dirty="0">
                <a:solidFill>
                  <a:schemeClr val="bg1"/>
                </a:solidFill>
              </a:rPr>
              <a:t>[26, 34]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br>
              <a:rPr lang="fr-FR" sz="2400" dirty="0">
                <a:solidFill>
                  <a:schemeClr val="bg1"/>
                </a:solidFill>
              </a:rPr>
            </a:br>
            <a:r>
              <a:rPr lang="fr-FR" sz="2400" dirty="0">
                <a:solidFill>
                  <a:schemeClr val="bg1"/>
                </a:solidFill>
              </a:rPr>
              <a:t>	→ mix of </a:t>
            </a:r>
            <a:r>
              <a:rPr lang="fr-FR" sz="2400" b="1" dirty="0" err="1">
                <a:solidFill>
                  <a:schemeClr val="bg1"/>
                </a:solidFill>
              </a:rPr>
              <a:t>Tortuosity</a:t>
            </a:r>
            <a:r>
              <a:rPr lang="fr-FR" sz="2400" dirty="0">
                <a:solidFill>
                  <a:schemeClr val="bg1"/>
                </a:solidFill>
              </a:rPr>
              <a:t> &amp; </a:t>
            </a:r>
            <a:r>
              <a:rPr lang="fr-FR" sz="2400" b="1" dirty="0" err="1">
                <a:solidFill>
                  <a:schemeClr val="bg1"/>
                </a:solidFill>
              </a:rPr>
              <a:t>Constrictivity</a:t>
            </a:r>
            <a:endParaRPr lang="fr-FR" sz="2400" b="1" dirty="0">
              <a:solidFill>
                <a:schemeClr val="bg1"/>
              </a:solidFill>
            </a:endParaRPr>
          </a:p>
          <a:p>
            <a:pPr lvl="1">
              <a:spcBef>
                <a:spcPts val="1200"/>
              </a:spcBef>
            </a:pPr>
            <a:r>
              <a:rPr lang="fr-FR" dirty="0">
                <a:solidFill>
                  <a:schemeClr val="bg1"/>
                </a:solidFill>
              </a:rPr>
              <a:t>Local </a:t>
            </a:r>
            <a:r>
              <a:rPr lang="fr-FR" dirty="0" err="1">
                <a:solidFill>
                  <a:schemeClr val="bg1"/>
                </a:solidFill>
              </a:rPr>
              <a:t>Narrowness</a:t>
            </a:r>
            <a:r>
              <a:rPr lang="fr-FR" dirty="0">
                <a:solidFill>
                  <a:schemeClr val="bg1"/>
                </a:solidFill>
              </a:rPr>
              <a:t> ~ inverse of the distance </a:t>
            </a:r>
            <a:r>
              <a:rPr lang="fr-FR" dirty="0" err="1">
                <a:solidFill>
                  <a:schemeClr val="bg1"/>
                </a:solidFill>
              </a:rPr>
              <a:t>from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solid</a:t>
            </a:r>
            <a:r>
              <a:rPr lang="fr-FR" dirty="0">
                <a:solidFill>
                  <a:schemeClr val="bg1"/>
                </a:solidFill>
              </a:rPr>
              <a:t> phase</a:t>
            </a:r>
          </a:p>
          <a:p>
            <a:pPr lvl="1">
              <a:spcBef>
                <a:spcPts val="1200"/>
              </a:spcBef>
            </a:pPr>
            <a:r>
              <a:rPr lang="fr-FR" dirty="0">
                <a:solidFill>
                  <a:schemeClr val="bg1"/>
                </a:solidFill>
              </a:rPr>
              <a:t>Close to </a:t>
            </a:r>
            <a:r>
              <a:rPr lang="fr-FR" dirty="0" err="1">
                <a:solidFill>
                  <a:schemeClr val="bg1"/>
                </a:solidFill>
              </a:rPr>
              <a:t>Curvature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sz="1800" dirty="0">
                <a:solidFill>
                  <a:schemeClr val="bg1"/>
                </a:solidFill>
              </a:rPr>
              <a:t>→ </a:t>
            </a:r>
            <a:r>
              <a:rPr lang="fr-FR" dirty="0">
                <a:solidFill>
                  <a:schemeClr val="bg1"/>
                </a:solidFill>
              </a:rPr>
              <a:t>« </a:t>
            </a:r>
            <a:r>
              <a:rPr lang="fr-FR" sz="1800" dirty="0">
                <a:solidFill>
                  <a:schemeClr val="bg1"/>
                </a:solidFill>
              </a:rPr>
              <a:t>mix of </a:t>
            </a:r>
            <a:r>
              <a:rPr lang="fr-FR" sz="1800" b="1" dirty="0" err="1">
                <a:solidFill>
                  <a:schemeClr val="bg1"/>
                </a:solidFill>
              </a:rPr>
              <a:t>Tortuosity</a:t>
            </a:r>
            <a:r>
              <a:rPr lang="fr-FR" sz="1800" b="1" dirty="0">
                <a:solidFill>
                  <a:schemeClr val="bg1"/>
                </a:solidFill>
              </a:rPr>
              <a:t> </a:t>
            </a:r>
            <a:r>
              <a:rPr lang="fr-FR" sz="1800" b="1" dirty="0" err="1">
                <a:solidFill>
                  <a:schemeClr val="bg1"/>
                </a:solidFill>
              </a:rPr>
              <a:t>definitions</a:t>
            </a:r>
            <a:r>
              <a:rPr lang="fr-FR" sz="1800" b="1" dirty="0">
                <a:solidFill>
                  <a:schemeClr val="bg1"/>
                </a:solidFill>
              </a:rPr>
              <a:t> »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9" name="Image 8" descr="Une image contenant capture d’écran, art, conception&#10;&#10;Description générée automatiquement">
            <a:extLst>
              <a:ext uri="{FF2B5EF4-FFF2-40B4-BE49-F238E27FC236}">
                <a16:creationId xmlns:a16="http://schemas.microsoft.com/office/drawing/2014/main" id="{995A380F-612C-4C50-8D5D-279A3F9A8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125" y="156990"/>
            <a:ext cx="3663647" cy="3377620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751D83E7-D866-4C5D-A086-7AB587A11A41}"/>
              </a:ext>
            </a:extLst>
          </p:cNvPr>
          <p:cNvGrpSpPr/>
          <p:nvPr/>
        </p:nvGrpSpPr>
        <p:grpSpPr>
          <a:xfrm>
            <a:off x="37826" y="2839148"/>
            <a:ext cx="8075910" cy="3208799"/>
            <a:chOff x="37826" y="2677223"/>
            <a:chExt cx="8075910" cy="3208799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1A23BE6F-5BFB-4778-A1A0-0CB3CBA48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8888" y="2861889"/>
              <a:ext cx="6454848" cy="3024133"/>
            </a:xfrm>
            <a:prstGeom prst="rect">
              <a:avLst/>
            </a:prstGeom>
          </p:spPr>
        </p:pic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0C68DDAD-C1BF-4F0E-810F-ED668866C4DB}"/>
                </a:ext>
              </a:extLst>
            </p:cNvPr>
            <p:cNvSpPr txBox="1"/>
            <p:nvPr/>
          </p:nvSpPr>
          <p:spPr>
            <a:xfrm>
              <a:off x="2277444" y="2677223"/>
              <a:ext cx="2807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i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Sensitivity</a:t>
              </a:r>
              <a:r>
                <a:rPr lang="fr-FR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to gray-</a:t>
              </a:r>
              <a:r>
                <a:rPr lang="fr-FR" b="1" i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scales</a:t>
              </a:r>
              <a:r>
                <a:rPr lang="fr-FR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→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B2F65718-C682-4C23-9532-B11079E02A98}"/>
                </a:ext>
              </a:extLst>
            </p:cNvPr>
            <p:cNvSpPr txBox="1"/>
            <p:nvPr/>
          </p:nvSpPr>
          <p:spPr>
            <a:xfrm>
              <a:off x="1098001" y="3616231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→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9F734391-B672-4C12-8AE9-4727F927BF10}"/>
                </a:ext>
              </a:extLst>
            </p:cNvPr>
            <p:cNvSpPr txBox="1"/>
            <p:nvPr/>
          </p:nvSpPr>
          <p:spPr>
            <a:xfrm>
              <a:off x="40033" y="3492231"/>
              <a:ext cx="12105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Gray-</a:t>
              </a:r>
              <a:r>
                <a:rPr lang="fr-FR" b="1" i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scale</a:t>
              </a:r>
              <a:br>
                <a:rPr lang="fr-FR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fr-FR" b="1" i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constraint</a:t>
              </a:r>
              <a:endParaRPr lang="fr-FR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E773C82F-8C43-4BB3-9739-DF4680D9D3E9}"/>
                </a:ext>
              </a:extLst>
            </p:cNvPr>
            <p:cNvSpPr txBox="1"/>
            <p:nvPr/>
          </p:nvSpPr>
          <p:spPr>
            <a:xfrm>
              <a:off x="1095794" y="504525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→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5E9CF40B-7A5B-4859-893A-4870F747D6C9}"/>
                </a:ext>
              </a:extLst>
            </p:cNvPr>
            <p:cNvSpPr txBox="1"/>
            <p:nvPr/>
          </p:nvSpPr>
          <p:spPr>
            <a:xfrm>
              <a:off x="37826" y="4921254"/>
              <a:ext cx="11464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i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Binary</a:t>
              </a:r>
              <a:br>
                <a:rPr lang="fr-FR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fr-FR" b="1" i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constraint</a:t>
              </a:r>
              <a:endParaRPr lang="fr-FR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6F1B9E3E-7908-444B-8134-E053623E06EA}"/>
              </a:ext>
            </a:extLst>
          </p:cNvPr>
          <p:cNvGrpSpPr/>
          <p:nvPr/>
        </p:nvGrpSpPr>
        <p:grpSpPr>
          <a:xfrm>
            <a:off x="8175680" y="3551900"/>
            <a:ext cx="3874411" cy="2123124"/>
            <a:chOff x="8175680" y="3551900"/>
            <a:chExt cx="3874411" cy="2123124"/>
          </a:xfrm>
        </p:grpSpPr>
        <p:pic>
          <p:nvPicPr>
            <p:cNvPr id="16" name="Image 15" descr="Une image contenant capture d’écran, ligne, espace&#10;&#10;Description générée automatiquement">
              <a:extLst>
                <a:ext uri="{FF2B5EF4-FFF2-40B4-BE49-F238E27FC236}">
                  <a16:creationId xmlns:a16="http://schemas.microsoft.com/office/drawing/2014/main" id="{E1B76403-573C-4D9A-A46E-E39C93A42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1952" y="3551900"/>
              <a:ext cx="3628139" cy="2046147"/>
            </a:xfrm>
            <a:prstGeom prst="rect">
              <a:avLst/>
            </a:prstGeom>
          </p:spPr>
        </p:pic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F25C87C9-6D8C-4BAF-94CA-B3570DC829EA}"/>
                </a:ext>
              </a:extLst>
            </p:cNvPr>
            <p:cNvSpPr txBox="1"/>
            <p:nvPr/>
          </p:nvSpPr>
          <p:spPr>
            <a:xfrm>
              <a:off x="9783240" y="5305692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Sensitivity</a:t>
              </a:r>
              <a:endParaRPr lang="fr-F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FF9BACD8-2E79-4158-9AF6-987BD903ED5D}"/>
                </a:ext>
              </a:extLst>
            </p:cNvPr>
            <p:cNvSpPr txBox="1"/>
            <p:nvPr/>
          </p:nvSpPr>
          <p:spPr>
            <a:xfrm rot="16200000">
              <a:off x="7791280" y="4364562"/>
              <a:ext cx="1138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Tortuosity</a:t>
              </a:r>
              <a:endParaRPr lang="fr-F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54A1B4EF-2B45-4BEB-BAEE-B06B704D2426}"/>
                </a:ext>
              </a:extLst>
            </p:cNvPr>
            <p:cNvSpPr txBox="1"/>
            <p:nvPr/>
          </p:nvSpPr>
          <p:spPr>
            <a:xfrm>
              <a:off x="8414072" y="5152874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F5DB6A15-EEC5-4EA1-8521-70B59FE02BF9}"/>
                </a:ext>
              </a:extLst>
            </p:cNvPr>
            <p:cNvSpPr txBox="1"/>
            <p:nvPr/>
          </p:nvSpPr>
          <p:spPr>
            <a:xfrm>
              <a:off x="8414072" y="3678078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7B1F8DF5-9CCD-4B71-90D6-D1F926960A2A}"/>
              </a:ext>
            </a:extLst>
          </p:cNvPr>
          <p:cNvSpPr txBox="1"/>
          <p:nvPr/>
        </p:nvSpPr>
        <p:spPr>
          <a:xfrm>
            <a:off x="1851546" y="6248003"/>
            <a:ext cx="688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</a:rPr>
              <a:t>[26] </a:t>
            </a:r>
            <a:r>
              <a:rPr lang="en-US" sz="900" i="1" dirty="0" err="1">
                <a:solidFill>
                  <a:schemeClr val="bg1"/>
                </a:solidFill>
              </a:rPr>
              <a:t>Chaniot</a:t>
            </a:r>
            <a:r>
              <a:rPr lang="en-US" sz="900" i="1" dirty="0">
                <a:solidFill>
                  <a:schemeClr val="bg1"/>
                </a:solidFill>
              </a:rPr>
              <a:t> J (2020). Thesis, Univ. de Lyon, Univ. Jean-Monnet de St-Etienne, IFPEN</a:t>
            </a:r>
          </a:p>
          <a:p>
            <a:r>
              <a:rPr lang="fr-FR" sz="900" i="1" dirty="0">
                <a:solidFill>
                  <a:schemeClr val="bg1"/>
                </a:solidFill>
              </a:rPr>
              <a:t>[34] </a:t>
            </a:r>
            <a:r>
              <a:rPr lang="fr-FR" sz="900" i="1" dirty="0" err="1">
                <a:solidFill>
                  <a:schemeClr val="bg1"/>
                </a:solidFill>
              </a:rPr>
              <a:t>Lohou</a:t>
            </a:r>
            <a:r>
              <a:rPr lang="fr-FR" sz="900" i="1" dirty="0">
                <a:solidFill>
                  <a:schemeClr val="bg1"/>
                </a:solidFill>
              </a:rPr>
              <a:t> C, Bertrand G (2005). </a:t>
            </a:r>
            <a:r>
              <a:rPr lang="fr-FR" sz="900" i="1" dirty="0" err="1">
                <a:solidFill>
                  <a:schemeClr val="bg1"/>
                </a:solidFill>
              </a:rPr>
              <a:t>Discrete</a:t>
            </a:r>
            <a:r>
              <a:rPr lang="fr-FR" sz="900" i="1" dirty="0">
                <a:solidFill>
                  <a:schemeClr val="bg1"/>
                </a:solidFill>
              </a:rPr>
              <a:t> </a:t>
            </a:r>
            <a:r>
              <a:rPr lang="fr-FR" sz="900" i="1" dirty="0" err="1">
                <a:solidFill>
                  <a:schemeClr val="bg1"/>
                </a:solidFill>
              </a:rPr>
              <a:t>applied</a:t>
            </a:r>
            <a:r>
              <a:rPr lang="fr-FR" sz="900" i="1" dirty="0">
                <a:solidFill>
                  <a:schemeClr val="bg1"/>
                </a:solidFill>
              </a:rPr>
              <a:t> </a:t>
            </a:r>
            <a:r>
              <a:rPr lang="fr-FR" sz="900" i="1" dirty="0" err="1">
                <a:solidFill>
                  <a:schemeClr val="bg1"/>
                </a:solidFill>
              </a:rPr>
              <a:t>mathematics</a:t>
            </a:r>
            <a:r>
              <a:rPr lang="fr-FR" sz="900" i="1" dirty="0">
                <a:solidFill>
                  <a:schemeClr val="bg1"/>
                </a:solidFill>
              </a:rPr>
              <a:t> </a:t>
            </a:r>
            <a:endParaRPr lang="en-US" sz="9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271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A2F02F-D673-46FA-8B82-CC67AA439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743" y="200721"/>
            <a:ext cx="10433119" cy="409893"/>
          </a:xfrm>
        </p:spPr>
        <p:txBody>
          <a:bodyPr>
            <a:noAutofit/>
          </a:bodyPr>
          <a:lstStyle/>
          <a:p>
            <a:r>
              <a:rPr lang="fr-FR" dirty="0"/>
              <a:t>CONCLUSION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6BBB026-FABA-4997-8E74-75A52F1BC8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b="1" i="1" kern="100" dirty="0">
                <a:solidFill>
                  <a:schemeClr val="tx1"/>
                </a:solidFill>
                <a:effectLst/>
                <a:latin typeface="+mj-lt"/>
                <a:ea typeface="Noto Serif CJK SC"/>
                <a:cs typeface="Lohit Devanagari"/>
              </a:rPr>
              <a:t>Manifold Tortuosity for Heterogen</a:t>
            </a:r>
            <a:r>
              <a:rPr lang="en-US" sz="1600" b="1" i="1" kern="100" dirty="0">
                <a:solidFill>
                  <a:schemeClr val="tx1"/>
                </a:solidFill>
                <a:latin typeface="+mj-lt"/>
                <a:ea typeface="Noto Serif CJK SC"/>
                <a:cs typeface="Lohit Devanagari"/>
              </a:rPr>
              <a:t>eous Microstructures </a:t>
            </a:r>
            <a:r>
              <a:rPr lang="en-US" sz="1600" b="1" i="1" kern="100" dirty="0" err="1">
                <a:solidFill>
                  <a:schemeClr val="tx1"/>
                </a:solidFill>
                <a:latin typeface="+mj-lt"/>
                <a:ea typeface="Noto Serif CJK SC"/>
                <a:cs typeface="Lohit Devanagari"/>
              </a:rPr>
              <a:t>Characterisation</a:t>
            </a:r>
            <a:endParaRPr lang="fr-FR" sz="1600" b="1" i="1" dirty="0">
              <a:solidFill>
                <a:schemeClr val="tx1"/>
              </a:solidFill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D67B62E-D78F-4D9E-9DD9-6F20799F4BC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57613" y="1154977"/>
            <a:ext cx="8234362" cy="493231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/>
              <a:t>Manifold </a:t>
            </a:r>
            <a:r>
              <a:rPr lang="fr-FR" sz="2400" b="1" dirty="0" err="1"/>
              <a:t>Tortuosity</a:t>
            </a:r>
            <a:r>
              <a:rPr lang="fr-FR" sz="2400" dirty="0"/>
              <a:t> for </a:t>
            </a:r>
            <a:r>
              <a:rPr lang="fr-FR" sz="2400" dirty="0" err="1"/>
              <a:t>complex</a:t>
            </a:r>
            <a:r>
              <a:rPr lang="fr-FR" sz="2400" dirty="0"/>
              <a:t> </a:t>
            </a:r>
            <a:r>
              <a:rPr lang="fr-FR" sz="2400" dirty="0" err="1"/>
              <a:t>materials</a:t>
            </a:r>
            <a:r>
              <a:rPr lang="fr-FR" sz="2400" dirty="0"/>
              <a:t> </a:t>
            </a:r>
            <a:r>
              <a:rPr lang="fr-FR" sz="2400" dirty="0" err="1"/>
              <a:t>analysis</a:t>
            </a:r>
            <a:r>
              <a:rPr lang="fr-FR" sz="2400" dirty="0"/>
              <a:t> </a:t>
            </a:r>
            <a:r>
              <a:rPr lang="fr-FR" sz="2400" dirty="0" err="1"/>
              <a:t>using</a:t>
            </a:r>
            <a:endParaRPr lang="fr-FR" sz="2400" dirty="0"/>
          </a:p>
          <a:p>
            <a:pPr lvl="1">
              <a:lnSpc>
                <a:spcPct val="150000"/>
              </a:lnSpc>
              <a:spcBef>
                <a:spcPts val="1800"/>
              </a:spcBef>
            </a:pPr>
            <a:r>
              <a:rPr lang="fr-FR" sz="2400" b="1" dirty="0" err="1"/>
              <a:t>Scalar</a:t>
            </a:r>
            <a:r>
              <a:rPr lang="fr-FR" sz="2400" b="1" dirty="0"/>
              <a:t> values,</a:t>
            </a:r>
          </a:p>
          <a:p>
            <a:pPr lvl="1">
              <a:lnSpc>
                <a:spcPct val="150000"/>
              </a:lnSpc>
              <a:spcBef>
                <a:spcPts val="1800"/>
              </a:spcBef>
            </a:pPr>
            <a:r>
              <a:rPr lang="fr-FR" sz="2400" b="1" dirty="0" err="1"/>
              <a:t>Average</a:t>
            </a:r>
            <a:r>
              <a:rPr lang="fr-FR" sz="2400" b="1" dirty="0"/>
              <a:t> </a:t>
            </a:r>
            <a:r>
              <a:rPr lang="fr-FR" sz="2400" b="1" dirty="0" err="1"/>
              <a:t>Tortuosity</a:t>
            </a:r>
            <a:r>
              <a:rPr lang="fr-FR" sz="2400" b="1" dirty="0"/>
              <a:t> </a:t>
            </a:r>
            <a:r>
              <a:rPr lang="fr-FR" sz="2400" b="1" dirty="0" err="1"/>
              <a:t>Maps</a:t>
            </a:r>
            <a:r>
              <a:rPr lang="fr-FR" sz="2400" b="1" dirty="0"/>
              <a:t> / Distributions,</a:t>
            </a:r>
          </a:p>
          <a:p>
            <a:pPr lvl="1">
              <a:lnSpc>
                <a:spcPct val="150000"/>
              </a:lnSpc>
              <a:spcBef>
                <a:spcPts val="1800"/>
              </a:spcBef>
            </a:pPr>
            <a:r>
              <a:rPr lang="fr-FR" sz="2400" b="1" dirty="0" err="1"/>
              <a:t>Curves</a:t>
            </a:r>
            <a:br>
              <a:rPr lang="fr-FR" sz="2400" dirty="0"/>
            </a:br>
            <a:r>
              <a:rPr lang="fr-FR" sz="2400" dirty="0"/>
              <a:t>→ </a:t>
            </a:r>
            <a:r>
              <a:rPr lang="fr-FR" sz="2400" dirty="0" err="1"/>
              <a:t>function</a:t>
            </a:r>
            <a:r>
              <a:rPr lang="fr-FR" sz="2400" dirty="0"/>
              <a:t> of the distance OR the </a:t>
            </a:r>
            <a:r>
              <a:rPr lang="fr-FR" sz="2400" dirty="0" err="1"/>
              <a:t>probe’s</a:t>
            </a:r>
            <a:r>
              <a:rPr lang="fr-FR" sz="2400" dirty="0"/>
              <a:t> size,</a:t>
            </a:r>
          </a:p>
          <a:p>
            <a:pPr lvl="1">
              <a:lnSpc>
                <a:spcPct val="150000"/>
              </a:lnSpc>
              <a:spcBef>
                <a:spcPts val="1800"/>
              </a:spcBef>
            </a:pPr>
            <a:r>
              <a:rPr lang="fr-FR" sz="2400" b="1" i="1" dirty="0"/>
              <a:t>Surfaces</a:t>
            </a:r>
            <a:r>
              <a:rPr lang="fr-FR" sz="2400" i="1" dirty="0"/>
              <a:t> </a:t>
            </a:r>
            <a:br>
              <a:rPr lang="fr-FR" sz="2400" i="1" dirty="0"/>
            </a:br>
            <a:r>
              <a:rPr lang="fr-FR" sz="2400" i="1" dirty="0"/>
              <a:t>→ </a:t>
            </a:r>
            <a:r>
              <a:rPr lang="fr-FR" sz="2400" i="1" dirty="0" err="1"/>
              <a:t>function</a:t>
            </a:r>
            <a:r>
              <a:rPr lang="fr-FR" sz="2400" i="1" dirty="0"/>
              <a:t> of the distance AND the </a:t>
            </a:r>
            <a:r>
              <a:rPr lang="fr-FR" sz="2400" i="1" dirty="0" err="1"/>
              <a:t>probe’s</a:t>
            </a:r>
            <a:r>
              <a:rPr lang="fr-FR" sz="2400" i="1" dirty="0"/>
              <a:t> size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443F277-A8AE-4191-8555-6019968C7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595" y="1007896"/>
            <a:ext cx="1662726" cy="1929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 10" descr="Une image contenant Caractère coloré, cercle, capture d’écran, Bleu Majorelle&#10;&#10;Description générée automatiquement">
            <a:extLst>
              <a:ext uri="{FF2B5EF4-FFF2-40B4-BE49-F238E27FC236}">
                <a16:creationId xmlns:a16="http://schemas.microsoft.com/office/drawing/2014/main" id="{73592061-2F3A-4920-AA29-11111D8F7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2225607"/>
            <a:ext cx="2149927" cy="2154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41F3476-6BC1-4029-87D7-667B97E150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30" y="3191210"/>
            <a:ext cx="2566869" cy="32681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9893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A2F02F-D673-46FA-8B82-CC67AA439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743" y="200721"/>
            <a:ext cx="10433119" cy="409893"/>
          </a:xfrm>
        </p:spPr>
        <p:txBody>
          <a:bodyPr>
            <a:noAutofit/>
          </a:bodyPr>
          <a:lstStyle/>
          <a:p>
            <a:r>
              <a:rPr lang="fr-FR" dirty="0"/>
              <a:t>THANK YOU FOR YOUR ATTENTION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6BBB026-FABA-4997-8E74-75A52F1BC8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b="1" i="1" kern="100" dirty="0">
                <a:solidFill>
                  <a:schemeClr val="tx1"/>
                </a:solidFill>
                <a:effectLst/>
                <a:latin typeface="+mj-lt"/>
                <a:ea typeface="Noto Serif CJK SC"/>
                <a:cs typeface="Lohit Devanagari"/>
              </a:rPr>
              <a:t>Manifold Tortuosity for Heterogen</a:t>
            </a:r>
            <a:r>
              <a:rPr lang="en-US" sz="1600" b="1" i="1" kern="100" dirty="0">
                <a:solidFill>
                  <a:schemeClr val="tx1"/>
                </a:solidFill>
                <a:latin typeface="+mj-lt"/>
                <a:ea typeface="Noto Serif CJK SC"/>
                <a:cs typeface="Lohit Devanagari"/>
              </a:rPr>
              <a:t>eous Microstructures </a:t>
            </a:r>
            <a:r>
              <a:rPr lang="en-US" sz="1600" b="1" i="1" kern="100" dirty="0" err="1">
                <a:solidFill>
                  <a:schemeClr val="tx1"/>
                </a:solidFill>
                <a:latin typeface="+mj-lt"/>
                <a:ea typeface="Noto Serif CJK SC"/>
                <a:cs typeface="Lohit Devanagari"/>
              </a:rPr>
              <a:t>Characterisation</a:t>
            </a:r>
            <a:endParaRPr lang="fr-FR" sz="1600" b="1" i="1" dirty="0">
              <a:solidFill>
                <a:schemeClr val="tx1"/>
              </a:solidFill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D67B62E-D78F-4D9E-9DD9-6F20799F4BC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3563" y="1241814"/>
            <a:ext cx="10009187" cy="4541449"/>
          </a:xfrm>
        </p:spPr>
        <p:txBody>
          <a:bodyPr/>
          <a:lstStyle/>
          <a:p>
            <a:r>
              <a:rPr lang="fr-FR" b="1" dirty="0">
                <a:solidFill>
                  <a:srgbClr val="5F259F"/>
                </a:solidFill>
              </a:rPr>
              <a:t>OPEN ACCESS NUMERICAL SOLUTIONS</a:t>
            </a:r>
          </a:p>
          <a:p>
            <a:pPr lvl="1">
              <a:spcBef>
                <a:spcPts val="1200"/>
              </a:spcBef>
            </a:pPr>
            <a:r>
              <a:rPr lang="fr-FR" b="1" dirty="0"/>
              <a:t>EASY-TO-USE PLUG-INS IN</a:t>
            </a:r>
            <a:r>
              <a:rPr lang="fr-FR" b="1" dirty="0">
                <a:solidFill>
                  <a:srgbClr val="5F259F"/>
                </a:solidFill>
              </a:rPr>
              <a:t> </a:t>
            </a:r>
            <a:r>
              <a:rPr lang="fr-FR" b="1" dirty="0" err="1">
                <a:solidFill>
                  <a:srgbClr val="5F259F"/>
                </a:solidFill>
              </a:rPr>
              <a:t>plug</a:t>
            </a:r>
            <a:r>
              <a:rPr lang="fr-FR" b="1" i="1" dirty="0" err="1">
                <a:solidFill>
                  <a:srgbClr val="5F259F"/>
                </a:solidFill>
              </a:rPr>
              <a:t>im</a:t>
            </a:r>
            <a:r>
              <a:rPr lang="fr-FR" b="1" dirty="0">
                <a:solidFill>
                  <a:srgbClr val="5F259F"/>
                </a:solidFill>
              </a:rPr>
              <a:t>!</a:t>
            </a:r>
          </a:p>
          <a:p>
            <a:pPr lvl="1">
              <a:spcBef>
                <a:spcPts val="1200"/>
              </a:spcBef>
            </a:pPr>
            <a:r>
              <a:rPr lang="fr-FR" b="1" dirty="0"/>
              <a:t>PYTHON CODES IN </a:t>
            </a:r>
            <a:r>
              <a:rPr lang="fr-FR" b="1" dirty="0">
                <a:solidFill>
                  <a:srgbClr val="5F259F"/>
                </a:solidFill>
              </a:rPr>
              <a:t>GitHub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368E9C0A-FAFD-443F-81C5-FF5586039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06" y="4834909"/>
            <a:ext cx="2018152" cy="1032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120A515-125C-43B8-BFC4-B0E727F6B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870" y="2019517"/>
            <a:ext cx="2545920" cy="380586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A0122FB-798A-4C36-AE18-BA4ABA285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794" y="6247386"/>
            <a:ext cx="438508" cy="52735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47B443E-D012-488C-B0B9-A7AB8F2942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9439" y="6272799"/>
            <a:ext cx="483155" cy="476529"/>
          </a:xfrm>
          <a:prstGeom prst="rect">
            <a:avLst/>
          </a:prstGeom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F5219D2D-2FF9-4378-A333-E59A5605B83D}"/>
              </a:ext>
            </a:extLst>
          </p:cNvPr>
          <p:cNvGrpSpPr/>
          <p:nvPr/>
        </p:nvGrpSpPr>
        <p:grpSpPr>
          <a:xfrm>
            <a:off x="0" y="2866956"/>
            <a:ext cx="3846229" cy="1291163"/>
            <a:chOff x="3171130" y="1304716"/>
            <a:chExt cx="5808362" cy="1949842"/>
          </a:xfrm>
        </p:grpSpPr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BED33AB3-8D7D-482B-80BC-A251F374FE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130" y="1304716"/>
              <a:ext cx="2703924" cy="1949842"/>
            </a:xfrm>
            <a:prstGeom prst="rect">
              <a:avLst/>
            </a:prstGeom>
            <a:noFill/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perspectiveContrastingRigh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3">
              <a:extLst>
                <a:ext uri="{FF2B5EF4-FFF2-40B4-BE49-F238E27FC236}">
                  <a16:creationId xmlns:a16="http://schemas.microsoft.com/office/drawing/2014/main" id="{19AC28E3-138C-4EB7-A8E5-4BA354BCE6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1930" y="1304716"/>
              <a:ext cx="2710361" cy="1949842"/>
            </a:xfrm>
            <a:prstGeom prst="rect">
              <a:avLst/>
            </a:prstGeom>
            <a:noFill/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perspectiveContrastingRigh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4">
              <a:extLst>
                <a:ext uri="{FF2B5EF4-FFF2-40B4-BE49-F238E27FC236}">
                  <a16:creationId xmlns:a16="http://schemas.microsoft.com/office/drawing/2014/main" id="{669B7D81-17DA-4158-8C9B-3BD2998C4B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9408" y="1304716"/>
              <a:ext cx="2690084" cy="1949842"/>
            </a:xfrm>
            <a:prstGeom prst="rect">
              <a:avLst/>
            </a:prstGeom>
            <a:noFill/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perspectiveContrastingRigh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39E7F069-069C-4198-B9DB-CD083FDCFBBB}"/>
              </a:ext>
            </a:extLst>
          </p:cNvPr>
          <p:cNvSpPr txBox="1"/>
          <p:nvPr/>
        </p:nvSpPr>
        <p:spPr>
          <a:xfrm>
            <a:off x="6863932" y="4573299"/>
            <a:ext cx="47645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1200"/>
              </a:spcBef>
            </a:pPr>
            <a:r>
              <a:rPr lang="fr-FR" sz="2800" b="1" dirty="0"/>
              <a:t>johan.chaniot@emse.fr</a:t>
            </a:r>
            <a:endParaRPr lang="fr-FR" sz="2800" b="1" dirty="0">
              <a:solidFill>
                <a:srgbClr val="5F259F"/>
              </a:solidFill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FCBFD13-807D-4493-9212-CCF76C3D1A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9530" y="1238611"/>
            <a:ext cx="5033788" cy="22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21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A2F02F-D673-46FA-8B82-CC67AA4396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CONTEXT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6BBB026-FABA-4997-8E74-75A52F1BC8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b="1" i="1" kern="100" dirty="0">
                <a:solidFill>
                  <a:schemeClr val="bg1"/>
                </a:solidFill>
                <a:effectLst/>
                <a:latin typeface="+mj-lt"/>
                <a:ea typeface="Noto Serif CJK SC"/>
                <a:cs typeface="Lohit Devanagari"/>
              </a:rPr>
              <a:t>Manifold Tortuosity for Heterogen</a:t>
            </a:r>
            <a:r>
              <a:rPr lang="en-US" sz="1600" b="1" i="1" kern="100" dirty="0">
                <a:solidFill>
                  <a:schemeClr val="bg1"/>
                </a:solidFill>
                <a:latin typeface="+mj-lt"/>
                <a:ea typeface="Noto Serif CJK SC"/>
                <a:cs typeface="Lohit Devanagari"/>
              </a:rPr>
              <a:t>eous Microstructures </a:t>
            </a:r>
            <a:r>
              <a:rPr lang="en-US" sz="1600" b="1" i="1" kern="100" dirty="0" err="1">
                <a:solidFill>
                  <a:schemeClr val="bg1"/>
                </a:solidFill>
                <a:latin typeface="+mj-lt"/>
                <a:ea typeface="Noto Serif CJK SC"/>
                <a:cs typeface="Lohit Devanagari"/>
              </a:rPr>
              <a:t>Characterisation</a:t>
            </a:r>
            <a:endParaRPr lang="fr-FR" sz="1600" b="1" i="1" dirty="0">
              <a:solidFill>
                <a:schemeClr val="bg1"/>
              </a:solidFill>
            </a:endParaRP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FAD66FDC-BB84-40A3-BE55-1910D8213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448" y="3146484"/>
            <a:ext cx="2648320" cy="2686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2AA117D0-0C2A-4921-8FA8-9424FDD51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014" y="3157286"/>
            <a:ext cx="2648320" cy="26756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2" name="Espace réservé du contenu 4">
            <a:extLst>
              <a:ext uri="{FF2B5EF4-FFF2-40B4-BE49-F238E27FC236}">
                <a16:creationId xmlns:a16="http://schemas.microsoft.com/office/drawing/2014/main" id="{CEF2AB59-3A91-41D4-83F5-18D4E02B8DA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3563" y="1103479"/>
            <a:ext cx="11091026" cy="1792249"/>
          </a:xfrm>
        </p:spPr>
        <p:txBody>
          <a:bodyPr>
            <a:normAutofit/>
          </a:bodyPr>
          <a:lstStyle/>
          <a:p>
            <a:pPr lvl="1"/>
            <a:r>
              <a:rPr lang="fr-FR" sz="2400" b="1" u="sng" dirty="0">
                <a:solidFill>
                  <a:schemeClr val="bg1"/>
                </a:solidFill>
              </a:rPr>
              <a:t>Real </a:t>
            </a:r>
            <a:r>
              <a:rPr lang="fr-FR" sz="2400" b="1" u="sng" dirty="0" err="1">
                <a:solidFill>
                  <a:schemeClr val="bg1"/>
                </a:solidFill>
              </a:rPr>
              <a:t>porous</a:t>
            </a:r>
            <a:r>
              <a:rPr lang="fr-FR" sz="2400" b="1" u="sng" dirty="0">
                <a:solidFill>
                  <a:schemeClr val="bg1"/>
                </a:solidFill>
              </a:rPr>
              <a:t> microstructures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analysis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requires</a:t>
            </a:r>
            <a:r>
              <a:rPr lang="fr-FR" sz="2400" dirty="0">
                <a:solidFill>
                  <a:schemeClr val="bg1"/>
                </a:solidFill>
              </a:rPr>
              <a:t>:</a:t>
            </a:r>
            <a:endParaRPr lang="fr-FR" sz="1200" dirty="0">
              <a:solidFill>
                <a:schemeClr val="bg1"/>
              </a:solidFill>
            </a:endParaRP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fr-FR" sz="2400" b="1" u="sng" dirty="0" err="1">
                <a:solidFill>
                  <a:schemeClr val="bg1"/>
                </a:solidFill>
              </a:rPr>
              <a:t>Complex</a:t>
            </a:r>
            <a:r>
              <a:rPr lang="fr-FR" sz="2400" b="1" u="sng" dirty="0">
                <a:solidFill>
                  <a:schemeClr val="bg1"/>
                </a:solidFill>
              </a:rPr>
              <a:t> Situations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dirty="0">
                <a:solidFill>
                  <a:schemeClr val="bg1"/>
                </a:solidFill>
              </a:rPr>
              <a:t>handling</a:t>
            </a:r>
            <a:endParaRPr lang="fr-FR" sz="2400" b="1" dirty="0">
              <a:solidFill>
                <a:schemeClr val="bg1"/>
              </a:solidFill>
            </a:endParaRP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fr-FR" sz="2400" b="1" u="sng" dirty="0" err="1">
                <a:solidFill>
                  <a:schemeClr val="bg1"/>
                </a:solidFill>
              </a:rPr>
              <a:t>Aggregation</a:t>
            </a:r>
            <a:r>
              <a:rPr lang="fr-FR" sz="2400" b="1" u="sng" dirty="0">
                <a:solidFill>
                  <a:schemeClr val="bg1"/>
                </a:solidFill>
              </a:rPr>
              <a:t> </a:t>
            </a:r>
            <a:r>
              <a:rPr lang="fr-FR" sz="2400" b="1" u="sng" dirty="0" err="1">
                <a:solidFill>
                  <a:schemeClr val="bg1"/>
                </a:solidFill>
              </a:rPr>
              <a:t>Phenomenon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sensitivity</a:t>
            </a:r>
            <a:endParaRPr lang="fr-FR" sz="2400" dirty="0">
              <a:solidFill>
                <a:schemeClr val="bg1"/>
              </a:solidFill>
            </a:endParaRPr>
          </a:p>
        </p:txBody>
      </p:sp>
      <p:grpSp>
        <p:nvGrpSpPr>
          <p:cNvPr id="139" name="Groupe 138">
            <a:extLst>
              <a:ext uri="{FF2B5EF4-FFF2-40B4-BE49-F238E27FC236}">
                <a16:creationId xmlns:a16="http://schemas.microsoft.com/office/drawing/2014/main" id="{BC43DEAA-44D8-473A-B78A-6FB7F6F71ADB}"/>
              </a:ext>
            </a:extLst>
          </p:cNvPr>
          <p:cNvGrpSpPr/>
          <p:nvPr/>
        </p:nvGrpSpPr>
        <p:grpSpPr>
          <a:xfrm>
            <a:off x="5033013" y="3146484"/>
            <a:ext cx="2642298" cy="2686425"/>
            <a:chOff x="5049056" y="1897986"/>
            <a:chExt cx="2611584" cy="2675623"/>
          </a:xfrm>
        </p:grpSpPr>
        <p:grpSp>
          <p:nvGrpSpPr>
            <p:cNvPr id="151" name="Groupe 150">
              <a:extLst>
                <a:ext uri="{FF2B5EF4-FFF2-40B4-BE49-F238E27FC236}">
                  <a16:creationId xmlns:a16="http://schemas.microsoft.com/office/drawing/2014/main" id="{3E75DA38-2B4C-4CD9-A0EA-47AB3A3F383A}"/>
                </a:ext>
              </a:extLst>
            </p:cNvPr>
            <p:cNvGrpSpPr/>
            <p:nvPr/>
          </p:nvGrpSpPr>
          <p:grpSpPr>
            <a:xfrm>
              <a:off x="6136640" y="2130636"/>
              <a:ext cx="1524000" cy="2442973"/>
              <a:chOff x="6136640" y="2130636"/>
              <a:chExt cx="1524000" cy="2442973"/>
            </a:xfrm>
          </p:grpSpPr>
          <p:cxnSp>
            <p:nvCxnSpPr>
              <p:cNvPr id="160" name="Connecteur droit 159">
                <a:extLst>
                  <a:ext uri="{FF2B5EF4-FFF2-40B4-BE49-F238E27FC236}">
                    <a16:creationId xmlns:a16="http://schemas.microsoft.com/office/drawing/2014/main" id="{736C6FBB-12F7-47D7-872A-DB413E73F4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36640" y="2443480"/>
                <a:ext cx="50800" cy="2130129"/>
              </a:xfrm>
              <a:prstGeom prst="line">
                <a:avLst/>
              </a:prstGeom>
              <a:ln w="22225"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Connecteur droit 160">
                <a:extLst>
                  <a:ext uri="{FF2B5EF4-FFF2-40B4-BE49-F238E27FC236}">
                    <a16:creationId xmlns:a16="http://schemas.microsoft.com/office/drawing/2014/main" id="{797641D8-F826-4CFA-BEFD-ABAD1D043EB6}"/>
                  </a:ext>
                </a:extLst>
              </p:cNvPr>
              <p:cNvCxnSpPr/>
              <p:nvPr/>
            </p:nvCxnSpPr>
            <p:spPr>
              <a:xfrm flipV="1">
                <a:off x="6136640" y="2130636"/>
                <a:ext cx="1524000" cy="312844"/>
              </a:xfrm>
              <a:prstGeom prst="line">
                <a:avLst/>
              </a:prstGeom>
              <a:ln w="22225"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Connecteur droit 161">
                <a:extLst>
                  <a:ext uri="{FF2B5EF4-FFF2-40B4-BE49-F238E27FC236}">
                    <a16:creationId xmlns:a16="http://schemas.microsoft.com/office/drawing/2014/main" id="{D1097CFC-FA8B-4DE1-A3AB-EFB994C0A5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31368" y="2130636"/>
                <a:ext cx="229272" cy="1552364"/>
              </a:xfrm>
              <a:prstGeom prst="line">
                <a:avLst/>
              </a:prstGeom>
              <a:ln w="22225"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Connecteur droit 162">
                <a:extLst>
                  <a:ext uri="{FF2B5EF4-FFF2-40B4-BE49-F238E27FC236}">
                    <a16:creationId xmlns:a16="http://schemas.microsoft.com/office/drawing/2014/main" id="{57972758-C71B-499C-9F4B-1406A8A620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87440" y="3683000"/>
                <a:ext cx="1243928" cy="890609"/>
              </a:xfrm>
              <a:prstGeom prst="line">
                <a:avLst/>
              </a:prstGeom>
              <a:ln w="22225"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2" name="Connecteur droit 151">
              <a:extLst>
                <a:ext uri="{FF2B5EF4-FFF2-40B4-BE49-F238E27FC236}">
                  <a16:creationId xmlns:a16="http://schemas.microsoft.com/office/drawing/2014/main" id="{EA3E46FE-B0CB-4F6C-A2B6-0BA375C17BD5}"/>
                </a:ext>
              </a:extLst>
            </p:cNvPr>
            <p:cNvCxnSpPr>
              <a:cxnSpLocks/>
            </p:cNvCxnSpPr>
            <p:nvPr/>
          </p:nvCxnSpPr>
          <p:spPr>
            <a:xfrm>
              <a:off x="5049056" y="2061546"/>
              <a:ext cx="1087584" cy="381934"/>
            </a:xfrm>
            <a:prstGeom prst="line">
              <a:avLst/>
            </a:prstGeom>
            <a:ln w="222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cteur droit 152">
              <a:extLst>
                <a:ext uri="{FF2B5EF4-FFF2-40B4-BE49-F238E27FC236}">
                  <a16:creationId xmlns:a16="http://schemas.microsoft.com/office/drawing/2014/main" id="{D12B4C73-D778-4C7D-8428-4EF4736ED5D6}"/>
                </a:ext>
              </a:extLst>
            </p:cNvPr>
            <p:cNvCxnSpPr>
              <a:cxnSpLocks/>
            </p:cNvCxnSpPr>
            <p:nvPr/>
          </p:nvCxnSpPr>
          <p:spPr>
            <a:xfrm>
              <a:off x="5049056" y="2061546"/>
              <a:ext cx="235414" cy="1563669"/>
            </a:xfrm>
            <a:prstGeom prst="line">
              <a:avLst/>
            </a:prstGeom>
            <a:ln w="222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cteur droit 153">
              <a:extLst>
                <a:ext uri="{FF2B5EF4-FFF2-40B4-BE49-F238E27FC236}">
                  <a16:creationId xmlns:a16="http://schemas.microsoft.com/office/drawing/2014/main" id="{7CC80852-4894-47AC-9E15-0547264566B8}"/>
                </a:ext>
              </a:extLst>
            </p:cNvPr>
            <p:cNvCxnSpPr>
              <a:cxnSpLocks/>
            </p:cNvCxnSpPr>
            <p:nvPr/>
          </p:nvCxnSpPr>
          <p:spPr>
            <a:xfrm>
              <a:off x="5284470" y="3625215"/>
              <a:ext cx="902970" cy="948394"/>
            </a:xfrm>
            <a:prstGeom prst="line">
              <a:avLst/>
            </a:prstGeom>
            <a:ln w="222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cteur droit 154">
              <a:extLst>
                <a:ext uri="{FF2B5EF4-FFF2-40B4-BE49-F238E27FC236}">
                  <a16:creationId xmlns:a16="http://schemas.microsoft.com/office/drawing/2014/main" id="{C562CA85-47BE-42E4-894B-99C877467B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49056" y="1897986"/>
              <a:ext cx="1324160" cy="163560"/>
            </a:xfrm>
            <a:prstGeom prst="line">
              <a:avLst/>
            </a:prstGeom>
            <a:ln w="222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cteur droit 155">
              <a:extLst>
                <a:ext uri="{FF2B5EF4-FFF2-40B4-BE49-F238E27FC236}">
                  <a16:creationId xmlns:a16="http://schemas.microsoft.com/office/drawing/2014/main" id="{86966E9A-E289-4179-AC7B-AF9062A5CC30}"/>
                </a:ext>
              </a:extLst>
            </p:cNvPr>
            <p:cNvCxnSpPr>
              <a:cxnSpLocks/>
            </p:cNvCxnSpPr>
            <p:nvPr/>
          </p:nvCxnSpPr>
          <p:spPr>
            <a:xfrm>
              <a:off x="6373216" y="1897986"/>
              <a:ext cx="1287424" cy="232650"/>
            </a:xfrm>
            <a:prstGeom prst="line">
              <a:avLst/>
            </a:prstGeom>
            <a:ln w="222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cteur droit 156">
              <a:extLst>
                <a:ext uri="{FF2B5EF4-FFF2-40B4-BE49-F238E27FC236}">
                  <a16:creationId xmlns:a16="http://schemas.microsoft.com/office/drawing/2014/main" id="{96D5D145-F08E-4FEF-BDAF-82CF1902EC5D}"/>
                </a:ext>
              </a:extLst>
            </p:cNvPr>
            <p:cNvCxnSpPr/>
            <p:nvPr/>
          </p:nvCxnSpPr>
          <p:spPr>
            <a:xfrm>
              <a:off x="6373216" y="1897986"/>
              <a:ext cx="0" cy="1423646"/>
            </a:xfrm>
            <a:prstGeom prst="line">
              <a:avLst/>
            </a:prstGeom>
            <a:ln w="22225">
              <a:solidFill>
                <a:srgbClr val="FFFF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cteur droit 157">
              <a:extLst>
                <a:ext uri="{FF2B5EF4-FFF2-40B4-BE49-F238E27FC236}">
                  <a16:creationId xmlns:a16="http://schemas.microsoft.com/office/drawing/2014/main" id="{D754D2FA-A705-4B1D-9987-02105A0B6FC8}"/>
                </a:ext>
              </a:extLst>
            </p:cNvPr>
            <p:cNvCxnSpPr>
              <a:cxnSpLocks/>
            </p:cNvCxnSpPr>
            <p:nvPr/>
          </p:nvCxnSpPr>
          <p:spPr>
            <a:xfrm>
              <a:off x="6373216" y="3342640"/>
              <a:ext cx="1032752" cy="340360"/>
            </a:xfrm>
            <a:prstGeom prst="line">
              <a:avLst/>
            </a:prstGeom>
            <a:ln w="22225">
              <a:solidFill>
                <a:srgbClr val="FFFF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cteur droit 158">
              <a:extLst>
                <a:ext uri="{FF2B5EF4-FFF2-40B4-BE49-F238E27FC236}">
                  <a16:creationId xmlns:a16="http://schemas.microsoft.com/office/drawing/2014/main" id="{FC7C51CA-24D7-4377-BFBC-37E45D2668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09870" y="3342640"/>
              <a:ext cx="1063346" cy="282575"/>
            </a:xfrm>
            <a:prstGeom prst="line">
              <a:avLst/>
            </a:prstGeom>
            <a:ln w="22225">
              <a:solidFill>
                <a:srgbClr val="FFFF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0" name="Connecteur droit 139">
            <a:extLst>
              <a:ext uri="{FF2B5EF4-FFF2-40B4-BE49-F238E27FC236}">
                <a16:creationId xmlns:a16="http://schemas.microsoft.com/office/drawing/2014/main" id="{5D1F7E19-80B7-479A-AE8B-B2C0D36D3BA5}"/>
              </a:ext>
            </a:extLst>
          </p:cNvPr>
          <p:cNvCxnSpPr>
            <a:cxnSpLocks/>
            <a:stCxn id="36" idx="0"/>
          </p:cNvCxnSpPr>
          <p:nvPr/>
        </p:nvCxnSpPr>
        <p:spPr>
          <a:xfrm>
            <a:off x="6357174" y="3157286"/>
            <a:ext cx="3583548" cy="263962"/>
          </a:xfrm>
          <a:prstGeom prst="line">
            <a:avLst/>
          </a:prstGeom>
          <a:ln w="19050">
            <a:solidFill>
              <a:srgbClr val="FFFFF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e 9">
            <a:extLst>
              <a:ext uri="{FF2B5EF4-FFF2-40B4-BE49-F238E27FC236}">
                <a16:creationId xmlns:a16="http://schemas.microsoft.com/office/drawing/2014/main" id="{FD920B92-9AE8-4851-AF2A-308BCD659C8D}"/>
              </a:ext>
            </a:extLst>
          </p:cNvPr>
          <p:cNvGrpSpPr/>
          <p:nvPr/>
        </p:nvGrpSpPr>
        <p:grpSpPr>
          <a:xfrm>
            <a:off x="9412931" y="3421248"/>
            <a:ext cx="1963021" cy="2070160"/>
            <a:chOff x="10437309" y="3509264"/>
            <a:chExt cx="1963021" cy="2070160"/>
          </a:xfrm>
        </p:grpSpPr>
        <p:pic>
          <p:nvPicPr>
            <p:cNvPr id="138" name="Espace réservé du contenu 6">
              <a:extLst>
                <a:ext uri="{FF2B5EF4-FFF2-40B4-BE49-F238E27FC236}">
                  <a16:creationId xmlns:a16="http://schemas.microsoft.com/office/drawing/2014/main" id="{62721834-D73F-4712-8131-C91CAC9C4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90934" y="3601078"/>
              <a:ext cx="1533218" cy="1978346"/>
            </a:xfrm>
            <a:prstGeom prst="rect">
              <a:avLst/>
            </a:prstGeom>
          </p:spPr>
        </p:pic>
        <p:cxnSp>
          <p:nvCxnSpPr>
            <p:cNvPr id="142" name="Connecteur droit 141">
              <a:extLst>
                <a:ext uri="{FF2B5EF4-FFF2-40B4-BE49-F238E27FC236}">
                  <a16:creationId xmlns:a16="http://schemas.microsoft.com/office/drawing/2014/main" id="{1701D845-32C7-46E0-8B5C-BC1EC3218F63}"/>
                </a:ext>
              </a:extLst>
            </p:cNvPr>
            <p:cNvCxnSpPr>
              <a:cxnSpLocks/>
            </p:cNvCxnSpPr>
            <p:nvPr/>
          </p:nvCxnSpPr>
          <p:spPr>
            <a:xfrm>
              <a:off x="10448094" y="3617372"/>
              <a:ext cx="0" cy="16508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cteur droit 142">
              <a:extLst>
                <a:ext uri="{FF2B5EF4-FFF2-40B4-BE49-F238E27FC236}">
                  <a16:creationId xmlns:a16="http://schemas.microsoft.com/office/drawing/2014/main" id="{7DCC1C71-1A48-4CCD-9A93-F05404DF820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37309" y="3617372"/>
              <a:ext cx="1579562" cy="1733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cteur droit 143">
              <a:extLst>
                <a:ext uri="{FF2B5EF4-FFF2-40B4-BE49-F238E27FC236}">
                  <a16:creationId xmlns:a16="http://schemas.microsoft.com/office/drawing/2014/main" id="{81A385BE-F9BE-45C2-927C-37932A721D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24796" y="3790710"/>
              <a:ext cx="92075" cy="17399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cteur droit 144">
              <a:extLst>
                <a:ext uri="{FF2B5EF4-FFF2-40B4-BE49-F238E27FC236}">
                  <a16:creationId xmlns:a16="http://schemas.microsoft.com/office/drawing/2014/main" id="{90BC5CE9-5CF3-44FB-8B82-0D72EA01C7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48094" y="5268257"/>
              <a:ext cx="1476702" cy="26235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cteur droit 145">
              <a:extLst>
                <a:ext uri="{FF2B5EF4-FFF2-40B4-BE49-F238E27FC236}">
                  <a16:creationId xmlns:a16="http://schemas.microsoft.com/office/drawing/2014/main" id="{7AF8F3F7-A6E7-4C14-ABE2-AE816F848D60}"/>
                </a:ext>
              </a:extLst>
            </p:cNvPr>
            <p:cNvCxnSpPr/>
            <p:nvPr/>
          </p:nvCxnSpPr>
          <p:spPr>
            <a:xfrm flipV="1">
              <a:off x="12016871" y="3660535"/>
              <a:ext cx="383458" cy="1301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cteur droit 146">
              <a:extLst>
                <a:ext uri="{FF2B5EF4-FFF2-40B4-BE49-F238E27FC236}">
                  <a16:creationId xmlns:a16="http://schemas.microsoft.com/office/drawing/2014/main" id="{1E18A404-DC17-4620-859B-8C9CC7B1EC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289921" y="3659533"/>
              <a:ext cx="110409" cy="156945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cteur droit 147">
              <a:extLst>
                <a:ext uri="{FF2B5EF4-FFF2-40B4-BE49-F238E27FC236}">
                  <a16:creationId xmlns:a16="http://schemas.microsoft.com/office/drawing/2014/main" id="{2444F85F-8806-4D46-AD0B-C40592EA66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24796" y="5228985"/>
              <a:ext cx="365125" cy="2984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cteur droit 148">
              <a:extLst>
                <a:ext uri="{FF2B5EF4-FFF2-40B4-BE49-F238E27FC236}">
                  <a16:creationId xmlns:a16="http://schemas.microsoft.com/office/drawing/2014/main" id="{3E9F1E76-A7A4-4B62-B710-0734E198DF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48093" y="3509264"/>
              <a:ext cx="495628" cy="985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cteur droit 149">
              <a:extLst>
                <a:ext uri="{FF2B5EF4-FFF2-40B4-BE49-F238E27FC236}">
                  <a16:creationId xmlns:a16="http://schemas.microsoft.com/office/drawing/2014/main" id="{AC03AB2D-8F60-456B-9C7A-91E12DE638E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924860" y="3509264"/>
              <a:ext cx="1461999" cy="1517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ZoneTexte 37">
            <a:extLst>
              <a:ext uri="{FF2B5EF4-FFF2-40B4-BE49-F238E27FC236}">
                <a16:creationId xmlns:a16="http://schemas.microsoft.com/office/drawing/2014/main" id="{0EB44925-4A3A-4DB1-996D-A709FBC9707E}"/>
              </a:ext>
            </a:extLst>
          </p:cNvPr>
          <p:cNvSpPr txBox="1"/>
          <p:nvPr/>
        </p:nvSpPr>
        <p:spPr>
          <a:xfrm>
            <a:off x="1727353" y="6185175"/>
            <a:ext cx="88712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i="1" dirty="0">
                <a:solidFill>
                  <a:schemeClr val="bg1"/>
                </a:solidFill>
                <a:latin typeface="+mj-lt"/>
              </a:rPr>
              <a:t>[0] </a:t>
            </a:r>
            <a:r>
              <a:rPr lang="fr-FR" sz="900" i="1" dirty="0" err="1">
                <a:solidFill>
                  <a:schemeClr val="bg1"/>
                </a:solidFill>
                <a:latin typeface="+mj-lt"/>
              </a:rPr>
              <a:t>plugIm</a:t>
            </a:r>
            <a:r>
              <a:rPr lang="fr-FR" sz="900" i="1" dirty="0">
                <a:solidFill>
                  <a:schemeClr val="bg1"/>
                </a:solidFill>
                <a:latin typeface="+mj-lt"/>
              </a:rPr>
              <a:t>!, </a:t>
            </a:r>
            <a:r>
              <a:rPr lang="fr-FR" sz="900" i="1" dirty="0">
                <a:solidFill>
                  <a:schemeClr val="bg1"/>
                </a:solidFill>
                <a:latin typeface="+mj-lt"/>
                <a:hlinkClick r:id="rId5"/>
              </a:rPr>
              <a:t>https://www.plugim.fr/</a:t>
            </a:r>
            <a:endParaRPr lang="fr-FR" sz="900" i="1" dirty="0">
              <a:solidFill>
                <a:schemeClr val="bg1"/>
              </a:solidFill>
              <a:latin typeface="+mj-lt"/>
            </a:endParaRPr>
          </a:p>
          <a:p>
            <a:r>
              <a:rPr lang="fr-FR" sz="900" i="1" dirty="0">
                <a:solidFill>
                  <a:schemeClr val="bg1"/>
                </a:solidFill>
                <a:latin typeface="+mj-lt"/>
              </a:rPr>
              <a:t>[1] </a:t>
            </a:r>
            <a:r>
              <a:rPr lang="fr-CA" sz="900" i="1" u="none" strike="noStrike" baseline="0" dirty="0">
                <a:solidFill>
                  <a:schemeClr val="bg1"/>
                </a:solidFill>
                <a:latin typeface="+mj-lt"/>
              </a:rPr>
              <a:t>Batista A.T.F., […] </a:t>
            </a:r>
            <a:r>
              <a:rPr lang="fr-CA" sz="900" i="1" u="none" strike="noStrike" baseline="0" dirty="0" err="1">
                <a:solidFill>
                  <a:schemeClr val="bg1"/>
                </a:solidFill>
                <a:latin typeface="+mj-lt"/>
              </a:rPr>
              <a:t>Chaniot</a:t>
            </a:r>
            <a:r>
              <a:rPr lang="fr-CA" sz="900" i="1" u="none" strike="noStrike" baseline="0" dirty="0">
                <a:solidFill>
                  <a:schemeClr val="bg1"/>
                </a:solidFill>
                <a:latin typeface="+mj-lt"/>
              </a:rPr>
              <a:t> J et al. (2020). ACS </a:t>
            </a:r>
            <a:r>
              <a:rPr lang="fr-CA" sz="900" i="1" u="none" strike="noStrike" baseline="0" dirty="0" err="1">
                <a:solidFill>
                  <a:schemeClr val="bg1"/>
                </a:solidFill>
                <a:latin typeface="+mj-lt"/>
              </a:rPr>
              <a:t>Catalysis</a:t>
            </a:r>
            <a:r>
              <a:rPr lang="fr-CA" sz="900" i="1" u="none" strike="noStrike" baseline="0" dirty="0">
                <a:solidFill>
                  <a:schemeClr val="bg1"/>
                </a:solidFill>
                <a:latin typeface="+mj-lt"/>
              </a:rPr>
              <a:t> </a:t>
            </a:r>
            <a:endParaRPr lang="en-US" sz="900" i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A6E226B5-C5D5-4FC4-9E0A-076FCD74E861}"/>
              </a:ext>
            </a:extLst>
          </p:cNvPr>
          <p:cNvGrpSpPr/>
          <p:nvPr/>
        </p:nvGrpSpPr>
        <p:grpSpPr>
          <a:xfrm>
            <a:off x="3159935" y="5009802"/>
            <a:ext cx="2329913" cy="384695"/>
            <a:chOff x="4179050" y="5552359"/>
            <a:chExt cx="2329913" cy="384695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330ADD51-76ED-40C5-8FAF-007B1A12F7A6}"/>
                </a:ext>
              </a:extLst>
            </p:cNvPr>
            <p:cNvGrpSpPr/>
            <p:nvPr/>
          </p:nvGrpSpPr>
          <p:grpSpPr>
            <a:xfrm>
              <a:off x="4236266" y="5554585"/>
              <a:ext cx="2272697" cy="382469"/>
              <a:chOff x="4224234" y="5548700"/>
              <a:chExt cx="2272697" cy="382469"/>
            </a:xfrm>
          </p:grpSpPr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B3A1690B-3001-44E9-AF4F-AE81A6DB76E4}"/>
                  </a:ext>
                </a:extLst>
              </p:cNvPr>
              <p:cNvSpPr txBox="1"/>
              <p:nvPr/>
            </p:nvSpPr>
            <p:spPr>
              <a:xfrm>
                <a:off x="4224234" y="5561837"/>
                <a:ext cx="22094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err="1">
                    <a:solidFill>
                      <a:schemeClr val="bg1"/>
                    </a:solidFill>
                  </a:rPr>
                  <a:t>Aggregation</a:t>
                </a:r>
                <a:endParaRPr lang="fr-FR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4189E295-E3F7-4FEE-A299-2601CCBA8F06}"/>
                  </a:ext>
                </a:extLst>
              </p:cNvPr>
              <p:cNvSpPr txBox="1"/>
              <p:nvPr/>
            </p:nvSpPr>
            <p:spPr>
              <a:xfrm>
                <a:off x="5919618" y="5548700"/>
                <a:ext cx="5773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chemeClr val="bg1"/>
                    </a:solidFill>
                  </a:rPr>
                  <a:t>→</a:t>
                </a:r>
              </a:p>
            </p:txBody>
          </p:sp>
        </p:grp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FAD21F21-87D8-4D1E-A93B-5FF28D6A0E12}"/>
                </a:ext>
              </a:extLst>
            </p:cNvPr>
            <p:cNvSpPr txBox="1"/>
            <p:nvPr/>
          </p:nvSpPr>
          <p:spPr>
            <a:xfrm>
              <a:off x="4179050" y="5552359"/>
              <a:ext cx="577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bg1"/>
                  </a:solidFill>
                </a:rPr>
                <a:t>→</a:t>
              </a:r>
            </a:p>
          </p:txBody>
        </p:sp>
      </p:grp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37D5A92D-714D-45F9-85D9-5DB534C5CDBD}"/>
              </a:ext>
            </a:extLst>
          </p:cNvPr>
          <p:cNvCxnSpPr>
            <a:cxnSpLocks/>
          </p:cNvCxnSpPr>
          <p:nvPr/>
        </p:nvCxnSpPr>
        <p:spPr>
          <a:xfrm flipV="1">
            <a:off x="6195208" y="5456895"/>
            <a:ext cx="4705210" cy="403892"/>
          </a:xfrm>
          <a:prstGeom prst="line">
            <a:avLst/>
          </a:prstGeom>
          <a:ln w="19050">
            <a:solidFill>
              <a:srgbClr val="FFFFF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080041DD-91E6-4D59-8A0F-E29E1610289C}"/>
              </a:ext>
            </a:extLst>
          </p:cNvPr>
          <p:cNvSpPr/>
          <p:nvPr/>
        </p:nvSpPr>
        <p:spPr>
          <a:xfrm>
            <a:off x="7954254" y="1836911"/>
            <a:ext cx="1058779" cy="481263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23A50E01-29CC-4172-BFB3-C2AF61DCE9CE}"/>
              </a:ext>
            </a:extLst>
          </p:cNvPr>
          <p:cNvSpPr txBox="1"/>
          <p:nvPr/>
        </p:nvSpPr>
        <p:spPr>
          <a:xfrm>
            <a:off x="9229083" y="1897724"/>
            <a:ext cx="2209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TORTUOSITY</a:t>
            </a:r>
          </a:p>
        </p:txBody>
      </p:sp>
    </p:spTree>
    <p:extLst>
      <p:ext uri="{BB962C8B-B14F-4D97-AF65-F5344CB8AC3E}">
        <p14:creationId xmlns:p14="http://schemas.microsoft.com/office/powerpoint/2010/main" val="3062862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A2F02F-D673-46FA-8B82-CC67AA4396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WHY TORTUOSITY?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6BBB026-FABA-4997-8E74-75A52F1BC8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b="1" i="1" kern="100" dirty="0">
                <a:solidFill>
                  <a:schemeClr val="bg1"/>
                </a:solidFill>
                <a:effectLst/>
                <a:latin typeface="+mj-lt"/>
                <a:ea typeface="Noto Serif CJK SC"/>
                <a:cs typeface="Lohit Devanagari"/>
              </a:rPr>
              <a:t>Manifold Tortuosity for Heterogen</a:t>
            </a:r>
            <a:r>
              <a:rPr lang="en-US" sz="1600" b="1" i="1" kern="100" dirty="0">
                <a:solidFill>
                  <a:schemeClr val="bg1"/>
                </a:solidFill>
                <a:latin typeface="+mj-lt"/>
                <a:ea typeface="Noto Serif CJK SC"/>
                <a:cs typeface="Lohit Devanagari"/>
              </a:rPr>
              <a:t>eous Microstructures </a:t>
            </a:r>
            <a:r>
              <a:rPr lang="en-US" sz="1600" b="1" i="1" kern="100" dirty="0" err="1">
                <a:solidFill>
                  <a:schemeClr val="bg1"/>
                </a:solidFill>
                <a:latin typeface="+mj-lt"/>
                <a:ea typeface="Noto Serif CJK SC"/>
                <a:cs typeface="Lohit Devanagari"/>
              </a:rPr>
              <a:t>Characterisation</a:t>
            </a:r>
            <a:endParaRPr lang="fr-FR" sz="1600" b="1" i="1" dirty="0">
              <a:solidFill>
                <a:schemeClr val="bg1"/>
              </a:solidFill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D67B62E-D78F-4D9E-9DD9-6F20799F4BC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57117" y="1273665"/>
            <a:ext cx="8395931" cy="4098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400" b="1" u="sng" dirty="0" err="1">
                <a:solidFill>
                  <a:schemeClr val="bg1"/>
                </a:solidFill>
              </a:rPr>
              <a:t>Why</a:t>
            </a:r>
            <a:r>
              <a:rPr lang="fr-FR" sz="2400" b="1" u="sng" dirty="0">
                <a:solidFill>
                  <a:schemeClr val="bg1"/>
                </a:solidFill>
              </a:rPr>
              <a:t>?</a:t>
            </a:r>
            <a:r>
              <a:rPr lang="fr-FR" sz="2400" b="1" dirty="0">
                <a:solidFill>
                  <a:schemeClr val="bg1"/>
                </a:solidFill>
              </a:rPr>
              <a:t>        </a:t>
            </a:r>
            <a:r>
              <a:rPr lang="fr-FR" sz="2400" b="1" dirty="0" err="1">
                <a:solidFill>
                  <a:schemeClr val="bg1"/>
                </a:solidFill>
              </a:rPr>
              <a:t>Object’s</a:t>
            </a:r>
            <a:r>
              <a:rPr lang="fr-FR" sz="2400" b="1" dirty="0">
                <a:solidFill>
                  <a:schemeClr val="bg1"/>
                </a:solidFill>
              </a:rPr>
              <a:t> structure      ↔       Use </a:t>
            </a:r>
            <a:r>
              <a:rPr lang="fr-FR" sz="2400" b="1" dirty="0" err="1">
                <a:solidFill>
                  <a:schemeClr val="bg1"/>
                </a:solidFill>
              </a:rPr>
              <a:t>properties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7FF8AB19-EF3E-4876-A134-8684B406F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406" y="6252414"/>
            <a:ext cx="45719" cy="458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5" name="Espace réservé du contenu 4">
            <a:extLst>
              <a:ext uri="{FF2B5EF4-FFF2-40B4-BE49-F238E27FC236}">
                <a16:creationId xmlns:a16="http://schemas.microsoft.com/office/drawing/2014/main" id="{835DF4A3-5E6A-4EF2-A2E6-BD0CEB814078}"/>
              </a:ext>
            </a:extLst>
          </p:cNvPr>
          <p:cNvSpPr txBox="1">
            <a:spLocks/>
          </p:cNvSpPr>
          <p:nvPr/>
        </p:nvSpPr>
        <p:spPr>
          <a:xfrm>
            <a:off x="6106305" y="2035525"/>
            <a:ext cx="5532244" cy="1029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F259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F6670"/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2400" b="1" dirty="0">
                <a:solidFill>
                  <a:schemeClr val="bg1"/>
                </a:solidFill>
              </a:rPr>
              <a:t>Transports in Materials Science</a:t>
            </a:r>
            <a:endParaRPr lang="fr-FR" sz="1200" b="1" dirty="0">
              <a:solidFill>
                <a:schemeClr val="bg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2400" b="1" dirty="0" err="1">
                <a:solidFill>
                  <a:schemeClr val="bg1"/>
                </a:solidFill>
              </a:rPr>
              <a:t>Aggregation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err="1">
                <a:solidFill>
                  <a:schemeClr val="bg1"/>
                </a:solidFill>
              </a:rPr>
              <a:t>Phenomenon</a:t>
            </a:r>
            <a:r>
              <a:rPr lang="fr-FR" sz="2400" b="1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6" name="Espace réservé du contenu 4">
            <a:extLst>
              <a:ext uri="{FF2B5EF4-FFF2-40B4-BE49-F238E27FC236}">
                <a16:creationId xmlns:a16="http://schemas.microsoft.com/office/drawing/2014/main" id="{4AE34732-FADE-4B6B-AB5F-2D5BD5FED1A1}"/>
              </a:ext>
            </a:extLst>
          </p:cNvPr>
          <p:cNvSpPr txBox="1">
            <a:spLocks/>
          </p:cNvSpPr>
          <p:nvPr/>
        </p:nvSpPr>
        <p:spPr>
          <a:xfrm>
            <a:off x="3125242" y="2218889"/>
            <a:ext cx="2992830" cy="484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F259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F6670"/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3000"/>
              </a:spcAft>
              <a:buNone/>
            </a:pPr>
            <a:r>
              <a:rPr lang="fr-FR" sz="3200" b="1" dirty="0" err="1">
                <a:solidFill>
                  <a:srgbClr val="FFC000"/>
                </a:solidFill>
              </a:rPr>
              <a:t>Tortuosity</a:t>
            </a:r>
            <a:r>
              <a:rPr lang="fr-FR" sz="3200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58" name="Image 57">
            <a:extLst>
              <a:ext uri="{FF2B5EF4-FFF2-40B4-BE49-F238E27FC236}">
                <a16:creationId xmlns:a16="http://schemas.microsoft.com/office/drawing/2014/main" id="{06CDDA46-C961-4060-9E9E-43EFB6345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7671" y="3455931"/>
            <a:ext cx="2137469" cy="2090387"/>
          </a:xfrm>
          <a:prstGeom prst="rect">
            <a:avLst/>
          </a:prstGeom>
        </p:spPr>
      </p:pic>
      <p:sp>
        <p:nvSpPr>
          <p:cNvPr id="59" name="ZoneTexte 58">
            <a:extLst>
              <a:ext uri="{FF2B5EF4-FFF2-40B4-BE49-F238E27FC236}">
                <a16:creationId xmlns:a16="http://schemas.microsoft.com/office/drawing/2014/main" id="{73603473-5B79-4DEE-B881-1845A40132AE}"/>
              </a:ext>
            </a:extLst>
          </p:cNvPr>
          <p:cNvSpPr txBox="1"/>
          <p:nvPr/>
        </p:nvSpPr>
        <p:spPr>
          <a:xfrm>
            <a:off x="1769964" y="6094939"/>
            <a:ext cx="966805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fr-FR" sz="900" i="1" dirty="0">
                <a:solidFill>
                  <a:schemeClr val="bg1"/>
                </a:solidFill>
                <a:latin typeface="+mj-lt"/>
              </a:rPr>
              <a:t>[2] </a:t>
            </a:r>
            <a:r>
              <a:rPr lang="en-US" sz="900" i="1" dirty="0" err="1">
                <a:solidFill>
                  <a:schemeClr val="bg1"/>
                </a:solidFill>
                <a:latin typeface="+mj-lt"/>
              </a:rPr>
              <a:t>Dullien</a:t>
            </a:r>
            <a:r>
              <a:rPr lang="en-US" sz="900" i="1" dirty="0">
                <a:solidFill>
                  <a:schemeClr val="bg1"/>
                </a:solidFill>
                <a:latin typeface="+mj-lt"/>
              </a:rPr>
              <a:t>, F.A.L. (1979). Academic press / </a:t>
            </a:r>
            <a:r>
              <a:rPr lang="fr-FR" sz="900" i="1" dirty="0">
                <a:solidFill>
                  <a:schemeClr val="bg1"/>
                </a:solidFill>
                <a:latin typeface="+mj-lt"/>
              </a:rPr>
              <a:t>[3]</a:t>
            </a:r>
            <a:r>
              <a:rPr lang="en-US" sz="9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900" i="1" dirty="0" err="1">
                <a:solidFill>
                  <a:schemeClr val="bg1"/>
                </a:solidFill>
                <a:latin typeface="+mj-lt"/>
              </a:rPr>
              <a:t>Digne</a:t>
            </a:r>
            <a:r>
              <a:rPr lang="en-US" sz="900" i="1" dirty="0">
                <a:solidFill>
                  <a:schemeClr val="bg1"/>
                </a:solidFill>
                <a:latin typeface="+mj-lt"/>
              </a:rPr>
              <a:t>, M. (2013).</a:t>
            </a:r>
            <a:r>
              <a:rPr lang="fr-FR" sz="900" i="1" dirty="0">
                <a:solidFill>
                  <a:schemeClr val="bg1"/>
                </a:solidFill>
                <a:latin typeface="+mj-lt"/>
              </a:rPr>
              <a:t> Editions Technip / [4]</a:t>
            </a:r>
            <a:r>
              <a:rPr lang="en-US" sz="9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900" i="1" dirty="0">
                <a:solidFill>
                  <a:schemeClr val="bg1"/>
                </a:solidFill>
                <a:latin typeface="+mj-lt"/>
              </a:rPr>
              <a:t>Bara, C. (2015). Thèse de </a:t>
            </a:r>
            <a:r>
              <a:rPr lang="fr-FR" sz="900" i="1" dirty="0" err="1">
                <a:solidFill>
                  <a:schemeClr val="bg1"/>
                </a:solidFill>
                <a:latin typeface="+mj-lt"/>
              </a:rPr>
              <a:t>doct</a:t>
            </a:r>
            <a:r>
              <a:rPr lang="fr-FR" sz="900" i="1" dirty="0">
                <a:solidFill>
                  <a:schemeClr val="bg1"/>
                </a:solidFill>
                <a:latin typeface="+mj-lt"/>
              </a:rPr>
              <a:t>. / [5]</a:t>
            </a:r>
            <a:r>
              <a:rPr lang="en-US" sz="900" i="1" dirty="0">
                <a:solidFill>
                  <a:schemeClr val="bg1"/>
                </a:solidFill>
                <a:latin typeface="+mj-lt"/>
              </a:rPr>
              <a:t> Serra J (1980). Computer Graphics and image Processing /</a:t>
            </a:r>
            <a:br>
              <a:rPr lang="en-US" sz="900" i="1" dirty="0">
                <a:solidFill>
                  <a:schemeClr val="bg1"/>
                </a:solidFill>
                <a:latin typeface="+mj-lt"/>
              </a:rPr>
            </a:br>
            <a:r>
              <a:rPr lang="en-US" sz="900" i="1" dirty="0">
                <a:solidFill>
                  <a:schemeClr val="bg1"/>
                </a:solidFill>
                <a:latin typeface="+mj-lt"/>
              </a:rPr>
              <a:t>[6] </a:t>
            </a:r>
            <a:r>
              <a:rPr lang="fr-FR" sz="900" i="1" dirty="0" err="1">
                <a:solidFill>
                  <a:schemeClr val="bg1"/>
                </a:solidFill>
                <a:latin typeface="+mj-lt"/>
              </a:rPr>
              <a:t>Matheron</a:t>
            </a:r>
            <a:r>
              <a:rPr lang="fr-FR" sz="900" i="1" dirty="0">
                <a:solidFill>
                  <a:schemeClr val="bg1"/>
                </a:solidFill>
                <a:latin typeface="+mj-lt"/>
              </a:rPr>
              <a:t> G (1967). Eléments pour une théorie des milieux poreux </a:t>
            </a:r>
            <a:r>
              <a:rPr lang="en-US" sz="900" i="1" dirty="0">
                <a:solidFill>
                  <a:schemeClr val="bg1"/>
                </a:solidFill>
                <a:latin typeface="+mj-lt"/>
              </a:rPr>
              <a:t>/ [7] </a:t>
            </a:r>
            <a:r>
              <a:rPr lang="en-US" sz="900" i="1" dirty="0" err="1">
                <a:solidFill>
                  <a:schemeClr val="bg1"/>
                </a:solidFill>
                <a:latin typeface="+mj-lt"/>
              </a:rPr>
              <a:t>Mecke</a:t>
            </a:r>
            <a:r>
              <a:rPr lang="en-US" sz="900" i="1" dirty="0">
                <a:solidFill>
                  <a:schemeClr val="bg1"/>
                </a:solidFill>
                <a:latin typeface="+mj-lt"/>
              </a:rPr>
              <a:t> K et </a:t>
            </a:r>
            <a:r>
              <a:rPr lang="en-US" sz="900" i="1" dirty="0" err="1">
                <a:solidFill>
                  <a:schemeClr val="bg1"/>
                </a:solidFill>
                <a:latin typeface="+mj-lt"/>
              </a:rPr>
              <a:t>Arns</a:t>
            </a:r>
            <a:r>
              <a:rPr lang="en-US" sz="900" i="1" dirty="0">
                <a:solidFill>
                  <a:schemeClr val="bg1"/>
                </a:solidFill>
                <a:latin typeface="+mj-lt"/>
              </a:rPr>
              <a:t> CH (2005). Journal of Physics: Condensed Matter / [8] Garcia E (2012). </a:t>
            </a:r>
            <a:r>
              <a:rPr lang="en-US" sz="900" i="1" dirty="0" err="1">
                <a:solidFill>
                  <a:schemeClr val="bg1"/>
                </a:solidFill>
                <a:latin typeface="+mj-lt"/>
              </a:rPr>
              <a:t>Thèse</a:t>
            </a:r>
            <a:r>
              <a:rPr lang="en-US" sz="900" i="1" dirty="0">
                <a:solidFill>
                  <a:schemeClr val="bg1"/>
                </a:solidFill>
                <a:latin typeface="+mj-lt"/>
              </a:rPr>
              <a:t> de </a:t>
            </a:r>
            <a:r>
              <a:rPr lang="en-US" sz="900" i="1" dirty="0" err="1">
                <a:solidFill>
                  <a:schemeClr val="bg1"/>
                </a:solidFill>
                <a:latin typeface="+mj-lt"/>
              </a:rPr>
              <a:t>doct</a:t>
            </a:r>
            <a:r>
              <a:rPr lang="en-US" sz="900" i="1" dirty="0">
                <a:solidFill>
                  <a:schemeClr val="bg1"/>
                </a:solidFill>
                <a:latin typeface="+mj-lt"/>
              </a:rPr>
              <a:t>. /</a:t>
            </a:r>
            <a:r>
              <a:rPr lang="fr-FR" sz="900" i="1" dirty="0">
                <a:solidFill>
                  <a:schemeClr val="bg1"/>
                </a:solidFill>
                <a:latin typeface="+mj-lt"/>
              </a:rPr>
              <a:t> </a:t>
            </a:r>
            <a:br>
              <a:rPr lang="fr-FR" sz="900" i="1" dirty="0">
                <a:solidFill>
                  <a:schemeClr val="bg1"/>
                </a:solidFill>
                <a:latin typeface="+mj-lt"/>
              </a:rPr>
            </a:br>
            <a:r>
              <a:rPr lang="fr-FR" sz="900" i="1" dirty="0">
                <a:solidFill>
                  <a:schemeClr val="bg1"/>
                </a:solidFill>
                <a:latin typeface="+mj-lt"/>
              </a:rPr>
              <a:t>[9] </a:t>
            </a:r>
            <a:r>
              <a:rPr lang="fr-FR" sz="900" i="1" dirty="0" err="1">
                <a:solidFill>
                  <a:schemeClr val="bg1"/>
                </a:solidFill>
                <a:latin typeface="+mj-lt"/>
              </a:rPr>
              <a:t>Matéos</a:t>
            </a:r>
            <a:r>
              <a:rPr lang="fr-FR" sz="900" i="1" dirty="0">
                <a:solidFill>
                  <a:schemeClr val="bg1"/>
                </a:solidFill>
                <a:latin typeface="+mj-lt"/>
              </a:rPr>
              <a:t> M-J et al. (2024). BMC </a:t>
            </a:r>
            <a:r>
              <a:rPr lang="fr-FR" sz="900" i="1" dirty="0" err="1">
                <a:solidFill>
                  <a:schemeClr val="bg1"/>
                </a:solidFill>
                <a:latin typeface="+mj-lt"/>
              </a:rPr>
              <a:t>Medical</a:t>
            </a:r>
            <a:r>
              <a:rPr lang="fr-FR" sz="900" i="1" dirty="0">
                <a:solidFill>
                  <a:schemeClr val="bg1"/>
                </a:solidFill>
                <a:latin typeface="+mj-lt"/>
              </a:rPr>
              <a:t> Imaging / [10] </a:t>
            </a:r>
            <a:r>
              <a:rPr lang="fr-FR" sz="900" i="1" dirty="0" err="1">
                <a:solidFill>
                  <a:schemeClr val="bg1"/>
                </a:solidFill>
                <a:latin typeface="+mj-lt"/>
              </a:rPr>
              <a:t>Chaniot</a:t>
            </a:r>
            <a:r>
              <a:rPr lang="fr-FR" sz="900" i="1" dirty="0">
                <a:solidFill>
                  <a:schemeClr val="bg1"/>
                </a:solidFill>
                <a:latin typeface="+mj-lt"/>
              </a:rPr>
              <a:t> J et al. (2020). Image </a:t>
            </a:r>
            <a:r>
              <a:rPr lang="fr-FR" sz="900" i="1" dirty="0" err="1">
                <a:solidFill>
                  <a:schemeClr val="bg1"/>
                </a:solidFill>
                <a:latin typeface="+mj-lt"/>
              </a:rPr>
              <a:t>Analysis</a:t>
            </a:r>
            <a:r>
              <a:rPr lang="fr-FR" sz="900" i="1" dirty="0">
                <a:solidFill>
                  <a:schemeClr val="bg1"/>
                </a:solidFill>
                <a:latin typeface="+mj-lt"/>
              </a:rPr>
              <a:t> &amp; </a:t>
            </a:r>
            <a:r>
              <a:rPr lang="fr-FR" sz="900" i="1" dirty="0" err="1">
                <a:solidFill>
                  <a:schemeClr val="bg1"/>
                </a:solidFill>
                <a:latin typeface="+mj-lt"/>
              </a:rPr>
              <a:t>Stereology</a:t>
            </a:r>
            <a:r>
              <a:rPr lang="fr-FR" sz="900" i="1" dirty="0">
                <a:solidFill>
                  <a:schemeClr val="bg1"/>
                </a:solidFill>
                <a:latin typeface="+mj-lt"/>
              </a:rPr>
              <a:t> / [11] </a:t>
            </a:r>
            <a:r>
              <a:rPr lang="en-US" sz="900" i="1" dirty="0">
                <a:solidFill>
                  <a:schemeClr val="bg1"/>
                </a:solidFill>
                <a:latin typeface="+mj-lt"/>
              </a:rPr>
              <a:t>Carman, P.C. (1937). Transactions-Institution of Chemical </a:t>
            </a:r>
            <a:r>
              <a:rPr lang="en-US" sz="900" i="1" dirty="0" err="1">
                <a:solidFill>
                  <a:schemeClr val="bg1"/>
                </a:solidFill>
                <a:latin typeface="+mj-lt"/>
              </a:rPr>
              <a:t>Engineeres</a:t>
            </a:r>
            <a:r>
              <a:rPr lang="en-US" sz="900" i="1" dirty="0">
                <a:solidFill>
                  <a:schemeClr val="bg1"/>
                </a:solidFill>
                <a:latin typeface="+mj-lt"/>
              </a:rPr>
              <a:t> / </a:t>
            </a:r>
            <a:r>
              <a:rPr lang="fr-FR" sz="900" i="1" dirty="0">
                <a:solidFill>
                  <a:schemeClr val="bg1"/>
                </a:solidFill>
                <a:latin typeface="+mj-lt"/>
              </a:rPr>
              <a:t>[12] </a:t>
            </a:r>
            <a:r>
              <a:rPr lang="en-US" sz="900" i="1" dirty="0" err="1">
                <a:solidFill>
                  <a:schemeClr val="bg1"/>
                </a:solidFill>
                <a:latin typeface="+mj-lt"/>
              </a:rPr>
              <a:t>Clennell</a:t>
            </a:r>
            <a:r>
              <a:rPr lang="en-US" sz="900" i="1" dirty="0">
                <a:solidFill>
                  <a:schemeClr val="bg1"/>
                </a:solidFill>
                <a:latin typeface="+mj-lt"/>
              </a:rPr>
              <a:t> MB (1997). Geological Society / </a:t>
            </a:r>
            <a:r>
              <a:rPr lang="fr-FR" sz="900" i="1" dirty="0">
                <a:solidFill>
                  <a:schemeClr val="bg1"/>
                </a:solidFill>
                <a:latin typeface="+mj-lt"/>
              </a:rPr>
              <a:t>[13] </a:t>
            </a:r>
            <a:r>
              <a:rPr lang="en-US" sz="900" i="1" dirty="0" err="1">
                <a:solidFill>
                  <a:schemeClr val="bg1"/>
                </a:solidFill>
                <a:latin typeface="+mj-lt"/>
              </a:rPr>
              <a:t>Ghanbarian</a:t>
            </a:r>
            <a:r>
              <a:rPr lang="en-US" sz="900" i="1" dirty="0">
                <a:solidFill>
                  <a:schemeClr val="bg1"/>
                </a:solidFill>
                <a:latin typeface="+mj-lt"/>
              </a:rPr>
              <a:t> B et al. (2013b). Soil science society of America journal</a:t>
            </a:r>
            <a:r>
              <a:rPr lang="fr-FR" sz="900" i="1" dirty="0">
                <a:solidFill>
                  <a:schemeClr val="bg1"/>
                </a:solidFill>
                <a:latin typeface="+mj-lt"/>
              </a:rPr>
              <a:t> / [14] </a:t>
            </a:r>
            <a:r>
              <a:rPr lang="fr-FR" sz="900" i="1" dirty="0" err="1">
                <a:solidFill>
                  <a:schemeClr val="bg1"/>
                </a:solidFill>
                <a:latin typeface="+mj-lt"/>
              </a:rPr>
              <a:t>Holzer</a:t>
            </a:r>
            <a:r>
              <a:rPr lang="fr-FR" sz="900" i="1" dirty="0">
                <a:solidFill>
                  <a:schemeClr val="bg1"/>
                </a:solidFill>
                <a:latin typeface="+mj-lt"/>
              </a:rPr>
              <a:t> L et al. (2023). </a:t>
            </a:r>
            <a:r>
              <a:rPr lang="fr-FR" sz="900" i="1" dirty="0" err="1">
                <a:solidFill>
                  <a:schemeClr val="bg1"/>
                </a:solidFill>
                <a:latin typeface="+mj-lt"/>
              </a:rPr>
              <a:t>Tortuosity</a:t>
            </a:r>
            <a:r>
              <a:rPr lang="fr-FR" sz="900" i="1" dirty="0">
                <a:solidFill>
                  <a:schemeClr val="bg1"/>
                </a:solidFill>
                <a:latin typeface="+mj-lt"/>
              </a:rPr>
              <a:t> and Microstructure </a:t>
            </a:r>
            <a:r>
              <a:rPr lang="fr-FR" sz="900" i="1" dirty="0" err="1">
                <a:solidFill>
                  <a:schemeClr val="bg1"/>
                </a:solidFill>
                <a:latin typeface="+mj-lt"/>
              </a:rPr>
              <a:t>Effects</a:t>
            </a:r>
            <a:r>
              <a:rPr lang="fr-FR" sz="900" i="1" dirty="0">
                <a:solidFill>
                  <a:schemeClr val="bg1"/>
                </a:solidFill>
                <a:latin typeface="+mj-lt"/>
              </a:rPr>
              <a:t> in </a:t>
            </a:r>
            <a:r>
              <a:rPr lang="fr-FR" sz="900" i="1" dirty="0" err="1">
                <a:solidFill>
                  <a:schemeClr val="bg1"/>
                </a:solidFill>
                <a:latin typeface="+mj-lt"/>
              </a:rPr>
              <a:t>Porous</a:t>
            </a:r>
            <a:r>
              <a:rPr lang="fr-FR" sz="900" i="1" dirty="0">
                <a:solidFill>
                  <a:schemeClr val="bg1"/>
                </a:solidFill>
                <a:latin typeface="+mj-lt"/>
              </a:rPr>
              <a:t> Media: </a:t>
            </a:r>
            <a:r>
              <a:rPr lang="fr-FR" sz="900" i="1" dirty="0" err="1">
                <a:solidFill>
                  <a:schemeClr val="bg1"/>
                </a:solidFill>
                <a:latin typeface="+mj-lt"/>
              </a:rPr>
              <a:t>Classical</a:t>
            </a:r>
            <a:r>
              <a:rPr lang="fr-FR" sz="9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900" i="1" dirty="0" err="1">
                <a:solidFill>
                  <a:schemeClr val="bg1"/>
                </a:solidFill>
                <a:latin typeface="+mj-lt"/>
              </a:rPr>
              <a:t>Theories</a:t>
            </a:r>
            <a:r>
              <a:rPr lang="fr-FR" sz="900" i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fr-FR" sz="900" i="1" dirty="0" err="1">
                <a:solidFill>
                  <a:schemeClr val="bg1"/>
                </a:solidFill>
                <a:latin typeface="+mj-lt"/>
              </a:rPr>
              <a:t>Empirical</a:t>
            </a:r>
            <a:r>
              <a:rPr lang="fr-FR" sz="900" i="1" dirty="0">
                <a:solidFill>
                  <a:schemeClr val="bg1"/>
                </a:solidFill>
                <a:latin typeface="+mj-lt"/>
              </a:rPr>
              <a:t> Data and Modern Methods</a:t>
            </a:r>
            <a:endParaRPr lang="en-US" sz="900" i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5533E4B4-1C9F-4E6F-B22C-E0E181A0C710}"/>
              </a:ext>
            </a:extLst>
          </p:cNvPr>
          <p:cNvGrpSpPr/>
          <p:nvPr/>
        </p:nvGrpSpPr>
        <p:grpSpPr>
          <a:xfrm>
            <a:off x="2603877" y="4607941"/>
            <a:ext cx="6278370" cy="1144805"/>
            <a:chOff x="1166319" y="4070779"/>
            <a:chExt cx="6278370" cy="1144805"/>
          </a:xfrm>
        </p:grpSpPr>
        <p:sp>
          <p:nvSpPr>
            <p:cNvPr id="57" name="Espace réservé du contenu 4">
              <a:extLst>
                <a:ext uri="{FF2B5EF4-FFF2-40B4-BE49-F238E27FC236}">
                  <a16:creationId xmlns:a16="http://schemas.microsoft.com/office/drawing/2014/main" id="{EA48DC98-AD18-4125-BEC6-43F29499745E}"/>
                </a:ext>
              </a:extLst>
            </p:cNvPr>
            <p:cNvSpPr txBox="1">
              <a:spLocks/>
            </p:cNvSpPr>
            <p:nvPr/>
          </p:nvSpPr>
          <p:spPr>
            <a:xfrm>
              <a:off x="1166319" y="4244869"/>
              <a:ext cx="6169862" cy="92245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Blip>
                  <a:blip r:embed="rId3"/>
                </a:buBlip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4"/>
                </a:buBlip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5F259F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5F6670"/>
                </a:buClr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buFont typeface="Courier New" panose="02070309020205020404" pitchFamily="49" charset="0"/>
                <a:buChar char="o"/>
              </a:pPr>
              <a:r>
                <a:rPr lang="fr-FR" sz="2400" b="1" u="sng" dirty="0" err="1">
                  <a:solidFill>
                    <a:schemeClr val="bg1"/>
                  </a:solidFill>
                </a:rPr>
                <a:t>Complex</a:t>
              </a:r>
              <a:r>
                <a:rPr lang="fr-FR" sz="2400" b="1" u="sng" dirty="0">
                  <a:solidFill>
                    <a:schemeClr val="bg1"/>
                  </a:solidFill>
                </a:rPr>
                <a:t> Situations</a:t>
              </a:r>
              <a:r>
                <a:rPr lang="fr-FR" sz="2400" b="1" dirty="0">
                  <a:solidFill>
                    <a:schemeClr val="bg1"/>
                  </a:solidFill>
                </a:rPr>
                <a:t> </a:t>
              </a:r>
              <a:r>
                <a:rPr lang="fr-FR" sz="2400" dirty="0">
                  <a:solidFill>
                    <a:schemeClr val="bg1"/>
                  </a:solidFill>
                </a:rPr>
                <a:t>handling</a:t>
              </a:r>
              <a:endParaRPr lang="fr-FR" sz="2400" b="1" dirty="0">
                <a:solidFill>
                  <a:schemeClr val="bg1"/>
                </a:solidFill>
              </a:endParaRPr>
            </a:p>
            <a:p>
              <a:pPr lvl="1">
                <a:buFont typeface="Courier New" panose="02070309020205020404" pitchFamily="49" charset="0"/>
                <a:buChar char="o"/>
              </a:pPr>
              <a:r>
                <a:rPr lang="fr-FR" sz="2400" b="1" u="sng" dirty="0" err="1">
                  <a:solidFill>
                    <a:schemeClr val="bg1"/>
                  </a:solidFill>
                </a:rPr>
                <a:t>Aggregation</a:t>
              </a:r>
              <a:r>
                <a:rPr lang="fr-FR" sz="2400" b="1" u="sng" dirty="0">
                  <a:solidFill>
                    <a:schemeClr val="bg1"/>
                  </a:solidFill>
                </a:rPr>
                <a:t> </a:t>
              </a:r>
              <a:r>
                <a:rPr lang="fr-FR" sz="2400" b="1" u="sng" dirty="0" err="1">
                  <a:solidFill>
                    <a:schemeClr val="bg1"/>
                  </a:solidFill>
                </a:rPr>
                <a:t>Phenomenon</a:t>
              </a:r>
              <a:r>
                <a:rPr lang="fr-FR" sz="2400" b="1" dirty="0">
                  <a:solidFill>
                    <a:schemeClr val="bg1"/>
                  </a:solidFill>
                </a:rPr>
                <a:t> </a:t>
              </a:r>
              <a:r>
                <a:rPr lang="fr-FR" sz="2400" dirty="0" err="1">
                  <a:solidFill>
                    <a:schemeClr val="bg1"/>
                  </a:solidFill>
                </a:rPr>
                <a:t>sensitivity</a:t>
              </a:r>
              <a:endParaRPr lang="fr-FR" sz="2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A4064FB-CE88-4321-A689-E2ABA840CC27}"/>
                </a:ext>
              </a:extLst>
            </p:cNvPr>
            <p:cNvSpPr/>
            <p:nvPr/>
          </p:nvSpPr>
          <p:spPr>
            <a:xfrm>
              <a:off x="1501841" y="4070779"/>
              <a:ext cx="5942848" cy="1144805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</p:grpSp>
      <p:pic>
        <p:nvPicPr>
          <p:cNvPr id="23" name="Image 22">
            <a:extLst>
              <a:ext uri="{FF2B5EF4-FFF2-40B4-BE49-F238E27FC236}">
                <a16:creationId xmlns:a16="http://schemas.microsoft.com/office/drawing/2014/main" id="{3250BE64-55A1-445E-BAC3-E22147FB06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222" y="1892746"/>
            <a:ext cx="2475187" cy="3714141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59A69253-4A6E-4179-82A8-2FF74C94F559}"/>
              </a:ext>
            </a:extLst>
          </p:cNvPr>
          <p:cNvGrpSpPr/>
          <p:nvPr/>
        </p:nvGrpSpPr>
        <p:grpSpPr>
          <a:xfrm>
            <a:off x="3088677" y="3303417"/>
            <a:ext cx="4430052" cy="793872"/>
            <a:chOff x="2021253" y="2696556"/>
            <a:chExt cx="4430052" cy="7938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ZoneTexte 23">
                  <a:extLst>
                    <a:ext uri="{FF2B5EF4-FFF2-40B4-BE49-F238E27FC236}">
                      <a16:creationId xmlns:a16="http://schemas.microsoft.com/office/drawing/2014/main" id="{40877755-341E-4E18-A3E9-A0A62E76CAA1}"/>
                    </a:ext>
                  </a:extLst>
                </p:cNvPr>
                <p:cNvSpPr txBox="1"/>
                <p:nvPr/>
              </p:nvSpPr>
              <p:spPr>
                <a:xfrm>
                  <a:off x="2021253" y="2696556"/>
                  <a:ext cx="1699970" cy="7938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  <m:r>
                          <a:rPr lang="fr-F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2400" b="1" i="1" smtClean="0">
                                    <a:solidFill>
                                      <a:srgbClr val="FF46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b="1" i="1">
                                    <a:solidFill>
                                      <a:srgbClr val="FF46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fr-FR" sz="2400" b="1" i="1">
                                    <a:solidFill>
                                      <a:srgbClr val="FF46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𝑮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2400" b="1" i="1" smtClean="0">
                                <a:solidFill>
                                  <a:srgbClr val="00B9E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𝑫</m:t>
                            </m:r>
                          </m:den>
                        </m:f>
                        <m:r>
                          <a:rPr lang="fr-F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→</m:t>
                        </m:r>
                      </m:oMath>
                    </m:oMathPara>
                  </a14:m>
                  <a:endParaRPr lang="fr-FR" sz="2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ZoneTexte 23">
                  <a:extLst>
                    <a:ext uri="{FF2B5EF4-FFF2-40B4-BE49-F238E27FC236}">
                      <a16:creationId xmlns:a16="http://schemas.microsoft.com/office/drawing/2014/main" id="{40877755-341E-4E18-A3E9-A0A62E76CA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1253" y="2696556"/>
                  <a:ext cx="1699970" cy="79387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ZoneTexte 25">
                  <a:extLst>
                    <a:ext uri="{FF2B5EF4-FFF2-40B4-BE49-F238E27FC236}">
                      <a16:creationId xmlns:a16="http://schemas.microsoft.com/office/drawing/2014/main" id="{E5952190-32E8-4C4A-A13C-A5FD3CDB793B}"/>
                    </a:ext>
                  </a:extLst>
                </p:cNvPr>
                <p:cNvSpPr txBox="1"/>
                <p:nvPr/>
              </p:nvSpPr>
              <p:spPr>
                <a:xfrm>
                  <a:off x="3764009" y="2696556"/>
                  <a:ext cx="2687296" cy="7938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400" b="1" i="1" smtClean="0">
                                <a:solidFill>
                                  <a:srgbClr val="FF4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𝒄𝒐𝒏𝒔𝒕𝒓𝒂𝒊𝒏𝒆𝒅</m:t>
                            </m:r>
                          </m:num>
                          <m:den>
                            <m:r>
                              <a:rPr lang="fr-FR" sz="2400" b="1" i="1" smtClean="0">
                                <a:solidFill>
                                  <a:srgbClr val="00B9E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𝒖𝒏𝒄𝒐𝒏𝒔𝒕𝒓𝒂𝒊𝒏𝒆𝒅</m:t>
                            </m:r>
                          </m:den>
                        </m:f>
                      </m:oMath>
                    </m:oMathPara>
                  </a14:m>
                  <a:endParaRPr lang="fr-FR" sz="2400" b="1" dirty="0"/>
                </a:p>
              </p:txBody>
            </p:sp>
          </mc:Choice>
          <mc:Fallback xmlns="">
            <p:sp>
              <p:nvSpPr>
                <p:cNvPr id="26" name="ZoneTexte 25">
                  <a:extLst>
                    <a:ext uri="{FF2B5EF4-FFF2-40B4-BE49-F238E27FC236}">
                      <a16:creationId xmlns:a16="http://schemas.microsoft.com/office/drawing/2014/main" id="{E5952190-32E8-4C4A-A13C-A5FD3CDB79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4009" y="2696556"/>
                  <a:ext cx="2687296" cy="79387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047700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A2F02F-D673-46FA-8B82-CC67AA439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743" y="200721"/>
            <a:ext cx="10433119" cy="409893"/>
          </a:xfrm>
        </p:spPr>
        <p:txBody>
          <a:bodyPr>
            <a:noAutofit/>
          </a:bodyPr>
          <a:lstStyle/>
          <a:p>
            <a:r>
              <a:rPr lang="fr-FR" dirty="0"/>
              <a:t>MANIFOLD TORTUOSITY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6BBB026-FABA-4997-8E74-75A52F1BC8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b="1" i="1" kern="100" dirty="0">
                <a:solidFill>
                  <a:schemeClr val="bg1"/>
                </a:solidFill>
                <a:effectLst/>
                <a:latin typeface="+mj-lt"/>
                <a:ea typeface="Noto Serif CJK SC"/>
                <a:cs typeface="Lohit Devanagari"/>
              </a:rPr>
              <a:t>Manifold Tortuosity for Heterogen</a:t>
            </a:r>
            <a:r>
              <a:rPr lang="en-US" sz="1600" b="1" i="1" kern="100" dirty="0">
                <a:solidFill>
                  <a:schemeClr val="bg1"/>
                </a:solidFill>
                <a:latin typeface="+mj-lt"/>
                <a:ea typeface="Noto Serif CJK SC"/>
                <a:cs typeface="Lohit Devanagari"/>
              </a:rPr>
              <a:t>eous Microstructures </a:t>
            </a:r>
            <a:r>
              <a:rPr lang="en-US" sz="1600" b="1" i="1" kern="100" dirty="0" err="1">
                <a:solidFill>
                  <a:schemeClr val="bg1"/>
                </a:solidFill>
                <a:latin typeface="+mj-lt"/>
                <a:ea typeface="Noto Serif CJK SC"/>
                <a:cs typeface="Lohit Devanagari"/>
              </a:rPr>
              <a:t>Characterisation</a:t>
            </a:r>
            <a:endParaRPr lang="fr-FR" sz="1600" b="1" i="1" dirty="0">
              <a:solidFill>
                <a:schemeClr val="bg1"/>
              </a:solidFill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D67B62E-D78F-4D9E-9DD9-6F20799F4BC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04450" y="1445047"/>
            <a:ext cx="5532437" cy="4379592"/>
          </a:xfrm>
        </p:spPr>
        <p:txBody>
          <a:bodyPr/>
          <a:lstStyle/>
          <a:p>
            <a:r>
              <a:rPr lang="fr-FR" sz="2400" b="1" i="1" u="sng" dirty="0">
                <a:solidFill>
                  <a:schemeClr val="bg1"/>
                </a:solidFill>
              </a:rPr>
              <a:t>M-</a:t>
            </a:r>
            <a:r>
              <a:rPr lang="fr-FR" sz="2400" b="1" i="1" u="sng" dirty="0" err="1">
                <a:solidFill>
                  <a:schemeClr val="bg1"/>
                </a:solidFill>
              </a:rPr>
              <a:t>tortuosity</a:t>
            </a:r>
            <a:r>
              <a:rPr lang="fr-FR" sz="2400" u="sng" dirty="0">
                <a:solidFill>
                  <a:schemeClr val="bg1"/>
                </a:solidFill>
              </a:rPr>
              <a:t> </a:t>
            </a:r>
            <a:r>
              <a:rPr lang="fr-FR" sz="2400" u="sng" dirty="0" err="1">
                <a:solidFill>
                  <a:schemeClr val="bg1"/>
                </a:solidFill>
              </a:rPr>
              <a:t>characterization</a:t>
            </a:r>
            <a:endParaRPr lang="fr-FR" sz="1200" u="sng" dirty="0">
              <a:solidFill>
                <a:schemeClr val="bg1"/>
              </a:solidFill>
            </a:endParaRPr>
          </a:p>
          <a:p>
            <a:pPr marL="800100" lvl="1" indent="-342900">
              <a:spcBef>
                <a:spcPts val="2400"/>
              </a:spcBef>
              <a:buFont typeface="+mj-lt"/>
              <a:buAutoNum type="arabicPeriod"/>
            </a:pPr>
            <a:r>
              <a:rPr lang="fr-FR" dirty="0" err="1">
                <a:solidFill>
                  <a:schemeClr val="bg1"/>
                </a:solidFill>
              </a:rPr>
              <a:t>Stochastic</a:t>
            </a:r>
            <a:r>
              <a:rPr lang="fr-FR" dirty="0">
                <a:solidFill>
                  <a:schemeClr val="bg1"/>
                </a:solidFill>
              </a:rPr>
              <a:t> point sampling in the microstructure to </a:t>
            </a:r>
            <a:r>
              <a:rPr lang="fr-FR" dirty="0" err="1">
                <a:solidFill>
                  <a:schemeClr val="bg1"/>
                </a:solidFill>
              </a:rPr>
              <a:t>analyze</a:t>
            </a:r>
            <a:endParaRPr lang="fr-FR" dirty="0">
              <a:solidFill>
                <a:schemeClr val="bg1"/>
              </a:solidFill>
            </a:endParaRPr>
          </a:p>
          <a:p>
            <a:pPr marL="800100" lvl="1" indent="-342900">
              <a:spcBef>
                <a:spcPts val="2400"/>
              </a:spcBef>
              <a:buFont typeface="+mj-lt"/>
              <a:buAutoNum type="arabicPeriod"/>
            </a:pPr>
            <a:r>
              <a:rPr lang="fr-FR" dirty="0">
                <a:solidFill>
                  <a:schemeClr val="bg1"/>
                </a:solidFill>
              </a:rPr>
              <a:t>Local insights (one per point):</a:t>
            </a:r>
          </a:p>
          <a:p>
            <a:pPr marL="1257300" lvl="2" indent="-342900">
              <a:spcBef>
                <a:spcPts val="6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fr-FR" dirty="0" err="1">
                <a:solidFill>
                  <a:schemeClr val="bg1"/>
                </a:solidFill>
              </a:rPr>
              <a:t>Paths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between</a:t>
            </a:r>
            <a:r>
              <a:rPr lang="fr-FR" dirty="0">
                <a:solidFill>
                  <a:schemeClr val="bg1"/>
                </a:solidFill>
              </a:rPr>
              <a:t> points → </a:t>
            </a:r>
            <a:r>
              <a:rPr lang="fr-FR" dirty="0" err="1">
                <a:solidFill>
                  <a:schemeClr val="bg1"/>
                </a:solidFill>
              </a:rPr>
              <a:t>scalar</a:t>
            </a:r>
            <a:r>
              <a:rPr lang="fr-FR" dirty="0">
                <a:solidFill>
                  <a:schemeClr val="bg1"/>
                </a:solidFill>
              </a:rPr>
              <a:t> value</a:t>
            </a:r>
          </a:p>
          <a:p>
            <a:pPr marL="1257300" lvl="2" indent="-342900">
              <a:spcBef>
                <a:spcPts val="600"/>
              </a:spcBef>
              <a:buFont typeface="+mj-lt"/>
              <a:buAutoNum type="arabicPeriod"/>
            </a:pPr>
            <a:endParaRPr lang="fr-FR" dirty="0">
              <a:solidFill>
                <a:schemeClr val="bg1"/>
              </a:solidFill>
            </a:endParaRPr>
          </a:p>
          <a:p>
            <a:pPr marL="800100" lvl="1" indent="-342900">
              <a:spcBef>
                <a:spcPts val="2400"/>
              </a:spcBef>
              <a:buFont typeface="+mj-lt"/>
              <a:buAutoNum type="arabicPeriod"/>
            </a:pPr>
            <a:r>
              <a:rPr lang="fr-FR" dirty="0" err="1">
                <a:solidFill>
                  <a:schemeClr val="bg1"/>
                </a:solidFill>
              </a:rPr>
              <a:t>Representative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tortuosity</a:t>
            </a:r>
            <a:r>
              <a:rPr lang="fr-FR" dirty="0">
                <a:solidFill>
                  <a:schemeClr val="bg1"/>
                </a:solidFill>
              </a:rPr>
              <a:t> (</a:t>
            </a:r>
            <a:r>
              <a:rPr lang="fr-FR" dirty="0" err="1">
                <a:solidFill>
                  <a:schemeClr val="bg1"/>
                </a:solidFill>
              </a:rPr>
              <a:t>average</a:t>
            </a:r>
            <a:r>
              <a:rPr lang="fr-FR" dirty="0">
                <a:solidFill>
                  <a:schemeClr val="bg1"/>
                </a:solidFill>
              </a:rPr>
              <a:t>) : </a:t>
            </a:r>
          </a:p>
          <a:p>
            <a:pPr marL="1257300" lvl="2" indent="-342900">
              <a:spcBef>
                <a:spcPts val="6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fr-FR" dirty="0">
                <a:solidFill>
                  <a:schemeClr val="bg1"/>
                </a:solidFill>
              </a:rPr>
              <a:t>Final </a:t>
            </a:r>
            <a:r>
              <a:rPr lang="fr-FR" dirty="0" err="1">
                <a:solidFill>
                  <a:schemeClr val="bg1"/>
                </a:solidFill>
              </a:rPr>
              <a:t>scalar</a:t>
            </a:r>
            <a:r>
              <a:rPr lang="fr-FR" dirty="0">
                <a:solidFill>
                  <a:schemeClr val="bg1"/>
                </a:solidFill>
              </a:rPr>
              <a:t> value</a:t>
            </a:r>
          </a:p>
        </p:txBody>
      </p:sp>
      <p:pic>
        <p:nvPicPr>
          <p:cNvPr id="6" name="Image 5" descr="Une image contenant Caractère coloré, capture d’écran, motif, flou&#10;&#10;Description générée automatiquement">
            <a:extLst>
              <a:ext uri="{FF2B5EF4-FFF2-40B4-BE49-F238E27FC236}">
                <a16:creationId xmlns:a16="http://schemas.microsoft.com/office/drawing/2014/main" id="{967086B5-E79E-45A4-99A1-2866B0852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702" y="1238444"/>
            <a:ext cx="3393214" cy="3393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 descr="Une image contenant Caractère coloré, motif, capture d’écran, art&#10;&#10;Description générée automatiquement">
            <a:extLst>
              <a:ext uri="{FF2B5EF4-FFF2-40B4-BE49-F238E27FC236}">
                <a16:creationId xmlns:a16="http://schemas.microsoft.com/office/drawing/2014/main" id="{DD378BA8-B743-4E7A-BDFB-71C22E9D4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701" y="1238444"/>
            <a:ext cx="3393215" cy="3393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12D51EF4-C786-49CD-9930-6ADDE4BE0817}"/>
              </a:ext>
            </a:extLst>
          </p:cNvPr>
          <p:cNvSpPr txBox="1"/>
          <p:nvPr/>
        </p:nvSpPr>
        <p:spPr>
          <a:xfrm>
            <a:off x="1747312" y="6190236"/>
            <a:ext cx="88712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i="1" dirty="0">
                <a:solidFill>
                  <a:schemeClr val="bg1"/>
                </a:solidFill>
              </a:rPr>
              <a:t>[20] </a:t>
            </a:r>
            <a:r>
              <a:rPr lang="fr-FR" sz="900" i="1" dirty="0" err="1">
                <a:solidFill>
                  <a:schemeClr val="bg1"/>
                </a:solidFill>
              </a:rPr>
              <a:t>Chaniot</a:t>
            </a:r>
            <a:r>
              <a:rPr lang="fr-FR" sz="900" i="1" dirty="0">
                <a:solidFill>
                  <a:schemeClr val="bg1"/>
                </a:solidFill>
              </a:rPr>
              <a:t> J et al. (2024). Science and </a:t>
            </a:r>
            <a:r>
              <a:rPr lang="fr-FR" sz="900" i="1" dirty="0" err="1">
                <a:solidFill>
                  <a:schemeClr val="bg1"/>
                </a:solidFill>
              </a:rPr>
              <a:t>Technology</a:t>
            </a:r>
            <a:r>
              <a:rPr lang="fr-FR" sz="900" i="1" dirty="0">
                <a:solidFill>
                  <a:schemeClr val="bg1"/>
                </a:solidFill>
              </a:rPr>
              <a:t> for Energy Transition </a:t>
            </a:r>
            <a:br>
              <a:rPr lang="fr-FR" sz="900" i="1" dirty="0">
                <a:solidFill>
                  <a:schemeClr val="bg1"/>
                </a:solidFill>
              </a:rPr>
            </a:br>
            <a:r>
              <a:rPr lang="fr-FR" sz="900" i="1" dirty="0">
                <a:solidFill>
                  <a:schemeClr val="bg1"/>
                </a:solidFill>
              </a:rPr>
              <a:t>[21] </a:t>
            </a:r>
            <a:r>
              <a:rPr lang="fr-FR" sz="900" i="1" dirty="0" err="1">
                <a:solidFill>
                  <a:schemeClr val="bg1"/>
                </a:solidFill>
              </a:rPr>
              <a:t>Chaniot</a:t>
            </a:r>
            <a:r>
              <a:rPr lang="fr-FR" sz="900" i="1" dirty="0">
                <a:solidFill>
                  <a:schemeClr val="bg1"/>
                </a:solidFill>
              </a:rPr>
              <a:t> J et al. (2019). Image </a:t>
            </a:r>
            <a:r>
              <a:rPr lang="fr-FR" sz="900" i="1" dirty="0" err="1">
                <a:solidFill>
                  <a:schemeClr val="bg1"/>
                </a:solidFill>
              </a:rPr>
              <a:t>Analysis</a:t>
            </a:r>
            <a:r>
              <a:rPr lang="fr-FR" sz="900" i="1" dirty="0">
                <a:solidFill>
                  <a:schemeClr val="bg1"/>
                </a:solidFill>
              </a:rPr>
              <a:t> &amp; </a:t>
            </a:r>
            <a:r>
              <a:rPr lang="fr-FR" sz="900" i="1" dirty="0" err="1">
                <a:solidFill>
                  <a:schemeClr val="bg1"/>
                </a:solidFill>
              </a:rPr>
              <a:t>Stereology</a:t>
            </a:r>
            <a:endParaRPr lang="fr-FR" sz="900" i="1" dirty="0">
              <a:solidFill>
                <a:schemeClr val="bg1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E6E9ED3-C92A-490E-8917-23E59CD818BE}"/>
              </a:ext>
            </a:extLst>
          </p:cNvPr>
          <p:cNvSpPr/>
          <p:nvPr/>
        </p:nvSpPr>
        <p:spPr>
          <a:xfrm>
            <a:off x="1747312" y="1447059"/>
            <a:ext cx="232364" cy="225071"/>
          </a:xfrm>
          <a:prstGeom prst="ellipse">
            <a:avLst/>
          </a:prstGeom>
          <a:solidFill>
            <a:srgbClr val="FF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7986CCC9-AB43-4791-AA15-37D83E8CB91D}"/>
              </a:ext>
            </a:extLst>
          </p:cNvPr>
          <p:cNvGrpSpPr/>
          <p:nvPr/>
        </p:nvGrpSpPr>
        <p:grpSpPr>
          <a:xfrm>
            <a:off x="6395651" y="4964898"/>
            <a:ext cx="5294779" cy="1214551"/>
            <a:chOff x="7043839" y="4964898"/>
            <a:chExt cx="4753191" cy="12145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ZoneTexte 9">
                  <a:extLst>
                    <a:ext uri="{FF2B5EF4-FFF2-40B4-BE49-F238E27FC236}">
                      <a16:creationId xmlns:a16="http://schemas.microsoft.com/office/drawing/2014/main" id="{4CCF0023-8276-492C-82BE-5C5B42DA4A2D}"/>
                    </a:ext>
                  </a:extLst>
                </p:cNvPr>
                <p:cNvSpPr txBox="1"/>
                <p:nvPr/>
              </p:nvSpPr>
              <p:spPr>
                <a:xfrm>
                  <a:off x="7043839" y="4964898"/>
                  <a:ext cx="2892711" cy="98828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400" b="1" i="1" smtClean="0">
                            <a:solidFill>
                              <a:srgbClr val="FF46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fr-F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den>
                        </m:f>
                        <m:r>
                          <a:rPr lang="fr-F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fr-FR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fr-FR" sz="24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l-GR" sz="2400" b="1" i="1" smtClean="0">
                                <a:solidFill>
                                  <a:srgbClr val="FF00E1"/>
                                </a:solidFill>
                                <a:latin typeface="Cambria Math" panose="02040503050406030204" pitchFamily="18" charset="0"/>
                              </a:rPr>
                              <m:t>ρ</m:t>
                            </m:r>
                            <m:r>
                              <a:rPr lang="fr-FR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sSubSup>
                              <m:sSubSupPr>
                                <m:ctrlPr>
                                  <a:rPr lang="fr-FR" sz="2400" b="1" i="1" smtClean="0">
                                    <a:solidFill>
                                      <a:srgbClr val="FF46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2400" b="1" i="1">
                                    <a:solidFill>
                                      <a:srgbClr val="FF4600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fr-FR" sz="2400" b="1" i="1">
                                    <a:solidFill>
                                      <a:srgbClr val="FF4600"/>
                                    </a:solidFill>
                                    <a:latin typeface="Cambria Math" panose="02040503050406030204" pitchFamily="18" charset="0"/>
                                  </a:rPr>
                                  <m:t>𝑮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l-GR" sz="2400" b="1" i="1" smtClean="0">
                                    <a:solidFill>
                                      <a:srgbClr val="FF4600"/>
                                    </a:solidFill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</m:sup>
                            </m:sSubSup>
                          </m:e>
                        </m:nary>
                        <m: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sz="24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oMath>
                    </m:oMathPara>
                  </a14:m>
                  <a:endParaRPr lang="fr-FR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ZoneTexte 9">
                  <a:extLst>
                    <a:ext uri="{FF2B5EF4-FFF2-40B4-BE49-F238E27FC236}">
                      <a16:creationId xmlns:a16="http://schemas.microsoft.com/office/drawing/2014/main" id="{4CCF0023-8276-492C-82BE-5C5B42DA4A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3839" y="4964898"/>
                  <a:ext cx="2892711" cy="98828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ZoneTexte 13">
                  <a:extLst>
                    <a:ext uri="{FF2B5EF4-FFF2-40B4-BE49-F238E27FC236}">
                      <a16:creationId xmlns:a16="http://schemas.microsoft.com/office/drawing/2014/main" id="{43A7F433-193F-4E42-B8D2-8D49DE3DFE38}"/>
                    </a:ext>
                  </a:extLst>
                </p:cNvPr>
                <p:cNvSpPr txBox="1"/>
                <p:nvPr/>
              </p:nvSpPr>
              <p:spPr>
                <a:xfrm>
                  <a:off x="10196694" y="5071049"/>
                  <a:ext cx="1600336" cy="76437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  <m:r>
                          <a:rPr lang="fr-FR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fr-FR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fr-FR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l-GR" b="1" i="1" smtClean="0">
                                <a:solidFill>
                                  <a:srgbClr val="FF00E1"/>
                                </a:solidFill>
                                <a:latin typeface="Cambria Math" panose="02040503050406030204" pitchFamily="18" charset="0"/>
                              </a:rPr>
                              <m:t>ρ</m:t>
                            </m:r>
                            <m:r>
                              <a:rPr lang="fr-FR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sSubSup>
                              <m:sSubSupPr>
                                <m:ctrlPr>
                                  <a:rPr lang="fr-FR" b="1" i="1" smtClean="0">
                                    <a:solidFill>
                                      <a:srgbClr val="FF46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b="1" i="1">
                                    <a:solidFill>
                                      <a:srgbClr val="FF4600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fr-FR" b="1" i="1">
                                    <a:solidFill>
                                      <a:srgbClr val="FF4600"/>
                                    </a:solidFill>
                                    <a:latin typeface="Cambria Math" panose="02040503050406030204" pitchFamily="18" charset="0"/>
                                  </a:rPr>
                                  <m:t>𝑮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l-GR" b="1" i="1" smtClean="0">
                                    <a:solidFill>
                                      <a:srgbClr val="FF4600"/>
                                    </a:solidFill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</m:sup>
                            </m:sSubSup>
                          </m:e>
                        </m:nary>
                      </m:oMath>
                    </m:oMathPara>
                  </a14:m>
                  <a:endParaRPr lang="fr-FR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ZoneTexte 13">
                  <a:extLst>
                    <a:ext uri="{FF2B5EF4-FFF2-40B4-BE49-F238E27FC236}">
                      <a16:creationId xmlns:a16="http://schemas.microsoft.com/office/drawing/2014/main" id="{43A7F433-193F-4E42-B8D2-8D49DE3DFE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96694" y="5071049"/>
                  <a:ext cx="1600336" cy="76437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24E7ABFE-9DD3-45B3-8E30-F6699EE7BB03}"/>
                </a:ext>
              </a:extLst>
            </p:cNvPr>
            <p:cNvCxnSpPr/>
            <p:nvPr/>
          </p:nvCxnSpPr>
          <p:spPr>
            <a:xfrm>
              <a:off x="8770668" y="5641848"/>
              <a:ext cx="227028" cy="193577"/>
            </a:xfrm>
            <a:prstGeom prst="straightConnector1">
              <a:avLst/>
            </a:prstGeom>
            <a:ln w="38100">
              <a:solidFill>
                <a:srgbClr val="FF00E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F03D29C0-A21C-4930-9D10-32CB0AE3A01F}"/>
                </a:ext>
              </a:extLst>
            </p:cNvPr>
            <p:cNvSpPr txBox="1"/>
            <p:nvPr/>
          </p:nvSpPr>
          <p:spPr>
            <a:xfrm>
              <a:off x="8487180" y="5810117"/>
              <a:ext cx="295589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FF00E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Boolean « percolation » value</a:t>
              </a:r>
            </a:p>
          </p:txBody>
        </p:sp>
      </p:grpSp>
      <p:sp>
        <p:nvSpPr>
          <p:cNvPr id="18" name="Ellipse 17">
            <a:extLst>
              <a:ext uri="{FF2B5EF4-FFF2-40B4-BE49-F238E27FC236}">
                <a16:creationId xmlns:a16="http://schemas.microsoft.com/office/drawing/2014/main" id="{F14FE256-2DF9-411F-9B1B-41811435AD28}"/>
              </a:ext>
            </a:extLst>
          </p:cNvPr>
          <p:cNvSpPr/>
          <p:nvPr/>
        </p:nvSpPr>
        <p:spPr>
          <a:xfrm>
            <a:off x="3224783" y="1386055"/>
            <a:ext cx="232364" cy="225071"/>
          </a:xfrm>
          <a:prstGeom prst="ellipse">
            <a:avLst/>
          </a:prstGeom>
          <a:solidFill>
            <a:srgbClr val="FF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C47660F-133C-46CE-AF8C-2111B3EFE27C}"/>
              </a:ext>
            </a:extLst>
          </p:cNvPr>
          <p:cNvSpPr/>
          <p:nvPr/>
        </p:nvSpPr>
        <p:spPr>
          <a:xfrm>
            <a:off x="4433549" y="1268774"/>
            <a:ext cx="232364" cy="225071"/>
          </a:xfrm>
          <a:prstGeom prst="ellipse">
            <a:avLst/>
          </a:prstGeom>
          <a:solidFill>
            <a:srgbClr val="FF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6AC0C6A-A08A-4065-8AC8-B5A164FEB2E5}"/>
              </a:ext>
            </a:extLst>
          </p:cNvPr>
          <p:cNvSpPr/>
          <p:nvPr/>
        </p:nvSpPr>
        <p:spPr>
          <a:xfrm>
            <a:off x="2558481" y="2623392"/>
            <a:ext cx="232364" cy="225071"/>
          </a:xfrm>
          <a:prstGeom prst="ellipse">
            <a:avLst/>
          </a:prstGeom>
          <a:solidFill>
            <a:srgbClr val="FF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EC23251-E656-4C2D-A016-AE88472D94AB}"/>
              </a:ext>
            </a:extLst>
          </p:cNvPr>
          <p:cNvSpPr/>
          <p:nvPr/>
        </p:nvSpPr>
        <p:spPr>
          <a:xfrm>
            <a:off x="3012352" y="4294052"/>
            <a:ext cx="232364" cy="225071"/>
          </a:xfrm>
          <a:prstGeom prst="ellipse">
            <a:avLst/>
          </a:prstGeom>
          <a:solidFill>
            <a:srgbClr val="FF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76DB9705-5FA9-4907-85C0-38EC6D19FBD2}"/>
              </a:ext>
            </a:extLst>
          </p:cNvPr>
          <p:cNvSpPr/>
          <p:nvPr/>
        </p:nvSpPr>
        <p:spPr>
          <a:xfrm>
            <a:off x="4043988" y="2565517"/>
            <a:ext cx="232364" cy="225071"/>
          </a:xfrm>
          <a:prstGeom prst="ellipse">
            <a:avLst/>
          </a:prstGeom>
          <a:solidFill>
            <a:srgbClr val="FF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198369FD-43C8-4A64-933C-C11CF30341F4}"/>
              </a:ext>
            </a:extLst>
          </p:cNvPr>
          <p:cNvSpPr/>
          <p:nvPr/>
        </p:nvSpPr>
        <p:spPr>
          <a:xfrm>
            <a:off x="4307842" y="3934930"/>
            <a:ext cx="232364" cy="225071"/>
          </a:xfrm>
          <a:prstGeom prst="ellipse">
            <a:avLst/>
          </a:prstGeom>
          <a:solidFill>
            <a:srgbClr val="FF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E34CB11B-A7C8-4B98-A817-09064161CE9C}"/>
              </a:ext>
            </a:extLst>
          </p:cNvPr>
          <p:cNvSpPr/>
          <p:nvPr/>
        </p:nvSpPr>
        <p:spPr>
          <a:xfrm>
            <a:off x="3444820" y="3460058"/>
            <a:ext cx="232364" cy="225071"/>
          </a:xfrm>
          <a:prstGeom prst="ellipse">
            <a:avLst/>
          </a:prstGeom>
          <a:solidFill>
            <a:srgbClr val="FF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E501749F-F248-4CE0-A114-B533599193A9}"/>
              </a:ext>
            </a:extLst>
          </p:cNvPr>
          <p:cNvSpPr/>
          <p:nvPr/>
        </p:nvSpPr>
        <p:spPr>
          <a:xfrm>
            <a:off x="1620853" y="2894173"/>
            <a:ext cx="232364" cy="225071"/>
          </a:xfrm>
          <a:prstGeom prst="ellipse">
            <a:avLst/>
          </a:prstGeom>
          <a:solidFill>
            <a:srgbClr val="FF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3F3E8978-6AC8-4F91-A836-4EB6777621EF}"/>
              </a:ext>
            </a:extLst>
          </p:cNvPr>
          <p:cNvSpPr/>
          <p:nvPr/>
        </p:nvSpPr>
        <p:spPr>
          <a:xfrm>
            <a:off x="1597703" y="4171576"/>
            <a:ext cx="232364" cy="225071"/>
          </a:xfrm>
          <a:prstGeom prst="ellipse">
            <a:avLst/>
          </a:prstGeom>
          <a:solidFill>
            <a:srgbClr val="FF4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EEF6C0FF-765C-485B-8ADD-4EA49CF8EA14}"/>
                  </a:ext>
                </a:extLst>
              </p:cNvPr>
              <p:cNvSpPr txBox="1"/>
              <p:nvPr/>
            </p:nvSpPr>
            <p:spPr>
              <a:xfrm>
                <a:off x="5691415" y="4975684"/>
                <a:ext cx="3550534" cy="9882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τ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den>
                      </m:f>
                      <m:r>
                        <a:rPr lang="fr-FR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fr-FR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fr-FR" sz="2400" b="1" i="1">
                              <a:solidFill>
                                <a:srgbClr val="FF46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</m:nary>
                    </m:oMath>
                  </m:oMathPara>
                </a14:m>
                <a:endParaRPr lang="fr-FR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EEF6C0FF-765C-485B-8ADD-4EA49CF8E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415" y="4975684"/>
                <a:ext cx="3550534" cy="9882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e 30">
            <a:extLst>
              <a:ext uri="{FF2B5EF4-FFF2-40B4-BE49-F238E27FC236}">
                <a16:creationId xmlns:a16="http://schemas.microsoft.com/office/drawing/2014/main" id="{B10D02A8-D5A3-41E9-A673-0F2EA09FD23E}"/>
              </a:ext>
            </a:extLst>
          </p:cNvPr>
          <p:cNvGrpSpPr/>
          <p:nvPr/>
        </p:nvGrpSpPr>
        <p:grpSpPr>
          <a:xfrm>
            <a:off x="-13328" y="4857239"/>
            <a:ext cx="6278370" cy="1144805"/>
            <a:chOff x="1166319" y="4070779"/>
            <a:chExt cx="6278370" cy="1144805"/>
          </a:xfrm>
        </p:grpSpPr>
        <p:sp>
          <p:nvSpPr>
            <p:cNvPr id="32" name="Espace réservé du contenu 4">
              <a:extLst>
                <a:ext uri="{FF2B5EF4-FFF2-40B4-BE49-F238E27FC236}">
                  <a16:creationId xmlns:a16="http://schemas.microsoft.com/office/drawing/2014/main" id="{29DC949C-0D28-439C-ABC9-1E55254CF781}"/>
                </a:ext>
              </a:extLst>
            </p:cNvPr>
            <p:cNvSpPr txBox="1">
              <a:spLocks/>
            </p:cNvSpPr>
            <p:nvPr/>
          </p:nvSpPr>
          <p:spPr>
            <a:xfrm>
              <a:off x="1166319" y="4244869"/>
              <a:ext cx="6169862" cy="92245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Blip>
                  <a:blip r:embed="rId7"/>
                </a:buBlip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8"/>
                </a:buBlip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5F259F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5F6670"/>
                </a:buClr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buFont typeface="Courier New" panose="02070309020205020404" pitchFamily="49" charset="0"/>
                <a:buChar char="o"/>
              </a:pPr>
              <a:r>
                <a:rPr lang="fr-FR" sz="2400" b="1" u="sng" dirty="0" err="1">
                  <a:solidFill>
                    <a:schemeClr val="bg1"/>
                  </a:solidFill>
                </a:rPr>
                <a:t>Complex</a:t>
              </a:r>
              <a:r>
                <a:rPr lang="fr-FR" sz="2400" b="1" u="sng" dirty="0">
                  <a:solidFill>
                    <a:schemeClr val="bg1"/>
                  </a:solidFill>
                </a:rPr>
                <a:t> Situations</a:t>
              </a:r>
              <a:r>
                <a:rPr lang="fr-FR" sz="2400" b="1" dirty="0">
                  <a:solidFill>
                    <a:schemeClr val="bg1"/>
                  </a:solidFill>
                </a:rPr>
                <a:t> </a:t>
              </a:r>
              <a:r>
                <a:rPr lang="fr-FR" sz="2400" dirty="0">
                  <a:solidFill>
                    <a:schemeClr val="bg1"/>
                  </a:solidFill>
                </a:rPr>
                <a:t>handling</a:t>
              </a:r>
              <a:endParaRPr lang="fr-FR" sz="2400" b="1" dirty="0">
                <a:solidFill>
                  <a:schemeClr val="bg1"/>
                </a:solidFill>
              </a:endParaRPr>
            </a:p>
            <a:p>
              <a:pPr lvl="1">
                <a:buFont typeface="Courier New" panose="02070309020205020404" pitchFamily="49" charset="0"/>
                <a:buChar char="o"/>
              </a:pPr>
              <a:r>
                <a:rPr lang="fr-FR" sz="2400" b="1" u="sng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Aggregation</a:t>
              </a:r>
              <a:r>
                <a:rPr lang="fr-FR" sz="24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fr-FR" sz="2400" b="1" u="sng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Phenomenon</a:t>
              </a:r>
              <a:r>
                <a:rPr lang="fr-F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fr-F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sensitivity</a:t>
              </a:r>
              <a:endParaRPr lang="fr-FR" sz="2400" b="1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8F96815-D8D7-41FD-B78F-59796669272F}"/>
                </a:ext>
              </a:extLst>
            </p:cNvPr>
            <p:cNvSpPr/>
            <p:nvPr/>
          </p:nvSpPr>
          <p:spPr>
            <a:xfrm>
              <a:off x="1501841" y="4070779"/>
              <a:ext cx="5942848" cy="1144805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4629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 animBg="1"/>
      <p:bldP spid="18" grpId="2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A2F02F-D673-46FA-8B82-CC67AA439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743" y="200721"/>
            <a:ext cx="10433119" cy="409893"/>
          </a:xfrm>
        </p:spPr>
        <p:txBody>
          <a:bodyPr>
            <a:noAutofit/>
          </a:bodyPr>
          <a:lstStyle/>
          <a:p>
            <a:r>
              <a:rPr lang="fr-FR" dirty="0"/>
              <a:t>COMPLEX SITUATIONS HANDLING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6BBB026-FABA-4997-8E74-75A52F1BC8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b="1" i="1" kern="100" dirty="0">
                <a:solidFill>
                  <a:schemeClr val="bg1"/>
                </a:solidFill>
                <a:effectLst/>
                <a:latin typeface="+mj-lt"/>
                <a:ea typeface="Noto Serif CJK SC"/>
                <a:cs typeface="Lohit Devanagari"/>
              </a:rPr>
              <a:t>Manifold Tortuosity for Heterogen</a:t>
            </a:r>
            <a:r>
              <a:rPr lang="en-US" sz="1600" b="1" i="1" kern="100" dirty="0">
                <a:solidFill>
                  <a:schemeClr val="bg1"/>
                </a:solidFill>
                <a:latin typeface="+mj-lt"/>
                <a:ea typeface="Noto Serif CJK SC"/>
                <a:cs typeface="Lohit Devanagari"/>
              </a:rPr>
              <a:t>eous Microstructures </a:t>
            </a:r>
            <a:r>
              <a:rPr lang="en-US" sz="1600" b="1" i="1" kern="100" dirty="0" err="1">
                <a:solidFill>
                  <a:schemeClr val="bg1"/>
                </a:solidFill>
                <a:latin typeface="+mj-lt"/>
                <a:ea typeface="Noto Serif CJK SC"/>
                <a:cs typeface="Lohit Devanagari"/>
              </a:rPr>
              <a:t>Characterisation</a:t>
            </a:r>
            <a:endParaRPr lang="fr-FR" sz="1600" b="1" i="1" dirty="0">
              <a:solidFill>
                <a:schemeClr val="bg1"/>
              </a:solidFill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D67B62E-D78F-4D9E-9DD9-6F20799F4BC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04450" y="1451223"/>
            <a:ext cx="5532437" cy="4327116"/>
          </a:xfrm>
        </p:spPr>
        <p:txBody>
          <a:bodyPr/>
          <a:lstStyle/>
          <a:p>
            <a:r>
              <a:rPr lang="fr-FR" sz="2400" b="1" i="1" u="sng" dirty="0">
                <a:solidFill>
                  <a:schemeClr val="bg1"/>
                </a:solidFill>
              </a:rPr>
              <a:t>M-</a:t>
            </a:r>
            <a:r>
              <a:rPr lang="fr-FR" sz="2400" b="1" i="1" u="sng" dirty="0" err="1">
                <a:solidFill>
                  <a:schemeClr val="bg1"/>
                </a:solidFill>
              </a:rPr>
              <a:t>tortuosity</a:t>
            </a:r>
            <a:r>
              <a:rPr lang="fr-FR" sz="2400" u="sng" dirty="0">
                <a:solidFill>
                  <a:schemeClr val="bg1"/>
                </a:solidFill>
              </a:rPr>
              <a:t> </a:t>
            </a:r>
            <a:r>
              <a:rPr lang="fr-FR" sz="2400" u="sng" dirty="0" err="1">
                <a:solidFill>
                  <a:schemeClr val="bg1"/>
                </a:solidFill>
              </a:rPr>
              <a:t>characterization</a:t>
            </a:r>
            <a:endParaRPr lang="fr-FR" sz="1200" u="sng" dirty="0">
              <a:solidFill>
                <a:schemeClr val="bg1"/>
              </a:solidFill>
            </a:endParaRPr>
          </a:p>
          <a:p>
            <a:pPr marL="800100" lvl="1" indent="-342900">
              <a:spcBef>
                <a:spcPts val="2400"/>
              </a:spcBef>
              <a:buFont typeface="+mj-lt"/>
              <a:buAutoNum type="arabicPeriod"/>
            </a:pPr>
            <a:r>
              <a:rPr lang="fr-FR" dirty="0" err="1">
                <a:solidFill>
                  <a:schemeClr val="bg1"/>
                </a:solidFill>
              </a:rPr>
              <a:t>Stochastic</a:t>
            </a:r>
            <a:r>
              <a:rPr lang="fr-FR" dirty="0">
                <a:solidFill>
                  <a:schemeClr val="bg1"/>
                </a:solidFill>
              </a:rPr>
              <a:t> point sampling in the microstructure to </a:t>
            </a:r>
            <a:r>
              <a:rPr lang="fr-FR" dirty="0" err="1">
                <a:solidFill>
                  <a:schemeClr val="bg1"/>
                </a:solidFill>
              </a:rPr>
              <a:t>analyze</a:t>
            </a:r>
            <a:endParaRPr lang="fr-FR" dirty="0">
              <a:solidFill>
                <a:schemeClr val="bg1"/>
              </a:solidFill>
            </a:endParaRPr>
          </a:p>
          <a:p>
            <a:pPr marL="800100" lvl="1" indent="-342900">
              <a:spcBef>
                <a:spcPts val="2400"/>
              </a:spcBef>
              <a:buFont typeface="+mj-lt"/>
              <a:buAutoNum type="arabicPeriod"/>
            </a:pPr>
            <a:r>
              <a:rPr lang="fr-FR" dirty="0">
                <a:solidFill>
                  <a:schemeClr val="bg1"/>
                </a:solidFill>
              </a:rPr>
              <a:t>Local insights (one per point):</a:t>
            </a:r>
          </a:p>
          <a:p>
            <a:pPr marL="1257300" lvl="2" indent="-342900">
              <a:spcBef>
                <a:spcPts val="6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fr-FR" dirty="0" err="1">
                <a:solidFill>
                  <a:schemeClr val="bg1"/>
                </a:solidFill>
              </a:rPr>
              <a:t>Paths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between</a:t>
            </a:r>
            <a:r>
              <a:rPr lang="fr-FR" dirty="0">
                <a:solidFill>
                  <a:schemeClr val="bg1"/>
                </a:solidFill>
              </a:rPr>
              <a:t> points → </a:t>
            </a:r>
            <a:r>
              <a:rPr lang="fr-FR" dirty="0" err="1">
                <a:solidFill>
                  <a:schemeClr val="bg1"/>
                </a:solidFill>
              </a:rPr>
              <a:t>scalar</a:t>
            </a:r>
            <a:r>
              <a:rPr lang="fr-FR" dirty="0">
                <a:solidFill>
                  <a:schemeClr val="bg1"/>
                </a:solidFill>
              </a:rPr>
              <a:t> value</a:t>
            </a:r>
          </a:p>
          <a:p>
            <a:pPr marL="1257300" lvl="2" indent="-342900">
              <a:spcBef>
                <a:spcPts val="600"/>
              </a:spcBef>
              <a:buClr>
                <a:srgbClr val="FFC000"/>
              </a:buClr>
              <a:buFont typeface="+mj-lt"/>
              <a:buAutoNum type="arabicPeriod"/>
            </a:pPr>
            <a:r>
              <a:rPr lang="fr-FR" b="1" dirty="0">
                <a:solidFill>
                  <a:srgbClr val="FFC000"/>
                </a:solidFill>
              </a:rPr>
              <a:t>One </a:t>
            </a:r>
            <a:r>
              <a:rPr lang="fr-FR" b="1" dirty="0" err="1">
                <a:solidFill>
                  <a:srgbClr val="FFC000"/>
                </a:solidFill>
              </a:rPr>
              <a:t>Map</a:t>
            </a:r>
            <a:r>
              <a:rPr lang="fr-FR" b="1" dirty="0">
                <a:solidFill>
                  <a:srgbClr val="FFC000"/>
                </a:solidFill>
              </a:rPr>
              <a:t> per point → distribution</a:t>
            </a:r>
          </a:p>
          <a:p>
            <a:pPr marL="800100" lvl="1" indent="-342900">
              <a:spcBef>
                <a:spcPts val="2400"/>
              </a:spcBef>
              <a:buFont typeface="+mj-lt"/>
              <a:buAutoNum type="arabicPeriod"/>
            </a:pPr>
            <a:r>
              <a:rPr lang="fr-FR" dirty="0" err="1">
                <a:solidFill>
                  <a:schemeClr val="bg1"/>
                </a:solidFill>
              </a:rPr>
              <a:t>Representative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tortuosity</a:t>
            </a:r>
            <a:r>
              <a:rPr lang="fr-FR" dirty="0">
                <a:solidFill>
                  <a:schemeClr val="bg1"/>
                </a:solidFill>
              </a:rPr>
              <a:t> (</a:t>
            </a:r>
            <a:r>
              <a:rPr lang="fr-FR" dirty="0" err="1">
                <a:solidFill>
                  <a:schemeClr val="bg1"/>
                </a:solidFill>
              </a:rPr>
              <a:t>average</a:t>
            </a:r>
            <a:r>
              <a:rPr lang="fr-FR" dirty="0">
                <a:solidFill>
                  <a:schemeClr val="bg1"/>
                </a:solidFill>
              </a:rPr>
              <a:t>) : </a:t>
            </a:r>
          </a:p>
          <a:p>
            <a:pPr marL="1257300" lvl="2" indent="-342900">
              <a:spcBef>
                <a:spcPts val="6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fr-FR" dirty="0">
                <a:solidFill>
                  <a:schemeClr val="bg1"/>
                </a:solidFill>
              </a:rPr>
              <a:t>Final </a:t>
            </a:r>
            <a:r>
              <a:rPr lang="fr-FR" dirty="0" err="1">
                <a:solidFill>
                  <a:schemeClr val="bg1"/>
                </a:solidFill>
              </a:rPr>
              <a:t>scalar</a:t>
            </a:r>
            <a:r>
              <a:rPr lang="fr-FR" dirty="0">
                <a:solidFill>
                  <a:schemeClr val="bg1"/>
                </a:solidFill>
              </a:rPr>
              <a:t> value</a:t>
            </a:r>
          </a:p>
          <a:p>
            <a:pPr marL="1257300" lvl="2" indent="-342900">
              <a:spcBef>
                <a:spcPts val="600"/>
              </a:spcBef>
              <a:buClr>
                <a:srgbClr val="FFC000"/>
              </a:buClr>
              <a:buFont typeface="+mj-lt"/>
              <a:buAutoNum type="arabicPeriod"/>
            </a:pPr>
            <a:r>
              <a:rPr lang="fr-FR" b="1" dirty="0">
                <a:solidFill>
                  <a:srgbClr val="FFC000"/>
                </a:solidFill>
              </a:rPr>
              <a:t>Final Distribution</a:t>
            </a:r>
          </a:p>
          <a:p>
            <a:pPr marL="914400" lvl="2" indent="0">
              <a:spcBef>
                <a:spcPts val="1800"/>
              </a:spcBef>
              <a:buNone/>
            </a:pPr>
            <a:r>
              <a:rPr lang="fr-FR" sz="2000" b="1" i="1" u="sng" dirty="0" err="1">
                <a:solidFill>
                  <a:srgbClr val="FFC000"/>
                </a:solidFill>
              </a:rPr>
              <a:t>Average</a:t>
            </a:r>
            <a:r>
              <a:rPr lang="fr-FR" sz="2000" b="1" i="1" u="sng" dirty="0">
                <a:solidFill>
                  <a:srgbClr val="FFC000"/>
                </a:solidFill>
              </a:rPr>
              <a:t> </a:t>
            </a:r>
            <a:r>
              <a:rPr lang="fr-FR" sz="2000" b="1" i="1" u="sng" dirty="0" err="1">
                <a:solidFill>
                  <a:srgbClr val="FFC000"/>
                </a:solidFill>
              </a:rPr>
              <a:t>Tortuosity</a:t>
            </a:r>
            <a:r>
              <a:rPr lang="fr-FR" sz="2000" b="1" i="1" u="sng" dirty="0">
                <a:solidFill>
                  <a:srgbClr val="FFC000"/>
                </a:solidFill>
              </a:rPr>
              <a:t> Distribution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2D51EF4-C786-49CD-9930-6ADDE4BE0817}"/>
              </a:ext>
            </a:extLst>
          </p:cNvPr>
          <p:cNvSpPr txBox="1"/>
          <p:nvPr/>
        </p:nvSpPr>
        <p:spPr>
          <a:xfrm>
            <a:off x="1747312" y="6190236"/>
            <a:ext cx="88712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i="1" dirty="0">
                <a:solidFill>
                  <a:schemeClr val="bg1"/>
                </a:solidFill>
              </a:rPr>
              <a:t>[20] </a:t>
            </a:r>
            <a:r>
              <a:rPr lang="fr-FR" sz="900" i="1" dirty="0" err="1">
                <a:solidFill>
                  <a:schemeClr val="bg1"/>
                </a:solidFill>
              </a:rPr>
              <a:t>Chaniot</a:t>
            </a:r>
            <a:r>
              <a:rPr lang="fr-FR" sz="900" i="1" dirty="0">
                <a:solidFill>
                  <a:schemeClr val="bg1"/>
                </a:solidFill>
              </a:rPr>
              <a:t> J et al. (2024). Science and </a:t>
            </a:r>
            <a:r>
              <a:rPr lang="fr-FR" sz="900" i="1" dirty="0" err="1">
                <a:solidFill>
                  <a:schemeClr val="bg1"/>
                </a:solidFill>
              </a:rPr>
              <a:t>Technology</a:t>
            </a:r>
            <a:r>
              <a:rPr lang="fr-FR" sz="900" i="1" dirty="0">
                <a:solidFill>
                  <a:schemeClr val="bg1"/>
                </a:solidFill>
              </a:rPr>
              <a:t> for Energy Transition </a:t>
            </a:r>
            <a:br>
              <a:rPr lang="fr-FR" sz="900" i="1" dirty="0">
                <a:solidFill>
                  <a:schemeClr val="bg1"/>
                </a:solidFill>
              </a:rPr>
            </a:br>
            <a:r>
              <a:rPr lang="fr-FR" sz="900" i="1" dirty="0">
                <a:solidFill>
                  <a:schemeClr val="bg1"/>
                </a:solidFill>
              </a:rPr>
              <a:t>[21] </a:t>
            </a:r>
            <a:r>
              <a:rPr lang="fr-FR" sz="900" i="1" dirty="0" err="1">
                <a:solidFill>
                  <a:schemeClr val="bg1"/>
                </a:solidFill>
              </a:rPr>
              <a:t>Chaniot</a:t>
            </a:r>
            <a:r>
              <a:rPr lang="fr-FR" sz="900" i="1" dirty="0">
                <a:solidFill>
                  <a:schemeClr val="bg1"/>
                </a:solidFill>
              </a:rPr>
              <a:t> J et al. (2019). Image </a:t>
            </a:r>
            <a:r>
              <a:rPr lang="fr-FR" sz="900" i="1" dirty="0" err="1">
                <a:solidFill>
                  <a:schemeClr val="bg1"/>
                </a:solidFill>
              </a:rPr>
              <a:t>Analysis</a:t>
            </a:r>
            <a:r>
              <a:rPr lang="fr-FR" sz="900" i="1" dirty="0">
                <a:solidFill>
                  <a:schemeClr val="bg1"/>
                </a:solidFill>
              </a:rPr>
              <a:t> &amp; </a:t>
            </a:r>
            <a:r>
              <a:rPr lang="fr-FR" sz="900" i="1" dirty="0" err="1">
                <a:solidFill>
                  <a:schemeClr val="bg1"/>
                </a:solidFill>
              </a:rPr>
              <a:t>Stereology</a:t>
            </a:r>
            <a:endParaRPr lang="fr-FR" sz="900" i="1" dirty="0">
              <a:solidFill>
                <a:schemeClr val="bg1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CEAA1C4-9858-476C-812E-DE6B3D366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702" y="1326244"/>
            <a:ext cx="3651027" cy="423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59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A2F02F-D673-46FA-8B82-CC67AA439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743" y="200721"/>
            <a:ext cx="10433119" cy="409893"/>
          </a:xfrm>
        </p:spPr>
        <p:txBody>
          <a:bodyPr>
            <a:noAutofit/>
          </a:bodyPr>
          <a:lstStyle/>
          <a:p>
            <a:r>
              <a:rPr lang="fr-FR" dirty="0"/>
              <a:t>COMPLEX SITUATIONS HANDLING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6BBB026-FABA-4997-8E74-75A52F1BC8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b="1" i="1" kern="100" dirty="0">
                <a:solidFill>
                  <a:schemeClr val="tx1"/>
                </a:solidFill>
                <a:effectLst/>
                <a:latin typeface="+mj-lt"/>
                <a:ea typeface="Noto Serif CJK SC"/>
                <a:cs typeface="Lohit Devanagari"/>
              </a:rPr>
              <a:t>Manifold Tortuosity for Heterogen</a:t>
            </a:r>
            <a:r>
              <a:rPr lang="en-US" sz="1600" b="1" i="1" kern="100" dirty="0">
                <a:solidFill>
                  <a:schemeClr val="tx1"/>
                </a:solidFill>
                <a:latin typeface="+mj-lt"/>
                <a:ea typeface="Noto Serif CJK SC"/>
                <a:cs typeface="Lohit Devanagari"/>
              </a:rPr>
              <a:t>eous Microstructures </a:t>
            </a:r>
            <a:r>
              <a:rPr lang="en-US" sz="1600" b="1" i="1" kern="100" dirty="0" err="1">
                <a:solidFill>
                  <a:schemeClr val="tx1"/>
                </a:solidFill>
                <a:latin typeface="+mj-lt"/>
                <a:ea typeface="Noto Serif CJK SC"/>
                <a:cs typeface="Lohit Devanagari"/>
              </a:rPr>
              <a:t>Characterisation</a:t>
            </a:r>
            <a:endParaRPr lang="fr-FR" sz="1600" b="1" i="1" dirty="0">
              <a:solidFill>
                <a:schemeClr val="tx1"/>
              </a:solidFill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D67B62E-D78F-4D9E-9DD9-6F20799F4BC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3564" y="1150934"/>
            <a:ext cx="6847890" cy="1306561"/>
          </a:xfrm>
        </p:spPr>
        <p:txBody>
          <a:bodyPr>
            <a:normAutofit/>
          </a:bodyPr>
          <a:lstStyle/>
          <a:p>
            <a:r>
              <a:rPr lang="fr-FR" sz="2400" b="1" dirty="0" err="1"/>
              <a:t>Average</a:t>
            </a:r>
            <a:r>
              <a:rPr lang="fr-FR" sz="2400" b="1" dirty="0"/>
              <a:t> </a:t>
            </a:r>
            <a:r>
              <a:rPr lang="fr-FR" sz="2400" b="1" dirty="0" err="1"/>
              <a:t>Tortuosity</a:t>
            </a:r>
            <a:r>
              <a:rPr lang="fr-FR" sz="2400" b="1" dirty="0"/>
              <a:t> Distribution </a:t>
            </a:r>
          </a:p>
          <a:p>
            <a:pPr lvl="1"/>
            <a:r>
              <a:rPr lang="fr-FR" sz="2400" b="1" dirty="0"/>
              <a:t>5 </a:t>
            </a:r>
            <a:r>
              <a:rPr lang="fr-FR" sz="2400" b="1" dirty="0" err="1"/>
              <a:t>different</a:t>
            </a:r>
            <a:r>
              <a:rPr lang="fr-FR" sz="2400" b="1" dirty="0"/>
              <a:t> Real Microstructures </a:t>
            </a:r>
            <a:br>
              <a:rPr lang="fr-FR" sz="2400" b="1" dirty="0"/>
            </a:br>
            <a:r>
              <a:rPr lang="fr-FR" b="1" dirty="0"/>
              <a:t> 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DDD182F-9359-441C-9815-E3E88DFEF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1283" y="748238"/>
            <a:ext cx="3312579" cy="3239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BBDF938-7E69-4AC4-BCFC-A21F5E58D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14" y="2265790"/>
            <a:ext cx="5464788" cy="311757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BB04B7B-5B7C-4FDD-B9C2-A91AE818E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4764" y="5415852"/>
            <a:ext cx="208566" cy="25294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4696E69-C0C0-4842-8DD9-3FF946B9309A}"/>
              </a:ext>
            </a:extLst>
          </p:cNvPr>
          <p:cNvSpPr txBox="1"/>
          <p:nvPr/>
        </p:nvSpPr>
        <p:spPr>
          <a:xfrm>
            <a:off x="1733500" y="6162977"/>
            <a:ext cx="8871284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fr-FR" sz="900" i="1" dirty="0">
                <a:latin typeface="+mj-lt"/>
              </a:rPr>
              <a:t>[1] </a:t>
            </a:r>
            <a:r>
              <a:rPr lang="fr-CA" sz="900" i="1" u="none" strike="noStrike" baseline="0" dirty="0">
                <a:latin typeface="+mj-lt"/>
              </a:rPr>
              <a:t>Batista A.T.F., […] </a:t>
            </a:r>
            <a:r>
              <a:rPr lang="fr-CA" sz="900" i="1" u="none" strike="noStrike" baseline="0" dirty="0" err="1">
                <a:latin typeface="+mj-lt"/>
              </a:rPr>
              <a:t>Chaniot</a:t>
            </a:r>
            <a:r>
              <a:rPr lang="fr-CA" sz="900" i="1" u="none" strike="noStrike" baseline="0" dirty="0">
                <a:latin typeface="+mj-lt"/>
              </a:rPr>
              <a:t> J et al. (2020). ACS </a:t>
            </a:r>
            <a:r>
              <a:rPr lang="fr-CA" sz="900" i="1" u="none" strike="noStrike" baseline="0" dirty="0" err="1">
                <a:latin typeface="+mj-lt"/>
              </a:rPr>
              <a:t>Catalysis</a:t>
            </a:r>
            <a:endParaRPr lang="fr-CA" sz="900" i="1" dirty="0">
              <a:latin typeface="+mj-lt"/>
            </a:endParaRPr>
          </a:p>
          <a:p>
            <a:pPr>
              <a:spcBef>
                <a:spcPts val="200"/>
              </a:spcBef>
            </a:pPr>
            <a:r>
              <a:rPr lang="fr-FR" sz="900" i="1" dirty="0"/>
              <a:t>[22</a:t>
            </a:r>
            <a:r>
              <a:rPr lang="fr-FR" sz="900" i="1" dirty="0">
                <a:latin typeface="+mj-lt"/>
              </a:rPr>
              <a:t>] </a:t>
            </a:r>
            <a:r>
              <a:rPr lang="fr-FR" sz="900" i="1" dirty="0" err="1">
                <a:latin typeface="+mj-lt"/>
              </a:rPr>
              <a:t>Tran</a:t>
            </a:r>
            <a:r>
              <a:rPr lang="fr-FR" sz="900" i="1" dirty="0">
                <a:latin typeface="+mj-lt"/>
              </a:rPr>
              <a:t> VD et al. (2014). </a:t>
            </a:r>
            <a:r>
              <a:rPr lang="fr-FR" sz="900" i="1" dirty="0" err="1">
                <a:latin typeface="+mj-lt"/>
              </a:rPr>
              <a:t>Oil</a:t>
            </a:r>
            <a:r>
              <a:rPr lang="fr-FR" sz="900" i="1" dirty="0">
                <a:latin typeface="+mj-lt"/>
              </a:rPr>
              <a:t> &amp; Gas Science and </a:t>
            </a:r>
            <a:r>
              <a:rPr lang="fr-FR" sz="900" i="1" dirty="0" err="1">
                <a:latin typeface="+mj-lt"/>
              </a:rPr>
              <a:t>Technology</a:t>
            </a:r>
            <a:endParaRPr lang="fr-FR" sz="900" i="1" dirty="0">
              <a:latin typeface="+mj-lt"/>
            </a:endParaRPr>
          </a:p>
          <a:p>
            <a:pPr>
              <a:spcBef>
                <a:spcPts val="200"/>
              </a:spcBef>
            </a:pPr>
            <a:r>
              <a:rPr lang="fr-FR" sz="900" i="1" dirty="0">
                <a:latin typeface="+mj-lt"/>
              </a:rPr>
              <a:t>[23] </a:t>
            </a:r>
            <a:r>
              <a:rPr lang="en-US" sz="900" i="1" u="none" strike="noStrike" baseline="0" dirty="0" err="1">
                <a:latin typeface="+mj-lt"/>
              </a:rPr>
              <a:t>Moreaud</a:t>
            </a:r>
            <a:r>
              <a:rPr lang="en-US" sz="900" i="1" u="none" strike="noStrike" baseline="0" dirty="0">
                <a:latin typeface="+mj-lt"/>
              </a:rPr>
              <a:t> M., </a:t>
            </a:r>
            <a:r>
              <a:rPr lang="en-US" sz="900" i="1" u="none" strike="noStrike" baseline="0" dirty="0" err="1">
                <a:latin typeface="+mj-lt"/>
              </a:rPr>
              <a:t>Chaniot</a:t>
            </a:r>
            <a:r>
              <a:rPr lang="en-US" sz="900" i="1" u="none" strike="noStrike" baseline="0" dirty="0">
                <a:latin typeface="+mj-lt"/>
              </a:rPr>
              <a:t> J., et al. (2021). </a:t>
            </a:r>
            <a:r>
              <a:rPr lang="fr-CA" sz="900" i="1" u="none" strike="noStrike" baseline="0" dirty="0">
                <a:latin typeface="+mj-lt"/>
              </a:rPr>
              <a:t>WO/2021/122191</a:t>
            </a:r>
          </a:p>
          <a:p>
            <a:pPr>
              <a:spcBef>
                <a:spcPts val="200"/>
              </a:spcBef>
            </a:pPr>
            <a:r>
              <a:rPr lang="fr-FR" sz="900" i="1" dirty="0">
                <a:latin typeface="+mj-lt"/>
              </a:rPr>
              <a:t>[24] </a:t>
            </a:r>
            <a:r>
              <a:rPr lang="en-US" sz="900" i="1" dirty="0">
                <a:latin typeface="+mj-lt"/>
              </a:rPr>
              <a:t>Nieto-Draghi C., […], </a:t>
            </a:r>
            <a:r>
              <a:rPr lang="en-US" sz="900" i="1" dirty="0" err="1">
                <a:latin typeface="+mj-lt"/>
              </a:rPr>
              <a:t>Chaniot</a:t>
            </a:r>
            <a:r>
              <a:rPr lang="en-US" sz="900" i="1" dirty="0">
                <a:latin typeface="+mj-lt"/>
              </a:rPr>
              <a:t> J. et al. (2024). ACS Applied Engineering Materials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80E98A2D-4ADB-42B4-BD51-9E09DA15AB24}"/>
              </a:ext>
            </a:extLst>
          </p:cNvPr>
          <p:cNvGrpSpPr/>
          <p:nvPr/>
        </p:nvGrpSpPr>
        <p:grpSpPr>
          <a:xfrm>
            <a:off x="2217273" y="2199003"/>
            <a:ext cx="2988642" cy="661879"/>
            <a:chOff x="5860763" y="3763946"/>
            <a:chExt cx="2988642" cy="661879"/>
          </a:xfrm>
        </p:grpSpPr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5437B5FF-6A3F-42CF-B338-D9A944AB83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60763" y="4082062"/>
              <a:ext cx="671331" cy="34376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ZoneTexte 14">
                  <a:extLst>
                    <a:ext uri="{FF2B5EF4-FFF2-40B4-BE49-F238E27FC236}">
                      <a16:creationId xmlns:a16="http://schemas.microsoft.com/office/drawing/2014/main" id="{4EDE0EDE-97D6-4EA9-A78C-7D715BBFC948}"/>
                    </a:ext>
                  </a:extLst>
                </p:cNvPr>
                <p:cNvSpPr txBox="1"/>
                <p:nvPr/>
              </p:nvSpPr>
              <p:spPr>
                <a:xfrm>
                  <a:off x="6651752" y="3763946"/>
                  <a:ext cx="219765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1" i="1" smtClean="0">
                                <a:solidFill>
                                  <a:srgbClr val="004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fr-FR" b="1" i="1" smtClean="0">
                                    <a:solidFill>
                                      <a:srgbClr val="004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b="1" i="1" smtClean="0">
                                    <a:solidFill>
                                      <a:srgbClr val="0046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𝝉</m:t>
                                </m:r>
                              </m:e>
                            </m:acc>
                          </m:e>
                          <m:sub>
                            <m:r>
                              <a:rPr lang="fr-FR" b="1" i="1" smtClean="0">
                                <a:solidFill>
                                  <a:srgbClr val="0046FF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sub>
                        </m:sSub>
                        <m:r>
                          <a:rPr lang="fr-FR" b="1" i="1" smtClean="0">
                            <a:solidFill>
                              <a:srgbClr val="0046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b="1" i="1" smtClean="0">
                            <a:solidFill>
                              <a:srgbClr val="0046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b="1" i="1" smtClean="0">
                            <a:solidFill>
                              <a:srgbClr val="0046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1" i="1" smtClean="0">
                            <a:solidFill>
                              <a:srgbClr val="0046FF"/>
                            </a:solidFill>
                            <a:latin typeface="Cambria Math" panose="02040503050406030204" pitchFamily="18" charset="0"/>
                          </a:rPr>
                          <m:t>𝟏𝟏𝟕</m:t>
                        </m:r>
                        <m:r>
                          <a:rPr lang="fr-FR" b="1" i="1" smtClean="0">
                            <a:solidFill>
                              <a:srgbClr val="004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fr-FR" b="1" i="1" smtClean="0">
                            <a:solidFill>
                              <a:srgbClr val="004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fr-FR" b="1" i="1" smtClean="0">
                            <a:solidFill>
                              <a:srgbClr val="004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FR" b="1" i="1" smtClean="0">
                            <a:solidFill>
                              <a:srgbClr val="004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𝟎𝟐𝟓</m:t>
                        </m:r>
                      </m:oMath>
                    </m:oMathPara>
                  </a14:m>
                  <a:endParaRPr lang="fr-FR" b="1" dirty="0">
                    <a:solidFill>
                      <a:srgbClr val="0046FF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ZoneTexte 14">
                  <a:extLst>
                    <a:ext uri="{FF2B5EF4-FFF2-40B4-BE49-F238E27FC236}">
                      <a16:creationId xmlns:a16="http://schemas.microsoft.com/office/drawing/2014/main" id="{4EDE0EDE-97D6-4EA9-A78C-7D715BBFC9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1752" y="3763946"/>
                  <a:ext cx="2197653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385" t="-21739" r="-2216" b="-1739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ZoneTexte 15">
                  <a:extLst>
                    <a:ext uri="{FF2B5EF4-FFF2-40B4-BE49-F238E27FC236}">
                      <a16:creationId xmlns:a16="http://schemas.microsoft.com/office/drawing/2014/main" id="{B8F92468-148F-4A01-8DC7-1AF9E588A0D0}"/>
                    </a:ext>
                  </a:extLst>
                </p:cNvPr>
                <p:cNvSpPr txBox="1"/>
                <p:nvPr/>
              </p:nvSpPr>
              <p:spPr>
                <a:xfrm>
                  <a:off x="6651751" y="4057050"/>
                  <a:ext cx="219765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1" i="1" smtClean="0">
                                <a:solidFill>
                                  <a:srgbClr val="EF7D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fr-FR" b="1" i="1" smtClean="0">
                                    <a:solidFill>
                                      <a:srgbClr val="EF7D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b="1" i="1" smtClean="0">
                                    <a:solidFill>
                                      <a:srgbClr val="EF7D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𝝉</m:t>
                                </m:r>
                              </m:e>
                            </m:acc>
                          </m:e>
                          <m:sub>
                            <m:r>
                              <a:rPr lang="fr-FR" b="1" i="1" smtClean="0">
                                <a:solidFill>
                                  <a:srgbClr val="EF7D0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sub>
                        </m:sSub>
                        <m:r>
                          <a:rPr lang="fr-FR" b="1" i="1" smtClean="0">
                            <a:solidFill>
                              <a:srgbClr val="EF7D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b="1" i="1" smtClean="0">
                            <a:solidFill>
                              <a:srgbClr val="EF7D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b="1" i="1" smtClean="0">
                            <a:solidFill>
                              <a:srgbClr val="EF7D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1" i="1" smtClean="0">
                            <a:solidFill>
                              <a:srgbClr val="EF7D00"/>
                            </a:solidFill>
                            <a:latin typeface="Cambria Math" panose="02040503050406030204" pitchFamily="18" charset="0"/>
                          </a:rPr>
                          <m:t>𝟏𝟎𝟒</m:t>
                        </m:r>
                        <m:r>
                          <a:rPr lang="fr-FR" b="1" i="1" smtClean="0">
                            <a:solidFill>
                              <a:srgbClr val="EF7D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fr-FR" b="1" i="1" smtClean="0">
                            <a:solidFill>
                              <a:srgbClr val="EF7D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fr-FR" b="1" i="1" smtClean="0">
                            <a:solidFill>
                              <a:srgbClr val="EF7D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FR" b="1" i="1" smtClean="0">
                            <a:solidFill>
                              <a:srgbClr val="EF7D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𝟎𝟐𝟓</m:t>
                        </m:r>
                      </m:oMath>
                    </m:oMathPara>
                  </a14:m>
                  <a:endParaRPr lang="fr-FR" b="1" dirty="0">
                    <a:solidFill>
                      <a:srgbClr val="EF7D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ZoneTexte 15">
                  <a:extLst>
                    <a:ext uri="{FF2B5EF4-FFF2-40B4-BE49-F238E27FC236}">
                      <a16:creationId xmlns:a16="http://schemas.microsoft.com/office/drawing/2014/main" id="{B8F92468-148F-4A01-8DC7-1AF9E588A0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1751" y="4057050"/>
                  <a:ext cx="2197653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385" t="-21739" r="-2216" b="-1739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D1A383E2-FAD8-46B5-B991-41CC9CB32567}"/>
              </a:ext>
            </a:extLst>
          </p:cNvPr>
          <p:cNvGrpSpPr/>
          <p:nvPr/>
        </p:nvGrpSpPr>
        <p:grpSpPr>
          <a:xfrm>
            <a:off x="2888604" y="3143727"/>
            <a:ext cx="2730880" cy="570103"/>
            <a:chOff x="6118525" y="3763946"/>
            <a:chExt cx="2730880" cy="570103"/>
          </a:xfrm>
        </p:grpSpPr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5BFD2AB2-8286-4FD8-9274-F942DD865ECF}"/>
                </a:ext>
              </a:extLst>
            </p:cNvPr>
            <p:cNvCxnSpPr>
              <a:cxnSpLocks/>
            </p:cNvCxnSpPr>
            <p:nvPr/>
          </p:nvCxnSpPr>
          <p:spPr>
            <a:xfrm>
              <a:off x="6118525" y="4055029"/>
              <a:ext cx="413569" cy="2703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ZoneTexte 21">
                  <a:extLst>
                    <a:ext uri="{FF2B5EF4-FFF2-40B4-BE49-F238E27FC236}">
                      <a16:creationId xmlns:a16="http://schemas.microsoft.com/office/drawing/2014/main" id="{AE21F0EA-58F7-44DD-9736-E0EBC3A07C37}"/>
                    </a:ext>
                  </a:extLst>
                </p:cNvPr>
                <p:cNvSpPr txBox="1"/>
                <p:nvPr/>
              </p:nvSpPr>
              <p:spPr>
                <a:xfrm>
                  <a:off x="6651752" y="3763946"/>
                  <a:ext cx="219765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fr-FR" b="1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b="1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𝝉</m:t>
                                </m:r>
                              </m:e>
                            </m:acc>
                          </m:e>
                          <m:sub>
                            <m:r>
                              <a:rPr lang="fr-FR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sub>
                        </m:sSub>
                        <m:r>
                          <a:rPr lang="fr-FR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𝟏𝟑𝟐</m:t>
                        </m:r>
                        <m:r>
                          <a:rPr lang="fr-FR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fr-FR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fr-FR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FR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𝟎𝟐𝟕</m:t>
                        </m:r>
                      </m:oMath>
                    </m:oMathPara>
                  </a14:m>
                  <a:endParaRPr lang="fr-FR" b="1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ZoneTexte 21">
                  <a:extLst>
                    <a:ext uri="{FF2B5EF4-FFF2-40B4-BE49-F238E27FC236}">
                      <a16:creationId xmlns:a16="http://schemas.microsoft.com/office/drawing/2014/main" id="{AE21F0EA-58F7-44DD-9736-E0EBC3A07C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1752" y="3763946"/>
                  <a:ext cx="2197653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667" t="-24444" r="-2222" b="-20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ZoneTexte 24">
                  <a:extLst>
                    <a:ext uri="{FF2B5EF4-FFF2-40B4-BE49-F238E27FC236}">
                      <a16:creationId xmlns:a16="http://schemas.microsoft.com/office/drawing/2014/main" id="{AFCE5EDF-3E87-4C5C-AF66-EC41CDD6FCAA}"/>
                    </a:ext>
                  </a:extLst>
                </p:cNvPr>
                <p:cNvSpPr txBox="1"/>
                <p:nvPr/>
              </p:nvSpPr>
              <p:spPr>
                <a:xfrm>
                  <a:off x="6651751" y="4057050"/>
                  <a:ext cx="219765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fr-FR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𝝉</m:t>
                                </m:r>
                              </m:e>
                            </m:acc>
                          </m:e>
                          <m:sub>
                            <m:r>
                              <a:rPr lang="fr-FR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sub>
                        </m:sSub>
                        <m:r>
                          <a:rPr lang="fr-F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𝟏𝟑𝟕</m:t>
                        </m:r>
                        <m:r>
                          <a:rPr lang="fr-F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fr-F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fr-F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F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𝟎𝟐𝟏</m:t>
                        </m:r>
                      </m:oMath>
                    </m:oMathPara>
                  </a14:m>
                  <a:endParaRPr lang="fr-FR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ZoneTexte 24">
                  <a:extLst>
                    <a:ext uri="{FF2B5EF4-FFF2-40B4-BE49-F238E27FC236}">
                      <a16:creationId xmlns:a16="http://schemas.microsoft.com/office/drawing/2014/main" id="{AFCE5EDF-3E87-4C5C-AF66-EC41CDD6FC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1751" y="4057050"/>
                  <a:ext cx="2197653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1667" t="-24444" r="-2222" b="-20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F12D6FCA-F4CC-4A8A-AA9F-1D76CE05F341}"/>
              </a:ext>
            </a:extLst>
          </p:cNvPr>
          <p:cNvGrpSpPr/>
          <p:nvPr/>
        </p:nvGrpSpPr>
        <p:grpSpPr>
          <a:xfrm>
            <a:off x="5774764" y="4466121"/>
            <a:ext cx="6278370" cy="1144805"/>
            <a:chOff x="1166319" y="4070779"/>
            <a:chExt cx="6278370" cy="1144805"/>
          </a:xfrm>
        </p:grpSpPr>
        <p:sp>
          <p:nvSpPr>
            <p:cNvPr id="28" name="Espace réservé du contenu 4">
              <a:extLst>
                <a:ext uri="{FF2B5EF4-FFF2-40B4-BE49-F238E27FC236}">
                  <a16:creationId xmlns:a16="http://schemas.microsoft.com/office/drawing/2014/main" id="{69C3E9C6-18FA-471F-910F-D1D3C5ABB8FA}"/>
                </a:ext>
              </a:extLst>
            </p:cNvPr>
            <p:cNvSpPr txBox="1">
              <a:spLocks/>
            </p:cNvSpPr>
            <p:nvPr/>
          </p:nvSpPr>
          <p:spPr>
            <a:xfrm>
              <a:off x="1166319" y="4244869"/>
              <a:ext cx="6169862" cy="92245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Blip>
                  <a:blip r:embed="rId11"/>
                </a:buBlip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12"/>
                </a:buBlip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5F259F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5F6670"/>
                </a:buClr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buFont typeface="Courier New" panose="02070309020205020404" pitchFamily="49" charset="0"/>
                <a:buChar char="o"/>
              </a:pPr>
              <a:r>
                <a:rPr lang="fr-FR" sz="2400" b="1" u="sng" dirty="0" err="1"/>
                <a:t>Complex</a:t>
              </a:r>
              <a:r>
                <a:rPr lang="fr-FR" sz="2400" b="1" u="sng" dirty="0"/>
                <a:t> Situations</a:t>
              </a:r>
              <a:r>
                <a:rPr lang="fr-FR" sz="2400" b="1" dirty="0"/>
                <a:t> </a:t>
              </a:r>
              <a:r>
                <a:rPr lang="fr-FR" sz="2400" dirty="0"/>
                <a:t>handling</a:t>
              </a:r>
              <a:endParaRPr lang="fr-FR" sz="2400" b="1" dirty="0"/>
            </a:p>
            <a:p>
              <a:pPr lvl="1">
                <a:buFont typeface="Courier New" panose="02070309020205020404" pitchFamily="49" charset="0"/>
                <a:buChar char="o"/>
              </a:pPr>
              <a:r>
                <a:rPr lang="fr-FR" sz="2400" b="1" u="sng" dirty="0" err="1">
                  <a:solidFill>
                    <a:schemeClr val="bg1">
                      <a:lumMod val="85000"/>
                    </a:schemeClr>
                  </a:solidFill>
                </a:rPr>
                <a:t>Aggregation</a:t>
              </a:r>
              <a:r>
                <a:rPr lang="fr-FR" sz="2400" b="1" u="sng" dirty="0">
                  <a:solidFill>
                    <a:schemeClr val="bg1">
                      <a:lumMod val="85000"/>
                    </a:schemeClr>
                  </a:solidFill>
                </a:rPr>
                <a:t> </a:t>
              </a:r>
              <a:r>
                <a:rPr lang="fr-FR" sz="2400" b="1" u="sng" dirty="0" err="1">
                  <a:solidFill>
                    <a:schemeClr val="bg1">
                      <a:lumMod val="85000"/>
                    </a:schemeClr>
                  </a:solidFill>
                </a:rPr>
                <a:t>Phenomenon</a:t>
              </a:r>
              <a:r>
                <a:rPr lang="fr-FR" sz="2400" b="1" dirty="0">
                  <a:solidFill>
                    <a:schemeClr val="bg1">
                      <a:lumMod val="85000"/>
                    </a:schemeClr>
                  </a:solidFill>
                </a:rPr>
                <a:t> </a:t>
              </a:r>
              <a:r>
                <a:rPr lang="fr-FR" sz="2400" dirty="0" err="1">
                  <a:solidFill>
                    <a:schemeClr val="bg1">
                      <a:lumMod val="85000"/>
                    </a:schemeClr>
                  </a:solidFill>
                </a:rPr>
                <a:t>sensitivity</a:t>
              </a:r>
              <a:endParaRPr lang="fr-FR" sz="2400" b="1" i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8349A21-CC97-4CB2-84CA-18415BC1CE2E}"/>
                </a:ext>
              </a:extLst>
            </p:cNvPr>
            <p:cNvSpPr/>
            <p:nvPr/>
          </p:nvSpPr>
          <p:spPr>
            <a:xfrm>
              <a:off x="1501841" y="4070779"/>
              <a:ext cx="5942848" cy="1144805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506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A2F02F-D673-46FA-8B82-CC67AA439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743" y="200721"/>
            <a:ext cx="10433119" cy="409893"/>
          </a:xfrm>
        </p:spPr>
        <p:txBody>
          <a:bodyPr>
            <a:noAutofit/>
          </a:bodyPr>
          <a:lstStyle/>
          <a:p>
            <a:r>
              <a:rPr lang="fr-FR" dirty="0"/>
              <a:t>AGGREGATION PHENOMENON SENSITIVITY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6BBB026-FABA-4997-8E74-75A52F1BC8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b="1" i="1" kern="100" dirty="0">
                <a:solidFill>
                  <a:schemeClr val="bg1"/>
                </a:solidFill>
                <a:effectLst/>
                <a:latin typeface="+mj-lt"/>
                <a:ea typeface="Noto Serif CJK SC"/>
                <a:cs typeface="Lohit Devanagari"/>
              </a:rPr>
              <a:t>Manifold Tortuosity for Heterogen</a:t>
            </a:r>
            <a:r>
              <a:rPr lang="en-US" sz="1600" b="1" i="1" kern="100" dirty="0">
                <a:solidFill>
                  <a:schemeClr val="bg1"/>
                </a:solidFill>
                <a:latin typeface="+mj-lt"/>
                <a:ea typeface="Noto Serif CJK SC"/>
                <a:cs typeface="Lohit Devanagari"/>
              </a:rPr>
              <a:t>eous Microstructures </a:t>
            </a:r>
            <a:r>
              <a:rPr lang="en-US" sz="1600" b="1" i="1" kern="100" dirty="0" err="1">
                <a:solidFill>
                  <a:schemeClr val="bg1"/>
                </a:solidFill>
                <a:latin typeface="+mj-lt"/>
                <a:ea typeface="Noto Serif CJK SC"/>
                <a:cs typeface="Lohit Devanagari"/>
              </a:rPr>
              <a:t>Characterisation</a:t>
            </a:r>
            <a:endParaRPr lang="fr-FR" sz="1600" b="1" i="1" dirty="0">
              <a:solidFill>
                <a:schemeClr val="bg1"/>
              </a:solidFill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D67B62E-D78F-4D9E-9DD9-6F20799F4BC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04450" y="1451223"/>
            <a:ext cx="5963137" cy="4119563"/>
          </a:xfrm>
        </p:spPr>
        <p:txBody>
          <a:bodyPr>
            <a:normAutofit/>
          </a:bodyPr>
          <a:lstStyle/>
          <a:p>
            <a:r>
              <a:rPr lang="fr-FR" sz="2400" b="1" i="1" u="sng" dirty="0">
                <a:solidFill>
                  <a:schemeClr val="bg1"/>
                </a:solidFill>
              </a:rPr>
              <a:t>M-</a:t>
            </a:r>
            <a:r>
              <a:rPr lang="fr-FR" sz="2400" b="1" i="1" u="sng" dirty="0" err="1">
                <a:solidFill>
                  <a:schemeClr val="bg1"/>
                </a:solidFill>
              </a:rPr>
              <a:t>tortuosity</a:t>
            </a:r>
            <a:r>
              <a:rPr lang="fr-FR" sz="2400" u="sng" dirty="0">
                <a:solidFill>
                  <a:schemeClr val="bg1"/>
                </a:solidFill>
              </a:rPr>
              <a:t> </a:t>
            </a:r>
            <a:r>
              <a:rPr lang="fr-FR" sz="2400" u="sng" dirty="0" err="1">
                <a:solidFill>
                  <a:schemeClr val="bg1"/>
                </a:solidFill>
              </a:rPr>
              <a:t>characterization</a:t>
            </a:r>
            <a:endParaRPr lang="fr-FR" sz="1200" u="sng" dirty="0">
              <a:solidFill>
                <a:schemeClr val="bg1"/>
              </a:solidFill>
            </a:endParaRPr>
          </a:p>
          <a:p>
            <a:pPr marL="800100" lvl="1" indent="-342900">
              <a:spcBef>
                <a:spcPts val="2400"/>
              </a:spcBef>
              <a:buFont typeface="+mj-lt"/>
              <a:buAutoNum type="arabicPeriod"/>
            </a:pPr>
            <a:r>
              <a:rPr lang="fr-FR" dirty="0" err="1">
                <a:solidFill>
                  <a:schemeClr val="bg1"/>
                </a:solidFill>
              </a:rPr>
              <a:t>Stochastic</a:t>
            </a:r>
            <a:r>
              <a:rPr lang="fr-FR" dirty="0">
                <a:solidFill>
                  <a:schemeClr val="bg1"/>
                </a:solidFill>
              </a:rPr>
              <a:t> point sampling in the 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microstructure to </a:t>
            </a:r>
            <a:r>
              <a:rPr lang="fr-FR" dirty="0" err="1">
                <a:solidFill>
                  <a:schemeClr val="bg1"/>
                </a:solidFill>
              </a:rPr>
              <a:t>analyze</a:t>
            </a:r>
            <a:endParaRPr lang="fr-FR" dirty="0">
              <a:solidFill>
                <a:schemeClr val="bg1"/>
              </a:solidFill>
            </a:endParaRPr>
          </a:p>
          <a:p>
            <a:pPr marL="800100" lvl="1" indent="-342900">
              <a:spcBef>
                <a:spcPts val="2400"/>
              </a:spcBef>
              <a:buFont typeface="+mj-lt"/>
              <a:buAutoNum type="arabicPeriod"/>
            </a:pPr>
            <a:r>
              <a:rPr lang="fr-FR" dirty="0">
                <a:solidFill>
                  <a:schemeClr val="bg1"/>
                </a:solidFill>
              </a:rPr>
              <a:t>Local insights (one per point):</a:t>
            </a:r>
          </a:p>
          <a:p>
            <a:pPr marL="1257300" lvl="2" indent="-342900">
              <a:spcBef>
                <a:spcPts val="6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fr-FR" dirty="0" err="1">
                <a:solidFill>
                  <a:schemeClr val="bg1"/>
                </a:solidFill>
              </a:rPr>
              <a:t>Paths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between</a:t>
            </a:r>
            <a:r>
              <a:rPr lang="fr-FR" dirty="0">
                <a:solidFill>
                  <a:schemeClr val="bg1"/>
                </a:solidFill>
              </a:rPr>
              <a:t> points → </a:t>
            </a:r>
            <a:r>
              <a:rPr lang="fr-FR" dirty="0" err="1">
                <a:solidFill>
                  <a:schemeClr val="bg1"/>
                </a:solidFill>
              </a:rPr>
              <a:t>scalar</a:t>
            </a:r>
            <a:r>
              <a:rPr lang="fr-FR" dirty="0">
                <a:solidFill>
                  <a:schemeClr val="bg1"/>
                </a:solidFill>
              </a:rPr>
              <a:t> value</a:t>
            </a:r>
          </a:p>
          <a:p>
            <a:pPr marL="1257300" lvl="2" indent="-342900">
              <a:spcBef>
                <a:spcPts val="600"/>
              </a:spcBef>
              <a:buClr>
                <a:srgbClr val="FFC000"/>
              </a:buClr>
              <a:buFont typeface="+mj-lt"/>
              <a:buAutoNum type="arabicPeriod"/>
            </a:pPr>
            <a:r>
              <a:rPr lang="fr-FR" b="1" dirty="0" err="1">
                <a:solidFill>
                  <a:srgbClr val="FFC000"/>
                </a:solidFill>
              </a:rPr>
              <a:t>Function</a:t>
            </a:r>
            <a:r>
              <a:rPr lang="fr-FR" b="1" dirty="0">
                <a:solidFill>
                  <a:srgbClr val="FFC000"/>
                </a:solidFill>
              </a:rPr>
              <a:t> of </a:t>
            </a:r>
            <a:r>
              <a:rPr lang="fr-FR" b="1" dirty="0" err="1">
                <a:solidFill>
                  <a:srgbClr val="FFC000"/>
                </a:solidFill>
              </a:rPr>
              <a:t>neighborhood</a:t>
            </a:r>
            <a:r>
              <a:rPr lang="fr-FR" b="1" dirty="0">
                <a:solidFill>
                  <a:srgbClr val="FFC000"/>
                </a:solidFill>
              </a:rPr>
              <a:t> → </a:t>
            </a:r>
            <a:r>
              <a:rPr lang="fr-FR" b="1" dirty="0" err="1">
                <a:solidFill>
                  <a:srgbClr val="FFC000"/>
                </a:solidFill>
              </a:rPr>
              <a:t>curve</a:t>
            </a:r>
            <a:endParaRPr lang="fr-FR" b="1" dirty="0">
              <a:solidFill>
                <a:srgbClr val="FFC000"/>
              </a:solidFill>
            </a:endParaRPr>
          </a:p>
          <a:p>
            <a:pPr marL="800100" lvl="1" indent="-342900">
              <a:spcBef>
                <a:spcPts val="2400"/>
              </a:spcBef>
              <a:buFont typeface="+mj-lt"/>
              <a:buAutoNum type="arabicPeriod"/>
            </a:pPr>
            <a:r>
              <a:rPr lang="fr-FR" dirty="0" err="1">
                <a:solidFill>
                  <a:schemeClr val="bg1"/>
                </a:solidFill>
              </a:rPr>
              <a:t>Representative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tortuosity</a:t>
            </a:r>
            <a:r>
              <a:rPr lang="fr-FR" dirty="0">
                <a:solidFill>
                  <a:schemeClr val="bg1"/>
                </a:solidFill>
              </a:rPr>
              <a:t> (</a:t>
            </a:r>
            <a:r>
              <a:rPr lang="fr-FR" dirty="0" err="1">
                <a:solidFill>
                  <a:schemeClr val="bg1"/>
                </a:solidFill>
              </a:rPr>
              <a:t>average</a:t>
            </a:r>
            <a:r>
              <a:rPr lang="fr-FR" dirty="0">
                <a:solidFill>
                  <a:schemeClr val="bg1"/>
                </a:solidFill>
              </a:rPr>
              <a:t>) : </a:t>
            </a:r>
          </a:p>
          <a:p>
            <a:pPr marL="1257300" lvl="2" indent="-342900">
              <a:spcBef>
                <a:spcPts val="6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fr-FR" dirty="0">
                <a:solidFill>
                  <a:schemeClr val="bg1"/>
                </a:solidFill>
              </a:rPr>
              <a:t>Final </a:t>
            </a:r>
            <a:r>
              <a:rPr lang="fr-FR" dirty="0" err="1">
                <a:solidFill>
                  <a:schemeClr val="bg1"/>
                </a:solidFill>
              </a:rPr>
              <a:t>scalar</a:t>
            </a:r>
            <a:r>
              <a:rPr lang="fr-FR" dirty="0">
                <a:solidFill>
                  <a:schemeClr val="bg1"/>
                </a:solidFill>
              </a:rPr>
              <a:t> value</a:t>
            </a:r>
          </a:p>
          <a:p>
            <a:pPr marL="1257300" lvl="2" indent="-342900">
              <a:spcBef>
                <a:spcPts val="600"/>
              </a:spcBef>
              <a:buClr>
                <a:srgbClr val="FFC000"/>
              </a:buClr>
              <a:buFont typeface="+mj-lt"/>
              <a:buAutoNum type="arabicPeriod"/>
            </a:pPr>
            <a:r>
              <a:rPr lang="fr-FR" b="1" dirty="0">
                <a:solidFill>
                  <a:srgbClr val="FFC000"/>
                </a:solidFill>
              </a:rPr>
              <a:t>Final </a:t>
            </a:r>
            <a:r>
              <a:rPr lang="fr-FR" b="1" dirty="0" err="1">
                <a:solidFill>
                  <a:srgbClr val="FFC000"/>
                </a:solidFill>
              </a:rPr>
              <a:t>curve</a:t>
            </a:r>
            <a:endParaRPr lang="fr-FR" b="1" dirty="0">
              <a:solidFill>
                <a:srgbClr val="FFC000"/>
              </a:solidFill>
            </a:endParaRPr>
          </a:p>
          <a:p>
            <a:pPr marL="914400" lvl="2" indent="0">
              <a:spcBef>
                <a:spcPts val="1800"/>
              </a:spcBef>
              <a:buNone/>
            </a:pPr>
            <a:r>
              <a:rPr lang="fr-FR" sz="2000" b="1" i="1" u="sng" dirty="0" err="1">
                <a:solidFill>
                  <a:srgbClr val="FFC000"/>
                </a:solidFill>
              </a:rPr>
              <a:t>Tortuosity</a:t>
            </a:r>
            <a:r>
              <a:rPr lang="fr-FR" sz="2000" b="1" i="1" u="sng" dirty="0">
                <a:solidFill>
                  <a:srgbClr val="FFC000"/>
                </a:solidFill>
              </a:rPr>
              <a:t> as a </a:t>
            </a:r>
            <a:r>
              <a:rPr lang="fr-FR" sz="2000" b="1" i="1" u="sng" dirty="0" err="1">
                <a:solidFill>
                  <a:srgbClr val="FFC000"/>
                </a:solidFill>
              </a:rPr>
              <a:t>function</a:t>
            </a:r>
            <a:r>
              <a:rPr lang="fr-FR" sz="2000" b="1" i="1" u="sng" dirty="0">
                <a:solidFill>
                  <a:srgbClr val="FFC000"/>
                </a:solidFill>
              </a:rPr>
              <a:t> of the distance </a:t>
            </a:r>
          </a:p>
        </p:txBody>
      </p:sp>
      <p:pic>
        <p:nvPicPr>
          <p:cNvPr id="6" name="Image 5" descr="Une image contenant Caractère coloré, capture d’écran, motif, flou&#10;&#10;Description générée automatiquement">
            <a:extLst>
              <a:ext uri="{FF2B5EF4-FFF2-40B4-BE49-F238E27FC236}">
                <a16:creationId xmlns:a16="http://schemas.microsoft.com/office/drawing/2014/main" id="{967086B5-E79E-45A4-99A1-2866B0852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702" y="1543242"/>
            <a:ext cx="3393214" cy="3393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 7" descr="Une image contenant Caractère coloré, cercle, capture d’écran, Bleu Majorelle&#10;&#10;Description générée automatiquement">
            <a:extLst>
              <a:ext uri="{FF2B5EF4-FFF2-40B4-BE49-F238E27FC236}">
                <a16:creationId xmlns:a16="http://schemas.microsoft.com/office/drawing/2014/main" id="{12F7E8AE-FA93-4F36-A703-FB02F8D6E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702" y="1539332"/>
            <a:ext cx="3393214" cy="3401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12D51EF4-C786-49CD-9930-6ADDE4BE0817}"/>
              </a:ext>
            </a:extLst>
          </p:cNvPr>
          <p:cNvSpPr txBox="1"/>
          <p:nvPr/>
        </p:nvSpPr>
        <p:spPr>
          <a:xfrm>
            <a:off x="1747312" y="6190236"/>
            <a:ext cx="88712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i="1" dirty="0">
                <a:solidFill>
                  <a:schemeClr val="bg1"/>
                </a:solidFill>
              </a:rPr>
              <a:t>[10] </a:t>
            </a:r>
            <a:r>
              <a:rPr lang="fr-FR" sz="900" i="1" dirty="0" err="1">
                <a:solidFill>
                  <a:schemeClr val="bg1"/>
                </a:solidFill>
              </a:rPr>
              <a:t>Chaniot</a:t>
            </a:r>
            <a:r>
              <a:rPr lang="fr-FR" sz="900" i="1" dirty="0">
                <a:solidFill>
                  <a:schemeClr val="bg1"/>
                </a:solidFill>
              </a:rPr>
              <a:t> J et al. (2020). Image </a:t>
            </a:r>
            <a:r>
              <a:rPr lang="fr-FR" sz="900" i="1" dirty="0" err="1">
                <a:solidFill>
                  <a:schemeClr val="bg1"/>
                </a:solidFill>
              </a:rPr>
              <a:t>Analysis</a:t>
            </a:r>
            <a:r>
              <a:rPr lang="fr-FR" sz="900" i="1" dirty="0">
                <a:solidFill>
                  <a:schemeClr val="bg1"/>
                </a:solidFill>
              </a:rPr>
              <a:t> &amp; </a:t>
            </a:r>
            <a:r>
              <a:rPr lang="fr-FR" sz="900" i="1" dirty="0" err="1">
                <a:solidFill>
                  <a:schemeClr val="bg1"/>
                </a:solidFill>
              </a:rPr>
              <a:t>Stereology</a:t>
            </a:r>
            <a:endParaRPr lang="fr-FR" sz="900" i="1" dirty="0">
              <a:solidFill>
                <a:schemeClr val="bg1"/>
              </a:solidFill>
            </a:endParaRPr>
          </a:p>
          <a:p>
            <a:r>
              <a:rPr lang="fr-FR" sz="900" i="1" dirty="0">
                <a:solidFill>
                  <a:schemeClr val="bg1"/>
                </a:solidFill>
              </a:rPr>
              <a:t>[21] </a:t>
            </a:r>
            <a:r>
              <a:rPr lang="fr-FR" sz="900" i="1" dirty="0" err="1">
                <a:solidFill>
                  <a:schemeClr val="bg1"/>
                </a:solidFill>
              </a:rPr>
              <a:t>Chaniot</a:t>
            </a:r>
            <a:r>
              <a:rPr lang="fr-FR" sz="900" i="1" dirty="0">
                <a:solidFill>
                  <a:schemeClr val="bg1"/>
                </a:solidFill>
              </a:rPr>
              <a:t> J et al. (2019). Image </a:t>
            </a:r>
            <a:r>
              <a:rPr lang="fr-FR" sz="900" i="1" dirty="0" err="1">
                <a:solidFill>
                  <a:schemeClr val="bg1"/>
                </a:solidFill>
              </a:rPr>
              <a:t>Analysis</a:t>
            </a:r>
            <a:r>
              <a:rPr lang="fr-FR" sz="900" i="1" dirty="0">
                <a:solidFill>
                  <a:schemeClr val="bg1"/>
                </a:solidFill>
              </a:rPr>
              <a:t> &amp; </a:t>
            </a:r>
            <a:r>
              <a:rPr lang="fr-FR" sz="900" i="1" dirty="0" err="1">
                <a:solidFill>
                  <a:schemeClr val="bg1"/>
                </a:solidFill>
              </a:rPr>
              <a:t>Stereology</a:t>
            </a:r>
            <a:endParaRPr lang="fr-FR" sz="9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410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A2F02F-D673-46FA-8B82-CC67AA439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743" y="200721"/>
            <a:ext cx="10433119" cy="409893"/>
          </a:xfrm>
        </p:spPr>
        <p:txBody>
          <a:bodyPr>
            <a:noAutofit/>
          </a:bodyPr>
          <a:lstStyle/>
          <a:p>
            <a:r>
              <a:rPr lang="fr-FR" dirty="0"/>
              <a:t>AGGREGATION PHENOMENON SENSITIVITY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6BBB026-FABA-4997-8E74-75A52F1BC8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b="1" i="1" kern="100" dirty="0">
                <a:solidFill>
                  <a:schemeClr val="tx1"/>
                </a:solidFill>
                <a:effectLst/>
                <a:latin typeface="+mj-lt"/>
                <a:ea typeface="Noto Serif CJK SC"/>
                <a:cs typeface="Lohit Devanagari"/>
              </a:rPr>
              <a:t>Manifold Tortuosity for Heterogen</a:t>
            </a:r>
            <a:r>
              <a:rPr lang="en-US" sz="1600" b="1" i="1" kern="100" dirty="0">
                <a:solidFill>
                  <a:schemeClr val="tx1"/>
                </a:solidFill>
                <a:latin typeface="+mj-lt"/>
                <a:ea typeface="Noto Serif CJK SC"/>
                <a:cs typeface="Lohit Devanagari"/>
              </a:rPr>
              <a:t>eous Microstructures </a:t>
            </a:r>
            <a:r>
              <a:rPr lang="en-US" sz="1600" b="1" i="1" kern="100" dirty="0" err="1">
                <a:solidFill>
                  <a:schemeClr val="tx1"/>
                </a:solidFill>
                <a:latin typeface="+mj-lt"/>
                <a:ea typeface="Noto Serif CJK SC"/>
                <a:cs typeface="Lohit Devanagari"/>
              </a:rPr>
              <a:t>Characterisation</a:t>
            </a:r>
            <a:endParaRPr lang="fr-FR" sz="1600" b="1" i="1" dirty="0">
              <a:solidFill>
                <a:schemeClr val="tx1"/>
              </a:solidFill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D67B62E-D78F-4D9E-9DD9-6F20799F4BC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3563" y="1200151"/>
            <a:ext cx="10781689" cy="904562"/>
          </a:xfrm>
        </p:spPr>
        <p:txBody>
          <a:bodyPr>
            <a:normAutofit/>
          </a:bodyPr>
          <a:lstStyle/>
          <a:p>
            <a:r>
              <a:rPr lang="fr-FR" sz="2400" b="1" dirty="0" err="1"/>
              <a:t>Aggregation</a:t>
            </a:r>
            <a:r>
              <a:rPr lang="fr-FR" sz="2400" b="1" dirty="0"/>
              <a:t> = « </a:t>
            </a:r>
            <a:r>
              <a:rPr lang="fr-FR" sz="2400" b="1" dirty="0" err="1"/>
              <a:t>Creation</a:t>
            </a:r>
            <a:r>
              <a:rPr lang="fr-FR" sz="2400" b="1" dirty="0"/>
              <a:t> of </a:t>
            </a:r>
            <a:r>
              <a:rPr lang="fr-FR" sz="2400" b="1" dirty="0" err="1"/>
              <a:t>bigger</a:t>
            </a:r>
            <a:r>
              <a:rPr lang="fr-FR" sz="2400" b="1" dirty="0"/>
              <a:t> sticks »</a:t>
            </a:r>
          </a:p>
          <a:p>
            <a:pPr lvl="1"/>
            <a:r>
              <a:rPr lang="fr-FR" sz="2400" b="1" dirty="0"/>
              <a:t>Simulation: Boolean </a:t>
            </a:r>
            <a:r>
              <a:rPr lang="fr-FR" sz="2400" b="1" dirty="0" err="1"/>
              <a:t>models</a:t>
            </a:r>
            <a:r>
              <a:rPr lang="fr-FR" sz="2400" b="1" dirty="0"/>
              <a:t> of </a:t>
            </a:r>
            <a:r>
              <a:rPr lang="fr-FR" sz="2400" b="1" dirty="0" err="1"/>
              <a:t>spherocylinders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659E938-4995-47FC-B0E4-105E8AD41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58" y="3549093"/>
            <a:ext cx="3990730" cy="237264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9A45454-0DDC-451C-86F3-518E49BF2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083" y="2186817"/>
            <a:ext cx="6322085" cy="3748996"/>
          </a:xfrm>
          <a:prstGeom prst="rect">
            <a:avLst/>
          </a:prstGeom>
        </p:spPr>
      </p:pic>
      <p:pic>
        <p:nvPicPr>
          <p:cNvPr id="12" name="Picture 103" descr="C:\Users\chaniotj\Documents\Communications\THESE\Presentation\Images\BMOneScale_Sphero_Htortuosity.png">
            <a:extLst>
              <a:ext uri="{FF2B5EF4-FFF2-40B4-BE49-F238E27FC236}">
                <a16:creationId xmlns:a16="http://schemas.microsoft.com/office/drawing/2014/main" id="{09FDA2F3-049F-48D4-A983-4179B87FC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333" y="2186817"/>
            <a:ext cx="6699309" cy="374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8AC38BF-00CD-449E-8A26-9560FAED4813}"/>
              </a:ext>
            </a:extLst>
          </p:cNvPr>
          <p:cNvSpPr/>
          <p:nvPr/>
        </p:nvSpPr>
        <p:spPr>
          <a:xfrm>
            <a:off x="1814373" y="6210356"/>
            <a:ext cx="909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i="1" dirty="0"/>
              <a:t>[25] </a:t>
            </a:r>
            <a:r>
              <a:rPr lang="en-US" sz="900" i="1" dirty="0" err="1"/>
              <a:t>Matheron</a:t>
            </a:r>
            <a:r>
              <a:rPr lang="en-US" sz="900" i="1" dirty="0"/>
              <a:t> G (1975). J. Wiley </a:t>
            </a:r>
          </a:p>
          <a:p>
            <a:r>
              <a:rPr lang="en-US" sz="900" i="1" dirty="0"/>
              <a:t>[26] </a:t>
            </a:r>
            <a:r>
              <a:rPr lang="en-US" sz="900" i="1" dirty="0" err="1"/>
              <a:t>Chaniot</a:t>
            </a:r>
            <a:r>
              <a:rPr lang="en-US" sz="900" i="1" dirty="0"/>
              <a:t> J (2020). Thesis, Univ. de Lyon, Univ. Jean-Monnet de St-Etienne, IFPEN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2EA3B936-ED08-40DD-9EEA-AFECFAD3AF4B}"/>
                  </a:ext>
                </a:extLst>
              </p:cNvPr>
              <p:cNvSpPr txBox="1"/>
              <p:nvPr/>
            </p:nvSpPr>
            <p:spPr>
              <a:xfrm>
                <a:off x="650832" y="2485813"/>
                <a:ext cx="2040731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2EA3B936-ED08-40DD-9EEA-AFECFAD3A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32" y="2485813"/>
                <a:ext cx="2040731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 12">
            <a:extLst>
              <a:ext uri="{FF2B5EF4-FFF2-40B4-BE49-F238E27FC236}">
                <a16:creationId xmlns:a16="http://schemas.microsoft.com/office/drawing/2014/main" id="{E3FF218A-ED28-4B8F-9D5F-96F0A9037C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694" y="2206336"/>
            <a:ext cx="2410024" cy="225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9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A2F02F-D673-46FA-8B82-CC67AA439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743" y="200721"/>
            <a:ext cx="10433119" cy="409893"/>
          </a:xfrm>
        </p:spPr>
        <p:txBody>
          <a:bodyPr>
            <a:noAutofit/>
          </a:bodyPr>
          <a:lstStyle/>
          <a:p>
            <a:r>
              <a:rPr lang="fr-FR" dirty="0"/>
              <a:t>AGGREGATION PHENOMENON SENSITIVITY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6BBB026-FABA-4997-8E74-75A52F1BC8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b="1" i="1" kern="100" dirty="0">
                <a:solidFill>
                  <a:schemeClr val="bg1"/>
                </a:solidFill>
                <a:effectLst/>
                <a:latin typeface="+mj-lt"/>
                <a:ea typeface="Noto Serif CJK SC"/>
                <a:cs typeface="Lohit Devanagari"/>
              </a:rPr>
              <a:t>Manifold Tortuosity for Heterogen</a:t>
            </a:r>
            <a:r>
              <a:rPr lang="en-US" sz="1600" b="1" i="1" kern="100" dirty="0">
                <a:solidFill>
                  <a:schemeClr val="bg1"/>
                </a:solidFill>
                <a:latin typeface="+mj-lt"/>
                <a:ea typeface="Noto Serif CJK SC"/>
                <a:cs typeface="Lohit Devanagari"/>
              </a:rPr>
              <a:t>eous Microstructures </a:t>
            </a:r>
            <a:r>
              <a:rPr lang="en-US" sz="1600" b="1" i="1" kern="100" dirty="0" err="1">
                <a:solidFill>
                  <a:schemeClr val="bg1"/>
                </a:solidFill>
                <a:latin typeface="+mj-lt"/>
                <a:ea typeface="Noto Serif CJK SC"/>
                <a:cs typeface="Lohit Devanagari"/>
              </a:rPr>
              <a:t>Characterisation</a:t>
            </a:r>
            <a:endParaRPr lang="fr-FR" sz="1600" b="1" i="1" dirty="0">
              <a:solidFill>
                <a:schemeClr val="bg1"/>
              </a:solidFill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D67B62E-D78F-4D9E-9DD9-6F20799F4BC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50032" y="1235680"/>
            <a:ext cx="7692263" cy="7856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400" b="1" i="1" u="sng" dirty="0">
                <a:solidFill>
                  <a:schemeClr val="bg1"/>
                </a:solidFill>
              </a:rPr>
              <a:t>A-</a:t>
            </a:r>
            <a:r>
              <a:rPr lang="fr-FR" sz="2400" b="1" i="1" u="sng" dirty="0" err="1">
                <a:solidFill>
                  <a:schemeClr val="bg1"/>
                </a:solidFill>
              </a:rPr>
              <a:t>protocol</a:t>
            </a:r>
            <a:r>
              <a:rPr lang="fr-FR" sz="2600" dirty="0">
                <a:solidFill>
                  <a:schemeClr val="bg1"/>
                </a:solidFill>
              </a:rPr>
              <a:t>  </a:t>
            </a:r>
            <a:r>
              <a:rPr lang="fr-FR" sz="2400" dirty="0">
                <a:solidFill>
                  <a:schemeClr val="bg1"/>
                </a:solidFill>
              </a:rPr>
              <a:t>= </a:t>
            </a:r>
            <a:r>
              <a:rPr lang="fr-FR" sz="2400" dirty="0" err="1">
                <a:solidFill>
                  <a:schemeClr val="bg1"/>
                </a:solidFill>
              </a:rPr>
              <a:t>Constrictivity</a:t>
            </a:r>
            <a:r>
              <a:rPr lang="fr-FR" sz="2400" dirty="0">
                <a:solidFill>
                  <a:schemeClr val="bg1"/>
                </a:solidFill>
              </a:rPr>
              <a:t> &amp; Pore size Distribution</a:t>
            </a:r>
            <a:endParaRPr lang="fr-FR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4156DBE-D6AB-423B-B031-66C5AD1EF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5" y="1068640"/>
            <a:ext cx="3707690" cy="4720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Image 13" descr="Une image contenant ligne, Graphique, conception, art&#10;&#10;Description générée automatiquement">
            <a:extLst>
              <a:ext uri="{FF2B5EF4-FFF2-40B4-BE49-F238E27FC236}">
                <a16:creationId xmlns:a16="http://schemas.microsoft.com/office/drawing/2014/main" id="{62470106-6AE6-4803-8B56-6E56BA8CA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071" y="2021306"/>
            <a:ext cx="3256662" cy="1987116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EA0725D2-E052-477D-B70F-81992840CD52}"/>
              </a:ext>
            </a:extLst>
          </p:cNvPr>
          <p:cNvSpPr txBox="1"/>
          <p:nvPr/>
        </p:nvSpPr>
        <p:spPr>
          <a:xfrm>
            <a:off x="1714605" y="6211257"/>
            <a:ext cx="88712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i="1" dirty="0">
                <a:solidFill>
                  <a:schemeClr val="bg1"/>
                </a:solidFill>
              </a:rPr>
              <a:t>[10] </a:t>
            </a:r>
            <a:r>
              <a:rPr lang="fr-FR" sz="900" i="1" dirty="0" err="1">
                <a:solidFill>
                  <a:schemeClr val="bg1"/>
                </a:solidFill>
              </a:rPr>
              <a:t>Chaniot</a:t>
            </a:r>
            <a:r>
              <a:rPr lang="fr-FR" sz="900" i="1" dirty="0">
                <a:solidFill>
                  <a:schemeClr val="bg1"/>
                </a:solidFill>
              </a:rPr>
              <a:t> J et al. (2020). Image </a:t>
            </a:r>
            <a:r>
              <a:rPr lang="fr-FR" sz="900" i="1" dirty="0" err="1">
                <a:solidFill>
                  <a:schemeClr val="bg1"/>
                </a:solidFill>
              </a:rPr>
              <a:t>Analysis</a:t>
            </a:r>
            <a:r>
              <a:rPr lang="fr-FR" sz="900" i="1" dirty="0">
                <a:solidFill>
                  <a:schemeClr val="bg1"/>
                </a:solidFill>
              </a:rPr>
              <a:t> &amp; </a:t>
            </a:r>
            <a:r>
              <a:rPr lang="fr-FR" sz="900" i="1" dirty="0" err="1">
                <a:solidFill>
                  <a:schemeClr val="bg1"/>
                </a:solidFill>
              </a:rPr>
              <a:t>Stereology</a:t>
            </a:r>
            <a:endParaRPr lang="fr-FR" sz="900" i="1" dirty="0">
              <a:solidFill>
                <a:schemeClr val="bg1"/>
              </a:solidFill>
            </a:endParaRPr>
          </a:p>
          <a:p>
            <a:r>
              <a:rPr lang="fr-FR" sz="900" i="1" dirty="0">
                <a:solidFill>
                  <a:schemeClr val="bg1"/>
                </a:solidFill>
              </a:rPr>
              <a:t>[27] </a:t>
            </a:r>
            <a:r>
              <a:rPr lang="fr-FR" sz="900" i="1" dirty="0" err="1">
                <a:solidFill>
                  <a:schemeClr val="bg1"/>
                </a:solidFill>
              </a:rPr>
              <a:t>Chaniot</a:t>
            </a:r>
            <a:r>
              <a:rPr lang="fr-FR" sz="900" i="1" dirty="0">
                <a:solidFill>
                  <a:schemeClr val="bg1"/>
                </a:solidFill>
              </a:rPr>
              <a:t> J et al. (2022). </a:t>
            </a:r>
            <a:r>
              <a:rPr lang="fr-FR" sz="900" i="1" dirty="0" err="1">
                <a:solidFill>
                  <a:schemeClr val="bg1"/>
                </a:solidFill>
              </a:rPr>
              <a:t>Computational</a:t>
            </a:r>
            <a:r>
              <a:rPr lang="fr-FR" sz="900" i="1" dirty="0">
                <a:solidFill>
                  <a:schemeClr val="bg1"/>
                </a:solidFill>
              </a:rPr>
              <a:t> </a:t>
            </a:r>
            <a:r>
              <a:rPr lang="fr-FR" sz="900" i="1" dirty="0" err="1">
                <a:solidFill>
                  <a:schemeClr val="bg1"/>
                </a:solidFill>
              </a:rPr>
              <a:t>Material</a:t>
            </a:r>
            <a:r>
              <a:rPr lang="fr-FR" sz="900" i="1" dirty="0">
                <a:solidFill>
                  <a:schemeClr val="bg1"/>
                </a:solidFill>
              </a:rPr>
              <a:t> Science</a:t>
            </a:r>
          </a:p>
          <a:p>
            <a:r>
              <a:rPr lang="fr-FR" sz="900" i="1" dirty="0">
                <a:solidFill>
                  <a:schemeClr val="bg1"/>
                </a:solidFill>
              </a:rPr>
              <a:t>[28] Vogel (1997). </a:t>
            </a:r>
            <a:r>
              <a:rPr lang="fr-FR" sz="900" i="1" dirty="0" err="1">
                <a:solidFill>
                  <a:schemeClr val="bg1"/>
                </a:solidFill>
              </a:rPr>
              <a:t>European</a:t>
            </a:r>
            <a:r>
              <a:rPr lang="fr-FR" sz="900" i="1" dirty="0">
                <a:solidFill>
                  <a:schemeClr val="bg1"/>
                </a:solidFill>
              </a:rPr>
              <a:t> Journal of </a:t>
            </a:r>
            <a:r>
              <a:rPr lang="fr-FR" sz="900" i="1" dirty="0" err="1">
                <a:solidFill>
                  <a:schemeClr val="bg1"/>
                </a:solidFill>
              </a:rPr>
              <a:t>Soil</a:t>
            </a:r>
            <a:r>
              <a:rPr lang="fr-FR" sz="900" i="1" dirty="0">
                <a:solidFill>
                  <a:schemeClr val="bg1"/>
                </a:solidFill>
              </a:rPr>
              <a:t> Science</a:t>
            </a:r>
          </a:p>
          <a:p>
            <a:r>
              <a:rPr lang="fr-FR" sz="900" i="1" dirty="0">
                <a:solidFill>
                  <a:schemeClr val="bg1"/>
                </a:solidFill>
                <a:cs typeface="Times New Roman" panose="02020603050405020304" pitchFamily="18" charset="0"/>
              </a:rPr>
              <a:t>[29] Serra J (</a:t>
            </a:r>
            <a:r>
              <a:rPr lang="en-US" sz="900" i="1" dirty="0">
                <a:solidFill>
                  <a:schemeClr val="bg1"/>
                </a:solidFill>
              </a:rPr>
              <a:t>1983). Academic Press, Inc.</a:t>
            </a:r>
            <a:endParaRPr lang="fr-FR" sz="900" i="1" dirty="0">
              <a:solidFill>
                <a:schemeClr val="bg1"/>
              </a:solidFill>
            </a:endParaRPr>
          </a:p>
        </p:txBody>
      </p:sp>
      <p:sp>
        <p:nvSpPr>
          <p:cNvPr id="17" name="Espace réservé du contenu 4">
            <a:extLst>
              <a:ext uri="{FF2B5EF4-FFF2-40B4-BE49-F238E27FC236}">
                <a16:creationId xmlns:a16="http://schemas.microsoft.com/office/drawing/2014/main" id="{C981E42D-2A82-468F-89A2-14B917F039B0}"/>
              </a:ext>
            </a:extLst>
          </p:cNvPr>
          <p:cNvSpPr txBox="1">
            <a:spLocks/>
          </p:cNvSpPr>
          <p:nvPr/>
        </p:nvSpPr>
        <p:spPr>
          <a:xfrm>
            <a:off x="3728903" y="2353583"/>
            <a:ext cx="7402049" cy="2290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F259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F6670"/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3000"/>
              </a:spcBef>
            </a:pPr>
            <a:r>
              <a:rPr lang="fr-FR" sz="2400" b="1" dirty="0" err="1">
                <a:solidFill>
                  <a:schemeClr val="bg1"/>
                </a:solidFill>
              </a:rPr>
              <a:t>Iterative</a:t>
            </a:r>
            <a:r>
              <a:rPr lang="fr-FR" sz="2400" b="1" dirty="0">
                <a:solidFill>
                  <a:schemeClr val="bg1"/>
                </a:solidFill>
              </a:rPr>
              <a:t> Erosions </a:t>
            </a:r>
            <a:br>
              <a:rPr lang="fr-FR" sz="2400" b="1" dirty="0">
                <a:solidFill>
                  <a:schemeClr val="bg1"/>
                </a:solidFill>
              </a:rPr>
            </a:br>
            <a:r>
              <a:rPr lang="fr-FR" sz="2400" dirty="0" err="1">
                <a:solidFill>
                  <a:schemeClr val="bg1"/>
                </a:solidFill>
              </a:rPr>
              <a:t>with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increasing</a:t>
            </a:r>
            <a:r>
              <a:rPr lang="fr-FR" sz="2400" dirty="0">
                <a:solidFill>
                  <a:schemeClr val="bg1"/>
                </a:solidFill>
              </a:rPr>
              <a:t> radius</a:t>
            </a:r>
          </a:p>
          <a:p>
            <a:pPr lvl="1">
              <a:lnSpc>
                <a:spcPct val="100000"/>
              </a:lnSpc>
              <a:spcBef>
                <a:spcPts val="3000"/>
              </a:spcBef>
            </a:pPr>
            <a:r>
              <a:rPr lang="fr-FR" sz="2400" b="1" dirty="0">
                <a:solidFill>
                  <a:schemeClr val="bg1"/>
                </a:solidFill>
              </a:rPr>
              <a:t>Discriminative Power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b="1" dirty="0" err="1">
                <a:solidFill>
                  <a:schemeClr val="bg1"/>
                </a:solidFill>
              </a:rPr>
              <a:t>Improvement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br>
              <a:rPr lang="fr-FR" sz="2400" dirty="0">
                <a:solidFill>
                  <a:schemeClr val="bg1"/>
                </a:solidFill>
              </a:rPr>
            </a:br>
            <a:r>
              <a:rPr lang="fr-FR" sz="2400" dirty="0">
                <a:solidFill>
                  <a:schemeClr val="bg1"/>
                </a:solidFill>
              </a:rPr>
              <a:t>by </a:t>
            </a:r>
            <a:r>
              <a:rPr lang="fr-FR" sz="2400" dirty="0" err="1">
                <a:solidFill>
                  <a:schemeClr val="bg1"/>
                </a:solidFill>
              </a:rPr>
              <a:t>increasing</a:t>
            </a:r>
            <a:r>
              <a:rPr lang="fr-FR" sz="2400" dirty="0">
                <a:solidFill>
                  <a:schemeClr val="bg1"/>
                </a:solidFill>
              </a:rPr>
              <a:t> the </a:t>
            </a:r>
            <a:r>
              <a:rPr lang="fr-FR" sz="2400" dirty="0" err="1">
                <a:solidFill>
                  <a:schemeClr val="bg1"/>
                </a:solidFill>
              </a:rPr>
              <a:t>number</a:t>
            </a:r>
            <a:r>
              <a:rPr lang="fr-FR" sz="2400" dirty="0">
                <a:solidFill>
                  <a:schemeClr val="bg1"/>
                </a:solidFill>
              </a:rPr>
              <a:t> of dimensions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6B485729-D3F5-4264-AF5E-AFB24482D0CF}"/>
              </a:ext>
            </a:extLst>
          </p:cNvPr>
          <p:cNvGrpSpPr/>
          <p:nvPr/>
        </p:nvGrpSpPr>
        <p:grpSpPr>
          <a:xfrm>
            <a:off x="3850032" y="4663716"/>
            <a:ext cx="6278370" cy="1144805"/>
            <a:chOff x="1166319" y="4070779"/>
            <a:chExt cx="6278370" cy="1144805"/>
          </a:xfrm>
        </p:grpSpPr>
        <p:sp>
          <p:nvSpPr>
            <p:cNvPr id="19" name="Espace réservé du contenu 4">
              <a:extLst>
                <a:ext uri="{FF2B5EF4-FFF2-40B4-BE49-F238E27FC236}">
                  <a16:creationId xmlns:a16="http://schemas.microsoft.com/office/drawing/2014/main" id="{C2A58A9C-F464-490A-847C-93FCF484CB8F}"/>
                </a:ext>
              </a:extLst>
            </p:cNvPr>
            <p:cNvSpPr txBox="1">
              <a:spLocks/>
            </p:cNvSpPr>
            <p:nvPr/>
          </p:nvSpPr>
          <p:spPr>
            <a:xfrm>
              <a:off x="1166319" y="4244869"/>
              <a:ext cx="6169862" cy="92245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Blip>
                  <a:blip r:embed="rId4"/>
                </a:buBlip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5F259F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5F6670"/>
                </a:buClr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buFont typeface="Courier New" panose="02070309020205020404" pitchFamily="49" charset="0"/>
                <a:buChar char="o"/>
              </a:pPr>
              <a:r>
                <a:rPr lang="fr-FR" sz="2400" b="1" u="sng" dirty="0" err="1">
                  <a:solidFill>
                    <a:schemeClr val="bg1"/>
                  </a:solidFill>
                </a:rPr>
                <a:t>Complex</a:t>
              </a:r>
              <a:r>
                <a:rPr lang="fr-FR" sz="2400" b="1" u="sng" dirty="0">
                  <a:solidFill>
                    <a:schemeClr val="bg1"/>
                  </a:solidFill>
                </a:rPr>
                <a:t> Situations</a:t>
              </a:r>
              <a:r>
                <a:rPr lang="fr-FR" sz="2400" b="1" dirty="0">
                  <a:solidFill>
                    <a:schemeClr val="bg1"/>
                  </a:solidFill>
                </a:rPr>
                <a:t> </a:t>
              </a:r>
              <a:r>
                <a:rPr lang="fr-FR" sz="2400" dirty="0">
                  <a:solidFill>
                    <a:schemeClr val="bg1"/>
                  </a:solidFill>
                </a:rPr>
                <a:t>handling</a:t>
              </a:r>
              <a:endParaRPr lang="fr-FR" sz="2400" b="1" dirty="0">
                <a:solidFill>
                  <a:schemeClr val="bg1"/>
                </a:solidFill>
              </a:endParaRPr>
            </a:p>
            <a:p>
              <a:pPr lvl="1">
                <a:buFont typeface="Courier New" panose="02070309020205020404" pitchFamily="49" charset="0"/>
                <a:buChar char="o"/>
              </a:pPr>
              <a:r>
                <a:rPr lang="fr-FR" sz="2400" b="1" u="sng" dirty="0" err="1">
                  <a:solidFill>
                    <a:schemeClr val="bg1"/>
                  </a:solidFill>
                </a:rPr>
                <a:t>Aggregation</a:t>
              </a:r>
              <a:r>
                <a:rPr lang="fr-FR" sz="2400" b="1" u="sng" dirty="0">
                  <a:solidFill>
                    <a:schemeClr val="bg1"/>
                  </a:solidFill>
                </a:rPr>
                <a:t> </a:t>
              </a:r>
              <a:r>
                <a:rPr lang="fr-FR" sz="2400" b="1" u="sng" dirty="0" err="1">
                  <a:solidFill>
                    <a:schemeClr val="bg1"/>
                  </a:solidFill>
                </a:rPr>
                <a:t>Phenomenon</a:t>
              </a:r>
              <a:r>
                <a:rPr lang="fr-FR" sz="2400" b="1" dirty="0">
                  <a:solidFill>
                    <a:schemeClr val="bg1"/>
                  </a:solidFill>
                </a:rPr>
                <a:t> </a:t>
              </a:r>
              <a:r>
                <a:rPr lang="fr-FR" sz="2400" dirty="0" err="1">
                  <a:solidFill>
                    <a:schemeClr val="bg1"/>
                  </a:solidFill>
                </a:rPr>
                <a:t>sensitivity</a:t>
              </a:r>
              <a:endParaRPr lang="fr-FR" sz="2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C1FAF0E-86C5-4E4F-9C2B-2309C4C1AA71}"/>
                </a:ext>
              </a:extLst>
            </p:cNvPr>
            <p:cNvSpPr/>
            <p:nvPr/>
          </p:nvSpPr>
          <p:spPr>
            <a:xfrm>
              <a:off x="1501841" y="4070779"/>
              <a:ext cx="5942848" cy="1144805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07760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SE_PowerPoint_Simplifié_2024" id="{17881240-B7A6-7246-8E67-AF5BE09D64BC}" vid="{3E834E99-D9D0-364C-A0EC-F8F066AA82C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MSE_PowerPoint_Simplifie_2024</Template>
  <TotalTime>6003</TotalTime>
  <Words>1175</Words>
  <Application>Microsoft Office PowerPoint</Application>
  <PresentationFormat>Grand écran</PresentationFormat>
  <Paragraphs>138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Aptos</vt:lpstr>
      <vt:lpstr>Arial</vt:lpstr>
      <vt:lpstr>Cambria</vt:lpstr>
      <vt:lpstr>Cambria Math</vt:lpstr>
      <vt:lpstr>Courier New</vt:lpstr>
      <vt:lpstr>Times New Roman</vt:lpstr>
      <vt:lpstr>Thème Office</vt:lpstr>
      <vt:lpstr>Manifold Tortuosity for  Heterogeneous Microstructures Characterisation</vt:lpstr>
      <vt:lpstr>CONTEXT</vt:lpstr>
      <vt:lpstr>WHY TORTUOSITY?</vt:lpstr>
      <vt:lpstr>MANIFOLD TORTUOSITY</vt:lpstr>
      <vt:lpstr>COMPLEX SITUATIONS HANDLING</vt:lpstr>
      <vt:lpstr>COMPLEX SITUATIONS HANDLING</vt:lpstr>
      <vt:lpstr>AGGREGATION PHENOMENON SENSITIVITY</vt:lpstr>
      <vt:lpstr>AGGREGATION PHENOMENON SENSITIVITY</vt:lpstr>
      <vt:lpstr>AGGREGATION PHENOMENON SENSITIVITY</vt:lpstr>
      <vt:lpstr>AGGREGATION PHENOMENON SENSITIVITY</vt:lpstr>
      <vt:lpstr>FIRST STEPS TOWARD GRAYSCALE EXTENSION</vt:lpstr>
      <vt:lpstr>CONCLUSION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Anne POUPLIER</dc:creator>
  <cp:lastModifiedBy>Johan CHANIOT</cp:lastModifiedBy>
  <cp:revision>515</cp:revision>
  <dcterms:created xsi:type="dcterms:W3CDTF">2024-12-18T08:51:22Z</dcterms:created>
  <dcterms:modified xsi:type="dcterms:W3CDTF">2026-05-20T08:09:16Z</dcterms:modified>
</cp:coreProperties>
</file>