
<file path=[Content_Types].xml><?xml version="1.0" encoding="utf-8"?>
<Types xmlns="http://schemas.openxmlformats.org/package/2006/content-types">
  <Default Extension="emf" ContentType="image/x-emf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10080625" cy="5670550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Noto Sans CJK SC" charset="0"/>
        <a:cs typeface="Noto Sans CJK SC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Noto Sans CJK SC" charset="0"/>
        <a:cs typeface="Noto Sans CJK SC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Noto Sans CJK SC" charset="0"/>
        <a:cs typeface="Noto Sans CJK SC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Noto Sans CJK SC" charset="0"/>
        <a:cs typeface="Noto Sans CJK SC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Noto Sans CJK SC" charset="0"/>
        <a:cs typeface="Noto Sans CJK SC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Noto Sans CJK SC" charset="0"/>
        <a:cs typeface="Noto Sans CJK SC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Noto Sans CJK SC" charset="0"/>
        <a:cs typeface="Noto Sans CJK SC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Noto Sans CJK SC" charset="0"/>
        <a:cs typeface="Noto Sans CJK SC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Noto Sans CJK SC" charset="0"/>
        <a:cs typeface="Noto Sans CJK S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46" d="100"/>
          <a:sy n="146" d="100"/>
        </p:scale>
        <p:origin x="23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9B9E7BD3-E8AF-D1DB-446E-3DA50A4F0F83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215900" y="812800"/>
            <a:ext cx="7126288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641963FD-6B63-C23F-AD08-DC206EC6982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11B6AB9-E6B6-30C3-3225-293C268B486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BB4AFA80-459C-48E1-A7C3-9E2972D4705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9CF9F796-1C10-0991-0A2C-367FF9E4CC0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C2C4F07E-FEE6-19AA-1C82-B5ED79D636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E74B4F1-4D07-AB43-9E38-80FBB9D011D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E97A6359-FD1B-C541-A51A-E16D4C7278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D3B19663-963A-254E-9C59-8FEDE3A36C95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4099" name="Text Box 1">
            <a:extLst>
              <a:ext uri="{FF2B5EF4-FFF2-40B4-BE49-F238E27FC236}">
                <a16:creationId xmlns:a16="http://schemas.microsoft.com/office/drawing/2014/main" id="{A6DD58ED-4A74-5ECD-6F5D-D45F5351C21E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BF69D1CB-C0E4-276B-E67B-5F76D5D9CB4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9BE877E4-34EC-C431-D011-E69668B0BF9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E3626B18-0F73-3B43-87F1-B0BAFE323380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10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2531" name="Text Box 1">
            <a:extLst>
              <a:ext uri="{FF2B5EF4-FFF2-40B4-BE49-F238E27FC236}">
                <a16:creationId xmlns:a16="http://schemas.microsoft.com/office/drawing/2014/main" id="{6C57C350-D15F-ACFB-CB19-DC79EE3FA269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4F09D301-0207-A2A2-203D-415794E53A6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393A9F62-A7A2-7E89-C784-F680E9CC3D4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DA61BA2F-489A-8147-852B-9C8B368AA535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11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4579" name="Text Box 1">
            <a:extLst>
              <a:ext uri="{FF2B5EF4-FFF2-40B4-BE49-F238E27FC236}">
                <a16:creationId xmlns:a16="http://schemas.microsoft.com/office/drawing/2014/main" id="{5CD92488-0D6A-A216-F3B2-8D3747538C34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Text Box 2">
            <a:extLst>
              <a:ext uri="{FF2B5EF4-FFF2-40B4-BE49-F238E27FC236}">
                <a16:creationId xmlns:a16="http://schemas.microsoft.com/office/drawing/2014/main" id="{C7466224-353E-176A-2C93-DBA07F09339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46ECE5EA-D8C8-BE05-4297-ABBCF83D0AE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A05296FD-4796-BB40-9FA6-0E803847B707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12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6627" name="Text Box 1">
            <a:extLst>
              <a:ext uri="{FF2B5EF4-FFF2-40B4-BE49-F238E27FC236}">
                <a16:creationId xmlns:a16="http://schemas.microsoft.com/office/drawing/2014/main" id="{B5E34F77-1D3F-2CCA-CBFF-9F599F8FF15A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Text Box 2">
            <a:extLst>
              <a:ext uri="{FF2B5EF4-FFF2-40B4-BE49-F238E27FC236}">
                <a16:creationId xmlns:a16="http://schemas.microsoft.com/office/drawing/2014/main" id="{3C507BBA-E214-6DE5-D381-19E7EC877E7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82793D39-357A-14D1-2301-42CBBF5C947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43DC8946-8766-E04A-9018-19D6A7F4413B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13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8675" name="Text Box 1">
            <a:extLst>
              <a:ext uri="{FF2B5EF4-FFF2-40B4-BE49-F238E27FC236}">
                <a16:creationId xmlns:a16="http://schemas.microsoft.com/office/drawing/2014/main" id="{765EFF9F-3E1F-EAD1-64EB-095F73541249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Text Box 2">
            <a:extLst>
              <a:ext uri="{FF2B5EF4-FFF2-40B4-BE49-F238E27FC236}">
                <a16:creationId xmlns:a16="http://schemas.microsoft.com/office/drawing/2014/main" id="{57230BC8-DBE0-CB17-F9F1-8234EC42B5A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>
            <a:extLst>
              <a:ext uri="{FF2B5EF4-FFF2-40B4-BE49-F238E27FC236}">
                <a16:creationId xmlns:a16="http://schemas.microsoft.com/office/drawing/2014/main" id="{1A7EF5DE-078D-2FBA-C714-5E99BAD75CA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ED078F4D-F59E-2D49-90FB-B535FD59FD55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14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30723" name="Text Box 1">
            <a:extLst>
              <a:ext uri="{FF2B5EF4-FFF2-40B4-BE49-F238E27FC236}">
                <a16:creationId xmlns:a16="http://schemas.microsoft.com/office/drawing/2014/main" id="{DB696A2D-E776-22C7-8C4A-88F1E311FA99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Text Box 2">
            <a:extLst>
              <a:ext uri="{FF2B5EF4-FFF2-40B4-BE49-F238E27FC236}">
                <a16:creationId xmlns:a16="http://schemas.microsoft.com/office/drawing/2014/main" id="{3407E145-3BC6-FFB9-B880-180B80968F1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>
            <a:extLst>
              <a:ext uri="{FF2B5EF4-FFF2-40B4-BE49-F238E27FC236}">
                <a16:creationId xmlns:a16="http://schemas.microsoft.com/office/drawing/2014/main" id="{75566745-4B87-C557-82E0-ED36FC053A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BF6D003D-A612-E345-8B34-365243600183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2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26C3ABAD-BE58-7DE2-7AE6-BF8AB82EBDFF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8" name="Text Box 2">
            <a:extLst>
              <a:ext uri="{FF2B5EF4-FFF2-40B4-BE49-F238E27FC236}">
                <a16:creationId xmlns:a16="http://schemas.microsoft.com/office/drawing/2014/main" id="{F644C446-DEC7-37F0-2811-80FAA639A6B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>
            <a:extLst>
              <a:ext uri="{FF2B5EF4-FFF2-40B4-BE49-F238E27FC236}">
                <a16:creationId xmlns:a16="http://schemas.microsoft.com/office/drawing/2014/main" id="{34F13CD3-9F4F-7093-FC14-B0283056EF5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B900C685-C59F-4344-9486-2BF73AE0F7C3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3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5FE978BF-D7BD-BD55-13D0-6626F0886159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Text Box 2">
            <a:extLst>
              <a:ext uri="{FF2B5EF4-FFF2-40B4-BE49-F238E27FC236}">
                <a16:creationId xmlns:a16="http://schemas.microsoft.com/office/drawing/2014/main" id="{5D573382-990A-A815-985C-08582F1CF94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>
            <a:extLst>
              <a:ext uri="{FF2B5EF4-FFF2-40B4-BE49-F238E27FC236}">
                <a16:creationId xmlns:a16="http://schemas.microsoft.com/office/drawing/2014/main" id="{288AC5A2-D717-DD4D-7A13-D37BEB3C79A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E09B8B33-F3BD-8745-AABF-1CC9308D8D3A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4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0243" name="Text Box 1">
            <a:extLst>
              <a:ext uri="{FF2B5EF4-FFF2-40B4-BE49-F238E27FC236}">
                <a16:creationId xmlns:a16="http://schemas.microsoft.com/office/drawing/2014/main" id="{929A43B4-E412-8E3E-E7CC-39C8D67B33B9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Text Box 2">
            <a:extLst>
              <a:ext uri="{FF2B5EF4-FFF2-40B4-BE49-F238E27FC236}">
                <a16:creationId xmlns:a16="http://schemas.microsoft.com/office/drawing/2014/main" id="{098DA960-3AF6-D6A2-35EE-3EA4B6CEACEF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>
            <a:extLst>
              <a:ext uri="{FF2B5EF4-FFF2-40B4-BE49-F238E27FC236}">
                <a16:creationId xmlns:a16="http://schemas.microsoft.com/office/drawing/2014/main" id="{898B0D84-515B-DE28-3EC2-1530D20ECA8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D85029AE-898D-904D-B66A-55400821CC49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5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2291" name="Text Box 1">
            <a:extLst>
              <a:ext uri="{FF2B5EF4-FFF2-40B4-BE49-F238E27FC236}">
                <a16:creationId xmlns:a16="http://schemas.microsoft.com/office/drawing/2014/main" id="{CEB69627-92E9-8F32-E1B2-E70CCAD214CB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2" name="Text Box 2">
            <a:extLst>
              <a:ext uri="{FF2B5EF4-FFF2-40B4-BE49-F238E27FC236}">
                <a16:creationId xmlns:a16="http://schemas.microsoft.com/office/drawing/2014/main" id="{A98A7A37-3A88-6CAD-36E3-A941A28D4920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>
            <a:extLst>
              <a:ext uri="{FF2B5EF4-FFF2-40B4-BE49-F238E27FC236}">
                <a16:creationId xmlns:a16="http://schemas.microsoft.com/office/drawing/2014/main" id="{46A01ECE-48DF-569A-7025-9C2754B69B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1FB569B6-91A4-B54D-ACF5-C8D3F3C64AE8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6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4339" name="Text Box 1">
            <a:extLst>
              <a:ext uri="{FF2B5EF4-FFF2-40B4-BE49-F238E27FC236}">
                <a16:creationId xmlns:a16="http://schemas.microsoft.com/office/drawing/2014/main" id="{9989B973-2261-EBA5-8AE6-13AEB17352A3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Text Box 2">
            <a:extLst>
              <a:ext uri="{FF2B5EF4-FFF2-40B4-BE49-F238E27FC236}">
                <a16:creationId xmlns:a16="http://schemas.microsoft.com/office/drawing/2014/main" id="{6F4B9141-CB22-DE4B-30E8-EB9E9D9ABDE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7C0342E9-B03B-58FE-80F7-17D4E53C2D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B883CAB8-921A-9F4A-B408-FBDB59460274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7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0BB7327B-C9E0-6E87-091B-D306810B3564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8" name="Text Box 2">
            <a:extLst>
              <a:ext uri="{FF2B5EF4-FFF2-40B4-BE49-F238E27FC236}">
                <a16:creationId xmlns:a16="http://schemas.microsoft.com/office/drawing/2014/main" id="{C0D41007-5234-F0C6-3921-EC0751AF947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B83CE49C-6566-D2E5-C03F-5ADCC8B148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14D40D0E-646C-AF4A-8655-B6D3D3413D6C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8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18435" name="Text Box 1">
            <a:extLst>
              <a:ext uri="{FF2B5EF4-FFF2-40B4-BE49-F238E27FC236}">
                <a16:creationId xmlns:a16="http://schemas.microsoft.com/office/drawing/2014/main" id="{44C5EAFD-158F-A9B4-A0A0-1F4A2632E22A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Text Box 2">
            <a:extLst>
              <a:ext uri="{FF2B5EF4-FFF2-40B4-BE49-F238E27FC236}">
                <a16:creationId xmlns:a16="http://schemas.microsoft.com/office/drawing/2014/main" id="{9C3FF0D2-7C59-8240-E694-B3CA858970D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2395A4FE-020E-F0DE-9B41-C6077D96CC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fld id="{73A1BB88-3E70-BF4F-9CA5-2EAFDC2FC390}" type="slidenum">
              <a:rPr lang="fr-FR" altLang="fr-FR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rPr>
              <a:pPr/>
              <a:t>9</a:t>
            </a:fld>
            <a:endParaRPr lang="fr-FR" altLang="fr-FR">
              <a:solidFill>
                <a:srgbClr val="000000"/>
              </a:solidFill>
              <a:latin typeface="Times New Roman" panose="02020603050405020304" pitchFamily="18" charset="0"/>
              <a:ea typeface="DejaVu Sans" charset="0"/>
              <a:cs typeface="DejaVu Sans" charset="0"/>
            </a:endParaRPr>
          </a:p>
        </p:txBody>
      </p:sp>
      <p:sp>
        <p:nvSpPr>
          <p:cNvPr id="20483" name="Text Box 1">
            <a:extLst>
              <a:ext uri="{FF2B5EF4-FFF2-40B4-BE49-F238E27FC236}">
                <a16:creationId xmlns:a16="http://schemas.microsoft.com/office/drawing/2014/main" id="{73CA0E28-6A71-4FC9-A15F-FC9BE0DD1DA5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5900" y="812800"/>
            <a:ext cx="7127875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Text Box 2">
            <a:extLst>
              <a:ext uri="{FF2B5EF4-FFF2-40B4-BE49-F238E27FC236}">
                <a16:creationId xmlns:a16="http://schemas.microsoft.com/office/drawing/2014/main" id="{718AFBFE-40D3-93F6-A2AD-CEB31909E19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563AAB-15D7-BC98-389E-F249FF1D199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FE845F-EF3C-6BB9-E0B1-2BA32535736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076A4A-787A-7502-D4CF-85F15E8D563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4264D-757F-2D4D-91EA-0D4E5265373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873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2396F-259D-53DD-48AA-3306F9A58EC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F465E3-EEB2-44BB-0DCF-FFBFAC01692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A1614A-F594-E9A7-59CC-7DF320A628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AD6F4-4FCE-5A4A-8D5C-A82274D45C3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48661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5675" y="225425"/>
            <a:ext cx="2266950" cy="438785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0037" cy="43878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004C77-017F-73CE-5056-BF48C3DB05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52FCC3-640C-491D-A08E-DBE515A592D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70AC2C-39C7-05BF-C8CC-6DF06C87745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986CE-5659-884F-B03B-1424EE62413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6303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225425"/>
            <a:ext cx="9069387" cy="944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5EC4F8C-8479-72D9-F37D-26BD3779152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6FB59E-EFFD-2B19-4CD8-43592483197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03925B-AB35-4226-D3DD-E8D10943C11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46A7A-F37D-3144-988E-EC3AF9AF371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6603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F5557A-4C55-15C3-8D9B-F830106691B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3DF32-21EA-A425-7F23-360C3D9D041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D07AA8-88DC-E9C6-FC0D-E099658E1B0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24994-1085-DD49-B32C-9ACFC07E70E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2885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A8A500-F9E4-D275-F835-97DEEF9C7AF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460968-03A8-B18E-94A7-2D82FB60019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78EED-1BB0-AAF5-DB3E-0420C3C565A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DE225-D379-2A4D-A81E-89D25F9C7E6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792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327150"/>
            <a:ext cx="4457700" cy="3286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327150"/>
            <a:ext cx="4459287" cy="32861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16CA8A1-EFF2-F5E3-331F-92D6C10DB17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9CBE415-178F-0D15-C4F2-B9498DF7EBC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E5EF1A5-0919-0F1A-B222-4F9967FB0C6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77E5A-6279-E748-B6C0-AE93C32E9A4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971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83B2CCB-6839-5AF4-62D3-05C83333D11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DBC78B6-757C-471F-30AE-D40899696C1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01BE171E-8D15-D761-08E8-FF37EBE9C5C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F4BDB-145A-B841-A1BD-EC31494EE6E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71353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8F1F66F-F409-CE97-0BE9-969F8B3FB48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31A786-5E4E-1655-143C-EB39DA5F54B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179FFF-71E1-E326-2E38-11BA9902E28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025AA-A5EF-4C4B-A61A-3CA36476456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5187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94C2CDD-A3F8-6D12-3877-C96284A033F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7967869-E6DE-2532-11E8-C8F80E1A82E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EE92813-DC69-C5BD-FABA-3B069E021A5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9053E3-5B6C-D446-8E50-9E98CBD9354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6170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D8C150-9DF7-0E2D-CA87-9CE4128F259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1421EC7-D7E0-57EA-93AC-5178158C83C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DE12F02-B7B1-2000-FAC4-772E74084FF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2D445-FF49-AB44-B237-36CF70F8BCD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4134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AA56740-7C3F-7C06-B60B-FB954602EB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5A723FE-00AC-40E0-5FDE-C63ADDFE554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B81384F-FD74-EB6C-84CB-624234D2DFD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DC6D2-61B6-114B-914F-4DB46A1F4F3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8192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98A4288D-CBEB-D142-4750-C04051CCFF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25425"/>
            <a:ext cx="9069387" cy="9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0A64CBF2-27A9-BCC8-7C05-D9E4F3E35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327150"/>
            <a:ext cx="906938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outline text format</a:t>
            </a:r>
          </a:p>
          <a:p>
            <a:pPr lvl="1"/>
            <a:r>
              <a:rPr lang="en-GB" altLang="fr-FR"/>
              <a:t>Second Outline Level</a:t>
            </a:r>
          </a:p>
          <a:p>
            <a:pPr lvl="2"/>
            <a:r>
              <a:rPr lang="en-GB" altLang="fr-FR"/>
              <a:t>Third Outline Level</a:t>
            </a:r>
          </a:p>
          <a:p>
            <a:pPr lvl="3"/>
            <a:r>
              <a:rPr lang="en-GB" altLang="fr-FR"/>
              <a:t>Fourth Outline Level</a:t>
            </a:r>
          </a:p>
          <a:p>
            <a:pPr lvl="4"/>
            <a:r>
              <a:rPr lang="en-GB" altLang="fr-FR"/>
              <a:t>Fifth Outline Level</a:t>
            </a:r>
          </a:p>
          <a:p>
            <a:pPr lvl="4"/>
            <a:r>
              <a:rPr lang="en-GB" altLang="fr-FR"/>
              <a:t>Sixth Outline Level</a:t>
            </a:r>
          </a:p>
          <a:p>
            <a:pPr lvl="4"/>
            <a:r>
              <a:rPr lang="en-GB" altLang="fr-FR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A1F556C4-EA3B-5E6D-8BEF-42C6B5660631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5165725"/>
            <a:ext cx="2346325" cy="3889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E3B5890-4748-7120-C765-1368DD393D2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5165725"/>
            <a:ext cx="3194050" cy="3889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EBE5988-7F08-D39A-3094-76528CC69B7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5165725"/>
            <a:ext cx="2346325" cy="3889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A1A39AD9-7090-514D-B087-9D87A81E5C7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" charset="0"/>
          <a:cs typeface="Noto Sans CJK SC" charset="0"/>
        </a:defRPr>
      </a:lvl2pPr>
      <a:lvl3pPr algn="ctr" defTabSz="449263" rtl="0" eaLnBrk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" charset="0"/>
          <a:cs typeface="Noto Sans CJK SC" charset="0"/>
        </a:defRPr>
      </a:lvl3pPr>
      <a:lvl4pPr algn="ctr" defTabSz="449263" rtl="0" eaLnBrk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" charset="0"/>
          <a:cs typeface="Noto Sans CJK SC" charset="0"/>
        </a:defRPr>
      </a:lvl4pPr>
      <a:lvl5pPr algn="ctr" defTabSz="449263" rtl="0" eaLnBrk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" charset="0"/>
          <a:cs typeface="Noto Sans CJK SC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" charset="0"/>
          <a:cs typeface="Noto Sans CJK SC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" charset="0"/>
          <a:cs typeface="Noto Sans CJK SC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" charset="0"/>
          <a:cs typeface="Noto Sans CJK SC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Noto Sans CJK SC" charset="0"/>
          <a:cs typeface="Noto Sans CJK SC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8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emf"/><Relationship Id="rId5" Type="http://schemas.openxmlformats.org/officeDocument/2006/relationships/image" Target="../media/image7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em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7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0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4">
            <a:extLst>
              <a:ext uri="{FF2B5EF4-FFF2-40B4-BE49-F238E27FC236}">
                <a16:creationId xmlns:a16="http://schemas.microsoft.com/office/drawing/2014/main" id="{1AE9877D-3F08-E3D1-F4C6-F0B50ACC0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4230688"/>
            <a:ext cx="15589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3B378D69-8297-640D-0654-9622EE2BF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713288"/>
            <a:ext cx="12604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5" name="Text Box 6">
            <a:extLst>
              <a:ext uri="{FF2B5EF4-FFF2-40B4-BE49-F238E27FC236}">
                <a16:creationId xmlns:a16="http://schemas.microsoft.com/office/drawing/2014/main" id="{6FBA1991-3854-096A-D551-91E9D407E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4316413"/>
            <a:ext cx="2112963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 anchorCtr="1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ctr" eaLnBrk="1"/>
            <a:r>
              <a:rPr lang="en-US" altLang="fr-FR" sz="1100" b="1">
                <a:solidFill>
                  <a:srgbClr val="000000"/>
                </a:solidFill>
              </a:rPr>
              <a:t>CNRS-MITI 80 | Prime</a:t>
            </a:r>
          </a:p>
          <a:p>
            <a:pPr algn="ctr" eaLnBrk="1"/>
            <a:r>
              <a:rPr lang="en-US" altLang="fr-FR" sz="1100" b="1">
                <a:solidFill>
                  <a:srgbClr val="000000"/>
                </a:solidFill>
              </a:rPr>
              <a:t> Geobrain</a:t>
            </a:r>
          </a:p>
        </p:txBody>
      </p:sp>
      <p:pic>
        <p:nvPicPr>
          <p:cNvPr id="3076" name="Picture 7">
            <a:extLst>
              <a:ext uri="{FF2B5EF4-FFF2-40B4-BE49-F238E27FC236}">
                <a16:creationId xmlns:a16="http://schemas.microsoft.com/office/drawing/2014/main" id="{F40417E1-F5EF-0631-1B5B-20A634B4A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4498975"/>
            <a:ext cx="23304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8">
            <a:extLst>
              <a:ext uri="{FF2B5EF4-FFF2-40B4-BE49-F238E27FC236}">
                <a16:creationId xmlns:a16="http://schemas.microsoft.com/office/drawing/2014/main" id="{2926327E-7910-3A62-0842-5AB2C7DF8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4400550"/>
            <a:ext cx="2390775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9">
            <a:extLst>
              <a:ext uri="{FF2B5EF4-FFF2-40B4-BE49-F238E27FC236}">
                <a16:creationId xmlns:a16="http://schemas.microsoft.com/office/drawing/2014/main" id="{C7A77455-19EC-FAB0-F8E4-2BB09F43F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1263650"/>
            <a:ext cx="3630612" cy="261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9" name="Text Box 10">
            <a:extLst>
              <a:ext uri="{FF2B5EF4-FFF2-40B4-BE49-F238E27FC236}">
                <a16:creationId xmlns:a16="http://schemas.microsoft.com/office/drawing/2014/main" id="{B79CAA0F-AC33-4056-79D0-870CF04D1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3449638"/>
            <a:ext cx="2073275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7446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1400">
                <a:solidFill>
                  <a:srgbClr val="000000"/>
                </a:solidFill>
              </a:rPr>
              <a:t>Duvernoy et al. (1981),</a:t>
            </a:r>
          </a:p>
          <a:p>
            <a:pPr eaLnBrk="1"/>
            <a:r>
              <a:rPr lang="en-US" altLang="fr-FR" sz="1400">
                <a:solidFill>
                  <a:srgbClr val="000000"/>
                </a:solidFill>
              </a:rPr>
              <a:t>Brain Research Bulletin </a:t>
            </a:r>
          </a:p>
        </p:txBody>
      </p:sp>
      <p:sp>
        <p:nvSpPr>
          <p:cNvPr id="3080" name="Rectangle 6">
            <a:extLst>
              <a:ext uri="{FF2B5EF4-FFF2-40B4-BE49-F238E27FC236}">
                <a16:creationId xmlns:a16="http://schemas.microsoft.com/office/drawing/2014/main" id="{AD9F042D-F2E7-895E-03A1-AF3DECC7D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2863"/>
            <a:ext cx="10079038" cy="954088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3081" name="Graphique 3">
            <a:extLst>
              <a:ext uri="{FF2B5EF4-FFF2-40B4-BE49-F238E27FC236}">
                <a16:creationId xmlns:a16="http://schemas.microsoft.com/office/drawing/2014/main" id="{A86A0722-1A11-0083-77B6-0682A8866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" t="9094" r="81708" b="17413"/>
          <a:stretch>
            <a:fillRect/>
          </a:stretch>
        </p:blipFill>
        <p:spPr bwMode="auto">
          <a:xfrm rot="-5400000">
            <a:off x="4499769" y="-4499769"/>
            <a:ext cx="10810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C1E9AF-317C-58E2-0451-3D85B3AFB98B}"/>
              </a:ext>
            </a:extLst>
          </p:cNvPr>
          <p:cNvSpPr txBox="1"/>
          <p:nvPr/>
        </p:nvSpPr>
        <p:spPr>
          <a:xfrm>
            <a:off x="360363" y="14288"/>
            <a:ext cx="9502775" cy="90011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Ctr="1" compatLnSpc="0">
            <a:spAutoFit/>
          </a:bodyPr>
          <a:lstStyle/>
          <a:p>
            <a:pPr algn="ctr" eaLnBrk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600" u="sng" dirty="0">
                <a:latin typeface="Liberation Sans" pitchFamily="18"/>
                <a:ea typeface="Noto Sans CJK SC" pitchFamily="2"/>
                <a:cs typeface="Lohit Devanagari" pitchFamily="2"/>
              </a:rPr>
              <a:t>From anomalous transport of red blood cells</a:t>
            </a:r>
          </a:p>
          <a:p>
            <a:pPr algn="ctr" eaLnBrk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sz="2600" u="sng" dirty="0">
                <a:latin typeface="Liberation Sans" pitchFamily="18"/>
                <a:ea typeface="Noto Sans CJK SC" pitchFamily="2"/>
                <a:cs typeface="Lohit Devanagari" pitchFamily="2"/>
              </a:rPr>
              <a:t>to oxygen delivery in the brain</a:t>
            </a:r>
          </a:p>
        </p:txBody>
      </p:sp>
      <p:sp>
        <p:nvSpPr>
          <p:cNvPr id="3083" name="AutoShape 2">
            <a:extLst>
              <a:ext uri="{FF2B5EF4-FFF2-40B4-BE49-F238E27FC236}">
                <a16:creationId xmlns:a16="http://schemas.microsoft.com/office/drawing/2014/main" id="{B7E26BD6-D18F-C814-8A98-DFE3B7C5F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1136650"/>
            <a:ext cx="3671887" cy="1439863"/>
          </a:xfrm>
          <a:prstGeom prst="roundRect">
            <a:avLst>
              <a:gd name="adj" fmla="val 16667"/>
            </a:avLst>
          </a:prstGeom>
          <a:solidFill>
            <a:srgbClr val="CCCCCC">
              <a:alpha val="45097"/>
            </a:srgbClr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869463F9-3A5F-8DE9-5960-23B3EC34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1208088"/>
            <a:ext cx="35020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 anchorCtr="1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ctr" eaLnBrk="1"/>
            <a:r>
              <a:rPr lang="fr-FR" altLang="fr-FR">
                <a:solidFill>
                  <a:srgbClr val="000000"/>
                </a:solidFill>
              </a:rPr>
              <a:t>Hugo Blons, PhD </a:t>
            </a:r>
          </a:p>
          <a:p>
            <a:pPr algn="ctr" eaLnBrk="1"/>
            <a:r>
              <a:rPr lang="fr-FR" altLang="fr-FR">
                <a:solidFill>
                  <a:srgbClr val="000000"/>
                </a:solidFill>
              </a:rPr>
              <a:t>Géosciences Rennes &amp; IMFT</a:t>
            </a:r>
          </a:p>
          <a:p>
            <a:pPr algn="ctr" eaLnBrk="1"/>
            <a:r>
              <a:rPr lang="fr-FR" altLang="fr-FR">
                <a:solidFill>
                  <a:srgbClr val="000000"/>
                </a:solidFill>
              </a:rPr>
              <a:t>Supervisors :Sylvie Lorthois</a:t>
            </a:r>
          </a:p>
          <a:p>
            <a:pPr algn="ctr" eaLnBrk="1"/>
            <a:r>
              <a:rPr lang="fr-FR" altLang="fr-FR">
                <a:solidFill>
                  <a:srgbClr val="000000"/>
                </a:solidFill>
              </a:rPr>
              <a:t>Tanguy Le Borgne </a:t>
            </a:r>
          </a:p>
          <a:p>
            <a:pPr algn="ctr" eaLnBrk="1"/>
            <a:r>
              <a:rPr lang="fr-FR" altLang="fr-FR">
                <a:solidFill>
                  <a:srgbClr val="000000"/>
                </a:solidFill>
              </a:rPr>
              <a:t>Joris Heyman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477B7536-4B2C-74E4-EA8D-D0FD6DE3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971550"/>
            <a:ext cx="4679950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6" name="Picture 2">
            <a:extLst>
              <a:ext uri="{FF2B5EF4-FFF2-40B4-BE49-F238E27FC236}">
                <a16:creationId xmlns:a16="http://schemas.microsoft.com/office/drawing/2014/main" id="{9D6C6B38-0D74-C9C5-0E1A-D0CF31AE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989013"/>
            <a:ext cx="4579937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4">
            <a:extLst>
              <a:ext uri="{FF2B5EF4-FFF2-40B4-BE49-F238E27FC236}">
                <a16:creationId xmlns:a16="http://schemas.microsoft.com/office/drawing/2014/main" id="{18AA4C33-0310-BE1D-CA8C-5717564DC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Line 5">
            <a:extLst>
              <a:ext uri="{FF2B5EF4-FFF2-40B4-BE49-F238E27FC236}">
                <a16:creationId xmlns:a16="http://schemas.microsoft.com/office/drawing/2014/main" id="{463E9C92-75AE-D418-200B-8C49B9B5369D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09" name="Text Box 6">
            <a:extLst>
              <a:ext uri="{FF2B5EF4-FFF2-40B4-BE49-F238E27FC236}">
                <a16:creationId xmlns:a16="http://schemas.microsoft.com/office/drawing/2014/main" id="{FE196C7A-7705-925D-2AB7-E7C01EF68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78120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Transit time distributions : comparison with </a:t>
            </a:r>
            <a:r>
              <a:rPr lang="en-US" altLang="fr-FR" sz="2100" i="1">
                <a:solidFill>
                  <a:srgbClr val="000000"/>
                </a:solidFill>
              </a:rPr>
              <a:t>in vivo </a:t>
            </a:r>
            <a:r>
              <a:rPr lang="en-US" altLang="fr-FR" sz="2100">
                <a:solidFill>
                  <a:srgbClr val="000000"/>
                </a:solidFill>
              </a:rPr>
              <a:t>experiment </a:t>
            </a:r>
          </a:p>
        </p:txBody>
      </p:sp>
      <p:sp>
        <p:nvSpPr>
          <p:cNvPr id="21510" name="Text Box 8">
            <a:extLst>
              <a:ext uri="{FF2B5EF4-FFF2-40B4-BE49-F238E27FC236}">
                <a16:creationId xmlns:a16="http://schemas.microsoft.com/office/drawing/2014/main" id="{3A367065-74D7-9359-3E68-479F9AFBB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4491038"/>
            <a:ext cx="54737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7446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 sz="1400" i="1">
                <a:solidFill>
                  <a:srgbClr val="000000"/>
                </a:solidFill>
              </a:rPr>
              <a:t>In vivo</a:t>
            </a:r>
            <a:r>
              <a:rPr lang="fr-FR" altLang="fr-FR" sz="1400">
                <a:solidFill>
                  <a:srgbClr val="000000"/>
                </a:solidFill>
              </a:rPr>
              <a:t>  </a:t>
            </a:r>
            <a:r>
              <a:rPr lang="en-US" altLang="fr-FR" sz="1400">
                <a:solidFill>
                  <a:srgbClr val="000000"/>
                </a:solidFill>
              </a:rPr>
              <a:t>measurement</a:t>
            </a:r>
            <a:r>
              <a:rPr lang="fr-FR" altLang="fr-FR" sz="1400">
                <a:solidFill>
                  <a:srgbClr val="000000"/>
                </a:solidFill>
              </a:rPr>
              <a:t> from Chalard et al. (2025), Neurophotonics</a:t>
            </a:r>
          </a:p>
          <a:p>
            <a:pPr eaLnBrk="1"/>
            <a:r>
              <a:rPr lang="fr-FR" altLang="fr-FR" sz="140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1511" name="Text Box 9">
            <a:extLst>
              <a:ext uri="{FF2B5EF4-FFF2-40B4-BE49-F238E27FC236}">
                <a16:creationId xmlns:a16="http://schemas.microsoft.com/office/drawing/2014/main" id="{5234A112-DBFD-A083-8998-3E6D4CC54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704850"/>
            <a:ext cx="8820150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>
                <a:solidFill>
                  <a:srgbClr val="000000"/>
                </a:solidFill>
              </a:rPr>
              <a:t>Eulerian 							           Lagrangian (noise contribution) </a:t>
            </a:r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91083917-2687-31CC-562B-AA68D3FC3C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1692275"/>
            <a:ext cx="576263" cy="720725"/>
          </a:xfrm>
          <a:prstGeom prst="line">
            <a:avLst/>
          </a:prstGeom>
          <a:noFill/>
          <a:ln w="190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B87444F8-900D-BB2C-25D7-1E7D38201E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0650" y="1800225"/>
            <a:ext cx="755650" cy="720725"/>
          </a:xfrm>
          <a:prstGeom prst="line">
            <a:avLst/>
          </a:prstGeom>
          <a:noFill/>
          <a:ln w="190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514" name="Text Box 14">
            <a:extLst>
              <a:ext uri="{FF2B5EF4-FFF2-40B4-BE49-F238E27FC236}">
                <a16:creationId xmlns:a16="http://schemas.microsoft.com/office/drawing/2014/main" id="{4C90D46A-9896-5064-905C-F1D48FAB8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735263"/>
            <a:ext cx="360045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3890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1000">
                <a:solidFill>
                  <a:srgbClr val="0302BE"/>
                </a:solidFill>
              </a:rPr>
              <a:t>Measurement limit </a:t>
            </a:r>
            <a:r>
              <a:rPr lang="fr-FR" altLang="fr-FR" sz="1000">
                <a:solidFill>
                  <a:srgbClr val="0302BE"/>
                </a:solidFill>
              </a:rPr>
              <a:t>  </a:t>
            </a:r>
          </a:p>
        </p:txBody>
      </p:sp>
      <p:pic>
        <p:nvPicPr>
          <p:cNvPr id="21515" name="Image 3">
            <a:extLst>
              <a:ext uri="{FF2B5EF4-FFF2-40B4-BE49-F238E27FC236}">
                <a16:creationId xmlns:a16="http://schemas.microsoft.com/office/drawing/2014/main" id="{3205EFFF-3C00-47CD-9248-08D15CCC0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4543425"/>
            <a:ext cx="25781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Image 4">
            <a:extLst>
              <a:ext uri="{FF2B5EF4-FFF2-40B4-BE49-F238E27FC236}">
                <a16:creationId xmlns:a16="http://schemas.microsoft.com/office/drawing/2014/main" id="{B89F1E20-C039-AAAC-EE40-7E887B11B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38" y="1589088"/>
            <a:ext cx="508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Image 5">
            <a:extLst>
              <a:ext uri="{FF2B5EF4-FFF2-40B4-BE49-F238E27FC236}">
                <a16:creationId xmlns:a16="http://schemas.microsoft.com/office/drawing/2014/main" id="{789F3845-4BBE-86C6-B222-FF0E494C6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0" y="1519238"/>
            <a:ext cx="5588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3B749379-041E-A995-44DA-08510E62F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Line 2">
            <a:extLst>
              <a:ext uri="{FF2B5EF4-FFF2-40B4-BE49-F238E27FC236}">
                <a16:creationId xmlns:a16="http://schemas.microsoft.com/office/drawing/2014/main" id="{9A9A12BC-F649-FF52-AB61-290BD92BAA7B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97123FFA-4C02-540A-51B3-3AC63A5E0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7024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Pathways distributions.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C3E68C2F-D719-9993-4409-A61CAAC04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1090613"/>
            <a:ext cx="4427537" cy="326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276D4442-4895-7CBC-A59F-7AD1443A6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971550"/>
            <a:ext cx="4630737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B35CA110-1883-3E2F-C00C-363C5886C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755650"/>
            <a:ext cx="8099425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>
                <a:solidFill>
                  <a:srgbClr val="000000"/>
                </a:solidFill>
              </a:rPr>
              <a:t>Possible trajectories 						Lagrangian distribution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4C440DA7-9345-D51C-038E-DBA9D27A1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846138"/>
            <a:ext cx="6011863" cy="4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6EEA0747-5D02-8739-18BF-2B597FD7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Line 3">
            <a:extLst>
              <a:ext uri="{FF2B5EF4-FFF2-40B4-BE49-F238E27FC236}">
                <a16:creationId xmlns:a16="http://schemas.microsoft.com/office/drawing/2014/main" id="{539461CA-85DA-9D54-5750-72D620434500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E10BE243-6E38-B103-84A9-464FC93D0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7024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Travel times distributions, random walk model. </a:t>
            </a:r>
          </a:p>
        </p:txBody>
      </p:sp>
      <p:sp>
        <p:nvSpPr>
          <p:cNvPr id="25605" name="Line 6">
            <a:extLst>
              <a:ext uri="{FF2B5EF4-FFF2-40B4-BE49-F238E27FC236}">
                <a16:creationId xmlns:a16="http://schemas.microsoft.com/office/drawing/2014/main" id="{70F792CE-B3F8-48FA-7FDB-10BC011DDE6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2188" y="2959100"/>
            <a:ext cx="644525" cy="527050"/>
          </a:xfrm>
          <a:prstGeom prst="line">
            <a:avLst/>
          </a:prstGeom>
          <a:noFill/>
          <a:ln w="190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25606" name="Image 3">
            <a:extLst>
              <a:ext uri="{FF2B5EF4-FFF2-40B4-BE49-F238E27FC236}">
                <a16:creationId xmlns:a16="http://schemas.microsoft.com/office/drawing/2014/main" id="{2BE60ED1-A68A-8B0F-7B80-9C6051A5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2774950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151785FC-9BB7-D204-01D7-A33C06CEA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Line 2">
            <a:extLst>
              <a:ext uri="{FF2B5EF4-FFF2-40B4-BE49-F238E27FC236}">
                <a16:creationId xmlns:a16="http://schemas.microsoft.com/office/drawing/2014/main" id="{765E6B5E-2FAF-000D-3B2E-3922232C6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F9AFC1FF-0E83-A6FE-60FA-FB4F8825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7024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Anomalous transport and vessel oxygen delivery. 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DE09B65B-89F8-8633-954C-B28C6C95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058863"/>
            <a:ext cx="4464050" cy="3297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901F0DBE-AE57-2D18-DAB4-21539E93F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36625"/>
            <a:ext cx="4773612" cy="353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AutoShape 6">
            <a:extLst>
              <a:ext uri="{FF2B5EF4-FFF2-40B4-BE49-F238E27FC236}">
                <a16:creationId xmlns:a16="http://schemas.microsoft.com/office/drawing/2014/main" id="{2B30E5C1-71B1-D9D4-1053-8438BDAB3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4427538"/>
            <a:ext cx="7804150" cy="1079500"/>
          </a:xfrm>
          <a:prstGeom prst="roundRect">
            <a:avLst>
              <a:gd name="adj" fmla="val 16667"/>
            </a:avLst>
          </a:prstGeom>
          <a:solidFill>
            <a:srgbClr val="CCCCCC">
              <a:alpha val="45097"/>
            </a:srgbClr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7655" name="Text Box 7">
            <a:extLst>
              <a:ext uri="{FF2B5EF4-FFF2-40B4-BE49-F238E27FC236}">
                <a16:creationId xmlns:a16="http://schemas.microsoft.com/office/drawing/2014/main" id="{6CABDC0A-E599-9F68-538D-DC05282EF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" y="539750"/>
            <a:ext cx="80994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>
                <a:solidFill>
                  <a:srgbClr val="000000"/>
                </a:solidFill>
              </a:rPr>
              <a:t>Fraction of long travel times 		            Fraction of hypoxic vessels </a:t>
            </a:r>
          </a:p>
          <a:p>
            <a:pPr eaLnBrk="1"/>
            <a:r>
              <a:rPr lang="en-US" altLang="fr-FR">
                <a:solidFill>
                  <a:srgbClr val="000000"/>
                </a:solidFill>
              </a:rPr>
              <a:t>Lagrangian 						            Eulerian </a:t>
            </a:r>
          </a:p>
        </p:txBody>
      </p:sp>
      <p:sp>
        <p:nvSpPr>
          <p:cNvPr id="27656" name="Text Box 8">
            <a:extLst>
              <a:ext uri="{FF2B5EF4-FFF2-40B4-BE49-F238E27FC236}">
                <a16:creationId xmlns:a16="http://schemas.microsoft.com/office/drawing/2014/main" id="{D5CAEF8A-BD63-6584-59DD-ECB8A747A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427538"/>
            <a:ext cx="7307263" cy="144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 marL="215900" indent="-21590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just" eaLnBrk="1">
              <a:spcBef>
                <a:spcPts val="1138"/>
              </a:spcBef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altLang="fr-FR" sz="1600">
                <a:solidFill>
                  <a:srgbClr val="000000"/>
                </a:solidFill>
              </a:rPr>
              <a:t>Dynamics of RBC are similar to that of solute in blood, leading to an </a:t>
            </a:r>
            <a:r>
              <a:rPr lang="en-US" altLang="fr-FR" sz="1600" b="1">
                <a:solidFill>
                  <a:srgbClr val="000000"/>
                </a:solidFill>
              </a:rPr>
              <a:t>increase of hypoxic vessels with decreasing CBF</a:t>
            </a:r>
          </a:p>
          <a:p>
            <a:pPr algn="just" eaLnBrk="1">
              <a:spcBef>
                <a:spcPts val="1138"/>
              </a:spcBef>
              <a:spcAft>
                <a:spcPts val="1138"/>
              </a:spcAft>
              <a:buSzPct val="45000"/>
              <a:buFont typeface="Wingdings" pitchFamily="2" charset="2"/>
              <a:buChar char=""/>
            </a:pPr>
            <a:r>
              <a:rPr lang="en-US" altLang="fr-FR" sz="1600">
                <a:solidFill>
                  <a:srgbClr val="000000"/>
                </a:solidFill>
              </a:rPr>
              <a:t>RBC concentration heterogeneity is a </a:t>
            </a:r>
            <a:r>
              <a:rPr lang="en-US" altLang="fr-FR" sz="1600" b="1">
                <a:solidFill>
                  <a:srgbClr val="000000"/>
                </a:solidFill>
              </a:rPr>
              <a:t>secondary driver of hypoxia</a:t>
            </a:r>
          </a:p>
          <a:p>
            <a:pPr eaLnBrk="1">
              <a:spcBef>
                <a:spcPts val="1138"/>
              </a:spcBef>
              <a:spcAft>
                <a:spcPts val="1138"/>
              </a:spcAft>
              <a:buClrTx/>
              <a:buSzTx/>
              <a:buFontTx/>
              <a:buNone/>
            </a:pPr>
            <a:endParaRPr lang="en-US" altLang="fr-FR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>
            <a:extLst>
              <a:ext uri="{FF2B5EF4-FFF2-40B4-BE49-F238E27FC236}">
                <a16:creationId xmlns:a16="http://schemas.microsoft.com/office/drawing/2014/main" id="{3A736C56-D46C-C3A9-B0A8-7138160A8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0079038" cy="890588"/>
          </a:xfrm>
          <a:prstGeom prst="rect">
            <a:avLst/>
          </a:pr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29698" name="Graphique 4">
            <a:extLst>
              <a:ext uri="{FF2B5EF4-FFF2-40B4-BE49-F238E27FC236}">
                <a16:creationId xmlns:a16="http://schemas.microsoft.com/office/drawing/2014/main" id="{B0CACB2E-A7D3-FEA5-2256-5534A2CF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8" t="9094" r="81708" b="17413"/>
          <a:stretch>
            <a:fillRect/>
          </a:stretch>
        </p:blipFill>
        <p:spPr bwMode="auto">
          <a:xfrm rot="-5400000">
            <a:off x="4499769" y="-4499769"/>
            <a:ext cx="1081088" cy="1008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AutoShape 1">
            <a:extLst>
              <a:ext uri="{FF2B5EF4-FFF2-40B4-BE49-F238E27FC236}">
                <a16:creationId xmlns:a16="http://schemas.microsoft.com/office/drawing/2014/main" id="{4D9D90B7-5DEB-3E9A-419E-50CE16B18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665413"/>
            <a:ext cx="4679950" cy="1439862"/>
          </a:xfrm>
          <a:prstGeom prst="roundRect">
            <a:avLst>
              <a:gd name="adj" fmla="val 16667"/>
            </a:avLst>
          </a:prstGeom>
          <a:solidFill>
            <a:srgbClr val="CCCCCC">
              <a:alpha val="45097"/>
            </a:srgbClr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9700" name="AutoShape 2">
            <a:extLst>
              <a:ext uri="{FF2B5EF4-FFF2-40B4-BE49-F238E27FC236}">
                <a16:creationId xmlns:a16="http://schemas.microsoft.com/office/drawing/2014/main" id="{902060E7-71AB-D346-0141-E488093E9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1081088"/>
            <a:ext cx="3671888" cy="1439862"/>
          </a:xfrm>
          <a:prstGeom prst="roundRect">
            <a:avLst>
              <a:gd name="adj" fmla="val 16667"/>
            </a:avLst>
          </a:prstGeom>
          <a:solidFill>
            <a:srgbClr val="CCCCCC">
              <a:alpha val="45097"/>
            </a:srgbClr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C358F9CC-14C5-CDF8-CCF6-20885E9A5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15900"/>
            <a:ext cx="95043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114" rIns="90000" bIns="45000" anchorCtr="1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ctr" eaLnBrk="1"/>
            <a:r>
              <a:rPr lang="en-US" altLang="fr-FR" sz="2600" u="sng">
                <a:solidFill>
                  <a:srgbClr val="000000"/>
                </a:solidFill>
              </a:rPr>
              <a:t>Questions ? </a:t>
            </a:r>
          </a:p>
        </p:txBody>
      </p:sp>
      <p:pic>
        <p:nvPicPr>
          <p:cNvPr id="29702" name="Picture 6">
            <a:extLst>
              <a:ext uri="{FF2B5EF4-FFF2-40B4-BE49-F238E27FC236}">
                <a16:creationId xmlns:a16="http://schemas.microsoft.com/office/drawing/2014/main" id="{DD0CBE24-E633-4A03-5833-4C18741CE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4230688"/>
            <a:ext cx="1558925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3" name="Picture 7">
            <a:extLst>
              <a:ext uri="{FF2B5EF4-FFF2-40B4-BE49-F238E27FC236}">
                <a16:creationId xmlns:a16="http://schemas.microsoft.com/office/drawing/2014/main" id="{3360DD27-EF84-0AD5-FBD6-BF61F7B5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4713288"/>
            <a:ext cx="12604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4" name="Text Box 8">
            <a:extLst>
              <a:ext uri="{FF2B5EF4-FFF2-40B4-BE49-F238E27FC236}">
                <a16:creationId xmlns:a16="http://schemas.microsoft.com/office/drawing/2014/main" id="{7E6B0CC4-46A2-7B88-A9D1-48AC7D028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525" y="4316413"/>
            <a:ext cx="2112963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4779" rIns="90000" bIns="45000" anchorCtr="1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ctr" eaLnBrk="1"/>
            <a:r>
              <a:rPr lang="en-US" altLang="fr-FR" sz="1100" b="1">
                <a:solidFill>
                  <a:srgbClr val="000000"/>
                </a:solidFill>
              </a:rPr>
              <a:t>CNRS-MITI 80 | Prime</a:t>
            </a:r>
          </a:p>
          <a:p>
            <a:pPr algn="ctr" eaLnBrk="1"/>
            <a:r>
              <a:rPr lang="en-US" altLang="fr-FR" sz="1100" b="1">
                <a:solidFill>
                  <a:srgbClr val="000000"/>
                </a:solidFill>
              </a:rPr>
              <a:t> Geobrain</a:t>
            </a:r>
          </a:p>
        </p:txBody>
      </p:sp>
      <p:pic>
        <p:nvPicPr>
          <p:cNvPr id="29705" name="Picture 9">
            <a:extLst>
              <a:ext uri="{FF2B5EF4-FFF2-40B4-BE49-F238E27FC236}">
                <a16:creationId xmlns:a16="http://schemas.microsoft.com/office/drawing/2014/main" id="{598B461A-839C-EC59-524C-26A874335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4498975"/>
            <a:ext cx="2330450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6" name="Picture 10">
            <a:extLst>
              <a:ext uri="{FF2B5EF4-FFF2-40B4-BE49-F238E27FC236}">
                <a16:creationId xmlns:a16="http://schemas.microsoft.com/office/drawing/2014/main" id="{A1A1CA83-0E9A-9394-AD13-97A999115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4400550"/>
            <a:ext cx="2390775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7" name="Picture 11">
            <a:extLst>
              <a:ext uri="{FF2B5EF4-FFF2-40B4-BE49-F238E27FC236}">
                <a16:creationId xmlns:a16="http://schemas.microsoft.com/office/drawing/2014/main" id="{D3FA5B03-A4F1-36EC-CEE8-4D6B94C6B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3" y="419100"/>
            <a:ext cx="7415212" cy="417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8" name="Text Box 12">
            <a:extLst>
              <a:ext uri="{FF2B5EF4-FFF2-40B4-BE49-F238E27FC236}">
                <a16:creationId xmlns:a16="http://schemas.microsoft.com/office/drawing/2014/main" id="{7CB78B00-182D-6EEA-847B-A2C5CCA79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475" y="1152525"/>
            <a:ext cx="350202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 anchorCtr="1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ctr" eaLnBrk="1"/>
            <a:r>
              <a:rPr lang="fr-FR" altLang="fr-FR">
                <a:solidFill>
                  <a:srgbClr val="000000"/>
                </a:solidFill>
              </a:rPr>
              <a:t>Hugo Blons, PhD </a:t>
            </a:r>
          </a:p>
          <a:p>
            <a:pPr algn="ctr" eaLnBrk="1"/>
            <a:r>
              <a:rPr lang="fr-FR" altLang="fr-FR">
                <a:solidFill>
                  <a:srgbClr val="000000"/>
                </a:solidFill>
              </a:rPr>
              <a:t>Géosciences Rennes &amp; IMFT</a:t>
            </a:r>
          </a:p>
          <a:p>
            <a:pPr algn="ctr" eaLnBrk="1"/>
            <a:r>
              <a:rPr lang="fr-FR" altLang="fr-FR">
                <a:solidFill>
                  <a:srgbClr val="000000"/>
                </a:solidFill>
              </a:rPr>
              <a:t>Supervisors :Sylvie Lorthois</a:t>
            </a:r>
          </a:p>
          <a:p>
            <a:pPr algn="ctr" eaLnBrk="1"/>
            <a:r>
              <a:rPr lang="fr-FR" altLang="fr-FR">
                <a:solidFill>
                  <a:srgbClr val="000000"/>
                </a:solidFill>
              </a:rPr>
              <a:t>Tanguy Le Borgne </a:t>
            </a:r>
          </a:p>
          <a:p>
            <a:pPr algn="ctr" eaLnBrk="1"/>
            <a:r>
              <a:rPr lang="fr-FR" altLang="fr-FR">
                <a:solidFill>
                  <a:srgbClr val="000000"/>
                </a:solidFill>
              </a:rPr>
              <a:t>Joris Heyman</a:t>
            </a:r>
          </a:p>
        </p:txBody>
      </p:sp>
      <p:sp>
        <p:nvSpPr>
          <p:cNvPr id="29709" name="Text Box 13">
            <a:extLst>
              <a:ext uri="{FF2B5EF4-FFF2-40B4-BE49-F238E27FC236}">
                <a16:creationId xmlns:a16="http://schemas.microsoft.com/office/drawing/2014/main" id="{C52E6058-2A61-5A51-998F-A6704C79A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2663825"/>
            <a:ext cx="5040312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 anchorCtr="1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ctr" eaLnBrk="1"/>
            <a:r>
              <a:rPr lang="en-US" altLang="fr-FR">
                <a:solidFill>
                  <a:srgbClr val="000000"/>
                </a:solidFill>
              </a:rPr>
              <a:t>Collaboration</a:t>
            </a:r>
          </a:p>
          <a:p>
            <a:pPr algn="ctr" eaLnBrk="1"/>
            <a:r>
              <a:rPr lang="en-US" altLang="fr-FR">
                <a:solidFill>
                  <a:srgbClr val="000000"/>
                </a:solidFill>
              </a:rPr>
              <a:t>University of Montpellier &amp; CHU Montpellier</a:t>
            </a:r>
          </a:p>
          <a:p>
            <a:pPr algn="ctr" eaLnBrk="1"/>
            <a:r>
              <a:rPr lang="fr-FR" altLang="fr-FR">
                <a:solidFill>
                  <a:srgbClr val="000000"/>
                </a:solidFill>
              </a:rPr>
              <a:t>Kévin Chalard</a:t>
            </a:r>
          </a:p>
          <a:p>
            <a:pPr algn="ctr" eaLnBrk="1"/>
            <a:r>
              <a:rPr lang="fr-FR" altLang="fr-FR">
                <a:solidFill>
                  <a:srgbClr val="000000"/>
                </a:solidFill>
              </a:rPr>
              <a:t>Yan Chastagnier</a:t>
            </a:r>
          </a:p>
          <a:p>
            <a:pPr algn="ctr" eaLnBrk="1"/>
            <a:r>
              <a:rPr lang="fr-FR" altLang="fr-FR">
                <a:solidFill>
                  <a:srgbClr val="000000"/>
                </a:solidFill>
              </a:rPr>
              <a:t>Vivien Szabo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>
            <a:extLst>
              <a:ext uri="{FF2B5EF4-FFF2-40B4-BE49-F238E27FC236}">
                <a16:creationId xmlns:a16="http://schemas.microsoft.com/office/drawing/2014/main" id="{E20A49F8-5338-422C-0A7E-AC0C9C251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Line 2">
            <a:extLst>
              <a:ext uri="{FF2B5EF4-FFF2-40B4-BE49-F238E27FC236}">
                <a16:creationId xmlns:a16="http://schemas.microsoft.com/office/drawing/2014/main" id="{38B5E237-C03F-B018-4C33-62B12F6D9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65A7D74F-AA0C-652A-7FDD-C6D1C0EC6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7024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Alzheimer disease, and blood flow. 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9F4C234A-3F99-F1D1-6DD3-425B7A6A9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720725"/>
            <a:ext cx="6191250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5" name="Text Box 5">
            <a:extLst>
              <a:ext uri="{FF2B5EF4-FFF2-40B4-BE49-F238E27FC236}">
                <a16:creationId xmlns:a16="http://schemas.microsoft.com/office/drawing/2014/main" id="{9B3B55C0-3B93-0A89-812A-D278A724A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5003800"/>
            <a:ext cx="2232025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7446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 sz="1400">
                <a:solidFill>
                  <a:srgbClr val="000000"/>
                </a:solidFill>
              </a:rPr>
              <a:t>Korte et al. (2020),</a:t>
            </a:r>
          </a:p>
          <a:p>
            <a:pPr eaLnBrk="1"/>
            <a:r>
              <a:rPr lang="fr-FR" altLang="fr-FR" sz="1400">
                <a:solidFill>
                  <a:srgbClr val="000000"/>
                </a:solidFill>
              </a:rPr>
              <a:t>Acta Neuropathologica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FBE24D58-E68E-828E-F75C-3A411446C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1525" y="5111750"/>
            <a:ext cx="1152525" cy="287338"/>
          </a:xfrm>
          <a:prstGeom prst="rect">
            <a:avLst/>
          </a:prstGeom>
          <a:solidFill>
            <a:srgbClr val="FF0003">
              <a:alpha val="20000"/>
            </a:srgbClr>
          </a:solidFill>
          <a:ln w="12600">
            <a:solidFill>
              <a:srgbClr val="FF000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7410C9F5-4673-725B-38C5-1A406DE59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0" b="27187"/>
          <a:stretch>
            <a:fillRect/>
          </a:stretch>
        </p:blipFill>
        <p:spPr bwMode="auto">
          <a:xfrm>
            <a:off x="107950" y="179388"/>
            <a:ext cx="9539288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850" b="271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Line 2">
            <a:extLst>
              <a:ext uri="{FF2B5EF4-FFF2-40B4-BE49-F238E27FC236}">
                <a16:creationId xmlns:a16="http://schemas.microsoft.com/office/drawing/2014/main" id="{49DDE2A5-E946-7C01-E022-42AA1F4F37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3463" y="3295650"/>
            <a:ext cx="249237" cy="1588"/>
          </a:xfrm>
          <a:prstGeom prst="line">
            <a:avLst/>
          </a:prstGeom>
          <a:noFill/>
          <a:ln w="126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1" name="Line 3">
            <a:extLst>
              <a:ext uri="{FF2B5EF4-FFF2-40B4-BE49-F238E27FC236}">
                <a16:creationId xmlns:a16="http://schemas.microsoft.com/office/drawing/2014/main" id="{F3FB98E9-948D-25DD-491F-F9D97E23BF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5050" y="3684588"/>
            <a:ext cx="823913" cy="1587"/>
          </a:xfrm>
          <a:prstGeom prst="line">
            <a:avLst/>
          </a:prstGeom>
          <a:noFill/>
          <a:ln w="12600">
            <a:solidFill>
              <a:srgbClr val="343A4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2" name="Line 4">
            <a:extLst>
              <a:ext uri="{FF2B5EF4-FFF2-40B4-BE49-F238E27FC236}">
                <a16:creationId xmlns:a16="http://schemas.microsoft.com/office/drawing/2014/main" id="{7803B259-9B1A-F170-D646-533F292485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75" y="3867150"/>
            <a:ext cx="460375" cy="1588"/>
          </a:xfrm>
          <a:prstGeom prst="line">
            <a:avLst/>
          </a:prstGeom>
          <a:noFill/>
          <a:ln w="12600">
            <a:solidFill>
              <a:srgbClr val="343A4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3" name="Line 5">
            <a:extLst>
              <a:ext uri="{FF2B5EF4-FFF2-40B4-BE49-F238E27FC236}">
                <a16:creationId xmlns:a16="http://schemas.microsoft.com/office/drawing/2014/main" id="{D8D7B1DB-B229-EC18-4656-CA41229BB65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3463" y="4030663"/>
            <a:ext cx="249237" cy="1587"/>
          </a:xfrm>
          <a:prstGeom prst="line">
            <a:avLst/>
          </a:prstGeom>
          <a:noFill/>
          <a:ln w="126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0CFDE747-05E4-6F4B-9E72-68054F7240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68700" y="3503613"/>
            <a:ext cx="460375" cy="1587"/>
          </a:xfrm>
          <a:prstGeom prst="line">
            <a:avLst/>
          </a:prstGeom>
          <a:noFill/>
          <a:ln w="12600">
            <a:solidFill>
              <a:srgbClr val="343A4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5" name="Line 7">
            <a:extLst>
              <a:ext uri="{FF2B5EF4-FFF2-40B4-BE49-F238E27FC236}">
                <a16:creationId xmlns:a16="http://schemas.microsoft.com/office/drawing/2014/main" id="{907E56BB-25C6-6B15-C7C7-19A199A4BC8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6638" y="3219450"/>
            <a:ext cx="1587" cy="892175"/>
          </a:xfrm>
          <a:prstGeom prst="line">
            <a:avLst/>
          </a:prstGeom>
          <a:noFill/>
          <a:ln w="1260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A4FCA2B4-1DD2-01CA-19F8-A5C5FF1E3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7" name="Line 9">
            <a:extLst>
              <a:ext uri="{FF2B5EF4-FFF2-40B4-BE49-F238E27FC236}">
                <a16:creationId xmlns:a16="http://schemas.microsoft.com/office/drawing/2014/main" id="{3C101D13-8E2E-9DBE-35B2-F3623A68874B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47D51D35-2266-8AE5-D092-0D0571731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7024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Red blood cells mechanics.  </a:t>
            </a:r>
          </a:p>
        </p:txBody>
      </p:sp>
      <p:grpSp>
        <p:nvGrpSpPr>
          <p:cNvPr id="7179" name="Groupe 3">
            <a:extLst>
              <a:ext uri="{FF2B5EF4-FFF2-40B4-BE49-F238E27FC236}">
                <a16:creationId xmlns:a16="http://schemas.microsoft.com/office/drawing/2014/main" id="{F4BEF160-4352-0704-4611-ED7AC2D0F574}"/>
              </a:ext>
            </a:extLst>
          </p:cNvPr>
          <p:cNvGrpSpPr>
            <a:grpSpLocks/>
          </p:cNvGrpSpPr>
          <p:nvPr/>
        </p:nvGrpSpPr>
        <p:grpSpPr bwMode="auto">
          <a:xfrm>
            <a:off x="6300788" y="876300"/>
            <a:ext cx="1800225" cy="374650"/>
            <a:chOff x="6300788" y="876449"/>
            <a:chExt cx="1800225" cy="374650"/>
          </a:xfrm>
        </p:grpSpPr>
        <p:sp>
          <p:nvSpPr>
            <p:cNvPr id="7181" name="AutoShape 11">
              <a:extLst>
                <a:ext uri="{FF2B5EF4-FFF2-40B4-BE49-F238E27FC236}">
                  <a16:creationId xmlns:a16="http://schemas.microsoft.com/office/drawing/2014/main" id="{064DC4CF-A808-3D2D-2020-DBEDD8717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6456" y="876449"/>
              <a:ext cx="1630362" cy="374650"/>
            </a:xfrm>
            <a:prstGeom prst="roundRect">
              <a:avLst>
                <a:gd name="adj" fmla="val 16667"/>
              </a:avLst>
            </a:prstGeom>
            <a:solidFill>
              <a:srgbClr val="CCCCCC">
                <a:alpha val="45097"/>
              </a:srgbClr>
            </a:solidFill>
            <a:ln w="9525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  <p:sp>
          <p:nvSpPr>
            <p:cNvPr id="7182" name="Text Box 12">
              <a:extLst>
                <a:ext uri="{FF2B5EF4-FFF2-40B4-BE49-F238E27FC236}">
                  <a16:creationId xmlns:a16="http://schemas.microsoft.com/office/drawing/2014/main" id="{611BA42A-08E4-51A4-6FE6-D07D6E715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788" y="885825"/>
              <a:ext cx="1800225" cy="30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8335" rIns="90000" bIns="45000"/>
            <a:lstStyle>
              <a:lvl1pPr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1pPr>
              <a:lvl2pPr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2pPr>
              <a:lvl3pPr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3pPr>
              <a:lvl4pPr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4pPr>
              <a:lvl5pPr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  <a:tab pos="898525" algn="l"/>
                  <a:tab pos="1347788" algn="l"/>
                  <a:tab pos="179705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9pPr>
            </a:lstStyle>
            <a:p>
              <a:pPr eaLnBrk="1"/>
              <a:r>
                <a:rPr lang="en-US" altLang="fr-FR" sz="1500">
                  <a:solidFill>
                    <a:srgbClr val="000000"/>
                  </a:solidFill>
                </a:rPr>
                <a:t>Phase separation</a:t>
              </a:r>
            </a:p>
          </p:txBody>
        </p:sp>
      </p:grpSp>
      <p:sp>
        <p:nvSpPr>
          <p:cNvPr id="7180" name="Text Box 13">
            <a:extLst>
              <a:ext uri="{FF2B5EF4-FFF2-40B4-BE49-F238E27FC236}">
                <a16:creationId xmlns:a16="http://schemas.microsoft.com/office/drawing/2014/main" id="{7E32424B-2146-F963-6479-3C8EBDC75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730750"/>
            <a:ext cx="360045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7446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1400">
                <a:solidFill>
                  <a:srgbClr val="000000"/>
                </a:solidFill>
              </a:rPr>
              <a:t>Adapted from Secomb (2017),</a:t>
            </a:r>
          </a:p>
          <a:p>
            <a:pPr eaLnBrk="1"/>
            <a:r>
              <a:rPr lang="en-US" altLang="fr-FR" sz="1400">
                <a:solidFill>
                  <a:srgbClr val="000000"/>
                </a:solidFill>
              </a:rPr>
              <a:t>Annual Review of Fluid Mechanics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>
            <a:extLst>
              <a:ext uri="{FF2B5EF4-FFF2-40B4-BE49-F238E27FC236}">
                <a16:creationId xmlns:a16="http://schemas.microsoft.com/office/drawing/2014/main" id="{7D236CBB-28E4-41F9-E207-C79C67C08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117600"/>
            <a:ext cx="5318125" cy="392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AD225CCD-6EBE-D78D-D63D-3871EEC6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9" name="Line 3">
            <a:extLst>
              <a:ext uri="{FF2B5EF4-FFF2-40B4-BE49-F238E27FC236}">
                <a16:creationId xmlns:a16="http://schemas.microsoft.com/office/drawing/2014/main" id="{B2F5B9BB-62C2-170B-26FB-642DEB15F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220" name="Text Box 4">
            <a:extLst>
              <a:ext uri="{FF2B5EF4-FFF2-40B4-BE49-F238E27FC236}">
                <a16:creationId xmlns:a16="http://schemas.microsoft.com/office/drawing/2014/main" id="{FA9333B8-0FF0-5817-0214-1DB68692B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7024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Numerical flow resolution. 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62769E19-2EAB-4862-D94D-938216261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" y="782638"/>
            <a:ext cx="26400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>
                <a:solidFill>
                  <a:srgbClr val="000000"/>
                </a:solidFill>
              </a:rPr>
              <a:t>Eulerian flow map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777F2D9C-6939-4C32-1640-778C589C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1619250"/>
            <a:ext cx="6588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>
                <a:solidFill>
                  <a:srgbClr val="000000"/>
                </a:solidFill>
              </a:rPr>
              <a:t>Art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6163DDF8-B7B4-79B4-2B3E-3D5A6A8F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275" y="1619250"/>
            <a:ext cx="6588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>
                <a:solidFill>
                  <a:srgbClr val="000000"/>
                </a:solidFill>
              </a:rPr>
              <a:t>Ven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>
            <a:extLst>
              <a:ext uri="{FF2B5EF4-FFF2-40B4-BE49-F238E27FC236}">
                <a16:creationId xmlns:a16="http://schemas.microsoft.com/office/drawing/2014/main" id="{16FAD95B-58DF-1EE7-C096-0FFF2004B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213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A7E36A89-E77D-7725-FACB-8CE06A5D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Line 3">
            <a:extLst>
              <a:ext uri="{FF2B5EF4-FFF2-40B4-BE49-F238E27FC236}">
                <a16:creationId xmlns:a16="http://schemas.microsoft.com/office/drawing/2014/main" id="{4CAE434C-98FA-A0E0-A96C-6E5705CBABC3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268" name="Text Box 4">
            <a:extLst>
              <a:ext uri="{FF2B5EF4-FFF2-40B4-BE49-F238E27FC236}">
                <a16:creationId xmlns:a16="http://schemas.microsoft.com/office/drawing/2014/main" id="{6C897A73-F34E-89C7-4D88-55D2F0C9A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7024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Two-phase particle tracking, travel time heterogeneity. </a:t>
            </a: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80C939A6-8DB5-9DF2-D8DD-EAFA16754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" y="782638"/>
            <a:ext cx="26400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>
                <a:solidFill>
                  <a:srgbClr val="000000"/>
                </a:solidFill>
              </a:rPr>
              <a:t>Lagrangian </a:t>
            </a:r>
            <a:r>
              <a:rPr lang="en-US" altLang="fr-FR">
                <a:solidFill>
                  <a:srgbClr val="000000"/>
                </a:solidFill>
              </a:rPr>
              <a:t>trackers</a:t>
            </a:r>
          </a:p>
        </p:txBody>
      </p:sp>
      <p:sp>
        <p:nvSpPr>
          <p:cNvPr id="11270" name="Text Box 6">
            <a:extLst>
              <a:ext uri="{FF2B5EF4-FFF2-40B4-BE49-F238E27FC236}">
                <a16:creationId xmlns:a16="http://schemas.microsoft.com/office/drawing/2014/main" id="{4AF26F5F-64F0-E38F-31B7-B855A7018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1619250"/>
            <a:ext cx="6588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>
                <a:solidFill>
                  <a:srgbClr val="000000"/>
                </a:solidFill>
              </a:rPr>
              <a:t>Art</a:t>
            </a:r>
          </a:p>
        </p:txBody>
      </p:sp>
      <p:sp>
        <p:nvSpPr>
          <p:cNvPr id="11271" name="Text Box 7">
            <a:extLst>
              <a:ext uri="{FF2B5EF4-FFF2-40B4-BE49-F238E27FC236}">
                <a16:creationId xmlns:a16="http://schemas.microsoft.com/office/drawing/2014/main" id="{87F997CE-8A14-4151-2300-7C745F0AB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275" y="1619250"/>
            <a:ext cx="6588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>
                <a:solidFill>
                  <a:srgbClr val="000000"/>
                </a:solidFill>
              </a:rPr>
              <a:t>Ven</a:t>
            </a:r>
          </a:p>
        </p:txBody>
      </p:sp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>
            <a:extLst>
              <a:ext uri="{FF2B5EF4-FFF2-40B4-BE49-F238E27FC236}">
                <a16:creationId xmlns:a16="http://schemas.microsoft.com/office/drawing/2014/main" id="{13C13E1F-BD2F-7A2C-5AA8-E1472870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1046163"/>
            <a:ext cx="511175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4" name="Picture 3">
            <a:extLst>
              <a:ext uri="{FF2B5EF4-FFF2-40B4-BE49-F238E27FC236}">
                <a16:creationId xmlns:a16="http://schemas.microsoft.com/office/drawing/2014/main" id="{273FB4EC-333C-CA24-319B-2996B4EAD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Line 4">
            <a:extLst>
              <a:ext uri="{FF2B5EF4-FFF2-40B4-BE49-F238E27FC236}">
                <a16:creationId xmlns:a16="http://schemas.microsoft.com/office/drawing/2014/main" id="{1A3C077C-861C-6927-E968-E2AE1F10D9D9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316" name="Text Box 5">
            <a:extLst>
              <a:ext uri="{FF2B5EF4-FFF2-40B4-BE49-F238E27FC236}">
                <a16:creationId xmlns:a16="http://schemas.microsoft.com/office/drawing/2014/main" id="{6575BBAB-A1ED-9B95-F210-AD053C936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7024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Two-phase particle tracking, travel time heterogeneity. </a:t>
            </a:r>
          </a:p>
        </p:txBody>
      </p:sp>
      <p:sp>
        <p:nvSpPr>
          <p:cNvPr id="13317" name="Text Box 8">
            <a:extLst>
              <a:ext uri="{FF2B5EF4-FFF2-40B4-BE49-F238E27FC236}">
                <a16:creationId xmlns:a16="http://schemas.microsoft.com/office/drawing/2014/main" id="{6FD9192C-C929-D349-07CD-7AF3CF51D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" y="782638"/>
            <a:ext cx="264001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>
                <a:solidFill>
                  <a:srgbClr val="000000"/>
                </a:solidFill>
              </a:rPr>
              <a:t>Lagrangian </a:t>
            </a:r>
            <a:r>
              <a:rPr lang="en-US" altLang="fr-FR">
                <a:solidFill>
                  <a:srgbClr val="000000"/>
                </a:solidFill>
              </a:rPr>
              <a:t>trackers</a:t>
            </a:r>
          </a:p>
        </p:txBody>
      </p:sp>
      <p:sp>
        <p:nvSpPr>
          <p:cNvPr id="13318" name="Text Box 9">
            <a:extLst>
              <a:ext uri="{FF2B5EF4-FFF2-40B4-BE49-F238E27FC236}">
                <a16:creationId xmlns:a16="http://schemas.microsoft.com/office/drawing/2014/main" id="{2AC168F2-FBA3-363E-11D3-D50B43961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1619250"/>
            <a:ext cx="658812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>
                <a:solidFill>
                  <a:srgbClr val="000000"/>
                </a:solidFill>
              </a:rPr>
              <a:t>Art</a:t>
            </a:r>
          </a:p>
        </p:txBody>
      </p:sp>
      <p:sp>
        <p:nvSpPr>
          <p:cNvPr id="13319" name="Text Box 10">
            <a:extLst>
              <a:ext uri="{FF2B5EF4-FFF2-40B4-BE49-F238E27FC236}">
                <a16:creationId xmlns:a16="http://schemas.microsoft.com/office/drawing/2014/main" id="{26A84EE2-642C-6816-CA02-09E90A9BC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0275" y="1619250"/>
            <a:ext cx="65881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>
                <a:solidFill>
                  <a:srgbClr val="000000"/>
                </a:solidFill>
              </a:rPr>
              <a:t>Ven</a:t>
            </a:r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AF95E281-94DF-26E2-C74A-DC3B15D5328A}"/>
              </a:ext>
            </a:extLst>
          </p:cNvPr>
          <p:cNvSpPr/>
          <p:nvPr/>
        </p:nvSpPr>
        <p:spPr>
          <a:xfrm>
            <a:off x="6342063" y="1260475"/>
            <a:ext cx="2044700" cy="98901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CCCCCC">
              <a:alpha val="45000"/>
            </a:srgbClr>
          </a:solidFill>
          <a:ln w="0">
            <a:solidFill>
              <a:srgbClr val="FFFFFF"/>
            </a:solidFill>
            <a:prstDash val="solid"/>
          </a:ln>
        </p:spPr>
        <p:txBody>
          <a:bodyPr lIns="90000" tIns="45000" rIns="90000" bIns="45000" anchor="ctr" compatLnSpc="0"/>
          <a:lstStyle/>
          <a:p>
            <a:pPr eaLnBrk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fr-FR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pic>
        <p:nvPicPr>
          <p:cNvPr id="13321" name="Graphique 6" descr="28§display§p_T(T) = F(p_L(L),p_t(t))§svg§600§TRUE§">
            <a:extLst>
              <a:ext uri="{FF2B5EF4-FFF2-40B4-BE49-F238E27FC236}">
                <a16:creationId xmlns:a16="http://schemas.microsoft.com/office/drawing/2014/main" id="{40916C90-63A7-F8ED-68AD-5A9A53245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3081338"/>
            <a:ext cx="3262313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Graphique 8" descr="28§display§T = \sum_{n}^{L}  t(n)§svg§600§TRUE§">
            <a:extLst>
              <a:ext uri="{FF2B5EF4-FFF2-40B4-BE49-F238E27FC236}">
                <a16:creationId xmlns:a16="http://schemas.microsoft.com/office/drawing/2014/main" id="{1AE3BD94-3643-2F5C-61D3-DFF59759D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1343025"/>
            <a:ext cx="16446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976EA004-049C-7675-FAA9-E7F768023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Line 2">
            <a:extLst>
              <a:ext uri="{FF2B5EF4-FFF2-40B4-BE49-F238E27FC236}">
                <a16:creationId xmlns:a16="http://schemas.microsoft.com/office/drawing/2014/main" id="{7BBFA4DC-0AD0-E68E-79DD-7ADF5F3C4437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2072781E-0306-F7DF-C681-BC8775B26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7024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Travel time heterogeneity.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635A716E-091E-D23E-F3BD-F55925146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67"/>
          <a:stretch>
            <a:fillRect/>
          </a:stretch>
        </p:blipFill>
        <p:spPr bwMode="auto">
          <a:xfrm>
            <a:off x="2376488" y="2952750"/>
            <a:ext cx="247015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35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A1570A14-BD10-BED8-CEC5-F6C83CFF8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738" y="3127375"/>
            <a:ext cx="2384425" cy="264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366" name="Group 14">
            <a:extLst>
              <a:ext uri="{FF2B5EF4-FFF2-40B4-BE49-F238E27FC236}">
                <a16:creationId xmlns:a16="http://schemas.microsoft.com/office/drawing/2014/main" id="{9CF53803-6C65-452A-B6F6-95E8AD3BEF66}"/>
              </a:ext>
            </a:extLst>
          </p:cNvPr>
          <p:cNvGrpSpPr>
            <a:grpSpLocks/>
          </p:cNvGrpSpPr>
          <p:nvPr/>
        </p:nvGrpSpPr>
        <p:grpSpPr bwMode="auto">
          <a:xfrm>
            <a:off x="2135188" y="3168650"/>
            <a:ext cx="598487" cy="2087563"/>
            <a:chOff x="1345" y="1996"/>
            <a:chExt cx="377" cy="1315"/>
          </a:xfrm>
        </p:grpSpPr>
        <p:pic>
          <p:nvPicPr>
            <p:cNvPr id="15370" name="Picture 15">
              <a:extLst>
                <a:ext uri="{FF2B5EF4-FFF2-40B4-BE49-F238E27FC236}">
                  <a16:creationId xmlns:a16="http://schemas.microsoft.com/office/drawing/2014/main" id="{5EF3BA88-B7A0-C6BF-4DA9-A8F39FCCF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5" y="2086"/>
              <a:ext cx="83" cy="1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5371" name="Text Box 16">
              <a:extLst>
                <a:ext uri="{FF2B5EF4-FFF2-40B4-BE49-F238E27FC236}">
                  <a16:creationId xmlns:a16="http://schemas.microsoft.com/office/drawing/2014/main" id="{6F3EFA4A-0509-41B8-26A1-1B88437E2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1996"/>
              <a:ext cx="294" cy="1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57446" rIns="90000" bIns="45000"/>
            <a:lstStyle>
              <a:lvl1pPr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1pPr>
              <a:lvl2pPr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2pPr>
              <a:lvl3pPr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3pPr>
              <a:lvl4pPr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4pPr>
              <a:lvl5pPr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4492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ea typeface="Noto Sans CJK SC" charset="0"/>
                  <a:cs typeface="Noto Sans CJK SC" charset="0"/>
                </a:defRPr>
              </a:lvl9pPr>
            </a:lstStyle>
            <a:p>
              <a:pPr eaLnBrk="1"/>
              <a:r>
                <a:rPr lang="en-US" altLang="fr-FR" sz="1400">
                  <a:solidFill>
                    <a:srgbClr val="000000"/>
                  </a:solidFill>
                </a:rPr>
                <a:t>1</a:t>
              </a:r>
            </a:p>
            <a:p>
              <a:pPr eaLnBrk="1"/>
              <a:endParaRPr lang="en-US" altLang="fr-FR" sz="1400">
                <a:solidFill>
                  <a:srgbClr val="000000"/>
                </a:solidFill>
              </a:endParaRPr>
            </a:p>
            <a:p>
              <a:pPr eaLnBrk="1"/>
              <a:endParaRPr lang="en-US" altLang="fr-FR" sz="1400">
                <a:solidFill>
                  <a:srgbClr val="000000"/>
                </a:solidFill>
              </a:endParaRPr>
            </a:p>
            <a:p>
              <a:pPr eaLnBrk="1"/>
              <a:endParaRPr lang="en-US" altLang="fr-FR" sz="1400">
                <a:solidFill>
                  <a:srgbClr val="000000"/>
                </a:solidFill>
              </a:endParaRPr>
            </a:p>
            <a:p>
              <a:pPr eaLnBrk="1"/>
              <a:endParaRPr lang="en-US" altLang="fr-FR" sz="1400">
                <a:solidFill>
                  <a:srgbClr val="000000"/>
                </a:solidFill>
              </a:endParaRPr>
            </a:p>
            <a:p>
              <a:pPr eaLnBrk="1"/>
              <a:endParaRPr lang="en-US" altLang="fr-FR" sz="1400">
                <a:solidFill>
                  <a:srgbClr val="000000"/>
                </a:solidFill>
              </a:endParaRPr>
            </a:p>
            <a:p>
              <a:pPr eaLnBrk="1"/>
              <a:endParaRPr lang="en-US" altLang="fr-FR" sz="1400">
                <a:solidFill>
                  <a:srgbClr val="000000"/>
                </a:solidFill>
              </a:endParaRPr>
            </a:p>
            <a:p>
              <a:pPr eaLnBrk="1"/>
              <a:endParaRPr lang="en-US" altLang="fr-FR" sz="1400">
                <a:solidFill>
                  <a:srgbClr val="000000"/>
                </a:solidFill>
              </a:endParaRPr>
            </a:p>
            <a:p>
              <a:pPr eaLnBrk="1"/>
              <a:endParaRPr lang="en-US" altLang="fr-FR" sz="1400">
                <a:solidFill>
                  <a:srgbClr val="000000"/>
                </a:solidFill>
              </a:endParaRPr>
            </a:p>
            <a:p>
              <a:pPr eaLnBrk="1"/>
              <a:r>
                <a:rPr lang="en-US" altLang="fr-FR" sz="1400">
                  <a:solidFill>
                    <a:srgbClr val="000000"/>
                  </a:solidFill>
                </a:rPr>
                <a:t>0.4</a:t>
              </a:r>
            </a:p>
          </p:txBody>
        </p:sp>
      </p:grpSp>
      <p:sp>
        <p:nvSpPr>
          <p:cNvPr id="15367" name="Text Box 20">
            <a:extLst>
              <a:ext uri="{FF2B5EF4-FFF2-40B4-BE49-F238E27FC236}">
                <a16:creationId xmlns:a16="http://schemas.microsoft.com/office/drawing/2014/main" id="{E867984E-1ECF-B209-977E-1096DB66E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0" y="5160963"/>
            <a:ext cx="3887788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7446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1400">
                <a:solidFill>
                  <a:srgbClr val="000000"/>
                </a:solidFill>
              </a:rPr>
              <a:t>Jespersen et Østergaard (2012),</a:t>
            </a:r>
          </a:p>
          <a:p>
            <a:pPr eaLnBrk="1"/>
            <a:r>
              <a:rPr lang="en-US" altLang="fr-FR" sz="1400">
                <a:solidFill>
                  <a:srgbClr val="000000"/>
                </a:solidFill>
              </a:rPr>
              <a:t>Journal of Cerebral Blood Flow &amp; Metabolism</a:t>
            </a:r>
          </a:p>
        </p:txBody>
      </p:sp>
      <p:pic>
        <p:nvPicPr>
          <p:cNvPr id="15368" name="Image 4">
            <a:extLst>
              <a:ext uri="{FF2B5EF4-FFF2-40B4-BE49-F238E27FC236}">
                <a16:creationId xmlns:a16="http://schemas.microsoft.com/office/drawing/2014/main" id="{C5B538D3-0F39-7284-2EC4-D49DEFAA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950913"/>
            <a:ext cx="57023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Image 5">
            <a:extLst>
              <a:ext uri="{FF2B5EF4-FFF2-40B4-BE49-F238E27FC236}">
                <a16:creationId xmlns:a16="http://schemas.microsoft.com/office/drawing/2014/main" id="{8518E37A-2E91-E610-E526-A211FE671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919538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Line 1">
            <a:extLst>
              <a:ext uri="{FF2B5EF4-FFF2-40B4-BE49-F238E27FC236}">
                <a16:creationId xmlns:a16="http://schemas.microsoft.com/office/drawing/2014/main" id="{F306156B-4D0B-BD37-B7EA-88E8A2123E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888" y="539750"/>
            <a:ext cx="1587" cy="1588"/>
          </a:xfrm>
          <a:prstGeom prst="line">
            <a:avLst/>
          </a:prstGeom>
          <a:noFill/>
          <a:ln w="9525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CF78AFE2-A69D-5064-DD51-524DD0F88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5" t="10789" r="22307"/>
          <a:stretch>
            <a:fillRect/>
          </a:stretch>
        </p:blipFill>
        <p:spPr bwMode="auto">
          <a:xfrm>
            <a:off x="107950" y="1439863"/>
            <a:ext cx="38989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565" t="10789" r="223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4AF1B8CC-5D40-335D-E7EC-2296AC8E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8" t="10789" r="22307"/>
          <a:stretch>
            <a:fillRect/>
          </a:stretch>
        </p:blipFill>
        <p:spPr bwMode="auto">
          <a:xfrm>
            <a:off x="3827463" y="1517650"/>
            <a:ext cx="4090987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058" t="10789" r="223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FC5C6711-6BAB-7B20-155C-EF77510B4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9" t="6987" r="41069" b="12703"/>
          <a:stretch>
            <a:fillRect/>
          </a:stretch>
        </p:blipFill>
        <p:spPr bwMode="auto">
          <a:xfrm>
            <a:off x="7848600" y="720725"/>
            <a:ext cx="719138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1069" t="6987" r="41069" b="127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3" name="Rectangle 5">
            <a:extLst>
              <a:ext uri="{FF2B5EF4-FFF2-40B4-BE49-F238E27FC236}">
                <a16:creationId xmlns:a16="http://schemas.microsoft.com/office/drawing/2014/main" id="{3BDC201E-3E74-EAF1-7FFC-DD02323F6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87438" y="666750"/>
            <a:ext cx="2513012" cy="793750"/>
          </a:xfrm>
        </p:spPr>
        <p:txBody>
          <a:bodyPr tIns="19558"/>
          <a:lstStyle/>
          <a:p>
            <a:pPr algn="just" eaLnBrk="1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</a:pPr>
            <a:r>
              <a:rPr lang="en-US" altLang="fr-FR" sz="2200"/>
              <a:t>Blood flow rate </a:t>
            </a:r>
          </a:p>
        </p:txBody>
      </p:sp>
      <p:sp>
        <p:nvSpPr>
          <p:cNvPr id="17414" name="Text Box 6">
            <a:extLst>
              <a:ext uri="{FF2B5EF4-FFF2-40B4-BE49-F238E27FC236}">
                <a16:creationId xmlns:a16="http://schemas.microsoft.com/office/drawing/2014/main" id="{6786FE65-227B-4CDA-7B94-021C4217E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5" y="666750"/>
            <a:ext cx="2513013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558" rIns="0" bIns="0" anchor="ctr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just" eaLnBrk="1"/>
            <a:r>
              <a:rPr lang="en-US" altLang="fr-FR" sz="2200">
                <a:solidFill>
                  <a:srgbClr val="000000"/>
                </a:solidFill>
              </a:rPr>
              <a:t>RBC flow rate</a:t>
            </a:r>
          </a:p>
        </p:txBody>
      </p:sp>
      <p:sp>
        <p:nvSpPr>
          <p:cNvPr id="17415" name="Text Box 9">
            <a:extLst>
              <a:ext uri="{FF2B5EF4-FFF2-40B4-BE49-F238E27FC236}">
                <a16:creationId xmlns:a16="http://schemas.microsoft.com/office/drawing/2014/main" id="{4C75BB1B-12B6-3D55-3E89-C76C80997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1225" y="2339975"/>
            <a:ext cx="900113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9558" rIns="0" bIns="0" anchor="ctr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algn="just" eaLnBrk="1"/>
            <a:r>
              <a:rPr lang="en-US" altLang="fr-FR" sz="2200">
                <a:solidFill>
                  <a:srgbClr val="000000"/>
                </a:solidFill>
              </a:rPr>
              <a:t>[nL/s]</a:t>
            </a:r>
          </a:p>
        </p:txBody>
      </p:sp>
      <p:pic>
        <p:nvPicPr>
          <p:cNvPr id="17416" name="Picture 10">
            <a:extLst>
              <a:ext uri="{FF2B5EF4-FFF2-40B4-BE49-F238E27FC236}">
                <a16:creationId xmlns:a16="http://schemas.microsoft.com/office/drawing/2014/main" id="{34BC6343-795D-7E41-97EF-FFDC691B9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Line 11">
            <a:extLst>
              <a:ext uri="{FF2B5EF4-FFF2-40B4-BE49-F238E27FC236}">
                <a16:creationId xmlns:a16="http://schemas.microsoft.com/office/drawing/2014/main" id="{1D362A77-190E-F33E-7D36-B5EAFE5C2EB3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418" name="Text Box 12">
            <a:extLst>
              <a:ext uri="{FF2B5EF4-FFF2-40B4-BE49-F238E27FC236}">
                <a16:creationId xmlns:a16="http://schemas.microsoft.com/office/drawing/2014/main" id="{7D7D75F5-8D72-BDDB-5D85-C912671C6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7024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Anatomical network : flow rates. </a:t>
            </a:r>
          </a:p>
        </p:txBody>
      </p:sp>
      <p:pic>
        <p:nvPicPr>
          <p:cNvPr id="17419" name="Image 3">
            <a:extLst>
              <a:ext uri="{FF2B5EF4-FFF2-40B4-BE49-F238E27FC236}">
                <a16:creationId xmlns:a16="http://schemas.microsoft.com/office/drawing/2014/main" id="{0F049926-F134-6205-250F-9E4623367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747713"/>
            <a:ext cx="508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Image 5">
            <a:extLst>
              <a:ext uri="{FF2B5EF4-FFF2-40B4-BE49-F238E27FC236}">
                <a16:creationId xmlns:a16="http://schemas.microsoft.com/office/drawing/2014/main" id="{636FB6B0-D341-B4CA-B8F7-0F1888EA6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225" y="4603750"/>
            <a:ext cx="7366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>
            <a:extLst>
              <a:ext uri="{FF2B5EF4-FFF2-40B4-BE49-F238E27FC236}">
                <a16:creationId xmlns:a16="http://schemas.microsoft.com/office/drawing/2014/main" id="{23E6473F-760B-4FBA-7181-C9E670D0D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5" t="22058" r="31465" b="8093"/>
          <a:stretch>
            <a:fillRect/>
          </a:stretch>
        </p:blipFill>
        <p:spPr bwMode="auto">
          <a:xfrm>
            <a:off x="9172575" y="0"/>
            <a:ext cx="9001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565" t="22058" r="31465" b="80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Line 4">
            <a:extLst>
              <a:ext uri="{FF2B5EF4-FFF2-40B4-BE49-F238E27FC236}">
                <a16:creationId xmlns:a16="http://schemas.microsoft.com/office/drawing/2014/main" id="{1684EE82-1C56-3AFC-642B-FE98AF0D5E5D}"/>
              </a:ext>
            </a:extLst>
          </p:cNvPr>
          <p:cNvSpPr>
            <a:spLocks noChangeShapeType="1"/>
          </p:cNvSpPr>
          <p:nvPr/>
        </p:nvSpPr>
        <p:spPr bwMode="auto">
          <a:xfrm>
            <a:off x="-7938" y="468313"/>
            <a:ext cx="9359901" cy="1587"/>
          </a:xfrm>
          <a:prstGeom prst="line">
            <a:avLst/>
          </a:prstGeom>
          <a:noFill/>
          <a:ln w="29160">
            <a:solidFill>
              <a:srgbClr val="CCCC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459" name="Text Box 5">
            <a:extLst>
              <a:ext uri="{FF2B5EF4-FFF2-40B4-BE49-F238E27FC236}">
                <a16:creationId xmlns:a16="http://schemas.microsoft.com/office/drawing/2014/main" id="{F8497190-AC5D-291E-5452-B59F36460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44450"/>
            <a:ext cx="670242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669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en-US" altLang="fr-FR" sz="2100">
                <a:solidFill>
                  <a:srgbClr val="000000"/>
                </a:solidFill>
              </a:rPr>
              <a:t>Flow rate distributions.</a:t>
            </a:r>
          </a:p>
        </p:txBody>
      </p:sp>
      <p:grpSp>
        <p:nvGrpSpPr>
          <p:cNvPr id="19460" name="Group 6">
            <a:extLst>
              <a:ext uri="{FF2B5EF4-FFF2-40B4-BE49-F238E27FC236}">
                <a16:creationId xmlns:a16="http://schemas.microsoft.com/office/drawing/2014/main" id="{D8B4AE5C-B0CF-9185-8A4B-133A360B8B76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1008063"/>
            <a:ext cx="8997950" cy="3294062"/>
            <a:chOff x="68" y="635"/>
            <a:chExt cx="5668" cy="2075"/>
          </a:xfrm>
        </p:grpSpPr>
        <p:pic>
          <p:nvPicPr>
            <p:cNvPr id="19463" name="Picture 7">
              <a:extLst>
                <a:ext uri="{FF2B5EF4-FFF2-40B4-BE49-F238E27FC236}">
                  <a16:creationId xmlns:a16="http://schemas.microsoft.com/office/drawing/2014/main" id="{F931D205-BE31-BBB0-1D4B-005FAB809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636"/>
              <a:ext cx="2765" cy="2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9464" name="Picture 8">
              <a:extLst>
                <a:ext uri="{FF2B5EF4-FFF2-40B4-BE49-F238E27FC236}">
                  <a16:creationId xmlns:a16="http://schemas.microsoft.com/office/drawing/2014/main" id="{1DD9238A-295D-8EB1-48D3-4F7D603D37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" y="635"/>
              <a:ext cx="2994" cy="2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9465" name="Rectangle 9">
              <a:extLst>
                <a:ext uri="{FF2B5EF4-FFF2-40B4-BE49-F238E27FC236}">
                  <a16:creationId xmlns:a16="http://schemas.microsoft.com/office/drawing/2014/main" id="{8726CFDB-1A1B-DF88-1AAB-61701D7B95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1" y="1837"/>
              <a:ext cx="1586" cy="4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fr-FR" altLang="fr-FR"/>
            </a:p>
          </p:txBody>
        </p:sp>
      </p:grpSp>
      <p:sp>
        <p:nvSpPr>
          <p:cNvPr id="19461" name="Text Box 12">
            <a:extLst>
              <a:ext uri="{FF2B5EF4-FFF2-40B4-BE49-F238E27FC236}">
                <a16:creationId xmlns:a16="http://schemas.microsoft.com/office/drawing/2014/main" id="{D3F35D63-AE45-1836-4A3D-6AE847E4E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828675"/>
            <a:ext cx="7199312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1002" rIns="90000" bIns="45000"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Noto Sans CJK SC" charset="0"/>
                <a:cs typeface="Noto Sans CJK SC" charset="0"/>
              </a:defRPr>
            </a:lvl9pPr>
          </a:lstStyle>
          <a:p>
            <a:pPr eaLnBrk="1"/>
            <a:r>
              <a:rPr lang="fr-FR" altLang="fr-FR">
                <a:solidFill>
                  <a:srgbClr val="000000"/>
                </a:solidFill>
              </a:rPr>
              <a:t>Eulerian  							    Lagrangian </a:t>
            </a:r>
          </a:p>
        </p:txBody>
      </p:sp>
      <p:pic>
        <p:nvPicPr>
          <p:cNvPr id="19462" name="Image 3">
            <a:extLst>
              <a:ext uri="{FF2B5EF4-FFF2-40B4-BE49-F238E27FC236}">
                <a16:creationId xmlns:a16="http://schemas.microsoft.com/office/drawing/2014/main" id="{192449DB-B131-E6EE-A7C1-D9CD831D0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291013"/>
            <a:ext cx="35560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Noto Sans CJK SC"/>
        <a:cs typeface="Noto Sans CJK SC"/>
      </a:majorFont>
      <a:minorFont>
        <a:latin typeface="Arial"/>
        <a:ea typeface="Noto Sans CJK SC"/>
        <a:cs typeface="Noto Sans CJK S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333</Words>
  <Application>Microsoft Macintosh PowerPoint</Application>
  <PresentationFormat>Personnalisé</PresentationFormat>
  <Paragraphs>89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Noto Sans CJK SC</vt:lpstr>
      <vt:lpstr>Times New Roman</vt:lpstr>
      <vt:lpstr>DejaVu Sans</vt:lpstr>
      <vt:lpstr>Liberation Sans</vt:lpstr>
      <vt:lpstr>Lohit Devanagari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Blood flow rate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helene blons</cp:lastModifiedBy>
  <cp:revision>25</cp:revision>
  <cp:lastPrinted>1601-01-01T00:00:00Z</cp:lastPrinted>
  <dcterms:created xsi:type="dcterms:W3CDTF">2026-04-29T08:58:58Z</dcterms:created>
  <dcterms:modified xsi:type="dcterms:W3CDTF">2026-05-15T16:36:43Z</dcterms:modified>
</cp:coreProperties>
</file>