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7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1" r:id="rId1"/>
  </p:sldMasterIdLst>
  <p:notesMasterIdLst>
    <p:notesMasterId r:id="rId12"/>
  </p:notesMasterIdLst>
  <p:handoutMasterIdLst>
    <p:handoutMasterId r:id="rId13"/>
  </p:handoutMasterIdLst>
  <p:sldIdLst>
    <p:sldId id="259" r:id="rId2"/>
    <p:sldId id="304" r:id="rId3"/>
    <p:sldId id="307" r:id="rId4"/>
    <p:sldId id="306" r:id="rId5"/>
    <p:sldId id="308" r:id="rId6"/>
    <p:sldId id="309" r:id="rId7"/>
    <p:sldId id="310" r:id="rId8"/>
    <p:sldId id="312" r:id="rId9"/>
    <p:sldId id="311" r:id="rId10"/>
    <p:sldId id="313" r:id="rId11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CC9900"/>
    <a:srgbClr val="C7B1A3"/>
    <a:srgbClr val="7EC135"/>
    <a:srgbClr val="2D4513"/>
    <a:srgbClr val="CE7B4E"/>
    <a:srgbClr val="F5A073"/>
    <a:srgbClr val="0F3AEF"/>
    <a:srgbClr val="00509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19" autoAdjust="0"/>
    <p:restoredTop sz="78594" autoAdjust="0"/>
  </p:normalViewPr>
  <p:slideViewPr>
    <p:cSldViewPr>
      <p:cViewPr>
        <p:scale>
          <a:sx n="125" d="100"/>
          <a:sy n="125" d="100"/>
        </p:scale>
        <p:origin x="540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79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37" tIns="47768" rIns="95537" bIns="47768" numCol="1" anchor="t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37" tIns="47768" rIns="95537" bIns="47768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fld id="{E068B31A-71CF-4693-8012-DCDBFC46320E}" type="datetimeFigureOut">
              <a:rPr lang="de-DE"/>
              <a:pPr>
                <a:defRPr/>
              </a:pPr>
              <a:t>15.05.2026</a:t>
            </a:fld>
            <a:endParaRPr lang="de-DE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37" tIns="47768" rIns="95537" bIns="47768" numCol="1" anchor="b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37" tIns="47768" rIns="95537" bIns="47768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E543156-E11D-4724-BD6D-39DE7F22EDE2}" type="slidenum">
              <a:rPr lang="de-DE" altLang="en-US"/>
              <a:pPr/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03373-46AB-4725-9168-F48DA9996ECC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4E4-FE7C-49BC-9160-2C232CC81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529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Just introduction who is who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FB4E4-FE7C-49BC-9160-2C232CC8144D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E78D2-7A9D-45E5-A36B-235C37363E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957CCEC-F210-450B-B5A2-E81DCBD3FB4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02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514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098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539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590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328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9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2">
            <a:extLst>
              <a:ext uri="{FF2B5EF4-FFF2-40B4-BE49-F238E27FC236}">
                <a16:creationId xmlns:a16="http://schemas.microsoft.com/office/drawing/2014/main" id="{B10499ED-E593-41F6-BD4A-D6B50D931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28" y="35222"/>
            <a:ext cx="616482" cy="457200"/>
          </a:xfrm>
          <a:prstGeom prst="rect">
            <a:avLst/>
          </a:prstGeom>
        </p:spPr>
      </p:pic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52C9DC07-3209-4489-A1E4-032E1B4485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4800" y="6454775"/>
            <a:ext cx="375285" cy="329903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82C64765-9F5A-4EA3-A903-A839D41B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6ECD6F-B876-47F6-A9EB-C5C16DFFE8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9633" y="35222"/>
            <a:ext cx="135763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0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685800"/>
            <a:ext cx="11277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err="1"/>
              <a:t>Textmasterformate</a:t>
            </a:r>
            <a:r>
              <a:rPr lang="en-GB" altLang="en-US" dirty="0"/>
              <a:t> </a:t>
            </a:r>
            <a:r>
              <a:rPr lang="en-GB" altLang="en-US" dirty="0" err="1"/>
              <a:t>durch</a:t>
            </a:r>
            <a:r>
              <a:rPr lang="en-GB" altLang="en-US" dirty="0"/>
              <a:t> </a:t>
            </a:r>
            <a:r>
              <a:rPr lang="en-GB" altLang="en-US" dirty="0" err="1"/>
              <a:t>Klicken</a:t>
            </a:r>
            <a:r>
              <a:rPr lang="en-GB" altLang="en-US" dirty="0"/>
              <a:t> </a:t>
            </a:r>
            <a:r>
              <a:rPr lang="en-GB" altLang="en-US" dirty="0" err="1"/>
              <a:t>bearbeiten</a:t>
            </a:r>
            <a:endParaRPr lang="en-GB" altLang="en-US" dirty="0"/>
          </a:p>
          <a:p>
            <a:pPr lvl="1"/>
            <a:r>
              <a:rPr lang="en-GB" altLang="en-US" dirty="0" err="1"/>
              <a:t>Zweite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  <a:p>
            <a:pPr lvl="2"/>
            <a:r>
              <a:rPr lang="en-GB" altLang="en-US" dirty="0" err="1"/>
              <a:t>Dritte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  <a:p>
            <a:pPr lvl="3"/>
            <a:r>
              <a:rPr lang="en-GB" altLang="en-US" dirty="0" err="1"/>
              <a:t>Vierte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  <a:p>
            <a:pPr lvl="4"/>
            <a:r>
              <a:rPr lang="en-GB" altLang="en-US" dirty="0" err="1"/>
              <a:t>Fünfte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</p:txBody>
      </p:sp>
      <p:sp>
        <p:nvSpPr>
          <p:cNvPr id="2" name="Line 12"/>
          <p:cNvSpPr>
            <a:spLocks noChangeShapeType="1"/>
          </p:cNvSpPr>
          <p:nvPr userDrawn="1"/>
        </p:nvSpPr>
        <p:spPr bwMode="auto">
          <a:xfrm>
            <a:off x="0" y="6324600"/>
            <a:ext cx="12192000" cy="0"/>
          </a:xfrm>
          <a:prstGeom prst="line">
            <a:avLst/>
          </a:prstGeom>
          <a:noFill/>
          <a:ln w="28575">
            <a:solidFill>
              <a:srgbClr val="00509B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Line 15"/>
          <p:cNvSpPr>
            <a:spLocks noChangeShapeType="1"/>
          </p:cNvSpPr>
          <p:nvPr userDrawn="1"/>
        </p:nvSpPr>
        <p:spPr bwMode="auto">
          <a:xfrm>
            <a:off x="0" y="533400"/>
            <a:ext cx="12192000" cy="0"/>
          </a:xfrm>
          <a:prstGeom prst="line">
            <a:avLst/>
          </a:prstGeom>
          <a:noFill/>
          <a:ln w="28575">
            <a:solidFill>
              <a:srgbClr val="00509B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07553CF5-5BFD-4C35-B8AC-B2FC92F55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54775"/>
            <a:ext cx="375285" cy="329903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82C64765-9F5A-4EA3-A903-A839D41BB6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509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ahoma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ahoma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ahoma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ahoma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ahom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tif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tags" Target="../tags/tag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7.png"/><Relationship Id="rId55" Type="http://schemas.openxmlformats.org/officeDocument/2006/relationships/image" Target="../media/image52.png"/><Relationship Id="rId63" Type="http://schemas.openxmlformats.org/officeDocument/2006/relationships/image" Target="../media/image60.png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9" Type="http://schemas.openxmlformats.org/officeDocument/2006/relationships/image" Target="../media/image22.png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0.png"/><Relationship Id="rId58" Type="http://schemas.openxmlformats.org/officeDocument/2006/relationships/image" Target="../media/image55.svg"/><Relationship Id="rId5" Type="http://schemas.openxmlformats.org/officeDocument/2006/relationships/tags" Target="../tags/tag7.xml"/><Relationship Id="rId61" Type="http://schemas.openxmlformats.org/officeDocument/2006/relationships/image" Target="../media/image58.png"/><Relationship Id="rId19" Type="http://schemas.openxmlformats.org/officeDocument/2006/relationships/tags" Target="../tags/tag2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notesSlide" Target="../notesSlides/notesSlide3.xml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svg"/><Relationship Id="rId56" Type="http://schemas.openxmlformats.org/officeDocument/2006/relationships/image" Target="../media/image53.svg"/><Relationship Id="rId64" Type="http://schemas.openxmlformats.org/officeDocument/2006/relationships/image" Target="../media/image61.png"/><Relationship Id="rId8" Type="http://schemas.openxmlformats.org/officeDocument/2006/relationships/tags" Target="../tags/tag10.xml"/><Relationship Id="rId51" Type="http://schemas.openxmlformats.org/officeDocument/2006/relationships/image" Target="../media/image48.png"/><Relationship Id="rId3" Type="http://schemas.openxmlformats.org/officeDocument/2006/relationships/tags" Target="../tags/tag5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59" Type="http://schemas.openxmlformats.org/officeDocument/2006/relationships/image" Target="../media/image56.png"/><Relationship Id="rId20" Type="http://schemas.openxmlformats.org/officeDocument/2006/relationships/tags" Target="../tags/tag22.xml"/><Relationship Id="rId41" Type="http://schemas.openxmlformats.org/officeDocument/2006/relationships/image" Target="../media/image39.png"/><Relationship Id="rId54" Type="http://schemas.openxmlformats.org/officeDocument/2006/relationships/image" Target="../media/image51.png"/><Relationship Id="rId62" Type="http://schemas.openxmlformats.org/officeDocument/2006/relationships/image" Target="../media/image59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image" Target="../media/image27.png"/><Relationship Id="rId36" Type="http://schemas.openxmlformats.org/officeDocument/2006/relationships/image" Target="../media/image34.png"/><Relationship Id="rId49" Type="http://schemas.openxmlformats.org/officeDocument/2006/relationships/image" Target="../media/image26.png"/><Relationship Id="rId57" Type="http://schemas.openxmlformats.org/officeDocument/2006/relationships/image" Target="../media/image54.png"/><Relationship Id="rId10" Type="http://schemas.openxmlformats.org/officeDocument/2006/relationships/tags" Target="../tags/tag12.xml"/><Relationship Id="rId31" Type="http://schemas.openxmlformats.org/officeDocument/2006/relationships/image" Target="../media/image29.png"/><Relationship Id="rId44" Type="http://schemas.openxmlformats.org/officeDocument/2006/relationships/image" Target="../media/image42.svg"/><Relationship Id="rId52" Type="http://schemas.openxmlformats.org/officeDocument/2006/relationships/image" Target="../media/image49.png"/><Relationship Id="rId60" Type="http://schemas.openxmlformats.org/officeDocument/2006/relationships/image" Target="../media/image57.svg"/><Relationship Id="rId65" Type="http://schemas.openxmlformats.org/officeDocument/2006/relationships/image" Target="../media/image62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tags" Target="../tags/tag30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tags" Target="../tags/tag29.xml"/><Relationship Id="rId16" Type="http://schemas.openxmlformats.org/officeDocument/2006/relationships/image" Target="../media/image72.svg"/><Relationship Id="rId20" Type="http://schemas.openxmlformats.org/officeDocument/2006/relationships/image" Target="../media/image76.png"/><Relationship Id="rId1" Type="http://schemas.openxmlformats.org/officeDocument/2006/relationships/tags" Target="../tags/tag28.xml"/><Relationship Id="rId6" Type="http://schemas.openxmlformats.org/officeDocument/2006/relationships/image" Target="../media/image22.png"/><Relationship Id="rId11" Type="http://schemas.openxmlformats.org/officeDocument/2006/relationships/image" Target="../media/image67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1.png"/><Relationship Id="rId10" Type="http://schemas.openxmlformats.org/officeDocument/2006/relationships/image" Target="../media/image66.svg"/><Relationship Id="rId19" Type="http://schemas.openxmlformats.org/officeDocument/2006/relationships/image" Target="../media/image7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tags" Target="../tags/tag31.xml"/><Relationship Id="rId18" Type="http://schemas.openxmlformats.org/officeDocument/2006/relationships/notesSlide" Target="../notesSlides/notesSlide5.xml"/><Relationship Id="rId26" Type="http://schemas.openxmlformats.org/officeDocument/2006/relationships/image" Target="../media/image83.png"/><Relationship Id="rId3" Type="http://schemas.microsoft.com/office/2007/relationships/media" Target="../media/media2.mp4"/><Relationship Id="rId21" Type="http://schemas.openxmlformats.org/officeDocument/2006/relationships/image" Target="../media/image78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slideLayout" Target="../slideLayouts/slideLayout1.xml"/><Relationship Id="rId25" Type="http://schemas.openxmlformats.org/officeDocument/2006/relationships/image" Target="../media/image82.png"/><Relationship Id="rId2" Type="http://schemas.openxmlformats.org/officeDocument/2006/relationships/video" Target="../media/media1.mp4"/><Relationship Id="rId16" Type="http://schemas.openxmlformats.org/officeDocument/2006/relationships/tags" Target="../tags/tag34.xml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81.png"/><Relationship Id="rId5" Type="http://schemas.microsoft.com/office/2007/relationships/media" Target="../media/media3.mp4"/><Relationship Id="rId15" Type="http://schemas.openxmlformats.org/officeDocument/2006/relationships/tags" Target="../tags/tag33.xml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video" Target="../media/media5.mp4"/><Relationship Id="rId19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tags" Target="../tags/tag32.xml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22.png"/><Relationship Id="rId18" Type="http://schemas.openxmlformats.org/officeDocument/2006/relationships/image" Target="../media/image91.png"/><Relationship Id="rId3" Type="http://schemas.openxmlformats.org/officeDocument/2006/relationships/tags" Target="../tags/tag37.xml"/><Relationship Id="rId21" Type="http://schemas.openxmlformats.org/officeDocument/2006/relationships/image" Target="../media/image94.png"/><Relationship Id="rId7" Type="http://schemas.openxmlformats.org/officeDocument/2006/relationships/tags" Target="../tags/tag41.xml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90.png"/><Relationship Id="rId2" Type="http://schemas.openxmlformats.org/officeDocument/2006/relationships/tags" Target="../tags/tag36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39.xml"/><Relationship Id="rId15" Type="http://schemas.openxmlformats.org/officeDocument/2006/relationships/image" Target="../media/image88.svg"/><Relationship Id="rId23" Type="http://schemas.openxmlformats.org/officeDocument/2006/relationships/image" Target="../media/image82.png"/><Relationship Id="rId10" Type="http://schemas.openxmlformats.org/officeDocument/2006/relationships/tags" Target="../tags/tag44.xml"/><Relationship Id="rId19" Type="http://schemas.openxmlformats.org/officeDocument/2006/relationships/image" Target="../media/image92.png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image" Target="../media/image87.png"/><Relationship Id="rId22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98.svg"/><Relationship Id="rId18" Type="http://schemas.openxmlformats.org/officeDocument/2006/relationships/image" Target="../media/image103.png"/><Relationship Id="rId26" Type="http://schemas.openxmlformats.org/officeDocument/2006/relationships/image" Target="../media/image80.png"/><Relationship Id="rId3" Type="http://schemas.openxmlformats.org/officeDocument/2006/relationships/tags" Target="../tags/tag47.xml"/><Relationship Id="rId21" Type="http://schemas.openxmlformats.org/officeDocument/2006/relationships/image" Target="../media/image106.png"/><Relationship Id="rId7" Type="http://schemas.openxmlformats.org/officeDocument/2006/relationships/tags" Target="../tags/tag51.xml"/><Relationship Id="rId12" Type="http://schemas.openxmlformats.org/officeDocument/2006/relationships/image" Target="../media/image97.png"/><Relationship Id="rId17" Type="http://schemas.openxmlformats.org/officeDocument/2006/relationships/image" Target="../media/image102.svg"/><Relationship Id="rId25" Type="http://schemas.openxmlformats.org/officeDocument/2006/relationships/image" Target="../media/image82.png"/><Relationship Id="rId2" Type="http://schemas.openxmlformats.org/officeDocument/2006/relationships/tags" Target="../tags/tag46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29" Type="http://schemas.openxmlformats.org/officeDocument/2006/relationships/image" Target="../media/image93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22.png"/><Relationship Id="rId24" Type="http://schemas.openxmlformats.org/officeDocument/2006/relationships/image" Target="../media/image90.png"/><Relationship Id="rId5" Type="http://schemas.openxmlformats.org/officeDocument/2006/relationships/tags" Target="../tags/tag49.xml"/><Relationship Id="rId15" Type="http://schemas.openxmlformats.org/officeDocument/2006/relationships/image" Target="../media/image100.svg"/><Relationship Id="rId23" Type="http://schemas.openxmlformats.org/officeDocument/2006/relationships/image" Target="../media/image108.png"/><Relationship Id="rId28" Type="http://schemas.openxmlformats.org/officeDocument/2006/relationships/image" Target="../media/image92.png"/><Relationship Id="rId10" Type="http://schemas.openxmlformats.org/officeDocument/2006/relationships/image" Target="../media/image96.tiff"/><Relationship Id="rId19" Type="http://schemas.openxmlformats.org/officeDocument/2006/relationships/image" Target="../media/image104.svg"/><Relationship Id="rId4" Type="http://schemas.openxmlformats.org/officeDocument/2006/relationships/tags" Target="../tags/tag48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99.png"/><Relationship Id="rId22" Type="http://schemas.openxmlformats.org/officeDocument/2006/relationships/image" Target="../media/image107.svg"/><Relationship Id="rId27" Type="http://schemas.openxmlformats.org/officeDocument/2006/relationships/image" Target="../media/image91.png"/><Relationship Id="rId30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64.xml"/><Relationship Id="rId18" Type="http://schemas.openxmlformats.org/officeDocument/2006/relationships/image" Target="../media/image106.png"/><Relationship Id="rId26" Type="http://schemas.openxmlformats.org/officeDocument/2006/relationships/image" Target="../media/image93.png"/><Relationship Id="rId39" Type="http://schemas.openxmlformats.org/officeDocument/2006/relationships/image" Target="../media/image119.svg"/><Relationship Id="rId21" Type="http://schemas.openxmlformats.org/officeDocument/2006/relationships/image" Target="../media/image90.png"/><Relationship Id="rId34" Type="http://schemas.openxmlformats.org/officeDocument/2006/relationships/image" Target="../media/image114.png"/><Relationship Id="rId42" Type="http://schemas.openxmlformats.org/officeDocument/2006/relationships/image" Target="../media/image83.png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6" Type="http://schemas.openxmlformats.org/officeDocument/2006/relationships/image" Target="../media/image22.png"/><Relationship Id="rId20" Type="http://schemas.openxmlformats.org/officeDocument/2006/relationships/image" Target="../media/image108.png"/><Relationship Id="rId29" Type="http://schemas.openxmlformats.org/officeDocument/2006/relationships/image" Target="../media/image110.svg"/><Relationship Id="rId41" Type="http://schemas.openxmlformats.org/officeDocument/2006/relationships/image" Target="../media/image121.sv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24" Type="http://schemas.openxmlformats.org/officeDocument/2006/relationships/image" Target="../media/image91.png"/><Relationship Id="rId32" Type="http://schemas.openxmlformats.org/officeDocument/2006/relationships/image" Target="../media/image113.svg"/><Relationship Id="rId37" Type="http://schemas.openxmlformats.org/officeDocument/2006/relationships/image" Target="../media/image117.svg"/><Relationship Id="rId40" Type="http://schemas.openxmlformats.org/officeDocument/2006/relationships/image" Target="../media/image120.png"/><Relationship Id="rId5" Type="http://schemas.openxmlformats.org/officeDocument/2006/relationships/tags" Target="../tags/tag56.xml"/><Relationship Id="rId15" Type="http://schemas.openxmlformats.org/officeDocument/2006/relationships/notesSlide" Target="../notesSlides/notesSlide8.xml"/><Relationship Id="rId23" Type="http://schemas.openxmlformats.org/officeDocument/2006/relationships/image" Target="../media/image80.png"/><Relationship Id="rId28" Type="http://schemas.openxmlformats.org/officeDocument/2006/relationships/image" Target="../media/image109.png"/><Relationship Id="rId36" Type="http://schemas.openxmlformats.org/officeDocument/2006/relationships/image" Target="../media/image116.png"/><Relationship Id="rId10" Type="http://schemas.openxmlformats.org/officeDocument/2006/relationships/tags" Target="../tags/tag61.xml"/><Relationship Id="rId19" Type="http://schemas.openxmlformats.org/officeDocument/2006/relationships/image" Target="../media/image107.svg"/><Relationship Id="rId31" Type="http://schemas.openxmlformats.org/officeDocument/2006/relationships/image" Target="../media/image112.png"/><Relationship Id="rId44" Type="http://schemas.openxmlformats.org/officeDocument/2006/relationships/image" Target="../media/image123.svg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slideLayout" Target="../slideLayouts/slideLayout1.xml"/><Relationship Id="rId22" Type="http://schemas.openxmlformats.org/officeDocument/2006/relationships/image" Target="../media/image82.png"/><Relationship Id="rId27" Type="http://schemas.openxmlformats.org/officeDocument/2006/relationships/image" Target="../media/image94.png"/><Relationship Id="rId30" Type="http://schemas.openxmlformats.org/officeDocument/2006/relationships/image" Target="../media/image111.png"/><Relationship Id="rId35" Type="http://schemas.openxmlformats.org/officeDocument/2006/relationships/image" Target="../media/image115.svg"/><Relationship Id="rId43" Type="http://schemas.openxmlformats.org/officeDocument/2006/relationships/image" Target="../media/image122.png"/><Relationship Id="rId8" Type="http://schemas.openxmlformats.org/officeDocument/2006/relationships/tags" Target="../tags/tag59.xml"/><Relationship Id="rId3" Type="http://schemas.openxmlformats.org/officeDocument/2006/relationships/tags" Target="../tags/tag54.xml"/><Relationship Id="rId12" Type="http://schemas.openxmlformats.org/officeDocument/2006/relationships/tags" Target="../tags/tag63.xml"/><Relationship Id="rId17" Type="http://schemas.openxmlformats.org/officeDocument/2006/relationships/image" Target="../media/image105.png"/><Relationship Id="rId25" Type="http://schemas.openxmlformats.org/officeDocument/2006/relationships/image" Target="../media/image92.png"/><Relationship Id="rId33" Type="http://schemas.openxmlformats.org/officeDocument/2006/relationships/image" Target="../media/image81.png"/><Relationship Id="rId38" Type="http://schemas.openxmlformats.org/officeDocument/2006/relationships/image" Target="../media/image1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rkrishna333/rough-Fracture-Mesh-Generation" TargetMode="External"/><Relationship Id="rId5" Type="http://schemas.openxmlformats.org/officeDocument/2006/relationships/hyperlink" Target="https://github.com/rkrishna333/twoPhaseCustomSolvers" TargetMode="External"/><Relationship Id="rId4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030"/>
          <p:cNvSpPr txBox="1">
            <a:spLocks noChangeArrowheads="1"/>
          </p:cNvSpPr>
          <p:nvPr/>
        </p:nvSpPr>
        <p:spPr bwMode="auto">
          <a:xfrm>
            <a:off x="529852" y="1066800"/>
            <a:ext cx="111322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cs typeface="Arial" panose="020B0604020202020204" pitchFamily="34" charset="0"/>
              </a:rPr>
              <a:t>Depth-Integrated Modeling of Immiscible Two-Phase Flow in Rough Fractures: </a:t>
            </a:r>
            <a:r>
              <a:rPr lang="en-US" altLang="en-US" sz="2800" b="1" i="1" dirty="0">
                <a:cs typeface="Arial" panose="020B0604020202020204" pitchFamily="34" charset="0"/>
              </a:rPr>
              <a:t>Comparison with Experimental Observations</a:t>
            </a:r>
            <a:endParaRPr lang="de-DE" altLang="en-US" sz="2800" b="1" i="1" dirty="0"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161377" y="2271118"/>
            <a:ext cx="786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Rahul Krishna</a:t>
            </a:r>
            <a:r>
              <a:rPr lang="en-US" sz="2000" dirty="0">
                <a:latin typeface="+mj-lt"/>
              </a:rPr>
              <a:t>, Amin Rezaei, Oshri Borgman, Francesco Gomez, Isabelle Bihannic, Yves Méheust, Insa Neuweiler</a:t>
            </a:r>
          </a:p>
        </p:txBody>
      </p:sp>
      <p:pic>
        <p:nvPicPr>
          <p:cNvPr id="14" name="Picture 2" descr="InterPore 2025 (Albuquerque NM) - 17th annual meeting of International  Society for Porous Media -- showsbee.com">
            <a:extLst>
              <a:ext uri="{FF2B5EF4-FFF2-40B4-BE49-F238E27FC236}">
                <a16:creationId xmlns:a16="http://schemas.microsoft.com/office/drawing/2014/main" id="{9A23B990-23E1-4984-BBE7-033EE1444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7" y="3478537"/>
            <a:ext cx="2286000" cy="63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B528F0-6957-4BFE-8713-463C43EEE182}"/>
              </a:ext>
            </a:extLst>
          </p:cNvPr>
          <p:cNvGrpSpPr/>
          <p:nvPr/>
        </p:nvGrpSpPr>
        <p:grpSpPr>
          <a:xfrm>
            <a:off x="3244930" y="4740238"/>
            <a:ext cx="5691105" cy="1149922"/>
            <a:chOff x="3244930" y="4410374"/>
            <a:chExt cx="5691105" cy="114992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664B333-88FE-4D87-B7F2-A17318A9A5CE}"/>
                </a:ext>
              </a:extLst>
            </p:cNvPr>
            <p:cNvGrpSpPr/>
            <p:nvPr/>
          </p:nvGrpSpPr>
          <p:grpSpPr>
            <a:xfrm>
              <a:off x="3244930" y="4410374"/>
              <a:ext cx="5691105" cy="548640"/>
              <a:chOff x="3276600" y="4677074"/>
              <a:chExt cx="5691105" cy="548640"/>
            </a:xfrm>
          </p:grpSpPr>
          <p:pic>
            <p:nvPicPr>
              <p:cNvPr id="12" name="Grafik 43">
                <a:extLst>
                  <a:ext uri="{FF2B5EF4-FFF2-40B4-BE49-F238E27FC236}">
                    <a16:creationId xmlns:a16="http://schemas.microsoft.com/office/drawing/2014/main" id="{FC0995B2-345C-440D-B2D9-AE2FFF3F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6600" y="4677074"/>
                <a:ext cx="1900221" cy="54864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D6EA9C7-7E2F-4F11-A0FE-3C6AC0410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90478" y="4699934"/>
                <a:ext cx="1571119" cy="502920"/>
              </a:xfrm>
              <a:prstGeom prst="rect">
                <a:avLst/>
              </a:prstGeom>
            </p:spPr>
          </p:pic>
          <p:pic>
            <p:nvPicPr>
              <p:cNvPr id="16" name="Picture 4" descr="Tel Hai College">
                <a:extLst>
                  <a:ext uri="{FF2B5EF4-FFF2-40B4-BE49-F238E27FC236}">
                    <a16:creationId xmlns:a16="http://schemas.microsoft.com/office/drawing/2014/main" id="{5FD9ED5A-B383-4A4D-B3B3-4B76281C6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175254" y="4677074"/>
                <a:ext cx="1792451" cy="548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7E5BB7-0727-456C-8F01-47BD03C4F5DF}"/>
                </a:ext>
              </a:extLst>
            </p:cNvPr>
            <p:cNvGrpSpPr/>
            <p:nvPr/>
          </p:nvGrpSpPr>
          <p:grpSpPr>
            <a:xfrm>
              <a:off x="4873896" y="5053260"/>
              <a:ext cx="2444207" cy="507036"/>
              <a:chOff x="4952997" y="5207964"/>
              <a:chExt cx="2444207" cy="50703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C1229CF-C16C-4278-ABA9-E6C6C7375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52997" y="5257800"/>
                <a:ext cx="1115548" cy="457200"/>
              </a:xfrm>
              <a:prstGeom prst="rect">
                <a:avLst/>
              </a:prstGeom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C6615934-C954-42EE-8C40-0E257BBB3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79604" y="5207964"/>
                <a:ext cx="1117600" cy="4572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C7510D3E-D5D7-4CEF-A515-D0A0B3D7476F}"/>
              </a:ext>
            </a:extLst>
          </p:cNvPr>
          <p:cNvSpPr txBox="1"/>
          <p:nvPr/>
        </p:nvSpPr>
        <p:spPr>
          <a:xfrm>
            <a:off x="4057650" y="2514600"/>
            <a:ext cx="407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546394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BDF6CFF-367B-4BB9-A0E4-DB7AE78CFF7A}"/>
              </a:ext>
            </a:extLst>
          </p:cNvPr>
          <p:cNvGrpSpPr/>
          <p:nvPr/>
        </p:nvGrpSpPr>
        <p:grpSpPr>
          <a:xfrm>
            <a:off x="6138995" y="3770216"/>
            <a:ext cx="2236703" cy="2112790"/>
            <a:chOff x="6138995" y="3770216"/>
            <a:chExt cx="2236703" cy="21127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3E486E3-5450-4535-89EC-32D1E0DF141E}"/>
                </a:ext>
              </a:extLst>
            </p:cNvPr>
            <p:cNvGrpSpPr/>
            <p:nvPr/>
          </p:nvGrpSpPr>
          <p:grpSpPr>
            <a:xfrm>
              <a:off x="6149547" y="4038114"/>
              <a:ext cx="2215601" cy="1432226"/>
              <a:chOff x="6233571" y="4172457"/>
              <a:chExt cx="2215601" cy="1432226"/>
            </a:xfrm>
          </p:grpSpPr>
          <p:sp>
            <p:nvSpPr>
              <p:cNvPr id="72" name="Rechteck 9">
                <a:extLst>
                  <a:ext uri="{FF2B5EF4-FFF2-40B4-BE49-F238E27FC236}">
                    <a16:creationId xmlns:a16="http://schemas.microsoft.com/office/drawing/2014/main" id="{FC924481-18B2-446B-946A-C670EA15BFFA}"/>
                  </a:ext>
                </a:extLst>
              </p:cNvPr>
              <p:cNvSpPr/>
              <p:nvPr/>
            </p:nvSpPr>
            <p:spPr bwMode="auto">
              <a:xfrm>
                <a:off x="6233571" y="4172457"/>
                <a:ext cx="2215601" cy="1432226"/>
              </a:xfrm>
              <a:prstGeom prst="rect">
                <a:avLst/>
              </a:prstGeom>
              <a:solidFill>
                <a:srgbClr val="C7B1A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 dirty="0"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78" name="Freihandform: Form 7">
                <a:extLst>
                  <a:ext uri="{FF2B5EF4-FFF2-40B4-BE49-F238E27FC236}">
                    <a16:creationId xmlns:a16="http://schemas.microsoft.com/office/drawing/2014/main" id="{DDA307BF-F672-4D86-A8B5-3E8BF6E5C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4267200"/>
                <a:ext cx="2185945" cy="1242741"/>
              </a:xfrm>
              <a:custGeom>
                <a:avLst/>
                <a:gdLst>
                  <a:gd name="T0" fmla="*/ 0 w 4150759"/>
                  <a:gd name="T1" fmla="*/ 1315092 h 1315092"/>
                  <a:gd name="T2" fmla="*/ 791110 w 4150759"/>
                  <a:gd name="T3" fmla="*/ 965771 h 1315092"/>
                  <a:gd name="T4" fmla="*/ 2589087 w 4150759"/>
                  <a:gd name="T5" fmla="*/ 359596 h 1315092"/>
                  <a:gd name="T6" fmla="*/ 3400746 w 4150759"/>
                  <a:gd name="T7" fmla="*/ 349321 h 1315092"/>
                  <a:gd name="T8" fmla="*/ 4150759 w 4150759"/>
                  <a:gd name="T9" fmla="*/ 0 h 13150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50759" h="1315092">
                    <a:moveTo>
                      <a:pt x="0" y="1315092"/>
                    </a:moveTo>
                    <a:lnTo>
                      <a:pt x="791110" y="965771"/>
                    </a:lnTo>
                    <a:lnTo>
                      <a:pt x="2589087" y="359596"/>
                    </a:lnTo>
                    <a:lnTo>
                      <a:pt x="3400746" y="349321"/>
                    </a:lnTo>
                    <a:lnTo>
                      <a:pt x="4150759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cxnSp>
          <p:nvCxnSpPr>
            <p:cNvPr id="79" name="Gerade Verbindung mit Pfeil 14">
              <a:extLst>
                <a:ext uri="{FF2B5EF4-FFF2-40B4-BE49-F238E27FC236}">
                  <a16:creationId xmlns:a16="http://schemas.microsoft.com/office/drawing/2014/main" id="{2BC5A771-2239-4D42-959A-B2F83C5A79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38995" y="5580657"/>
              <a:ext cx="2236703" cy="0"/>
            </a:xfrm>
            <a:prstGeom prst="straightConnector1">
              <a:avLst/>
            </a:prstGeom>
            <a:noFill/>
            <a:ln w="19050" algn="ctr">
              <a:solidFill>
                <a:srgbClr val="00B05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374D24-4707-43BE-B252-F6BD19CBD454}"/>
                </a:ext>
              </a:extLst>
            </p:cNvPr>
            <p:cNvSpPr txBox="1"/>
            <p:nvPr/>
          </p:nvSpPr>
          <p:spPr>
            <a:xfrm>
              <a:off x="6248400" y="3770216"/>
              <a:ext cx="204878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200" b="1" dirty="0">
                  <a:solidFill>
                    <a:schemeClr val="tx1"/>
                  </a:solidFill>
                </a:rPr>
                <a:t>Continuum</a:t>
              </a:r>
              <a:r>
                <a:rPr lang="en-US" sz="1200" dirty="0">
                  <a:solidFill>
                    <a:schemeClr val="tx1"/>
                  </a:solidFill>
                </a:rPr>
                <a:t> (Darcy) Scale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1A75620-E655-4CF2-9C80-20954F30D773}"/>
                </a:ext>
              </a:extLst>
            </p:cNvPr>
            <p:cNvSpPr txBox="1"/>
            <p:nvPr/>
          </p:nvSpPr>
          <p:spPr>
            <a:xfrm>
              <a:off x="6897550" y="5606007"/>
              <a:ext cx="71959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100 m</a:t>
              </a:r>
            </a:p>
          </p:txBody>
        </p:sp>
      </p:grpSp>
      <p:sp>
        <p:nvSpPr>
          <p:cNvPr id="18" name="Textfeld 2">
            <a:extLst>
              <a:ext uri="{FF2B5EF4-FFF2-40B4-BE49-F238E27FC236}">
                <a16:creationId xmlns:a16="http://schemas.microsoft.com/office/drawing/2014/main" id="{7C795454-796C-4F63-B365-EA23491A5DEB}"/>
              </a:ext>
            </a:extLst>
          </p:cNvPr>
          <p:cNvSpPr txBox="1"/>
          <p:nvPr/>
        </p:nvSpPr>
        <p:spPr>
          <a:xfrm>
            <a:off x="152400" y="646733"/>
            <a:ext cx="1112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Introduction</a:t>
            </a:r>
          </a:p>
        </p:txBody>
      </p:sp>
      <p:sp>
        <p:nvSpPr>
          <p:cNvPr id="15" name="Textfeld 4">
            <a:extLst>
              <a:ext uri="{FF2B5EF4-FFF2-40B4-BE49-F238E27FC236}">
                <a16:creationId xmlns:a16="http://schemas.microsoft.com/office/drawing/2014/main" id="{1D5898AD-E9C6-4CF4-B39A-FFD3F4D65B47}"/>
              </a:ext>
            </a:extLst>
          </p:cNvPr>
          <p:cNvSpPr txBox="1"/>
          <p:nvPr/>
        </p:nvSpPr>
        <p:spPr>
          <a:xfrm>
            <a:off x="11277600" y="6416188"/>
            <a:ext cx="6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+mn-lt"/>
              </a:rPr>
              <a:t>1 /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89485-74FE-4AF1-ADA2-A5DB7D5B5853}"/>
              </a:ext>
            </a:extLst>
          </p:cNvPr>
          <p:cNvSpPr txBox="1"/>
          <p:nvPr/>
        </p:nvSpPr>
        <p:spPr>
          <a:xfrm>
            <a:off x="683003" y="6482457"/>
            <a:ext cx="958239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en-US" sz="1000" b="1" i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Rahul Krishna | Depth-Integrated Modeling of Immiscible Two-Phase Flow in Rough Fractures: Comparison with Experimental Observations</a:t>
            </a:r>
          </a:p>
        </p:txBody>
      </p:sp>
      <p:sp>
        <p:nvSpPr>
          <p:cNvPr id="33" name="Google Shape;220;p34">
            <a:extLst>
              <a:ext uri="{FF2B5EF4-FFF2-40B4-BE49-F238E27FC236}">
                <a16:creationId xmlns:a16="http://schemas.microsoft.com/office/drawing/2014/main" id="{E41D28F9-615C-4AB8-A528-9F206ECFAD44}"/>
              </a:ext>
            </a:extLst>
          </p:cNvPr>
          <p:cNvSpPr txBox="1"/>
          <p:nvPr/>
        </p:nvSpPr>
        <p:spPr>
          <a:xfrm>
            <a:off x="144449" y="1205960"/>
            <a:ext cx="5646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Courier New" panose="02070309020205020404" pitchFamily="49" charset="0"/>
              <a:buChar char="o"/>
              <a:defRPr sz="1600"/>
            </a:lvl1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Many critical subsurface technologies rely on one fluid displacing another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C707097-FB83-48E4-BC1F-8697EBBBD5A7}"/>
              </a:ext>
            </a:extLst>
          </p:cNvPr>
          <p:cNvGrpSpPr/>
          <p:nvPr/>
        </p:nvGrpSpPr>
        <p:grpSpPr>
          <a:xfrm>
            <a:off x="533400" y="2152544"/>
            <a:ext cx="3347000" cy="2266879"/>
            <a:chOff x="533400" y="2152544"/>
            <a:chExt cx="3347000" cy="2266879"/>
          </a:xfrm>
        </p:grpSpPr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E5720D6A-4B02-4D1E-AC8A-6A3F91B8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0656" y="2152544"/>
              <a:ext cx="2714994" cy="201168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33255E5-9B77-45A4-B2A1-DE447A948B19}"/>
                </a:ext>
              </a:extLst>
            </p:cNvPr>
            <p:cNvSpPr txBox="1"/>
            <p:nvPr/>
          </p:nvSpPr>
          <p:spPr>
            <a:xfrm>
              <a:off x="533400" y="4157813"/>
              <a:ext cx="3347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 dirty="0">
                  <a:latin typeface="+mn-lt"/>
                </a:rPr>
                <a:t>Adapted from https://ukccsrc.ac.uk/ccs-explained/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6A4D84C-3204-4CD4-A4CF-063AA5971537}"/>
              </a:ext>
            </a:extLst>
          </p:cNvPr>
          <p:cNvGrpSpPr/>
          <p:nvPr/>
        </p:nvGrpSpPr>
        <p:grpSpPr>
          <a:xfrm>
            <a:off x="990600" y="2815775"/>
            <a:ext cx="4724400" cy="1348449"/>
            <a:chOff x="990600" y="2815775"/>
            <a:chExt cx="4724400" cy="1348449"/>
          </a:xfrm>
        </p:grpSpPr>
        <p:pic>
          <p:nvPicPr>
            <p:cNvPr id="65" name="Picture 2" descr="MAROC-9-2003-Tizi-n-Ilissi-Klüfte-67-2-80">
              <a:extLst>
                <a:ext uri="{FF2B5EF4-FFF2-40B4-BE49-F238E27FC236}">
                  <a16:creationId xmlns:a16="http://schemas.microsoft.com/office/drawing/2014/main" id="{784F6B71-58F9-41C2-AAFC-001D86BD86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1880" y="2815775"/>
              <a:ext cx="2103120" cy="1348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B6C9C2-911A-4B27-8329-9700400FA2D5}"/>
                </a:ext>
              </a:extLst>
            </p:cNvPr>
            <p:cNvGrpSpPr/>
            <p:nvPr/>
          </p:nvGrpSpPr>
          <p:grpSpPr>
            <a:xfrm>
              <a:off x="990600" y="3489998"/>
              <a:ext cx="2621280" cy="211016"/>
              <a:chOff x="1219728" y="3138010"/>
              <a:chExt cx="3167576" cy="211016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BF20D65-72FE-44AB-AEB9-28BB94CAF2EF}"/>
                  </a:ext>
                </a:extLst>
              </p:cNvPr>
              <p:cNvSpPr/>
              <p:nvPr/>
            </p:nvSpPr>
            <p:spPr>
              <a:xfrm>
                <a:off x="1219728" y="3138010"/>
                <a:ext cx="515816" cy="21101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5EFC41D2-54A9-4A3F-BBDE-0A2A509E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5544" y="3243518"/>
                <a:ext cx="2651760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2B5CC8C-A0B4-4BC9-9737-F42018CBEA87}"/>
              </a:ext>
            </a:extLst>
          </p:cNvPr>
          <p:cNvSpPr/>
          <p:nvPr/>
        </p:nvSpPr>
        <p:spPr>
          <a:xfrm>
            <a:off x="4663440" y="3338146"/>
            <a:ext cx="152400" cy="181708"/>
          </a:xfrm>
          <a:prstGeom prst="rect">
            <a:avLst/>
          </a:prstGeom>
          <a:noFill/>
          <a:ln w="190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D4E996C-435A-414E-B5ED-6606FFD9C119}"/>
              </a:ext>
            </a:extLst>
          </p:cNvPr>
          <p:cNvCxnSpPr>
            <a:cxnSpLocks/>
            <a:stCxn id="68" idx="3"/>
          </p:cNvCxnSpPr>
          <p:nvPr/>
        </p:nvCxnSpPr>
        <p:spPr>
          <a:xfrm flipV="1">
            <a:off x="4815840" y="2886461"/>
            <a:ext cx="1432560" cy="542539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hteck 13">
            <a:extLst>
              <a:ext uri="{FF2B5EF4-FFF2-40B4-BE49-F238E27FC236}">
                <a16:creationId xmlns:a16="http://schemas.microsoft.com/office/drawing/2014/main" id="{2A7EB2CC-4172-4DC4-80E1-33187922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776" y="4894857"/>
            <a:ext cx="113375" cy="75545"/>
          </a:xfrm>
          <a:prstGeom prst="rect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B1C91F"/>
              </a:buClr>
              <a:buSzPct val="100000"/>
              <a:buFont typeface="ＭＳ Ｐゴシック" panose="020B0600070205080204" pitchFamily="34" charset="-128"/>
              <a:buChar char="■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1C91F"/>
              </a:buClr>
              <a:buFont typeface="ＭＳ Ｐゴシック" panose="020B0600070205080204" pitchFamily="34" charset="-128"/>
              <a:buChar char="□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1C91F"/>
              </a:buClr>
              <a:buChar char="■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B1C91F"/>
              </a:buClr>
              <a:buFont typeface="ＭＳ Ｐゴシック" panose="020B0600070205080204" pitchFamily="34" charset="-128"/>
              <a:buChar char="□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B1C91F"/>
              </a:buClr>
              <a:buFont typeface="ＭＳ Ｐゴシック" panose="020B0600070205080204" pitchFamily="34" charset="-128"/>
              <a:buChar char="□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1C91F"/>
              </a:buClr>
              <a:buFont typeface="ＭＳ Ｐゴシック" panose="020B0600070205080204" pitchFamily="34" charset="-128"/>
              <a:buChar char="□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1C91F"/>
              </a:buClr>
              <a:buFont typeface="ＭＳ Ｐゴシック" panose="020B0600070205080204" pitchFamily="34" charset="-128"/>
              <a:buChar char="□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1C91F"/>
              </a:buClr>
              <a:buFont typeface="ＭＳ Ｐゴシック" panose="020B0600070205080204" pitchFamily="34" charset="-128"/>
              <a:buChar char="□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1C91F"/>
              </a:buClr>
              <a:buFont typeface="ＭＳ Ｐゴシック" panose="020B0600070205080204" pitchFamily="34" charset="-128"/>
              <a:buChar char="□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F06B4C6-E570-4BDB-B2F6-DD17FE7CCC91}"/>
              </a:ext>
            </a:extLst>
          </p:cNvPr>
          <p:cNvGrpSpPr/>
          <p:nvPr/>
        </p:nvGrpSpPr>
        <p:grpSpPr>
          <a:xfrm>
            <a:off x="6233160" y="1495284"/>
            <a:ext cx="2142538" cy="1746860"/>
            <a:chOff x="6233160" y="1495284"/>
            <a:chExt cx="2142538" cy="1746860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86166839-85A9-4371-88F2-EB63AFA31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1419862">
              <a:off x="6282192" y="1811235"/>
              <a:ext cx="1828800" cy="1338275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C6A4808-611E-4D53-825F-09D7441531AF}"/>
                </a:ext>
              </a:extLst>
            </p:cNvPr>
            <p:cNvSpPr txBox="1"/>
            <p:nvPr/>
          </p:nvSpPr>
          <p:spPr>
            <a:xfrm>
              <a:off x="6233160" y="1495284"/>
              <a:ext cx="214253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200" b="1" dirty="0">
                  <a:solidFill>
                    <a:schemeClr val="tx1"/>
                  </a:solidFill>
                </a:rPr>
                <a:t>Hydrodynamic</a:t>
              </a:r>
              <a:r>
                <a:rPr lang="en-US" sz="1200" dirty="0">
                  <a:solidFill>
                    <a:schemeClr val="tx1"/>
                  </a:solidFill>
                </a:rPr>
                <a:t> (Pore) Scale</a:t>
              </a:r>
            </a:p>
          </p:txBody>
        </p:sp>
        <p:cxnSp>
          <p:nvCxnSpPr>
            <p:cNvPr id="84" name="Gerade Verbindung mit Pfeil 14">
              <a:extLst>
                <a:ext uri="{FF2B5EF4-FFF2-40B4-BE49-F238E27FC236}">
                  <a16:creationId xmlns:a16="http://schemas.microsoft.com/office/drawing/2014/main" id="{4648B671-3BC6-46AC-ACA2-AD2D6042F42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57348" y="2401775"/>
              <a:ext cx="896052" cy="840369"/>
            </a:xfrm>
            <a:prstGeom prst="straightConnector1">
              <a:avLst/>
            </a:prstGeom>
            <a:noFill/>
            <a:ln w="19050" algn="ctr">
              <a:solidFill>
                <a:srgbClr val="00B05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C913C37-1832-4699-99D5-3E2FD4D937CA}"/>
                </a:ext>
              </a:extLst>
            </p:cNvPr>
            <p:cNvSpPr txBox="1"/>
            <p:nvPr/>
          </p:nvSpPr>
          <p:spPr>
            <a:xfrm>
              <a:off x="7562352" y="2802316"/>
              <a:ext cx="71959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10 cm</a:t>
              </a: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96597869-A30E-4521-BC6E-248C5A8DC7C1}"/>
              </a:ext>
            </a:extLst>
          </p:cNvPr>
          <p:cNvSpPr/>
          <p:nvPr/>
        </p:nvSpPr>
        <p:spPr bwMode="auto">
          <a:xfrm>
            <a:off x="4786847" y="3527274"/>
            <a:ext cx="1896101" cy="1367577"/>
          </a:xfrm>
          <a:custGeom>
            <a:avLst/>
            <a:gdLst>
              <a:gd name="connsiteX0" fmla="*/ 0 w 1775460"/>
              <a:gd name="connsiteY0" fmla="*/ 0 h 1249680"/>
              <a:gd name="connsiteX1" fmla="*/ 426720 w 1775460"/>
              <a:gd name="connsiteY1" fmla="*/ 167640 h 1249680"/>
              <a:gd name="connsiteX2" fmla="*/ 624840 w 1775460"/>
              <a:gd name="connsiteY2" fmla="*/ 655320 h 1249680"/>
              <a:gd name="connsiteX3" fmla="*/ 1165860 w 1775460"/>
              <a:gd name="connsiteY3" fmla="*/ 990600 h 1249680"/>
              <a:gd name="connsiteX4" fmla="*/ 1775460 w 1775460"/>
              <a:gd name="connsiteY4" fmla="*/ 1249680 h 124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" h="1249680">
                <a:moveTo>
                  <a:pt x="0" y="0"/>
                </a:moveTo>
                <a:cubicBezTo>
                  <a:pt x="161290" y="29210"/>
                  <a:pt x="322580" y="58420"/>
                  <a:pt x="426720" y="167640"/>
                </a:cubicBezTo>
                <a:cubicBezTo>
                  <a:pt x="530860" y="276860"/>
                  <a:pt x="501650" y="518160"/>
                  <a:pt x="624840" y="655320"/>
                </a:cubicBezTo>
                <a:cubicBezTo>
                  <a:pt x="748030" y="792480"/>
                  <a:pt x="974090" y="891540"/>
                  <a:pt x="1165860" y="990600"/>
                </a:cubicBezTo>
                <a:cubicBezTo>
                  <a:pt x="1357630" y="1089660"/>
                  <a:pt x="1566545" y="1169670"/>
                  <a:pt x="1775460" y="1249680"/>
                </a:cubicBezTo>
              </a:path>
            </a:pathLst>
          </a:custGeom>
          <a:noFill/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C735A5D-C84E-4559-9B82-1F6870515873}"/>
              </a:ext>
            </a:extLst>
          </p:cNvPr>
          <p:cNvGrpSpPr/>
          <p:nvPr/>
        </p:nvGrpSpPr>
        <p:grpSpPr>
          <a:xfrm>
            <a:off x="8706397" y="3998346"/>
            <a:ext cx="2676032" cy="1338290"/>
            <a:chOff x="8809883" y="4157813"/>
            <a:chExt cx="2676032" cy="1338290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34C3EC7-563F-49AF-8A9E-CD54ADA56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883" y="4278318"/>
              <a:ext cx="2186882" cy="109728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17F151E-98FB-4BA8-B467-1DDEE3705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07" r="1313"/>
            <a:stretch/>
          </p:blipFill>
          <p:spPr>
            <a:xfrm>
              <a:off x="11007307" y="4278318"/>
              <a:ext cx="134110" cy="1097280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2C48A8B-76E8-4258-9F45-4908036848D0}"/>
                </a:ext>
              </a:extLst>
            </p:cNvPr>
            <p:cNvSpPr txBox="1"/>
            <p:nvPr/>
          </p:nvSpPr>
          <p:spPr>
            <a:xfrm>
              <a:off x="11019647" y="5234493"/>
              <a:ext cx="281565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0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ED7F443-41FB-4FCC-BCC1-7ED358B49726}"/>
                </a:ext>
              </a:extLst>
            </p:cNvPr>
            <p:cNvSpPr txBox="1"/>
            <p:nvPr/>
          </p:nvSpPr>
          <p:spPr>
            <a:xfrm>
              <a:off x="11019647" y="4157813"/>
              <a:ext cx="281565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0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104" name="Picture 103" descr="\documentclass{article}&#10;\usepackage{amsmath, amsfonts, amssymb, xcolor}&#10;\pagestyle{empty}&#10;\begin{document}&#10;&#10;&#10;\begin{equation*}&#10;S_{\text{inv}}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E274FABA-81D4-4891-9C47-70651952E86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429" y="4735198"/>
              <a:ext cx="325486" cy="174324"/>
            </a:xfrm>
            <a:prstGeom prst="rect">
              <a:avLst/>
            </a:prstGeom>
          </p:spPr>
        </p:pic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9B60F63-1C98-46BD-A958-1310A931083B}"/>
              </a:ext>
            </a:extLst>
          </p:cNvPr>
          <p:cNvGrpSpPr/>
          <p:nvPr/>
        </p:nvGrpSpPr>
        <p:grpSpPr>
          <a:xfrm>
            <a:off x="7930191" y="2099205"/>
            <a:ext cx="3893071" cy="1468994"/>
            <a:chOff x="7930191" y="2099205"/>
            <a:chExt cx="3893071" cy="1468994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7F819A-1AF3-4F18-8FB8-D6EBE89DF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459" y="2099205"/>
              <a:ext cx="2196708" cy="10972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4A657AD-7CA3-4ED0-9857-A2CB9D4F0476}"/>
                </a:ext>
              </a:extLst>
            </p:cNvPr>
            <p:cNvSpPr txBox="1"/>
            <p:nvPr/>
          </p:nvSpPr>
          <p:spPr>
            <a:xfrm>
              <a:off x="7930191" y="3152701"/>
              <a:ext cx="949341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050" dirty="0">
                  <a:solidFill>
                    <a:schemeClr val="tx1"/>
                  </a:solidFill>
                </a:rPr>
                <a:t>Invading fluid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D309F1F-927D-46F2-A813-AC08D726D108}"/>
                </a:ext>
              </a:extLst>
            </p:cNvPr>
            <p:cNvSpPr txBox="1"/>
            <p:nvPr/>
          </p:nvSpPr>
          <p:spPr>
            <a:xfrm>
              <a:off x="10873921" y="2749782"/>
              <a:ext cx="949341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050" dirty="0">
                  <a:solidFill>
                    <a:schemeClr val="tx1"/>
                  </a:solidFill>
                </a:rPr>
                <a:t>Defending fluid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652F8451-F876-4C8F-B9E4-3144598EF2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0299" y="3048000"/>
              <a:ext cx="237328" cy="158659"/>
            </a:xfrm>
            <a:prstGeom prst="straightConnector1">
              <a:avLst/>
            </a:prstGeom>
            <a:ln w="9525">
              <a:solidFill>
                <a:srgbClr val="00B05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53A05EA-38E6-4D94-8D55-FC96635D7B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48486" y="2909598"/>
              <a:ext cx="310670" cy="77970"/>
            </a:xfrm>
            <a:prstGeom prst="straightConnector1">
              <a:avLst/>
            </a:prstGeom>
            <a:ln w="9525">
              <a:solidFill>
                <a:srgbClr val="00B05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Graphic 116" descr="Transfer">
            <a:extLst>
              <a:ext uri="{FF2B5EF4-FFF2-40B4-BE49-F238E27FC236}">
                <a16:creationId xmlns:a16="http://schemas.microsoft.com/office/drawing/2014/main" id="{B7ABD51D-D392-41A9-AF2E-CD0232A2E0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9572177" y="3395853"/>
            <a:ext cx="457200" cy="457200"/>
          </a:xfrm>
          <a:prstGeom prst="rect">
            <a:avLst/>
          </a:prstGeom>
        </p:spPr>
      </p:pic>
      <p:pic>
        <p:nvPicPr>
          <p:cNvPr id="119" name="Picture 2" descr="InterPore 2025 (Albuquerque NM) - 17th annual meeting of International  Society for Porous Media -- showsbee.com">
            <a:extLst>
              <a:ext uri="{FF2B5EF4-FFF2-40B4-BE49-F238E27FC236}">
                <a16:creationId xmlns:a16="http://schemas.microsoft.com/office/drawing/2014/main" id="{F44F7E5F-9F16-452B-A471-E6CCC0696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75"/>
          <a:stretch/>
        </p:blipFill>
        <p:spPr bwMode="auto">
          <a:xfrm>
            <a:off x="185161" y="6338577"/>
            <a:ext cx="42443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F9C11F8-155B-4093-916A-9A146584548E}"/>
              </a:ext>
            </a:extLst>
          </p:cNvPr>
          <p:cNvGrpSpPr/>
          <p:nvPr/>
        </p:nvGrpSpPr>
        <p:grpSpPr>
          <a:xfrm>
            <a:off x="8422688" y="791604"/>
            <a:ext cx="3029648" cy="1097280"/>
            <a:chOff x="8422688" y="791604"/>
            <a:chExt cx="3029648" cy="1097280"/>
          </a:xfrm>
        </p:grpSpPr>
        <p:pic>
          <p:nvPicPr>
            <p:cNvPr id="120" name="Picture 21">
              <a:extLst>
                <a:ext uri="{FF2B5EF4-FFF2-40B4-BE49-F238E27FC236}">
                  <a16:creationId xmlns:a16="http://schemas.microsoft.com/office/drawing/2014/main" id="{BE1DDECF-E276-4A85-B010-63B9F0E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2688" y="791604"/>
              <a:ext cx="1516120" cy="1097280"/>
            </a:xfrm>
            <a:prstGeom prst="rect">
              <a:avLst/>
            </a:prstGeom>
          </p:spPr>
        </p:pic>
        <p:pic>
          <p:nvPicPr>
            <p:cNvPr id="121" name="Graphic 120">
              <a:extLst>
                <a:ext uri="{FF2B5EF4-FFF2-40B4-BE49-F238E27FC236}">
                  <a16:creationId xmlns:a16="http://schemas.microsoft.com/office/drawing/2014/main" id="{E8C1E75D-24C0-4514-843F-03414DFD1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10846" t="5769" r="16037" b="9615"/>
            <a:stretch/>
          </p:blipFill>
          <p:spPr>
            <a:xfrm>
              <a:off x="10047842" y="1017627"/>
              <a:ext cx="1404494" cy="731520"/>
            </a:xfrm>
            <a:prstGeom prst="rect">
              <a:avLst/>
            </a:prstGeom>
          </p:spPr>
        </p:pic>
        <p:sp>
          <p:nvSpPr>
            <p:cNvPr id="122" name="Textfeld 44 1">
              <a:extLst>
                <a:ext uri="{FF2B5EF4-FFF2-40B4-BE49-F238E27FC236}">
                  <a16:creationId xmlns:a16="http://schemas.microsoft.com/office/drawing/2014/main" id="{79676C97-6180-4C21-9535-28A3E597D1BB}"/>
                </a:ext>
              </a:extLst>
            </p:cNvPr>
            <p:cNvSpPr txBox="1"/>
            <p:nvPr/>
          </p:nvSpPr>
          <p:spPr>
            <a:xfrm>
              <a:off x="10094183" y="1245814"/>
              <a:ext cx="13118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Aperture field</a:t>
              </a:r>
            </a:p>
          </p:txBody>
        </p:sp>
        <p:pic>
          <p:nvPicPr>
            <p:cNvPr id="123" name="Picture 122" descr="\documentclass{article}&#10;\usepackage{amsmath, amsfonts, amssymb, xcolor}&#10;\pagestyle{empty}&#10;\begin{document}&#10;&#10;&#10;\begin{equation*}&#10;a(x, y)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E9650BAC-5D98-4975-AACF-B630070B4A4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3676" y="825457"/>
              <a:ext cx="457200" cy="16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58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82" grpId="0" animBg="1"/>
      <p:bldP spid="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CBC7CEC5-E007-4D0A-B68E-8BBE365C640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05962" y="646733"/>
            <a:ext cx="3670397" cy="1938528"/>
          </a:xfrm>
          <a:prstGeom prst="rect">
            <a:avLst/>
          </a:prstGeom>
        </p:spPr>
      </p:pic>
      <p:sp>
        <p:nvSpPr>
          <p:cNvPr id="18" name="Textfeld 2">
            <a:extLst>
              <a:ext uri="{FF2B5EF4-FFF2-40B4-BE49-F238E27FC236}">
                <a16:creationId xmlns:a16="http://schemas.microsoft.com/office/drawing/2014/main" id="{7C795454-796C-4F63-B365-EA23491A5DEB}"/>
              </a:ext>
            </a:extLst>
          </p:cNvPr>
          <p:cNvSpPr txBox="1"/>
          <p:nvPr/>
        </p:nvSpPr>
        <p:spPr>
          <a:xfrm>
            <a:off x="152400" y="646733"/>
            <a:ext cx="541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Two-phase Depth-Integrated 2-D Model</a:t>
            </a:r>
          </a:p>
        </p:txBody>
      </p:sp>
      <p:sp>
        <p:nvSpPr>
          <p:cNvPr id="15" name="Textfeld 4">
            <a:extLst>
              <a:ext uri="{FF2B5EF4-FFF2-40B4-BE49-F238E27FC236}">
                <a16:creationId xmlns:a16="http://schemas.microsoft.com/office/drawing/2014/main" id="{1D5898AD-E9C6-4CF4-B39A-FFD3F4D65B47}"/>
              </a:ext>
            </a:extLst>
          </p:cNvPr>
          <p:cNvSpPr txBox="1"/>
          <p:nvPr/>
        </p:nvSpPr>
        <p:spPr>
          <a:xfrm>
            <a:off x="11277600" y="6416188"/>
            <a:ext cx="6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+mn-lt"/>
              </a:rPr>
              <a:t>2 /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6ECFB4-79B5-459C-B3C2-8E791D907D79}"/>
              </a:ext>
            </a:extLst>
          </p:cNvPr>
          <p:cNvSpPr txBox="1"/>
          <p:nvPr/>
        </p:nvSpPr>
        <p:spPr>
          <a:xfrm>
            <a:off x="683003" y="6482457"/>
            <a:ext cx="958239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en-US" sz="1000" b="1" i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Rahul Krishna | Depth-Integrated Modeling of Immiscible Two-Phase Flow in Rough Fractures: Comparison with Experimental Observations</a:t>
            </a:r>
          </a:p>
        </p:txBody>
      </p:sp>
      <p:pic>
        <p:nvPicPr>
          <p:cNvPr id="39" name="Picture 2 1" descr="InterPore 2025 (Albuquerque NM) - 17th annual meeting of International  Society for Porous Media -- showsbee.com">
            <a:extLst>
              <a:ext uri="{FF2B5EF4-FFF2-40B4-BE49-F238E27FC236}">
                <a16:creationId xmlns:a16="http://schemas.microsoft.com/office/drawing/2014/main" id="{C2092335-C6B3-4BDF-A655-9108D846B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75"/>
          <a:stretch/>
        </p:blipFill>
        <p:spPr bwMode="auto">
          <a:xfrm>
            <a:off x="185161" y="6338577"/>
            <a:ext cx="42443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57AE258-64A1-46A8-83FF-D36C524C1FCC}"/>
              </a:ext>
            </a:extLst>
          </p:cNvPr>
          <p:cNvSpPr txBox="1"/>
          <p:nvPr/>
        </p:nvSpPr>
        <p:spPr>
          <a:xfrm>
            <a:off x="200401" y="1177282"/>
            <a:ext cx="673379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3-D Hydrodynamic-scale governing Eq.  |  </a:t>
            </a:r>
            <a:r>
              <a:rPr lang="en-US" sz="1600" b="1" dirty="0">
                <a:cs typeface="Arial" panose="020B0604020202020204" pitchFamily="34" charset="0"/>
              </a:rPr>
              <a:t>DNS </a:t>
            </a:r>
            <a:r>
              <a:rPr lang="en-US" sz="1600" dirty="0">
                <a:cs typeface="Arial" panose="020B0604020202020204" pitchFamily="34" charset="0"/>
              </a:rPr>
              <a:t> |  </a:t>
            </a:r>
            <a:r>
              <a:rPr lang="en-US" sz="1600" b="1" dirty="0">
                <a:cs typeface="Arial" panose="020B0604020202020204" pitchFamily="34" charset="0"/>
              </a:rPr>
              <a:t>VOF </a:t>
            </a:r>
            <a:r>
              <a:rPr lang="en-US" sz="1600" dirty="0">
                <a:cs typeface="Arial" panose="020B0604020202020204" pitchFamily="34" charset="0"/>
              </a:rPr>
              <a:t> | 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OpenFOAM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A501CE-DF9F-41CF-853F-91359CD83261}"/>
              </a:ext>
            </a:extLst>
          </p:cNvPr>
          <p:cNvGrpSpPr/>
          <p:nvPr/>
        </p:nvGrpSpPr>
        <p:grpSpPr>
          <a:xfrm>
            <a:off x="655320" y="2369820"/>
            <a:ext cx="4994403" cy="1097280"/>
            <a:chOff x="655320" y="2349463"/>
            <a:chExt cx="4994403" cy="1097280"/>
          </a:xfrm>
        </p:grpSpPr>
        <p:pic>
          <p:nvPicPr>
            <p:cNvPr id="42" name="Picture 2 2">
              <a:extLst>
                <a:ext uri="{FF2B5EF4-FFF2-40B4-BE49-F238E27FC236}">
                  <a16:creationId xmlns:a16="http://schemas.microsoft.com/office/drawing/2014/main" id="{822BC78C-ECBD-416C-B7D7-526BBC0FC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258" y="2349463"/>
              <a:ext cx="1092479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\documentclass{article}&#10;\usepackage{amsmath, amsfonts, amssymb, xcolor}&#10;\pagestyle{empty}&#10;\begin{document}&#10;&#10;&#10;\begin{equation*}&#10;\gamma =&#10;\begin{cases}&#10;1, &amp; \\&#10;0, &amp; \\&#10;0 &lt; \gamma_\delta &lt; 1 &amp;&#10;\end{cases}&#10;\end{equation*}&#10;&#10;&#10;\end{document}" title="IguanaTex Picture Display">
              <a:extLst>
                <a:ext uri="{FF2B5EF4-FFF2-40B4-BE49-F238E27FC236}">
                  <a16:creationId xmlns:a16="http://schemas.microsoft.com/office/drawing/2014/main" id="{8B492E2E-D625-4924-A976-95F356323ADE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" y="2545658"/>
              <a:ext cx="1274396" cy="73152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FC357D-7CB7-49E3-99CC-5A4CD5E902EC}"/>
                </a:ext>
              </a:extLst>
            </p:cNvPr>
            <p:cNvSpPr txBox="1"/>
            <p:nvPr/>
          </p:nvSpPr>
          <p:spPr>
            <a:xfrm>
              <a:off x="1708150" y="2492182"/>
              <a:ext cx="104478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highlight>
                    <a:srgbClr val="C0C0C0"/>
                  </a:highlight>
                  <a:cs typeface="Arial" panose="020B0604020202020204" pitchFamily="34" charset="0"/>
                </a:rPr>
                <a:t>fluid 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BF68DAC-5D32-4400-8206-47B036B3EA1A}"/>
                </a:ext>
              </a:extLst>
            </p:cNvPr>
            <p:cNvSpPr txBox="1"/>
            <p:nvPr/>
          </p:nvSpPr>
          <p:spPr>
            <a:xfrm>
              <a:off x="1708150" y="2759604"/>
              <a:ext cx="104478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cs typeface="Arial" panose="020B0604020202020204" pitchFamily="34" charset="0"/>
                </a:rPr>
                <a:t>fluid 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4536DE7-3631-41CC-BD90-33706AD75CAC}"/>
                </a:ext>
              </a:extLst>
            </p:cNvPr>
            <p:cNvSpPr txBox="1"/>
            <p:nvPr/>
          </p:nvSpPr>
          <p:spPr>
            <a:xfrm>
              <a:off x="1808491" y="3032464"/>
              <a:ext cx="104478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cs typeface="Arial" panose="020B0604020202020204" pitchFamily="34" charset="0"/>
                </a:rPr>
                <a:t>transition</a:t>
              </a:r>
            </a:p>
          </p:txBody>
        </p:sp>
        <p:pic>
          <p:nvPicPr>
            <p:cNvPr id="52" name="Picture 51" descr="\documentclass{article}&#10;\usepackage{amsmath, amsfonts, amssymb, xcolor}&#10;\pagestyle{empty}&#10;\begin{document}&#10;&#10;&#10;\begin{equation*}&#10;\rho = \rho_1 \gamma + \rho_2 (1 - \gamma)&#10;\end{equation*}&#10;&#10;&#10;\end{document}" title="IguanaTex Picture Display">
              <a:extLst>
                <a:ext uri="{FF2B5EF4-FFF2-40B4-BE49-F238E27FC236}">
                  <a16:creationId xmlns:a16="http://schemas.microsoft.com/office/drawing/2014/main" id="{85FA8038-5B7F-462C-BE00-1ABDF2884538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992" y="2650474"/>
              <a:ext cx="1394596" cy="164592"/>
            </a:xfrm>
            <a:prstGeom prst="rect">
              <a:avLst/>
            </a:prstGeom>
          </p:spPr>
        </p:pic>
        <p:pic>
          <p:nvPicPr>
            <p:cNvPr id="53" name="Picture 52" descr="\documentclass{article}&#10;\usepackage{amsmath, amsfonts, amssymb, xcolor}&#10;\pagestyle{empty}&#10;\begin{document}&#10;&#10;\begin{equation*}&#10;\mu = \mu_1 \gamma + \mu_2 (1 - \gamma)&#10;\end{equation*}&#10;&#10;&#10;\end{document}" title="IguanaTex Picture Display">
              <a:extLst>
                <a:ext uri="{FF2B5EF4-FFF2-40B4-BE49-F238E27FC236}">
                  <a16:creationId xmlns:a16="http://schemas.microsoft.com/office/drawing/2014/main" id="{DD480AEC-61C0-4BCB-ACB2-57D034174901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992" y="2877507"/>
              <a:ext cx="1436976" cy="164592"/>
            </a:xfrm>
            <a:prstGeom prst="rect">
              <a:avLst/>
            </a:prstGeom>
          </p:spPr>
        </p:pic>
        <p:pic>
          <p:nvPicPr>
            <p:cNvPr id="54" name="Picture 53" descr="\documentclass{article}&#10;\usepackage{amsmath, amsfonts, amssymb, xcolor}&#10;\pagestyle{empty}&#10;\begin{document}&#10;&#10;\begin{equation*}&#10;\mathbf{u} = \gamma \mathbf{u}_1 + (1 - \gamma)\mathbf{u}_2&#10;\end{equation*}&#10;&#10;&#10;\end{document}" title="IguanaTex Picture Display">
              <a:extLst>
                <a:ext uri="{FF2B5EF4-FFF2-40B4-BE49-F238E27FC236}">
                  <a16:creationId xmlns:a16="http://schemas.microsoft.com/office/drawing/2014/main" id="{D5BA809B-689C-4E2D-A915-3569D7A17AA4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992" y="3112586"/>
              <a:ext cx="1453731" cy="16459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6BEEEF-49F8-40B4-96B8-03F43CDDC066}"/>
              </a:ext>
            </a:extLst>
          </p:cNvPr>
          <p:cNvGrpSpPr/>
          <p:nvPr/>
        </p:nvGrpSpPr>
        <p:grpSpPr>
          <a:xfrm>
            <a:off x="220133" y="1512570"/>
            <a:ext cx="4305889" cy="698717"/>
            <a:chOff x="220133" y="1546310"/>
            <a:chExt cx="4305889" cy="698717"/>
          </a:xfrm>
        </p:grpSpPr>
        <p:pic>
          <p:nvPicPr>
            <p:cNvPr id="48" name="Picture 47" descr="\documentclass{article}&#10;\usepackage{amsmath, amsfonts, amssymb, xcolor}&#10;\pagestyle{empty}&#10;\begin{document}&#10;&#10;&#10;\begin{equation*}&#10;\gamma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EE2CEFCF-6047-4800-998E-33E44FC63D0A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069" y="2024395"/>
              <a:ext cx="127953" cy="15670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896F849-55A1-40B9-A71D-1AABAE29A7DC}"/>
                </a:ext>
              </a:extLst>
            </p:cNvPr>
            <p:cNvSpPr txBox="1"/>
            <p:nvPr/>
          </p:nvSpPr>
          <p:spPr>
            <a:xfrm>
              <a:off x="220133" y="1546310"/>
              <a:ext cx="4229947" cy="6987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panose="020B0604020202020204" pitchFamily="34" charset="0"/>
                </a:rPr>
                <a:t>Incompressible, isothermal Navier-Stokes eqs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panose="020B0604020202020204" pitchFamily="34" charset="0"/>
                </a:rPr>
                <a:t>Single fluid formulation using indicator function 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E19DD7-5261-4B65-98F6-D6E709E42256}"/>
              </a:ext>
            </a:extLst>
          </p:cNvPr>
          <p:cNvGrpSpPr/>
          <p:nvPr/>
        </p:nvGrpSpPr>
        <p:grpSpPr>
          <a:xfrm>
            <a:off x="657960" y="4640724"/>
            <a:ext cx="4294863" cy="893789"/>
            <a:chOff x="657960" y="4343922"/>
            <a:chExt cx="4294863" cy="893789"/>
          </a:xfrm>
        </p:grpSpPr>
        <p:sp>
          <p:nvSpPr>
            <p:cNvPr id="136" name="Flowchart: Connector 135">
              <a:extLst>
                <a:ext uri="{FF2B5EF4-FFF2-40B4-BE49-F238E27FC236}">
                  <a16:creationId xmlns:a16="http://schemas.microsoft.com/office/drawing/2014/main" id="{FD9820A8-9FEB-486F-9FD9-5E32322C232F}"/>
                </a:ext>
              </a:extLst>
            </p:cNvPr>
            <p:cNvSpPr/>
            <p:nvPr/>
          </p:nvSpPr>
          <p:spPr>
            <a:xfrm>
              <a:off x="657960" y="4522464"/>
              <a:ext cx="45720" cy="45720"/>
            </a:xfrm>
            <a:prstGeom prst="flowChartConnector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2E02962-4D8C-471E-9EF0-F7298DD6ED68}"/>
                </a:ext>
              </a:extLst>
            </p:cNvPr>
            <p:cNvGrpSpPr/>
            <p:nvPr>
              <p:custDataLst>
                <p:tags r:id="rId18"/>
              </p:custDataLst>
            </p:nvPr>
          </p:nvGrpSpPr>
          <p:grpSpPr>
            <a:xfrm>
              <a:off x="844395" y="4343922"/>
              <a:ext cx="4108428" cy="597055"/>
              <a:chOff x="844395" y="4343922"/>
              <a:chExt cx="4108428" cy="597055"/>
            </a:xfrm>
          </p:grpSpPr>
          <p:pic>
            <p:nvPicPr>
              <p:cNvPr id="139" name="Picture 138" descr="\documentclass{article}&#10;\usepackage{amsmath, amsfonts, amssymb, xcolor}&#10;\pagestyle{empty}&#10;\begin{document}&#10;&#10;&#10;\begin{equation*}&#10;\frac{\partial (\rho \mathbf{u})}{\partial t}&#10;\;+\;&#10;[\,\mathbf{u} \cdot (\rho \boldsymbol{\nabla})\,] \mathbf{u}&#10;=&#10;-\,\boldsymbol{\nabla} p_d&#10;-\; (\mathbf{g} \cdot \mathbf{x})\, \boldsymbol{\nabla}\rho&#10;\end{equation*}&#10;&#10;&#10;\end{document}" title="IguanaTex Picture Display">
                <a:extLst>
                  <a:ext uri="{FF2B5EF4-FFF2-40B4-BE49-F238E27FC236}">
                    <a16:creationId xmlns:a16="http://schemas.microsoft.com/office/drawing/2014/main" id="{A8600868-13D1-4962-ADDF-474341414CC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395" y="4343922"/>
                <a:ext cx="3351597" cy="365760"/>
              </a:xfrm>
              <a:prstGeom prst="rect">
                <a:avLst/>
              </a:prstGeom>
            </p:spPr>
          </p:pic>
          <p:pic>
            <p:nvPicPr>
              <p:cNvPr id="20" name="Picture 19" descr="\documentclass{article}&#10;\usepackage{amsmath, amsfonts, amssymb, xcolor}&#10;\pagestyle{empty}&#10;\begin{document}&#10;&#10;&#10;\begin{equation*}&#10;+\, \boldsymbol{\nabla} \cdot (\mu\, \boldsymbol{\nabla}\mathbf{u})&#10;+ (\boldsymbol{\nabla}\mathbf{u}) \cdot \boldsymbol{\nabla}\mu&#10;+ \mathbf{f}_{\sigma}&#10;\end{equation*}&#10;&#10;\end{document}" title="IguanaTex Picture Display">
                <a:extLst>
                  <a:ext uri="{FF2B5EF4-FFF2-40B4-BE49-F238E27FC236}">
                    <a16:creationId xmlns:a16="http://schemas.microsoft.com/office/drawing/2014/main" id="{8E569912-70FC-4E2E-A8DD-E96FABED042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4425" y="4776385"/>
                <a:ext cx="2228398" cy="164592"/>
              </a:xfrm>
              <a:prstGeom prst="rect">
                <a:avLst/>
              </a:prstGeom>
            </p:spPr>
          </p:pic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AE9377E-12B5-4349-8F8A-FC71E5CFE0B6}"/>
                </a:ext>
              </a:extLst>
            </p:cNvPr>
            <p:cNvSpPr txBox="1"/>
            <p:nvPr/>
          </p:nvSpPr>
          <p:spPr>
            <a:xfrm>
              <a:off x="717053" y="4776046"/>
              <a:ext cx="138938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Momentum conservation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413CEB2-374F-4DB4-AAB1-4D2602E333C3}"/>
              </a:ext>
            </a:extLst>
          </p:cNvPr>
          <p:cNvGrpSpPr/>
          <p:nvPr/>
        </p:nvGrpSpPr>
        <p:grpSpPr>
          <a:xfrm>
            <a:off x="652028" y="3522831"/>
            <a:ext cx="4416757" cy="365760"/>
            <a:chOff x="802495" y="2603618"/>
            <a:chExt cx="4416757" cy="365760"/>
          </a:xfrm>
        </p:grpSpPr>
        <p:pic>
          <p:nvPicPr>
            <p:cNvPr id="154" name="Picture 153" descr="\documentclass{article}&#10;\usepackage{amsmath, amsfonts, amssymb, xcolor}&#10;\pagestyle{empty}&#10;\begin{document}&#10;&#10;&#10;\begin{equation*}&#10;\frac{\partial \gamma}{\partial t}&#10;+ \boldsymbol{\nabla} \cdot (\mathbf{u}\,\gamma)&#10;= 0&#10;\end{equation*}&#10;&#10;&#10;\end{document}" title="IguanaTex Picture Display">
              <a:extLst>
                <a:ext uri="{FF2B5EF4-FFF2-40B4-BE49-F238E27FC236}">
                  <a16:creationId xmlns:a16="http://schemas.microsoft.com/office/drawing/2014/main" id="{A18C50C6-A949-4F4B-A1F2-0601D0E15FDA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667" y="2603618"/>
              <a:ext cx="1415877" cy="365760"/>
            </a:xfrm>
            <a:prstGeom prst="rect">
              <a:avLst/>
            </a:prstGeom>
          </p:spPr>
        </p:pic>
        <p:sp>
          <p:nvSpPr>
            <p:cNvPr id="155" name="Flowchart: Connector 154">
              <a:extLst>
                <a:ext uri="{FF2B5EF4-FFF2-40B4-BE49-F238E27FC236}">
                  <a16:creationId xmlns:a16="http://schemas.microsoft.com/office/drawing/2014/main" id="{BC2215DA-60AB-432B-8385-BD3F0618C3AA}"/>
                </a:ext>
              </a:extLst>
            </p:cNvPr>
            <p:cNvSpPr/>
            <p:nvPr/>
          </p:nvSpPr>
          <p:spPr>
            <a:xfrm>
              <a:off x="802495" y="2779307"/>
              <a:ext cx="45720" cy="45720"/>
            </a:xfrm>
            <a:prstGeom prst="flowChartConnector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CF670A70-6E12-474E-A61F-E050C09F2BF8}"/>
                </a:ext>
              </a:extLst>
            </p:cNvPr>
            <p:cNvSpPr txBox="1"/>
            <p:nvPr/>
          </p:nvSpPr>
          <p:spPr>
            <a:xfrm>
              <a:off x="2531976" y="2656859"/>
              <a:ext cx="268727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Indicator function advection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44CA04D-70C4-4C5D-BF18-E16371017AEE}"/>
              </a:ext>
            </a:extLst>
          </p:cNvPr>
          <p:cNvGrpSpPr/>
          <p:nvPr/>
        </p:nvGrpSpPr>
        <p:grpSpPr>
          <a:xfrm>
            <a:off x="656766" y="4142601"/>
            <a:ext cx="2907705" cy="276999"/>
            <a:chOff x="802495" y="3204907"/>
            <a:chExt cx="2907705" cy="276999"/>
          </a:xfrm>
        </p:grpSpPr>
        <p:pic>
          <p:nvPicPr>
            <p:cNvPr id="158" name="Picture 157" descr="\documentclass{article}&#10;\usepackage{amsmath, amsfonts, amssymb, xcolor}&#10;\pagestyle{empty}&#10;\begin{document}&#10;&#10;&#10;\begin{equation*}&#10;\boldsymbol{\nabla} \cdot \mathbf{u} = 0&#10;\end{equation*}&#10;&#10;&#10;\end{document}" title="IguanaTex Picture Display">
              <a:extLst>
                <a:ext uri="{FF2B5EF4-FFF2-40B4-BE49-F238E27FC236}">
                  <a16:creationId xmlns:a16="http://schemas.microsoft.com/office/drawing/2014/main" id="{9921F0A0-5031-408A-A861-0DAB73FF3DEA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929" y="3272107"/>
              <a:ext cx="731208" cy="128016"/>
            </a:xfrm>
            <a:prstGeom prst="rect">
              <a:avLst/>
            </a:prstGeom>
          </p:spPr>
        </p:pic>
        <p:sp>
          <p:nvSpPr>
            <p:cNvPr id="159" name="Flowchart: Connector 158">
              <a:extLst>
                <a:ext uri="{FF2B5EF4-FFF2-40B4-BE49-F238E27FC236}">
                  <a16:creationId xmlns:a16="http://schemas.microsoft.com/office/drawing/2014/main" id="{8969E4E2-4FBD-4EB8-9702-7E251E5ACCA9}"/>
                </a:ext>
              </a:extLst>
            </p:cNvPr>
            <p:cNvSpPr/>
            <p:nvPr/>
          </p:nvSpPr>
          <p:spPr>
            <a:xfrm>
              <a:off x="802495" y="3313255"/>
              <a:ext cx="45720" cy="45720"/>
            </a:xfrm>
            <a:prstGeom prst="flowChartConnector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EB8659D-F807-4F6E-A26E-E62D105FBF0F}"/>
                </a:ext>
              </a:extLst>
            </p:cNvPr>
            <p:cNvSpPr txBox="1"/>
            <p:nvPr/>
          </p:nvSpPr>
          <p:spPr>
            <a:xfrm>
              <a:off x="1850851" y="3204907"/>
              <a:ext cx="185934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Mass conservation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54F70D-B577-4E49-B598-A19F914C14CB}"/>
              </a:ext>
            </a:extLst>
          </p:cNvPr>
          <p:cNvGrpSpPr/>
          <p:nvPr/>
        </p:nvGrpSpPr>
        <p:grpSpPr>
          <a:xfrm>
            <a:off x="2208597" y="5248965"/>
            <a:ext cx="3515395" cy="967685"/>
            <a:chOff x="2208597" y="5248965"/>
            <a:chExt cx="3515395" cy="967685"/>
          </a:xfrm>
        </p:grpSpPr>
        <p:pic>
          <p:nvPicPr>
            <p:cNvPr id="167" name="Picture 166" descr="\documentclass{article}&#10;\usepackage{amsmath, amsfonts, amssymb, xcolor}&#10;\pagestyle{empty}&#10;\begin{document}&#10;&#10;&#10;\begin{equation*}&#10;\mathbf{f}_{\sigma} = \sigma\, \kappa\, \boldsymbol{\nabla}\gamma&#10;\end{equation*}&#10;&#10;&#10;\end{document}" title="IguanaTex Picture Display">
              <a:extLst>
                <a:ext uri="{FF2B5EF4-FFF2-40B4-BE49-F238E27FC236}">
                  <a16:creationId xmlns:a16="http://schemas.microsoft.com/office/drawing/2014/main" id="{B018BD8D-EAF6-4C24-A359-8C2CB98BFCE4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97" y="5934770"/>
              <a:ext cx="936659" cy="164592"/>
            </a:xfrm>
            <a:prstGeom prst="rect">
              <a:avLst/>
            </a:prstGeom>
          </p:spPr>
        </p:pic>
        <p:pic>
          <p:nvPicPr>
            <p:cNvPr id="168" name="Picture 167" descr="\documentclass{article}&#10;\usepackage{amsmath, amsfonts, amssymb, xcolor}&#10;\pagestyle{empty}&#10;\begin{document}&#10;&#10;&#10;\begin{equation*}&#10;\kappa = -\,\boldsymbol{\nabla} \cdot &#10;\left(&#10;\frac{\boldsymbol{\nabla}\gamma}{\|\boldsymbol{\nabla}\gamma\|}&#10;\right) = \kappa_{\parallel} + \kappa_{\perp}&#10;\end{equation*}&#10;&#10;&#10;\end{document}" title="IguanaTex Picture Display">
              <a:extLst>
                <a:ext uri="{FF2B5EF4-FFF2-40B4-BE49-F238E27FC236}">
                  <a16:creationId xmlns:a16="http://schemas.microsoft.com/office/drawing/2014/main" id="{EAD0D8CE-B6DE-46EE-91F8-9E9B6F98D7C4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085" y="5805170"/>
              <a:ext cx="2304907" cy="411480"/>
            </a:xfrm>
            <a:prstGeom prst="rect">
              <a:avLst/>
            </a:prstGeom>
          </p:spPr>
        </p:pic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CDDAB49D-CE4E-4773-8F5A-22B65BDBFEF0}"/>
                </a:ext>
              </a:extLst>
            </p:cNvPr>
            <p:cNvGrpSpPr/>
            <p:nvPr/>
          </p:nvGrpSpPr>
          <p:grpSpPr>
            <a:xfrm>
              <a:off x="2963258" y="5511230"/>
              <a:ext cx="2362201" cy="276999"/>
              <a:chOff x="4816475" y="4796637"/>
              <a:chExt cx="2375760" cy="276999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CD40338A-773E-429D-833C-BA9667EE2C80}"/>
                  </a:ext>
                </a:extLst>
              </p:cNvPr>
              <p:cNvSpPr txBox="1"/>
              <p:nvPr/>
            </p:nvSpPr>
            <p:spPr>
              <a:xfrm>
                <a:off x="4830967" y="4796637"/>
                <a:ext cx="2361268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sng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Continuum surface force model</a:t>
                </a:r>
              </a:p>
            </p:txBody>
          </p:sp>
          <p:sp>
            <p:nvSpPr>
              <p:cNvPr id="171" name="Flowchart: Connector 170">
                <a:extLst>
                  <a:ext uri="{FF2B5EF4-FFF2-40B4-BE49-F238E27FC236}">
                    <a16:creationId xmlns:a16="http://schemas.microsoft.com/office/drawing/2014/main" id="{9856066E-B649-417E-8CCB-0C6CC02AC58C}"/>
                  </a:ext>
                </a:extLst>
              </p:cNvPr>
              <p:cNvSpPr/>
              <p:nvPr/>
            </p:nvSpPr>
            <p:spPr>
              <a:xfrm>
                <a:off x="4816475" y="4930532"/>
                <a:ext cx="45720" cy="45720"/>
              </a:xfrm>
              <a:prstGeom prst="flowChartConnector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58A106A9-001E-4E30-B734-74A0B2918C36}"/>
                </a:ext>
              </a:extLst>
            </p:cNvPr>
            <p:cNvCxnSpPr>
              <a:cxnSpLocks/>
              <a:endCxn id="170" idx="0"/>
            </p:cNvCxnSpPr>
            <p:nvPr/>
          </p:nvCxnSpPr>
          <p:spPr>
            <a:xfrm flipH="1">
              <a:off x="4151563" y="5248965"/>
              <a:ext cx="649038" cy="26226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F119D-65FE-442E-8DA2-316468AF5091}"/>
              </a:ext>
            </a:extLst>
          </p:cNvPr>
          <p:cNvGrpSpPr/>
          <p:nvPr/>
        </p:nvGrpSpPr>
        <p:grpSpPr>
          <a:xfrm>
            <a:off x="7681935" y="857766"/>
            <a:ext cx="1866147" cy="914398"/>
            <a:chOff x="7681935" y="880626"/>
            <a:chExt cx="1866147" cy="914398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06838289-C40E-42E0-9D4A-F237700AC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28" t="66483" r="38677"/>
            <a:stretch/>
          </p:blipFill>
          <p:spPr>
            <a:xfrm>
              <a:off x="7681935" y="1247949"/>
              <a:ext cx="562828" cy="509972"/>
            </a:xfrm>
            <a:prstGeom prst="rect">
              <a:avLst/>
            </a:prstGeom>
          </p:spPr>
        </p:pic>
        <p:pic>
          <p:nvPicPr>
            <p:cNvPr id="176" name="Graphic 175">
              <a:extLst>
                <a:ext uri="{FF2B5EF4-FFF2-40B4-BE49-F238E27FC236}">
                  <a16:creationId xmlns:a16="http://schemas.microsoft.com/office/drawing/2014/main" id="{A3C1AEF1-B7B7-485F-BBAF-B28799C91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7800404" y="995623"/>
              <a:ext cx="1654872" cy="725194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C74B9765-8426-4F6B-A9EC-6250462177C6}"/>
                </a:ext>
              </a:extLst>
            </p:cNvPr>
            <p:cNvSpPr txBox="1"/>
            <p:nvPr/>
          </p:nvSpPr>
          <p:spPr>
            <a:xfrm>
              <a:off x="7861509" y="1214132"/>
              <a:ext cx="812735" cy="2148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cs typeface="Arial" panose="020B0604020202020204" pitchFamily="34" charset="0"/>
                </a:rPr>
                <a:t>Fluid 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E13120D-1263-4F4E-8B57-6369E59ADF4F}"/>
                </a:ext>
              </a:extLst>
            </p:cNvPr>
            <p:cNvSpPr txBox="1"/>
            <p:nvPr/>
          </p:nvSpPr>
          <p:spPr>
            <a:xfrm>
              <a:off x="8735347" y="1214132"/>
              <a:ext cx="812735" cy="2148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cs typeface="Arial" panose="020B0604020202020204" pitchFamily="34" charset="0"/>
                </a:rPr>
                <a:t>Fluid 2</a:t>
              </a:r>
            </a:p>
          </p:txBody>
        </p:sp>
        <p:pic>
          <p:nvPicPr>
            <p:cNvPr id="11" name="Picture 10" descr="\documentclass{article}&#10;\usepackage{amsmath, amsfonts, amssymb, xcolor}&#10;\pagestyle{empty}&#10;\begin{document}&#10;&#10;&#10;\begin{equation*}&#10;z_{\mathrm{2}}(x, y)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6B1C64CB-63FE-42C4-BFCB-E72398A85A2A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0778" y="880626"/>
              <a:ext cx="395539" cy="127640"/>
            </a:xfrm>
            <a:prstGeom prst="rect">
              <a:avLst/>
            </a:prstGeom>
          </p:spPr>
        </p:pic>
        <p:pic>
          <p:nvPicPr>
            <p:cNvPr id="6" name="Picture 5" descr="\documentclass{article}&#10;\usepackage{amsmath, amsfonts, amssymb, xcolor}&#10;\pagestyle{empty}&#10;\begin{document}&#10;&#10;&#10;\begin{equation*}&#10;z_{\mathrm{1}}(x, y)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6662EE3D-F642-4EC5-B63D-7230D139D548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742" y="1667384"/>
              <a:ext cx="395538" cy="12764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E18223-B1C6-40D3-8F70-178BCC0553E3}"/>
              </a:ext>
            </a:extLst>
          </p:cNvPr>
          <p:cNvGrpSpPr/>
          <p:nvPr/>
        </p:nvGrpSpPr>
        <p:grpSpPr>
          <a:xfrm>
            <a:off x="9493396" y="960807"/>
            <a:ext cx="1698288" cy="675742"/>
            <a:chOff x="8669461" y="3352965"/>
            <a:chExt cx="1698288" cy="675742"/>
          </a:xfrm>
        </p:grpSpPr>
        <p:pic>
          <p:nvPicPr>
            <p:cNvPr id="175" name="Graphic 174">
              <a:extLst>
                <a:ext uri="{FF2B5EF4-FFF2-40B4-BE49-F238E27FC236}">
                  <a16:creationId xmlns:a16="http://schemas.microsoft.com/office/drawing/2014/main" id="{6C92299C-467D-47D1-9609-A03A586CF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8737451" y="3352965"/>
              <a:ext cx="1630297" cy="675742"/>
            </a:xfrm>
            <a:prstGeom prst="rect">
              <a:avLst/>
            </a:prstGeom>
          </p:spPr>
        </p:pic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BE3409F2-2D7D-40D9-9ADC-47889A06B917}"/>
                </a:ext>
              </a:extLst>
            </p:cNvPr>
            <p:cNvSpPr txBox="1"/>
            <p:nvPr/>
          </p:nvSpPr>
          <p:spPr>
            <a:xfrm>
              <a:off x="9758222" y="3558898"/>
              <a:ext cx="609527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cs typeface="Arial" panose="020B0604020202020204" pitchFamily="34" charset="0"/>
                </a:rPr>
                <a:t>Fluid 2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D2901C00-DE38-42DF-AD51-112A023866EE}"/>
                </a:ext>
              </a:extLst>
            </p:cNvPr>
            <p:cNvSpPr txBox="1"/>
            <p:nvPr/>
          </p:nvSpPr>
          <p:spPr>
            <a:xfrm>
              <a:off x="8669461" y="3565814"/>
              <a:ext cx="63061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cs typeface="Arial" panose="020B0604020202020204" pitchFamily="34" charset="0"/>
                </a:rPr>
                <a:t>Fluid 1</a:t>
              </a:r>
            </a:p>
          </p:txBody>
        </p:sp>
        <p:pic>
          <p:nvPicPr>
            <p:cNvPr id="183" name="Picture 182" descr="\documentclass{article}&#10;\usepackage{amsmath, amsfonts, amssymb, xcolor}&#10;\pagestyle{empty}&#10;\begin{document}&#10;&#10;&#10;\begin{equation*}&#10;a(x, y)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EA82A14D-EA6D-4A1D-81CD-69B7B7353896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5292" y="3627294"/>
              <a:ext cx="368189" cy="13514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B39320-8E1D-4E09-83F1-619EE8DA363B}"/>
              </a:ext>
            </a:extLst>
          </p:cNvPr>
          <p:cNvGrpSpPr/>
          <p:nvPr/>
        </p:nvGrpSpPr>
        <p:grpSpPr>
          <a:xfrm>
            <a:off x="6207146" y="4691631"/>
            <a:ext cx="5239197" cy="1353639"/>
            <a:chOff x="6199526" y="4490901"/>
            <a:chExt cx="5239197" cy="1353639"/>
          </a:xfrm>
        </p:grpSpPr>
        <p:pic>
          <p:nvPicPr>
            <p:cNvPr id="200" name="Picture 199" descr="\documentclass{article}&#10;\usepackage{amsmath, amsfonts, amssymb, xcolor}&#10;\pagestyle{empty}&#10;\begin{document}&#10;&#10;\begin{equation*}&#10;\:+\:&#10;\boldsymbol{\nabla}\cdot(\mu\boldsymbol{\nabla}\mathbf{Q})&#10;\:+\:&#10;\boldsymbol{\nabla}\mathbf{Q}\cdot\boldsymbol{\nabla}\mu&#10;\:-\:&#10;\frac{12\mu}{a^2}\mathbf{Q}&#10;\end{equation*}&#10;&#10;&#10;\end{document}" title="IguanaTex Picture Display">
              <a:extLst>
                <a:ext uri="{FF2B5EF4-FFF2-40B4-BE49-F238E27FC236}">
                  <a16:creationId xmlns:a16="http://schemas.microsoft.com/office/drawing/2014/main" id="{D7DC2685-0624-431A-B98F-211AB913A86F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244" y="5003433"/>
              <a:ext cx="2351709" cy="301752"/>
            </a:xfrm>
            <a:prstGeom prst="rect">
              <a:avLst/>
            </a:prstGeom>
          </p:spPr>
        </p:pic>
        <p:pic>
          <p:nvPicPr>
            <p:cNvPr id="201" name="Picture 200" descr="\documentclass{article}&#10;\usepackage{amsmath, amsfonts, amssymb, xcolor}&#10;\pagestyle{empty}&#10;\begin{document}&#10;&#10;\begin{equation*}&#10;\:+\:&#10;a\sigma\left[\boldsymbol{\nabla}\cdot\left(\frac{\boldsymbol{\nabla}\gamma}{\|\boldsymbol{\nabla}\gamma\|}\right) + \frac{2}{a}\cos\theta\right]\boldsymbol{\nabla}\gamma&#10;\end{equation*}&#10;&#10;&#10;\end{document}" title="IguanaTex Picture Display">
              <a:extLst>
                <a:ext uri="{FF2B5EF4-FFF2-40B4-BE49-F238E27FC236}">
                  <a16:creationId xmlns:a16="http://schemas.microsoft.com/office/drawing/2014/main" id="{33419C4F-3381-4806-8915-ECC3673C262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244" y="5460492"/>
              <a:ext cx="2401260" cy="384048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6ED37B6-5243-4FDA-988A-B15364E44172}"/>
                </a:ext>
              </a:extLst>
            </p:cNvPr>
            <p:cNvGrpSpPr/>
            <p:nvPr/>
          </p:nvGrpSpPr>
          <p:grpSpPr>
            <a:xfrm>
              <a:off x="6356664" y="4490901"/>
              <a:ext cx="5082059" cy="384048"/>
              <a:chOff x="6349044" y="4490041"/>
              <a:chExt cx="5082059" cy="384048"/>
            </a:xfrm>
          </p:grpSpPr>
          <p:pic>
            <p:nvPicPr>
              <p:cNvPr id="199" name="Picture 198" descr="\documentclass{article}&#10;\usepackage{amsmath, amsfonts, amssymb, xcolor}&#10;\pagestyle{empty}&#10;\begin{document}&#10;&#10;&#10;\begin{equation*}&#10;\frac{\partial(\rho\mathbf{Q})}{\partial t}&#10;\:+\:&#10;\beta\left[\frac{\mathbf{Q}}{a}\cdot(\rho\boldsymbol{\nabla})\right]\mathbf{Q}&#10;\:=\:&#10;-a\boldsymbol{\nabla} p_d&#10;\:-\:&#10;\left[a\,\mathbf{g}_{\parallel}\cdot\mathbf{x} + a g_z\frac{(z_1+z_2)}{2}\right]\boldsymbol{\nabla}\rho&#10;\end{equation*}&#10;&#10;\end{document}" title="IguanaTex Picture Display">
                <a:extLst>
                  <a:ext uri="{FF2B5EF4-FFF2-40B4-BE49-F238E27FC236}">
                    <a16:creationId xmlns:a16="http://schemas.microsoft.com/office/drawing/2014/main" id="{4511B950-C2BB-4AF7-99F6-932F799A13E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844" y="4490041"/>
                <a:ext cx="4899259" cy="384048"/>
              </a:xfrm>
              <a:prstGeom prst="rect">
                <a:avLst/>
              </a:prstGeom>
            </p:spPr>
          </p:pic>
          <p:sp>
            <p:nvSpPr>
              <p:cNvPr id="202" name="Flowchart: Connector 201">
                <a:extLst>
                  <a:ext uri="{FF2B5EF4-FFF2-40B4-BE49-F238E27FC236}">
                    <a16:creationId xmlns:a16="http://schemas.microsoft.com/office/drawing/2014/main" id="{129436CF-201B-43E5-B3DC-2CA362EF476F}"/>
                  </a:ext>
                </a:extLst>
              </p:cNvPr>
              <p:cNvSpPr/>
              <p:nvPr/>
            </p:nvSpPr>
            <p:spPr>
              <a:xfrm>
                <a:off x="6349044" y="4648200"/>
                <a:ext cx="45720" cy="45720"/>
              </a:xfrm>
              <a:prstGeom prst="flowChartConnector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4217C4D6-1E47-4FEA-B122-1D7FB6AE5E23}"/>
                </a:ext>
              </a:extLst>
            </p:cNvPr>
            <p:cNvSpPr txBox="1"/>
            <p:nvPr/>
          </p:nvSpPr>
          <p:spPr>
            <a:xfrm>
              <a:off x="6199526" y="4945827"/>
              <a:ext cx="146934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Local-flux transport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5157F6B-1665-4E4F-AB12-B076FCC0C5FF}"/>
              </a:ext>
            </a:extLst>
          </p:cNvPr>
          <p:cNvGrpSpPr/>
          <p:nvPr/>
        </p:nvGrpSpPr>
        <p:grpSpPr>
          <a:xfrm>
            <a:off x="6349044" y="4113562"/>
            <a:ext cx="3169848" cy="276999"/>
            <a:chOff x="6199422" y="1493327"/>
            <a:chExt cx="3169848" cy="276999"/>
          </a:xfrm>
        </p:grpSpPr>
        <p:pic>
          <p:nvPicPr>
            <p:cNvPr id="205" name="Picture 204" descr="\documentclass{article}&#10;\usepackage{amsmath, amsfonts, amssymb, xcolor}&#10;\pagestyle{empty}&#10;\begin{document}&#10;&#10;&#10;\begin{equation*}&#10;\boldsymbol{\nabla} \cdot \mathbf{Q} = 0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314A4035-8E99-4EC9-A7DE-4AE0A993C02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091" y="1581066"/>
              <a:ext cx="703841" cy="146304"/>
            </a:xfrm>
            <a:prstGeom prst="rect">
              <a:avLst/>
            </a:prstGeom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C89DE3D1-2A73-41DC-A391-1FCC75D391C3}"/>
                </a:ext>
              </a:extLst>
            </p:cNvPr>
            <p:cNvSpPr txBox="1"/>
            <p:nvPr/>
          </p:nvSpPr>
          <p:spPr>
            <a:xfrm>
              <a:off x="7178164" y="1493327"/>
              <a:ext cx="219110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Local-flux conservation</a:t>
              </a:r>
            </a:p>
          </p:txBody>
        </p:sp>
        <p:sp>
          <p:nvSpPr>
            <p:cNvPr id="207" name="Flowchart: Connector 206">
              <a:extLst>
                <a:ext uri="{FF2B5EF4-FFF2-40B4-BE49-F238E27FC236}">
                  <a16:creationId xmlns:a16="http://schemas.microsoft.com/office/drawing/2014/main" id="{6F23CA47-9012-4D17-AF59-0A25EB21309A}"/>
                </a:ext>
              </a:extLst>
            </p:cNvPr>
            <p:cNvSpPr/>
            <p:nvPr/>
          </p:nvSpPr>
          <p:spPr>
            <a:xfrm>
              <a:off x="6199422" y="1625120"/>
              <a:ext cx="45720" cy="45720"/>
            </a:xfrm>
            <a:prstGeom prst="flowChartConnector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A3196A8-2E76-4F8A-85EB-59FD9870BE7C}"/>
              </a:ext>
            </a:extLst>
          </p:cNvPr>
          <p:cNvGrpSpPr/>
          <p:nvPr/>
        </p:nvGrpSpPr>
        <p:grpSpPr>
          <a:xfrm>
            <a:off x="6349044" y="3516886"/>
            <a:ext cx="4454719" cy="365760"/>
            <a:chOff x="6199422" y="1943858"/>
            <a:chExt cx="4454719" cy="365760"/>
          </a:xfrm>
        </p:grpSpPr>
        <p:pic>
          <p:nvPicPr>
            <p:cNvPr id="209" name="Picture 208" descr="\documentclass{article}&#10;\usepackage{amsmath, amsfonts, amssymb, xcolor}&#10;\pagestyle{empty}&#10;\begin{document}&#10;&#10;&#10;\begin{equation*}&#10;a\,\frac{\partial \gamma}{\partial t}&#10;\;+\;&#10;\mathbf{Q}\cdot\boldsymbol{\nabla} \gamma = 0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7BF00BCD-F4E0-4246-8D81-6E38B55FDCB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222" y="1943858"/>
              <a:ext cx="1522776" cy="365760"/>
            </a:xfrm>
            <a:prstGeom prst="rect">
              <a:avLst/>
            </a:prstGeom>
          </p:spPr>
        </p:pic>
        <p:sp>
          <p:nvSpPr>
            <p:cNvPr id="210" name="Flowchart: Connector 209">
              <a:extLst>
                <a:ext uri="{FF2B5EF4-FFF2-40B4-BE49-F238E27FC236}">
                  <a16:creationId xmlns:a16="http://schemas.microsoft.com/office/drawing/2014/main" id="{E3D5FC73-A104-44EB-AF0E-13BB10454E29}"/>
                </a:ext>
              </a:extLst>
            </p:cNvPr>
            <p:cNvSpPr/>
            <p:nvPr/>
          </p:nvSpPr>
          <p:spPr>
            <a:xfrm>
              <a:off x="6199422" y="2129907"/>
              <a:ext cx="45720" cy="45720"/>
            </a:xfrm>
            <a:prstGeom prst="flowChartConnector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FD724DE0-ED11-4E0A-932D-5C52B9A7A6C8}"/>
                </a:ext>
              </a:extLst>
            </p:cNvPr>
            <p:cNvSpPr txBox="1"/>
            <p:nvPr/>
          </p:nvSpPr>
          <p:spPr>
            <a:xfrm>
              <a:off x="7966865" y="1994323"/>
              <a:ext cx="268727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Indicator function advection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2FDD4C-D2E9-4E68-9B79-A0B6B27DE78B}"/>
              </a:ext>
            </a:extLst>
          </p:cNvPr>
          <p:cNvGrpSpPr/>
          <p:nvPr/>
        </p:nvGrpSpPr>
        <p:grpSpPr>
          <a:xfrm>
            <a:off x="6241114" y="1797579"/>
            <a:ext cx="5817381" cy="810569"/>
            <a:chOff x="6241114" y="1797579"/>
            <a:chExt cx="5817381" cy="810569"/>
          </a:xfrm>
        </p:grpSpPr>
        <p:sp>
          <p:nvSpPr>
            <p:cNvPr id="218" name="Textfeld 2 6">
              <a:extLst>
                <a:ext uri="{FF2B5EF4-FFF2-40B4-BE49-F238E27FC236}">
                  <a16:creationId xmlns:a16="http://schemas.microsoft.com/office/drawing/2014/main" id="{AA7BA3D3-BA3E-4E26-8D56-EE85285963B6}"/>
                </a:ext>
              </a:extLst>
            </p:cNvPr>
            <p:cNvSpPr txBox="1"/>
            <p:nvPr/>
          </p:nvSpPr>
          <p:spPr>
            <a:xfrm>
              <a:off x="6241114" y="1797579"/>
              <a:ext cx="26057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i="1" u="sng" dirty="0">
                  <a:solidFill>
                    <a:prstClr val="black"/>
                  </a:solidFill>
                  <a:cs typeface="Arial" panose="020B0604020202020204" pitchFamily="34" charset="0"/>
                </a:rPr>
                <a:t>Simplifying assumptions:</a:t>
              </a:r>
            </a:p>
          </p:txBody>
        </p:sp>
        <p:sp>
          <p:nvSpPr>
            <p:cNvPr id="219" name="Textfeld 2 7">
              <a:extLst>
                <a:ext uri="{FF2B5EF4-FFF2-40B4-BE49-F238E27FC236}">
                  <a16:creationId xmlns:a16="http://schemas.microsoft.com/office/drawing/2014/main" id="{1D6B18FD-D637-4038-838E-659B877F10EB}"/>
                </a:ext>
              </a:extLst>
            </p:cNvPr>
            <p:cNvSpPr txBox="1"/>
            <p:nvPr/>
          </p:nvSpPr>
          <p:spPr>
            <a:xfrm>
              <a:off x="6241114" y="2123088"/>
              <a:ext cx="2768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A.   </a:t>
              </a:r>
              <a:r>
                <a:rPr lang="en-US" sz="1200" dirty="0">
                  <a:solidFill>
                    <a:prstClr val="black"/>
                  </a:solidFill>
                  <a:cs typeface="Arial" panose="020B0604020202020204" pitchFamily="34" charset="0"/>
                </a:rPr>
                <a:t>Smoothly varying aperture: </a:t>
              </a:r>
            </a:p>
          </p:txBody>
        </p:sp>
        <p:sp>
          <p:nvSpPr>
            <p:cNvPr id="220" name="Textfeld 2 8">
              <a:extLst>
                <a:ext uri="{FF2B5EF4-FFF2-40B4-BE49-F238E27FC236}">
                  <a16:creationId xmlns:a16="http://schemas.microsoft.com/office/drawing/2014/main" id="{D4EC7598-76FB-455A-9F03-69C9A0BFF375}"/>
                </a:ext>
              </a:extLst>
            </p:cNvPr>
            <p:cNvSpPr txBox="1"/>
            <p:nvPr/>
          </p:nvSpPr>
          <p:spPr>
            <a:xfrm>
              <a:off x="9106180" y="2127996"/>
              <a:ext cx="2768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B.   </a:t>
              </a:r>
              <a:r>
                <a:rPr lang="en-US" sz="1200" dirty="0">
                  <a:solidFill>
                    <a:prstClr val="black"/>
                  </a:solidFill>
                  <a:cs typeface="Arial" panose="020B0604020202020204" pitchFamily="34" charset="0"/>
                </a:rPr>
                <a:t>Wetting-films are neglected: </a:t>
              </a:r>
            </a:p>
          </p:txBody>
        </p:sp>
        <p:pic>
          <p:nvPicPr>
            <p:cNvPr id="221" name="Graphic 220">
              <a:extLst>
                <a:ext uri="{FF2B5EF4-FFF2-40B4-BE49-F238E27FC236}">
                  <a16:creationId xmlns:a16="http://schemas.microsoft.com/office/drawing/2014/main" id="{F1407F4A-A5DE-4F7A-958F-B6364522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p:blipFill>
          <p:spPr>
            <a:xfrm>
              <a:off x="9212498" y="2463599"/>
              <a:ext cx="881742" cy="137160"/>
            </a:xfrm>
            <a:prstGeom prst="rect">
              <a:avLst/>
            </a:prstGeom>
          </p:spPr>
        </p:pic>
        <p:pic>
          <p:nvPicPr>
            <p:cNvPr id="222" name="Graphic 221">
              <a:extLst>
                <a:ext uri="{FF2B5EF4-FFF2-40B4-BE49-F238E27FC236}">
                  <a16:creationId xmlns:a16="http://schemas.microsoft.com/office/drawing/2014/main" id="{2D734D5F-B8D7-4F1E-855A-D1D4E46A6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p:blipFill>
          <p:spPr>
            <a:xfrm>
              <a:off x="10201409" y="2470988"/>
              <a:ext cx="862148" cy="137160"/>
            </a:xfrm>
            <a:prstGeom prst="rect">
              <a:avLst/>
            </a:prstGeom>
          </p:spPr>
        </p:pic>
        <p:pic>
          <p:nvPicPr>
            <p:cNvPr id="223" name="Graphic 222">
              <a:extLst>
                <a:ext uri="{FF2B5EF4-FFF2-40B4-BE49-F238E27FC236}">
                  <a16:creationId xmlns:a16="http://schemas.microsoft.com/office/drawing/2014/main" id="{7F86836D-4C81-4662-BCE7-9BDD7AB96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p:blipFill>
          <p:spPr>
            <a:xfrm>
              <a:off x="11170221" y="2463599"/>
              <a:ext cx="888274" cy="137160"/>
            </a:xfrm>
            <a:prstGeom prst="rect">
              <a:avLst/>
            </a:prstGeom>
          </p:spPr>
        </p:pic>
        <p:pic>
          <p:nvPicPr>
            <p:cNvPr id="224" name="Picture 223" descr="\documentclass{article}&#10;\usepackage{amsmath, amsfonts, amssymb, xcolor}&#10;\pagestyle{empty}&#10;\begin{document}&#10;&#10;&#10;\begin{equation*}&#10;\|\nabla a(x,y)\| \ll 1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30D84F53-031B-4B4C-9767-8DDA76EE8FF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044" y="2459148"/>
              <a:ext cx="891130" cy="137160"/>
            </a:xfrm>
            <a:prstGeom prst="rect">
              <a:avLst/>
            </a:prstGeom>
          </p:spPr>
        </p:pic>
        <p:pic>
          <p:nvPicPr>
            <p:cNvPr id="225" name="Picture 224" descr="\documentclass{article}&#10;\usepackage{amsmath, amsfonts, amssymb, xcolor}&#10;\pagestyle{empty}&#10;\begin{document}&#10;&#10;&#10;\begin{equation*}&#10;p_\mathrm{d} = p_\mathrm{d}(x,y)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64949F5F-5826-4047-B9DF-E573082F5BC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8600" y="2434118"/>
              <a:ext cx="861945" cy="155448"/>
            </a:xfrm>
            <a:prstGeom prst="rect">
              <a:avLst/>
            </a:prstGeom>
          </p:spPr>
        </p:pic>
        <p:pic>
          <p:nvPicPr>
            <p:cNvPr id="226" name="Picture 225" descr="\documentclass{article}&#10;\usepackage{amsmath, amsfonts, amssymb, xcolor}&#10;\pagestyle{empty}&#10;\begin{document}&#10;&#10;&#10;\begin{equation*}&#10;w \ll u,v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36C09688-8F74-4B74-9ED5-84983A3F4A38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756" y="2457798"/>
              <a:ext cx="680358" cy="13716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747F6D-A522-4290-BF8E-9422A212C0B9}"/>
              </a:ext>
            </a:extLst>
          </p:cNvPr>
          <p:cNvGrpSpPr/>
          <p:nvPr/>
        </p:nvGrpSpPr>
        <p:grpSpPr>
          <a:xfrm>
            <a:off x="6964054" y="2873014"/>
            <a:ext cx="3976954" cy="438912"/>
            <a:chOff x="6964054" y="2873014"/>
            <a:chExt cx="3976954" cy="438912"/>
          </a:xfrm>
        </p:grpSpPr>
        <p:pic>
          <p:nvPicPr>
            <p:cNvPr id="83" name="Picture 82" descr="\documentclass{article}&#10;\usepackage{amsmath, amsfonts, amssymb, xcolor}&#10;\pagestyle{empty}&#10;\begin{document}&#10;&#10;&#10;\begin{equation*}&#10;\mathbf{U}(x,y) = \frac{1}{a(x,y)} \int_{z_\mathrm{1}(x,y)}^{z_\mathrm{2}(x,y)} \mathbf{u} \, dz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54FBBFF0-F9DA-4E26-BD69-29EFD31DF0A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054" y="2873014"/>
              <a:ext cx="2142126" cy="438912"/>
            </a:xfrm>
            <a:prstGeom prst="rect">
              <a:avLst/>
            </a:prstGeom>
          </p:spPr>
        </p:pic>
        <p:pic>
          <p:nvPicPr>
            <p:cNvPr id="87" name="Picture 86" descr="\documentclass{article}&#10;\usepackage{amsmath, amsfonts, amssymb, xcolor}&#10;\pagestyle{empty}&#10;\begin{document}&#10;&#10;&#10;\begin{equation*}&#10;\mathbf{Q} = a(x,y)\,\mathbf{U}(x,y)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2127162A-F402-48F5-8455-4C53CC4FBE4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777" y="3013250"/>
              <a:ext cx="1351231" cy="164592"/>
            </a:xfrm>
            <a:prstGeom prst="rect">
              <a:avLst/>
            </a:prstGeom>
          </p:spPr>
        </p:pic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9450F445-63FE-42A1-9C85-AB32276AC9D0}"/>
              </a:ext>
            </a:extLst>
          </p:cNvPr>
          <p:cNvSpPr/>
          <p:nvPr/>
        </p:nvSpPr>
        <p:spPr>
          <a:xfrm>
            <a:off x="10230460" y="5629637"/>
            <a:ext cx="592963" cy="43588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74DFBA5-1D4D-42F9-B8D7-4FA975E9375F}"/>
              </a:ext>
            </a:extLst>
          </p:cNvPr>
          <p:cNvSpPr/>
          <p:nvPr/>
        </p:nvSpPr>
        <p:spPr>
          <a:xfrm>
            <a:off x="10606341" y="5163015"/>
            <a:ext cx="476784" cy="3840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8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2">
            <a:extLst>
              <a:ext uri="{FF2B5EF4-FFF2-40B4-BE49-F238E27FC236}">
                <a16:creationId xmlns:a16="http://schemas.microsoft.com/office/drawing/2014/main" id="{7C795454-796C-4F63-B365-EA23491A5DEB}"/>
              </a:ext>
            </a:extLst>
          </p:cNvPr>
          <p:cNvSpPr txBox="1"/>
          <p:nvPr/>
        </p:nvSpPr>
        <p:spPr>
          <a:xfrm>
            <a:off x="152400" y="646733"/>
            <a:ext cx="1112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Two-phase Drainage Experiment: Setup and Flow-conditions</a:t>
            </a:r>
          </a:p>
        </p:txBody>
      </p:sp>
      <p:sp>
        <p:nvSpPr>
          <p:cNvPr id="15" name="Textfeld 4">
            <a:extLst>
              <a:ext uri="{FF2B5EF4-FFF2-40B4-BE49-F238E27FC236}">
                <a16:creationId xmlns:a16="http://schemas.microsoft.com/office/drawing/2014/main" id="{1D5898AD-E9C6-4CF4-B39A-FFD3F4D65B47}"/>
              </a:ext>
            </a:extLst>
          </p:cNvPr>
          <p:cNvSpPr txBox="1"/>
          <p:nvPr/>
        </p:nvSpPr>
        <p:spPr>
          <a:xfrm>
            <a:off x="11277600" y="6416188"/>
            <a:ext cx="6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+mn-lt"/>
              </a:rPr>
              <a:t>3 /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83B39-B47A-4C65-806C-3DDDD704781B}"/>
              </a:ext>
            </a:extLst>
          </p:cNvPr>
          <p:cNvSpPr txBox="1"/>
          <p:nvPr/>
        </p:nvSpPr>
        <p:spPr>
          <a:xfrm>
            <a:off x="683003" y="6482457"/>
            <a:ext cx="958239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en-US" sz="1000" b="1" i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Rahul Krishna | Depth-Integrated Modeling of Immiscible Two-Phase Flow in Rough Fractures: Comparison with Experimental Observations</a:t>
            </a:r>
          </a:p>
        </p:txBody>
      </p:sp>
      <p:pic>
        <p:nvPicPr>
          <p:cNvPr id="6" name="Picture 2" descr="InterPore 2025 (Albuquerque NM) - 17th annual meeting of International  Society for Porous Media -- showsbee.com">
            <a:extLst>
              <a:ext uri="{FF2B5EF4-FFF2-40B4-BE49-F238E27FC236}">
                <a16:creationId xmlns:a16="http://schemas.microsoft.com/office/drawing/2014/main" id="{F541F2B8-632E-4C6A-B717-F271ACDBF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75"/>
          <a:stretch/>
        </p:blipFill>
        <p:spPr bwMode="auto">
          <a:xfrm>
            <a:off x="185161" y="6338577"/>
            <a:ext cx="42443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07FB3B-B6CB-4003-9216-769BBA89A8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2" b="11607"/>
          <a:stretch/>
        </p:blipFill>
        <p:spPr>
          <a:xfrm>
            <a:off x="304800" y="1600200"/>
            <a:ext cx="3440573" cy="1828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B611091-9F2D-44E6-BA12-6AC660B6F5A9}"/>
              </a:ext>
            </a:extLst>
          </p:cNvPr>
          <p:cNvSpPr txBox="1"/>
          <p:nvPr/>
        </p:nvSpPr>
        <p:spPr>
          <a:xfrm>
            <a:off x="200401" y="1177282"/>
            <a:ext cx="734339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Numerically generated  </a:t>
            </a:r>
            <a:r>
              <a:rPr lang="en-US" sz="1600" b="1" i="1" dirty="0">
                <a:cs typeface="Arial" panose="020B0604020202020204" pitchFamily="34" charset="0"/>
              </a:rPr>
              <a:t>“Theoretical”</a:t>
            </a:r>
            <a:r>
              <a:rPr lang="en-US" sz="1600" dirty="0">
                <a:cs typeface="Arial" panose="020B0604020202020204" pitchFamily="34" charset="0"/>
              </a:rPr>
              <a:t> surface topographies and aperture field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5541D-1385-445F-8274-370FCDD0DACD}"/>
              </a:ext>
            </a:extLst>
          </p:cNvPr>
          <p:cNvGrpSpPr/>
          <p:nvPr/>
        </p:nvGrpSpPr>
        <p:grpSpPr>
          <a:xfrm>
            <a:off x="7086600" y="1732130"/>
            <a:ext cx="2323182" cy="1828800"/>
            <a:chOff x="838200" y="3654893"/>
            <a:chExt cx="2323182" cy="18288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54DA4E1-8536-4536-86FC-23B56DD1A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654893"/>
              <a:ext cx="2323182" cy="18288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9D8B78-AB65-4E36-B232-97A28A934299}"/>
                </a:ext>
              </a:extLst>
            </p:cNvPr>
            <p:cNvSpPr txBox="1"/>
            <p:nvPr/>
          </p:nvSpPr>
          <p:spPr>
            <a:xfrm rot="20623147">
              <a:off x="1439002" y="4110975"/>
              <a:ext cx="1121578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cs typeface="Arial" panose="020B0604020202020204" pitchFamily="34" charset="0"/>
                </a:rPr>
                <a:t>Fabricated Fracture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7AC697F-234E-4C57-9D25-457D5C850117}"/>
              </a:ext>
            </a:extLst>
          </p:cNvPr>
          <p:cNvGrpSpPr/>
          <p:nvPr/>
        </p:nvGrpSpPr>
        <p:grpSpPr>
          <a:xfrm>
            <a:off x="3572431" y="1722638"/>
            <a:ext cx="2856870" cy="1628186"/>
            <a:chOff x="3572431" y="1722638"/>
            <a:chExt cx="2856870" cy="1628186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E266254E-3143-4ECA-A2C5-2B83F1807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72100" y="1722638"/>
              <a:ext cx="2503861" cy="1371600"/>
            </a:xfrm>
            <a:prstGeom prst="rect">
              <a:avLst/>
            </a:prstGeom>
          </p:spPr>
        </p:pic>
        <p:pic>
          <p:nvPicPr>
            <p:cNvPr id="40" name="Picture 39" descr="\documentclass{article}&#10;\usepackage{amsmath, amsfonts, amssymb, xcolor}&#10;\pagestyle{empty}&#10;\begin{document}&#10;&#10;&#10;\begin{equation*}&#10;L_c = L_x/8,\;\; \bar{a} = 0.4\,\text{mm},\;\; H = 0.8,\;\; \delta = 0.57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9A5420CA-88D4-45F8-80ED-C9D55EE5FFB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431" y="3204520"/>
              <a:ext cx="2856870" cy="146304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99910C2-4678-4738-A5F7-B2E463B3EE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69" y="1900849"/>
            <a:ext cx="4227629" cy="29718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68676B5-1AF7-4CD5-8F9E-836DFE148C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43971" y="1181898"/>
            <a:ext cx="1005840" cy="718951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C54EB08A-7589-4F4D-A0F6-4A23D5925B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80050" y="1247571"/>
            <a:ext cx="1005840" cy="5876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6A8634F-1166-4C78-BFDD-EEC1935E15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158" y="5317140"/>
            <a:ext cx="4828674" cy="640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818968-AE2A-4941-94AA-5ACD0E7410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4800" y="3640740"/>
            <a:ext cx="4828032" cy="139258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C1922DF-B2E4-436D-9B87-21BF54C5F08B}"/>
              </a:ext>
            </a:extLst>
          </p:cNvPr>
          <p:cNvSpPr txBox="1"/>
          <p:nvPr/>
        </p:nvSpPr>
        <p:spPr>
          <a:xfrm>
            <a:off x="7262155" y="5202879"/>
            <a:ext cx="464755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Simulations were performed using the theoretical field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8837AB2-DD4F-4406-B587-6C42AE043043}"/>
              </a:ext>
            </a:extLst>
          </p:cNvPr>
          <p:cNvSpPr txBox="1"/>
          <p:nvPr/>
        </p:nvSpPr>
        <p:spPr>
          <a:xfrm>
            <a:off x="7262155" y="5649443"/>
            <a:ext cx="434275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Wetting films are not resolved in 3-D simulations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8F75A5-41C9-4409-97F1-DDBDEEF4EA90}"/>
              </a:ext>
            </a:extLst>
          </p:cNvPr>
          <p:cNvGrpSpPr/>
          <p:nvPr/>
        </p:nvGrpSpPr>
        <p:grpSpPr>
          <a:xfrm>
            <a:off x="5562601" y="3644189"/>
            <a:ext cx="1066800" cy="608265"/>
            <a:chOff x="3411693" y="4274417"/>
            <a:chExt cx="1066800" cy="6082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12E2028-ADC1-4BCD-801A-4E21B1CFC9F5}"/>
                </a:ext>
              </a:extLst>
            </p:cNvPr>
            <p:cNvSpPr/>
            <p:nvPr/>
          </p:nvSpPr>
          <p:spPr>
            <a:xfrm>
              <a:off x="3411693" y="4274417"/>
              <a:ext cx="1066800" cy="608265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 descr="\documentclass{article}&#10;\usepackage{amsmath, amsfonts, amssymb, xcolor}&#10;\pagestyle{empty}&#10;\begin{document}&#10;&#10;&#10;\begin{equation*}&#10;M = \frac{\mu_1}{\mu_2}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284D5176-D27F-459E-894B-078FCB91A8D0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744" y="4376067"/>
              <a:ext cx="724696" cy="41148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74770F-58C6-4C1B-8A86-58AC3EB524AD}"/>
              </a:ext>
            </a:extLst>
          </p:cNvPr>
          <p:cNvGrpSpPr/>
          <p:nvPr/>
        </p:nvGrpSpPr>
        <p:grpSpPr>
          <a:xfrm>
            <a:off x="5562600" y="5317140"/>
            <a:ext cx="1066800" cy="608265"/>
            <a:chOff x="755323" y="4273298"/>
            <a:chExt cx="1066800" cy="60826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8CC406A-9C72-4517-B07C-14C9E27B5511}"/>
                </a:ext>
              </a:extLst>
            </p:cNvPr>
            <p:cNvSpPr/>
            <p:nvPr/>
          </p:nvSpPr>
          <p:spPr>
            <a:xfrm>
              <a:off x="755323" y="4273298"/>
              <a:ext cx="1066800" cy="608265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 descr="\documentclass{article}&#10;\usepackage{amsmath, amsfonts, amssymb, xcolor}&#10;\pagestyle{empty}&#10;\begin{document}&#10;&#10;&#10;\begin{equation*}&#10;Ca = \frac{\mu_1 U}{\sigma}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8C520EE4-E089-45FF-813F-FFFA946F29C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992" y="4371690"/>
              <a:ext cx="913462" cy="411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067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2">
            <a:extLst>
              <a:ext uri="{FF2B5EF4-FFF2-40B4-BE49-F238E27FC236}">
                <a16:creationId xmlns:a16="http://schemas.microsoft.com/office/drawing/2014/main" id="{7C795454-796C-4F63-B365-EA23491A5DEB}"/>
              </a:ext>
            </a:extLst>
          </p:cNvPr>
          <p:cNvSpPr txBox="1"/>
          <p:nvPr/>
        </p:nvSpPr>
        <p:spPr>
          <a:xfrm>
            <a:off x="152400" y="646733"/>
            <a:ext cx="1112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Results: Interface evolution</a:t>
            </a:r>
          </a:p>
        </p:txBody>
      </p:sp>
      <p:sp>
        <p:nvSpPr>
          <p:cNvPr id="15" name="Textfeld 4">
            <a:extLst>
              <a:ext uri="{FF2B5EF4-FFF2-40B4-BE49-F238E27FC236}">
                <a16:creationId xmlns:a16="http://schemas.microsoft.com/office/drawing/2014/main" id="{1D5898AD-E9C6-4CF4-B39A-FFD3F4D65B47}"/>
              </a:ext>
            </a:extLst>
          </p:cNvPr>
          <p:cNvSpPr txBox="1"/>
          <p:nvPr/>
        </p:nvSpPr>
        <p:spPr>
          <a:xfrm>
            <a:off x="11277600" y="6416188"/>
            <a:ext cx="6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+mn-lt"/>
              </a:rPr>
              <a:t>4 /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83B39-B47A-4C65-806C-3DDDD704781B}"/>
              </a:ext>
            </a:extLst>
          </p:cNvPr>
          <p:cNvSpPr txBox="1"/>
          <p:nvPr/>
        </p:nvSpPr>
        <p:spPr>
          <a:xfrm>
            <a:off x="683003" y="6482457"/>
            <a:ext cx="958239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en-US" sz="1000" b="1" i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Rahul Krishna | Depth-Integrated Modeling of Immiscible Two-Phase Flow in Rough Fractures: Comparison with Experimental Observations</a:t>
            </a:r>
          </a:p>
        </p:txBody>
      </p:sp>
      <p:pic>
        <p:nvPicPr>
          <p:cNvPr id="6" name="Picture 2" descr="InterPore 2025 (Albuquerque NM) - 17th annual meeting of International  Society for Porous Media -- showsbee.com">
            <a:extLst>
              <a:ext uri="{FF2B5EF4-FFF2-40B4-BE49-F238E27FC236}">
                <a16:creationId xmlns:a16="http://schemas.microsoft.com/office/drawing/2014/main" id="{F541F2B8-632E-4C6A-B717-F271ACDBF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75"/>
          <a:stretch/>
        </p:blipFill>
        <p:spPr bwMode="auto">
          <a:xfrm>
            <a:off x="185161" y="6338577"/>
            <a:ext cx="42443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2D_4X">
            <a:hlinkClick r:id="" action="ppaction://media"/>
            <a:extLst>
              <a:ext uri="{FF2B5EF4-FFF2-40B4-BE49-F238E27FC236}">
                <a16:creationId xmlns:a16="http://schemas.microsoft.com/office/drawing/2014/main" id="{80A135AE-0CC6-4A4F-B80C-A85368E8DF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0"/>
          <a:srcRect l="5131" r="4935"/>
          <a:stretch/>
        </p:blipFill>
        <p:spPr>
          <a:xfrm>
            <a:off x="8229600" y="1333500"/>
            <a:ext cx="3570785" cy="1985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3D_4X">
            <a:hlinkClick r:id="" action="ppaction://media"/>
            <a:extLst>
              <a:ext uri="{FF2B5EF4-FFF2-40B4-BE49-F238E27FC236}">
                <a16:creationId xmlns:a16="http://schemas.microsoft.com/office/drawing/2014/main" id="{092CA4EB-50C6-4B48-AC7B-BD28CC5F11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1"/>
          <a:srcRect l="5171" r="4662"/>
          <a:stretch/>
        </p:blipFill>
        <p:spPr>
          <a:xfrm>
            <a:off x="4343399" y="1333501"/>
            <a:ext cx="3580045" cy="1985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Exp_4X">
            <a:hlinkClick r:id="" action="ppaction://media"/>
            <a:extLst>
              <a:ext uri="{FF2B5EF4-FFF2-40B4-BE49-F238E27FC236}">
                <a16:creationId xmlns:a16="http://schemas.microsoft.com/office/drawing/2014/main" id="{45CB3801-1DEF-46CE-9C32-3386717E01F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22"/>
          <a:srcRect l="4761" r="4555"/>
          <a:stretch/>
        </p:blipFill>
        <p:spPr>
          <a:xfrm>
            <a:off x="440021" y="1334392"/>
            <a:ext cx="3600543" cy="1985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06A238-42E6-4162-8B14-21805BCE058C}"/>
              </a:ext>
            </a:extLst>
          </p:cNvPr>
          <p:cNvSpPr txBox="1"/>
          <p:nvPr/>
        </p:nvSpPr>
        <p:spPr>
          <a:xfrm>
            <a:off x="2878030" y="2988993"/>
            <a:ext cx="1189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Experiment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12386F-88A3-436C-A978-DEDCE7BEF9DC}"/>
              </a:ext>
            </a:extLst>
          </p:cNvPr>
          <p:cNvSpPr txBox="1"/>
          <p:nvPr/>
        </p:nvSpPr>
        <p:spPr>
          <a:xfrm>
            <a:off x="7422032" y="2988993"/>
            <a:ext cx="52859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3-D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0056A2-55E2-4E52-A02A-BBA52E64161E}"/>
              </a:ext>
            </a:extLst>
          </p:cNvPr>
          <p:cNvSpPr txBox="1"/>
          <p:nvPr/>
        </p:nvSpPr>
        <p:spPr>
          <a:xfrm>
            <a:off x="11292779" y="2988993"/>
            <a:ext cx="56197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2-D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26C5A4-34B7-4340-B6A9-9AD786D52649}"/>
              </a:ext>
            </a:extLst>
          </p:cNvPr>
          <p:cNvGrpSpPr/>
          <p:nvPr/>
        </p:nvGrpSpPr>
        <p:grpSpPr>
          <a:xfrm>
            <a:off x="4735187" y="1077620"/>
            <a:ext cx="2721626" cy="203581"/>
            <a:chOff x="4736105" y="1308403"/>
            <a:chExt cx="2721626" cy="203581"/>
          </a:xfrm>
        </p:grpSpPr>
        <p:pic>
          <p:nvPicPr>
            <p:cNvPr id="7" name="Picture 6" descr="\documentclass{article}&#10;\usepackage{amsmath, amsfonts, amssymb, xcolor}&#10;\pagestyle{empty}&#10;\begin{document}&#10;&#10;&#10;\begin{equation*}&#10;M = 1 / 100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39414976-474F-4051-A4EF-45177695F7CB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5" y="1308403"/>
              <a:ext cx="978895" cy="203581"/>
            </a:xfrm>
            <a:prstGeom prst="rect">
              <a:avLst/>
            </a:prstGeom>
          </p:spPr>
        </p:pic>
        <p:pic>
          <p:nvPicPr>
            <p:cNvPr id="9" name="Picture 8" descr="\documentclass{article}&#10;\usepackage{amsmath, amsfonts, amssymb, xcolor}&#10;\pagestyle{empty}&#10;\begin{document}&#10;&#10;&#10;\begin{equation*}&#10;\log(Ca) = -4.7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D6E94D9A-F7C9-4722-B073-4463F9C7B8CD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836" y="1308403"/>
              <a:ext cx="1362895" cy="20358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624C9B-984F-4C7A-BDEA-C4EE4E773DD7}"/>
              </a:ext>
            </a:extLst>
          </p:cNvPr>
          <p:cNvGrpSpPr/>
          <p:nvPr/>
        </p:nvGrpSpPr>
        <p:grpSpPr>
          <a:xfrm>
            <a:off x="4849283" y="3766853"/>
            <a:ext cx="2607530" cy="203581"/>
            <a:chOff x="4886348" y="3539263"/>
            <a:chExt cx="2607530" cy="203581"/>
          </a:xfrm>
        </p:grpSpPr>
        <p:pic>
          <p:nvPicPr>
            <p:cNvPr id="12" name="Picture 11" descr="\documentclass{article}&#10;\usepackage{amsmath, amsfonts, amssymb, xcolor}&#10;\pagestyle{empty}&#10;\begin{document}&#10;&#10;&#10;\begin{equation*}&#10;M = 70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E26FB4F0-13D2-4393-A3E0-62E2B354AC90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348" y="3574619"/>
              <a:ext cx="676571" cy="142629"/>
            </a:xfrm>
            <a:prstGeom prst="rect">
              <a:avLst/>
            </a:prstGeom>
          </p:spPr>
        </p:pic>
        <p:pic>
          <p:nvPicPr>
            <p:cNvPr id="14" name="Picture 13" descr="\documentclass{article}&#10;\usepackage{amsmath, amsfonts, amssymb, xcolor}&#10;\pagestyle{empty}&#10;\begin{document}&#10;&#10;&#10;\begin{equation*}&#10;\log(Ca) = -3.4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235236FD-26CC-4DE4-8D25-A9E2C9789481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421" y="3539263"/>
              <a:ext cx="1360457" cy="203581"/>
            </a:xfrm>
            <a:prstGeom prst="rect">
              <a:avLst/>
            </a:prstGeom>
          </p:spPr>
        </p:pic>
      </p:grpSp>
      <p:pic>
        <p:nvPicPr>
          <p:cNvPr id="17" name="Exp_M_70-ezgif.com-gif-to-mp4-converter">
            <a:hlinkClick r:id="" action="ppaction://media"/>
            <a:extLst>
              <a:ext uri="{FF2B5EF4-FFF2-40B4-BE49-F238E27FC236}">
                <a16:creationId xmlns:a16="http://schemas.microsoft.com/office/drawing/2014/main" id="{BE59B283-1557-4763-8294-DEE191C8A77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2840" y="4046057"/>
            <a:ext cx="3607724" cy="1984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3D_M_70-ezgif.com-gif-to-mp4-converter">
            <a:hlinkClick r:id="" action="ppaction://media"/>
            <a:extLst>
              <a:ext uri="{FF2B5EF4-FFF2-40B4-BE49-F238E27FC236}">
                <a16:creationId xmlns:a16="http://schemas.microsoft.com/office/drawing/2014/main" id="{C6AFA2C6-A0DA-4488-8784-C7F1960942F8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28"/>
          <a:srcRect l="7943" t="4522" r="8183" b="5066"/>
          <a:stretch/>
        </p:blipFill>
        <p:spPr>
          <a:xfrm>
            <a:off x="4323954" y="4046057"/>
            <a:ext cx="3618933" cy="1984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2D_M_70-ezgif.com-gif-to-mp4-converter">
            <a:hlinkClick r:id="" action="ppaction://media"/>
            <a:extLst>
              <a:ext uri="{FF2B5EF4-FFF2-40B4-BE49-F238E27FC236}">
                <a16:creationId xmlns:a16="http://schemas.microsoft.com/office/drawing/2014/main" id="{4BA864CE-7131-43AF-AC0C-EDC254183246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29"/>
          <a:srcRect l="7500" t="4140" r="7500" b="4398"/>
          <a:stretch/>
        </p:blipFill>
        <p:spPr>
          <a:xfrm>
            <a:off x="8226277" y="4046057"/>
            <a:ext cx="3598103" cy="19842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019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1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1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11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7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8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  <p:bldLst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2">
            <a:extLst>
              <a:ext uri="{FF2B5EF4-FFF2-40B4-BE49-F238E27FC236}">
                <a16:creationId xmlns:a16="http://schemas.microsoft.com/office/drawing/2014/main" id="{7C795454-796C-4F63-B365-EA23491A5DEB}"/>
              </a:ext>
            </a:extLst>
          </p:cNvPr>
          <p:cNvSpPr txBox="1"/>
          <p:nvPr/>
        </p:nvSpPr>
        <p:spPr>
          <a:xfrm>
            <a:off x="152400" y="646733"/>
            <a:ext cx="568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Results: Interface evolution</a:t>
            </a:r>
          </a:p>
        </p:txBody>
      </p:sp>
      <p:sp>
        <p:nvSpPr>
          <p:cNvPr id="15" name="Textfeld 4">
            <a:extLst>
              <a:ext uri="{FF2B5EF4-FFF2-40B4-BE49-F238E27FC236}">
                <a16:creationId xmlns:a16="http://schemas.microsoft.com/office/drawing/2014/main" id="{1D5898AD-E9C6-4CF4-B39A-FFD3F4D65B47}"/>
              </a:ext>
            </a:extLst>
          </p:cNvPr>
          <p:cNvSpPr txBox="1"/>
          <p:nvPr/>
        </p:nvSpPr>
        <p:spPr>
          <a:xfrm>
            <a:off x="11277600" y="6416188"/>
            <a:ext cx="6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+mn-lt"/>
              </a:rPr>
              <a:t>5 /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83B39-B47A-4C65-806C-3DDDD704781B}"/>
              </a:ext>
            </a:extLst>
          </p:cNvPr>
          <p:cNvSpPr txBox="1"/>
          <p:nvPr/>
        </p:nvSpPr>
        <p:spPr>
          <a:xfrm>
            <a:off x="683003" y="6482457"/>
            <a:ext cx="958239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en-US" sz="1000" b="1" i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Rahul Krishna | Depth-Integrated Modeling of Immiscible Two-Phase Flow in Rough Fractures: Comparison with Experimental Observations</a:t>
            </a:r>
          </a:p>
        </p:txBody>
      </p:sp>
      <p:pic>
        <p:nvPicPr>
          <p:cNvPr id="6" name="Picture 2" descr="InterPore 2025 (Albuquerque NM) - 17th annual meeting of International  Society for Porous Media -- showsbee.com">
            <a:extLst>
              <a:ext uri="{FF2B5EF4-FFF2-40B4-BE49-F238E27FC236}">
                <a16:creationId xmlns:a16="http://schemas.microsoft.com/office/drawing/2014/main" id="{F541F2B8-632E-4C6A-B717-F271ACDBF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75"/>
          <a:stretch/>
        </p:blipFill>
        <p:spPr bwMode="auto">
          <a:xfrm>
            <a:off x="185161" y="6338577"/>
            <a:ext cx="42443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C93122D5-055A-4A10-AF99-D8D4722EBA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95069"/>
          <a:stretch/>
        </p:blipFill>
        <p:spPr>
          <a:xfrm rot="5400000">
            <a:off x="7379715" y="4830118"/>
            <a:ext cx="144006" cy="18288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DC1691A-133C-4911-BA48-2450F2CE5610}"/>
              </a:ext>
            </a:extLst>
          </p:cNvPr>
          <p:cNvSpPr txBox="1"/>
          <p:nvPr/>
        </p:nvSpPr>
        <p:spPr>
          <a:xfrm>
            <a:off x="6824173" y="5403834"/>
            <a:ext cx="12550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cs typeface="Arial" panose="020B0604020202020204" pitchFamily="34" charset="0"/>
              </a:rPr>
              <a:t>Time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3E44297-F6A7-4FEB-93EE-502E2D456868}"/>
              </a:ext>
            </a:extLst>
          </p:cNvPr>
          <p:cNvGrpSpPr/>
          <p:nvPr/>
        </p:nvGrpSpPr>
        <p:grpSpPr>
          <a:xfrm>
            <a:off x="152399" y="1143325"/>
            <a:ext cx="5684937" cy="4707910"/>
            <a:chOff x="408367" y="1191574"/>
            <a:chExt cx="5684937" cy="470791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4F3AD44-60BB-4F67-A6F8-E1FE56EF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04" y="1649043"/>
              <a:ext cx="5486400" cy="4213146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63209D5-355A-4DC1-A40A-EE5C594CAAC7}"/>
                </a:ext>
              </a:extLst>
            </p:cNvPr>
            <p:cNvSpPr txBox="1"/>
            <p:nvPr/>
          </p:nvSpPr>
          <p:spPr>
            <a:xfrm>
              <a:off x="889517" y="1392742"/>
              <a:ext cx="124504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cs typeface="Arial" panose="020B0604020202020204" pitchFamily="34" charset="0"/>
                </a:rPr>
                <a:t>Experiment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9607C0E-96A9-4407-A556-797A966B7688}"/>
                </a:ext>
              </a:extLst>
            </p:cNvPr>
            <p:cNvSpPr txBox="1"/>
            <p:nvPr/>
          </p:nvSpPr>
          <p:spPr>
            <a:xfrm>
              <a:off x="3085805" y="1413189"/>
              <a:ext cx="52859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cs typeface="Arial" panose="020B0604020202020204" pitchFamily="34" charset="0"/>
                </a:rPr>
                <a:t>3-D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86A09CA-4A9E-4449-B915-BC36795398AA}"/>
                </a:ext>
              </a:extLst>
            </p:cNvPr>
            <p:cNvSpPr txBox="1"/>
            <p:nvPr/>
          </p:nvSpPr>
          <p:spPr>
            <a:xfrm>
              <a:off x="4904168" y="1413189"/>
              <a:ext cx="56197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cs typeface="Arial" panose="020B0604020202020204" pitchFamily="34" charset="0"/>
                </a:rPr>
                <a:t>2-D</a:t>
              </a:r>
            </a:p>
          </p:txBody>
        </p:sp>
        <p:pic>
          <p:nvPicPr>
            <p:cNvPr id="60" name="Picture 59" descr="\documentclass{article}&#10;\usepackage{amsmath, amsfonts, amssymb, xcolor}&#10;\pagestyle{empty}&#10;\begin{document}&#10;&#10;&#10;\begin{equation*}&#10;M = 1 / 200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89BAA840-A25A-4943-A848-6D42649995C3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457" y="1191574"/>
              <a:ext cx="967294" cy="201168"/>
            </a:xfrm>
            <a:prstGeom prst="rect">
              <a:avLst/>
            </a:prstGeom>
            <a:solidFill>
              <a:srgbClr val="92D050"/>
            </a:solidFill>
          </p:spPr>
        </p:pic>
        <p:pic>
          <p:nvPicPr>
            <p:cNvPr id="61" name="Picture 60" descr="\documentclass{article}&#10;\usepackage{amsmath, amsfonts, amssymb, xcolor}&#10;\pagestyle{empty}&#10;\begin{document}&#10;&#10;&#10;\begin{equation*}&#10;\log(Ca)=-6.4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5631A1EE-D0EF-40DE-91DA-BE035D0E9C32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5462" y="5312970"/>
              <a:ext cx="1020343" cy="152686"/>
            </a:xfrm>
            <a:prstGeom prst="rect">
              <a:avLst/>
            </a:prstGeom>
          </p:spPr>
        </p:pic>
        <p:pic>
          <p:nvPicPr>
            <p:cNvPr id="62" name="Picture 61" descr="\documentclass{article}&#10;\usepackage{amsmath, amsfonts, amssymb, xcolor}&#10;\pagestyle{empty}&#10;\begin{document}&#10;&#10;&#10;\begin{equation*}&#10;-4.7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BAB3FEF7-76C4-4798-A9DE-BF236028BE55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5681" y="4283928"/>
              <a:ext cx="298057" cy="106971"/>
            </a:xfrm>
            <a:prstGeom prst="rect">
              <a:avLst/>
            </a:prstGeom>
          </p:spPr>
        </p:pic>
        <p:pic>
          <p:nvPicPr>
            <p:cNvPr id="63" name="Picture 62" descr="\documentclass{article}&#10;\usepackage{amsmath, amsfonts, amssymb, xcolor}&#10;\pagestyle{empty}&#10;\begin{document}&#10;&#10;&#10;\begin{equation*}&#10;-3.7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A0F726FB-AFBA-4DC8-BD46-7CDB6B1E024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5681" y="3268841"/>
              <a:ext cx="298057" cy="106971"/>
            </a:xfrm>
            <a:prstGeom prst="rect">
              <a:avLst/>
            </a:prstGeom>
          </p:spPr>
        </p:pic>
        <p:pic>
          <p:nvPicPr>
            <p:cNvPr id="64" name="Picture 63" descr="\documentclass{article}&#10;\usepackage{amsmath, amsfonts, amssymb, xcolor}&#10;\pagestyle{empty}&#10;\begin{document}&#10;&#10;&#10;\begin{equation*}&#10;-3.4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E97B3B6F-8346-4854-961E-E028A1BE09D3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7052" y="2194165"/>
              <a:ext cx="296229" cy="10605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518F599-B481-4365-AC15-C0C8E7726283}"/>
              </a:ext>
            </a:extLst>
          </p:cNvPr>
          <p:cNvGrpSpPr/>
          <p:nvPr/>
        </p:nvGrpSpPr>
        <p:grpSpPr>
          <a:xfrm>
            <a:off x="6403695" y="1197575"/>
            <a:ext cx="5651932" cy="3547911"/>
            <a:chOff x="6403695" y="1197575"/>
            <a:chExt cx="5651932" cy="354791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E9978A3-C079-4E65-97EA-2DFEA0516525}"/>
                </a:ext>
              </a:extLst>
            </p:cNvPr>
            <p:cNvSpPr txBox="1"/>
            <p:nvPr/>
          </p:nvSpPr>
          <p:spPr>
            <a:xfrm>
              <a:off x="6865129" y="1338513"/>
              <a:ext cx="11968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cs typeface="Arial" panose="020B0604020202020204" pitchFamily="34" charset="0"/>
                </a:rPr>
                <a:t>Experiment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F3B8AEE-3C8C-4427-890B-CBE44EA7AD73}"/>
                </a:ext>
              </a:extLst>
            </p:cNvPr>
            <p:cNvSpPr txBox="1"/>
            <p:nvPr/>
          </p:nvSpPr>
          <p:spPr>
            <a:xfrm>
              <a:off x="9048128" y="1338513"/>
              <a:ext cx="52859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cs typeface="Arial" panose="020B0604020202020204" pitchFamily="34" charset="0"/>
                </a:rPr>
                <a:t>3-D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B34666F-C62C-4F79-BBD2-0666971E8B31}"/>
                </a:ext>
              </a:extLst>
            </p:cNvPr>
            <p:cNvSpPr txBox="1"/>
            <p:nvPr/>
          </p:nvSpPr>
          <p:spPr>
            <a:xfrm>
              <a:off x="10920080" y="1338513"/>
              <a:ext cx="56197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cs typeface="Arial" panose="020B0604020202020204" pitchFamily="34" charset="0"/>
                </a:rPr>
                <a:t>2-D</a:t>
              </a:r>
            </a:p>
          </p:txBody>
        </p:sp>
        <p:pic>
          <p:nvPicPr>
            <p:cNvPr id="68" name="Picture 67" descr="\documentclass{article}&#10;\usepackage{amsmath, amsfonts, amssymb, xcolor}&#10;\pagestyle{empty}&#10;\begin{document}&#10;&#10;&#10;\begin{equation*}&#10;-4.7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9FFF73D5-3433-4D30-9678-9461C452FD2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326246" y="3849720"/>
              <a:ext cx="298057" cy="106971"/>
            </a:xfrm>
            <a:prstGeom prst="rect">
              <a:avLst/>
            </a:prstGeom>
          </p:spPr>
        </p:pic>
        <p:pic>
          <p:nvPicPr>
            <p:cNvPr id="69" name="Picture 68" descr="\documentclass{article}&#10;\usepackage{amsmath, amsfonts, amssymb, xcolor}&#10;\pagestyle{empty}&#10;\begin{document}&#10;&#10;&#10;\begin{equation*}&#10;-3.7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8222777F-7AA8-45FC-809E-EE52ADAF10F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335717" y="3142243"/>
              <a:ext cx="298057" cy="106971"/>
            </a:xfrm>
            <a:prstGeom prst="rect">
              <a:avLst/>
            </a:prstGeom>
          </p:spPr>
        </p:pic>
        <p:pic>
          <p:nvPicPr>
            <p:cNvPr id="70" name="Picture 69" descr="\documentclass{article}&#10;\usepackage{amsmath, amsfonts, amssymb, xcolor}&#10;\pagestyle{empty}&#10;\begin{document}&#10;&#10;&#10;\begin{equation*}&#10;-3.4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D22DC389-9BB2-411A-A81D-6A88F025D33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336174" y="2084996"/>
              <a:ext cx="296229" cy="10605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EA5FA38-B290-44F7-AE86-33B71470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227" y="1585032"/>
              <a:ext cx="5486400" cy="3137896"/>
            </a:xfrm>
            <a:prstGeom prst="rect">
              <a:avLst/>
            </a:prstGeom>
          </p:spPr>
        </p:pic>
        <p:pic>
          <p:nvPicPr>
            <p:cNvPr id="72" name="Picture 71" descr="\documentclass{article}&#10;\usepackage{amsmath, amsfonts, amssymb, xcolor}&#10;\pagestyle{empty}&#10;\begin{document}&#10;&#10;&#10;\begin{equation*}&#10;\log(Ca)=-6.4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C2002782-3B73-4BB9-A773-F0BBBBFCF77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32787" b="1"/>
            <a:stretch/>
          </p:blipFill>
          <p:spPr>
            <a:xfrm rot="16200000">
              <a:off x="6137137" y="4326243"/>
              <a:ext cx="685801" cy="152686"/>
            </a:xfrm>
            <a:prstGeom prst="rect">
              <a:avLst/>
            </a:prstGeom>
          </p:spPr>
        </p:pic>
        <p:pic>
          <p:nvPicPr>
            <p:cNvPr id="73" name="Picture 72" descr="\documentclass{article}&#10;\usepackage{amsmath, amsfonts, amssymb, xcolor}&#10;\pagestyle{empty}&#10;\begin{document}&#10;&#10;&#10;\begin{equation*}&#10;M = 70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47E4B599-E2EE-420E-AE74-D1C18851350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8150" y="1197575"/>
              <a:ext cx="668553" cy="140938"/>
            </a:xfrm>
            <a:prstGeom prst="rect">
              <a:avLst/>
            </a:prstGeom>
            <a:solidFill>
              <a:srgbClr val="92D050"/>
            </a:solidFill>
          </p:spPr>
        </p:pic>
      </p:grpSp>
    </p:spTree>
    <p:extLst>
      <p:ext uri="{BB962C8B-B14F-4D97-AF65-F5344CB8AC3E}">
        <p14:creationId xmlns:p14="http://schemas.microsoft.com/office/powerpoint/2010/main" val="91006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FFF3C8A4-D533-4FE5-8F1E-38A7674C8C5F}"/>
              </a:ext>
            </a:extLst>
          </p:cNvPr>
          <p:cNvGrpSpPr/>
          <p:nvPr/>
        </p:nvGrpSpPr>
        <p:grpSpPr>
          <a:xfrm>
            <a:off x="4380665" y="1678341"/>
            <a:ext cx="3657600" cy="2030400"/>
            <a:chOff x="3886200" y="2105025"/>
            <a:chExt cx="3657600" cy="2030400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65DC575-1747-40C7-ABEF-8FEBBC43D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2105025"/>
              <a:ext cx="3657600" cy="2030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061E0FF-8441-4E40-98E1-A721124398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72000" y="2266952"/>
              <a:ext cx="0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1BD2EB0-9EBD-4170-8285-BFB6F2317C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72000" y="2652714"/>
              <a:ext cx="0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1E81C80-6057-49EB-923E-DCF81AA280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72000" y="3219454"/>
              <a:ext cx="0" cy="10715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8F7BDE-86A0-4D67-8E52-168999F6EA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72000" y="3390896"/>
              <a:ext cx="0" cy="381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E4FE0B8-674B-4056-B225-2F4ACD408B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72000" y="4007647"/>
              <a:ext cx="0" cy="9682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B2A9783-895F-449D-8C21-28DB2D43BA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57800" y="2461820"/>
              <a:ext cx="0" cy="21986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8505B41-74D1-4204-8580-B2421B0EA0C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57800" y="3273029"/>
              <a:ext cx="0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F1746D6-F20D-46E2-8286-DD6B0CD215F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57800" y="3962400"/>
              <a:ext cx="0" cy="17302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extfeld 2">
            <a:extLst>
              <a:ext uri="{FF2B5EF4-FFF2-40B4-BE49-F238E27FC236}">
                <a16:creationId xmlns:a16="http://schemas.microsoft.com/office/drawing/2014/main" id="{7C795454-796C-4F63-B365-EA23491A5DEB}"/>
              </a:ext>
            </a:extLst>
          </p:cNvPr>
          <p:cNvSpPr txBox="1"/>
          <p:nvPr/>
        </p:nvSpPr>
        <p:spPr>
          <a:xfrm>
            <a:off x="152400" y="646733"/>
            <a:ext cx="708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Results: Typical finger-width at breakthrough</a:t>
            </a:r>
          </a:p>
        </p:txBody>
      </p:sp>
      <p:sp>
        <p:nvSpPr>
          <p:cNvPr id="15" name="Textfeld 4">
            <a:extLst>
              <a:ext uri="{FF2B5EF4-FFF2-40B4-BE49-F238E27FC236}">
                <a16:creationId xmlns:a16="http://schemas.microsoft.com/office/drawing/2014/main" id="{1D5898AD-E9C6-4CF4-B39A-FFD3F4D65B47}"/>
              </a:ext>
            </a:extLst>
          </p:cNvPr>
          <p:cNvSpPr txBox="1"/>
          <p:nvPr/>
        </p:nvSpPr>
        <p:spPr>
          <a:xfrm>
            <a:off x="11277600" y="6416188"/>
            <a:ext cx="6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+mn-lt"/>
              </a:rPr>
              <a:t>6 /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83B39-B47A-4C65-806C-3DDDD704781B}"/>
              </a:ext>
            </a:extLst>
          </p:cNvPr>
          <p:cNvSpPr txBox="1"/>
          <p:nvPr/>
        </p:nvSpPr>
        <p:spPr>
          <a:xfrm>
            <a:off x="683003" y="6482457"/>
            <a:ext cx="958239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en-US" sz="1000" b="1" i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Rahul Krishna | Depth-Integrated Modeling of Immiscible Two-Phase Flow in Rough Fractures: Comparison with Experimental Observations</a:t>
            </a:r>
          </a:p>
        </p:txBody>
      </p:sp>
      <p:pic>
        <p:nvPicPr>
          <p:cNvPr id="6" name="Picture 2" descr="InterPore 2025 (Albuquerque NM) - 17th annual meeting of International  Society for Porous Media -- showsbee.com">
            <a:extLst>
              <a:ext uri="{FF2B5EF4-FFF2-40B4-BE49-F238E27FC236}">
                <a16:creationId xmlns:a16="http://schemas.microsoft.com/office/drawing/2014/main" id="{F541F2B8-632E-4C6A-B717-F271ACDBF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75"/>
          <a:stretch/>
        </p:blipFill>
        <p:spPr bwMode="auto">
          <a:xfrm>
            <a:off x="185161" y="6338577"/>
            <a:ext cx="42443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3E88C-76F0-4262-956B-A8438F9325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26496" y="3670642"/>
            <a:ext cx="3200400" cy="223870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9C4B044-BF44-4C26-8C29-F9BABCDD07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66252" y="3670641"/>
            <a:ext cx="3200400" cy="22387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3B37DE-C192-4F18-B935-A3FEFAAA7502}"/>
              </a:ext>
            </a:extLst>
          </p:cNvPr>
          <p:cNvGrpSpPr/>
          <p:nvPr/>
        </p:nvGrpSpPr>
        <p:grpSpPr>
          <a:xfrm>
            <a:off x="586740" y="3670642"/>
            <a:ext cx="3200400" cy="2238703"/>
            <a:chOff x="76200" y="2514601"/>
            <a:chExt cx="3200400" cy="2238703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4D7E04C-F9C1-44FC-8F07-66AFED6A5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6200" y="2514601"/>
              <a:ext cx="3200400" cy="2238703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6D9B95B-0B03-47A0-A849-1285C6949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905000" y="2667000"/>
              <a:ext cx="1280160" cy="50168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DB473-528A-4DE1-898E-0024B8A49BFC}"/>
              </a:ext>
            </a:extLst>
          </p:cNvPr>
          <p:cNvGrpSpPr/>
          <p:nvPr/>
        </p:nvGrpSpPr>
        <p:grpSpPr>
          <a:xfrm>
            <a:off x="1272540" y="1618514"/>
            <a:ext cx="2286000" cy="1975929"/>
            <a:chOff x="1272540" y="1189120"/>
            <a:chExt cx="2286000" cy="19759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CCB5902-131F-42B8-AB62-CA5A083C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2540" y="1409571"/>
              <a:ext cx="2286000" cy="175547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CB615BE-B1AB-4C66-843A-12AD116D0AE6}"/>
                </a:ext>
              </a:extLst>
            </p:cNvPr>
            <p:cNvSpPr txBox="1"/>
            <p:nvPr/>
          </p:nvSpPr>
          <p:spPr>
            <a:xfrm>
              <a:off x="1403295" y="1189120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Exp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9BA9210-FBE9-483F-B601-90781CBE27E2}"/>
                </a:ext>
              </a:extLst>
            </p:cNvPr>
            <p:cNvSpPr txBox="1"/>
            <p:nvPr/>
          </p:nvSpPr>
          <p:spPr>
            <a:xfrm>
              <a:off x="2169731" y="1198172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3-D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EE7C72C-4F05-4702-8A9C-DA90291C1874}"/>
                </a:ext>
              </a:extLst>
            </p:cNvPr>
            <p:cNvSpPr txBox="1"/>
            <p:nvPr/>
          </p:nvSpPr>
          <p:spPr>
            <a:xfrm>
              <a:off x="2909781" y="1198172"/>
              <a:ext cx="561977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2-D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5041E5-D482-43A2-9E1B-DEBBCBE1AE78}"/>
              </a:ext>
            </a:extLst>
          </p:cNvPr>
          <p:cNvGrpSpPr/>
          <p:nvPr/>
        </p:nvGrpSpPr>
        <p:grpSpPr>
          <a:xfrm>
            <a:off x="5105400" y="1621169"/>
            <a:ext cx="2286000" cy="1971534"/>
            <a:chOff x="5105400" y="1191775"/>
            <a:chExt cx="2286000" cy="197153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5B2CE1D-BEB1-48AB-A186-1E69FBF5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105400" y="1409571"/>
              <a:ext cx="2286000" cy="175373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02B06E-8025-46A3-88DE-CDA16CB4A100}"/>
                </a:ext>
              </a:extLst>
            </p:cNvPr>
            <p:cNvSpPr txBox="1"/>
            <p:nvPr/>
          </p:nvSpPr>
          <p:spPr>
            <a:xfrm>
              <a:off x="5219637" y="1191775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Exp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A804931-9635-4499-A079-7CC7FD8FB188}"/>
                </a:ext>
              </a:extLst>
            </p:cNvPr>
            <p:cNvSpPr txBox="1"/>
            <p:nvPr/>
          </p:nvSpPr>
          <p:spPr>
            <a:xfrm>
              <a:off x="5986073" y="1200827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3-D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D609E7A-A712-41E2-8C01-3EC7E7B7406C}"/>
                </a:ext>
              </a:extLst>
            </p:cNvPr>
            <p:cNvSpPr txBox="1"/>
            <p:nvPr/>
          </p:nvSpPr>
          <p:spPr>
            <a:xfrm>
              <a:off x="6726123" y="1200827"/>
              <a:ext cx="561977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2-D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164E80-3045-42D9-AAF4-B5850E8D9065}"/>
              </a:ext>
            </a:extLst>
          </p:cNvPr>
          <p:cNvGrpSpPr/>
          <p:nvPr/>
        </p:nvGrpSpPr>
        <p:grpSpPr>
          <a:xfrm>
            <a:off x="8924273" y="1618514"/>
            <a:ext cx="2286000" cy="1526866"/>
            <a:chOff x="8924273" y="1189120"/>
            <a:chExt cx="2286000" cy="152686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62345A0-B10B-424A-A4CE-1D80BC994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273" y="1408530"/>
              <a:ext cx="2286000" cy="1307456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0B35B7E-732F-4C1E-84B9-FF8E4767D4CB}"/>
                </a:ext>
              </a:extLst>
            </p:cNvPr>
            <p:cNvSpPr txBox="1"/>
            <p:nvPr/>
          </p:nvSpPr>
          <p:spPr>
            <a:xfrm>
              <a:off x="9060117" y="1189120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Exp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103F558-7112-45AE-B534-D2703A1B8AE6}"/>
                </a:ext>
              </a:extLst>
            </p:cNvPr>
            <p:cNvSpPr txBox="1"/>
            <p:nvPr/>
          </p:nvSpPr>
          <p:spPr>
            <a:xfrm>
              <a:off x="9826553" y="1198172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3-D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1383B86-C450-4E19-83B9-BF35641981BD}"/>
                </a:ext>
              </a:extLst>
            </p:cNvPr>
            <p:cNvSpPr txBox="1"/>
            <p:nvPr/>
          </p:nvSpPr>
          <p:spPr>
            <a:xfrm>
              <a:off x="10566603" y="1198172"/>
              <a:ext cx="561977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2-D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603C403-5607-498E-86BB-524912A3547C}"/>
              </a:ext>
            </a:extLst>
          </p:cNvPr>
          <p:cNvCxnSpPr>
            <a:cxnSpLocks/>
          </p:cNvCxnSpPr>
          <p:nvPr/>
        </p:nvCxnSpPr>
        <p:spPr bwMode="auto">
          <a:xfrm flipV="1">
            <a:off x="2780654" y="1678341"/>
            <a:ext cx="1600011" cy="62215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0FDB1B0-1232-4E02-87FD-C0D0792C4604}"/>
              </a:ext>
            </a:extLst>
          </p:cNvPr>
          <p:cNvCxnSpPr>
            <a:cxnSpLocks/>
          </p:cNvCxnSpPr>
          <p:nvPr/>
        </p:nvCxnSpPr>
        <p:spPr bwMode="auto">
          <a:xfrm>
            <a:off x="2776687" y="2689509"/>
            <a:ext cx="1600011" cy="10192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1" name="Picture 90" descr="\documentclass{article}&#10;\usepackage{amsmath, amsfonts, amssymb, xcolor}&#10;\pagestyle{empty}&#10;\begin{document}&#10;&#10;&#10;\begin{equation*}&#10;M = 1 / 200&#10;\end{equation*}&#10;&#10;\end{document}" title="IguanaTex Picture Display">
            <a:extLst>
              <a:ext uri="{FF2B5EF4-FFF2-40B4-BE49-F238E27FC236}">
                <a16:creationId xmlns:a16="http://schemas.microsoft.com/office/drawing/2014/main" id="{1FDD7F70-C30B-46AE-BB4B-C1FF28BB97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93" y="1244367"/>
            <a:ext cx="967294" cy="201168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92" name="Picture 91" descr="\documentclass{article}&#10;\usepackage{amsmath, amsfonts, amssymb, xcolor}&#10;\pagestyle{empty}&#10;\begin{document}&#10;&#10;&#10;\begin{equation*}&#10;M = 70&#10;\end{equation*}&#10;&#10;\end{document}" title="IguanaTex Picture Display">
            <a:extLst>
              <a:ext uri="{FF2B5EF4-FFF2-40B4-BE49-F238E27FC236}">
                <a16:creationId xmlns:a16="http://schemas.microsoft.com/office/drawing/2014/main" id="{E4FEC93F-9D96-4254-8B80-656FBBF09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96" y="1274482"/>
            <a:ext cx="668553" cy="140938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93" name="Picture 92" descr="\documentclass{article}&#10;\usepackage{amsmath, amsfonts, amssymb, xcolor}&#10;\pagestyle{empty}&#10;\begin{document}&#10;&#10;&#10;\begin{equation*}&#10;M = 1 / 100&#10;\end{equation*}&#10;&#10;\end{document}" title="IguanaTex Picture Display">
            <a:extLst>
              <a:ext uri="{FF2B5EF4-FFF2-40B4-BE49-F238E27FC236}">
                <a16:creationId xmlns:a16="http://schemas.microsoft.com/office/drawing/2014/main" id="{D2BBE7FD-06C0-4FEF-845F-3227CE1F4E2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52" y="1244367"/>
            <a:ext cx="978895" cy="203581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94" name="Picture 93" descr="\documentclass{article}&#10;\usepackage{amsmath, amsfonts, amssymb, xcolor}&#10;\pagestyle{empty}&#10;\begin{document}&#10;&#10;&#10;\begin{equation*}&#10;\log(Ca)=-6.4&#10;\end{equation*}&#10;&#10;\end{document}" title="IguanaTex Picture Display">
            <a:extLst>
              <a:ext uri="{FF2B5EF4-FFF2-40B4-BE49-F238E27FC236}">
                <a16:creationId xmlns:a16="http://schemas.microsoft.com/office/drawing/2014/main" id="{48993399-FE34-431E-B908-D8D746028B9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5" t="-21429" r="-1"/>
          <a:stretch/>
        </p:blipFill>
        <p:spPr>
          <a:xfrm rot="16200000">
            <a:off x="1083683" y="3353946"/>
            <a:ext cx="230619" cy="132921"/>
          </a:xfrm>
          <a:prstGeom prst="rect">
            <a:avLst/>
          </a:prstGeom>
        </p:spPr>
      </p:pic>
      <p:pic>
        <p:nvPicPr>
          <p:cNvPr id="95" name="Picture 94" descr="\documentclass{article}&#10;\usepackage{amsmath, amsfonts, amssymb, xcolor}&#10;\pagestyle{empty}&#10;\begin{document}&#10;&#10;&#10;\begin{equation*}&#10;-4.7&#10;\end{equation*}&#10;&#10;\end{document}" title="IguanaTex Picture Display">
            <a:extLst>
              <a:ext uri="{FF2B5EF4-FFF2-40B4-BE49-F238E27FC236}">
                <a16:creationId xmlns:a16="http://schemas.microsoft.com/office/drawing/2014/main" id="{8BD007A4-6478-4C5E-BF05-E90DC1C254C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3344" y="2914875"/>
            <a:ext cx="219456" cy="78762"/>
          </a:xfrm>
          <a:prstGeom prst="rect">
            <a:avLst/>
          </a:prstGeom>
        </p:spPr>
      </p:pic>
      <p:pic>
        <p:nvPicPr>
          <p:cNvPr id="96" name="Picture 95" descr="\documentclass{article}&#10;\usepackage{amsmath, amsfonts, amssymb, xcolor}&#10;\pagestyle{empty}&#10;\begin{document}&#10;&#10;&#10;\begin{equation*}&#10;-3.7&#10;\end{equation*}&#10;&#10;\end{document}" title="IguanaTex Picture Display">
            <a:extLst>
              <a:ext uri="{FF2B5EF4-FFF2-40B4-BE49-F238E27FC236}">
                <a16:creationId xmlns:a16="http://schemas.microsoft.com/office/drawing/2014/main" id="{58B6C9E6-4807-45D2-BDED-DABE039948A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3345" y="2459769"/>
            <a:ext cx="219456" cy="78762"/>
          </a:xfrm>
          <a:prstGeom prst="rect">
            <a:avLst/>
          </a:prstGeom>
        </p:spPr>
      </p:pic>
      <p:pic>
        <p:nvPicPr>
          <p:cNvPr id="97" name="Picture 96" descr="\documentclass{article}&#10;\usepackage{amsmath, amsfonts, amssymb, xcolor}&#10;\pagestyle{empty}&#10;\begin{document}&#10;&#10;&#10;\begin{equation*}&#10;-3.4&#10;\end{equation*}&#10;&#10;\end{document}" title="IguanaTex Picture Display">
            <a:extLst>
              <a:ext uri="{FF2B5EF4-FFF2-40B4-BE49-F238E27FC236}">
                <a16:creationId xmlns:a16="http://schemas.microsoft.com/office/drawing/2014/main" id="{5C390D6D-0041-4393-9034-E346CFB4354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3250" y="2019467"/>
            <a:ext cx="219456" cy="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2">
            <a:extLst>
              <a:ext uri="{FF2B5EF4-FFF2-40B4-BE49-F238E27FC236}">
                <a16:creationId xmlns:a16="http://schemas.microsoft.com/office/drawing/2014/main" id="{7C795454-796C-4F63-B365-EA23491A5DEB}"/>
              </a:ext>
            </a:extLst>
          </p:cNvPr>
          <p:cNvSpPr txBox="1"/>
          <p:nvPr/>
        </p:nvSpPr>
        <p:spPr>
          <a:xfrm>
            <a:off x="152400" y="646733"/>
            <a:ext cx="708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Results: Interface length evolution</a:t>
            </a:r>
          </a:p>
        </p:txBody>
      </p:sp>
      <p:sp>
        <p:nvSpPr>
          <p:cNvPr id="15" name="Textfeld 4">
            <a:extLst>
              <a:ext uri="{FF2B5EF4-FFF2-40B4-BE49-F238E27FC236}">
                <a16:creationId xmlns:a16="http://schemas.microsoft.com/office/drawing/2014/main" id="{1D5898AD-E9C6-4CF4-B39A-FFD3F4D65B47}"/>
              </a:ext>
            </a:extLst>
          </p:cNvPr>
          <p:cNvSpPr txBox="1"/>
          <p:nvPr/>
        </p:nvSpPr>
        <p:spPr>
          <a:xfrm>
            <a:off x="11277600" y="6416188"/>
            <a:ext cx="6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+mn-lt"/>
              </a:rPr>
              <a:t>7 /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83B39-B47A-4C65-806C-3DDDD704781B}"/>
              </a:ext>
            </a:extLst>
          </p:cNvPr>
          <p:cNvSpPr txBox="1"/>
          <p:nvPr/>
        </p:nvSpPr>
        <p:spPr>
          <a:xfrm>
            <a:off x="683003" y="6482457"/>
            <a:ext cx="958239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en-US" sz="1000" b="1" i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Rahul Krishna | Depth-Integrated Modeling of Immiscible Two-Phase Flow in Rough Fractures: Comparison with Experimental Observations</a:t>
            </a:r>
          </a:p>
        </p:txBody>
      </p:sp>
      <p:pic>
        <p:nvPicPr>
          <p:cNvPr id="6" name="Picture 2" descr="InterPore 2025 (Albuquerque NM) - 17th annual meeting of International  Society for Porous Media -- showsbee.com">
            <a:extLst>
              <a:ext uri="{FF2B5EF4-FFF2-40B4-BE49-F238E27FC236}">
                <a16:creationId xmlns:a16="http://schemas.microsoft.com/office/drawing/2014/main" id="{F541F2B8-632E-4C6A-B717-F271ACDBF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75"/>
          <a:stretch/>
        </p:blipFill>
        <p:spPr bwMode="auto">
          <a:xfrm>
            <a:off x="185161" y="6338577"/>
            <a:ext cx="42443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DB473-528A-4DE1-898E-0024B8A49BFC}"/>
              </a:ext>
            </a:extLst>
          </p:cNvPr>
          <p:cNvGrpSpPr/>
          <p:nvPr/>
        </p:nvGrpSpPr>
        <p:grpSpPr>
          <a:xfrm>
            <a:off x="1272540" y="1618514"/>
            <a:ext cx="2286000" cy="1975929"/>
            <a:chOff x="1272540" y="1189120"/>
            <a:chExt cx="2286000" cy="19759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CCB5902-131F-42B8-AB62-CA5A083C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2540" y="1409571"/>
              <a:ext cx="2286000" cy="175547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CB615BE-B1AB-4C66-843A-12AD116D0AE6}"/>
                </a:ext>
              </a:extLst>
            </p:cNvPr>
            <p:cNvSpPr txBox="1"/>
            <p:nvPr/>
          </p:nvSpPr>
          <p:spPr>
            <a:xfrm>
              <a:off x="1403295" y="1189120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Exp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9BA9210-FBE9-483F-B601-90781CBE27E2}"/>
                </a:ext>
              </a:extLst>
            </p:cNvPr>
            <p:cNvSpPr txBox="1"/>
            <p:nvPr/>
          </p:nvSpPr>
          <p:spPr>
            <a:xfrm>
              <a:off x="2169731" y="1198172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3-D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EE7C72C-4F05-4702-8A9C-DA90291C1874}"/>
                </a:ext>
              </a:extLst>
            </p:cNvPr>
            <p:cNvSpPr txBox="1"/>
            <p:nvPr/>
          </p:nvSpPr>
          <p:spPr>
            <a:xfrm>
              <a:off x="2909781" y="1198172"/>
              <a:ext cx="561977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2-D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5041E5-D482-43A2-9E1B-DEBBCBE1AE78}"/>
              </a:ext>
            </a:extLst>
          </p:cNvPr>
          <p:cNvGrpSpPr/>
          <p:nvPr/>
        </p:nvGrpSpPr>
        <p:grpSpPr>
          <a:xfrm>
            <a:off x="5105400" y="1621169"/>
            <a:ext cx="2286000" cy="1971534"/>
            <a:chOff x="5105400" y="1191775"/>
            <a:chExt cx="2286000" cy="197153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5B2CE1D-BEB1-48AB-A186-1E69FBF5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05400" y="1409571"/>
              <a:ext cx="2286000" cy="175373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02B06E-8025-46A3-88DE-CDA16CB4A100}"/>
                </a:ext>
              </a:extLst>
            </p:cNvPr>
            <p:cNvSpPr txBox="1"/>
            <p:nvPr/>
          </p:nvSpPr>
          <p:spPr>
            <a:xfrm>
              <a:off x="5219637" y="1191775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Exp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A804931-9635-4499-A079-7CC7FD8FB188}"/>
                </a:ext>
              </a:extLst>
            </p:cNvPr>
            <p:cNvSpPr txBox="1"/>
            <p:nvPr/>
          </p:nvSpPr>
          <p:spPr>
            <a:xfrm>
              <a:off x="5986073" y="1200827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3-D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D609E7A-A712-41E2-8C01-3EC7E7B7406C}"/>
                </a:ext>
              </a:extLst>
            </p:cNvPr>
            <p:cNvSpPr txBox="1"/>
            <p:nvPr/>
          </p:nvSpPr>
          <p:spPr>
            <a:xfrm>
              <a:off x="6726123" y="1200827"/>
              <a:ext cx="561977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2-D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164E80-3045-42D9-AAF4-B5850E8D9065}"/>
              </a:ext>
            </a:extLst>
          </p:cNvPr>
          <p:cNvGrpSpPr/>
          <p:nvPr/>
        </p:nvGrpSpPr>
        <p:grpSpPr>
          <a:xfrm>
            <a:off x="8924273" y="1618514"/>
            <a:ext cx="2286000" cy="1526866"/>
            <a:chOff x="8924273" y="1189120"/>
            <a:chExt cx="2286000" cy="152686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62345A0-B10B-424A-A4CE-1D80BC994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273" y="1408530"/>
              <a:ext cx="2286000" cy="1307456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0B35B7E-732F-4C1E-84B9-FF8E4767D4CB}"/>
                </a:ext>
              </a:extLst>
            </p:cNvPr>
            <p:cNvSpPr txBox="1"/>
            <p:nvPr/>
          </p:nvSpPr>
          <p:spPr>
            <a:xfrm>
              <a:off x="9060117" y="1189120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Exp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103F558-7112-45AE-B534-D2703A1B8AE6}"/>
                </a:ext>
              </a:extLst>
            </p:cNvPr>
            <p:cNvSpPr txBox="1"/>
            <p:nvPr/>
          </p:nvSpPr>
          <p:spPr>
            <a:xfrm>
              <a:off x="9826553" y="1198172"/>
              <a:ext cx="528598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3-D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1383B86-C450-4E19-83B9-BF35641981BD}"/>
                </a:ext>
              </a:extLst>
            </p:cNvPr>
            <p:cNvSpPr txBox="1"/>
            <p:nvPr/>
          </p:nvSpPr>
          <p:spPr>
            <a:xfrm>
              <a:off x="10566603" y="1198172"/>
              <a:ext cx="561977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cs typeface="Arial" panose="020B0604020202020204" pitchFamily="34" charset="0"/>
                </a:rPr>
                <a:t>2-D</a:t>
              </a:r>
            </a:p>
          </p:txBody>
        </p:sp>
      </p:grpSp>
      <p:pic>
        <p:nvPicPr>
          <p:cNvPr id="91" name="Picture 90" descr="\documentclass{article}&#10;\usepackage{amsmath, amsfonts, amssymb, xcolor}&#10;\pagestyle{empty}&#10;\begin{document}&#10;&#10;&#10;\begin{equation*}&#10;M = 1 / 200&#10;\end{equation*}&#10;&#10;\end{document}" title="IguanaTex Picture Display">
            <a:extLst>
              <a:ext uri="{FF2B5EF4-FFF2-40B4-BE49-F238E27FC236}">
                <a16:creationId xmlns:a16="http://schemas.microsoft.com/office/drawing/2014/main" id="{1FDD7F70-C30B-46AE-BB4B-C1FF28BB97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93" y="1244367"/>
            <a:ext cx="967294" cy="201168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92" name="Picture 91" descr="\documentclass{article}&#10;\usepackage{amsmath, amsfonts, amssymb, xcolor}&#10;\pagestyle{empty}&#10;\begin{document}&#10;&#10;&#10;\begin{equation*}&#10;M = 70&#10;\end{equation*}&#10;&#10;\end{document}" title="IguanaTex Picture Display">
            <a:extLst>
              <a:ext uri="{FF2B5EF4-FFF2-40B4-BE49-F238E27FC236}">
                <a16:creationId xmlns:a16="http://schemas.microsoft.com/office/drawing/2014/main" id="{E4FEC93F-9D96-4254-8B80-656FBBF09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96" y="1274482"/>
            <a:ext cx="668553" cy="140938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93" name="Picture 92" descr="\documentclass{article}&#10;\usepackage{amsmath, amsfonts, amssymb, xcolor}&#10;\pagestyle{empty}&#10;\begin{document}&#10;&#10;&#10;\begin{equation*}&#10;M = 1 / 100&#10;\end{equation*}&#10;&#10;\end{document}" title="IguanaTex Picture Display">
            <a:extLst>
              <a:ext uri="{FF2B5EF4-FFF2-40B4-BE49-F238E27FC236}">
                <a16:creationId xmlns:a16="http://schemas.microsoft.com/office/drawing/2014/main" id="{D2BBE7FD-06C0-4FEF-845F-3227CE1F4E2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52" y="1244367"/>
            <a:ext cx="978895" cy="203581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41" name="Picture 40" descr="\documentclass{article}&#10;\usepackage{amsmath, amsfonts, amssymb, xcolor}&#10;\pagestyle{empty}&#10;\begin{document}&#10;&#10;&#10;\begin{equation*}&#10;\log(Ca)=-6.4&#10;\end{equation*}&#10;&#10;\end{document}" title="IguanaTex Picture Display">
            <a:extLst>
              <a:ext uri="{FF2B5EF4-FFF2-40B4-BE49-F238E27FC236}">
                <a16:creationId xmlns:a16="http://schemas.microsoft.com/office/drawing/2014/main" id="{BE345F26-4E42-4B62-95EB-BB777976755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5" t="-21429" r="-1"/>
          <a:stretch/>
        </p:blipFill>
        <p:spPr>
          <a:xfrm rot="16200000">
            <a:off x="1083683" y="3353946"/>
            <a:ext cx="230619" cy="132921"/>
          </a:xfrm>
          <a:prstGeom prst="rect">
            <a:avLst/>
          </a:prstGeom>
        </p:spPr>
      </p:pic>
      <p:pic>
        <p:nvPicPr>
          <p:cNvPr id="42" name="Picture 41" descr="\documentclass{article}&#10;\usepackage{amsmath, amsfonts, amssymb, xcolor}&#10;\pagestyle{empty}&#10;\begin{document}&#10;&#10;&#10;\begin{equation*}&#10;-4.7&#10;\end{equation*}&#10;&#10;\end{document}" title="IguanaTex Picture Display">
            <a:extLst>
              <a:ext uri="{FF2B5EF4-FFF2-40B4-BE49-F238E27FC236}">
                <a16:creationId xmlns:a16="http://schemas.microsoft.com/office/drawing/2014/main" id="{A8A30A46-80D5-402A-88AA-5DF5C52155A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3344" y="2914875"/>
            <a:ext cx="219456" cy="78762"/>
          </a:xfrm>
          <a:prstGeom prst="rect">
            <a:avLst/>
          </a:prstGeom>
        </p:spPr>
      </p:pic>
      <p:pic>
        <p:nvPicPr>
          <p:cNvPr id="43" name="Picture 42" descr="\documentclass{article}&#10;\usepackage{amsmath, amsfonts, amssymb, xcolor}&#10;\pagestyle{empty}&#10;\begin{document}&#10;&#10;&#10;\begin{equation*}&#10;-3.7&#10;\end{equation*}&#10;&#10;\end{document}" title="IguanaTex Picture Display">
            <a:extLst>
              <a:ext uri="{FF2B5EF4-FFF2-40B4-BE49-F238E27FC236}">
                <a16:creationId xmlns:a16="http://schemas.microsoft.com/office/drawing/2014/main" id="{0AC25281-68E2-4B4A-9312-F729D4984A2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3345" y="2459769"/>
            <a:ext cx="219456" cy="78762"/>
          </a:xfrm>
          <a:prstGeom prst="rect">
            <a:avLst/>
          </a:prstGeom>
        </p:spPr>
      </p:pic>
      <p:pic>
        <p:nvPicPr>
          <p:cNvPr id="44" name="Picture 43" descr="\documentclass{article}&#10;\usepackage{amsmath, amsfonts, amssymb, xcolor}&#10;\pagestyle{empty}&#10;\begin{document}&#10;&#10;&#10;\begin{equation*}&#10;-3.4&#10;\end{equation*}&#10;&#10;\end{document}" title="IguanaTex Picture Display">
            <a:extLst>
              <a:ext uri="{FF2B5EF4-FFF2-40B4-BE49-F238E27FC236}">
                <a16:creationId xmlns:a16="http://schemas.microsoft.com/office/drawing/2014/main" id="{58FEB3D5-BF55-44C0-BB16-BD05FB84BDE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3250" y="2019467"/>
            <a:ext cx="219456" cy="78571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18B532-AF19-4ED0-BCD8-5070A3F246F0}"/>
              </a:ext>
            </a:extLst>
          </p:cNvPr>
          <p:cNvGrpSpPr/>
          <p:nvPr/>
        </p:nvGrpSpPr>
        <p:grpSpPr>
          <a:xfrm>
            <a:off x="4205224" y="4178342"/>
            <a:ext cx="3832788" cy="1685925"/>
            <a:chOff x="4205224" y="4178342"/>
            <a:chExt cx="3832788" cy="168592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1257E07-AE55-4206-94E4-E976E3EFE8D4}"/>
                </a:ext>
              </a:extLst>
            </p:cNvPr>
            <p:cNvGrpSpPr/>
            <p:nvPr/>
          </p:nvGrpSpPr>
          <p:grpSpPr>
            <a:xfrm>
              <a:off x="4205224" y="4197393"/>
              <a:ext cx="2028825" cy="1647825"/>
              <a:chOff x="118118" y="4082332"/>
              <a:chExt cx="2028825" cy="1647825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CE6C746E-5EA3-424E-B730-10E3F23CA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118118" y="4082332"/>
                <a:ext cx="2028825" cy="1647825"/>
              </a:xfrm>
              <a:prstGeom prst="rect">
                <a:avLst/>
              </a:prstGeom>
            </p:spPr>
          </p:pic>
          <p:pic>
            <p:nvPicPr>
              <p:cNvPr id="31" name="Picture 30" descr="\documentclass{article}&#10;\usepackage{amsmath, amsfonts, amssymb, xcolor}&#10;\pagestyle{empty}&#10;\begin{document}&#10;&#10;&#10;\begin{equation*}&#10;\log(Ca)=-3.7&#10;\end{equation*}&#10;&#10;\end{document}" title="IguanaTex Picture Display">
                <a:extLst>
                  <a:ext uri="{FF2B5EF4-FFF2-40B4-BE49-F238E27FC236}">
                    <a16:creationId xmlns:a16="http://schemas.microsoft.com/office/drawing/2014/main" id="{EB11A905-BB7A-4CC6-B507-DFFCF4B9532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" y="4231935"/>
                <a:ext cx="851810" cy="127238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DC819E9-CA5E-4941-BE5F-BA8B363F1C51}"/>
                </a:ext>
              </a:extLst>
            </p:cNvPr>
            <p:cNvGrpSpPr/>
            <p:nvPr/>
          </p:nvGrpSpPr>
          <p:grpSpPr>
            <a:xfrm>
              <a:off x="6256837" y="4178342"/>
              <a:ext cx="1781175" cy="1685925"/>
              <a:chOff x="2169731" y="4063281"/>
              <a:chExt cx="1781175" cy="1685925"/>
            </a:xfrm>
          </p:grpSpPr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6E8A43BF-0434-4843-B28D-A0E500AB6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2169731" y="4063281"/>
                <a:ext cx="1781175" cy="1685925"/>
              </a:xfrm>
              <a:prstGeom prst="rect">
                <a:avLst/>
              </a:prstGeom>
            </p:spPr>
          </p:pic>
          <p:pic>
            <p:nvPicPr>
              <p:cNvPr id="33" name="Picture 32" descr="\documentclass{article}&#10;\usepackage{amsmath, amsfonts, amssymb, xcolor}&#10;\pagestyle{empty}&#10;\begin{document}&#10;&#10;&#10;\begin{equation*}&#10;\log(Ca)=-4.7&#10;\end{equation*}&#10;&#10;\end{document}" title="IguanaTex Picture Display">
                <a:extLst>
                  <a:ext uri="{FF2B5EF4-FFF2-40B4-BE49-F238E27FC236}">
                    <a16:creationId xmlns:a16="http://schemas.microsoft.com/office/drawing/2014/main" id="{34472386-5B9A-41BD-99AB-72E03AB8593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6736" y="4231935"/>
                <a:ext cx="851810" cy="127238"/>
              </a:xfrm>
              <a:prstGeom prst="rect">
                <a:avLst/>
              </a:prstGeom>
            </p:spPr>
          </p:pic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B89556-EBE9-41A6-AD9D-76B840072BFA}"/>
              </a:ext>
            </a:extLst>
          </p:cNvPr>
          <p:cNvGrpSpPr/>
          <p:nvPr/>
        </p:nvGrpSpPr>
        <p:grpSpPr>
          <a:xfrm>
            <a:off x="152400" y="4172954"/>
            <a:ext cx="3810000" cy="1685926"/>
            <a:chOff x="152400" y="4172954"/>
            <a:chExt cx="3810000" cy="1685926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F3D5378C-DA61-48BC-BFC3-7990578EC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52400" y="4172955"/>
              <a:ext cx="2028825" cy="1685925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2840A8BF-163E-4F93-AFCF-706A2963F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2181225" y="4172954"/>
              <a:ext cx="1781175" cy="1685925"/>
            </a:xfrm>
            <a:prstGeom prst="rect">
              <a:avLst/>
            </a:prstGeom>
          </p:spPr>
        </p:pic>
        <p:pic>
          <p:nvPicPr>
            <p:cNvPr id="103" name="Picture 102" descr="\documentclass{article}&#10;\usepackage{amsmath, amsfonts, amssymb, xcolor}&#10;\pagestyle{empty}&#10;\begin{document}&#10;&#10;&#10;\begin{equation*}&#10;\log(Ca)=-4.7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F1F5E0A1-A3A9-4646-BE4F-34FFECCD5E41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4346996"/>
              <a:ext cx="851810" cy="127238"/>
            </a:xfrm>
            <a:prstGeom prst="rect">
              <a:avLst/>
            </a:prstGeom>
          </p:spPr>
        </p:pic>
        <p:pic>
          <p:nvPicPr>
            <p:cNvPr id="48" name="Picture 47" descr="\documentclass{article}&#10;\usepackage{amsmath, amsfonts, amssymb, xcolor}&#10;\pagestyle{empty}&#10;\begin{document}&#10;&#10;&#10;\begin{equation*}&#10;\log(Ca)=-6.4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5382AB35-280E-4E47-AB8D-4C70265CBFC6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230" y="4346996"/>
              <a:ext cx="850286" cy="127238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D01B791-4D9D-4468-A2FE-3E755743B125}"/>
              </a:ext>
            </a:extLst>
          </p:cNvPr>
          <p:cNvGrpSpPr/>
          <p:nvPr/>
        </p:nvGrpSpPr>
        <p:grpSpPr>
          <a:xfrm>
            <a:off x="8294355" y="4169971"/>
            <a:ext cx="3752213" cy="1650808"/>
            <a:chOff x="8294355" y="4169971"/>
            <a:chExt cx="3752213" cy="1650808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2C9EE88B-27A4-4CE5-9DE8-A9D31FAD5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8294355" y="4172954"/>
              <a:ext cx="1943100" cy="1647825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60CF7AA9-B533-4541-8C8A-652A020AE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10265393" y="4169971"/>
              <a:ext cx="1781175" cy="1647825"/>
            </a:xfrm>
            <a:prstGeom prst="rect">
              <a:avLst/>
            </a:prstGeom>
          </p:spPr>
        </p:pic>
        <p:pic>
          <p:nvPicPr>
            <p:cNvPr id="105" name="Picture 104" descr="\documentclass{article}&#10;\usepackage{amsmath, amsfonts, amssymb, xcolor}&#10;\pagestyle{empty}&#10;\begin{document}&#10;&#10;&#10;\begin{equation*}&#10;\log(Ca)=-3.7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476CDAB7-71A3-4D43-B0AE-43B2A9EF4089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6603" y="4346996"/>
              <a:ext cx="851810" cy="127238"/>
            </a:xfrm>
            <a:prstGeom prst="rect">
              <a:avLst/>
            </a:prstGeom>
          </p:spPr>
        </p:pic>
        <p:pic>
          <p:nvPicPr>
            <p:cNvPr id="68" name="Picture 67" descr="\documentclass{article}&#10;\usepackage{amsmath, amsfonts, amssymb, xcolor}&#10;\pagestyle{empty}&#10;\begin{document}&#10;&#10;&#10;\begin{equation*}&#10;\log(Ca)=-3.4&#10;\end{equation*}&#10;&#10;\end{document}" title="IguanaTex Picture Display">
              <a:extLst>
                <a:ext uri="{FF2B5EF4-FFF2-40B4-BE49-F238E27FC236}">
                  <a16:creationId xmlns:a16="http://schemas.microsoft.com/office/drawing/2014/main" id="{CACAEB1D-0F35-464C-AB2B-F9DD2FEE7D0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5368" y="4346996"/>
              <a:ext cx="850286" cy="127238"/>
            </a:xfrm>
            <a:prstGeom prst="rect">
              <a:avLst/>
            </a:prstGeom>
          </p:spPr>
        </p:pic>
      </p:grpSp>
      <p:pic>
        <p:nvPicPr>
          <p:cNvPr id="109" name="Graphic 108">
            <a:extLst>
              <a:ext uri="{FF2B5EF4-FFF2-40B4-BE49-F238E27FC236}">
                <a16:creationId xmlns:a16="http://schemas.microsoft.com/office/drawing/2014/main" id="{5F6087B2-31A5-4649-9F04-7308935167E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3643939" y="3592521"/>
            <a:ext cx="1362075" cy="476250"/>
          </a:xfrm>
          <a:prstGeom prst="rect">
            <a:avLst/>
          </a:prstGeom>
        </p:spPr>
      </p:pic>
      <p:sp>
        <p:nvSpPr>
          <p:cNvPr id="110" name="Arrow: Right 109">
            <a:extLst>
              <a:ext uri="{FF2B5EF4-FFF2-40B4-BE49-F238E27FC236}">
                <a16:creationId xmlns:a16="http://schemas.microsoft.com/office/drawing/2014/main" id="{DA6F3574-566A-4A72-9DC9-438C0CC573C9}"/>
              </a:ext>
            </a:extLst>
          </p:cNvPr>
          <p:cNvSpPr/>
          <p:nvPr/>
        </p:nvSpPr>
        <p:spPr bwMode="auto">
          <a:xfrm>
            <a:off x="909268" y="2860480"/>
            <a:ext cx="219823" cy="14722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55D0BFFC-C881-4634-8861-51EFC42DC2AA}"/>
              </a:ext>
            </a:extLst>
          </p:cNvPr>
          <p:cNvSpPr/>
          <p:nvPr/>
        </p:nvSpPr>
        <p:spPr bwMode="auto">
          <a:xfrm rot="10800000">
            <a:off x="3602877" y="3316678"/>
            <a:ext cx="219823" cy="14722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2" name="Arrow: Right 111">
            <a:extLst>
              <a:ext uri="{FF2B5EF4-FFF2-40B4-BE49-F238E27FC236}">
                <a16:creationId xmlns:a16="http://schemas.microsoft.com/office/drawing/2014/main" id="{39648900-2155-4B1B-B542-77B6EA6AB705}"/>
              </a:ext>
            </a:extLst>
          </p:cNvPr>
          <p:cNvSpPr/>
          <p:nvPr/>
        </p:nvSpPr>
        <p:spPr bwMode="auto">
          <a:xfrm>
            <a:off x="4844025" y="2425539"/>
            <a:ext cx="219823" cy="14722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3" name="Arrow: Right 112">
            <a:extLst>
              <a:ext uri="{FF2B5EF4-FFF2-40B4-BE49-F238E27FC236}">
                <a16:creationId xmlns:a16="http://schemas.microsoft.com/office/drawing/2014/main" id="{C970CE66-963E-4BBA-A641-71CD5E77BACB}"/>
              </a:ext>
            </a:extLst>
          </p:cNvPr>
          <p:cNvSpPr/>
          <p:nvPr/>
        </p:nvSpPr>
        <p:spPr bwMode="auto">
          <a:xfrm rot="10800000">
            <a:off x="7432952" y="2880645"/>
            <a:ext cx="219823" cy="14722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4" name="Arrow: Right 113">
            <a:extLst>
              <a:ext uri="{FF2B5EF4-FFF2-40B4-BE49-F238E27FC236}">
                <a16:creationId xmlns:a16="http://schemas.microsoft.com/office/drawing/2014/main" id="{DC7570EA-1C38-4A19-9061-D0734A1C5C5A}"/>
              </a:ext>
            </a:extLst>
          </p:cNvPr>
          <p:cNvSpPr/>
          <p:nvPr/>
        </p:nvSpPr>
        <p:spPr bwMode="auto">
          <a:xfrm>
            <a:off x="8674100" y="1985141"/>
            <a:ext cx="219823" cy="14722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4CD4D64F-4DD3-43BE-B4FD-274A20D2B3A2}"/>
              </a:ext>
            </a:extLst>
          </p:cNvPr>
          <p:cNvSpPr/>
          <p:nvPr/>
        </p:nvSpPr>
        <p:spPr bwMode="auto">
          <a:xfrm rot="10800000">
            <a:off x="11240623" y="2425538"/>
            <a:ext cx="219823" cy="14722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5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2">
            <a:extLst>
              <a:ext uri="{FF2B5EF4-FFF2-40B4-BE49-F238E27FC236}">
                <a16:creationId xmlns:a16="http://schemas.microsoft.com/office/drawing/2014/main" id="{7C795454-796C-4F63-B365-EA23491A5DEB}"/>
              </a:ext>
            </a:extLst>
          </p:cNvPr>
          <p:cNvSpPr txBox="1"/>
          <p:nvPr/>
        </p:nvSpPr>
        <p:spPr>
          <a:xfrm>
            <a:off x="152400" y="646733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Conclusion</a:t>
            </a:r>
          </a:p>
        </p:txBody>
      </p:sp>
      <p:sp>
        <p:nvSpPr>
          <p:cNvPr id="15" name="Textfeld 4">
            <a:extLst>
              <a:ext uri="{FF2B5EF4-FFF2-40B4-BE49-F238E27FC236}">
                <a16:creationId xmlns:a16="http://schemas.microsoft.com/office/drawing/2014/main" id="{1D5898AD-E9C6-4CF4-B39A-FFD3F4D65B47}"/>
              </a:ext>
            </a:extLst>
          </p:cNvPr>
          <p:cNvSpPr txBox="1"/>
          <p:nvPr/>
        </p:nvSpPr>
        <p:spPr>
          <a:xfrm>
            <a:off x="11277600" y="6416188"/>
            <a:ext cx="6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+mn-lt"/>
              </a:rPr>
              <a:t>8 /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83B39-B47A-4C65-806C-3DDDD704781B}"/>
              </a:ext>
            </a:extLst>
          </p:cNvPr>
          <p:cNvSpPr txBox="1"/>
          <p:nvPr/>
        </p:nvSpPr>
        <p:spPr>
          <a:xfrm>
            <a:off x="683003" y="6482457"/>
            <a:ext cx="958239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en-US" sz="1000" b="1" i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Rahul Krishna | Depth-Integrated Modeling of Immiscible Two-Phase Flow in Rough Fractures: Comparison with Experimental Observations</a:t>
            </a:r>
          </a:p>
        </p:txBody>
      </p:sp>
      <p:pic>
        <p:nvPicPr>
          <p:cNvPr id="6" name="Picture 2" descr="InterPore 2025 (Albuquerque NM) - 17th annual meeting of International  Society for Porous Media -- showsbee.com">
            <a:extLst>
              <a:ext uri="{FF2B5EF4-FFF2-40B4-BE49-F238E27FC236}">
                <a16:creationId xmlns:a16="http://schemas.microsoft.com/office/drawing/2014/main" id="{F541F2B8-632E-4C6A-B717-F271ACDBF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75"/>
          <a:stretch/>
        </p:blipFill>
        <p:spPr bwMode="auto">
          <a:xfrm>
            <a:off x="185161" y="6338577"/>
            <a:ext cx="42443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220;p34">
            <a:extLst>
              <a:ext uri="{FF2B5EF4-FFF2-40B4-BE49-F238E27FC236}">
                <a16:creationId xmlns:a16="http://schemas.microsoft.com/office/drawing/2014/main" id="{64488F19-0BB9-4D84-86A0-1F33AFF8DE57}"/>
              </a:ext>
            </a:extLst>
          </p:cNvPr>
          <p:cNvSpPr txBox="1"/>
          <p:nvPr/>
        </p:nvSpPr>
        <p:spPr>
          <a:xfrm>
            <a:off x="435480" y="1283715"/>
            <a:ext cx="10003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Courier New" panose="02070309020205020404" pitchFamily="49" charset="0"/>
              <a:buChar char="o"/>
              <a:defRPr sz="1600"/>
            </a:lvl1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depth-integrated 2-D model captures the </a:t>
            </a:r>
            <a:r>
              <a:rPr lang="en-US" b="1" dirty="0"/>
              <a:t>essential drainage behavior</a:t>
            </a:r>
            <a:r>
              <a:rPr lang="en-US" dirty="0"/>
              <a:t> observed experimentally.</a:t>
            </a:r>
          </a:p>
        </p:txBody>
      </p:sp>
      <p:sp>
        <p:nvSpPr>
          <p:cNvPr id="63" name="Google Shape;220;p34">
            <a:extLst>
              <a:ext uri="{FF2B5EF4-FFF2-40B4-BE49-F238E27FC236}">
                <a16:creationId xmlns:a16="http://schemas.microsoft.com/office/drawing/2014/main" id="{06B0346B-F78C-4F70-BD79-9FA3F7AA80E9}"/>
              </a:ext>
            </a:extLst>
          </p:cNvPr>
          <p:cNvSpPr txBox="1"/>
          <p:nvPr/>
        </p:nvSpPr>
        <p:spPr>
          <a:xfrm>
            <a:off x="438150" y="1924050"/>
            <a:ext cx="9593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Courier New" panose="02070309020205020404" pitchFamily="49" charset="0"/>
              <a:buChar char="o"/>
              <a:defRPr sz="1600"/>
            </a:lvl1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3-D DNS remains the more faithful reference for detailed morphology.</a:t>
            </a:r>
          </a:p>
        </p:txBody>
      </p:sp>
      <p:sp>
        <p:nvSpPr>
          <p:cNvPr id="64" name="Google Shape;220;p34">
            <a:extLst>
              <a:ext uri="{FF2B5EF4-FFF2-40B4-BE49-F238E27FC236}">
                <a16:creationId xmlns:a16="http://schemas.microsoft.com/office/drawing/2014/main" id="{F8C42A21-DDED-46B3-BB1D-562B017EBA49}"/>
              </a:ext>
            </a:extLst>
          </p:cNvPr>
          <p:cNvSpPr txBox="1"/>
          <p:nvPr/>
        </p:nvSpPr>
        <p:spPr>
          <a:xfrm>
            <a:off x="435480" y="2591809"/>
            <a:ext cx="969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Courier New" panose="02070309020205020404" pitchFamily="49" charset="0"/>
              <a:buChar char="o"/>
              <a:defRPr sz="1600"/>
            </a:lvl1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2-D model’s </a:t>
            </a:r>
            <a:r>
              <a:rPr lang="en-US" b="1" dirty="0"/>
              <a:t>strength is scale</a:t>
            </a:r>
            <a:r>
              <a:rPr lang="en-US" dirty="0"/>
              <a:t>: it preserves key </a:t>
            </a:r>
            <a:r>
              <a:rPr lang="en-US" b="1" dirty="0"/>
              <a:t>aperture-scale physics</a:t>
            </a:r>
            <a:r>
              <a:rPr lang="en-US" dirty="0"/>
              <a:t> while enabling </a:t>
            </a:r>
            <a:r>
              <a:rPr lang="en-US" b="1" dirty="0"/>
              <a:t>larger-scale</a:t>
            </a:r>
            <a:r>
              <a:rPr lang="en-US" dirty="0"/>
              <a:t> and </a:t>
            </a:r>
            <a:r>
              <a:rPr lang="en-US" b="1" dirty="0"/>
              <a:t>broader parameter</a:t>
            </a:r>
            <a:r>
              <a:rPr lang="en-US" dirty="0"/>
              <a:t> studies.</a:t>
            </a:r>
          </a:p>
        </p:txBody>
      </p:sp>
      <p:sp>
        <p:nvSpPr>
          <p:cNvPr id="67" name="Google Shape;220;p34">
            <a:extLst>
              <a:ext uri="{FF2B5EF4-FFF2-40B4-BE49-F238E27FC236}">
                <a16:creationId xmlns:a16="http://schemas.microsoft.com/office/drawing/2014/main" id="{4FBFFA47-5B65-44C6-AEA8-83F861BAE34D}"/>
              </a:ext>
            </a:extLst>
          </p:cNvPr>
          <p:cNvSpPr txBox="1"/>
          <p:nvPr/>
        </p:nvSpPr>
        <p:spPr>
          <a:xfrm>
            <a:off x="438150" y="3505790"/>
            <a:ext cx="959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Courier New" panose="02070309020205020404" pitchFamily="49" charset="0"/>
              <a:buChar char="o"/>
              <a:defRPr sz="1600"/>
            </a:lvl1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2-D model is therefore </a:t>
            </a:r>
            <a:r>
              <a:rPr lang="en-US" b="1" dirty="0"/>
              <a:t>not a replacement</a:t>
            </a:r>
            <a:r>
              <a:rPr lang="en-US" dirty="0"/>
              <a:t> for 3-D DNS, but a </a:t>
            </a:r>
            <a:r>
              <a:rPr lang="en-US" b="1" dirty="0"/>
              <a:t>computationally efficient bridge</a:t>
            </a:r>
            <a:r>
              <a:rPr lang="en-US" dirty="0"/>
              <a:t> toward larger-scale predictive modeling.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B6DC52-25DC-4DB2-8631-4F8D908244E6}"/>
              </a:ext>
            </a:extLst>
          </p:cNvPr>
          <p:cNvGrpSpPr/>
          <p:nvPr/>
        </p:nvGrpSpPr>
        <p:grpSpPr>
          <a:xfrm>
            <a:off x="4910972" y="4317181"/>
            <a:ext cx="7063740" cy="1828800"/>
            <a:chOff x="4910972" y="4317181"/>
            <a:chExt cx="7063740" cy="182880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FC302B4-7198-4638-A55F-9FB5135974FA}"/>
                </a:ext>
              </a:extLst>
            </p:cNvPr>
            <p:cNvGrpSpPr/>
            <p:nvPr/>
          </p:nvGrpSpPr>
          <p:grpSpPr>
            <a:xfrm>
              <a:off x="6716912" y="4651810"/>
              <a:ext cx="5257800" cy="1125521"/>
              <a:chOff x="6857999" y="4450393"/>
              <a:chExt cx="5257800" cy="1125521"/>
            </a:xfrm>
            <a:solidFill>
              <a:schemeClr val="accent3">
                <a:lumMod val="95000"/>
              </a:schemeClr>
            </a:solidFill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014474C-312E-4703-8120-094B41AAF51C}"/>
                  </a:ext>
                </a:extLst>
              </p:cNvPr>
              <p:cNvSpPr txBox="1"/>
              <p:nvPr/>
            </p:nvSpPr>
            <p:spPr>
              <a:xfrm>
                <a:off x="6857999" y="4450393"/>
                <a:ext cx="5257800" cy="369332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>
                    <a:cs typeface="Arial" panose="020B0604020202020204" pitchFamily="34" charset="0"/>
                  </a:defRPr>
                </a:lvl1pPr>
              </a:lstStyle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Custom solvers and meshing utilities</a:t>
                </a:r>
              </a:p>
            </p:txBody>
          </p:sp>
          <p:pic>
            <p:nvPicPr>
              <p:cNvPr id="71" name="Picture 2" descr="Download Github, Github Logo, Github Icon. Royalty-Free ...">
                <a:extLst>
                  <a:ext uri="{FF2B5EF4-FFF2-40B4-BE49-F238E27FC236}">
                    <a16:creationId xmlns:a16="http://schemas.microsoft.com/office/drawing/2014/main" id="{3544E7FC-58DE-40EF-A6DF-12E6A52779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1188" y="5137002"/>
                <a:ext cx="344012" cy="292608"/>
              </a:xfrm>
              <a:prstGeom prst="rect">
                <a:avLst/>
              </a:prstGeom>
              <a:grpFill/>
              <a:extLst/>
            </p:spPr>
          </p:pic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5691C29-6A7F-4CD0-9454-0574E2F145B0}"/>
                  </a:ext>
                </a:extLst>
              </p:cNvPr>
              <p:cNvSpPr/>
              <p:nvPr/>
            </p:nvSpPr>
            <p:spPr>
              <a:xfrm>
                <a:off x="7315200" y="4876276"/>
                <a:ext cx="3315315" cy="307777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twoPhaseCustomSolvers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9BED7F3-AD41-4434-8A0E-C9A95D77B2F9}"/>
                  </a:ext>
                </a:extLst>
              </p:cNvPr>
              <p:cNvSpPr/>
              <p:nvPr/>
            </p:nvSpPr>
            <p:spPr>
              <a:xfrm>
                <a:off x="7315200" y="5268137"/>
                <a:ext cx="3848716" cy="307777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rough-Fracture-Mesh-Generation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E0C354-9620-415F-AC9E-00C7C03D6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72" y="4317181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3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38.2077"/>
  <p:tag name="OUTPUTTYPE" val="PNG"/>
  <p:tag name="IGUANATEXVERSION" val="162"/>
  <p:tag name="LATEXADDIN" val="\documentclass{article}&#10;\usepackage{amsmath, amsfonts, amssymb, xcolor}&#10;\pagestyle{empty}&#10;\begin{document}&#10;&#10;&#10;\begin{equation*}&#10;a(x, y)&#10;\end{equation*}&#10;&#10;\end{document}"/>
  <p:tag name="IGUANATEXSIZE" val="16"/>
  <p:tag name="IGUANATEXCURSOR" val="134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4.2182"/>
  <p:tag name="ORIGINALWIDTH" val=" 1981.252"/>
  <p:tag name="OUTPUTTYPE" val="PNG"/>
  <p:tag name="IGUANATEXVERSION" val="162"/>
  <p:tag name="LATEXADDIN" val="\documentclass{article}&#10;\usepackage{amsmath, amsfonts, amssymb, xcolor}&#10;\pagestyle{empty}&#10;\begin{document}&#10;&#10;\begin{equation*}&#10;\:+\:&#10;\boldsymbol{\nabla}\cdot(\mu\boldsymbol{\nabla}\mathbf{Q})&#10;\:+\:&#10;\boldsymbol{\nabla}\mathbf{Q}\cdot\boldsymbol{\nabla}\mu&#10;\:-\:&#10;\frac{12\mu}{a^2}\mathbf{Q}&#10;\end{equation*}&#10;&#10;&#10;\end{document}"/>
  <p:tag name="IGUANATEXSIZE" val="16"/>
  <p:tag name="IGUANATEXCURSOR" val="303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.9625"/>
  <p:tag name="ORIGINALWIDTH" val=" 1875.516"/>
  <p:tag name="OUTPUTTYPE" val="PNG"/>
  <p:tag name="IGUANATEXVERSION" val="162"/>
  <p:tag name="LATEXADDIN" val="\documentclass{article}&#10;\usepackage{amsmath, amsfonts, amssymb, xcolor}&#10;\pagestyle{empty}&#10;\begin{document}&#10;&#10;\begin{equation*}&#10;\:+\:&#10;a\sigma\left[\boldsymbol{\nabla}\cdot\left(\frac{\boldsymbol{\nabla}\gamma}{\|\boldsymbol{\nabla}\gamma\|}\right) + \frac{2}{a}\cos\theta\right]\boldsymbol{\nabla}\gamma&#10;\end{equation*}&#10;&#10;&#10;\end{document}"/>
  <p:tag name="IGUANATEXSIZE" val="16"/>
  <p:tag name="IGUANATEXCURSOR" val="317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.2126"/>
  <p:tag name="ORIGINALWIDTH" val=" 3817.023"/>
  <p:tag name="OUTPUTTYPE" val="PNG"/>
  <p:tag name="IGUANATEXVERSION" val="162"/>
  <p:tag name="LATEXADDIN" val="\documentclass{article}&#10;\usepackage{amsmath, amsfonts, amssymb, xcolor}&#10;\pagestyle{empty}&#10;\begin{document}&#10;&#10;&#10;\begin{equation*}&#10;\frac{\partial(\rho\mathbf{Q})}{\partial t}&#10;\:+\:&#10;\beta\left[\frac{\mathbf{Q}}{a}\cdot(\rho\boldsymbol{\nabla})\right]\mathbf{Q}&#10;\:=\:&#10;-a\boldsymbol{\nabla} p_d&#10;\:-\:&#10;\left[a\,\mathbf{g}_{\parallel}\cdot\mathbf{x} + a g_z\frac{(z_1+z_2)}{2}\right]\boldsymbol{\nabla}\rho&#10;\end{equation*}&#10;&#10;\end{document}"/>
  <p:tag name="IGUANATEXSIZE" val="16"/>
  <p:tag name="IGUANATEXCURSOR" val="413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38.2077"/>
  <p:tag name="OUTPUTTYPE" val="PNG"/>
  <p:tag name="IGUANATEXVERSION" val="162"/>
  <p:tag name="LATEXADDIN" val="\documentclass{article}&#10;\usepackage{amsmath, amsfonts, amssymb, xcolor}&#10;\pagestyle{empty}&#10;\begin{document}&#10;&#10;&#10;\begin{equation*}&#10;a(x, y)&#10;\end{equation*}&#10;&#10;\end{document}"/>
  <p:tag name="IGUANATEXSIZE" val="16"/>
  <p:tag name="IGUANATEXCURSOR" val="134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84.7019"/>
  <p:tag name="OUTPUTTYPE" val="PNG"/>
  <p:tag name="IGUANATEXVERSION" val="162"/>
  <p:tag name="LATEXADDIN" val="\documentclass{article}&#10;\usepackage{amsmath, amsfonts, amssymb, xcolor}&#10;\pagestyle{empty}&#10;\begin{document}&#10;&#10;&#10;\begin{equation*}&#10;z_{\mathrm{2}}(x, y)&#10;\end{equation*}&#10;&#10;\end{document}"/>
  <p:tag name="IGUANATEXSIZE" val="16"/>
  <p:tag name="IGUANATEXCURSOR" val="139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84.7019"/>
  <p:tag name="OUTPUTTYPE" val="PNG"/>
  <p:tag name="IGUANATEXVERSION" val="162"/>
  <p:tag name="LATEXADDIN" val="\documentclass{article}&#10;\usepackage{amsmath, amsfonts, amssymb, xcolor}&#10;\pagestyle{empty}&#10;\begin{document}&#10;&#10;&#10;\begin{equation*}&#10;z_{\mathrm{1}}(x, y)&#10;\end{equation*}&#10;&#10;\end{document}"/>
  <p:tag name="IGUANATEXSIZE" val="16"/>
  <p:tag name="IGUANATEXCURSOR" val="139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9857"/>
  <p:tag name="ORIGINALWIDTH" val=" 648.6689"/>
  <p:tag name="OUTPUTTYPE" val="PNG"/>
  <p:tag name="IGUANATEXVERSION" val="162"/>
  <p:tag name="LATEXADDIN" val="\documentclass{article}&#10;\usepackage{amsmath, amsfonts, amssymb, xcolor}&#10;\pagestyle{empty}&#10;\begin{document}&#10;&#10;&#10;\begin{equation*}&#10;\mathbf{f}_{\sigma} = \sigma\, \kappa\, \boldsymbol{\nabla}\gamma&#10;\end{equation*}&#10;&#10;&#10;\end{document}"/>
  <p:tag name="IGUANATEXSIZE" val="16"/>
  <p:tag name="IGUANATEXCURSOR" val="209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.2126"/>
  <p:tag name="ORIGINALWIDTH" val=" 1676.041"/>
  <p:tag name="OUTPUTTYPE" val="PNG"/>
  <p:tag name="IGUANATEXVERSION" val="162"/>
  <p:tag name="LATEXADDIN" val="\documentclass{article}&#10;\usepackage{amsmath, amsfonts, amssymb, xcolor}&#10;\pagestyle{empty}&#10;\begin{document}&#10;&#10;&#10;\begin{equation*}&#10;\kappa = -\,\boldsymbol{\nabla} \cdot &#10;\left(&#10;\frac{\boldsymbol{\nabla}\gamma}{\|\boldsymbol{\nabla}\gamma\|}&#10;\right) = \kappa_{\parallel} + \kappa_{\perp}&#10;\end{equation*}&#10;&#10;&#10;\end{document}"/>
  <p:tag name="IGUANATEXSIZE" val="16"/>
  <p:tag name="IGUANATEXCURSOR" val="28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8.48898"/>
  <p:tag name="ORIGINALWIDTH" val=" 505.4369"/>
  <p:tag name="OUTPUTTYPE" val="PNG"/>
  <p:tag name="IGUANATEXVERSION" val="162"/>
  <p:tag name="LATEXADDIN" val="\documentclass{article}&#10;\usepackage{amsmath, amsfonts, amssymb, xcolor}&#10;\pagestyle{empty}&#10;\begin{document}&#10;&#10;&#10;\begin{equation*}&#10;\boldsymbol{\nabla} \cdot \mathbf{u} = 0&#10;\end{equation*}&#10;&#10;&#10;\end{document}"/>
  <p:tag name="IGUANATEXSIZE" val="16"/>
  <p:tag name="IGUANATEXCURSOR" val="184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1.7173"/>
  <p:tag name="ORIGINALWIDTH" val=" 1013.123"/>
  <p:tag name="OUTPUTTYPE" val="PNG"/>
  <p:tag name="IGUANATEXVERSION" val="162"/>
  <p:tag name="LATEXADDIN" val="\documentclass{article}&#10;\usepackage{amsmath, amsfonts, amssymb, xcolor}&#10;\pagestyle{empty}&#10;\begin{document}&#10;&#10;&#10;\begin{equation*}&#10;\frac{\partial \gamma}{\partial t}&#10;+ \boldsymbol{\nabla} \cdot (\mathbf{u}\,\gamma)&#10;= 0&#10;\end{equation*}&#10;&#10;&#10;\end{document}"/>
  <p:tag name="IGUANATEXSIZE" val="16"/>
  <p:tag name="IGUANATEXCURSOR" val="2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7.2366"/>
  <p:tag name="ORIGINALWIDTH" val=" 200.225"/>
  <p:tag name="OUTPUTTYPE" val="PNG"/>
  <p:tag name="IGUANATEXVERSION" val="162"/>
  <p:tag name="LATEXADDIN" val="\documentclass{article}&#10;\usepackage{amsmath, amsfonts, amssymb, xcolor}&#10;\pagestyle{empty}&#10;\begin{document}&#10;&#10;&#10;\begin{equation*}&#10;S_{\text{inv}}&#10;\end{equation*}&#10;&#10;\end{document}"/>
  <p:tag name="IGUANATEXSIZE" val="16"/>
  <p:tag name="IGUANATEXCURSOR" val="139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0"/>
  <p:tag name="LAY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6.2167"/>
  <p:tag name="ORIGINALWIDTH" val=" 2439.445"/>
  <p:tag name="OUTPUTTYPE" val="PNG"/>
  <p:tag name="IGUANATEXVERSION" val="162"/>
  <p:tag name="LATEXADDIN" val="\documentclass{article}&#10;\usepackage{amsmath, amsfonts, amssymb, xcolor}&#10;\pagestyle{empty}&#10;\begin{document}&#10;&#10;&#10;\begin{equation*}&#10;\frac{\partial (\rho \mathbf{u})}{\partial t}&#10;\;+\;&#10;[\,\mathbf{u} \cdot (\rho \boldsymbol{\nabla})\,] \mathbf{u}&#10;=&#10;-\,\boldsymbol{\nabla} p_d&#10;-\; (\mathbf{g} \cdot \mathbf{x})\, \boldsymbol{\nabla}\rho&#10;\end{equation*}&#10;&#10;&#10;\end{document}"/>
  <p:tag name="IGUANATEXSIZE" val="16"/>
  <p:tag name="IGUANATEXCURSOR" val="329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695.538"/>
  <p:tag name="OUTPUTTYPE" val="PNG"/>
  <p:tag name="IGUANATEXVERSION" val="162"/>
  <p:tag name="LATEXADDIN" val="\documentclass{article}&#10;\usepackage{amsmath, amsfonts, amssymb, xcolor}&#10;\pagestyle{empty}&#10;\begin{document}&#10;&#10;&#10;\begin{equation*}&#10;+\, \boldsymbol{\nabla} \cdot (\mu\, \boldsymbol{\nabla}\mathbf{u})&#10;+ (\boldsymbol{\nabla}\mathbf{u}) \cdot \boldsymbol{\nabla}\mu&#10;+ \mathbf{f}_{\sigma}&#10;\end{equation*}&#10;&#10;\end{document}"/>
  <p:tag name="IGUANATEXSIZE" val="16"/>
  <p:tag name="IGUANATEXCURSOR" val="130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1.73976"/>
  <p:tag name="ORIGINALWIDTH" val=" 66.74165"/>
  <p:tag name="OUTPUTTYPE" val="PNG"/>
  <p:tag name="IGUANATEXVERSION" val="162"/>
  <p:tag name="LATEXADDIN" val="\documentclass{article}&#10;\usepackage{amsmath, amsfonts, amssymb, xcolor}&#10;\pagestyle{empty}&#10;\begin{document}&#10;&#10;&#10;\begin{equation*}&#10;\gamma&#10;\end{equation*}&#10;&#10;\end{document}"/>
  <p:tag name="IGUANATEXSIZE" val="16"/>
  <p:tag name="IGUANATEXCURSOR" val="133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23.4346"/>
  <p:tag name="ORIGINALWIDTH" val=" 911.886"/>
  <p:tag name="OUTPUTTYPE" val="PNG"/>
  <p:tag name="IGUANATEXVERSION" val="162"/>
  <p:tag name="LATEXADDIN" val="\documentclass{article}&#10;\usepackage{amsmath, amsfonts, amssymb, xcolor}&#10;\pagestyle{empty}&#10;\begin{document}&#10;&#10;&#10;\begin{equation*}&#10;\gamma =&#10;\begin{cases}&#10;1, &amp; \\&#10;0, &amp; \\&#10;0 &lt; \gamma_\delta &lt; 1 &amp;&#10;\end{cases}&#10;\end{equation*}&#10;&#10;&#10;\end{document}"/>
  <p:tag name="IGUANATEXSIZE" val="16"/>
  <p:tag name="IGUANATEXCURSOR" val="218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061.117"/>
  <p:tag name="OUTPUTTYPE" val="PNG"/>
  <p:tag name="IGUANATEXVERSION" val="162"/>
  <p:tag name="LATEXADDIN" val="\documentclass{article}&#10;\usepackage{amsmath, amsfonts, amssymb, xcolor}&#10;\pagestyle{empty}&#10;\begin{document}&#10;&#10;&#10;\begin{equation*}&#10;\rho = \rho_1 \gamma + \rho_2 (1 - \gamma)&#10;\end{equation*}&#10;&#10;&#10;\end{document}"/>
  <p:tag name="IGUANATEXSIZE" val="16"/>
  <p:tag name="IGUANATEXCURSOR" val="186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093.363"/>
  <p:tag name="OUTPUTTYPE" val="PNG"/>
  <p:tag name="IGUANATEXVERSION" val="162"/>
  <p:tag name="LATEXADDIN" val="\documentclass{article}&#10;\usepackage{amsmath, amsfonts, amssymb, xcolor}&#10;\pagestyle{empty}&#10;\begin{document}&#10;&#10;\begin{equation*}&#10;\mu = \mu_1 \gamma + \mu_2 (1 - \gamma)&#10;\end{equation*}&#10;&#10;&#10;\end{document}"/>
  <p:tag name="IGUANATEXSIZE" val="16"/>
  <p:tag name="IGUANATEXCURSOR" val="182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106.112"/>
  <p:tag name="OUTPUTTYPE" val="PNG"/>
  <p:tag name="IGUANATEXVERSION" val="162"/>
  <p:tag name="LATEXADDIN" val="\documentclass{article}&#10;\usepackage{amsmath, amsfonts, amssymb, xcolor}&#10;\pagestyle{empty}&#10;\begin{document}&#10;&#10;\begin{equation*}&#10;\mathbf{u} = \gamma \mathbf{u}_1 + (1 - \gamma)\mathbf{u}_2&#10;\end{equation*}&#10;&#10;&#10;\end{document}"/>
  <p:tag name="IGUANATEXSIZE" val="16"/>
  <p:tag name="IGUANATEXCURSOR" val="202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5.718"/>
  <p:tag name="ORIGINALWIDTH" val=" 567.6791"/>
  <p:tag name="OUTPUTTYPE" val="PNG"/>
  <p:tag name="IGUANATEXVERSION" val="162"/>
  <p:tag name="LATEXADDIN" val="\documentclass{article}&#10;\usepackage{amsmath, amsfonts, amssymb, xcolor}&#10;\pagestyle{empty}&#10;\begin{document}&#10;&#10;&#10;\begin{equation*}&#10;Ca = \frac{\mu_1 U}{\sigma}&#10;\end{equation*}&#10;&#10;\end{document}"/>
  <p:tag name="IGUANATEXSIZE" val="16"/>
  <p:tag name="IGUANATEXCURSOR" val="153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1.2186"/>
  <p:tag name="ORIGINALWIDTH" val=" 442.4447"/>
  <p:tag name="OUTPUTTYPE" val="PNG"/>
  <p:tag name="IGUANATEXVERSION" val="162"/>
  <p:tag name="LATEXADDIN" val="\documentclass{article}&#10;\usepackage{amsmath, amsfonts, amssymb, xcolor}&#10;\pagestyle{empty}&#10;\begin{document}&#10;&#10;&#10;\begin{equation*}&#10;M = \frac{\mu_1}{\mu_2}&#10;\end{equation*}&#10;&#10;\end{document}"/>
  <p:tag name="IGUANATEXSIZE" val="16"/>
  <p:tag name="IGUANATEXCURSOR" val="150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38.9576"/>
  <p:tag name="ORIGINALWIDTH" val=" 1654.293"/>
  <p:tag name="OUTPUTTYPE" val="PNG"/>
  <p:tag name="IGUANATEXVERSION" val="162"/>
  <p:tag name="LATEXADDIN" val="\documentclass{article}&#10;\usepackage{amsmath, amsfonts, amssymb, xcolor}&#10;\pagestyle{empty}&#10;\begin{document}&#10;&#10;&#10;\begin{equation*}&#10;\mathbf{U}(x,y) = \frac{1}{a(x,y)} \int_{z_\mathrm{1}(x,y)}^{z_\mathrm{2}(x,y)} \mathbf{u} \, dz&#10;\end{equation*}&#10;&#10;\end{document}"/>
  <p:tag name="IGUANATEXSIZE" val="16"/>
  <p:tag name="IGUANATEXCURSOR" val="217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445.444"/>
  <p:tag name="OUTPUTTYPE" val="PNG"/>
  <p:tag name="IGUANATEXVERSION" val="162"/>
  <p:tag name="LATEXADDIN" val="\documentclass{article}&#10;\usepackage{amsmath, amsfonts, amssymb, xcolor}&#10;\pagestyle{empty}&#10;\begin{document}&#10;&#10;&#10;\begin{equation*}&#10;L_c = L_x/8,\;\; \bar{a} = 0.4\,\text{mm},\;\; H = 0.8,\;\; \delta = 0.57&#10;\end{equation*}&#10;&#10;\end{document}"/>
  <p:tag name="IGUANATEXSIZE" val="16"/>
  <p:tag name="IGUANATEXCURSOR" val="193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416.198"/>
  <p:tag name="OUTPUTTYPE" val="PNG"/>
  <p:tag name="IGUANATEXVERSION" val="162"/>
  <p:tag name="LATEXADDIN" val="\documentclass{article}&#10;\usepackage{amsmath, amsfonts, amssymb, xcolor}&#10;\pagestyle{empty}&#10;\begin{document}&#10;&#10;&#10;\begin{equation*}&#10;M = 70&#10;\end{equation*}&#10;&#10;\end{document}"/>
  <p:tag name="IGUANATEXSIZE" val="16"/>
  <p:tag name="IGUANATEXCURSOR" val="133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6.8953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 = -3.4&#10;\end{equation*}&#10;&#10;\end{document}"/>
  <p:tag name="IGUANATEXSIZE" val="16"/>
  <p:tag name="IGUANATEXCURSOR" val="142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602.1747"/>
  <p:tag name="OUTPUTTYPE" val="PNG"/>
  <p:tag name="IGUANATEXVERSION" val="162"/>
  <p:tag name="LATEXADDIN" val="\documentclass{article}&#10;\usepackage{amsmath, amsfonts, amssymb, xcolor}&#10;\pagestyle{empty}&#10;\begin{document}&#10;&#10;&#10;\begin{equation*}&#10;M = 1 / 100&#10;\end{equation*}&#10;&#10;\end{document}"/>
  <p:tag name="IGUANATEXSIZE" val="16"/>
  <p:tag name="IGUANATEXCURSOR" val="138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8.3952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 = -4.7&#10;\end{equation*}&#10;&#10;\end{document}"/>
  <p:tag name="IGUANATEXSIZE" val="16"/>
  <p:tag name="IGUANATEXCURSOR" val="142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244.4695"/>
  <p:tag name="OUTPUTTYPE" val="PNG"/>
  <p:tag name="IGUANATEXVERSION" val="162"/>
  <p:tag name="LATEXADDIN" val="\documentclass{article}&#10;\usepackage{amsmath, amsfonts, amssymb, xcolor}&#10;\pagestyle{empty}&#10;\begin{document}&#10;&#10;&#10;\begin{equation*}&#10;-4.7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244.4695"/>
  <p:tag name="OUTPUTTYPE" val="PNG"/>
  <p:tag name="IGUANATEXVERSION" val="162"/>
  <p:tag name="LATEXADDIN" val="\documentclass{article}&#10;\usepackage{amsmath, amsfonts, amssymb, xcolor}&#10;\pagestyle{empty}&#10;\begin{document}&#10;&#10;&#10;\begin{equation*}&#10;-3.7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6.98914"/>
  <p:tag name="ORIGINALWIDTH" val=" 242.9696"/>
  <p:tag name="OUTPUTTYPE" val="PNG"/>
  <p:tag name="IGUANATEXVERSION" val="162"/>
  <p:tag name="LATEXADDIN" val="\documentclass{article}&#10;\usepackage{amsmath, amsfonts, amssymb, xcolor}&#10;\pagestyle{empty}&#10;\begin{document}&#10;&#10;&#10;\begin{equation*}&#10;-3.4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6.8953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=-6.4&#10;\end{equation*}&#10;&#10;\end{document}"/>
  <p:tag name="IGUANATEXSIZE" val="12"/>
  <p:tag name="IGUANATEXCURSOR" val="140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416.198"/>
  <p:tag name="OUTPUTTYPE" val="PNG"/>
  <p:tag name="IGUANATEXVERSION" val="162"/>
  <p:tag name="LATEXADDIN" val="\documentclass{article}&#10;\usepackage{amsmath, amsfonts, amssymb, xcolor}&#10;\pagestyle{empty}&#10;\begin{document}&#10;&#10;&#10;\begin{equation*}&#10;M = 70&#10;\end{equation*}&#10;&#10;\end{document}"/>
  <p:tag name="IGUANATEXSIZE" val="14"/>
  <p:tag name="IGUANATEXCURSOR" val="133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028.121"/>
  <p:tag name="OUTPUTTYPE" val="PNG"/>
  <p:tag name="IGUANATEXVERSION" val="162"/>
  <p:tag name="LATEXADDIN" val="\documentclass{article}&#10;\usepackage{amsmath, amsfonts, amssymb, xcolor}&#10;\pagestyle{empty}&#10;\begin{document}&#10;&#10;&#10;\begin{equation*}&#10;\mathbf{Q} = a(x,y)\,\mathbf{U}(x,y)&#10;\end{equation*}&#10;&#10;\end{document}"/>
  <p:tag name="IGUANATEXSIZE" val="16"/>
  <p:tag name="IGUANATEXCURSOR" val="163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602.1747"/>
  <p:tag name="OUTPUTTYPE" val="PNG"/>
  <p:tag name="IGUANATEXVERSION" val="162"/>
  <p:tag name="LATEXADDIN" val="\documentclass{article}&#10;\usepackage{amsmath, amsfonts, amssymb, xcolor}&#10;\pagestyle{empty}&#10;\begin{document}&#10;&#10;&#10;\begin{equation*}&#10;M = 1 / 200&#10;\end{equation*}&#10;&#10;\end{document}"/>
  <p:tag name="IGUANATEXSIZE" val="14"/>
  <p:tag name="IGUANATEXCURSOR" val="138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6.8953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=-6.4&#10;\end{equation*}&#10;&#10;\end{document}"/>
  <p:tag name="IGUANATEXSIZE" val="12"/>
  <p:tag name="IGUANATEXCURSOR" val="140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244.4695"/>
  <p:tag name="OUTPUTTYPE" val="PNG"/>
  <p:tag name="IGUANATEXVERSION" val="162"/>
  <p:tag name="LATEXADDIN" val="\documentclass{article}&#10;\usepackage{amsmath, amsfonts, amssymb, xcolor}&#10;\pagestyle{empty}&#10;\begin{document}&#10;&#10;&#10;\begin{equation*}&#10;-4.7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244.4695"/>
  <p:tag name="OUTPUTTYPE" val="PNG"/>
  <p:tag name="IGUANATEXVERSION" val="162"/>
  <p:tag name="LATEXADDIN" val="\documentclass{article}&#10;\usepackage{amsmath, amsfonts, amssymb, xcolor}&#10;\pagestyle{empty}&#10;\begin{document}&#10;&#10;&#10;\begin{equation*}&#10;-3.7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6.98914"/>
  <p:tag name="ORIGINALWIDTH" val=" 242.9696"/>
  <p:tag name="OUTPUTTYPE" val="PNG"/>
  <p:tag name="IGUANATEXVERSION" val="162"/>
  <p:tag name="LATEXADDIN" val="\documentclass{article}&#10;\usepackage{amsmath, amsfonts, amssymb, xcolor}&#10;\pagestyle{empty}&#10;\begin{document}&#10;&#10;&#10;\begin{equation*}&#10;-3.4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602.1747"/>
  <p:tag name="OUTPUTTYPE" val="PNG"/>
  <p:tag name="IGUANATEXVERSION" val="162"/>
  <p:tag name="LATEXADDIN" val="\documentclass{article}&#10;\usepackage{amsmath, amsfonts, amssymb, xcolor}&#10;\pagestyle{empty}&#10;\begin{document}&#10;&#10;&#10;\begin{equation*}&#10;M = 1 / 200&#10;\end{equation*}&#10;&#10;\end{document}"/>
  <p:tag name="IGUANATEXSIZE" val="14"/>
  <p:tag name="IGUANATEXCURSOR" val="138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416.198"/>
  <p:tag name="OUTPUTTYPE" val="PNG"/>
  <p:tag name="IGUANATEXVERSION" val="162"/>
  <p:tag name="LATEXADDIN" val="\documentclass{article}&#10;\usepackage{amsmath, amsfonts, amssymb, xcolor}&#10;\pagestyle{empty}&#10;\begin{document}&#10;&#10;&#10;\begin{equation*}&#10;M = 70&#10;\end{equation*}&#10;&#10;\end{document}"/>
  <p:tag name="IGUANATEXSIZE" val="14"/>
  <p:tag name="IGUANATEXCURSOR" val="133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602.1747"/>
  <p:tag name="OUTPUTTYPE" val="PNG"/>
  <p:tag name="IGUANATEXVERSION" val="162"/>
  <p:tag name="LATEXADDIN" val="\documentclass{article}&#10;\usepackage{amsmath, amsfonts, amssymb, xcolor}&#10;\pagestyle{empty}&#10;\begin{document}&#10;&#10;&#10;\begin{equation*}&#10;M = 1 / 100&#10;\end{equation*}&#10;&#10;\end{document}"/>
  <p:tag name="IGUANATEXSIZE" val="16"/>
  <p:tag name="IGUANATEXCURSOR" val="138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6.8953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=-6.4&#10;\end{equation*}&#10;&#10;\end{document}"/>
  <p:tag name="IGUANATEXSIZE" val="12"/>
  <p:tag name="IGUANATEXCURSOR" val="140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244.4695"/>
  <p:tag name="OUTPUTTYPE" val="PNG"/>
  <p:tag name="IGUANATEXVERSION" val="162"/>
  <p:tag name="LATEXADDIN" val="\documentclass{article}&#10;\usepackage{amsmath, amsfonts, amssymb, xcolor}&#10;\pagestyle{empty}&#10;\begin{document}&#10;&#10;&#10;\begin{equation*}&#10;-4.7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13.6483"/>
  <p:tag name="OUTPUTTYPE" val="PNG"/>
  <p:tag name="IGUANATEXVERSION" val="162"/>
  <p:tag name="LATEXADDIN" val="\documentclass{article}&#10;\usepackage{amsmath, amsfonts, amssymb, xcolor}&#10;\pagestyle{empty}&#10;\begin{document}&#10;&#10;&#10;\begin{equation*}&#10;\|\nabla a(x,y)\| \ll 1&#10;\end{equation*}&#10;&#10;\end{document}"/>
  <p:tag name="IGUANATEXSIZE" val="16"/>
  <p:tag name="IGUANATEXCURSOR" val="129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244.4695"/>
  <p:tag name="OUTPUTTYPE" val="PNG"/>
  <p:tag name="IGUANATEXVERSION" val="162"/>
  <p:tag name="LATEXADDIN" val="\documentclass{article}&#10;\usepackage{amsmath, amsfonts, amssymb, xcolor}&#10;\pagestyle{empty}&#10;\begin{document}&#10;&#10;&#10;\begin{equation*}&#10;-3.7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6.98914"/>
  <p:tag name="ORIGINALWIDTH" val=" 242.9696"/>
  <p:tag name="OUTPUTTYPE" val="PNG"/>
  <p:tag name="IGUANATEXVERSION" val="162"/>
  <p:tag name="LATEXADDIN" val="\documentclass{article}&#10;\usepackage{amsmath, amsfonts, amssymb, xcolor}&#10;\pagestyle{empty}&#10;\begin{document}&#10;&#10;&#10;\begin{equation*}&#10;-3.4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602.1747"/>
  <p:tag name="OUTPUTTYPE" val="PNG"/>
  <p:tag name="IGUANATEXVERSION" val="162"/>
  <p:tag name="LATEXADDIN" val="\documentclass{article}&#10;\usepackage{amsmath, amsfonts, amssymb, xcolor}&#10;\pagestyle{empty}&#10;\begin{document}&#10;&#10;&#10;\begin{equation*}&#10;M = 1 / 200&#10;\end{equation*}&#10;&#10;\end{document}"/>
  <p:tag name="IGUANATEXSIZE" val="14"/>
  <p:tag name="IGUANATEXCURSOR" val="138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416.198"/>
  <p:tag name="OUTPUTTYPE" val="PNG"/>
  <p:tag name="IGUANATEXVERSION" val="162"/>
  <p:tag name="LATEXADDIN" val="\documentclass{article}&#10;\usepackage{amsmath, amsfonts, amssymb, xcolor}&#10;\pagestyle{empty}&#10;\begin{document}&#10;&#10;&#10;\begin{equation*}&#10;M = 70&#10;\end{equation*}&#10;&#10;\end{document}"/>
  <p:tag name="IGUANATEXSIZE" val="14"/>
  <p:tag name="IGUANATEXCURSOR" val="133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602.1747"/>
  <p:tag name="OUTPUTTYPE" val="PNG"/>
  <p:tag name="IGUANATEXVERSION" val="162"/>
  <p:tag name="LATEXADDIN" val="\documentclass{article}&#10;\usepackage{amsmath, amsfonts, amssymb, xcolor}&#10;\pagestyle{empty}&#10;\begin{document}&#10;&#10;&#10;\begin{equation*}&#10;M = 1 / 100&#10;\end{equation*}&#10;&#10;\end{document}"/>
  <p:tag name="IGUANATEXSIZE" val="16"/>
  <p:tag name="IGUANATEXCURSOR" val="138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6.8953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=-6.4&#10;\end{equation*}&#10;&#10;\end{document}"/>
  <p:tag name="IGUANATEXSIZE" val="12"/>
  <p:tag name="IGUANATEXCURSOR" val="140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244.4695"/>
  <p:tag name="OUTPUTTYPE" val="PNG"/>
  <p:tag name="IGUANATEXVERSION" val="162"/>
  <p:tag name="LATEXADDIN" val="\documentclass{article}&#10;\usepackage{amsmath, amsfonts, amssymb, xcolor}&#10;\pagestyle{empty}&#10;\begin{document}&#10;&#10;&#10;\begin{equation*}&#10;-4.7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244.4695"/>
  <p:tag name="OUTPUTTYPE" val="PNG"/>
  <p:tag name="IGUANATEXVERSION" val="162"/>
  <p:tag name="LATEXADDIN" val="\documentclass{article}&#10;\usepackage{amsmath, amsfonts, amssymb, xcolor}&#10;\pagestyle{empty}&#10;\begin{document}&#10;&#10;&#10;\begin{equation*}&#10;-3.7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6.98914"/>
  <p:tag name="ORIGINALWIDTH" val=" 242.9696"/>
  <p:tag name="OUTPUTTYPE" val="PNG"/>
  <p:tag name="IGUANATEXVERSION" val="162"/>
  <p:tag name="LATEXADDIN" val="\documentclass{article}&#10;\usepackage{amsmath, amsfonts, amssymb, xcolor}&#10;\pagestyle{empty}&#10;\begin{document}&#10;&#10;&#10;\begin{equation*}&#10;-3.4&#10;\end{equation*}&#10;&#10;\end{document}"/>
  <p:tag name="IGUANATEXSIZE" val="12"/>
  <p:tag name="IGUANATEXCURSOR" val="131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8.3952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=-3.7&#10;\end{equation*}&#10;&#10;\end{document}"/>
  <p:tag name="IGUANATEXSIZE" val="10"/>
  <p:tag name="IGUANATEXCURSOR" val="140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694.4132"/>
  <p:tag name="OUTPUTTYPE" val="PNG"/>
  <p:tag name="IGUANATEXVERSION" val="162"/>
  <p:tag name="LATEXADDIN" val="\documentclass{article}&#10;\usepackage{amsmath, amsfonts, amssymb, xcolor}&#10;\pagestyle{empty}&#10;\begin{document}&#10;&#10;&#10;\begin{equation*}&#10;p_\mathrm{d} = p_\mathrm{d}(x,y)&#10;\end{equation*}&#10;&#10;\end{document}"/>
  <p:tag name="IGUANATEXSIZE" val="16"/>
  <p:tag name="IGUANATEXCURSOR" val="154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6.8953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=-3.4&#10;\end{equation*}&#10;&#10;\end{document}"/>
  <p:tag name="IGUANATEXSIZE" val="10"/>
  <p:tag name="IGUANATEXCURSOR" val="140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8.3952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=-4.7&#10;\end{equation*}&#10;&#10;\end{document}"/>
  <p:tag name="IGUANATEXSIZE" val="10"/>
  <p:tag name="IGUANATEXCURSOR" val="138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6.8953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=-6.4&#10;\end{equation*}&#10;&#10;\end{document}"/>
  <p:tag name="IGUANATEXSIZE" val="10"/>
  <p:tag name="IGUANATEXCURSOR" val="140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8.3952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=-4.7&#10;\end{equation*}&#10;&#10;\end{document}"/>
  <p:tag name="IGUANATEXSIZE" val="10"/>
  <p:tag name="IGUANATEXCURSOR" val="138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38.3952"/>
  <p:tag name="OUTPUTTYPE" val="PNG"/>
  <p:tag name="IGUANATEXVERSION" val="162"/>
  <p:tag name="LATEXADDIN" val="\documentclass{article}&#10;\usepackage{amsmath, amsfonts, amssymb, xcolor}&#10;\pagestyle{empty}&#10;\begin{document}&#10;&#10;&#10;\begin{equation*}&#10;\log(Ca)=-3.7&#10;\end{equation*}&#10;&#10;\end{document}"/>
  <p:tag name="IGUANATEXSIZE" val="10"/>
  <p:tag name="IGUANATEXCURSOR" val="140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4.48819"/>
  <p:tag name="ORIGINALWIDTH" val=" 468.6914"/>
  <p:tag name="OUTPUTTYPE" val="PNG"/>
  <p:tag name="IGUANATEXVERSION" val="162"/>
  <p:tag name="LATEXADDIN" val="\documentclass{article}&#10;\usepackage{amsmath, amsfonts, amssymb, xcolor}&#10;\pagestyle{empty}&#10;\begin{document}&#10;&#10;&#10;\begin{equation*}&#10;w \ll u,v&#10;\end{equation*}&#10;&#10;\end{document}"/>
  <p:tag name="IGUANATEXSIZE" val="16"/>
  <p:tag name="IGUANATEXCURSOR" val="136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1.7173"/>
  <p:tag name="ORIGINALWIDTH" val=" 1089.614"/>
  <p:tag name="OUTPUTTYPE" val="PNG"/>
  <p:tag name="IGUANATEXVERSION" val="162"/>
  <p:tag name="LATEXADDIN" val="\documentclass{article}&#10;\usepackage{amsmath, amsfonts, amssymb, xcolor}&#10;\pagestyle{empty}&#10;\begin{document}&#10;&#10;&#10;\begin{equation*}&#10;a\,\frac{\partial \gamma}{\partial t}&#10;\;+\;&#10;\mathbf{Q}\cdot\boldsymbol{\nabla} \gamma = 0&#10;\end{equation*}&#10;&#10;\end{document}"/>
  <p:tag name="IGUANATEXSIZE" val="16"/>
  <p:tag name="IGUANATEXCURSOR" val="205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533.9332"/>
  <p:tag name="OUTPUTTYPE" val="PNG"/>
  <p:tag name="IGUANATEXVERSION" val="162"/>
  <p:tag name="LATEXADDIN" val="\documentclass{article}&#10;\usepackage{amsmath, amsfonts, amssymb, xcolor}&#10;\pagestyle{empty}&#10;\begin{document}&#10;&#10;&#10;\begin{equation*}&#10;\boldsymbol{\nabla} \cdot \mathbf{Q} = 0&#10;\end{equation*}&#10;&#10;\end{document}"/>
  <p:tag name="IGUANATEXSIZE" val="16"/>
  <p:tag name="IGUANATEXCURSOR" val="146"/>
  <p:tag name="TRANSPARENCY" val="True"/>
  <p:tag name="CHOOSECOLOR" val="False"/>
  <p:tag name="COLORHEX" val="000000"/>
  <p:tag name="FILENAME" val=""/>
  <p:tag name="LATEXENGINEID" val="0"/>
  <p:tag name="TEMPFOLDER" val="C:\Users\krishna\Documents\Iguana_Tex\"/>
  <p:tag name="LATEXFORMHEIGHT" val=" 320"/>
  <p:tag name="LATEXFORMWIDTH" val=" 385"/>
  <p:tag name="LATEXFORMWRAP" val="True"/>
  <p:tag name="BITMAPVECTOR" val="0"/>
</p:tagLst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476</Words>
  <Application>Microsoft Office PowerPoint</Application>
  <PresentationFormat>Widescreen</PresentationFormat>
  <Paragraphs>99</Paragraphs>
  <Slides>10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ＭＳ Ｐゴシック</vt:lpstr>
      <vt:lpstr>Arial</vt:lpstr>
      <vt:lpstr>Calibri</vt:lpstr>
      <vt:lpstr>Courier New</vt:lpstr>
      <vt:lpstr>Georgia</vt:lpstr>
      <vt:lpstr>Tahoma</vt:lpstr>
      <vt:lpstr>Times New Roman</vt:lpstr>
      <vt:lpstr>Wingdings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ETH Zuerich, Neptun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Groundwater Hydraulics</dc:title>
  <dc:creator>Alexandros</dc:creator>
  <cp:lastModifiedBy>Rahul Krishna</cp:lastModifiedBy>
  <cp:revision>1893</cp:revision>
  <dcterms:created xsi:type="dcterms:W3CDTF">2009-10-01T09:36:56Z</dcterms:created>
  <dcterms:modified xsi:type="dcterms:W3CDTF">2026-05-15T10:52:15Z</dcterms:modified>
</cp:coreProperties>
</file>