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322" r:id="rId2"/>
    <p:sldId id="324" r:id="rId3"/>
    <p:sldId id="410" r:id="rId4"/>
    <p:sldId id="325" r:id="rId5"/>
    <p:sldId id="416" r:id="rId6"/>
    <p:sldId id="413" r:id="rId7"/>
    <p:sldId id="419" r:id="rId8"/>
    <p:sldId id="409" r:id="rId9"/>
    <p:sldId id="329" r:id="rId10"/>
    <p:sldId id="411" r:id="rId11"/>
    <p:sldId id="327" r:id="rId12"/>
    <p:sldId id="316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685891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28837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371783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714729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057674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400620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743566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235332-6360-4816-B3DB-8610B25EC0D0}" name="Jingxuan Deng" initials="JD" userId="S::deng0237@umn.edu::6d97bbfd-e583-4f98-99c7-c823105e76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303"/>
    <a:srgbClr val="1600FF"/>
    <a:srgbClr val="828281"/>
    <a:srgbClr val="FEFF08"/>
    <a:srgbClr val="7A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8"/>
    <p:restoredTop sz="96189"/>
  </p:normalViewPr>
  <p:slideViewPr>
    <p:cSldViewPr>
      <p:cViewPr varScale="1">
        <p:scale>
          <a:sx n="127" d="100"/>
          <a:sy n="127" d="100"/>
        </p:scale>
        <p:origin x="216" y="5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D8C384-8CC3-0C49-844C-FC9C7E289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685891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02883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37178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1714729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7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8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87400"/>
            <a:ext cx="10668000" cy="1143000"/>
          </a:xfrm>
        </p:spPr>
        <p:txBody>
          <a:bodyPr/>
          <a:lstStyle>
            <a:lvl1pPr algn="l">
              <a:defRPr>
                <a:solidFill>
                  <a:srgbClr val="7A001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921000"/>
            <a:ext cx="10668000" cy="6096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800">
                <a:solidFill>
                  <a:srgbClr val="FFFFFF"/>
                </a:solidFill>
              </a:defRPr>
            </a:lvl2pPr>
            <a:lvl3pPr marL="685891" indent="0">
              <a:buNone/>
              <a:defRPr sz="1800">
                <a:solidFill>
                  <a:srgbClr val="FFFFFF"/>
                </a:solidFill>
              </a:defRPr>
            </a:lvl3pPr>
            <a:lvl4pPr marL="1028837" indent="0">
              <a:buNone/>
              <a:defRPr sz="1800">
                <a:solidFill>
                  <a:srgbClr val="FFFFFF"/>
                </a:solidFill>
              </a:defRPr>
            </a:lvl4pPr>
            <a:lvl5pPr marL="1371783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Presenter/unit/department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530600"/>
            <a:ext cx="10668000" cy="508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200">
                <a:solidFill>
                  <a:srgbClr val="FFFFFF"/>
                </a:solidFill>
              </a:defRPr>
            </a:lvl2pPr>
            <a:lvl3pPr marL="685891" indent="0">
              <a:buNone/>
              <a:defRPr sz="1200">
                <a:solidFill>
                  <a:srgbClr val="FFFFFF"/>
                </a:solidFill>
              </a:defRPr>
            </a:lvl3pPr>
            <a:lvl4pPr marL="1028837" indent="0">
              <a:buNone/>
              <a:defRPr sz="1200">
                <a:solidFill>
                  <a:srgbClr val="FFFFFF"/>
                </a:solidFill>
              </a:defRPr>
            </a:lvl4pPr>
            <a:lvl5pPr marL="137178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graphics_4x3-title-maroo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46676"/>
            <a:ext cx="12192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B8448-B410-533B-8364-5F33FE6BA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2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0"/>
            <a:ext cx="7569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5915-E860-2BE9-08A2-CCF0264F5C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7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AFB80-56D1-BA2F-317A-8C59783E2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5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3000" b="0" i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46" indent="0">
              <a:buNone/>
              <a:defRPr sz="1400"/>
            </a:lvl2pPr>
            <a:lvl3pPr marL="685891" indent="0">
              <a:buNone/>
              <a:defRPr sz="1200"/>
            </a:lvl3pPr>
            <a:lvl4pPr marL="1028837" indent="0">
              <a:buNone/>
              <a:defRPr sz="1100"/>
            </a:lvl4pPr>
            <a:lvl5pPr marL="1371783" indent="0">
              <a:buNone/>
              <a:defRPr sz="1100"/>
            </a:lvl5pPr>
            <a:lvl6pPr marL="1714729" indent="0">
              <a:buNone/>
              <a:defRPr sz="1100"/>
            </a:lvl6pPr>
            <a:lvl7pPr marL="2057674" indent="0">
              <a:buNone/>
              <a:defRPr sz="1100"/>
            </a:lvl7pPr>
            <a:lvl8pPr marL="2400620" indent="0">
              <a:buNone/>
              <a:defRPr sz="1100"/>
            </a:lvl8pPr>
            <a:lvl9pPr marL="274356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9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508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4178-46C9-B399-189C-5BBE8919E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5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57D98-09E1-F62B-03B2-27AFDBF2F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9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78904F-FA23-6BBE-33D2-C9DA76A42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0234BC-1D5F-3C8D-D1D5-7BF755E8D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C29EA-CF8C-2835-200C-48B4B86A44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4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637BD-F9B9-12A7-54A5-D70F60A41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ranja/Documents/5-resources/ppt/2018%20ppt-with%20R/new/working%20files/graphics_4x3-M-maroon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s_4x3-M-maroon.png" descr="/Users/ranja/Documents/5-resources/ppt/2018 ppt-with R/new/working files/graphics_4x3-M-maroon.png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1656"/>
            <a:ext cx="12192000" cy="4663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13126B-14FC-843B-3EF4-45A89AE57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019327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0">
          <a:solidFill>
            <a:srgbClr val="7A001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5pPr>
      <a:lvl6pPr marL="342946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685891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028837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371783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209" indent="-257209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557287" indent="-214341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100">
          <a:solidFill>
            <a:srgbClr val="595959"/>
          </a:solidFill>
          <a:latin typeface="+mn-lt"/>
          <a:ea typeface="ＭＳ Ｐゴシック" charset="0"/>
        </a:defRPr>
      </a:lvl2pPr>
      <a:lvl3pPr marL="857364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1800">
          <a:solidFill>
            <a:srgbClr val="595959"/>
          </a:solidFill>
          <a:latin typeface="+mn-lt"/>
          <a:ea typeface="ＭＳ Ｐゴシック" charset="0"/>
        </a:defRPr>
      </a:lvl3pPr>
      <a:lvl4pPr marL="1200310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1500">
          <a:solidFill>
            <a:srgbClr val="595959"/>
          </a:solidFill>
          <a:latin typeface="+mn-lt"/>
          <a:ea typeface="ＭＳ Ｐゴシック" charset="0"/>
        </a:defRPr>
      </a:lvl4pPr>
      <a:lvl5pPr marL="1543256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rgbClr val="595959"/>
          </a:solidFill>
          <a:latin typeface="+mn-lt"/>
          <a:ea typeface="ＭＳ Ｐゴシック" charset="0"/>
        </a:defRPr>
      </a:lvl5pPr>
      <a:lvl6pPr marL="1886201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9147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2093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5039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5" Type="http://schemas.openxmlformats.org/officeDocument/2006/relationships/image" Target="../media/image2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video" Target="../media/media4.mp4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5FA9F1-7CBD-A951-F683-33B403B053E7}"/>
              </a:ext>
            </a:extLst>
          </p:cNvPr>
          <p:cNvGrpSpPr>
            <a:grpSpLocks noChangeAspect="1"/>
          </p:cNvGrpSpPr>
          <p:nvPr/>
        </p:nvGrpSpPr>
        <p:grpSpPr>
          <a:xfrm>
            <a:off x="409720" y="810160"/>
            <a:ext cx="11372560" cy="3379933"/>
            <a:chOff x="9331496" y="912796"/>
            <a:chExt cx="6172284" cy="1834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87D622-2939-B4B7-B97A-F52AFEFA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/>
            <a:stretch/>
          </p:blipFill>
          <p:spPr>
            <a:xfrm>
              <a:off x="11508293" y="912796"/>
              <a:ext cx="1818690" cy="18344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775604-D0C0-3A42-2D47-00ECA735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</a:blip>
            <a:srcRect/>
            <a:stretch/>
          </p:blipFill>
          <p:spPr>
            <a:xfrm>
              <a:off x="13685090" y="912796"/>
              <a:ext cx="1818690" cy="18344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3048B8-C32A-10E0-469B-3608517C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40000"/>
            </a:blip>
            <a:srcRect/>
            <a:stretch/>
          </p:blipFill>
          <p:spPr>
            <a:xfrm>
              <a:off x="9331496" y="912796"/>
              <a:ext cx="1818690" cy="18344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9C6286-F87E-AC35-93E8-B03EF0BE9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170" y="1867646"/>
            <a:ext cx="10668000" cy="1143000"/>
          </a:xfrm>
        </p:spPr>
        <p:txBody>
          <a:bodyPr/>
          <a:lstStyle/>
          <a:p>
            <a:pPr algn="ctr"/>
            <a:r>
              <a:rPr lang="en-US" b="1" dirty="0"/>
              <a:t>Redissolution Controls Clogging Dynamics During Coupled Mineral Dissolution and Precipitation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38848-0F61-26AF-88ED-3FADD6EE0D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492" y="4761540"/>
            <a:ext cx="10668000" cy="27480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May 20,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27282-91DB-AC03-8755-2395DF0FE95F}"/>
              </a:ext>
            </a:extLst>
          </p:cNvPr>
          <p:cNvSpPr txBox="1"/>
          <p:nvPr/>
        </p:nvSpPr>
        <p:spPr>
          <a:xfrm>
            <a:off x="3047144" y="66747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MS09: Pore-Scale Physics and Modeling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FCBDB-CE24-0BB4-23EB-0D46B57D2848}"/>
              </a:ext>
            </a:extLst>
          </p:cNvPr>
          <p:cNvSpPr txBox="1"/>
          <p:nvPr/>
        </p:nvSpPr>
        <p:spPr>
          <a:xfrm>
            <a:off x="2222992" y="3396795"/>
            <a:ext cx="8001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Jingxuan Deng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1,2</a:t>
            </a: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Agnieszka Budek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Piotr Szymczak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Peter K Kang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*1,2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 Department of Earth and Environmental Sciences, University of Minnesota – Twin Cities, Minneapolis, MN, USA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 Saint Anthony Falls Laboratory, University of Minnesota – Twin Cities, Minneapolis, MN, USA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 Institute of Theoretical Physics, Faculty of Physics, University of Warsaw, Poland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89E5CF-9DC2-FE26-E32C-1074F4BDC0FB}"/>
              </a:ext>
            </a:extLst>
          </p:cNvPr>
          <p:cNvSpPr txBox="1"/>
          <p:nvPr/>
        </p:nvSpPr>
        <p:spPr>
          <a:xfrm>
            <a:off x="7370282" y="66747"/>
            <a:ext cx="4421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Abstract ID: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272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09FA9-6514-33C8-A212-E2DB7C2E0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06" y="64990"/>
            <a:ext cx="1601839" cy="4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7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4EBAB3-A135-D704-6E7C-E85A09AE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6" y="1257055"/>
            <a:ext cx="4762500" cy="444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0BC99-260A-18C6-4FF4-905A4A443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10</a:t>
            </a:fld>
            <a:endParaRPr lang="en-US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5565D088-532E-8469-B299-06AAA20A51A0}"/>
              </a:ext>
            </a:extLst>
          </p:cNvPr>
          <p:cNvSpPr txBox="1">
            <a:spLocks/>
          </p:cNvSpPr>
          <p:nvPr/>
        </p:nvSpPr>
        <p:spPr>
          <a:xfrm>
            <a:off x="617514" y="253590"/>
            <a:ext cx="11422086" cy="9233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kern="0" dirty="0"/>
              <a:t>Overall patterns is governed by precipitation, but we cannot neglect redissolution.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63DC10E-45C9-0D32-B236-B81B4806C009}"/>
              </a:ext>
            </a:extLst>
          </p:cNvPr>
          <p:cNvSpPr txBox="1"/>
          <p:nvPr/>
        </p:nvSpPr>
        <p:spPr>
          <a:xfrm>
            <a:off x="5247586" y="5311282"/>
            <a:ext cx="65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𝜅</a:t>
            </a:r>
            <a:r>
              <a:rPr lang="en-US" sz="1800" baseline="-25000" dirty="0"/>
              <a:t>1 </a:t>
            </a:r>
            <a:r>
              <a:rPr lang="en-US" sz="1800" dirty="0"/>
              <a:t>= 0.01</a:t>
            </a:r>
            <a:r>
              <a:rPr lang="en-US" dirty="0"/>
              <a:t> ~0.1</a:t>
            </a:r>
            <a:r>
              <a:rPr lang="en-US" dirty="0">
                <a:sym typeface="Wingdings" pitchFamily="2" charset="2"/>
              </a:rPr>
              <a:t> nonmonotonic permeability enhancement.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3F2F3-89CF-BC11-6C12-A5CFD5E6F24D}"/>
              </a:ext>
            </a:extLst>
          </p:cNvPr>
          <p:cNvSpPr txBox="1"/>
          <p:nvPr/>
        </p:nvSpPr>
        <p:spPr>
          <a:xfrm>
            <a:off x="7181745" y="102287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Permeability evolution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7C2D9D-5DBC-A7FC-F1FE-C702A4A1B719}"/>
              </a:ext>
            </a:extLst>
          </p:cNvPr>
          <p:cNvGrpSpPr/>
          <p:nvPr/>
        </p:nvGrpSpPr>
        <p:grpSpPr>
          <a:xfrm>
            <a:off x="8402592" y="1440902"/>
            <a:ext cx="3045898" cy="1828800"/>
            <a:chOff x="8402592" y="1440902"/>
            <a:chExt cx="3045898" cy="1828800"/>
          </a:xfrm>
        </p:grpSpPr>
        <p:pic>
          <p:nvPicPr>
            <p:cNvPr id="14" name="Picture 13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3F74B4CB-CF07-E338-5756-A049FD273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2592" y="1440902"/>
              <a:ext cx="3045898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5D5B81-DCC2-5D69-54CF-5149AEF49B58}"/>
                </a:ext>
              </a:extLst>
            </p:cNvPr>
            <p:cNvSpPr txBox="1"/>
            <p:nvPr/>
          </p:nvSpPr>
          <p:spPr>
            <a:xfrm>
              <a:off x="9030424" y="1501407"/>
              <a:ext cx="8386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=0.1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C1309A-7E9C-4928-16B2-BFD0C301A4DB}"/>
              </a:ext>
            </a:extLst>
          </p:cNvPr>
          <p:cNvGrpSpPr/>
          <p:nvPr/>
        </p:nvGrpSpPr>
        <p:grpSpPr>
          <a:xfrm>
            <a:off x="5247586" y="1451486"/>
            <a:ext cx="3045898" cy="1828800"/>
            <a:chOff x="5247586" y="1451486"/>
            <a:chExt cx="3045898" cy="18288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C21668-E953-DC81-048B-9C38E541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7586" y="1451486"/>
              <a:ext cx="3045898" cy="1828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11CCA2-C933-33AE-D78D-66CF3C762617}"/>
                </a:ext>
              </a:extLst>
            </p:cNvPr>
            <p:cNvSpPr txBox="1"/>
            <p:nvPr/>
          </p:nvSpPr>
          <p:spPr>
            <a:xfrm>
              <a:off x="6244915" y="1487195"/>
              <a:ext cx="952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=0.01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3B3FCB-D2AD-785B-C7F7-FBA97451CABB}"/>
              </a:ext>
            </a:extLst>
          </p:cNvPr>
          <p:cNvGrpSpPr/>
          <p:nvPr/>
        </p:nvGrpSpPr>
        <p:grpSpPr>
          <a:xfrm>
            <a:off x="5198218" y="3345575"/>
            <a:ext cx="3045898" cy="1828800"/>
            <a:chOff x="5198218" y="3345575"/>
            <a:chExt cx="3045898" cy="1828800"/>
          </a:xfrm>
        </p:grpSpPr>
        <p:pic>
          <p:nvPicPr>
            <p:cNvPr id="20" name="Picture 19" descr="A graph of a graph showing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CFCE773C-5AAB-F9A9-485C-891A7E1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8218" y="3345575"/>
              <a:ext cx="3045898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E14627-F7EB-96BF-6F31-78C5960134B7}"/>
                </a:ext>
              </a:extLst>
            </p:cNvPr>
            <p:cNvSpPr txBox="1"/>
            <p:nvPr/>
          </p:nvSpPr>
          <p:spPr>
            <a:xfrm>
              <a:off x="6322961" y="3377193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=1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E24DA1-BCC3-A6C5-3193-DEAA629BBE72}"/>
              </a:ext>
            </a:extLst>
          </p:cNvPr>
          <p:cNvGrpSpPr/>
          <p:nvPr/>
        </p:nvGrpSpPr>
        <p:grpSpPr>
          <a:xfrm>
            <a:off x="8400177" y="3280286"/>
            <a:ext cx="3045898" cy="1828800"/>
            <a:chOff x="8400177" y="3280286"/>
            <a:chExt cx="3045898" cy="1828800"/>
          </a:xfrm>
        </p:grpSpPr>
        <p:pic>
          <p:nvPicPr>
            <p:cNvPr id="23" name="Picture 22" descr="A graph of colored lines&#10;&#10;Description automatically generated">
              <a:extLst>
                <a:ext uri="{FF2B5EF4-FFF2-40B4-BE49-F238E27FC236}">
                  <a16:creationId xmlns:a16="http://schemas.microsoft.com/office/drawing/2014/main" id="{3D918765-045D-5C4C-1DE8-591370FD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0177" y="3280286"/>
              <a:ext cx="3045898" cy="1828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8545BE-935E-6C2D-2315-3CE3EB9C3F03}"/>
                </a:ext>
              </a:extLst>
            </p:cNvPr>
            <p:cNvSpPr txBox="1"/>
            <p:nvPr/>
          </p:nvSpPr>
          <p:spPr>
            <a:xfrm>
              <a:off x="10023863" y="3377193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=3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C407B3C-7F02-7EFB-68ED-137D94C35F19}"/>
              </a:ext>
            </a:extLst>
          </p:cNvPr>
          <p:cNvSpPr txBox="1"/>
          <p:nvPr/>
        </p:nvSpPr>
        <p:spPr>
          <a:xfrm>
            <a:off x="5247586" y="5660590"/>
            <a:ext cx="65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𝜅</a:t>
            </a:r>
            <a:r>
              <a:rPr lang="en-US" sz="1800" baseline="-25000" dirty="0"/>
              <a:t>1 </a:t>
            </a:r>
            <a:r>
              <a:rPr lang="en-US" sz="1800" dirty="0"/>
              <a:t>= </a:t>
            </a:r>
            <a:r>
              <a:rPr lang="en-US" dirty="0"/>
              <a:t>1 </a:t>
            </a:r>
            <a:r>
              <a:rPr lang="en-US" dirty="0">
                <a:sym typeface="Wingdings" pitchFamily="2" charset="2"/>
              </a:rPr>
              <a:t> Transition regime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649BF7-058F-F169-0224-F56221BBAD23}"/>
              </a:ext>
            </a:extLst>
          </p:cNvPr>
          <p:cNvSpPr txBox="1"/>
          <p:nvPr/>
        </p:nvSpPr>
        <p:spPr>
          <a:xfrm>
            <a:off x="5247586" y="5999303"/>
            <a:ext cx="65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𝜅</a:t>
            </a:r>
            <a:r>
              <a:rPr lang="en-US" sz="1800" baseline="-25000" dirty="0"/>
              <a:t>1 </a:t>
            </a:r>
            <a:r>
              <a:rPr lang="en-US" sz="1800" dirty="0"/>
              <a:t>= </a:t>
            </a:r>
            <a:r>
              <a:rPr lang="en-US" dirty="0"/>
              <a:t>3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Clogging regime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42C92D1-E15E-351B-1992-5291CE6A0351}"/>
              </a:ext>
            </a:extLst>
          </p:cNvPr>
          <p:cNvSpPr/>
          <p:nvPr/>
        </p:nvSpPr>
        <p:spPr bwMode="auto">
          <a:xfrm>
            <a:off x="5110268" y="1370344"/>
            <a:ext cx="6393518" cy="190994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184F34-50AA-84C1-1F31-758C02E9FCB3}"/>
              </a:ext>
            </a:extLst>
          </p:cNvPr>
          <p:cNvSpPr/>
          <p:nvPr/>
        </p:nvSpPr>
        <p:spPr bwMode="auto">
          <a:xfrm>
            <a:off x="652221" y="1722737"/>
            <a:ext cx="4258279" cy="206748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D1E9E7-7D4E-88E4-8AED-55E681B9F774}"/>
              </a:ext>
            </a:extLst>
          </p:cNvPr>
          <p:cNvSpPr/>
          <p:nvPr/>
        </p:nvSpPr>
        <p:spPr bwMode="auto">
          <a:xfrm>
            <a:off x="652220" y="3779030"/>
            <a:ext cx="4258279" cy="94379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35F61-5773-8573-717E-5E832B5D5844}"/>
              </a:ext>
            </a:extLst>
          </p:cNvPr>
          <p:cNvSpPr/>
          <p:nvPr/>
        </p:nvSpPr>
        <p:spPr bwMode="auto">
          <a:xfrm>
            <a:off x="5110267" y="3329722"/>
            <a:ext cx="3183217" cy="190994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886060-482E-ABE9-8EFB-8DB321994B18}"/>
              </a:ext>
            </a:extLst>
          </p:cNvPr>
          <p:cNvSpPr/>
          <p:nvPr/>
        </p:nvSpPr>
        <p:spPr bwMode="auto">
          <a:xfrm>
            <a:off x="652220" y="4702478"/>
            <a:ext cx="4258279" cy="97813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049399-089F-CBD7-E085-D6AA25ABF38D}"/>
              </a:ext>
            </a:extLst>
          </p:cNvPr>
          <p:cNvSpPr/>
          <p:nvPr/>
        </p:nvSpPr>
        <p:spPr bwMode="auto">
          <a:xfrm>
            <a:off x="8320568" y="3329722"/>
            <a:ext cx="3183217" cy="190994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9" name="Picture 138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D7D201D7-6465-9823-3C17-BECE7623B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627" y="5718130"/>
            <a:ext cx="2393463" cy="65050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B8B701C-E4F3-8012-6ED3-56F6B135A63A}"/>
              </a:ext>
            </a:extLst>
          </p:cNvPr>
          <p:cNvGrpSpPr/>
          <p:nvPr/>
        </p:nvGrpSpPr>
        <p:grpSpPr>
          <a:xfrm>
            <a:off x="1219200" y="4343110"/>
            <a:ext cx="3674846" cy="276999"/>
            <a:chOff x="1219200" y="4343110"/>
            <a:chExt cx="3674846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9CD3FF-B26B-97C8-6CBC-C8A9C015C900}"/>
                </a:ext>
              </a:extLst>
            </p:cNvPr>
            <p:cNvSpPr txBox="1"/>
            <p:nvPr/>
          </p:nvSpPr>
          <p:spPr>
            <a:xfrm>
              <a:off x="1219200" y="4343110"/>
              <a:ext cx="869893" cy="276999"/>
            </a:xfrm>
            <a:prstGeom prst="rect">
              <a:avLst/>
            </a:prstGeom>
            <a:solidFill>
              <a:schemeClr val="bg1">
                <a:lumMod val="85000"/>
                <a:alpha val="6130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Clogging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A58263-1AE7-16E9-304A-784835FBBF54}"/>
                </a:ext>
              </a:extLst>
            </p:cNvPr>
            <p:cNvSpPr txBox="1"/>
            <p:nvPr/>
          </p:nvSpPr>
          <p:spPr>
            <a:xfrm>
              <a:off x="2157753" y="4343110"/>
              <a:ext cx="1739395" cy="276999"/>
            </a:xfrm>
            <a:prstGeom prst="rect">
              <a:avLst/>
            </a:prstGeom>
            <a:solidFill>
              <a:schemeClr val="bg1">
                <a:lumMod val="85000"/>
                <a:alpha val="6130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Delayed Clogging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E12A1C-FA76-42A2-3283-65FDFEDD1BD8}"/>
                </a:ext>
              </a:extLst>
            </p:cNvPr>
            <p:cNvSpPr txBox="1"/>
            <p:nvPr/>
          </p:nvSpPr>
          <p:spPr>
            <a:xfrm>
              <a:off x="3965808" y="4343110"/>
              <a:ext cx="928238" cy="276999"/>
            </a:xfrm>
            <a:prstGeom prst="rect">
              <a:avLst/>
            </a:prstGeom>
            <a:solidFill>
              <a:schemeClr val="bg1">
                <a:lumMod val="85000"/>
                <a:alpha val="6130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Clogging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55A941-F78C-EFA8-375C-63434175E051}"/>
              </a:ext>
            </a:extLst>
          </p:cNvPr>
          <p:cNvGrpSpPr/>
          <p:nvPr/>
        </p:nvGrpSpPr>
        <p:grpSpPr>
          <a:xfrm>
            <a:off x="6764190" y="3747365"/>
            <a:ext cx="1290557" cy="672235"/>
            <a:chOff x="6764190" y="3747365"/>
            <a:chExt cx="1290557" cy="67223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BDDBB0-845C-CB20-2354-EAD9D437FB1E}"/>
                </a:ext>
              </a:extLst>
            </p:cNvPr>
            <p:cNvSpPr txBox="1"/>
            <p:nvPr/>
          </p:nvSpPr>
          <p:spPr>
            <a:xfrm>
              <a:off x="6764190" y="3747365"/>
              <a:ext cx="1290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Delayed/Mitigated clogging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36CB39E-908D-B7F4-1D7C-20C451DFE2C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58000" y="4039075"/>
              <a:ext cx="278986" cy="3805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6C98ECC-DA86-D05B-B2A9-C03D8DB0280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64190" y="3973786"/>
              <a:ext cx="294625" cy="1226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776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27" grpId="0"/>
      <p:bldP spid="30" grpId="0"/>
      <p:bldP spid="78" grpId="0" animBg="1"/>
      <p:bldP spid="78" grpId="1" animBg="1"/>
      <p:bldP spid="79" grpId="0" animBg="1"/>
      <p:bldP spid="7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D135DDA-46FE-51E5-0BFC-008A9E93CD55}"/>
              </a:ext>
            </a:extLst>
          </p:cNvPr>
          <p:cNvGrpSpPr/>
          <p:nvPr/>
        </p:nvGrpSpPr>
        <p:grpSpPr>
          <a:xfrm>
            <a:off x="9192711" y="346078"/>
            <a:ext cx="2719696" cy="5821944"/>
            <a:chOff x="9192711" y="346078"/>
            <a:chExt cx="2719696" cy="58219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CBD64B-5E9F-A8DD-BA0E-66245FC1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92711" y="346078"/>
              <a:ext cx="2719696" cy="2743200"/>
            </a:xfrm>
            <a:prstGeom prst="rect">
              <a:avLst/>
            </a:prstGeom>
          </p:spPr>
        </p:pic>
        <p:pic>
          <p:nvPicPr>
            <p:cNvPr id="12" name="Picture 11" descr="A purple and white swirl in a circle&#10;&#10;Description automatically generated">
              <a:extLst>
                <a:ext uri="{FF2B5EF4-FFF2-40B4-BE49-F238E27FC236}">
                  <a16:creationId xmlns:a16="http://schemas.microsoft.com/office/drawing/2014/main" id="{D82B8EC1-A31E-2746-3A32-BA824E7D0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92711" y="3424822"/>
              <a:ext cx="2719696" cy="27432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C908CC-686C-AB13-F5EF-AA8DDCE9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ECB53-3650-59C2-1454-82DA0F1F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7800"/>
            <a:ext cx="8434137" cy="39624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Redissolution fundamentally reshapes clogging dynamics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Moderate redissolution can delay clogging and sustain permeability.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But excessive redissolution can intensify downstream clogging and reduce system accessibility.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Overall, precipitation controls the large-scale behavior, but redissolution strongly reorganizes the spatial evolution of clogging.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5CCB-64F4-3521-97EE-52C820A82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C8D2F-B7EE-B688-01EA-7C0F91785261}"/>
              </a:ext>
            </a:extLst>
          </p:cNvPr>
          <p:cNvSpPr/>
          <p:nvPr/>
        </p:nvSpPr>
        <p:spPr>
          <a:xfrm>
            <a:off x="3216538" y="4948535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495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272282-8F8F-AF33-00DD-D90816FD7421}"/>
              </a:ext>
            </a:extLst>
          </p:cNvPr>
          <p:cNvGrpSpPr/>
          <p:nvPr/>
        </p:nvGrpSpPr>
        <p:grpSpPr>
          <a:xfrm>
            <a:off x="-152400" y="0"/>
            <a:ext cx="12496800" cy="6858000"/>
            <a:chOff x="0" y="0"/>
            <a:chExt cx="12496800" cy="6858000"/>
          </a:xfrm>
        </p:grpSpPr>
        <p:pic>
          <p:nvPicPr>
            <p:cNvPr id="9" name="graphics_4x3-end-maro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524"/>
              <a:ext cx="9139938" cy="685495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188BA5-0116-CE39-C2CB-28D9F5D083D5}"/>
                </a:ext>
              </a:extLst>
            </p:cNvPr>
            <p:cNvSpPr/>
            <p:nvPr/>
          </p:nvSpPr>
          <p:spPr bwMode="auto">
            <a:xfrm>
              <a:off x="0" y="0"/>
              <a:ext cx="2209800" cy="6858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93E791-CA9E-E155-C682-04A7F016F8C8}"/>
                </a:ext>
              </a:extLst>
            </p:cNvPr>
            <p:cNvSpPr/>
            <p:nvPr/>
          </p:nvSpPr>
          <p:spPr bwMode="auto">
            <a:xfrm>
              <a:off x="10287000" y="0"/>
              <a:ext cx="2209800" cy="6858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25B33-A45A-762F-0E70-C86A00D2B5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6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59A3-E073-2031-4D05-D54C61C2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0601"/>
            <a:ext cx="11353800" cy="838200"/>
          </a:xfrm>
        </p:spPr>
        <p:txBody>
          <a:bodyPr/>
          <a:lstStyle/>
          <a:p>
            <a:r>
              <a:rPr lang="en-US" dirty="0"/>
              <a:t>Clogging Emerges During Coupled Dissolution–Precipitation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EC387-AF8E-185F-4FD2-538B5C99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48" y="4328589"/>
            <a:ext cx="6934200" cy="10188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Dissolution and precipitation reshape the pore structure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Dissolution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>
                <a:solidFill>
                  <a:srgbClr val="000000"/>
                </a:solidFill>
                <a:effectLst/>
                <a:sym typeface="Wingdings" pitchFamily="2" charset="2"/>
              </a:rPr>
              <a:t> </a:t>
            </a:r>
            <a:r>
              <a:rPr lang="en-US" sz="1500" b="1" i="0" dirty="0">
                <a:solidFill>
                  <a:srgbClr val="000000"/>
                </a:solidFill>
                <a:effectLst/>
              </a:rPr>
              <a:t>enlarges pores 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&amp; releases dissolved species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i="0" dirty="0">
                <a:solidFill>
                  <a:srgbClr val="000000"/>
                </a:solidFill>
                <a:effectLst/>
              </a:rPr>
              <a:t>Precipitation </a:t>
            </a:r>
            <a:r>
              <a:rPr lang="en-US" sz="1500" i="0" dirty="0">
                <a:solidFill>
                  <a:srgbClr val="000000"/>
                </a:solidFill>
                <a:effectLst/>
                <a:sym typeface="Wingdings" pitchFamily="2" charset="2"/>
              </a:rPr>
              <a:t>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redistributes minerals &amp; </a:t>
            </a:r>
            <a:r>
              <a:rPr lang="en-US" sz="1500" b="1" i="0" dirty="0">
                <a:solidFill>
                  <a:srgbClr val="000000"/>
                </a:solidFill>
                <a:effectLst/>
              </a:rPr>
              <a:t>constricts pore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2076A-091C-DC62-4323-B86E22601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7ED9E7-F210-C57B-5DBE-463F106D1FA3}"/>
              </a:ext>
            </a:extLst>
          </p:cNvPr>
          <p:cNvGrpSpPr/>
          <p:nvPr/>
        </p:nvGrpSpPr>
        <p:grpSpPr>
          <a:xfrm>
            <a:off x="3872565" y="1292978"/>
            <a:ext cx="2971654" cy="2747058"/>
            <a:chOff x="1023053" y="1086652"/>
            <a:chExt cx="4264859" cy="3942522"/>
          </a:xfrm>
        </p:grpSpPr>
        <p:pic>
          <p:nvPicPr>
            <p:cNvPr id="17" name="Picture 16" descr="A diagram of a carbon dioxide reaction&#10;&#10;Description automatically generated">
              <a:extLst>
                <a:ext uri="{FF2B5EF4-FFF2-40B4-BE49-F238E27FC236}">
                  <a16:creationId xmlns:a16="http://schemas.microsoft.com/office/drawing/2014/main" id="{4CA4221C-A1BD-F0A7-AA29-AC72BACB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318" y="1566444"/>
              <a:ext cx="4178593" cy="306843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77E69D-1180-ACD8-EC1D-DB1C66F02925}"/>
                </a:ext>
              </a:extLst>
            </p:cNvPr>
            <p:cNvSpPr txBox="1"/>
            <p:nvPr/>
          </p:nvSpPr>
          <p:spPr>
            <a:xfrm>
              <a:off x="1109319" y="1086652"/>
              <a:ext cx="4178591" cy="485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0" u="none" strike="noStrike" dirty="0">
                  <a:effectLst/>
                  <a:latin typeface="+mn-lt"/>
                </a:rPr>
                <a:t>Carbon mineralization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C27CA4-EB7B-B873-C492-FDE268AEB1D9}"/>
                </a:ext>
              </a:extLst>
            </p:cNvPr>
            <p:cNvSpPr txBox="1"/>
            <p:nvPr/>
          </p:nvSpPr>
          <p:spPr>
            <a:xfrm>
              <a:off x="1023053" y="4543288"/>
              <a:ext cx="4264859" cy="485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+mn-lt"/>
                </a:rPr>
                <a:t>Source: https://iee.psu.edu/news/blog/carbon-sequestration-and-mineralization [adapted from Menefee et al. (2017)]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1CC720-BC25-93BD-67ED-77AB398C3640}"/>
              </a:ext>
            </a:extLst>
          </p:cNvPr>
          <p:cNvGrpSpPr/>
          <p:nvPr/>
        </p:nvGrpSpPr>
        <p:grpSpPr>
          <a:xfrm>
            <a:off x="7484948" y="1299619"/>
            <a:ext cx="4469070" cy="2725027"/>
            <a:chOff x="7092767" y="1413068"/>
            <a:chExt cx="4469070" cy="27250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FB47F-070B-C06A-6044-AB65D50771E0}"/>
                </a:ext>
              </a:extLst>
            </p:cNvPr>
            <p:cNvGrpSpPr/>
            <p:nvPr/>
          </p:nvGrpSpPr>
          <p:grpSpPr>
            <a:xfrm>
              <a:off x="7092767" y="1413068"/>
              <a:ext cx="3240233" cy="2725027"/>
              <a:chOff x="6768649" y="1340078"/>
              <a:chExt cx="3597882" cy="302580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3182C7-B15F-2E2E-EB12-0EDFBD262C2C}"/>
                  </a:ext>
                </a:extLst>
              </p:cNvPr>
              <p:cNvSpPr txBox="1"/>
              <p:nvPr/>
            </p:nvSpPr>
            <p:spPr>
              <a:xfrm>
                <a:off x="6768649" y="4075401"/>
                <a:ext cx="3555516" cy="290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050" b="0" i="0" u="none" strike="noStrike" dirty="0" err="1">
                    <a:solidFill>
                      <a:srgbClr val="1C1D1E"/>
                    </a:solidFill>
                    <a:effectLst/>
                    <a:latin typeface="+mn-lt"/>
                  </a:rPr>
                  <a:t>Budek</a:t>
                </a:r>
                <a:r>
                  <a:rPr lang="en-US" sz="1050" b="0" i="0" u="none" strike="noStrike" dirty="0">
                    <a:solidFill>
                      <a:srgbClr val="1C1D1E"/>
                    </a:solidFill>
                    <a:effectLst/>
                    <a:latin typeface="+mn-lt"/>
                  </a:rPr>
                  <a:t>, A., &amp; </a:t>
                </a:r>
                <a:r>
                  <a:rPr lang="en-US" sz="1050" b="0" i="0" u="none" strike="noStrike" dirty="0" err="1">
                    <a:solidFill>
                      <a:srgbClr val="1C1D1E"/>
                    </a:solidFill>
                    <a:effectLst/>
                    <a:latin typeface="+mn-lt"/>
                  </a:rPr>
                  <a:t>Szymczak</a:t>
                </a:r>
                <a:r>
                  <a:rPr lang="en-US" sz="1050" b="0" i="0" u="none" strike="noStrike" dirty="0">
                    <a:solidFill>
                      <a:srgbClr val="1C1D1E"/>
                    </a:solidFill>
                    <a:effectLst/>
                    <a:latin typeface="+mn-lt"/>
                  </a:rPr>
                  <a:t>, P. (2025)</a:t>
                </a:r>
                <a:endParaRPr lang="en-US" sz="1050" dirty="0">
                  <a:latin typeface="+mn-lt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4A3F97F-7CB0-3058-31D7-9817876AE882}"/>
                  </a:ext>
                </a:extLst>
              </p:cNvPr>
              <p:cNvGrpSpPr/>
              <p:nvPr/>
            </p:nvGrpSpPr>
            <p:grpSpPr>
              <a:xfrm>
                <a:off x="6768649" y="1340078"/>
                <a:ext cx="3597882" cy="2738648"/>
                <a:chOff x="6768649" y="1340078"/>
                <a:chExt cx="3597882" cy="2738648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226FCC6-C325-6AE1-DE40-EBF817AC816C}"/>
                    </a:ext>
                  </a:extLst>
                </p:cNvPr>
                <p:cNvSpPr txBox="1"/>
                <p:nvPr/>
              </p:nvSpPr>
              <p:spPr>
                <a:xfrm>
                  <a:off x="6768649" y="1340078"/>
                  <a:ext cx="3597882" cy="3759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/>
                    <a:t>Precipitation-induced clogging</a:t>
                  </a:r>
                </a:p>
              </p:txBody>
            </p:sp>
            <p:pic>
              <p:nvPicPr>
                <p:cNvPr id="38" name="Picture 37" descr="A diagram of a graph&#10;&#10;Description automatically generated">
                  <a:extLst>
                    <a:ext uri="{FF2B5EF4-FFF2-40B4-BE49-F238E27FC236}">
                      <a16:creationId xmlns:a16="http://schemas.microsoft.com/office/drawing/2014/main" id="{38277C41-3590-080F-E621-976BBCF55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8649" y="1928880"/>
                  <a:ext cx="3555514" cy="214984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EB11D5-65CE-640B-EC22-C07BB729D2EF}"/>
                </a:ext>
              </a:extLst>
            </p:cNvPr>
            <p:cNvSpPr txBox="1"/>
            <p:nvPr/>
          </p:nvSpPr>
          <p:spPr>
            <a:xfrm>
              <a:off x="10412163" y="2462111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precipitation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F727D-DB61-F903-5CD8-63AC5B91CDF9}"/>
                </a:ext>
              </a:extLst>
            </p:cNvPr>
            <p:cNvSpPr txBox="1"/>
            <p:nvPr/>
          </p:nvSpPr>
          <p:spPr>
            <a:xfrm>
              <a:off x="10468142" y="216125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dissolution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4A50D53-1589-EA8A-F359-EC22D943971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677400" y="2136739"/>
              <a:ext cx="838200" cy="1737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17FD5D2-3905-011F-3693-FC696003851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829800" y="2436856"/>
              <a:ext cx="685800" cy="11687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CC621F-ED28-2F03-A675-C2C26AD20337}"/>
              </a:ext>
            </a:extLst>
          </p:cNvPr>
          <p:cNvGrpSpPr/>
          <p:nvPr/>
        </p:nvGrpSpPr>
        <p:grpSpPr>
          <a:xfrm>
            <a:off x="279777" y="1300288"/>
            <a:ext cx="3271703" cy="4630156"/>
            <a:chOff x="279777" y="1300288"/>
            <a:chExt cx="3271703" cy="463015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0E42B3-4F24-7F72-67BC-903FC8C57D9F}"/>
                </a:ext>
              </a:extLst>
            </p:cNvPr>
            <p:cNvGrpSpPr/>
            <p:nvPr/>
          </p:nvGrpSpPr>
          <p:grpSpPr>
            <a:xfrm>
              <a:off x="279777" y="1300288"/>
              <a:ext cx="3112596" cy="4542103"/>
              <a:chOff x="5638800" y="3194326"/>
              <a:chExt cx="2679700" cy="3910393"/>
            </a:xfrm>
          </p:grpSpPr>
          <p:pic>
            <p:nvPicPr>
              <p:cNvPr id="34" name="Picture 33" descr="A diagram of a water reservoir&#10;&#10;Description automatically generated">
                <a:extLst>
                  <a:ext uri="{FF2B5EF4-FFF2-40B4-BE49-F238E27FC236}">
                    <a16:creationId xmlns:a16="http://schemas.microsoft.com/office/drawing/2014/main" id="{F5FB1269-C9E9-1E39-80FE-8FD2079BE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8800" y="3485219"/>
                <a:ext cx="2679700" cy="361950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8CC0CE2-7B15-9132-09B1-1C1DDE3964E6}"/>
                  </a:ext>
                </a:extLst>
              </p:cNvPr>
              <p:cNvSpPr txBox="1"/>
              <p:nvPr/>
            </p:nvSpPr>
            <p:spPr>
              <a:xfrm>
                <a:off x="5775780" y="3194326"/>
                <a:ext cx="2542720" cy="291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Geothermal energy production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A31324-4A2E-C9CA-5D7B-F5F391EA34F0}"/>
                </a:ext>
              </a:extLst>
            </p:cNvPr>
            <p:cNvSpPr txBox="1"/>
            <p:nvPr/>
          </p:nvSpPr>
          <p:spPr>
            <a:xfrm>
              <a:off x="438885" y="5715000"/>
              <a:ext cx="311259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+mn-lt"/>
                </a:rPr>
                <a:t>Source: https://</a:t>
              </a:r>
              <a:r>
                <a:rPr lang="en-US" sz="800" dirty="0" err="1">
                  <a:latin typeface="+mn-lt"/>
                </a:rPr>
                <a:t>utahcleanenergy.org</a:t>
              </a:r>
              <a:r>
                <a:rPr lang="en-US" sz="800" dirty="0">
                  <a:latin typeface="+mn-lt"/>
                </a:rPr>
                <a:t>/geothermal-primer-part-1/</a:t>
              </a:r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B6B411A-D843-F38B-3A59-42D0A4993EB6}"/>
              </a:ext>
            </a:extLst>
          </p:cNvPr>
          <p:cNvSpPr txBox="1">
            <a:spLocks/>
          </p:cNvSpPr>
          <p:nvPr/>
        </p:nvSpPr>
        <p:spPr bwMode="auto">
          <a:xfrm>
            <a:off x="4017848" y="5449425"/>
            <a:ext cx="6934200" cy="5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257209" indent="-2572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287" indent="-2143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100">
                <a:solidFill>
                  <a:srgbClr val="595959"/>
                </a:solidFill>
                <a:latin typeface="+mn-lt"/>
                <a:ea typeface="ＭＳ Ｐゴシック" charset="0"/>
              </a:defRPr>
            </a:lvl2pPr>
            <a:lvl3pPr marL="857364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1800">
                <a:solidFill>
                  <a:srgbClr val="595959"/>
                </a:solidFill>
                <a:latin typeface="+mn-lt"/>
                <a:ea typeface="ＭＳ Ｐゴシック" charset="0"/>
              </a:defRPr>
            </a:lvl3pPr>
            <a:lvl4pPr marL="1200310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4pPr>
            <a:lvl5pPr marL="1543256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5pPr>
            <a:lvl6pPr marL="1886201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9147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2093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5039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</a:rPr>
              <a:t>Precipitation-induced </a:t>
            </a:r>
            <a:r>
              <a:rPr lang="en-US" sz="1800" b="1" kern="0" dirty="0">
                <a:solidFill>
                  <a:srgbClr val="000000"/>
                </a:solidFill>
              </a:rPr>
              <a:t>clogging</a:t>
            </a:r>
            <a:r>
              <a:rPr lang="en-US" sz="1800" kern="0" dirty="0">
                <a:solidFill>
                  <a:srgbClr val="000000"/>
                </a:solidFill>
              </a:rPr>
              <a:t> can </a:t>
            </a:r>
            <a:r>
              <a:rPr lang="en-US" sz="1800" b="1" kern="0" dirty="0">
                <a:solidFill>
                  <a:srgbClr val="000000"/>
                </a:solidFill>
              </a:rPr>
              <a:t>limit further reaction</a:t>
            </a:r>
          </a:p>
        </p:txBody>
      </p:sp>
    </p:spTree>
    <p:extLst>
      <p:ext uri="{BB962C8B-B14F-4D97-AF65-F5344CB8AC3E}">
        <p14:creationId xmlns:p14="http://schemas.microsoft.com/office/powerpoint/2010/main" val="47205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0333-B0E2-7CC3-19CE-5DF93980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Clogged Pores Can Dissolve Again?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D45A3-B61C-725E-A8EB-81982A327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944" y="1516121"/>
            <a:ext cx="10536455" cy="3962400"/>
          </a:xfrm>
        </p:spPr>
        <p:txBody>
          <a:bodyPr/>
          <a:lstStyle/>
          <a:p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Redissolution occurs under changing chemical conditions, e.g. due to </a:t>
            </a:r>
          </a:p>
          <a:p>
            <a:pPr lvl="1"/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low pH fluids, </a:t>
            </a:r>
          </a:p>
          <a:p>
            <a:pPr lvl="1"/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undersaturation, </a:t>
            </a:r>
          </a:p>
          <a:p>
            <a:pPr lvl="1"/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 mixing between chemically different fluid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2391E-6D97-48F9-2F8E-2934F8B07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3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4DF7A5-2C60-4450-F1AE-6A2C58F66EDF}"/>
              </a:ext>
            </a:extLst>
          </p:cNvPr>
          <p:cNvSpPr txBox="1"/>
          <p:nvPr/>
        </p:nvSpPr>
        <p:spPr>
          <a:xfrm>
            <a:off x="6310663" y="3575509"/>
            <a:ext cx="54008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</a:rPr>
              <a:t>Open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Can redissolution relieve clogging?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Or can it actually make clogging worse downstream?</a:t>
            </a:r>
          </a:p>
          <a:p>
            <a:pPr algn="l"/>
            <a:endParaRPr lang="en-US" b="1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</a:rPr>
              <a:t>Knowledge gap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Mechanistic framework of coupled dissolution, precipitation, and redissolution is lacking</a:t>
            </a: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5DB906-CA24-826F-03A9-61C5807BBE87}"/>
              </a:ext>
            </a:extLst>
          </p:cNvPr>
          <p:cNvGrpSpPr/>
          <p:nvPr/>
        </p:nvGrpSpPr>
        <p:grpSpPr>
          <a:xfrm>
            <a:off x="914400" y="3206821"/>
            <a:ext cx="4727308" cy="3045699"/>
            <a:chOff x="916806" y="3338753"/>
            <a:chExt cx="4727308" cy="30456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3461BE-031F-1E38-7373-403C850B7ACC}"/>
                </a:ext>
              </a:extLst>
            </p:cNvPr>
            <p:cNvGrpSpPr/>
            <p:nvPr/>
          </p:nvGrpSpPr>
          <p:grpSpPr>
            <a:xfrm>
              <a:off x="916806" y="3338753"/>
              <a:ext cx="4727308" cy="3045699"/>
              <a:chOff x="1600200" y="3096167"/>
              <a:chExt cx="4520343" cy="2912354"/>
            </a:xfrm>
          </p:grpSpPr>
          <p:pic>
            <p:nvPicPr>
              <p:cNvPr id="6" name="Picture 5" descr="A graph of a number of objects&#10;&#10;Description automatically generated with medium confidence">
                <a:extLst>
                  <a:ext uri="{FF2B5EF4-FFF2-40B4-BE49-F238E27FC236}">
                    <a16:creationId xmlns:a16="http://schemas.microsoft.com/office/drawing/2014/main" id="{CD8CCF0F-88DA-EBCB-9D0C-AD232DDEBB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69" r="6438" b="12351"/>
              <a:stretch/>
            </p:blipFill>
            <p:spPr>
              <a:xfrm>
                <a:off x="1600200" y="3096167"/>
                <a:ext cx="4495800" cy="241204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02FDC8-3CCC-5BE7-939B-76C52AB3C62E}"/>
                  </a:ext>
                </a:extLst>
              </p:cNvPr>
              <p:cNvSpPr txBox="1"/>
              <p:nvPr/>
            </p:nvSpPr>
            <p:spPr>
              <a:xfrm>
                <a:off x="1808801" y="5508208"/>
                <a:ext cx="4311742" cy="500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0" i="0" u="none" strike="noStrike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Precipitation of CaCO3 along large columns during flow experiments. </a:t>
                </a:r>
                <a:r>
                  <a:rPr lang="en-US" sz="1400" b="0" i="0" u="none" strike="noStrike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Singurindy</a:t>
                </a:r>
                <a:r>
                  <a:rPr lang="en-US" sz="1400" b="0" i="0" u="none" strike="noStrike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et al. (2003)</a:t>
                </a:r>
                <a:endParaRPr lang="en-US" sz="1400" dirty="0"/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71E0C73-CBB6-DF6A-DF76-CA62DA737D61}"/>
                </a:ext>
              </a:extLst>
            </p:cNvPr>
            <p:cNvCxnSpPr/>
            <p:nvPr/>
          </p:nvCxnSpPr>
          <p:spPr bwMode="auto">
            <a:xfrm flipV="1">
              <a:off x="2895600" y="3810000"/>
              <a:ext cx="1752600" cy="533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1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95ECC5-A7E0-C01E-6B6B-473D584D3C40}"/>
                </a:ext>
              </a:extLst>
            </p:cNvPr>
            <p:cNvSpPr txBox="1"/>
            <p:nvPr/>
          </p:nvSpPr>
          <p:spPr>
            <a:xfrm rot="20575936">
              <a:off x="3423011" y="3650297"/>
              <a:ext cx="1334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redissolution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EABC-4D6D-65C7-BB2E-EA397C3C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3625"/>
            <a:ext cx="10363200" cy="1143000"/>
          </a:xfrm>
        </p:spPr>
        <p:txBody>
          <a:bodyPr/>
          <a:lstStyle/>
          <a:p>
            <a:r>
              <a:rPr lang="en-US" sz="3200" dirty="0"/>
              <a:t>Pore-Network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FFDF1-161B-B034-9BA7-FF7184BA1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4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DD229E-97ED-B109-BC1C-CE647F6C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7292" y="1386432"/>
            <a:ext cx="6829170" cy="3009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BDA822-FCF2-A867-A314-90D1E6172DC6}"/>
              </a:ext>
            </a:extLst>
          </p:cNvPr>
          <p:cNvSpPr txBox="1"/>
          <p:nvPr/>
        </p:nvSpPr>
        <p:spPr>
          <a:xfrm>
            <a:off x="8191050" y="1066800"/>
            <a:ext cx="2445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A0019"/>
                </a:solidFill>
              </a:rPr>
              <a:t>Dissolution of mineral 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32563C-2E9D-1FE1-0DDE-D9BC8FD30D47}"/>
              </a:ext>
            </a:extLst>
          </p:cNvPr>
          <p:cNvSpPr txBox="1"/>
          <p:nvPr/>
        </p:nvSpPr>
        <p:spPr>
          <a:xfrm>
            <a:off x="7643617" y="1478693"/>
            <a:ext cx="354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Mineral A + Acid B </a:t>
            </a:r>
            <a:r>
              <a:rPr lang="en-US" sz="1400" dirty="0">
                <a:sym typeface="Wingdings" pitchFamily="2" charset="2"/>
              </a:rPr>
              <a:t> Dissolved Species C</a:t>
            </a:r>
            <a:endParaRPr lang="en-US" sz="1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374A70-5E58-E938-63C2-4E4EA22F2AFF}"/>
              </a:ext>
            </a:extLst>
          </p:cNvPr>
          <p:cNvGrpSpPr/>
          <p:nvPr/>
        </p:nvGrpSpPr>
        <p:grpSpPr>
          <a:xfrm>
            <a:off x="7554709" y="2420150"/>
            <a:ext cx="3722891" cy="687024"/>
            <a:chOff x="7478509" y="2889024"/>
            <a:chExt cx="3722891" cy="6870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C92A7A-2DEB-4097-C683-FD6D1DE658B0}"/>
                </a:ext>
              </a:extLst>
            </p:cNvPr>
            <p:cNvSpPr txBox="1"/>
            <p:nvPr/>
          </p:nvSpPr>
          <p:spPr>
            <a:xfrm>
              <a:off x="8097838" y="2889024"/>
              <a:ext cx="2484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A0019"/>
                  </a:solidFill>
                </a:rPr>
                <a:t>Precipitation of mineral 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30AF15-BE46-E01C-DEDC-F97F3C74D550}"/>
                </a:ext>
              </a:extLst>
            </p:cNvPr>
            <p:cNvSpPr txBox="1"/>
            <p:nvPr/>
          </p:nvSpPr>
          <p:spPr>
            <a:xfrm>
              <a:off x="7478509" y="3301144"/>
              <a:ext cx="3722891" cy="2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ym typeface="Wingdings" pitchFamily="2" charset="2"/>
                </a:rPr>
                <a:t>Dissolved species C + Ion D  Mineral E</a:t>
              </a:r>
              <a:endParaRPr lang="en-US" sz="1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0788C4-78E4-43D2-3063-C43A5DC70E0F}"/>
              </a:ext>
            </a:extLst>
          </p:cNvPr>
          <p:cNvGrpSpPr/>
          <p:nvPr/>
        </p:nvGrpSpPr>
        <p:grpSpPr>
          <a:xfrm>
            <a:off x="7554709" y="3933974"/>
            <a:ext cx="3722891" cy="645900"/>
            <a:chOff x="7478509" y="4367694"/>
            <a:chExt cx="3722891" cy="6459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31BF7-3D31-4161-AD7B-B573E07E0151}"/>
                </a:ext>
              </a:extLst>
            </p:cNvPr>
            <p:cNvSpPr txBox="1"/>
            <p:nvPr/>
          </p:nvSpPr>
          <p:spPr>
            <a:xfrm>
              <a:off x="8033314" y="4367694"/>
              <a:ext cx="2613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7A0019"/>
                  </a:solidFill>
                </a:rPr>
                <a:t>Redissolution of mineral 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3B76C2-3E2D-7306-AAE6-5C9E62662851}"/>
                </a:ext>
              </a:extLst>
            </p:cNvPr>
            <p:cNvSpPr txBox="1"/>
            <p:nvPr/>
          </p:nvSpPr>
          <p:spPr>
            <a:xfrm>
              <a:off x="7478509" y="4738690"/>
              <a:ext cx="3722891" cy="2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ym typeface="Wingdings" pitchFamily="2" charset="2"/>
                </a:rPr>
                <a:t>Mineral E + Acid B  Dissolved species C</a:t>
              </a:r>
              <a:endParaRPr lang="en-US" sz="14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9FF463-9C7E-913B-BE22-EA558948D03C}"/>
              </a:ext>
            </a:extLst>
          </p:cNvPr>
          <p:cNvGrpSpPr/>
          <p:nvPr/>
        </p:nvGrpSpPr>
        <p:grpSpPr>
          <a:xfrm>
            <a:off x="6058367" y="5399147"/>
            <a:ext cx="5670185" cy="622696"/>
            <a:chOff x="31031" y="1308225"/>
            <a:chExt cx="3866413" cy="68557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05286BF-C617-0C14-C1B0-BEBDE21D995B}"/>
                    </a:ext>
                  </a:extLst>
                </p:cNvPr>
                <p:cNvSpPr txBox="1"/>
                <p:nvPr/>
              </p:nvSpPr>
              <p:spPr>
                <a:xfrm>
                  <a:off x="31031" y="1321595"/>
                  <a:ext cx="1743567" cy="6722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precipitation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dissolution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prec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05286BF-C617-0C14-C1B0-BEBDE21D99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31" y="1321595"/>
                  <a:ext cx="1743567" cy="6722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6DED7B1-17E3-6A16-91E8-92D1D851EC87}"/>
                    </a:ext>
                  </a:extLst>
                </p:cNvPr>
                <p:cNvSpPr txBox="1"/>
                <p:nvPr/>
              </p:nvSpPr>
              <p:spPr>
                <a:xfrm>
                  <a:off x="2052266" y="1308225"/>
                  <a:ext cx="1845178" cy="6622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redissolution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dissolution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rediss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6DED7B1-17E3-6A16-91E8-92D1D851EC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266" y="1308225"/>
                  <a:ext cx="1845178" cy="66224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127309-8403-6A1A-FBBC-FA54C947B546}"/>
              </a:ext>
            </a:extLst>
          </p:cNvPr>
          <p:cNvGrpSpPr/>
          <p:nvPr/>
        </p:nvGrpSpPr>
        <p:grpSpPr>
          <a:xfrm>
            <a:off x="8118891" y="1840305"/>
            <a:ext cx="2633823" cy="251002"/>
            <a:chOff x="8191050" y="2096146"/>
            <a:chExt cx="2633823" cy="251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C47CC33-FFBD-46AC-A845-532E1592AFBC}"/>
                    </a:ext>
                  </a:extLst>
                </p:cNvPr>
                <p:cNvSpPr txBox="1"/>
                <p:nvPr/>
              </p:nvSpPr>
              <p:spPr>
                <a:xfrm>
                  <a:off x="8191050" y="2131704"/>
                  <a:ext cx="130144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C47CC33-FFBD-46AC-A845-532E1592AF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050" y="2131704"/>
                  <a:ext cx="1301447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2913" b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087402-0C52-F628-3510-7D514E138765}"/>
                    </a:ext>
                  </a:extLst>
                </p:cNvPr>
                <p:cNvSpPr txBox="1"/>
                <p:nvPr/>
              </p:nvSpPr>
              <p:spPr>
                <a:xfrm>
                  <a:off x="9631085" y="2096146"/>
                  <a:ext cx="119378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diss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diss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087402-0C52-F628-3510-7D514E1387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1085" y="2096146"/>
                  <a:ext cx="1193788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2105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62D4A7-D994-42EC-3001-CD108950D086}"/>
              </a:ext>
            </a:extLst>
          </p:cNvPr>
          <p:cNvGrpSpPr/>
          <p:nvPr/>
        </p:nvGrpSpPr>
        <p:grpSpPr>
          <a:xfrm>
            <a:off x="8086640" y="3238937"/>
            <a:ext cx="2808276" cy="234616"/>
            <a:chOff x="8191050" y="2114520"/>
            <a:chExt cx="2808276" cy="2346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90FE2F1-0A0A-FF34-F63B-66358230027A}"/>
                    </a:ext>
                  </a:extLst>
                </p:cNvPr>
                <p:cNvSpPr txBox="1"/>
                <p:nvPr/>
              </p:nvSpPr>
              <p:spPr>
                <a:xfrm>
                  <a:off x="8191050" y="2131704"/>
                  <a:ext cx="145193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↓,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90FE2F1-0A0A-FF34-F63B-6635823002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050" y="2131704"/>
                  <a:ext cx="1451936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1724" b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6F0E3C0-76CD-DA31-3CE9-72D6B79E9869}"/>
                    </a:ext>
                  </a:extLst>
                </p:cNvPr>
                <p:cNvSpPr txBox="1"/>
                <p:nvPr/>
              </p:nvSpPr>
              <p:spPr>
                <a:xfrm>
                  <a:off x="9753600" y="2114520"/>
                  <a:ext cx="1245726" cy="2346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prec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prec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6F0E3C0-76CD-DA31-3CE9-72D6B79E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3600" y="2114520"/>
                  <a:ext cx="1245726" cy="234616"/>
                </a:xfrm>
                <a:prstGeom prst="rect">
                  <a:avLst/>
                </a:prstGeom>
                <a:blipFill>
                  <a:blip r:embed="rId10"/>
                  <a:stretch>
                    <a:fillRect l="-202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7962E4-7AD0-98C9-BDB4-C2D76567AF20}"/>
              </a:ext>
            </a:extLst>
          </p:cNvPr>
          <p:cNvGrpSpPr/>
          <p:nvPr/>
        </p:nvGrpSpPr>
        <p:grpSpPr>
          <a:xfrm>
            <a:off x="7962478" y="4686545"/>
            <a:ext cx="2903128" cy="251002"/>
            <a:chOff x="8191050" y="2096146"/>
            <a:chExt cx="2903128" cy="251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345FFB3-388F-95B9-3D9D-DBFB448E5E0A}"/>
                    </a:ext>
                  </a:extLst>
                </p:cNvPr>
                <p:cNvSpPr txBox="1"/>
                <p:nvPr/>
              </p:nvSpPr>
              <p:spPr>
                <a:xfrm>
                  <a:off x="8191050" y="2131704"/>
                  <a:ext cx="130574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345FFB3-388F-95B9-3D9D-DBFB448E5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050" y="2131704"/>
                  <a:ext cx="1305742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1923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BC9354C-E675-7A7D-CBB7-A1D483BC00FD}"/>
                    </a:ext>
                  </a:extLst>
                </p:cNvPr>
                <p:cNvSpPr txBox="1"/>
                <p:nvPr/>
              </p:nvSpPr>
              <p:spPr>
                <a:xfrm>
                  <a:off x="9631085" y="2096146"/>
                  <a:ext cx="146309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rediss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rediss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BC9354C-E675-7A7D-CBB7-A1D483BC0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1085" y="2096146"/>
                  <a:ext cx="1463093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1724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F36AD-6ABA-14D6-D667-C5AF63F679B9}"/>
              </a:ext>
            </a:extLst>
          </p:cNvPr>
          <p:cNvGrpSpPr/>
          <p:nvPr/>
        </p:nvGrpSpPr>
        <p:grpSpPr>
          <a:xfrm>
            <a:off x="254513" y="4733391"/>
            <a:ext cx="5093879" cy="1500020"/>
            <a:chOff x="1044937" y="4701869"/>
            <a:chExt cx="5093879" cy="15000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170535-1B30-2703-86DC-3B082CD79F8C}"/>
                </a:ext>
              </a:extLst>
            </p:cNvPr>
            <p:cNvGrpSpPr/>
            <p:nvPr/>
          </p:nvGrpSpPr>
          <p:grpSpPr>
            <a:xfrm>
              <a:off x="1044937" y="4701869"/>
              <a:ext cx="5093879" cy="1500020"/>
              <a:chOff x="2707385" y="842293"/>
              <a:chExt cx="7315200" cy="215414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EF7A3D5-C3CC-670D-739F-C3BD012A8FAF}"/>
                  </a:ext>
                </a:extLst>
              </p:cNvPr>
              <p:cNvGrpSpPr/>
              <p:nvPr/>
            </p:nvGrpSpPr>
            <p:grpSpPr>
              <a:xfrm>
                <a:off x="2707385" y="842293"/>
                <a:ext cx="7315200" cy="2154143"/>
                <a:chOff x="2317101" y="859437"/>
                <a:chExt cx="7315200" cy="2154143"/>
              </a:xfrm>
            </p:grpSpPr>
            <p:pic>
              <p:nvPicPr>
                <p:cNvPr id="22" name="Picture 21" descr="A diagram of a diagram&#10;&#10;Description automatically generated">
                  <a:extLst>
                    <a:ext uri="{FF2B5EF4-FFF2-40B4-BE49-F238E27FC236}">
                      <a16:creationId xmlns:a16="http://schemas.microsoft.com/office/drawing/2014/main" id="{B74612F1-779E-052C-000B-28CF87C094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17101" y="859437"/>
                  <a:ext cx="7315200" cy="1948801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73113EC-7CE2-C331-D30C-FE41A9087C7F}"/>
                    </a:ext>
                  </a:extLst>
                </p:cNvPr>
                <p:cNvSpPr txBox="1"/>
                <p:nvPr/>
              </p:nvSpPr>
              <p:spPr>
                <a:xfrm>
                  <a:off x="4176293" y="2659988"/>
                  <a:ext cx="3023032" cy="3535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0" i="0" u="none" strike="noStrike" dirty="0" err="1">
                      <a:solidFill>
                        <a:srgbClr val="1C1D1E"/>
                      </a:solidFill>
                      <a:effectLst/>
                      <a:latin typeface="+mn-lt"/>
                    </a:rPr>
                    <a:t>Budek</a:t>
                  </a:r>
                  <a:r>
                    <a:rPr lang="en-US" sz="1000" b="0" i="0" u="none" strike="noStrike" dirty="0">
                      <a:solidFill>
                        <a:srgbClr val="1C1D1E"/>
                      </a:solidFill>
                      <a:effectLst/>
                      <a:latin typeface="+mn-lt"/>
                    </a:rPr>
                    <a:t>, A., &amp; </a:t>
                  </a:r>
                  <a:r>
                    <a:rPr lang="en-US" sz="1000" b="0" i="0" u="none" strike="noStrike" dirty="0" err="1">
                      <a:solidFill>
                        <a:srgbClr val="1C1D1E"/>
                      </a:solidFill>
                      <a:effectLst/>
                      <a:latin typeface="+mn-lt"/>
                    </a:rPr>
                    <a:t>Szymczak</a:t>
                  </a:r>
                  <a:r>
                    <a:rPr lang="en-US" sz="1000" b="0" i="0" u="none" strike="noStrike" dirty="0">
                      <a:solidFill>
                        <a:srgbClr val="1C1D1E"/>
                      </a:solidFill>
                      <a:effectLst/>
                      <a:latin typeface="+mn-lt"/>
                    </a:rPr>
                    <a:t>, P. (2025)</a:t>
                  </a:r>
                  <a:endParaRPr lang="en-US" sz="1000" dirty="0">
                    <a:latin typeface="+mn-lt"/>
                  </a:endParaRPr>
                </a:p>
              </p:txBody>
            </p: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2DC9C5D-6DFF-B1F6-19E9-3364944D0C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76090" y="1713163"/>
                <a:ext cx="437716" cy="6714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00778528-8D42-9C1C-AF4E-C7434ADEAE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113806" y="1713163"/>
                <a:ext cx="109429" cy="6714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A03843-EF9F-4481-FAD0-7D41A088FBF8}"/>
                </a:ext>
              </a:extLst>
            </p:cNvPr>
            <p:cNvSpPr/>
            <p:nvPr/>
          </p:nvSpPr>
          <p:spPr bwMode="auto">
            <a:xfrm>
              <a:off x="3063240" y="5843016"/>
              <a:ext cx="192024" cy="822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E5B393-1ECB-84E6-A1A8-7009B19DB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5</a:t>
            </a:fld>
            <a:endParaRPr lang="en-US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20177C5C-935F-2CB8-F260-37D5886C7B0B}"/>
              </a:ext>
            </a:extLst>
          </p:cNvPr>
          <p:cNvSpPr txBox="1">
            <a:spLocks/>
          </p:cNvSpPr>
          <p:nvPr/>
        </p:nvSpPr>
        <p:spPr>
          <a:xfrm>
            <a:off x="480368" y="253227"/>
            <a:ext cx="11409129" cy="9233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kern="0" dirty="0"/>
              <a:t>Redissolution Fundamentally Reshapes Spatial Dynamics of Dissolution and Clogging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17E3F26-3211-2230-FE97-D5FE5C0D96EC}"/>
              </a:ext>
            </a:extLst>
          </p:cNvPr>
          <p:cNvGrpSpPr/>
          <p:nvPr/>
        </p:nvGrpSpPr>
        <p:grpSpPr>
          <a:xfrm>
            <a:off x="7972396" y="1835890"/>
            <a:ext cx="2605713" cy="1785044"/>
            <a:chOff x="626353" y="563186"/>
            <a:chExt cx="2868819" cy="19652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EE673E4-CD5B-3CD2-B41D-92AF42F1E129}"/>
                    </a:ext>
                  </a:extLst>
                </p:cNvPr>
                <p:cNvSpPr txBox="1"/>
                <p:nvPr/>
              </p:nvSpPr>
              <p:spPr>
                <a:xfrm>
                  <a:off x="734556" y="563186"/>
                  <a:ext cx="2603666" cy="600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precipitation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dissolution</m:t>
                            </m:r>
                          </m:den>
                        </m:f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prec</m:t>
                                </m:r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EE673E4-CD5B-3CD2-B41D-92AF42F1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556" y="563186"/>
                  <a:ext cx="2603666" cy="6008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803EA9C-AF74-7ACA-D621-6EA939CD48AF}"/>
                    </a:ext>
                  </a:extLst>
                </p:cNvPr>
                <p:cNvSpPr txBox="1"/>
                <p:nvPr/>
              </p:nvSpPr>
              <p:spPr>
                <a:xfrm>
                  <a:off x="756085" y="1317842"/>
                  <a:ext cx="2661342" cy="592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redissolution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dissolution</m:t>
                            </m:r>
                          </m:den>
                        </m:f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rediss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803EA9C-AF74-7ACA-D621-6EA939CD48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085" y="1317842"/>
                  <a:ext cx="2661342" cy="5920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201ACC-0AC5-0434-1901-B73991CF5C8F}"/>
                    </a:ext>
                  </a:extLst>
                </p:cNvPr>
                <p:cNvSpPr txBox="1"/>
                <p:nvPr/>
              </p:nvSpPr>
              <p:spPr>
                <a:xfrm>
                  <a:off x="626353" y="2063747"/>
                  <a:ext cx="2868819" cy="4647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Molar volume ratio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dirty="0"/>
                        <m:t>𝛤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prec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diss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201ACC-0AC5-0434-1901-B73991CF5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353" y="2063747"/>
                  <a:ext cx="2868819" cy="46472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F3BDEA46-F117-5B18-671C-24F220643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520" y="4393683"/>
            <a:ext cx="2393463" cy="65050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1EBC071-B668-2CE8-6739-CFD6D352AE48}"/>
              </a:ext>
            </a:extLst>
          </p:cNvPr>
          <p:cNvGrpSpPr/>
          <p:nvPr/>
        </p:nvGrpSpPr>
        <p:grpSpPr>
          <a:xfrm>
            <a:off x="2590800" y="1288018"/>
            <a:ext cx="4876800" cy="4913871"/>
            <a:chOff x="7526606" y="1337339"/>
            <a:chExt cx="4876800" cy="4913871"/>
          </a:xfrm>
        </p:grpSpPr>
        <p:pic>
          <p:nvPicPr>
            <p:cNvPr id="46" name="Picture 4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1C9E14FE-C892-F106-ECBF-4E177424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6606" y="1615710"/>
              <a:ext cx="4876800" cy="4635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935D9A8-C8C5-808A-C46B-C592FCC82A54}"/>
                    </a:ext>
                  </a:extLst>
                </p:cNvPr>
                <p:cNvSpPr txBox="1"/>
                <p:nvPr/>
              </p:nvSpPr>
              <p:spPr>
                <a:xfrm>
                  <a:off x="9296400" y="1337339"/>
                  <a:ext cx="262225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Da=0.5, d</a:t>
                  </a:r>
                  <a:r>
                    <a:rPr lang="en-US" sz="1400" baseline="-25000" dirty="0"/>
                    <a:t>0</a:t>
                  </a:r>
                  <a:r>
                    <a:rPr lang="en-US" sz="1400" dirty="0"/>
                    <a:t>=0.24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400" dirty="0"/>
                    <a:t>~0.3), 𝛤=4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935D9A8-C8C5-808A-C46B-C592FCC82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6400" y="1337339"/>
                  <a:ext cx="2622256" cy="307777"/>
                </a:xfrm>
                <a:prstGeom prst="rect">
                  <a:avLst/>
                </a:prstGeom>
                <a:blipFill>
                  <a:blip r:embed="rId25"/>
                  <a:stretch>
                    <a:fillRect l="-966" t="-8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5998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diagram of a diagram of a number of cells&#10;&#10;Description automatically generated with medium confidence">
            <a:extLst>
              <a:ext uri="{FF2B5EF4-FFF2-40B4-BE49-F238E27FC236}">
                <a16:creationId xmlns:a16="http://schemas.microsoft.com/office/drawing/2014/main" id="{E132E832-9C57-1369-E863-36A18661F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23" y="239198"/>
            <a:ext cx="2662223" cy="2560320"/>
          </a:xfrm>
          <a:prstGeom prst="rect">
            <a:avLst/>
          </a:prstGeom>
        </p:spPr>
      </p:pic>
      <p:pic>
        <p:nvPicPr>
          <p:cNvPr id="34" name="Picture 33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CDBE385C-CC9F-63C7-1792-A101C1A3D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229" y="4244523"/>
            <a:ext cx="2393463" cy="650505"/>
          </a:xfrm>
          <a:prstGeom prst="rect">
            <a:avLst/>
          </a:prstGeom>
        </p:spPr>
      </p:pic>
      <p:pic>
        <p:nvPicPr>
          <p:cNvPr id="12" name="Da-0.5-d0-0.24-gamma-4-kappa-0.01-cut_factor-0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D2B71627-900B-DA3E-552F-43BAAB3E5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0524" y="1653987"/>
            <a:ext cx="2962656" cy="2962656"/>
          </a:xfrm>
          <a:prstGeom prst="rect">
            <a:avLst/>
          </a:prstGeom>
        </p:spPr>
      </p:pic>
      <p:pic>
        <p:nvPicPr>
          <p:cNvPr id="13" name="Da-0.5-d0-0.24-gamma-4-kappa-0.01-cut_factor-3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735BE5F5-983F-6B45-D07C-BBB9D386D2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2740" y="1683205"/>
            <a:ext cx="2962656" cy="2962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5464C-1850-E852-82B5-03AE30F6A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6</a:t>
            </a:fld>
            <a:endParaRPr lang="en-US"/>
          </a:p>
        </p:txBody>
      </p:sp>
      <p:sp useBgFill="1">
        <p:nvSpPr>
          <p:cNvPr id="4" name="Title 1">
            <a:extLst>
              <a:ext uri="{FF2B5EF4-FFF2-40B4-BE49-F238E27FC236}">
                <a16:creationId xmlns:a16="http://schemas.microsoft.com/office/drawing/2014/main" id="{EFC2A2D1-DC54-CBE6-EFCC-470FD4E132AA}"/>
              </a:ext>
            </a:extLst>
          </p:cNvPr>
          <p:cNvSpPr txBox="1">
            <a:spLocks/>
          </p:cNvSpPr>
          <p:nvPr/>
        </p:nvSpPr>
        <p:spPr>
          <a:xfrm>
            <a:off x="3061044" y="71377"/>
            <a:ext cx="8884529" cy="11311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Promotes More Distributed Dissolution Patterns and Enhances Permeability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0BF7943-69AE-D73B-E8BF-2C1140DAA9A1}"/>
              </a:ext>
            </a:extLst>
          </p:cNvPr>
          <p:cNvGrpSpPr/>
          <p:nvPr/>
        </p:nvGrpSpPr>
        <p:grpSpPr>
          <a:xfrm>
            <a:off x="4263975" y="1212041"/>
            <a:ext cx="5521096" cy="380415"/>
            <a:chOff x="4263975" y="1212041"/>
            <a:chExt cx="5521096" cy="3804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E56D13-9818-6CE8-069D-CF40CE0F9DC3}"/>
                </a:ext>
              </a:extLst>
            </p:cNvPr>
            <p:cNvSpPr txBox="1"/>
            <p:nvPr/>
          </p:nvSpPr>
          <p:spPr>
            <a:xfrm>
              <a:off x="4263975" y="1223124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=0.01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ED38B-4911-D2D5-1919-FD5F38C68CF3}"/>
                </a:ext>
              </a:extLst>
            </p:cNvPr>
            <p:cNvSpPr txBox="1"/>
            <p:nvPr/>
          </p:nvSpPr>
          <p:spPr>
            <a:xfrm>
              <a:off x="8032472" y="1212041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=0.01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=3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FED6F089-3CFD-728D-E93E-4548A842B014}"/>
              </a:ext>
            </a:extLst>
          </p:cNvPr>
          <p:cNvSpPr txBox="1"/>
          <p:nvPr/>
        </p:nvSpPr>
        <p:spPr>
          <a:xfrm>
            <a:off x="4299790" y="4904459"/>
            <a:ext cx="690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Redissolution competes for acid, suppressing channel growth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CDEA743-4985-AC8F-4649-C54A3C3C04AF}"/>
              </a:ext>
            </a:extLst>
          </p:cNvPr>
          <p:cNvSpPr txBox="1"/>
          <p:nvPr/>
        </p:nvSpPr>
        <p:spPr>
          <a:xfrm>
            <a:off x="4287913" y="5754469"/>
            <a:ext cx="612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Partial precipitate redissolution in secondary channels → delayed local clogging via flow-path reactivation</a:t>
            </a:r>
            <a:endParaRPr lang="en-US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0E9DDF4-C5B5-3C26-5F17-E1EADCF2BF42}"/>
              </a:ext>
            </a:extLst>
          </p:cNvPr>
          <p:cNvSpPr/>
          <p:nvPr/>
        </p:nvSpPr>
        <p:spPr bwMode="auto">
          <a:xfrm>
            <a:off x="7853866" y="2823515"/>
            <a:ext cx="838200" cy="8546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2DD37CCF-F48A-A37A-E4C8-1D2A4D30B5B2}"/>
              </a:ext>
            </a:extLst>
          </p:cNvPr>
          <p:cNvSpPr/>
          <p:nvPr/>
        </p:nvSpPr>
        <p:spPr bwMode="auto">
          <a:xfrm>
            <a:off x="4259326" y="3087283"/>
            <a:ext cx="547136" cy="55789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3496228-778E-8D23-DD05-A236EAD0D9FC}"/>
              </a:ext>
            </a:extLst>
          </p:cNvPr>
          <p:cNvSpPr txBox="1"/>
          <p:nvPr/>
        </p:nvSpPr>
        <p:spPr>
          <a:xfrm>
            <a:off x="4299789" y="5310898"/>
            <a:ext cx="805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Weak, distributed precipitation → no global clogging</a:t>
            </a:r>
            <a:endParaRPr lang="en-US" dirty="0"/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60C5570-30DC-2065-FD31-9D8E873B6C96}"/>
              </a:ext>
            </a:extLst>
          </p:cNvPr>
          <p:cNvGrpSpPr/>
          <p:nvPr/>
        </p:nvGrpSpPr>
        <p:grpSpPr>
          <a:xfrm>
            <a:off x="61903" y="2899958"/>
            <a:ext cx="3566799" cy="2484106"/>
            <a:chOff x="62935" y="2897693"/>
            <a:chExt cx="3754198" cy="2614620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2F981493-8646-2FE7-91EC-8FC3AE10F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2935" y="3203582"/>
              <a:ext cx="3754198" cy="2308731"/>
            </a:xfrm>
            <a:prstGeom prst="rect">
              <a:avLst/>
            </a:prstGeom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092A217-3ADA-5E5B-7EEA-A7A3C7682ED1}"/>
                </a:ext>
              </a:extLst>
            </p:cNvPr>
            <p:cNvSpPr txBox="1"/>
            <p:nvPr/>
          </p:nvSpPr>
          <p:spPr>
            <a:xfrm>
              <a:off x="1239816" y="2897693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Permeability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AFA30760-78C4-4771-5D5D-06859F6079D2}"/>
              </a:ext>
            </a:extLst>
          </p:cNvPr>
          <p:cNvGrpSpPr/>
          <p:nvPr/>
        </p:nvGrpSpPr>
        <p:grpSpPr>
          <a:xfrm>
            <a:off x="271221" y="4687394"/>
            <a:ext cx="1423788" cy="1331917"/>
            <a:chOff x="271221" y="4687394"/>
            <a:chExt cx="1423788" cy="1331917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C064D46C-C9BF-422D-D1AC-1E378D0BF30A}"/>
                </a:ext>
              </a:extLst>
            </p:cNvPr>
            <p:cNvSpPr txBox="1"/>
            <p:nvPr/>
          </p:nvSpPr>
          <p:spPr>
            <a:xfrm>
              <a:off x="271221" y="5680757"/>
              <a:ext cx="1423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local clogging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ECC73711-E030-16E7-4C81-2FAA65E1325D}"/>
                </a:ext>
              </a:extLst>
            </p:cNvPr>
            <p:cNvCxnSpPr>
              <a:cxnSpLocks/>
              <a:stCxn id="167" idx="0"/>
            </p:cNvCxnSpPr>
            <p:nvPr/>
          </p:nvCxnSpPr>
          <p:spPr bwMode="auto">
            <a:xfrm flipV="1">
              <a:off x="983115" y="4687394"/>
              <a:ext cx="48906" cy="9933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1E0F3B2-95DE-57FD-91B4-CDDCFE808B46}"/>
              </a:ext>
            </a:extLst>
          </p:cNvPr>
          <p:cNvGrpSpPr/>
          <p:nvPr/>
        </p:nvGrpSpPr>
        <p:grpSpPr>
          <a:xfrm>
            <a:off x="1295130" y="4539610"/>
            <a:ext cx="1848131" cy="1164456"/>
            <a:chOff x="-23892" y="4451925"/>
            <a:chExt cx="1848131" cy="1164456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0452A8E-A480-8BDD-C8F5-D8E8FB588C0A}"/>
                </a:ext>
              </a:extLst>
            </p:cNvPr>
            <p:cNvSpPr txBox="1"/>
            <p:nvPr/>
          </p:nvSpPr>
          <p:spPr>
            <a:xfrm>
              <a:off x="430909" y="5277827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breakthrough</a:t>
              </a:r>
            </a:p>
          </p:txBody>
        </p: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F2B72090-B9A1-A0EB-9BB1-1FC9B89DF0BB}"/>
                </a:ext>
              </a:extLst>
            </p:cNvPr>
            <p:cNvCxnSpPr>
              <a:cxnSpLocks/>
              <a:stCxn id="168" idx="0"/>
            </p:cNvCxnSpPr>
            <p:nvPr/>
          </p:nvCxnSpPr>
          <p:spPr bwMode="auto">
            <a:xfrm flipH="1" flipV="1">
              <a:off x="201156" y="4952955"/>
              <a:ext cx="926418" cy="3248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656C3053-10F8-0917-11D0-C96177EA0E7B}"/>
                </a:ext>
              </a:extLst>
            </p:cNvPr>
            <p:cNvCxnSpPr>
              <a:cxnSpLocks/>
              <a:stCxn id="168" idx="0"/>
            </p:cNvCxnSpPr>
            <p:nvPr/>
          </p:nvCxnSpPr>
          <p:spPr bwMode="auto">
            <a:xfrm flipH="1" flipV="1">
              <a:off x="-23892" y="4451925"/>
              <a:ext cx="1151466" cy="8259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882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4" grpId="0" build="allAtOnce"/>
      <p:bldP spid="145" grpId="0" animBg="1"/>
      <p:bldP spid="147" grpId="0" animBg="1"/>
      <p:bldP spid="14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number of cells&#10;&#10;Description automatically generated with medium confidence">
            <a:extLst>
              <a:ext uri="{FF2B5EF4-FFF2-40B4-BE49-F238E27FC236}">
                <a16:creationId xmlns:a16="http://schemas.microsoft.com/office/drawing/2014/main" id="{0D629743-F863-3A96-875D-B7128023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2" y="238205"/>
            <a:ext cx="2662223" cy="2560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8A97D-0E9E-5F4E-1E90-A561D2B1A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7</a:t>
            </a:fld>
            <a:endParaRPr lang="en-US"/>
          </a:p>
        </p:txBody>
      </p:sp>
      <p:sp useBgFill="1">
        <p:nvSpPr>
          <p:cNvPr id="6" name="Title 1">
            <a:extLst>
              <a:ext uri="{FF2B5EF4-FFF2-40B4-BE49-F238E27FC236}">
                <a16:creationId xmlns:a16="http://schemas.microsoft.com/office/drawing/2014/main" id="{57C07265-D3DA-7965-776B-F692C1F1E430}"/>
              </a:ext>
            </a:extLst>
          </p:cNvPr>
          <p:cNvSpPr txBox="1">
            <a:spLocks/>
          </p:cNvSpPr>
          <p:nvPr/>
        </p:nvSpPr>
        <p:spPr>
          <a:xfrm>
            <a:off x="3200399" y="204577"/>
            <a:ext cx="8610601" cy="11311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Produces Nonmonotonic Permeability Enhancement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E2707A-84B1-C7D1-F5E9-508A1A5B1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32"/>
          <a:stretch/>
        </p:blipFill>
        <p:spPr>
          <a:xfrm>
            <a:off x="5349189" y="3170086"/>
            <a:ext cx="4097089" cy="27131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BDA83B6-2688-B149-F2AB-CCD184013D42}"/>
              </a:ext>
            </a:extLst>
          </p:cNvPr>
          <p:cNvGrpSpPr/>
          <p:nvPr/>
        </p:nvGrpSpPr>
        <p:grpSpPr>
          <a:xfrm>
            <a:off x="5221478" y="1351521"/>
            <a:ext cx="1358899" cy="1694248"/>
            <a:chOff x="5813315" y="1171856"/>
            <a:chExt cx="1358899" cy="16942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69E9AA-0D6B-2DC3-E3F3-7907ED86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813315" y="1495461"/>
              <a:ext cx="1358899" cy="13706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3CA3F8-756D-9E1E-BCA6-515487D0D21D}"/>
                </a:ext>
              </a:extLst>
            </p:cNvPr>
            <p:cNvSpPr txBox="1"/>
            <p:nvPr/>
          </p:nvSpPr>
          <p:spPr>
            <a:xfrm>
              <a:off x="6179281" y="1171856"/>
              <a:ext cx="498105" cy="276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=0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86861F-4B8F-2CD1-0094-243F6D07B923}"/>
              </a:ext>
            </a:extLst>
          </p:cNvPr>
          <p:cNvGrpSpPr/>
          <p:nvPr/>
        </p:nvGrpSpPr>
        <p:grpSpPr>
          <a:xfrm>
            <a:off x="8848381" y="1351521"/>
            <a:ext cx="1358899" cy="1668848"/>
            <a:chOff x="8916545" y="1171856"/>
            <a:chExt cx="1358899" cy="16688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272A16-46FE-E9E7-0F4D-84ADC50BD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916545" y="1470061"/>
              <a:ext cx="1358899" cy="13706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EE1035-6A46-87D7-D2E0-676DF792247B}"/>
                </a:ext>
              </a:extLst>
            </p:cNvPr>
            <p:cNvSpPr txBox="1"/>
            <p:nvPr/>
          </p:nvSpPr>
          <p:spPr>
            <a:xfrm>
              <a:off x="9288829" y="1171856"/>
              <a:ext cx="591124" cy="276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𝜅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=10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5176BD-17AB-FF62-EBD7-1D3733A4227B}"/>
              </a:ext>
            </a:extLst>
          </p:cNvPr>
          <p:cNvGrpSpPr/>
          <p:nvPr/>
        </p:nvGrpSpPr>
        <p:grpSpPr>
          <a:xfrm>
            <a:off x="7005687" y="1351521"/>
            <a:ext cx="1417385" cy="1723744"/>
            <a:chOff x="7400515" y="1171856"/>
            <a:chExt cx="1417385" cy="17237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26652F-2577-399D-FE73-591DD5CEE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400515" y="1465965"/>
              <a:ext cx="1417385" cy="142963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4DE40D-0D3E-7668-EF98-B9B002438601}"/>
                </a:ext>
              </a:extLst>
            </p:cNvPr>
            <p:cNvSpPr txBox="1"/>
            <p:nvPr/>
          </p:nvSpPr>
          <p:spPr>
            <a:xfrm>
              <a:off x="7679258" y="1171856"/>
              <a:ext cx="859900" cy="276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𝜅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=0.1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E1FB51-B2C5-BB7E-344E-3C51CB5CFBB7}"/>
              </a:ext>
            </a:extLst>
          </p:cNvPr>
          <p:cNvSpPr txBox="1"/>
          <p:nvPr/>
        </p:nvSpPr>
        <p:spPr>
          <a:xfrm>
            <a:off x="363562" y="3987394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Higher final permeability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920A3A-37BB-4FDD-68D2-9AE8538FD0A2}"/>
              </a:ext>
            </a:extLst>
          </p:cNvPr>
          <p:cNvCxnSpPr>
            <a:cxnSpLocks/>
          </p:cNvCxnSpPr>
          <p:nvPr/>
        </p:nvCxnSpPr>
        <p:spPr bwMode="auto">
          <a:xfrm>
            <a:off x="6556169" y="2798525"/>
            <a:ext cx="1673431" cy="16210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6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A87D4B-DFCA-AA83-EC12-750653A6431F}"/>
              </a:ext>
            </a:extLst>
          </p:cNvPr>
          <p:cNvCxnSpPr>
            <a:cxnSpLocks/>
          </p:cNvCxnSpPr>
          <p:nvPr/>
        </p:nvCxnSpPr>
        <p:spPr bwMode="auto">
          <a:xfrm>
            <a:off x="7848600" y="3091015"/>
            <a:ext cx="228600" cy="39550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1AA5DBC-CA27-5026-D9C5-3C487908066D}"/>
              </a:ext>
            </a:extLst>
          </p:cNvPr>
          <p:cNvCxnSpPr>
            <a:cxnSpLocks/>
          </p:cNvCxnSpPr>
          <p:nvPr/>
        </p:nvCxnSpPr>
        <p:spPr bwMode="auto">
          <a:xfrm flipH="1">
            <a:off x="8654909" y="2910958"/>
            <a:ext cx="476010" cy="8717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9D6D5C-B914-1D49-4BC8-3BFCAA15FE08}"/>
              </a:ext>
            </a:extLst>
          </p:cNvPr>
          <p:cNvSpPr txBox="1"/>
          <p:nvPr/>
        </p:nvSpPr>
        <p:spPr>
          <a:xfrm>
            <a:off x="346629" y="4356726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Enhanced secondary channel growth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EC0EC1-45F8-2074-5705-1FF785E8D4C4}"/>
              </a:ext>
            </a:extLst>
          </p:cNvPr>
          <p:cNvSpPr txBox="1"/>
          <p:nvPr/>
        </p:nvSpPr>
        <p:spPr>
          <a:xfrm>
            <a:off x="355096" y="4726058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Non-monotonic permeability enhancement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446AB7-E6C5-2C49-364C-066DC68BDB8E}"/>
              </a:ext>
            </a:extLst>
          </p:cNvPr>
          <p:cNvSpPr txBox="1"/>
          <p:nvPr/>
        </p:nvSpPr>
        <p:spPr>
          <a:xfrm>
            <a:off x="363562" y="5095390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Earlier dominant channel breakthrough</a:t>
            </a:r>
          </a:p>
        </p:txBody>
      </p:sp>
      <p:pic>
        <p:nvPicPr>
          <p:cNvPr id="5" name="Picture 4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8787215C-B74C-809D-D165-2D8E13E5F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48" y="2910958"/>
            <a:ext cx="2305976" cy="6267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6A06B29-A510-E750-5E4E-E1B21364FC88}"/>
              </a:ext>
            </a:extLst>
          </p:cNvPr>
          <p:cNvGrpSpPr/>
          <p:nvPr/>
        </p:nvGrpSpPr>
        <p:grpSpPr>
          <a:xfrm>
            <a:off x="5930721" y="4833430"/>
            <a:ext cx="1574978" cy="648014"/>
            <a:chOff x="4104443" y="5485407"/>
            <a:chExt cx="1574978" cy="64801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5FFA71-D515-25CE-22C6-0693D73A29D5}"/>
                </a:ext>
              </a:extLst>
            </p:cNvPr>
            <p:cNvSpPr txBox="1"/>
            <p:nvPr/>
          </p:nvSpPr>
          <p:spPr>
            <a:xfrm>
              <a:off x="4104443" y="5825644"/>
              <a:ext cx="1237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breakthrough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4570BF3-75E6-5CFB-71CD-567B434900F9}"/>
                </a:ext>
              </a:extLst>
            </p:cNvPr>
            <p:cNvCxnSpPr>
              <a:cxnSpLocks/>
              <a:stCxn id="21" idx="3"/>
            </p:cNvCxnSpPr>
            <p:nvPr/>
          </p:nvCxnSpPr>
          <p:spPr bwMode="auto">
            <a:xfrm>
              <a:off x="5342282" y="5979533"/>
              <a:ext cx="337139" cy="826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0725339-5E45-06CB-F474-2334B8EA7EE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07922" y="5485407"/>
              <a:ext cx="71487" cy="3789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ECBECB-DABF-E396-E676-FEEBB5E87402}"/>
              </a:ext>
            </a:extLst>
          </p:cNvPr>
          <p:cNvGrpSpPr/>
          <p:nvPr/>
        </p:nvGrpSpPr>
        <p:grpSpPr>
          <a:xfrm>
            <a:off x="5486400" y="2150300"/>
            <a:ext cx="3962865" cy="518661"/>
            <a:chOff x="5486400" y="2150300"/>
            <a:chExt cx="3962865" cy="51866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DDCD8B-4373-D595-43B5-CFA4AC3BB81C}"/>
                </a:ext>
              </a:extLst>
            </p:cNvPr>
            <p:cNvSpPr/>
            <p:nvPr/>
          </p:nvSpPr>
          <p:spPr bwMode="auto">
            <a:xfrm>
              <a:off x="5486400" y="2335047"/>
              <a:ext cx="256032" cy="255753"/>
            </a:xfrm>
            <a:prstGeom prst="ellipse">
              <a:avLst/>
            </a:prstGeom>
            <a:noFill/>
            <a:ln w="38100" cap="flat" cmpd="sng" algn="ctr">
              <a:solidFill>
                <a:srgbClr val="FF030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EA1DDA-D846-7DD4-166C-3FBD55756C12}"/>
                </a:ext>
              </a:extLst>
            </p:cNvPr>
            <p:cNvSpPr/>
            <p:nvPr/>
          </p:nvSpPr>
          <p:spPr bwMode="auto">
            <a:xfrm>
              <a:off x="7168560" y="2211761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rgbClr val="FF030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4593DF6-A909-D532-82A5-4F34F062DE16}"/>
                </a:ext>
              </a:extLst>
            </p:cNvPr>
            <p:cNvSpPr/>
            <p:nvPr/>
          </p:nvSpPr>
          <p:spPr bwMode="auto">
            <a:xfrm>
              <a:off x="8992065" y="21503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rgbClr val="FF030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D1E047C-71AB-35D6-1223-541C958918E6}"/>
              </a:ext>
            </a:extLst>
          </p:cNvPr>
          <p:cNvSpPr txBox="1"/>
          <p:nvPr/>
        </p:nvSpPr>
        <p:spPr>
          <a:xfrm>
            <a:off x="605948" y="5917192"/>
            <a:ext cx="10016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rgbClr val="FF0303"/>
                </a:solidFill>
                <a:effectLst/>
                <a:latin typeface="+mn-lt"/>
                <a:ea typeface="Times New Roman" panose="02020603050405020304" pitchFamily="18" charset="0"/>
              </a:rPr>
              <a:t>Redissolution creates a competition </a:t>
            </a:r>
            <a:r>
              <a:rPr lang="en-US" sz="2000" b="0" i="0" u="none" strike="noStrike" dirty="0">
                <a:solidFill>
                  <a:srgbClr val="FF0303"/>
                </a:solidFill>
                <a:effectLst/>
                <a:latin typeface="+mn-lt"/>
              </a:rPr>
              <a:t>between channel spreading and breakthrough</a:t>
            </a:r>
            <a:endParaRPr lang="en-US" sz="2000" dirty="0">
              <a:solidFill>
                <a:srgbClr val="FF030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68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  <p:bldP spid="46" grpId="0"/>
      <p:bldP spid="47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AD878E5-F72E-B26A-1805-40A554FD5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17" y="237744"/>
            <a:ext cx="2662223" cy="2560320"/>
          </a:xfrm>
          <a:prstGeom prst="rect">
            <a:avLst/>
          </a:prstGeom>
        </p:spPr>
      </p:pic>
      <p:pic>
        <p:nvPicPr>
          <p:cNvPr id="15" name="Picture 14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A1A1A4CC-5C8E-9F94-6D6C-E13F114A2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229" y="4244523"/>
            <a:ext cx="2393463" cy="650505"/>
          </a:xfrm>
          <a:prstGeom prst="rect">
            <a:avLst/>
          </a:prstGeom>
        </p:spPr>
      </p:pic>
      <p:pic>
        <p:nvPicPr>
          <p:cNvPr id="13" name="Da-0.5-d0-0.24-gamma-4-kappa-1-cut_factor-1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EC305ADE-0816-8FE4-EE78-6EB2476C3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7224" y="1630855"/>
            <a:ext cx="2962656" cy="2962656"/>
          </a:xfrm>
          <a:prstGeom prst="rect">
            <a:avLst/>
          </a:prstGeom>
        </p:spPr>
      </p:pic>
      <p:pic>
        <p:nvPicPr>
          <p:cNvPr id="3" name="Da-0.5-d0-0.24-gamma-4-kappa-1-cut_factor-0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04BCDD4F-A11A-47F5-A574-F2FEFA175B3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4463" y="1631457"/>
            <a:ext cx="2962656" cy="2962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D9623-6659-1118-2BCA-6FFE7FE82F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FC1828-C517-A1CB-2136-7412ACE92562}"/>
              </a:ext>
            </a:extLst>
          </p:cNvPr>
          <p:cNvSpPr txBox="1">
            <a:spLocks/>
          </p:cNvSpPr>
          <p:nvPr/>
        </p:nvSpPr>
        <p:spPr>
          <a:xfrm>
            <a:off x="3282696" y="73152"/>
            <a:ext cx="8909304" cy="10560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Can Reopen Constricted Pathway and Delays Global Clogging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0C3E31A-1DDF-5AA8-1669-F5F95E14B19F}"/>
              </a:ext>
            </a:extLst>
          </p:cNvPr>
          <p:cNvGrpSpPr/>
          <p:nvPr/>
        </p:nvGrpSpPr>
        <p:grpSpPr>
          <a:xfrm>
            <a:off x="4263975" y="1212041"/>
            <a:ext cx="5521096" cy="380415"/>
            <a:chOff x="4263975" y="1212041"/>
            <a:chExt cx="5521096" cy="380415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D3A476B-040E-8B62-21A2-BD1A7CCE5BE6}"/>
                </a:ext>
              </a:extLst>
            </p:cNvPr>
            <p:cNvSpPr txBox="1"/>
            <p:nvPr/>
          </p:nvSpPr>
          <p:spPr>
            <a:xfrm>
              <a:off x="4263975" y="1223124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9881D0AB-A3A0-B8EE-74A7-2AA669CF31A4}"/>
                </a:ext>
              </a:extLst>
            </p:cNvPr>
            <p:cNvSpPr txBox="1"/>
            <p:nvPr/>
          </p:nvSpPr>
          <p:spPr>
            <a:xfrm>
              <a:off x="8032472" y="1212041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A350DA1-9E4D-6440-428A-01E7E0B1EA24}"/>
              </a:ext>
            </a:extLst>
          </p:cNvPr>
          <p:cNvSpPr txBox="1"/>
          <p:nvPr/>
        </p:nvSpPr>
        <p:spPr>
          <a:xfrm>
            <a:off x="4052676" y="5031125"/>
            <a:ext cx="752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Strong precipitation → rapid local clogging and channel isolation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3C14737-2CF9-3224-01D9-753C7527E7E5}"/>
              </a:ext>
            </a:extLst>
          </p:cNvPr>
          <p:cNvSpPr txBox="1"/>
          <p:nvPr/>
        </p:nvSpPr>
        <p:spPr>
          <a:xfrm>
            <a:off x="4052676" y="5468703"/>
            <a:ext cx="752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No redissolution → early global clogging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878A33E-516C-0CE9-97E3-0EBFCCF3DA68}"/>
              </a:ext>
            </a:extLst>
          </p:cNvPr>
          <p:cNvSpPr txBox="1"/>
          <p:nvPr/>
        </p:nvSpPr>
        <p:spPr>
          <a:xfrm>
            <a:off x="4052676" y="5879068"/>
            <a:ext cx="752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Redissolution → reopens pathways, delays permeability collapse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C174B0F-9499-B692-97CD-2D6ADB4F3D76}"/>
              </a:ext>
            </a:extLst>
          </p:cNvPr>
          <p:cNvSpPr txBox="1"/>
          <p:nvPr/>
        </p:nvSpPr>
        <p:spPr>
          <a:xfrm>
            <a:off x="471276" y="54198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Delayed clogging allows greater total mineralization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C0017-4165-DD7F-1EED-16B6432F7433}"/>
              </a:ext>
            </a:extLst>
          </p:cNvPr>
          <p:cNvGrpSpPr/>
          <p:nvPr/>
        </p:nvGrpSpPr>
        <p:grpSpPr>
          <a:xfrm>
            <a:off x="88441" y="2900133"/>
            <a:ext cx="3568545" cy="2485857"/>
            <a:chOff x="88441" y="2900133"/>
            <a:chExt cx="3568545" cy="2485857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A5D7D0F-E63D-1A47-7A69-6ABD2917A13A}"/>
                </a:ext>
              </a:extLst>
            </p:cNvPr>
            <p:cNvGrpSpPr/>
            <p:nvPr/>
          </p:nvGrpSpPr>
          <p:grpSpPr>
            <a:xfrm>
              <a:off x="88441" y="2900133"/>
              <a:ext cx="3568545" cy="2485857"/>
              <a:chOff x="64009" y="2899958"/>
              <a:chExt cx="3568545" cy="2485857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EBEE0BBD-F0E7-A5FB-91E8-B38CC400A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4009" y="3191256"/>
                <a:ext cx="3568545" cy="2194559"/>
              </a:xfrm>
              <a:prstGeom prst="rect">
                <a:avLst/>
              </a:prstGeom>
            </p:spPr>
          </p:pic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43909A3C-4958-B9A8-1094-CE5219941C8E}"/>
                  </a:ext>
                </a:extLst>
              </p:cNvPr>
              <p:cNvSpPr txBox="1"/>
              <p:nvPr/>
            </p:nvSpPr>
            <p:spPr>
              <a:xfrm>
                <a:off x="1180037" y="2899958"/>
                <a:ext cx="1381652" cy="350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Permeability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0194A5-2AF9-B446-938E-47969584F2F2}"/>
                </a:ext>
              </a:extLst>
            </p:cNvPr>
            <p:cNvSpPr txBox="1"/>
            <p:nvPr/>
          </p:nvSpPr>
          <p:spPr>
            <a:xfrm rot="19289605">
              <a:off x="384018" y="4527107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=0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529476-C8D3-CBAE-E409-5724BA2C5F38}"/>
                </a:ext>
              </a:extLst>
            </p:cNvPr>
            <p:cNvSpPr txBox="1"/>
            <p:nvPr/>
          </p:nvSpPr>
          <p:spPr>
            <a:xfrm rot="20079945">
              <a:off x="2369054" y="3963038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=1 </a:t>
              </a:r>
            </a:p>
          </p:txBody>
        </p:sp>
      </p:grpSp>
      <p:pic>
        <p:nvPicPr>
          <p:cNvPr id="17" name="Picture 16" descr="A purple and pink dot on a grey circle&#10;&#10;Description automatically generated">
            <a:extLst>
              <a:ext uri="{FF2B5EF4-FFF2-40B4-BE49-F238E27FC236}">
                <a16:creationId xmlns:a16="http://schemas.microsoft.com/office/drawing/2014/main" id="{C70A006F-ED1B-17C4-6A73-7D1BADACEB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3296" y="1636575"/>
            <a:ext cx="2937272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56" grpId="0"/>
      <p:bldP spid="157" grpId="0"/>
      <p:bldP spid="158" grpId="0"/>
      <p:bldP spid="1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93DB2C3-2EEF-FAC5-2EFF-6E9254956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23" y="233431"/>
            <a:ext cx="2662223" cy="2560320"/>
          </a:xfrm>
          <a:prstGeom prst="rect">
            <a:avLst/>
          </a:prstGeom>
        </p:spPr>
      </p:pic>
      <p:pic>
        <p:nvPicPr>
          <p:cNvPr id="14" name="Picture 13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34197993-A4A2-388E-F9DC-0316BF19F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229" y="4244523"/>
            <a:ext cx="2393463" cy="650505"/>
          </a:xfrm>
          <a:prstGeom prst="rect">
            <a:avLst/>
          </a:prstGeom>
        </p:spPr>
      </p:pic>
      <p:pic>
        <p:nvPicPr>
          <p:cNvPr id="15" name="Da-0.5-d0-0.24-gamma-4-kappa-1-cut_factor-10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9FA4F308-3EBB-39A8-A062-49B29B3E3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224" y="1604424"/>
            <a:ext cx="2962656" cy="2962656"/>
          </a:xfrm>
          <a:prstGeom prst="rect">
            <a:avLst/>
          </a:prstGeom>
        </p:spPr>
      </p:pic>
      <p:pic>
        <p:nvPicPr>
          <p:cNvPr id="12" name="Picture 11" descr="A purple and pink dot on a grey circle&#10;&#10;Description automatically generated">
            <a:extLst>
              <a:ext uri="{FF2B5EF4-FFF2-40B4-BE49-F238E27FC236}">
                <a16:creationId xmlns:a16="http://schemas.microsoft.com/office/drawing/2014/main" id="{2297DC90-3926-40E4-926C-31C08CF44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199" y="1604424"/>
            <a:ext cx="2937272" cy="2962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440C18-7C19-AE0D-48C9-DCF7EEEE52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9</a:t>
            </a:fld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D0C7D2-169A-C52A-DF9A-F97A030B11CC}"/>
              </a:ext>
            </a:extLst>
          </p:cNvPr>
          <p:cNvGrpSpPr/>
          <p:nvPr/>
        </p:nvGrpSpPr>
        <p:grpSpPr>
          <a:xfrm>
            <a:off x="4263975" y="1212041"/>
            <a:ext cx="5521096" cy="380415"/>
            <a:chOff x="4263975" y="1212041"/>
            <a:chExt cx="5521096" cy="380415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7EA809D-5DEF-65A4-F19B-41DE37186A3D}"/>
                </a:ext>
              </a:extLst>
            </p:cNvPr>
            <p:cNvSpPr txBox="1"/>
            <p:nvPr/>
          </p:nvSpPr>
          <p:spPr>
            <a:xfrm>
              <a:off x="4263975" y="1223124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9E90FC7-7BC6-3B34-1D71-3F5FCC1005E5}"/>
                </a:ext>
              </a:extLst>
            </p:cNvPr>
            <p:cNvSpPr txBox="1"/>
            <p:nvPr/>
          </p:nvSpPr>
          <p:spPr>
            <a:xfrm>
              <a:off x="8032472" y="1212041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=10</a:t>
              </a:r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B5AB0034-44F5-9FF1-2E95-895372E1B154}"/>
              </a:ext>
            </a:extLst>
          </p:cNvPr>
          <p:cNvSpPr txBox="1">
            <a:spLocks/>
          </p:cNvSpPr>
          <p:nvPr/>
        </p:nvSpPr>
        <p:spPr>
          <a:xfrm>
            <a:off x="2971800" y="73152"/>
            <a:ext cx="9220200" cy="10560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Can Intensify Downstream Clogging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D3240A-FC42-C19D-FA53-144EF8ED5CE6}"/>
              </a:ext>
            </a:extLst>
          </p:cNvPr>
          <p:cNvSpPr txBox="1"/>
          <p:nvPr/>
        </p:nvSpPr>
        <p:spPr>
          <a:xfrm>
            <a:off x="5043276" y="5040868"/>
            <a:ext cx="417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Reduced channel penetration depth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5D756E6-87F9-50A6-3454-44090054D9AC}"/>
              </a:ext>
            </a:extLst>
          </p:cNvPr>
          <p:cNvSpPr txBox="1"/>
          <p:nvPr/>
        </p:nvSpPr>
        <p:spPr>
          <a:xfrm>
            <a:off x="5043276" y="5416882"/>
            <a:ext cx="417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Downstream clogging intensification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797F3F8-F069-CE3C-5097-ADB438FAECB4}"/>
              </a:ext>
            </a:extLst>
          </p:cNvPr>
          <p:cNvSpPr txBox="1"/>
          <p:nvPr/>
        </p:nvSpPr>
        <p:spPr>
          <a:xfrm>
            <a:off x="872833" y="5803070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itchFamily="2" charset="2"/>
              <a:buChar char="Ø"/>
            </a:lvl1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Too much redissolution turns clogging mitigation into clogging amplification.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09F37A-0947-43FE-0CFA-D8B3D5F55C28}"/>
              </a:ext>
            </a:extLst>
          </p:cNvPr>
          <p:cNvGrpSpPr/>
          <p:nvPr/>
        </p:nvGrpSpPr>
        <p:grpSpPr>
          <a:xfrm>
            <a:off x="64010" y="2899958"/>
            <a:ext cx="3568543" cy="2485857"/>
            <a:chOff x="64010" y="2899958"/>
            <a:chExt cx="3568543" cy="248585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61981D9-D61B-94D1-C338-19D6223C23C0}"/>
                </a:ext>
              </a:extLst>
            </p:cNvPr>
            <p:cNvGrpSpPr/>
            <p:nvPr/>
          </p:nvGrpSpPr>
          <p:grpSpPr>
            <a:xfrm>
              <a:off x="64010" y="2899958"/>
              <a:ext cx="3568543" cy="2485857"/>
              <a:chOff x="64010" y="2899958"/>
              <a:chExt cx="3568543" cy="2485857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98583DE-410E-2612-49AC-388A546C3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64010" y="3191256"/>
                <a:ext cx="3568543" cy="219455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DA6E7B1-0236-7678-57E3-0AE8A44D85BD}"/>
                  </a:ext>
                </a:extLst>
              </p:cNvPr>
              <p:cNvSpPr txBox="1"/>
              <p:nvPr/>
            </p:nvSpPr>
            <p:spPr>
              <a:xfrm>
                <a:off x="1180037" y="2899958"/>
                <a:ext cx="1381652" cy="350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Permeability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B8ECFC-D483-2133-ED2E-45834FCD25FC}"/>
                </a:ext>
              </a:extLst>
            </p:cNvPr>
            <p:cNvSpPr txBox="1"/>
            <p:nvPr/>
          </p:nvSpPr>
          <p:spPr>
            <a:xfrm rot="20795631">
              <a:off x="1204394" y="4838512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=0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55C2CA-5AC5-9055-3963-48B7FD2C5841}"/>
                </a:ext>
              </a:extLst>
            </p:cNvPr>
            <p:cNvSpPr txBox="1"/>
            <p:nvPr/>
          </p:nvSpPr>
          <p:spPr>
            <a:xfrm rot="20436618">
              <a:off x="1054411" y="4454951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1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0" grpId="0"/>
    </p:bldLst>
  </p:timing>
</p:sld>
</file>

<file path=ppt/theme/theme1.xml><?xml version="1.0" encoding="utf-8"?>
<a:theme xmlns:a="http://schemas.openxmlformats.org/drawingml/2006/main" name="SVP-regents-PowerPoint-HD-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7D9D7"/>
      </a:lt2>
      <a:accent1>
        <a:srgbClr val="7A0019"/>
      </a:accent1>
      <a:accent2>
        <a:srgbClr val="FFCC33"/>
      </a:accent2>
      <a:accent3>
        <a:srgbClr val="C82936"/>
      </a:accent3>
      <a:accent4>
        <a:srgbClr val="003D4C"/>
      </a:accent4>
      <a:accent5>
        <a:srgbClr val="79C9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259B8A6C-8E32-6346-8852-D83378CAD4D6}" vid="{D7EF43B0-1FEF-6B4F-9A36-FC5079C1F9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SVP-regents-PowerPoint-HD-3</Template>
  <TotalTime>16962</TotalTime>
  <Words>717</Words>
  <Application>Microsoft Macintosh PowerPoint</Application>
  <PresentationFormat>Widescreen</PresentationFormat>
  <Paragraphs>128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Cambria Math</vt:lpstr>
      <vt:lpstr>Corbel</vt:lpstr>
      <vt:lpstr>Verdana</vt:lpstr>
      <vt:lpstr>Wingdings</vt:lpstr>
      <vt:lpstr>SVP-regents-PowerPoint-HD-3</vt:lpstr>
      <vt:lpstr>Redissolution Controls Clogging Dynamics During Coupled Mineral Dissolution and Precipitation </vt:lpstr>
      <vt:lpstr>Clogging Emerges During Coupled Dissolution–Precipitation</vt:lpstr>
      <vt:lpstr>What If Clogged Pores Can Dissolve Again? </vt:lpstr>
      <vt:lpstr>Pore-Network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Jingxuan Deng</dc:creator>
  <cp:lastModifiedBy>Jingxuan Deng</cp:lastModifiedBy>
  <cp:revision>120</cp:revision>
  <dcterms:created xsi:type="dcterms:W3CDTF">2026-04-12T20:32:07Z</dcterms:created>
  <dcterms:modified xsi:type="dcterms:W3CDTF">2026-05-19T21:37:41Z</dcterms:modified>
</cp:coreProperties>
</file>