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87" r:id="rId5"/>
    <p:sldId id="260" r:id="rId6"/>
    <p:sldId id="288" r:id="rId7"/>
    <p:sldId id="289" r:id="rId8"/>
    <p:sldId id="290" r:id="rId9"/>
    <p:sldId id="291" r:id="rId10"/>
    <p:sldId id="292" r:id="rId1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CE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D9C44A-80A6-441E-A205-10207B54467E}" v="10" dt="2026-05-12T09:34:13.142"/>
    <p1510:client id="{7EF43F01-B781-4340-AF0C-0209E8242A28}" v="4" dt="2026-05-11T15:14:56.4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7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60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juan Shi" userId="f0e6e9f9-7cce-414f-8fbd-4e8d38cdeb78" providerId="ADAL" clId="{236BBA92-AB64-45A1-B6B8-BF50B0C9AD94}"/>
    <pc:docChg chg="modSld">
      <pc:chgData name="Lijuan Shi" userId="f0e6e9f9-7cce-414f-8fbd-4e8d38cdeb78" providerId="ADAL" clId="{236BBA92-AB64-45A1-B6B8-BF50B0C9AD94}" dt="2026-05-12T09:34:13.142" v="111" actId="20577"/>
      <pc:docMkLst>
        <pc:docMk/>
      </pc:docMkLst>
      <pc:sldChg chg="modSp mod">
        <pc:chgData name="Lijuan Shi" userId="f0e6e9f9-7cce-414f-8fbd-4e8d38cdeb78" providerId="ADAL" clId="{236BBA92-AB64-45A1-B6B8-BF50B0C9AD94}" dt="2026-05-11T15:12:15.277" v="12" actId="207"/>
        <pc:sldMkLst>
          <pc:docMk/>
          <pc:sldMk cId="2133924490" sldId="260"/>
        </pc:sldMkLst>
        <pc:spChg chg="mod">
          <ac:chgData name="Lijuan Shi" userId="f0e6e9f9-7cce-414f-8fbd-4e8d38cdeb78" providerId="ADAL" clId="{236BBA92-AB64-45A1-B6B8-BF50B0C9AD94}" dt="2026-05-11T15:12:15.277" v="12" actId="207"/>
          <ac:spMkLst>
            <pc:docMk/>
            <pc:sldMk cId="2133924490" sldId="260"/>
            <ac:spMk id="32" creationId="{B5A9FAE0-60B8-1EC4-1E99-195B227C9094}"/>
          </ac:spMkLst>
        </pc:spChg>
      </pc:sldChg>
      <pc:sldChg chg="addSp modSp mod modAnim">
        <pc:chgData name="Lijuan Shi" userId="f0e6e9f9-7cce-414f-8fbd-4e8d38cdeb78" providerId="ADAL" clId="{236BBA92-AB64-45A1-B6B8-BF50B0C9AD94}" dt="2026-05-12T09:32:34.852" v="101"/>
        <pc:sldMkLst>
          <pc:docMk/>
          <pc:sldMk cId="3127734325" sldId="287"/>
        </pc:sldMkLst>
        <pc:spChg chg="add mod">
          <ac:chgData name="Lijuan Shi" userId="f0e6e9f9-7cce-414f-8fbd-4e8d38cdeb78" providerId="ADAL" clId="{236BBA92-AB64-45A1-B6B8-BF50B0C9AD94}" dt="2026-05-12T09:31:09.209" v="90" actId="1076"/>
          <ac:spMkLst>
            <pc:docMk/>
            <pc:sldMk cId="3127734325" sldId="287"/>
            <ac:spMk id="3" creationId="{93963580-9A2A-FA51-00E8-CF4CE93F3258}"/>
          </ac:spMkLst>
        </pc:spChg>
        <pc:spChg chg="mod">
          <ac:chgData name="Lijuan Shi" userId="f0e6e9f9-7cce-414f-8fbd-4e8d38cdeb78" providerId="ADAL" clId="{236BBA92-AB64-45A1-B6B8-BF50B0C9AD94}" dt="2026-05-12T09:30:57.231" v="88" actId="1076"/>
          <ac:spMkLst>
            <pc:docMk/>
            <pc:sldMk cId="3127734325" sldId="287"/>
            <ac:spMk id="8" creationId="{6A3E6ABC-C044-5807-8A16-2E1D9B155FBC}"/>
          </ac:spMkLst>
        </pc:spChg>
        <pc:spChg chg="mod">
          <ac:chgData name="Lijuan Shi" userId="f0e6e9f9-7cce-414f-8fbd-4e8d38cdeb78" providerId="ADAL" clId="{236BBA92-AB64-45A1-B6B8-BF50B0C9AD94}" dt="2026-05-12T09:31:00.348" v="89" actId="1076"/>
          <ac:spMkLst>
            <pc:docMk/>
            <pc:sldMk cId="3127734325" sldId="287"/>
            <ac:spMk id="10" creationId="{0F2373F6-1D4F-996A-4477-572F8263B055}"/>
          </ac:spMkLst>
        </pc:spChg>
        <pc:spChg chg="mod">
          <ac:chgData name="Lijuan Shi" userId="f0e6e9f9-7cce-414f-8fbd-4e8d38cdeb78" providerId="ADAL" clId="{236BBA92-AB64-45A1-B6B8-BF50B0C9AD94}" dt="2026-05-12T09:28:46.604" v="75" actId="20577"/>
          <ac:spMkLst>
            <pc:docMk/>
            <pc:sldMk cId="3127734325" sldId="287"/>
            <ac:spMk id="15" creationId="{7C2618CA-4C62-247E-9866-FE8DF0BF97CC}"/>
          </ac:spMkLst>
        </pc:spChg>
        <pc:spChg chg="mod">
          <ac:chgData name="Lijuan Shi" userId="f0e6e9f9-7cce-414f-8fbd-4e8d38cdeb78" providerId="ADAL" clId="{236BBA92-AB64-45A1-B6B8-BF50B0C9AD94}" dt="2026-05-11T15:14:56.485" v="60" actId="207"/>
          <ac:spMkLst>
            <pc:docMk/>
            <pc:sldMk cId="3127734325" sldId="287"/>
            <ac:spMk id="18" creationId="{2935EE0B-268F-F4AD-D3AD-90F053D0B9A2}"/>
          </ac:spMkLst>
        </pc:spChg>
        <pc:picChg chg="mod">
          <ac:chgData name="Lijuan Shi" userId="f0e6e9f9-7cce-414f-8fbd-4e8d38cdeb78" providerId="ADAL" clId="{236BBA92-AB64-45A1-B6B8-BF50B0C9AD94}" dt="2026-05-12T09:30:53.553" v="87" actId="1076"/>
          <ac:picMkLst>
            <pc:docMk/>
            <pc:sldMk cId="3127734325" sldId="287"/>
            <ac:picMk id="6" creationId="{39EB7378-6880-7197-53F5-DDF485A64910}"/>
          </ac:picMkLst>
        </pc:picChg>
        <pc:cxnChg chg="add mod">
          <ac:chgData name="Lijuan Shi" userId="f0e6e9f9-7cce-414f-8fbd-4e8d38cdeb78" providerId="ADAL" clId="{236BBA92-AB64-45A1-B6B8-BF50B0C9AD94}" dt="2026-05-12T09:31:55.806" v="99" actId="692"/>
          <ac:cxnSpMkLst>
            <pc:docMk/>
            <pc:sldMk cId="3127734325" sldId="287"/>
            <ac:cxnSpMk id="5" creationId="{FDF69E5B-0D0B-2E40-8651-E3811A5A9A61}"/>
          </ac:cxnSpMkLst>
        </pc:cxnChg>
      </pc:sldChg>
      <pc:sldChg chg="addSp modSp mod modAnim">
        <pc:chgData name="Lijuan Shi" userId="f0e6e9f9-7cce-414f-8fbd-4e8d38cdeb78" providerId="ADAL" clId="{236BBA92-AB64-45A1-B6B8-BF50B0C9AD94}" dt="2026-05-11T15:13:33.866" v="59"/>
        <pc:sldMkLst>
          <pc:docMk/>
          <pc:sldMk cId="3680740724" sldId="288"/>
        </pc:sldMkLst>
        <pc:spChg chg="add mod">
          <ac:chgData name="Lijuan Shi" userId="f0e6e9f9-7cce-414f-8fbd-4e8d38cdeb78" providerId="ADAL" clId="{236BBA92-AB64-45A1-B6B8-BF50B0C9AD94}" dt="2026-05-11T15:11:59.107" v="11" actId="1076"/>
          <ac:spMkLst>
            <pc:docMk/>
            <pc:sldMk cId="3680740724" sldId="288"/>
            <ac:spMk id="2" creationId="{8B98C6E3-3DB9-0C4D-9A4D-4279E098F9B8}"/>
          </ac:spMkLst>
        </pc:spChg>
        <pc:spChg chg="mod">
          <ac:chgData name="Lijuan Shi" userId="f0e6e9f9-7cce-414f-8fbd-4e8d38cdeb78" providerId="ADAL" clId="{236BBA92-AB64-45A1-B6B8-BF50B0C9AD94}" dt="2026-05-11T15:06:36.872" v="5" actId="14100"/>
          <ac:spMkLst>
            <pc:docMk/>
            <pc:sldMk cId="3680740724" sldId="288"/>
            <ac:spMk id="5" creationId="{2413C497-DA03-4C11-2304-B0266732BBFE}"/>
          </ac:spMkLst>
        </pc:spChg>
      </pc:sldChg>
      <pc:sldChg chg="modSp mod modNotesTx">
        <pc:chgData name="Lijuan Shi" userId="f0e6e9f9-7cce-414f-8fbd-4e8d38cdeb78" providerId="ADAL" clId="{236BBA92-AB64-45A1-B6B8-BF50B0C9AD94}" dt="2026-05-12T09:34:13.142" v="111" actId="20577"/>
        <pc:sldMkLst>
          <pc:docMk/>
          <pc:sldMk cId="1580283522" sldId="290"/>
        </pc:sldMkLst>
        <pc:spChg chg="mod">
          <ac:chgData name="Lijuan Shi" userId="f0e6e9f9-7cce-414f-8fbd-4e8d38cdeb78" providerId="ADAL" clId="{236BBA92-AB64-45A1-B6B8-BF50B0C9AD94}" dt="2026-05-12T09:34:08.311" v="107" actId="20577"/>
          <ac:spMkLst>
            <pc:docMk/>
            <pc:sldMk cId="1580283522" sldId="290"/>
            <ac:spMk id="11" creationId="{A8EE24A7-21FB-EC71-A24B-4069CA42E725}"/>
          </ac:spMkLst>
        </pc:spChg>
        <pc:spChg chg="mod">
          <ac:chgData name="Lijuan Shi" userId="f0e6e9f9-7cce-414f-8fbd-4e8d38cdeb78" providerId="ADAL" clId="{236BBA92-AB64-45A1-B6B8-BF50B0C9AD94}" dt="2026-05-12T09:34:13.142" v="111" actId="20577"/>
          <ac:spMkLst>
            <pc:docMk/>
            <pc:sldMk cId="1580283522" sldId="290"/>
            <ac:spMk id="13" creationId="{AF65FF03-7C01-997D-BDD8-4767FB80E5FC}"/>
          </ac:spMkLst>
        </pc:spChg>
        <pc:spChg chg="mod">
          <ac:chgData name="Lijuan Shi" userId="f0e6e9f9-7cce-414f-8fbd-4e8d38cdeb78" providerId="ADAL" clId="{236BBA92-AB64-45A1-B6B8-BF50B0C9AD94}" dt="2026-05-11T15:12:29.765" v="57" actId="207"/>
          <ac:spMkLst>
            <pc:docMk/>
            <pc:sldMk cId="1580283522" sldId="290"/>
            <ac:spMk id="14" creationId="{1696FACC-700F-B934-3211-E4A83F188855}"/>
          </ac:spMkLst>
        </pc:spChg>
      </pc:sldChg>
      <pc:sldChg chg="modSp mod">
        <pc:chgData name="Lijuan Shi" userId="f0e6e9f9-7cce-414f-8fbd-4e8d38cdeb78" providerId="ADAL" clId="{236BBA92-AB64-45A1-B6B8-BF50B0C9AD94}" dt="2026-05-11T15:12:39.538" v="58" actId="207"/>
        <pc:sldMkLst>
          <pc:docMk/>
          <pc:sldMk cId="1291913112" sldId="291"/>
        </pc:sldMkLst>
        <pc:spChg chg="mod">
          <ac:chgData name="Lijuan Shi" userId="f0e6e9f9-7cce-414f-8fbd-4e8d38cdeb78" providerId="ADAL" clId="{236BBA92-AB64-45A1-B6B8-BF50B0C9AD94}" dt="2026-05-11T15:12:39.538" v="58" actId="207"/>
          <ac:spMkLst>
            <pc:docMk/>
            <pc:sldMk cId="1291913112" sldId="291"/>
            <ac:spMk id="26" creationId="{8BA96921-920D-F6AB-4B08-76B8D1A459D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BB87A-7962-4254-8B58-8BA07F2760E0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D2247-F52E-4C92-91BD-44E37035CDF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4682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D2247-F52E-4C92-91BD-44E37035CDF9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652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93C2E-81AF-641C-735A-E0AD3AB3E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C654A7-F9CA-FF83-5D8E-E8C319FEB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AFD32-45EA-11A8-D1CA-170BA08A7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1022-EADC-40D0-ACCB-D624C6F30D42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53463-EB08-5DD7-E997-E22C8F15C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97FF1-7E20-47F6-4836-9E0A44141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17DE-147F-4CDF-8070-E345B5E00E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136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4736E-0EAC-8234-E4F4-E80664C72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03997-2F93-9B76-8B84-D07D4BDE9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B3E17-EEC1-502A-F87D-A45A5A0F2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1022-EADC-40D0-ACCB-D624C6F30D42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86E08-2272-DA1D-5D19-9F4BC63C9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BA9D-C6DC-9C21-D9D4-07494F516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17DE-147F-4CDF-8070-E345B5E00E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3240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3E824-BFEE-8E3B-B03C-E59EF2B55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F5492-AAA3-0743-CDF0-D7427C790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D84AB-37D2-A657-FE4F-60632FDC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1022-EADC-40D0-ACCB-D624C6F30D42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6A22C-F725-B25F-A73D-3F593013D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8BA5D-ECEA-1215-05CE-A8A99C0D4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17DE-147F-4CDF-8070-E345B5E00E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8205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D2606-760D-DF00-F9DE-A4E60780F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70A43-8EE9-3B7D-3161-BD1F6CA56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B7DBB-5BFF-532E-95AC-1A76D1D6B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1022-EADC-40D0-ACCB-D624C6F30D42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5DCC5-612C-59D9-1719-C40C20E1D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690F5-EE40-1FF3-BC97-6D74862BB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17DE-147F-4CDF-8070-E345B5E00E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7429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BFD19-EC8C-6947-639F-5C0AEA579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509FF-989D-1DBE-6827-FAF282BF5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87B3-816F-C1EE-EFB4-5E547340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1022-EADC-40D0-ACCB-D624C6F30D42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F84AF-1CEE-E2DD-ECFF-86041FF05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F009D-E898-0C94-E911-DDDE6F1B2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17DE-147F-4CDF-8070-E345B5E00E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493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3C148-38EA-FF50-7A1F-F74D2A0C4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90CC4-988A-DA53-03B9-E35CF203F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57D173-FBFC-F273-D06D-3F9E03005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709A6-8459-F894-82F5-D28C77F5A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1022-EADC-40D0-ACCB-D624C6F30D42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3F625F-69AD-AC7F-608C-C922257C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24257-FCD7-96D5-99F5-DBB2FCFDC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17DE-147F-4CDF-8070-E345B5E00E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1337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D88B0-84E8-BCBC-C8BA-5CEE1314F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DB868-4E9C-B078-48C7-EF32A238E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28479-0916-58FD-AE9C-9D5316866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5804AB-FFBD-5CA7-8E5F-AB016989FC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A106BD-B9B2-3CC8-397B-C4DEC77B4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3C211A-77E9-5871-9CF8-C1AF98E8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1022-EADC-40D0-ACCB-D624C6F30D42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0A5EF8-6CFA-2D87-ADEB-572F96D14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8D22DE-8E72-4C07-DE95-70899D7E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17DE-147F-4CDF-8070-E345B5E00E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0394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FD7EB-9F35-1480-18DA-3EB14AF69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02DA46-C906-65ED-7D3B-FF976EF65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1022-EADC-40D0-ACCB-D624C6F30D42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96BA9-1D87-C877-4726-221F137E8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74728-90D3-377B-8B95-79949896A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17DE-147F-4CDF-8070-E345B5E00E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201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E0EC1D-E5AB-9BC3-F765-3B77B4E0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1022-EADC-40D0-ACCB-D624C6F30D42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1F7C0E-B6AF-1231-1FBB-6D547449A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F8357-A5AE-1FBE-796E-AD79DC17C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17DE-147F-4CDF-8070-E345B5E00E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546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9C86E-6162-FD54-5889-892AFDDE7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B8943-7B58-9C9B-AC82-97AA1E740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8D7E8-F20E-0D5B-C92E-F1AED6A37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299371-16E4-1C77-2765-77CF2B72A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1022-EADC-40D0-ACCB-D624C6F30D42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F9D61-5D24-D74D-5247-E80945744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64AA1-8B04-523B-B57C-C220B97B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17DE-147F-4CDF-8070-E345B5E00E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5921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01EEF-DBB6-6115-2BFC-0702850A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61FBDB-3D25-B103-6B32-CF4536CA7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D7957C-C0FF-92B8-08AD-99C6C2E15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0730F-3F44-61AC-248F-9ECD0D37A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1022-EADC-40D0-ACCB-D624C6F30D42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D8075-FA67-E354-0DE4-7A29CF80A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939DC-365F-C53D-02ED-FB4D4947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17DE-147F-4CDF-8070-E345B5E00E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360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7E8FE7-0C81-18B7-322B-2A702F5E2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E26F4-1ADA-FE05-247B-D08ABC4CD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6C4FA-2BA1-B4FE-1B22-68365EBC57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9A1022-EADC-40D0-ACCB-D624C6F30D42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CF84E-6338-56D5-92D2-9CB11E940B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D51B6-B98D-C9D8-074E-08BEAE99D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7B17DE-147F-4CDF-8070-E345B5E00E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260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5335C5-E5DE-3B8A-2CC2-3200E898F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2D6F88-4E5A-5BDA-4DA9-6D424B957847}"/>
              </a:ext>
            </a:extLst>
          </p:cNvPr>
          <p:cNvSpPr txBox="1"/>
          <p:nvPr/>
        </p:nvSpPr>
        <p:spPr>
          <a:xfrm>
            <a:off x="266409" y="969872"/>
            <a:ext cx="568923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Pore-scale dynamics of salt precipitation during brine-CO₂ displacement in micromodels</a:t>
            </a:r>
            <a:r>
              <a:rPr lang="en-GB" sz="4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a-DK" sz="4000" dirty="0">
              <a:solidFill>
                <a:schemeClr val="bg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EAED531-61D7-D3E1-88A8-91DEB0EE9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779" y="4494288"/>
            <a:ext cx="5196499" cy="579287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Lijuan Shi &amp; Alexander Shapiro</a:t>
            </a:r>
          </a:p>
          <a:p>
            <a:pPr algn="r"/>
            <a:endParaRPr lang="da-DK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F11D9B-ACB9-D129-4B0D-3F667226B260}"/>
              </a:ext>
            </a:extLst>
          </p:cNvPr>
          <p:cNvSpPr txBox="1"/>
          <p:nvPr/>
        </p:nvSpPr>
        <p:spPr>
          <a:xfrm>
            <a:off x="512779" y="5426463"/>
            <a:ext cx="5307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Neo Sans Pro" panose="020B0504030504040204" pitchFamily="34" charset="0"/>
              </a:rPr>
              <a:t>CERE – Center for Energy Resources Engineering</a:t>
            </a:r>
          </a:p>
          <a:p>
            <a:r>
              <a:rPr lang="en-US" sz="1800" dirty="0">
                <a:solidFill>
                  <a:schemeClr val="bg1"/>
                </a:solidFill>
                <a:latin typeface="Neo Sans Pro" panose="020B0504030504040204" pitchFamily="34" charset="0"/>
              </a:rPr>
              <a:t>Chemical and Biochemical Engineering</a:t>
            </a:r>
            <a:r>
              <a:rPr lang="en-US" sz="1800" u="sng" dirty="0">
                <a:solidFill>
                  <a:schemeClr val="bg1"/>
                </a:solidFill>
                <a:latin typeface="Neo Sans Pro" panose="020B0504030504040204" pitchFamily="34" charset="0"/>
              </a:rPr>
              <a:t>, </a:t>
            </a:r>
          </a:p>
          <a:p>
            <a:r>
              <a:rPr lang="da-DK" dirty="0">
                <a:solidFill>
                  <a:schemeClr val="bg1"/>
                </a:solidFill>
              </a:rPr>
              <a:t>Technical University of Denmark</a:t>
            </a:r>
            <a:endParaRPr lang="en-US" sz="1800" u="sng" dirty="0">
              <a:solidFill>
                <a:schemeClr val="bg1"/>
              </a:solidFill>
              <a:latin typeface="Neo Sans Pro" panose="020B0504030504040204" pitchFamily="34" charset="0"/>
            </a:endParaRPr>
          </a:p>
          <a:p>
            <a:endParaRPr lang="da-DK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EE2CFF-930B-8927-2BFD-F75567505450}"/>
              </a:ext>
            </a:extLst>
          </p:cNvPr>
          <p:cNvSpPr>
            <a:spLocks noChangeAspect="1"/>
          </p:cNvSpPr>
          <p:nvPr/>
        </p:nvSpPr>
        <p:spPr>
          <a:xfrm>
            <a:off x="67987" y="172192"/>
            <a:ext cx="720000" cy="720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7200" b="1" dirty="0"/>
              <a:t>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4D3CFB-C6A4-4078-05B6-46784D83A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5193" y="5219387"/>
            <a:ext cx="1065262" cy="155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70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D22690-C2E9-EE6A-EC67-4D840D48B9E2}"/>
              </a:ext>
            </a:extLst>
          </p:cNvPr>
          <p:cNvSpPr>
            <a:spLocks noChangeAspect="1"/>
          </p:cNvSpPr>
          <p:nvPr/>
        </p:nvSpPr>
        <p:spPr>
          <a:xfrm>
            <a:off x="67987" y="172193"/>
            <a:ext cx="1193253" cy="720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7200" b="1" dirty="0"/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825E78-8F4D-913A-E2F3-F20FC209B3A7}"/>
              </a:ext>
            </a:extLst>
          </p:cNvPr>
          <p:cNvSpPr txBox="1"/>
          <p:nvPr/>
        </p:nvSpPr>
        <p:spPr>
          <a:xfrm>
            <a:off x="1451628" y="301360"/>
            <a:ext cx="72753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Take-home</a:t>
            </a:r>
            <a:r>
              <a:rPr lang="da-DK" sz="2400" dirty="0"/>
              <a:t> 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Messages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E4E7EB6-4A4B-8980-AAA0-90FDA8F5A292}"/>
              </a:ext>
            </a:extLst>
          </p:cNvPr>
          <p:cNvSpPr>
            <a:spLocks noChangeAspect="1"/>
          </p:cNvSpPr>
          <p:nvPr/>
        </p:nvSpPr>
        <p:spPr>
          <a:xfrm>
            <a:off x="1145628" y="1313793"/>
            <a:ext cx="612000" cy="6120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  <a:endParaRPr lang="da-DK" sz="32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6453E9-84E4-4ADF-85A4-304523BB1D18}"/>
              </a:ext>
            </a:extLst>
          </p:cNvPr>
          <p:cNvSpPr>
            <a:spLocks noChangeAspect="1"/>
          </p:cNvSpPr>
          <p:nvPr/>
        </p:nvSpPr>
        <p:spPr>
          <a:xfrm>
            <a:off x="1145628" y="2979683"/>
            <a:ext cx="612000" cy="612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  <a:endParaRPr lang="da-DK" sz="32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908491-9970-A0D7-688F-C27BB659E211}"/>
              </a:ext>
            </a:extLst>
          </p:cNvPr>
          <p:cNvSpPr>
            <a:spLocks noChangeAspect="1"/>
          </p:cNvSpPr>
          <p:nvPr/>
        </p:nvSpPr>
        <p:spPr>
          <a:xfrm>
            <a:off x="1145628" y="4645573"/>
            <a:ext cx="612000" cy="612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  <a:endParaRPr lang="da-DK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4E3D88-913A-CE98-9099-F5F21B8EF800}"/>
              </a:ext>
            </a:extLst>
          </p:cNvPr>
          <p:cNvSpPr txBox="1"/>
          <p:nvPr/>
        </p:nvSpPr>
        <p:spPr>
          <a:xfrm>
            <a:off x="2312276" y="1158128"/>
            <a:ext cx="6285186" cy="1298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da-DK" b="1" dirty="0" err="1">
                <a:solidFill>
                  <a:srgbClr val="002060"/>
                </a:solidFill>
              </a:rPr>
              <a:t>Two</a:t>
            </a:r>
            <a:r>
              <a:rPr lang="da-DK" b="1" dirty="0">
                <a:solidFill>
                  <a:srgbClr val="002060"/>
                </a:solidFill>
              </a:rPr>
              <a:t> </a:t>
            </a:r>
            <a:r>
              <a:rPr lang="da-DK" b="1" dirty="0" err="1">
                <a:solidFill>
                  <a:srgbClr val="002060"/>
                </a:solidFill>
              </a:rPr>
              <a:t>distinct</a:t>
            </a:r>
            <a:r>
              <a:rPr lang="da-DK" b="1" dirty="0">
                <a:solidFill>
                  <a:srgbClr val="002060"/>
                </a:solidFill>
              </a:rPr>
              <a:t> salt </a:t>
            </a:r>
            <a:r>
              <a:rPr lang="da-DK" b="1" dirty="0" err="1">
                <a:solidFill>
                  <a:srgbClr val="002060"/>
                </a:solidFill>
              </a:rPr>
              <a:t>morphologies</a:t>
            </a:r>
            <a:endParaRPr lang="da-DK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da-DK" dirty="0"/>
              <a:t>Crystals in </a:t>
            </a:r>
            <a:r>
              <a:rPr lang="da-DK" dirty="0" err="1"/>
              <a:t>liquid-rich</a:t>
            </a:r>
            <a:r>
              <a:rPr lang="da-DK" dirty="0"/>
              <a:t> zones; </a:t>
            </a:r>
            <a:r>
              <a:rPr lang="da-DK" dirty="0" err="1"/>
              <a:t>aggregates</a:t>
            </a:r>
            <a:r>
              <a:rPr lang="da-DK" dirty="0"/>
              <a:t> in gas-</a:t>
            </a:r>
            <a:r>
              <a:rPr lang="da-DK" dirty="0" err="1"/>
              <a:t>dominated</a:t>
            </a:r>
            <a:r>
              <a:rPr lang="da-DK" dirty="0"/>
              <a:t> regions. </a:t>
            </a:r>
            <a:r>
              <a:rPr lang="da-DK" dirty="0" err="1"/>
              <a:t>Aggregates</a:t>
            </a:r>
            <a:r>
              <a:rPr lang="da-DK" dirty="0"/>
              <a:t> </a:t>
            </a:r>
            <a:r>
              <a:rPr lang="da-DK" dirty="0" err="1"/>
              <a:t>grow</a:t>
            </a:r>
            <a:r>
              <a:rPr lang="da-DK" dirty="0"/>
              <a:t> ~6× faster.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88EE2-94B2-B611-0F32-841D57F99627}"/>
              </a:ext>
            </a:extLst>
          </p:cNvPr>
          <p:cNvSpPr txBox="1"/>
          <p:nvPr/>
        </p:nvSpPr>
        <p:spPr>
          <a:xfrm>
            <a:off x="2312276" y="2716071"/>
            <a:ext cx="6285186" cy="1298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da-DK" b="1" dirty="0" err="1">
                <a:solidFill>
                  <a:schemeClr val="accent2"/>
                </a:solidFill>
              </a:rPr>
              <a:t>Pressure</a:t>
            </a:r>
            <a:r>
              <a:rPr lang="da-DK" b="1" dirty="0">
                <a:solidFill>
                  <a:schemeClr val="accent2"/>
                </a:solidFill>
              </a:rPr>
              <a:t> </a:t>
            </a:r>
            <a:r>
              <a:rPr lang="da-DK" b="1" dirty="0" err="1">
                <a:solidFill>
                  <a:schemeClr val="accent2"/>
                </a:solidFill>
              </a:rPr>
              <a:t>controls</a:t>
            </a:r>
            <a:r>
              <a:rPr lang="da-DK" b="1" dirty="0">
                <a:solidFill>
                  <a:schemeClr val="accent2"/>
                </a:solidFill>
              </a:rPr>
              <a:t> the dry-out </a:t>
            </a:r>
            <a:r>
              <a:rPr lang="da-DK" b="1" dirty="0" err="1">
                <a:solidFill>
                  <a:schemeClr val="accent2"/>
                </a:solidFill>
              </a:rPr>
              <a:t>pathway</a:t>
            </a:r>
            <a:endParaRPr lang="da-DK" b="1" dirty="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da-DK" dirty="0" err="1"/>
              <a:t>Higher</a:t>
            </a:r>
            <a:r>
              <a:rPr lang="da-DK" dirty="0"/>
              <a:t> </a:t>
            </a:r>
            <a:r>
              <a:rPr lang="da-DK" dirty="0" err="1"/>
              <a:t>pressure</a:t>
            </a:r>
            <a:r>
              <a:rPr lang="da-DK" dirty="0"/>
              <a:t> </a:t>
            </a:r>
            <a:r>
              <a:rPr lang="da-DK" dirty="0" err="1"/>
              <a:t>accelerates</a:t>
            </a:r>
            <a:r>
              <a:rPr lang="da-DK" dirty="0"/>
              <a:t> </a:t>
            </a:r>
            <a:r>
              <a:rPr lang="da-DK" dirty="0" err="1"/>
              <a:t>breakthrough</a:t>
            </a:r>
            <a:r>
              <a:rPr lang="da-DK" dirty="0"/>
              <a:t> and shifts the balance from evaporation to </a:t>
            </a:r>
            <a:r>
              <a:rPr lang="da-DK" dirty="0" err="1"/>
              <a:t>continued</a:t>
            </a:r>
            <a:r>
              <a:rPr lang="da-DK" dirty="0"/>
              <a:t> </a:t>
            </a:r>
            <a:r>
              <a:rPr lang="da-DK" dirty="0" err="1"/>
              <a:t>displacement</a:t>
            </a:r>
            <a:r>
              <a:rPr lang="da-DK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F84AB6-0296-4CD9-8C87-D36138E4ECBF}"/>
              </a:ext>
            </a:extLst>
          </p:cNvPr>
          <p:cNvSpPr txBox="1"/>
          <p:nvPr/>
        </p:nvSpPr>
        <p:spPr>
          <a:xfrm>
            <a:off x="2312276" y="4489908"/>
            <a:ext cx="6285186" cy="1298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da-DK" b="1" dirty="0">
                <a:solidFill>
                  <a:srgbClr val="C00000"/>
                </a:solidFill>
              </a:rPr>
              <a:t>The </a:t>
            </a:r>
            <a:r>
              <a:rPr lang="da-DK" b="1" dirty="0" err="1">
                <a:solidFill>
                  <a:srgbClr val="C00000"/>
                </a:solidFill>
              </a:rPr>
              <a:t>process</a:t>
            </a:r>
            <a:r>
              <a:rPr lang="da-DK" b="1" dirty="0">
                <a:solidFill>
                  <a:srgbClr val="C00000"/>
                </a:solidFill>
              </a:rPr>
              <a:t> is </a:t>
            </a:r>
            <a:r>
              <a:rPr lang="da-DK" b="1" dirty="0" err="1">
                <a:solidFill>
                  <a:srgbClr val="C00000"/>
                </a:solidFill>
              </a:rPr>
              <a:t>inherently</a:t>
            </a:r>
            <a:r>
              <a:rPr lang="da-DK" b="1" dirty="0">
                <a:solidFill>
                  <a:srgbClr val="C00000"/>
                </a:solidFill>
              </a:rPr>
              <a:t> </a:t>
            </a:r>
            <a:r>
              <a:rPr lang="da-DK" b="1" dirty="0" err="1">
                <a:solidFill>
                  <a:srgbClr val="C00000"/>
                </a:solidFill>
              </a:rPr>
              <a:t>unstable</a:t>
            </a:r>
            <a:endParaRPr lang="da-DK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da-DK" dirty="0"/>
              <a:t>Large run-to-run </a:t>
            </a:r>
            <a:r>
              <a:rPr lang="da-DK" dirty="0" err="1"/>
              <a:t>variability</a:t>
            </a:r>
            <a:r>
              <a:rPr lang="da-DK" dirty="0"/>
              <a:t> </a:t>
            </a:r>
            <a:r>
              <a:rPr lang="da-DK" dirty="0" err="1"/>
              <a:t>makes</a:t>
            </a:r>
            <a:r>
              <a:rPr lang="da-DK" dirty="0"/>
              <a:t> salt </a:t>
            </a:r>
            <a:r>
              <a:rPr lang="da-DK" dirty="0" err="1"/>
              <a:t>precipitation</a:t>
            </a:r>
            <a:r>
              <a:rPr lang="da-DK" dirty="0"/>
              <a:t> </a:t>
            </a:r>
            <a:r>
              <a:rPr lang="da-DK" dirty="0" err="1"/>
              <a:t>difficult</a:t>
            </a:r>
            <a:r>
              <a:rPr lang="da-DK" dirty="0"/>
              <a:t> to </a:t>
            </a:r>
            <a:r>
              <a:rPr lang="da-DK" dirty="0" err="1"/>
              <a:t>predict</a:t>
            </a:r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468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7BC1DC-8EF0-DA47-1342-1257D03E80FB}"/>
              </a:ext>
            </a:extLst>
          </p:cNvPr>
          <p:cNvSpPr>
            <a:spLocks noChangeAspect="1"/>
          </p:cNvSpPr>
          <p:nvPr/>
        </p:nvSpPr>
        <p:spPr>
          <a:xfrm>
            <a:off x="67987" y="172192"/>
            <a:ext cx="720000" cy="720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7200" b="1" dirty="0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06F13-7E19-A544-1654-053E81E4DADC}"/>
              </a:ext>
            </a:extLst>
          </p:cNvPr>
          <p:cNvSpPr txBox="1"/>
          <p:nvPr/>
        </p:nvSpPr>
        <p:spPr>
          <a:xfrm>
            <a:off x="834378" y="267425"/>
            <a:ext cx="2517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altLang="zh-CN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Why</a:t>
            </a:r>
            <a:r>
              <a:rPr lang="da-DK" altLang="zh-CN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do we care?</a:t>
            </a:r>
            <a:endParaRPr lang="da-DK" sz="2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45ACDB-5126-4EFF-E153-0FF487A809BB}"/>
              </a:ext>
            </a:extLst>
          </p:cNvPr>
          <p:cNvSpPr txBox="1"/>
          <p:nvPr/>
        </p:nvSpPr>
        <p:spPr>
          <a:xfrm>
            <a:off x="1505778" y="761785"/>
            <a:ext cx="9180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a-DK" sz="2400" dirty="0"/>
              <a:t>Salt </a:t>
            </a:r>
            <a:r>
              <a:rPr lang="da-DK" sz="2400" dirty="0" err="1"/>
              <a:t>precipitation</a:t>
            </a:r>
            <a:r>
              <a:rPr lang="da-DK" sz="2400" dirty="0"/>
              <a:t> </a:t>
            </a:r>
            <a:r>
              <a:rPr lang="da-DK" sz="2400" dirty="0" err="1"/>
              <a:t>controls</a:t>
            </a:r>
            <a:r>
              <a:rPr lang="da-DK" sz="2400" dirty="0"/>
              <a:t> </a:t>
            </a:r>
            <a:r>
              <a:rPr lang="da-DK" sz="2400" dirty="0" err="1"/>
              <a:t>injectivity</a:t>
            </a:r>
            <a:r>
              <a:rPr lang="da-DK" sz="2400" dirty="0"/>
              <a:t> in </a:t>
            </a:r>
            <a:r>
              <a:rPr lang="da-DK" sz="2400" dirty="0" err="1"/>
              <a:t>subsurface</a:t>
            </a:r>
            <a:r>
              <a:rPr lang="da-DK" sz="2400" dirty="0"/>
              <a:t> </a:t>
            </a:r>
            <a:r>
              <a:rPr lang="da-DK" sz="2400" dirty="0" err="1"/>
              <a:t>applications</a:t>
            </a:r>
            <a:endParaRPr lang="da-DK" sz="2400" dirty="0"/>
          </a:p>
        </p:txBody>
      </p:sp>
      <p:pic>
        <p:nvPicPr>
          <p:cNvPr id="8" name="Graphic 7" descr="Exponential Graph with solid fill">
            <a:extLst>
              <a:ext uri="{FF2B5EF4-FFF2-40B4-BE49-F238E27FC236}">
                <a16:creationId xmlns:a16="http://schemas.microsoft.com/office/drawing/2014/main" id="{25EEF6A6-F0EF-572C-81B1-0D0110C964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478755" y="3538115"/>
            <a:ext cx="730605" cy="730605"/>
          </a:xfrm>
          <a:prstGeom prst="rect">
            <a:avLst/>
          </a:prstGeom>
        </p:spPr>
      </p:pic>
      <p:pic>
        <p:nvPicPr>
          <p:cNvPr id="10" name="Graphic 9" descr="Compass with solid fill">
            <a:extLst>
              <a:ext uri="{FF2B5EF4-FFF2-40B4-BE49-F238E27FC236}">
                <a16:creationId xmlns:a16="http://schemas.microsoft.com/office/drawing/2014/main" id="{250F329D-E22F-5037-4F10-BB19801DA9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6858" y="1777448"/>
            <a:ext cx="914400" cy="914400"/>
          </a:xfrm>
          <a:prstGeom prst="rect">
            <a:avLst/>
          </a:prstGeom>
        </p:spPr>
      </p:pic>
      <p:pic>
        <p:nvPicPr>
          <p:cNvPr id="16" name="Graphic 15" descr="Gauge with solid fill">
            <a:extLst>
              <a:ext uri="{FF2B5EF4-FFF2-40B4-BE49-F238E27FC236}">
                <a16:creationId xmlns:a16="http://schemas.microsoft.com/office/drawing/2014/main" id="{900531FC-9AB9-75C0-3E62-F158AC1FC0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82107" y="5281963"/>
            <a:ext cx="723900" cy="7239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737732C-2B3C-B823-D25C-1EB30F016DDE}"/>
              </a:ext>
            </a:extLst>
          </p:cNvPr>
          <p:cNvSpPr/>
          <p:nvPr/>
        </p:nvSpPr>
        <p:spPr>
          <a:xfrm>
            <a:off x="4386858" y="1777448"/>
            <a:ext cx="914400" cy="9144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4ECF531-69C9-7A0F-8D5A-3A0597816B91}"/>
              </a:ext>
            </a:extLst>
          </p:cNvPr>
          <p:cNvSpPr/>
          <p:nvPr/>
        </p:nvSpPr>
        <p:spPr>
          <a:xfrm>
            <a:off x="4386858" y="3426731"/>
            <a:ext cx="914400" cy="9144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45D3331-89A5-8C80-DF6A-918257D2758C}"/>
              </a:ext>
            </a:extLst>
          </p:cNvPr>
          <p:cNvSpPr/>
          <p:nvPr/>
        </p:nvSpPr>
        <p:spPr>
          <a:xfrm>
            <a:off x="4386858" y="5255531"/>
            <a:ext cx="914400" cy="9144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DAF4AE2-3266-3D3D-C9ED-E28184C0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86" y="1350341"/>
            <a:ext cx="3813197" cy="511140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CC4F820-617A-F175-58EA-E4EDF239F46C}"/>
              </a:ext>
            </a:extLst>
          </p:cNvPr>
          <p:cNvSpPr txBox="1"/>
          <p:nvPr/>
        </p:nvSpPr>
        <p:spPr>
          <a:xfrm>
            <a:off x="5479432" y="1591264"/>
            <a:ext cx="6214243" cy="102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b="1" dirty="0" err="1">
                <a:solidFill>
                  <a:schemeClr val="accent1">
                    <a:lumMod val="75000"/>
                  </a:schemeClr>
                </a:solidFill>
              </a:rPr>
              <a:t>Where</a:t>
            </a: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a-DK" sz="2400" b="1" dirty="0" err="1">
                <a:solidFill>
                  <a:schemeClr val="accent1">
                    <a:lumMod val="75000"/>
                  </a:schemeClr>
                </a:solidFill>
              </a:rPr>
              <a:t>does</a:t>
            </a: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 salt </a:t>
            </a:r>
            <a:r>
              <a:rPr lang="da-DK" sz="2400" b="1" dirty="0" err="1">
                <a:solidFill>
                  <a:schemeClr val="accent1">
                    <a:lumMod val="75000"/>
                  </a:schemeClr>
                </a:solidFill>
              </a:rPr>
              <a:t>precipitate</a:t>
            </a: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controls</a:t>
            </a:r>
            <a:r>
              <a:rPr lang="da-DK" dirty="0"/>
              <a:t> the </a:t>
            </a:r>
            <a:r>
              <a:rPr lang="da-DK" b="1" dirty="0" err="1"/>
              <a:t>precipitation</a:t>
            </a:r>
            <a:r>
              <a:rPr lang="da-DK" dirty="0"/>
              <a:t> </a:t>
            </a:r>
            <a:r>
              <a:rPr lang="da-DK" dirty="0" err="1"/>
              <a:t>dynamics</a:t>
            </a:r>
            <a:r>
              <a:rPr lang="da-DK" dirty="0"/>
              <a:t> at the pore </a:t>
            </a:r>
            <a:r>
              <a:rPr lang="da-DK" dirty="0" err="1"/>
              <a:t>scale</a:t>
            </a:r>
            <a:r>
              <a:rPr lang="da-DK" dirty="0"/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013ABF-C461-41C1-B397-F4BF32018742}"/>
              </a:ext>
            </a:extLst>
          </p:cNvPr>
          <p:cNvSpPr txBox="1"/>
          <p:nvPr/>
        </p:nvSpPr>
        <p:spPr>
          <a:xfrm>
            <a:off x="5479433" y="3246837"/>
            <a:ext cx="6096000" cy="102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How fast </a:t>
            </a:r>
            <a:r>
              <a:rPr lang="da-DK" sz="2400" b="1" dirty="0" err="1">
                <a:solidFill>
                  <a:schemeClr val="accent1">
                    <a:lumMod val="75000"/>
                  </a:schemeClr>
                </a:solidFill>
              </a:rPr>
              <a:t>does</a:t>
            </a: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 salt </a:t>
            </a:r>
            <a:r>
              <a:rPr lang="da-DK" sz="2400" b="1" dirty="0" err="1">
                <a:solidFill>
                  <a:schemeClr val="accent1">
                    <a:lumMod val="75000"/>
                  </a:schemeClr>
                </a:solidFill>
              </a:rPr>
              <a:t>grow</a:t>
            </a: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  <a:buNone/>
            </a:pP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controls</a:t>
            </a:r>
            <a:r>
              <a:rPr lang="da-DK" dirty="0"/>
              <a:t> the </a:t>
            </a:r>
            <a:r>
              <a:rPr lang="da-DK" b="1" dirty="0" err="1"/>
              <a:t>growth</a:t>
            </a:r>
            <a:r>
              <a:rPr lang="da-DK" b="1" dirty="0"/>
              <a:t> </a:t>
            </a:r>
            <a:r>
              <a:rPr lang="da-DK" dirty="0" err="1"/>
              <a:t>dynamics</a:t>
            </a:r>
            <a:r>
              <a:rPr lang="da-DK" dirty="0"/>
              <a:t> at the pore </a:t>
            </a:r>
            <a:r>
              <a:rPr lang="da-DK" dirty="0" err="1"/>
              <a:t>scale</a:t>
            </a:r>
            <a:r>
              <a:rPr lang="da-DK" dirty="0"/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C6763A-4A66-D5FA-7364-BBD6A5613042}"/>
              </a:ext>
            </a:extLst>
          </p:cNvPr>
          <p:cNvSpPr txBox="1"/>
          <p:nvPr/>
        </p:nvSpPr>
        <p:spPr>
          <a:xfrm>
            <a:off x="5479433" y="5024728"/>
            <a:ext cx="6096000" cy="1437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How </a:t>
            </a:r>
            <a:r>
              <a:rPr lang="da-DK" sz="2400" b="1" dirty="0" err="1">
                <a:solidFill>
                  <a:schemeClr val="accent1">
                    <a:lumMod val="75000"/>
                  </a:schemeClr>
                </a:solidFill>
              </a:rPr>
              <a:t>does</a:t>
            </a: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a-DK" sz="2400" b="1" dirty="0" err="1">
                <a:solidFill>
                  <a:schemeClr val="accent1">
                    <a:lumMod val="75000"/>
                  </a:schemeClr>
                </a:solidFill>
              </a:rPr>
              <a:t>injection</a:t>
            </a: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 rate matter?</a:t>
            </a:r>
          </a:p>
          <a:p>
            <a:pPr>
              <a:lnSpc>
                <a:spcPct val="150000"/>
              </a:lnSpc>
              <a:buNone/>
            </a:pPr>
            <a:r>
              <a:rPr lang="da-DK" dirty="0"/>
              <a:t>How </a:t>
            </a:r>
            <a:r>
              <a:rPr lang="da-DK" dirty="0" err="1"/>
              <a:t>does</a:t>
            </a:r>
            <a:r>
              <a:rPr lang="da-DK" dirty="0"/>
              <a:t> </a:t>
            </a:r>
            <a:r>
              <a:rPr lang="da-DK" dirty="0" err="1"/>
              <a:t>injection</a:t>
            </a:r>
            <a:r>
              <a:rPr lang="da-DK" dirty="0"/>
              <a:t> </a:t>
            </a:r>
            <a:r>
              <a:rPr lang="da-DK" dirty="0" err="1"/>
              <a:t>pressure</a:t>
            </a:r>
            <a:r>
              <a:rPr lang="da-DK" dirty="0"/>
              <a:t> </a:t>
            </a:r>
            <a:r>
              <a:rPr lang="da-DK" dirty="0" err="1"/>
              <a:t>influence</a:t>
            </a:r>
            <a:r>
              <a:rPr lang="da-DK" dirty="0"/>
              <a:t> </a:t>
            </a:r>
            <a:r>
              <a:rPr lang="da-DK" dirty="0" err="1"/>
              <a:t>breakthrough</a:t>
            </a:r>
            <a:r>
              <a:rPr lang="da-DK" dirty="0"/>
              <a:t>, dry-out, and salt distribution?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7FE885-30E9-FC49-9B49-B7D7CD0F8640}"/>
              </a:ext>
            </a:extLst>
          </p:cNvPr>
          <p:cNvSpPr txBox="1"/>
          <p:nvPr/>
        </p:nvSpPr>
        <p:spPr>
          <a:xfrm>
            <a:off x="349405" y="6465530"/>
            <a:ext cx="877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altLang="zh-CN" sz="1000" dirty="0"/>
              <a:t>Ai </a:t>
            </a:r>
            <a:r>
              <a:rPr lang="en-US" altLang="zh-CN" sz="1000" dirty="0"/>
              <a:t>generated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86493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9" grpId="0"/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98C9FA-72F6-F624-2A9D-A64A9605DF17}"/>
              </a:ext>
            </a:extLst>
          </p:cNvPr>
          <p:cNvSpPr/>
          <p:nvPr/>
        </p:nvSpPr>
        <p:spPr>
          <a:xfrm>
            <a:off x="67989" y="4450031"/>
            <a:ext cx="6541533" cy="215949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lnSpc>
                <a:spcPct val="100000"/>
              </a:lnSpc>
              <a:spcAft>
                <a:spcPts val="0"/>
              </a:spcAft>
              <a:buNone/>
            </a:pPr>
            <a:endParaRPr lang="da-DK" kern="100" dirty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FF24A1-DB77-61D9-CA82-D49927D411AF}"/>
              </a:ext>
            </a:extLst>
          </p:cNvPr>
          <p:cNvSpPr>
            <a:spLocks noChangeAspect="1"/>
          </p:cNvSpPr>
          <p:nvPr/>
        </p:nvSpPr>
        <p:spPr>
          <a:xfrm>
            <a:off x="67987" y="172192"/>
            <a:ext cx="720000" cy="720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7200" b="1" dirty="0"/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810A23-D930-36FD-CF47-D358B286601A}"/>
              </a:ext>
            </a:extLst>
          </p:cNvPr>
          <p:cNvSpPr txBox="1"/>
          <p:nvPr/>
        </p:nvSpPr>
        <p:spPr>
          <a:xfrm>
            <a:off x="859589" y="252142"/>
            <a:ext cx="327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Experimental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Strategy</a:t>
            </a:r>
            <a:endParaRPr lang="da-DK" sz="2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FFC47-52BB-753D-8577-171768DF6027}"/>
              </a:ext>
            </a:extLst>
          </p:cNvPr>
          <p:cNvSpPr txBox="1"/>
          <p:nvPr/>
        </p:nvSpPr>
        <p:spPr>
          <a:xfrm>
            <a:off x="4224887" y="3468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 err="1"/>
              <a:t>Micromodel</a:t>
            </a:r>
            <a:r>
              <a:rPr lang="da-DK" b="1" dirty="0"/>
              <a:t> </a:t>
            </a:r>
            <a:r>
              <a:rPr lang="da-DK" b="1" dirty="0" err="1"/>
              <a:t>experiments</a:t>
            </a:r>
            <a:r>
              <a:rPr lang="da-DK" b="1" dirty="0"/>
              <a:t> with </a:t>
            </a:r>
            <a:r>
              <a:rPr lang="da-DK" b="1" dirty="0" err="1"/>
              <a:t>dual</a:t>
            </a:r>
            <a:r>
              <a:rPr lang="da-DK" b="1" dirty="0"/>
              <a:t> </a:t>
            </a:r>
            <a:r>
              <a:rPr lang="da-DK" b="1" dirty="0" err="1"/>
              <a:t>imaging</a:t>
            </a:r>
            <a:r>
              <a:rPr lang="da-DK" b="1" dirty="0"/>
              <a:t>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7B07D8-D7E2-E0C5-BD95-5DA47572807F}"/>
              </a:ext>
            </a:extLst>
          </p:cNvPr>
          <p:cNvSpPr txBox="1"/>
          <p:nvPr/>
        </p:nvSpPr>
        <p:spPr>
          <a:xfrm>
            <a:off x="2819113" y="1093331"/>
            <a:ext cx="2925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Chip Cleaning and Drying</a:t>
            </a:r>
            <a:endParaRPr lang="da-DK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CD6FCC-3767-C765-49A4-D3EAA6125F47}"/>
              </a:ext>
            </a:extLst>
          </p:cNvPr>
          <p:cNvSpPr txBox="1"/>
          <p:nvPr/>
        </p:nvSpPr>
        <p:spPr>
          <a:xfrm>
            <a:off x="2791403" y="1893745"/>
            <a:ext cx="3510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600" b="1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Brine Saturation</a:t>
            </a:r>
            <a:endParaRPr lang="da-DK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72FD06-13C4-CBDC-A23B-47BC71791C8C}"/>
              </a:ext>
            </a:extLst>
          </p:cNvPr>
          <p:cNvSpPr txBox="1"/>
          <p:nvPr/>
        </p:nvSpPr>
        <p:spPr>
          <a:xfrm>
            <a:off x="2783932" y="2698588"/>
            <a:ext cx="3312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CO₂ Injection and Imaging</a:t>
            </a:r>
            <a:endParaRPr lang="da-DK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7947CD-1D37-F7A7-773D-84B3A36DC9B5}"/>
              </a:ext>
            </a:extLst>
          </p:cNvPr>
          <p:cNvSpPr txBox="1"/>
          <p:nvPr/>
        </p:nvSpPr>
        <p:spPr>
          <a:xfrm>
            <a:off x="2818248" y="3490125"/>
            <a:ext cx="2926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Cleaning and Reuse</a:t>
            </a:r>
            <a:endParaRPr lang="da-DK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7691EF9-008A-9278-EF46-6B9A56C6D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 r="4291"/>
          <a:stretch>
            <a:fillRect/>
          </a:stretch>
        </p:blipFill>
        <p:spPr>
          <a:xfrm>
            <a:off x="190162" y="4786187"/>
            <a:ext cx="3148593" cy="13549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4E0BDE3-FBD4-5A29-F3B8-5ABA986E9291}"/>
              </a:ext>
            </a:extLst>
          </p:cNvPr>
          <p:cNvSpPr txBox="1"/>
          <p:nvPr/>
        </p:nvSpPr>
        <p:spPr>
          <a:xfrm>
            <a:off x="3358162" y="4597684"/>
            <a:ext cx="33693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b="1" dirty="0"/>
              <a:t>Chip type                    </a:t>
            </a:r>
            <a:r>
              <a:rPr lang="en-US" dirty="0"/>
              <a:t>uniform</a:t>
            </a:r>
            <a:endParaRPr lang="da-DK" dirty="0"/>
          </a:p>
          <a:p>
            <a:pPr fontAlgn="ctr"/>
            <a:r>
              <a:rPr lang="en-US" b="1" dirty="0"/>
              <a:t>Pore volume             </a:t>
            </a:r>
            <a:r>
              <a:rPr lang="en-US" dirty="0"/>
              <a:t>2.08 µL</a:t>
            </a:r>
            <a:endParaRPr lang="da-DK" dirty="0"/>
          </a:p>
          <a:p>
            <a:pPr fontAlgn="ctr"/>
            <a:r>
              <a:rPr lang="da-DK" altLang="zh-CN" b="1" dirty="0" err="1"/>
              <a:t>Size</a:t>
            </a:r>
            <a:r>
              <a:rPr lang="da-DK" altLang="zh-CN" b="1" dirty="0"/>
              <a:t> </a:t>
            </a:r>
            <a:r>
              <a:rPr lang="en-US" b="1" dirty="0"/>
              <a:t>(L×W)                  </a:t>
            </a:r>
            <a:r>
              <a:rPr lang="en-US" dirty="0"/>
              <a:t>20×10 mm</a:t>
            </a:r>
            <a:endParaRPr lang="da-DK" dirty="0"/>
          </a:p>
          <a:p>
            <a:pPr fontAlgn="ctr"/>
            <a:r>
              <a:rPr lang="en-US" b="1" dirty="0"/>
              <a:t>Chanel Depth          </a:t>
            </a:r>
            <a:r>
              <a:rPr lang="en-US" dirty="0"/>
              <a:t>20 µm</a:t>
            </a:r>
            <a:endParaRPr lang="da-DK" dirty="0"/>
          </a:p>
          <a:p>
            <a:pPr fontAlgn="ctr"/>
            <a:r>
              <a:rPr lang="en-US" b="1" dirty="0"/>
              <a:t>Permeability            </a:t>
            </a:r>
            <a:r>
              <a:rPr lang="da-DK" dirty="0"/>
              <a:t>8.43-10.14 </a:t>
            </a:r>
            <a:r>
              <a:rPr lang="en-US" dirty="0"/>
              <a:t>D</a:t>
            </a:r>
            <a:endParaRPr lang="da-DK" dirty="0"/>
          </a:p>
          <a:p>
            <a:pPr fontAlgn="ctr"/>
            <a:r>
              <a:rPr lang="en-US" b="1" dirty="0"/>
              <a:t>Porosity                      </a:t>
            </a:r>
            <a:r>
              <a:rPr lang="en-US" dirty="0"/>
              <a:t>52%</a:t>
            </a:r>
            <a:endParaRPr lang="da-DK" dirty="0"/>
          </a:p>
        </p:txBody>
      </p:sp>
      <p:pic>
        <p:nvPicPr>
          <p:cNvPr id="25" name="Picture 24" descr="A diagram of a microscope">
            <a:extLst>
              <a:ext uri="{FF2B5EF4-FFF2-40B4-BE49-F238E27FC236}">
                <a16:creationId xmlns:a16="http://schemas.microsoft.com/office/drawing/2014/main" id="{A6C22106-6CC8-B447-72B0-EE8FCFFF8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8" y="902363"/>
            <a:ext cx="2644779" cy="33168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80D6E35-4D7C-F156-48A2-84DA94B2D038}"/>
              </a:ext>
            </a:extLst>
          </p:cNvPr>
          <p:cNvSpPr txBox="1"/>
          <p:nvPr/>
        </p:nvSpPr>
        <p:spPr>
          <a:xfrm>
            <a:off x="6764175" y="826318"/>
            <a:ext cx="38296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b="1" dirty="0">
                <a:solidFill>
                  <a:srgbClr val="002060"/>
                </a:solidFill>
              </a:rPr>
              <a:t>Dual Imaging Systems</a:t>
            </a:r>
            <a:endParaRPr lang="da-DK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85B7CD-9163-B254-6225-25DCC39D735F}"/>
              </a:ext>
            </a:extLst>
          </p:cNvPr>
          <p:cNvGrpSpPr/>
          <p:nvPr/>
        </p:nvGrpSpPr>
        <p:grpSpPr>
          <a:xfrm>
            <a:off x="6870521" y="4328987"/>
            <a:ext cx="3174168" cy="2112000"/>
            <a:chOff x="7698878" y="4202638"/>
            <a:chExt cx="3174168" cy="211200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5BBF11B-3088-4B63-EC7C-9DFED9D3F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8878" y="4202638"/>
              <a:ext cx="3168000" cy="2112000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18164C3-7EAA-8311-CE21-DCB32D19EDA1}"/>
                </a:ext>
              </a:extLst>
            </p:cNvPr>
            <p:cNvSpPr/>
            <p:nvPr/>
          </p:nvSpPr>
          <p:spPr>
            <a:xfrm>
              <a:off x="7705046" y="4202638"/>
              <a:ext cx="3168000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b="1" dirty="0"/>
                <a:t>MIS (pore-</a:t>
              </a:r>
              <a:r>
                <a:rPr lang="da-DK" b="1" dirty="0" err="1"/>
                <a:t>scale</a:t>
              </a:r>
              <a:r>
                <a:rPr lang="da-DK" b="1" dirty="0"/>
                <a:t>)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9616E8F-9B74-E7F3-7063-5DA65E49F242}"/>
              </a:ext>
            </a:extLst>
          </p:cNvPr>
          <p:cNvGrpSpPr/>
          <p:nvPr/>
        </p:nvGrpSpPr>
        <p:grpSpPr>
          <a:xfrm>
            <a:off x="6870521" y="1443911"/>
            <a:ext cx="3168000" cy="2034617"/>
            <a:chOff x="7704748" y="1426566"/>
            <a:chExt cx="3168000" cy="2034617"/>
          </a:xfrm>
        </p:grpSpPr>
        <p:pic>
          <p:nvPicPr>
            <p:cNvPr id="42" name="Picture 41" descr="A grey and white background&#10;&#10;AI-generated content may be incorrect.">
              <a:extLst>
                <a:ext uri="{FF2B5EF4-FFF2-40B4-BE49-F238E27FC236}">
                  <a16:creationId xmlns:a16="http://schemas.microsoft.com/office/drawing/2014/main" id="{6FDA606E-7F3A-60AC-1006-03E71E4E7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748" y="1869747"/>
              <a:ext cx="3168000" cy="1591436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10EEC9E-5B54-ED60-8656-B78646830D3B}"/>
                </a:ext>
              </a:extLst>
            </p:cNvPr>
            <p:cNvSpPr/>
            <p:nvPr/>
          </p:nvSpPr>
          <p:spPr>
            <a:xfrm>
              <a:off x="7704748" y="1426566"/>
              <a:ext cx="3168000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b="1" dirty="0"/>
                <a:t>FFIS (chip-</a:t>
              </a:r>
              <a:r>
                <a:rPr lang="da-DK" b="1" dirty="0" err="1"/>
                <a:t>scale</a:t>
              </a:r>
              <a:r>
                <a:rPr lang="da-DK" b="1" dirty="0"/>
                <a:t>)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E2CB9B5-F9EB-6E8B-E7F2-01599FEE9100}"/>
              </a:ext>
            </a:extLst>
          </p:cNvPr>
          <p:cNvSpPr txBox="1"/>
          <p:nvPr/>
        </p:nvSpPr>
        <p:spPr>
          <a:xfrm>
            <a:off x="10109686" y="1299122"/>
            <a:ext cx="2022765" cy="212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Field of view: </a:t>
            </a:r>
          </a:p>
          <a:p>
            <a:pPr>
              <a:lnSpc>
                <a:spcPct val="150000"/>
              </a:lnSpc>
            </a:pPr>
            <a:r>
              <a:rPr lang="da-DK" dirty="0"/>
              <a:t>     2.5 × 1.7 cm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Resolution: </a:t>
            </a:r>
          </a:p>
          <a:p>
            <a:pPr>
              <a:lnSpc>
                <a:spcPct val="150000"/>
              </a:lnSpc>
            </a:pPr>
            <a:r>
              <a:rPr lang="da-DK" dirty="0"/>
              <a:t>     8192 × 5464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3.05 µm/pixel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4C14FF-D6CD-1373-2C0A-92EED3117FD8}"/>
              </a:ext>
            </a:extLst>
          </p:cNvPr>
          <p:cNvSpPr txBox="1"/>
          <p:nvPr/>
        </p:nvSpPr>
        <p:spPr>
          <a:xfrm>
            <a:off x="10199342" y="4323785"/>
            <a:ext cx="2022765" cy="212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Field of view: </a:t>
            </a:r>
          </a:p>
          <a:p>
            <a:pPr>
              <a:lnSpc>
                <a:spcPct val="150000"/>
              </a:lnSpc>
            </a:pPr>
            <a:r>
              <a:rPr lang="da-DK" dirty="0"/>
              <a:t>    </a:t>
            </a:r>
            <a:r>
              <a:rPr lang="da-DK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782 × 521 µm</a:t>
            </a:r>
            <a:endParaRPr lang="da-DK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Resolution: </a:t>
            </a:r>
          </a:p>
          <a:p>
            <a:pPr>
              <a:lnSpc>
                <a:spcPct val="150000"/>
              </a:lnSpc>
            </a:pPr>
            <a:r>
              <a:rPr lang="da-DK" dirty="0"/>
              <a:t>    </a:t>
            </a:r>
            <a:r>
              <a:rPr lang="da-DK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4752 × 3168</a:t>
            </a:r>
            <a:endParaRPr lang="da-DK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0.165</a:t>
            </a:r>
            <a:r>
              <a:rPr lang="da-DK" dirty="0"/>
              <a:t> µm/pixel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9D7B46D-5227-2839-1C9B-E5398B3039FA}"/>
              </a:ext>
            </a:extLst>
          </p:cNvPr>
          <p:cNvSpPr/>
          <p:nvPr/>
        </p:nvSpPr>
        <p:spPr>
          <a:xfrm>
            <a:off x="6764175" y="734775"/>
            <a:ext cx="5359836" cy="5874748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604E77-74FB-D47C-1B29-570DDC3CAFE2}"/>
              </a:ext>
            </a:extLst>
          </p:cNvPr>
          <p:cNvSpPr txBox="1"/>
          <p:nvPr/>
        </p:nvSpPr>
        <p:spPr>
          <a:xfrm>
            <a:off x="2782963" y="1401205"/>
            <a:ext cx="33061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Water flushing, followed by CO₂ injection removes </a:t>
            </a:r>
            <a:r>
              <a:rPr lang="da-DK" sz="1400" dirty="0"/>
              <a:t>residual </a:t>
            </a:r>
            <a:r>
              <a:rPr lang="en-US" sz="1400" dirty="0"/>
              <a:t>moisture</a:t>
            </a:r>
            <a:endParaRPr lang="da-DK" sz="14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40D8CF1-913B-DA31-2C47-94CFC562EC7B}"/>
              </a:ext>
            </a:extLst>
          </p:cNvPr>
          <p:cNvSpPr txBox="1"/>
          <p:nvPr/>
        </p:nvSpPr>
        <p:spPr>
          <a:xfrm>
            <a:off x="2775492" y="2230764"/>
            <a:ext cx="33061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150 g/L NaCl </a:t>
            </a:r>
            <a:r>
              <a:rPr lang="da-DK" sz="1400" dirty="0" err="1"/>
              <a:t>brine</a:t>
            </a:r>
            <a:r>
              <a:rPr lang="da-DK" sz="1400" dirty="0"/>
              <a:t> </a:t>
            </a:r>
            <a:r>
              <a:rPr lang="da-DK" sz="1400" dirty="0" err="1"/>
              <a:t>injected</a:t>
            </a:r>
            <a:r>
              <a:rPr lang="da-DK" sz="1400" dirty="0"/>
              <a:t> </a:t>
            </a:r>
            <a:r>
              <a:rPr lang="da-DK" sz="1400" dirty="0" err="1"/>
              <a:t>until</a:t>
            </a:r>
            <a:r>
              <a:rPr lang="da-DK" sz="1400" dirty="0"/>
              <a:t> </a:t>
            </a:r>
            <a:r>
              <a:rPr lang="da-DK" sz="1400" dirty="0" err="1"/>
              <a:t>full</a:t>
            </a:r>
            <a:r>
              <a:rPr lang="da-DK" sz="1400" dirty="0"/>
              <a:t> </a:t>
            </a:r>
            <a:r>
              <a:rPr lang="da-DK" sz="1400" dirty="0" err="1"/>
              <a:t>saturation</a:t>
            </a:r>
            <a:endParaRPr lang="da-DK" sz="1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325A7DE-8CCC-D690-0E4C-B9EC1DBDC46B}"/>
              </a:ext>
            </a:extLst>
          </p:cNvPr>
          <p:cNvSpPr txBox="1"/>
          <p:nvPr/>
        </p:nvSpPr>
        <p:spPr>
          <a:xfrm>
            <a:off x="2798275" y="3038992"/>
            <a:ext cx="35100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 err="1"/>
              <a:t>Continuous</a:t>
            </a:r>
            <a:r>
              <a:rPr lang="da-DK" sz="1400" dirty="0"/>
              <a:t> </a:t>
            </a:r>
            <a:r>
              <a:rPr lang="da-DK" sz="1400" dirty="0" err="1"/>
              <a:t>imaging</a:t>
            </a:r>
            <a:r>
              <a:rPr lang="da-DK" sz="1400" dirty="0"/>
              <a:t> </a:t>
            </a:r>
            <a:r>
              <a:rPr lang="da-DK" sz="1400" dirty="0" err="1"/>
              <a:t>during</a:t>
            </a:r>
            <a:r>
              <a:rPr lang="da-DK" sz="1400" dirty="0"/>
              <a:t> </a:t>
            </a:r>
            <a:r>
              <a:rPr lang="da-DK" sz="1400" dirty="0" err="1"/>
              <a:t>displacement</a:t>
            </a:r>
            <a:r>
              <a:rPr lang="da-DK" sz="1400" dirty="0"/>
              <a:t> and dry-out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BF6F236-7147-69CB-B79E-74C251067A31}"/>
              </a:ext>
            </a:extLst>
          </p:cNvPr>
          <p:cNvSpPr txBox="1"/>
          <p:nvPr/>
        </p:nvSpPr>
        <p:spPr>
          <a:xfrm>
            <a:off x="2822719" y="3822545"/>
            <a:ext cx="33061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Water </a:t>
            </a:r>
            <a:r>
              <a:rPr lang="da-DK" sz="1400" dirty="0" err="1"/>
              <a:t>flushing</a:t>
            </a:r>
            <a:r>
              <a:rPr lang="da-DK" sz="1400" dirty="0"/>
              <a:t> </a:t>
            </a:r>
            <a:r>
              <a:rPr lang="da-DK" sz="1400" dirty="0" err="1"/>
              <a:t>followed</a:t>
            </a:r>
            <a:r>
              <a:rPr lang="da-DK" sz="1400" dirty="0"/>
              <a:t> by CO₂ </a:t>
            </a:r>
            <a:r>
              <a:rPr lang="da-DK" sz="1400" dirty="0" err="1"/>
              <a:t>drying</a:t>
            </a:r>
            <a:endParaRPr lang="da-DK" sz="1400" dirty="0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D292AF0-8E8B-621F-6A0F-48AE37D36CDC}"/>
              </a:ext>
            </a:extLst>
          </p:cNvPr>
          <p:cNvCxnSpPr/>
          <p:nvPr/>
        </p:nvCxnSpPr>
        <p:spPr>
          <a:xfrm>
            <a:off x="407504" y="4969565"/>
            <a:ext cx="0" cy="415422"/>
          </a:xfrm>
          <a:prstGeom prst="straightConnector1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24A81885-FC6C-9BAB-F697-54B47F62304C}"/>
              </a:ext>
            </a:extLst>
          </p:cNvPr>
          <p:cNvSpPr txBox="1"/>
          <p:nvPr/>
        </p:nvSpPr>
        <p:spPr>
          <a:xfrm>
            <a:off x="153515" y="4508544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inlet</a:t>
            </a:r>
            <a:endParaRPr lang="da-DK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4132F3D-8A82-BF7F-AFB6-23F0164D9D80}"/>
              </a:ext>
            </a:extLst>
          </p:cNvPr>
          <p:cNvSpPr txBox="1"/>
          <p:nvPr/>
        </p:nvSpPr>
        <p:spPr>
          <a:xfrm>
            <a:off x="2712767" y="4479879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outlet</a:t>
            </a:r>
            <a:endParaRPr lang="da-DK" dirty="0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7B72094-89C2-ED73-5007-F38514BDF657}"/>
              </a:ext>
            </a:extLst>
          </p:cNvPr>
          <p:cNvCxnSpPr/>
          <p:nvPr/>
        </p:nvCxnSpPr>
        <p:spPr>
          <a:xfrm>
            <a:off x="3133958" y="4991745"/>
            <a:ext cx="0" cy="415422"/>
          </a:xfrm>
          <a:prstGeom prst="straightConnector1">
            <a:avLst/>
          </a:prstGeom>
          <a:ln w="44450">
            <a:solidFill>
              <a:srgbClr val="EE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71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27" grpId="0"/>
      <p:bldP spid="49" grpId="0"/>
      <p:bldP spid="51" grpId="0"/>
      <p:bldP spid="53" grpId="0" animBg="1"/>
      <p:bldP spid="64" grpId="0"/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D23E1A2-31C1-5E6F-A80D-1EBB9906479D}"/>
              </a:ext>
            </a:extLst>
          </p:cNvPr>
          <p:cNvSpPr txBox="1"/>
          <p:nvPr/>
        </p:nvSpPr>
        <p:spPr>
          <a:xfrm>
            <a:off x="450104" y="921214"/>
            <a:ext cx="4493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b="1" dirty="0" err="1">
                <a:solidFill>
                  <a:srgbClr val="00206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Microscopic</a:t>
            </a:r>
            <a:r>
              <a:rPr lang="da-DK" sz="3600" b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image</a:t>
            </a:r>
            <a:endParaRPr lang="da-DK" sz="3600" b="1" dirty="0">
              <a:solidFill>
                <a:srgbClr val="002060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F5B33D6-84F6-1FE5-C3C8-7C97424D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77FA-4C6C-45CF-870E-53F5047A636A}" type="slidenum">
              <a:rPr lang="da-DK" smtClean="0"/>
              <a:t>4</a:t>
            </a:fld>
            <a:endParaRPr lang="da-D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799126-F931-C021-6526-7ADF32BC8774}"/>
                  </a:ext>
                </a:extLst>
              </p:cNvPr>
              <p:cNvSpPr txBox="1"/>
              <p:nvPr/>
            </p:nvSpPr>
            <p:spPr>
              <a:xfrm>
                <a:off x="189215" y="4619981"/>
                <a:ext cx="4241063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i="1" dirty="0">
                    <a:effectLst/>
                    <a:latin typeface="Times" panose="02020603050405020304" pitchFamily="18" charset="0"/>
                    <a:ea typeface="DengXian Light" panose="02010600030101010101" pitchFamily="2" charset="-122"/>
                    <a:cs typeface="Times New Roman" panose="02020603050405020304" pitchFamily="18" charset="0"/>
                  </a:rPr>
                  <a:t>A       </a:t>
                </a:r>
                <a:r>
                  <a:rPr lang="en-US" sz="1600" dirty="0">
                    <a:latin typeface="Times" panose="02020603050405020304" pitchFamily="18" charset="0"/>
                    <a:ea typeface="DengXian Light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1600" dirty="0">
                    <a:effectLst/>
                    <a:latin typeface="Times" panose="02020603050405020304" pitchFamily="18" charset="0"/>
                    <a:ea typeface="DengXian Light" panose="02010600030101010101" pitchFamily="2" charset="-122"/>
                    <a:cs typeface="Times New Roman" panose="02020603050405020304" pitchFamily="18" charset="0"/>
                  </a:rPr>
                  <a:t>:  salt-affected region; 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da-DK" sz="1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a-DK" sz="1600" i="1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</m:acc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da-DK" sz="1600" b="0" i="1" smtClean="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effectLst/>
                    <a:latin typeface="Times" panose="02020603050405020304" pitchFamily="18" charset="0"/>
                    <a:ea typeface="DengXian Light" panose="02010600030101010101" pitchFamily="2" charset="-122"/>
                    <a:cs typeface="Times New Roman" panose="02020603050405020304" pitchFamily="18" charset="0"/>
                  </a:rPr>
                  <a:t>  :  average grayscale value at the reference </a:t>
                </a:r>
              </a:p>
              <a:p>
                <a:pPr algn="just"/>
                <a:r>
                  <a:rPr lang="en-US" altLang="zh-CN" sz="1600" dirty="0">
                    <a:latin typeface="Times" panose="02020603050405020304" pitchFamily="18" charset="0"/>
                    <a:ea typeface="DengXian Light" panose="02010600030101010101" pitchFamily="2" charset="-122"/>
                    <a:cs typeface="Times New Roman" panose="02020603050405020304" pitchFamily="18" charset="0"/>
                  </a:rPr>
                  <a:t>             </a:t>
                </a:r>
                <a:r>
                  <a:rPr lang="da-DK" altLang="zh-CN" sz="1600" dirty="0" err="1">
                    <a:effectLst/>
                    <a:latin typeface="Times" panose="02020603050405020304" pitchFamily="18" charset="0"/>
                    <a:ea typeface="DengXian Light" panose="02010600030101010101" pitchFamily="2" charset="-122"/>
                    <a:cs typeface="Times New Roman" panose="02020603050405020304" pitchFamily="18" charset="0"/>
                  </a:rPr>
                  <a:t>phase</a:t>
                </a:r>
                <a:r>
                  <a:rPr lang="en-US" sz="1600" dirty="0">
                    <a:effectLst/>
                    <a:latin typeface="Times" panose="02020603050405020304" pitchFamily="18" charset="0"/>
                    <a:ea typeface="DengXian Light" panose="02010600030101010101" pitchFamily="2" charset="-122"/>
                    <a:cs typeface="Times New Roman" panose="02020603050405020304" pitchFamily="18" charset="0"/>
                  </a:rPr>
                  <a:t> (gas or liquid); </a:t>
                </a:r>
              </a:p>
              <a:p>
                <a:pPr algn="just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a-DK" sz="1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</m:acc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effectLst/>
                    <a:latin typeface="Times" panose="02020603050405020304" pitchFamily="18" charset="0"/>
                    <a:ea typeface="DengXian Light" panose="02010600030101010101" pitchFamily="2" charset="-122"/>
                    <a:cs typeface="Times New Roman" panose="02020603050405020304" pitchFamily="18" charset="0"/>
                  </a:rPr>
                  <a:t>   :  average grayscale value at time t.</a:t>
                </a:r>
                <a:endParaRPr lang="da-DK" sz="1600" dirty="0">
                  <a:effectLst/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799126-F931-C021-6526-7ADF32BC8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15" y="4619981"/>
                <a:ext cx="4241063" cy="1077218"/>
              </a:xfrm>
              <a:prstGeom prst="rect">
                <a:avLst/>
              </a:prstGeom>
              <a:blipFill>
                <a:blip r:embed="rId2"/>
                <a:stretch>
                  <a:fillRect l="-718" t="-1695" b="-6215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collage of different images">
            <a:extLst>
              <a:ext uri="{FF2B5EF4-FFF2-40B4-BE49-F238E27FC236}">
                <a16:creationId xmlns:a16="http://schemas.microsoft.com/office/drawing/2014/main" id="{39EB7378-6880-7197-53F5-DDF485A649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698" y="2515308"/>
            <a:ext cx="5899102" cy="3017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3E6ABC-C044-5807-8A16-2E1D9B155FBC}"/>
              </a:ext>
            </a:extLst>
          </p:cNvPr>
          <p:cNvSpPr txBox="1"/>
          <p:nvPr/>
        </p:nvSpPr>
        <p:spPr>
          <a:xfrm>
            <a:off x="5838636" y="5533155"/>
            <a:ext cx="2100775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 indent="128270" algn="just"/>
            <a:r>
              <a:rPr lang="en-US" sz="2400" b="1" dirty="0">
                <a:solidFill>
                  <a:srgbClr val="00B05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Brine (green)</a:t>
            </a:r>
            <a:endParaRPr lang="en-US" sz="2400" b="1" dirty="0">
              <a:solidFill>
                <a:srgbClr val="00B050"/>
              </a:solidFill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2373F6-1D4F-996A-4477-572F8263B055}"/>
              </a:ext>
            </a:extLst>
          </p:cNvPr>
          <p:cNvSpPr txBox="1"/>
          <p:nvPr/>
        </p:nvSpPr>
        <p:spPr>
          <a:xfrm>
            <a:off x="8933813" y="5533155"/>
            <a:ext cx="1974188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128270" algn="just"/>
            <a:r>
              <a:rPr lang="en-US" sz="2400" b="1" dirty="0">
                <a:solidFill>
                  <a:srgbClr val="FFFF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Salt (yellow)</a:t>
            </a:r>
            <a:endParaRPr lang="da-DK" sz="2400" b="1" dirty="0">
              <a:solidFill>
                <a:srgbClr val="FFFF00"/>
              </a:solidFill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935EE0B-268F-F4AD-D3AD-90F053D0B9A2}"/>
                  </a:ext>
                </a:extLst>
              </p:cNvPr>
              <p:cNvSpPr txBox="1"/>
              <p:nvPr/>
            </p:nvSpPr>
            <p:spPr>
              <a:xfrm>
                <a:off x="314347" y="3569184"/>
                <a:ext cx="4503995" cy="584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𝑆𝑃𝐼</m:t>
                      </m:r>
                      <m:r>
                        <a:rPr lang="da-DK" sz="2800" i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da-DK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a-DK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a-DK" sz="2800" i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a-DK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a-DK" sz="2800" i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da-DK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da-DK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a-DK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a-DK" sz="2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a-DK" sz="2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</m:acc>
                                  <m:d>
                                    <m:dPr>
                                      <m:endChr m:val=""/>
                                      <m:ctrlPr>
                                        <a:rPr lang="da-DK" sz="2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a-DK" sz="2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a-DK" sz="28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sub>
                              </m:sSub>
                            </m:e>
                          </m:d>
                          <m:r>
                            <a:rPr lang="da-DK" sz="2800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da-DK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a-DK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acc>
                          <m:r>
                            <a:rPr lang="da-DK" sz="2800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da-DK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a-DK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a-DK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935EE0B-268F-F4AD-D3AD-90F053D0B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47" y="3569184"/>
                <a:ext cx="4503995" cy="5841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2851219-14DB-EFB9-9F7A-484B4FFC1487}"/>
              </a:ext>
            </a:extLst>
          </p:cNvPr>
          <p:cNvSpPr txBox="1"/>
          <p:nvPr/>
        </p:nvSpPr>
        <p:spPr>
          <a:xfrm>
            <a:off x="6456843" y="921213"/>
            <a:ext cx="4708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600" b="1" dirty="0">
                <a:solidFill>
                  <a:srgbClr val="002060"/>
                </a:solidFill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</a:t>
            </a:r>
            <a:r>
              <a:rPr lang="da-DK" sz="3600" b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ull-view image</a:t>
            </a:r>
            <a:endParaRPr lang="da-DK" sz="3600" b="1" dirty="0">
              <a:solidFill>
                <a:srgbClr val="0020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055E9F-22B5-A92A-E98B-88234E536F52}"/>
              </a:ext>
            </a:extLst>
          </p:cNvPr>
          <p:cNvSpPr>
            <a:spLocks noChangeAspect="1"/>
          </p:cNvSpPr>
          <p:nvPr/>
        </p:nvSpPr>
        <p:spPr>
          <a:xfrm>
            <a:off x="67987" y="172192"/>
            <a:ext cx="720000" cy="720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7200" b="1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2618CA-4C62-247E-9866-FE8DF0BF97CC}"/>
              </a:ext>
            </a:extLst>
          </p:cNvPr>
          <p:cNvSpPr txBox="1"/>
          <p:nvPr/>
        </p:nvSpPr>
        <p:spPr>
          <a:xfrm>
            <a:off x="914685" y="267073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Image analysis</a:t>
            </a:r>
            <a:endParaRPr lang="da-DK" sz="2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C9581A-E9B3-C4AD-3633-9F837EAFBFC9}"/>
              </a:ext>
            </a:extLst>
          </p:cNvPr>
          <p:cNvSpPr txBox="1"/>
          <p:nvPr/>
        </p:nvSpPr>
        <p:spPr>
          <a:xfrm>
            <a:off x="189215" y="1809924"/>
            <a:ext cx="475426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b="1" dirty="0">
                <a:solidFill>
                  <a:srgbClr val="002060"/>
                </a:solidFill>
              </a:rPr>
              <a:t>Salt </a:t>
            </a:r>
            <a:r>
              <a:rPr lang="da-DK" sz="2400" b="1" dirty="0" err="1">
                <a:solidFill>
                  <a:srgbClr val="002060"/>
                </a:solidFill>
              </a:rPr>
              <a:t>Precipitation</a:t>
            </a:r>
            <a:r>
              <a:rPr lang="da-DK" sz="2400" b="1" dirty="0">
                <a:solidFill>
                  <a:srgbClr val="002060"/>
                </a:solidFill>
              </a:rPr>
              <a:t> Index (SPI)</a:t>
            </a:r>
          </a:p>
          <a:p>
            <a:endParaRPr lang="da-DK" b="1" dirty="0">
              <a:solidFill>
                <a:srgbClr val="002060"/>
              </a:solidFill>
            </a:endParaRPr>
          </a:p>
          <a:p>
            <a:r>
              <a:rPr lang="da-DK" b="1" dirty="0" err="1"/>
              <a:t>Quantifies</a:t>
            </a:r>
            <a:r>
              <a:rPr lang="da-DK" b="1" dirty="0"/>
              <a:t> salt </a:t>
            </a:r>
            <a:r>
              <a:rPr lang="da-DK" b="1" dirty="0" err="1"/>
              <a:t>accumulation</a:t>
            </a:r>
            <a:r>
              <a:rPr lang="da-DK" b="1" dirty="0"/>
              <a:t> </a:t>
            </a:r>
            <a:r>
              <a:rPr lang="da-DK" b="1" dirty="0" err="1"/>
              <a:t>based</a:t>
            </a:r>
            <a:r>
              <a:rPr lang="da-DK" b="1" dirty="0"/>
              <a:t> on the salt-</a:t>
            </a:r>
            <a:r>
              <a:rPr lang="da-DK" b="1" dirty="0" err="1"/>
              <a:t>covered</a:t>
            </a:r>
            <a:r>
              <a:rPr lang="da-DK" b="1" dirty="0"/>
              <a:t> </a:t>
            </a:r>
            <a:r>
              <a:rPr lang="da-DK" b="1" dirty="0" err="1"/>
              <a:t>area</a:t>
            </a:r>
            <a:r>
              <a:rPr lang="da-DK" b="1" dirty="0"/>
              <a:t> and </a:t>
            </a:r>
            <a:r>
              <a:rPr lang="da-DK" b="1" dirty="0" err="1"/>
              <a:t>grayscale</a:t>
            </a:r>
            <a:r>
              <a:rPr lang="da-DK" b="1" dirty="0"/>
              <a:t> evolution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963580-9A2A-FA51-00E8-CF4CE93F3258}"/>
              </a:ext>
            </a:extLst>
          </p:cNvPr>
          <p:cNvSpPr txBox="1"/>
          <p:nvPr/>
        </p:nvSpPr>
        <p:spPr>
          <a:xfrm>
            <a:off x="5454698" y="1809924"/>
            <a:ext cx="46259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b="1" dirty="0" err="1">
                <a:solidFill>
                  <a:srgbClr val="002060"/>
                </a:solidFill>
              </a:rPr>
              <a:t>OpenCV-based</a:t>
            </a:r>
            <a:r>
              <a:rPr lang="da-DK" dirty="0"/>
              <a:t> </a:t>
            </a:r>
            <a:r>
              <a:rPr lang="da-DK" sz="2400" b="1" dirty="0" err="1">
                <a:solidFill>
                  <a:srgbClr val="002060"/>
                </a:solidFill>
              </a:rPr>
              <a:t>segmentation</a:t>
            </a:r>
            <a:endParaRPr lang="da-DK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F69E5B-0D0B-2E40-8651-E3811A5A9A61}"/>
              </a:ext>
            </a:extLst>
          </p:cNvPr>
          <p:cNvCxnSpPr/>
          <p:nvPr/>
        </p:nvCxnSpPr>
        <p:spPr>
          <a:xfrm>
            <a:off x="5070764" y="1006764"/>
            <a:ext cx="0" cy="4988056"/>
          </a:xfrm>
          <a:prstGeom prst="line">
            <a:avLst/>
          </a:prstGeom>
          <a:ln w="444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73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 animBg="1"/>
      <p:bldP spid="10" grpId="0" animBg="1"/>
      <p:bldP spid="18" grpId="0"/>
      <p:bldP spid="2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EE7F4F-8557-EA65-3D3C-1148B55EBF31}"/>
              </a:ext>
            </a:extLst>
          </p:cNvPr>
          <p:cNvSpPr>
            <a:spLocks noChangeAspect="1"/>
          </p:cNvSpPr>
          <p:nvPr/>
        </p:nvSpPr>
        <p:spPr>
          <a:xfrm>
            <a:off x="67987" y="172192"/>
            <a:ext cx="720000" cy="720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7200" b="1" dirty="0"/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4033EA-34E8-59D3-D9B4-BFA6CC8C3382}"/>
              </a:ext>
            </a:extLst>
          </p:cNvPr>
          <p:cNvSpPr txBox="1"/>
          <p:nvPr/>
        </p:nvSpPr>
        <p:spPr>
          <a:xfrm>
            <a:off x="918495" y="241069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Two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distinct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salt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morphologies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emerge</a:t>
            </a:r>
            <a:endParaRPr lang="da-DK" sz="2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 descr="A grid with a pattern">
            <a:extLst>
              <a:ext uri="{FF2B5EF4-FFF2-40B4-BE49-F238E27FC236}">
                <a16:creationId xmlns:a16="http://schemas.microsoft.com/office/drawing/2014/main" id="{CC45E1D6-A71C-6BED-A57D-7266E26903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401" y="2243513"/>
            <a:ext cx="3952981" cy="3960000"/>
          </a:xfrm>
          <a:prstGeom prst="rect">
            <a:avLst/>
          </a:prstGeom>
        </p:spPr>
      </p:pic>
      <p:pic>
        <p:nvPicPr>
          <p:cNvPr id="8" name="Picture 7" descr="A collage of a grid with letters and numbers">
            <a:extLst>
              <a:ext uri="{FF2B5EF4-FFF2-40B4-BE49-F238E27FC236}">
                <a16:creationId xmlns:a16="http://schemas.microsoft.com/office/drawing/2014/main" id="{2060FEF6-ACD3-D76C-38FB-245B795B4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79" y="2243513"/>
            <a:ext cx="3885417" cy="396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080BC7-52D9-6D9D-09DE-AF3320325A60}"/>
              </a:ext>
            </a:extLst>
          </p:cNvPr>
          <p:cNvSpPr txBox="1"/>
          <p:nvPr/>
        </p:nvSpPr>
        <p:spPr>
          <a:xfrm>
            <a:off x="914826" y="766185"/>
            <a:ext cx="35895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solidFill>
                  <a:schemeClr val="accent4">
                    <a:lumMod val="75000"/>
                  </a:schemeClr>
                </a:solidFill>
              </a:rPr>
              <a:t>Transparent </a:t>
            </a:r>
            <a:r>
              <a:rPr lang="da-DK" b="1" dirty="0" err="1">
                <a:solidFill>
                  <a:schemeClr val="accent4">
                    <a:lumMod val="75000"/>
                  </a:schemeClr>
                </a:solidFill>
              </a:rPr>
              <a:t>crystals</a:t>
            </a:r>
            <a:endParaRPr lang="da-DK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da-DK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da-DK" dirty="0" err="1">
                <a:solidFill>
                  <a:schemeClr val="accent4">
                    <a:lumMod val="75000"/>
                  </a:schemeClr>
                </a:solidFill>
              </a:rPr>
              <a:t>liquid-rich</a:t>
            </a:r>
            <a:r>
              <a:rPr lang="da-DK" dirty="0">
                <a:solidFill>
                  <a:schemeClr val="accent4">
                    <a:lumMod val="75000"/>
                  </a:schemeClr>
                </a:solidFill>
              </a:rPr>
              <a:t> regions)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Form </a:t>
            </a:r>
            <a:r>
              <a:rPr lang="da-DK" dirty="0" err="1"/>
              <a:t>near</a:t>
            </a:r>
            <a:r>
              <a:rPr lang="da-DK" dirty="0"/>
              <a:t> </a:t>
            </a:r>
            <a:r>
              <a:rPr lang="da-DK" dirty="0" err="1"/>
              <a:t>water</a:t>
            </a:r>
            <a:r>
              <a:rPr lang="da-DK" dirty="0"/>
              <a:t>–gas interfaces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Slow</a:t>
            </a:r>
            <a:r>
              <a:rPr lang="da-DK" dirty="0"/>
              <a:t> and </a:t>
            </a:r>
            <a:r>
              <a:rPr lang="da-DK" dirty="0" err="1"/>
              <a:t>localized</a:t>
            </a:r>
            <a:r>
              <a:rPr lang="da-DK" dirty="0"/>
              <a:t> </a:t>
            </a:r>
            <a:r>
              <a:rPr lang="da-DK" dirty="0" err="1"/>
              <a:t>growth</a:t>
            </a:r>
            <a:r>
              <a:rPr lang="da-DK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Well-defined</a:t>
            </a:r>
            <a:r>
              <a:rPr lang="da-DK" dirty="0"/>
              <a:t> </a:t>
            </a:r>
            <a:r>
              <a:rPr lang="da-DK" dirty="0" err="1"/>
              <a:t>crystal</a:t>
            </a:r>
            <a:r>
              <a:rPr lang="da-DK" dirty="0"/>
              <a:t> </a:t>
            </a:r>
            <a:r>
              <a:rPr lang="da-DK" dirty="0" err="1"/>
              <a:t>structure</a:t>
            </a:r>
            <a:r>
              <a:rPr lang="da-DK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0BCEC0-6E17-00F9-FFA6-AA87EB3272F0}"/>
              </a:ext>
            </a:extLst>
          </p:cNvPr>
          <p:cNvSpPr txBox="1"/>
          <p:nvPr/>
        </p:nvSpPr>
        <p:spPr>
          <a:xfrm>
            <a:off x="7529217" y="489187"/>
            <a:ext cx="47555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a-DK" b="1" dirty="0">
                <a:solidFill>
                  <a:srgbClr val="C00000"/>
                </a:solidFill>
              </a:rPr>
              <a:t>Dark </a:t>
            </a:r>
            <a:r>
              <a:rPr lang="da-DK" b="1" dirty="0" err="1">
                <a:solidFill>
                  <a:srgbClr val="C00000"/>
                </a:solidFill>
              </a:rPr>
              <a:t>porous</a:t>
            </a:r>
            <a:r>
              <a:rPr lang="da-DK" b="1" dirty="0">
                <a:solidFill>
                  <a:srgbClr val="C00000"/>
                </a:solidFill>
              </a:rPr>
              <a:t> </a:t>
            </a:r>
            <a:r>
              <a:rPr lang="da-DK" b="1" dirty="0" err="1">
                <a:solidFill>
                  <a:srgbClr val="C00000"/>
                </a:solidFill>
              </a:rPr>
              <a:t>aggregates</a:t>
            </a:r>
            <a:endParaRPr lang="da-DK" b="1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da-DK" dirty="0">
                <a:solidFill>
                  <a:srgbClr val="C00000"/>
                </a:solidFill>
              </a:rPr>
              <a:t>(gas-</a:t>
            </a:r>
            <a:r>
              <a:rPr lang="da-DK" dirty="0" err="1">
                <a:solidFill>
                  <a:srgbClr val="C00000"/>
                </a:solidFill>
              </a:rPr>
              <a:t>dominated</a:t>
            </a:r>
            <a:r>
              <a:rPr lang="da-DK" dirty="0">
                <a:solidFill>
                  <a:srgbClr val="C00000"/>
                </a:solidFill>
              </a:rPr>
              <a:t> regions)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Form in gas-</a:t>
            </a:r>
            <a:r>
              <a:rPr lang="da-DK" dirty="0" err="1"/>
              <a:t>filled</a:t>
            </a:r>
            <a:r>
              <a:rPr lang="da-DK" dirty="0"/>
              <a:t> pores with residual </a:t>
            </a:r>
            <a:r>
              <a:rPr lang="da-DK" dirty="0" err="1"/>
              <a:t>brine</a:t>
            </a:r>
            <a:r>
              <a:rPr lang="da-DK" dirty="0"/>
              <a:t> </a:t>
            </a:r>
            <a:r>
              <a:rPr lang="da-DK" dirty="0" err="1"/>
              <a:t>nearby</a:t>
            </a:r>
            <a:r>
              <a:rPr lang="da-DK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Rapid </a:t>
            </a:r>
            <a:r>
              <a:rPr lang="da-DK" dirty="0" err="1"/>
              <a:t>accumulation</a:t>
            </a:r>
            <a:r>
              <a:rPr lang="da-DK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Irregular</a:t>
            </a:r>
            <a:r>
              <a:rPr lang="da-DK" dirty="0"/>
              <a:t> </a:t>
            </a:r>
            <a:r>
              <a:rPr lang="da-DK" dirty="0" err="1"/>
              <a:t>porous</a:t>
            </a:r>
            <a:r>
              <a:rPr lang="da-DK" dirty="0"/>
              <a:t> </a:t>
            </a:r>
            <a:r>
              <a:rPr lang="da-DK" dirty="0" err="1"/>
              <a:t>structure</a:t>
            </a:r>
            <a:r>
              <a:rPr lang="da-DK" dirty="0"/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A5D1AEA-2257-36ED-8F44-6D5E8DF40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389" y="2659222"/>
            <a:ext cx="2143222" cy="328823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2C981C5-2C01-58B0-FF5E-A29A86D0F722}"/>
              </a:ext>
            </a:extLst>
          </p:cNvPr>
          <p:cNvSpPr/>
          <p:nvPr/>
        </p:nvSpPr>
        <p:spPr>
          <a:xfrm>
            <a:off x="5409743" y="3548270"/>
            <a:ext cx="1372514" cy="1659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E716D5-BA8E-B13D-AB9A-89B99B0B6C52}"/>
              </a:ext>
            </a:extLst>
          </p:cNvPr>
          <p:cNvSpPr/>
          <p:nvPr/>
        </p:nvSpPr>
        <p:spPr>
          <a:xfrm>
            <a:off x="5024389" y="4025348"/>
            <a:ext cx="621037" cy="735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E3DE5D-5E30-A678-1903-21512C4D11F5}"/>
              </a:ext>
            </a:extLst>
          </p:cNvPr>
          <p:cNvSpPr/>
          <p:nvPr/>
        </p:nvSpPr>
        <p:spPr>
          <a:xfrm>
            <a:off x="5644579" y="4621967"/>
            <a:ext cx="621037" cy="735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B00546-590A-0F88-7E05-51BD5BF89278}"/>
              </a:ext>
            </a:extLst>
          </p:cNvPr>
          <p:cNvSpPr/>
          <p:nvPr/>
        </p:nvSpPr>
        <p:spPr>
          <a:xfrm>
            <a:off x="6546576" y="3935590"/>
            <a:ext cx="621037" cy="735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ECF6B2-840B-E205-9046-4285487B5120}"/>
              </a:ext>
            </a:extLst>
          </p:cNvPr>
          <p:cNvSpPr txBox="1"/>
          <p:nvPr/>
        </p:nvSpPr>
        <p:spPr>
          <a:xfrm>
            <a:off x="5537453" y="3588027"/>
            <a:ext cx="14786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/>
              <a:t>Aggregate</a:t>
            </a:r>
            <a:r>
              <a:rPr lang="da-DK" b="1" dirty="0"/>
              <a:t> </a:t>
            </a:r>
            <a:r>
              <a:rPr lang="da-DK" b="1" dirty="0" err="1"/>
              <a:t>growth</a:t>
            </a:r>
            <a:r>
              <a:rPr lang="da-DK" b="1" dirty="0"/>
              <a:t> is </a:t>
            </a:r>
          </a:p>
          <a:p>
            <a:r>
              <a:rPr lang="da-DK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~6× faster</a:t>
            </a:r>
          </a:p>
          <a:p>
            <a:r>
              <a:rPr lang="da-DK" b="1" dirty="0" err="1"/>
              <a:t>than</a:t>
            </a:r>
            <a:r>
              <a:rPr lang="da-DK" b="1" dirty="0"/>
              <a:t> </a:t>
            </a:r>
            <a:r>
              <a:rPr lang="da-DK" b="1" dirty="0" err="1"/>
              <a:t>crystal</a:t>
            </a:r>
            <a:r>
              <a:rPr lang="da-DK" b="1" dirty="0"/>
              <a:t> </a:t>
            </a:r>
            <a:r>
              <a:rPr lang="da-DK" b="1" dirty="0" err="1"/>
              <a:t>growth</a:t>
            </a:r>
            <a:endParaRPr lang="da-DK" b="1" dirty="0"/>
          </a:p>
          <a:p>
            <a:endParaRPr lang="da-DK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A9FAE0-60B8-1EC4-1E99-195B227C9094}"/>
              </a:ext>
            </a:extLst>
          </p:cNvPr>
          <p:cNvSpPr/>
          <p:nvPr/>
        </p:nvSpPr>
        <p:spPr>
          <a:xfrm>
            <a:off x="512779" y="6295017"/>
            <a:ext cx="11223592" cy="50511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 err="1"/>
              <a:t>Different</a:t>
            </a:r>
            <a:r>
              <a:rPr lang="da-DK" sz="2000" dirty="0"/>
              <a:t> </a:t>
            </a:r>
            <a:r>
              <a:rPr lang="da-DK" sz="2000" dirty="0" err="1"/>
              <a:t>local</a:t>
            </a:r>
            <a:r>
              <a:rPr lang="da-DK" sz="2000" dirty="0"/>
              <a:t> </a:t>
            </a:r>
            <a:r>
              <a:rPr lang="da-DK" sz="2000" dirty="0" err="1"/>
              <a:t>conditions</a:t>
            </a:r>
            <a:r>
              <a:rPr lang="da-DK" sz="2000" dirty="0"/>
              <a:t> </a:t>
            </a:r>
            <a:r>
              <a:rPr lang="da-DK" sz="2000" dirty="0" err="1"/>
              <a:t>lead</a:t>
            </a:r>
            <a:r>
              <a:rPr lang="da-DK" sz="2000" dirty="0"/>
              <a:t> to </a:t>
            </a:r>
            <a:r>
              <a:rPr lang="da-DK" sz="2000" dirty="0" err="1"/>
              <a:t>fundamentally</a:t>
            </a:r>
            <a:r>
              <a:rPr lang="da-DK" sz="2000" dirty="0"/>
              <a:t> </a:t>
            </a:r>
            <a:r>
              <a:rPr lang="da-DK" sz="2000" dirty="0" err="1"/>
              <a:t>different</a:t>
            </a:r>
            <a:r>
              <a:rPr lang="da-DK" sz="2000" dirty="0"/>
              <a:t> salt </a:t>
            </a:r>
            <a:r>
              <a:rPr lang="da-DK" sz="2000" dirty="0" err="1"/>
              <a:t>structures</a:t>
            </a:r>
            <a:r>
              <a:rPr lang="da-DK" sz="2000" dirty="0"/>
              <a:t> and </a:t>
            </a:r>
            <a:r>
              <a:rPr lang="da-DK" sz="2000" dirty="0" err="1"/>
              <a:t>growth</a:t>
            </a:r>
            <a:r>
              <a:rPr lang="da-DK" sz="2000" dirty="0"/>
              <a:t> rates.</a:t>
            </a:r>
          </a:p>
        </p:txBody>
      </p:sp>
    </p:spTree>
    <p:extLst>
      <p:ext uri="{BB962C8B-B14F-4D97-AF65-F5344CB8AC3E}">
        <p14:creationId xmlns:p14="http://schemas.microsoft.com/office/powerpoint/2010/main" val="213392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1" grpId="0" animBg="1"/>
      <p:bldP spid="22" grpId="0" animBg="1"/>
      <p:bldP spid="24" grpId="0" animBg="1"/>
      <p:bldP spid="26" grpId="0" animBg="1"/>
      <p:bldP spid="27" grpId="0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197A55-D737-F51F-08C7-5EBBD4868265}"/>
              </a:ext>
            </a:extLst>
          </p:cNvPr>
          <p:cNvSpPr>
            <a:spLocks noChangeAspect="1"/>
          </p:cNvSpPr>
          <p:nvPr/>
        </p:nvSpPr>
        <p:spPr>
          <a:xfrm>
            <a:off x="67987" y="172192"/>
            <a:ext cx="720000" cy="720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7200" b="1" dirty="0"/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3C497-DA03-4C11-2304-B0266732BBFE}"/>
              </a:ext>
            </a:extLst>
          </p:cNvPr>
          <p:cNvSpPr txBox="1"/>
          <p:nvPr/>
        </p:nvSpPr>
        <p:spPr>
          <a:xfrm>
            <a:off x="990029" y="278548"/>
            <a:ext cx="98626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Dry-out</a:t>
            </a:r>
            <a:r>
              <a:rPr lang="da-DK" sz="2400" dirty="0"/>
              <a:t> 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Dynamics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CO₂-driven dry-out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proceeds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through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three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stages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6AD68D-4C47-DD2C-0300-899D4B20C5A2}"/>
              </a:ext>
            </a:extLst>
          </p:cNvPr>
          <p:cNvGrpSpPr/>
          <p:nvPr/>
        </p:nvGrpSpPr>
        <p:grpSpPr>
          <a:xfrm>
            <a:off x="7384961" y="1334018"/>
            <a:ext cx="4546994" cy="3495267"/>
            <a:chOff x="7531290" y="1654563"/>
            <a:chExt cx="3647804" cy="27888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EDDBFD-D41F-0F48-23F6-B1781F390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690" t="9425" r="5217" b="4598"/>
            <a:stretch>
              <a:fillRect/>
            </a:stretch>
          </p:blipFill>
          <p:spPr>
            <a:xfrm>
              <a:off x="7531290" y="1654563"/>
              <a:ext cx="3647804" cy="2788826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EA0625D-68DB-7BF9-C639-0C10B42E23EC}"/>
                </a:ext>
              </a:extLst>
            </p:cNvPr>
            <p:cNvGrpSpPr/>
            <p:nvPr/>
          </p:nvGrpSpPr>
          <p:grpSpPr>
            <a:xfrm>
              <a:off x="8184955" y="1717488"/>
              <a:ext cx="2631612" cy="2326367"/>
              <a:chOff x="8813394" y="2077324"/>
              <a:chExt cx="2933445" cy="2528109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5ED1A52-B2BF-91BF-29BE-9F3B6D97402C}"/>
                  </a:ext>
                </a:extLst>
              </p:cNvPr>
              <p:cNvCxnSpPr/>
              <p:nvPr/>
            </p:nvCxnSpPr>
            <p:spPr>
              <a:xfrm>
                <a:off x="9796654" y="2082571"/>
                <a:ext cx="0" cy="252286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0803892-9CC6-26A8-046F-96C06645B6DA}"/>
                  </a:ext>
                </a:extLst>
              </p:cNvPr>
              <p:cNvCxnSpPr/>
              <p:nvPr/>
            </p:nvCxnSpPr>
            <p:spPr>
              <a:xfrm>
                <a:off x="10709219" y="2077324"/>
                <a:ext cx="0" cy="252286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E566CB9-8239-A29F-D1A9-E08664F2CF5B}"/>
                  </a:ext>
                </a:extLst>
              </p:cNvPr>
              <p:cNvSpPr txBox="1"/>
              <p:nvPr/>
            </p:nvSpPr>
            <p:spPr>
              <a:xfrm>
                <a:off x="8813394" y="2711653"/>
                <a:ext cx="849282" cy="4519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Stage 1</a:t>
                </a:r>
                <a:endParaRPr lang="da-DK" sz="1600" b="1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F163987-D11E-3109-2807-D9DDB2EAD578}"/>
                  </a:ext>
                </a:extLst>
              </p:cNvPr>
              <p:cNvSpPr txBox="1"/>
              <p:nvPr/>
            </p:nvSpPr>
            <p:spPr>
              <a:xfrm>
                <a:off x="9847920" y="2700374"/>
                <a:ext cx="849282" cy="4519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B050"/>
                    </a:solidFill>
                  </a:rPr>
                  <a:t>Stage 2</a:t>
                </a:r>
                <a:endParaRPr lang="da-DK" sz="16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E8E326-C51E-A74B-DBC1-478C7F3A92A7}"/>
                  </a:ext>
                </a:extLst>
              </p:cNvPr>
              <p:cNvSpPr txBox="1"/>
              <p:nvPr/>
            </p:nvSpPr>
            <p:spPr>
              <a:xfrm>
                <a:off x="10897557" y="2695054"/>
                <a:ext cx="849282" cy="4519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C00000"/>
                    </a:solidFill>
                  </a:rPr>
                  <a:t>Stage 3</a:t>
                </a:r>
                <a:endParaRPr lang="da-DK" sz="1600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C957433-D3EB-4ABA-00BF-120CF6FC1E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03219" y="2998381"/>
                <a:ext cx="931456" cy="127590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B1BEF77-C1A5-3BDD-3726-A4048FAD6CCD}"/>
              </a:ext>
            </a:extLst>
          </p:cNvPr>
          <p:cNvGrpSpPr>
            <a:grpSpLocks noChangeAspect="1"/>
          </p:cNvGrpSpPr>
          <p:nvPr/>
        </p:nvGrpSpPr>
        <p:grpSpPr>
          <a:xfrm>
            <a:off x="2054610" y="1113967"/>
            <a:ext cx="5185908" cy="3813126"/>
            <a:chOff x="167398" y="-798411"/>
            <a:chExt cx="11929518" cy="877160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AE3DD96-C96A-F80B-B8FD-69460530A31A}"/>
                </a:ext>
              </a:extLst>
            </p:cNvPr>
            <p:cNvGrpSpPr/>
            <p:nvPr/>
          </p:nvGrpSpPr>
          <p:grpSpPr>
            <a:xfrm>
              <a:off x="167398" y="-798411"/>
              <a:ext cx="11929518" cy="8771608"/>
              <a:chOff x="167398" y="-798411"/>
              <a:chExt cx="11929518" cy="8771608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B4B2032B-24F6-14D1-38A3-12C2B4E90558}"/>
                  </a:ext>
                </a:extLst>
              </p:cNvPr>
              <p:cNvGrpSpPr/>
              <p:nvPr/>
            </p:nvGrpSpPr>
            <p:grpSpPr>
              <a:xfrm>
                <a:off x="167398" y="-798411"/>
                <a:ext cx="11929518" cy="8771608"/>
                <a:chOff x="167398" y="-798411"/>
                <a:chExt cx="11929518" cy="8771608"/>
              </a:xfrm>
            </p:grpSpPr>
            <p:pic>
              <p:nvPicPr>
                <p:cNvPr id="63" name="Picture 62" descr="A black and white image of a pattern&#10;&#10;AI-generated content may be incorrect.">
                  <a:extLst>
                    <a:ext uri="{FF2B5EF4-FFF2-40B4-BE49-F238E27FC236}">
                      <a16:creationId xmlns:a16="http://schemas.microsoft.com/office/drawing/2014/main" id="{1602888A-EF75-521A-1E1C-2B7DCF5E8A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68314" y="2147393"/>
                  <a:ext cx="5928602" cy="2880000"/>
                </a:xfrm>
                <a:prstGeom prst="rect">
                  <a:avLst/>
                </a:prstGeom>
              </p:spPr>
            </p:pic>
            <p:pic>
              <p:nvPicPr>
                <p:cNvPr id="64" name="Picture 63" descr="A black and white photo of a pattern&#10;&#10;AI-generated content may be incorrect.">
                  <a:extLst>
                    <a:ext uri="{FF2B5EF4-FFF2-40B4-BE49-F238E27FC236}">
                      <a16:creationId xmlns:a16="http://schemas.microsoft.com/office/drawing/2014/main" id="{E127FD28-AB76-88BD-51C6-5196F495DE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7398" y="5093197"/>
                  <a:ext cx="5928602" cy="2880000"/>
                </a:xfrm>
                <a:prstGeom prst="rect">
                  <a:avLst/>
                </a:prstGeom>
              </p:spPr>
            </p:pic>
            <p:pic>
              <p:nvPicPr>
                <p:cNvPr id="65" name="Picture 64" descr="A black and white photo of a pattern&#10;&#10;AI-generated content may be incorrect.">
                  <a:extLst>
                    <a:ext uri="{FF2B5EF4-FFF2-40B4-BE49-F238E27FC236}">
                      <a16:creationId xmlns:a16="http://schemas.microsoft.com/office/drawing/2014/main" id="{0955D5E2-D1E4-F902-3C49-B7D4F7D39C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68314" y="5093197"/>
                  <a:ext cx="5928602" cy="2880000"/>
                </a:xfrm>
                <a:prstGeom prst="rect">
                  <a:avLst/>
                </a:prstGeom>
              </p:spPr>
            </p:pic>
            <p:pic>
              <p:nvPicPr>
                <p:cNvPr id="66" name="Picture 65" descr="A black and white image of a pattern">
                  <a:extLst>
                    <a:ext uri="{FF2B5EF4-FFF2-40B4-BE49-F238E27FC236}">
                      <a16:creationId xmlns:a16="http://schemas.microsoft.com/office/drawing/2014/main" id="{8D8240C0-6068-7367-595E-15D3116726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68314" y="-798411"/>
                  <a:ext cx="5928602" cy="2880000"/>
                </a:xfrm>
                <a:prstGeom prst="rect">
                  <a:avLst/>
                </a:prstGeom>
              </p:spPr>
            </p:pic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1EC2D0AF-D6DC-A77D-67B8-7A0483273FD4}"/>
                    </a:ext>
                  </a:extLst>
                </p:cNvPr>
                <p:cNvSpPr txBox="1"/>
                <p:nvPr/>
              </p:nvSpPr>
              <p:spPr>
                <a:xfrm>
                  <a:off x="8149052" y="-724532"/>
                  <a:ext cx="1251169" cy="5706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00"/>
                      </a:solidFill>
                    </a:rPr>
                    <a:t>29min</a:t>
                  </a:r>
                  <a:endParaRPr lang="da-DK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F673C40C-573B-C082-030E-23140AF54149}"/>
                    </a:ext>
                  </a:extLst>
                </p:cNvPr>
                <p:cNvSpPr txBox="1"/>
                <p:nvPr/>
              </p:nvSpPr>
              <p:spPr>
                <a:xfrm>
                  <a:off x="8210767" y="2220185"/>
                  <a:ext cx="1251169" cy="5706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00"/>
                      </a:solidFill>
                    </a:rPr>
                    <a:t>54min</a:t>
                  </a:r>
                  <a:endParaRPr lang="da-DK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9AFDCDC1-5496-C525-B85B-4B0F05EAD658}"/>
                    </a:ext>
                  </a:extLst>
                </p:cNvPr>
                <p:cNvSpPr txBox="1"/>
                <p:nvPr/>
              </p:nvSpPr>
              <p:spPr>
                <a:xfrm>
                  <a:off x="8210766" y="5200017"/>
                  <a:ext cx="1251169" cy="5706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00"/>
                      </a:solidFill>
                    </a:rPr>
                    <a:t>79min</a:t>
                  </a:r>
                  <a:endParaRPr lang="da-DK" dirty="0">
                    <a:solidFill>
                      <a:srgbClr val="FFFF00"/>
                    </a:solidFill>
                  </a:endParaRPr>
                </a:p>
              </p:txBody>
            </p:sp>
          </p:grpSp>
          <p:pic>
            <p:nvPicPr>
              <p:cNvPr id="61" name="Picture 60" descr="A black and white image of a pattern&#10;&#10;AI-generated content may be incorrect.">
                <a:extLst>
                  <a:ext uri="{FF2B5EF4-FFF2-40B4-BE49-F238E27FC236}">
                    <a16:creationId xmlns:a16="http://schemas.microsoft.com/office/drawing/2014/main" id="{E7CC525B-D2CF-56E5-8372-AD711B7AE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398" y="-798411"/>
                <a:ext cx="5928602" cy="2880000"/>
              </a:xfrm>
              <a:prstGeom prst="rect">
                <a:avLst/>
              </a:pr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62EF2A2-9EF0-5F0E-5A63-1D14C7590CFD}"/>
                  </a:ext>
                </a:extLst>
              </p:cNvPr>
              <p:cNvSpPr txBox="1"/>
              <p:nvPr/>
            </p:nvSpPr>
            <p:spPr>
              <a:xfrm>
                <a:off x="1833977" y="-724532"/>
                <a:ext cx="1060473" cy="570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3min</a:t>
                </a:r>
                <a:endParaRPr lang="da-DK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C780D39-6FC9-BF03-19B3-251BE0CFFDF8}"/>
                </a:ext>
              </a:extLst>
            </p:cNvPr>
            <p:cNvCxnSpPr>
              <a:cxnSpLocks/>
            </p:cNvCxnSpPr>
            <p:nvPr/>
          </p:nvCxnSpPr>
          <p:spPr>
            <a:xfrm>
              <a:off x="5812963" y="-724533"/>
              <a:ext cx="0" cy="2799570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D00BA29-273C-397E-32A3-E265DAF9A4EE}"/>
                </a:ext>
              </a:extLst>
            </p:cNvPr>
            <p:cNvCxnSpPr>
              <a:cxnSpLocks/>
            </p:cNvCxnSpPr>
            <p:nvPr/>
          </p:nvCxnSpPr>
          <p:spPr>
            <a:xfrm>
              <a:off x="11730475" y="-743783"/>
              <a:ext cx="0" cy="2799570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A88F5C3-1A24-0E82-828B-F70E46168056}"/>
                </a:ext>
              </a:extLst>
            </p:cNvPr>
            <p:cNvCxnSpPr>
              <a:cxnSpLocks/>
            </p:cNvCxnSpPr>
            <p:nvPr/>
          </p:nvCxnSpPr>
          <p:spPr>
            <a:xfrm>
              <a:off x="11149615" y="2207601"/>
              <a:ext cx="0" cy="2799570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A69A1-AB47-9A50-DE5B-7386DE4073DA}"/>
                </a:ext>
              </a:extLst>
            </p:cNvPr>
            <p:cNvCxnSpPr>
              <a:cxnSpLocks/>
            </p:cNvCxnSpPr>
            <p:nvPr/>
          </p:nvCxnSpPr>
          <p:spPr>
            <a:xfrm>
              <a:off x="3277822" y="5173627"/>
              <a:ext cx="0" cy="2799570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B4B5DBE-2CE7-5B20-581A-0AEF5E23AAE3}"/>
                </a:ext>
              </a:extLst>
            </p:cNvPr>
            <p:cNvSpPr txBox="1"/>
            <p:nvPr/>
          </p:nvSpPr>
          <p:spPr>
            <a:xfrm>
              <a:off x="1833977" y="5113498"/>
              <a:ext cx="1251169" cy="570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64min</a:t>
              </a:r>
              <a:endParaRPr lang="da-DK" dirty="0">
                <a:solidFill>
                  <a:srgbClr val="FFFF00"/>
                </a:solidFill>
              </a:endParaRPr>
            </a:p>
          </p:txBody>
        </p:sp>
        <p:pic>
          <p:nvPicPr>
            <p:cNvPr id="53" name="Picture 52" descr="A black and white photo of a pattern">
              <a:extLst>
                <a:ext uri="{FF2B5EF4-FFF2-40B4-BE49-F238E27FC236}">
                  <a16:creationId xmlns:a16="http://schemas.microsoft.com/office/drawing/2014/main" id="{EE3289C2-DD41-1BC3-ACEB-EB53C86BE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98" y="2155467"/>
              <a:ext cx="5928602" cy="2880000"/>
            </a:xfrm>
            <a:prstGeom prst="rect">
              <a:avLst/>
            </a:prstGeom>
          </p:spPr>
        </p:pic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BE4606D-7FBA-C377-5746-22B7CE518C80}"/>
                </a:ext>
              </a:extLst>
            </p:cNvPr>
            <p:cNvCxnSpPr>
              <a:cxnSpLocks/>
            </p:cNvCxnSpPr>
            <p:nvPr/>
          </p:nvCxnSpPr>
          <p:spPr>
            <a:xfrm>
              <a:off x="5715112" y="2224880"/>
              <a:ext cx="0" cy="2799570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F9EAF23-0932-8835-F387-ED3845481CA7}"/>
                </a:ext>
              </a:extLst>
            </p:cNvPr>
            <p:cNvSpPr txBox="1"/>
            <p:nvPr/>
          </p:nvSpPr>
          <p:spPr>
            <a:xfrm>
              <a:off x="1833976" y="2253799"/>
              <a:ext cx="1251169" cy="570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44min</a:t>
              </a:r>
              <a:endParaRPr lang="da-DK" dirty="0">
                <a:solidFill>
                  <a:srgbClr val="FFFF00"/>
                </a:solidFill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9AD70CE-6CDD-7ACB-9966-5DC4E5593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4758" t="7478" r="4689" b="5604"/>
            <a:stretch>
              <a:fillRect/>
            </a:stretch>
          </p:blipFill>
          <p:spPr>
            <a:xfrm>
              <a:off x="4394587" y="2325013"/>
              <a:ext cx="1155918" cy="82762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FEC585C-4C73-76A4-28C4-FE0C525B2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12606" y="4067034"/>
              <a:ext cx="861967" cy="880990"/>
            </a:xfrm>
            <a:prstGeom prst="rect">
              <a:avLst/>
            </a:prstGeom>
          </p:spPr>
        </p:pic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0F8864F-1AE9-42D3-D3E8-5F87CDE6D1B8}"/>
                </a:ext>
              </a:extLst>
            </p:cNvPr>
            <p:cNvCxnSpPr/>
            <p:nvPr/>
          </p:nvCxnSpPr>
          <p:spPr>
            <a:xfrm flipH="1" flipV="1">
              <a:off x="5550505" y="3084394"/>
              <a:ext cx="262458" cy="395785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CE37DED-3CC5-845C-D0D8-FE34C32023EF}"/>
                </a:ext>
              </a:extLst>
            </p:cNvPr>
            <p:cNvCxnSpPr/>
            <p:nvPr/>
          </p:nvCxnSpPr>
          <p:spPr>
            <a:xfrm flipH="1">
              <a:off x="5502737" y="4237630"/>
              <a:ext cx="262458" cy="402609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B7A331AA-695C-1067-C0EE-BCC1801CFB1F}"/>
              </a:ext>
            </a:extLst>
          </p:cNvPr>
          <p:cNvSpPr txBox="1"/>
          <p:nvPr/>
        </p:nvSpPr>
        <p:spPr>
          <a:xfrm>
            <a:off x="129252" y="1394132"/>
            <a:ext cx="1872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Stage 1</a:t>
            </a:r>
          </a:p>
          <a:p>
            <a:pPr algn="ctr"/>
            <a:r>
              <a:rPr lang="da-DK" sz="1600" dirty="0" err="1"/>
              <a:t>Slow</a:t>
            </a:r>
            <a:r>
              <a:rPr lang="da-DK" sz="1600" dirty="0"/>
              <a:t> </a:t>
            </a:r>
            <a:r>
              <a:rPr lang="da-DK" sz="1600" dirty="0" err="1"/>
              <a:t>displacement</a:t>
            </a:r>
            <a:endParaRPr lang="da-DK" sz="1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0F260C6-C89C-9C78-A8A7-E4868966A95B}"/>
              </a:ext>
            </a:extLst>
          </p:cNvPr>
          <p:cNvSpPr txBox="1"/>
          <p:nvPr/>
        </p:nvSpPr>
        <p:spPr>
          <a:xfrm>
            <a:off x="9825" y="2672162"/>
            <a:ext cx="1960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</a:rPr>
              <a:t>Stage 2</a:t>
            </a:r>
          </a:p>
          <a:p>
            <a:pPr algn="ctr"/>
            <a:r>
              <a:rPr lang="da-DK" sz="1600" dirty="0"/>
              <a:t>Rapid </a:t>
            </a:r>
            <a:r>
              <a:rPr lang="da-DK" sz="1600" dirty="0" err="1"/>
              <a:t>displacement</a:t>
            </a:r>
            <a:endParaRPr lang="da-DK" sz="1600" dirty="0"/>
          </a:p>
          <a:p>
            <a:pPr algn="ctr"/>
            <a:r>
              <a:rPr lang="da-DK" sz="1600" dirty="0"/>
              <a:t> and salt </a:t>
            </a:r>
            <a:r>
              <a:rPr lang="da-DK" sz="1600" dirty="0" err="1"/>
              <a:t>onset</a:t>
            </a:r>
            <a:endParaRPr lang="da-DK" sz="1600" b="1" dirty="0">
              <a:solidFill>
                <a:srgbClr val="00B05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A5C0090-5AA7-2D10-A3D2-C0C61C0A4741}"/>
              </a:ext>
            </a:extLst>
          </p:cNvPr>
          <p:cNvSpPr txBox="1"/>
          <p:nvPr/>
        </p:nvSpPr>
        <p:spPr>
          <a:xfrm>
            <a:off x="-54622" y="3931996"/>
            <a:ext cx="2109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Stage 3</a:t>
            </a:r>
          </a:p>
          <a:p>
            <a:pPr algn="ctr"/>
            <a:r>
              <a:rPr lang="da-DK" sz="1600" dirty="0" err="1"/>
              <a:t>Slow-down</a:t>
            </a:r>
            <a:r>
              <a:rPr lang="da-DK" sz="1600" dirty="0"/>
              <a:t> and </a:t>
            </a:r>
          </a:p>
          <a:p>
            <a:pPr algn="ctr"/>
            <a:r>
              <a:rPr lang="da-DK" sz="1600" dirty="0"/>
              <a:t>final salt </a:t>
            </a:r>
            <a:r>
              <a:rPr lang="da-DK" sz="1600" dirty="0" err="1"/>
              <a:t>precipitation</a:t>
            </a:r>
            <a:endParaRPr lang="da-DK" sz="1600" b="1" dirty="0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98C6E3-3DB9-0C4D-9A4D-4279E098F9B8}"/>
              </a:ext>
            </a:extLst>
          </p:cNvPr>
          <p:cNvSpPr/>
          <p:nvPr/>
        </p:nvSpPr>
        <p:spPr>
          <a:xfrm>
            <a:off x="568544" y="5565102"/>
            <a:ext cx="11053031" cy="87744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/>
              <a:t>Salt </a:t>
            </a:r>
            <a:r>
              <a:rPr lang="da-DK" sz="2000" b="1" dirty="0" err="1"/>
              <a:t>precipitation</a:t>
            </a:r>
            <a:r>
              <a:rPr lang="da-DK" sz="2000" b="1" dirty="0"/>
              <a:t> </a:t>
            </a:r>
            <a:r>
              <a:rPr lang="da-DK" sz="2000" b="1" dirty="0" err="1"/>
              <a:t>fundamentally</a:t>
            </a:r>
            <a:r>
              <a:rPr lang="da-DK" sz="2000" b="1" dirty="0"/>
              <a:t> alters the </a:t>
            </a:r>
            <a:r>
              <a:rPr lang="da-DK" sz="2000" b="1" dirty="0" err="1"/>
              <a:t>displacement</a:t>
            </a:r>
            <a:r>
              <a:rPr lang="da-DK" sz="2000" b="1" dirty="0"/>
              <a:t> </a:t>
            </a:r>
            <a:r>
              <a:rPr lang="da-DK" sz="2000" b="1" dirty="0" err="1"/>
              <a:t>dynamics</a:t>
            </a:r>
            <a:r>
              <a:rPr lang="da-DK" sz="2000" b="1" dirty="0"/>
              <a:t> </a:t>
            </a:r>
            <a:r>
              <a:rPr lang="da-DK" sz="2000" b="1" dirty="0" err="1"/>
              <a:t>during</a:t>
            </a:r>
            <a:r>
              <a:rPr lang="da-DK" sz="2000" b="1" dirty="0"/>
              <a:t> CO₂-driven dry-out.</a:t>
            </a:r>
          </a:p>
        </p:txBody>
      </p:sp>
    </p:spTree>
    <p:extLst>
      <p:ext uri="{BB962C8B-B14F-4D97-AF65-F5344CB8AC3E}">
        <p14:creationId xmlns:p14="http://schemas.microsoft.com/office/powerpoint/2010/main" val="368074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3" grpId="0"/>
      <p:bldP spid="75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410AA51-EAEF-2B24-74F1-0021BDDE85C8}"/>
              </a:ext>
            </a:extLst>
          </p:cNvPr>
          <p:cNvSpPr/>
          <p:nvPr/>
        </p:nvSpPr>
        <p:spPr>
          <a:xfrm>
            <a:off x="290383" y="1078649"/>
            <a:ext cx="11388838" cy="2689582"/>
          </a:xfrm>
          <a:prstGeom prst="rect">
            <a:avLst/>
          </a:prstGeom>
          <a:noFill/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C79E33-EB6F-8B2B-D79B-EE133BE863CD}"/>
              </a:ext>
            </a:extLst>
          </p:cNvPr>
          <p:cNvSpPr>
            <a:spLocks noChangeAspect="1"/>
          </p:cNvSpPr>
          <p:nvPr/>
        </p:nvSpPr>
        <p:spPr>
          <a:xfrm>
            <a:off x="67987" y="172192"/>
            <a:ext cx="720000" cy="720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7200" b="1" dirty="0"/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C9590C-5CCB-04F7-B1B1-86822E0460AD}"/>
              </a:ext>
            </a:extLst>
          </p:cNvPr>
          <p:cNvSpPr txBox="1"/>
          <p:nvPr/>
        </p:nvSpPr>
        <p:spPr>
          <a:xfrm>
            <a:off x="893654" y="227530"/>
            <a:ext cx="72753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Injection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Rate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Effect</a:t>
            </a:r>
            <a:endParaRPr lang="da-DK" sz="2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5915C1-B217-AA6D-BBB2-A953FC18D912}"/>
              </a:ext>
            </a:extLst>
          </p:cNvPr>
          <p:cNvSpPr txBox="1"/>
          <p:nvPr/>
        </p:nvSpPr>
        <p:spPr>
          <a:xfrm>
            <a:off x="2251591" y="628598"/>
            <a:ext cx="8040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a-DK" b="1" dirty="0" err="1"/>
              <a:t>Higher</a:t>
            </a:r>
            <a:r>
              <a:rPr lang="da-DK" b="1" dirty="0"/>
              <a:t> </a:t>
            </a:r>
            <a:r>
              <a:rPr lang="da-DK" b="1" dirty="0" err="1"/>
              <a:t>injection</a:t>
            </a:r>
            <a:r>
              <a:rPr lang="da-DK" b="1" dirty="0"/>
              <a:t> rates </a:t>
            </a:r>
            <a:r>
              <a:rPr lang="da-DK" b="1" dirty="0" err="1"/>
              <a:t>may</a:t>
            </a:r>
            <a:r>
              <a:rPr lang="da-DK" b="1" dirty="0"/>
              <a:t> </a:t>
            </a:r>
            <a:r>
              <a:rPr lang="da-DK" b="1" dirty="0" err="1"/>
              <a:t>result</a:t>
            </a:r>
            <a:r>
              <a:rPr lang="da-DK" b="1" dirty="0"/>
              <a:t> in </a:t>
            </a:r>
            <a:r>
              <a:rPr lang="da-DK" b="1" dirty="0" err="1"/>
              <a:t>instable</a:t>
            </a:r>
            <a:r>
              <a:rPr lang="da-DK" b="1" dirty="0"/>
              <a:t> </a:t>
            </a:r>
            <a:r>
              <a:rPr lang="da-DK" b="1" dirty="0" err="1"/>
              <a:t>displacement</a:t>
            </a:r>
            <a:endParaRPr lang="da-DK" b="1" dirty="0"/>
          </a:p>
        </p:txBody>
      </p:sp>
      <p:pic>
        <p:nvPicPr>
          <p:cNvPr id="11" name="Picture 10" descr="A screenshot of a grey metal surface">
            <a:extLst>
              <a:ext uri="{FF2B5EF4-FFF2-40B4-BE49-F238E27FC236}">
                <a16:creationId xmlns:a16="http://schemas.microsoft.com/office/drawing/2014/main" id="{3AA42279-B1AC-92F6-E49C-B890BF7975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79" y="1439428"/>
            <a:ext cx="2467244" cy="1800000"/>
          </a:xfrm>
          <a:prstGeom prst="rect">
            <a:avLst/>
          </a:prstGeom>
        </p:spPr>
      </p:pic>
      <p:pic>
        <p:nvPicPr>
          <p:cNvPr id="13" name="Picture 12" descr="A screenshot of a video">
            <a:extLst>
              <a:ext uri="{FF2B5EF4-FFF2-40B4-BE49-F238E27FC236}">
                <a16:creationId xmlns:a16="http://schemas.microsoft.com/office/drawing/2014/main" id="{B509346B-395B-A65B-2E46-885447AD3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26" y="1448714"/>
            <a:ext cx="2476646" cy="1800000"/>
          </a:xfrm>
          <a:prstGeom prst="rect">
            <a:avLst/>
          </a:prstGeom>
        </p:spPr>
      </p:pic>
      <p:pic>
        <p:nvPicPr>
          <p:cNvPr id="15" name="Picture 14" descr="A screenshot of a video game">
            <a:extLst>
              <a:ext uri="{FF2B5EF4-FFF2-40B4-BE49-F238E27FC236}">
                <a16:creationId xmlns:a16="http://schemas.microsoft.com/office/drawing/2014/main" id="{435D7963-1DDC-746D-995A-50BF57C597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75" y="1431107"/>
            <a:ext cx="2428883" cy="180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4645FC-6669-0367-AB12-3B4F15581234}"/>
              </a:ext>
            </a:extLst>
          </p:cNvPr>
          <p:cNvSpPr txBox="1"/>
          <p:nvPr/>
        </p:nvSpPr>
        <p:spPr>
          <a:xfrm>
            <a:off x="1671144" y="1114271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130 </a:t>
            </a:r>
            <a:r>
              <a:rPr lang="en-US" b="1" dirty="0" err="1">
                <a:solidFill>
                  <a:schemeClr val="accent2"/>
                </a:solidFill>
              </a:rPr>
              <a:t>mBar</a:t>
            </a:r>
            <a:endParaRPr lang="da-DK" b="1" dirty="0">
              <a:solidFill>
                <a:schemeClr val="accent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0FC2BD-A754-5836-6DB5-E491D7E42E07}"/>
              </a:ext>
            </a:extLst>
          </p:cNvPr>
          <p:cNvSpPr txBox="1"/>
          <p:nvPr/>
        </p:nvSpPr>
        <p:spPr>
          <a:xfrm>
            <a:off x="3832353" y="1096256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170 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mBar</a:t>
            </a:r>
            <a:endParaRPr lang="da-DK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3C104F-A188-AA82-3B9B-DE3B5CD4E2DB}"/>
              </a:ext>
            </a:extLst>
          </p:cNvPr>
          <p:cNvSpPr txBox="1"/>
          <p:nvPr/>
        </p:nvSpPr>
        <p:spPr>
          <a:xfrm>
            <a:off x="6549736" y="1114271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300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mBar</a:t>
            </a:r>
            <a:endParaRPr lang="da-DK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624D948-7F2A-1919-9485-FBBCAB647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4817" y="1168324"/>
            <a:ext cx="3154920" cy="24152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9A238A4-D5F3-F281-B0C5-0E57EFBD7C4C}"/>
              </a:ext>
            </a:extLst>
          </p:cNvPr>
          <p:cNvSpPr txBox="1"/>
          <p:nvPr/>
        </p:nvSpPr>
        <p:spPr>
          <a:xfrm>
            <a:off x="313195" y="3271885"/>
            <a:ext cx="3338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altLang="zh-CN" sz="2800" dirty="0" err="1"/>
              <a:t>Before</a:t>
            </a:r>
            <a:r>
              <a:rPr lang="en-US" altLang="zh-CN" sz="2800" dirty="0"/>
              <a:t> breakthrough</a:t>
            </a:r>
            <a:endParaRPr lang="da-DK" sz="28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02771E1-CC30-A3E2-FF3F-F3D13A564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817" y="3857906"/>
            <a:ext cx="3375820" cy="2584350"/>
          </a:xfrm>
          <a:prstGeom prst="rect">
            <a:avLst/>
          </a:prstGeom>
        </p:spPr>
      </p:pic>
      <p:pic>
        <p:nvPicPr>
          <p:cNvPr id="30" name="Picture 29" descr="A graph of a graph with lines and dots">
            <a:extLst>
              <a:ext uri="{FF2B5EF4-FFF2-40B4-BE49-F238E27FC236}">
                <a16:creationId xmlns:a16="http://schemas.microsoft.com/office/drawing/2014/main" id="{201DC8B1-0F77-E934-8A46-8C7709C708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84" t="9503" r="2867" b="4634"/>
          <a:stretch>
            <a:fillRect/>
          </a:stretch>
        </p:blipFill>
        <p:spPr bwMode="auto">
          <a:xfrm>
            <a:off x="391363" y="4093388"/>
            <a:ext cx="3198713" cy="2259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F7936FF-05BC-A6F4-E9FE-51DC868C3BA9}"/>
              </a:ext>
            </a:extLst>
          </p:cNvPr>
          <p:cNvSpPr txBox="1"/>
          <p:nvPr/>
        </p:nvSpPr>
        <p:spPr>
          <a:xfrm>
            <a:off x="433404" y="6282230"/>
            <a:ext cx="3071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altLang="zh-CN" sz="2800"/>
              <a:t>After</a:t>
            </a:r>
            <a:r>
              <a:rPr lang="en-US" altLang="zh-CN" sz="2800"/>
              <a:t> breakthrough</a:t>
            </a:r>
            <a:endParaRPr lang="da-DK" sz="28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C8EE30A-39C3-0720-103B-4D7E73426681}"/>
              </a:ext>
            </a:extLst>
          </p:cNvPr>
          <p:cNvSpPr/>
          <p:nvPr/>
        </p:nvSpPr>
        <p:spPr>
          <a:xfrm>
            <a:off x="290383" y="3901080"/>
            <a:ext cx="11388838" cy="2904370"/>
          </a:xfrm>
          <a:prstGeom prst="rect">
            <a:avLst/>
          </a:prstGeom>
          <a:noFill/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38DE78-82C6-4F89-A744-B6DB0A3A8188}"/>
              </a:ext>
            </a:extLst>
          </p:cNvPr>
          <p:cNvSpPr txBox="1"/>
          <p:nvPr/>
        </p:nvSpPr>
        <p:spPr>
          <a:xfrm>
            <a:off x="3691056" y="4120689"/>
            <a:ext cx="473376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1. Breakthrough time decreases (black line)</a:t>
            </a:r>
            <a:endParaRPr lang="da-DK" dirty="0"/>
          </a:p>
          <a:p>
            <a:r>
              <a:rPr lang="en-US" b="1" dirty="0">
                <a:solidFill>
                  <a:srgbClr val="FF0000"/>
                </a:solidFill>
              </a:rPr>
              <a:t>2. </a:t>
            </a:r>
            <a:r>
              <a:rPr lang="da-DK" b="1" dirty="0" err="1">
                <a:solidFill>
                  <a:srgbClr val="FF0000"/>
                </a:solidFill>
              </a:rPr>
              <a:t>Brine</a:t>
            </a:r>
            <a:r>
              <a:rPr lang="da-DK" b="1" dirty="0">
                <a:solidFill>
                  <a:srgbClr val="FF0000"/>
                </a:solidFill>
              </a:rPr>
              <a:t> </a:t>
            </a:r>
            <a:r>
              <a:rPr lang="da-DK" b="1" dirty="0" err="1">
                <a:solidFill>
                  <a:srgbClr val="FF0000"/>
                </a:solidFill>
              </a:rPr>
              <a:t>saturation</a:t>
            </a:r>
            <a:r>
              <a:rPr lang="da-DK" b="1" dirty="0">
                <a:solidFill>
                  <a:srgbClr val="FF0000"/>
                </a:solidFill>
              </a:rPr>
              <a:t> </a:t>
            </a:r>
            <a:r>
              <a:rPr lang="da-DK" b="1" dirty="0" err="1">
                <a:solidFill>
                  <a:srgbClr val="FF0000"/>
                </a:solidFill>
              </a:rPr>
              <a:t>decline</a:t>
            </a:r>
            <a:r>
              <a:rPr lang="da-DK" b="1" dirty="0">
                <a:solidFill>
                  <a:srgbClr val="FF0000"/>
                </a:solidFill>
              </a:rPr>
              <a:t> rate </a:t>
            </a:r>
            <a:r>
              <a:rPr lang="en-US" b="1" dirty="0">
                <a:solidFill>
                  <a:srgbClr val="FF0000"/>
                </a:solidFill>
              </a:rPr>
              <a:t>increases (red line)</a:t>
            </a:r>
            <a:endParaRPr lang="da-DK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3. Residual brine saturation first increases then decreases (blue line)</a:t>
            </a:r>
            <a:endParaRPr lang="da-DK" dirty="0">
              <a:solidFill>
                <a:srgbClr val="0000FF"/>
              </a:solidFill>
            </a:endParaRPr>
          </a:p>
          <a:p>
            <a:r>
              <a:rPr lang="da-DK" dirty="0">
                <a:solidFill>
                  <a:srgbClr val="CC66FF"/>
                </a:solidFill>
              </a:rPr>
              <a:t>4. </a:t>
            </a:r>
            <a:r>
              <a:rPr lang="da-DK" altLang="zh-CN" b="1" dirty="0">
                <a:solidFill>
                  <a:srgbClr val="CC66FF"/>
                </a:solidFill>
              </a:rPr>
              <a:t>R</a:t>
            </a:r>
            <a:r>
              <a:rPr lang="da-DK" b="1" dirty="0">
                <a:solidFill>
                  <a:srgbClr val="CC66FF"/>
                </a:solidFill>
              </a:rPr>
              <a:t>esidual </a:t>
            </a:r>
            <a:r>
              <a:rPr lang="da-DK" b="1" dirty="0" err="1">
                <a:solidFill>
                  <a:srgbClr val="CC66FF"/>
                </a:solidFill>
              </a:rPr>
              <a:t>brine</a:t>
            </a:r>
            <a:r>
              <a:rPr lang="da-DK" b="1" dirty="0">
                <a:solidFill>
                  <a:srgbClr val="CC66FF"/>
                </a:solidFill>
              </a:rPr>
              <a:t> </a:t>
            </a:r>
            <a:r>
              <a:rPr lang="da-DK" b="1" dirty="0" err="1">
                <a:solidFill>
                  <a:srgbClr val="CC66FF"/>
                </a:solidFill>
              </a:rPr>
              <a:t>saturation</a:t>
            </a:r>
            <a:r>
              <a:rPr lang="da-DK" b="1" dirty="0">
                <a:solidFill>
                  <a:srgbClr val="CC66FF"/>
                </a:solidFill>
              </a:rPr>
              <a:t> at the </a:t>
            </a:r>
            <a:r>
              <a:rPr lang="da-DK" b="1" dirty="0" err="1">
                <a:solidFill>
                  <a:srgbClr val="CC66FF"/>
                </a:solidFill>
              </a:rPr>
              <a:t>onset</a:t>
            </a:r>
            <a:r>
              <a:rPr lang="da-DK" b="1" dirty="0">
                <a:solidFill>
                  <a:srgbClr val="CC66FF"/>
                </a:solidFill>
              </a:rPr>
              <a:t> of salt </a:t>
            </a:r>
            <a:r>
              <a:rPr lang="da-DK" b="1" dirty="0" err="1">
                <a:solidFill>
                  <a:srgbClr val="CC66FF"/>
                </a:solidFill>
              </a:rPr>
              <a:t>precipitation</a:t>
            </a:r>
            <a:r>
              <a:rPr lang="da-DK" b="1" dirty="0">
                <a:solidFill>
                  <a:srgbClr val="CC66FF"/>
                </a:solidFill>
              </a:rPr>
              <a:t>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C51F38-7B71-04E6-69FA-EA77F71D3CCF}"/>
              </a:ext>
            </a:extLst>
          </p:cNvPr>
          <p:cNvSpPr txBox="1"/>
          <p:nvPr/>
        </p:nvSpPr>
        <p:spPr>
          <a:xfrm>
            <a:off x="3561048" y="3223583"/>
            <a:ext cx="79279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a-DK" altLang="zh-CN" sz="1600" dirty="0"/>
              <a:t>B</a:t>
            </a:r>
            <a:r>
              <a:rPr lang="en-US" sz="1600" dirty="0" err="1"/>
              <a:t>rine</a:t>
            </a:r>
            <a:r>
              <a:rPr lang="en-US" sz="1600" dirty="0"/>
              <a:t> saturation decreases linearly </a:t>
            </a:r>
          </a:p>
          <a:p>
            <a:pPr algn="just"/>
            <a:r>
              <a:rPr lang="da-DK" dirty="0">
                <a:solidFill>
                  <a:srgbClr val="0070C0"/>
                </a:solidFill>
              </a:rPr>
              <a:t>2.26%/s at 130mBar, 10.24%/s at 170 </a:t>
            </a:r>
            <a:r>
              <a:rPr lang="da-DK" dirty="0" err="1">
                <a:solidFill>
                  <a:srgbClr val="0070C0"/>
                </a:solidFill>
              </a:rPr>
              <a:t>mBar</a:t>
            </a:r>
            <a:r>
              <a:rPr lang="da-DK" dirty="0">
                <a:solidFill>
                  <a:srgbClr val="0070C0"/>
                </a:solidFill>
              </a:rPr>
              <a:t>, 37.24%/s at 300 </a:t>
            </a:r>
            <a:r>
              <a:rPr lang="da-DK" dirty="0" err="1">
                <a:solidFill>
                  <a:srgbClr val="0070C0"/>
                </a:solidFill>
              </a:rPr>
              <a:t>mBar</a:t>
            </a:r>
            <a:r>
              <a:rPr lang="da-DK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40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7" grpId="0"/>
      <p:bldP spid="19" grpId="0"/>
      <p:bldP spid="21" grpId="0"/>
      <p:bldP spid="25" grpId="0"/>
      <p:bldP spid="32" grpId="0"/>
      <p:bldP spid="34" grpId="0" animBg="1"/>
      <p:bldP spid="39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C86F27-0D62-7156-3853-7ADA15A72222}"/>
              </a:ext>
            </a:extLst>
          </p:cNvPr>
          <p:cNvSpPr>
            <a:spLocks noChangeAspect="1"/>
          </p:cNvSpPr>
          <p:nvPr/>
        </p:nvSpPr>
        <p:spPr>
          <a:xfrm>
            <a:off x="67987" y="172192"/>
            <a:ext cx="720000" cy="720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7200" b="1" dirty="0"/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DB269D-FCC4-DCE7-A831-6D33E4D78BAE}"/>
              </a:ext>
            </a:extLst>
          </p:cNvPr>
          <p:cNvSpPr txBox="1"/>
          <p:nvPr/>
        </p:nvSpPr>
        <p:spPr>
          <a:xfrm>
            <a:off x="987972" y="180629"/>
            <a:ext cx="72753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Mechanisms</a:t>
            </a:r>
            <a:endParaRPr lang="da-DK" sz="2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FF133B-ADF2-7F7B-F663-D615BDF41C59}"/>
              </a:ext>
            </a:extLst>
          </p:cNvPr>
          <p:cNvSpPr txBox="1"/>
          <p:nvPr/>
        </p:nvSpPr>
        <p:spPr>
          <a:xfrm>
            <a:off x="1765738" y="616984"/>
            <a:ext cx="8660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a-DK" b="1" dirty="0"/>
              <a:t>Salt </a:t>
            </a:r>
            <a:r>
              <a:rPr lang="da-DK" b="1" dirty="0" err="1"/>
              <a:t>onset</a:t>
            </a:r>
            <a:r>
              <a:rPr lang="da-DK" b="1" dirty="0"/>
              <a:t> is </a:t>
            </a:r>
            <a:r>
              <a:rPr lang="da-DK" b="1" dirty="0" err="1"/>
              <a:t>governed</a:t>
            </a:r>
            <a:r>
              <a:rPr lang="da-DK" b="1" dirty="0"/>
              <a:t> by the </a:t>
            </a:r>
            <a:r>
              <a:rPr lang="da-DK" b="1" dirty="0" err="1"/>
              <a:t>competition</a:t>
            </a:r>
            <a:r>
              <a:rPr lang="da-DK" b="1" dirty="0"/>
              <a:t> </a:t>
            </a:r>
            <a:r>
              <a:rPr lang="da-DK" b="1" dirty="0" err="1"/>
              <a:t>between</a:t>
            </a:r>
            <a:r>
              <a:rPr lang="da-DK" b="1" dirty="0"/>
              <a:t> evaporation and </a:t>
            </a:r>
            <a:r>
              <a:rPr lang="da-DK" b="1" dirty="0" err="1"/>
              <a:t>displacement</a:t>
            </a:r>
            <a:endParaRPr lang="da-DK" b="1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18E9C90-7B85-0A89-7E2F-8109C485F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784635"/>
              </p:ext>
            </p:extLst>
          </p:nvPr>
        </p:nvGraphicFramePr>
        <p:xfrm>
          <a:off x="179991" y="1077882"/>
          <a:ext cx="11832018" cy="2351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0468">
                  <a:extLst>
                    <a:ext uri="{9D8B030D-6E8A-4147-A177-3AD203B41FA5}">
                      <a16:colId xmlns:a16="http://schemas.microsoft.com/office/drawing/2014/main" val="165691265"/>
                    </a:ext>
                  </a:extLst>
                </a:gridCol>
                <a:gridCol w="2195684">
                  <a:extLst>
                    <a:ext uri="{9D8B030D-6E8A-4147-A177-3AD203B41FA5}">
                      <a16:colId xmlns:a16="http://schemas.microsoft.com/office/drawing/2014/main" val="1758261325"/>
                    </a:ext>
                  </a:extLst>
                </a:gridCol>
                <a:gridCol w="2082131">
                  <a:extLst>
                    <a:ext uri="{9D8B030D-6E8A-4147-A177-3AD203B41FA5}">
                      <a16:colId xmlns:a16="http://schemas.microsoft.com/office/drawing/2014/main" val="3675235634"/>
                    </a:ext>
                  </a:extLst>
                </a:gridCol>
                <a:gridCol w="2427831">
                  <a:extLst>
                    <a:ext uri="{9D8B030D-6E8A-4147-A177-3AD203B41FA5}">
                      <a16:colId xmlns:a16="http://schemas.microsoft.com/office/drawing/2014/main" val="1768131555"/>
                    </a:ext>
                  </a:extLst>
                </a:gridCol>
                <a:gridCol w="2635904">
                  <a:extLst>
                    <a:ext uri="{9D8B030D-6E8A-4147-A177-3AD203B41FA5}">
                      <a16:colId xmlns:a16="http://schemas.microsoft.com/office/drawing/2014/main" val="316158527"/>
                    </a:ext>
                  </a:extLst>
                </a:gridCol>
              </a:tblGrid>
              <a:tr h="697005"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kern="100" dirty="0">
                          <a:effectLst/>
                        </a:rPr>
                        <a:t>pressure (</a:t>
                      </a:r>
                      <a:r>
                        <a:rPr lang="en-US" sz="1400" kern="100" dirty="0" err="1">
                          <a:effectLst/>
                        </a:rPr>
                        <a:t>mBar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da-DK" sz="1400" kern="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0190" marR="12019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kern="100" dirty="0">
                          <a:effectLst/>
                        </a:rPr>
                        <a:t>saturation at breakthrough (%)</a:t>
                      </a:r>
                      <a:endParaRPr lang="da-DK" sz="1400" kern="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0190" marR="12019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  <a:buNone/>
                      </a:pPr>
                      <a:r>
                        <a:rPr lang="da-DK" sz="1400" kern="100" dirty="0" err="1">
                          <a:effectLst/>
                        </a:rPr>
                        <a:t>saturation</a:t>
                      </a:r>
                      <a:r>
                        <a:rPr lang="da-DK" sz="1400" kern="100" dirty="0">
                          <a:effectLst/>
                        </a:rPr>
                        <a:t> at salt </a:t>
                      </a:r>
                      <a:r>
                        <a:rPr lang="da-DK" sz="1400" kern="100" dirty="0" err="1">
                          <a:effectLst/>
                        </a:rPr>
                        <a:t>onset</a:t>
                      </a:r>
                      <a:r>
                        <a:rPr lang="da-DK" sz="1400" kern="100" dirty="0">
                          <a:effectLst/>
                        </a:rPr>
                        <a:t> (%)</a:t>
                      </a:r>
                      <a:endParaRPr lang="da-DK" sz="1400" kern="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0190" marR="12019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  <a:buNone/>
                      </a:pPr>
                      <a:r>
                        <a:rPr lang="da-DK" sz="1400" dirty="0"/>
                        <a:t>The </a:t>
                      </a:r>
                      <a:r>
                        <a:rPr lang="da-DK" sz="1400" dirty="0" err="1"/>
                        <a:t>actual</a:t>
                      </a:r>
                      <a:r>
                        <a:rPr lang="da-DK" sz="1400" dirty="0"/>
                        <a:t> </a:t>
                      </a:r>
                      <a:r>
                        <a:rPr lang="da-DK" sz="1400" dirty="0" err="1"/>
                        <a:t>reduction</a:t>
                      </a:r>
                      <a:r>
                        <a:rPr lang="da-DK" sz="1400" kern="100" dirty="0">
                          <a:effectLst/>
                        </a:rPr>
                        <a:t> </a:t>
                      </a:r>
                      <a:r>
                        <a:rPr lang="en-US" sz="1400" kern="100" dirty="0">
                          <a:effectLst/>
                        </a:rPr>
                        <a:t>(%)</a:t>
                      </a:r>
                      <a:endParaRPr lang="da-DK" sz="1400" kern="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0190" marR="12019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kern="100" dirty="0">
                          <a:effectLst/>
                        </a:rPr>
                        <a:t>water loss due to evaporation (%)</a:t>
                      </a:r>
                      <a:endParaRPr lang="da-DK" sz="1400" kern="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0190" marR="120190" marT="0" marB="0" anchor="ctr"/>
                </a:tc>
                <a:extLst>
                  <a:ext uri="{0D108BD9-81ED-4DB2-BD59-A6C34878D82A}">
                    <a16:rowId xmlns:a16="http://schemas.microsoft.com/office/drawing/2014/main" val="1519181842"/>
                  </a:ext>
                </a:extLst>
              </a:tr>
              <a:tr h="473797">
                <a:tc>
                  <a:txBody>
                    <a:bodyPr/>
                    <a:lstStyle/>
                    <a:p>
                      <a:pPr indent="128270" algn="ctr">
                        <a:lnSpc>
                          <a:spcPct val="200000"/>
                        </a:lnSpc>
                        <a:buNone/>
                      </a:pPr>
                      <a:r>
                        <a:rPr lang="en-US" sz="2100" kern="100" dirty="0">
                          <a:effectLst/>
                        </a:rPr>
                        <a:t>130</a:t>
                      </a:r>
                      <a:endParaRPr lang="da-DK" sz="2100" kern="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0190" marR="12019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200000"/>
                        </a:lnSpc>
                        <a:buNone/>
                      </a:pPr>
                      <a:r>
                        <a:rPr lang="en-US" sz="2100" kern="100" dirty="0">
                          <a:effectLst/>
                        </a:rPr>
                        <a:t>23.4</a:t>
                      </a:r>
                      <a:endParaRPr lang="da-DK" sz="2100" kern="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0190" marR="12019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200000"/>
                        </a:lnSpc>
                        <a:buNone/>
                      </a:pPr>
                      <a:r>
                        <a:rPr lang="en-US" sz="2100" kern="100" dirty="0">
                          <a:effectLst/>
                        </a:rPr>
                        <a:t>11.4</a:t>
                      </a:r>
                      <a:endParaRPr lang="da-DK" sz="2100" kern="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0190" marR="12019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200000"/>
                        </a:lnSpc>
                        <a:buNone/>
                      </a:pPr>
                      <a:r>
                        <a:rPr lang="da-DK" sz="2100" kern="100" dirty="0">
                          <a:effectLst/>
                        </a:rPr>
                        <a:t>12.0</a:t>
                      </a:r>
                      <a:endParaRPr lang="da-DK" sz="2100" kern="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0190" marR="120190" marT="0" marB="0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200000"/>
                        </a:lnSpc>
                        <a:buNone/>
                      </a:pPr>
                      <a:r>
                        <a:rPr lang="da-DK" sz="2100" kern="100" dirty="0">
                          <a:effectLst/>
                        </a:rPr>
                        <a:t>12.7</a:t>
                      </a:r>
                      <a:endParaRPr lang="da-DK" sz="2100" kern="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0190" marR="120190" marT="0" marB="0"/>
                </a:tc>
                <a:extLst>
                  <a:ext uri="{0D108BD9-81ED-4DB2-BD59-A6C34878D82A}">
                    <a16:rowId xmlns:a16="http://schemas.microsoft.com/office/drawing/2014/main" val="1707093099"/>
                  </a:ext>
                </a:extLst>
              </a:tr>
              <a:tr h="473797">
                <a:tc>
                  <a:txBody>
                    <a:bodyPr/>
                    <a:lstStyle/>
                    <a:p>
                      <a:pPr indent="128270" algn="ctr">
                        <a:lnSpc>
                          <a:spcPct val="200000"/>
                        </a:lnSpc>
                        <a:buNone/>
                      </a:pPr>
                      <a:r>
                        <a:rPr lang="en-US" sz="2100" kern="100" dirty="0">
                          <a:effectLst/>
                        </a:rPr>
                        <a:t>170</a:t>
                      </a:r>
                      <a:endParaRPr lang="da-DK" sz="2100" kern="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0190" marR="12019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200000"/>
                        </a:lnSpc>
                        <a:buNone/>
                      </a:pPr>
                      <a:r>
                        <a:rPr lang="en-US" sz="2100" kern="100" dirty="0">
                          <a:effectLst/>
                        </a:rPr>
                        <a:t>37.6</a:t>
                      </a:r>
                      <a:endParaRPr lang="da-DK" sz="2100" kern="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0190" marR="12019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200000"/>
                        </a:lnSpc>
                        <a:buNone/>
                      </a:pPr>
                      <a:r>
                        <a:rPr lang="en-US" sz="2100" kern="100" dirty="0">
                          <a:effectLst/>
                        </a:rPr>
                        <a:t>7.6</a:t>
                      </a:r>
                      <a:endParaRPr lang="da-DK" sz="2100" kern="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0190" marR="12019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200000"/>
                        </a:lnSpc>
                        <a:buNone/>
                      </a:pPr>
                      <a:r>
                        <a:rPr lang="da-DK" sz="2100" kern="100" dirty="0">
                          <a:effectLst/>
                        </a:rPr>
                        <a:t>30.0</a:t>
                      </a:r>
                      <a:endParaRPr lang="da-DK" sz="2100" kern="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0190" marR="120190" marT="0" marB="0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200000"/>
                        </a:lnSpc>
                        <a:buNone/>
                      </a:pPr>
                      <a:r>
                        <a:rPr lang="da-DK" sz="2100" kern="100" dirty="0">
                          <a:effectLst/>
                        </a:rPr>
                        <a:t>20.4</a:t>
                      </a:r>
                      <a:endParaRPr lang="da-DK" sz="2100" kern="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0190" marR="120190" marT="0" marB="0"/>
                </a:tc>
                <a:extLst>
                  <a:ext uri="{0D108BD9-81ED-4DB2-BD59-A6C34878D82A}">
                    <a16:rowId xmlns:a16="http://schemas.microsoft.com/office/drawing/2014/main" val="593954246"/>
                  </a:ext>
                </a:extLst>
              </a:tr>
              <a:tr h="473797">
                <a:tc>
                  <a:txBody>
                    <a:bodyPr/>
                    <a:lstStyle/>
                    <a:p>
                      <a:pPr indent="128270" algn="ctr">
                        <a:lnSpc>
                          <a:spcPct val="200000"/>
                        </a:lnSpc>
                        <a:buNone/>
                      </a:pPr>
                      <a:r>
                        <a:rPr lang="en-US" sz="2100" kern="100" dirty="0">
                          <a:effectLst/>
                        </a:rPr>
                        <a:t>300</a:t>
                      </a:r>
                      <a:endParaRPr lang="da-DK" sz="2100" kern="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0190" marR="12019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200000"/>
                        </a:lnSpc>
                        <a:buNone/>
                      </a:pPr>
                      <a:r>
                        <a:rPr lang="en-US" sz="2100" kern="100">
                          <a:effectLst/>
                        </a:rPr>
                        <a:t>32.1</a:t>
                      </a:r>
                      <a:endParaRPr lang="da-DK" sz="2100" kern="1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0190" marR="12019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200000"/>
                        </a:lnSpc>
                        <a:buNone/>
                      </a:pPr>
                      <a:r>
                        <a:rPr lang="en-US" sz="2100" kern="100" dirty="0">
                          <a:effectLst/>
                        </a:rPr>
                        <a:t>4.7</a:t>
                      </a:r>
                      <a:endParaRPr lang="da-DK" sz="2100" kern="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0190" marR="120190" marT="0" marB="0" anchor="ctr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200000"/>
                        </a:lnSpc>
                        <a:buNone/>
                      </a:pPr>
                      <a:r>
                        <a:rPr lang="da-DK" sz="2100" kern="100" dirty="0">
                          <a:effectLst/>
                        </a:rPr>
                        <a:t>27.4</a:t>
                      </a:r>
                      <a:endParaRPr lang="da-DK" sz="2100" kern="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0190" marR="120190" marT="0" marB="0"/>
                </a:tc>
                <a:tc>
                  <a:txBody>
                    <a:bodyPr/>
                    <a:lstStyle/>
                    <a:p>
                      <a:pPr indent="128270" algn="ctr">
                        <a:lnSpc>
                          <a:spcPct val="200000"/>
                        </a:lnSpc>
                        <a:buNone/>
                      </a:pPr>
                      <a:r>
                        <a:rPr lang="da-DK" sz="2100" kern="100" dirty="0">
                          <a:effectLst/>
                        </a:rPr>
                        <a:t>17.4</a:t>
                      </a:r>
                      <a:endParaRPr lang="da-DK" sz="2100" kern="1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0190" marR="120190" marT="0" marB="0"/>
                </a:tc>
                <a:extLst>
                  <a:ext uri="{0D108BD9-81ED-4DB2-BD59-A6C34878D82A}">
                    <a16:rowId xmlns:a16="http://schemas.microsoft.com/office/drawing/2014/main" val="213118028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8EE24A7-21FB-EC71-A24B-4069CA42E725}"/>
              </a:ext>
            </a:extLst>
          </p:cNvPr>
          <p:cNvSpPr txBox="1"/>
          <p:nvPr/>
        </p:nvSpPr>
        <p:spPr>
          <a:xfrm>
            <a:off x="618883" y="3500916"/>
            <a:ext cx="6096000" cy="2268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da-DK" sz="2400" b="1" dirty="0">
                <a:solidFill>
                  <a:schemeClr val="accent2"/>
                </a:solidFill>
              </a:rPr>
              <a:t>Low </a:t>
            </a:r>
            <a:r>
              <a:rPr lang="da-DK" sz="2400" b="1" dirty="0" err="1">
                <a:solidFill>
                  <a:schemeClr val="accent2"/>
                </a:solidFill>
              </a:rPr>
              <a:t>pressure</a:t>
            </a:r>
            <a:r>
              <a:rPr lang="da-DK" sz="2400" b="1" dirty="0">
                <a:solidFill>
                  <a:schemeClr val="accent2"/>
                </a:solidFill>
              </a:rPr>
              <a:t> (~130 mbar)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    </a:t>
            </a:r>
            <a:r>
              <a:rPr lang="da-DK" dirty="0" err="1"/>
              <a:t>Displacement</a:t>
            </a:r>
            <a:r>
              <a:rPr lang="da-DK" dirty="0"/>
              <a:t> is </a:t>
            </a:r>
            <a:r>
              <a:rPr lang="da-DK" dirty="0" err="1"/>
              <a:t>relatively</a:t>
            </a:r>
            <a:r>
              <a:rPr lang="da-DK" dirty="0"/>
              <a:t> uniform and stable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    Evaporation </a:t>
            </a:r>
            <a:r>
              <a:rPr lang="da-DK" dirty="0" err="1"/>
              <a:t>dominates</a:t>
            </a:r>
            <a:r>
              <a:rPr lang="da-DK" dirty="0"/>
              <a:t> </a:t>
            </a:r>
            <a:r>
              <a:rPr lang="da-DK" dirty="0" err="1"/>
              <a:t>after</a:t>
            </a:r>
            <a:r>
              <a:rPr lang="da-DK" dirty="0"/>
              <a:t> </a:t>
            </a:r>
            <a:r>
              <a:rPr lang="da-DK" dirty="0" err="1"/>
              <a:t>breakthrough</a:t>
            </a:r>
            <a:r>
              <a:rPr lang="da-DK" dirty="0"/>
              <a:t>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    CO₂ invasion </a:t>
            </a:r>
            <a:r>
              <a:rPr lang="da-DK" dirty="0" err="1"/>
              <a:t>becomes</a:t>
            </a:r>
            <a:r>
              <a:rPr lang="da-DK" dirty="0"/>
              <a:t> </a:t>
            </a:r>
            <a:r>
              <a:rPr lang="da-DK" dirty="0" err="1"/>
              <a:t>weaker</a:t>
            </a:r>
            <a:r>
              <a:rPr lang="da-DK" dirty="0"/>
              <a:t>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    Salt forms at </a:t>
            </a:r>
            <a:r>
              <a:rPr lang="da-DK" dirty="0" err="1"/>
              <a:t>higher</a:t>
            </a:r>
            <a:r>
              <a:rPr lang="da-DK" dirty="0"/>
              <a:t> residual </a:t>
            </a:r>
            <a:r>
              <a:rPr lang="da-DK" dirty="0" err="1"/>
              <a:t>brine</a:t>
            </a:r>
            <a:r>
              <a:rPr lang="da-DK" dirty="0"/>
              <a:t> </a:t>
            </a:r>
            <a:r>
              <a:rPr lang="da-DK" dirty="0" err="1"/>
              <a:t>saturation</a:t>
            </a:r>
            <a:r>
              <a:rPr lang="da-DK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65FF03-7C01-997D-BDD8-4767FB80E5FC}"/>
              </a:ext>
            </a:extLst>
          </p:cNvPr>
          <p:cNvSpPr txBox="1"/>
          <p:nvPr/>
        </p:nvSpPr>
        <p:spPr>
          <a:xfrm>
            <a:off x="6253655" y="3568985"/>
            <a:ext cx="5758354" cy="2268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da-DK" sz="2400" b="1" dirty="0">
                <a:solidFill>
                  <a:schemeClr val="accent3"/>
                </a:solidFill>
              </a:rPr>
              <a:t>High </a:t>
            </a:r>
            <a:r>
              <a:rPr lang="da-DK" sz="2400" b="1" dirty="0" err="1">
                <a:solidFill>
                  <a:schemeClr val="accent3"/>
                </a:solidFill>
              </a:rPr>
              <a:t>pressure</a:t>
            </a:r>
            <a:r>
              <a:rPr lang="da-DK" sz="2400" b="1" dirty="0">
                <a:solidFill>
                  <a:schemeClr val="accent3"/>
                </a:solidFill>
              </a:rPr>
              <a:t> (~300 mbar)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    </a:t>
            </a:r>
            <a:r>
              <a:rPr lang="da-DK" dirty="0" err="1"/>
              <a:t>Displacement</a:t>
            </a:r>
            <a:r>
              <a:rPr lang="da-DK" dirty="0"/>
              <a:t> is finger-like (</a:t>
            </a:r>
            <a:r>
              <a:rPr lang="da-DK" dirty="0" err="1"/>
              <a:t>unstable</a:t>
            </a:r>
            <a:r>
              <a:rPr lang="da-DK" dirty="0"/>
              <a:t>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    CO₂ </a:t>
            </a:r>
            <a:r>
              <a:rPr lang="da-DK" dirty="0" err="1"/>
              <a:t>continues</a:t>
            </a:r>
            <a:r>
              <a:rPr lang="da-DK" dirty="0"/>
              <a:t> </a:t>
            </a:r>
            <a:r>
              <a:rPr lang="da-DK" dirty="0" err="1"/>
              <a:t>displacing</a:t>
            </a:r>
            <a:r>
              <a:rPr lang="da-DK" dirty="0"/>
              <a:t> </a:t>
            </a:r>
            <a:r>
              <a:rPr lang="da-DK" dirty="0" err="1"/>
              <a:t>brine</a:t>
            </a:r>
            <a:r>
              <a:rPr lang="da-DK" dirty="0"/>
              <a:t> </a:t>
            </a:r>
            <a:r>
              <a:rPr lang="da-DK" dirty="0" err="1"/>
              <a:t>after</a:t>
            </a:r>
            <a:r>
              <a:rPr lang="da-DK" dirty="0"/>
              <a:t> </a:t>
            </a:r>
            <a:r>
              <a:rPr lang="da-DK" dirty="0" err="1"/>
              <a:t>breakthrough</a:t>
            </a:r>
            <a:r>
              <a:rPr lang="da-DK" dirty="0"/>
              <a:t>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    </a:t>
            </a:r>
            <a:r>
              <a:rPr lang="da-DK" dirty="0" err="1"/>
              <a:t>Fingering</a:t>
            </a:r>
            <a:r>
              <a:rPr lang="da-DK" dirty="0"/>
              <a:t> </a:t>
            </a:r>
            <a:r>
              <a:rPr lang="da-DK" dirty="0" err="1"/>
              <a:t>persists</a:t>
            </a:r>
            <a:r>
              <a:rPr lang="da-DK" dirty="0"/>
              <a:t>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    Salt </a:t>
            </a:r>
            <a:r>
              <a:rPr lang="da-DK" dirty="0" err="1"/>
              <a:t>onset</a:t>
            </a:r>
            <a:r>
              <a:rPr lang="da-DK" dirty="0"/>
              <a:t> </a:t>
            </a:r>
            <a:r>
              <a:rPr lang="da-DK" dirty="0" err="1"/>
              <a:t>occurs</a:t>
            </a:r>
            <a:r>
              <a:rPr lang="da-DK" dirty="0"/>
              <a:t> at </a:t>
            </a:r>
            <a:r>
              <a:rPr lang="da-DK" dirty="0" err="1"/>
              <a:t>much</a:t>
            </a:r>
            <a:r>
              <a:rPr lang="da-DK" dirty="0"/>
              <a:t> </a:t>
            </a:r>
            <a:r>
              <a:rPr lang="da-DK" dirty="0" err="1"/>
              <a:t>lower</a:t>
            </a:r>
            <a:r>
              <a:rPr lang="da-DK" dirty="0"/>
              <a:t> </a:t>
            </a:r>
            <a:r>
              <a:rPr lang="da-DK" dirty="0" err="1"/>
              <a:t>brine</a:t>
            </a:r>
            <a:r>
              <a:rPr lang="da-DK" dirty="0"/>
              <a:t> </a:t>
            </a:r>
            <a:r>
              <a:rPr lang="da-DK" dirty="0" err="1"/>
              <a:t>saturation</a:t>
            </a:r>
            <a:r>
              <a:rPr lang="da-DK" dirty="0"/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96FACC-700F-B934-3211-E4A83F188855}"/>
              </a:ext>
            </a:extLst>
          </p:cNvPr>
          <p:cNvSpPr/>
          <p:nvPr/>
        </p:nvSpPr>
        <p:spPr>
          <a:xfrm>
            <a:off x="987972" y="5943600"/>
            <a:ext cx="10541876" cy="742207"/>
          </a:xfrm>
          <a:prstGeom prst="rect">
            <a:avLst/>
          </a:prstGeom>
          <a:gradFill flip="none" rotWithShape="1">
            <a:gsLst>
              <a:gs pos="100000">
                <a:srgbClr val="002060"/>
              </a:gs>
              <a:gs pos="27000">
                <a:schemeClr val="accent2">
                  <a:lumMod val="7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0">
                <a:srgbClr val="C00000"/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Pressure shifts the balance : evaporation-dominated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2000" b="1" dirty="0"/>
              <a:t>displacement dominated</a:t>
            </a:r>
            <a:endParaRPr lang="da-DK" sz="2000" b="1" dirty="0"/>
          </a:p>
        </p:txBody>
      </p:sp>
    </p:spTree>
    <p:extLst>
      <p:ext uri="{BB962C8B-B14F-4D97-AF65-F5344CB8AC3E}">
        <p14:creationId xmlns:p14="http://schemas.microsoft.com/office/powerpoint/2010/main" val="158028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CF1358-B0F3-2B80-1CEC-F9930E14CEAC}"/>
              </a:ext>
            </a:extLst>
          </p:cNvPr>
          <p:cNvSpPr>
            <a:spLocks noChangeAspect="1"/>
          </p:cNvSpPr>
          <p:nvPr/>
        </p:nvSpPr>
        <p:spPr>
          <a:xfrm>
            <a:off x="67987" y="172192"/>
            <a:ext cx="720000" cy="720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7200" b="1" dirty="0"/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15336A-19C4-47BF-C226-5BF7089DD3C3}"/>
              </a:ext>
            </a:extLst>
          </p:cNvPr>
          <p:cNvSpPr txBox="1"/>
          <p:nvPr/>
        </p:nvSpPr>
        <p:spPr>
          <a:xfrm>
            <a:off x="956716" y="266647"/>
            <a:ext cx="72753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Stochasticity</a:t>
            </a:r>
            <a:endParaRPr lang="da-DK" sz="2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C2BEB7-4595-39E6-D4C8-08DEFACA7E1D}"/>
              </a:ext>
            </a:extLst>
          </p:cNvPr>
          <p:cNvSpPr txBox="1"/>
          <p:nvPr/>
        </p:nvSpPr>
        <p:spPr>
          <a:xfrm>
            <a:off x="1539765" y="836021"/>
            <a:ext cx="8986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a-DK" b="1" dirty="0"/>
              <a:t>Dry-out </a:t>
            </a:r>
            <a:r>
              <a:rPr lang="da-DK" b="1" dirty="0" err="1"/>
              <a:t>dynamics</a:t>
            </a:r>
            <a:r>
              <a:rPr lang="da-DK" b="1" dirty="0"/>
              <a:t> </a:t>
            </a:r>
            <a:r>
              <a:rPr lang="da-DK" b="1" dirty="0" err="1"/>
              <a:t>are</a:t>
            </a:r>
            <a:r>
              <a:rPr lang="da-DK" b="1" dirty="0"/>
              <a:t> </a:t>
            </a:r>
            <a:r>
              <a:rPr lang="da-DK" b="1" dirty="0" err="1"/>
              <a:t>highly</a:t>
            </a:r>
            <a:r>
              <a:rPr lang="da-DK" b="1" dirty="0"/>
              <a:t> </a:t>
            </a:r>
            <a:r>
              <a:rPr lang="da-DK" b="1" dirty="0" err="1"/>
              <a:t>stochastic</a:t>
            </a:r>
            <a:r>
              <a:rPr lang="da-DK" b="1" dirty="0"/>
              <a:t> </a:t>
            </a:r>
            <a:r>
              <a:rPr lang="da-DK" b="1" dirty="0" err="1"/>
              <a:t>even</a:t>
            </a:r>
            <a:r>
              <a:rPr lang="da-DK" b="1" dirty="0"/>
              <a:t> under </a:t>
            </a:r>
            <a:r>
              <a:rPr lang="da-DK" b="1" dirty="0" err="1"/>
              <a:t>identical</a:t>
            </a:r>
            <a:r>
              <a:rPr lang="da-DK" b="1" dirty="0"/>
              <a:t> </a:t>
            </a:r>
            <a:r>
              <a:rPr lang="da-DK" b="1" dirty="0" err="1"/>
              <a:t>conditions</a:t>
            </a:r>
            <a:endParaRPr lang="da-DK" b="1" dirty="0"/>
          </a:p>
        </p:txBody>
      </p:sp>
      <p:pic>
        <p:nvPicPr>
          <p:cNvPr id="9" name="Picture 8" descr="A graph of a graph of a graph">
            <a:extLst>
              <a:ext uri="{FF2B5EF4-FFF2-40B4-BE49-F238E27FC236}">
                <a16:creationId xmlns:a16="http://schemas.microsoft.com/office/drawing/2014/main" id="{61444531-1246-C648-A253-C6CBF40C0A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51" t="9316" r="12109" b="4200"/>
          <a:stretch/>
        </p:blipFill>
        <p:spPr>
          <a:xfrm>
            <a:off x="290383" y="1315945"/>
            <a:ext cx="5194338" cy="4373254"/>
          </a:xfrm>
          <a:prstGeom prst="rect">
            <a:avLst/>
          </a:prstGeom>
        </p:spPr>
      </p:pic>
      <p:pic>
        <p:nvPicPr>
          <p:cNvPr id="11" name="Graphic 10" descr="Clock outline">
            <a:extLst>
              <a:ext uri="{FF2B5EF4-FFF2-40B4-BE49-F238E27FC236}">
                <a16:creationId xmlns:a16="http://schemas.microsoft.com/office/drawing/2014/main" id="{6028E3E5-1F98-32A1-F7B4-0818EBDD2C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2938" y="1431107"/>
            <a:ext cx="914400" cy="914400"/>
          </a:xfrm>
          <a:prstGeom prst="rect">
            <a:avLst/>
          </a:prstGeom>
        </p:spPr>
      </p:pic>
      <p:pic>
        <p:nvPicPr>
          <p:cNvPr id="13" name="Graphic 12" descr="Water outline">
            <a:extLst>
              <a:ext uri="{FF2B5EF4-FFF2-40B4-BE49-F238E27FC236}">
                <a16:creationId xmlns:a16="http://schemas.microsoft.com/office/drawing/2014/main" id="{784B539C-5141-291F-1283-C9CB1E6F92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2938" y="2971800"/>
            <a:ext cx="914400" cy="914400"/>
          </a:xfrm>
          <a:prstGeom prst="rect">
            <a:avLst/>
          </a:prstGeom>
        </p:spPr>
      </p:pic>
      <p:pic>
        <p:nvPicPr>
          <p:cNvPr id="15" name="Graphic 14" descr="Heartbeat outline">
            <a:extLst>
              <a:ext uri="{FF2B5EF4-FFF2-40B4-BE49-F238E27FC236}">
                <a16:creationId xmlns:a16="http://schemas.microsoft.com/office/drawing/2014/main" id="{8CEC6E94-183A-5C45-06DC-AC7608364F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2938" y="4317124"/>
            <a:ext cx="914400" cy="9144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93D91B9-8FD4-6A28-3BFF-5AEFF4D5962A}"/>
              </a:ext>
            </a:extLst>
          </p:cNvPr>
          <p:cNvSpPr>
            <a:spLocks noChangeAspect="1"/>
          </p:cNvSpPr>
          <p:nvPr/>
        </p:nvSpPr>
        <p:spPr>
          <a:xfrm>
            <a:off x="6032938" y="1431107"/>
            <a:ext cx="914400" cy="91440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17367D4-B7DB-95CC-21A2-E37A2FC5EE7B}"/>
              </a:ext>
            </a:extLst>
          </p:cNvPr>
          <p:cNvSpPr>
            <a:spLocks noChangeAspect="1"/>
          </p:cNvSpPr>
          <p:nvPr/>
        </p:nvSpPr>
        <p:spPr>
          <a:xfrm>
            <a:off x="6032938" y="2971800"/>
            <a:ext cx="914400" cy="91440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FC83BE4-5244-D933-8B5D-649C3FBAAB70}"/>
              </a:ext>
            </a:extLst>
          </p:cNvPr>
          <p:cNvSpPr>
            <a:spLocks noChangeAspect="1"/>
          </p:cNvSpPr>
          <p:nvPr/>
        </p:nvSpPr>
        <p:spPr>
          <a:xfrm>
            <a:off x="6032938" y="4317124"/>
            <a:ext cx="914400" cy="91440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306F9E-538B-4EBF-62A7-D47DB4A4630A}"/>
              </a:ext>
            </a:extLst>
          </p:cNvPr>
          <p:cNvSpPr txBox="1"/>
          <p:nvPr/>
        </p:nvSpPr>
        <p:spPr>
          <a:xfrm>
            <a:off x="7294179" y="1465566"/>
            <a:ext cx="3133550" cy="883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Large variation in dry-out time</a:t>
            </a:r>
          </a:p>
          <a:p>
            <a:pPr>
              <a:lnSpc>
                <a:spcPct val="150000"/>
              </a:lnSpc>
            </a:pPr>
            <a:r>
              <a:rPr lang="en-US" b="1" dirty="0"/>
              <a:t>60-160 min</a:t>
            </a:r>
            <a:endParaRPr lang="da-DK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E36567-1944-6302-75B8-5EE96196E205}"/>
              </a:ext>
            </a:extLst>
          </p:cNvPr>
          <p:cNvSpPr txBox="1"/>
          <p:nvPr/>
        </p:nvSpPr>
        <p:spPr>
          <a:xfrm>
            <a:off x="7294179" y="3105834"/>
            <a:ext cx="4315477" cy="883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dirty="0" err="1">
                <a:solidFill>
                  <a:srgbClr val="000000"/>
                </a:solidFill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After-breakthrough</a:t>
            </a:r>
            <a:r>
              <a:rPr lang="da-DK" dirty="0">
                <a:solidFill>
                  <a:srgbClr val="000000"/>
                </a:solidFill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da-DK" dirty="0" err="1">
                <a:solidFill>
                  <a:srgbClr val="000000"/>
                </a:solidFill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brine</a:t>
            </a:r>
            <a:r>
              <a:rPr lang="da-DK" dirty="0">
                <a:solidFill>
                  <a:srgbClr val="000000"/>
                </a:solidFill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da-DK" dirty="0" err="1">
                <a:solidFill>
                  <a:srgbClr val="000000"/>
                </a:solidFill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saturation</a:t>
            </a:r>
            <a:r>
              <a:rPr lang="da-DK" dirty="0">
                <a:solidFill>
                  <a:srgbClr val="000000"/>
                </a:solidFill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dirty="0"/>
              <a:t>varies</a:t>
            </a:r>
          </a:p>
          <a:p>
            <a:pPr>
              <a:lnSpc>
                <a:spcPct val="150000"/>
              </a:lnSpc>
            </a:pPr>
            <a:r>
              <a:rPr lang="en-US" b="1" dirty="0"/>
              <a:t>12% - 16% </a:t>
            </a:r>
            <a:endParaRPr lang="da-DK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4DB729-E0C7-DD04-8BDE-9A0C03F3058A}"/>
              </a:ext>
            </a:extLst>
          </p:cNvPr>
          <p:cNvSpPr txBox="1"/>
          <p:nvPr/>
        </p:nvSpPr>
        <p:spPr>
          <a:xfrm>
            <a:off x="7294178" y="4422936"/>
            <a:ext cx="3888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 process is inherently unstable and stochastic</a:t>
            </a:r>
            <a:endParaRPr lang="da-DK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A96921-920D-F6AB-4B08-76B8D1A459DD}"/>
              </a:ext>
            </a:extLst>
          </p:cNvPr>
          <p:cNvSpPr/>
          <p:nvPr/>
        </p:nvSpPr>
        <p:spPr>
          <a:xfrm>
            <a:off x="809297" y="5938345"/>
            <a:ext cx="10800359" cy="74746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Small pore-scale differences amplify into large-scale variability.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29191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1" grpId="0"/>
      <p:bldP spid="23" grpId="0"/>
      <p:bldP spid="25" grpId="0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759</Words>
  <Application>Microsoft Office PowerPoint</Application>
  <PresentationFormat>Widescreen</PresentationFormat>
  <Paragraphs>170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Neo Sans Pro</vt:lpstr>
      <vt:lpstr>Aptos</vt:lpstr>
      <vt:lpstr>Aptos Display</vt:lpstr>
      <vt:lpstr>Arial</vt:lpstr>
      <vt:lpstr>Calibri</vt:lpstr>
      <vt:lpstr>Cambria Math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Lijuan Shi</dc:creator>
  <cp:lastModifiedBy>Lijuan Shi</cp:lastModifiedBy>
  <cp:revision>6</cp:revision>
  <dcterms:created xsi:type="dcterms:W3CDTF">2026-05-11T09:40:11Z</dcterms:created>
  <dcterms:modified xsi:type="dcterms:W3CDTF">2026-05-12T09:34:19Z</dcterms:modified>
</cp:coreProperties>
</file>