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257" r:id="rId2"/>
    <p:sldId id="949" r:id="rId3"/>
    <p:sldId id="606" r:id="rId4"/>
    <p:sldId id="873" r:id="rId5"/>
    <p:sldId id="887" r:id="rId6"/>
    <p:sldId id="958" r:id="rId7"/>
    <p:sldId id="868" r:id="rId8"/>
    <p:sldId id="959" r:id="rId9"/>
    <p:sldId id="1071" r:id="rId10"/>
    <p:sldId id="960" r:id="rId11"/>
    <p:sldId id="923" r:id="rId12"/>
    <p:sldId id="901" r:id="rId13"/>
    <p:sldId id="942" r:id="rId14"/>
    <p:sldId id="1072" r:id="rId15"/>
    <p:sldId id="1092" r:id="rId16"/>
    <p:sldId id="1085" r:id="rId17"/>
    <p:sldId id="1086" r:id="rId18"/>
    <p:sldId id="1088" r:id="rId19"/>
    <p:sldId id="955" r:id="rId20"/>
    <p:sldId id="95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6586A8E-1BF8-47E4-9B70-92522426D48A}">
          <p14:sldIdLst>
            <p14:sldId id="257"/>
            <p14:sldId id="949"/>
            <p14:sldId id="606"/>
            <p14:sldId id="873"/>
            <p14:sldId id="887"/>
            <p14:sldId id="958"/>
            <p14:sldId id="868"/>
            <p14:sldId id="959"/>
            <p14:sldId id="1071"/>
            <p14:sldId id="960"/>
            <p14:sldId id="923"/>
            <p14:sldId id="901"/>
            <p14:sldId id="942"/>
            <p14:sldId id="1072"/>
            <p14:sldId id="1092"/>
            <p14:sldId id="1085"/>
            <p14:sldId id="1086"/>
            <p14:sldId id="1088"/>
            <p14:sldId id="955"/>
            <p14:sldId id="95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97734F-E391-E21D-CBB5-0891F221CB85}" name="Mifsud, Jacqueline" initials="JM" userId="S::jm4021@hw.ac.uk::48af67de-9c67-40b9-b874-045d9d3377e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E81B89-846E-4C3A-B1DC-152C0EF62AE5}" v="30" dt="2026-05-15T15:42:59.8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33" autoAdjust="0"/>
    <p:restoredTop sz="92252" autoAdjust="0"/>
  </p:normalViewPr>
  <p:slideViewPr>
    <p:cSldViewPr snapToGrid="0">
      <p:cViewPr>
        <p:scale>
          <a:sx n="75" d="100"/>
          <a:sy n="75" d="100"/>
        </p:scale>
        <p:origin x="1266" y="666"/>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fsud, Jacqueline" userId="48af67de-9c67-40b9-b874-045d9d3377e5" providerId="ADAL" clId="{4D09BD8C-38FD-49CE-9790-DE1AC8259271}"/>
    <pc:docChg chg="undo redo custSel delSld modSld delSection modSection">
      <pc:chgData name="Mifsud, Jacqueline" userId="48af67de-9c67-40b9-b874-045d9d3377e5" providerId="ADAL" clId="{4D09BD8C-38FD-49CE-9790-DE1AC8259271}" dt="2026-05-15T15:48:23.645" v="48" actId="12"/>
      <pc:docMkLst>
        <pc:docMk/>
      </pc:docMkLst>
      <pc:sldChg chg="del">
        <pc:chgData name="Mifsud, Jacqueline" userId="48af67de-9c67-40b9-b874-045d9d3377e5" providerId="ADAL" clId="{4D09BD8C-38FD-49CE-9790-DE1AC8259271}" dt="2026-05-15T15:28:23.802" v="0" actId="47"/>
        <pc:sldMkLst>
          <pc:docMk/>
          <pc:sldMk cId="556757038" sldId="372"/>
        </pc:sldMkLst>
      </pc:sldChg>
      <pc:sldChg chg="del">
        <pc:chgData name="Mifsud, Jacqueline" userId="48af67de-9c67-40b9-b874-045d9d3377e5" providerId="ADAL" clId="{4D09BD8C-38FD-49CE-9790-DE1AC8259271}" dt="2026-05-15T15:28:23.802" v="0" actId="47"/>
        <pc:sldMkLst>
          <pc:docMk/>
          <pc:sldMk cId="3446688577" sldId="394"/>
        </pc:sldMkLst>
      </pc:sldChg>
      <pc:sldChg chg="modSp mod">
        <pc:chgData name="Mifsud, Jacqueline" userId="48af67de-9c67-40b9-b874-045d9d3377e5" providerId="ADAL" clId="{4D09BD8C-38FD-49CE-9790-DE1AC8259271}" dt="2026-05-15T15:29:05.892" v="3" actId="20577"/>
        <pc:sldMkLst>
          <pc:docMk/>
          <pc:sldMk cId="1619821294" sldId="873"/>
        </pc:sldMkLst>
        <pc:spChg chg="mod">
          <ac:chgData name="Mifsud, Jacqueline" userId="48af67de-9c67-40b9-b874-045d9d3377e5" providerId="ADAL" clId="{4D09BD8C-38FD-49CE-9790-DE1AC8259271}" dt="2026-05-15T15:29:05.892" v="3" actId="20577"/>
          <ac:spMkLst>
            <pc:docMk/>
            <pc:sldMk cId="1619821294" sldId="873"/>
            <ac:spMk id="3" creationId="{B19AA4A1-3FAD-5411-D69A-2BB45ED667EB}"/>
          </ac:spMkLst>
        </pc:spChg>
      </pc:sldChg>
      <pc:sldChg chg="del">
        <pc:chgData name="Mifsud, Jacqueline" userId="48af67de-9c67-40b9-b874-045d9d3377e5" providerId="ADAL" clId="{4D09BD8C-38FD-49CE-9790-DE1AC8259271}" dt="2026-05-15T15:28:23.802" v="0" actId="47"/>
        <pc:sldMkLst>
          <pc:docMk/>
          <pc:sldMk cId="1330560721" sldId="930"/>
        </pc:sldMkLst>
      </pc:sldChg>
      <pc:sldChg chg="del">
        <pc:chgData name="Mifsud, Jacqueline" userId="48af67de-9c67-40b9-b874-045d9d3377e5" providerId="ADAL" clId="{4D09BD8C-38FD-49CE-9790-DE1AC8259271}" dt="2026-05-15T15:28:23.802" v="0" actId="47"/>
        <pc:sldMkLst>
          <pc:docMk/>
          <pc:sldMk cId="2024394296" sldId="937"/>
        </pc:sldMkLst>
      </pc:sldChg>
      <pc:sldChg chg="modSp mod">
        <pc:chgData name="Mifsud, Jacqueline" userId="48af67de-9c67-40b9-b874-045d9d3377e5" providerId="ADAL" clId="{4D09BD8C-38FD-49CE-9790-DE1AC8259271}" dt="2026-05-15T15:36:54.729" v="23" actId="207"/>
        <pc:sldMkLst>
          <pc:docMk/>
          <pc:sldMk cId="319763203" sldId="955"/>
        </pc:sldMkLst>
        <pc:spChg chg="mod ord">
          <ac:chgData name="Mifsud, Jacqueline" userId="48af67de-9c67-40b9-b874-045d9d3377e5" providerId="ADAL" clId="{4D09BD8C-38FD-49CE-9790-DE1AC8259271}" dt="2026-05-15T15:36:54.729" v="23" actId="207"/>
          <ac:spMkLst>
            <pc:docMk/>
            <pc:sldMk cId="319763203" sldId="955"/>
            <ac:spMk id="24" creationId="{9D69FDBA-D977-BB57-60CD-F4A1A920B233}"/>
          </ac:spMkLst>
        </pc:spChg>
      </pc:sldChg>
      <pc:sldChg chg="modSp mod">
        <pc:chgData name="Mifsud, Jacqueline" userId="48af67de-9c67-40b9-b874-045d9d3377e5" providerId="ADAL" clId="{4D09BD8C-38FD-49CE-9790-DE1AC8259271}" dt="2026-05-15T15:48:23.645" v="48" actId="12"/>
        <pc:sldMkLst>
          <pc:docMk/>
          <pc:sldMk cId="4056895217" sldId="1071"/>
        </pc:sldMkLst>
        <pc:spChg chg="mod">
          <ac:chgData name="Mifsud, Jacqueline" userId="48af67de-9c67-40b9-b874-045d9d3377e5" providerId="ADAL" clId="{4D09BD8C-38FD-49CE-9790-DE1AC8259271}" dt="2026-05-15T15:48:23.645" v="48" actId="12"/>
          <ac:spMkLst>
            <pc:docMk/>
            <pc:sldMk cId="4056895217" sldId="1071"/>
            <ac:spMk id="3" creationId="{CE6B8542-C1F3-03EC-E07B-11AE8B151B33}"/>
          </ac:spMkLst>
        </pc:spChg>
      </pc:sldChg>
      <pc:sldChg chg="del">
        <pc:chgData name="Mifsud, Jacqueline" userId="48af67de-9c67-40b9-b874-045d9d3377e5" providerId="ADAL" clId="{4D09BD8C-38FD-49CE-9790-DE1AC8259271}" dt="2026-05-15T15:28:23.802" v="0" actId="47"/>
        <pc:sldMkLst>
          <pc:docMk/>
          <pc:sldMk cId="413448346" sldId="1073"/>
        </pc:sldMkLst>
      </pc:sldChg>
      <pc:sldChg chg="del">
        <pc:chgData name="Mifsud, Jacqueline" userId="48af67de-9c67-40b9-b874-045d9d3377e5" providerId="ADAL" clId="{4D09BD8C-38FD-49CE-9790-DE1AC8259271}" dt="2026-05-15T15:28:23.802" v="0" actId="47"/>
        <pc:sldMkLst>
          <pc:docMk/>
          <pc:sldMk cId="958173803" sldId="1084"/>
        </pc:sldMkLst>
      </pc:sldChg>
      <pc:sldChg chg="modSp mod modAnim">
        <pc:chgData name="Mifsud, Jacqueline" userId="48af67de-9c67-40b9-b874-045d9d3377e5" providerId="ADAL" clId="{4D09BD8C-38FD-49CE-9790-DE1AC8259271}" dt="2026-05-15T15:37:30.415" v="31"/>
        <pc:sldMkLst>
          <pc:docMk/>
          <pc:sldMk cId="488954097" sldId="1085"/>
        </pc:sldMkLst>
        <pc:spChg chg="mod">
          <ac:chgData name="Mifsud, Jacqueline" userId="48af67de-9c67-40b9-b874-045d9d3377e5" providerId="ADAL" clId="{4D09BD8C-38FD-49CE-9790-DE1AC8259271}" dt="2026-05-15T15:37:10.863" v="25" actId="1076"/>
          <ac:spMkLst>
            <pc:docMk/>
            <pc:sldMk cId="488954097" sldId="1085"/>
            <ac:spMk id="20" creationId="{757E4B5D-5DF4-DA8C-504A-F6E1F9E4C5FC}"/>
          </ac:spMkLst>
        </pc:spChg>
      </pc:sldChg>
      <pc:sldChg chg="modSp">
        <pc:chgData name="Mifsud, Jacqueline" userId="48af67de-9c67-40b9-b874-045d9d3377e5" providerId="ADAL" clId="{4D09BD8C-38FD-49CE-9790-DE1AC8259271}" dt="2026-05-15T15:42:59.805" v="47" actId="20577"/>
        <pc:sldMkLst>
          <pc:docMk/>
          <pc:sldMk cId="2686675857" sldId="1086"/>
        </pc:sldMkLst>
        <pc:spChg chg="mod">
          <ac:chgData name="Mifsud, Jacqueline" userId="48af67de-9c67-40b9-b874-045d9d3377e5" providerId="ADAL" clId="{4D09BD8C-38FD-49CE-9790-DE1AC8259271}" dt="2026-05-15T15:42:59.805" v="47" actId="20577"/>
          <ac:spMkLst>
            <pc:docMk/>
            <pc:sldMk cId="2686675857" sldId="1086"/>
            <ac:spMk id="14" creationId="{357BA428-C8C2-4A42-DD77-9655915A9904}"/>
          </ac:spMkLst>
        </pc:spChg>
      </pc:sldChg>
      <pc:sldChg chg="modSp mod">
        <pc:chgData name="Mifsud, Jacqueline" userId="48af67de-9c67-40b9-b874-045d9d3377e5" providerId="ADAL" clId="{4D09BD8C-38FD-49CE-9790-DE1AC8259271}" dt="2026-05-15T15:30:31.775" v="5" actId="113"/>
        <pc:sldMkLst>
          <pc:docMk/>
          <pc:sldMk cId="2674664482" sldId="1088"/>
        </pc:sldMkLst>
        <pc:spChg chg="mod">
          <ac:chgData name="Mifsud, Jacqueline" userId="48af67de-9c67-40b9-b874-045d9d3377e5" providerId="ADAL" clId="{4D09BD8C-38FD-49CE-9790-DE1AC8259271}" dt="2026-05-15T15:30:31.775" v="5" actId="113"/>
          <ac:spMkLst>
            <pc:docMk/>
            <pc:sldMk cId="2674664482" sldId="1088"/>
            <ac:spMk id="6" creationId="{306284B5-132F-3633-A0C8-DF378AC132B2}"/>
          </ac:spMkLst>
        </pc:spChg>
      </pc:sldChg>
      <pc:sldChg chg="del">
        <pc:chgData name="Mifsud, Jacqueline" userId="48af67de-9c67-40b9-b874-045d9d3377e5" providerId="ADAL" clId="{4D09BD8C-38FD-49CE-9790-DE1AC8259271}" dt="2026-05-15T15:28:23.802" v="0" actId="47"/>
        <pc:sldMkLst>
          <pc:docMk/>
          <pc:sldMk cId="3783052550" sldId="1089"/>
        </pc:sldMkLst>
      </pc:sldChg>
      <pc:sldChg chg="del">
        <pc:chgData name="Mifsud, Jacqueline" userId="48af67de-9c67-40b9-b874-045d9d3377e5" providerId="ADAL" clId="{4D09BD8C-38FD-49CE-9790-DE1AC8259271}" dt="2026-05-15T15:28:23.802" v="0" actId="47"/>
        <pc:sldMkLst>
          <pc:docMk/>
          <pc:sldMk cId="2385570749" sldId="1090"/>
        </pc:sldMkLst>
      </pc:sldChg>
      <pc:sldChg chg="del">
        <pc:chgData name="Mifsud, Jacqueline" userId="48af67de-9c67-40b9-b874-045d9d3377e5" providerId="ADAL" clId="{4D09BD8C-38FD-49CE-9790-DE1AC8259271}" dt="2026-05-15T15:28:23.802" v="0" actId="47"/>
        <pc:sldMkLst>
          <pc:docMk/>
          <pc:sldMk cId="3221610172" sldId="1091"/>
        </pc:sldMkLst>
      </pc:sldChg>
      <pc:sldChg chg="del">
        <pc:chgData name="Mifsud, Jacqueline" userId="48af67de-9c67-40b9-b874-045d9d3377e5" providerId="ADAL" clId="{4D09BD8C-38FD-49CE-9790-DE1AC8259271}" dt="2026-05-15T15:28:23.802" v="0" actId="47"/>
        <pc:sldMkLst>
          <pc:docMk/>
          <pc:sldMk cId="3805888825" sldId="1093"/>
        </pc:sldMkLst>
      </pc:sldChg>
      <pc:sldChg chg="del">
        <pc:chgData name="Mifsud, Jacqueline" userId="48af67de-9c67-40b9-b874-045d9d3377e5" providerId="ADAL" clId="{4D09BD8C-38FD-49CE-9790-DE1AC8259271}" dt="2026-05-15T15:28:23.802" v="0" actId="47"/>
        <pc:sldMkLst>
          <pc:docMk/>
          <pc:sldMk cId="1165591370" sldId="1094"/>
        </pc:sldMkLst>
      </pc:sldChg>
      <pc:sldChg chg="del">
        <pc:chgData name="Mifsud, Jacqueline" userId="48af67de-9c67-40b9-b874-045d9d3377e5" providerId="ADAL" clId="{4D09BD8C-38FD-49CE-9790-DE1AC8259271}" dt="2026-05-15T15:28:23.802" v="0" actId="47"/>
        <pc:sldMkLst>
          <pc:docMk/>
          <pc:sldMk cId="2799917109" sldId="10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68033-A96D-465D-91CF-9099B22607C4}" type="datetimeFigureOut">
              <a:rPr lang="en-GB" smtClean="0"/>
              <a:t>15/05/2026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FF89EE-3605-4F57-A9D5-77EDD3141ABF}" type="slidenum">
              <a:rPr lang="en-GB" smtClean="0"/>
              <a:t>‹#›</a:t>
            </a:fld>
            <a:endParaRPr lang="en-GB"/>
          </a:p>
        </p:txBody>
      </p:sp>
    </p:spTree>
    <p:extLst>
      <p:ext uri="{BB962C8B-B14F-4D97-AF65-F5344CB8AC3E}">
        <p14:creationId xmlns:p14="http://schemas.microsoft.com/office/powerpoint/2010/main" val="1066522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afternoon everyone, I’m Jacqui, I’m a post-doc at Heriot-Watt working on the </a:t>
            </a:r>
            <a:r>
              <a:rPr lang="en-GB" dirty="0" err="1"/>
              <a:t>GeoSafe</a:t>
            </a:r>
            <a:r>
              <a:rPr lang="en-GB" dirty="0"/>
              <a:t> project. I will speak to you today about some of the work that I have been doing since joining the university, and specifically my talk today will look at “Unravelling Reactive Transport in Subsurface Rocks, and discuss whether we can reconcile some experimental data with numerical models. </a:t>
            </a:r>
          </a:p>
        </p:txBody>
      </p:sp>
      <p:sp>
        <p:nvSpPr>
          <p:cNvPr id="4" name="Slide Number Placeholder 3"/>
          <p:cNvSpPr>
            <a:spLocks noGrp="1"/>
          </p:cNvSpPr>
          <p:nvPr>
            <p:ph type="sldNum" sz="quarter" idx="5"/>
          </p:nvPr>
        </p:nvSpPr>
        <p:spPr/>
        <p:txBody>
          <a:bodyPr/>
          <a:lstStyle/>
          <a:p>
            <a:fld id="{57FF89EE-3605-4F57-A9D5-77EDD3141ABF}" type="slidenum">
              <a:rPr lang="en-GB" smtClean="0"/>
              <a:t>1</a:t>
            </a:fld>
            <a:endParaRPr lang="en-GB"/>
          </a:p>
        </p:txBody>
      </p:sp>
    </p:spTree>
    <p:extLst>
      <p:ext uri="{BB962C8B-B14F-4D97-AF65-F5344CB8AC3E}">
        <p14:creationId xmlns:p14="http://schemas.microsoft.com/office/powerpoint/2010/main" val="716592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preliminary results show that in our simulations, the outlet is reach after around, 2-3 </a:t>
            </a:r>
            <a:r>
              <a:rPr lang="en-GB" dirty="0" err="1"/>
              <a:t>PV_injected</a:t>
            </a:r>
            <a:r>
              <a:rPr lang="en-GB" dirty="0"/>
              <a:t>. Yet, in the experiments, this takes over 15 pore-volumes injected, so having consulted our colleagues on this the first suspicion is that there is some sorption going on in the experiments, which was not anticipated.</a:t>
            </a:r>
          </a:p>
        </p:txBody>
      </p:sp>
      <p:sp>
        <p:nvSpPr>
          <p:cNvPr id="4" name="Slide Number Placeholder 3"/>
          <p:cNvSpPr>
            <a:spLocks noGrp="1"/>
          </p:cNvSpPr>
          <p:nvPr>
            <p:ph type="sldNum" sz="quarter" idx="5"/>
          </p:nvPr>
        </p:nvSpPr>
        <p:spPr/>
        <p:txBody>
          <a:bodyPr/>
          <a:lstStyle/>
          <a:p>
            <a:fld id="{57FF89EE-3605-4F57-A9D5-77EDD3141ABF}" type="slidenum">
              <a:rPr lang="en-GB" smtClean="0"/>
              <a:t>12</a:t>
            </a:fld>
            <a:endParaRPr lang="en-GB"/>
          </a:p>
        </p:txBody>
      </p:sp>
    </p:spTree>
    <p:extLst>
      <p:ext uri="{BB962C8B-B14F-4D97-AF65-F5344CB8AC3E}">
        <p14:creationId xmlns:p14="http://schemas.microsoft.com/office/powerpoint/2010/main" val="982359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in order to determine how much sorption there is, they perform some batch sorption experiments, so the idea is to take 1g of disaggregated rock and 30ppm fluorescein in 10ml of groundwater, then after an equilibration period of one week they measure the amount of fluorescein sorbed, and we have this value of distribution coefficient </a:t>
            </a:r>
            <a:r>
              <a:rPr lang="en-GB" dirty="0" err="1"/>
              <a:t>Kd</a:t>
            </a:r>
            <a:r>
              <a:rPr lang="en-GB" dirty="0"/>
              <a:t> here which is equal to 1.96ml/g. </a:t>
            </a:r>
          </a:p>
          <a:p>
            <a:endParaRPr lang="en-GB" dirty="0"/>
          </a:p>
          <a:p>
            <a:r>
              <a:rPr lang="en-GB" dirty="0"/>
              <a:t>(i.e. we assume that after 7 days that fluorescein has equilibrated). </a:t>
            </a:r>
          </a:p>
          <a:p>
            <a:endParaRPr lang="en-GB" dirty="0"/>
          </a:p>
          <a:p>
            <a:r>
              <a:rPr lang="en-GB" dirty="0"/>
              <a:t>https://taylorandfrancis.com/knowledge/Medicine_and_healthcare/Pharmaceutical_medicine/Distribution_coefficient/ </a:t>
            </a:r>
          </a:p>
        </p:txBody>
      </p:sp>
      <p:sp>
        <p:nvSpPr>
          <p:cNvPr id="4" name="Slide Number Placeholder 3"/>
          <p:cNvSpPr>
            <a:spLocks noGrp="1"/>
          </p:cNvSpPr>
          <p:nvPr>
            <p:ph type="sldNum" sz="quarter" idx="5"/>
          </p:nvPr>
        </p:nvSpPr>
        <p:spPr/>
        <p:txBody>
          <a:bodyPr/>
          <a:lstStyle/>
          <a:p>
            <a:fld id="{57FF89EE-3605-4F57-A9D5-77EDD3141ABF}" type="slidenum">
              <a:rPr lang="en-GB" smtClean="0"/>
              <a:t>13</a:t>
            </a:fld>
            <a:endParaRPr lang="en-GB"/>
          </a:p>
        </p:txBody>
      </p:sp>
    </p:spTree>
    <p:extLst>
      <p:ext uri="{BB962C8B-B14F-4D97-AF65-F5344CB8AC3E}">
        <p14:creationId xmlns:p14="http://schemas.microsoft.com/office/powerpoint/2010/main" val="3281091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4F3A94-8BF3-4313-A906-6CECE93E0CC7}" type="slidenum">
              <a:rPr lang="en-GB" smtClean="0"/>
              <a:t>14</a:t>
            </a:fld>
            <a:endParaRPr lang="en-GB"/>
          </a:p>
        </p:txBody>
      </p:sp>
    </p:spTree>
    <p:extLst>
      <p:ext uri="{BB962C8B-B14F-4D97-AF65-F5344CB8AC3E}">
        <p14:creationId xmlns:p14="http://schemas.microsoft.com/office/powerpoint/2010/main" val="1589361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9A0C6-E6E0-0817-869A-8C1228DBB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3A4C35-29D8-C320-D30A-CD6E139A7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C09297-E195-7316-7D0F-F2BF7B68D0F3}"/>
              </a:ext>
            </a:extLst>
          </p:cNvPr>
          <p:cNvSpPr>
            <a:spLocks noGrp="1"/>
          </p:cNvSpPr>
          <p:nvPr>
            <p:ph type="body" idx="1"/>
          </p:nvPr>
        </p:nvSpPr>
        <p:spPr/>
        <p:txBody>
          <a:bodyPr/>
          <a:lstStyle/>
          <a:p>
            <a:r>
              <a:rPr lang="en-GB" dirty="0"/>
              <a:t>So even by implementing the linear sorption model in the 1D </a:t>
            </a:r>
            <a:r>
              <a:rPr lang="en-GB" dirty="0" err="1"/>
              <a:t>Phreeqc</a:t>
            </a:r>
            <a:r>
              <a:rPr lang="en-GB" dirty="0"/>
              <a:t> model we see a huge improvement in the match with the experiments, however there is still some deviation between the experiments and the </a:t>
            </a:r>
            <a:r>
              <a:rPr lang="en-GB" dirty="0" err="1"/>
              <a:t>Phreeqc</a:t>
            </a:r>
            <a:r>
              <a:rPr lang="en-GB" dirty="0"/>
              <a:t> model, which we want to try and improve if we can. We attribute this to dispersion, but we do not know how much dispersion we have in our geometry.</a:t>
            </a:r>
          </a:p>
        </p:txBody>
      </p:sp>
      <p:sp>
        <p:nvSpPr>
          <p:cNvPr id="4" name="Slide Number Placeholder 3">
            <a:extLst>
              <a:ext uri="{FF2B5EF4-FFF2-40B4-BE49-F238E27FC236}">
                <a16:creationId xmlns:a16="http://schemas.microsoft.com/office/drawing/2014/main" id="{B5789C78-3D98-5930-14E0-478BD7B2F089}"/>
              </a:ext>
            </a:extLst>
          </p:cNvPr>
          <p:cNvSpPr>
            <a:spLocks noGrp="1"/>
          </p:cNvSpPr>
          <p:nvPr>
            <p:ph type="sldNum" sz="quarter" idx="5"/>
          </p:nvPr>
        </p:nvSpPr>
        <p:spPr/>
        <p:txBody>
          <a:bodyPr/>
          <a:lstStyle/>
          <a:p>
            <a:fld id="{57FF89EE-3605-4F57-A9D5-77EDD3141ABF}" type="slidenum">
              <a:rPr lang="en-GB" smtClean="0"/>
              <a:t>15</a:t>
            </a:fld>
            <a:endParaRPr lang="en-GB"/>
          </a:p>
        </p:txBody>
      </p:sp>
    </p:spTree>
    <p:extLst>
      <p:ext uri="{BB962C8B-B14F-4D97-AF65-F5344CB8AC3E}">
        <p14:creationId xmlns:p14="http://schemas.microsoft.com/office/powerpoint/2010/main" val="1857278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4F3A94-8BF3-4313-A906-6CECE93E0CC7}" type="slidenum">
              <a:rPr lang="en-GB" smtClean="0"/>
              <a:t>17</a:t>
            </a:fld>
            <a:endParaRPr lang="en-GB"/>
          </a:p>
        </p:txBody>
      </p:sp>
    </p:spTree>
    <p:extLst>
      <p:ext uri="{BB962C8B-B14F-4D97-AF65-F5344CB8AC3E}">
        <p14:creationId xmlns:p14="http://schemas.microsoft.com/office/powerpoint/2010/main" val="2097066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4F3A94-8BF3-4313-A906-6CECE93E0CC7}" type="slidenum">
              <a:rPr lang="en-GB" smtClean="0"/>
              <a:t>18</a:t>
            </a:fld>
            <a:endParaRPr lang="en-GB"/>
          </a:p>
        </p:txBody>
      </p:sp>
    </p:spTree>
    <p:extLst>
      <p:ext uri="{BB962C8B-B14F-4D97-AF65-F5344CB8AC3E}">
        <p14:creationId xmlns:p14="http://schemas.microsoft.com/office/powerpoint/2010/main" val="2924327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2B489-5FBD-ABD5-4158-1CAA0C1BA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A9E407-4050-1101-B215-33A3215F2C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278687-57CE-3CAF-B63F-9ACD7FABED4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4A95A08-B52B-E4E8-E01E-90A1E2375293}"/>
              </a:ext>
            </a:extLst>
          </p:cNvPr>
          <p:cNvSpPr>
            <a:spLocks noGrp="1"/>
          </p:cNvSpPr>
          <p:nvPr>
            <p:ph type="sldNum" sz="quarter" idx="5"/>
          </p:nvPr>
        </p:nvSpPr>
        <p:spPr/>
        <p:txBody>
          <a:bodyPr/>
          <a:lstStyle/>
          <a:p>
            <a:fld id="{57FF89EE-3605-4F57-A9D5-77EDD3141ABF}" type="slidenum">
              <a:rPr lang="en-GB" smtClean="0"/>
              <a:t>20</a:t>
            </a:fld>
            <a:endParaRPr lang="en-GB"/>
          </a:p>
        </p:txBody>
      </p:sp>
    </p:spTree>
    <p:extLst>
      <p:ext uri="{BB962C8B-B14F-4D97-AF65-F5344CB8AC3E}">
        <p14:creationId xmlns:p14="http://schemas.microsoft.com/office/powerpoint/2010/main" val="3183973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work at Heriot-Watt is part of the </a:t>
            </a:r>
            <a:r>
              <a:rPr lang="en-GB" dirty="0" err="1"/>
              <a:t>GeoSafe</a:t>
            </a:r>
            <a:r>
              <a:rPr lang="en-GB" dirty="0"/>
              <a:t> project so I thought it would be good to introduce the scope of the project. </a:t>
            </a:r>
            <a:br>
              <a:rPr lang="en-GB" dirty="0"/>
            </a:br>
            <a:br>
              <a:rPr lang="en-GB" dirty="0"/>
            </a:br>
            <a:r>
              <a:rPr lang="en-GB" dirty="0"/>
              <a:t>The aim of the </a:t>
            </a:r>
            <a:r>
              <a:rPr lang="en-GB" dirty="0" err="1"/>
              <a:t>GeoSafe</a:t>
            </a:r>
            <a:r>
              <a:rPr lang="en-GB" dirty="0"/>
              <a:t> project is to conduct fundamental research that will advance our understanding related to hosting a Geological Disposal Facility (GDF), for radioactive waste, within Lower Strength Sedimentary Rock formations in the UK. We are predominantly looking at 3 challenge areas, Geological isolation, contaminant pathways, and mathematical modelling.</a:t>
            </a:r>
            <a:br>
              <a:rPr lang="en-GB" dirty="0"/>
            </a:br>
            <a:br>
              <a:rPr lang="en-GB" dirty="0"/>
            </a:br>
            <a:r>
              <a:rPr lang="en-GB" dirty="0"/>
              <a:t>The project is between 7 UK research organisations, 5 universities, Imperial, Manchester, Liverpool, Leeds, Heriot-Watt and two institutions, the UK National Nuclear Laboratory and the British Geological Survey.</a:t>
            </a:r>
            <a:br>
              <a:rPr lang="en-GB" dirty="0"/>
            </a:br>
            <a:endParaRPr lang="en-GB" dirty="0"/>
          </a:p>
          <a:p>
            <a:pPr lvl="0"/>
            <a:r>
              <a:rPr lang="en-GB" dirty="0"/>
              <a:t>If you are interested in more detail on the project, the project website is now live.</a:t>
            </a:r>
            <a:br>
              <a:rPr lang="en-GB" dirty="0"/>
            </a:br>
            <a:br>
              <a:rPr lang="en-GB" dirty="0"/>
            </a:br>
            <a:br>
              <a:rPr lang="en-GB" dirty="0"/>
            </a:br>
            <a:r>
              <a:rPr lang="en-GB" dirty="0"/>
              <a:t>** </a:t>
            </a:r>
            <a:br>
              <a:rPr lang="en-GB" dirty="0"/>
            </a:br>
            <a:br>
              <a:rPr lang="en-GB" dirty="0"/>
            </a:br>
            <a:r>
              <a:rPr lang="en-GB" sz="1200" b="1" kern="1200" dirty="0">
                <a:solidFill>
                  <a:schemeClr val="tx1"/>
                </a:solidFill>
                <a:effectLst/>
                <a:latin typeface="+mn-lt"/>
                <a:ea typeface="+mn-ea"/>
                <a:cs typeface="+mn-cs"/>
              </a:rPr>
              <a:t>Geological isolation challenges: </a:t>
            </a:r>
            <a:r>
              <a:rPr lang="en-GB" sz="1200" kern="1200" dirty="0">
                <a:solidFill>
                  <a:schemeClr val="tx1"/>
                </a:solidFill>
                <a:effectLst/>
                <a:latin typeface="+mn-lt"/>
                <a:ea typeface="+mn-ea"/>
                <a:cs typeface="+mn-cs"/>
              </a:rPr>
              <a:t>characterisation and </a:t>
            </a:r>
            <a:r>
              <a:rPr lang="en-GB" sz="1200" b="1" kern="1200" dirty="0">
                <a:solidFill>
                  <a:schemeClr val="tx1"/>
                </a:solidFill>
                <a:effectLst/>
                <a:latin typeface="+mn-lt"/>
                <a:ea typeface="+mn-ea"/>
                <a:cs typeface="+mn-cs"/>
              </a:rPr>
              <a:t>conceptualisation of geological complexity and heterogeneity</a:t>
            </a:r>
            <a:r>
              <a:rPr lang="en-GB" sz="1200" kern="1200" dirty="0">
                <a:solidFill>
                  <a:schemeClr val="tx1"/>
                </a:solidFill>
                <a:effectLst/>
                <a:latin typeface="+mn-lt"/>
                <a:ea typeface="+mn-ea"/>
                <a:cs typeface="+mn-cs"/>
              </a:rPr>
              <a:t> at multiple length and time scales within LSSRs </a:t>
            </a:r>
          </a:p>
          <a:p>
            <a:pPr lvl="0"/>
            <a:r>
              <a:rPr lang="en-GB" sz="1200" b="1" kern="1200" dirty="0">
                <a:solidFill>
                  <a:schemeClr val="tx1"/>
                </a:solidFill>
                <a:effectLst/>
                <a:latin typeface="+mn-lt"/>
                <a:ea typeface="+mn-ea"/>
                <a:cs typeface="+mn-cs"/>
              </a:rPr>
              <a:t>Contaminant pathways: </a:t>
            </a:r>
            <a:r>
              <a:rPr lang="en-GB" sz="1200" kern="1200" dirty="0">
                <a:solidFill>
                  <a:schemeClr val="tx1"/>
                </a:solidFill>
                <a:effectLst/>
                <a:latin typeface="+mn-lt"/>
                <a:ea typeface="+mn-ea"/>
                <a:cs typeface="+mn-cs"/>
              </a:rPr>
              <a:t>developing a mechanistic understanding of retention and/or transport within LSSRs </a:t>
            </a:r>
          </a:p>
          <a:p>
            <a:pPr lvl="0"/>
            <a:r>
              <a:rPr lang="en-GB" sz="1200" b="1" kern="1200" dirty="0">
                <a:solidFill>
                  <a:schemeClr val="tx1"/>
                </a:solidFill>
                <a:effectLst/>
                <a:latin typeface="+mn-lt"/>
                <a:ea typeface="+mn-ea"/>
                <a:cs typeface="+mn-cs"/>
              </a:rPr>
              <a:t>Mathematical models: </a:t>
            </a:r>
            <a:r>
              <a:rPr lang="en-GB" sz="1200" kern="1200" dirty="0">
                <a:solidFill>
                  <a:schemeClr val="tx1"/>
                </a:solidFill>
                <a:effectLst/>
                <a:latin typeface="+mn-lt"/>
                <a:ea typeface="+mn-ea"/>
                <a:cs typeface="+mn-cs"/>
              </a:rPr>
              <a:t>development of system level mathematical models of key sedimentary systems. </a:t>
            </a:r>
          </a:p>
          <a:p>
            <a:endParaRPr lang="en-GB" dirty="0"/>
          </a:p>
        </p:txBody>
      </p:sp>
      <p:sp>
        <p:nvSpPr>
          <p:cNvPr id="4" name="Slide Number Placeholder 3"/>
          <p:cNvSpPr>
            <a:spLocks noGrp="1"/>
          </p:cNvSpPr>
          <p:nvPr>
            <p:ph type="sldNum" sz="quarter" idx="5"/>
          </p:nvPr>
        </p:nvSpPr>
        <p:spPr/>
        <p:txBody>
          <a:bodyPr/>
          <a:lstStyle/>
          <a:p>
            <a:fld id="{57FF89EE-3605-4F57-A9D5-77EDD3141ABF}" type="slidenum">
              <a:rPr lang="en-GB" smtClean="0"/>
              <a:t>2</a:t>
            </a:fld>
            <a:endParaRPr lang="en-GB"/>
          </a:p>
        </p:txBody>
      </p:sp>
    </p:spTree>
    <p:extLst>
      <p:ext uri="{BB962C8B-B14F-4D97-AF65-F5344CB8AC3E}">
        <p14:creationId xmlns:p14="http://schemas.microsoft.com/office/powerpoint/2010/main" val="154684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It is a highly collaborative effort between the various institutions, and brings together experts from all over the UK. The following schematic gives an overview of the different bits of research being conducted and where, so we have people working on rock characterisation, multi-scale imaging, radiochemistry etc, and you can see that here at Heriot-Watt in Edinburgh we are predominantly concerned with the reactive transport modelling and specifically we are looking at pore-scale reactive transport modelling. </a:t>
            </a:r>
          </a:p>
          <a:p>
            <a:endParaRPr lang="en-GB" dirty="0"/>
          </a:p>
          <a:p>
            <a:r>
              <a:rPr lang="en-GB" dirty="0"/>
              <a:t>(We are also mainly working with colleagues working on multi-scale imaging and radiochemistry.)</a:t>
            </a:r>
          </a:p>
        </p:txBody>
      </p:sp>
      <p:sp>
        <p:nvSpPr>
          <p:cNvPr id="4" name="Slide Number Placeholder 3"/>
          <p:cNvSpPr>
            <a:spLocks noGrp="1"/>
          </p:cNvSpPr>
          <p:nvPr>
            <p:ph type="sldNum" sz="quarter" idx="10"/>
          </p:nvPr>
        </p:nvSpPr>
        <p:spPr/>
        <p:txBody>
          <a:bodyPr/>
          <a:lstStyle/>
          <a:p>
            <a:fld id="{5006A22E-767E-0341-AB5A-EE07A350D08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is our work at Heriot-Watt relevant to the GDF programme?</a:t>
            </a:r>
          </a:p>
          <a:p>
            <a:endParaRPr lang="en-GB" dirty="0"/>
          </a:p>
          <a:p>
            <a:r>
              <a:rPr lang="en-GB" dirty="0"/>
              <a:t>Many of you will know that geochemistry impacts the fate of radionuclides in the subsurface. What we are concerned with in our work is the pore-scale which might not seem immediately relevant to the large-scale of a GDF. Yet this small-scale characterisation will lead to better modelling at the larger scale.</a:t>
            </a:r>
          </a:p>
          <a:p>
            <a:endParaRPr lang="en-GB" dirty="0"/>
          </a:p>
          <a:p>
            <a:r>
              <a:rPr lang="en-GB" dirty="0"/>
              <a:t>Also although the workflow I will show today can be applied to any rock, we are specifically investigating subsurface rocks targeted by </a:t>
            </a:r>
            <a:r>
              <a:rPr lang="en-GB" dirty="0" err="1"/>
              <a:t>GeoSafe</a:t>
            </a:r>
            <a:r>
              <a:rPr lang="en-GB" dirty="0"/>
              <a:t>.</a:t>
            </a:r>
          </a:p>
          <a:p>
            <a:endParaRPr lang="en-GB" dirty="0"/>
          </a:p>
          <a:p>
            <a:r>
              <a:rPr lang="en-GB" dirty="0"/>
              <a:t>Finally, one of the benefits of modelling is that we can perform parametric studies fairly quickly in comparison to experiments, and this helps us understand effects e.g. how does a higher or lower flowrate impact radionuclide transport?</a:t>
            </a:r>
          </a:p>
          <a:p>
            <a:endParaRPr lang="en-GB" dirty="0"/>
          </a:p>
          <a:p>
            <a:r>
              <a:rPr lang="en-GB" dirty="0"/>
              <a:t>And more broadly, output parameters from our simulations will output directly to reactive transport upscaling. </a:t>
            </a:r>
          </a:p>
          <a:p>
            <a:br>
              <a:rPr lang="en-GB" dirty="0"/>
            </a:br>
            <a:r>
              <a:rPr lang="en-GB" dirty="0"/>
              <a:t>(Refer to comments from Julien’s talk in March meeting.)</a:t>
            </a:r>
          </a:p>
          <a:p>
            <a:endParaRPr lang="en-GB" dirty="0"/>
          </a:p>
        </p:txBody>
      </p:sp>
      <p:sp>
        <p:nvSpPr>
          <p:cNvPr id="4" name="Slide Number Placeholder 3"/>
          <p:cNvSpPr>
            <a:spLocks noGrp="1"/>
          </p:cNvSpPr>
          <p:nvPr>
            <p:ph type="sldNum" sz="quarter" idx="5"/>
          </p:nvPr>
        </p:nvSpPr>
        <p:spPr/>
        <p:txBody>
          <a:bodyPr/>
          <a:lstStyle/>
          <a:p>
            <a:fld id="{57FF89EE-3605-4F57-A9D5-77EDD3141ABF}" type="slidenum">
              <a:rPr lang="en-GB" smtClean="0"/>
              <a:t>4</a:t>
            </a:fld>
            <a:endParaRPr lang="en-GB"/>
          </a:p>
        </p:txBody>
      </p:sp>
    </p:spTree>
    <p:extLst>
      <p:ext uri="{BB962C8B-B14F-4D97-AF65-F5344CB8AC3E}">
        <p14:creationId xmlns:p14="http://schemas.microsoft.com/office/powerpoint/2010/main" val="468882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hopefully by this point you have a better idea of the capabilities of GeoChemFoam, now in the next part of my talk I will discuss how we apply this open-source code and leverage some of its capabilities in our </a:t>
            </a:r>
            <a:r>
              <a:rPr lang="en-GB" dirty="0" err="1"/>
              <a:t>GeoSafe</a:t>
            </a:r>
            <a:r>
              <a:rPr lang="en-GB" dirty="0"/>
              <a:t> project.</a:t>
            </a:r>
          </a:p>
          <a:p>
            <a:endParaRPr lang="en-GB" dirty="0"/>
          </a:p>
          <a:p>
            <a:r>
              <a:rPr lang="en-GB" dirty="0"/>
              <a:t>(A few slides back I introduced the concept of Digital Rock Physics and how we can perform simulations on the exact pore-space.) </a:t>
            </a:r>
            <a:br>
              <a:rPr lang="en-GB" dirty="0"/>
            </a:br>
            <a:br>
              <a:rPr lang="en-GB" dirty="0"/>
            </a:br>
            <a:r>
              <a:rPr lang="en-GB" dirty="0"/>
              <a:t>In this part of our </a:t>
            </a:r>
            <a:r>
              <a:rPr lang="en-GB" dirty="0" err="1"/>
              <a:t>GeoSafe</a:t>
            </a:r>
            <a:r>
              <a:rPr lang="en-GB" dirty="0"/>
              <a:t> work we are working closely with the University of Manchester, and the UK National Nuclear Laboratory. So first our collaborators are running some experiments on this flow through cell, so it’s a sample of crushed rock pressed into this </a:t>
            </a:r>
            <a:r>
              <a:rPr lang="en-GB" dirty="0" err="1"/>
              <a:t>perspex</a:t>
            </a:r>
            <a:r>
              <a:rPr lang="en-GB" dirty="0"/>
              <a:t> slide, then this same sample is sent to another group at Manchester which performs the imaging, and finally that experimental data and images come to us at Heriot Watt where we plug them into our simulator.</a:t>
            </a:r>
          </a:p>
          <a:p>
            <a:br>
              <a:rPr lang="en-GB" dirty="0"/>
            </a:br>
            <a:endParaRPr lang="en-GB" dirty="0"/>
          </a:p>
        </p:txBody>
      </p:sp>
      <p:sp>
        <p:nvSpPr>
          <p:cNvPr id="4" name="Slide Number Placeholder 3"/>
          <p:cNvSpPr>
            <a:spLocks noGrp="1"/>
          </p:cNvSpPr>
          <p:nvPr>
            <p:ph type="sldNum" sz="quarter" idx="5"/>
          </p:nvPr>
        </p:nvSpPr>
        <p:spPr/>
        <p:txBody>
          <a:bodyPr/>
          <a:lstStyle/>
          <a:p>
            <a:fld id="{57FF89EE-3605-4F57-A9D5-77EDD3141ABF}" type="slidenum">
              <a:rPr lang="en-GB" smtClean="0"/>
              <a:t>5</a:t>
            </a:fld>
            <a:endParaRPr lang="en-GB"/>
          </a:p>
        </p:txBody>
      </p:sp>
    </p:spTree>
    <p:extLst>
      <p:ext uri="{BB962C8B-B14F-4D97-AF65-F5344CB8AC3E}">
        <p14:creationId xmlns:p14="http://schemas.microsoft.com/office/powerpoint/2010/main" val="618537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FF89EE-3605-4F57-A9D5-77EDD3141ABF}" type="slidenum">
              <a:rPr lang="en-GB" smtClean="0"/>
              <a:t>6</a:t>
            </a:fld>
            <a:endParaRPr lang="en-GB"/>
          </a:p>
        </p:txBody>
      </p:sp>
    </p:spTree>
    <p:extLst>
      <p:ext uri="{BB962C8B-B14F-4D97-AF65-F5344CB8AC3E}">
        <p14:creationId xmlns:p14="http://schemas.microsoft.com/office/powerpoint/2010/main" val="2493724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FF89EE-3605-4F57-A9D5-77EDD3141ABF}" type="slidenum">
              <a:rPr lang="en-GB" smtClean="0"/>
              <a:t>7</a:t>
            </a:fld>
            <a:endParaRPr lang="en-GB"/>
          </a:p>
        </p:txBody>
      </p:sp>
    </p:spTree>
    <p:extLst>
      <p:ext uri="{BB962C8B-B14F-4D97-AF65-F5344CB8AC3E}">
        <p14:creationId xmlns:p14="http://schemas.microsoft.com/office/powerpoint/2010/main" val="3317078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FF89EE-3605-4F57-A9D5-77EDD3141ABF}" type="slidenum">
              <a:rPr lang="en-GB" smtClean="0"/>
              <a:t>9</a:t>
            </a:fld>
            <a:endParaRPr lang="en-GB"/>
          </a:p>
        </p:txBody>
      </p:sp>
    </p:spTree>
    <p:extLst>
      <p:ext uri="{BB962C8B-B14F-4D97-AF65-F5344CB8AC3E}">
        <p14:creationId xmlns:p14="http://schemas.microsoft.com/office/powerpoint/2010/main" val="1879268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8A50D-0722-6772-EE07-F327C2F2B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827684-98EA-CA82-B910-74501E6A78E2}"/>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E943F069-41CF-F20D-1BB1-916EB496EF36}"/>
                  </a:ext>
                </a:extLst>
              </p:cNvPr>
              <p:cNvSpPr>
                <a:spLocks noGrp="1"/>
              </p:cNvSpPr>
              <p:nvPr>
                <p:ph type="body" idx="1"/>
              </p:nvPr>
            </p:nvSpPr>
            <p:spPr/>
            <p:txBody>
              <a:bodyPr/>
              <a:lstStyle/>
              <a:p>
                <a:r>
                  <a:rPr lang="en-GB" dirty="0"/>
                  <a:t>Note that these animations assume the porosity is 10%, i.e. microporosity is fully non-porous. </a:t>
                </a:r>
              </a:p>
              <a:p>
                <a:endParaRPr lang="en-GB" dirty="0"/>
              </a:p>
              <a:p>
                <a:r>
                  <a:rPr lang="en-GB" dirty="0"/>
                  <a:t>Different Peclet numbers modelled by changing value of diffusion coefficient </a:t>
                </a:r>
                <a14:m>
                  <m:oMath xmlns:m="http://schemas.openxmlformats.org/officeDocument/2006/math">
                    <m:r>
                      <a:rPr lang="en-GB" b="0" i="1" smtClean="0">
                        <a:latin typeface="Cambria Math" panose="02040503050406030204" pitchFamily="18" charset="0"/>
                      </a:rPr>
                      <m:t>𝐷</m:t>
                    </m:r>
                  </m:oMath>
                </a14:m>
                <a:endParaRPr lang="en-GB" dirty="0"/>
              </a:p>
            </p:txBody>
          </p:sp>
        </mc:Choice>
        <mc:Fallback xmlns="">
          <p:sp>
            <p:nvSpPr>
              <p:cNvPr id="3" name="Notes Placeholder 2">
                <a:extLst>
                  <a:ext uri="{FF2B5EF4-FFF2-40B4-BE49-F238E27FC236}">
                    <a16:creationId xmlns:a16="http://schemas.microsoft.com/office/drawing/2014/main" id="{A2C23BEA-788D-17FA-E21A-1DD88B31ED98}"/>
                  </a:ext>
                </a:extLst>
              </p:cNvPr>
              <p:cNvSpPr>
                <a:spLocks noGrp="1"/>
              </p:cNvSpPr>
              <p:nvPr>
                <p:ph type="body" idx="1"/>
              </p:nvPr>
            </p:nvSpPr>
            <p:spPr/>
            <p:txBody>
              <a:bodyPr/>
              <a:lstStyle/>
              <a:p>
                <a:r>
                  <a:rPr lang="en-GB" dirty="0"/>
                  <a:t>The core-scale Peclet number tells us what is going to arrive first at the outlet, and if this flow reaching the outlet would be advection or diffusion dominated. In this case, we see that</a:t>
                </a:r>
                <a:r>
                  <a:rPr lang="en-GB" baseline="0" dirty="0"/>
                  <a:t> </a:t>
                </a:r>
                <a:r>
                  <a:rPr lang="en-GB" b="0" i="0" baseline="0">
                    <a:latin typeface="Cambria Math" panose="02040503050406030204" pitchFamily="18" charset="0"/>
                  </a:rPr>
                  <a:t>𝑃𝑒_𝑐𝑜𝑟𝑒</a:t>
                </a:r>
                <a:r>
                  <a:rPr lang="en-GB" dirty="0"/>
                  <a:t> is always great</a:t>
                </a:r>
                <a:r>
                  <a:rPr lang="en-GB" baseline="0" dirty="0"/>
                  <a:t>er than 1, so the flow at the core-scale is advection dominated. In contrast, the pore-scale Peclet number tells us whether the flow will be advection or diffusion dominated to the NEXT PORE, rather than at the core-scale. </a:t>
                </a:r>
                <a:br>
                  <a:rPr lang="en-GB" dirty="0"/>
                </a:br>
                <a:br>
                  <a:rPr lang="en-GB" dirty="0"/>
                </a:br>
                <a:br>
                  <a:rPr lang="en-GB" dirty="0"/>
                </a:br>
                <a:br>
                  <a:rPr lang="en-GB" dirty="0"/>
                </a:br>
                <a:r>
                  <a:rPr lang="en-GB" dirty="0"/>
                  <a:t>Note that the results for Tout were obtained using the </a:t>
                </a:r>
                <a:r>
                  <a:rPr lang="en-GB" dirty="0" err="1"/>
                  <a:t>processScalarOutlet</a:t>
                </a:r>
                <a:r>
                  <a:rPr lang="en-GB" dirty="0"/>
                  <a:t> utility but without the </a:t>
                </a:r>
                <a:r>
                  <a:rPr lang="en-GB" dirty="0" err="1"/>
                  <a:t>gSum</a:t>
                </a:r>
                <a:r>
                  <a:rPr lang="en-GB" dirty="0"/>
                  <a:t> option implemented by Julien</a:t>
                </a:r>
              </a:p>
              <a:p>
                <a:endParaRPr lang="en-GB" dirty="0"/>
              </a:p>
              <a:p>
                <a:r>
                  <a:rPr lang="en-GB" dirty="0"/>
                  <a:t>The simulations are located on HWLX0048 here: ~/works/</a:t>
                </a:r>
                <a:r>
                  <a:rPr lang="en-GB" dirty="0" err="1"/>
                  <a:t>breakthroughPellet</a:t>
                </a:r>
                <a:r>
                  <a:rPr lang="en-GB" dirty="0"/>
                  <a:t>/</a:t>
                </a:r>
                <a:r>
                  <a:rPr lang="en-GB" dirty="0" err="1"/>
                  <a:t>crop_not_distort</a:t>
                </a:r>
                <a:r>
                  <a:rPr lang="en-GB" dirty="0"/>
                  <a:t>/</a:t>
                </a:r>
                <a:r>
                  <a:rPr lang="en-GB" dirty="0" err="1"/>
                  <a:t>newimages</a:t>
                </a:r>
                <a:r>
                  <a:rPr lang="en-GB" dirty="0"/>
                  <a:t>/</a:t>
                </a:r>
                <a:r>
                  <a:rPr lang="en-GB" dirty="0" err="1"/>
                  <a:t>sims_for_pres</a:t>
                </a:r>
                <a:r>
                  <a:rPr lang="en-GB" dirty="0"/>
                  <a:t>/Pellet_vdev_crop_half_Pdrop_00015_200_crop1_devscripts_newimg_Pe_0_1 ; Pe_1; Pe_10</a:t>
                </a:r>
              </a:p>
            </p:txBody>
          </p:sp>
        </mc:Fallback>
      </mc:AlternateContent>
      <p:sp>
        <p:nvSpPr>
          <p:cNvPr id="4" name="Slide Number Placeholder 3">
            <a:extLst>
              <a:ext uri="{FF2B5EF4-FFF2-40B4-BE49-F238E27FC236}">
                <a16:creationId xmlns:a16="http://schemas.microsoft.com/office/drawing/2014/main" id="{8A0AB693-61BF-2FF1-5F5E-59503237469F}"/>
              </a:ext>
            </a:extLst>
          </p:cNvPr>
          <p:cNvSpPr>
            <a:spLocks noGrp="1"/>
          </p:cNvSpPr>
          <p:nvPr>
            <p:ph type="sldNum" sz="quarter" idx="5"/>
          </p:nvPr>
        </p:nvSpPr>
        <p:spPr/>
        <p:txBody>
          <a:bodyPr/>
          <a:lstStyle/>
          <a:p>
            <a:fld id="{57FF89EE-3605-4F57-A9D5-77EDD3141ABF}" type="slidenum">
              <a:rPr lang="en-GB" smtClean="0"/>
              <a:t>11</a:t>
            </a:fld>
            <a:endParaRPr lang="en-GB"/>
          </a:p>
        </p:txBody>
      </p:sp>
    </p:spTree>
    <p:extLst>
      <p:ext uri="{BB962C8B-B14F-4D97-AF65-F5344CB8AC3E}">
        <p14:creationId xmlns:p14="http://schemas.microsoft.com/office/powerpoint/2010/main" val="1625055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D919C-7342-C43C-8CD1-680A583A8D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B06924C-EB08-66E5-3FF8-106E4C902D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0DE48E5-DB21-4F8D-33EF-23659EF564E1}"/>
              </a:ext>
            </a:extLst>
          </p:cNvPr>
          <p:cNvSpPr>
            <a:spLocks noGrp="1"/>
          </p:cNvSpPr>
          <p:nvPr>
            <p:ph type="dt" sz="half" idx="10"/>
          </p:nvPr>
        </p:nvSpPr>
        <p:spPr/>
        <p:txBody>
          <a:bodyPr/>
          <a:lstStyle/>
          <a:p>
            <a:fld id="{C0C5A51D-BEFF-47B4-AECE-8456E421E50E}" type="datetime1">
              <a:rPr lang="en-GB" smtClean="0"/>
              <a:t>15/05/2026</a:t>
            </a:fld>
            <a:endParaRPr lang="en-GB"/>
          </a:p>
        </p:txBody>
      </p:sp>
      <p:sp>
        <p:nvSpPr>
          <p:cNvPr id="5" name="Footer Placeholder 4">
            <a:extLst>
              <a:ext uri="{FF2B5EF4-FFF2-40B4-BE49-F238E27FC236}">
                <a16:creationId xmlns:a16="http://schemas.microsoft.com/office/drawing/2014/main" id="{68F1FB8B-17CA-DF66-86A0-2436AEBF23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3D9D69-212D-CD6D-C56F-4C8F4AA1901D}"/>
              </a:ext>
            </a:extLst>
          </p:cNvPr>
          <p:cNvSpPr>
            <a:spLocks noGrp="1"/>
          </p:cNvSpPr>
          <p:nvPr>
            <p:ph type="sldNum" sz="quarter" idx="12"/>
          </p:nvPr>
        </p:nvSpPr>
        <p:spPr/>
        <p:txBody>
          <a:bodyPr/>
          <a:lstStyle/>
          <a:p>
            <a:fld id="{2EE3E44C-30B3-47D2-A456-407822E63BEC}" type="slidenum">
              <a:rPr lang="en-GB" smtClean="0"/>
              <a:t>‹#›</a:t>
            </a:fld>
            <a:endParaRPr lang="en-GB"/>
          </a:p>
        </p:txBody>
      </p:sp>
    </p:spTree>
    <p:extLst>
      <p:ext uri="{BB962C8B-B14F-4D97-AF65-F5344CB8AC3E}">
        <p14:creationId xmlns:p14="http://schemas.microsoft.com/office/powerpoint/2010/main" val="15228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E447-51C2-62D3-A443-C256374FE3A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DE23BB-FA92-D112-A96A-DF8314387A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200034-71B3-B76B-2078-98A1BB0A9110}"/>
              </a:ext>
            </a:extLst>
          </p:cNvPr>
          <p:cNvSpPr>
            <a:spLocks noGrp="1"/>
          </p:cNvSpPr>
          <p:nvPr>
            <p:ph type="dt" sz="half" idx="10"/>
          </p:nvPr>
        </p:nvSpPr>
        <p:spPr/>
        <p:txBody>
          <a:bodyPr/>
          <a:lstStyle/>
          <a:p>
            <a:fld id="{4F260F5F-8C09-4CAF-A4AF-E6E2F92A729A}" type="datetime1">
              <a:rPr lang="en-GB" smtClean="0"/>
              <a:t>15/05/2026</a:t>
            </a:fld>
            <a:endParaRPr lang="en-GB"/>
          </a:p>
        </p:txBody>
      </p:sp>
      <p:sp>
        <p:nvSpPr>
          <p:cNvPr id="5" name="Footer Placeholder 4">
            <a:extLst>
              <a:ext uri="{FF2B5EF4-FFF2-40B4-BE49-F238E27FC236}">
                <a16:creationId xmlns:a16="http://schemas.microsoft.com/office/drawing/2014/main" id="{D66104B6-AEC9-37A2-5209-8071CB0F7D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7FBF68-E314-24CC-F367-7C644411064D}"/>
              </a:ext>
            </a:extLst>
          </p:cNvPr>
          <p:cNvSpPr>
            <a:spLocks noGrp="1"/>
          </p:cNvSpPr>
          <p:nvPr>
            <p:ph type="sldNum" sz="quarter" idx="12"/>
          </p:nvPr>
        </p:nvSpPr>
        <p:spPr/>
        <p:txBody>
          <a:bodyPr/>
          <a:lstStyle/>
          <a:p>
            <a:fld id="{2EE3E44C-30B3-47D2-A456-407822E63BEC}" type="slidenum">
              <a:rPr lang="en-GB" smtClean="0"/>
              <a:t>‹#›</a:t>
            </a:fld>
            <a:endParaRPr lang="en-GB"/>
          </a:p>
        </p:txBody>
      </p:sp>
    </p:spTree>
    <p:extLst>
      <p:ext uri="{BB962C8B-B14F-4D97-AF65-F5344CB8AC3E}">
        <p14:creationId xmlns:p14="http://schemas.microsoft.com/office/powerpoint/2010/main" val="144957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1C7F6-E347-C368-AEF6-6806883413B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6F8A7E-E2A5-1168-A48A-BD0E6EF463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27FDE3-25E2-8FDC-BA0F-4FDFABD40E90}"/>
              </a:ext>
            </a:extLst>
          </p:cNvPr>
          <p:cNvSpPr>
            <a:spLocks noGrp="1"/>
          </p:cNvSpPr>
          <p:nvPr>
            <p:ph type="dt" sz="half" idx="10"/>
          </p:nvPr>
        </p:nvSpPr>
        <p:spPr/>
        <p:txBody>
          <a:bodyPr/>
          <a:lstStyle/>
          <a:p>
            <a:fld id="{C1CF0F05-39EA-46A9-B67C-584F938996F7}" type="datetime1">
              <a:rPr lang="en-GB" smtClean="0"/>
              <a:t>15/05/2026</a:t>
            </a:fld>
            <a:endParaRPr lang="en-GB"/>
          </a:p>
        </p:txBody>
      </p:sp>
      <p:sp>
        <p:nvSpPr>
          <p:cNvPr id="5" name="Footer Placeholder 4">
            <a:extLst>
              <a:ext uri="{FF2B5EF4-FFF2-40B4-BE49-F238E27FC236}">
                <a16:creationId xmlns:a16="http://schemas.microsoft.com/office/drawing/2014/main" id="{64C17B7D-4F33-F7A2-8AF6-49E4FEEAFF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065C4B-C66F-BE61-21AB-30D43BD1DEBA}"/>
              </a:ext>
            </a:extLst>
          </p:cNvPr>
          <p:cNvSpPr>
            <a:spLocks noGrp="1"/>
          </p:cNvSpPr>
          <p:nvPr>
            <p:ph type="sldNum" sz="quarter" idx="12"/>
          </p:nvPr>
        </p:nvSpPr>
        <p:spPr/>
        <p:txBody>
          <a:bodyPr/>
          <a:lstStyle/>
          <a:p>
            <a:fld id="{2EE3E44C-30B3-47D2-A456-407822E63BEC}" type="slidenum">
              <a:rPr lang="en-GB" smtClean="0"/>
              <a:t>‹#›</a:t>
            </a:fld>
            <a:endParaRPr lang="en-GB"/>
          </a:p>
        </p:txBody>
      </p:sp>
    </p:spTree>
    <p:extLst>
      <p:ext uri="{BB962C8B-B14F-4D97-AF65-F5344CB8AC3E}">
        <p14:creationId xmlns:p14="http://schemas.microsoft.com/office/powerpoint/2010/main" val="3841459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0409-1DCB-B740-2CE2-E98BDA6138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161C70-7ED6-97E2-92C4-320FC2F6C9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346B4B-FD50-0E67-17EC-7ADAE53DDF06}"/>
              </a:ext>
            </a:extLst>
          </p:cNvPr>
          <p:cNvSpPr>
            <a:spLocks noGrp="1"/>
          </p:cNvSpPr>
          <p:nvPr>
            <p:ph type="dt" sz="half" idx="10"/>
          </p:nvPr>
        </p:nvSpPr>
        <p:spPr/>
        <p:txBody>
          <a:bodyPr/>
          <a:lstStyle/>
          <a:p>
            <a:fld id="{EBC56D88-60CA-49A8-A0C2-EE34357ADF4B}" type="datetime1">
              <a:rPr lang="en-GB" smtClean="0"/>
              <a:t>15/05/2026</a:t>
            </a:fld>
            <a:endParaRPr lang="en-GB"/>
          </a:p>
        </p:txBody>
      </p:sp>
      <p:sp>
        <p:nvSpPr>
          <p:cNvPr id="5" name="Footer Placeholder 4">
            <a:extLst>
              <a:ext uri="{FF2B5EF4-FFF2-40B4-BE49-F238E27FC236}">
                <a16:creationId xmlns:a16="http://schemas.microsoft.com/office/drawing/2014/main" id="{C11A11D4-7E76-8CD0-8EA6-90F8F903A2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ADA4EB-A9EB-9453-86C7-3EA8F55E9424}"/>
              </a:ext>
            </a:extLst>
          </p:cNvPr>
          <p:cNvSpPr>
            <a:spLocks noGrp="1"/>
          </p:cNvSpPr>
          <p:nvPr>
            <p:ph type="sldNum" sz="quarter" idx="12"/>
          </p:nvPr>
        </p:nvSpPr>
        <p:spPr/>
        <p:txBody>
          <a:bodyPr/>
          <a:lstStyle/>
          <a:p>
            <a:fld id="{2EE3E44C-30B3-47D2-A456-407822E63BEC}" type="slidenum">
              <a:rPr lang="en-GB" smtClean="0"/>
              <a:t>‹#›</a:t>
            </a:fld>
            <a:endParaRPr lang="en-GB"/>
          </a:p>
        </p:txBody>
      </p:sp>
    </p:spTree>
    <p:extLst>
      <p:ext uri="{BB962C8B-B14F-4D97-AF65-F5344CB8AC3E}">
        <p14:creationId xmlns:p14="http://schemas.microsoft.com/office/powerpoint/2010/main" val="3581480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13A8A-FE4C-CE50-2D35-C2C7683393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40EF02-532F-40E1-8874-A5D6E12882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43076F-2FF5-F5BC-9955-5CA859E751F1}"/>
              </a:ext>
            </a:extLst>
          </p:cNvPr>
          <p:cNvSpPr>
            <a:spLocks noGrp="1"/>
          </p:cNvSpPr>
          <p:nvPr>
            <p:ph type="dt" sz="half" idx="10"/>
          </p:nvPr>
        </p:nvSpPr>
        <p:spPr/>
        <p:txBody>
          <a:bodyPr/>
          <a:lstStyle/>
          <a:p>
            <a:fld id="{875FA700-6380-49C6-907B-CADCEB6EDBDF}" type="datetime1">
              <a:rPr lang="en-GB" smtClean="0"/>
              <a:t>15/05/2026</a:t>
            </a:fld>
            <a:endParaRPr lang="en-GB"/>
          </a:p>
        </p:txBody>
      </p:sp>
      <p:sp>
        <p:nvSpPr>
          <p:cNvPr id="5" name="Footer Placeholder 4">
            <a:extLst>
              <a:ext uri="{FF2B5EF4-FFF2-40B4-BE49-F238E27FC236}">
                <a16:creationId xmlns:a16="http://schemas.microsoft.com/office/drawing/2014/main" id="{DE68942E-6ADA-915B-05FA-27F89050A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1A556B-D963-108C-373E-1854ABECCABF}"/>
              </a:ext>
            </a:extLst>
          </p:cNvPr>
          <p:cNvSpPr>
            <a:spLocks noGrp="1"/>
          </p:cNvSpPr>
          <p:nvPr>
            <p:ph type="sldNum" sz="quarter" idx="12"/>
          </p:nvPr>
        </p:nvSpPr>
        <p:spPr/>
        <p:txBody>
          <a:bodyPr/>
          <a:lstStyle/>
          <a:p>
            <a:fld id="{2EE3E44C-30B3-47D2-A456-407822E63BEC}" type="slidenum">
              <a:rPr lang="en-GB" smtClean="0"/>
              <a:t>‹#›</a:t>
            </a:fld>
            <a:endParaRPr lang="en-GB"/>
          </a:p>
        </p:txBody>
      </p:sp>
    </p:spTree>
    <p:extLst>
      <p:ext uri="{BB962C8B-B14F-4D97-AF65-F5344CB8AC3E}">
        <p14:creationId xmlns:p14="http://schemas.microsoft.com/office/powerpoint/2010/main" val="4268773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68FFB-3F42-55E0-4511-E71271C28ED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3EAAFD-0A5A-B7AA-0749-18B2CAC503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3E94D18-9135-C0D8-016E-C1ADC8255D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1611D50-296C-59BF-12F5-AB1355226474}"/>
              </a:ext>
            </a:extLst>
          </p:cNvPr>
          <p:cNvSpPr>
            <a:spLocks noGrp="1"/>
          </p:cNvSpPr>
          <p:nvPr>
            <p:ph type="dt" sz="half" idx="10"/>
          </p:nvPr>
        </p:nvSpPr>
        <p:spPr/>
        <p:txBody>
          <a:bodyPr/>
          <a:lstStyle/>
          <a:p>
            <a:fld id="{342A17BA-E8CC-440D-B954-3FA25FD88DC3}" type="datetime1">
              <a:rPr lang="en-GB" smtClean="0"/>
              <a:t>15/05/2026</a:t>
            </a:fld>
            <a:endParaRPr lang="en-GB"/>
          </a:p>
        </p:txBody>
      </p:sp>
      <p:sp>
        <p:nvSpPr>
          <p:cNvPr id="6" name="Footer Placeholder 5">
            <a:extLst>
              <a:ext uri="{FF2B5EF4-FFF2-40B4-BE49-F238E27FC236}">
                <a16:creationId xmlns:a16="http://schemas.microsoft.com/office/drawing/2014/main" id="{4B7ADAC9-5981-628A-D46A-DA0A539CD2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3A53A1-B233-482A-CBDC-B95F546F41E4}"/>
              </a:ext>
            </a:extLst>
          </p:cNvPr>
          <p:cNvSpPr>
            <a:spLocks noGrp="1"/>
          </p:cNvSpPr>
          <p:nvPr>
            <p:ph type="sldNum" sz="quarter" idx="12"/>
          </p:nvPr>
        </p:nvSpPr>
        <p:spPr/>
        <p:txBody>
          <a:bodyPr/>
          <a:lstStyle/>
          <a:p>
            <a:fld id="{2EE3E44C-30B3-47D2-A456-407822E63BEC}" type="slidenum">
              <a:rPr lang="en-GB" smtClean="0"/>
              <a:t>‹#›</a:t>
            </a:fld>
            <a:endParaRPr lang="en-GB"/>
          </a:p>
        </p:txBody>
      </p:sp>
    </p:spTree>
    <p:extLst>
      <p:ext uri="{BB962C8B-B14F-4D97-AF65-F5344CB8AC3E}">
        <p14:creationId xmlns:p14="http://schemas.microsoft.com/office/powerpoint/2010/main" val="1632978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510CB-8EEB-FF82-097A-9E7742D6D6D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6B3CF0-2232-2FB4-A1D6-C68D80CEA4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F1E248-3AB0-B03D-2A9D-DA86506E8C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160F1DD-35D2-20FE-312E-D0561C8A8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79C186-6286-7386-F7DB-5839911634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A4F55B9-A3CA-491F-A50C-038E99359C8F}"/>
              </a:ext>
            </a:extLst>
          </p:cNvPr>
          <p:cNvSpPr>
            <a:spLocks noGrp="1"/>
          </p:cNvSpPr>
          <p:nvPr>
            <p:ph type="dt" sz="half" idx="10"/>
          </p:nvPr>
        </p:nvSpPr>
        <p:spPr/>
        <p:txBody>
          <a:bodyPr/>
          <a:lstStyle/>
          <a:p>
            <a:fld id="{8710E22C-0A1A-41EF-9510-3D25333F16C7}" type="datetime1">
              <a:rPr lang="en-GB" smtClean="0"/>
              <a:t>15/05/2026</a:t>
            </a:fld>
            <a:endParaRPr lang="en-GB"/>
          </a:p>
        </p:txBody>
      </p:sp>
      <p:sp>
        <p:nvSpPr>
          <p:cNvPr id="8" name="Footer Placeholder 7">
            <a:extLst>
              <a:ext uri="{FF2B5EF4-FFF2-40B4-BE49-F238E27FC236}">
                <a16:creationId xmlns:a16="http://schemas.microsoft.com/office/drawing/2014/main" id="{A2A42C77-11C2-5091-511F-0C6A0FAF57E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D0DD1E-7336-F448-91A9-F18802C51DE9}"/>
              </a:ext>
            </a:extLst>
          </p:cNvPr>
          <p:cNvSpPr>
            <a:spLocks noGrp="1"/>
          </p:cNvSpPr>
          <p:nvPr>
            <p:ph type="sldNum" sz="quarter" idx="12"/>
          </p:nvPr>
        </p:nvSpPr>
        <p:spPr/>
        <p:txBody>
          <a:bodyPr/>
          <a:lstStyle/>
          <a:p>
            <a:fld id="{2EE3E44C-30B3-47D2-A456-407822E63BEC}" type="slidenum">
              <a:rPr lang="en-GB" smtClean="0"/>
              <a:t>‹#›</a:t>
            </a:fld>
            <a:endParaRPr lang="en-GB"/>
          </a:p>
        </p:txBody>
      </p:sp>
    </p:spTree>
    <p:extLst>
      <p:ext uri="{BB962C8B-B14F-4D97-AF65-F5344CB8AC3E}">
        <p14:creationId xmlns:p14="http://schemas.microsoft.com/office/powerpoint/2010/main" val="3187955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79D0-8459-3A26-DD3E-AB0F5A0D39F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367388-72D2-4C2A-B393-75E37025971D}"/>
              </a:ext>
            </a:extLst>
          </p:cNvPr>
          <p:cNvSpPr>
            <a:spLocks noGrp="1"/>
          </p:cNvSpPr>
          <p:nvPr>
            <p:ph type="dt" sz="half" idx="10"/>
          </p:nvPr>
        </p:nvSpPr>
        <p:spPr/>
        <p:txBody>
          <a:bodyPr/>
          <a:lstStyle/>
          <a:p>
            <a:fld id="{00ACD2EF-E1B0-4368-8E29-C572A8FD2CBF}" type="datetime1">
              <a:rPr lang="en-GB" smtClean="0"/>
              <a:t>15/05/2026</a:t>
            </a:fld>
            <a:endParaRPr lang="en-GB"/>
          </a:p>
        </p:txBody>
      </p:sp>
      <p:sp>
        <p:nvSpPr>
          <p:cNvPr id="4" name="Footer Placeholder 3">
            <a:extLst>
              <a:ext uri="{FF2B5EF4-FFF2-40B4-BE49-F238E27FC236}">
                <a16:creationId xmlns:a16="http://schemas.microsoft.com/office/drawing/2014/main" id="{678054AC-058B-A8F2-601A-3AA5E0CA7F2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6B689F2-C6A2-3F5A-0990-5F106A0015AA}"/>
              </a:ext>
            </a:extLst>
          </p:cNvPr>
          <p:cNvSpPr>
            <a:spLocks noGrp="1"/>
          </p:cNvSpPr>
          <p:nvPr>
            <p:ph type="sldNum" sz="quarter" idx="12"/>
          </p:nvPr>
        </p:nvSpPr>
        <p:spPr/>
        <p:txBody>
          <a:bodyPr/>
          <a:lstStyle/>
          <a:p>
            <a:fld id="{2EE3E44C-30B3-47D2-A456-407822E63BEC}" type="slidenum">
              <a:rPr lang="en-GB" smtClean="0"/>
              <a:t>‹#›</a:t>
            </a:fld>
            <a:endParaRPr lang="en-GB"/>
          </a:p>
        </p:txBody>
      </p:sp>
    </p:spTree>
    <p:extLst>
      <p:ext uri="{BB962C8B-B14F-4D97-AF65-F5344CB8AC3E}">
        <p14:creationId xmlns:p14="http://schemas.microsoft.com/office/powerpoint/2010/main" val="895099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391F65-2CC0-393B-3734-C6B10A37904D}"/>
              </a:ext>
            </a:extLst>
          </p:cNvPr>
          <p:cNvSpPr>
            <a:spLocks noGrp="1"/>
          </p:cNvSpPr>
          <p:nvPr>
            <p:ph type="dt" sz="half" idx="10"/>
          </p:nvPr>
        </p:nvSpPr>
        <p:spPr/>
        <p:txBody>
          <a:bodyPr/>
          <a:lstStyle/>
          <a:p>
            <a:fld id="{D2766E51-ED1B-422D-B41C-B209E22C4E56}" type="datetime1">
              <a:rPr lang="en-GB" smtClean="0"/>
              <a:t>15/05/2026</a:t>
            </a:fld>
            <a:endParaRPr lang="en-GB"/>
          </a:p>
        </p:txBody>
      </p:sp>
      <p:sp>
        <p:nvSpPr>
          <p:cNvPr id="3" name="Footer Placeholder 2">
            <a:extLst>
              <a:ext uri="{FF2B5EF4-FFF2-40B4-BE49-F238E27FC236}">
                <a16:creationId xmlns:a16="http://schemas.microsoft.com/office/drawing/2014/main" id="{1B3C0740-F134-E1CD-801F-43256F1E515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D7E06A4-DEBF-EC07-C5DA-2786D100217B}"/>
              </a:ext>
            </a:extLst>
          </p:cNvPr>
          <p:cNvSpPr>
            <a:spLocks noGrp="1"/>
          </p:cNvSpPr>
          <p:nvPr>
            <p:ph type="sldNum" sz="quarter" idx="12"/>
          </p:nvPr>
        </p:nvSpPr>
        <p:spPr/>
        <p:txBody>
          <a:bodyPr/>
          <a:lstStyle/>
          <a:p>
            <a:fld id="{2EE3E44C-30B3-47D2-A456-407822E63BEC}" type="slidenum">
              <a:rPr lang="en-GB" smtClean="0"/>
              <a:t>‹#›</a:t>
            </a:fld>
            <a:endParaRPr lang="en-GB"/>
          </a:p>
        </p:txBody>
      </p:sp>
    </p:spTree>
    <p:extLst>
      <p:ext uri="{BB962C8B-B14F-4D97-AF65-F5344CB8AC3E}">
        <p14:creationId xmlns:p14="http://schemas.microsoft.com/office/powerpoint/2010/main" val="391483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C460-DAC5-ACF2-AC8F-06351FEC5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E1A3E0C-B36A-2AC3-66F4-8E2C9F5F04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CE5A66F-215F-1CCE-BCAE-D56F79C7E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B6BF54-48A2-7BA7-E2CD-D853E97B7DA0}"/>
              </a:ext>
            </a:extLst>
          </p:cNvPr>
          <p:cNvSpPr>
            <a:spLocks noGrp="1"/>
          </p:cNvSpPr>
          <p:nvPr>
            <p:ph type="dt" sz="half" idx="10"/>
          </p:nvPr>
        </p:nvSpPr>
        <p:spPr/>
        <p:txBody>
          <a:bodyPr/>
          <a:lstStyle/>
          <a:p>
            <a:fld id="{7335BD9D-0677-4C03-B6ED-4173BDB55E49}" type="datetime1">
              <a:rPr lang="en-GB" smtClean="0"/>
              <a:t>15/05/2026</a:t>
            </a:fld>
            <a:endParaRPr lang="en-GB"/>
          </a:p>
        </p:txBody>
      </p:sp>
      <p:sp>
        <p:nvSpPr>
          <p:cNvPr id="6" name="Footer Placeholder 5">
            <a:extLst>
              <a:ext uri="{FF2B5EF4-FFF2-40B4-BE49-F238E27FC236}">
                <a16:creationId xmlns:a16="http://schemas.microsoft.com/office/drawing/2014/main" id="{1949C6AA-CFF5-2AFA-63FF-FBD49A7ECA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70B42A-466B-813D-30F6-A63143F0C56E}"/>
              </a:ext>
            </a:extLst>
          </p:cNvPr>
          <p:cNvSpPr>
            <a:spLocks noGrp="1"/>
          </p:cNvSpPr>
          <p:nvPr>
            <p:ph type="sldNum" sz="quarter" idx="12"/>
          </p:nvPr>
        </p:nvSpPr>
        <p:spPr/>
        <p:txBody>
          <a:bodyPr/>
          <a:lstStyle/>
          <a:p>
            <a:fld id="{2EE3E44C-30B3-47D2-A456-407822E63BEC}" type="slidenum">
              <a:rPr lang="en-GB" smtClean="0"/>
              <a:t>‹#›</a:t>
            </a:fld>
            <a:endParaRPr lang="en-GB"/>
          </a:p>
        </p:txBody>
      </p:sp>
    </p:spTree>
    <p:extLst>
      <p:ext uri="{BB962C8B-B14F-4D97-AF65-F5344CB8AC3E}">
        <p14:creationId xmlns:p14="http://schemas.microsoft.com/office/powerpoint/2010/main" val="626589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87F1-3BE4-99FC-E135-2EDA9C356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8DC38B8-6425-F6C8-4F4D-C4A35EA8F7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D116353-F870-9DB7-A454-08CC0321C6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F9AE2D-87DB-5381-90D0-1B4F96851418}"/>
              </a:ext>
            </a:extLst>
          </p:cNvPr>
          <p:cNvSpPr>
            <a:spLocks noGrp="1"/>
          </p:cNvSpPr>
          <p:nvPr>
            <p:ph type="dt" sz="half" idx="10"/>
          </p:nvPr>
        </p:nvSpPr>
        <p:spPr/>
        <p:txBody>
          <a:bodyPr/>
          <a:lstStyle/>
          <a:p>
            <a:fld id="{FAA5E7F6-08F0-44F9-9ED7-7BD82BCA5FE2}" type="datetime1">
              <a:rPr lang="en-GB" smtClean="0"/>
              <a:t>15/05/2026</a:t>
            </a:fld>
            <a:endParaRPr lang="en-GB"/>
          </a:p>
        </p:txBody>
      </p:sp>
      <p:sp>
        <p:nvSpPr>
          <p:cNvPr id="6" name="Footer Placeholder 5">
            <a:extLst>
              <a:ext uri="{FF2B5EF4-FFF2-40B4-BE49-F238E27FC236}">
                <a16:creationId xmlns:a16="http://schemas.microsoft.com/office/drawing/2014/main" id="{3323B043-E1DA-6171-7C7A-171367FE15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296C35-1264-638E-BFCD-BF05903188A9}"/>
              </a:ext>
            </a:extLst>
          </p:cNvPr>
          <p:cNvSpPr>
            <a:spLocks noGrp="1"/>
          </p:cNvSpPr>
          <p:nvPr>
            <p:ph type="sldNum" sz="quarter" idx="12"/>
          </p:nvPr>
        </p:nvSpPr>
        <p:spPr/>
        <p:txBody>
          <a:bodyPr/>
          <a:lstStyle/>
          <a:p>
            <a:fld id="{2EE3E44C-30B3-47D2-A456-407822E63BEC}" type="slidenum">
              <a:rPr lang="en-GB" smtClean="0"/>
              <a:t>‹#›</a:t>
            </a:fld>
            <a:endParaRPr lang="en-GB"/>
          </a:p>
        </p:txBody>
      </p:sp>
    </p:spTree>
    <p:extLst>
      <p:ext uri="{BB962C8B-B14F-4D97-AF65-F5344CB8AC3E}">
        <p14:creationId xmlns:p14="http://schemas.microsoft.com/office/powerpoint/2010/main" val="1328129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D2612-715B-1C7D-D7BF-C55BB1D7C1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44291A-D176-BCBF-B99F-951B0D6E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C1A6F1-FD4D-A292-9120-59B962B74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A709EC-D41F-4214-B108-FCEB43FC3B91}" type="datetime1">
              <a:rPr lang="en-GB" smtClean="0"/>
              <a:t>15/05/2026</a:t>
            </a:fld>
            <a:endParaRPr lang="en-GB"/>
          </a:p>
        </p:txBody>
      </p:sp>
      <p:sp>
        <p:nvSpPr>
          <p:cNvPr id="5" name="Footer Placeholder 4">
            <a:extLst>
              <a:ext uri="{FF2B5EF4-FFF2-40B4-BE49-F238E27FC236}">
                <a16:creationId xmlns:a16="http://schemas.microsoft.com/office/drawing/2014/main" id="{78F84274-E3FF-76D2-0934-3A631E3BC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3C8442B-1FE3-EFA1-A27C-5B4A1C6478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EE3E44C-30B3-47D2-A456-407822E63BEC}" type="slidenum">
              <a:rPr lang="en-GB" smtClean="0"/>
              <a:t>‹#›</a:t>
            </a:fld>
            <a:endParaRPr lang="en-GB"/>
          </a:p>
        </p:txBody>
      </p:sp>
    </p:spTree>
    <p:extLst>
      <p:ext uri="{BB962C8B-B14F-4D97-AF65-F5344CB8AC3E}">
        <p14:creationId xmlns:p14="http://schemas.microsoft.com/office/powerpoint/2010/main" val="863291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mailto:J.Mifsud@hw.ac.uk" TargetMode="Externa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tif"/><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18" Type="http://schemas.openxmlformats.org/officeDocument/2006/relationships/image" Target="../media/image27.jpg"/><Relationship Id="rId3" Type="http://schemas.microsoft.com/office/2007/relationships/media" Target="../media/media2.mp4"/><Relationship Id="rId7" Type="http://schemas.openxmlformats.org/officeDocument/2006/relationships/image" Target="../media/image29.png"/><Relationship Id="rId12" Type="http://schemas.openxmlformats.org/officeDocument/2006/relationships/image" Target="../media/image32.png"/><Relationship Id="rId17" Type="http://schemas.openxmlformats.org/officeDocument/2006/relationships/image" Target="../media/image1.png"/><Relationship Id="rId2" Type="http://schemas.openxmlformats.org/officeDocument/2006/relationships/video" Target="../media/media1.mp4"/><Relationship Id="rId16" Type="http://schemas.openxmlformats.org/officeDocument/2006/relationships/image" Target="../media/image50.png"/><Relationship Id="rId20" Type="http://schemas.microsoft.com/office/2007/relationships/hdphoto" Target="../media/hdphoto1.wdp"/><Relationship Id="rId1" Type="http://schemas.microsoft.com/office/2007/relationships/media" Target="../media/media1.mp4"/><Relationship Id="rId6" Type="http://schemas.openxmlformats.org/officeDocument/2006/relationships/notesSlide" Target="../notesSlides/notesSlide9.xml"/><Relationship Id="rId11" Type="http://schemas.openxmlformats.org/officeDocument/2006/relationships/hyperlink" Target="http://www.github.com/GeoChemFoam" TargetMode="External"/><Relationship Id="rId5" Type="http://schemas.openxmlformats.org/officeDocument/2006/relationships/slideLayout" Target="../slideLayouts/slideLayout2.xml"/><Relationship Id="rId15" Type="http://schemas.openxmlformats.org/officeDocument/2006/relationships/image" Target="../media/image350.png"/><Relationship Id="rId10" Type="http://schemas.openxmlformats.org/officeDocument/2006/relationships/hyperlink" Target="https://github.com/GeoChemFoam" TargetMode="External"/><Relationship Id="rId19" Type="http://schemas.openxmlformats.org/officeDocument/2006/relationships/image" Target="../media/image2.png"/><Relationship Id="rId4" Type="http://schemas.openxmlformats.org/officeDocument/2006/relationships/video" Target="../media/media2.mp4"/><Relationship Id="rId9" Type="http://schemas.openxmlformats.org/officeDocument/2006/relationships/image" Target="../media/image20.png"/><Relationship Id="rId14" Type="http://schemas.openxmlformats.org/officeDocument/2006/relationships/image" Target="../media/image34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150.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5.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usgs.gov/software/phreeqc-version-3"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emf"/><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7" Type="http://schemas.openxmlformats.org/officeDocument/2006/relationships/image" Target="../media/image27.jp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520.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3.emf"/><Relationship Id="rId7"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00.png"/><Relationship Id="rId4" Type="http://schemas.openxmlformats.org/officeDocument/2006/relationships/image" Target="../media/image53.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540.png"/><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5.png"/><Relationship Id="rId5" Type="http://schemas.openxmlformats.org/officeDocument/2006/relationships/image" Target="../media/image56.png"/><Relationship Id="rId4" Type="http://schemas.openxmlformats.org/officeDocument/2006/relationships/notesSlide" Target="../notesSlides/notesSlide15.xml"/><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18" Type="http://schemas.openxmlformats.org/officeDocument/2006/relationships/image" Target="../media/image54.png"/><Relationship Id="rId3" Type="http://schemas.openxmlformats.org/officeDocument/2006/relationships/hyperlink" Target="https://geosafeproject.co.uk/" TargetMode="External"/><Relationship Id="rId7" Type="http://schemas.openxmlformats.org/officeDocument/2006/relationships/image" Target="../media/image50.jpg"/><Relationship Id="rId12" Type="http://schemas.openxmlformats.org/officeDocument/2006/relationships/image" Target="../media/image6.png"/><Relationship Id="rId17" Type="http://schemas.openxmlformats.org/officeDocument/2006/relationships/image" Target="../media/image52.png"/><Relationship Id="rId2" Type="http://schemas.openxmlformats.org/officeDocument/2006/relationships/hyperlink" Target="https://digiporflow.site.hw.ac.uk/" TargetMode="Externa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doi.org/10.5281/zenodo.14507040" TargetMode="External"/><Relationship Id="rId11" Type="http://schemas.openxmlformats.org/officeDocument/2006/relationships/image" Target="../media/image5.png"/><Relationship Id="rId5" Type="http://schemas.openxmlformats.org/officeDocument/2006/relationships/hyperlink" Target="https://www.archer2.ac.uk/" TargetMode="External"/><Relationship Id="rId15" Type="http://schemas.openxmlformats.org/officeDocument/2006/relationships/image" Target="../media/image1.png"/><Relationship Id="rId10" Type="http://schemas.openxmlformats.org/officeDocument/2006/relationships/image" Target="../media/image3.png"/><Relationship Id="rId19" Type="http://schemas.openxmlformats.org/officeDocument/2006/relationships/image" Target="../media/image57.png"/><Relationship Id="rId4" Type="http://schemas.openxmlformats.org/officeDocument/2006/relationships/hyperlink" Target="https://www.nuclearwasteservices.uk/" TargetMode="External"/><Relationship Id="rId9" Type="http://schemas.microsoft.com/office/2007/relationships/hdphoto" Target="../media/hdphoto1.wdp"/><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png"/><Relationship Id="rId3" Type="http://schemas.openxmlformats.org/officeDocument/2006/relationships/hyperlink" Target="https://geosafeproject.co.uk/" TargetMode="External"/><Relationship Id="rId7" Type="http://schemas.openxmlformats.org/officeDocument/2006/relationships/image" Target="../media/image1.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2.jpeg"/><Relationship Id="rId5" Type="http://schemas.openxmlformats.org/officeDocument/2006/relationships/hyperlink" Target="https://www.nuclearwasteservices.uk/disposal/geological-disposal/" TargetMode="External"/><Relationship Id="rId10" Type="http://schemas.openxmlformats.org/officeDocument/2006/relationships/image" Target="../media/image11.jpeg"/><Relationship Id="rId4" Type="http://schemas.openxmlformats.org/officeDocument/2006/relationships/image" Target="../media/image9.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tif"/><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tif"/><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emf"/><Relationship Id="rId12"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7.jpeg"/><Relationship Id="rId5" Type="http://schemas.openxmlformats.org/officeDocument/2006/relationships/image" Target="../media/image23.png"/><Relationship Id="rId10" Type="http://schemas.openxmlformats.org/officeDocument/2006/relationships/image" Target="../media/image6.png"/><Relationship Id="rId4" Type="http://schemas.openxmlformats.org/officeDocument/2006/relationships/image" Target="../media/image18.jpe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tif"/><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6.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429C8-5C51-52EC-8A17-D2AAB84F94EE}"/>
              </a:ext>
            </a:extLst>
          </p:cNvPr>
          <p:cNvSpPr>
            <a:spLocks noGrp="1"/>
          </p:cNvSpPr>
          <p:nvPr>
            <p:ph type="ctrTitle"/>
          </p:nvPr>
        </p:nvSpPr>
        <p:spPr>
          <a:xfrm>
            <a:off x="1" y="537957"/>
            <a:ext cx="12191998" cy="1727264"/>
          </a:xfrm>
        </p:spPr>
        <p:txBody>
          <a:bodyPr>
            <a:noAutofit/>
          </a:bodyPr>
          <a:lstStyle/>
          <a:p>
            <a:r>
              <a:rPr lang="en-GB" sz="4000" b="1" dirty="0"/>
              <a:t> Unravelling Reactive Transport in Subsurface Rocks: </a:t>
            </a:r>
            <a:br>
              <a:rPr lang="en-GB" sz="4000" b="1" dirty="0"/>
            </a:br>
            <a:r>
              <a:rPr lang="en-GB" sz="4000" b="1" dirty="0"/>
              <a:t>Can We Predict What We Measure?</a:t>
            </a:r>
          </a:p>
        </p:txBody>
      </p:sp>
      <p:sp>
        <p:nvSpPr>
          <p:cNvPr id="3" name="Subtitle 2">
            <a:extLst>
              <a:ext uri="{FF2B5EF4-FFF2-40B4-BE49-F238E27FC236}">
                <a16:creationId xmlns:a16="http://schemas.microsoft.com/office/drawing/2014/main" id="{F0275774-462E-B22B-E563-AA19FB7526C0}"/>
              </a:ext>
            </a:extLst>
          </p:cNvPr>
          <p:cNvSpPr>
            <a:spLocks noGrp="1"/>
          </p:cNvSpPr>
          <p:nvPr>
            <p:ph type="subTitle" idx="1"/>
          </p:nvPr>
        </p:nvSpPr>
        <p:spPr>
          <a:xfrm>
            <a:off x="429370" y="2243220"/>
            <a:ext cx="11418073" cy="3033349"/>
          </a:xfrm>
        </p:spPr>
        <p:txBody>
          <a:bodyPr>
            <a:normAutofit fontScale="47500" lnSpcReduction="20000"/>
          </a:bodyPr>
          <a:lstStyle/>
          <a:p>
            <a:pPr>
              <a:lnSpc>
                <a:spcPct val="120000"/>
              </a:lnSpc>
              <a:spcBef>
                <a:spcPts val="400"/>
              </a:spcBef>
            </a:pPr>
            <a:r>
              <a:rPr lang="en-GB" sz="2900" b="1" dirty="0">
                <a:ea typeface="Verdana" panose="020B0604030504040204" pitchFamily="34" charset="0"/>
                <a:cs typeface="Verdana" panose="020B0604030504040204" pitchFamily="34" charset="0"/>
              </a:rPr>
              <a:t>Jacqueline Mifsud</a:t>
            </a:r>
            <a:r>
              <a:rPr lang="en-GB" sz="2900" b="1" baseline="30000" dirty="0">
                <a:ea typeface="Verdana" panose="020B0604030504040204" pitchFamily="34" charset="0"/>
                <a:cs typeface="Verdana" panose="020B0604030504040204" pitchFamily="34" charset="0"/>
              </a:rPr>
              <a:t>1</a:t>
            </a:r>
            <a:r>
              <a:rPr lang="en-GB" sz="2900" dirty="0">
                <a:ea typeface="Verdana" panose="020B0604030504040204" pitchFamily="34" charset="0"/>
                <a:cs typeface="Verdana" panose="020B0604030504040204" pitchFamily="34" charset="0"/>
              </a:rPr>
              <a:t>*, Hannah Menke</a:t>
            </a:r>
            <a:r>
              <a:rPr lang="en-GB" sz="2900" baseline="30000" dirty="0">
                <a:ea typeface="Verdana" panose="020B0604030504040204" pitchFamily="34" charset="0"/>
                <a:cs typeface="Verdana" panose="020B0604030504040204" pitchFamily="34" charset="0"/>
              </a:rPr>
              <a:t>1</a:t>
            </a:r>
            <a:r>
              <a:rPr lang="en-GB" sz="2900" dirty="0">
                <a:ea typeface="Verdana" panose="020B0604030504040204" pitchFamily="34" charset="0"/>
                <a:cs typeface="Verdana" panose="020B0604030504040204" pitchFamily="34" charset="0"/>
              </a:rPr>
              <a:t>, Florian Doster</a:t>
            </a:r>
            <a:r>
              <a:rPr lang="en-GB" sz="2900" baseline="30000" dirty="0">
                <a:ea typeface="Verdana" panose="020B0604030504040204" pitchFamily="34" charset="0"/>
                <a:cs typeface="Verdana" panose="020B0604030504040204" pitchFamily="34" charset="0"/>
              </a:rPr>
              <a:t>1</a:t>
            </a:r>
            <a:r>
              <a:rPr lang="en-GB" sz="2900" dirty="0">
                <a:ea typeface="Verdana" panose="020B0604030504040204" pitchFamily="34" charset="0"/>
                <a:cs typeface="Verdana" panose="020B0604030504040204" pitchFamily="34" charset="0"/>
              </a:rPr>
              <a:t>, Callum Robinson</a:t>
            </a:r>
            <a:r>
              <a:rPr lang="en-GB" sz="2900" baseline="30000" dirty="0">
                <a:ea typeface="Verdana" panose="020B0604030504040204" pitchFamily="34" charset="0"/>
                <a:cs typeface="Verdana" panose="020B0604030504040204" pitchFamily="34" charset="0"/>
              </a:rPr>
              <a:t>2</a:t>
            </a:r>
            <a:r>
              <a:rPr lang="en-GB" sz="2900" dirty="0">
                <a:ea typeface="Verdana" panose="020B0604030504040204" pitchFamily="34" charset="0"/>
                <a:cs typeface="Verdana" panose="020B0604030504040204" pitchFamily="34" charset="0"/>
              </a:rPr>
              <a:t>, Sam Shaw</a:t>
            </a:r>
            <a:r>
              <a:rPr lang="en-GB" sz="2900" baseline="30000" dirty="0">
                <a:ea typeface="Verdana" panose="020B0604030504040204" pitchFamily="34" charset="0"/>
                <a:cs typeface="Verdana" panose="020B0604030504040204" pitchFamily="34" charset="0"/>
              </a:rPr>
              <a:t>2</a:t>
            </a:r>
            <a:r>
              <a:rPr lang="en-GB" sz="2900" dirty="0">
                <a:ea typeface="Verdana" panose="020B0604030504040204" pitchFamily="34" charset="0"/>
                <a:cs typeface="Verdana" panose="020B0604030504040204" pitchFamily="34" charset="0"/>
              </a:rPr>
              <a:t>, Katherine Morris</a:t>
            </a:r>
            <a:r>
              <a:rPr lang="en-GB" sz="2900" baseline="30000" dirty="0">
                <a:ea typeface="Verdana" panose="020B0604030504040204" pitchFamily="34" charset="0"/>
                <a:cs typeface="Verdana" panose="020B0604030504040204" pitchFamily="34" charset="0"/>
              </a:rPr>
              <a:t>2</a:t>
            </a:r>
            <a:r>
              <a:rPr lang="en-GB" sz="2900" dirty="0">
                <a:ea typeface="Verdana" panose="020B0604030504040204" pitchFamily="34" charset="0"/>
                <a:cs typeface="Verdana" panose="020B0604030504040204" pitchFamily="34" charset="0"/>
              </a:rPr>
              <a:t>, Jingyue Hao</a:t>
            </a:r>
            <a:r>
              <a:rPr lang="en-GB" sz="2900" baseline="30000" dirty="0">
                <a:ea typeface="Verdana" panose="020B0604030504040204" pitchFamily="34" charset="0"/>
                <a:cs typeface="Verdana" panose="020B0604030504040204" pitchFamily="34" charset="0"/>
              </a:rPr>
              <a:t>3</a:t>
            </a:r>
            <a:r>
              <a:rPr lang="en-GB" sz="2900" dirty="0">
                <a:ea typeface="Verdana" panose="020B0604030504040204" pitchFamily="34" charset="0"/>
                <a:cs typeface="Verdana" panose="020B0604030504040204" pitchFamily="34" charset="0"/>
              </a:rPr>
              <a:t>, Lin Ma</a:t>
            </a:r>
            <a:r>
              <a:rPr lang="en-GB" sz="2900" baseline="30000" dirty="0">
                <a:ea typeface="Verdana" panose="020B0604030504040204" pitchFamily="34" charset="0"/>
                <a:cs typeface="Verdana" panose="020B0604030504040204" pitchFamily="34" charset="0"/>
              </a:rPr>
              <a:t>3</a:t>
            </a:r>
            <a:r>
              <a:rPr lang="en-GB" sz="2900" dirty="0">
                <a:ea typeface="Verdana" panose="020B0604030504040204" pitchFamily="34" charset="0"/>
                <a:cs typeface="Verdana" panose="020B0604030504040204" pitchFamily="34" charset="0"/>
              </a:rPr>
              <a:t>, </a:t>
            </a:r>
            <a:br>
              <a:rPr lang="en-GB" sz="2900" dirty="0">
                <a:ea typeface="Verdana" panose="020B0604030504040204" pitchFamily="34" charset="0"/>
                <a:cs typeface="Verdana" panose="020B0604030504040204" pitchFamily="34" charset="0"/>
              </a:rPr>
            </a:br>
            <a:r>
              <a:rPr lang="en-GB" sz="2900" dirty="0">
                <a:ea typeface="Verdana" panose="020B0604030504040204" pitchFamily="34" charset="0"/>
                <a:cs typeface="Verdana" panose="020B0604030504040204" pitchFamily="34" charset="0"/>
              </a:rPr>
              <a:t>Aislinn Boylan</a:t>
            </a:r>
            <a:r>
              <a:rPr lang="en-GB" sz="2900" baseline="30000" dirty="0">
                <a:ea typeface="Verdana" panose="020B0604030504040204" pitchFamily="34" charset="0"/>
                <a:cs typeface="Verdana" panose="020B0604030504040204" pitchFamily="34" charset="0"/>
              </a:rPr>
              <a:t>4</a:t>
            </a:r>
            <a:r>
              <a:rPr lang="en-GB" sz="2900" dirty="0">
                <a:ea typeface="Verdana" panose="020B0604030504040204" pitchFamily="34" charset="0"/>
                <a:cs typeface="Verdana" panose="020B0604030504040204" pitchFamily="34" charset="0"/>
              </a:rPr>
              <a:t>, Liam Abrahamsen-Mills</a:t>
            </a:r>
            <a:r>
              <a:rPr lang="en-GB" sz="2900" baseline="30000" dirty="0">
                <a:ea typeface="Verdana" panose="020B0604030504040204" pitchFamily="34" charset="0"/>
                <a:cs typeface="Verdana" panose="020B0604030504040204" pitchFamily="34" charset="0"/>
              </a:rPr>
              <a:t>4</a:t>
            </a:r>
            <a:r>
              <a:rPr lang="en-GB" sz="2900" dirty="0">
                <a:ea typeface="Verdana" panose="020B0604030504040204" pitchFamily="34" charset="0"/>
                <a:cs typeface="Verdana" panose="020B0604030504040204" pitchFamily="34" charset="0"/>
              </a:rPr>
              <a:t>, Vasileios Tsitsopoulos</a:t>
            </a:r>
            <a:r>
              <a:rPr lang="en-GB" sz="2900" baseline="30000" dirty="0">
                <a:ea typeface="Verdana" panose="020B0604030504040204" pitchFamily="34" charset="0"/>
                <a:cs typeface="Verdana" panose="020B0604030504040204" pitchFamily="34" charset="0"/>
              </a:rPr>
              <a:t>4</a:t>
            </a:r>
            <a:r>
              <a:rPr lang="en-GB" sz="2900" dirty="0">
                <a:ea typeface="Verdana" panose="020B0604030504040204" pitchFamily="34" charset="0"/>
                <a:cs typeface="Verdana" panose="020B0604030504040204" pitchFamily="34" charset="0"/>
              </a:rPr>
              <a:t>, </a:t>
            </a:r>
            <a:r>
              <a:rPr lang="en-GB" sz="2900" dirty="0">
                <a:ea typeface="Verdana" panose="020B0604030504040204" pitchFamily="34" charset="0"/>
              </a:rPr>
              <a:t>Keith Bateman</a:t>
            </a:r>
            <a:r>
              <a:rPr lang="en-GB" sz="2900" baseline="30000" dirty="0">
                <a:ea typeface="Verdana" panose="020B0604030504040204" pitchFamily="34" charset="0"/>
              </a:rPr>
              <a:t>5</a:t>
            </a:r>
            <a:r>
              <a:rPr lang="en-GB" sz="2900" dirty="0">
                <a:ea typeface="Verdana" panose="020B0604030504040204" pitchFamily="34" charset="0"/>
                <a:cs typeface="Verdana" panose="020B0604030504040204" pitchFamily="34" charset="0"/>
              </a:rPr>
              <a:t>, Julien Maes</a:t>
            </a:r>
            <a:r>
              <a:rPr lang="en-GB" sz="2900" baseline="30000" dirty="0">
                <a:latin typeface="Arial" panose="020B0604020202020204"/>
                <a:ea typeface="Verdana" panose="020B0604030504040204" pitchFamily="34" charset="0"/>
                <a:cs typeface="Verdana" panose="020B0604030504040204" pitchFamily="34" charset="0"/>
              </a:rPr>
              <a:t>1</a:t>
            </a:r>
          </a:p>
          <a:p>
            <a:pPr>
              <a:lnSpc>
                <a:spcPct val="120000"/>
              </a:lnSpc>
              <a:spcBef>
                <a:spcPts val="400"/>
              </a:spcBef>
            </a:pPr>
            <a:br>
              <a:rPr lang="en-GB" sz="4400" dirty="0">
                <a:ea typeface="Verdana" panose="020B0604030504040204" pitchFamily="34" charset="0"/>
                <a:cs typeface="Verdana" panose="020B0604030504040204" pitchFamily="34" charset="0"/>
              </a:rPr>
            </a:br>
            <a:r>
              <a:rPr lang="en-GB" i="1" baseline="30000" dirty="0">
                <a:ea typeface="Verdana" panose="020B0604030504040204" pitchFamily="34" charset="0"/>
                <a:cs typeface="Verdana" panose="020B0604030504040204" pitchFamily="34" charset="0"/>
              </a:rPr>
              <a:t>1 </a:t>
            </a:r>
            <a:r>
              <a:rPr lang="en-GB" sz="2000" i="1" dirty="0">
                <a:ea typeface="Verdana" panose="020B0604030504040204" pitchFamily="34" charset="0"/>
                <a:cs typeface="Verdana" panose="020B0604030504040204" pitchFamily="34" charset="0"/>
              </a:rPr>
              <a:t>Institute of </a:t>
            </a:r>
            <a:r>
              <a:rPr lang="en-GB" sz="2000" i="1" dirty="0" err="1">
                <a:ea typeface="Verdana" panose="020B0604030504040204" pitchFamily="34" charset="0"/>
                <a:cs typeface="Verdana" panose="020B0604030504040204" pitchFamily="34" charset="0"/>
              </a:rPr>
              <a:t>GeoEnergy</a:t>
            </a:r>
            <a:r>
              <a:rPr lang="en-GB" sz="2000" i="1" dirty="0">
                <a:ea typeface="Verdana" panose="020B0604030504040204" pitchFamily="34" charset="0"/>
                <a:cs typeface="Verdana" panose="020B0604030504040204" pitchFamily="34" charset="0"/>
              </a:rPr>
              <a:t> Engineering, Heriot-Watt University, Edinburgh, EH14 4AS, UK </a:t>
            </a:r>
          </a:p>
          <a:p>
            <a:pPr>
              <a:lnSpc>
                <a:spcPct val="120000"/>
              </a:lnSpc>
              <a:spcBef>
                <a:spcPts val="400"/>
              </a:spcBef>
            </a:pPr>
            <a:r>
              <a:rPr lang="en-GB" sz="2000" i="1" baseline="30000" dirty="0">
                <a:ea typeface="Verdana" panose="020B0604030504040204" pitchFamily="34" charset="0"/>
                <a:cs typeface="Verdana" panose="020B0604030504040204" pitchFamily="34" charset="0"/>
              </a:rPr>
              <a:t>2 </a:t>
            </a:r>
            <a:r>
              <a:rPr lang="en-GB" sz="2000" i="1" dirty="0">
                <a:ea typeface="Verdana" panose="020B0604030504040204" pitchFamily="34" charset="0"/>
              </a:rPr>
              <a:t>Department of Earth and Environmental Sciences, The University of Manchester, Manchester, M13 9PL, UK</a:t>
            </a:r>
          </a:p>
          <a:p>
            <a:pPr>
              <a:lnSpc>
                <a:spcPct val="120000"/>
              </a:lnSpc>
              <a:spcBef>
                <a:spcPts val="400"/>
              </a:spcBef>
            </a:pPr>
            <a:r>
              <a:rPr lang="en-GB" sz="2000" i="1" baseline="30000" dirty="0">
                <a:ea typeface="Verdana" panose="020B0604030504040204" pitchFamily="34" charset="0"/>
              </a:rPr>
              <a:t>3 </a:t>
            </a:r>
            <a:r>
              <a:rPr lang="en-GB" sz="2000" i="1" dirty="0">
                <a:ea typeface="Verdana" panose="020B0604030504040204" pitchFamily="34" charset="0"/>
              </a:rPr>
              <a:t>Department of Chemical Engineering, The University of Manchester, Manchester M13 9PL, UK</a:t>
            </a:r>
          </a:p>
          <a:p>
            <a:pPr>
              <a:lnSpc>
                <a:spcPct val="120000"/>
              </a:lnSpc>
              <a:spcBef>
                <a:spcPts val="400"/>
              </a:spcBef>
            </a:pPr>
            <a:r>
              <a:rPr lang="en-GB" sz="2000" i="1" baseline="30000" dirty="0">
                <a:ea typeface="Verdana" panose="020B0604030504040204" pitchFamily="34" charset="0"/>
                <a:cs typeface="Verdana" panose="020B0604030504040204" pitchFamily="34" charset="0"/>
              </a:rPr>
              <a:t>4 </a:t>
            </a:r>
            <a:r>
              <a:rPr lang="en-GB" sz="2000" i="1" dirty="0">
                <a:ea typeface="Verdana" panose="020B0604030504040204" pitchFamily="34" charset="0"/>
              </a:rPr>
              <a:t>United Kingdom National Nuclear Laboratory, Warrington, Cheshire WA3 6AE, UK</a:t>
            </a:r>
          </a:p>
          <a:p>
            <a:pPr>
              <a:lnSpc>
                <a:spcPct val="120000"/>
              </a:lnSpc>
              <a:spcBef>
                <a:spcPts val="400"/>
              </a:spcBef>
            </a:pPr>
            <a:r>
              <a:rPr lang="en-GB" sz="2000" i="1" baseline="30000" dirty="0">
                <a:ea typeface="Verdana" panose="020B0604030504040204" pitchFamily="34" charset="0"/>
                <a:cs typeface="Verdana" panose="020B0604030504040204" pitchFamily="34" charset="0"/>
              </a:rPr>
              <a:t>5 </a:t>
            </a:r>
            <a:r>
              <a:rPr lang="en-GB" sz="2000" i="1" dirty="0">
                <a:ea typeface="Verdana" panose="020B0604030504040204" pitchFamily="34" charset="0"/>
                <a:cs typeface="Verdana" panose="020B0604030504040204" pitchFamily="34" charset="0"/>
              </a:rPr>
              <a:t>British Geological Survey, Environmental Science Centre, Keyworth, Nottingham, NG12 5GG, UK</a:t>
            </a:r>
          </a:p>
          <a:p>
            <a:pPr>
              <a:lnSpc>
                <a:spcPct val="120000"/>
              </a:lnSpc>
              <a:spcBef>
                <a:spcPts val="0"/>
              </a:spcBef>
            </a:pPr>
            <a:endParaRPr lang="en-GB" sz="1800" dirty="0"/>
          </a:p>
          <a:p>
            <a:pPr>
              <a:spcBef>
                <a:spcPts val="600"/>
              </a:spcBef>
            </a:pPr>
            <a:r>
              <a:rPr lang="en-GB" sz="2500" dirty="0"/>
              <a:t>*Email: </a:t>
            </a:r>
            <a:r>
              <a:rPr lang="en-GB" sz="2500" u="sng" dirty="0">
                <a:hlinkClick r:id="rId3"/>
              </a:rPr>
              <a:t>J.Mifsud@hw.ac.uk</a:t>
            </a:r>
            <a:r>
              <a:rPr lang="en-GB" sz="2500" dirty="0"/>
              <a:t> </a:t>
            </a:r>
          </a:p>
          <a:p>
            <a:endParaRPr lang="en-GB" sz="2500" dirty="0"/>
          </a:p>
          <a:p>
            <a:r>
              <a:rPr lang="en-GB" sz="2500" b="1" dirty="0"/>
              <a:t>Interpore 2026,  MS09 – Pore-Scale Physics and Modelling</a:t>
            </a:r>
          </a:p>
          <a:p>
            <a:r>
              <a:rPr lang="en-GB" sz="2500" dirty="0"/>
              <a:t>19</a:t>
            </a:r>
            <a:r>
              <a:rPr lang="en-GB" sz="2500" baseline="30000" dirty="0"/>
              <a:t>th</a:t>
            </a:r>
            <a:r>
              <a:rPr lang="en-GB" sz="2500" dirty="0"/>
              <a:t> May 2026</a:t>
            </a:r>
          </a:p>
          <a:p>
            <a:endParaRPr lang="en-GB" dirty="0"/>
          </a:p>
          <a:p>
            <a:endParaRPr lang="en-GB" sz="1600" dirty="0"/>
          </a:p>
        </p:txBody>
      </p:sp>
      <p:sp>
        <p:nvSpPr>
          <p:cNvPr id="4" name="Title 1">
            <a:extLst>
              <a:ext uri="{FF2B5EF4-FFF2-40B4-BE49-F238E27FC236}">
                <a16:creationId xmlns:a16="http://schemas.microsoft.com/office/drawing/2014/main" id="{D58D68DC-BC3C-B631-E75F-2D4FCD7D615E}"/>
              </a:ext>
            </a:extLst>
          </p:cNvPr>
          <p:cNvSpPr txBox="1">
            <a:spLocks/>
          </p:cNvSpPr>
          <p:nvPr/>
        </p:nvSpPr>
        <p:spPr>
          <a:xfrm>
            <a:off x="0" y="267239"/>
            <a:ext cx="12192000" cy="54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b="1" dirty="0"/>
          </a:p>
        </p:txBody>
      </p:sp>
      <p:pic>
        <p:nvPicPr>
          <p:cNvPr id="1026" name="Picture 1">
            <a:extLst>
              <a:ext uri="{FF2B5EF4-FFF2-40B4-BE49-F238E27FC236}">
                <a16:creationId xmlns:a16="http://schemas.microsoft.com/office/drawing/2014/main" id="{5075CB57-BEA0-6540-259A-09EF5815E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8899" y="22889"/>
            <a:ext cx="19431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313FF7C9-991B-3D76-6BAA-3B4D8B6515BF}"/>
              </a:ext>
            </a:extLst>
          </p:cNvPr>
          <p:cNvGrpSpPr>
            <a:grpSpLocks noChangeAspect="1"/>
          </p:cNvGrpSpPr>
          <p:nvPr/>
        </p:nvGrpSpPr>
        <p:grpSpPr>
          <a:xfrm>
            <a:off x="197569" y="5295030"/>
            <a:ext cx="1547331" cy="1358138"/>
            <a:chOff x="87934" y="159522"/>
            <a:chExt cx="4536504" cy="3981820"/>
          </a:xfrm>
        </p:grpSpPr>
        <p:pic>
          <p:nvPicPr>
            <p:cNvPr id="9" name="Picture 8" descr="A picture containing colorfulness, pattern, wrapping paper, graphics&#10;&#10;Description automatically generated">
              <a:extLst>
                <a:ext uri="{FF2B5EF4-FFF2-40B4-BE49-F238E27FC236}">
                  <a16:creationId xmlns:a16="http://schemas.microsoft.com/office/drawing/2014/main" id="{2D111CE3-4DEF-573F-D1AC-781B79DF3B9A}"/>
                </a:ext>
              </a:extLst>
            </p:cNvPr>
            <p:cNvPicPr>
              <a:picLocks noChangeAspect="1"/>
            </p:cNvPicPr>
            <p:nvPr userDrawn="1"/>
          </p:nvPicPr>
          <p:blipFill>
            <a:blip r:embed="rId5" cstate="print">
              <a:alphaModFix amt="62000"/>
              <a:extLst>
                <a:ext uri="{BEBA8EAE-BF5A-486C-A8C5-ECC9F3942E4B}">
                  <a14:imgProps xmlns:a14="http://schemas.microsoft.com/office/drawing/2010/main">
                    <a14:imgLayer r:embed="rId6">
                      <a14:imgEffect>
                        <a14:brightnessContrast bright="30000"/>
                      </a14:imgEffect>
                    </a14:imgLayer>
                  </a14:imgProps>
                </a:ext>
                <a:ext uri="{28A0092B-C50C-407E-A947-70E740481C1C}">
                  <a14:useLocalDpi xmlns:a14="http://schemas.microsoft.com/office/drawing/2010/main" val="0"/>
                </a:ext>
              </a:extLst>
            </a:blip>
            <a:stretch>
              <a:fillRect/>
            </a:stretch>
          </p:blipFill>
          <p:spPr>
            <a:xfrm>
              <a:off x="231950" y="159522"/>
              <a:ext cx="4320480" cy="3981820"/>
            </a:xfrm>
            <a:prstGeom prst="rect">
              <a:avLst/>
            </a:prstGeom>
            <a:effectLst>
              <a:glow rad="127000">
                <a:schemeClr val="accent1">
                  <a:alpha val="59000"/>
                </a:schemeClr>
              </a:glow>
            </a:effectLst>
          </p:spPr>
        </p:pic>
        <p:sp>
          <p:nvSpPr>
            <p:cNvPr id="10" name="TextBox 9">
              <a:extLst>
                <a:ext uri="{FF2B5EF4-FFF2-40B4-BE49-F238E27FC236}">
                  <a16:creationId xmlns:a16="http://schemas.microsoft.com/office/drawing/2014/main" id="{A4174606-EC01-F50B-6A87-3BE996A846B5}"/>
                </a:ext>
              </a:extLst>
            </p:cNvPr>
            <p:cNvSpPr txBox="1"/>
            <p:nvPr userDrawn="1"/>
          </p:nvSpPr>
          <p:spPr>
            <a:xfrm>
              <a:off x="87934" y="2319761"/>
              <a:ext cx="4536504" cy="1635469"/>
            </a:xfrm>
            <a:prstGeom prst="rect">
              <a:avLst/>
            </a:prstGeom>
            <a:noFill/>
          </p:spPr>
          <p:txBody>
            <a:bodyPr wrap="square" rtlCol="0">
              <a:spAutoFit/>
            </a:bodyPr>
            <a:lstStyle/>
            <a:p>
              <a:pPr algn="l"/>
              <a:r>
                <a:rPr lang="en-GB" sz="1200" b="1" dirty="0">
                  <a:solidFill>
                    <a:schemeClr val="tx1">
                      <a:lumMod val="65000"/>
                      <a:lumOff val="35000"/>
                    </a:schemeClr>
                  </a:solidFill>
                  <a:latin typeface="Arial Black" panose="020B0A04020102020204" pitchFamily="34" charset="0"/>
                </a:rPr>
                <a:t>The </a:t>
              </a:r>
            </a:p>
            <a:p>
              <a:pPr algn="l"/>
              <a:r>
                <a:rPr lang="en-GB" sz="1200" b="1" dirty="0" err="1">
                  <a:solidFill>
                    <a:schemeClr val="tx1">
                      <a:lumMod val="65000"/>
                      <a:lumOff val="35000"/>
                    </a:schemeClr>
                  </a:solidFill>
                  <a:latin typeface="Arial Black" panose="020B0A04020102020204" pitchFamily="34" charset="0"/>
                </a:rPr>
                <a:t>GeoChemFoam</a:t>
              </a:r>
              <a:endParaRPr lang="en-GB" sz="1200" b="1" dirty="0">
                <a:solidFill>
                  <a:schemeClr val="tx1">
                    <a:lumMod val="65000"/>
                    <a:lumOff val="35000"/>
                  </a:schemeClr>
                </a:solidFill>
                <a:latin typeface="Arial Black" panose="020B0A04020102020204" pitchFamily="34" charset="0"/>
              </a:endParaRPr>
            </a:p>
            <a:p>
              <a:pPr algn="l"/>
              <a:r>
                <a:rPr lang="en-GB" sz="1200" b="1" dirty="0">
                  <a:solidFill>
                    <a:schemeClr val="tx1">
                      <a:lumMod val="65000"/>
                      <a:lumOff val="35000"/>
                    </a:schemeClr>
                  </a:solidFill>
                  <a:latin typeface="Arial Black" panose="020B0A04020102020204" pitchFamily="34" charset="0"/>
                </a:rPr>
                <a:t>Project</a:t>
              </a:r>
            </a:p>
          </p:txBody>
        </p:sp>
      </p:grpSp>
      <p:pic>
        <p:nvPicPr>
          <p:cNvPr id="17" name="Picture 16">
            <a:extLst>
              <a:ext uri="{FF2B5EF4-FFF2-40B4-BE49-F238E27FC236}">
                <a16:creationId xmlns:a16="http://schemas.microsoft.com/office/drawing/2014/main" id="{59AB7E41-67A5-E195-5F13-306191A745EA}"/>
              </a:ext>
            </a:extLst>
          </p:cNvPr>
          <p:cNvPicPr>
            <a:picLocks noChangeAspect="1"/>
          </p:cNvPicPr>
          <p:nvPr/>
        </p:nvPicPr>
        <p:blipFill>
          <a:blip r:embed="rId7"/>
          <a:stretch>
            <a:fillRect/>
          </a:stretch>
        </p:blipFill>
        <p:spPr>
          <a:xfrm>
            <a:off x="9654390" y="5862724"/>
            <a:ext cx="2071859" cy="710696"/>
          </a:xfrm>
          <a:prstGeom prst="rect">
            <a:avLst/>
          </a:prstGeom>
        </p:spPr>
      </p:pic>
      <p:pic>
        <p:nvPicPr>
          <p:cNvPr id="19" name="Picture 18">
            <a:extLst>
              <a:ext uri="{FF2B5EF4-FFF2-40B4-BE49-F238E27FC236}">
                <a16:creationId xmlns:a16="http://schemas.microsoft.com/office/drawing/2014/main" id="{F05B8C81-72A3-7DC0-CDB2-4AF047D1E5EF}"/>
              </a:ext>
            </a:extLst>
          </p:cNvPr>
          <p:cNvPicPr>
            <a:picLocks noChangeAspect="1"/>
          </p:cNvPicPr>
          <p:nvPr/>
        </p:nvPicPr>
        <p:blipFill>
          <a:blip r:embed="rId8"/>
          <a:stretch>
            <a:fillRect/>
          </a:stretch>
        </p:blipFill>
        <p:spPr>
          <a:xfrm>
            <a:off x="120611" y="120322"/>
            <a:ext cx="1899568" cy="534853"/>
          </a:xfrm>
          <a:prstGeom prst="rect">
            <a:avLst/>
          </a:prstGeom>
        </p:spPr>
      </p:pic>
      <p:pic>
        <p:nvPicPr>
          <p:cNvPr id="31" name="Picture 2" descr="Natural Environment Research Council (NERC) – UKRI">
            <a:extLst>
              <a:ext uri="{FF2B5EF4-FFF2-40B4-BE49-F238E27FC236}">
                <a16:creationId xmlns:a16="http://schemas.microsoft.com/office/drawing/2014/main" id="{35F2BD33-60B5-4B40-2340-C5BE1760E7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49613" y="5737356"/>
            <a:ext cx="1153718" cy="9614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04390E42-4654-D122-6ECB-039CEFA44E59}"/>
              </a:ext>
            </a:extLst>
          </p:cNvPr>
          <p:cNvPicPr>
            <a:picLocks noChangeAspect="1"/>
          </p:cNvPicPr>
          <p:nvPr/>
        </p:nvPicPr>
        <p:blipFill>
          <a:blip r:embed="rId10"/>
          <a:stretch>
            <a:fillRect/>
          </a:stretch>
        </p:blipFill>
        <p:spPr>
          <a:xfrm>
            <a:off x="4280828" y="5862724"/>
            <a:ext cx="1614002" cy="681053"/>
          </a:xfrm>
          <a:prstGeom prst="rect">
            <a:avLst/>
          </a:prstGeom>
        </p:spPr>
      </p:pic>
      <p:pic>
        <p:nvPicPr>
          <p:cNvPr id="33" name="Picture 32" descr="A black background with blue lines&#10;&#10;AI-generated content may be incorrect.">
            <a:extLst>
              <a:ext uri="{FF2B5EF4-FFF2-40B4-BE49-F238E27FC236}">
                <a16:creationId xmlns:a16="http://schemas.microsoft.com/office/drawing/2014/main" id="{FE427EA3-401A-6059-5C7D-037C4CC224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7494" y="5576287"/>
            <a:ext cx="1604054" cy="1149478"/>
          </a:xfrm>
          <a:prstGeom prst="rect">
            <a:avLst/>
          </a:prstGeom>
        </p:spPr>
      </p:pic>
      <p:sp>
        <p:nvSpPr>
          <p:cNvPr id="34" name="TextBox 33">
            <a:extLst>
              <a:ext uri="{FF2B5EF4-FFF2-40B4-BE49-F238E27FC236}">
                <a16:creationId xmlns:a16="http://schemas.microsoft.com/office/drawing/2014/main" id="{614A4074-B96E-F449-7159-6C916E75A907}"/>
              </a:ext>
            </a:extLst>
          </p:cNvPr>
          <p:cNvSpPr txBox="1"/>
          <p:nvPr/>
        </p:nvSpPr>
        <p:spPr>
          <a:xfrm>
            <a:off x="4186572" y="5389783"/>
            <a:ext cx="3303917" cy="261610"/>
          </a:xfrm>
          <a:prstGeom prst="rect">
            <a:avLst/>
          </a:prstGeom>
          <a:noFill/>
        </p:spPr>
        <p:txBody>
          <a:bodyPr wrap="square" rtlCol="0">
            <a:spAutoFit/>
          </a:bodyPr>
          <a:lstStyle/>
          <a:p>
            <a:r>
              <a:rPr lang="en-GB" sz="1050" i="1" dirty="0">
                <a:latin typeface="Arial" panose="020B0604020202020204" pitchFamily="34" charset="0"/>
                <a:cs typeface="Arial" panose="020B0604020202020204" pitchFamily="34" charset="0"/>
              </a:rPr>
              <a:t>In collaboration with:</a:t>
            </a:r>
          </a:p>
        </p:txBody>
      </p:sp>
      <p:sp>
        <p:nvSpPr>
          <p:cNvPr id="35" name="TextBox 34">
            <a:extLst>
              <a:ext uri="{FF2B5EF4-FFF2-40B4-BE49-F238E27FC236}">
                <a16:creationId xmlns:a16="http://schemas.microsoft.com/office/drawing/2014/main" id="{3E5B20E9-E006-27B2-6C97-F411824A6E1C}"/>
              </a:ext>
            </a:extLst>
          </p:cNvPr>
          <p:cNvSpPr txBox="1"/>
          <p:nvPr/>
        </p:nvSpPr>
        <p:spPr>
          <a:xfrm>
            <a:off x="8148188" y="5389783"/>
            <a:ext cx="3303917" cy="261610"/>
          </a:xfrm>
          <a:prstGeom prst="rect">
            <a:avLst/>
          </a:prstGeom>
          <a:noFill/>
        </p:spPr>
        <p:txBody>
          <a:bodyPr wrap="square" rtlCol="0">
            <a:spAutoFit/>
          </a:bodyPr>
          <a:lstStyle/>
          <a:p>
            <a:r>
              <a:rPr lang="en-GB" sz="1050" i="1" dirty="0">
                <a:latin typeface="Arial" panose="020B0604020202020204" pitchFamily="34" charset="0"/>
                <a:cs typeface="Arial" panose="020B0604020202020204" pitchFamily="34" charset="0"/>
              </a:rPr>
              <a:t>Funded by:</a:t>
            </a:r>
          </a:p>
        </p:txBody>
      </p:sp>
      <p:pic>
        <p:nvPicPr>
          <p:cNvPr id="5" name="Picture 4" descr="A close up of a logo&#10;&#10;Description automatically generated">
            <a:extLst>
              <a:ext uri="{FF2B5EF4-FFF2-40B4-BE49-F238E27FC236}">
                <a16:creationId xmlns:a16="http://schemas.microsoft.com/office/drawing/2014/main" id="{759F8D7E-AAE1-2D3B-ACC9-5C73C3BF83F0}"/>
              </a:ext>
            </a:extLst>
          </p:cNvPr>
          <p:cNvPicPr>
            <a:picLocks noChangeAspect="1"/>
          </p:cNvPicPr>
          <p:nvPr/>
        </p:nvPicPr>
        <p:blipFill>
          <a:blip r:embed="rId12"/>
          <a:stretch>
            <a:fillRect/>
          </a:stretch>
        </p:blipFill>
        <p:spPr>
          <a:xfrm>
            <a:off x="1870430" y="5904818"/>
            <a:ext cx="2159339" cy="504000"/>
          </a:xfrm>
          <a:prstGeom prst="rect">
            <a:avLst/>
          </a:prstGeom>
        </p:spPr>
      </p:pic>
    </p:spTree>
    <p:extLst>
      <p:ext uri="{BB962C8B-B14F-4D97-AF65-F5344CB8AC3E}">
        <p14:creationId xmlns:p14="http://schemas.microsoft.com/office/powerpoint/2010/main" val="1122485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0754F-EBF7-4B11-CDD6-011AFE09097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686045D-6A37-397A-3B25-378FC48D9F66}"/>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17152" t="13048" r="15062"/>
          <a:stretch>
            <a:fillRect/>
          </a:stretch>
        </p:blipFill>
        <p:spPr>
          <a:xfrm>
            <a:off x="7071733" y="2504213"/>
            <a:ext cx="1786106" cy="1878465"/>
          </a:xfrm>
          <a:prstGeom prst="rect">
            <a:avLst/>
          </a:prstGeom>
          <a:noFill/>
        </p:spPr>
      </p:pic>
      <p:sp>
        <p:nvSpPr>
          <p:cNvPr id="8" name="Rounded Rectangle 2">
            <a:extLst>
              <a:ext uri="{FF2B5EF4-FFF2-40B4-BE49-F238E27FC236}">
                <a16:creationId xmlns:a16="http://schemas.microsoft.com/office/drawing/2014/main" id="{5D74FD93-500F-FE8C-8DB9-35D7534C1828}"/>
              </a:ext>
            </a:extLst>
          </p:cNvPr>
          <p:cNvSpPr/>
          <p:nvPr/>
        </p:nvSpPr>
        <p:spPr>
          <a:xfrm>
            <a:off x="534464" y="661249"/>
            <a:ext cx="4171797" cy="1497234"/>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bg2"/>
                </a:solidFill>
              </a:rPr>
              <a:t>University of Manchester: </a:t>
            </a:r>
            <a:r>
              <a:rPr lang="en-US" sz="2400" dirty="0">
                <a:solidFill>
                  <a:schemeClr val="bg2"/>
                </a:solidFill>
              </a:rPr>
              <a:t>Flow-through &amp; batch experiments on pellet sample </a:t>
            </a:r>
          </a:p>
        </p:txBody>
      </p:sp>
      <p:sp>
        <p:nvSpPr>
          <p:cNvPr id="9" name="Rounded Rectangle 3">
            <a:extLst>
              <a:ext uri="{FF2B5EF4-FFF2-40B4-BE49-F238E27FC236}">
                <a16:creationId xmlns:a16="http://schemas.microsoft.com/office/drawing/2014/main" id="{36165670-C80E-3EB7-509E-A646821D0FF0}"/>
              </a:ext>
            </a:extLst>
          </p:cNvPr>
          <p:cNvSpPr/>
          <p:nvPr/>
        </p:nvSpPr>
        <p:spPr>
          <a:xfrm>
            <a:off x="434453" y="2494716"/>
            <a:ext cx="4480445" cy="1704962"/>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bg2"/>
                </a:solidFill>
              </a:rPr>
              <a:t>University of Manchester: </a:t>
            </a:r>
            <a:r>
              <a:rPr lang="en-US" sz="2400" dirty="0">
                <a:solidFill>
                  <a:schemeClr val="bg2"/>
                </a:solidFill>
              </a:rPr>
              <a:t>Image pellet sample in 3D</a:t>
            </a:r>
          </a:p>
        </p:txBody>
      </p:sp>
      <p:sp>
        <p:nvSpPr>
          <p:cNvPr id="10" name="Rounded Rectangle 4">
            <a:extLst>
              <a:ext uri="{FF2B5EF4-FFF2-40B4-BE49-F238E27FC236}">
                <a16:creationId xmlns:a16="http://schemas.microsoft.com/office/drawing/2014/main" id="{9161BF7D-548F-9D0C-579E-269C49A73E21}"/>
              </a:ext>
            </a:extLst>
          </p:cNvPr>
          <p:cNvSpPr/>
          <p:nvPr/>
        </p:nvSpPr>
        <p:spPr>
          <a:xfrm>
            <a:off x="425673" y="4419709"/>
            <a:ext cx="4280588" cy="2209988"/>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Heriot-Watt &amp; UK NNL: </a:t>
            </a:r>
            <a:r>
              <a:rPr lang="en-US" sz="2400" dirty="0">
                <a:solidFill>
                  <a:schemeClr val="tx1"/>
                </a:solidFill>
              </a:rPr>
              <a:t>Simulate (radionuclide) transport using 3D images and experimental parameters</a:t>
            </a:r>
          </a:p>
        </p:txBody>
      </p:sp>
      <p:sp>
        <p:nvSpPr>
          <p:cNvPr id="13" name="TextBox 12">
            <a:extLst>
              <a:ext uri="{FF2B5EF4-FFF2-40B4-BE49-F238E27FC236}">
                <a16:creationId xmlns:a16="http://schemas.microsoft.com/office/drawing/2014/main" id="{23A4B4C7-5BDF-66DF-1A08-9AFB73A684C5}"/>
              </a:ext>
            </a:extLst>
          </p:cNvPr>
          <p:cNvSpPr txBox="1"/>
          <p:nvPr/>
        </p:nvSpPr>
        <p:spPr>
          <a:xfrm>
            <a:off x="9434617" y="2723860"/>
            <a:ext cx="2757383" cy="1569660"/>
          </a:xfrm>
          <a:prstGeom prst="rect">
            <a:avLst/>
          </a:prstGeom>
          <a:noFill/>
        </p:spPr>
        <p:txBody>
          <a:bodyPr wrap="square" rtlCol="0">
            <a:spAutoFit/>
          </a:bodyPr>
          <a:lstStyle/>
          <a:p>
            <a:pPr algn="ctr"/>
            <a:r>
              <a:rPr lang="en-US" sz="2400" b="1" dirty="0">
                <a:solidFill>
                  <a:schemeClr val="bg2"/>
                </a:solidFill>
                <a:latin typeface="Franklin Gothic Book" panose="020B0503020102020204" pitchFamily="34" charset="0"/>
              </a:rPr>
              <a:t>Modelling results </a:t>
            </a:r>
          </a:p>
          <a:p>
            <a:pPr algn="ctr"/>
            <a:r>
              <a:rPr lang="en-US" sz="2400" b="1" dirty="0">
                <a:solidFill>
                  <a:schemeClr val="bg2"/>
                </a:solidFill>
                <a:latin typeface="Franklin Gothic Book" panose="020B0503020102020204" pitchFamily="34" charset="0"/>
              </a:rPr>
              <a:t>and </a:t>
            </a:r>
          </a:p>
          <a:p>
            <a:pPr algn="ctr"/>
            <a:r>
              <a:rPr lang="en-US" sz="2400" b="1" dirty="0">
                <a:solidFill>
                  <a:schemeClr val="bg2"/>
                </a:solidFill>
                <a:latin typeface="Franklin Gothic Book" panose="020B0503020102020204" pitchFamily="34" charset="0"/>
              </a:rPr>
              <a:t>experimental data </a:t>
            </a:r>
          </a:p>
          <a:p>
            <a:pPr algn="ctr"/>
            <a:r>
              <a:rPr lang="en-US" sz="2400" b="1" dirty="0">
                <a:solidFill>
                  <a:schemeClr val="bg2"/>
                </a:solidFill>
                <a:latin typeface="Franklin Gothic Book" panose="020B0503020102020204" pitchFamily="34" charset="0"/>
              </a:rPr>
              <a:t>validation</a:t>
            </a:r>
          </a:p>
        </p:txBody>
      </p:sp>
      <p:pic>
        <p:nvPicPr>
          <p:cNvPr id="16" name="Picture 15" descr="A hand holding a round object&#10;&#10;AI-generated content may be incorrect.">
            <a:extLst>
              <a:ext uri="{FF2B5EF4-FFF2-40B4-BE49-F238E27FC236}">
                <a16:creationId xmlns:a16="http://schemas.microsoft.com/office/drawing/2014/main" id="{889974A1-6432-6636-9619-1EBD8DFA50B7}"/>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t="5991" b="11325"/>
          <a:stretch>
            <a:fillRect/>
          </a:stretch>
        </p:blipFill>
        <p:spPr>
          <a:xfrm>
            <a:off x="7226572" y="594291"/>
            <a:ext cx="1476429" cy="1627694"/>
          </a:xfrm>
          <a:prstGeom prst="rect">
            <a:avLst/>
          </a:prstGeom>
          <a:noFill/>
        </p:spPr>
      </p:pic>
      <p:pic>
        <p:nvPicPr>
          <p:cNvPr id="17" name="Picture 18" descr="A transparent device with blue and silver screws&#10;&#10;Description automatically generated">
            <a:extLst>
              <a:ext uri="{FF2B5EF4-FFF2-40B4-BE49-F238E27FC236}">
                <a16:creationId xmlns:a16="http://schemas.microsoft.com/office/drawing/2014/main" id="{8AE3C9E8-EFF4-C8BA-D5AC-59F3646095B2}"/>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04068" y="616290"/>
            <a:ext cx="1996312" cy="14972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ey round object with small rocks&#10;&#10;AI-generated content may be incorrect.">
            <a:extLst>
              <a:ext uri="{FF2B5EF4-FFF2-40B4-BE49-F238E27FC236}">
                <a16:creationId xmlns:a16="http://schemas.microsoft.com/office/drawing/2014/main" id="{0DD381C7-C7CF-3005-E64C-78CB0FA964B0}"/>
              </a:ext>
            </a:extLst>
          </p:cNvPr>
          <p:cNvPicPr>
            <a:picLocks noChangeAspect="1"/>
          </p:cNvPicPr>
          <p:nvPr/>
        </p:nvPicPr>
        <p:blipFill>
          <a:blip r:embed="rId5">
            <a:duotone>
              <a:schemeClr val="bg2">
                <a:shade val="45000"/>
                <a:satMod val="135000"/>
              </a:schemeClr>
              <a:prstClr val="white"/>
            </a:duotone>
          </a:blip>
          <a:stretch>
            <a:fillRect/>
          </a:stretch>
        </p:blipFill>
        <p:spPr>
          <a:xfrm>
            <a:off x="4719466" y="2427608"/>
            <a:ext cx="1965516" cy="1944258"/>
          </a:xfrm>
          <a:prstGeom prst="rect">
            <a:avLst/>
          </a:prstGeom>
          <a:noFill/>
        </p:spPr>
      </p:pic>
      <p:pic>
        <p:nvPicPr>
          <p:cNvPr id="1026" name="Picture 2">
            <a:extLst>
              <a:ext uri="{FF2B5EF4-FFF2-40B4-BE49-F238E27FC236}">
                <a16:creationId xmlns:a16="http://schemas.microsoft.com/office/drawing/2014/main" id="{4D6DA400-D877-E4AF-68CF-FB7ACB95A6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137" t="7915" r="27018" b="8702"/>
          <a:stretch>
            <a:fillRect/>
          </a:stretch>
        </p:blipFill>
        <p:spPr bwMode="auto">
          <a:xfrm>
            <a:off x="4667013" y="4530808"/>
            <a:ext cx="2070422" cy="21208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olorful dots on a white background&#10;&#10;AI-generated content may be incorrect.">
            <a:extLst>
              <a:ext uri="{FF2B5EF4-FFF2-40B4-BE49-F238E27FC236}">
                <a16:creationId xmlns:a16="http://schemas.microsoft.com/office/drawing/2014/main" id="{1A5B6385-EFFD-A0C9-0113-5AE1D8295C23}"/>
              </a:ext>
            </a:extLst>
          </p:cNvPr>
          <p:cNvPicPr>
            <a:picLocks noChangeAspect="1"/>
          </p:cNvPicPr>
          <p:nvPr/>
        </p:nvPicPr>
        <p:blipFill>
          <a:blip r:embed="rId7">
            <a:extLst>
              <a:ext uri="{28A0092B-C50C-407E-A947-70E740481C1C}">
                <a14:useLocalDpi xmlns:a14="http://schemas.microsoft.com/office/drawing/2010/main" val="0"/>
              </a:ext>
            </a:extLst>
          </a:blip>
          <a:srcRect l="17585" t="14984" r="27817" b="14533"/>
          <a:stretch>
            <a:fillRect/>
          </a:stretch>
        </p:blipFill>
        <p:spPr>
          <a:xfrm>
            <a:off x="6556884" y="4623233"/>
            <a:ext cx="2815805" cy="1967151"/>
          </a:xfrm>
          <a:prstGeom prst="rect">
            <a:avLst/>
          </a:prstGeom>
        </p:spPr>
      </p:pic>
      <p:sp>
        <p:nvSpPr>
          <p:cNvPr id="22" name="Rectangle: Rounded Corners 21">
            <a:extLst>
              <a:ext uri="{FF2B5EF4-FFF2-40B4-BE49-F238E27FC236}">
                <a16:creationId xmlns:a16="http://schemas.microsoft.com/office/drawing/2014/main" id="{FEB5541A-3B8F-AF54-728D-FDE66AC6D666}"/>
              </a:ext>
            </a:extLst>
          </p:cNvPr>
          <p:cNvSpPr/>
          <p:nvPr/>
        </p:nvSpPr>
        <p:spPr>
          <a:xfrm>
            <a:off x="425673" y="563767"/>
            <a:ext cx="8775477" cy="1687520"/>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D6D27FE3-1667-9802-B6E3-B9C9AF59D953}"/>
              </a:ext>
            </a:extLst>
          </p:cNvPr>
          <p:cNvSpPr/>
          <p:nvPr/>
        </p:nvSpPr>
        <p:spPr>
          <a:xfrm>
            <a:off x="434454" y="4601292"/>
            <a:ext cx="8804004" cy="1989092"/>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DF2AC82-DF80-FEF3-1CC7-C10D39E2AC87}"/>
              </a:ext>
            </a:extLst>
          </p:cNvPr>
          <p:cNvSpPr/>
          <p:nvPr/>
        </p:nvSpPr>
        <p:spPr>
          <a:xfrm>
            <a:off x="434455" y="2465415"/>
            <a:ext cx="8775477" cy="1881470"/>
          </a:xfrm>
          <a:prstGeom prst="round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Arrow Connector 27">
            <a:extLst>
              <a:ext uri="{FF2B5EF4-FFF2-40B4-BE49-F238E27FC236}">
                <a16:creationId xmlns:a16="http://schemas.microsoft.com/office/drawing/2014/main" id="{DFA6511D-C764-ED78-BA4C-13E463561D1B}"/>
              </a:ext>
            </a:extLst>
          </p:cNvPr>
          <p:cNvCxnSpPr>
            <a:cxnSpLocks/>
          </p:cNvCxnSpPr>
          <p:nvPr/>
        </p:nvCxnSpPr>
        <p:spPr>
          <a:xfrm>
            <a:off x="2309022" y="4341145"/>
            <a:ext cx="0" cy="252000"/>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B9FCFE5-4C2F-B908-60CF-408C28F23298}"/>
              </a:ext>
            </a:extLst>
          </p:cNvPr>
          <p:cNvCxnSpPr>
            <a:cxnSpLocks/>
          </p:cNvCxnSpPr>
          <p:nvPr/>
        </p:nvCxnSpPr>
        <p:spPr>
          <a:xfrm>
            <a:off x="2309022" y="2246916"/>
            <a:ext cx="0" cy="216000"/>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E1A6ADC2-D8E8-52DA-BE6A-B9D37CCCC74C}"/>
              </a:ext>
            </a:extLst>
          </p:cNvPr>
          <p:cNvCxnSpPr>
            <a:cxnSpLocks/>
            <a:stCxn id="23" idx="3"/>
            <a:endCxn id="22" idx="3"/>
          </p:cNvCxnSpPr>
          <p:nvPr/>
        </p:nvCxnSpPr>
        <p:spPr>
          <a:xfrm flipH="1" flipV="1">
            <a:off x="9201150" y="1407527"/>
            <a:ext cx="37308" cy="4188311"/>
          </a:xfrm>
          <a:prstGeom prst="bentConnector3">
            <a:avLst>
              <a:gd name="adj1" fmla="val -612737"/>
            </a:avLst>
          </a:prstGeom>
          <a:ln w="38100">
            <a:tailEnd type="stealth"/>
          </a:ln>
        </p:spPr>
        <p:style>
          <a:lnRef idx="2">
            <a:schemeClr val="dk1"/>
          </a:lnRef>
          <a:fillRef idx="0">
            <a:schemeClr val="dk1"/>
          </a:fillRef>
          <a:effectRef idx="1">
            <a:schemeClr val="dk1"/>
          </a:effectRef>
          <a:fontRef idx="minor">
            <a:schemeClr val="tx1"/>
          </a:fontRef>
        </p:style>
      </p:cxnSp>
      <p:sp>
        <p:nvSpPr>
          <p:cNvPr id="32" name="Slide Number Placeholder 31">
            <a:extLst>
              <a:ext uri="{FF2B5EF4-FFF2-40B4-BE49-F238E27FC236}">
                <a16:creationId xmlns:a16="http://schemas.microsoft.com/office/drawing/2014/main" id="{55EBC652-5278-27D9-283C-F240526FD38E}"/>
              </a:ext>
            </a:extLst>
          </p:cNvPr>
          <p:cNvSpPr>
            <a:spLocks noGrp="1"/>
          </p:cNvSpPr>
          <p:nvPr>
            <p:ph type="sldNum" sz="quarter" idx="12"/>
          </p:nvPr>
        </p:nvSpPr>
        <p:spPr>
          <a:xfrm>
            <a:off x="9448800" y="6356350"/>
            <a:ext cx="2743200" cy="365125"/>
          </a:xfrm>
        </p:spPr>
        <p:txBody>
          <a:bodyPr/>
          <a:lstStyle/>
          <a:p>
            <a:fld id="{2EE3E44C-30B3-47D2-A456-407822E63BEC}" type="slidenum">
              <a:rPr lang="en-GB" smtClean="0"/>
              <a:t>10</a:t>
            </a:fld>
            <a:endParaRPr lang="en-GB" dirty="0"/>
          </a:p>
        </p:txBody>
      </p:sp>
      <p:pic>
        <p:nvPicPr>
          <p:cNvPr id="4" name="Picture 3">
            <a:extLst>
              <a:ext uri="{FF2B5EF4-FFF2-40B4-BE49-F238E27FC236}">
                <a16:creationId xmlns:a16="http://schemas.microsoft.com/office/drawing/2014/main" id="{00BB820D-845C-A1AE-C8F8-353E624F1786}"/>
              </a:ext>
            </a:extLst>
          </p:cNvPr>
          <p:cNvPicPr>
            <a:picLocks noChangeAspect="1"/>
          </p:cNvPicPr>
          <p:nvPr/>
        </p:nvPicPr>
        <p:blipFill>
          <a:blip r:embed="rId8"/>
          <a:stretch>
            <a:fillRect/>
          </a:stretch>
        </p:blipFill>
        <p:spPr>
          <a:xfrm>
            <a:off x="10211736" y="70359"/>
            <a:ext cx="1899568" cy="534853"/>
          </a:xfrm>
          <a:prstGeom prst="rect">
            <a:avLst/>
          </a:prstGeom>
        </p:spPr>
      </p:pic>
      <p:sp>
        <p:nvSpPr>
          <p:cNvPr id="11" name="Title 1">
            <a:extLst>
              <a:ext uri="{FF2B5EF4-FFF2-40B4-BE49-F238E27FC236}">
                <a16:creationId xmlns:a16="http://schemas.microsoft.com/office/drawing/2014/main" id="{5820B35D-E588-100B-7288-F9476D0326F0}"/>
              </a:ext>
            </a:extLst>
          </p:cNvPr>
          <p:cNvSpPr txBox="1">
            <a:spLocks/>
          </p:cNvSpPr>
          <p:nvPr/>
        </p:nvSpPr>
        <p:spPr>
          <a:xfrm>
            <a:off x="0" y="0"/>
            <a:ext cx="12192000" cy="54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Overview of </a:t>
            </a:r>
            <a:r>
              <a:rPr lang="en-US" sz="3200" b="1" dirty="0" err="1"/>
              <a:t>GeoSafe</a:t>
            </a:r>
            <a:r>
              <a:rPr lang="en-US" sz="3200" b="1" dirty="0"/>
              <a:t> Collaboration</a:t>
            </a:r>
          </a:p>
        </p:txBody>
      </p:sp>
    </p:spTree>
    <p:extLst>
      <p:ext uri="{BB962C8B-B14F-4D97-AF65-F5344CB8AC3E}">
        <p14:creationId xmlns:p14="http://schemas.microsoft.com/office/powerpoint/2010/main" val="1419425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BC940-B878-13CE-A17F-16E8CC272F79}"/>
            </a:ext>
          </a:extLst>
        </p:cNvPr>
        <p:cNvGrpSpPr/>
        <p:nvPr/>
      </p:nvGrpSpPr>
      <p:grpSpPr>
        <a:xfrm>
          <a:off x="0" y="0"/>
          <a:ext cx="0" cy="0"/>
          <a:chOff x="0" y="0"/>
          <a:chExt cx="0" cy="0"/>
        </a:xfrm>
      </p:grpSpPr>
      <p:pic>
        <p:nvPicPr>
          <p:cNvPr id="9" name="T_Pe_0_01_animated_pu_green_colorbar">
            <a:hlinkClick r:id="" action="ppaction://media"/>
            <a:extLst>
              <a:ext uri="{FF2B5EF4-FFF2-40B4-BE49-F238E27FC236}">
                <a16:creationId xmlns:a16="http://schemas.microsoft.com/office/drawing/2014/main" id="{912FE67E-AFB8-CF8A-10C6-7AD24E3CBB7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651" y="2986034"/>
            <a:ext cx="5987295" cy="3240000"/>
          </a:xfrm>
          <a:prstGeom prst="rect">
            <a:avLst/>
          </a:prstGeom>
        </p:spPr>
      </p:pic>
      <p:pic>
        <p:nvPicPr>
          <p:cNvPr id="8" name="T_Pe_1_animated_pu_green_whiteBackground">
            <a:hlinkClick r:id="" action="ppaction://media"/>
            <a:extLst>
              <a:ext uri="{FF2B5EF4-FFF2-40B4-BE49-F238E27FC236}">
                <a16:creationId xmlns:a16="http://schemas.microsoft.com/office/drawing/2014/main" id="{5B563458-FBBF-4522-6948-2C44412B2F0E}"/>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945569" y="2986034"/>
            <a:ext cx="5987295" cy="3240000"/>
          </a:xfrm>
          <a:prstGeom prst="rect">
            <a:avLst/>
          </a:prstGeom>
        </p:spPr>
      </p:pic>
      <p:pic>
        <p:nvPicPr>
          <p:cNvPr id="5" name="Picture 2">
            <a:extLst>
              <a:ext uri="{FF2B5EF4-FFF2-40B4-BE49-F238E27FC236}">
                <a16:creationId xmlns:a16="http://schemas.microsoft.com/office/drawing/2014/main" id="{B0786D8C-B329-96B0-F3A1-21525BCAE40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1137" t="7915" r="27018" b="8702"/>
          <a:stretch>
            <a:fillRect/>
          </a:stretch>
        </p:blipFill>
        <p:spPr bwMode="auto">
          <a:xfrm>
            <a:off x="9570531" y="3720774"/>
            <a:ext cx="2070422" cy="212083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68C395F-AAB0-46C3-54D8-83288D55ECE0}"/>
              </a:ext>
            </a:extLst>
          </p:cNvPr>
          <p:cNvSpPr txBox="1">
            <a:spLocks/>
          </p:cNvSpPr>
          <p:nvPr/>
        </p:nvSpPr>
        <p:spPr>
          <a:xfrm>
            <a:off x="0" y="0"/>
            <a:ext cx="12192000" cy="54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u="sng" dirty="0"/>
              <a:t>Simulations:</a:t>
            </a:r>
            <a:r>
              <a:rPr lang="en-GB" sz="3200" b="1" dirty="0"/>
              <a:t> From CT-image to computational model</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0A45195-F47F-FD2E-925A-9071658349B5}"/>
                  </a:ext>
                </a:extLst>
              </p:cNvPr>
              <p:cNvSpPr txBox="1"/>
              <p:nvPr/>
            </p:nvSpPr>
            <p:spPr>
              <a:xfrm>
                <a:off x="-41047" y="482804"/>
                <a:ext cx="7654530" cy="2154436"/>
              </a:xfrm>
              <a:prstGeom prst="rect">
                <a:avLst/>
              </a:prstGeom>
              <a:noFill/>
            </p:spPr>
            <p:txBody>
              <a:bodyPr wrap="square" rtlCol="0">
                <a:spAutoFit/>
              </a:bodyPr>
              <a:lstStyle/>
              <a:p>
                <a:pPr marL="342900" indent="-342900">
                  <a:buFont typeface="Wingdings" panose="05000000000000000000" pitchFamily="2" charset="2"/>
                  <a:buChar char="Ø"/>
                </a:pPr>
                <a:r>
                  <a:rPr lang="en-GB" b="0" dirty="0"/>
                  <a:t>Computational model of segmented CT-image built in </a:t>
                </a:r>
                <a:r>
                  <a:rPr lang="en-GB" b="0" dirty="0">
                    <a:hlinkClick r:id="rId10"/>
                  </a:rPr>
                  <a:t>GeoChemFoam</a:t>
                </a:r>
                <a:r>
                  <a:rPr lang="en-GB" b="0" dirty="0"/>
                  <a:t> </a:t>
                </a:r>
              </a:p>
              <a:p>
                <a:r>
                  <a:rPr lang="en-US" sz="1200" dirty="0">
                    <a:solidFill>
                      <a:srgbClr val="000000"/>
                    </a:solidFill>
                    <a:ea typeface="Calibri" panose="020F0502020204030204" pitchFamily="34" charset="0"/>
                    <a:cs typeface="Arial" panose="020B0604020202020204" pitchFamily="34" charset="0"/>
                  </a:rPr>
                  <a:t>           GitHub page: </a:t>
                </a:r>
                <a:r>
                  <a:rPr lang="en-US" sz="1200" dirty="0">
                    <a:solidFill>
                      <a:srgbClr val="000000"/>
                    </a:solidFill>
                    <a:ea typeface="Calibri" panose="020F0502020204030204" pitchFamily="34" charset="0"/>
                    <a:cs typeface="Arial" panose="020B0604020202020204" pitchFamily="34" charset="0"/>
                    <a:hlinkClick r:id="rId11"/>
                  </a:rPr>
                  <a:t>www.github.com/GeoChemFoam</a:t>
                </a:r>
                <a:endParaRPr lang="en-GB" sz="1200" dirty="0"/>
              </a:p>
              <a:p>
                <a:pPr marL="342900" indent="-342900">
                  <a:buFont typeface="Wingdings" panose="05000000000000000000" pitchFamily="2" charset="2"/>
                  <a:buChar char="Ø"/>
                </a:pPr>
                <a:r>
                  <a:rPr lang="en-GB" dirty="0"/>
                  <a:t>Model requires </a:t>
                </a:r>
                <a:r>
                  <a:rPr lang="en-GB" b="1" dirty="0"/>
                  <a:t>porosity, </a:t>
                </a:r>
                <a14:m>
                  <m:oMath xmlns:m="http://schemas.openxmlformats.org/officeDocument/2006/math">
                    <m:r>
                      <a:rPr lang="en-GB" b="1" i="1">
                        <a:latin typeface="Cambria Math" panose="02040503050406030204" pitchFamily="18" charset="0"/>
                      </a:rPr>
                      <m:t>𝝓</m:t>
                    </m:r>
                  </m:oMath>
                </a14:m>
                <a:r>
                  <a:rPr lang="en-GB" b="1" dirty="0"/>
                  <a:t>, </a:t>
                </a:r>
                <a:r>
                  <a:rPr lang="en-GB" dirty="0"/>
                  <a:t>&amp; </a:t>
                </a:r>
                <a:r>
                  <a:rPr lang="en-GB" b="1" dirty="0"/>
                  <a:t>permeability</a:t>
                </a:r>
                <a:r>
                  <a:rPr lang="en-GB" dirty="0"/>
                  <a:t>,</a:t>
                </a:r>
                <a:r>
                  <a:rPr lang="en-GB" b="1" dirty="0"/>
                  <a:t> </a:t>
                </a:r>
                <a14:m>
                  <m:oMath xmlns:m="http://schemas.openxmlformats.org/officeDocument/2006/math">
                    <m:r>
                      <a:rPr lang="en-GB" b="1" i="1" smtClean="0">
                        <a:latin typeface="Cambria Math" panose="02040503050406030204" pitchFamily="18" charset="0"/>
                      </a:rPr>
                      <m:t>𝑲</m:t>
                    </m:r>
                  </m:oMath>
                </a14:m>
                <a:r>
                  <a:rPr lang="en-GB" dirty="0"/>
                  <a:t>, </a:t>
                </a:r>
                <a:r>
                  <a:rPr lang="en-GB" u="sng" dirty="0"/>
                  <a:t>specified for each voxel</a:t>
                </a:r>
                <a:r>
                  <a:rPr lang="en-GB" dirty="0"/>
                  <a:t>:</a:t>
                </a:r>
              </a:p>
              <a:p>
                <a:pPr marL="742950" lvl="1" indent="-285750">
                  <a:buFont typeface="Arial" panose="020B0604020202020204" pitchFamily="34" charset="0"/>
                  <a:buChar char="•"/>
                </a:pPr>
                <a:r>
                  <a:rPr lang="en-GB" sz="1600" dirty="0"/>
                  <a:t>solid grains, </a:t>
                </a:r>
                <a14:m>
                  <m:oMath xmlns:m="http://schemas.openxmlformats.org/officeDocument/2006/math">
                    <m:r>
                      <a:rPr lang="en-GB" sz="1600">
                        <a:latin typeface="Cambria Math" panose="02040503050406030204" pitchFamily="18" charset="0"/>
                      </a:rPr>
                      <m:t>𝜙</m:t>
                    </m:r>
                    <m:r>
                      <a:rPr lang="en-GB" sz="1600">
                        <a:latin typeface="Cambria Math" panose="02040503050406030204" pitchFamily="18" charset="0"/>
                      </a:rPr>
                      <m:t>=0 </m:t>
                    </m:r>
                  </m:oMath>
                </a14:m>
                <a:r>
                  <a:rPr lang="en-GB" sz="1600" dirty="0"/>
                  <a:t> </a:t>
                </a:r>
                <a:endParaRPr lang="en-GB" sz="1600" dirty="0">
                  <a:sym typeface="Wingdings" panose="05000000000000000000" pitchFamily="2" charset="2"/>
                </a:endParaRPr>
              </a:p>
              <a:p>
                <a:pPr marL="742950" lvl="1" indent="-285750">
                  <a:buFont typeface="Arial" panose="020B0604020202020204" pitchFamily="34" charset="0"/>
                  <a:buChar char="•"/>
                </a:pPr>
                <a:r>
                  <a:rPr lang="en-GB" sz="1600" dirty="0">
                    <a:sym typeface="Wingdings" panose="05000000000000000000" pitchFamily="2" charset="2"/>
                  </a:rPr>
                  <a:t>pores,  </a:t>
                </a:r>
                <a14:m>
                  <m:oMath xmlns:m="http://schemas.openxmlformats.org/officeDocument/2006/math">
                    <m:r>
                      <a:rPr lang="en-GB" sz="1600">
                        <a:latin typeface="Cambria Math" panose="02040503050406030204" pitchFamily="18" charset="0"/>
                      </a:rPr>
                      <m:t>𝜙</m:t>
                    </m:r>
                    <m:r>
                      <a:rPr lang="en-GB" sz="1600">
                        <a:latin typeface="Cambria Math" panose="02040503050406030204" pitchFamily="18" charset="0"/>
                      </a:rPr>
                      <m:t>=1</m:t>
                    </m:r>
                  </m:oMath>
                </a14:m>
                <a:r>
                  <a:rPr lang="en-GB" sz="1600" dirty="0">
                    <a:sym typeface="Wingdings" panose="05000000000000000000" pitchFamily="2" charset="2"/>
                  </a:rPr>
                  <a:t> </a:t>
                </a:r>
              </a:p>
              <a:p>
                <a:pPr marL="285750" indent="-285750">
                  <a:buFont typeface="Wingdings" panose="05000000000000000000" pitchFamily="2" charset="2"/>
                  <a:buChar char="Ø"/>
                </a:pPr>
                <a:r>
                  <a:rPr lang="en-GB" dirty="0">
                    <a:sym typeface="Wingdings" panose="05000000000000000000" pitchFamily="2" charset="2"/>
                  </a:rPr>
                  <a:t>Illustrative examples of tracer evolution in simulations below, </a:t>
                </a:r>
              </a:p>
              <a:p>
                <a:pPr marL="742950" lvl="1" indent="-285750">
                  <a:buFont typeface="Arial" panose="020B0604020202020204" pitchFamily="34" charset="0"/>
                  <a:buChar char="•"/>
                </a:pPr>
                <a:r>
                  <a:rPr lang="en-GB" sz="1600" dirty="0">
                    <a:sym typeface="Wingdings" panose="05000000000000000000" pitchFamily="2" charset="2"/>
                  </a:rPr>
                  <a:t>injecting at experimental flowrate </a:t>
                </a:r>
              </a:p>
              <a:p>
                <a:pPr marL="742950" lvl="1" indent="-285750">
                  <a:buFont typeface="Arial" panose="020B0604020202020204" pitchFamily="34" charset="0"/>
                  <a:buChar char="•"/>
                </a:pPr>
                <a:r>
                  <a:rPr lang="en-GB" sz="1600" dirty="0">
                    <a:sym typeface="Wingdings" panose="05000000000000000000" pitchFamily="2" charset="2"/>
                  </a:rPr>
                  <a:t>for different Pe regimes</a:t>
                </a:r>
                <a:endParaRPr lang="en-GB" dirty="0"/>
              </a:p>
            </p:txBody>
          </p:sp>
        </mc:Choice>
        <mc:Fallback xmlns="">
          <p:sp>
            <p:nvSpPr>
              <p:cNvPr id="7" name="TextBox 6">
                <a:extLst>
                  <a:ext uri="{FF2B5EF4-FFF2-40B4-BE49-F238E27FC236}">
                    <a16:creationId xmlns:a16="http://schemas.microsoft.com/office/drawing/2014/main" id="{50A45195-F47F-FD2E-925A-9071658349B5}"/>
                  </a:ext>
                </a:extLst>
              </p:cNvPr>
              <p:cNvSpPr txBox="1">
                <a:spLocks noRot="1" noChangeAspect="1" noMove="1" noResize="1" noEditPoints="1" noAdjustHandles="1" noChangeArrowheads="1" noChangeShapeType="1" noTextEdit="1"/>
              </p:cNvSpPr>
              <p:nvPr/>
            </p:nvSpPr>
            <p:spPr>
              <a:xfrm>
                <a:off x="-41047" y="482804"/>
                <a:ext cx="7654530" cy="2154436"/>
              </a:xfrm>
              <a:prstGeom prst="rect">
                <a:avLst/>
              </a:prstGeom>
              <a:blipFill>
                <a:blip r:embed="rId12"/>
                <a:stretch>
                  <a:fillRect l="-478" t="-113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E1932D8-B066-C37B-D212-506867BD841D}"/>
                  </a:ext>
                </a:extLst>
              </p:cNvPr>
              <p:cNvSpPr txBox="1"/>
              <p:nvPr/>
            </p:nvSpPr>
            <p:spPr>
              <a:xfrm>
                <a:off x="9286874" y="5717242"/>
                <a:ext cx="2637736" cy="830997"/>
              </a:xfrm>
              <a:prstGeom prst="rect">
                <a:avLst/>
              </a:prstGeom>
              <a:noFill/>
            </p:spPr>
            <p:txBody>
              <a:bodyPr wrap="square" rtlCol="0">
                <a:spAutoFit/>
              </a:bodyPr>
              <a:lstStyle/>
              <a:p>
                <a:pPr algn="ctr"/>
                <a:r>
                  <a:rPr lang="en-GB" sz="1600" dirty="0"/>
                  <a:t>Computational domain: porosity </a:t>
                </a:r>
                <a14:m>
                  <m:oMath xmlns:m="http://schemas.openxmlformats.org/officeDocument/2006/math">
                    <m:r>
                      <a:rPr lang="en-GB" sz="1600" b="0" i="1" smtClean="0">
                        <a:latin typeface="Cambria Math" panose="02040503050406030204" pitchFamily="18" charset="0"/>
                      </a:rPr>
                      <m:t>𝜙</m:t>
                    </m:r>
                  </m:oMath>
                </a14:m>
                <a:r>
                  <a:rPr lang="en-GB" sz="1600" dirty="0"/>
                  <a:t> &amp; permeability </a:t>
                </a:r>
                <a14:m>
                  <m:oMath xmlns:m="http://schemas.openxmlformats.org/officeDocument/2006/math">
                    <m:r>
                      <a:rPr lang="en-GB" sz="1600" b="0" i="1" smtClean="0">
                        <a:latin typeface="Cambria Math" panose="02040503050406030204" pitchFamily="18" charset="0"/>
                      </a:rPr>
                      <m:t>𝑘</m:t>
                    </m:r>
                  </m:oMath>
                </a14:m>
                <a:r>
                  <a:rPr lang="en-GB" sz="1600" dirty="0"/>
                  <a:t> specified per voxel. </a:t>
                </a:r>
              </a:p>
            </p:txBody>
          </p:sp>
        </mc:Choice>
        <mc:Fallback xmlns="">
          <p:sp>
            <p:nvSpPr>
              <p:cNvPr id="3" name="TextBox 2">
                <a:extLst>
                  <a:ext uri="{FF2B5EF4-FFF2-40B4-BE49-F238E27FC236}">
                    <a16:creationId xmlns:a16="http://schemas.microsoft.com/office/drawing/2014/main" id="{7E1932D8-B066-C37B-D212-506867BD841D}"/>
                  </a:ext>
                </a:extLst>
              </p:cNvPr>
              <p:cNvSpPr txBox="1">
                <a:spLocks noRot="1" noChangeAspect="1" noMove="1" noResize="1" noEditPoints="1" noAdjustHandles="1" noChangeArrowheads="1" noChangeShapeType="1" noTextEdit="1"/>
              </p:cNvSpPr>
              <p:nvPr/>
            </p:nvSpPr>
            <p:spPr>
              <a:xfrm>
                <a:off x="9286874" y="5717242"/>
                <a:ext cx="2637736" cy="830997"/>
              </a:xfrm>
              <a:prstGeom prst="rect">
                <a:avLst/>
              </a:prstGeom>
              <a:blipFill>
                <a:blip r:embed="rId13"/>
                <a:stretch>
                  <a:fillRect t="-2206" b="-8824"/>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3866D580-B7FD-BF75-ACF8-84B5D8EFFA8E}"/>
              </a:ext>
            </a:extLst>
          </p:cNvPr>
          <p:cNvSpPr txBox="1"/>
          <p:nvPr/>
        </p:nvSpPr>
        <p:spPr>
          <a:xfrm>
            <a:off x="1000231" y="2651319"/>
            <a:ext cx="1618524" cy="338554"/>
          </a:xfrm>
          <a:prstGeom prst="rect">
            <a:avLst/>
          </a:prstGeom>
          <a:noFill/>
        </p:spPr>
        <p:txBody>
          <a:bodyPr wrap="square" rtlCol="0">
            <a:spAutoFit/>
          </a:bodyPr>
          <a:lstStyle/>
          <a:p>
            <a:pPr algn="ctr"/>
            <a:r>
              <a:rPr lang="en-GB" sz="1600" i="1" dirty="0">
                <a:solidFill>
                  <a:srgbClr val="FF0000"/>
                </a:solidFill>
              </a:rPr>
              <a:t>flow direction</a:t>
            </a:r>
          </a:p>
        </p:txBody>
      </p:sp>
      <p:cxnSp>
        <p:nvCxnSpPr>
          <p:cNvPr id="15" name="Straight Arrow Connector 14">
            <a:extLst>
              <a:ext uri="{FF2B5EF4-FFF2-40B4-BE49-F238E27FC236}">
                <a16:creationId xmlns:a16="http://schemas.microsoft.com/office/drawing/2014/main" id="{81393DD0-EB2D-BE43-BF6A-E313BAFB1AC5}"/>
              </a:ext>
            </a:extLst>
          </p:cNvPr>
          <p:cNvCxnSpPr>
            <a:cxnSpLocks/>
          </p:cNvCxnSpPr>
          <p:nvPr/>
        </p:nvCxnSpPr>
        <p:spPr>
          <a:xfrm rot="10800000" flipH="1">
            <a:off x="2618756" y="2856400"/>
            <a:ext cx="659745" cy="0"/>
          </a:xfrm>
          <a:prstGeom prst="straightConnector1">
            <a:avLst/>
          </a:prstGeom>
          <a:ln w="254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24" name="Slide Number Placeholder 23">
            <a:extLst>
              <a:ext uri="{FF2B5EF4-FFF2-40B4-BE49-F238E27FC236}">
                <a16:creationId xmlns:a16="http://schemas.microsoft.com/office/drawing/2014/main" id="{26CA8A4A-11F3-CB55-943C-F8E90683EE76}"/>
              </a:ext>
            </a:extLst>
          </p:cNvPr>
          <p:cNvSpPr>
            <a:spLocks noGrp="1"/>
          </p:cNvSpPr>
          <p:nvPr>
            <p:ph type="sldNum" sz="quarter" idx="12"/>
          </p:nvPr>
        </p:nvSpPr>
        <p:spPr>
          <a:xfrm>
            <a:off x="9448800" y="6492875"/>
            <a:ext cx="2743200" cy="365125"/>
          </a:xfrm>
        </p:spPr>
        <p:txBody>
          <a:bodyPr/>
          <a:lstStyle/>
          <a:p>
            <a:fld id="{2EE3E44C-30B3-47D2-A456-407822E63BEC}" type="slidenum">
              <a:rPr lang="en-GB" smtClean="0"/>
              <a:t>11</a:t>
            </a:fld>
            <a:endParaRPr lang="en-GB"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AD9F95F-88C5-14AE-90E1-F76CE626A0BF}"/>
                  </a:ext>
                </a:extLst>
              </p:cNvPr>
              <p:cNvSpPr txBox="1"/>
              <p:nvPr/>
            </p:nvSpPr>
            <p:spPr>
              <a:xfrm>
                <a:off x="14479" y="3046583"/>
                <a:ext cx="1711884" cy="3907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𝑃</m:t>
                      </m:r>
                      <m:sSub>
                        <m:sSubPr>
                          <m:ctrlPr>
                            <a:rPr lang="en-GB" i="1" dirty="0">
                              <a:latin typeface="Cambria Math" panose="02040503050406030204" pitchFamily="18" charset="0"/>
                            </a:rPr>
                          </m:ctrlPr>
                        </m:sSubPr>
                        <m:e>
                          <m:r>
                            <a:rPr lang="en-GB" i="1" dirty="0">
                              <a:latin typeface="Cambria Math" panose="02040503050406030204" pitchFamily="18" charset="0"/>
                            </a:rPr>
                            <m:t>𝑒</m:t>
                          </m:r>
                        </m:e>
                        <m:sub>
                          <m:r>
                            <a:rPr lang="en-GB" i="1" dirty="0">
                              <a:latin typeface="Cambria Math" panose="02040503050406030204" pitchFamily="18" charset="0"/>
                            </a:rPr>
                            <m:t>𝑝𝑜𝑟𝑒</m:t>
                          </m:r>
                        </m:sub>
                      </m:sSub>
                      <m:r>
                        <a:rPr lang="en-GB" i="1" dirty="0">
                          <a:latin typeface="Cambria Math" panose="02040503050406030204" pitchFamily="18" charset="0"/>
                        </a:rPr>
                        <m:t>=0.</m:t>
                      </m:r>
                      <m:r>
                        <a:rPr lang="en-GB" b="0" i="1" dirty="0" smtClean="0">
                          <a:latin typeface="Cambria Math" panose="02040503050406030204" pitchFamily="18" charset="0"/>
                        </a:rPr>
                        <m:t>0</m:t>
                      </m:r>
                      <m:r>
                        <a:rPr lang="en-GB" i="1" dirty="0">
                          <a:latin typeface="Cambria Math" panose="02040503050406030204" pitchFamily="18" charset="0"/>
                        </a:rPr>
                        <m:t>1</m:t>
                      </m:r>
                    </m:oMath>
                  </m:oMathPara>
                </a14:m>
                <a:endParaRPr lang="en-GB" dirty="0"/>
              </a:p>
            </p:txBody>
          </p:sp>
        </mc:Choice>
        <mc:Fallback xmlns="">
          <p:sp>
            <p:nvSpPr>
              <p:cNvPr id="6" name="TextBox 5">
                <a:extLst>
                  <a:ext uri="{FF2B5EF4-FFF2-40B4-BE49-F238E27FC236}">
                    <a16:creationId xmlns:a16="http://schemas.microsoft.com/office/drawing/2014/main" id="{6AD9F95F-88C5-14AE-90E1-F76CE626A0BF}"/>
                  </a:ext>
                </a:extLst>
              </p:cNvPr>
              <p:cNvSpPr txBox="1">
                <a:spLocks noRot="1" noChangeAspect="1" noMove="1" noResize="1" noEditPoints="1" noAdjustHandles="1" noChangeArrowheads="1" noChangeShapeType="1" noTextEdit="1"/>
              </p:cNvSpPr>
              <p:nvPr/>
            </p:nvSpPr>
            <p:spPr>
              <a:xfrm>
                <a:off x="14479" y="3046583"/>
                <a:ext cx="1711884" cy="390748"/>
              </a:xfrm>
              <a:prstGeom prst="rect">
                <a:avLst/>
              </a:prstGeom>
              <a:blipFill>
                <a:blip r:embed="rId14"/>
                <a:stretch>
                  <a:fillRect b="-312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95017BE-8869-F21E-9B47-A99B117A380F}"/>
                  </a:ext>
                </a:extLst>
              </p:cNvPr>
              <p:cNvSpPr txBox="1"/>
              <p:nvPr/>
            </p:nvSpPr>
            <p:spPr>
              <a:xfrm>
                <a:off x="4380293" y="3046583"/>
                <a:ext cx="1300813" cy="3907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𝑃</m:t>
                      </m:r>
                      <m:sSub>
                        <m:sSubPr>
                          <m:ctrlPr>
                            <a:rPr lang="en-GB" b="0" i="1" dirty="0" smtClean="0">
                              <a:latin typeface="Cambria Math" panose="02040503050406030204" pitchFamily="18" charset="0"/>
                            </a:rPr>
                          </m:ctrlPr>
                        </m:sSubPr>
                        <m:e>
                          <m:r>
                            <a:rPr lang="en-GB" i="1" dirty="0" smtClean="0">
                              <a:latin typeface="Cambria Math" panose="02040503050406030204" pitchFamily="18" charset="0"/>
                            </a:rPr>
                            <m:t>𝑒</m:t>
                          </m:r>
                        </m:e>
                        <m:sub>
                          <m:r>
                            <a:rPr lang="en-GB" b="0" i="1" dirty="0" smtClean="0">
                              <a:latin typeface="Cambria Math" panose="02040503050406030204" pitchFamily="18" charset="0"/>
                            </a:rPr>
                            <m:t>𝑝𝑜𝑟𝑒</m:t>
                          </m:r>
                        </m:sub>
                      </m:sSub>
                      <m:r>
                        <a:rPr lang="en-GB" b="0" i="1" dirty="0" smtClean="0">
                          <a:latin typeface="Cambria Math" panose="02040503050406030204" pitchFamily="18" charset="0"/>
                        </a:rPr>
                        <m:t>=1</m:t>
                      </m:r>
                    </m:oMath>
                  </m:oMathPara>
                </a14:m>
                <a:endParaRPr lang="en-GB" dirty="0"/>
              </a:p>
            </p:txBody>
          </p:sp>
        </mc:Choice>
        <mc:Fallback xmlns="">
          <p:sp>
            <p:nvSpPr>
              <p:cNvPr id="14" name="TextBox 13">
                <a:extLst>
                  <a:ext uri="{FF2B5EF4-FFF2-40B4-BE49-F238E27FC236}">
                    <a16:creationId xmlns:a16="http://schemas.microsoft.com/office/drawing/2014/main" id="{495017BE-8869-F21E-9B47-A99B117A380F}"/>
                  </a:ext>
                </a:extLst>
              </p:cNvPr>
              <p:cNvSpPr txBox="1">
                <a:spLocks noRot="1" noChangeAspect="1" noMove="1" noResize="1" noEditPoints="1" noAdjustHandles="1" noChangeArrowheads="1" noChangeShapeType="1" noTextEdit="1"/>
              </p:cNvSpPr>
              <p:nvPr/>
            </p:nvSpPr>
            <p:spPr>
              <a:xfrm>
                <a:off x="4380293" y="3046583"/>
                <a:ext cx="1300813" cy="390748"/>
              </a:xfrm>
              <a:prstGeom prst="rect">
                <a:avLst/>
              </a:prstGeom>
              <a:blipFill>
                <a:blip r:embed="rId15"/>
                <a:stretch>
                  <a:fillRect b="-312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33E1D7F-2A57-534C-2DC6-2EFE9C7AF0CB}"/>
                  </a:ext>
                </a:extLst>
              </p:cNvPr>
              <p:cNvSpPr txBox="1"/>
              <p:nvPr/>
            </p:nvSpPr>
            <p:spPr>
              <a:xfrm>
                <a:off x="457199" y="6162902"/>
                <a:ext cx="7591425" cy="652551"/>
              </a:xfrm>
              <a:prstGeom prst="rect">
                <a:avLst/>
              </a:prstGeom>
              <a:noFill/>
            </p:spPr>
            <p:txBody>
              <a:bodyPr wrap="square" rtlCol="0">
                <a:spAutoFit/>
              </a:bodyPr>
              <a:lstStyle/>
              <a:p>
                <a:r>
                  <a:rPr lang="en-GB" sz="1400" dirty="0"/>
                  <a:t>Velocity streamlines show tracer concentration T against time for different pore-scale Peclet numbers </a:t>
                </a:r>
                <a14:m>
                  <m:oMath xmlns:m="http://schemas.openxmlformats.org/officeDocument/2006/math">
                    <m:r>
                      <a:rPr lang="en-GB" sz="1400" b="0" i="1" smtClean="0">
                        <a:latin typeface="Cambria Math" panose="02040503050406030204" pitchFamily="18" charset="0"/>
                      </a:rPr>
                      <m:t>𝑃</m:t>
                    </m:r>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𝑒</m:t>
                        </m:r>
                      </m:e>
                      <m:sub>
                        <m:r>
                          <a:rPr lang="en-GB" sz="1400" b="0" i="1" smtClean="0">
                            <a:latin typeface="Cambria Math" panose="02040503050406030204" pitchFamily="18" charset="0"/>
                          </a:rPr>
                          <m:t>𝑝𝑜𝑟𝑒</m:t>
                        </m:r>
                      </m:sub>
                    </m:sSub>
                    <m:r>
                      <a:rPr lang="en-GB" sz="1400" b="0" i="1" smtClean="0">
                        <a:latin typeface="Cambria Math" panose="02040503050406030204" pitchFamily="18" charset="0"/>
                      </a:rPr>
                      <m:t>=</m:t>
                    </m:r>
                    <m:f>
                      <m:fPr>
                        <m:ctrlPr>
                          <a:rPr lang="en-GB" sz="1400" i="1">
                            <a:latin typeface="Cambria Math" panose="02040503050406030204" pitchFamily="18" charset="0"/>
                          </a:rPr>
                        </m:ctrlPr>
                      </m:fPr>
                      <m:num>
                        <m:sSub>
                          <m:sSubPr>
                            <m:ctrlPr>
                              <a:rPr lang="en-GB" sz="1400" i="1">
                                <a:latin typeface="Cambria Math" panose="02040503050406030204" pitchFamily="18" charset="0"/>
                              </a:rPr>
                            </m:ctrlPr>
                          </m:sSubPr>
                          <m:e>
                            <m:r>
                              <a:rPr lang="en-GB" sz="1400" i="1">
                                <a:latin typeface="Cambria Math" panose="02040503050406030204" pitchFamily="18" charset="0"/>
                              </a:rPr>
                              <m:t>𝑈</m:t>
                            </m:r>
                          </m:e>
                          <m:sub>
                            <m:r>
                              <a:rPr lang="en-GB" sz="1400" i="1">
                                <a:latin typeface="Cambria Math" panose="02040503050406030204" pitchFamily="18" charset="0"/>
                              </a:rPr>
                              <m:t>𝐷</m:t>
                            </m:r>
                          </m:sub>
                        </m:sSub>
                        <m:sSub>
                          <m:sSubPr>
                            <m:ctrlPr>
                              <a:rPr lang="en-GB" sz="1400" i="1">
                                <a:latin typeface="Cambria Math" panose="02040503050406030204" pitchFamily="18" charset="0"/>
                              </a:rPr>
                            </m:ctrlPr>
                          </m:sSubPr>
                          <m:e>
                            <m:r>
                              <a:rPr lang="en-GB" sz="1400" i="1">
                                <a:latin typeface="Cambria Math" panose="02040503050406030204" pitchFamily="18" charset="0"/>
                              </a:rPr>
                              <m:t>𝐿</m:t>
                            </m:r>
                          </m:e>
                          <m:sub>
                            <m:r>
                              <a:rPr lang="en-GB" sz="1400" i="1">
                                <a:latin typeface="Cambria Math" panose="02040503050406030204" pitchFamily="18" charset="0"/>
                              </a:rPr>
                              <m:t>𝑝𝑜𝑟𝑒</m:t>
                            </m:r>
                          </m:sub>
                        </m:sSub>
                      </m:num>
                      <m:den>
                        <m:r>
                          <a:rPr lang="en-GB" sz="1400" i="1">
                            <a:latin typeface="Cambria Math" panose="02040503050406030204" pitchFamily="18" charset="0"/>
                          </a:rPr>
                          <m:t>𝜙</m:t>
                        </m:r>
                        <m:r>
                          <a:rPr lang="en-GB" sz="1400" i="1">
                            <a:latin typeface="Cambria Math" panose="02040503050406030204" pitchFamily="18" charset="0"/>
                          </a:rPr>
                          <m:t>𝐷</m:t>
                        </m:r>
                      </m:den>
                    </m:f>
                  </m:oMath>
                </a14:m>
                <a:r>
                  <a:rPr lang="en-GB" sz="1400" dirty="0"/>
                  <a:t>. Concentration of T: </a:t>
                </a:r>
                <a:r>
                  <a:rPr lang="en-GB" sz="1400" dirty="0">
                    <a:solidFill>
                      <a:schemeClr val="accent5">
                        <a:lumMod val="50000"/>
                      </a:schemeClr>
                    </a:solidFill>
                  </a:rPr>
                  <a:t>Purple = 1</a:t>
                </a:r>
                <a:r>
                  <a:rPr lang="en-GB" sz="1400" dirty="0"/>
                  <a:t>; </a:t>
                </a:r>
                <a:r>
                  <a:rPr lang="en-GB" sz="1400" dirty="0">
                    <a:solidFill>
                      <a:schemeClr val="accent6"/>
                    </a:solidFill>
                  </a:rPr>
                  <a:t>Green = 0</a:t>
                </a:r>
                <a:r>
                  <a:rPr lang="en-GB" sz="1400" dirty="0"/>
                  <a:t>. Side view. </a:t>
                </a:r>
              </a:p>
            </p:txBody>
          </p:sp>
        </mc:Choice>
        <mc:Fallback xmlns="">
          <p:sp>
            <p:nvSpPr>
              <p:cNvPr id="16" name="TextBox 15">
                <a:extLst>
                  <a:ext uri="{FF2B5EF4-FFF2-40B4-BE49-F238E27FC236}">
                    <a16:creationId xmlns:a16="http://schemas.microsoft.com/office/drawing/2014/main" id="{233E1D7F-2A57-534C-2DC6-2EFE9C7AF0CB}"/>
                  </a:ext>
                </a:extLst>
              </p:cNvPr>
              <p:cNvSpPr txBox="1">
                <a:spLocks noRot="1" noChangeAspect="1" noMove="1" noResize="1" noEditPoints="1" noAdjustHandles="1" noChangeArrowheads="1" noChangeShapeType="1" noTextEdit="1"/>
              </p:cNvSpPr>
              <p:nvPr/>
            </p:nvSpPr>
            <p:spPr>
              <a:xfrm>
                <a:off x="457199" y="6162902"/>
                <a:ext cx="7591425" cy="652551"/>
              </a:xfrm>
              <a:prstGeom prst="rect">
                <a:avLst/>
              </a:prstGeom>
              <a:blipFill>
                <a:blip r:embed="rId16"/>
                <a:stretch>
                  <a:fillRect l="-241" t="-1869" b="-935"/>
                </a:stretch>
              </a:blipFill>
            </p:spPr>
            <p:txBody>
              <a:bodyPr/>
              <a:lstStyle/>
              <a:p>
                <a:r>
                  <a:rPr lang="en-GB">
                    <a:noFill/>
                  </a:rPr>
                  <a:t> </a:t>
                </a:r>
              </a:p>
            </p:txBody>
          </p:sp>
        </mc:Fallback>
      </mc:AlternateContent>
      <p:sp>
        <p:nvSpPr>
          <p:cNvPr id="19" name="TextBox 18">
            <a:extLst>
              <a:ext uri="{FF2B5EF4-FFF2-40B4-BE49-F238E27FC236}">
                <a16:creationId xmlns:a16="http://schemas.microsoft.com/office/drawing/2014/main" id="{8F7CABB6-CFAE-6944-2DAC-AEFE09793241}"/>
              </a:ext>
            </a:extLst>
          </p:cNvPr>
          <p:cNvSpPr txBox="1"/>
          <p:nvPr/>
        </p:nvSpPr>
        <p:spPr>
          <a:xfrm>
            <a:off x="9440923" y="3149937"/>
            <a:ext cx="2329639" cy="338554"/>
          </a:xfrm>
          <a:prstGeom prst="rect">
            <a:avLst/>
          </a:prstGeom>
          <a:noFill/>
        </p:spPr>
        <p:txBody>
          <a:bodyPr wrap="square" rtlCol="0">
            <a:spAutoFit/>
          </a:bodyPr>
          <a:lstStyle/>
          <a:p>
            <a:pPr algn="ctr"/>
            <a:r>
              <a:rPr lang="en-GB" sz="1600" dirty="0"/>
              <a:t>CT image</a:t>
            </a:r>
          </a:p>
        </p:txBody>
      </p:sp>
      <p:cxnSp>
        <p:nvCxnSpPr>
          <p:cNvPr id="20" name="Straight Arrow Connector 19">
            <a:extLst>
              <a:ext uri="{FF2B5EF4-FFF2-40B4-BE49-F238E27FC236}">
                <a16:creationId xmlns:a16="http://schemas.microsoft.com/office/drawing/2014/main" id="{5539C118-1540-5E36-9524-1CBCC5428A1B}"/>
              </a:ext>
            </a:extLst>
          </p:cNvPr>
          <p:cNvCxnSpPr>
            <a:cxnSpLocks/>
          </p:cNvCxnSpPr>
          <p:nvPr/>
        </p:nvCxnSpPr>
        <p:spPr>
          <a:xfrm rot="16200000" flipH="1">
            <a:off x="10407742" y="3643974"/>
            <a:ext cx="396000" cy="0"/>
          </a:xfrm>
          <a:prstGeom prst="straightConnector1">
            <a:avLst/>
          </a:prstGeom>
          <a:ln w="2540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1E08F51A-377C-C528-19E3-1BB8FF0C64F7}"/>
              </a:ext>
            </a:extLst>
          </p:cNvPr>
          <p:cNvSpPr/>
          <p:nvPr/>
        </p:nvSpPr>
        <p:spPr>
          <a:xfrm>
            <a:off x="9316346" y="766944"/>
            <a:ext cx="2578793" cy="5903731"/>
          </a:xfrm>
          <a:prstGeom prst="round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447F3E60-55DF-09C1-2F04-8B10EC9400E9}"/>
              </a:ext>
            </a:extLst>
          </p:cNvPr>
          <p:cNvSpPr txBox="1"/>
          <p:nvPr/>
        </p:nvSpPr>
        <p:spPr>
          <a:xfrm>
            <a:off x="9253314" y="819262"/>
            <a:ext cx="2704855" cy="338554"/>
          </a:xfrm>
          <a:prstGeom prst="rect">
            <a:avLst/>
          </a:prstGeom>
          <a:noFill/>
        </p:spPr>
        <p:txBody>
          <a:bodyPr wrap="square" rtlCol="0">
            <a:spAutoFit/>
          </a:bodyPr>
          <a:lstStyle/>
          <a:p>
            <a:pPr algn="ctr"/>
            <a:r>
              <a:rPr lang="en-GB" sz="1600" dirty="0"/>
              <a:t>In GeoChemFoam model:</a:t>
            </a:r>
          </a:p>
        </p:txBody>
      </p:sp>
      <p:pic>
        <p:nvPicPr>
          <p:cNvPr id="2" name="Picture 1">
            <a:extLst>
              <a:ext uri="{FF2B5EF4-FFF2-40B4-BE49-F238E27FC236}">
                <a16:creationId xmlns:a16="http://schemas.microsoft.com/office/drawing/2014/main" id="{A5E28332-BC65-94DA-9DC0-FFF318A59E6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767317" y="0"/>
            <a:ext cx="1424683" cy="75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blue circle with black specks&#10;&#10;AI-generated content may be incorrect.">
            <a:extLst>
              <a:ext uri="{FF2B5EF4-FFF2-40B4-BE49-F238E27FC236}">
                <a16:creationId xmlns:a16="http://schemas.microsoft.com/office/drawing/2014/main" id="{06B817D0-6020-CE2C-9125-C19D461317A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15742" y="1108144"/>
            <a:ext cx="1980000" cy="1980000"/>
          </a:xfrm>
          <a:prstGeom prst="rect">
            <a:avLst/>
          </a:prstGeom>
        </p:spPr>
      </p:pic>
      <p:grpSp>
        <p:nvGrpSpPr>
          <p:cNvPr id="11" name="Group 10">
            <a:extLst>
              <a:ext uri="{FF2B5EF4-FFF2-40B4-BE49-F238E27FC236}">
                <a16:creationId xmlns:a16="http://schemas.microsoft.com/office/drawing/2014/main" id="{7DA6E6AA-4588-0C1E-CE0A-D28BA5D9659C}"/>
              </a:ext>
            </a:extLst>
          </p:cNvPr>
          <p:cNvGrpSpPr>
            <a:grpSpLocks noChangeAspect="1"/>
          </p:cNvGrpSpPr>
          <p:nvPr/>
        </p:nvGrpSpPr>
        <p:grpSpPr>
          <a:xfrm>
            <a:off x="7579095" y="595487"/>
            <a:ext cx="1547331" cy="1358138"/>
            <a:chOff x="-99286" y="322200"/>
            <a:chExt cx="4536504" cy="3981820"/>
          </a:xfrm>
        </p:grpSpPr>
        <p:pic>
          <p:nvPicPr>
            <p:cNvPr id="12" name="Picture 11" descr="A picture containing colorfulness, pattern, wrapping paper, graphics&#10;&#10;Description automatically generated">
              <a:extLst>
                <a:ext uri="{FF2B5EF4-FFF2-40B4-BE49-F238E27FC236}">
                  <a16:creationId xmlns:a16="http://schemas.microsoft.com/office/drawing/2014/main" id="{AF2771BF-BB56-6086-18B2-BF9A15901A91}"/>
                </a:ext>
              </a:extLst>
            </p:cNvPr>
            <p:cNvPicPr>
              <a:picLocks noChangeAspect="1"/>
            </p:cNvPicPr>
            <p:nvPr userDrawn="1"/>
          </p:nvPicPr>
          <p:blipFill>
            <a:blip r:embed="rId19" cstate="print">
              <a:alphaModFix amt="62000"/>
              <a:extLst>
                <a:ext uri="{BEBA8EAE-BF5A-486C-A8C5-ECC9F3942E4B}">
                  <a14:imgProps xmlns:a14="http://schemas.microsoft.com/office/drawing/2010/main">
                    <a14:imgLayer r:embed="rId20">
                      <a14:imgEffect>
                        <a14:brightnessContrast bright="30000"/>
                      </a14:imgEffect>
                    </a14:imgLayer>
                  </a14:imgProps>
                </a:ext>
                <a:ext uri="{28A0092B-C50C-407E-A947-70E740481C1C}">
                  <a14:useLocalDpi xmlns:a14="http://schemas.microsoft.com/office/drawing/2010/main" val="0"/>
                </a:ext>
              </a:extLst>
            </a:blip>
            <a:stretch>
              <a:fillRect/>
            </a:stretch>
          </p:blipFill>
          <p:spPr>
            <a:xfrm>
              <a:off x="44731" y="322200"/>
              <a:ext cx="4320481" cy="3981820"/>
            </a:xfrm>
            <a:prstGeom prst="rect">
              <a:avLst/>
            </a:prstGeom>
            <a:effectLst>
              <a:glow rad="127000">
                <a:schemeClr val="accent1">
                  <a:alpha val="59000"/>
                </a:schemeClr>
              </a:glow>
            </a:effectLst>
          </p:spPr>
        </p:pic>
        <p:sp>
          <p:nvSpPr>
            <p:cNvPr id="17" name="TextBox 16">
              <a:extLst>
                <a:ext uri="{FF2B5EF4-FFF2-40B4-BE49-F238E27FC236}">
                  <a16:creationId xmlns:a16="http://schemas.microsoft.com/office/drawing/2014/main" id="{33E574BE-810F-789A-438F-062488D062F6}"/>
                </a:ext>
              </a:extLst>
            </p:cNvPr>
            <p:cNvSpPr txBox="1"/>
            <p:nvPr userDrawn="1"/>
          </p:nvSpPr>
          <p:spPr>
            <a:xfrm>
              <a:off x="-99286" y="2482440"/>
              <a:ext cx="4536504" cy="1635470"/>
            </a:xfrm>
            <a:prstGeom prst="rect">
              <a:avLst/>
            </a:prstGeom>
            <a:noFill/>
          </p:spPr>
          <p:txBody>
            <a:bodyPr wrap="square" rtlCol="0">
              <a:spAutoFit/>
            </a:bodyPr>
            <a:lstStyle/>
            <a:p>
              <a:pPr algn="l"/>
              <a:r>
                <a:rPr lang="en-GB" sz="1200" b="1" dirty="0">
                  <a:solidFill>
                    <a:schemeClr val="tx1">
                      <a:lumMod val="65000"/>
                      <a:lumOff val="35000"/>
                    </a:schemeClr>
                  </a:solidFill>
                  <a:latin typeface="Arial Black" panose="020B0A04020102020204" pitchFamily="34" charset="0"/>
                </a:rPr>
                <a:t>The </a:t>
              </a:r>
            </a:p>
            <a:p>
              <a:pPr algn="l"/>
              <a:r>
                <a:rPr lang="en-GB" sz="1200" b="1" dirty="0" err="1">
                  <a:solidFill>
                    <a:schemeClr val="tx1">
                      <a:lumMod val="65000"/>
                      <a:lumOff val="35000"/>
                    </a:schemeClr>
                  </a:solidFill>
                  <a:latin typeface="Arial Black" panose="020B0A04020102020204" pitchFamily="34" charset="0"/>
                </a:rPr>
                <a:t>GeoChemFoam</a:t>
              </a:r>
              <a:endParaRPr lang="en-GB" sz="1200" b="1" dirty="0">
                <a:solidFill>
                  <a:schemeClr val="tx1">
                    <a:lumMod val="65000"/>
                    <a:lumOff val="35000"/>
                  </a:schemeClr>
                </a:solidFill>
                <a:latin typeface="Arial Black" panose="020B0A04020102020204" pitchFamily="34" charset="0"/>
              </a:endParaRPr>
            </a:p>
            <a:p>
              <a:pPr algn="l"/>
              <a:r>
                <a:rPr lang="en-GB" sz="1200" b="1" dirty="0">
                  <a:solidFill>
                    <a:schemeClr val="tx1">
                      <a:lumMod val="65000"/>
                      <a:lumOff val="35000"/>
                    </a:schemeClr>
                  </a:solidFill>
                  <a:latin typeface="Arial Black" panose="020B0A04020102020204" pitchFamily="34" charset="0"/>
                </a:rPr>
                <a:t>Project</a:t>
              </a:r>
            </a:p>
          </p:txBody>
        </p:sp>
      </p:grpSp>
    </p:spTree>
    <p:extLst>
      <p:ext uri="{BB962C8B-B14F-4D97-AF65-F5344CB8AC3E}">
        <p14:creationId xmlns:p14="http://schemas.microsoft.com/office/powerpoint/2010/main" val="428397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0" fill="hold"/>
                                        <p:tgtEl>
                                          <p:spTgt spid="9"/>
                                        </p:tgtEl>
                                      </p:cBhvr>
                                    </p:cmd>
                                  </p:childTnLst>
                                </p:cTn>
                              </p:par>
                              <p:par>
                                <p:cTn id="7" presetID="1" presetClass="mediacall" presetSubtype="0" fill="hold" nodeType="withEffect">
                                  <p:stCondLst>
                                    <p:cond delay="0"/>
                                  </p:stCondLst>
                                  <p:childTnLst>
                                    <p:cmd type="call" cmd="playFrom(0.0)">
                                      <p:cBhvr>
                                        <p:cTn id="8" dur="21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9"/>
                </p:tgtEl>
              </p:cMediaNode>
            </p:video>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video>
              <p:cMediaNode vol="80000">
                <p:cTn id="15" repeatCount="indefinite"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7192EC-8859-EC93-693C-B4161915D1B3}"/>
              </a:ext>
            </a:extLst>
          </p:cNvPr>
          <p:cNvSpPr>
            <a:spLocks noGrp="1"/>
          </p:cNvSpPr>
          <p:nvPr>
            <p:ph idx="1"/>
          </p:nvPr>
        </p:nvSpPr>
        <p:spPr>
          <a:xfrm>
            <a:off x="85726" y="561974"/>
            <a:ext cx="11610974" cy="6156000"/>
          </a:xfrm>
        </p:spPr>
        <p:txBody>
          <a:bodyPr>
            <a:normAutofit/>
          </a:bodyPr>
          <a:lstStyle/>
          <a:p>
            <a:pPr>
              <a:buFont typeface="Wingdings" panose="05000000000000000000" pitchFamily="2" charset="2"/>
              <a:buChar char="Ø"/>
            </a:pPr>
            <a:r>
              <a:rPr lang="en-GB" sz="2000" dirty="0"/>
              <a:t>Experimental breakthrough curve of fluorescein in reaggregated pellet</a:t>
            </a:r>
          </a:p>
          <a:p>
            <a:pPr>
              <a:buFont typeface="Wingdings" panose="05000000000000000000" pitchFamily="2" charset="2"/>
              <a:buChar char="Ø"/>
            </a:pPr>
            <a:r>
              <a:rPr lang="en-GB" sz="2000" dirty="0"/>
              <a:t>Our initial attempts at matching tracer transport simulations with the experimental results revealed that our timescales are dissimilar, and breakthrough happens much faster in simulations…</a:t>
            </a:r>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p:txBody>
      </p:sp>
      <p:sp>
        <p:nvSpPr>
          <p:cNvPr id="4" name="Slide Number Placeholder 3">
            <a:extLst>
              <a:ext uri="{FF2B5EF4-FFF2-40B4-BE49-F238E27FC236}">
                <a16:creationId xmlns:a16="http://schemas.microsoft.com/office/drawing/2014/main" id="{B6640708-3570-8083-DD58-7318CD270731}"/>
              </a:ext>
            </a:extLst>
          </p:cNvPr>
          <p:cNvSpPr>
            <a:spLocks noGrp="1"/>
          </p:cNvSpPr>
          <p:nvPr>
            <p:ph type="sldNum" sz="quarter" idx="12"/>
          </p:nvPr>
        </p:nvSpPr>
        <p:spPr>
          <a:xfrm>
            <a:off x="9448800" y="6492875"/>
            <a:ext cx="2743200" cy="365125"/>
          </a:xfrm>
        </p:spPr>
        <p:txBody>
          <a:bodyPr/>
          <a:lstStyle/>
          <a:p>
            <a:fld id="{2EE3E44C-30B3-47D2-A456-407822E63BEC}" type="slidenum">
              <a:rPr lang="en-GB" smtClean="0"/>
              <a:t>12</a:t>
            </a:fld>
            <a:endParaRPr lang="en-GB"/>
          </a:p>
        </p:txBody>
      </p:sp>
      <p:sp>
        <p:nvSpPr>
          <p:cNvPr id="5" name="Title 1">
            <a:extLst>
              <a:ext uri="{FF2B5EF4-FFF2-40B4-BE49-F238E27FC236}">
                <a16:creationId xmlns:a16="http://schemas.microsoft.com/office/drawing/2014/main" id="{5474B798-0E51-8ADC-BD18-A97D44512E60}"/>
              </a:ext>
            </a:extLst>
          </p:cNvPr>
          <p:cNvSpPr txBox="1">
            <a:spLocks/>
          </p:cNvSpPr>
          <p:nvPr/>
        </p:nvSpPr>
        <p:spPr>
          <a:xfrm>
            <a:off x="0" y="0"/>
            <a:ext cx="12192000" cy="54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u="sng" dirty="0"/>
              <a:t>Preliminary results:</a:t>
            </a:r>
            <a:r>
              <a:rPr lang="en-GB" sz="3200" b="1" dirty="0"/>
              <a:t> Validation with Experiments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ECA83E6-E74A-EE23-38EB-3FCF89B18987}"/>
                  </a:ext>
                </a:extLst>
              </p:cNvPr>
              <p:cNvSpPr txBox="1"/>
              <p:nvPr/>
            </p:nvSpPr>
            <p:spPr>
              <a:xfrm>
                <a:off x="9757709" y="2324124"/>
                <a:ext cx="1768383" cy="14874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𝑃</m:t>
                      </m:r>
                      <m:sSub>
                        <m:sSubPr>
                          <m:ctrlPr>
                            <a:rPr lang="en-GB" sz="1400" i="1" dirty="0">
                              <a:latin typeface="Cambria Math" panose="02040503050406030204" pitchFamily="18" charset="0"/>
                            </a:rPr>
                          </m:ctrlPr>
                        </m:sSubPr>
                        <m:e>
                          <m:r>
                            <a:rPr lang="en-GB" sz="1400" i="1" dirty="0">
                              <a:latin typeface="Cambria Math" panose="02040503050406030204" pitchFamily="18" charset="0"/>
                            </a:rPr>
                            <m:t>𝑉</m:t>
                          </m:r>
                        </m:e>
                        <m:sub>
                          <m:r>
                            <a:rPr lang="en-GB" sz="1400" i="1" dirty="0">
                              <a:latin typeface="Cambria Math" panose="02040503050406030204" pitchFamily="18" charset="0"/>
                            </a:rPr>
                            <m:t>𝑖𝑛𝑗𝑒𝑐𝑡𝑒𝑑</m:t>
                          </m:r>
                        </m:sub>
                      </m:sSub>
                      <m:r>
                        <a:rPr lang="en-GB" sz="1400" i="1" dirty="0">
                          <a:latin typeface="Cambria Math" panose="02040503050406030204" pitchFamily="18" charset="0"/>
                        </a:rPr>
                        <m:t>=</m:t>
                      </m:r>
                      <m:f>
                        <m:fPr>
                          <m:ctrlPr>
                            <a:rPr lang="en-GB" sz="1400" i="1" dirty="0">
                              <a:latin typeface="Cambria Math" panose="02040503050406030204" pitchFamily="18" charset="0"/>
                            </a:rPr>
                          </m:ctrlPr>
                        </m:fPr>
                        <m:num>
                          <m:r>
                            <a:rPr lang="en-GB" sz="1400" i="1" dirty="0">
                              <a:latin typeface="Cambria Math" panose="02040503050406030204" pitchFamily="18" charset="0"/>
                            </a:rPr>
                            <m:t>𝑄𝑡</m:t>
                          </m:r>
                        </m:num>
                        <m:den>
                          <m:r>
                            <a:rPr lang="en-GB" sz="1400" b="0" i="1" dirty="0" smtClean="0">
                              <a:latin typeface="Cambria Math" panose="02040503050406030204" pitchFamily="18" charset="0"/>
                            </a:rPr>
                            <m:t>𝜙</m:t>
                          </m:r>
                          <m:r>
                            <a:rPr lang="en-GB" sz="1400" i="1" dirty="0">
                              <a:latin typeface="Cambria Math" panose="02040503050406030204" pitchFamily="18" charset="0"/>
                            </a:rPr>
                            <m:t>𝑉</m:t>
                          </m:r>
                        </m:den>
                      </m:f>
                    </m:oMath>
                  </m:oMathPara>
                </a14:m>
                <a:endParaRPr lang="en-GB" sz="1400" dirty="0"/>
              </a:p>
              <a:p>
                <a:endParaRPr lang="en-GB" sz="1400" dirty="0"/>
              </a:p>
              <a:p>
                <a:pPr algn="ctr"/>
                <a14:m>
                  <m:oMath xmlns:m="http://schemas.openxmlformats.org/officeDocument/2006/math">
                    <m:r>
                      <a:rPr lang="en-GB" sz="1200" b="0" i="1" smtClean="0">
                        <a:latin typeface="Cambria Math" panose="02040503050406030204" pitchFamily="18" charset="0"/>
                      </a:rPr>
                      <m:t>𝑄</m:t>
                    </m:r>
                    <m:r>
                      <a:rPr lang="en-GB" sz="1200" b="0" i="1" smtClean="0">
                        <a:latin typeface="Cambria Math" panose="02040503050406030204" pitchFamily="18" charset="0"/>
                      </a:rPr>
                      <m:t> −</m:t>
                    </m:r>
                  </m:oMath>
                </a14:m>
                <a:r>
                  <a:rPr lang="en-GB" sz="1200" dirty="0"/>
                  <a:t> flowrate</a:t>
                </a:r>
              </a:p>
              <a:p>
                <a:pPr algn="ctr"/>
                <a14:m>
                  <m:oMath xmlns:m="http://schemas.openxmlformats.org/officeDocument/2006/math">
                    <m:r>
                      <a:rPr lang="en-GB" sz="1200" b="0" i="1" smtClean="0">
                        <a:latin typeface="Cambria Math" panose="02040503050406030204" pitchFamily="18" charset="0"/>
                      </a:rPr>
                      <m:t>𝑡</m:t>
                    </m:r>
                    <m:r>
                      <a:rPr lang="en-GB" sz="1200" b="0" i="1" smtClean="0">
                        <a:latin typeface="Cambria Math" panose="02040503050406030204" pitchFamily="18" charset="0"/>
                      </a:rPr>
                      <m:t> −</m:t>
                    </m:r>
                  </m:oMath>
                </a14:m>
                <a:r>
                  <a:rPr lang="en-GB" sz="1200" dirty="0"/>
                  <a:t> time</a:t>
                </a:r>
              </a:p>
              <a:p>
                <a:pPr algn="ctr"/>
                <a14:m>
                  <m:oMath xmlns:m="http://schemas.openxmlformats.org/officeDocument/2006/math">
                    <m:r>
                      <a:rPr lang="en-GB" sz="1200" b="0" i="1" smtClean="0">
                        <a:latin typeface="Cambria Math" panose="02040503050406030204" pitchFamily="18" charset="0"/>
                      </a:rPr>
                      <m:t>𝜙</m:t>
                    </m:r>
                    <m:r>
                      <a:rPr lang="en-GB" sz="1200" b="0" i="1" smtClean="0">
                        <a:latin typeface="Cambria Math" panose="02040503050406030204" pitchFamily="18" charset="0"/>
                      </a:rPr>
                      <m:t>−</m:t>
                    </m:r>
                  </m:oMath>
                </a14:m>
                <a:r>
                  <a:rPr lang="en-GB" sz="1200" dirty="0"/>
                  <a:t> porosity</a:t>
                </a:r>
              </a:p>
              <a:p>
                <a:pPr algn="ctr"/>
                <a14:m>
                  <m:oMath xmlns:m="http://schemas.openxmlformats.org/officeDocument/2006/math">
                    <m:r>
                      <a:rPr lang="en-GB" sz="1200" b="0" i="1" smtClean="0">
                        <a:latin typeface="Cambria Math" panose="02040503050406030204" pitchFamily="18" charset="0"/>
                      </a:rPr>
                      <m:t>𝑉</m:t>
                    </m:r>
                    <m:r>
                      <a:rPr lang="en-GB" sz="1200" b="0" i="1" smtClean="0">
                        <a:latin typeface="Cambria Math" panose="02040503050406030204" pitchFamily="18" charset="0"/>
                      </a:rPr>
                      <m:t> −</m:t>
                    </m:r>
                  </m:oMath>
                </a14:m>
                <a:r>
                  <a:rPr lang="en-GB" sz="1200" dirty="0"/>
                  <a:t> volume </a:t>
                </a:r>
              </a:p>
            </p:txBody>
          </p:sp>
        </mc:Choice>
        <mc:Fallback xmlns="">
          <p:sp>
            <p:nvSpPr>
              <p:cNvPr id="7" name="TextBox 6">
                <a:extLst>
                  <a:ext uri="{FF2B5EF4-FFF2-40B4-BE49-F238E27FC236}">
                    <a16:creationId xmlns:a16="http://schemas.microsoft.com/office/drawing/2014/main" id="{3ECA83E6-E74A-EE23-38EB-3FCF89B18987}"/>
                  </a:ext>
                </a:extLst>
              </p:cNvPr>
              <p:cNvSpPr txBox="1">
                <a:spLocks noRot="1" noChangeAspect="1" noMove="1" noResize="1" noEditPoints="1" noAdjustHandles="1" noChangeArrowheads="1" noChangeShapeType="1" noTextEdit="1"/>
              </p:cNvSpPr>
              <p:nvPr/>
            </p:nvSpPr>
            <p:spPr>
              <a:xfrm>
                <a:off x="9757709" y="2324124"/>
                <a:ext cx="1768383" cy="1487458"/>
              </a:xfrm>
              <a:prstGeom prst="rect">
                <a:avLst/>
              </a:prstGeom>
              <a:blipFill>
                <a:blip r:embed="rId4"/>
                <a:stretch>
                  <a:fillRect b="-2459"/>
                </a:stretch>
              </a:blipFill>
            </p:spPr>
            <p:txBody>
              <a:bodyPr/>
              <a:lstStyle/>
              <a:p>
                <a:r>
                  <a:rPr lang="en-GB">
                    <a:noFill/>
                  </a:rPr>
                  <a:t> </a:t>
                </a:r>
              </a:p>
            </p:txBody>
          </p:sp>
        </mc:Fallback>
      </mc:AlternateContent>
      <p:pic>
        <p:nvPicPr>
          <p:cNvPr id="17" name="Picture 16">
            <a:extLst>
              <a:ext uri="{FF2B5EF4-FFF2-40B4-BE49-F238E27FC236}">
                <a16:creationId xmlns:a16="http://schemas.microsoft.com/office/drawing/2014/main" id="{4656F2F4-345A-2422-56E5-78928BECC823}"/>
              </a:ext>
            </a:extLst>
          </p:cNvPr>
          <p:cNvPicPr>
            <a:picLocks noChangeAspect="1"/>
          </p:cNvPicPr>
          <p:nvPr/>
        </p:nvPicPr>
        <p:blipFill>
          <a:blip r:embed="rId5"/>
          <a:stretch>
            <a:fillRect/>
          </a:stretch>
        </p:blipFill>
        <p:spPr>
          <a:xfrm>
            <a:off x="2262000" y="1809975"/>
            <a:ext cx="7668000" cy="3600000"/>
          </a:xfrm>
          <a:prstGeom prst="rect">
            <a:avLst/>
          </a:prstGeom>
        </p:spPr>
      </p:pic>
      <p:sp>
        <p:nvSpPr>
          <p:cNvPr id="23" name="TextBox 22">
            <a:extLst>
              <a:ext uri="{FF2B5EF4-FFF2-40B4-BE49-F238E27FC236}">
                <a16:creationId xmlns:a16="http://schemas.microsoft.com/office/drawing/2014/main" id="{0BFDC77D-1534-BC9F-9464-DA6834F66BA7}"/>
              </a:ext>
            </a:extLst>
          </p:cNvPr>
          <p:cNvSpPr txBox="1"/>
          <p:nvPr/>
        </p:nvSpPr>
        <p:spPr>
          <a:xfrm>
            <a:off x="85727" y="5411777"/>
            <a:ext cx="12020548" cy="37112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2 important features will help improve our agreement with the experiments</a:t>
            </a:r>
            <a:r>
              <a:rPr lang="en-GB" sz="2000" dirty="0">
                <a:solidFill>
                  <a:prstClr val="black"/>
                </a:solidFill>
                <a:latin typeface="Aptos" panose="02110004020202020204"/>
              </a:rPr>
              <a:t>:</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503A9E9C-D4ED-3A62-F1EE-7B893D074342}"/>
              </a:ext>
            </a:extLst>
          </p:cNvPr>
          <p:cNvSpPr txBox="1"/>
          <p:nvPr/>
        </p:nvSpPr>
        <p:spPr>
          <a:xfrm>
            <a:off x="8941734" y="5409975"/>
            <a:ext cx="1631950" cy="408623"/>
          </a:xfrm>
          <a:prstGeom prst="roundRect">
            <a:avLst/>
          </a:prstGeom>
          <a:solidFill>
            <a:schemeClr val="accent1">
              <a:lumMod val="20000"/>
              <a:lumOff val="80000"/>
            </a:schemeClr>
          </a:solidFill>
          <a:ln>
            <a:solidFill>
              <a:schemeClr val="tx1"/>
            </a:solidFill>
          </a:ln>
        </p:spPr>
        <p:txBody>
          <a:bodyPr wrap="square" rtlCol="0">
            <a:spAutoFit/>
          </a:bodyPr>
          <a:lstStyle/>
          <a:p>
            <a:r>
              <a:rPr lang="en-GB" dirty="0"/>
              <a:t>1. Sorption</a:t>
            </a:r>
          </a:p>
        </p:txBody>
      </p:sp>
      <p:sp>
        <p:nvSpPr>
          <p:cNvPr id="9" name="TextBox 8">
            <a:extLst>
              <a:ext uri="{FF2B5EF4-FFF2-40B4-BE49-F238E27FC236}">
                <a16:creationId xmlns:a16="http://schemas.microsoft.com/office/drawing/2014/main" id="{87668A85-418A-3485-30C7-116165BB77DE}"/>
              </a:ext>
            </a:extLst>
          </p:cNvPr>
          <p:cNvSpPr txBox="1"/>
          <p:nvPr/>
        </p:nvSpPr>
        <p:spPr>
          <a:xfrm>
            <a:off x="8941734" y="5982635"/>
            <a:ext cx="1631950" cy="408623"/>
          </a:xfrm>
          <a:prstGeom prst="roundRect">
            <a:avLst/>
          </a:prstGeom>
          <a:solidFill>
            <a:schemeClr val="accent1">
              <a:lumMod val="20000"/>
              <a:lumOff val="80000"/>
            </a:schemeClr>
          </a:solidFill>
          <a:ln>
            <a:solidFill>
              <a:schemeClr val="tx1"/>
            </a:solidFill>
          </a:ln>
        </p:spPr>
        <p:txBody>
          <a:bodyPr wrap="square" rtlCol="0">
            <a:spAutoFit/>
          </a:bodyPr>
          <a:lstStyle/>
          <a:p>
            <a:pPr algn="ctr"/>
            <a:r>
              <a:rPr lang="en-GB" dirty="0"/>
              <a:t>2. Dispersivity</a:t>
            </a:r>
          </a:p>
        </p:txBody>
      </p:sp>
    </p:spTree>
    <p:extLst>
      <p:ext uri="{BB962C8B-B14F-4D97-AF65-F5344CB8AC3E}">
        <p14:creationId xmlns:p14="http://schemas.microsoft.com/office/powerpoint/2010/main" val="152115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8" name="Content Placeholder 2">
                <a:extLst>
                  <a:ext uri="{FF2B5EF4-FFF2-40B4-BE49-F238E27FC236}">
                    <a16:creationId xmlns:a16="http://schemas.microsoft.com/office/drawing/2014/main" id="{A8B49011-085B-3E20-8F53-2C498DE1B9DE}"/>
                  </a:ext>
                </a:extLst>
              </p:cNvPr>
              <p:cNvSpPr txBox="1">
                <a:spLocks/>
              </p:cNvSpPr>
              <p:nvPr/>
            </p:nvSpPr>
            <p:spPr>
              <a:xfrm>
                <a:off x="85726" y="561973"/>
                <a:ext cx="11610974" cy="6065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GB" sz="2000" dirty="0">
                    <a:ea typeface="Verdana" panose="020B0604030504040204" pitchFamily="34" charset="0"/>
                  </a:rPr>
                  <a:t>1g disaggregated rock and 30ppm fluorescein in 10ml of groundwater.</a:t>
                </a:r>
              </a:p>
              <a:p>
                <a:pPr>
                  <a:buFont typeface="Wingdings" panose="05000000000000000000" pitchFamily="2" charset="2"/>
                  <a:buChar char="Ø"/>
                </a:pPr>
                <a:r>
                  <a:rPr lang="en-GB" sz="2000" dirty="0">
                    <a:ea typeface="Verdana" panose="020B0604030504040204" pitchFamily="34" charset="0"/>
                  </a:rPr>
                  <a:t>After an equilibration period, the </a:t>
                </a:r>
                <a:r>
                  <a:rPr lang="en-GB" sz="2000" b="1" dirty="0">
                    <a:ea typeface="Verdana" panose="020B0604030504040204" pitchFamily="34" charset="0"/>
                  </a:rPr>
                  <a:t>amount of fluorescein sorbed is measured</a:t>
                </a:r>
                <a:r>
                  <a:rPr lang="en-GB" sz="2000" dirty="0">
                    <a:ea typeface="Verdana" panose="020B0604030504040204" pitchFamily="34" charset="0"/>
                  </a:rPr>
                  <a:t>.</a:t>
                </a:r>
              </a:p>
              <a:p>
                <a:pPr>
                  <a:buFont typeface="Wingdings" panose="05000000000000000000" pitchFamily="2" charset="2"/>
                  <a:buChar char="Ø"/>
                </a:pPr>
                <a:r>
                  <a:rPr lang="en-GB" sz="2000" dirty="0">
                    <a:ea typeface="Verdana" panose="020B0604030504040204" pitchFamily="34" charset="0"/>
                  </a:rPr>
                  <a:t>Distribution coefficient, </a:t>
                </a:r>
                <a14:m>
                  <m:oMath xmlns:m="http://schemas.openxmlformats.org/officeDocument/2006/math">
                    <m:sSub>
                      <m:sSubPr>
                        <m:ctrlPr>
                          <a:rPr lang="en-GB" sz="2000" b="0" i="1" smtClean="0">
                            <a:latin typeface="Cambria Math" panose="02040503050406030204" pitchFamily="18" charset="0"/>
                            <a:ea typeface="Verdana" panose="020B0604030504040204" pitchFamily="34" charset="0"/>
                          </a:rPr>
                        </m:ctrlPr>
                      </m:sSubPr>
                      <m:e>
                        <m:r>
                          <a:rPr lang="en-GB" sz="2000" b="0" i="1" smtClean="0">
                            <a:latin typeface="Cambria Math" panose="02040503050406030204" pitchFamily="18" charset="0"/>
                            <a:ea typeface="Verdana" panose="020B0604030504040204" pitchFamily="34" charset="0"/>
                          </a:rPr>
                          <m:t>𝐾</m:t>
                        </m:r>
                      </m:e>
                      <m:sub>
                        <m:r>
                          <a:rPr lang="en-GB" sz="2000" b="0" i="1" smtClean="0">
                            <a:latin typeface="Cambria Math" panose="02040503050406030204" pitchFamily="18" charset="0"/>
                            <a:ea typeface="Verdana" panose="020B0604030504040204" pitchFamily="34" charset="0"/>
                          </a:rPr>
                          <m:t>𝑑</m:t>
                        </m:r>
                      </m:sub>
                    </m:sSub>
                  </m:oMath>
                </a14:m>
                <a:endParaRPr lang="en-GB" sz="2000" dirty="0">
                  <a:ea typeface="Verdana" panose="020B0604030504040204" pitchFamily="34" charset="0"/>
                </a:endParaRPr>
              </a:p>
              <a:p>
                <a:pPr marL="0" indent="0">
                  <a:buNone/>
                </a:pPr>
                <a:br>
                  <a:rPr lang="en-GB" sz="2000" i="1" dirty="0">
                    <a:latin typeface="Cambria Math" panose="02040503050406030204" pitchFamily="18" charset="0"/>
                    <a:ea typeface="Verdana" panose="020B0604030504040204" pitchFamily="34" charset="0"/>
                  </a:rPr>
                </a:br>
                <a:r>
                  <a:rPr lang="en-GB" sz="2000" i="1" dirty="0">
                    <a:latin typeface="Cambria Math" panose="02040503050406030204" pitchFamily="18" charset="0"/>
                    <a:ea typeface="Verdana" panose="020B0604030504040204" pitchFamily="34" charset="0"/>
                  </a:rPr>
                  <a:t>	</a:t>
                </a:r>
                <a14:m>
                  <m:oMath xmlns:m="http://schemas.openxmlformats.org/officeDocument/2006/math">
                    <m:sSub>
                      <m:sSubPr>
                        <m:ctrlPr>
                          <a:rPr lang="en-GB" sz="2000" i="1">
                            <a:latin typeface="Cambria Math" panose="02040503050406030204" pitchFamily="18" charset="0"/>
                            <a:ea typeface="Verdana" panose="020B0604030504040204" pitchFamily="34" charset="0"/>
                          </a:rPr>
                        </m:ctrlPr>
                      </m:sSubPr>
                      <m:e>
                        <m:r>
                          <a:rPr lang="en-GB" sz="2000" i="1">
                            <a:latin typeface="Cambria Math" panose="02040503050406030204" pitchFamily="18" charset="0"/>
                            <a:ea typeface="Verdana" panose="020B0604030504040204" pitchFamily="34" charset="0"/>
                          </a:rPr>
                          <m:t>𝐾</m:t>
                        </m:r>
                      </m:e>
                      <m:sub>
                        <m:r>
                          <a:rPr lang="en-GB" sz="2000" i="1">
                            <a:latin typeface="Cambria Math" panose="02040503050406030204" pitchFamily="18" charset="0"/>
                            <a:ea typeface="Verdana" panose="020B0604030504040204" pitchFamily="34" charset="0"/>
                          </a:rPr>
                          <m:t>𝑑</m:t>
                        </m:r>
                      </m:sub>
                    </m:sSub>
                    <m:r>
                      <a:rPr lang="en-GB" sz="2000" i="1">
                        <a:latin typeface="Cambria Math" panose="02040503050406030204" pitchFamily="18" charset="0"/>
                        <a:ea typeface="Verdana" panose="020B0604030504040204" pitchFamily="34" charset="0"/>
                      </a:rPr>
                      <m:t>=</m:t>
                    </m:r>
                    <m:f>
                      <m:fPr>
                        <m:ctrlPr>
                          <a:rPr lang="en-GB" sz="2000" i="1">
                            <a:latin typeface="Cambria Math" panose="02040503050406030204" pitchFamily="18" charset="0"/>
                            <a:ea typeface="Verdana" panose="020B0604030504040204" pitchFamily="34" charset="0"/>
                          </a:rPr>
                        </m:ctrlPr>
                      </m:fPr>
                      <m:num>
                        <m:sSub>
                          <m:sSubPr>
                            <m:ctrlPr>
                              <a:rPr lang="en-GB" sz="2000" i="1">
                                <a:latin typeface="Cambria Math" panose="02040503050406030204" pitchFamily="18" charset="0"/>
                                <a:ea typeface="Verdana" panose="020B0604030504040204" pitchFamily="34" charset="0"/>
                              </a:rPr>
                            </m:ctrlPr>
                          </m:sSubPr>
                          <m:e>
                            <m:r>
                              <a:rPr lang="en-GB" sz="2000" i="1">
                                <a:latin typeface="Cambria Math" panose="02040503050406030204" pitchFamily="18" charset="0"/>
                                <a:ea typeface="Verdana" panose="020B0604030504040204" pitchFamily="34" charset="0"/>
                              </a:rPr>
                              <m:t>𝐴</m:t>
                            </m:r>
                          </m:e>
                          <m:sub>
                            <m:r>
                              <a:rPr lang="en-GB" sz="2000" i="1">
                                <a:latin typeface="Cambria Math" panose="02040503050406030204" pitchFamily="18" charset="0"/>
                                <a:ea typeface="Verdana" panose="020B0604030504040204" pitchFamily="34" charset="0"/>
                              </a:rPr>
                              <m:t>𝑖</m:t>
                            </m:r>
                          </m:sub>
                        </m:sSub>
                        <m:r>
                          <a:rPr lang="en-GB" sz="2000" i="1">
                            <a:latin typeface="Cambria Math" panose="02040503050406030204" pitchFamily="18" charset="0"/>
                            <a:ea typeface="Verdana" panose="020B0604030504040204" pitchFamily="34" charset="0"/>
                          </a:rPr>
                          <m:t>−</m:t>
                        </m:r>
                        <m:sSub>
                          <m:sSubPr>
                            <m:ctrlPr>
                              <a:rPr lang="en-GB" sz="2000" i="1">
                                <a:latin typeface="Cambria Math" panose="02040503050406030204" pitchFamily="18" charset="0"/>
                                <a:ea typeface="Verdana" panose="020B0604030504040204" pitchFamily="34" charset="0"/>
                              </a:rPr>
                            </m:ctrlPr>
                          </m:sSubPr>
                          <m:e>
                            <m:r>
                              <a:rPr lang="en-GB" sz="2000" i="1">
                                <a:latin typeface="Cambria Math" panose="02040503050406030204" pitchFamily="18" charset="0"/>
                                <a:ea typeface="Verdana" panose="020B0604030504040204" pitchFamily="34" charset="0"/>
                              </a:rPr>
                              <m:t>𝐴</m:t>
                            </m:r>
                          </m:e>
                          <m:sub>
                            <m:r>
                              <a:rPr lang="en-GB" sz="2000" i="1">
                                <a:latin typeface="Cambria Math" panose="02040503050406030204" pitchFamily="18" charset="0"/>
                                <a:ea typeface="Verdana" panose="020B0604030504040204" pitchFamily="34" charset="0"/>
                              </a:rPr>
                              <m:t>𝑒</m:t>
                            </m:r>
                          </m:sub>
                        </m:sSub>
                      </m:num>
                      <m:den>
                        <m:sSub>
                          <m:sSubPr>
                            <m:ctrlPr>
                              <a:rPr lang="en-GB" sz="2000" i="1">
                                <a:latin typeface="Cambria Math" panose="02040503050406030204" pitchFamily="18" charset="0"/>
                                <a:ea typeface="Verdana" panose="020B0604030504040204" pitchFamily="34" charset="0"/>
                              </a:rPr>
                            </m:ctrlPr>
                          </m:sSubPr>
                          <m:e>
                            <m:r>
                              <a:rPr lang="en-GB" sz="2000" i="1">
                                <a:latin typeface="Cambria Math" panose="02040503050406030204" pitchFamily="18" charset="0"/>
                                <a:ea typeface="Verdana" panose="020B0604030504040204" pitchFamily="34" charset="0"/>
                              </a:rPr>
                              <m:t>𝐴</m:t>
                            </m:r>
                          </m:e>
                          <m:sub>
                            <m:r>
                              <a:rPr lang="en-GB" sz="2000" i="1">
                                <a:latin typeface="Cambria Math" panose="02040503050406030204" pitchFamily="18" charset="0"/>
                                <a:ea typeface="Verdana" panose="020B0604030504040204" pitchFamily="34" charset="0"/>
                              </a:rPr>
                              <m:t>𝑒</m:t>
                            </m:r>
                          </m:sub>
                        </m:sSub>
                      </m:den>
                    </m:f>
                    <m:d>
                      <m:dPr>
                        <m:ctrlPr>
                          <a:rPr lang="en-GB" sz="2000" i="1">
                            <a:latin typeface="Cambria Math" panose="02040503050406030204" pitchFamily="18" charset="0"/>
                            <a:ea typeface="Verdana" panose="020B0604030504040204" pitchFamily="34" charset="0"/>
                          </a:rPr>
                        </m:ctrlPr>
                      </m:dPr>
                      <m:e>
                        <m:f>
                          <m:fPr>
                            <m:ctrlPr>
                              <a:rPr lang="en-GB" sz="2000" i="1">
                                <a:latin typeface="Cambria Math" panose="02040503050406030204" pitchFamily="18" charset="0"/>
                                <a:ea typeface="Verdana" panose="020B0604030504040204" pitchFamily="34" charset="0"/>
                              </a:rPr>
                            </m:ctrlPr>
                          </m:fPr>
                          <m:num>
                            <m:r>
                              <a:rPr lang="en-GB" sz="2000" i="1">
                                <a:latin typeface="Cambria Math" panose="02040503050406030204" pitchFamily="18" charset="0"/>
                                <a:ea typeface="Verdana" panose="020B0604030504040204" pitchFamily="34" charset="0"/>
                              </a:rPr>
                              <m:t>𝑉</m:t>
                            </m:r>
                          </m:num>
                          <m:den>
                            <m:r>
                              <a:rPr lang="en-GB" sz="2000" i="1">
                                <a:latin typeface="Cambria Math" panose="02040503050406030204" pitchFamily="18" charset="0"/>
                                <a:ea typeface="Verdana" panose="020B0604030504040204" pitchFamily="34" charset="0"/>
                              </a:rPr>
                              <m:t>𝑊</m:t>
                            </m:r>
                          </m:den>
                        </m:f>
                      </m:e>
                    </m:d>
                    <m:r>
                      <a:rPr lang="en-GB" sz="2000" i="1">
                        <a:latin typeface="Cambria Math" panose="02040503050406030204" pitchFamily="18" charset="0"/>
                        <a:ea typeface="Verdana" panose="020B0604030504040204" pitchFamily="34" charset="0"/>
                      </a:rPr>
                      <m:t>=</m:t>
                    </m:r>
                    <m:r>
                      <a:rPr lang="en-GB" sz="2000" b="1" i="1">
                        <a:latin typeface="Cambria Math" panose="02040503050406030204" pitchFamily="18" charset="0"/>
                        <a:ea typeface="Verdana" panose="020B0604030504040204" pitchFamily="34" charset="0"/>
                      </a:rPr>
                      <m:t>𝟏</m:t>
                    </m:r>
                    <m:r>
                      <a:rPr lang="en-GB" sz="2000" b="1" i="1">
                        <a:latin typeface="Cambria Math" panose="02040503050406030204" pitchFamily="18" charset="0"/>
                        <a:ea typeface="Verdana" panose="020B0604030504040204" pitchFamily="34" charset="0"/>
                      </a:rPr>
                      <m:t>.</m:t>
                    </m:r>
                    <m:r>
                      <a:rPr lang="en-GB" sz="2000" b="1" i="1">
                        <a:latin typeface="Cambria Math" panose="02040503050406030204" pitchFamily="18" charset="0"/>
                        <a:ea typeface="Verdana" panose="020B0604030504040204" pitchFamily="34" charset="0"/>
                      </a:rPr>
                      <m:t>𝟗𝟔</m:t>
                    </m:r>
                  </m:oMath>
                </a14:m>
                <a:r>
                  <a:rPr lang="en-GB" sz="2000" b="1" dirty="0">
                    <a:ea typeface="Verdana" panose="020B0604030504040204" pitchFamily="34" charset="0"/>
                  </a:rPr>
                  <a:t> ml/g</a:t>
                </a:r>
                <a:r>
                  <a:rPr lang="en-GB" sz="2000" dirty="0">
                    <a:ea typeface="Verdana" panose="020B0604030504040204" pitchFamily="34" charset="0"/>
                  </a:rPr>
                  <a:t>; </a:t>
                </a:r>
              </a:p>
              <a:p>
                <a:pPr marL="0" indent="0">
                  <a:buNone/>
                </a:pPr>
                <a:br>
                  <a:rPr lang="en-GB" sz="2000" dirty="0">
                    <a:ea typeface="Verdana" panose="020B0604030504040204" pitchFamily="34" charset="0"/>
                  </a:rPr>
                </a:br>
                <a:br>
                  <a:rPr lang="en-GB" sz="2000" dirty="0">
                    <a:ea typeface="Verdana" panose="020B0604030504040204" pitchFamily="34" charset="0"/>
                  </a:rPr>
                </a:br>
                <a:r>
                  <a:rPr lang="en-GB" sz="2000" dirty="0">
                    <a:ea typeface="Verdana" panose="020B0604030504040204" pitchFamily="34" charset="0"/>
                  </a:rPr>
                  <a:t>	</a:t>
                </a:r>
                <a14:m>
                  <m:oMath xmlns:m="http://schemas.openxmlformats.org/officeDocument/2006/math">
                    <m:sSub>
                      <m:sSubPr>
                        <m:ctrlPr>
                          <a:rPr lang="en-GB" sz="2000" i="1">
                            <a:latin typeface="Cambria Math" panose="02040503050406030204" pitchFamily="18" charset="0"/>
                            <a:ea typeface="Verdana" panose="020B0604030504040204" pitchFamily="34" charset="0"/>
                          </a:rPr>
                        </m:ctrlPr>
                      </m:sSubPr>
                      <m:e>
                        <m:r>
                          <a:rPr lang="en-GB" sz="2000" i="1">
                            <a:latin typeface="Cambria Math" panose="02040503050406030204" pitchFamily="18" charset="0"/>
                            <a:ea typeface="Verdana" panose="020B0604030504040204" pitchFamily="34" charset="0"/>
                          </a:rPr>
                          <m:t>𝐴</m:t>
                        </m:r>
                      </m:e>
                      <m:sub>
                        <m:r>
                          <a:rPr lang="en-GB" sz="2000" i="1">
                            <a:latin typeface="Cambria Math" panose="02040503050406030204" pitchFamily="18" charset="0"/>
                            <a:ea typeface="Verdana" panose="020B0604030504040204" pitchFamily="34" charset="0"/>
                          </a:rPr>
                          <m:t>𝑖</m:t>
                        </m:r>
                      </m:sub>
                    </m:sSub>
                  </m:oMath>
                </a14:m>
                <a:r>
                  <a:rPr lang="en-GB" sz="2000" dirty="0">
                    <a:ea typeface="Verdana" panose="020B0604030504040204" pitchFamily="34" charset="0"/>
                  </a:rPr>
                  <a:t> initial concentration, </a:t>
                </a:r>
                <a:br>
                  <a:rPr lang="en-GB" sz="2000" dirty="0">
                    <a:ea typeface="Verdana" panose="020B0604030504040204" pitchFamily="34" charset="0"/>
                  </a:rPr>
                </a:br>
                <a:br>
                  <a:rPr lang="en-GB" sz="2000" dirty="0">
                    <a:ea typeface="Verdana" panose="020B0604030504040204" pitchFamily="34" charset="0"/>
                  </a:rPr>
                </a:br>
                <a:r>
                  <a:rPr lang="en-GB" sz="2000" dirty="0">
                    <a:ea typeface="Verdana" panose="020B0604030504040204" pitchFamily="34" charset="0"/>
                  </a:rPr>
                  <a:t>	</a:t>
                </a:r>
                <a14:m>
                  <m:oMath xmlns:m="http://schemas.openxmlformats.org/officeDocument/2006/math">
                    <m:sSub>
                      <m:sSubPr>
                        <m:ctrlPr>
                          <a:rPr lang="en-GB" sz="2000" i="1">
                            <a:latin typeface="Cambria Math" panose="02040503050406030204" pitchFamily="18" charset="0"/>
                            <a:ea typeface="Verdana" panose="020B0604030504040204" pitchFamily="34" charset="0"/>
                          </a:rPr>
                        </m:ctrlPr>
                      </m:sSubPr>
                      <m:e>
                        <m:r>
                          <a:rPr lang="en-GB" sz="2000" i="1">
                            <a:latin typeface="Cambria Math" panose="02040503050406030204" pitchFamily="18" charset="0"/>
                            <a:ea typeface="Verdana" panose="020B0604030504040204" pitchFamily="34" charset="0"/>
                          </a:rPr>
                          <m:t>𝐴</m:t>
                        </m:r>
                      </m:e>
                      <m:sub>
                        <m:r>
                          <a:rPr lang="en-GB" sz="2000" i="1">
                            <a:latin typeface="Cambria Math" panose="02040503050406030204" pitchFamily="18" charset="0"/>
                            <a:ea typeface="Verdana" panose="020B0604030504040204" pitchFamily="34" charset="0"/>
                          </a:rPr>
                          <m:t>𝑒</m:t>
                        </m:r>
                      </m:sub>
                    </m:sSub>
                  </m:oMath>
                </a14:m>
                <a:r>
                  <a:rPr lang="en-GB" sz="2000" dirty="0">
                    <a:ea typeface="Verdana" panose="020B0604030504040204" pitchFamily="34" charset="0"/>
                  </a:rPr>
                  <a:t> final concentration, </a:t>
                </a:r>
                <a:br>
                  <a:rPr lang="en-GB" sz="2000" dirty="0">
                    <a:ea typeface="Verdana" panose="020B0604030504040204" pitchFamily="34" charset="0"/>
                  </a:rPr>
                </a:br>
                <a:r>
                  <a:rPr lang="en-GB" sz="2000" dirty="0">
                    <a:ea typeface="Verdana" panose="020B0604030504040204" pitchFamily="34" charset="0"/>
                  </a:rPr>
                  <a:t>	</a:t>
                </a:r>
                <a:br>
                  <a:rPr lang="en-GB" sz="2000" i="1" dirty="0">
                    <a:latin typeface="Cambria Math" panose="02040503050406030204" pitchFamily="18" charset="0"/>
                    <a:ea typeface="Verdana" panose="020B0604030504040204" pitchFamily="34" charset="0"/>
                  </a:rPr>
                </a:br>
                <a:r>
                  <a:rPr lang="en-GB" sz="2000" i="1" dirty="0">
                    <a:latin typeface="Cambria Math" panose="02040503050406030204" pitchFamily="18" charset="0"/>
                    <a:ea typeface="Verdana" panose="020B0604030504040204" pitchFamily="34" charset="0"/>
                  </a:rPr>
                  <a:t>	</a:t>
                </a:r>
                <a14:m>
                  <m:oMath xmlns:m="http://schemas.openxmlformats.org/officeDocument/2006/math">
                    <m:r>
                      <a:rPr lang="en-GB" sz="2000" i="1">
                        <a:latin typeface="Cambria Math" panose="02040503050406030204" pitchFamily="18" charset="0"/>
                        <a:ea typeface="Verdana" panose="020B0604030504040204" pitchFamily="34" charset="0"/>
                      </a:rPr>
                      <m:t>𝑉</m:t>
                    </m:r>
                  </m:oMath>
                </a14:m>
                <a:r>
                  <a:rPr lang="en-GB" sz="2000" dirty="0">
                    <a:ea typeface="Verdana" panose="020B0604030504040204" pitchFamily="34" charset="0"/>
                  </a:rPr>
                  <a:t> volume (</a:t>
                </a:r>
                <a14:m>
                  <m:oMath xmlns:m="http://schemas.openxmlformats.org/officeDocument/2006/math">
                    <m:r>
                      <a:rPr lang="en-GB" sz="2000" i="1">
                        <a:latin typeface="Cambria Math" panose="02040503050406030204" pitchFamily="18" charset="0"/>
                        <a:ea typeface="Verdana" panose="020B0604030504040204" pitchFamily="34" charset="0"/>
                      </a:rPr>
                      <m:t>𝑚𝑙</m:t>
                    </m:r>
                  </m:oMath>
                </a14:m>
                <a:r>
                  <a:rPr lang="en-GB" sz="2000" dirty="0">
                    <a:ea typeface="Verdana" panose="020B0604030504040204" pitchFamily="34" charset="0"/>
                  </a:rPr>
                  <a:t>), </a:t>
                </a:r>
                <a:br>
                  <a:rPr lang="en-GB" sz="2000" dirty="0">
                    <a:ea typeface="Verdana" panose="020B0604030504040204" pitchFamily="34" charset="0"/>
                  </a:rPr>
                </a:br>
                <a:br>
                  <a:rPr lang="en-GB" sz="2000" dirty="0">
                    <a:ea typeface="Verdana" panose="020B0604030504040204" pitchFamily="34" charset="0"/>
                  </a:rPr>
                </a:br>
                <a:r>
                  <a:rPr lang="en-GB" sz="2000" dirty="0">
                    <a:ea typeface="Verdana" panose="020B0604030504040204" pitchFamily="34" charset="0"/>
                  </a:rPr>
                  <a:t>	</a:t>
                </a:r>
                <a14:m>
                  <m:oMath xmlns:m="http://schemas.openxmlformats.org/officeDocument/2006/math">
                    <m:r>
                      <a:rPr lang="en-GB" sz="2000" i="1">
                        <a:latin typeface="Cambria Math" panose="02040503050406030204" pitchFamily="18" charset="0"/>
                        <a:ea typeface="Verdana" panose="020B0604030504040204" pitchFamily="34" charset="0"/>
                      </a:rPr>
                      <m:t>𝑊</m:t>
                    </m:r>
                  </m:oMath>
                </a14:m>
                <a:r>
                  <a:rPr lang="en-GB" sz="2000" dirty="0">
                    <a:ea typeface="Verdana" panose="020B0604030504040204" pitchFamily="34" charset="0"/>
                  </a:rPr>
                  <a:t> mass (</a:t>
                </a:r>
                <a14:m>
                  <m:oMath xmlns:m="http://schemas.openxmlformats.org/officeDocument/2006/math">
                    <m:r>
                      <a:rPr lang="en-GB" sz="2000" i="1">
                        <a:latin typeface="Cambria Math" panose="02040503050406030204" pitchFamily="18" charset="0"/>
                        <a:ea typeface="Verdana" panose="020B0604030504040204" pitchFamily="34" charset="0"/>
                      </a:rPr>
                      <m:t>𝑔</m:t>
                    </m:r>
                  </m:oMath>
                </a14:m>
                <a:r>
                  <a:rPr lang="en-GB" sz="2000" dirty="0">
                    <a:ea typeface="Verdana" panose="020B0604030504040204" pitchFamily="34" charset="0"/>
                  </a:rPr>
                  <a:t>).</a:t>
                </a: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a:buFont typeface="Wingdings" panose="05000000000000000000" pitchFamily="2" charset="2"/>
                  <a:buChar char="Ø"/>
                </a:pPr>
                <a:endParaRPr lang="en-GB" sz="2000" dirty="0"/>
              </a:p>
              <a:p>
                <a:pPr marL="0" indent="0">
                  <a:buFont typeface="Arial" panose="020B0604020202020204" pitchFamily="34" charset="0"/>
                  <a:buNone/>
                </a:pPr>
                <a:endParaRPr lang="en-GB" sz="2000" dirty="0"/>
              </a:p>
              <a:p>
                <a:pPr marL="0" indent="0">
                  <a:buFont typeface="Arial" panose="020B0604020202020204" pitchFamily="34" charset="0"/>
                  <a:buNone/>
                </a:pPr>
                <a:endParaRPr lang="en-GB" sz="2000" dirty="0"/>
              </a:p>
              <a:p>
                <a:pPr marL="0" indent="0">
                  <a:buFont typeface="Arial" panose="020B0604020202020204" pitchFamily="34" charset="0"/>
                  <a:buNone/>
                </a:pPr>
                <a:endParaRPr lang="en-GB" sz="2000" dirty="0"/>
              </a:p>
              <a:p>
                <a:pPr marL="0" indent="0">
                  <a:buFont typeface="Arial" panose="020B0604020202020204" pitchFamily="34" charset="0"/>
                  <a:buNone/>
                </a:pPr>
                <a:endParaRPr lang="en-GB" sz="2000" dirty="0"/>
              </a:p>
              <a:p>
                <a:pPr marL="0" indent="0">
                  <a:buFont typeface="Arial" panose="020B0604020202020204" pitchFamily="34" charset="0"/>
                  <a:buNone/>
                </a:pPr>
                <a:endParaRPr lang="en-GB" sz="2000" dirty="0"/>
              </a:p>
              <a:p>
                <a:pPr marL="0" indent="0">
                  <a:buFont typeface="Arial" panose="020B0604020202020204" pitchFamily="34" charset="0"/>
                  <a:buNone/>
                </a:pPr>
                <a:endParaRPr lang="en-GB" sz="2000" dirty="0"/>
              </a:p>
            </p:txBody>
          </p:sp>
        </mc:Choice>
        <mc:Fallback xmlns="">
          <p:sp>
            <p:nvSpPr>
              <p:cNvPr id="118" name="Content Placeholder 2">
                <a:extLst>
                  <a:ext uri="{FF2B5EF4-FFF2-40B4-BE49-F238E27FC236}">
                    <a16:creationId xmlns:a16="http://schemas.microsoft.com/office/drawing/2014/main" id="{A8B49011-085B-3E20-8F53-2C498DE1B9DE}"/>
                  </a:ext>
                </a:extLst>
              </p:cNvPr>
              <p:cNvSpPr txBox="1">
                <a:spLocks noRot="1" noChangeAspect="1" noMove="1" noResize="1" noEditPoints="1" noAdjustHandles="1" noChangeArrowheads="1" noChangeShapeType="1" noTextEdit="1"/>
              </p:cNvSpPr>
              <p:nvPr/>
            </p:nvSpPr>
            <p:spPr>
              <a:xfrm>
                <a:off x="85726" y="561973"/>
                <a:ext cx="11610974" cy="6065797"/>
              </a:xfrm>
              <a:prstGeom prst="rect">
                <a:avLst/>
              </a:prstGeom>
              <a:blipFill>
                <a:blip r:embed="rId3"/>
                <a:stretch>
                  <a:fillRect l="-472" t="-90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1311B57B-89F1-050F-0F61-BE9E0BF9DFAC}"/>
              </a:ext>
            </a:extLst>
          </p:cNvPr>
          <p:cNvSpPr>
            <a:spLocks noGrp="1"/>
          </p:cNvSpPr>
          <p:nvPr>
            <p:ph type="sldNum" sz="quarter" idx="12"/>
          </p:nvPr>
        </p:nvSpPr>
        <p:spPr>
          <a:xfrm>
            <a:off x="9448800" y="6356350"/>
            <a:ext cx="2743200" cy="365125"/>
          </a:xfrm>
        </p:spPr>
        <p:txBody>
          <a:bodyPr/>
          <a:lstStyle/>
          <a:p>
            <a:fld id="{2EE3E44C-30B3-47D2-A456-407822E63BEC}" type="slidenum">
              <a:rPr lang="en-GB" smtClean="0"/>
              <a:t>13</a:t>
            </a:fld>
            <a:endParaRPr lang="en-GB"/>
          </a:p>
        </p:txBody>
      </p:sp>
      <p:sp>
        <p:nvSpPr>
          <p:cNvPr id="5" name="Title 1">
            <a:extLst>
              <a:ext uri="{FF2B5EF4-FFF2-40B4-BE49-F238E27FC236}">
                <a16:creationId xmlns:a16="http://schemas.microsoft.com/office/drawing/2014/main" id="{58B1C08F-0DF4-FCDD-C8E2-C86C4DA622B0}"/>
              </a:ext>
            </a:extLst>
          </p:cNvPr>
          <p:cNvSpPr txBox="1">
            <a:spLocks/>
          </p:cNvSpPr>
          <p:nvPr/>
        </p:nvSpPr>
        <p:spPr>
          <a:xfrm>
            <a:off x="0" y="0"/>
            <a:ext cx="12192000" cy="54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Batch sorption experiments: Fluorescein</a:t>
            </a:r>
          </a:p>
        </p:txBody>
      </p:sp>
      <p:grpSp>
        <p:nvGrpSpPr>
          <p:cNvPr id="8" name="Group 7">
            <a:extLst>
              <a:ext uri="{FF2B5EF4-FFF2-40B4-BE49-F238E27FC236}">
                <a16:creationId xmlns:a16="http://schemas.microsoft.com/office/drawing/2014/main" id="{C98BA96B-C245-BDE0-10E8-D0A3B15C5272}"/>
              </a:ext>
            </a:extLst>
          </p:cNvPr>
          <p:cNvGrpSpPr/>
          <p:nvPr/>
        </p:nvGrpSpPr>
        <p:grpSpPr>
          <a:xfrm>
            <a:off x="5961309" y="1663003"/>
            <a:ext cx="5298582" cy="4530787"/>
            <a:chOff x="23463381" y="13763209"/>
            <a:chExt cx="5298582" cy="4530787"/>
          </a:xfrm>
        </p:grpSpPr>
        <p:grpSp>
          <p:nvGrpSpPr>
            <p:cNvPr id="9" name="Group 8">
              <a:extLst>
                <a:ext uri="{FF2B5EF4-FFF2-40B4-BE49-F238E27FC236}">
                  <a16:creationId xmlns:a16="http://schemas.microsoft.com/office/drawing/2014/main" id="{DE8491A7-4E8A-CC5B-045D-E9215972C418}"/>
                </a:ext>
              </a:extLst>
            </p:cNvPr>
            <p:cNvGrpSpPr/>
            <p:nvPr/>
          </p:nvGrpSpPr>
          <p:grpSpPr>
            <a:xfrm>
              <a:off x="27105589" y="15825727"/>
              <a:ext cx="1656374" cy="1981200"/>
              <a:chOff x="7419975" y="1340768"/>
              <a:chExt cx="1656374" cy="1981200"/>
            </a:xfrm>
          </p:grpSpPr>
          <p:pic>
            <p:nvPicPr>
              <p:cNvPr id="111" name="Picture 2" descr="Schematic of AgNPs adsorption by batch experiment | Download Scientific  Diagram">
                <a:extLst>
                  <a:ext uri="{FF2B5EF4-FFF2-40B4-BE49-F238E27FC236}">
                    <a16:creationId xmlns:a16="http://schemas.microsoft.com/office/drawing/2014/main" id="{601D4EB4-08B7-D500-C245-AA05D42787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305" b="58682"/>
              <a:stretch/>
            </p:blipFill>
            <p:spPr bwMode="auto">
              <a:xfrm>
                <a:off x="7419975" y="1340768"/>
                <a:ext cx="1628775" cy="1981200"/>
              </a:xfrm>
              <a:prstGeom prst="rect">
                <a:avLst/>
              </a:prstGeom>
              <a:noFill/>
              <a:extLst>
                <a:ext uri="{909E8E84-426E-40DD-AFC4-6F175D3DCCD1}">
                  <a14:hiddenFill xmlns:a14="http://schemas.microsoft.com/office/drawing/2010/main">
                    <a:solidFill>
                      <a:srgbClr val="FFFFFF"/>
                    </a:solidFill>
                  </a14:hiddenFill>
                </a:ext>
              </a:extLst>
            </p:spPr>
          </p:pic>
          <p:sp>
            <p:nvSpPr>
              <p:cNvPr id="112" name="Rectangle 111">
                <a:extLst>
                  <a:ext uri="{FF2B5EF4-FFF2-40B4-BE49-F238E27FC236}">
                    <a16:creationId xmlns:a16="http://schemas.microsoft.com/office/drawing/2014/main" id="{D7D51954-4E8E-9FB0-1C51-382394318DF2}"/>
                  </a:ext>
                </a:extLst>
              </p:cNvPr>
              <p:cNvSpPr/>
              <p:nvPr/>
            </p:nvSpPr>
            <p:spPr>
              <a:xfrm>
                <a:off x="8101012" y="1507207"/>
                <a:ext cx="133350" cy="190500"/>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4F51B905-04A4-E843-C4A9-1CBA2B9EAB14}"/>
                  </a:ext>
                </a:extLst>
              </p:cNvPr>
              <p:cNvSpPr/>
              <p:nvPr/>
            </p:nvSpPr>
            <p:spPr>
              <a:xfrm>
                <a:off x="8896349" y="2571750"/>
                <a:ext cx="180000" cy="114300"/>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10" name="Picture 4" descr="The ammonite succession in the 'Oxford Clay' at South Cave Station Quarry,  Yorkshire | Proceedings of the Yorkshire Geological Society">
              <a:extLst>
                <a:ext uri="{FF2B5EF4-FFF2-40B4-BE49-F238E27FC236}">
                  <a16:creationId xmlns:a16="http://schemas.microsoft.com/office/drawing/2014/main" id="{DDB28AC8-16CE-1288-29C5-85D72C4381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588"/>
            <a:stretch/>
          </p:blipFill>
          <p:spPr bwMode="auto">
            <a:xfrm>
              <a:off x="23686672" y="13763209"/>
              <a:ext cx="1413073" cy="116754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0EE1233-39E9-5C12-BF8D-A5C7870271ED}"/>
                </a:ext>
              </a:extLst>
            </p:cNvPr>
            <p:cNvGrpSpPr/>
            <p:nvPr/>
          </p:nvGrpSpPr>
          <p:grpSpPr>
            <a:xfrm>
              <a:off x="25102716" y="15825727"/>
              <a:ext cx="2031448" cy="1981200"/>
              <a:chOff x="25102716" y="15825727"/>
              <a:chExt cx="2031448" cy="1981200"/>
            </a:xfrm>
          </p:grpSpPr>
          <p:pic>
            <p:nvPicPr>
              <p:cNvPr id="109" name="Picture 2" descr="Schematic of AgNPs adsorption by batch experiment | Download Scientific  Diagram">
                <a:extLst>
                  <a:ext uri="{FF2B5EF4-FFF2-40B4-BE49-F238E27FC236}">
                    <a16:creationId xmlns:a16="http://schemas.microsoft.com/office/drawing/2014/main" id="{A5867EBC-54E3-A6C0-F8DC-44398C1A5E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6706" b="58682"/>
              <a:stretch/>
            </p:blipFill>
            <p:spPr bwMode="auto">
              <a:xfrm>
                <a:off x="25102716" y="15825727"/>
                <a:ext cx="2031448" cy="1981200"/>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109">
                <a:extLst>
                  <a:ext uri="{FF2B5EF4-FFF2-40B4-BE49-F238E27FC236}">
                    <a16:creationId xmlns:a16="http://schemas.microsoft.com/office/drawing/2014/main" id="{D41656DD-B82E-4B6D-A090-1718C31AE781}"/>
                  </a:ext>
                </a:extLst>
              </p:cNvPr>
              <p:cNvSpPr/>
              <p:nvPr/>
            </p:nvSpPr>
            <p:spPr>
              <a:xfrm>
                <a:off x="25810189" y="15989909"/>
                <a:ext cx="133350" cy="190500"/>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2" name="Oval 11">
              <a:extLst>
                <a:ext uri="{FF2B5EF4-FFF2-40B4-BE49-F238E27FC236}">
                  <a16:creationId xmlns:a16="http://schemas.microsoft.com/office/drawing/2014/main" id="{B958874C-9AE1-2874-49AA-B8BB4BBB62A3}"/>
                </a:ext>
              </a:extLst>
            </p:cNvPr>
            <p:cNvSpPr/>
            <p:nvPr/>
          </p:nvSpPr>
          <p:spPr>
            <a:xfrm>
              <a:off x="25562196" y="1707575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0B26CEF0-37A0-0665-08C7-299ACA7FB2DB}"/>
                </a:ext>
              </a:extLst>
            </p:cNvPr>
            <p:cNvSpPr/>
            <p:nvPr/>
          </p:nvSpPr>
          <p:spPr>
            <a:xfrm>
              <a:off x="25647921" y="1716148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CA165C8B-06F4-7C78-ED18-F3CFCE33F430}"/>
                </a:ext>
              </a:extLst>
            </p:cNvPr>
            <p:cNvSpPr/>
            <p:nvPr/>
          </p:nvSpPr>
          <p:spPr>
            <a:xfrm>
              <a:off x="25686021" y="1706623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67AFADE8-38BE-BE07-58D5-F9715E51A71E}"/>
                </a:ext>
              </a:extLst>
            </p:cNvPr>
            <p:cNvSpPr/>
            <p:nvPr/>
          </p:nvSpPr>
          <p:spPr>
            <a:xfrm>
              <a:off x="25737996" y="1700032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5B1526F3-F29B-D2A4-64B6-CD19FFCA5F26}"/>
                </a:ext>
              </a:extLst>
            </p:cNvPr>
            <p:cNvSpPr/>
            <p:nvPr/>
          </p:nvSpPr>
          <p:spPr>
            <a:xfrm>
              <a:off x="25823721" y="1708604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A3C628C3-B576-DE2B-EFA0-C7846422A0EF}"/>
                </a:ext>
              </a:extLst>
            </p:cNvPr>
            <p:cNvSpPr/>
            <p:nvPr/>
          </p:nvSpPr>
          <p:spPr>
            <a:xfrm>
              <a:off x="25861821" y="1693364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8DD5643D-42A3-AD6B-1970-12E7C9CD9632}"/>
                </a:ext>
              </a:extLst>
            </p:cNvPr>
            <p:cNvSpPr/>
            <p:nvPr/>
          </p:nvSpPr>
          <p:spPr>
            <a:xfrm>
              <a:off x="25714596" y="1722815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179EBD8A-C883-8ABB-B585-99A04778CFA5}"/>
                </a:ext>
              </a:extLst>
            </p:cNvPr>
            <p:cNvSpPr/>
            <p:nvPr/>
          </p:nvSpPr>
          <p:spPr>
            <a:xfrm>
              <a:off x="25876521" y="1716148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CDBC18AA-BBDA-ED39-AAC3-824D09DD254D}"/>
                </a:ext>
              </a:extLst>
            </p:cNvPr>
            <p:cNvSpPr/>
            <p:nvPr/>
          </p:nvSpPr>
          <p:spPr>
            <a:xfrm>
              <a:off x="25914621" y="1706623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9AE00209-5035-0A71-9383-1504B8CE3F40}"/>
                </a:ext>
              </a:extLst>
            </p:cNvPr>
            <p:cNvSpPr/>
            <p:nvPr/>
          </p:nvSpPr>
          <p:spPr>
            <a:xfrm>
              <a:off x="25966596" y="1700032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A87CC5A4-83B1-D1EF-5B34-83E64392FC02}"/>
                </a:ext>
              </a:extLst>
            </p:cNvPr>
            <p:cNvSpPr/>
            <p:nvPr/>
          </p:nvSpPr>
          <p:spPr>
            <a:xfrm>
              <a:off x="26052321" y="1708604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8A7772C5-9B37-BD45-896D-6726E54127B8}"/>
                </a:ext>
              </a:extLst>
            </p:cNvPr>
            <p:cNvSpPr/>
            <p:nvPr/>
          </p:nvSpPr>
          <p:spPr>
            <a:xfrm>
              <a:off x="26090421" y="1699079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606D74B7-E2BF-16F9-C06C-42DF04464C21}"/>
                </a:ext>
              </a:extLst>
            </p:cNvPr>
            <p:cNvSpPr/>
            <p:nvPr/>
          </p:nvSpPr>
          <p:spPr>
            <a:xfrm>
              <a:off x="25714596" y="1722815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F6EB69F0-4114-9B0B-AE31-FBD02B7BFA03}"/>
                </a:ext>
              </a:extLst>
            </p:cNvPr>
            <p:cNvSpPr/>
            <p:nvPr/>
          </p:nvSpPr>
          <p:spPr>
            <a:xfrm>
              <a:off x="25876521" y="1716148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12BBFDD3-DDD5-811E-AE47-9FDAF256A563}"/>
                </a:ext>
              </a:extLst>
            </p:cNvPr>
            <p:cNvSpPr/>
            <p:nvPr/>
          </p:nvSpPr>
          <p:spPr>
            <a:xfrm>
              <a:off x="25914621" y="1706623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B2F41A19-7FAC-3E02-F3D2-C85F4BF590DA}"/>
                </a:ext>
              </a:extLst>
            </p:cNvPr>
            <p:cNvSpPr/>
            <p:nvPr/>
          </p:nvSpPr>
          <p:spPr>
            <a:xfrm>
              <a:off x="25966596" y="1700032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360C562B-7CE3-C5C8-CD51-B08E2177E919}"/>
                </a:ext>
              </a:extLst>
            </p:cNvPr>
            <p:cNvSpPr/>
            <p:nvPr/>
          </p:nvSpPr>
          <p:spPr>
            <a:xfrm>
              <a:off x="26052321" y="1708604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A067736B-AF32-C1CE-C71E-DB3875B2D1C4}"/>
                </a:ext>
              </a:extLst>
            </p:cNvPr>
            <p:cNvSpPr/>
            <p:nvPr/>
          </p:nvSpPr>
          <p:spPr>
            <a:xfrm>
              <a:off x="26090421" y="1699079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0" name="Oval 29">
              <a:extLst>
                <a:ext uri="{FF2B5EF4-FFF2-40B4-BE49-F238E27FC236}">
                  <a16:creationId xmlns:a16="http://schemas.microsoft.com/office/drawing/2014/main" id="{E2BA4B31-3E75-9427-8ADC-363034DCB189}"/>
                </a:ext>
              </a:extLst>
            </p:cNvPr>
            <p:cNvSpPr/>
            <p:nvPr/>
          </p:nvSpPr>
          <p:spPr>
            <a:xfrm>
              <a:off x="25943196" y="1722815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Oval 30">
              <a:extLst>
                <a:ext uri="{FF2B5EF4-FFF2-40B4-BE49-F238E27FC236}">
                  <a16:creationId xmlns:a16="http://schemas.microsoft.com/office/drawing/2014/main" id="{8B38A11A-A659-61E2-0FDB-A39A44563A68}"/>
                </a:ext>
              </a:extLst>
            </p:cNvPr>
            <p:cNvSpPr/>
            <p:nvPr/>
          </p:nvSpPr>
          <p:spPr>
            <a:xfrm>
              <a:off x="26028921" y="1731388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Oval 31">
              <a:extLst>
                <a:ext uri="{FF2B5EF4-FFF2-40B4-BE49-F238E27FC236}">
                  <a16:creationId xmlns:a16="http://schemas.microsoft.com/office/drawing/2014/main" id="{20FC63BD-BB71-EA08-442A-99D3CBDCE034}"/>
                </a:ext>
              </a:extLst>
            </p:cNvPr>
            <p:cNvSpPr/>
            <p:nvPr/>
          </p:nvSpPr>
          <p:spPr>
            <a:xfrm>
              <a:off x="26067021" y="1721863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83EEF475-BED8-4F06-5FB9-15B716B37083}"/>
                </a:ext>
              </a:extLst>
            </p:cNvPr>
            <p:cNvSpPr/>
            <p:nvPr/>
          </p:nvSpPr>
          <p:spPr>
            <a:xfrm>
              <a:off x="26118996" y="1715272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E72A6F08-94D6-AFE1-1CC8-E640A9949599}"/>
                </a:ext>
              </a:extLst>
            </p:cNvPr>
            <p:cNvSpPr/>
            <p:nvPr/>
          </p:nvSpPr>
          <p:spPr>
            <a:xfrm>
              <a:off x="26204721" y="1723844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422B9A88-B14A-5890-9F08-F67BCDC3C792}"/>
                </a:ext>
              </a:extLst>
            </p:cNvPr>
            <p:cNvSpPr/>
            <p:nvPr/>
          </p:nvSpPr>
          <p:spPr>
            <a:xfrm>
              <a:off x="26242821" y="1714319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AD2D5BD0-FF98-F90D-11DF-8C6F36EB5DCF}"/>
                </a:ext>
              </a:extLst>
            </p:cNvPr>
            <p:cNvSpPr/>
            <p:nvPr/>
          </p:nvSpPr>
          <p:spPr>
            <a:xfrm>
              <a:off x="25439899" y="17084908"/>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D3BE62FB-0354-7CA8-13B6-7FA21332A4D1}"/>
                </a:ext>
              </a:extLst>
            </p:cNvPr>
            <p:cNvSpPr/>
            <p:nvPr/>
          </p:nvSpPr>
          <p:spPr>
            <a:xfrm>
              <a:off x="25525624" y="17170633"/>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B17CB0A2-5437-816E-16D0-3A5D0E8D216F}"/>
                </a:ext>
              </a:extLst>
            </p:cNvPr>
            <p:cNvSpPr/>
            <p:nvPr/>
          </p:nvSpPr>
          <p:spPr>
            <a:xfrm>
              <a:off x="25563724" y="17075383"/>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Oval 38">
              <a:extLst>
                <a:ext uri="{FF2B5EF4-FFF2-40B4-BE49-F238E27FC236}">
                  <a16:creationId xmlns:a16="http://schemas.microsoft.com/office/drawing/2014/main" id="{EC99AB77-C183-B1B7-E0D7-583A7D9D0CD2}"/>
                </a:ext>
              </a:extLst>
            </p:cNvPr>
            <p:cNvSpPr/>
            <p:nvPr/>
          </p:nvSpPr>
          <p:spPr>
            <a:xfrm>
              <a:off x="25615699" y="17009473"/>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Oval 39">
              <a:extLst>
                <a:ext uri="{FF2B5EF4-FFF2-40B4-BE49-F238E27FC236}">
                  <a16:creationId xmlns:a16="http://schemas.microsoft.com/office/drawing/2014/main" id="{DED0BEF5-07B5-A13C-1276-A1216D6C3555}"/>
                </a:ext>
              </a:extLst>
            </p:cNvPr>
            <p:cNvSpPr/>
            <p:nvPr/>
          </p:nvSpPr>
          <p:spPr>
            <a:xfrm>
              <a:off x="25701424" y="17095198"/>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1" name="Oval 40">
              <a:extLst>
                <a:ext uri="{FF2B5EF4-FFF2-40B4-BE49-F238E27FC236}">
                  <a16:creationId xmlns:a16="http://schemas.microsoft.com/office/drawing/2014/main" id="{BA15A653-A51D-6FF0-3A25-AB478A3503B2}"/>
                </a:ext>
              </a:extLst>
            </p:cNvPr>
            <p:cNvSpPr/>
            <p:nvPr/>
          </p:nvSpPr>
          <p:spPr>
            <a:xfrm>
              <a:off x="25739524" y="16942798"/>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Oval 41">
              <a:extLst>
                <a:ext uri="{FF2B5EF4-FFF2-40B4-BE49-F238E27FC236}">
                  <a16:creationId xmlns:a16="http://schemas.microsoft.com/office/drawing/2014/main" id="{BBA0DC85-C239-49E5-6677-B326DECBF73B}"/>
                </a:ext>
              </a:extLst>
            </p:cNvPr>
            <p:cNvSpPr/>
            <p:nvPr/>
          </p:nvSpPr>
          <p:spPr>
            <a:xfrm>
              <a:off x="25592299" y="17237308"/>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Oval 42">
              <a:extLst>
                <a:ext uri="{FF2B5EF4-FFF2-40B4-BE49-F238E27FC236}">
                  <a16:creationId xmlns:a16="http://schemas.microsoft.com/office/drawing/2014/main" id="{7B6CA4B5-FDEB-053D-29BF-78ED4DBF632F}"/>
                </a:ext>
              </a:extLst>
            </p:cNvPr>
            <p:cNvSpPr/>
            <p:nvPr/>
          </p:nvSpPr>
          <p:spPr>
            <a:xfrm>
              <a:off x="25754224" y="17170633"/>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Oval 43">
              <a:extLst>
                <a:ext uri="{FF2B5EF4-FFF2-40B4-BE49-F238E27FC236}">
                  <a16:creationId xmlns:a16="http://schemas.microsoft.com/office/drawing/2014/main" id="{D4E95273-862F-3E51-C319-61866461A2FA}"/>
                </a:ext>
              </a:extLst>
            </p:cNvPr>
            <p:cNvSpPr/>
            <p:nvPr/>
          </p:nvSpPr>
          <p:spPr>
            <a:xfrm>
              <a:off x="25792324" y="17075383"/>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Oval 44">
              <a:extLst>
                <a:ext uri="{FF2B5EF4-FFF2-40B4-BE49-F238E27FC236}">
                  <a16:creationId xmlns:a16="http://schemas.microsoft.com/office/drawing/2014/main" id="{8FB1F2E8-5CC3-9CD9-8005-1600F70F04A1}"/>
                </a:ext>
              </a:extLst>
            </p:cNvPr>
            <p:cNvSpPr/>
            <p:nvPr/>
          </p:nvSpPr>
          <p:spPr>
            <a:xfrm>
              <a:off x="25844299" y="17009473"/>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Oval 45">
              <a:extLst>
                <a:ext uri="{FF2B5EF4-FFF2-40B4-BE49-F238E27FC236}">
                  <a16:creationId xmlns:a16="http://schemas.microsoft.com/office/drawing/2014/main" id="{F573EBE4-C389-BAC0-6558-770C2A548841}"/>
                </a:ext>
              </a:extLst>
            </p:cNvPr>
            <p:cNvSpPr/>
            <p:nvPr/>
          </p:nvSpPr>
          <p:spPr>
            <a:xfrm>
              <a:off x="25930024" y="17095198"/>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Oval 46">
              <a:extLst>
                <a:ext uri="{FF2B5EF4-FFF2-40B4-BE49-F238E27FC236}">
                  <a16:creationId xmlns:a16="http://schemas.microsoft.com/office/drawing/2014/main" id="{502C2CA0-40A9-3ADF-9C0E-9809AA54ACEF}"/>
                </a:ext>
              </a:extLst>
            </p:cNvPr>
            <p:cNvSpPr/>
            <p:nvPr/>
          </p:nvSpPr>
          <p:spPr>
            <a:xfrm>
              <a:off x="25968124" y="16999948"/>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Oval 47">
              <a:extLst>
                <a:ext uri="{FF2B5EF4-FFF2-40B4-BE49-F238E27FC236}">
                  <a16:creationId xmlns:a16="http://schemas.microsoft.com/office/drawing/2014/main" id="{2B0946EE-027D-B83E-5A9F-4FC84733D593}"/>
                </a:ext>
              </a:extLst>
            </p:cNvPr>
            <p:cNvSpPr/>
            <p:nvPr/>
          </p:nvSpPr>
          <p:spPr>
            <a:xfrm>
              <a:off x="25592299" y="17237308"/>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91BA0221-2105-9FD8-8398-8A3FC5CB3FF5}"/>
                </a:ext>
              </a:extLst>
            </p:cNvPr>
            <p:cNvSpPr/>
            <p:nvPr/>
          </p:nvSpPr>
          <p:spPr>
            <a:xfrm>
              <a:off x="25754224" y="17170633"/>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Oval 49">
              <a:extLst>
                <a:ext uri="{FF2B5EF4-FFF2-40B4-BE49-F238E27FC236}">
                  <a16:creationId xmlns:a16="http://schemas.microsoft.com/office/drawing/2014/main" id="{587BC0F0-5E15-FCD9-F318-06965580C231}"/>
                </a:ext>
              </a:extLst>
            </p:cNvPr>
            <p:cNvSpPr/>
            <p:nvPr/>
          </p:nvSpPr>
          <p:spPr>
            <a:xfrm>
              <a:off x="25792324" y="17075383"/>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Oval 50">
              <a:extLst>
                <a:ext uri="{FF2B5EF4-FFF2-40B4-BE49-F238E27FC236}">
                  <a16:creationId xmlns:a16="http://schemas.microsoft.com/office/drawing/2014/main" id="{A6904E5C-F9D0-DA43-6313-DF4C50965DFB}"/>
                </a:ext>
              </a:extLst>
            </p:cNvPr>
            <p:cNvSpPr/>
            <p:nvPr/>
          </p:nvSpPr>
          <p:spPr>
            <a:xfrm>
              <a:off x="25844299" y="17009473"/>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Oval 51">
              <a:extLst>
                <a:ext uri="{FF2B5EF4-FFF2-40B4-BE49-F238E27FC236}">
                  <a16:creationId xmlns:a16="http://schemas.microsoft.com/office/drawing/2014/main" id="{A40669EC-7C2A-170A-74A4-D35F370AAF65}"/>
                </a:ext>
              </a:extLst>
            </p:cNvPr>
            <p:cNvSpPr/>
            <p:nvPr/>
          </p:nvSpPr>
          <p:spPr>
            <a:xfrm>
              <a:off x="25930024" y="17095198"/>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53" name="Oval 52">
              <a:extLst>
                <a:ext uri="{FF2B5EF4-FFF2-40B4-BE49-F238E27FC236}">
                  <a16:creationId xmlns:a16="http://schemas.microsoft.com/office/drawing/2014/main" id="{1CAA6847-6BA1-680D-88D4-CCDFFA3CFDA2}"/>
                </a:ext>
              </a:extLst>
            </p:cNvPr>
            <p:cNvSpPr/>
            <p:nvPr/>
          </p:nvSpPr>
          <p:spPr>
            <a:xfrm>
              <a:off x="25968124" y="16999948"/>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Oval 53">
              <a:extLst>
                <a:ext uri="{FF2B5EF4-FFF2-40B4-BE49-F238E27FC236}">
                  <a16:creationId xmlns:a16="http://schemas.microsoft.com/office/drawing/2014/main" id="{B91AD6AD-325A-3367-BA0B-9AD916A28DA7}"/>
                </a:ext>
              </a:extLst>
            </p:cNvPr>
            <p:cNvSpPr/>
            <p:nvPr/>
          </p:nvSpPr>
          <p:spPr>
            <a:xfrm>
              <a:off x="25820899" y="17237308"/>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Oval 54">
              <a:extLst>
                <a:ext uri="{FF2B5EF4-FFF2-40B4-BE49-F238E27FC236}">
                  <a16:creationId xmlns:a16="http://schemas.microsoft.com/office/drawing/2014/main" id="{DD034BF2-D12A-C6DE-C482-70F06ABD8FB3}"/>
                </a:ext>
              </a:extLst>
            </p:cNvPr>
            <p:cNvSpPr/>
            <p:nvPr/>
          </p:nvSpPr>
          <p:spPr>
            <a:xfrm>
              <a:off x="25906624" y="17323033"/>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56" name="Oval 55">
              <a:extLst>
                <a:ext uri="{FF2B5EF4-FFF2-40B4-BE49-F238E27FC236}">
                  <a16:creationId xmlns:a16="http://schemas.microsoft.com/office/drawing/2014/main" id="{3668F84D-DDF5-7779-B3B5-7979859715FF}"/>
                </a:ext>
              </a:extLst>
            </p:cNvPr>
            <p:cNvSpPr/>
            <p:nvPr/>
          </p:nvSpPr>
          <p:spPr>
            <a:xfrm>
              <a:off x="25944724" y="17227783"/>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3AF82E4D-4CB9-E092-AE76-C474A4971851}"/>
                </a:ext>
              </a:extLst>
            </p:cNvPr>
            <p:cNvSpPr/>
            <p:nvPr/>
          </p:nvSpPr>
          <p:spPr>
            <a:xfrm>
              <a:off x="25996699" y="17161873"/>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Oval 57">
              <a:extLst>
                <a:ext uri="{FF2B5EF4-FFF2-40B4-BE49-F238E27FC236}">
                  <a16:creationId xmlns:a16="http://schemas.microsoft.com/office/drawing/2014/main" id="{FF11C897-DDEC-F0B6-7181-9011FCE6EC91}"/>
                </a:ext>
              </a:extLst>
            </p:cNvPr>
            <p:cNvSpPr/>
            <p:nvPr/>
          </p:nvSpPr>
          <p:spPr>
            <a:xfrm>
              <a:off x="26082424" y="17247598"/>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Oval 58">
              <a:extLst>
                <a:ext uri="{FF2B5EF4-FFF2-40B4-BE49-F238E27FC236}">
                  <a16:creationId xmlns:a16="http://schemas.microsoft.com/office/drawing/2014/main" id="{D8AE9A06-A60F-031F-45F8-C6E73AF6F096}"/>
                </a:ext>
              </a:extLst>
            </p:cNvPr>
            <p:cNvSpPr/>
            <p:nvPr/>
          </p:nvSpPr>
          <p:spPr>
            <a:xfrm>
              <a:off x="26120524" y="17152348"/>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Oval 59">
              <a:extLst>
                <a:ext uri="{FF2B5EF4-FFF2-40B4-BE49-F238E27FC236}">
                  <a16:creationId xmlns:a16="http://schemas.microsoft.com/office/drawing/2014/main" id="{7F3B704D-9EE1-6A72-606F-82E8EE651388}"/>
                </a:ext>
              </a:extLst>
            </p:cNvPr>
            <p:cNvSpPr/>
            <p:nvPr/>
          </p:nvSpPr>
          <p:spPr>
            <a:xfrm>
              <a:off x="27534679" y="1708521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Oval 60">
              <a:extLst>
                <a:ext uri="{FF2B5EF4-FFF2-40B4-BE49-F238E27FC236}">
                  <a16:creationId xmlns:a16="http://schemas.microsoft.com/office/drawing/2014/main" id="{53FB6A97-4373-C17B-DA74-F43EE3D4FF9C}"/>
                </a:ext>
              </a:extLst>
            </p:cNvPr>
            <p:cNvSpPr/>
            <p:nvPr/>
          </p:nvSpPr>
          <p:spPr>
            <a:xfrm>
              <a:off x="27620404" y="1717094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Oval 61">
              <a:extLst>
                <a:ext uri="{FF2B5EF4-FFF2-40B4-BE49-F238E27FC236}">
                  <a16:creationId xmlns:a16="http://schemas.microsoft.com/office/drawing/2014/main" id="{974F45E5-54BD-DBFE-8660-95290D471569}"/>
                </a:ext>
              </a:extLst>
            </p:cNvPr>
            <p:cNvSpPr/>
            <p:nvPr/>
          </p:nvSpPr>
          <p:spPr>
            <a:xfrm>
              <a:off x="27658504" y="1707569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Oval 62">
              <a:extLst>
                <a:ext uri="{FF2B5EF4-FFF2-40B4-BE49-F238E27FC236}">
                  <a16:creationId xmlns:a16="http://schemas.microsoft.com/office/drawing/2014/main" id="{8B6FD185-BD7A-6EAA-2D97-C7EFA42B2892}"/>
                </a:ext>
              </a:extLst>
            </p:cNvPr>
            <p:cNvSpPr/>
            <p:nvPr/>
          </p:nvSpPr>
          <p:spPr>
            <a:xfrm>
              <a:off x="27710479" y="1700978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Oval 63">
              <a:extLst>
                <a:ext uri="{FF2B5EF4-FFF2-40B4-BE49-F238E27FC236}">
                  <a16:creationId xmlns:a16="http://schemas.microsoft.com/office/drawing/2014/main" id="{C3B71C3F-09EB-3D4D-0DB8-E68D085EDCEC}"/>
                </a:ext>
              </a:extLst>
            </p:cNvPr>
            <p:cNvSpPr/>
            <p:nvPr/>
          </p:nvSpPr>
          <p:spPr>
            <a:xfrm>
              <a:off x="27796204" y="1709550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Oval 64">
              <a:extLst>
                <a:ext uri="{FF2B5EF4-FFF2-40B4-BE49-F238E27FC236}">
                  <a16:creationId xmlns:a16="http://schemas.microsoft.com/office/drawing/2014/main" id="{C491FD59-B78C-A9D1-D190-885F7817C634}"/>
                </a:ext>
              </a:extLst>
            </p:cNvPr>
            <p:cNvSpPr/>
            <p:nvPr/>
          </p:nvSpPr>
          <p:spPr>
            <a:xfrm>
              <a:off x="27834304" y="1694310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Oval 65">
              <a:extLst>
                <a:ext uri="{FF2B5EF4-FFF2-40B4-BE49-F238E27FC236}">
                  <a16:creationId xmlns:a16="http://schemas.microsoft.com/office/drawing/2014/main" id="{92F4F2B3-9BF5-BC66-E0D6-3DC0503B8663}"/>
                </a:ext>
              </a:extLst>
            </p:cNvPr>
            <p:cNvSpPr/>
            <p:nvPr/>
          </p:nvSpPr>
          <p:spPr>
            <a:xfrm>
              <a:off x="27687079" y="1723761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Oval 66">
              <a:extLst>
                <a:ext uri="{FF2B5EF4-FFF2-40B4-BE49-F238E27FC236}">
                  <a16:creationId xmlns:a16="http://schemas.microsoft.com/office/drawing/2014/main" id="{07AA4608-FEE3-A4AF-A65F-40D357BAA4E5}"/>
                </a:ext>
              </a:extLst>
            </p:cNvPr>
            <p:cNvSpPr/>
            <p:nvPr/>
          </p:nvSpPr>
          <p:spPr>
            <a:xfrm>
              <a:off x="27849004" y="1717094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8" name="Oval 67">
              <a:extLst>
                <a:ext uri="{FF2B5EF4-FFF2-40B4-BE49-F238E27FC236}">
                  <a16:creationId xmlns:a16="http://schemas.microsoft.com/office/drawing/2014/main" id="{D4172894-E389-F508-978D-3B6E3F71505E}"/>
                </a:ext>
              </a:extLst>
            </p:cNvPr>
            <p:cNvSpPr/>
            <p:nvPr/>
          </p:nvSpPr>
          <p:spPr>
            <a:xfrm>
              <a:off x="27887104" y="1707569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Oval 68">
              <a:extLst>
                <a:ext uri="{FF2B5EF4-FFF2-40B4-BE49-F238E27FC236}">
                  <a16:creationId xmlns:a16="http://schemas.microsoft.com/office/drawing/2014/main" id="{77723203-26FF-A3CB-A1A1-34BB8557D172}"/>
                </a:ext>
              </a:extLst>
            </p:cNvPr>
            <p:cNvSpPr/>
            <p:nvPr/>
          </p:nvSpPr>
          <p:spPr>
            <a:xfrm>
              <a:off x="27939079" y="1700978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Oval 69">
              <a:extLst>
                <a:ext uri="{FF2B5EF4-FFF2-40B4-BE49-F238E27FC236}">
                  <a16:creationId xmlns:a16="http://schemas.microsoft.com/office/drawing/2014/main" id="{58CD1F21-1A8B-7E36-BA4B-5602B2C6A527}"/>
                </a:ext>
              </a:extLst>
            </p:cNvPr>
            <p:cNvSpPr/>
            <p:nvPr/>
          </p:nvSpPr>
          <p:spPr>
            <a:xfrm>
              <a:off x="28024804" y="1709550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1" name="Oval 70">
              <a:extLst>
                <a:ext uri="{FF2B5EF4-FFF2-40B4-BE49-F238E27FC236}">
                  <a16:creationId xmlns:a16="http://schemas.microsoft.com/office/drawing/2014/main" id="{2177B5A8-6C06-A8E5-F676-75C9315E34AE}"/>
                </a:ext>
              </a:extLst>
            </p:cNvPr>
            <p:cNvSpPr/>
            <p:nvPr/>
          </p:nvSpPr>
          <p:spPr>
            <a:xfrm>
              <a:off x="28062904" y="1700025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2" name="Oval 71">
              <a:extLst>
                <a:ext uri="{FF2B5EF4-FFF2-40B4-BE49-F238E27FC236}">
                  <a16:creationId xmlns:a16="http://schemas.microsoft.com/office/drawing/2014/main" id="{7D2D57BD-BBD3-A42E-A1E5-FEC0C15F7408}"/>
                </a:ext>
              </a:extLst>
            </p:cNvPr>
            <p:cNvSpPr/>
            <p:nvPr/>
          </p:nvSpPr>
          <p:spPr>
            <a:xfrm>
              <a:off x="27687079" y="1723761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Oval 72">
              <a:extLst>
                <a:ext uri="{FF2B5EF4-FFF2-40B4-BE49-F238E27FC236}">
                  <a16:creationId xmlns:a16="http://schemas.microsoft.com/office/drawing/2014/main" id="{5D63941B-2A22-71CD-C4E7-65244EDB5F7B}"/>
                </a:ext>
              </a:extLst>
            </p:cNvPr>
            <p:cNvSpPr/>
            <p:nvPr/>
          </p:nvSpPr>
          <p:spPr>
            <a:xfrm>
              <a:off x="27849004" y="1717094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Oval 73">
              <a:extLst>
                <a:ext uri="{FF2B5EF4-FFF2-40B4-BE49-F238E27FC236}">
                  <a16:creationId xmlns:a16="http://schemas.microsoft.com/office/drawing/2014/main" id="{A9F8A0D2-0E66-17B6-0244-BD7860DCEB95}"/>
                </a:ext>
              </a:extLst>
            </p:cNvPr>
            <p:cNvSpPr/>
            <p:nvPr/>
          </p:nvSpPr>
          <p:spPr>
            <a:xfrm>
              <a:off x="27887104" y="1707569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5" name="Oval 74">
              <a:extLst>
                <a:ext uri="{FF2B5EF4-FFF2-40B4-BE49-F238E27FC236}">
                  <a16:creationId xmlns:a16="http://schemas.microsoft.com/office/drawing/2014/main" id="{9C64330A-E618-4C8D-5BCB-79B38B3F341A}"/>
                </a:ext>
              </a:extLst>
            </p:cNvPr>
            <p:cNvSpPr/>
            <p:nvPr/>
          </p:nvSpPr>
          <p:spPr>
            <a:xfrm>
              <a:off x="27939079" y="1700978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6" name="Oval 75">
              <a:extLst>
                <a:ext uri="{FF2B5EF4-FFF2-40B4-BE49-F238E27FC236}">
                  <a16:creationId xmlns:a16="http://schemas.microsoft.com/office/drawing/2014/main" id="{EA945F20-E433-3A8C-0EF6-A36CAC087FE1}"/>
                </a:ext>
              </a:extLst>
            </p:cNvPr>
            <p:cNvSpPr/>
            <p:nvPr/>
          </p:nvSpPr>
          <p:spPr>
            <a:xfrm>
              <a:off x="28024804" y="1709550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19627174-D0F5-FA21-8CB0-8BD9A8CF57A9}"/>
                </a:ext>
              </a:extLst>
            </p:cNvPr>
            <p:cNvSpPr/>
            <p:nvPr/>
          </p:nvSpPr>
          <p:spPr>
            <a:xfrm>
              <a:off x="28062904" y="1700025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A6DF7F1A-E903-07BB-0C74-CA67356C8BDC}"/>
                </a:ext>
              </a:extLst>
            </p:cNvPr>
            <p:cNvSpPr/>
            <p:nvPr/>
          </p:nvSpPr>
          <p:spPr>
            <a:xfrm>
              <a:off x="27915679" y="1723761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9" name="Oval 78">
              <a:extLst>
                <a:ext uri="{FF2B5EF4-FFF2-40B4-BE49-F238E27FC236}">
                  <a16:creationId xmlns:a16="http://schemas.microsoft.com/office/drawing/2014/main" id="{8DF60638-E11B-1E52-E965-C6A4FE64E4DE}"/>
                </a:ext>
              </a:extLst>
            </p:cNvPr>
            <p:cNvSpPr/>
            <p:nvPr/>
          </p:nvSpPr>
          <p:spPr>
            <a:xfrm>
              <a:off x="28001404" y="1732334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0" name="Oval 79">
              <a:extLst>
                <a:ext uri="{FF2B5EF4-FFF2-40B4-BE49-F238E27FC236}">
                  <a16:creationId xmlns:a16="http://schemas.microsoft.com/office/drawing/2014/main" id="{23C9A481-D037-9576-B1BE-A06108F1B4DD}"/>
                </a:ext>
              </a:extLst>
            </p:cNvPr>
            <p:cNvSpPr/>
            <p:nvPr/>
          </p:nvSpPr>
          <p:spPr>
            <a:xfrm>
              <a:off x="28039504" y="1722809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1" name="Oval 80">
              <a:extLst>
                <a:ext uri="{FF2B5EF4-FFF2-40B4-BE49-F238E27FC236}">
                  <a16:creationId xmlns:a16="http://schemas.microsoft.com/office/drawing/2014/main" id="{A6FDA452-DDC1-82CB-6128-3B817CCF96AF}"/>
                </a:ext>
              </a:extLst>
            </p:cNvPr>
            <p:cNvSpPr/>
            <p:nvPr/>
          </p:nvSpPr>
          <p:spPr>
            <a:xfrm>
              <a:off x="28091479" y="1716218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2" name="Oval 81">
              <a:extLst>
                <a:ext uri="{FF2B5EF4-FFF2-40B4-BE49-F238E27FC236}">
                  <a16:creationId xmlns:a16="http://schemas.microsoft.com/office/drawing/2014/main" id="{B5A2629C-2F41-2915-A17B-D9CFA1698D6E}"/>
                </a:ext>
              </a:extLst>
            </p:cNvPr>
            <p:cNvSpPr/>
            <p:nvPr/>
          </p:nvSpPr>
          <p:spPr>
            <a:xfrm>
              <a:off x="28177204" y="1724790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3" name="Oval 82">
              <a:extLst>
                <a:ext uri="{FF2B5EF4-FFF2-40B4-BE49-F238E27FC236}">
                  <a16:creationId xmlns:a16="http://schemas.microsoft.com/office/drawing/2014/main" id="{DA940E74-9948-0A23-8317-1F81F7647594}"/>
                </a:ext>
              </a:extLst>
            </p:cNvPr>
            <p:cNvSpPr/>
            <p:nvPr/>
          </p:nvSpPr>
          <p:spPr>
            <a:xfrm>
              <a:off x="28215304" y="1715265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4" name="Oval 83">
              <a:extLst>
                <a:ext uri="{FF2B5EF4-FFF2-40B4-BE49-F238E27FC236}">
                  <a16:creationId xmlns:a16="http://schemas.microsoft.com/office/drawing/2014/main" id="{48635FED-2FBD-56F5-6898-4FA9D2387E07}"/>
                </a:ext>
              </a:extLst>
            </p:cNvPr>
            <p:cNvSpPr/>
            <p:nvPr/>
          </p:nvSpPr>
          <p:spPr>
            <a:xfrm>
              <a:off x="27653136" y="17630181"/>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5" name="Oval 84">
              <a:extLst>
                <a:ext uri="{FF2B5EF4-FFF2-40B4-BE49-F238E27FC236}">
                  <a16:creationId xmlns:a16="http://schemas.microsoft.com/office/drawing/2014/main" id="{2F03AB73-9367-DFFD-4432-F5E8D8A90F3B}"/>
                </a:ext>
              </a:extLst>
            </p:cNvPr>
            <p:cNvSpPr/>
            <p:nvPr/>
          </p:nvSpPr>
          <p:spPr>
            <a:xfrm>
              <a:off x="27589161" y="1743389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6" name="Oval 85">
              <a:extLst>
                <a:ext uri="{FF2B5EF4-FFF2-40B4-BE49-F238E27FC236}">
                  <a16:creationId xmlns:a16="http://schemas.microsoft.com/office/drawing/2014/main" id="{FCDA4A97-E524-34EE-A09D-8CF9E3C6422F}"/>
                </a:ext>
              </a:extLst>
            </p:cNvPr>
            <p:cNvSpPr/>
            <p:nvPr/>
          </p:nvSpPr>
          <p:spPr>
            <a:xfrm>
              <a:off x="27881104" y="17455497"/>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7" name="Oval 86">
              <a:extLst>
                <a:ext uri="{FF2B5EF4-FFF2-40B4-BE49-F238E27FC236}">
                  <a16:creationId xmlns:a16="http://schemas.microsoft.com/office/drawing/2014/main" id="{94911FE6-A523-6973-4E02-24167FD6620C}"/>
                </a:ext>
              </a:extLst>
            </p:cNvPr>
            <p:cNvSpPr/>
            <p:nvPr/>
          </p:nvSpPr>
          <p:spPr>
            <a:xfrm>
              <a:off x="27727686" y="17465454"/>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8" name="Oval 87">
              <a:extLst>
                <a:ext uri="{FF2B5EF4-FFF2-40B4-BE49-F238E27FC236}">
                  <a16:creationId xmlns:a16="http://schemas.microsoft.com/office/drawing/2014/main" id="{B441B1CA-22DD-5630-2DE3-3F78BB31466A}"/>
                </a:ext>
              </a:extLst>
            </p:cNvPr>
            <p:cNvSpPr/>
            <p:nvPr/>
          </p:nvSpPr>
          <p:spPr>
            <a:xfrm>
              <a:off x="27837636" y="17670708"/>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9" name="Oval 88">
              <a:extLst>
                <a:ext uri="{FF2B5EF4-FFF2-40B4-BE49-F238E27FC236}">
                  <a16:creationId xmlns:a16="http://schemas.microsoft.com/office/drawing/2014/main" id="{A04637DA-D510-BB06-806F-8A28273C851B}"/>
                </a:ext>
              </a:extLst>
            </p:cNvPr>
            <p:cNvSpPr/>
            <p:nvPr/>
          </p:nvSpPr>
          <p:spPr>
            <a:xfrm>
              <a:off x="27418729" y="17349702"/>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0" name="Oval 89">
              <a:extLst>
                <a:ext uri="{FF2B5EF4-FFF2-40B4-BE49-F238E27FC236}">
                  <a16:creationId xmlns:a16="http://schemas.microsoft.com/office/drawing/2014/main" id="{ECFF397C-887C-2055-FCA1-E06BFAFCD772}"/>
                </a:ext>
              </a:extLst>
            </p:cNvPr>
            <p:cNvSpPr/>
            <p:nvPr/>
          </p:nvSpPr>
          <p:spPr>
            <a:xfrm>
              <a:off x="27414379" y="17642133"/>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1" name="Oval 90">
              <a:extLst>
                <a:ext uri="{FF2B5EF4-FFF2-40B4-BE49-F238E27FC236}">
                  <a16:creationId xmlns:a16="http://schemas.microsoft.com/office/drawing/2014/main" id="{3EEADAD3-5FC9-0953-58D3-BABEB0AA501A}"/>
                </a:ext>
              </a:extLst>
            </p:cNvPr>
            <p:cNvSpPr/>
            <p:nvPr/>
          </p:nvSpPr>
          <p:spPr>
            <a:xfrm>
              <a:off x="27223879" y="17556408"/>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2" name="Oval 91">
              <a:extLst>
                <a:ext uri="{FF2B5EF4-FFF2-40B4-BE49-F238E27FC236}">
                  <a16:creationId xmlns:a16="http://schemas.microsoft.com/office/drawing/2014/main" id="{57BF5C31-EB89-1815-4221-E6A8A64C5305}"/>
                </a:ext>
              </a:extLst>
            </p:cNvPr>
            <p:cNvSpPr/>
            <p:nvPr/>
          </p:nvSpPr>
          <p:spPr>
            <a:xfrm>
              <a:off x="28056711" y="17450216"/>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3" name="Oval 92">
              <a:extLst>
                <a:ext uri="{FF2B5EF4-FFF2-40B4-BE49-F238E27FC236}">
                  <a16:creationId xmlns:a16="http://schemas.microsoft.com/office/drawing/2014/main" id="{B1E5918E-8DCF-B591-B38C-41744DAC5E20}"/>
                </a:ext>
              </a:extLst>
            </p:cNvPr>
            <p:cNvSpPr/>
            <p:nvPr/>
          </p:nvSpPr>
          <p:spPr>
            <a:xfrm>
              <a:off x="28462129" y="1745675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4" name="Oval 93">
              <a:extLst>
                <a:ext uri="{FF2B5EF4-FFF2-40B4-BE49-F238E27FC236}">
                  <a16:creationId xmlns:a16="http://schemas.microsoft.com/office/drawing/2014/main" id="{FDF5390F-9475-19C6-3501-A28229AFFD57}"/>
                </a:ext>
              </a:extLst>
            </p:cNvPr>
            <p:cNvSpPr/>
            <p:nvPr/>
          </p:nvSpPr>
          <p:spPr>
            <a:xfrm>
              <a:off x="28023786" y="17584462"/>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Oval 94">
              <a:extLst>
                <a:ext uri="{FF2B5EF4-FFF2-40B4-BE49-F238E27FC236}">
                  <a16:creationId xmlns:a16="http://schemas.microsoft.com/office/drawing/2014/main" id="{966EFE3D-0EC0-8080-D269-467C9EF515EF}"/>
                </a:ext>
              </a:extLst>
            </p:cNvPr>
            <p:cNvSpPr/>
            <p:nvPr/>
          </p:nvSpPr>
          <p:spPr>
            <a:xfrm>
              <a:off x="28238704" y="17433899"/>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6" name="Oval 95">
              <a:extLst>
                <a:ext uri="{FF2B5EF4-FFF2-40B4-BE49-F238E27FC236}">
                  <a16:creationId xmlns:a16="http://schemas.microsoft.com/office/drawing/2014/main" id="{9D51C382-EE5A-A0ED-7E30-045AA47C8CD0}"/>
                </a:ext>
              </a:extLst>
            </p:cNvPr>
            <p:cNvSpPr/>
            <p:nvPr/>
          </p:nvSpPr>
          <p:spPr>
            <a:xfrm>
              <a:off x="28199586" y="17574172"/>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7" name="Oval 96">
              <a:extLst>
                <a:ext uri="{FF2B5EF4-FFF2-40B4-BE49-F238E27FC236}">
                  <a16:creationId xmlns:a16="http://schemas.microsoft.com/office/drawing/2014/main" id="{97D8A5EF-CCE1-3B40-C9C7-37BB372AFBA4}"/>
                </a:ext>
              </a:extLst>
            </p:cNvPr>
            <p:cNvSpPr/>
            <p:nvPr/>
          </p:nvSpPr>
          <p:spPr>
            <a:xfrm>
              <a:off x="28476004" y="17584462"/>
              <a:ext cx="46800" cy="45719"/>
            </a:xfrm>
            <a:prstGeom prst="ellipse">
              <a:avLst/>
            </a:prstGeom>
            <a:solidFill>
              <a:sysClr val="windowText" lastClr="0000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8" name="TextBox 97">
              <a:extLst>
                <a:ext uri="{FF2B5EF4-FFF2-40B4-BE49-F238E27FC236}">
                  <a16:creationId xmlns:a16="http://schemas.microsoft.com/office/drawing/2014/main" id="{F7C99EFF-39AF-8BC9-97D3-95481D54F91C}"/>
                </a:ext>
              </a:extLst>
            </p:cNvPr>
            <p:cNvSpPr txBox="1"/>
            <p:nvPr/>
          </p:nvSpPr>
          <p:spPr>
            <a:xfrm>
              <a:off x="23549481" y="14872036"/>
              <a:ext cx="1991691" cy="461665"/>
            </a:xfrm>
            <a:prstGeom prst="rect">
              <a:avLst/>
            </a:prstGeom>
            <a:noFill/>
          </p:spPr>
          <p:txBody>
            <a:bodyPr wrap="square" rtlCol="0">
              <a:spAutoFit/>
            </a:bodyPr>
            <a:lstStyle/>
            <a:p>
              <a:r>
                <a:rPr lang="en-GB" sz="2400" dirty="0">
                  <a:solidFill>
                    <a:prstClr val="black"/>
                  </a:solidFill>
                  <a:latin typeface="+mj-lt"/>
                </a:rPr>
                <a:t>Rock sample</a:t>
              </a:r>
            </a:p>
          </p:txBody>
        </p:sp>
        <p:sp>
          <p:nvSpPr>
            <p:cNvPr id="99" name="TextBox 98">
              <a:extLst>
                <a:ext uri="{FF2B5EF4-FFF2-40B4-BE49-F238E27FC236}">
                  <a16:creationId xmlns:a16="http://schemas.microsoft.com/office/drawing/2014/main" id="{4A2BEDD9-7956-49EC-A6E4-E44F4032E1C1}"/>
                </a:ext>
              </a:extLst>
            </p:cNvPr>
            <p:cNvSpPr txBox="1"/>
            <p:nvPr/>
          </p:nvSpPr>
          <p:spPr>
            <a:xfrm>
              <a:off x="24966240" y="17832331"/>
              <a:ext cx="2523761" cy="461665"/>
            </a:xfrm>
            <a:prstGeom prst="rect">
              <a:avLst/>
            </a:prstGeom>
            <a:noFill/>
          </p:spPr>
          <p:txBody>
            <a:bodyPr wrap="square" rtlCol="0">
              <a:spAutoFit/>
            </a:bodyPr>
            <a:lstStyle/>
            <a:p>
              <a:r>
                <a:rPr lang="en-GB" sz="2400" dirty="0">
                  <a:solidFill>
                    <a:srgbClr val="FF0000"/>
                  </a:solidFill>
                  <a:latin typeface="+mj-lt"/>
                </a:rPr>
                <a:t>Rock minerals</a:t>
              </a:r>
            </a:p>
          </p:txBody>
        </p:sp>
        <p:sp>
          <p:nvSpPr>
            <p:cNvPr id="100" name="TextBox 99">
              <a:extLst>
                <a:ext uri="{FF2B5EF4-FFF2-40B4-BE49-F238E27FC236}">
                  <a16:creationId xmlns:a16="http://schemas.microsoft.com/office/drawing/2014/main" id="{120ECB06-D180-51A7-CC04-B6F65B1622D3}"/>
                </a:ext>
              </a:extLst>
            </p:cNvPr>
            <p:cNvSpPr txBox="1"/>
            <p:nvPr/>
          </p:nvSpPr>
          <p:spPr>
            <a:xfrm>
              <a:off x="25378180" y="14795663"/>
              <a:ext cx="1283837" cy="461665"/>
            </a:xfrm>
            <a:prstGeom prst="rect">
              <a:avLst/>
            </a:prstGeom>
            <a:noFill/>
          </p:spPr>
          <p:txBody>
            <a:bodyPr wrap="square" rtlCol="0">
              <a:spAutoFit/>
            </a:bodyPr>
            <a:lstStyle/>
            <a:p>
              <a:r>
                <a:rPr lang="en-GB" sz="2400" dirty="0">
                  <a:solidFill>
                    <a:prstClr val="black"/>
                  </a:solidFill>
                  <a:latin typeface="+mj-lt"/>
                </a:rPr>
                <a:t>Water</a:t>
              </a:r>
            </a:p>
          </p:txBody>
        </p:sp>
        <p:sp>
          <p:nvSpPr>
            <p:cNvPr id="101" name="TextBox 100">
              <a:extLst>
                <a:ext uri="{FF2B5EF4-FFF2-40B4-BE49-F238E27FC236}">
                  <a16:creationId xmlns:a16="http://schemas.microsoft.com/office/drawing/2014/main" id="{4D34B421-BF0E-C816-7C3D-E556DFE8C835}"/>
                </a:ext>
              </a:extLst>
            </p:cNvPr>
            <p:cNvSpPr txBox="1"/>
            <p:nvPr/>
          </p:nvSpPr>
          <p:spPr>
            <a:xfrm>
              <a:off x="26344636" y="14872036"/>
              <a:ext cx="1902890" cy="461665"/>
            </a:xfrm>
            <a:prstGeom prst="rect">
              <a:avLst/>
            </a:prstGeom>
            <a:noFill/>
          </p:spPr>
          <p:txBody>
            <a:bodyPr wrap="square" rtlCol="0">
              <a:spAutoFit/>
            </a:bodyPr>
            <a:lstStyle/>
            <a:p>
              <a:r>
                <a:rPr lang="en-GB" sz="2400" dirty="0">
                  <a:solidFill>
                    <a:prstClr val="black"/>
                  </a:solidFill>
                  <a:latin typeface="+mj-lt"/>
                </a:rPr>
                <a:t>Fluorescein</a:t>
              </a:r>
            </a:p>
          </p:txBody>
        </p:sp>
        <p:sp>
          <p:nvSpPr>
            <p:cNvPr id="102" name="Arrow: Curved Down 101">
              <a:extLst>
                <a:ext uri="{FF2B5EF4-FFF2-40B4-BE49-F238E27FC236}">
                  <a16:creationId xmlns:a16="http://schemas.microsoft.com/office/drawing/2014/main" id="{0A693F83-A913-9452-F9B7-54B0BF67B62D}"/>
                </a:ext>
              </a:extLst>
            </p:cNvPr>
            <p:cNvSpPr/>
            <p:nvPr/>
          </p:nvSpPr>
          <p:spPr>
            <a:xfrm flipH="1">
              <a:off x="26033612" y="15399654"/>
              <a:ext cx="727629" cy="395512"/>
            </a:xfrm>
            <a:prstGeom prst="curvedDownArrow">
              <a:avLst/>
            </a:prstGeom>
            <a:solidFill>
              <a:srgbClr val="1F497D">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103" name="Arrow: Curved Down 102">
              <a:extLst>
                <a:ext uri="{FF2B5EF4-FFF2-40B4-BE49-F238E27FC236}">
                  <a16:creationId xmlns:a16="http://schemas.microsoft.com/office/drawing/2014/main" id="{02C9371A-87A0-A48F-6193-ACA38E82FB02}"/>
                </a:ext>
              </a:extLst>
            </p:cNvPr>
            <p:cNvSpPr/>
            <p:nvPr/>
          </p:nvSpPr>
          <p:spPr>
            <a:xfrm>
              <a:off x="25014192" y="15409551"/>
              <a:ext cx="728676" cy="387030"/>
            </a:xfrm>
            <a:prstGeom prst="curvedDownArrow">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104" name="Arrow: Down 103">
              <a:extLst>
                <a:ext uri="{FF2B5EF4-FFF2-40B4-BE49-F238E27FC236}">
                  <a16:creationId xmlns:a16="http://schemas.microsoft.com/office/drawing/2014/main" id="{612EF096-865B-099C-0F28-E2C2E042EA12}"/>
                </a:ext>
              </a:extLst>
            </p:cNvPr>
            <p:cNvSpPr/>
            <p:nvPr/>
          </p:nvSpPr>
          <p:spPr>
            <a:xfrm>
              <a:off x="25805688" y="15267635"/>
              <a:ext cx="165103" cy="523943"/>
            </a:xfrm>
            <a:prstGeom prst="downArrow">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libri"/>
                <a:ea typeface="+mn-ea"/>
                <a:cs typeface="+mn-cs"/>
              </a:endParaRPr>
            </a:p>
          </p:txBody>
        </p:sp>
        <p:sp>
          <p:nvSpPr>
            <p:cNvPr id="105" name="TextBox 104">
              <a:extLst>
                <a:ext uri="{FF2B5EF4-FFF2-40B4-BE49-F238E27FC236}">
                  <a16:creationId xmlns:a16="http://schemas.microsoft.com/office/drawing/2014/main" id="{A497E5FE-D74E-E258-0AE2-6C2B6042B822}"/>
                </a:ext>
              </a:extLst>
            </p:cNvPr>
            <p:cNvSpPr txBox="1"/>
            <p:nvPr/>
          </p:nvSpPr>
          <p:spPr>
            <a:xfrm>
              <a:off x="23463381" y="16941383"/>
              <a:ext cx="1949915" cy="461665"/>
            </a:xfrm>
            <a:prstGeom prst="rect">
              <a:avLst/>
            </a:prstGeom>
            <a:noFill/>
          </p:spPr>
          <p:txBody>
            <a:bodyPr wrap="square" rtlCol="0">
              <a:spAutoFit/>
            </a:bodyPr>
            <a:lstStyle/>
            <a:p>
              <a:r>
                <a:rPr lang="en-GB" sz="2400" dirty="0">
                  <a:solidFill>
                    <a:srgbClr val="002060"/>
                  </a:solidFill>
                  <a:latin typeface="+mj-lt"/>
                </a:rPr>
                <a:t>Fluorescein</a:t>
              </a:r>
            </a:p>
          </p:txBody>
        </p:sp>
        <p:sp>
          <p:nvSpPr>
            <p:cNvPr id="106" name="TextBox 105">
              <a:extLst>
                <a:ext uri="{FF2B5EF4-FFF2-40B4-BE49-F238E27FC236}">
                  <a16:creationId xmlns:a16="http://schemas.microsoft.com/office/drawing/2014/main" id="{D6D3B64A-9B82-480F-7995-75A1F712CD44}"/>
                </a:ext>
              </a:extLst>
            </p:cNvPr>
            <p:cNvSpPr txBox="1"/>
            <p:nvPr/>
          </p:nvSpPr>
          <p:spPr>
            <a:xfrm>
              <a:off x="26348480" y="16075418"/>
              <a:ext cx="1150195" cy="461665"/>
            </a:xfrm>
            <a:prstGeom prst="rect">
              <a:avLst/>
            </a:prstGeom>
            <a:noFill/>
          </p:spPr>
          <p:txBody>
            <a:bodyPr wrap="square" rtlCol="0">
              <a:spAutoFit/>
            </a:bodyPr>
            <a:lstStyle/>
            <a:p>
              <a:r>
                <a:rPr lang="en-GB" sz="2400" dirty="0">
                  <a:solidFill>
                    <a:schemeClr val="bg1"/>
                  </a:solidFill>
                  <a:latin typeface="+mj-lt"/>
                </a:rPr>
                <a:t>7 days</a:t>
              </a:r>
            </a:p>
          </p:txBody>
        </p:sp>
        <p:sp>
          <p:nvSpPr>
            <p:cNvPr id="107" name="Rectangle: Rounded Corners 106">
              <a:extLst>
                <a:ext uri="{FF2B5EF4-FFF2-40B4-BE49-F238E27FC236}">
                  <a16:creationId xmlns:a16="http://schemas.microsoft.com/office/drawing/2014/main" id="{C0D41886-11A5-A33F-7297-4CF3B7F1C396}"/>
                </a:ext>
              </a:extLst>
            </p:cNvPr>
            <p:cNvSpPr/>
            <p:nvPr/>
          </p:nvSpPr>
          <p:spPr>
            <a:xfrm>
              <a:off x="26581362" y="16992067"/>
              <a:ext cx="556359" cy="24841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Arrow: Down 107">
              <a:extLst>
                <a:ext uri="{FF2B5EF4-FFF2-40B4-BE49-F238E27FC236}">
                  <a16:creationId xmlns:a16="http://schemas.microsoft.com/office/drawing/2014/main" id="{70326BDE-5C97-F5B3-9D6A-AE78E664B8B3}"/>
                </a:ext>
              </a:extLst>
            </p:cNvPr>
            <p:cNvSpPr/>
            <p:nvPr/>
          </p:nvSpPr>
          <p:spPr>
            <a:xfrm rot="16200000">
              <a:off x="26853093" y="16452610"/>
              <a:ext cx="140969" cy="568633"/>
            </a:xfrm>
            <a:prstGeom prst="downArrow">
              <a:avLst/>
            </a:prstGeom>
            <a:solidFill>
              <a:schemeClr val="bg1"/>
            </a:solidFill>
            <a:ln w="25400" cap="flat" cmpd="sng" algn="ctr">
              <a:solidFill>
                <a:schemeClr val="bg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pic>
        <p:nvPicPr>
          <p:cNvPr id="121" name="Picture 120">
            <a:extLst>
              <a:ext uri="{FF2B5EF4-FFF2-40B4-BE49-F238E27FC236}">
                <a16:creationId xmlns:a16="http://schemas.microsoft.com/office/drawing/2014/main" id="{5434204A-112C-6F93-03A8-5AEB8A977EA5}"/>
              </a:ext>
            </a:extLst>
          </p:cNvPr>
          <p:cNvPicPr>
            <a:picLocks noChangeAspect="1"/>
          </p:cNvPicPr>
          <p:nvPr/>
        </p:nvPicPr>
        <p:blipFill>
          <a:blip r:embed="rId6"/>
          <a:stretch>
            <a:fillRect/>
          </a:stretch>
        </p:blipFill>
        <p:spPr>
          <a:xfrm>
            <a:off x="8929856" y="236021"/>
            <a:ext cx="1507100" cy="635944"/>
          </a:xfrm>
          <a:prstGeom prst="rect">
            <a:avLst/>
          </a:prstGeom>
        </p:spPr>
      </p:pic>
      <p:pic>
        <p:nvPicPr>
          <p:cNvPr id="122" name="Picture 121" descr="A black background with blue lines&#10;&#10;AI-generated content may be incorrect.">
            <a:extLst>
              <a:ext uri="{FF2B5EF4-FFF2-40B4-BE49-F238E27FC236}">
                <a16:creationId xmlns:a16="http://schemas.microsoft.com/office/drawing/2014/main" id="{725D42FC-2FA3-33DE-3C07-6E2609CCFC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4900" y="13993"/>
            <a:ext cx="1507100" cy="1080000"/>
          </a:xfrm>
          <a:prstGeom prst="rect">
            <a:avLst/>
          </a:prstGeom>
        </p:spPr>
      </p:pic>
    </p:spTree>
    <p:extLst>
      <p:ext uri="{BB962C8B-B14F-4D97-AF65-F5344CB8AC3E}">
        <p14:creationId xmlns:p14="http://schemas.microsoft.com/office/powerpoint/2010/main" val="2199680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2D217C6-44E4-F772-AB0B-77C1A681872F}"/>
                  </a:ext>
                </a:extLst>
              </p:cNvPr>
              <p:cNvSpPr>
                <a:spLocks noGrp="1"/>
              </p:cNvSpPr>
              <p:nvPr>
                <p:ph idx="1"/>
              </p:nvPr>
            </p:nvSpPr>
            <p:spPr>
              <a:xfrm>
                <a:off x="224589" y="657726"/>
                <a:ext cx="6452436" cy="5519237"/>
              </a:xfrm>
            </p:spPr>
            <p:txBody>
              <a:bodyPr>
                <a:normAutofit/>
              </a:bodyPr>
              <a:lstStyle/>
              <a:p>
                <a:pPr marL="0" indent="0">
                  <a:buNone/>
                </a:pPr>
                <a:br>
                  <a:rPr lang="en-GB" sz="2600" dirty="0"/>
                </a:br>
                <a:endParaRPr lang="en-GB" sz="2600" dirty="0"/>
              </a:p>
              <a:p>
                <a:pPr>
                  <a:buFont typeface="Wingdings" panose="05000000000000000000" pitchFamily="2" charset="2"/>
                  <a:buChar char="Ø"/>
                </a:pPr>
                <a:endParaRPr lang="en-GB" sz="2600" dirty="0"/>
              </a:p>
              <a:p>
                <a:pPr>
                  <a:buFont typeface="Wingdings" panose="05000000000000000000" pitchFamily="2" charset="2"/>
                  <a:buChar char="Ø"/>
                </a:pPr>
                <a:endParaRPr lang="en-GB" sz="2600" dirty="0"/>
              </a:p>
              <a:p>
                <a:pPr>
                  <a:buFont typeface="Wingdings" panose="05000000000000000000" pitchFamily="2" charset="2"/>
                  <a:buChar char="Ø"/>
                </a:pPr>
                <a:endParaRPr lang="en-GB" dirty="0"/>
              </a:p>
              <a:p>
                <a:pPr>
                  <a:buFont typeface="Wingdings" panose="05000000000000000000" pitchFamily="2" charset="2"/>
                  <a:buChar char="Ø"/>
                </a:pPr>
                <a:endParaRPr lang="en-GB" dirty="0"/>
              </a:p>
              <a:p>
                <a:pPr marL="0" indent="0">
                  <a:buNone/>
                </a:pPr>
                <a:endParaRPr lang="en-GB" dirty="0"/>
              </a:p>
              <a:p>
                <a:pPr>
                  <a:buFont typeface="Wingdings" panose="05000000000000000000" pitchFamily="2" charset="2"/>
                  <a:buChar char="Ø"/>
                </a:pPr>
                <a:r>
                  <a:rPr lang="en-GB" sz="2000" b="1" dirty="0">
                    <a:solidFill>
                      <a:srgbClr val="000000"/>
                    </a:solidFill>
                    <a:ea typeface="Verdana" panose="020B0604030504040204" pitchFamily="34" charset="0"/>
                    <a:cs typeface="Verdana" panose="020B0604030504040204" pitchFamily="34" charset="0"/>
                  </a:rPr>
                  <a:t>Linear sorption model</a:t>
                </a:r>
                <a:r>
                  <a:rPr lang="en-GB" sz="2000" dirty="0">
                    <a:solidFill>
                      <a:srgbClr val="000000"/>
                    </a:solidFill>
                    <a:ea typeface="Verdana" panose="020B0604030504040204" pitchFamily="34" charset="0"/>
                    <a:cs typeface="Verdana" panose="020B0604030504040204" pitchFamily="34" charset="0"/>
                  </a:rPr>
                  <a:t>, </a:t>
                </a:r>
              </a:p>
              <a:p>
                <a:pPr marL="0" indent="0" algn="ctr">
                  <a:buNone/>
                </a:pPr>
                <a14:m>
                  <m:oMath xmlns:m="http://schemas.openxmlformats.org/officeDocument/2006/math">
                    <m:r>
                      <a:rPr lang="en-GB" sz="2000" i="1">
                        <a:solidFill>
                          <a:srgbClr val="000000"/>
                        </a:solidFill>
                        <a:latin typeface="Cambria Math" panose="02040503050406030204" pitchFamily="18" charset="0"/>
                        <a:ea typeface="Verdana" panose="020B0604030504040204" pitchFamily="34" charset="0"/>
                        <a:cs typeface="Verdana" panose="020B0604030504040204" pitchFamily="34" charset="0"/>
                      </a:rPr>
                      <m:t>𝑆</m:t>
                    </m:r>
                    <m:r>
                      <a:rPr lang="en-GB" sz="2000" i="1">
                        <a:solidFill>
                          <a:srgbClr val="000000"/>
                        </a:solidFill>
                        <a:latin typeface="Cambria Math" panose="02040503050406030204" pitchFamily="18" charset="0"/>
                        <a:ea typeface="Verdana" panose="020B0604030504040204" pitchFamily="34" charset="0"/>
                        <a:cs typeface="Verdana" panose="020B0604030504040204" pitchFamily="34" charset="0"/>
                      </a:rPr>
                      <m:t>=</m:t>
                    </m:r>
                    <m:sSub>
                      <m:sSubPr>
                        <m:ctrlPr>
                          <a:rPr lang="en-GB" sz="2000" i="1">
                            <a:solidFill>
                              <a:srgbClr val="000000"/>
                            </a:solidFill>
                            <a:latin typeface="Cambria Math" panose="02040503050406030204" pitchFamily="18" charset="0"/>
                            <a:ea typeface="Verdana" panose="020B0604030504040204" pitchFamily="34" charset="0"/>
                            <a:cs typeface="Verdana" panose="020B0604030504040204" pitchFamily="34" charset="0"/>
                          </a:rPr>
                        </m:ctrlPr>
                      </m:sSubPr>
                      <m:e>
                        <m:r>
                          <a:rPr lang="en-GB" sz="2000" i="1">
                            <a:solidFill>
                              <a:srgbClr val="000000"/>
                            </a:solidFill>
                            <a:latin typeface="Cambria Math" panose="02040503050406030204" pitchFamily="18" charset="0"/>
                            <a:ea typeface="Verdana" panose="020B0604030504040204" pitchFamily="34" charset="0"/>
                            <a:cs typeface="Verdana" panose="020B0604030504040204" pitchFamily="34" charset="0"/>
                          </a:rPr>
                          <m:t>𝐾</m:t>
                        </m:r>
                      </m:e>
                      <m:sub>
                        <m:r>
                          <a:rPr lang="en-GB" sz="2000" i="1">
                            <a:solidFill>
                              <a:srgbClr val="000000"/>
                            </a:solidFill>
                            <a:latin typeface="Cambria Math" panose="02040503050406030204" pitchFamily="18" charset="0"/>
                            <a:ea typeface="Verdana" panose="020B0604030504040204" pitchFamily="34" charset="0"/>
                            <a:cs typeface="Verdana" panose="020B0604030504040204" pitchFamily="34" charset="0"/>
                          </a:rPr>
                          <m:t>𝑑</m:t>
                        </m:r>
                      </m:sub>
                    </m:sSub>
                    <m:r>
                      <a:rPr lang="en-GB" sz="2000" i="1">
                        <a:solidFill>
                          <a:srgbClr val="000000"/>
                        </a:solidFill>
                        <a:latin typeface="Cambria Math" panose="02040503050406030204" pitchFamily="18" charset="0"/>
                        <a:ea typeface="Verdana" panose="020B0604030504040204" pitchFamily="34" charset="0"/>
                        <a:cs typeface="Verdana" panose="020B0604030504040204" pitchFamily="34" charset="0"/>
                      </a:rPr>
                      <m:t>𝐶</m:t>
                    </m:r>
                  </m:oMath>
                </a14:m>
                <a:r>
                  <a:rPr lang="en-GB" sz="2000" dirty="0">
                    <a:solidFill>
                      <a:srgbClr val="000000"/>
                    </a:solidFill>
                    <a:ea typeface="Verdana" panose="020B0604030504040204" pitchFamily="34" charset="0"/>
                    <a:cs typeface="Verdana" panose="020B0604030504040204" pitchFamily="34" charset="0"/>
                  </a:rPr>
                  <a:t>, </a:t>
                </a:r>
              </a:p>
              <a:p>
                <a:pPr marL="0" indent="0" algn="ctr">
                  <a:buNone/>
                </a:pPr>
                <a:r>
                  <a:rPr lang="en-GB" sz="1600" dirty="0">
                    <a:solidFill>
                      <a:srgbClr val="000000"/>
                    </a:solidFill>
                    <a:ea typeface="Verdana" panose="020B0604030504040204" pitchFamily="34" charset="0"/>
                    <a:cs typeface="Verdana" panose="020B0604030504040204" pitchFamily="34" charset="0"/>
                  </a:rPr>
                  <a:t>where </a:t>
                </a:r>
                <a14:m>
                  <m:oMath xmlns:m="http://schemas.openxmlformats.org/officeDocument/2006/math">
                    <m:r>
                      <a:rPr lang="en-GB" sz="1600" i="1">
                        <a:solidFill>
                          <a:srgbClr val="000000"/>
                        </a:solidFill>
                        <a:latin typeface="Cambria Math" panose="02040503050406030204" pitchFamily="18" charset="0"/>
                        <a:ea typeface="Verdana" panose="020B0604030504040204" pitchFamily="34" charset="0"/>
                        <a:cs typeface="Verdana" panose="020B0604030504040204" pitchFamily="34" charset="0"/>
                      </a:rPr>
                      <m:t>𝑆</m:t>
                    </m:r>
                  </m:oMath>
                </a14:m>
                <a:r>
                  <a:rPr lang="en-GB" sz="1600" dirty="0">
                    <a:solidFill>
                      <a:srgbClr val="000000"/>
                    </a:solidFill>
                    <a:ea typeface="Verdana" panose="020B0604030504040204" pitchFamily="34" charset="0"/>
                    <a:cs typeface="Verdana" panose="020B0604030504040204" pitchFamily="34" charset="0"/>
                  </a:rPr>
                  <a:t> sorbed concentration, </a:t>
                </a:r>
              </a:p>
              <a:p>
                <a:pPr marL="0" indent="0" algn="ctr">
                  <a:buNone/>
                </a:pPr>
                <a14:m>
                  <m:oMath xmlns:m="http://schemas.openxmlformats.org/officeDocument/2006/math">
                    <m:r>
                      <a:rPr lang="en-GB" sz="1600" i="1">
                        <a:solidFill>
                          <a:srgbClr val="000000"/>
                        </a:solidFill>
                        <a:latin typeface="Cambria Math" panose="02040503050406030204" pitchFamily="18" charset="0"/>
                        <a:ea typeface="Verdana" panose="020B0604030504040204" pitchFamily="34" charset="0"/>
                        <a:cs typeface="Verdana" panose="020B0604030504040204" pitchFamily="34" charset="0"/>
                      </a:rPr>
                      <m:t>𝐶</m:t>
                    </m:r>
                    <m:r>
                      <a:rPr lang="en-GB" sz="1600" i="1">
                        <a:solidFill>
                          <a:srgbClr val="000000"/>
                        </a:solidFill>
                        <a:latin typeface="Cambria Math" panose="02040503050406030204" pitchFamily="18" charset="0"/>
                        <a:ea typeface="Verdana" panose="020B0604030504040204" pitchFamily="34" charset="0"/>
                        <a:cs typeface="Verdana" panose="020B0604030504040204" pitchFamily="34" charset="0"/>
                      </a:rPr>
                      <m:t> </m:t>
                    </m:r>
                  </m:oMath>
                </a14:m>
                <a:r>
                  <a:rPr lang="en-GB" sz="1600" dirty="0">
                    <a:solidFill>
                      <a:srgbClr val="000000"/>
                    </a:solidFill>
                    <a:ea typeface="Verdana" panose="020B0604030504040204" pitchFamily="34" charset="0"/>
                    <a:cs typeface="Verdana" panose="020B0604030504040204" pitchFamily="34" charset="0"/>
                  </a:rPr>
                  <a:t>concentration in solution, </a:t>
                </a:r>
                <a:endParaRPr lang="en-GB" sz="1600" b="1" i="1" dirty="0">
                  <a:solidFill>
                    <a:srgbClr val="000000"/>
                  </a:solidFill>
                  <a:latin typeface="Cambria Math" panose="02040503050406030204" pitchFamily="18" charset="0"/>
                  <a:ea typeface="Verdana" panose="020B0604030504040204" pitchFamily="34" charset="0"/>
                  <a:cs typeface="Verdana" panose="020B0604030504040204" pitchFamily="34" charset="0"/>
                </a:endParaRPr>
              </a:p>
              <a:p>
                <a:pPr marL="0" indent="0" algn="ctr">
                  <a:buNone/>
                </a:pPr>
                <a14:m>
                  <m:oMath xmlns:m="http://schemas.openxmlformats.org/officeDocument/2006/math">
                    <m:sSub>
                      <m:sSubPr>
                        <m:ctrlPr>
                          <a:rPr lang="en-GB" sz="1600" b="1" i="1">
                            <a:solidFill>
                              <a:srgbClr val="000000"/>
                            </a:solidFill>
                            <a:latin typeface="Cambria Math" panose="02040503050406030204" pitchFamily="18" charset="0"/>
                            <a:ea typeface="Verdana" panose="020B0604030504040204" pitchFamily="34" charset="0"/>
                            <a:cs typeface="Verdana" panose="020B0604030504040204" pitchFamily="34" charset="0"/>
                          </a:rPr>
                        </m:ctrlPr>
                      </m:sSubPr>
                      <m:e>
                        <m:r>
                          <a:rPr lang="en-GB" sz="1600" b="1" i="1">
                            <a:solidFill>
                              <a:srgbClr val="000000"/>
                            </a:solidFill>
                            <a:latin typeface="Cambria Math" panose="02040503050406030204" pitchFamily="18" charset="0"/>
                            <a:ea typeface="Verdana" panose="020B0604030504040204" pitchFamily="34" charset="0"/>
                            <a:cs typeface="Verdana" panose="020B0604030504040204" pitchFamily="34" charset="0"/>
                          </a:rPr>
                          <m:t>𝑲</m:t>
                        </m:r>
                      </m:e>
                      <m:sub>
                        <m:r>
                          <a:rPr lang="en-GB" sz="1600" b="1" i="1">
                            <a:solidFill>
                              <a:srgbClr val="000000"/>
                            </a:solidFill>
                            <a:latin typeface="Cambria Math" panose="02040503050406030204" pitchFamily="18" charset="0"/>
                            <a:ea typeface="Verdana" panose="020B0604030504040204" pitchFamily="34" charset="0"/>
                            <a:cs typeface="Verdana" panose="020B0604030504040204" pitchFamily="34" charset="0"/>
                          </a:rPr>
                          <m:t>𝒅</m:t>
                        </m:r>
                      </m:sub>
                    </m:sSub>
                    <m:r>
                      <a:rPr lang="en-GB" sz="1600" b="1" i="1">
                        <a:solidFill>
                          <a:srgbClr val="000000"/>
                        </a:solidFill>
                        <a:latin typeface="Cambria Math" panose="02040503050406030204" pitchFamily="18" charset="0"/>
                        <a:ea typeface="Verdana" panose="020B0604030504040204" pitchFamily="34" charset="0"/>
                        <a:cs typeface="Verdana" panose="020B0604030504040204" pitchFamily="34" charset="0"/>
                      </a:rPr>
                      <m:t>=</m:t>
                    </m:r>
                    <m:r>
                      <a:rPr lang="en-GB" sz="1600" b="1" i="1">
                        <a:solidFill>
                          <a:srgbClr val="000000"/>
                        </a:solidFill>
                        <a:latin typeface="Cambria Math" panose="02040503050406030204" pitchFamily="18" charset="0"/>
                        <a:ea typeface="Verdana" panose="020B0604030504040204" pitchFamily="34" charset="0"/>
                        <a:cs typeface="Verdana" panose="020B0604030504040204" pitchFamily="34" charset="0"/>
                      </a:rPr>
                      <m:t>𝟏</m:t>
                    </m:r>
                    <m:r>
                      <a:rPr lang="en-GB" sz="1600" b="1" i="1">
                        <a:solidFill>
                          <a:srgbClr val="000000"/>
                        </a:solidFill>
                        <a:latin typeface="Cambria Math" panose="02040503050406030204" pitchFamily="18" charset="0"/>
                        <a:ea typeface="Verdana" panose="020B0604030504040204" pitchFamily="34" charset="0"/>
                        <a:cs typeface="Verdana" panose="020B0604030504040204" pitchFamily="34" charset="0"/>
                      </a:rPr>
                      <m:t>.</m:t>
                    </m:r>
                    <m:r>
                      <a:rPr lang="en-GB" sz="1600" b="1" i="1">
                        <a:solidFill>
                          <a:srgbClr val="000000"/>
                        </a:solidFill>
                        <a:latin typeface="Cambria Math" panose="02040503050406030204" pitchFamily="18" charset="0"/>
                        <a:ea typeface="Verdana" panose="020B0604030504040204" pitchFamily="34" charset="0"/>
                        <a:cs typeface="Verdana" panose="020B0604030504040204" pitchFamily="34" charset="0"/>
                      </a:rPr>
                      <m:t>𝟗𝟔</m:t>
                    </m:r>
                  </m:oMath>
                </a14:m>
                <a:r>
                  <a:rPr lang="en-GB" sz="1600" b="1" dirty="0">
                    <a:solidFill>
                      <a:srgbClr val="000000"/>
                    </a:solidFill>
                    <a:ea typeface="Verdana" panose="020B0604030504040204" pitchFamily="34" charset="0"/>
                    <a:cs typeface="Verdana" panose="020B0604030504040204" pitchFamily="34" charset="0"/>
                  </a:rPr>
                  <a:t> ml/g </a:t>
                </a:r>
                <a:r>
                  <a:rPr lang="en-GB" sz="1600" dirty="0">
                    <a:solidFill>
                      <a:srgbClr val="000000"/>
                    </a:solidFill>
                    <a:ea typeface="Verdana" panose="020B0604030504040204" pitchFamily="34" charset="0"/>
                    <a:cs typeface="Verdana" panose="020B0604030504040204" pitchFamily="34" charset="0"/>
                  </a:rPr>
                  <a:t>(from batch experiments).</a:t>
                </a:r>
              </a:p>
            </p:txBody>
          </p:sp>
        </mc:Choice>
        <mc:Fallback xmlns="">
          <p:sp>
            <p:nvSpPr>
              <p:cNvPr id="3" name="Content Placeholder 2">
                <a:extLst>
                  <a:ext uri="{FF2B5EF4-FFF2-40B4-BE49-F238E27FC236}">
                    <a16:creationId xmlns:a16="http://schemas.microsoft.com/office/drawing/2014/main" id="{22D217C6-44E4-F772-AB0B-77C1A681872F}"/>
                  </a:ext>
                </a:extLst>
              </p:cNvPr>
              <p:cNvSpPr>
                <a:spLocks noGrp="1" noRot="1" noChangeAspect="1" noMove="1" noResize="1" noEditPoints="1" noAdjustHandles="1" noChangeArrowheads="1" noChangeShapeType="1" noTextEdit="1"/>
              </p:cNvSpPr>
              <p:nvPr>
                <p:ph idx="1"/>
              </p:nvPr>
            </p:nvSpPr>
            <p:spPr>
              <a:xfrm>
                <a:off x="224589" y="657726"/>
                <a:ext cx="6452436" cy="5519237"/>
              </a:xfrm>
              <a:blipFill>
                <a:blip r:embed="rId3"/>
                <a:stretch>
                  <a:fillRect l="-85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6CFB7EBD-76D0-8482-7641-B798BA0A5441}"/>
              </a:ext>
            </a:extLst>
          </p:cNvPr>
          <p:cNvSpPr>
            <a:spLocks noGrp="1"/>
          </p:cNvSpPr>
          <p:nvPr>
            <p:ph type="sldNum" sz="quarter" idx="12"/>
          </p:nvPr>
        </p:nvSpPr>
        <p:spPr>
          <a:xfrm>
            <a:off x="9448800" y="6492875"/>
            <a:ext cx="2743200" cy="365125"/>
          </a:xfrm>
        </p:spPr>
        <p:txBody>
          <a:bodyPr/>
          <a:lstStyle/>
          <a:p>
            <a:fld id="{2EE3E44C-30B3-47D2-A456-407822E63BEC}" type="slidenum">
              <a:rPr lang="en-GB" smtClean="0"/>
              <a:t>14</a:t>
            </a:fld>
            <a:endParaRPr lang="en-GB" dirty="0"/>
          </a:p>
        </p:txBody>
      </p:sp>
      <p:sp>
        <p:nvSpPr>
          <p:cNvPr id="5" name="Title 1">
            <a:extLst>
              <a:ext uri="{FF2B5EF4-FFF2-40B4-BE49-F238E27FC236}">
                <a16:creationId xmlns:a16="http://schemas.microsoft.com/office/drawing/2014/main" id="{DF18DA4F-4FE7-B01D-D0F0-026C66231398}"/>
              </a:ext>
            </a:extLst>
          </p:cNvPr>
          <p:cNvSpPr txBox="1">
            <a:spLocks/>
          </p:cNvSpPr>
          <p:nvPr/>
        </p:nvSpPr>
        <p:spPr>
          <a:xfrm>
            <a:off x="0" y="0"/>
            <a:ext cx="12192000" cy="54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1D Reactive Transport Modelling in PHREEQC</a:t>
            </a:r>
          </a:p>
        </p:txBody>
      </p:sp>
      <p:sp>
        <p:nvSpPr>
          <p:cNvPr id="8" name="TextBox 7">
            <a:extLst>
              <a:ext uri="{FF2B5EF4-FFF2-40B4-BE49-F238E27FC236}">
                <a16:creationId xmlns:a16="http://schemas.microsoft.com/office/drawing/2014/main" id="{F8C3DC9C-D9D5-DFED-EBEE-1A10D3E3A1D2}"/>
              </a:ext>
            </a:extLst>
          </p:cNvPr>
          <p:cNvSpPr txBox="1"/>
          <p:nvPr/>
        </p:nvSpPr>
        <p:spPr>
          <a:xfrm>
            <a:off x="0" y="6491228"/>
            <a:ext cx="9880600" cy="369332"/>
          </a:xfrm>
          <a:prstGeom prst="rect">
            <a:avLst/>
          </a:prstGeom>
          <a:noFill/>
        </p:spPr>
        <p:txBody>
          <a:bodyPr wrap="square">
            <a:spAutoFit/>
          </a:bodyPr>
          <a:lstStyle/>
          <a:p>
            <a:pPr lvl="0">
              <a:defRPr/>
            </a:pPr>
            <a:r>
              <a:rPr lang="en-GB" dirty="0">
                <a:ea typeface="Verdana" panose="020B0604030504040204" pitchFamily="34" charset="0"/>
                <a:cs typeface="Verdana" panose="020B0604030504040204" pitchFamily="34" charset="0"/>
              </a:rPr>
              <a:t>*2025, PHREEQC Version 3, Software release, </a:t>
            </a:r>
            <a:r>
              <a:rPr lang="en-GB" dirty="0">
                <a:solidFill>
                  <a:schemeClr val="bg1"/>
                </a:solidFill>
                <a:ea typeface="Verdana" panose="020B0604030504040204" pitchFamily="34" charset="0"/>
                <a:cs typeface="Verdana" panose="020B0604030504040204" pitchFamily="34" charset="0"/>
                <a:hlinkClick r:id="rId4"/>
              </a:rPr>
              <a:t>https://www.usgs.gov/software/phreeqc-version-3</a:t>
            </a:r>
            <a:r>
              <a:rPr lang="en-GB" dirty="0">
                <a:solidFill>
                  <a:schemeClr val="bg1"/>
                </a:solidFill>
                <a:ea typeface="Verdana" panose="020B0604030504040204" pitchFamily="34" charset="0"/>
                <a:cs typeface="Verdana" panose="020B0604030504040204" pitchFamily="34" charset="0"/>
              </a:rPr>
              <a:t>.</a:t>
            </a:r>
            <a:endParaRPr kumimoji="0" lang="en-GB" b="0" i="0" u="none" strike="noStrike" kern="1200" cap="none" spc="0" normalizeH="0" baseline="0" noProof="0" dirty="0">
              <a:ln>
                <a:noFill/>
              </a:ln>
              <a:solidFill>
                <a:schemeClr val="bg1"/>
              </a:solidFill>
              <a:effectLst/>
              <a:uLnTx/>
              <a:uFillTx/>
              <a:latin typeface="Arial" panose="020B0604020202020204"/>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65E42182-053F-34FC-8575-C045A659379A}"/>
              </a:ext>
            </a:extLst>
          </p:cNvPr>
          <p:cNvPicPr>
            <a:picLocks noChangeAspect="1"/>
          </p:cNvPicPr>
          <p:nvPr/>
        </p:nvPicPr>
        <p:blipFill>
          <a:blip r:embed="rId5"/>
          <a:stretch>
            <a:fillRect/>
          </a:stretch>
        </p:blipFill>
        <p:spPr>
          <a:xfrm>
            <a:off x="168838" y="1716397"/>
            <a:ext cx="10823012" cy="1624307"/>
          </a:xfrm>
          <a:prstGeom prst="rect">
            <a:avLst/>
          </a:prstGeom>
        </p:spPr>
      </p:pic>
      <p:sp>
        <p:nvSpPr>
          <p:cNvPr id="10" name="TextBox 9">
            <a:extLst>
              <a:ext uri="{FF2B5EF4-FFF2-40B4-BE49-F238E27FC236}">
                <a16:creationId xmlns:a16="http://schemas.microsoft.com/office/drawing/2014/main" id="{8A8490E4-9837-B524-6DF7-1EC3407542B5}"/>
              </a:ext>
            </a:extLst>
          </p:cNvPr>
          <p:cNvSpPr txBox="1"/>
          <p:nvPr/>
        </p:nvSpPr>
        <p:spPr>
          <a:xfrm>
            <a:off x="224589" y="2509301"/>
            <a:ext cx="1148971" cy="46166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400" b="0" i="1" u="none" strike="noStrike" kern="1200" cap="none" spc="0" normalizeH="0" baseline="0" noProof="0" dirty="0">
                <a:ln>
                  <a:noFill/>
                </a:ln>
                <a:solidFill>
                  <a:srgbClr val="0F6AC1"/>
                </a:solidFill>
                <a:effectLst/>
                <a:uLnTx/>
                <a:uFillTx/>
                <a:latin typeface="Arial" panose="020B0604020202020204"/>
                <a:ea typeface="Verdana" panose="020B0604030504040204" pitchFamily="34" charset="0"/>
                <a:cs typeface="Verdana" panose="020B0604030504040204" pitchFamily="34" charset="0"/>
              </a:rPr>
              <a:t>inlet</a:t>
            </a:r>
          </a:p>
        </p:txBody>
      </p:sp>
      <p:sp>
        <p:nvSpPr>
          <p:cNvPr id="11" name="TextBox 10">
            <a:extLst>
              <a:ext uri="{FF2B5EF4-FFF2-40B4-BE49-F238E27FC236}">
                <a16:creationId xmlns:a16="http://schemas.microsoft.com/office/drawing/2014/main" id="{DA31AB97-18A3-F0A4-2934-E0E1A04A5786}"/>
              </a:ext>
            </a:extLst>
          </p:cNvPr>
          <p:cNvSpPr txBox="1"/>
          <p:nvPr/>
        </p:nvSpPr>
        <p:spPr>
          <a:xfrm>
            <a:off x="10795836" y="2509301"/>
            <a:ext cx="1439714" cy="46166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400" b="0" i="1" u="none" strike="noStrike" kern="1200" cap="none" spc="0" normalizeH="0" baseline="0" noProof="0" dirty="0">
                <a:ln>
                  <a:noFill/>
                </a:ln>
                <a:solidFill>
                  <a:srgbClr val="0F6AC1"/>
                </a:solidFill>
                <a:effectLst/>
                <a:uLnTx/>
                <a:uFillTx/>
                <a:latin typeface="Arial" panose="020B0604020202020204"/>
                <a:ea typeface="Verdana" panose="020B0604030504040204" pitchFamily="34" charset="0"/>
                <a:cs typeface="Verdana" panose="020B0604030504040204" pitchFamily="34" charset="0"/>
              </a:rPr>
              <a:t>outlet</a:t>
            </a:r>
          </a:p>
        </p:txBody>
      </p:sp>
      <p:pic>
        <p:nvPicPr>
          <p:cNvPr id="12" name="Picture 11">
            <a:extLst>
              <a:ext uri="{FF2B5EF4-FFF2-40B4-BE49-F238E27FC236}">
                <a16:creationId xmlns:a16="http://schemas.microsoft.com/office/drawing/2014/main" id="{B97EBD32-8913-33AF-D114-6D06A44C935F}"/>
              </a:ext>
            </a:extLst>
          </p:cNvPr>
          <p:cNvPicPr>
            <a:picLocks noChangeAspect="1"/>
          </p:cNvPicPr>
          <p:nvPr/>
        </p:nvPicPr>
        <p:blipFill>
          <a:blip r:embed="rId6"/>
          <a:stretch>
            <a:fillRect/>
          </a:stretch>
        </p:blipFill>
        <p:spPr>
          <a:xfrm>
            <a:off x="9986211" y="1232106"/>
            <a:ext cx="1619250" cy="655411"/>
          </a:xfrm>
          <a:prstGeom prst="rect">
            <a:avLst/>
          </a:prstGeom>
        </p:spPr>
      </p:pic>
      <p:pic>
        <p:nvPicPr>
          <p:cNvPr id="13" name="Picture 12" descr="A black background with blue lines&#10;&#10;AI-generated content may be incorrect.">
            <a:extLst>
              <a:ext uri="{FF2B5EF4-FFF2-40B4-BE49-F238E27FC236}">
                <a16:creationId xmlns:a16="http://schemas.microsoft.com/office/drawing/2014/main" id="{B57F3E8A-F17C-3F36-8C04-7CC1640084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0614" y="13992"/>
            <a:ext cx="1832811" cy="1313407"/>
          </a:xfrm>
          <a:prstGeom prst="rect">
            <a:avLst/>
          </a:prstGeom>
        </p:spPr>
      </p:pic>
      <p:pic>
        <p:nvPicPr>
          <p:cNvPr id="1026" name="Picture 2">
            <a:extLst>
              <a:ext uri="{FF2B5EF4-FFF2-40B4-BE49-F238E27FC236}">
                <a16:creationId xmlns:a16="http://schemas.microsoft.com/office/drawing/2014/main" id="{DA483D0F-3B0D-8B69-0536-6085319D4A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4619" y="379932"/>
            <a:ext cx="1453817" cy="5815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25039E-6812-144D-8BAF-BC258ABCFE10}"/>
              </a:ext>
            </a:extLst>
          </p:cNvPr>
          <p:cNvSpPr txBox="1"/>
          <p:nvPr/>
        </p:nvSpPr>
        <p:spPr>
          <a:xfrm>
            <a:off x="6172200" y="3570599"/>
            <a:ext cx="4819650" cy="2485787"/>
          </a:xfrm>
          <a:prstGeom prst="roundRect">
            <a:avLst/>
          </a:prstGeom>
          <a:ln>
            <a:prstDash val="sysDash"/>
          </a:ln>
        </p:spPr>
        <p:style>
          <a:lnRef idx="2">
            <a:schemeClr val="dk1"/>
          </a:lnRef>
          <a:fillRef idx="1">
            <a:schemeClr val="lt1"/>
          </a:fillRef>
          <a:effectRef idx="0">
            <a:schemeClr val="dk1"/>
          </a:effectRef>
          <a:fontRef idx="minor">
            <a:schemeClr val="dk1"/>
          </a:fontRef>
        </p:style>
        <p:txBody>
          <a:bodyPr wrap="square">
            <a:spAutoFit/>
          </a:bodyPr>
          <a:lstStyle/>
          <a:p>
            <a:r>
              <a:rPr lang="en-GB" sz="1600" dirty="0"/>
              <a:t>Example TRANSPORT block in PHREEQC model:</a:t>
            </a:r>
          </a:p>
          <a:p>
            <a:endParaRPr lang="en-GB" sz="1600" dirty="0"/>
          </a:p>
          <a:p>
            <a:r>
              <a:rPr lang="en-GB" sz="1200" dirty="0"/>
              <a:t>TRANSPORT</a:t>
            </a:r>
          </a:p>
          <a:p>
            <a:r>
              <a:rPr lang="en-GB" sz="1200" dirty="0"/>
              <a:t>  -cells 10</a:t>
            </a:r>
          </a:p>
          <a:p>
            <a:r>
              <a:rPr lang="en-GB" sz="1200" dirty="0"/>
              <a:t>  -shifts 219</a:t>
            </a:r>
          </a:p>
          <a:p>
            <a:r>
              <a:rPr lang="en-GB" sz="1200" dirty="0"/>
              <a:t>  -</a:t>
            </a:r>
            <a:r>
              <a:rPr lang="en-GB" sz="1200" dirty="0" err="1"/>
              <a:t>time_step</a:t>
            </a:r>
            <a:r>
              <a:rPr lang="en-GB" sz="1200" dirty="0"/>
              <a:t> 822.5 s</a:t>
            </a:r>
          </a:p>
          <a:p>
            <a:r>
              <a:rPr lang="en-GB" sz="1200" dirty="0"/>
              <a:t>  -</a:t>
            </a:r>
            <a:r>
              <a:rPr lang="en-GB" sz="1200" dirty="0" err="1"/>
              <a:t>boundary_conditions</a:t>
            </a:r>
            <a:r>
              <a:rPr lang="en-GB" sz="1200" dirty="0"/>
              <a:t> constant flux</a:t>
            </a:r>
          </a:p>
          <a:p>
            <a:r>
              <a:rPr lang="en-GB" sz="1200" dirty="0"/>
              <a:t>  -lengths 10*1e-3</a:t>
            </a:r>
          </a:p>
          <a:p>
            <a:r>
              <a:rPr lang="en-GB" sz="1200" b="1" dirty="0"/>
              <a:t>  -</a:t>
            </a:r>
            <a:r>
              <a:rPr lang="en-GB" sz="1200" b="1" dirty="0" err="1"/>
              <a:t>dispersivities</a:t>
            </a:r>
            <a:r>
              <a:rPr lang="en-GB" sz="1200" b="1" dirty="0"/>
              <a:t> 0.001 #initial guess</a:t>
            </a:r>
          </a:p>
          <a:p>
            <a:r>
              <a:rPr lang="en-GB" sz="1200" dirty="0"/>
              <a:t>  -</a:t>
            </a:r>
            <a:r>
              <a:rPr lang="en-GB" sz="1200" dirty="0" err="1"/>
              <a:t>punch_cells</a:t>
            </a:r>
            <a:r>
              <a:rPr lang="en-GB" sz="1200" dirty="0"/>
              <a:t> 10</a:t>
            </a:r>
          </a:p>
          <a:p>
            <a:r>
              <a:rPr lang="en-GB" sz="1200" dirty="0"/>
              <a:t>  -</a:t>
            </a:r>
            <a:r>
              <a:rPr lang="en-GB" sz="1200" dirty="0" err="1"/>
              <a:t>print_cells</a:t>
            </a:r>
            <a:r>
              <a:rPr lang="en-GB" sz="1200" dirty="0"/>
              <a:t> 10</a:t>
            </a:r>
          </a:p>
        </p:txBody>
      </p:sp>
      <p:sp>
        <p:nvSpPr>
          <p:cNvPr id="14" name="TextBox 13">
            <a:extLst>
              <a:ext uri="{FF2B5EF4-FFF2-40B4-BE49-F238E27FC236}">
                <a16:creationId xmlns:a16="http://schemas.microsoft.com/office/drawing/2014/main" id="{E140417B-6572-1572-C5E8-EA97F32612F6}"/>
              </a:ext>
            </a:extLst>
          </p:cNvPr>
          <p:cNvSpPr txBox="1"/>
          <p:nvPr/>
        </p:nvSpPr>
        <p:spPr>
          <a:xfrm>
            <a:off x="224589" y="586897"/>
            <a:ext cx="8948719" cy="707886"/>
          </a:xfrm>
          <a:prstGeom prst="rect">
            <a:avLst/>
          </a:prstGeom>
          <a:noFill/>
        </p:spPr>
        <p:txBody>
          <a:bodyPr wrap="square">
            <a:spAutoFit/>
          </a:bodyPr>
          <a:lstStyle/>
          <a:p>
            <a:pPr marL="285750" indent="-285750">
              <a:buFont typeface="Wingdings" panose="05000000000000000000" pitchFamily="2" charset="2"/>
              <a:buChar char="Ø"/>
            </a:pPr>
            <a:r>
              <a:rPr lang="en-GB" sz="2000" dirty="0"/>
              <a:t>1D RT model in PHREEQC (code developed by US Geological Survey)</a:t>
            </a:r>
          </a:p>
          <a:p>
            <a:pPr marL="285750" indent="-285750">
              <a:buFont typeface="Wingdings" panose="05000000000000000000" pitchFamily="2" charset="2"/>
              <a:buChar char="Ø"/>
            </a:pPr>
            <a:r>
              <a:rPr lang="en-GB" sz="2000" dirty="0"/>
              <a:t>Transport model developed by UKNNL</a:t>
            </a:r>
          </a:p>
        </p:txBody>
      </p:sp>
    </p:spTree>
    <p:extLst>
      <p:ext uri="{BB962C8B-B14F-4D97-AF65-F5344CB8AC3E}">
        <p14:creationId xmlns:p14="http://schemas.microsoft.com/office/powerpoint/2010/main" val="3379744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261B7-47B3-FAE2-7945-E4B6D38CEBE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22B1D2A-F94E-5BBB-057C-DF8740FE46C0}"/>
                  </a:ext>
                </a:extLst>
              </p:cNvPr>
              <p:cNvSpPr txBox="1"/>
              <p:nvPr/>
            </p:nvSpPr>
            <p:spPr>
              <a:xfrm>
                <a:off x="294968" y="1512695"/>
                <a:ext cx="11725582" cy="948208"/>
              </a:xfrm>
              <a:prstGeom prst="rect">
                <a:avLst/>
              </a:prstGeom>
              <a:noFill/>
            </p:spPr>
            <p:txBody>
              <a:bodyPr wrap="square">
                <a:spAutoFit/>
              </a:bodyPr>
              <a:lstStyle/>
              <a:p>
                <a:pPr>
                  <a:buFont typeface="Wingdings" panose="05000000000000000000" pitchFamily="2" charset="2"/>
                  <a:buChar char="Ø"/>
                </a:pPr>
                <a:r>
                  <a:rPr lang="en-GB" dirty="0"/>
                  <a:t> The </a:t>
                </a:r>
                <a:r>
                  <a:rPr lang="en-GB" b="1" dirty="0"/>
                  <a:t>longitudinal dispersion </a:t>
                </a:r>
                <a14:m>
                  <m:oMath xmlns:m="http://schemas.openxmlformats.org/officeDocument/2006/math">
                    <m:sSub>
                      <m:sSubPr>
                        <m:ctrlPr>
                          <a:rPr lang="en-GB" b="1" i="1">
                            <a:latin typeface="Cambria Math" panose="02040503050406030204" pitchFamily="18" charset="0"/>
                          </a:rPr>
                        </m:ctrlPr>
                      </m:sSubPr>
                      <m:e>
                        <m:r>
                          <a:rPr lang="en-GB" b="1" i="1">
                            <a:latin typeface="Cambria Math" panose="02040503050406030204" pitchFamily="18" charset="0"/>
                          </a:rPr>
                          <m:t>𝑫</m:t>
                        </m:r>
                      </m:e>
                      <m:sub>
                        <m:r>
                          <a:rPr lang="en-GB" b="1" i="1">
                            <a:latin typeface="Cambria Math" panose="02040503050406030204" pitchFamily="18" charset="0"/>
                          </a:rPr>
                          <m:t>𝑳</m:t>
                        </m:r>
                      </m:sub>
                    </m:sSub>
                  </m:oMath>
                </a14:m>
                <a:r>
                  <a:rPr lang="en-GB" b="1" dirty="0"/>
                  <a:t> </a:t>
                </a:r>
                <a:r>
                  <a:rPr lang="en-GB" dirty="0"/>
                  <a:t>(</a:t>
                </a:r>
                <a14:m>
                  <m:oMath xmlns:m="http://schemas.openxmlformats.org/officeDocument/2006/math">
                    <m:sSup>
                      <m:sSupPr>
                        <m:ctrlPr>
                          <a:rPr lang="en-GB" i="1" dirty="0">
                            <a:latin typeface="Cambria Math" panose="02040503050406030204" pitchFamily="18" charset="0"/>
                          </a:rPr>
                        </m:ctrlPr>
                      </m:sSupPr>
                      <m:e>
                        <m:r>
                          <m:rPr>
                            <m:sty m:val="p"/>
                          </m:rPr>
                          <a:rPr lang="en-GB" dirty="0">
                            <a:latin typeface="Cambria Math" panose="02040503050406030204" pitchFamily="18" charset="0"/>
                          </a:rPr>
                          <m:t>m</m:t>
                        </m:r>
                      </m:e>
                      <m:sup>
                        <m:r>
                          <a:rPr lang="en-GB" dirty="0">
                            <a:latin typeface="Cambria Math" panose="02040503050406030204" pitchFamily="18" charset="0"/>
                          </a:rPr>
                          <m:t>2</m:t>
                        </m:r>
                      </m:sup>
                    </m:sSup>
                    <m:r>
                      <a:rPr lang="en-GB" dirty="0">
                        <a:latin typeface="Cambria Math" panose="02040503050406030204" pitchFamily="18" charset="0"/>
                      </a:rPr>
                      <m:t>/</m:t>
                    </m:r>
                    <m:r>
                      <m:rPr>
                        <m:sty m:val="p"/>
                      </m:rPr>
                      <a:rPr lang="en-GB" dirty="0">
                        <a:latin typeface="Cambria Math" panose="02040503050406030204" pitchFamily="18" charset="0"/>
                      </a:rPr>
                      <m:t>s</m:t>
                    </m:r>
                  </m:oMath>
                </a14:m>
                <a:r>
                  <a:rPr lang="en-GB" dirty="0"/>
                  <a:t>) is related to the </a:t>
                </a:r>
                <a:r>
                  <a:rPr lang="en-GB" b="1" dirty="0"/>
                  <a:t>dispersivity </a:t>
                </a:r>
                <a14:m>
                  <m:oMath xmlns:m="http://schemas.openxmlformats.org/officeDocument/2006/math">
                    <m:sSub>
                      <m:sSubPr>
                        <m:ctrlPr>
                          <a:rPr lang="en-GB" b="1" i="1">
                            <a:latin typeface="Cambria Math" panose="02040503050406030204" pitchFamily="18" charset="0"/>
                          </a:rPr>
                        </m:ctrlPr>
                      </m:sSubPr>
                      <m:e>
                        <m:r>
                          <a:rPr lang="en-GB" b="1" i="1">
                            <a:latin typeface="Cambria Math" panose="02040503050406030204" pitchFamily="18" charset="0"/>
                          </a:rPr>
                          <m:t>𝜶</m:t>
                        </m:r>
                      </m:e>
                      <m:sub>
                        <m:r>
                          <a:rPr lang="en-GB" b="1" i="1">
                            <a:latin typeface="Cambria Math" panose="02040503050406030204" pitchFamily="18" charset="0"/>
                          </a:rPr>
                          <m:t>𝑳</m:t>
                        </m:r>
                      </m:sub>
                    </m:sSub>
                  </m:oMath>
                </a14:m>
                <a:r>
                  <a:rPr lang="en-GB" b="1" dirty="0"/>
                  <a:t> </a:t>
                </a:r>
                <a:r>
                  <a:rPr lang="en-GB" dirty="0"/>
                  <a:t>(</a:t>
                </a:r>
                <a14:m>
                  <m:oMath xmlns:m="http://schemas.openxmlformats.org/officeDocument/2006/math">
                    <m:r>
                      <m:rPr>
                        <m:sty m:val="p"/>
                      </m:rPr>
                      <a:rPr lang="en-GB" dirty="0">
                        <a:latin typeface="Cambria Math" panose="02040503050406030204" pitchFamily="18" charset="0"/>
                      </a:rPr>
                      <m:t>m</m:t>
                    </m:r>
                  </m:oMath>
                </a14:m>
                <a:r>
                  <a:rPr lang="en-GB" dirty="0"/>
                  <a:t>), </a:t>
                </a:r>
                <a:r>
                  <a:rPr lang="en-GB" b="1" dirty="0"/>
                  <a:t>pore-velocity </a:t>
                </a:r>
                <a14:m>
                  <m:oMath xmlns:m="http://schemas.openxmlformats.org/officeDocument/2006/math">
                    <m:sSub>
                      <m:sSubPr>
                        <m:ctrlPr>
                          <a:rPr lang="en-GB" b="1" i="1">
                            <a:latin typeface="Cambria Math" panose="02040503050406030204" pitchFamily="18" charset="0"/>
                          </a:rPr>
                        </m:ctrlPr>
                      </m:sSubPr>
                      <m:e>
                        <m:r>
                          <a:rPr lang="en-GB" b="1" i="1">
                            <a:latin typeface="Cambria Math" panose="02040503050406030204" pitchFamily="18" charset="0"/>
                          </a:rPr>
                          <m:t>𝒖</m:t>
                        </m:r>
                      </m:e>
                      <m:sub>
                        <m:r>
                          <a:rPr lang="en-GB" b="1" i="1">
                            <a:latin typeface="Cambria Math" panose="02040503050406030204" pitchFamily="18" charset="0"/>
                          </a:rPr>
                          <m:t>𝒑</m:t>
                        </m:r>
                      </m:sub>
                    </m:sSub>
                  </m:oMath>
                </a14:m>
                <a:r>
                  <a:rPr lang="en-GB" b="1" dirty="0"/>
                  <a:t> </a:t>
                </a:r>
                <a:r>
                  <a:rPr lang="en-GB" dirty="0"/>
                  <a:t>(</a:t>
                </a:r>
                <a14:m>
                  <m:oMath xmlns:m="http://schemas.openxmlformats.org/officeDocument/2006/math">
                    <m:r>
                      <m:rPr>
                        <m:sty m:val="p"/>
                      </m:rPr>
                      <a:rPr lang="en-GB" dirty="0">
                        <a:latin typeface="Cambria Math" panose="02040503050406030204" pitchFamily="18" charset="0"/>
                      </a:rPr>
                      <m:t>m</m:t>
                    </m:r>
                    <m:r>
                      <a:rPr lang="en-GB" dirty="0">
                        <a:latin typeface="Cambria Math" panose="02040503050406030204" pitchFamily="18" charset="0"/>
                      </a:rPr>
                      <m:t>/</m:t>
                    </m:r>
                    <m:r>
                      <m:rPr>
                        <m:sty m:val="p"/>
                      </m:rPr>
                      <a:rPr lang="en-GB" dirty="0">
                        <a:latin typeface="Cambria Math" panose="02040503050406030204" pitchFamily="18" charset="0"/>
                      </a:rPr>
                      <m:t>s</m:t>
                    </m:r>
                  </m:oMath>
                </a14:m>
                <a:r>
                  <a:rPr lang="en-GB" dirty="0"/>
                  <a:t>) and </a:t>
                </a:r>
                <a:r>
                  <a:rPr lang="en-GB" b="1" dirty="0"/>
                  <a:t>molecular diffusion </a:t>
                </a:r>
                <a14:m>
                  <m:oMath xmlns:m="http://schemas.openxmlformats.org/officeDocument/2006/math">
                    <m:sSub>
                      <m:sSubPr>
                        <m:ctrlPr>
                          <a:rPr lang="en-GB" b="1" i="1">
                            <a:latin typeface="Cambria Math" panose="02040503050406030204" pitchFamily="18" charset="0"/>
                          </a:rPr>
                        </m:ctrlPr>
                      </m:sSubPr>
                      <m:e>
                        <m:r>
                          <a:rPr lang="en-GB" b="1" i="1">
                            <a:latin typeface="Cambria Math" panose="02040503050406030204" pitchFamily="18" charset="0"/>
                          </a:rPr>
                          <m:t>𝑫</m:t>
                        </m:r>
                      </m:e>
                      <m:sub>
                        <m:r>
                          <a:rPr lang="en-GB" b="1" i="1">
                            <a:latin typeface="Cambria Math" panose="02040503050406030204" pitchFamily="18" charset="0"/>
                          </a:rPr>
                          <m:t>𝒎</m:t>
                        </m:r>
                      </m:sub>
                    </m:sSub>
                  </m:oMath>
                </a14:m>
                <a:r>
                  <a:rPr lang="en-GB" b="1" dirty="0"/>
                  <a:t> </a:t>
                </a:r>
                <a:r>
                  <a:rPr lang="en-GB" dirty="0"/>
                  <a:t>(</a:t>
                </a:r>
                <a14:m>
                  <m:oMath xmlns:m="http://schemas.openxmlformats.org/officeDocument/2006/math">
                    <m:sSup>
                      <m:sSupPr>
                        <m:ctrlPr>
                          <a:rPr lang="en-GB" i="1" dirty="0">
                            <a:latin typeface="Cambria Math" panose="02040503050406030204" pitchFamily="18" charset="0"/>
                          </a:rPr>
                        </m:ctrlPr>
                      </m:sSupPr>
                      <m:e>
                        <m:r>
                          <m:rPr>
                            <m:sty m:val="p"/>
                          </m:rPr>
                          <a:rPr lang="en-GB" dirty="0">
                            <a:latin typeface="Cambria Math" panose="02040503050406030204" pitchFamily="18" charset="0"/>
                          </a:rPr>
                          <m:t>m</m:t>
                        </m:r>
                      </m:e>
                      <m:sup>
                        <m:r>
                          <a:rPr lang="en-GB" dirty="0">
                            <a:latin typeface="Cambria Math" panose="02040503050406030204" pitchFamily="18" charset="0"/>
                          </a:rPr>
                          <m:t>2</m:t>
                        </m:r>
                      </m:sup>
                    </m:sSup>
                    <m:r>
                      <a:rPr lang="en-GB" dirty="0">
                        <a:latin typeface="Cambria Math" panose="02040503050406030204" pitchFamily="18" charset="0"/>
                      </a:rPr>
                      <m:t>/</m:t>
                    </m:r>
                    <m:r>
                      <m:rPr>
                        <m:sty m:val="p"/>
                      </m:rPr>
                      <a:rPr lang="en-GB" dirty="0">
                        <a:latin typeface="Cambria Math" panose="02040503050406030204" pitchFamily="18" charset="0"/>
                      </a:rPr>
                      <m:t>s</m:t>
                    </m:r>
                  </m:oMath>
                </a14:m>
                <a:r>
                  <a:rPr lang="en-GB" dirty="0"/>
                  <a:t>) in the porous medium</a:t>
                </a:r>
                <a:br>
                  <a:rPr lang="en-GB" dirty="0"/>
                </a:br>
                <a:r>
                  <a:rPr lang="en-GB" dirty="0"/>
                  <a:t>	</a:t>
                </a:r>
                <a:endParaRPr lang="en-GB" sz="1600" dirty="0"/>
              </a:p>
            </p:txBody>
          </p:sp>
        </mc:Choice>
        <mc:Fallback xmlns="">
          <p:sp>
            <p:nvSpPr>
              <p:cNvPr id="14" name="TextBox 13">
                <a:extLst>
                  <a:ext uri="{FF2B5EF4-FFF2-40B4-BE49-F238E27FC236}">
                    <a16:creationId xmlns:a16="http://schemas.microsoft.com/office/drawing/2014/main" id="{D22B1D2A-F94E-5BBB-057C-DF8740FE46C0}"/>
                  </a:ext>
                </a:extLst>
              </p:cNvPr>
              <p:cNvSpPr txBox="1">
                <a:spLocks noRot="1" noChangeAspect="1" noMove="1" noResize="1" noEditPoints="1" noAdjustHandles="1" noChangeArrowheads="1" noChangeShapeType="1" noTextEdit="1"/>
              </p:cNvSpPr>
              <p:nvPr/>
            </p:nvSpPr>
            <p:spPr>
              <a:xfrm>
                <a:off x="294968" y="1512695"/>
                <a:ext cx="11725582" cy="948208"/>
              </a:xfrm>
              <a:prstGeom prst="rect">
                <a:avLst/>
              </a:prstGeom>
              <a:blipFill>
                <a:blip r:embed="rId4"/>
                <a:stretch>
                  <a:fillRect l="-416" t="-192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FB93E12-8D3C-330E-C5DD-6D60B7A74527}"/>
              </a:ext>
            </a:extLst>
          </p:cNvPr>
          <p:cNvSpPr>
            <a:spLocks noGrp="1"/>
          </p:cNvSpPr>
          <p:nvPr>
            <p:ph type="sldNum" sz="quarter" idx="12"/>
          </p:nvPr>
        </p:nvSpPr>
        <p:spPr>
          <a:xfrm>
            <a:off x="9448800" y="6492875"/>
            <a:ext cx="2743200" cy="365125"/>
          </a:xfrm>
        </p:spPr>
        <p:txBody>
          <a:bodyPr/>
          <a:lstStyle/>
          <a:p>
            <a:fld id="{2EE3E44C-30B3-47D2-A456-407822E63BEC}" type="slidenum">
              <a:rPr lang="en-GB" smtClean="0"/>
              <a:t>15</a:t>
            </a:fld>
            <a:endParaRPr lang="en-GB" dirty="0"/>
          </a:p>
        </p:txBody>
      </p:sp>
      <p:sp>
        <p:nvSpPr>
          <p:cNvPr id="6" name="Title 1">
            <a:extLst>
              <a:ext uri="{FF2B5EF4-FFF2-40B4-BE49-F238E27FC236}">
                <a16:creationId xmlns:a16="http://schemas.microsoft.com/office/drawing/2014/main" id="{3547E574-1D1F-BFB2-9DF3-34113DBE30EC}"/>
              </a:ext>
            </a:extLst>
          </p:cNvPr>
          <p:cNvSpPr txBox="1">
            <a:spLocks/>
          </p:cNvSpPr>
          <p:nvPr/>
        </p:nvSpPr>
        <p:spPr>
          <a:xfrm>
            <a:off x="0" y="-1"/>
            <a:ext cx="12192000" cy="10163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Influence of diffusion &amp; dispersivity</a:t>
            </a:r>
            <a:br>
              <a:rPr lang="en-GB" sz="3200" b="1" dirty="0"/>
            </a:br>
            <a:r>
              <a:rPr lang="en-GB" sz="3200" b="1" dirty="0"/>
              <a:t>Comparing experimental data &amp; PHREEQC 1D model</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EBE3F2E-68CE-08A6-D4C1-86BF65598BAB}"/>
                  </a:ext>
                </a:extLst>
              </p:cNvPr>
              <p:cNvSpPr txBox="1"/>
              <p:nvPr/>
            </p:nvSpPr>
            <p:spPr>
              <a:xfrm>
                <a:off x="294968" y="907304"/>
                <a:ext cx="11897029" cy="1261884"/>
              </a:xfrm>
              <a:prstGeom prst="rect">
                <a:avLst/>
              </a:prstGeom>
              <a:noFill/>
            </p:spPr>
            <p:txBody>
              <a:bodyPr wrap="square" rtlCol="0">
                <a:spAutoFit/>
              </a:bodyPr>
              <a:lstStyle/>
              <a:p>
                <a:pPr>
                  <a:buFont typeface="Wingdings" panose="05000000000000000000" pitchFamily="2" charset="2"/>
                  <a:buChar char="Ø"/>
                </a:pPr>
                <a:r>
                  <a:rPr lang="en-GB" sz="2000" dirty="0"/>
                  <a:t> </a:t>
                </a:r>
                <a:r>
                  <a:rPr lang="en-GB" sz="2000" dirty="0" err="1"/>
                  <a:t>Phreeqc</a:t>
                </a:r>
                <a:r>
                  <a:rPr lang="en-GB" sz="2000" dirty="0"/>
                  <a:t> 1D model with: </a:t>
                </a:r>
              </a:p>
              <a:p>
                <a:pPr marL="742950" lvl="1" indent="-285750">
                  <a:buFont typeface="Arial" panose="020B0604020202020204" pitchFamily="34" charset="0"/>
                  <a:buChar char="•"/>
                </a:pPr>
                <a14:m>
                  <m:oMath xmlns:m="http://schemas.openxmlformats.org/officeDocument/2006/math">
                    <m:sSub>
                      <m:sSubPr>
                        <m:ctrlPr>
                          <a:rPr lang="en-GB" sz="1600" b="1" i="1">
                            <a:solidFill>
                              <a:srgbClr val="187FC3"/>
                            </a:solidFill>
                            <a:latin typeface="Cambria Math" panose="02040503050406030204" pitchFamily="18" charset="0"/>
                          </a:rPr>
                        </m:ctrlPr>
                      </m:sSubPr>
                      <m:e>
                        <m:r>
                          <a:rPr lang="en-GB" sz="1600" b="1">
                            <a:solidFill>
                              <a:srgbClr val="187FC3"/>
                            </a:solidFill>
                            <a:latin typeface="Cambria Math" panose="02040503050406030204" pitchFamily="18" charset="0"/>
                          </a:rPr>
                          <m:t>𝐷</m:t>
                        </m:r>
                      </m:e>
                      <m:sub>
                        <m:r>
                          <a:rPr lang="en-GB" sz="1600" b="1">
                            <a:solidFill>
                              <a:srgbClr val="187FC3"/>
                            </a:solidFill>
                            <a:latin typeface="Cambria Math" panose="02040503050406030204" pitchFamily="18" charset="0"/>
                          </a:rPr>
                          <m:t>𝑚</m:t>
                        </m:r>
                      </m:sub>
                    </m:sSub>
                    <m:r>
                      <a:rPr lang="en-GB" sz="1600" b="1">
                        <a:solidFill>
                          <a:srgbClr val="187FC3"/>
                        </a:solidFill>
                        <a:latin typeface="Cambria Math" panose="02040503050406030204" pitchFamily="18" charset="0"/>
                      </a:rPr>
                      <m:t>=0.4</m:t>
                    </m:r>
                    <m:r>
                      <a:rPr lang="en-GB" sz="1600" b="1">
                        <a:solidFill>
                          <a:srgbClr val="187FC3"/>
                        </a:solidFill>
                        <a:latin typeface="Cambria Math" panose="02040503050406030204" pitchFamily="18" charset="0"/>
                      </a:rPr>
                      <m:t>𝑒</m:t>
                    </m:r>
                    <m:r>
                      <a:rPr lang="en-GB" sz="1600" b="1">
                        <a:solidFill>
                          <a:srgbClr val="187FC3"/>
                        </a:solidFill>
                        <a:latin typeface="Cambria Math" panose="02040503050406030204" pitchFamily="18" charset="0"/>
                      </a:rPr>
                      <m:t>−9</m:t>
                    </m:r>
                    <m:sSup>
                      <m:sSupPr>
                        <m:ctrlPr>
                          <a:rPr lang="en-GB" sz="1600" b="1" i="1">
                            <a:solidFill>
                              <a:srgbClr val="187FC3"/>
                            </a:solidFill>
                            <a:latin typeface="Cambria Math" panose="02040503050406030204" pitchFamily="18" charset="0"/>
                          </a:rPr>
                        </m:ctrlPr>
                      </m:sSupPr>
                      <m:e>
                        <m:r>
                          <a:rPr lang="en-GB" sz="1600" b="1">
                            <a:solidFill>
                              <a:srgbClr val="187FC3"/>
                            </a:solidFill>
                            <a:latin typeface="Cambria Math" panose="02040503050406030204" pitchFamily="18" charset="0"/>
                          </a:rPr>
                          <m:t> </m:t>
                        </m:r>
                        <m:r>
                          <m:rPr>
                            <m:sty m:val="p"/>
                          </m:rPr>
                          <a:rPr lang="en-GB" sz="1600" b="1">
                            <a:solidFill>
                              <a:srgbClr val="187FC3"/>
                            </a:solidFill>
                            <a:latin typeface="Cambria Math" panose="02040503050406030204" pitchFamily="18" charset="0"/>
                          </a:rPr>
                          <m:t>m</m:t>
                        </m:r>
                      </m:e>
                      <m:sup>
                        <m:r>
                          <a:rPr lang="en-GB" sz="1600" b="1">
                            <a:solidFill>
                              <a:srgbClr val="187FC3"/>
                            </a:solidFill>
                            <a:latin typeface="Cambria Math" panose="02040503050406030204" pitchFamily="18" charset="0"/>
                          </a:rPr>
                          <m:t>2</m:t>
                        </m:r>
                      </m:sup>
                    </m:sSup>
                    <m:r>
                      <a:rPr lang="en-GB" sz="1600" b="1">
                        <a:solidFill>
                          <a:srgbClr val="187FC3"/>
                        </a:solidFill>
                        <a:latin typeface="Cambria Math" panose="02040503050406030204" pitchFamily="18" charset="0"/>
                      </a:rPr>
                      <m:t>/</m:t>
                    </m:r>
                    <m:r>
                      <m:rPr>
                        <m:sty m:val="p"/>
                      </m:rPr>
                      <a:rPr lang="en-GB" sz="1600" b="1">
                        <a:solidFill>
                          <a:srgbClr val="187FC3"/>
                        </a:solidFill>
                        <a:latin typeface="Cambria Math" panose="02040503050406030204" pitchFamily="18" charset="0"/>
                      </a:rPr>
                      <m:t>s</m:t>
                    </m:r>
                  </m:oMath>
                </a14:m>
                <a:r>
                  <a:rPr lang="en-GB" sz="1600" dirty="0"/>
                  <a:t> for fluorescein (</a:t>
                </a:r>
                <a:r>
                  <a:rPr lang="en-GB" sz="1600" b="1" dirty="0">
                    <a:solidFill>
                      <a:srgbClr val="187FC3"/>
                    </a:solidFill>
                  </a:rPr>
                  <a:t>blue</a:t>
                </a:r>
                <a:r>
                  <a:rPr lang="en-GB" sz="1600" dirty="0">
                    <a:solidFill>
                      <a:schemeClr val="bg1"/>
                    </a:solidFill>
                  </a:rPr>
                  <a:t> </a:t>
                </a:r>
                <a:r>
                  <a:rPr lang="en-GB" sz="1600" dirty="0"/>
                  <a:t>line) and experimentally measured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𝐾</m:t>
                        </m:r>
                      </m:e>
                      <m:sub>
                        <m:r>
                          <a:rPr lang="en-GB" sz="1600" i="1">
                            <a:latin typeface="Cambria Math" panose="02040503050406030204" pitchFamily="18" charset="0"/>
                          </a:rPr>
                          <m:t>𝑑</m:t>
                        </m:r>
                      </m:sub>
                    </m:sSub>
                    <m:r>
                      <a:rPr lang="en-GB" sz="1600" i="1">
                        <a:latin typeface="Cambria Math" panose="02040503050406030204" pitchFamily="18" charset="0"/>
                      </a:rPr>
                      <m:t>=1.96</m:t>
                    </m:r>
                  </m:oMath>
                </a14:m>
                <a:endParaRPr lang="en-GB" sz="2000" dirty="0"/>
              </a:p>
              <a:p>
                <a:pPr>
                  <a:buFont typeface="Wingdings" panose="05000000000000000000" pitchFamily="2" charset="2"/>
                  <a:buChar char="Ø"/>
                </a:pPr>
                <a:endParaRPr lang="en-GB" sz="2000" dirty="0">
                  <a:solidFill>
                    <a:schemeClr val="bg1"/>
                  </a:solidFill>
                </a:endParaRPr>
              </a:p>
              <a:p>
                <a:pPr marL="457200" indent="-457200">
                  <a:buFont typeface="Wingdings" panose="05000000000000000000" pitchFamily="2" charset="2"/>
                  <a:buChar char="Ø"/>
                </a:pPr>
                <a:endParaRPr lang="en-GB" sz="2000" dirty="0">
                  <a:solidFill>
                    <a:schemeClr val="bg1"/>
                  </a:solidFill>
                </a:endParaRPr>
              </a:p>
            </p:txBody>
          </p:sp>
        </mc:Choice>
        <mc:Fallback xmlns="">
          <p:sp>
            <p:nvSpPr>
              <p:cNvPr id="9" name="TextBox 8">
                <a:extLst>
                  <a:ext uri="{FF2B5EF4-FFF2-40B4-BE49-F238E27FC236}">
                    <a16:creationId xmlns:a16="http://schemas.microsoft.com/office/drawing/2014/main" id="{3EBE3F2E-68CE-08A6-D4C1-86BF65598BAB}"/>
                  </a:ext>
                </a:extLst>
              </p:cNvPr>
              <p:cNvSpPr txBox="1">
                <a:spLocks noRot="1" noChangeAspect="1" noMove="1" noResize="1" noEditPoints="1" noAdjustHandles="1" noChangeArrowheads="1" noChangeShapeType="1" noTextEdit="1"/>
              </p:cNvSpPr>
              <p:nvPr/>
            </p:nvSpPr>
            <p:spPr>
              <a:xfrm>
                <a:off x="294968" y="907304"/>
                <a:ext cx="11897029" cy="1261884"/>
              </a:xfrm>
              <a:prstGeom prst="rect">
                <a:avLst/>
              </a:prstGeom>
              <a:blipFill>
                <a:blip r:embed="rId5"/>
                <a:stretch>
                  <a:fillRect l="-461" t="-2899"/>
                </a:stretch>
              </a:blipFill>
            </p:spPr>
            <p:txBody>
              <a:bodyPr/>
              <a:lstStyle/>
              <a:p>
                <a:r>
                  <a:rPr lang="en-GB">
                    <a:noFill/>
                  </a:rPr>
                  <a:t> </a:t>
                </a:r>
              </a:p>
            </p:txBody>
          </p:sp>
        </mc:Fallback>
      </mc:AlternateContent>
      <p:pic>
        <p:nvPicPr>
          <p:cNvPr id="13" name="Picture 12">
            <a:extLst>
              <a:ext uri="{FF2B5EF4-FFF2-40B4-BE49-F238E27FC236}">
                <a16:creationId xmlns:a16="http://schemas.microsoft.com/office/drawing/2014/main" id="{C707F8B9-A67F-6060-960F-BFC02F268D36}"/>
              </a:ext>
            </a:extLst>
          </p:cNvPr>
          <p:cNvPicPr>
            <a:picLocks noChangeAspect="1"/>
          </p:cNvPicPr>
          <p:nvPr/>
        </p:nvPicPr>
        <p:blipFill>
          <a:blip r:embed="rId6"/>
          <a:stretch>
            <a:fillRect/>
          </a:stretch>
        </p:blipFill>
        <p:spPr>
          <a:xfrm>
            <a:off x="0" y="2644972"/>
            <a:ext cx="5760000" cy="2829474"/>
          </a:xfrm>
          <a:prstGeom prst="rect">
            <a:avLst/>
          </a:prstGeom>
        </p:spPr>
      </p:pic>
      <p:pic>
        <p:nvPicPr>
          <p:cNvPr id="2" name="Picture 1" descr="A black background with blue lines&#10;&#10;AI-generated content may be incorrect.">
            <a:extLst>
              <a:ext uri="{FF2B5EF4-FFF2-40B4-BE49-F238E27FC236}">
                <a16:creationId xmlns:a16="http://schemas.microsoft.com/office/drawing/2014/main" id="{F255E762-5598-7A97-7E17-E4B3A7FC82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4526" y="-23225"/>
            <a:ext cx="1743171" cy="1249170"/>
          </a:xfrm>
          <a:prstGeom prst="rect">
            <a:avLst/>
          </a:prstGeom>
        </p:spPr>
      </p:pic>
      <p:pic>
        <p:nvPicPr>
          <p:cNvPr id="3" name="Picture 2">
            <a:extLst>
              <a:ext uri="{FF2B5EF4-FFF2-40B4-BE49-F238E27FC236}">
                <a16:creationId xmlns:a16="http://schemas.microsoft.com/office/drawing/2014/main" id="{2D4AF3F2-1FDD-6003-673A-914938F01A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07699" y="232439"/>
            <a:ext cx="1384299" cy="73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a:extLst>
              <a:ext uri="{FF2B5EF4-FFF2-40B4-BE49-F238E27FC236}">
                <a16:creationId xmlns:a16="http://schemas.microsoft.com/office/drawing/2014/main" id="{039EDBE3-95C5-347B-0794-7007F298B9E9}"/>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E3E44C-30B3-47D2-A456-407822E63BEC}" type="slidenum">
              <a:rPr lang="en-GB" smtClean="0"/>
              <a:pPr/>
              <a:t>15</a:t>
            </a:fld>
            <a:endParaRPr lang="en-GB" dirty="0"/>
          </a:p>
        </p:txBody>
      </p:sp>
      <p:pic>
        <p:nvPicPr>
          <p:cNvPr id="7" name="Picture 6">
            <a:extLst>
              <a:ext uri="{FF2B5EF4-FFF2-40B4-BE49-F238E27FC236}">
                <a16:creationId xmlns:a16="http://schemas.microsoft.com/office/drawing/2014/main" id="{E24C9EA8-CC7F-3615-06F2-B761077E3BF4}"/>
              </a:ext>
            </a:extLst>
          </p:cNvPr>
          <p:cNvPicPr>
            <a:picLocks noChangeAspect="1"/>
          </p:cNvPicPr>
          <p:nvPr/>
        </p:nvPicPr>
        <p:blipFill>
          <a:blip r:embed="rId9"/>
          <a:stretch>
            <a:fillRect/>
          </a:stretch>
        </p:blipFill>
        <p:spPr>
          <a:xfrm>
            <a:off x="6095998" y="2977474"/>
            <a:ext cx="5760000" cy="252642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43E7A5F-99FB-7DBD-77AE-92AE544DBAF9}"/>
                  </a:ext>
                </a:extLst>
              </p:cNvPr>
              <p:cNvSpPr txBox="1"/>
              <p:nvPr/>
            </p:nvSpPr>
            <p:spPr>
              <a:xfrm>
                <a:off x="6157759" y="2019086"/>
                <a:ext cx="4527011" cy="835619"/>
              </a:xfrm>
              <a:prstGeom prst="roundRect">
                <a:avLst/>
              </a:prstGeom>
              <a:ln>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400" dirty="0">
                    <a:solidFill>
                      <a:srgbClr val="FF0000"/>
                    </a:solidFill>
                  </a:rPr>
                  <a:t>pore-scale velocity variations </a:t>
                </a:r>
                <a:r>
                  <a:rPr lang="en-GB" sz="1400" dirty="0"/>
                  <a:t>+ </a:t>
                </a:r>
                <a:r>
                  <a:rPr lang="en-GB" sz="1400" dirty="0">
                    <a:solidFill>
                      <a:srgbClr val="00B050"/>
                    </a:solidFill>
                  </a:rPr>
                  <a:t>molecular diffusion</a:t>
                </a:r>
                <a:br>
                  <a:rPr lang="en-GB" sz="1400" dirty="0"/>
                </a:br>
                <a:r>
                  <a:rPr lang="en-GB" sz="1400" dirty="0"/>
                  <a:t>=  solute spreading at continuum scale (dispersion)</a:t>
                </a:r>
              </a:p>
              <a:p>
                <a:pPr algn="ctr"/>
                <a14:m>
                  <m:oMathPara xmlns:m="http://schemas.openxmlformats.org/officeDocument/2006/math">
                    <m:oMathParaPr>
                      <m:jc m:val="centerGroup"/>
                    </m:oMathParaPr>
                    <m:oMath xmlns:m="http://schemas.openxmlformats.org/officeDocument/2006/math">
                      <m:sSub>
                        <m:sSubPr>
                          <m:ctrlPr>
                            <a:rPr lang="en-GB" sz="1400" i="1">
                              <a:latin typeface="Cambria Math" panose="02040503050406030204" pitchFamily="18" charset="0"/>
                            </a:rPr>
                          </m:ctrlPr>
                        </m:sSubPr>
                        <m:e>
                          <m:r>
                            <a:rPr lang="en-GB" sz="1400" i="1">
                              <a:latin typeface="Cambria Math" panose="02040503050406030204" pitchFamily="18" charset="0"/>
                            </a:rPr>
                            <m:t>𝛼</m:t>
                          </m:r>
                        </m:e>
                        <m:sub>
                          <m:r>
                            <a:rPr lang="en-GB" sz="1400" i="1">
                              <a:latin typeface="Cambria Math" panose="02040503050406030204" pitchFamily="18" charset="0"/>
                            </a:rPr>
                            <m:t>𝐿</m:t>
                          </m:r>
                        </m:sub>
                      </m:sSub>
                      <m:sSub>
                        <m:sSubPr>
                          <m:ctrlPr>
                            <a:rPr lang="en-GB" sz="1400" i="1">
                              <a:latin typeface="Cambria Math" panose="02040503050406030204" pitchFamily="18" charset="0"/>
                            </a:rPr>
                          </m:ctrlPr>
                        </m:sSubPr>
                        <m:e>
                          <m:r>
                            <a:rPr lang="en-GB" sz="1400" i="1">
                              <a:latin typeface="Cambria Math" panose="02040503050406030204" pitchFamily="18" charset="0"/>
                            </a:rPr>
                            <m:t>𝑢</m:t>
                          </m:r>
                        </m:e>
                        <m:sub>
                          <m:r>
                            <a:rPr lang="en-GB" sz="1400" i="1">
                              <a:latin typeface="Cambria Math" panose="02040503050406030204" pitchFamily="18" charset="0"/>
                            </a:rPr>
                            <m:t>𝑝</m:t>
                          </m:r>
                        </m:sub>
                      </m:sSub>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𝐷</m:t>
                          </m:r>
                        </m:e>
                        <m:sub>
                          <m:r>
                            <a:rPr lang="en-GB" sz="1400" i="1">
                              <a:latin typeface="Cambria Math" panose="02040503050406030204" pitchFamily="18" charset="0"/>
                            </a:rPr>
                            <m:t>𝑚</m:t>
                          </m:r>
                        </m:sub>
                      </m:sSub>
                      <m:r>
                        <a:rPr lang="en-GB" sz="1400" b="0" i="1" smtClean="0">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𝐷</m:t>
                          </m:r>
                        </m:e>
                        <m:sub>
                          <m:r>
                            <a:rPr lang="en-GB" sz="1400" i="1">
                              <a:latin typeface="Cambria Math" panose="02040503050406030204" pitchFamily="18" charset="0"/>
                            </a:rPr>
                            <m:t>𝐿</m:t>
                          </m:r>
                        </m:sub>
                      </m:sSub>
                    </m:oMath>
                  </m:oMathPara>
                </a14:m>
                <a:endParaRPr lang="en-GB" sz="1400" dirty="0"/>
              </a:p>
            </p:txBody>
          </p:sp>
        </mc:Choice>
        <mc:Fallback xmlns="">
          <p:sp>
            <p:nvSpPr>
              <p:cNvPr id="8" name="TextBox 7">
                <a:extLst>
                  <a:ext uri="{FF2B5EF4-FFF2-40B4-BE49-F238E27FC236}">
                    <a16:creationId xmlns:a16="http://schemas.microsoft.com/office/drawing/2014/main" id="{E43E7A5F-99FB-7DBD-77AE-92AE544DBAF9}"/>
                  </a:ext>
                </a:extLst>
              </p:cNvPr>
              <p:cNvSpPr txBox="1">
                <a:spLocks noRot="1" noChangeAspect="1" noMove="1" noResize="1" noEditPoints="1" noAdjustHandles="1" noChangeArrowheads="1" noChangeShapeType="1" noTextEdit="1"/>
              </p:cNvSpPr>
              <p:nvPr/>
            </p:nvSpPr>
            <p:spPr>
              <a:xfrm>
                <a:off x="6157759" y="2019086"/>
                <a:ext cx="4527011" cy="835619"/>
              </a:xfrm>
              <a:prstGeom prst="roundRect">
                <a:avLst/>
              </a:prstGeom>
              <a:blipFill>
                <a:blip r:embed="rId10"/>
                <a:stretch>
                  <a:fillRect/>
                </a:stretch>
              </a:blipFill>
              <a:ln>
                <a:prstDash val="sysDash"/>
              </a:ln>
            </p:spPr>
            <p:txBody>
              <a:bodyPr/>
              <a:lstStyle/>
              <a:p>
                <a:r>
                  <a:rPr lang="en-GB">
                    <a:noFill/>
                  </a:rPr>
                  <a:t> </a:t>
                </a:r>
              </a:p>
            </p:txBody>
          </p:sp>
        </mc:Fallback>
      </mc:AlternateContent>
      <p:sp>
        <p:nvSpPr>
          <p:cNvPr id="10" name="TextBox 9">
            <a:extLst>
              <a:ext uri="{FF2B5EF4-FFF2-40B4-BE49-F238E27FC236}">
                <a16:creationId xmlns:a16="http://schemas.microsoft.com/office/drawing/2014/main" id="{B27CE858-38F6-EFF0-F873-AD289B190AFA}"/>
              </a:ext>
            </a:extLst>
          </p:cNvPr>
          <p:cNvSpPr txBox="1"/>
          <p:nvPr/>
        </p:nvSpPr>
        <p:spPr>
          <a:xfrm>
            <a:off x="295442" y="5643202"/>
            <a:ext cx="11601116" cy="408623"/>
          </a:xfrm>
          <a:prstGeom prst="roundRect">
            <a:avLst/>
          </a:prstGeom>
          <a:ln>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i="1" dirty="0">
                <a:solidFill>
                  <a:schemeClr val="tx1"/>
                </a:solidFill>
              </a:rPr>
              <a:t>Dispersion is important for modelling &amp; predicting contaminant and radionuclide transport in the subsurface</a:t>
            </a:r>
          </a:p>
        </p:txBody>
      </p:sp>
      <p:sp>
        <p:nvSpPr>
          <p:cNvPr id="16" name="TextBox 15">
            <a:extLst>
              <a:ext uri="{FF2B5EF4-FFF2-40B4-BE49-F238E27FC236}">
                <a16:creationId xmlns:a16="http://schemas.microsoft.com/office/drawing/2014/main" id="{E7C5F74B-B9FD-B714-6E17-1AB205706D4E}"/>
              </a:ext>
            </a:extLst>
          </p:cNvPr>
          <p:cNvSpPr txBox="1"/>
          <p:nvPr/>
        </p:nvSpPr>
        <p:spPr>
          <a:xfrm>
            <a:off x="5486400" y="6123543"/>
            <a:ext cx="6505575" cy="369332"/>
          </a:xfrm>
          <a:prstGeom prst="rect">
            <a:avLst/>
          </a:prstGeom>
          <a:noFill/>
        </p:spPr>
        <p:txBody>
          <a:bodyPr wrap="square">
            <a:spAutoFit/>
          </a:bodyPr>
          <a:lstStyle/>
          <a:p>
            <a:r>
              <a:rPr lang="en-GB" sz="1800" i="1" dirty="0"/>
              <a:t>yet correct value to use is geometry-specific &amp; unknown a priori!</a:t>
            </a:r>
            <a:endParaRPr lang="en-GB" i="1"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9F6562B-EEBA-2E01-2712-69EC32CEA5C3}"/>
                  </a:ext>
                </a:extLst>
              </p:cNvPr>
              <p:cNvSpPr txBox="1"/>
              <p:nvPr/>
            </p:nvSpPr>
            <p:spPr>
              <a:xfrm>
                <a:off x="2879219" y="3816841"/>
                <a:ext cx="2337395" cy="738664"/>
              </a:xfrm>
              <a:prstGeom prst="rect">
                <a:avLst/>
              </a:prstGeom>
              <a:noFill/>
            </p:spPr>
            <p:txBody>
              <a:bodyPr wrap="square" rtlCol="0">
                <a:spAutoFit/>
              </a:bodyPr>
              <a:lstStyle/>
              <a:p>
                <a:pPr/>
                <a:r>
                  <a:rPr lang="en-GB" sz="1400" i="1" dirty="0"/>
                  <a:t>Discrepancy attributed to lack of dispersion in model</a:t>
                </a:r>
                <a:br>
                  <a:rPr lang="en-GB" sz="1400" i="1" dirty="0"/>
                </a:br>
                <a14:m>
                  <m:oMathPara xmlns:m="http://schemas.openxmlformats.org/officeDocument/2006/math">
                    <m:oMathParaPr>
                      <m:jc m:val="centerGroup"/>
                    </m:oMathParaPr>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𝛼</m:t>
                          </m:r>
                        </m:e>
                        <m:sub>
                          <m:r>
                            <a:rPr lang="en-GB" sz="1400" b="0" i="1" smtClean="0">
                              <a:latin typeface="Cambria Math" panose="02040503050406030204" pitchFamily="18" charset="0"/>
                            </a:rPr>
                            <m:t>𝐿</m:t>
                          </m:r>
                        </m:sub>
                      </m:sSub>
                      <m:r>
                        <a:rPr lang="en-GB" sz="1400" b="0" i="1" smtClean="0">
                          <a:latin typeface="Cambria Math" panose="02040503050406030204" pitchFamily="18" charset="0"/>
                        </a:rPr>
                        <m:t>=0</m:t>
                      </m:r>
                    </m:oMath>
                  </m:oMathPara>
                </a14:m>
                <a:endParaRPr lang="en-GB" sz="1400" i="1" dirty="0"/>
              </a:p>
            </p:txBody>
          </p:sp>
        </mc:Choice>
        <mc:Fallback xmlns="">
          <p:sp>
            <p:nvSpPr>
              <p:cNvPr id="17" name="TextBox 16">
                <a:extLst>
                  <a:ext uri="{FF2B5EF4-FFF2-40B4-BE49-F238E27FC236}">
                    <a16:creationId xmlns:a16="http://schemas.microsoft.com/office/drawing/2014/main" id="{89F6562B-EEBA-2E01-2712-69EC32CEA5C3}"/>
                  </a:ext>
                </a:extLst>
              </p:cNvPr>
              <p:cNvSpPr txBox="1">
                <a:spLocks noRot="1" noChangeAspect="1" noMove="1" noResize="1" noEditPoints="1" noAdjustHandles="1" noChangeArrowheads="1" noChangeShapeType="1" noTextEdit="1"/>
              </p:cNvSpPr>
              <p:nvPr/>
            </p:nvSpPr>
            <p:spPr>
              <a:xfrm>
                <a:off x="2879219" y="3816841"/>
                <a:ext cx="2337395" cy="738664"/>
              </a:xfrm>
              <a:prstGeom prst="rect">
                <a:avLst/>
              </a:prstGeom>
              <a:blipFill>
                <a:blip r:embed="rId11"/>
                <a:stretch>
                  <a:fillRect l="-781" t="-1653"/>
                </a:stretch>
              </a:blipFill>
            </p:spPr>
            <p:txBody>
              <a:bodyPr/>
              <a:lstStyle/>
              <a:p>
                <a:r>
                  <a:rPr lang="en-GB">
                    <a:noFill/>
                  </a:rPr>
                  <a:t> </a:t>
                </a:r>
              </a:p>
            </p:txBody>
          </p:sp>
        </mc:Fallback>
      </mc:AlternateContent>
      <p:sp>
        <p:nvSpPr>
          <p:cNvPr id="11" name="Oval 10">
            <a:extLst>
              <a:ext uri="{FF2B5EF4-FFF2-40B4-BE49-F238E27FC236}">
                <a16:creationId xmlns:a16="http://schemas.microsoft.com/office/drawing/2014/main" id="{F728B0D6-1B24-5342-F30B-B7F091B8B927}"/>
              </a:ext>
            </a:extLst>
          </p:cNvPr>
          <p:cNvSpPr/>
          <p:nvPr/>
        </p:nvSpPr>
        <p:spPr>
          <a:xfrm rot="19275545">
            <a:off x="589487" y="3549058"/>
            <a:ext cx="3384000" cy="792000"/>
          </a:xfrm>
          <a:prstGeom prst="ellipse">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202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P spid="10" grpId="0" animBg="1"/>
      <p:bldP spid="16" grpId="0"/>
      <p:bldP spid="17"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9D29E-DF5A-39FF-9FE7-DD6E3F1BE18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45E459-CE2F-4E28-D021-C3B2C8BBBDA9}"/>
              </a:ext>
            </a:extLst>
          </p:cNvPr>
          <p:cNvSpPr>
            <a:spLocks noGrp="1"/>
          </p:cNvSpPr>
          <p:nvPr>
            <p:ph idx="1"/>
          </p:nvPr>
        </p:nvSpPr>
        <p:spPr>
          <a:xfrm>
            <a:off x="224835" y="534606"/>
            <a:ext cx="9177622" cy="612000"/>
          </a:xfrm>
        </p:spPr>
        <p:txBody>
          <a:bodyPr>
            <a:normAutofit/>
          </a:bodyPr>
          <a:lstStyle/>
          <a:p>
            <a:pPr>
              <a:buFont typeface="Wingdings" panose="05000000000000000000" pitchFamily="2" charset="2"/>
              <a:buChar char="Ø"/>
            </a:pPr>
            <a:r>
              <a:rPr lang="en-GB" sz="1800" i="1" dirty="0">
                <a:solidFill>
                  <a:srgbClr val="000000"/>
                </a:solidFill>
              </a:rPr>
              <a:t> </a:t>
            </a:r>
            <a:r>
              <a:rPr lang="en-GB" sz="1800" i="1" dirty="0" err="1">
                <a:solidFill>
                  <a:srgbClr val="000000"/>
                </a:solidFill>
              </a:rPr>
              <a:t>dispersionFoam</a:t>
            </a:r>
            <a:r>
              <a:rPr lang="en-GB" sz="1800" i="1" dirty="0">
                <a:solidFill>
                  <a:srgbClr val="000000"/>
                </a:solidFill>
              </a:rPr>
              <a:t>*</a:t>
            </a:r>
            <a:r>
              <a:rPr lang="en-GB" sz="1800" dirty="0">
                <a:solidFill>
                  <a:srgbClr val="000000"/>
                </a:solidFill>
              </a:rPr>
              <a:t> solver in </a:t>
            </a:r>
            <a:r>
              <a:rPr lang="en-GB" sz="1800" b="1" dirty="0">
                <a:solidFill>
                  <a:srgbClr val="000000"/>
                </a:solidFill>
              </a:rPr>
              <a:t>GeoChemFoam accurately quantifies dispersion on a micro-CT image </a:t>
            </a:r>
            <a:r>
              <a:rPr lang="en-GB" sz="1800" dirty="0">
                <a:solidFill>
                  <a:srgbClr val="000000"/>
                </a:solidFill>
              </a:rPr>
              <a:t>of the rock sample – solves a closure problem</a:t>
            </a:r>
            <a:endParaRPr lang="en-GB" sz="1800" dirty="0"/>
          </a:p>
          <a:p>
            <a:pPr>
              <a:buFont typeface="Wingdings" panose="05000000000000000000" pitchFamily="2" charset="2"/>
              <a:buChar char="Ø"/>
            </a:pPr>
            <a:endParaRPr lang="en-GB" sz="1800" dirty="0"/>
          </a:p>
          <a:p>
            <a:pPr marL="742950" lvl="1" indent="-285750"/>
            <a:endParaRPr lang="en-GB" sz="1800" dirty="0"/>
          </a:p>
          <a:p>
            <a:pPr marL="742950" lvl="1" indent="-285750"/>
            <a:endParaRPr lang="en-GB" sz="1800" dirty="0"/>
          </a:p>
          <a:p>
            <a:pPr marL="742950" lvl="1" indent="-285750"/>
            <a:endParaRPr lang="en-GB" sz="1800" dirty="0"/>
          </a:p>
          <a:p>
            <a:endParaRPr lang="en-GB" sz="1800" dirty="0"/>
          </a:p>
        </p:txBody>
      </p:sp>
      <p:sp>
        <p:nvSpPr>
          <p:cNvPr id="4" name="Title 1">
            <a:extLst>
              <a:ext uri="{FF2B5EF4-FFF2-40B4-BE49-F238E27FC236}">
                <a16:creationId xmlns:a16="http://schemas.microsoft.com/office/drawing/2014/main" id="{E21C8A03-9785-D8F8-FA3C-49CEA96D4F48}"/>
              </a:ext>
            </a:extLst>
          </p:cNvPr>
          <p:cNvSpPr txBox="1">
            <a:spLocks/>
          </p:cNvSpPr>
          <p:nvPr/>
        </p:nvSpPr>
        <p:spPr>
          <a:xfrm>
            <a:off x="0" y="0"/>
            <a:ext cx="10515600" cy="53460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Calculating dispersivity in GeoChemFoam</a:t>
            </a:r>
          </a:p>
        </p:txBody>
      </p:sp>
      <p:pic>
        <p:nvPicPr>
          <p:cNvPr id="5" name="Picture 2">
            <a:extLst>
              <a:ext uri="{FF2B5EF4-FFF2-40B4-BE49-F238E27FC236}">
                <a16:creationId xmlns:a16="http://schemas.microsoft.com/office/drawing/2014/main" id="{F517C103-A94E-7152-03C1-BFDC3B7953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37" t="7915" r="27018" b="8702"/>
          <a:stretch>
            <a:fillRect/>
          </a:stretch>
        </p:blipFill>
        <p:spPr bwMode="auto">
          <a:xfrm>
            <a:off x="9570532" y="3720774"/>
            <a:ext cx="2070422" cy="21208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7AD7A92-EA55-9CC9-E949-73FA6017DAAA}"/>
                  </a:ext>
                </a:extLst>
              </p:cNvPr>
              <p:cNvSpPr txBox="1"/>
              <p:nvPr/>
            </p:nvSpPr>
            <p:spPr>
              <a:xfrm>
                <a:off x="9286875" y="5717242"/>
                <a:ext cx="2637736" cy="830997"/>
              </a:xfrm>
              <a:prstGeom prst="rect">
                <a:avLst/>
              </a:prstGeom>
              <a:noFill/>
            </p:spPr>
            <p:txBody>
              <a:bodyPr wrap="square" rtlCol="0">
                <a:spAutoFit/>
              </a:bodyPr>
              <a:lstStyle/>
              <a:p>
                <a:pPr algn="ctr"/>
                <a:r>
                  <a:rPr lang="en-GB" sz="1600" dirty="0"/>
                  <a:t>Computational domain: porosity </a:t>
                </a:r>
                <a14:m>
                  <m:oMath xmlns:m="http://schemas.openxmlformats.org/officeDocument/2006/math">
                    <m:r>
                      <a:rPr lang="en-GB" sz="1600" b="0" i="1" smtClean="0">
                        <a:latin typeface="Cambria Math" panose="02040503050406030204" pitchFamily="18" charset="0"/>
                      </a:rPr>
                      <m:t>𝜙</m:t>
                    </m:r>
                  </m:oMath>
                </a14:m>
                <a:r>
                  <a:rPr lang="en-GB" sz="1600" dirty="0"/>
                  <a:t> &amp; permeability </a:t>
                </a:r>
                <a14:m>
                  <m:oMath xmlns:m="http://schemas.openxmlformats.org/officeDocument/2006/math">
                    <m:r>
                      <a:rPr lang="en-GB" sz="1600" b="0" i="1" smtClean="0">
                        <a:latin typeface="Cambria Math" panose="02040503050406030204" pitchFamily="18" charset="0"/>
                      </a:rPr>
                      <m:t>𝑘</m:t>
                    </m:r>
                  </m:oMath>
                </a14:m>
                <a:r>
                  <a:rPr lang="en-GB" sz="1600" dirty="0"/>
                  <a:t> specified per voxel. </a:t>
                </a:r>
              </a:p>
            </p:txBody>
          </p:sp>
        </mc:Choice>
        <mc:Fallback xmlns="">
          <p:sp>
            <p:nvSpPr>
              <p:cNvPr id="6" name="TextBox 5">
                <a:extLst>
                  <a:ext uri="{FF2B5EF4-FFF2-40B4-BE49-F238E27FC236}">
                    <a16:creationId xmlns:a16="http://schemas.microsoft.com/office/drawing/2014/main" id="{87AD7A92-EA55-9CC9-E949-73FA6017DAAA}"/>
                  </a:ext>
                </a:extLst>
              </p:cNvPr>
              <p:cNvSpPr txBox="1">
                <a:spLocks noRot="1" noChangeAspect="1" noMove="1" noResize="1" noEditPoints="1" noAdjustHandles="1" noChangeArrowheads="1" noChangeShapeType="1" noTextEdit="1"/>
              </p:cNvSpPr>
              <p:nvPr/>
            </p:nvSpPr>
            <p:spPr>
              <a:xfrm>
                <a:off x="9286875" y="5717242"/>
                <a:ext cx="2637736" cy="830997"/>
              </a:xfrm>
              <a:prstGeom prst="rect">
                <a:avLst/>
              </a:prstGeom>
              <a:blipFill>
                <a:blip r:embed="rId5"/>
                <a:stretch>
                  <a:fillRect t="-2206" b="-8824"/>
                </a:stretch>
              </a:blipFill>
            </p:spPr>
            <p:txBody>
              <a:bodyPr/>
              <a:lstStyle/>
              <a:p>
                <a:r>
                  <a:rPr lang="en-GB">
                    <a:noFill/>
                  </a:rPr>
                  <a:t> </a:t>
                </a:r>
              </a:p>
            </p:txBody>
          </p:sp>
        </mc:Fallback>
      </mc:AlternateContent>
      <p:sp>
        <p:nvSpPr>
          <p:cNvPr id="8" name="TextBox 7">
            <a:extLst>
              <a:ext uri="{FF2B5EF4-FFF2-40B4-BE49-F238E27FC236}">
                <a16:creationId xmlns:a16="http://schemas.microsoft.com/office/drawing/2014/main" id="{524A36F0-26F0-3D6B-F653-C3FE6034D831}"/>
              </a:ext>
            </a:extLst>
          </p:cNvPr>
          <p:cNvSpPr txBox="1"/>
          <p:nvPr/>
        </p:nvSpPr>
        <p:spPr>
          <a:xfrm>
            <a:off x="9440924" y="3149937"/>
            <a:ext cx="2329639" cy="338554"/>
          </a:xfrm>
          <a:prstGeom prst="rect">
            <a:avLst/>
          </a:prstGeom>
          <a:noFill/>
        </p:spPr>
        <p:txBody>
          <a:bodyPr wrap="square" rtlCol="0">
            <a:spAutoFit/>
          </a:bodyPr>
          <a:lstStyle/>
          <a:p>
            <a:pPr algn="ctr"/>
            <a:r>
              <a:rPr lang="en-GB" sz="1600" dirty="0"/>
              <a:t>CT image</a:t>
            </a:r>
          </a:p>
        </p:txBody>
      </p:sp>
      <p:cxnSp>
        <p:nvCxnSpPr>
          <p:cNvPr id="9" name="Straight Arrow Connector 8">
            <a:extLst>
              <a:ext uri="{FF2B5EF4-FFF2-40B4-BE49-F238E27FC236}">
                <a16:creationId xmlns:a16="http://schemas.microsoft.com/office/drawing/2014/main" id="{9FA28446-A748-A299-FC29-0AA4CFB72655}"/>
              </a:ext>
            </a:extLst>
          </p:cNvPr>
          <p:cNvCxnSpPr>
            <a:cxnSpLocks/>
          </p:cNvCxnSpPr>
          <p:nvPr/>
        </p:nvCxnSpPr>
        <p:spPr>
          <a:xfrm rot="16200000" flipH="1">
            <a:off x="10407743" y="3643974"/>
            <a:ext cx="396000" cy="0"/>
          </a:xfrm>
          <a:prstGeom prst="straightConnector1">
            <a:avLst/>
          </a:prstGeom>
          <a:ln w="2540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10" name="Rectangle: Rounded Corners 9">
            <a:extLst>
              <a:ext uri="{FF2B5EF4-FFF2-40B4-BE49-F238E27FC236}">
                <a16:creationId xmlns:a16="http://schemas.microsoft.com/office/drawing/2014/main" id="{72313442-D879-F9BD-24D2-0AB835EF914A}"/>
              </a:ext>
            </a:extLst>
          </p:cNvPr>
          <p:cNvSpPr/>
          <p:nvPr/>
        </p:nvSpPr>
        <p:spPr>
          <a:xfrm>
            <a:off x="9316347" y="827375"/>
            <a:ext cx="2578793" cy="5832000"/>
          </a:xfrm>
          <a:prstGeom prst="round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E280C76-564B-5ED7-F126-189B4D52FE19}"/>
              </a:ext>
            </a:extLst>
          </p:cNvPr>
          <p:cNvSpPr txBox="1"/>
          <p:nvPr/>
        </p:nvSpPr>
        <p:spPr>
          <a:xfrm>
            <a:off x="9253315" y="875503"/>
            <a:ext cx="2704855" cy="338554"/>
          </a:xfrm>
          <a:prstGeom prst="rect">
            <a:avLst/>
          </a:prstGeom>
          <a:noFill/>
        </p:spPr>
        <p:txBody>
          <a:bodyPr wrap="square" rtlCol="0">
            <a:spAutoFit/>
          </a:bodyPr>
          <a:lstStyle/>
          <a:p>
            <a:pPr algn="ctr"/>
            <a:r>
              <a:rPr lang="en-GB" sz="1600" dirty="0"/>
              <a:t>In GeoChemFoam model:</a:t>
            </a:r>
          </a:p>
        </p:txBody>
      </p:sp>
      <p:pic>
        <p:nvPicPr>
          <p:cNvPr id="2" name="Picture 1">
            <a:extLst>
              <a:ext uri="{FF2B5EF4-FFF2-40B4-BE49-F238E27FC236}">
                <a16:creationId xmlns:a16="http://schemas.microsoft.com/office/drawing/2014/main" id="{610D9AA3-AB4C-BD8C-4EF4-E7CA3CAE4E3D}"/>
              </a:ext>
            </a:extLst>
          </p:cNvPr>
          <p:cNvPicPr>
            <a:picLocks noChangeAspect="1"/>
          </p:cNvPicPr>
          <p:nvPr/>
        </p:nvPicPr>
        <p:blipFill>
          <a:blip r:embed="rId6"/>
          <a:stretch>
            <a:fillRect/>
          </a:stretch>
        </p:blipFill>
        <p:spPr>
          <a:xfrm>
            <a:off x="1064809" y="2218350"/>
            <a:ext cx="6962142" cy="3420000"/>
          </a:xfrm>
          <a:prstGeom prst="rect">
            <a:avLst/>
          </a:prstGeom>
        </p:spPr>
      </p:pic>
      <p:pic>
        <p:nvPicPr>
          <p:cNvPr id="12" name="Picture 11" descr="A blue circle with black specks&#10;&#10;AI-generated content may be incorrect.">
            <a:extLst>
              <a:ext uri="{FF2B5EF4-FFF2-40B4-BE49-F238E27FC236}">
                <a16:creationId xmlns:a16="http://schemas.microsoft.com/office/drawing/2014/main" id="{BF1DCF23-45A2-16AB-0B65-3165F51034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5743" y="1169937"/>
            <a:ext cx="1980000" cy="1980000"/>
          </a:xfrm>
          <a:prstGeom prst="rect">
            <a:avLst/>
          </a:prstGeom>
        </p:spPr>
      </p:pic>
      <p:sp>
        <p:nvSpPr>
          <p:cNvPr id="13" name="Slide Number Placeholder 12">
            <a:extLst>
              <a:ext uri="{FF2B5EF4-FFF2-40B4-BE49-F238E27FC236}">
                <a16:creationId xmlns:a16="http://schemas.microsoft.com/office/drawing/2014/main" id="{AFAB099E-B911-BACA-C30F-7D44972FA07F}"/>
              </a:ext>
            </a:extLst>
          </p:cNvPr>
          <p:cNvSpPr>
            <a:spLocks noGrp="1"/>
          </p:cNvSpPr>
          <p:nvPr>
            <p:ph type="sldNum" sz="quarter" idx="12"/>
          </p:nvPr>
        </p:nvSpPr>
        <p:spPr>
          <a:xfrm>
            <a:off x="9448800" y="6492875"/>
            <a:ext cx="2743200" cy="365125"/>
          </a:xfrm>
        </p:spPr>
        <p:txBody>
          <a:bodyPr/>
          <a:lstStyle/>
          <a:p>
            <a:fld id="{E1C61784-29D1-4D09-8602-AD5BB8017E24}" type="slidenum">
              <a:rPr lang="en-GB" smtClean="0"/>
              <a:t>16</a:t>
            </a:fld>
            <a:endParaRPr lang="en-GB"/>
          </a:p>
        </p:txBody>
      </p:sp>
      <p:sp>
        <p:nvSpPr>
          <p:cNvPr id="14" name="TextBox 13">
            <a:extLst>
              <a:ext uri="{FF2B5EF4-FFF2-40B4-BE49-F238E27FC236}">
                <a16:creationId xmlns:a16="http://schemas.microsoft.com/office/drawing/2014/main" id="{CF7E8B76-2BC9-D8CF-2A4F-6DBCD9BB6554}"/>
              </a:ext>
            </a:extLst>
          </p:cNvPr>
          <p:cNvSpPr txBox="1"/>
          <p:nvPr/>
        </p:nvSpPr>
        <p:spPr>
          <a:xfrm>
            <a:off x="140450" y="6550223"/>
            <a:ext cx="6281740" cy="261610"/>
          </a:xfrm>
          <a:prstGeom prst="rect">
            <a:avLst/>
          </a:prstGeom>
          <a:noFill/>
        </p:spPr>
        <p:txBody>
          <a:bodyPr wrap="square" rtlCol="0">
            <a:spAutoFit/>
          </a:bodyPr>
          <a:lstStyle/>
          <a:p>
            <a:r>
              <a:rPr lang="en-GB" sz="1100" i="1" dirty="0"/>
              <a:t>*Maes &amp; Menke,  Journal of Environmental Chemical Engineering (2024)</a:t>
            </a:r>
          </a:p>
        </p:txBody>
      </p:sp>
      <p:sp>
        <p:nvSpPr>
          <p:cNvPr id="16" name="TextBox 15">
            <a:extLst>
              <a:ext uri="{FF2B5EF4-FFF2-40B4-BE49-F238E27FC236}">
                <a16:creationId xmlns:a16="http://schemas.microsoft.com/office/drawing/2014/main" id="{1EFA9C3D-F2F0-F298-A3E4-DBDB820505B0}"/>
              </a:ext>
            </a:extLst>
          </p:cNvPr>
          <p:cNvSpPr txBox="1"/>
          <p:nvPr/>
        </p:nvSpPr>
        <p:spPr>
          <a:xfrm>
            <a:off x="233831" y="5770100"/>
            <a:ext cx="8756184" cy="715089"/>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r>
              <a:rPr lang="en-GB" sz="1800" dirty="0">
                <a:solidFill>
                  <a:srgbClr val="000000"/>
                </a:solidFill>
              </a:rPr>
              <a:t>GeoChemFoam links flow experiments &amp; PHREEQC model, eliminating the need to guess dispersivity (or use as a fitting parameter)</a:t>
            </a:r>
          </a:p>
        </p:txBody>
      </p:sp>
      <p:pic>
        <p:nvPicPr>
          <p:cNvPr id="17" name="Picture 16">
            <a:extLst>
              <a:ext uri="{FF2B5EF4-FFF2-40B4-BE49-F238E27FC236}">
                <a16:creationId xmlns:a16="http://schemas.microsoft.com/office/drawing/2014/main" id="{0B206CCE-036F-399F-F76A-5A1E53B2DC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07699" y="22889"/>
            <a:ext cx="1384299" cy="73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C50E48-DD45-9347-0941-9B50ED28DE22}"/>
                  </a:ext>
                </a:extLst>
              </p:cNvPr>
              <p:cNvSpPr txBox="1"/>
              <p:nvPr/>
            </p:nvSpPr>
            <p:spPr>
              <a:xfrm>
                <a:off x="224835" y="1003159"/>
                <a:ext cx="8965450" cy="1373196"/>
              </a:xfrm>
              <a:prstGeom prst="rect">
                <a:avLst/>
              </a:prstGeom>
              <a:noFill/>
            </p:spPr>
            <p:txBody>
              <a:bodyPr wrap="square">
                <a:spAutoFit/>
              </a:bodyPr>
              <a:lstStyle/>
              <a:p>
                <a:pPr>
                  <a:buFont typeface="Wingdings" panose="05000000000000000000" pitchFamily="2" charset="2"/>
                  <a:buChar char="Ø"/>
                </a:pPr>
                <a:r>
                  <a:rPr lang="en-GB" dirty="0">
                    <a:solidFill>
                      <a:srgbClr val="000000"/>
                    </a:solidFill>
                  </a:rPr>
                  <a:t> GeoChemFoam computes </a:t>
                </a:r>
                <a14:m>
                  <m:oMath xmlns:m="http://schemas.openxmlformats.org/officeDocument/2006/math">
                    <m:sSub>
                      <m:sSubPr>
                        <m:ctrlPr>
                          <a:rPr lang="en-GB" i="1">
                            <a:solidFill>
                              <a:srgbClr val="DD632F"/>
                            </a:solidFill>
                            <a:latin typeface="Cambria Math" panose="02040503050406030204" pitchFamily="18" charset="0"/>
                          </a:rPr>
                        </m:ctrlPr>
                      </m:sSubPr>
                      <m:e>
                        <m:r>
                          <a:rPr lang="en-GB" i="1">
                            <a:solidFill>
                              <a:srgbClr val="DD632F"/>
                            </a:solidFill>
                            <a:latin typeface="Cambria Math" panose="02040503050406030204" pitchFamily="18" charset="0"/>
                          </a:rPr>
                          <m:t>𝐷</m:t>
                        </m:r>
                      </m:e>
                      <m:sub>
                        <m:r>
                          <a:rPr lang="en-GB" i="1">
                            <a:solidFill>
                              <a:srgbClr val="DD632F"/>
                            </a:solidFill>
                            <a:latin typeface="Cambria Math" panose="02040503050406030204" pitchFamily="18" charset="0"/>
                          </a:rPr>
                          <m:t>𝐿</m:t>
                        </m:r>
                      </m:sub>
                    </m:sSub>
                    <m:r>
                      <m:rPr>
                        <m:nor/>
                      </m:rPr>
                      <a:rPr lang="en-GB" dirty="0">
                        <a:solidFill>
                          <a:srgbClr val="DD632F"/>
                        </a:solidFill>
                      </a:rPr>
                      <m:t> </m:t>
                    </m:r>
                    <m:r>
                      <a:rPr lang="en-GB" i="1">
                        <a:solidFill>
                          <a:srgbClr val="DD632F"/>
                        </a:solidFill>
                        <a:latin typeface="Cambria Math" panose="02040503050406030204" pitchFamily="18" charset="0"/>
                      </a:rPr>
                      <m:t>=1.235</m:t>
                    </m:r>
                    <m:r>
                      <a:rPr lang="en-GB" i="1">
                        <a:solidFill>
                          <a:srgbClr val="DD632F"/>
                        </a:solidFill>
                        <a:latin typeface="Cambria Math" panose="02040503050406030204" pitchFamily="18" charset="0"/>
                      </a:rPr>
                      <m:t>𝑒</m:t>
                    </m:r>
                    <m:r>
                      <a:rPr lang="en-GB" i="1">
                        <a:solidFill>
                          <a:srgbClr val="DD632F"/>
                        </a:solidFill>
                        <a:latin typeface="Cambria Math" panose="02040503050406030204" pitchFamily="18" charset="0"/>
                      </a:rPr>
                      <m:t>−9</m:t>
                    </m:r>
                    <m:sSup>
                      <m:sSupPr>
                        <m:ctrlPr>
                          <a:rPr lang="en-GB" b="0" i="1" smtClean="0">
                            <a:solidFill>
                              <a:srgbClr val="DD632F"/>
                            </a:solidFill>
                            <a:latin typeface="Cambria Math" panose="02040503050406030204" pitchFamily="18" charset="0"/>
                          </a:rPr>
                        </m:ctrlPr>
                      </m:sSupPr>
                      <m:e>
                        <m:r>
                          <a:rPr lang="en-GB" b="0" i="1" smtClean="0">
                            <a:solidFill>
                              <a:srgbClr val="DD632F"/>
                            </a:solidFill>
                            <a:latin typeface="Cambria Math" panose="02040503050406030204" pitchFamily="18" charset="0"/>
                          </a:rPr>
                          <m:t> </m:t>
                        </m:r>
                        <m:r>
                          <a:rPr lang="en-GB" b="0" i="1" smtClean="0">
                            <a:solidFill>
                              <a:srgbClr val="DD632F"/>
                            </a:solidFill>
                            <a:latin typeface="Cambria Math" panose="02040503050406030204" pitchFamily="18" charset="0"/>
                          </a:rPr>
                          <m:t>𝑚</m:t>
                        </m:r>
                      </m:e>
                      <m:sup>
                        <m:r>
                          <a:rPr lang="en-GB" b="0" i="1" smtClean="0">
                            <a:solidFill>
                              <a:srgbClr val="DD632F"/>
                            </a:solidFill>
                            <a:latin typeface="Cambria Math" panose="02040503050406030204" pitchFamily="18" charset="0"/>
                          </a:rPr>
                          <m:t>2</m:t>
                        </m:r>
                      </m:sup>
                    </m:sSup>
                    <m:r>
                      <a:rPr lang="en-GB" b="0" i="1" smtClean="0">
                        <a:solidFill>
                          <a:srgbClr val="DD632F"/>
                        </a:solidFill>
                        <a:latin typeface="Cambria Math" panose="02040503050406030204" pitchFamily="18" charset="0"/>
                      </a:rPr>
                      <m:t>/</m:t>
                    </m:r>
                    <m:r>
                      <a:rPr lang="en-GB" b="0" i="1" smtClean="0">
                        <a:solidFill>
                          <a:srgbClr val="DD632F"/>
                        </a:solidFill>
                        <a:latin typeface="Cambria Math" panose="02040503050406030204" pitchFamily="18" charset="0"/>
                      </a:rPr>
                      <m:t>𝑠</m:t>
                    </m:r>
                  </m:oMath>
                </a14:m>
                <a:endParaRPr lang="en-GB" i="1" dirty="0">
                  <a:solidFill>
                    <a:srgbClr val="DD632F"/>
                  </a:solidFill>
                  <a:latin typeface="Cambria Math" panose="02040503050406030204" pitchFamily="18" charset="0"/>
                </a:endParaRPr>
              </a:p>
              <a:p>
                <a:pPr marL="742950" lvl="1" indent="-285750">
                  <a:buFont typeface="Arial" panose="020B0604020202020204" pitchFamily="34" charset="0"/>
                  <a:buChar char="•"/>
                </a:pP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𝐷</m:t>
                        </m:r>
                      </m:e>
                      <m:sub>
                        <m:r>
                          <a:rPr lang="en-GB" sz="1600" i="1">
                            <a:latin typeface="Cambria Math" panose="02040503050406030204" pitchFamily="18" charset="0"/>
                          </a:rPr>
                          <m:t>𝐿</m:t>
                        </m:r>
                      </m:sub>
                    </m:sSub>
                    <m:r>
                      <a:rPr lang="en-GB" sz="1600" i="1">
                        <a:latin typeface="Cambria Math" panose="02040503050406030204" pitchFamily="18" charset="0"/>
                      </a:rPr>
                      <m:t>=</m:t>
                    </m:r>
                    <m:sSub>
                      <m:sSubPr>
                        <m:ctrlPr>
                          <a:rPr lang="en-GB" sz="1600" b="0" i="1" smtClean="0">
                            <a:latin typeface="Cambria Math" panose="02040503050406030204" pitchFamily="18" charset="0"/>
                          </a:rPr>
                        </m:ctrlPr>
                      </m:sSubPr>
                      <m:e>
                        <m:r>
                          <a:rPr lang="en-GB" sz="1600" i="1">
                            <a:latin typeface="Cambria Math" panose="02040503050406030204" pitchFamily="18" charset="0"/>
                          </a:rPr>
                          <m:t>𝛼</m:t>
                        </m:r>
                      </m:e>
                      <m:sub>
                        <m:r>
                          <a:rPr lang="en-GB" sz="1600" b="0" i="1" smtClean="0">
                            <a:latin typeface="Cambria Math" panose="02040503050406030204" pitchFamily="18" charset="0"/>
                          </a:rPr>
                          <m:t>𝐿</m:t>
                        </m:r>
                      </m:sub>
                    </m:sSub>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𝑢</m:t>
                        </m:r>
                      </m:e>
                      <m:sub>
                        <m:r>
                          <a:rPr lang="en-GB" sz="1600" b="0" i="1" smtClean="0">
                            <a:latin typeface="Cambria Math" panose="02040503050406030204" pitchFamily="18" charset="0"/>
                          </a:rPr>
                          <m:t>𝑝</m:t>
                        </m:r>
                      </m:sub>
                    </m:sSub>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𝐷</m:t>
                        </m:r>
                      </m:e>
                      <m:sub>
                        <m:r>
                          <a:rPr lang="en-GB" sz="1600" i="1">
                            <a:latin typeface="Cambria Math" panose="02040503050406030204" pitchFamily="18" charset="0"/>
                          </a:rPr>
                          <m:t>𝑚</m:t>
                        </m:r>
                      </m:sub>
                    </m:sSub>
                    <m:r>
                      <a:rPr lang="en-GB" sz="1600" b="0" i="1" smtClean="0">
                        <a:latin typeface="Cambria Math" panose="02040503050406030204" pitchFamily="18" charset="0"/>
                      </a:rPr>
                      <m:t>,  </m:t>
                    </m:r>
                  </m:oMath>
                </a14:m>
                <a:br>
                  <a:rPr lang="en-GB" sz="1600" b="0" i="1" dirty="0">
                    <a:latin typeface="Cambria Math" panose="02040503050406030204" pitchFamily="18" charset="0"/>
                  </a:rPr>
                </a:b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𝐷</m:t>
                        </m:r>
                      </m:e>
                      <m:sub>
                        <m:r>
                          <a:rPr lang="en-GB" sz="1600" i="1">
                            <a:latin typeface="Cambria Math" panose="02040503050406030204" pitchFamily="18" charset="0"/>
                          </a:rPr>
                          <m:t>𝑚</m:t>
                        </m:r>
                      </m:sub>
                    </m:sSub>
                    <m:r>
                      <a:rPr lang="en-GB" sz="1600" i="1">
                        <a:latin typeface="Cambria Math" panose="02040503050406030204" pitchFamily="18" charset="0"/>
                      </a:rPr>
                      <m:t>=0.4</m:t>
                    </m:r>
                    <m:r>
                      <a:rPr lang="en-GB" sz="1600" b="0" i="1" smtClean="0">
                        <a:latin typeface="Cambria Math" panose="02040503050406030204" pitchFamily="18" charset="0"/>
                      </a:rPr>
                      <m:t>𝑒</m:t>
                    </m:r>
                    <m:r>
                      <a:rPr lang="en-GB" sz="1600" i="1">
                        <a:latin typeface="Cambria Math" panose="02040503050406030204" pitchFamily="18" charset="0"/>
                      </a:rPr>
                      <m:t>−9</m:t>
                    </m:r>
                    <m:sSup>
                      <m:sSupPr>
                        <m:ctrlPr>
                          <a:rPr lang="en-GB" sz="1600" i="1">
                            <a:latin typeface="Cambria Math" panose="02040503050406030204" pitchFamily="18" charset="0"/>
                          </a:rPr>
                        </m:ctrlPr>
                      </m:sSupPr>
                      <m:e>
                        <m:r>
                          <a:rPr lang="en-GB" sz="1600" i="1">
                            <a:latin typeface="Cambria Math" panose="02040503050406030204" pitchFamily="18" charset="0"/>
                          </a:rPr>
                          <m:t>𝑚</m:t>
                        </m:r>
                      </m:e>
                      <m:sup>
                        <m:r>
                          <a:rPr lang="en-GB" sz="1600" i="1">
                            <a:latin typeface="Cambria Math" panose="02040503050406030204" pitchFamily="18" charset="0"/>
                          </a:rPr>
                          <m:t>2</m:t>
                        </m:r>
                      </m:sup>
                    </m:sSup>
                    <m:r>
                      <a:rPr lang="en-GB" sz="1600" i="1">
                        <a:latin typeface="Cambria Math" panose="02040503050406030204" pitchFamily="18" charset="0"/>
                      </a:rPr>
                      <m:t>/</m:t>
                    </m:r>
                    <m:r>
                      <a:rPr lang="en-GB" sz="1600" i="1">
                        <a:latin typeface="Cambria Math" panose="02040503050406030204" pitchFamily="18" charset="0"/>
                      </a:rPr>
                      <m:t>𝑠</m:t>
                    </m:r>
                  </m:oMath>
                </a14:m>
                <a:r>
                  <a:rPr lang="en-GB" sz="1600" dirty="0"/>
                  <a:t> (fluorescein) </a:t>
                </a:r>
                <a:r>
                  <a:rPr lang="en-GB" sz="1600" dirty="0">
                    <a:sym typeface="Wingdings" panose="05000000000000000000" pitchFamily="2" charset="2"/>
                  </a:rPr>
                  <a:t> </a:t>
                </a:r>
                <a14:m>
                  <m:oMath xmlns:m="http://schemas.openxmlformats.org/officeDocument/2006/math">
                    <m:sSub>
                      <m:sSubPr>
                        <m:ctrlPr>
                          <a:rPr lang="en-GB" sz="1600" i="1">
                            <a:solidFill>
                              <a:srgbClr val="DD632F"/>
                            </a:solidFill>
                            <a:latin typeface="Cambria Math" panose="02040503050406030204" pitchFamily="18" charset="0"/>
                          </a:rPr>
                        </m:ctrlPr>
                      </m:sSubPr>
                      <m:e>
                        <m:r>
                          <a:rPr lang="en-GB" sz="1600" i="1">
                            <a:solidFill>
                              <a:srgbClr val="DD632F"/>
                            </a:solidFill>
                            <a:latin typeface="Cambria Math" panose="02040503050406030204" pitchFamily="18" charset="0"/>
                          </a:rPr>
                          <m:t>𝛼</m:t>
                        </m:r>
                      </m:e>
                      <m:sub>
                        <m:r>
                          <a:rPr lang="en-GB" sz="1600" i="1">
                            <a:solidFill>
                              <a:srgbClr val="DD632F"/>
                            </a:solidFill>
                            <a:latin typeface="Cambria Math" panose="02040503050406030204" pitchFamily="18" charset="0"/>
                          </a:rPr>
                          <m:t>𝐿</m:t>
                        </m:r>
                      </m:sub>
                    </m:sSub>
                    <m:r>
                      <a:rPr lang="en-GB" sz="1600" i="1">
                        <a:solidFill>
                          <a:srgbClr val="DD632F"/>
                        </a:solidFill>
                        <a:latin typeface="Cambria Math" panose="02040503050406030204" pitchFamily="18" charset="0"/>
                      </a:rPr>
                      <m:t>=7.5</m:t>
                    </m:r>
                    <m:r>
                      <a:rPr lang="en-GB" sz="1600" i="1">
                        <a:solidFill>
                          <a:srgbClr val="DD632F"/>
                        </a:solidFill>
                        <a:latin typeface="Cambria Math" panose="02040503050406030204" pitchFamily="18" charset="0"/>
                      </a:rPr>
                      <m:t>𝑒</m:t>
                    </m:r>
                    <m:r>
                      <a:rPr lang="en-GB" sz="1600" i="1">
                        <a:solidFill>
                          <a:srgbClr val="DD632F"/>
                        </a:solidFill>
                        <a:latin typeface="Cambria Math" panose="02040503050406030204" pitchFamily="18" charset="0"/>
                      </a:rPr>
                      <m:t>−4</m:t>
                    </m:r>
                    <m:r>
                      <m:rPr>
                        <m:sty m:val="p"/>
                      </m:rPr>
                      <a:rPr lang="en-GB" sz="1600">
                        <a:solidFill>
                          <a:srgbClr val="DD632F"/>
                        </a:solidFill>
                        <a:latin typeface="Cambria Math" panose="02040503050406030204" pitchFamily="18" charset="0"/>
                      </a:rPr>
                      <m:t>m</m:t>
                    </m:r>
                  </m:oMath>
                </a14:m>
                <a:r>
                  <a:rPr lang="en-GB" sz="1600" dirty="0">
                    <a:solidFill>
                      <a:srgbClr val="000000"/>
                    </a:solidFill>
                  </a:rPr>
                  <a:t> </a:t>
                </a:r>
              </a:p>
              <a:p>
                <a:pPr marL="742950" lvl="1" indent="-285750">
                  <a:buFont typeface="Arial" panose="020B0604020202020204" pitchFamily="34" charset="0"/>
                  <a:buChar char="•"/>
                </a:pPr>
                <a:r>
                  <a:rPr lang="en-GB" sz="1600" dirty="0"/>
                  <a:t>Feedback DRP-informed value of dispersion to </a:t>
                </a:r>
                <a:r>
                  <a:rPr lang="en-GB" sz="1600" dirty="0" err="1"/>
                  <a:t>Phreeqc</a:t>
                </a:r>
                <a:r>
                  <a:rPr lang="en-GB" sz="1600" dirty="0"/>
                  <a:t> 1D </a:t>
                </a:r>
                <a:r>
                  <a:rPr lang="en-GB" sz="1600" dirty="0">
                    <a:solidFill>
                      <a:srgbClr val="000000"/>
                    </a:solidFill>
                  </a:rPr>
                  <a:t>(</a:t>
                </a:r>
                <a:r>
                  <a:rPr lang="en-GB" sz="1600" b="1" dirty="0">
                    <a:solidFill>
                      <a:srgbClr val="DD632F"/>
                    </a:solidFill>
                  </a:rPr>
                  <a:t>orange</a:t>
                </a:r>
                <a:r>
                  <a:rPr lang="en-GB" sz="1600" dirty="0">
                    <a:solidFill>
                      <a:schemeClr val="bg1"/>
                    </a:solidFill>
                  </a:rPr>
                  <a:t> </a:t>
                </a:r>
                <a:r>
                  <a:rPr lang="en-GB" sz="1600" dirty="0">
                    <a:solidFill>
                      <a:srgbClr val="000000"/>
                    </a:solidFill>
                  </a:rPr>
                  <a:t>line)</a:t>
                </a:r>
                <a:r>
                  <a:rPr lang="en-GB" sz="1600" dirty="0"/>
                  <a:t> – excellent agreement with experiments.</a:t>
                </a:r>
              </a:p>
            </p:txBody>
          </p:sp>
        </mc:Choice>
        <mc:Fallback xmlns="">
          <p:sp>
            <p:nvSpPr>
              <p:cNvPr id="19" name="TextBox 18">
                <a:extLst>
                  <a:ext uri="{FF2B5EF4-FFF2-40B4-BE49-F238E27FC236}">
                    <a16:creationId xmlns:a16="http://schemas.microsoft.com/office/drawing/2014/main" id="{53C50E48-DD45-9347-0941-9B50ED28DE22}"/>
                  </a:ext>
                </a:extLst>
              </p:cNvPr>
              <p:cNvSpPr txBox="1">
                <a:spLocks noRot="1" noChangeAspect="1" noMove="1" noResize="1" noEditPoints="1" noAdjustHandles="1" noChangeArrowheads="1" noChangeShapeType="1" noTextEdit="1"/>
              </p:cNvSpPr>
              <p:nvPr/>
            </p:nvSpPr>
            <p:spPr>
              <a:xfrm>
                <a:off x="224835" y="1003159"/>
                <a:ext cx="8965450" cy="1373196"/>
              </a:xfrm>
              <a:prstGeom prst="rect">
                <a:avLst/>
              </a:prstGeom>
              <a:blipFill>
                <a:blip r:embed="rId9"/>
                <a:stretch>
                  <a:fillRect l="-476" t="-2222" b="-4889"/>
                </a:stretch>
              </a:blipFill>
            </p:spPr>
            <p:txBody>
              <a:bodyPr/>
              <a:lstStyle/>
              <a:p>
                <a:r>
                  <a:rPr lang="en-GB">
                    <a:noFill/>
                  </a:rPr>
                  <a:t> </a:t>
                </a:r>
              </a:p>
            </p:txBody>
          </p:sp>
        </mc:Fallback>
      </mc:AlternateContent>
      <p:sp>
        <p:nvSpPr>
          <p:cNvPr id="20" name="TextBox 19">
            <a:extLst>
              <a:ext uri="{FF2B5EF4-FFF2-40B4-BE49-F238E27FC236}">
                <a16:creationId xmlns:a16="http://schemas.microsoft.com/office/drawing/2014/main" id="{757E4B5D-5DF4-DA8C-504A-F6E1F9E4C5FC}"/>
              </a:ext>
            </a:extLst>
          </p:cNvPr>
          <p:cNvSpPr txBox="1"/>
          <p:nvPr/>
        </p:nvSpPr>
        <p:spPr>
          <a:xfrm>
            <a:off x="4483897" y="3318754"/>
            <a:ext cx="3200623" cy="523220"/>
          </a:xfrm>
          <a:prstGeom prst="rect">
            <a:avLst/>
          </a:prstGeom>
          <a:noFill/>
        </p:spPr>
        <p:txBody>
          <a:bodyPr wrap="square" rtlCol="0">
            <a:spAutoFit/>
          </a:bodyPr>
          <a:lstStyle/>
          <a:p>
            <a:r>
              <a:rPr lang="en-GB" sz="1400" i="1" dirty="0"/>
              <a:t>inclusion of dispersion in model yields better agreement with experiments </a:t>
            </a:r>
          </a:p>
        </p:txBody>
      </p:sp>
    </p:spTree>
    <p:extLst>
      <p:ext uri="{BB962C8B-B14F-4D97-AF65-F5344CB8AC3E}">
        <p14:creationId xmlns:p14="http://schemas.microsoft.com/office/powerpoint/2010/main" val="48895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6807B49-7EDC-F9AA-A7C8-83BE9521E08E}"/>
              </a:ext>
            </a:extLst>
          </p:cNvPr>
          <p:cNvPicPr>
            <a:picLocks noChangeAspect="1"/>
          </p:cNvPicPr>
          <p:nvPr/>
        </p:nvPicPr>
        <p:blipFill>
          <a:blip r:embed="rId3"/>
          <a:stretch>
            <a:fillRect/>
          </a:stretch>
        </p:blipFill>
        <p:spPr>
          <a:xfrm>
            <a:off x="6857794" y="1189923"/>
            <a:ext cx="5334000" cy="4000500"/>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2BD235C-99BA-0402-3357-A0FBD8A60377}"/>
                  </a:ext>
                </a:extLst>
              </p:cNvPr>
              <p:cNvSpPr>
                <a:spLocks noGrp="1"/>
              </p:cNvSpPr>
              <p:nvPr>
                <p:ph idx="1"/>
              </p:nvPr>
            </p:nvSpPr>
            <p:spPr>
              <a:xfrm>
                <a:off x="310896" y="877824"/>
                <a:ext cx="7029704" cy="4312599"/>
              </a:xfrm>
            </p:spPr>
            <p:txBody>
              <a:bodyPr>
                <a:normAutofit fontScale="77500" lnSpcReduction="20000"/>
              </a:bodyPr>
              <a:lstStyle/>
              <a:p>
                <a:pPr>
                  <a:buFont typeface="Wingdings" panose="05000000000000000000" pitchFamily="2" charset="2"/>
                  <a:buChar char="Ø"/>
                </a:pPr>
                <a:r>
                  <a:rPr lang="en-GB" sz="2400" dirty="0"/>
                  <a:t>Simulations facilitate parametric studies on CT image</a:t>
                </a:r>
              </a:p>
              <a:p>
                <a:pPr lvl="1"/>
                <a:r>
                  <a:rPr lang="en-GB" sz="1900" dirty="0"/>
                  <a:t>e.g. How does dispersivity vary for higher/lower flowrates?</a:t>
                </a:r>
              </a:p>
              <a:p>
                <a:pPr lvl="1"/>
                <a:endParaRPr lang="en-GB" sz="2000" dirty="0"/>
              </a:p>
              <a:p>
                <a:pPr marL="457200" lvl="1" indent="0">
                  <a:buNone/>
                </a:pPr>
                <a:endParaRPr lang="en-GB" sz="2000" dirty="0"/>
              </a:p>
              <a:p>
                <a:pPr>
                  <a:buFont typeface="Wingdings" panose="05000000000000000000" pitchFamily="2" charset="2"/>
                  <a:buChar char="Ø"/>
                </a:pPr>
                <a:r>
                  <a:rPr lang="en-GB" sz="2400" dirty="0"/>
                  <a:t>Dispersivity </a:t>
                </a:r>
                <a14:m>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𝐷</m:t>
                        </m:r>
                      </m:e>
                      <m:sub>
                        <m:r>
                          <a:rPr lang="en-GB" sz="2400" b="0" i="1" smtClean="0">
                            <a:latin typeface="Cambria Math" panose="02040503050406030204" pitchFamily="18" charset="0"/>
                          </a:rPr>
                          <m:t>𝐿</m:t>
                        </m:r>
                      </m:sub>
                    </m:sSub>
                  </m:oMath>
                </a14:m>
                <a:r>
                  <a:rPr lang="en-GB" sz="2400" dirty="0"/>
                  <a:t> normalised with diffusion coefficient </a:t>
                </a:r>
                <a14:m>
                  <m:oMath xmlns:m="http://schemas.openxmlformats.org/officeDocument/2006/math">
                    <m:r>
                      <a:rPr lang="en-GB" sz="2400" b="0" i="1" smtClean="0">
                        <a:latin typeface="Cambria Math" panose="02040503050406030204" pitchFamily="18" charset="0"/>
                      </a:rPr>
                      <m:t>𝐷</m:t>
                    </m:r>
                    <m:r>
                      <a:rPr lang="en-GB" sz="2400" b="0" i="0" smtClean="0">
                        <a:latin typeface="Cambria Math" panose="02040503050406030204" pitchFamily="18" charset="0"/>
                      </a:rPr>
                      <m:t>,</m:t>
                    </m:r>
                  </m:oMath>
                </a14:m>
                <a:endParaRPr lang="en-GB" sz="2400" b="0" i="0" dirty="0">
                  <a:latin typeface="Cambria Math" panose="02040503050406030204" pitchFamily="18" charset="0"/>
                </a:endParaRPr>
              </a:p>
              <a:p>
                <a:pPr marL="0" indent="0" algn="ctr">
                  <a:buNone/>
                </a:pPr>
                <a14:m>
                  <m:oMath xmlns:m="http://schemas.openxmlformats.org/officeDocument/2006/math">
                    <m:sSub>
                      <m:sSubPr>
                        <m:ctrlPr>
                          <a:rPr lang="en-GB" sz="2100" b="0" i="1" smtClean="0">
                            <a:latin typeface="Cambria Math" panose="02040503050406030204" pitchFamily="18" charset="0"/>
                          </a:rPr>
                        </m:ctrlPr>
                      </m:sSubPr>
                      <m:e>
                        <m:r>
                          <a:rPr lang="en-GB" sz="2100" b="0" i="1" smtClean="0">
                            <a:latin typeface="Cambria Math" panose="02040503050406030204" pitchFamily="18" charset="0"/>
                          </a:rPr>
                          <m:t>𝐷</m:t>
                        </m:r>
                      </m:e>
                      <m:sub>
                        <m:r>
                          <a:rPr lang="en-GB" sz="2100" b="0" i="1" smtClean="0">
                            <a:latin typeface="Cambria Math" panose="02040503050406030204" pitchFamily="18" charset="0"/>
                          </a:rPr>
                          <m:t>𝐿</m:t>
                        </m:r>
                      </m:sub>
                    </m:sSub>
                    <m:r>
                      <a:rPr lang="en-GB" sz="2100" b="0" i="1" smtClean="0">
                        <a:latin typeface="Cambria Math" panose="02040503050406030204" pitchFamily="18" charset="0"/>
                      </a:rPr>
                      <m:t>/</m:t>
                    </m:r>
                    <m:r>
                      <a:rPr lang="en-GB" sz="2100" b="0" i="1" smtClean="0">
                        <a:latin typeface="Cambria Math" panose="02040503050406030204" pitchFamily="18" charset="0"/>
                      </a:rPr>
                      <m:t>𝐷</m:t>
                    </m:r>
                  </m:oMath>
                </a14:m>
                <a:r>
                  <a:rPr lang="en-GB" sz="2100" dirty="0"/>
                  <a:t> vs </a:t>
                </a:r>
                <a14:m>
                  <m:oMath xmlns:m="http://schemas.openxmlformats.org/officeDocument/2006/math">
                    <m:r>
                      <a:rPr lang="en-GB" sz="2100" b="0" i="1" dirty="0" smtClean="0">
                        <a:latin typeface="Cambria Math" panose="02040503050406030204" pitchFamily="18" charset="0"/>
                      </a:rPr>
                      <m:t>𝑃𝑒</m:t>
                    </m:r>
                  </m:oMath>
                </a14:m>
                <a:endParaRPr lang="en-GB" sz="2100" b="0" dirty="0"/>
              </a:p>
              <a:p>
                <a:pPr marL="0" indent="0" algn="ctr">
                  <a:buNone/>
                </a:pPr>
                <a:endParaRPr lang="en-GB" sz="2500" dirty="0"/>
              </a:p>
              <a:p>
                <a:pPr>
                  <a:buFont typeface="Wingdings" panose="05000000000000000000" pitchFamily="2" charset="2"/>
                  <a:buChar char="Ø"/>
                </a:pPr>
                <a:r>
                  <a:rPr lang="en-GB" sz="2400" dirty="0"/>
                  <a:t>Deduced a fit of the following form:</a:t>
                </a:r>
              </a:p>
              <a:p>
                <a:pPr marL="457200" lvl="1" indent="0">
                  <a:buNone/>
                </a:pPr>
                <a:br>
                  <a:rPr lang="en-GB" sz="2100" b="0" i="1" dirty="0">
                    <a:latin typeface="Cambria Math" panose="02040503050406030204" pitchFamily="18" charset="0"/>
                  </a:rPr>
                </a:br>
                <a14:m>
                  <m:oMathPara xmlns:m="http://schemas.openxmlformats.org/officeDocument/2006/math">
                    <m:oMathParaPr>
                      <m:jc m:val="center"/>
                    </m:oMathParaPr>
                    <m:oMath xmlns:m="http://schemas.openxmlformats.org/officeDocument/2006/math">
                      <m:f>
                        <m:fPr>
                          <m:ctrlPr>
                            <a:rPr lang="en-GB" sz="2100" b="0" i="1" smtClean="0">
                              <a:latin typeface="Cambria Math" panose="02040503050406030204" pitchFamily="18" charset="0"/>
                            </a:rPr>
                          </m:ctrlPr>
                        </m:fPr>
                        <m:num>
                          <m:sSub>
                            <m:sSubPr>
                              <m:ctrlPr>
                                <a:rPr lang="en-GB" sz="2100" b="0" i="1" smtClean="0">
                                  <a:latin typeface="Cambria Math" panose="02040503050406030204" pitchFamily="18" charset="0"/>
                                </a:rPr>
                              </m:ctrlPr>
                            </m:sSubPr>
                            <m:e>
                              <m:r>
                                <a:rPr lang="en-GB" sz="2100" b="0" i="1" smtClean="0">
                                  <a:latin typeface="Cambria Math" panose="02040503050406030204" pitchFamily="18" charset="0"/>
                                </a:rPr>
                                <m:t>𝐷</m:t>
                              </m:r>
                            </m:e>
                            <m:sub>
                              <m:r>
                                <a:rPr lang="en-GB" sz="2100" b="0" i="1" smtClean="0">
                                  <a:latin typeface="Cambria Math" panose="02040503050406030204" pitchFamily="18" charset="0"/>
                                </a:rPr>
                                <m:t>𝐿</m:t>
                              </m:r>
                            </m:sub>
                          </m:sSub>
                        </m:num>
                        <m:den>
                          <m:r>
                            <a:rPr lang="en-GB" sz="2100" b="0" i="1" smtClean="0">
                              <a:latin typeface="Cambria Math" panose="02040503050406030204" pitchFamily="18" charset="0"/>
                            </a:rPr>
                            <m:t>𝐷</m:t>
                          </m:r>
                        </m:den>
                      </m:f>
                      <m:r>
                        <a:rPr lang="en-GB" sz="2100" b="0" i="1" smtClean="0">
                          <a:latin typeface="Cambria Math" panose="02040503050406030204" pitchFamily="18" charset="0"/>
                        </a:rPr>
                        <m:t>=</m:t>
                      </m:r>
                      <m:f>
                        <m:fPr>
                          <m:ctrlPr>
                            <a:rPr lang="en-GB" sz="2100" b="0" i="1" smtClean="0">
                              <a:latin typeface="Cambria Math" panose="02040503050406030204" pitchFamily="18" charset="0"/>
                            </a:rPr>
                          </m:ctrlPr>
                        </m:fPr>
                        <m:num>
                          <m:r>
                            <a:rPr lang="en-GB" sz="2100" b="0" i="1" smtClean="0">
                              <a:latin typeface="Cambria Math" panose="02040503050406030204" pitchFamily="18" charset="0"/>
                            </a:rPr>
                            <m:t>1</m:t>
                          </m:r>
                        </m:num>
                        <m:den>
                          <m:sSup>
                            <m:sSupPr>
                              <m:ctrlPr>
                                <a:rPr lang="en-GB" sz="2100" b="0" i="1" smtClean="0">
                                  <a:latin typeface="Cambria Math" panose="02040503050406030204" pitchFamily="18" charset="0"/>
                                </a:rPr>
                              </m:ctrlPr>
                            </m:sSupPr>
                            <m:e>
                              <m:r>
                                <a:rPr lang="en-GB" sz="2100" b="0" i="1" smtClean="0">
                                  <a:latin typeface="Cambria Math" panose="02040503050406030204" pitchFamily="18" charset="0"/>
                                </a:rPr>
                                <m:t>𝜏</m:t>
                              </m:r>
                            </m:e>
                            <m:sup>
                              <m:r>
                                <a:rPr lang="en-GB" sz="2100" b="0" i="1" smtClean="0">
                                  <a:latin typeface="Cambria Math" panose="02040503050406030204" pitchFamily="18" charset="0"/>
                                </a:rPr>
                                <m:t>2</m:t>
                              </m:r>
                            </m:sup>
                          </m:sSup>
                        </m:den>
                      </m:f>
                      <m:d>
                        <m:dPr>
                          <m:ctrlPr>
                            <a:rPr lang="en-GB" sz="2100" b="0" i="1" smtClean="0">
                              <a:latin typeface="Cambria Math" panose="02040503050406030204" pitchFamily="18" charset="0"/>
                            </a:rPr>
                          </m:ctrlPr>
                        </m:dPr>
                        <m:e>
                          <m:r>
                            <a:rPr lang="en-GB" sz="2100" b="0" i="1" smtClean="0">
                              <a:latin typeface="Cambria Math" panose="02040503050406030204" pitchFamily="18" charset="0"/>
                            </a:rPr>
                            <m:t>1+</m:t>
                          </m:r>
                          <m:r>
                            <a:rPr lang="en-GB" sz="2100" b="0" i="1" smtClean="0">
                              <a:latin typeface="Cambria Math" panose="02040503050406030204" pitchFamily="18" charset="0"/>
                            </a:rPr>
                            <m:t>𝛽</m:t>
                          </m:r>
                          <m:r>
                            <a:rPr lang="en-GB" sz="2100" b="0" i="1" smtClean="0">
                              <a:latin typeface="Cambria Math" panose="02040503050406030204" pitchFamily="18" charset="0"/>
                            </a:rPr>
                            <m:t>𝑃</m:t>
                          </m:r>
                          <m:sSup>
                            <m:sSupPr>
                              <m:ctrlPr>
                                <a:rPr lang="en-GB" sz="2100" b="0" i="1" smtClean="0">
                                  <a:latin typeface="Cambria Math" panose="02040503050406030204" pitchFamily="18" charset="0"/>
                                </a:rPr>
                              </m:ctrlPr>
                            </m:sSupPr>
                            <m:e>
                              <m:r>
                                <a:rPr lang="en-GB" sz="2100" b="0" i="1" smtClean="0">
                                  <a:latin typeface="Cambria Math" panose="02040503050406030204" pitchFamily="18" charset="0"/>
                                </a:rPr>
                                <m:t>𝑒</m:t>
                              </m:r>
                            </m:e>
                            <m:sup>
                              <m:r>
                                <a:rPr lang="en-GB" sz="2100" b="0" i="1" smtClean="0">
                                  <a:latin typeface="Cambria Math" panose="02040503050406030204" pitchFamily="18" charset="0"/>
                                </a:rPr>
                                <m:t>𝛾</m:t>
                              </m:r>
                            </m:sup>
                          </m:sSup>
                        </m:e>
                      </m:d>
                    </m:oMath>
                  </m:oMathPara>
                </a14:m>
                <a:br>
                  <a:rPr lang="en-GB" sz="2100" b="0" i="1" dirty="0">
                    <a:latin typeface="Cambria Math" panose="02040503050406030204" pitchFamily="18" charset="0"/>
                  </a:rPr>
                </a:br>
                <a:endParaRPr lang="en-GB" sz="2100" b="0" i="1" dirty="0">
                  <a:latin typeface="Cambria Math" panose="02040503050406030204" pitchFamily="18" charset="0"/>
                </a:endParaRPr>
              </a:p>
              <a:p>
                <a:pPr marL="457200" lvl="1" indent="0">
                  <a:buNone/>
                </a:pPr>
                <a:endParaRPr lang="en-GB" sz="2100" b="0" i="1" dirty="0">
                  <a:latin typeface="Cambria Math" panose="02040503050406030204" pitchFamily="18" charset="0"/>
                </a:endParaRPr>
              </a:p>
              <a:p>
                <a:pPr marL="457200" lvl="1" indent="0">
                  <a:buNone/>
                </a:pPr>
                <a:r>
                  <a:rPr lang="en-GB" sz="2100" dirty="0"/>
                  <a:t>where </a:t>
                </a:r>
                <a14:m>
                  <m:oMath xmlns:m="http://schemas.openxmlformats.org/officeDocument/2006/math">
                    <m:r>
                      <a:rPr lang="en-GB" sz="2100" b="0" i="1" smtClean="0">
                        <a:latin typeface="Cambria Math" panose="02040503050406030204" pitchFamily="18" charset="0"/>
                      </a:rPr>
                      <m:t>𝜏</m:t>
                    </m:r>
                  </m:oMath>
                </a14:m>
                <a:r>
                  <a:rPr lang="en-GB" sz="2100" dirty="0"/>
                  <a:t> is the tortuosity, </a:t>
                </a:r>
                <a14:m>
                  <m:oMath xmlns:m="http://schemas.openxmlformats.org/officeDocument/2006/math">
                    <m:r>
                      <a:rPr lang="en-GB" sz="2100" b="0" i="1" smtClean="0">
                        <a:latin typeface="Cambria Math" panose="02040503050406030204" pitchFamily="18" charset="0"/>
                      </a:rPr>
                      <m:t>𝛽</m:t>
                    </m:r>
                  </m:oMath>
                </a14:m>
                <a:r>
                  <a:rPr lang="en-GB" sz="2100" dirty="0"/>
                  <a:t> and </a:t>
                </a:r>
                <a14:m>
                  <m:oMath xmlns:m="http://schemas.openxmlformats.org/officeDocument/2006/math">
                    <m:r>
                      <a:rPr lang="en-GB" sz="2100" b="0" i="1" smtClean="0">
                        <a:latin typeface="Cambria Math" panose="02040503050406030204" pitchFamily="18" charset="0"/>
                      </a:rPr>
                      <m:t>𝛾</m:t>
                    </m:r>
                  </m:oMath>
                </a14:m>
                <a:r>
                  <a:rPr lang="en-GB" sz="2100" dirty="0"/>
                  <a:t> are fitting coefficients</a:t>
                </a:r>
              </a:p>
              <a:p>
                <a:pPr marL="457200" lvl="1" indent="0">
                  <a:buNone/>
                </a:pPr>
                <a:endParaRPr lang="en-GB" sz="2200" dirty="0"/>
              </a:p>
              <a:p>
                <a:pPr>
                  <a:buFont typeface="Wingdings" panose="05000000000000000000" pitchFamily="2" charset="2"/>
                  <a:buChar char="Ø"/>
                </a:pPr>
                <a:r>
                  <a:rPr lang="en-GB" sz="2300" dirty="0"/>
                  <a:t>Best fit </a:t>
                </a:r>
                <a:br>
                  <a:rPr lang="en-GB" sz="2700" dirty="0"/>
                </a:br>
                <a:endParaRPr lang="en-GB" sz="2700" b="0" i="1" dirty="0">
                  <a:solidFill>
                    <a:schemeClr val="tx1"/>
                  </a:solidFill>
                  <a:latin typeface="Cambria Math" panose="02040503050406030204" pitchFamily="18" charset="0"/>
                </a:endParaRPr>
              </a:p>
              <a:p>
                <a:pPr marL="457200" lvl="1" indent="0">
                  <a:buNone/>
                </a:pPr>
                <a14:m>
                  <m:oMathPara xmlns:m="http://schemas.openxmlformats.org/officeDocument/2006/math">
                    <m:oMathParaPr>
                      <m:jc m:val="center"/>
                    </m:oMathParaPr>
                    <m:oMath xmlns:m="http://schemas.openxmlformats.org/officeDocument/2006/math">
                      <m:r>
                        <a:rPr lang="en-GB" sz="2100" b="0" i="1" smtClean="0">
                          <a:solidFill>
                            <a:schemeClr val="tx1"/>
                          </a:solidFill>
                          <a:latin typeface="Cambria Math" panose="02040503050406030204" pitchFamily="18" charset="0"/>
                        </a:rPr>
                        <m:t>𝛽</m:t>
                      </m:r>
                      <m:r>
                        <a:rPr lang="en-GB" sz="2100" b="0" i="1" smtClean="0">
                          <a:solidFill>
                            <a:schemeClr val="tx1"/>
                          </a:solidFill>
                          <a:latin typeface="Cambria Math" panose="02040503050406030204" pitchFamily="18" charset="0"/>
                        </a:rPr>
                        <m:t>=14.7832, </m:t>
                      </m:r>
                      <m:r>
                        <a:rPr lang="en-GB" sz="2100" b="0" i="1" smtClean="0">
                          <a:solidFill>
                            <a:schemeClr val="tx1"/>
                          </a:solidFill>
                          <a:latin typeface="Cambria Math" panose="02040503050406030204" pitchFamily="18" charset="0"/>
                        </a:rPr>
                        <m:t>𝛾</m:t>
                      </m:r>
                      <m:r>
                        <a:rPr lang="en-GB" sz="2100" b="0" i="1" smtClean="0">
                          <a:solidFill>
                            <a:schemeClr val="tx1"/>
                          </a:solidFill>
                          <a:latin typeface="Cambria Math" panose="02040503050406030204" pitchFamily="18" charset="0"/>
                        </a:rPr>
                        <m:t>=1.2213</m:t>
                      </m:r>
                    </m:oMath>
                  </m:oMathPara>
                </a14:m>
                <a:endParaRPr lang="en-GB" sz="2100" dirty="0">
                  <a:solidFill>
                    <a:schemeClr val="tx1"/>
                  </a:solidFill>
                </a:endParaRPr>
              </a:p>
              <a:p>
                <a:pPr marL="457200" lvl="1" indent="0">
                  <a:buNone/>
                </a:pPr>
                <a:endParaRPr lang="en-GB" dirty="0"/>
              </a:p>
              <a:p>
                <a:pPr marL="457200" lvl="1" indent="0">
                  <a:buNone/>
                </a:pPr>
                <a:endParaRPr lang="en-GB" dirty="0"/>
              </a:p>
            </p:txBody>
          </p:sp>
        </mc:Choice>
        <mc:Fallback xmlns="">
          <p:sp>
            <p:nvSpPr>
              <p:cNvPr id="3" name="Content Placeholder 2">
                <a:extLst>
                  <a:ext uri="{FF2B5EF4-FFF2-40B4-BE49-F238E27FC236}">
                    <a16:creationId xmlns:a16="http://schemas.microsoft.com/office/drawing/2014/main" id="{E2BD235C-99BA-0402-3357-A0FBD8A60377}"/>
                  </a:ext>
                </a:extLst>
              </p:cNvPr>
              <p:cNvSpPr>
                <a:spLocks noGrp="1" noRot="1" noChangeAspect="1" noMove="1" noResize="1" noEditPoints="1" noAdjustHandles="1" noChangeArrowheads="1" noChangeShapeType="1" noTextEdit="1"/>
              </p:cNvSpPr>
              <p:nvPr>
                <p:ph idx="1"/>
              </p:nvPr>
            </p:nvSpPr>
            <p:spPr>
              <a:xfrm>
                <a:off x="310896" y="877824"/>
                <a:ext cx="7029704" cy="4312599"/>
              </a:xfrm>
              <a:blipFill>
                <a:blip r:embed="rId4"/>
                <a:stretch>
                  <a:fillRect l="-607" t="-2405" b="-707"/>
                </a:stretch>
              </a:blipFill>
            </p:spPr>
            <p:txBody>
              <a:bodyPr/>
              <a:lstStyle/>
              <a:p>
                <a:r>
                  <a:rPr lang="en-GB">
                    <a:noFill/>
                  </a:rPr>
                  <a:t> </a:t>
                </a:r>
              </a:p>
            </p:txBody>
          </p:sp>
        </mc:Fallback>
      </mc:AlternateContent>
      <p:cxnSp>
        <p:nvCxnSpPr>
          <p:cNvPr id="11" name="Straight Arrow Connector 10">
            <a:extLst>
              <a:ext uri="{FF2B5EF4-FFF2-40B4-BE49-F238E27FC236}">
                <a16:creationId xmlns:a16="http://schemas.microsoft.com/office/drawing/2014/main" id="{D14936CB-DD67-4471-0BE2-2D668E209E04}"/>
              </a:ext>
            </a:extLst>
          </p:cNvPr>
          <p:cNvCxnSpPr>
            <a:cxnSpLocks/>
          </p:cNvCxnSpPr>
          <p:nvPr/>
        </p:nvCxnSpPr>
        <p:spPr>
          <a:xfrm>
            <a:off x="9584049" y="5317855"/>
            <a:ext cx="822163" cy="0"/>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B0ADCBF-2093-CF92-70F4-73F064E10BD8}"/>
              </a:ext>
            </a:extLst>
          </p:cNvPr>
          <p:cNvSpPr txBox="1"/>
          <p:nvPr/>
        </p:nvSpPr>
        <p:spPr>
          <a:xfrm>
            <a:off x="7430559" y="5133189"/>
            <a:ext cx="2261937" cy="369332"/>
          </a:xfrm>
          <a:prstGeom prst="rect">
            <a:avLst/>
          </a:prstGeom>
          <a:noFill/>
        </p:spPr>
        <p:txBody>
          <a:bodyPr wrap="square" rtlCol="0">
            <a:spAutoFit/>
          </a:bodyPr>
          <a:lstStyle/>
          <a:p>
            <a:r>
              <a:rPr lang="en-GB" dirty="0">
                <a:solidFill>
                  <a:srgbClr val="FF0000"/>
                </a:solidFill>
              </a:rPr>
              <a:t>Increasing flowrate</a:t>
            </a:r>
          </a:p>
        </p:txBody>
      </p:sp>
      <p:sp>
        <p:nvSpPr>
          <p:cNvPr id="2" name="Title 1">
            <a:extLst>
              <a:ext uri="{FF2B5EF4-FFF2-40B4-BE49-F238E27FC236}">
                <a16:creationId xmlns:a16="http://schemas.microsoft.com/office/drawing/2014/main" id="{CEDA0247-0ABE-3ECC-2C20-40AB67838F28}"/>
              </a:ext>
            </a:extLst>
          </p:cNvPr>
          <p:cNvSpPr txBox="1">
            <a:spLocks/>
          </p:cNvSpPr>
          <p:nvPr/>
        </p:nvSpPr>
        <p:spPr>
          <a:xfrm>
            <a:off x="-62068" y="0"/>
            <a:ext cx="12192000" cy="54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Dispersivity predictions vs Peclet number (flowrate)</a:t>
            </a:r>
          </a:p>
        </p:txBody>
      </p:sp>
      <p:cxnSp>
        <p:nvCxnSpPr>
          <p:cNvPr id="9" name="Straight Arrow Connector 8">
            <a:extLst>
              <a:ext uri="{FF2B5EF4-FFF2-40B4-BE49-F238E27FC236}">
                <a16:creationId xmlns:a16="http://schemas.microsoft.com/office/drawing/2014/main" id="{E3F03A97-4C66-F059-6A75-81B5520223E7}"/>
              </a:ext>
            </a:extLst>
          </p:cNvPr>
          <p:cNvCxnSpPr/>
          <p:nvPr/>
        </p:nvCxnSpPr>
        <p:spPr>
          <a:xfrm flipH="1" flipV="1">
            <a:off x="9459887" y="3927564"/>
            <a:ext cx="232609" cy="312821"/>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F5C09E9-1FF3-18F3-0122-DB064EA18B24}"/>
                  </a:ext>
                </a:extLst>
              </p:cNvPr>
              <p:cNvSpPr txBox="1"/>
              <p:nvPr/>
            </p:nvSpPr>
            <p:spPr>
              <a:xfrm>
                <a:off x="9692497" y="3962997"/>
                <a:ext cx="1758696" cy="646331"/>
              </a:xfrm>
              <a:prstGeom prst="rect">
                <a:avLst/>
              </a:prstGeom>
              <a:noFill/>
            </p:spPr>
            <p:txBody>
              <a:bodyPr wrap="square" rtlCol="0">
                <a:spAutoFit/>
              </a:bodyPr>
              <a:lstStyle/>
              <a:p>
                <a:pPr/>
                <a:r>
                  <a:rPr lang="en-GB" dirty="0">
                    <a:solidFill>
                      <a:srgbClr val="FF0000"/>
                    </a:solidFill>
                  </a:rPr>
                  <a:t>Experiments, </a:t>
                </a:r>
                <a:br>
                  <a:rPr lang="en-GB" dirty="0">
                    <a:solidFill>
                      <a:srgbClr val="FF0000"/>
                    </a:solidFill>
                  </a:rPr>
                </a:br>
                <a14:m>
                  <m:oMathPara xmlns:m="http://schemas.openxmlformats.org/officeDocument/2006/math">
                    <m:oMathParaPr>
                      <m:jc m:val="centerGroup"/>
                    </m:oMathParaPr>
                    <m:oMath xmlns:m="http://schemas.openxmlformats.org/officeDocument/2006/math">
                      <m:r>
                        <a:rPr lang="en-GB" b="0" i="1" smtClean="0">
                          <a:solidFill>
                            <a:srgbClr val="FF0000"/>
                          </a:solidFill>
                          <a:latin typeface="Cambria Math" panose="02040503050406030204" pitchFamily="18" charset="0"/>
                        </a:rPr>
                        <m:t>𝑄</m:t>
                      </m:r>
                      <m:r>
                        <a:rPr lang="en-GB" b="0" i="1" smtClean="0">
                          <a:solidFill>
                            <a:srgbClr val="FF0000"/>
                          </a:solidFill>
                          <a:latin typeface="Cambria Math" panose="02040503050406030204" pitchFamily="18" charset="0"/>
                        </a:rPr>
                        <m:t>=0.55 </m:t>
                      </m:r>
                      <m:r>
                        <a:rPr lang="en-GB" b="0" i="1" smtClean="0">
                          <a:solidFill>
                            <a:srgbClr val="FF0000"/>
                          </a:solidFill>
                          <a:latin typeface="Cambria Math" panose="02040503050406030204" pitchFamily="18" charset="0"/>
                        </a:rPr>
                        <m:t>𝑚𝑙</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h𝑟</m:t>
                      </m:r>
                    </m:oMath>
                  </m:oMathPara>
                </a14:m>
                <a:endParaRPr lang="en-GB" dirty="0">
                  <a:solidFill>
                    <a:srgbClr val="FF0000"/>
                  </a:solidFill>
                </a:endParaRPr>
              </a:p>
            </p:txBody>
          </p:sp>
        </mc:Choice>
        <mc:Fallback xmlns="">
          <p:sp>
            <p:nvSpPr>
              <p:cNvPr id="10" name="TextBox 9">
                <a:extLst>
                  <a:ext uri="{FF2B5EF4-FFF2-40B4-BE49-F238E27FC236}">
                    <a16:creationId xmlns:a16="http://schemas.microsoft.com/office/drawing/2014/main" id="{AF5C09E9-1FF3-18F3-0122-DB064EA18B24}"/>
                  </a:ext>
                </a:extLst>
              </p:cNvPr>
              <p:cNvSpPr txBox="1">
                <a:spLocks noRot="1" noChangeAspect="1" noMove="1" noResize="1" noEditPoints="1" noAdjustHandles="1" noChangeArrowheads="1" noChangeShapeType="1" noTextEdit="1"/>
              </p:cNvSpPr>
              <p:nvPr/>
            </p:nvSpPr>
            <p:spPr>
              <a:xfrm>
                <a:off x="9692497" y="3962997"/>
                <a:ext cx="1758696" cy="646331"/>
              </a:xfrm>
              <a:prstGeom prst="rect">
                <a:avLst/>
              </a:prstGeom>
              <a:blipFill>
                <a:blip r:embed="rId6"/>
                <a:stretch>
                  <a:fillRect l="-3125" t="-3774" b="-7547"/>
                </a:stretch>
              </a:blipFill>
            </p:spPr>
            <p:txBody>
              <a:bodyPr/>
              <a:lstStyle/>
              <a:p>
                <a:r>
                  <a:rPr lang="en-GB">
                    <a:noFill/>
                  </a:rPr>
                  <a:t> </a:t>
                </a:r>
              </a:p>
            </p:txBody>
          </p:sp>
        </mc:Fallback>
      </mc:AlternateContent>
      <p:pic>
        <p:nvPicPr>
          <p:cNvPr id="21" name="Picture 20">
            <a:extLst>
              <a:ext uri="{FF2B5EF4-FFF2-40B4-BE49-F238E27FC236}">
                <a16:creationId xmlns:a16="http://schemas.microsoft.com/office/drawing/2014/main" id="{53ECBD4B-D4E1-21D5-8CCF-30FFAA0CBD65}"/>
              </a:ext>
            </a:extLst>
          </p:cNvPr>
          <p:cNvPicPr>
            <a:picLocks noChangeAspect="1"/>
          </p:cNvPicPr>
          <p:nvPr/>
        </p:nvPicPr>
        <p:blipFill>
          <a:blip r:embed="rId7"/>
          <a:stretch>
            <a:fillRect/>
          </a:stretch>
        </p:blipFill>
        <p:spPr>
          <a:xfrm>
            <a:off x="6857794" y="1189923"/>
            <a:ext cx="5334000" cy="4000500"/>
          </a:xfrm>
          <a:prstGeom prst="rect">
            <a:avLst/>
          </a:prstGeom>
        </p:spPr>
      </p:pic>
      <p:sp>
        <p:nvSpPr>
          <p:cNvPr id="22" name="Slide Number Placeholder 21">
            <a:extLst>
              <a:ext uri="{FF2B5EF4-FFF2-40B4-BE49-F238E27FC236}">
                <a16:creationId xmlns:a16="http://schemas.microsoft.com/office/drawing/2014/main" id="{11DD9425-C6CA-4A44-6AD1-56D1B810DFA8}"/>
              </a:ext>
            </a:extLst>
          </p:cNvPr>
          <p:cNvSpPr>
            <a:spLocks noGrp="1"/>
          </p:cNvSpPr>
          <p:nvPr>
            <p:ph type="sldNum" sz="quarter" idx="12"/>
          </p:nvPr>
        </p:nvSpPr>
        <p:spPr>
          <a:xfrm>
            <a:off x="9448800" y="6492875"/>
            <a:ext cx="2743200" cy="365125"/>
          </a:xfrm>
        </p:spPr>
        <p:txBody>
          <a:bodyPr/>
          <a:lstStyle/>
          <a:p>
            <a:fld id="{E1C61784-29D1-4D09-8602-AD5BB8017E24}" type="slidenum">
              <a:rPr lang="en-GB" smtClean="0"/>
              <a:t>17</a:t>
            </a:fld>
            <a:endParaRPr lang="en-GB"/>
          </a:p>
        </p:txBody>
      </p:sp>
      <p:pic>
        <p:nvPicPr>
          <p:cNvPr id="23" name="Picture 22">
            <a:extLst>
              <a:ext uri="{FF2B5EF4-FFF2-40B4-BE49-F238E27FC236}">
                <a16:creationId xmlns:a16="http://schemas.microsoft.com/office/drawing/2014/main" id="{1FAB2FA9-0E13-8BC2-D098-B39AE55734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07699" y="22889"/>
            <a:ext cx="1384299" cy="73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BFDCDA4-5CC3-F5BB-FA16-5FEA4D866EA8}"/>
                  </a:ext>
                </a:extLst>
              </p:cNvPr>
              <p:cNvSpPr txBox="1"/>
              <p:nvPr/>
            </p:nvSpPr>
            <p:spPr>
              <a:xfrm>
                <a:off x="6422026" y="5515514"/>
                <a:ext cx="6205536" cy="1149033"/>
              </a:xfrm>
              <a:prstGeom prst="rect">
                <a:avLst/>
              </a:prstGeom>
              <a:noFill/>
            </p:spPr>
            <p:txBody>
              <a:bodyPr wrap="square">
                <a:spAutoFit/>
              </a:bodyPr>
              <a:lstStyle/>
              <a:p>
                <a:pPr algn="ctr"/>
                <a:r>
                  <a:rPr lang="en-GB" sz="1600" dirty="0"/>
                  <a:t>Expressed in terms of Peclet number</a:t>
                </a:r>
              </a:p>
              <a:p>
                <a:pPr marL="0" indent="0" algn="ctr"/>
                <a14:m>
                  <m:oMath xmlns:m="http://schemas.openxmlformats.org/officeDocument/2006/math">
                    <m:r>
                      <a:rPr lang="en-GB" sz="1600" i="1">
                        <a:latin typeface="Cambria Math" panose="02040503050406030204" pitchFamily="18" charset="0"/>
                      </a:rPr>
                      <m:t>𝑃𝑒</m:t>
                    </m:r>
                    <m:r>
                      <a:rPr lang="en-GB" sz="1600" i="1">
                        <a:latin typeface="Cambria Math" panose="02040503050406030204" pitchFamily="18" charset="0"/>
                      </a:rPr>
                      <m:t>=</m:t>
                    </m:r>
                    <m:f>
                      <m:fPr>
                        <m:ctrlPr>
                          <a:rPr lang="en-GB" sz="1600" i="1">
                            <a:latin typeface="Cambria Math" panose="02040503050406030204" pitchFamily="18" charset="0"/>
                          </a:rPr>
                        </m:ctrlPr>
                      </m:fPr>
                      <m:num>
                        <m:sSub>
                          <m:sSubPr>
                            <m:ctrlPr>
                              <a:rPr lang="en-GB" sz="1600" i="1">
                                <a:latin typeface="Cambria Math" panose="02040503050406030204" pitchFamily="18" charset="0"/>
                              </a:rPr>
                            </m:ctrlPr>
                          </m:sSubPr>
                          <m:e>
                            <m:r>
                              <a:rPr lang="en-GB" sz="1600" i="1">
                                <a:latin typeface="Cambria Math" panose="02040503050406030204" pitchFamily="18" charset="0"/>
                              </a:rPr>
                              <m:t>𝑈</m:t>
                            </m:r>
                          </m:e>
                          <m:sub>
                            <m:r>
                              <a:rPr lang="en-GB" sz="1600" i="1">
                                <a:latin typeface="Cambria Math" panose="02040503050406030204" pitchFamily="18" charset="0"/>
                              </a:rPr>
                              <m:t>𝐷</m:t>
                            </m:r>
                          </m:sub>
                        </m:sSub>
                        <m:r>
                          <a:rPr lang="en-GB" sz="1600" i="1">
                            <a:latin typeface="Cambria Math" panose="02040503050406030204" pitchFamily="18" charset="0"/>
                          </a:rPr>
                          <m:t>𝐿</m:t>
                        </m:r>
                      </m:num>
                      <m:den>
                        <m:r>
                          <a:rPr lang="en-GB" sz="1600" i="1">
                            <a:latin typeface="Cambria Math" panose="02040503050406030204" pitchFamily="18" charset="0"/>
                          </a:rPr>
                          <m:t>𝜙</m:t>
                        </m:r>
                        <m:r>
                          <a:rPr lang="en-GB" sz="1600" i="1">
                            <a:latin typeface="Cambria Math" panose="02040503050406030204" pitchFamily="18" charset="0"/>
                          </a:rPr>
                          <m:t>𝐷</m:t>
                        </m:r>
                      </m:den>
                    </m:f>
                  </m:oMath>
                </a14:m>
                <a:r>
                  <a:rPr lang="en-GB" sz="1600" dirty="0"/>
                  <a:t>  </a:t>
                </a:r>
              </a:p>
              <a:p>
                <a:pPr marL="0" indent="0" algn="ctr"/>
                <a:r>
                  <a:rPr lang="en-GB" sz="1400" dirty="0"/>
                  <a:t>varying </a:t>
                </a:r>
                <a14:m>
                  <m:oMath xmlns:m="http://schemas.openxmlformats.org/officeDocument/2006/math">
                    <m:sSub>
                      <m:sSubPr>
                        <m:ctrlPr>
                          <a:rPr lang="en-GB" sz="1400" i="1">
                            <a:latin typeface="Cambria Math" panose="02040503050406030204" pitchFamily="18" charset="0"/>
                          </a:rPr>
                        </m:ctrlPr>
                      </m:sSubPr>
                      <m:e>
                        <m:r>
                          <a:rPr lang="en-GB" sz="1400" i="1">
                            <a:latin typeface="Cambria Math" panose="02040503050406030204" pitchFamily="18" charset="0"/>
                          </a:rPr>
                          <m:t>𝑈</m:t>
                        </m:r>
                      </m:e>
                      <m:sub>
                        <m:r>
                          <a:rPr lang="en-GB" sz="1400" i="1">
                            <a:latin typeface="Cambria Math" panose="02040503050406030204" pitchFamily="18" charset="0"/>
                          </a:rPr>
                          <m:t>𝐷</m:t>
                        </m:r>
                      </m:sub>
                    </m:sSub>
                  </m:oMath>
                </a14:m>
                <a:r>
                  <a:rPr lang="en-GB" sz="1400" dirty="0"/>
                  <a:t> (flowrate), </a:t>
                </a:r>
              </a:p>
              <a:p>
                <a:pPr marL="0" indent="0" algn="ctr"/>
                <a:r>
                  <a:rPr lang="en-GB" sz="1400" dirty="0"/>
                  <a:t>where </a:t>
                </a:r>
                <a14:m>
                  <m:oMath xmlns:m="http://schemas.openxmlformats.org/officeDocument/2006/math">
                    <m:r>
                      <a:rPr lang="en-GB" sz="1400" b="0" i="1" smtClean="0">
                        <a:latin typeface="Cambria Math" panose="02040503050406030204" pitchFamily="18" charset="0"/>
                      </a:rPr>
                      <m:t>𝜙</m:t>
                    </m:r>
                  </m:oMath>
                </a14:m>
                <a:r>
                  <a:rPr lang="en-GB" sz="1400" dirty="0"/>
                  <a:t> – porosity, </a:t>
                </a:r>
                <a14:m>
                  <m:oMath xmlns:m="http://schemas.openxmlformats.org/officeDocument/2006/math">
                    <m:r>
                      <a:rPr lang="en-GB" sz="1400" b="0" i="1" smtClean="0">
                        <a:latin typeface="Cambria Math" panose="02040503050406030204" pitchFamily="18" charset="0"/>
                      </a:rPr>
                      <m:t>𝐿</m:t>
                    </m:r>
                  </m:oMath>
                </a14:m>
                <a:r>
                  <a:rPr lang="en-GB" sz="1400" dirty="0"/>
                  <a:t> – characteristic pore-size</a:t>
                </a:r>
              </a:p>
            </p:txBody>
          </p:sp>
        </mc:Choice>
        <mc:Fallback xmlns="">
          <p:sp>
            <p:nvSpPr>
              <p:cNvPr id="13" name="TextBox 12">
                <a:extLst>
                  <a:ext uri="{FF2B5EF4-FFF2-40B4-BE49-F238E27FC236}">
                    <a16:creationId xmlns:a16="http://schemas.microsoft.com/office/drawing/2014/main" id="{4BFDCDA4-5CC3-F5BB-FA16-5FEA4D866EA8}"/>
                  </a:ext>
                </a:extLst>
              </p:cNvPr>
              <p:cNvSpPr txBox="1">
                <a:spLocks noRot="1" noChangeAspect="1" noMove="1" noResize="1" noEditPoints="1" noAdjustHandles="1" noChangeArrowheads="1" noChangeShapeType="1" noTextEdit="1"/>
              </p:cNvSpPr>
              <p:nvPr/>
            </p:nvSpPr>
            <p:spPr>
              <a:xfrm>
                <a:off x="6422026" y="5515514"/>
                <a:ext cx="6205536" cy="1149033"/>
              </a:xfrm>
              <a:prstGeom prst="rect">
                <a:avLst/>
              </a:prstGeom>
              <a:blipFill>
                <a:blip r:embed="rId9"/>
                <a:stretch>
                  <a:fillRect t="-1596" b="-4787"/>
                </a:stretch>
              </a:blipFill>
            </p:spPr>
            <p:txBody>
              <a:bodyPr/>
              <a:lstStyle/>
              <a:p>
                <a:r>
                  <a:rPr lang="en-GB">
                    <a:noFill/>
                  </a:rPr>
                  <a:t> </a:t>
                </a:r>
              </a:p>
            </p:txBody>
          </p:sp>
        </mc:Fallback>
      </mc:AlternateContent>
      <p:sp>
        <p:nvSpPr>
          <p:cNvPr id="14" name="TextBox 13">
            <a:extLst>
              <a:ext uri="{FF2B5EF4-FFF2-40B4-BE49-F238E27FC236}">
                <a16:creationId xmlns:a16="http://schemas.microsoft.com/office/drawing/2014/main" id="{357BA428-C8C2-4A42-DD77-9655915A9904}"/>
              </a:ext>
            </a:extLst>
          </p:cNvPr>
          <p:cNvSpPr txBox="1"/>
          <p:nvPr/>
        </p:nvSpPr>
        <p:spPr>
          <a:xfrm>
            <a:off x="233831" y="5770100"/>
            <a:ext cx="6776569" cy="715089"/>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r>
              <a:rPr lang="en-GB" sz="1800"/>
              <a:t>Simulations </a:t>
            </a:r>
            <a:r>
              <a:rPr lang="en-GB" sz="1800">
                <a:solidFill>
                  <a:srgbClr val="000000"/>
                </a:solidFill>
              </a:rPr>
              <a:t>complement </a:t>
            </a:r>
            <a:r>
              <a:rPr lang="en-GB" sz="1800" dirty="0">
                <a:solidFill>
                  <a:srgbClr val="000000"/>
                </a:solidFill>
              </a:rPr>
              <a:t>experimental dataset by simulating different conditions (e.g. flowrates)</a:t>
            </a:r>
          </a:p>
        </p:txBody>
      </p:sp>
    </p:spTree>
    <p:extLst>
      <p:ext uri="{BB962C8B-B14F-4D97-AF65-F5344CB8AC3E}">
        <p14:creationId xmlns:p14="http://schemas.microsoft.com/office/powerpoint/2010/main" val="268667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8FA33-0209-DFC8-C769-4C108556EBF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4C78689-C184-87D1-A2E8-41024D36697C}"/>
              </a:ext>
            </a:extLst>
          </p:cNvPr>
          <p:cNvSpPr txBox="1">
            <a:spLocks/>
          </p:cNvSpPr>
          <p:nvPr/>
        </p:nvSpPr>
        <p:spPr>
          <a:xfrm>
            <a:off x="0" y="0"/>
            <a:ext cx="12192000" cy="54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 Conclusions &amp; Future work</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306284B5-132F-3633-A0C8-DF378AC132B2}"/>
                  </a:ext>
                </a:extLst>
              </p:cNvPr>
              <p:cNvSpPr txBox="1">
                <a:spLocks/>
              </p:cNvSpPr>
              <p:nvPr/>
            </p:nvSpPr>
            <p:spPr>
              <a:xfrm>
                <a:off x="438150" y="1035049"/>
                <a:ext cx="7990526" cy="535622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GB" b="1" dirty="0"/>
                  <a:t> </a:t>
                </a:r>
                <a:r>
                  <a:rPr lang="en-GB" sz="2200" b="1" dirty="0"/>
                  <a:t> </a:t>
                </a:r>
                <a:r>
                  <a:rPr lang="en-GB" b="1" dirty="0"/>
                  <a:t>Conclusions</a:t>
                </a:r>
              </a:p>
              <a:p>
                <a:pPr lvl="1">
                  <a:lnSpc>
                    <a:spcPct val="120000"/>
                  </a:lnSpc>
                </a:pPr>
                <a:r>
                  <a:rPr lang="en-GB" dirty="0"/>
                  <a:t>Developing a tool that </a:t>
                </a:r>
                <a:r>
                  <a:rPr lang="en-GB" b="1" dirty="0"/>
                  <a:t>simplifies upscaling, complementing experiments</a:t>
                </a:r>
                <a:r>
                  <a:rPr lang="en-GB" dirty="0"/>
                  <a:t>.</a:t>
                </a:r>
              </a:p>
              <a:p>
                <a:pPr lvl="1">
                  <a:lnSpc>
                    <a:spcPct val="120000"/>
                  </a:lnSpc>
                </a:pPr>
                <a:r>
                  <a:rPr lang="en-GB" dirty="0"/>
                  <a:t>Digital Rock Physics (DRP) in GeoChemFoam eliminates the need to guess dispersivity to fit experiments.</a:t>
                </a:r>
              </a:p>
              <a:p>
                <a:pPr lvl="1">
                  <a:lnSpc>
                    <a:spcPct val="120000"/>
                  </a:lnSpc>
                </a:pPr>
                <a:r>
                  <a:rPr lang="en-GB" dirty="0"/>
                  <a:t>Similar </a:t>
                </a:r>
                <a:r>
                  <a:rPr lang="en-GB" b="1" dirty="0"/>
                  <a:t>DRP-informed workflow can be applied to other rock-types and reactions</a:t>
                </a:r>
                <a:r>
                  <a:rPr lang="en-GB" dirty="0"/>
                  <a:t>, if a CT-image is available to input in GeoChemFoam.</a:t>
                </a:r>
              </a:p>
              <a:p>
                <a:pPr lvl="1">
                  <a:lnSpc>
                    <a:spcPct val="120000"/>
                  </a:lnSpc>
                </a:pPr>
                <a:r>
                  <a:rPr lang="en-GB" dirty="0"/>
                  <a:t>DRP enables </a:t>
                </a:r>
                <a:r>
                  <a:rPr lang="en-GB" b="1" dirty="0"/>
                  <a:t>relatively inexpensive parametric studies</a:t>
                </a:r>
                <a:r>
                  <a:rPr lang="en-GB" dirty="0"/>
                  <a:t> to quantify behaviour, e.g. higher/lower flowrates.</a:t>
                </a:r>
              </a:p>
              <a:p>
                <a:pPr>
                  <a:buFont typeface="Wingdings" panose="05000000000000000000" pitchFamily="2" charset="2"/>
                  <a:buChar char="Ø"/>
                </a:pPr>
                <a:endParaRPr lang="en-GB" dirty="0"/>
              </a:p>
              <a:p>
                <a:pPr>
                  <a:buFont typeface="Wingdings" panose="05000000000000000000" pitchFamily="2" charset="2"/>
                  <a:buChar char="Ø"/>
                </a:pPr>
                <a:r>
                  <a:rPr lang="en-GB" b="1" dirty="0"/>
                  <a:t> Future work</a:t>
                </a:r>
              </a:p>
              <a:p>
                <a:pPr lvl="1">
                  <a:lnSpc>
                    <a:spcPct val="120000"/>
                  </a:lnSpc>
                </a:pPr>
                <a:r>
                  <a:rPr lang="en-GB" dirty="0"/>
                  <a:t>Next steps: </a:t>
                </a:r>
              </a:p>
              <a:p>
                <a:pPr lvl="2">
                  <a:lnSpc>
                    <a:spcPct val="120000"/>
                  </a:lnSpc>
                </a:pPr>
                <a:r>
                  <a:rPr lang="en-GB" sz="2100" dirty="0"/>
                  <a:t>Benchmark simulations with experimental measurements of inert tracer transport</a:t>
                </a:r>
              </a:p>
              <a:p>
                <a:pPr lvl="1">
                  <a:lnSpc>
                    <a:spcPct val="120000"/>
                  </a:lnSpc>
                </a:pPr>
                <a:r>
                  <a:rPr lang="en-GB" dirty="0"/>
                  <a:t>In the meantime, we developed a </a:t>
                </a:r>
                <a:r>
                  <a:rPr lang="en-GB" b="1" dirty="0"/>
                  <a:t>new reactive transport solver</a:t>
                </a:r>
                <a:r>
                  <a:rPr lang="en-GB" dirty="0"/>
                  <a:t>:</a:t>
                </a:r>
              </a:p>
              <a:p>
                <a:pPr lvl="2">
                  <a:lnSpc>
                    <a:spcPct val="120000"/>
                  </a:lnSpc>
                </a:pPr>
                <a:r>
                  <a:rPr lang="en-GB" sz="2100" dirty="0"/>
                  <a:t>Previous model too slow and too memory hungry </a:t>
                </a:r>
                <a:r>
                  <a:rPr lang="en-GB" sz="2100" dirty="0">
                    <a:sym typeface="Wingdings" panose="05000000000000000000" pitchFamily="2" charset="2"/>
                  </a:rPr>
                  <a:t> l</a:t>
                </a:r>
                <a:r>
                  <a:rPr lang="en-GB" sz="2100" dirty="0"/>
                  <a:t>imited to </a:t>
                </a:r>
                <a14:m>
                  <m:oMath xmlns:m="http://schemas.openxmlformats.org/officeDocument/2006/math">
                    <m:sSup>
                      <m:sSupPr>
                        <m:ctrlPr>
                          <a:rPr lang="en-GB" sz="2100" b="0" i="1" smtClean="0">
                            <a:latin typeface="Cambria Math" panose="02040503050406030204" pitchFamily="18" charset="0"/>
                          </a:rPr>
                        </m:ctrlPr>
                      </m:sSupPr>
                      <m:e>
                        <m:r>
                          <a:rPr lang="en-GB" sz="2100" b="0" i="1" smtClean="0">
                            <a:latin typeface="Cambria Math" panose="02040503050406030204" pitchFamily="18" charset="0"/>
                          </a:rPr>
                          <m:t>300</m:t>
                        </m:r>
                      </m:e>
                      <m:sup>
                        <m:r>
                          <a:rPr lang="en-GB" sz="2100" b="0" i="1" smtClean="0">
                            <a:latin typeface="Cambria Math" panose="02040503050406030204" pitchFamily="18" charset="0"/>
                          </a:rPr>
                          <m:t>3</m:t>
                        </m:r>
                      </m:sup>
                    </m:sSup>
                  </m:oMath>
                </a14:m>
                <a:r>
                  <a:rPr lang="en-GB" sz="2100" dirty="0"/>
                  <a:t> images</a:t>
                </a:r>
              </a:p>
              <a:p>
                <a:pPr lvl="2">
                  <a:lnSpc>
                    <a:spcPct val="120000"/>
                  </a:lnSpc>
                </a:pPr>
                <a:r>
                  <a:rPr lang="en-GB" sz="2100" dirty="0"/>
                  <a:t>New model allows </a:t>
                </a:r>
                <a:r>
                  <a:rPr lang="en-GB" sz="2100" b="1" dirty="0"/>
                  <a:t>much larger domains </a:t>
                </a:r>
                <a:r>
                  <a:rPr lang="en-GB" sz="2100" dirty="0"/>
                  <a:t>&gt; 1000 voxels </a:t>
                </a:r>
              </a:p>
              <a:p>
                <a:pPr lvl="2">
                  <a:lnSpc>
                    <a:spcPct val="120000"/>
                  </a:lnSpc>
                </a:pPr>
                <a:r>
                  <a:rPr lang="en-GB" sz="2100" dirty="0"/>
                  <a:t>Ready to start running reactive transport model on the pellet geometry</a:t>
                </a:r>
              </a:p>
              <a:p>
                <a:pPr lvl="2"/>
                <a:endParaRPr lang="en-GB" dirty="0"/>
              </a:p>
              <a:p>
                <a:pPr lvl="1"/>
                <a:endParaRPr lang="en-GB" dirty="0"/>
              </a:p>
              <a:p>
                <a:pPr lvl="1"/>
                <a:endParaRPr lang="en-GB" sz="2200" dirty="0"/>
              </a:p>
            </p:txBody>
          </p:sp>
        </mc:Choice>
        <mc:Fallback xmlns="">
          <p:sp>
            <p:nvSpPr>
              <p:cNvPr id="6" name="Content Placeholder 2">
                <a:extLst>
                  <a:ext uri="{FF2B5EF4-FFF2-40B4-BE49-F238E27FC236}">
                    <a16:creationId xmlns:a16="http://schemas.microsoft.com/office/drawing/2014/main" id="{306284B5-132F-3633-A0C8-DF378AC132B2}"/>
                  </a:ext>
                </a:extLst>
              </p:cNvPr>
              <p:cNvSpPr txBox="1">
                <a:spLocks noRot="1" noChangeAspect="1" noMove="1" noResize="1" noEditPoints="1" noAdjustHandles="1" noChangeArrowheads="1" noChangeShapeType="1" noTextEdit="1"/>
              </p:cNvSpPr>
              <p:nvPr/>
            </p:nvSpPr>
            <p:spPr>
              <a:xfrm>
                <a:off x="438150" y="1035049"/>
                <a:ext cx="7990526" cy="5356225"/>
              </a:xfrm>
              <a:prstGeom prst="rect">
                <a:avLst/>
              </a:prstGeom>
              <a:blipFill>
                <a:blip r:embed="rId5"/>
                <a:stretch>
                  <a:fillRect l="-686" t="-2050"/>
                </a:stretch>
              </a:blipFill>
            </p:spPr>
            <p:txBody>
              <a:bodyPr/>
              <a:lstStyle/>
              <a:p>
                <a:r>
                  <a:rPr lang="en-GB">
                    <a:noFill/>
                  </a:rPr>
                  <a:t> </a:t>
                </a:r>
              </a:p>
            </p:txBody>
          </p:sp>
        </mc:Fallback>
      </mc:AlternateContent>
      <p:pic>
        <p:nvPicPr>
          <p:cNvPr id="2" name="Picture 1">
            <a:extLst>
              <a:ext uri="{FF2B5EF4-FFF2-40B4-BE49-F238E27FC236}">
                <a16:creationId xmlns:a16="http://schemas.microsoft.com/office/drawing/2014/main" id="{CCFAD1DE-BDC3-9356-2C6E-0D25B202CA56}"/>
              </a:ext>
            </a:extLst>
          </p:cNvPr>
          <p:cNvPicPr>
            <a:picLocks noChangeAspect="1"/>
          </p:cNvPicPr>
          <p:nvPr/>
        </p:nvPicPr>
        <p:blipFill>
          <a:blip r:embed="rId6" cstate="print">
            <a:extLst>
              <a:ext uri="{28A0092B-C50C-407E-A947-70E740481C1C}">
                <a14:useLocalDpi xmlns:a14="http://schemas.microsoft.com/office/drawing/2010/main" val="0"/>
              </a:ext>
            </a:extLst>
          </a:blip>
          <a:srcRect l="58518" t="58391" r="1542" b="6950"/>
          <a:stretch>
            <a:fillRect/>
          </a:stretch>
        </p:blipFill>
        <p:spPr>
          <a:xfrm>
            <a:off x="8490066" y="3176334"/>
            <a:ext cx="3532503" cy="3065409"/>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214931F-52EB-03E0-66D0-16DD2A5076FD}"/>
                  </a:ext>
                </a:extLst>
              </p:cNvPr>
              <p:cNvSpPr txBox="1"/>
              <p:nvPr/>
            </p:nvSpPr>
            <p:spPr>
              <a:xfrm>
                <a:off x="8552826" y="6217745"/>
                <a:ext cx="3406982" cy="461665"/>
              </a:xfrm>
              <a:prstGeom prst="rect">
                <a:avLst/>
              </a:prstGeom>
              <a:noFill/>
            </p:spPr>
            <p:txBody>
              <a:bodyPr wrap="square" rtlCol="0">
                <a:spAutoFit/>
              </a:bodyPr>
              <a:lstStyle/>
              <a:p>
                <a:pPr algn="ctr"/>
                <a:r>
                  <a:rPr lang="en-GB" sz="1200" i="1" dirty="0"/>
                  <a:t>Numerical simulation of Strontium adsorption</a:t>
                </a:r>
                <a:br>
                  <a:rPr lang="en-GB" sz="1200" i="1" dirty="0"/>
                </a:br>
                <a:r>
                  <a:rPr lang="en-GB" sz="1200" i="1" dirty="0"/>
                  <a:t>(illustrated on </a:t>
                </a:r>
                <a14:m>
                  <m:oMath xmlns:m="http://schemas.openxmlformats.org/officeDocument/2006/math">
                    <m:sSup>
                      <m:sSupPr>
                        <m:ctrlPr>
                          <a:rPr lang="en-GB" sz="1200" b="0" i="1" smtClean="0">
                            <a:latin typeface="Cambria Math" panose="02040503050406030204" pitchFamily="18" charset="0"/>
                          </a:rPr>
                        </m:ctrlPr>
                      </m:sSupPr>
                      <m:e>
                        <m:r>
                          <a:rPr lang="en-GB" sz="1200" b="0" i="1" smtClean="0">
                            <a:latin typeface="Cambria Math" panose="02040503050406030204" pitchFamily="18" charset="0"/>
                          </a:rPr>
                          <m:t>512</m:t>
                        </m:r>
                      </m:e>
                      <m:sup>
                        <m:r>
                          <a:rPr lang="en-GB" sz="1200" b="0" i="1" smtClean="0">
                            <a:latin typeface="Cambria Math" panose="02040503050406030204" pitchFamily="18" charset="0"/>
                          </a:rPr>
                          <m:t>3</m:t>
                        </m:r>
                      </m:sup>
                    </m:sSup>
                  </m:oMath>
                </a14:m>
                <a:r>
                  <a:rPr lang="en-GB" sz="1200" i="1" dirty="0" err="1"/>
                  <a:t>Estaillades</a:t>
                </a:r>
                <a:r>
                  <a:rPr lang="en-GB" sz="1200" i="1" dirty="0"/>
                  <a:t> image)</a:t>
                </a:r>
              </a:p>
            </p:txBody>
          </p:sp>
        </mc:Choice>
        <mc:Fallback xmlns="">
          <p:sp>
            <p:nvSpPr>
              <p:cNvPr id="3" name="TextBox 2">
                <a:extLst>
                  <a:ext uri="{FF2B5EF4-FFF2-40B4-BE49-F238E27FC236}">
                    <a16:creationId xmlns:a16="http://schemas.microsoft.com/office/drawing/2014/main" id="{F214931F-52EB-03E0-66D0-16DD2A5076FD}"/>
                  </a:ext>
                </a:extLst>
              </p:cNvPr>
              <p:cNvSpPr txBox="1">
                <a:spLocks noRot="1" noChangeAspect="1" noMove="1" noResize="1" noEditPoints="1" noAdjustHandles="1" noChangeArrowheads="1" noChangeShapeType="1" noTextEdit="1"/>
              </p:cNvSpPr>
              <p:nvPr/>
            </p:nvSpPr>
            <p:spPr>
              <a:xfrm>
                <a:off x="8552826" y="6217745"/>
                <a:ext cx="3406982" cy="461665"/>
              </a:xfrm>
              <a:prstGeom prst="rect">
                <a:avLst/>
              </a:prstGeom>
              <a:blipFill>
                <a:blip r:embed="rId8"/>
                <a:stretch>
                  <a:fillRect t="-1316" b="-9211"/>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AEA99007-CC37-A58B-CFFC-92010D6827FB}"/>
              </a:ext>
            </a:extLst>
          </p:cNvPr>
          <p:cNvSpPr txBox="1"/>
          <p:nvPr/>
        </p:nvSpPr>
        <p:spPr>
          <a:xfrm>
            <a:off x="7854210" y="2824062"/>
            <a:ext cx="4019549" cy="461665"/>
          </a:xfrm>
          <a:prstGeom prst="rect">
            <a:avLst/>
          </a:prstGeom>
          <a:noFill/>
        </p:spPr>
        <p:txBody>
          <a:bodyPr wrap="square" rtlCol="0">
            <a:spAutoFit/>
          </a:bodyPr>
          <a:lstStyle/>
          <a:p>
            <a:pPr algn="ctr"/>
            <a:r>
              <a:rPr lang="en-GB" sz="1200" i="1" dirty="0"/>
              <a:t>Numerical simulation of non-reactive transport in reaggregated oxford clay sample</a:t>
            </a:r>
          </a:p>
        </p:txBody>
      </p:sp>
      <p:sp>
        <p:nvSpPr>
          <p:cNvPr id="8" name="Slide Number Placeholder 7">
            <a:extLst>
              <a:ext uri="{FF2B5EF4-FFF2-40B4-BE49-F238E27FC236}">
                <a16:creationId xmlns:a16="http://schemas.microsoft.com/office/drawing/2014/main" id="{8A8C0884-034D-D4C1-E1C1-F005AA1628F8}"/>
              </a:ext>
            </a:extLst>
          </p:cNvPr>
          <p:cNvSpPr>
            <a:spLocks noGrp="1"/>
          </p:cNvSpPr>
          <p:nvPr>
            <p:ph type="sldNum" sz="quarter" idx="12"/>
          </p:nvPr>
        </p:nvSpPr>
        <p:spPr>
          <a:xfrm>
            <a:off x="9448800" y="6492875"/>
            <a:ext cx="2743200" cy="365125"/>
          </a:xfrm>
        </p:spPr>
        <p:txBody>
          <a:bodyPr/>
          <a:lstStyle/>
          <a:p>
            <a:fld id="{E1C61784-29D1-4D09-8602-AD5BB8017E24}" type="slidenum">
              <a:rPr lang="en-GB" smtClean="0"/>
              <a:t>18</a:t>
            </a:fld>
            <a:endParaRPr lang="en-GB"/>
          </a:p>
        </p:txBody>
      </p:sp>
      <p:pic>
        <p:nvPicPr>
          <p:cNvPr id="9" name="Tracer_1to12">
            <a:hlinkClick r:id="" action="ppaction://media"/>
            <a:extLst>
              <a:ext uri="{FF2B5EF4-FFF2-40B4-BE49-F238E27FC236}">
                <a16:creationId xmlns:a16="http://schemas.microsoft.com/office/drawing/2014/main" id="{1EEE0B05-85B2-EFEF-0C9B-17529AAA1660}"/>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l="26544" t="8144" r="18935" b="5906"/>
          <a:stretch>
            <a:fillRect/>
          </a:stretch>
        </p:blipFill>
        <p:spPr>
          <a:xfrm>
            <a:off x="8313821" y="270000"/>
            <a:ext cx="3347248" cy="2560077"/>
          </a:xfrm>
          <a:prstGeom prst="rect">
            <a:avLst/>
          </a:prstGeom>
        </p:spPr>
      </p:pic>
    </p:spTree>
    <p:extLst>
      <p:ext uri="{BB962C8B-B14F-4D97-AF65-F5344CB8AC3E}">
        <p14:creationId xmlns:p14="http://schemas.microsoft.com/office/powerpoint/2010/main" val="267466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4EA9C-AEC8-AAE1-7AE4-BCE06E551FF6}"/>
            </a:ext>
          </a:extLst>
        </p:cNvPr>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9D69FDBA-D977-BB57-60CD-F4A1A920B233}"/>
              </a:ext>
            </a:extLst>
          </p:cNvPr>
          <p:cNvSpPr/>
          <p:nvPr/>
        </p:nvSpPr>
        <p:spPr>
          <a:xfrm>
            <a:off x="9261783" y="1104551"/>
            <a:ext cx="2556000" cy="4532670"/>
          </a:xfrm>
          <a:prstGeom prst="roundRect">
            <a:avLst/>
          </a:prstGeom>
          <a:solidFill>
            <a:schemeClr val="tx2">
              <a:lumMod val="10000"/>
              <a:lumOff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736936F1-55ED-6B6F-52C8-72719F3A0AEA}"/>
              </a:ext>
            </a:extLst>
          </p:cNvPr>
          <p:cNvSpPr>
            <a:spLocks noGrp="1"/>
          </p:cNvSpPr>
          <p:nvPr>
            <p:ph type="sldNum" sz="quarter" idx="12"/>
          </p:nvPr>
        </p:nvSpPr>
        <p:spPr>
          <a:xfrm>
            <a:off x="9448800" y="6356350"/>
            <a:ext cx="2743200" cy="365125"/>
          </a:xfrm>
        </p:spPr>
        <p:txBody>
          <a:bodyPr/>
          <a:lstStyle/>
          <a:p>
            <a:fld id="{2EE3E44C-30B3-47D2-A456-407822E63BEC}" type="slidenum">
              <a:rPr lang="en-GB" smtClean="0"/>
              <a:t>19</a:t>
            </a:fld>
            <a:endParaRPr lang="en-GB"/>
          </a:p>
        </p:txBody>
      </p:sp>
      <p:sp>
        <p:nvSpPr>
          <p:cNvPr id="5" name="Title 1">
            <a:extLst>
              <a:ext uri="{FF2B5EF4-FFF2-40B4-BE49-F238E27FC236}">
                <a16:creationId xmlns:a16="http://schemas.microsoft.com/office/drawing/2014/main" id="{FB812A38-5F1D-A03F-7C90-EB585AC36949}"/>
              </a:ext>
            </a:extLst>
          </p:cNvPr>
          <p:cNvSpPr txBox="1">
            <a:spLocks/>
          </p:cNvSpPr>
          <p:nvPr/>
        </p:nvSpPr>
        <p:spPr>
          <a:xfrm>
            <a:off x="0" y="0"/>
            <a:ext cx="12192000" cy="54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Acknowledgements</a:t>
            </a:r>
          </a:p>
        </p:txBody>
      </p:sp>
      <p:sp>
        <p:nvSpPr>
          <p:cNvPr id="6" name="Content Placeholder 2">
            <a:extLst>
              <a:ext uri="{FF2B5EF4-FFF2-40B4-BE49-F238E27FC236}">
                <a16:creationId xmlns:a16="http://schemas.microsoft.com/office/drawing/2014/main" id="{73E940DA-18C0-97B0-A5CD-356897ECA59B}"/>
              </a:ext>
            </a:extLst>
          </p:cNvPr>
          <p:cNvSpPr txBox="1">
            <a:spLocks/>
          </p:cNvSpPr>
          <p:nvPr/>
        </p:nvSpPr>
        <p:spPr>
          <a:xfrm>
            <a:off x="46265" y="428056"/>
            <a:ext cx="7922079" cy="4913092"/>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GB" b="1" dirty="0"/>
              <a:t>Collaborators:</a:t>
            </a:r>
          </a:p>
          <a:p>
            <a:pPr lvl="1">
              <a:lnSpc>
                <a:spcPct val="120000"/>
              </a:lnSpc>
            </a:pPr>
            <a:r>
              <a:rPr lang="en-GB" sz="2100" b="1" dirty="0"/>
              <a:t>DigiPorFlow Group </a:t>
            </a:r>
            <a:r>
              <a:rPr lang="en-GB" sz="2100" dirty="0"/>
              <a:t>at Heriot-Watt </a:t>
            </a:r>
            <a:r>
              <a:rPr lang="en-GB" sz="2100" dirty="0">
                <a:hlinkClick r:id="rId2"/>
              </a:rPr>
              <a:t>https://digiporflow.site.hw.ac.uk/</a:t>
            </a:r>
            <a:r>
              <a:rPr lang="en-GB" sz="2100" dirty="0"/>
              <a:t> </a:t>
            </a:r>
          </a:p>
          <a:p>
            <a:pPr lvl="1">
              <a:lnSpc>
                <a:spcPct val="120000"/>
              </a:lnSpc>
            </a:pPr>
            <a:r>
              <a:rPr lang="en-GB" sz="2100" b="1" dirty="0" err="1"/>
              <a:t>GeoSafe</a:t>
            </a:r>
            <a:r>
              <a:rPr lang="en-GB" sz="2100" b="1" dirty="0"/>
              <a:t> colleagues </a:t>
            </a:r>
            <a:r>
              <a:rPr lang="en-GB" sz="2100" dirty="0">
                <a:cs typeface="Arial" panose="020B0604020202020204" pitchFamily="34" charset="0"/>
                <a:hlinkClick r:id="rId3"/>
              </a:rPr>
              <a:t>https://geosafeproject.co.uk/</a:t>
            </a:r>
            <a:r>
              <a:rPr lang="en-GB" sz="2100" dirty="0"/>
              <a:t>: </a:t>
            </a:r>
          </a:p>
          <a:p>
            <a:pPr lvl="2">
              <a:lnSpc>
                <a:spcPct val="120000"/>
              </a:lnSpc>
              <a:buFont typeface="Wingdings" panose="05000000000000000000" pitchFamily="2" charset="2"/>
              <a:buChar char="v"/>
            </a:pPr>
            <a:r>
              <a:rPr lang="en-GB" b="1" dirty="0"/>
              <a:t>Heriot-Watt: </a:t>
            </a:r>
            <a:br>
              <a:rPr lang="en-GB" b="1" dirty="0"/>
            </a:br>
            <a:r>
              <a:rPr lang="en-GB" dirty="0"/>
              <a:t>Julien Maes, Hannah Menke, Florian Doster</a:t>
            </a:r>
          </a:p>
          <a:p>
            <a:pPr lvl="2">
              <a:lnSpc>
                <a:spcPct val="120000"/>
              </a:lnSpc>
              <a:buFont typeface="Wingdings" panose="05000000000000000000" pitchFamily="2" charset="2"/>
              <a:buChar char="v"/>
            </a:pPr>
            <a:r>
              <a:rPr lang="en-GB" b="1" dirty="0"/>
              <a:t>University of Manchester: </a:t>
            </a:r>
            <a:br>
              <a:rPr lang="en-GB" dirty="0"/>
            </a:br>
            <a:r>
              <a:rPr lang="en-GB" dirty="0"/>
              <a:t>Jingyue Hao, Lin Ma, Kevin Taylor </a:t>
            </a:r>
            <a:br>
              <a:rPr lang="en-GB" dirty="0"/>
            </a:br>
            <a:r>
              <a:rPr lang="en-GB" dirty="0"/>
              <a:t>Callum Robinson, Sam Shaw, Katherine Morris</a:t>
            </a:r>
          </a:p>
          <a:p>
            <a:pPr lvl="2">
              <a:lnSpc>
                <a:spcPct val="120000"/>
              </a:lnSpc>
              <a:buFont typeface="Wingdings" panose="05000000000000000000" pitchFamily="2" charset="2"/>
              <a:buChar char="v"/>
            </a:pPr>
            <a:r>
              <a:rPr lang="en-GB" b="1" dirty="0"/>
              <a:t>UK National Nuclear Laboratory: </a:t>
            </a:r>
            <a:br>
              <a:rPr lang="en-GB" dirty="0"/>
            </a:br>
            <a:r>
              <a:rPr lang="en-US" dirty="0"/>
              <a:t>Vasileios Tsitsopoulos, Aislinn Boylan, Liam Abrahamsen-Mills</a:t>
            </a:r>
          </a:p>
          <a:p>
            <a:pPr lvl="2">
              <a:lnSpc>
                <a:spcPct val="120000"/>
              </a:lnSpc>
              <a:buFont typeface="Wingdings" panose="05000000000000000000" pitchFamily="2" charset="2"/>
              <a:buChar char="v"/>
            </a:pPr>
            <a:r>
              <a:rPr lang="en-GB" b="1" dirty="0"/>
              <a:t>British Geological Survey</a:t>
            </a:r>
            <a:br>
              <a:rPr lang="en-GB" b="1" dirty="0"/>
            </a:br>
            <a:r>
              <a:rPr lang="en-GB" dirty="0"/>
              <a:t>Keith Bateman, Ruth Delina-</a:t>
            </a:r>
            <a:r>
              <a:rPr lang="en-GB" dirty="0" err="1"/>
              <a:t>Agillon</a:t>
            </a:r>
            <a:endParaRPr lang="en-GB" dirty="0"/>
          </a:p>
          <a:p>
            <a:pPr>
              <a:lnSpc>
                <a:spcPct val="120000"/>
              </a:lnSpc>
              <a:buFont typeface="Wingdings" panose="05000000000000000000" pitchFamily="2" charset="2"/>
              <a:buChar char="Ø"/>
            </a:pPr>
            <a:r>
              <a:rPr lang="en-GB" b="1" dirty="0"/>
              <a:t>Funding:</a:t>
            </a:r>
          </a:p>
          <a:p>
            <a:pPr lvl="1">
              <a:lnSpc>
                <a:spcPct val="120000"/>
              </a:lnSpc>
            </a:pPr>
            <a:r>
              <a:rPr lang="en-GB" sz="2100" b="1" dirty="0"/>
              <a:t>NERC Grant: </a:t>
            </a:r>
            <a:r>
              <a:rPr lang="en-GB" sz="2100" dirty="0"/>
              <a:t>NE/Y002504/1 (PI: Florian Doster)</a:t>
            </a:r>
            <a:br>
              <a:rPr lang="en-GB" sz="2100" dirty="0"/>
            </a:br>
            <a:r>
              <a:rPr lang="en-GB" sz="2100" i="1" dirty="0"/>
              <a:t>Towards Safe Geological Disposal of Radioactive Waste in Lower-Strength Sedimentary Rocks (</a:t>
            </a:r>
            <a:r>
              <a:rPr lang="en-GB" sz="2100" i="1" dirty="0" err="1"/>
              <a:t>GeoSafe</a:t>
            </a:r>
            <a:r>
              <a:rPr lang="en-GB" sz="2100" i="1" dirty="0"/>
              <a:t>)</a:t>
            </a:r>
          </a:p>
          <a:p>
            <a:pPr lvl="1">
              <a:lnSpc>
                <a:spcPct val="120000"/>
              </a:lnSpc>
            </a:pPr>
            <a:r>
              <a:rPr lang="en-GB" sz="2100" b="1" dirty="0"/>
              <a:t>Nuclear Waste Services </a:t>
            </a:r>
            <a:r>
              <a:rPr lang="en-GB" sz="2100" dirty="0">
                <a:hlinkClick r:id="rId4"/>
              </a:rPr>
              <a:t>https://www.nuclearwasteservices.uk/</a:t>
            </a:r>
            <a:r>
              <a:rPr lang="en-GB" sz="2100" dirty="0"/>
              <a:t> </a:t>
            </a:r>
          </a:p>
          <a:p>
            <a:pPr>
              <a:lnSpc>
                <a:spcPct val="120000"/>
              </a:lnSpc>
              <a:buFont typeface="Wingdings" panose="05000000000000000000" pitchFamily="2" charset="2"/>
              <a:buChar char="Ø"/>
            </a:pPr>
            <a:r>
              <a:rPr lang="en-GB" b="1" dirty="0"/>
              <a:t>HPC facilities and associated support services:</a:t>
            </a:r>
          </a:p>
          <a:p>
            <a:pPr lvl="1">
              <a:lnSpc>
                <a:spcPct val="120000"/>
              </a:lnSpc>
            </a:pPr>
            <a:r>
              <a:rPr lang="en-GB" sz="2100" dirty="0"/>
              <a:t>UK national supercomputing facility </a:t>
            </a:r>
            <a:r>
              <a:rPr lang="en-GB" sz="2100" b="1" dirty="0"/>
              <a:t>ARCHER2</a:t>
            </a:r>
            <a:r>
              <a:rPr lang="en-GB" sz="2100" dirty="0"/>
              <a:t> </a:t>
            </a:r>
            <a:r>
              <a:rPr lang="en-GB" sz="2100" dirty="0">
                <a:hlinkClick r:id="rId5"/>
              </a:rPr>
              <a:t>https://www.archer2.ac.uk</a:t>
            </a:r>
            <a:r>
              <a:rPr lang="en-GB" sz="2100" dirty="0"/>
              <a:t>.</a:t>
            </a:r>
            <a:br>
              <a:rPr lang="en-GB" dirty="0"/>
            </a:br>
            <a:r>
              <a:rPr lang="en-GB" sz="2100" dirty="0"/>
              <a:t>Beckett, G., Beech-Brandt, J., Leach, K., Payne, Z., Simpson, A., Smith, L., Turner, A., &amp; Whiting, A. (2024). </a:t>
            </a:r>
            <a:r>
              <a:rPr lang="en-GB" sz="2100" b="1" dirty="0"/>
              <a:t>ARCHER2 Service Description</a:t>
            </a:r>
            <a:r>
              <a:rPr lang="en-GB" sz="2100" dirty="0"/>
              <a:t>. </a:t>
            </a:r>
            <a:r>
              <a:rPr lang="en-GB" sz="2100" dirty="0" err="1"/>
              <a:t>Zenodo</a:t>
            </a:r>
            <a:r>
              <a:rPr lang="en-GB" sz="2100" dirty="0"/>
              <a:t>. </a:t>
            </a:r>
            <a:r>
              <a:rPr lang="en-GB" sz="2100" dirty="0">
                <a:hlinkClick r:id="rId6"/>
              </a:rPr>
              <a:t>https://doi.org/10.5281/zenodo.14507040</a:t>
            </a:r>
            <a:endParaRPr lang="en-GB" sz="2100" dirty="0"/>
          </a:p>
          <a:p>
            <a:pPr lvl="1">
              <a:lnSpc>
                <a:spcPct val="120000"/>
              </a:lnSpc>
            </a:pPr>
            <a:endParaRPr lang="en-GB" sz="2100" dirty="0"/>
          </a:p>
        </p:txBody>
      </p:sp>
      <p:pic>
        <p:nvPicPr>
          <p:cNvPr id="2" name="Content Placeholder 5">
            <a:extLst>
              <a:ext uri="{FF2B5EF4-FFF2-40B4-BE49-F238E27FC236}">
                <a16:creationId xmlns:a16="http://schemas.microsoft.com/office/drawing/2014/main" id="{E29E600E-D21F-FFF9-C07A-58633B62FED7}"/>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568174" y="362815"/>
            <a:ext cx="3430527" cy="2018417"/>
          </a:xfrm>
        </p:spPr>
      </p:pic>
      <p:grpSp>
        <p:nvGrpSpPr>
          <p:cNvPr id="3" name="Group 2">
            <a:extLst>
              <a:ext uri="{FF2B5EF4-FFF2-40B4-BE49-F238E27FC236}">
                <a16:creationId xmlns:a16="http://schemas.microsoft.com/office/drawing/2014/main" id="{4B9F2377-BB38-7EAE-2031-85FF9E9A65BC}"/>
              </a:ext>
            </a:extLst>
          </p:cNvPr>
          <p:cNvGrpSpPr>
            <a:grpSpLocks noChangeAspect="1"/>
          </p:cNvGrpSpPr>
          <p:nvPr/>
        </p:nvGrpSpPr>
        <p:grpSpPr>
          <a:xfrm>
            <a:off x="197569" y="5295030"/>
            <a:ext cx="1547331" cy="1358138"/>
            <a:chOff x="87934" y="159522"/>
            <a:chExt cx="4536504" cy="3981820"/>
          </a:xfrm>
        </p:grpSpPr>
        <p:pic>
          <p:nvPicPr>
            <p:cNvPr id="7" name="Picture 6" descr="A picture containing colorfulness, pattern, wrapping paper, graphics&#10;&#10;Description automatically generated">
              <a:extLst>
                <a:ext uri="{FF2B5EF4-FFF2-40B4-BE49-F238E27FC236}">
                  <a16:creationId xmlns:a16="http://schemas.microsoft.com/office/drawing/2014/main" id="{003423FA-135F-F3F6-8E7D-70866B462860}"/>
                </a:ext>
              </a:extLst>
            </p:cNvPr>
            <p:cNvPicPr>
              <a:picLocks noChangeAspect="1"/>
            </p:cNvPicPr>
            <p:nvPr userDrawn="1"/>
          </p:nvPicPr>
          <p:blipFill>
            <a:blip r:embed="rId8" cstate="print">
              <a:alphaModFix amt="62000"/>
              <a:extLst>
                <a:ext uri="{BEBA8EAE-BF5A-486C-A8C5-ECC9F3942E4B}">
                  <a14:imgProps xmlns:a14="http://schemas.microsoft.com/office/drawing/2010/main">
                    <a14:imgLayer r:embed="rId9">
                      <a14:imgEffect>
                        <a14:brightnessContrast bright="30000"/>
                      </a14:imgEffect>
                    </a14:imgLayer>
                  </a14:imgProps>
                </a:ext>
                <a:ext uri="{28A0092B-C50C-407E-A947-70E740481C1C}">
                  <a14:useLocalDpi xmlns:a14="http://schemas.microsoft.com/office/drawing/2010/main" val="0"/>
                </a:ext>
              </a:extLst>
            </a:blip>
            <a:stretch>
              <a:fillRect/>
            </a:stretch>
          </p:blipFill>
          <p:spPr>
            <a:xfrm>
              <a:off x="231950" y="159522"/>
              <a:ext cx="4320480" cy="3981820"/>
            </a:xfrm>
            <a:prstGeom prst="rect">
              <a:avLst/>
            </a:prstGeom>
            <a:effectLst>
              <a:glow rad="127000">
                <a:schemeClr val="accent1">
                  <a:alpha val="59000"/>
                </a:schemeClr>
              </a:glow>
            </a:effectLst>
          </p:spPr>
        </p:pic>
        <p:sp>
          <p:nvSpPr>
            <p:cNvPr id="8" name="TextBox 7">
              <a:extLst>
                <a:ext uri="{FF2B5EF4-FFF2-40B4-BE49-F238E27FC236}">
                  <a16:creationId xmlns:a16="http://schemas.microsoft.com/office/drawing/2014/main" id="{D5B9E50E-3FC1-93B4-B2AB-FFF20E1148AF}"/>
                </a:ext>
              </a:extLst>
            </p:cNvPr>
            <p:cNvSpPr txBox="1"/>
            <p:nvPr userDrawn="1"/>
          </p:nvSpPr>
          <p:spPr>
            <a:xfrm>
              <a:off x="87934" y="2319761"/>
              <a:ext cx="4536504" cy="1635469"/>
            </a:xfrm>
            <a:prstGeom prst="rect">
              <a:avLst/>
            </a:prstGeom>
            <a:noFill/>
          </p:spPr>
          <p:txBody>
            <a:bodyPr wrap="square" rtlCol="0">
              <a:spAutoFit/>
            </a:bodyPr>
            <a:lstStyle/>
            <a:p>
              <a:pPr algn="l"/>
              <a:r>
                <a:rPr lang="en-GB" sz="1200" b="1" dirty="0">
                  <a:solidFill>
                    <a:schemeClr val="tx1">
                      <a:lumMod val="65000"/>
                      <a:lumOff val="35000"/>
                    </a:schemeClr>
                  </a:solidFill>
                  <a:latin typeface="Arial Black" panose="020B0A04020102020204" pitchFamily="34" charset="0"/>
                </a:rPr>
                <a:t>The </a:t>
              </a:r>
            </a:p>
            <a:p>
              <a:pPr algn="l"/>
              <a:r>
                <a:rPr lang="en-GB" sz="1200" b="1" dirty="0" err="1">
                  <a:solidFill>
                    <a:schemeClr val="tx1">
                      <a:lumMod val="65000"/>
                      <a:lumOff val="35000"/>
                    </a:schemeClr>
                  </a:solidFill>
                  <a:latin typeface="Arial Black" panose="020B0A04020102020204" pitchFamily="34" charset="0"/>
                </a:rPr>
                <a:t>GeoChemFoam</a:t>
              </a:r>
              <a:endParaRPr lang="en-GB" sz="1200" b="1" dirty="0">
                <a:solidFill>
                  <a:schemeClr val="tx1">
                    <a:lumMod val="65000"/>
                    <a:lumOff val="35000"/>
                  </a:schemeClr>
                </a:solidFill>
                <a:latin typeface="Arial Black" panose="020B0A04020102020204" pitchFamily="34" charset="0"/>
              </a:endParaRPr>
            </a:p>
            <a:p>
              <a:pPr algn="l"/>
              <a:r>
                <a:rPr lang="en-GB" sz="1200" b="1" dirty="0">
                  <a:solidFill>
                    <a:schemeClr val="tx1">
                      <a:lumMod val="65000"/>
                      <a:lumOff val="35000"/>
                    </a:schemeClr>
                  </a:solidFill>
                  <a:latin typeface="Arial Black" panose="020B0A04020102020204" pitchFamily="34" charset="0"/>
                </a:rPr>
                <a:t>Project</a:t>
              </a:r>
            </a:p>
          </p:txBody>
        </p:sp>
      </p:grpSp>
      <p:pic>
        <p:nvPicPr>
          <p:cNvPr id="9" name="Picture 8">
            <a:extLst>
              <a:ext uri="{FF2B5EF4-FFF2-40B4-BE49-F238E27FC236}">
                <a16:creationId xmlns:a16="http://schemas.microsoft.com/office/drawing/2014/main" id="{5B919282-5470-4319-40ED-DFA356C22BFF}"/>
              </a:ext>
            </a:extLst>
          </p:cNvPr>
          <p:cNvPicPr>
            <a:picLocks noChangeAspect="1"/>
          </p:cNvPicPr>
          <p:nvPr/>
        </p:nvPicPr>
        <p:blipFill>
          <a:blip r:embed="rId10"/>
          <a:stretch>
            <a:fillRect/>
          </a:stretch>
        </p:blipFill>
        <p:spPr>
          <a:xfrm>
            <a:off x="9654390" y="5862724"/>
            <a:ext cx="2071859" cy="710696"/>
          </a:xfrm>
          <a:prstGeom prst="rect">
            <a:avLst/>
          </a:prstGeom>
        </p:spPr>
      </p:pic>
      <p:pic>
        <p:nvPicPr>
          <p:cNvPr id="10" name="Picture 2" descr="Natural Environment Research Council (NERC) – UKRI">
            <a:extLst>
              <a:ext uri="{FF2B5EF4-FFF2-40B4-BE49-F238E27FC236}">
                <a16:creationId xmlns:a16="http://schemas.microsoft.com/office/drawing/2014/main" id="{6490103F-1BE6-6B9E-3ED8-8F7D7E81B1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49613" y="5737356"/>
            <a:ext cx="1153718" cy="9614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D70FE66-1618-C529-1577-9515CE8B95BD}"/>
              </a:ext>
            </a:extLst>
          </p:cNvPr>
          <p:cNvPicPr>
            <a:picLocks noChangeAspect="1"/>
          </p:cNvPicPr>
          <p:nvPr/>
        </p:nvPicPr>
        <p:blipFill>
          <a:blip r:embed="rId12"/>
          <a:stretch>
            <a:fillRect/>
          </a:stretch>
        </p:blipFill>
        <p:spPr>
          <a:xfrm>
            <a:off x="4280828" y="5862724"/>
            <a:ext cx="1614002" cy="681053"/>
          </a:xfrm>
          <a:prstGeom prst="rect">
            <a:avLst/>
          </a:prstGeom>
        </p:spPr>
      </p:pic>
      <p:pic>
        <p:nvPicPr>
          <p:cNvPr id="12" name="Picture 11" descr="A black background with blue lines&#10;&#10;AI-generated content may be incorrect.">
            <a:extLst>
              <a:ext uri="{FF2B5EF4-FFF2-40B4-BE49-F238E27FC236}">
                <a16:creationId xmlns:a16="http://schemas.microsoft.com/office/drawing/2014/main" id="{5D6F749C-5F89-B6FB-EF66-D988419E8B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37494" y="5576287"/>
            <a:ext cx="1604054" cy="1149478"/>
          </a:xfrm>
          <a:prstGeom prst="rect">
            <a:avLst/>
          </a:prstGeom>
        </p:spPr>
      </p:pic>
      <p:pic>
        <p:nvPicPr>
          <p:cNvPr id="13" name="Picture 12" descr="A close up of a logo&#10;&#10;Description automatically generated">
            <a:extLst>
              <a:ext uri="{FF2B5EF4-FFF2-40B4-BE49-F238E27FC236}">
                <a16:creationId xmlns:a16="http://schemas.microsoft.com/office/drawing/2014/main" id="{093F3A92-8077-4609-57CB-3BD22BF48C56}"/>
              </a:ext>
            </a:extLst>
          </p:cNvPr>
          <p:cNvPicPr>
            <a:picLocks noChangeAspect="1"/>
          </p:cNvPicPr>
          <p:nvPr/>
        </p:nvPicPr>
        <p:blipFill>
          <a:blip r:embed="rId14"/>
          <a:stretch>
            <a:fillRect/>
          </a:stretch>
        </p:blipFill>
        <p:spPr>
          <a:xfrm>
            <a:off x="1870430" y="5904818"/>
            <a:ext cx="2159339" cy="504000"/>
          </a:xfrm>
          <a:prstGeom prst="rect">
            <a:avLst/>
          </a:prstGeom>
        </p:spPr>
      </p:pic>
      <p:pic>
        <p:nvPicPr>
          <p:cNvPr id="14" name="Picture 1">
            <a:extLst>
              <a:ext uri="{FF2B5EF4-FFF2-40B4-BE49-F238E27FC236}">
                <a16:creationId xmlns:a16="http://schemas.microsoft.com/office/drawing/2014/main" id="{0B0EF62C-9AEE-F9B3-7134-927B7BF2D49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92000" y="22889"/>
            <a:ext cx="170000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221A15F9-494B-C825-4951-E30BF86ED430}"/>
              </a:ext>
            </a:extLst>
          </p:cNvPr>
          <p:cNvPicPr>
            <a:picLocks noChangeAspect="1"/>
          </p:cNvPicPr>
          <p:nvPr/>
        </p:nvPicPr>
        <p:blipFill>
          <a:blip r:embed="rId16"/>
          <a:stretch>
            <a:fillRect/>
          </a:stretch>
        </p:blipFill>
        <p:spPr>
          <a:xfrm>
            <a:off x="7154743" y="2875744"/>
            <a:ext cx="1899568" cy="534853"/>
          </a:xfrm>
          <a:prstGeom prst="rect">
            <a:avLst/>
          </a:prstGeom>
        </p:spPr>
      </p:pic>
      <p:pic>
        <p:nvPicPr>
          <p:cNvPr id="16" name="Picture 4" descr="ARCHER2 Logo">
            <a:extLst>
              <a:ext uri="{FF2B5EF4-FFF2-40B4-BE49-F238E27FC236}">
                <a16:creationId xmlns:a16="http://schemas.microsoft.com/office/drawing/2014/main" id="{EA2408B3-67C7-1E9D-EC5C-32602922468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36946" y="4082254"/>
            <a:ext cx="1517365" cy="42486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9B1C999-CF43-78DB-D237-D23B899448E2}"/>
              </a:ext>
            </a:extLst>
          </p:cNvPr>
          <p:cNvSpPr txBox="1"/>
          <p:nvPr/>
        </p:nvSpPr>
        <p:spPr>
          <a:xfrm>
            <a:off x="5568174" y="2381233"/>
            <a:ext cx="3430527" cy="284650"/>
          </a:xfrm>
          <a:prstGeom prst="rect">
            <a:avLst/>
          </a:prstGeom>
          <a:noFill/>
        </p:spPr>
        <p:txBody>
          <a:bodyPr wrap="square" rtlCol="0">
            <a:spAutoFit/>
          </a:bodyPr>
          <a:lstStyle/>
          <a:p>
            <a:pPr algn="ctr"/>
            <a:r>
              <a:rPr lang="en-GB" sz="1200" i="1" dirty="0"/>
              <a:t>DigiPorFlow group, 2025.</a:t>
            </a:r>
          </a:p>
        </p:txBody>
      </p:sp>
      <p:pic>
        <p:nvPicPr>
          <p:cNvPr id="20" name="Content Placeholder 5">
            <a:extLst>
              <a:ext uri="{FF2B5EF4-FFF2-40B4-BE49-F238E27FC236}">
                <a16:creationId xmlns:a16="http://schemas.microsoft.com/office/drawing/2014/main" id="{E801506D-8373-4C1E-13C5-D436F5D2EC5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89999" y="1872114"/>
            <a:ext cx="1899568" cy="1899568"/>
          </a:xfrm>
          <a:prstGeom prst="rect">
            <a:avLst/>
          </a:prstGeom>
        </p:spPr>
      </p:pic>
      <p:sp>
        <p:nvSpPr>
          <p:cNvPr id="21" name="TextBox 20">
            <a:extLst>
              <a:ext uri="{FF2B5EF4-FFF2-40B4-BE49-F238E27FC236}">
                <a16:creationId xmlns:a16="http://schemas.microsoft.com/office/drawing/2014/main" id="{22D4D93A-4576-6815-4EFD-6255CA182FF8}"/>
              </a:ext>
            </a:extLst>
          </p:cNvPr>
          <p:cNvSpPr txBox="1"/>
          <p:nvPr/>
        </p:nvSpPr>
        <p:spPr>
          <a:xfrm>
            <a:off x="9153284" y="3723985"/>
            <a:ext cx="2772997" cy="1852302"/>
          </a:xfrm>
          <a:prstGeom prst="rect">
            <a:avLst/>
          </a:prstGeom>
          <a:noFill/>
        </p:spPr>
        <p:txBody>
          <a:bodyPr wrap="square">
            <a:spAutoFit/>
          </a:bodyPr>
          <a:lstStyle/>
          <a:p>
            <a:pPr lvl="1">
              <a:lnSpc>
                <a:spcPct val="120000"/>
              </a:lnSpc>
            </a:pPr>
            <a:r>
              <a:rPr lang="en-GB" sz="1200" dirty="0"/>
              <a:t>Scan to be directed to the </a:t>
            </a:r>
            <a:br>
              <a:rPr lang="en-GB" sz="1200" dirty="0"/>
            </a:br>
            <a:r>
              <a:rPr lang="en-GB" sz="1200" b="1" dirty="0"/>
              <a:t>9</a:t>
            </a:r>
            <a:r>
              <a:rPr lang="en-GB" sz="1200" b="1" baseline="30000" dirty="0"/>
              <a:t>th</a:t>
            </a:r>
            <a:r>
              <a:rPr lang="en-GB" sz="1200" b="1" dirty="0"/>
              <a:t> Annual UK Interpore Chapter Conference 2026 </a:t>
            </a:r>
            <a:r>
              <a:rPr lang="en-GB" sz="1200" dirty="0"/>
              <a:t>website for details!</a:t>
            </a:r>
            <a:br>
              <a:rPr lang="en-GB" sz="1200" dirty="0"/>
            </a:br>
            <a:br>
              <a:rPr lang="en-GB" sz="1200" dirty="0"/>
            </a:br>
            <a:r>
              <a:rPr lang="en-GB" sz="1200" dirty="0"/>
              <a:t>1-2 September 2026, </a:t>
            </a:r>
            <a:br>
              <a:rPr lang="en-GB" sz="1200" dirty="0"/>
            </a:br>
            <a:r>
              <a:rPr lang="en-GB" sz="1200" dirty="0"/>
              <a:t>Heriot-Watt University, Edinburgh, United Kingdom</a:t>
            </a:r>
          </a:p>
        </p:txBody>
      </p:sp>
      <p:pic>
        <p:nvPicPr>
          <p:cNvPr id="22" name="Picture 2">
            <a:extLst>
              <a:ext uri="{FF2B5EF4-FFF2-40B4-BE49-F238E27FC236}">
                <a16:creationId xmlns:a16="http://schemas.microsoft.com/office/drawing/2014/main" id="{87563AD2-200D-EFEB-01E5-2B76E6A0C39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364" y="1241416"/>
            <a:ext cx="2182838" cy="646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63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63FBB-C7BB-6BC3-9588-AD53F5DC336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2154E0-B038-1DA7-63AE-23F08A049680}"/>
              </a:ext>
            </a:extLst>
          </p:cNvPr>
          <p:cNvSpPr>
            <a:spLocks noGrp="1"/>
          </p:cNvSpPr>
          <p:nvPr>
            <p:ph type="sldNum" sz="quarter" idx="12"/>
          </p:nvPr>
        </p:nvSpPr>
        <p:spPr>
          <a:xfrm>
            <a:off x="9448800" y="6356350"/>
            <a:ext cx="2743200" cy="365125"/>
          </a:xfrm>
        </p:spPr>
        <p:txBody>
          <a:bodyPr/>
          <a:lstStyle/>
          <a:p>
            <a:fld id="{2EE3E44C-30B3-47D2-A456-407822E63BEC}" type="slidenum">
              <a:rPr lang="en-GB" smtClean="0"/>
              <a:t>2</a:t>
            </a:fld>
            <a:endParaRPr lang="en-GB"/>
          </a:p>
        </p:txBody>
      </p:sp>
      <p:sp>
        <p:nvSpPr>
          <p:cNvPr id="5" name="Title 1">
            <a:extLst>
              <a:ext uri="{FF2B5EF4-FFF2-40B4-BE49-F238E27FC236}">
                <a16:creationId xmlns:a16="http://schemas.microsoft.com/office/drawing/2014/main" id="{4BBE4A8B-6CA4-D0B4-69CF-12FD0CED586F}"/>
              </a:ext>
            </a:extLst>
          </p:cNvPr>
          <p:cNvSpPr txBox="1">
            <a:spLocks/>
          </p:cNvSpPr>
          <p:nvPr/>
        </p:nvSpPr>
        <p:spPr>
          <a:xfrm>
            <a:off x="0" y="0"/>
            <a:ext cx="12192000" cy="54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err="1"/>
              <a:t>GeoSafe</a:t>
            </a:r>
            <a:r>
              <a:rPr lang="en-GB" sz="3200" b="1" dirty="0"/>
              <a:t> Project Overview</a:t>
            </a:r>
          </a:p>
        </p:txBody>
      </p:sp>
      <p:sp>
        <p:nvSpPr>
          <p:cNvPr id="7" name="Content Placeholder 2">
            <a:extLst>
              <a:ext uri="{FF2B5EF4-FFF2-40B4-BE49-F238E27FC236}">
                <a16:creationId xmlns:a16="http://schemas.microsoft.com/office/drawing/2014/main" id="{21E5B886-C6CE-F6AA-57CF-39044154FB85}"/>
              </a:ext>
            </a:extLst>
          </p:cNvPr>
          <p:cNvSpPr txBox="1">
            <a:spLocks/>
          </p:cNvSpPr>
          <p:nvPr/>
        </p:nvSpPr>
        <p:spPr>
          <a:xfrm>
            <a:off x="171451" y="558798"/>
            <a:ext cx="6350119" cy="540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Wingdings" panose="05000000000000000000" pitchFamily="2" charset="2"/>
              <a:buChar char="Ø"/>
            </a:pPr>
            <a:r>
              <a:rPr lang="en-GB" sz="2400" dirty="0">
                <a:cs typeface="Arial" panose="020B0604020202020204" pitchFamily="34" charset="0"/>
              </a:rPr>
              <a:t>To undertake fundamental research that will </a:t>
            </a:r>
            <a:r>
              <a:rPr lang="en-GB" sz="2400" b="1" dirty="0">
                <a:cs typeface="Arial" panose="020B0604020202020204" pitchFamily="34" charset="0"/>
              </a:rPr>
              <a:t>advance our understanding related to hosting a Geological Disposal Facility (GDF) </a:t>
            </a:r>
            <a:r>
              <a:rPr lang="en-GB" sz="2400" dirty="0">
                <a:cs typeface="Arial" panose="020B0604020202020204" pitchFamily="34" charset="0"/>
              </a:rPr>
              <a:t>for radioactive waste within Lower Strength Sedimentary Rock formations.</a:t>
            </a:r>
          </a:p>
          <a:p>
            <a:pPr>
              <a:buFont typeface="Wingdings" panose="05000000000000000000" pitchFamily="2" charset="2"/>
              <a:buChar char="Ø"/>
            </a:pPr>
            <a:r>
              <a:rPr lang="en-GB" sz="2400" dirty="0">
                <a:cs typeface="Arial" panose="020B0604020202020204" pitchFamily="34" charset="0"/>
              </a:rPr>
              <a:t>3 challenge areas:</a:t>
            </a:r>
          </a:p>
          <a:p>
            <a:pPr lvl="1"/>
            <a:r>
              <a:rPr lang="en-GB" sz="1800" dirty="0">
                <a:cs typeface="Arial" panose="020B0604020202020204" pitchFamily="34" charset="0"/>
              </a:rPr>
              <a:t>Geological isolation</a:t>
            </a:r>
          </a:p>
          <a:p>
            <a:pPr lvl="1"/>
            <a:r>
              <a:rPr lang="en-GB" sz="1800" dirty="0">
                <a:cs typeface="Arial" panose="020B0604020202020204" pitchFamily="34" charset="0"/>
              </a:rPr>
              <a:t>Contaminant pathways</a:t>
            </a:r>
          </a:p>
          <a:p>
            <a:pPr lvl="1"/>
            <a:r>
              <a:rPr lang="en-GB" sz="1800" b="1" dirty="0">
                <a:cs typeface="Arial" panose="020B0604020202020204" pitchFamily="34" charset="0"/>
              </a:rPr>
              <a:t>Mathematical modelling</a:t>
            </a:r>
          </a:p>
          <a:p>
            <a:pPr>
              <a:buFont typeface="Wingdings" panose="05000000000000000000" pitchFamily="2" charset="2"/>
              <a:buChar char="Ø"/>
            </a:pPr>
            <a:r>
              <a:rPr lang="en-GB" sz="2400" dirty="0">
                <a:cs typeface="Arial" panose="020B0604020202020204" pitchFamily="34" charset="0"/>
              </a:rPr>
              <a:t>7 UK research organisations</a:t>
            </a:r>
          </a:p>
          <a:p>
            <a:pPr lvl="1"/>
            <a:r>
              <a:rPr lang="en-GB" sz="1900" dirty="0">
                <a:cs typeface="Arial" panose="020B0604020202020204" pitchFamily="34" charset="0"/>
              </a:rPr>
              <a:t>5 universities:</a:t>
            </a:r>
          </a:p>
          <a:p>
            <a:pPr lvl="2">
              <a:buFont typeface="Courier New" panose="02070309020205020404" pitchFamily="49" charset="0"/>
              <a:buChar char="o"/>
            </a:pPr>
            <a:r>
              <a:rPr lang="en-GB" sz="1600" dirty="0">
                <a:cs typeface="Arial" panose="020B0604020202020204" pitchFamily="34" charset="0"/>
              </a:rPr>
              <a:t>Imperial College London</a:t>
            </a:r>
          </a:p>
          <a:p>
            <a:pPr lvl="2">
              <a:buFont typeface="Courier New" panose="02070309020205020404" pitchFamily="49" charset="0"/>
              <a:buChar char="o"/>
            </a:pPr>
            <a:r>
              <a:rPr lang="en-GB" sz="1600" dirty="0">
                <a:cs typeface="Arial" panose="020B0604020202020204" pitchFamily="34" charset="0"/>
              </a:rPr>
              <a:t>University of Manchester</a:t>
            </a:r>
          </a:p>
          <a:p>
            <a:pPr lvl="2">
              <a:buFont typeface="Courier New" panose="02070309020205020404" pitchFamily="49" charset="0"/>
              <a:buChar char="o"/>
            </a:pPr>
            <a:r>
              <a:rPr lang="en-GB" sz="1600" dirty="0">
                <a:cs typeface="Arial" panose="020B0604020202020204" pitchFamily="34" charset="0"/>
              </a:rPr>
              <a:t>University of Liverpool</a:t>
            </a:r>
          </a:p>
          <a:p>
            <a:pPr lvl="2">
              <a:buFont typeface="Courier New" panose="02070309020205020404" pitchFamily="49" charset="0"/>
              <a:buChar char="o"/>
            </a:pPr>
            <a:r>
              <a:rPr lang="en-GB" sz="1600" dirty="0">
                <a:cs typeface="Arial" panose="020B0604020202020204" pitchFamily="34" charset="0"/>
              </a:rPr>
              <a:t>University of Leeds</a:t>
            </a:r>
          </a:p>
          <a:p>
            <a:pPr lvl="2">
              <a:buFont typeface="Courier New" panose="02070309020205020404" pitchFamily="49" charset="0"/>
              <a:buChar char="o"/>
            </a:pPr>
            <a:r>
              <a:rPr lang="en-GB" sz="1600" b="1" dirty="0">
                <a:cs typeface="Arial" panose="020B0604020202020204" pitchFamily="34" charset="0"/>
              </a:rPr>
              <a:t>Heriot-Watt University</a:t>
            </a:r>
          </a:p>
          <a:p>
            <a:pPr lvl="1"/>
            <a:r>
              <a:rPr lang="en-GB" sz="1900" dirty="0">
                <a:cs typeface="Arial" panose="020B0604020202020204" pitchFamily="34" charset="0"/>
              </a:rPr>
              <a:t>2 institutions:</a:t>
            </a:r>
          </a:p>
          <a:p>
            <a:pPr lvl="2">
              <a:buFont typeface="Courier New" panose="02070309020205020404" pitchFamily="49" charset="0"/>
              <a:buChar char="o"/>
            </a:pPr>
            <a:r>
              <a:rPr lang="en-GB" sz="1600" dirty="0">
                <a:cs typeface="Arial" panose="020B0604020202020204" pitchFamily="34" charset="0"/>
              </a:rPr>
              <a:t>United Kingdom National Nuclear Laboratory</a:t>
            </a:r>
          </a:p>
          <a:p>
            <a:pPr lvl="2">
              <a:buFont typeface="Courier New" panose="02070309020205020404" pitchFamily="49" charset="0"/>
              <a:buChar char="o"/>
            </a:pPr>
            <a:r>
              <a:rPr lang="en-GB" sz="1600" dirty="0">
                <a:cs typeface="Arial" panose="020B0604020202020204" pitchFamily="34" charset="0"/>
              </a:rPr>
              <a:t>British Geological Survey</a:t>
            </a:r>
          </a:p>
          <a:p>
            <a:pPr>
              <a:buFont typeface="Wingdings" panose="05000000000000000000" pitchFamily="2" charset="2"/>
              <a:buChar char="Ø"/>
            </a:pPr>
            <a:r>
              <a:rPr lang="en-GB" sz="2400" dirty="0">
                <a:cs typeface="Arial" panose="020B0604020202020204" pitchFamily="34" charset="0"/>
              </a:rPr>
              <a:t>Project website now live: </a:t>
            </a:r>
            <a:br>
              <a:rPr lang="en-GB" sz="2400" dirty="0">
                <a:cs typeface="Arial" panose="020B0604020202020204" pitchFamily="34" charset="0"/>
              </a:rPr>
            </a:br>
            <a:r>
              <a:rPr lang="en-GB" sz="2400" dirty="0">
                <a:cs typeface="Arial" panose="020B0604020202020204" pitchFamily="34" charset="0"/>
                <a:hlinkClick r:id="rId3"/>
              </a:rPr>
              <a:t>https://geosafeproject.co.uk/</a:t>
            </a:r>
            <a:r>
              <a:rPr lang="en-GB" sz="2400" dirty="0">
                <a:cs typeface="Arial" panose="020B0604020202020204" pitchFamily="34" charset="0"/>
              </a:rPr>
              <a:t> </a:t>
            </a:r>
          </a:p>
          <a:p>
            <a:pPr>
              <a:buFont typeface="Courier New" panose="02070309020205020404" pitchFamily="49" charset="0"/>
              <a:buChar char="o"/>
            </a:pPr>
            <a:endParaRPr lang="en-GB" sz="2000" dirty="0">
              <a:cs typeface="Arial" panose="020B0604020202020204" pitchFamily="34" charset="0"/>
            </a:endParaRPr>
          </a:p>
          <a:p>
            <a:pPr lvl="2"/>
            <a:endParaRPr lang="en-GB" sz="1200" dirty="0">
              <a:cs typeface="Arial" panose="020B0604020202020204" pitchFamily="34" charset="0"/>
            </a:endParaRPr>
          </a:p>
          <a:p>
            <a:pPr lvl="1"/>
            <a:endParaRPr lang="en-GB" sz="1600" dirty="0">
              <a:cs typeface="Arial" panose="020B0604020202020204" pitchFamily="34" charset="0"/>
            </a:endParaRPr>
          </a:p>
          <a:p>
            <a:pPr marL="0" indent="0">
              <a:buNone/>
            </a:pPr>
            <a:endParaRPr lang="en-US" sz="2400" dirty="0">
              <a:solidFill>
                <a:srgbClr val="000000"/>
              </a:solidFill>
              <a:ea typeface="Calibri" panose="020F0502020204030204" pitchFamily="34" charset="0"/>
              <a:cs typeface="Arial" panose="020B0604020202020204" pitchFamily="34" charset="0"/>
            </a:endParaRPr>
          </a:p>
          <a:p>
            <a:pPr>
              <a:buFont typeface="Wingdings" panose="05000000000000000000" pitchFamily="2" charset="2"/>
              <a:buChar char="Ø"/>
            </a:pPr>
            <a:endParaRPr lang="en-GB" dirty="0"/>
          </a:p>
        </p:txBody>
      </p:sp>
      <p:pic>
        <p:nvPicPr>
          <p:cNvPr id="9" name="Picture 8">
            <a:extLst>
              <a:ext uri="{FF2B5EF4-FFF2-40B4-BE49-F238E27FC236}">
                <a16:creationId xmlns:a16="http://schemas.microsoft.com/office/drawing/2014/main" id="{491C670A-ED8E-CFD1-6015-B9D0B899D4C2}"/>
              </a:ext>
            </a:extLst>
          </p:cNvPr>
          <p:cNvPicPr>
            <a:picLocks noChangeAspect="1"/>
          </p:cNvPicPr>
          <p:nvPr/>
        </p:nvPicPr>
        <p:blipFill>
          <a:blip r:embed="rId4"/>
          <a:stretch>
            <a:fillRect/>
          </a:stretch>
        </p:blipFill>
        <p:spPr>
          <a:xfrm>
            <a:off x="6616684" y="748629"/>
            <a:ext cx="5075308" cy="3390444"/>
          </a:xfrm>
          <a:prstGeom prst="rect">
            <a:avLst/>
          </a:prstGeom>
        </p:spPr>
      </p:pic>
      <p:sp>
        <p:nvSpPr>
          <p:cNvPr id="11" name="TextBox 10">
            <a:extLst>
              <a:ext uri="{FF2B5EF4-FFF2-40B4-BE49-F238E27FC236}">
                <a16:creationId xmlns:a16="http://schemas.microsoft.com/office/drawing/2014/main" id="{3F4846C9-E925-5121-6813-02B04BB86AFC}"/>
              </a:ext>
            </a:extLst>
          </p:cNvPr>
          <p:cNvSpPr txBox="1"/>
          <p:nvPr/>
        </p:nvSpPr>
        <p:spPr>
          <a:xfrm>
            <a:off x="6521570" y="4147498"/>
            <a:ext cx="5567952" cy="707886"/>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Underground tunnels and vaults of a GDF in an inshore location.</a:t>
            </a:r>
          </a:p>
          <a:p>
            <a:r>
              <a:rPr lang="en-GB" sz="1400" dirty="0">
                <a:latin typeface="Arial" panose="020B0604020202020204" pitchFamily="34" charset="0"/>
                <a:cs typeface="Arial" panose="020B0604020202020204" pitchFamily="34" charset="0"/>
              </a:rPr>
              <a:t>Up to 1000m underground. </a:t>
            </a:r>
            <a:br>
              <a:rPr lang="en-GB" sz="14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Source: </a:t>
            </a:r>
            <a:r>
              <a:rPr lang="en-GB" sz="1200" dirty="0">
                <a:hlinkClick r:id="rId5"/>
              </a:rPr>
              <a:t>https://www.nuclearwasteservices.uk/disposal/geological-disposal/</a:t>
            </a:r>
            <a:r>
              <a:rPr lang="en-GB" sz="1200" dirty="0"/>
              <a:t> </a:t>
            </a:r>
          </a:p>
        </p:txBody>
      </p:sp>
      <p:pic>
        <p:nvPicPr>
          <p:cNvPr id="12" name="Picture 11">
            <a:extLst>
              <a:ext uri="{FF2B5EF4-FFF2-40B4-BE49-F238E27FC236}">
                <a16:creationId xmlns:a16="http://schemas.microsoft.com/office/drawing/2014/main" id="{007A44AA-228E-94A8-FEF1-C38388C46946}"/>
              </a:ext>
            </a:extLst>
          </p:cNvPr>
          <p:cNvPicPr>
            <a:picLocks noChangeAspect="1"/>
          </p:cNvPicPr>
          <p:nvPr/>
        </p:nvPicPr>
        <p:blipFill>
          <a:blip r:embed="rId6"/>
          <a:stretch>
            <a:fillRect/>
          </a:stretch>
        </p:blipFill>
        <p:spPr>
          <a:xfrm>
            <a:off x="9331156" y="5925427"/>
            <a:ext cx="1761160" cy="793814"/>
          </a:xfrm>
          <a:prstGeom prst="rect">
            <a:avLst/>
          </a:prstGeom>
        </p:spPr>
      </p:pic>
      <p:pic>
        <p:nvPicPr>
          <p:cNvPr id="13" name="Picture 1">
            <a:extLst>
              <a:ext uri="{FF2B5EF4-FFF2-40B4-BE49-F238E27FC236}">
                <a16:creationId xmlns:a16="http://schemas.microsoft.com/office/drawing/2014/main" id="{58BC9769-DE47-9674-CB49-647782EA54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3296" y="5941158"/>
            <a:ext cx="1440000" cy="76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FE180EE2-568C-86BE-BF06-4D63ACD50EAC}"/>
              </a:ext>
            </a:extLst>
          </p:cNvPr>
          <p:cNvPicPr>
            <a:picLocks noChangeAspect="1"/>
          </p:cNvPicPr>
          <p:nvPr/>
        </p:nvPicPr>
        <p:blipFill>
          <a:blip r:embed="rId8"/>
          <a:stretch>
            <a:fillRect/>
          </a:stretch>
        </p:blipFill>
        <p:spPr>
          <a:xfrm>
            <a:off x="6661682" y="5003477"/>
            <a:ext cx="1800000" cy="759538"/>
          </a:xfrm>
          <a:prstGeom prst="rect">
            <a:avLst/>
          </a:prstGeom>
        </p:spPr>
      </p:pic>
      <p:pic>
        <p:nvPicPr>
          <p:cNvPr id="15" name="Picture 14" descr="A black background with blue lines&#10;&#10;AI-generated content may be incorrect.">
            <a:extLst>
              <a:ext uri="{FF2B5EF4-FFF2-40B4-BE49-F238E27FC236}">
                <a16:creationId xmlns:a16="http://schemas.microsoft.com/office/drawing/2014/main" id="{2BF42339-9B07-AF50-5D47-476D0AAAF9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46011" y="5722704"/>
            <a:ext cx="1673524" cy="1199261"/>
          </a:xfrm>
          <a:prstGeom prst="rect">
            <a:avLst/>
          </a:prstGeom>
        </p:spPr>
      </p:pic>
      <p:pic>
        <p:nvPicPr>
          <p:cNvPr id="1026" name="Picture 2">
            <a:extLst>
              <a:ext uri="{FF2B5EF4-FFF2-40B4-BE49-F238E27FC236}">
                <a16:creationId xmlns:a16="http://schemas.microsoft.com/office/drawing/2014/main" id="{CE02A9EE-B0F7-F568-D0E2-9E08EBE9C2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29575" y="5072536"/>
            <a:ext cx="2160000" cy="6214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1CC3E46-1B71-C7A7-E408-0A9FEF6E12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51597" y="5003477"/>
            <a:ext cx="2499125" cy="7595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D813A9B-60A0-AC47-D675-52636D07C415}"/>
              </a:ext>
            </a:extLst>
          </p:cNvPr>
          <p:cNvPicPr>
            <a:picLocks noChangeAspect="1"/>
          </p:cNvPicPr>
          <p:nvPr/>
        </p:nvPicPr>
        <p:blipFill>
          <a:blip r:embed="rId12"/>
          <a:stretch>
            <a:fillRect/>
          </a:stretch>
        </p:blipFill>
        <p:spPr>
          <a:xfrm>
            <a:off x="827224" y="5919433"/>
            <a:ext cx="2384451" cy="759538"/>
          </a:xfrm>
          <a:prstGeom prst="rect">
            <a:avLst/>
          </a:prstGeom>
        </p:spPr>
      </p:pic>
      <p:pic>
        <p:nvPicPr>
          <p:cNvPr id="3" name="Picture 2">
            <a:extLst>
              <a:ext uri="{FF2B5EF4-FFF2-40B4-BE49-F238E27FC236}">
                <a16:creationId xmlns:a16="http://schemas.microsoft.com/office/drawing/2014/main" id="{ED130897-42AE-CB92-3CE6-45A88502EE2C}"/>
              </a:ext>
            </a:extLst>
          </p:cNvPr>
          <p:cNvPicPr>
            <a:picLocks noChangeAspect="1"/>
          </p:cNvPicPr>
          <p:nvPr/>
        </p:nvPicPr>
        <p:blipFill>
          <a:blip r:embed="rId13"/>
          <a:stretch>
            <a:fillRect/>
          </a:stretch>
        </p:blipFill>
        <p:spPr>
          <a:xfrm>
            <a:off x="10211736" y="70359"/>
            <a:ext cx="1899568" cy="534853"/>
          </a:xfrm>
          <a:prstGeom prst="rect">
            <a:avLst/>
          </a:prstGeom>
        </p:spPr>
      </p:pic>
    </p:spTree>
    <p:extLst>
      <p:ext uri="{BB962C8B-B14F-4D97-AF65-F5344CB8AC3E}">
        <p14:creationId xmlns:p14="http://schemas.microsoft.com/office/powerpoint/2010/main" val="2920225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951C6-4D27-C55F-7290-A12D78870CC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4A60C01-98FD-97C5-F274-CA55DB046D67}"/>
              </a:ext>
            </a:extLst>
          </p:cNvPr>
          <p:cNvSpPr txBox="1">
            <a:spLocks/>
          </p:cNvSpPr>
          <p:nvPr/>
        </p:nvSpPr>
        <p:spPr>
          <a:xfrm>
            <a:off x="0" y="267239"/>
            <a:ext cx="12192000" cy="54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b="1" dirty="0"/>
          </a:p>
        </p:txBody>
      </p:sp>
      <p:pic>
        <p:nvPicPr>
          <p:cNvPr id="1026" name="Picture 1">
            <a:extLst>
              <a:ext uri="{FF2B5EF4-FFF2-40B4-BE49-F238E27FC236}">
                <a16:creationId xmlns:a16="http://schemas.microsoft.com/office/drawing/2014/main" id="{E961D6BA-FAAB-A0C3-CC4B-BFFB15532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8899" y="22889"/>
            <a:ext cx="19431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E4CDCE55-9129-FB99-5FB0-4DAEBFC26251}"/>
              </a:ext>
            </a:extLst>
          </p:cNvPr>
          <p:cNvGrpSpPr>
            <a:grpSpLocks noChangeAspect="1"/>
          </p:cNvGrpSpPr>
          <p:nvPr/>
        </p:nvGrpSpPr>
        <p:grpSpPr>
          <a:xfrm>
            <a:off x="197569" y="5295030"/>
            <a:ext cx="1547331" cy="1358138"/>
            <a:chOff x="87934" y="159522"/>
            <a:chExt cx="4536504" cy="3981820"/>
          </a:xfrm>
        </p:grpSpPr>
        <p:pic>
          <p:nvPicPr>
            <p:cNvPr id="9" name="Picture 8" descr="A picture containing colorfulness, pattern, wrapping paper, graphics&#10;&#10;Description automatically generated">
              <a:extLst>
                <a:ext uri="{FF2B5EF4-FFF2-40B4-BE49-F238E27FC236}">
                  <a16:creationId xmlns:a16="http://schemas.microsoft.com/office/drawing/2014/main" id="{D33DA6FB-52D5-DDCD-7924-F39AAC4D6578}"/>
                </a:ext>
              </a:extLst>
            </p:cNvPr>
            <p:cNvPicPr>
              <a:picLocks noChangeAspect="1"/>
            </p:cNvPicPr>
            <p:nvPr userDrawn="1"/>
          </p:nvPicPr>
          <p:blipFill>
            <a:blip r:embed="rId4" cstate="print">
              <a:alphaModFix amt="62000"/>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val="0"/>
                </a:ext>
              </a:extLst>
            </a:blip>
            <a:stretch>
              <a:fillRect/>
            </a:stretch>
          </p:blipFill>
          <p:spPr>
            <a:xfrm>
              <a:off x="231950" y="159522"/>
              <a:ext cx="4320480" cy="3981820"/>
            </a:xfrm>
            <a:prstGeom prst="rect">
              <a:avLst/>
            </a:prstGeom>
            <a:effectLst>
              <a:glow rad="127000">
                <a:schemeClr val="accent1">
                  <a:alpha val="59000"/>
                </a:schemeClr>
              </a:glow>
            </a:effectLst>
          </p:spPr>
        </p:pic>
        <p:sp>
          <p:nvSpPr>
            <p:cNvPr id="10" name="TextBox 9">
              <a:extLst>
                <a:ext uri="{FF2B5EF4-FFF2-40B4-BE49-F238E27FC236}">
                  <a16:creationId xmlns:a16="http://schemas.microsoft.com/office/drawing/2014/main" id="{8C3B9B05-9E33-1C0B-BE79-A14BB3930B84}"/>
                </a:ext>
              </a:extLst>
            </p:cNvPr>
            <p:cNvSpPr txBox="1"/>
            <p:nvPr userDrawn="1"/>
          </p:nvSpPr>
          <p:spPr>
            <a:xfrm>
              <a:off x="87934" y="2319761"/>
              <a:ext cx="4536504" cy="1635469"/>
            </a:xfrm>
            <a:prstGeom prst="rect">
              <a:avLst/>
            </a:prstGeom>
            <a:noFill/>
          </p:spPr>
          <p:txBody>
            <a:bodyPr wrap="square" rtlCol="0">
              <a:spAutoFit/>
            </a:bodyPr>
            <a:lstStyle/>
            <a:p>
              <a:pPr algn="l"/>
              <a:r>
                <a:rPr lang="en-GB" sz="1200" b="1" dirty="0">
                  <a:solidFill>
                    <a:schemeClr val="tx1">
                      <a:lumMod val="65000"/>
                      <a:lumOff val="35000"/>
                    </a:schemeClr>
                  </a:solidFill>
                  <a:latin typeface="Arial Black" panose="020B0A04020102020204" pitchFamily="34" charset="0"/>
                </a:rPr>
                <a:t>The </a:t>
              </a:r>
            </a:p>
            <a:p>
              <a:pPr algn="l"/>
              <a:r>
                <a:rPr lang="en-GB" sz="1200" b="1" dirty="0" err="1">
                  <a:solidFill>
                    <a:schemeClr val="tx1">
                      <a:lumMod val="65000"/>
                      <a:lumOff val="35000"/>
                    </a:schemeClr>
                  </a:solidFill>
                  <a:latin typeface="Arial Black" panose="020B0A04020102020204" pitchFamily="34" charset="0"/>
                </a:rPr>
                <a:t>GeoChemFoam</a:t>
              </a:r>
              <a:endParaRPr lang="en-GB" sz="1200" b="1" dirty="0">
                <a:solidFill>
                  <a:schemeClr val="tx1">
                    <a:lumMod val="65000"/>
                    <a:lumOff val="35000"/>
                  </a:schemeClr>
                </a:solidFill>
                <a:latin typeface="Arial Black" panose="020B0A04020102020204" pitchFamily="34" charset="0"/>
              </a:endParaRPr>
            </a:p>
            <a:p>
              <a:pPr algn="l"/>
              <a:r>
                <a:rPr lang="en-GB" sz="1200" b="1" dirty="0">
                  <a:solidFill>
                    <a:schemeClr val="tx1">
                      <a:lumMod val="65000"/>
                      <a:lumOff val="35000"/>
                    </a:schemeClr>
                  </a:solidFill>
                  <a:latin typeface="Arial Black" panose="020B0A04020102020204" pitchFamily="34" charset="0"/>
                </a:rPr>
                <a:t>Project</a:t>
              </a:r>
            </a:p>
          </p:txBody>
        </p:sp>
      </p:grpSp>
      <p:pic>
        <p:nvPicPr>
          <p:cNvPr id="17" name="Picture 16">
            <a:extLst>
              <a:ext uri="{FF2B5EF4-FFF2-40B4-BE49-F238E27FC236}">
                <a16:creationId xmlns:a16="http://schemas.microsoft.com/office/drawing/2014/main" id="{3F304AE6-5D59-A393-7343-465C4E9D19A6}"/>
              </a:ext>
            </a:extLst>
          </p:cNvPr>
          <p:cNvPicPr>
            <a:picLocks noChangeAspect="1"/>
          </p:cNvPicPr>
          <p:nvPr/>
        </p:nvPicPr>
        <p:blipFill>
          <a:blip r:embed="rId6"/>
          <a:stretch>
            <a:fillRect/>
          </a:stretch>
        </p:blipFill>
        <p:spPr>
          <a:xfrm>
            <a:off x="9654390" y="5862724"/>
            <a:ext cx="2071859" cy="710696"/>
          </a:xfrm>
          <a:prstGeom prst="rect">
            <a:avLst/>
          </a:prstGeom>
        </p:spPr>
      </p:pic>
      <p:pic>
        <p:nvPicPr>
          <p:cNvPr id="19" name="Picture 18">
            <a:extLst>
              <a:ext uri="{FF2B5EF4-FFF2-40B4-BE49-F238E27FC236}">
                <a16:creationId xmlns:a16="http://schemas.microsoft.com/office/drawing/2014/main" id="{8BBAA3BE-CA40-9424-3F91-49303AD8578E}"/>
              </a:ext>
            </a:extLst>
          </p:cNvPr>
          <p:cNvPicPr>
            <a:picLocks noChangeAspect="1"/>
          </p:cNvPicPr>
          <p:nvPr/>
        </p:nvPicPr>
        <p:blipFill>
          <a:blip r:embed="rId7"/>
          <a:stretch>
            <a:fillRect/>
          </a:stretch>
        </p:blipFill>
        <p:spPr>
          <a:xfrm>
            <a:off x="120611" y="120322"/>
            <a:ext cx="1899568" cy="534853"/>
          </a:xfrm>
          <a:prstGeom prst="rect">
            <a:avLst/>
          </a:prstGeom>
        </p:spPr>
      </p:pic>
      <p:pic>
        <p:nvPicPr>
          <p:cNvPr id="31" name="Picture 2" descr="Natural Environment Research Council (NERC) – UKRI">
            <a:extLst>
              <a:ext uri="{FF2B5EF4-FFF2-40B4-BE49-F238E27FC236}">
                <a16:creationId xmlns:a16="http://schemas.microsoft.com/office/drawing/2014/main" id="{A096E641-E67D-D6F1-49C3-7123BB7D40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9613" y="5737356"/>
            <a:ext cx="1153718" cy="9614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BA7232C4-2A42-303D-AEC4-8D7D37979C9E}"/>
              </a:ext>
            </a:extLst>
          </p:cNvPr>
          <p:cNvPicPr>
            <a:picLocks noChangeAspect="1"/>
          </p:cNvPicPr>
          <p:nvPr/>
        </p:nvPicPr>
        <p:blipFill>
          <a:blip r:embed="rId9"/>
          <a:stretch>
            <a:fillRect/>
          </a:stretch>
        </p:blipFill>
        <p:spPr>
          <a:xfrm>
            <a:off x="4280828" y="5862724"/>
            <a:ext cx="1614002" cy="681053"/>
          </a:xfrm>
          <a:prstGeom prst="rect">
            <a:avLst/>
          </a:prstGeom>
        </p:spPr>
      </p:pic>
      <p:pic>
        <p:nvPicPr>
          <p:cNvPr id="33" name="Picture 32" descr="A black background with blue lines&#10;&#10;AI-generated content may be incorrect.">
            <a:extLst>
              <a:ext uri="{FF2B5EF4-FFF2-40B4-BE49-F238E27FC236}">
                <a16:creationId xmlns:a16="http://schemas.microsoft.com/office/drawing/2014/main" id="{FB12E4BD-2F0A-7C89-9C39-F761AE85AD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37494" y="5576287"/>
            <a:ext cx="1604054" cy="1149478"/>
          </a:xfrm>
          <a:prstGeom prst="rect">
            <a:avLst/>
          </a:prstGeom>
        </p:spPr>
      </p:pic>
      <p:sp>
        <p:nvSpPr>
          <p:cNvPr id="34" name="TextBox 33">
            <a:extLst>
              <a:ext uri="{FF2B5EF4-FFF2-40B4-BE49-F238E27FC236}">
                <a16:creationId xmlns:a16="http://schemas.microsoft.com/office/drawing/2014/main" id="{3175F3DA-5017-9411-99D9-EFFEBC725AD4}"/>
              </a:ext>
            </a:extLst>
          </p:cNvPr>
          <p:cNvSpPr txBox="1"/>
          <p:nvPr/>
        </p:nvSpPr>
        <p:spPr>
          <a:xfrm>
            <a:off x="4186572" y="5389783"/>
            <a:ext cx="3303917" cy="261610"/>
          </a:xfrm>
          <a:prstGeom prst="rect">
            <a:avLst/>
          </a:prstGeom>
          <a:noFill/>
        </p:spPr>
        <p:txBody>
          <a:bodyPr wrap="square" rtlCol="0">
            <a:spAutoFit/>
          </a:bodyPr>
          <a:lstStyle/>
          <a:p>
            <a:r>
              <a:rPr lang="en-GB" sz="1050" i="1" dirty="0">
                <a:latin typeface="Arial" panose="020B0604020202020204" pitchFamily="34" charset="0"/>
                <a:cs typeface="Arial" panose="020B0604020202020204" pitchFamily="34" charset="0"/>
              </a:rPr>
              <a:t>In collaboration with:</a:t>
            </a:r>
          </a:p>
        </p:txBody>
      </p:sp>
      <p:sp>
        <p:nvSpPr>
          <p:cNvPr id="35" name="TextBox 34">
            <a:extLst>
              <a:ext uri="{FF2B5EF4-FFF2-40B4-BE49-F238E27FC236}">
                <a16:creationId xmlns:a16="http://schemas.microsoft.com/office/drawing/2014/main" id="{DAE720A5-2763-BC38-1788-41262F22CE8F}"/>
              </a:ext>
            </a:extLst>
          </p:cNvPr>
          <p:cNvSpPr txBox="1"/>
          <p:nvPr/>
        </p:nvSpPr>
        <p:spPr>
          <a:xfrm>
            <a:off x="8148188" y="5389783"/>
            <a:ext cx="3303917" cy="261610"/>
          </a:xfrm>
          <a:prstGeom prst="rect">
            <a:avLst/>
          </a:prstGeom>
          <a:noFill/>
        </p:spPr>
        <p:txBody>
          <a:bodyPr wrap="square" rtlCol="0">
            <a:spAutoFit/>
          </a:bodyPr>
          <a:lstStyle/>
          <a:p>
            <a:r>
              <a:rPr lang="en-GB" sz="1050" i="1" dirty="0">
                <a:latin typeface="Arial" panose="020B0604020202020204" pitchFamily="34" charset="0"/>
                <a:cs typeface="Arial" panose="020B0604020202020204" pitchFamily="34" charset="0"/>
              </a:rPr>
              <a:t>Funded by:</a:t>
            </a:r>
          </a:p>
        </p:txBody>
      </p:sp>
      <p:pic>
        <p:nvPicPr>
          <p:cNvPr id="5" name="Picture 4" descr="A close up of a logo&#10;&#10;Description automatically generated">
            <a:extLst>
              <a:ext uri="{FF2B5EF4-FFF2-40B4-BE49-F238E27FC236}">
                <a16:creationId xmlns:a16="http://schemas.microsoft.com/office/drawing/2014/main" id="{DC32CD32-C350-932A-9FAC-7AFC3B1877BE}"/>
              </a:ext>
            </a:extLst>
          </p:cNvPr>
          <p:cNvPicPr>
            <a:picLocks noChangeAspect="1"/>
          </p:cNvPicPr>
          <p:nvPr/>
        </p:nvPicPr>
        <p:blipFill>
          <a:blip r:embed="rId11"/>
          <a:stretch>
            <a:fillRect/>
          </a:stretch>
        </p:blipFill>
        <p:spPr>
          <a:xfrm>
            <a:off x="1870430" y="5904818"/>
            <a:ext cx="2159339" cy="504000"/>
          </a:xfrm>
          <a:prstGeom prst="rect">
            <a:avLst/>
          </a:prstGeom>
        </p:spPr>
      </p:pic>
      <p:sp>
        <p:nvSpPr>
          <p:cNvPr id="13" name="Title 1">
            <a:extLst>
              <a:ext uri="{FF2B5EF4-FFF2-40B4-BE49-F238E27FC236}">
                <a16:creationId xmlns:a16="http://schemas.microsoft.com/office/drawing/2014/main" id="{7C948EB7-F0B7-0223-0525-FB30051022EB}"/>
              </a:ext>
            </a:extLst>
          </p:cNvPr>
          <p:cNvSpPr>
            <a:spLocks noGrp="1"/>
          </p:cNvSpPr>
          <p:nvPr>
            <p:ph type="ctrTitle"/>
          </p:nvPr>
        </p:nvSpPr>
        <p:spPr>
          <a:xfrm>
            <a:off x="1" y="420624"/>
            <a:ext cx="11742820" cy="2199916"/>
          </a:xfrm>
        </p:spPr>
        <p:txBody>
          <a:bodyPr>
            <a:noAutofit/>
          </a:bodyPr>
          <a:lstStyle/>
          <a:p>
            <a:r>
              <a:rPr lang="en-GB" sz="4000" b="1" dirty="0"/>
              <a:t>Thank you for your attention!</a:t>
            </a:r>
          </a:p>
        </p:txBody>
      </p:sp>
      <p:sp>
        <p:nvSpPr>
          <p:cNvPr id="14" name="Subtitle 2">
            <a:extLst>
              <a:ext uri="{FF2B5EF4-FFF2-40B4-BE49-F238E27FC236}">
                <a16:creationId xmlns:a16="http://schemas.microsoft.com/office/drawing/2014/main" id="{4214E4C1-6104-D5B5-2A09-C3B80E42D45E}"/>
              </a:ext>
            </a:extLst>
          </p:cNvPr>
          <p:cNvSpPr>
            <a:spLocks noGrp="1"/>
          </p:cNvSpPr>
          <p:nvPr>
            <p:ph type="subTitle" idx="1"/>
          </p:nvPr>
        </p:nvSpPr>
        <p:spPr>
          <a:xfrm>
            <a:off x="1524000" y="2729574"/>
            <a:ext cx="9144000" cy="2165853"/>
          </a:xfrm>
        </p:spPr>
        <p:txBody>
          <a:bodyPr>
            <a:normAutofit/>
          </a:bodyPr>
          <a:lstStyle/>
          <a:p>
            <a:pPr>
              <a:lnSpc>
                <a:spcPct val="120000"/>
              </a:lnSpc>
            </a:pPr>
            <a:r>
              <a:rPr lang="en-GB" sz="4000" dirty="0"/>
              <a:t>Any questions? </a:t>
            </a:r>
            <a:endParaRPr lang="en-GB" dirty="0"/>
          </a:p>
          <a:p>
            <a:endParaRPr lang="en-GB" sz="1600" dirty="0"/>
          </a:p>
        </p:txBody>
      </p:sp>
    </p:spTree>
    <p:extLst>
      <p:ext uri="{BB962C8B-B14F-4D97-AF65-F5344CB8AC3E}">
        <p14:creationId xmlns:p14="http://schemas.microsoft.com/office/powerpoint/2010/main" val="4226208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0F1955B3-5A2D-0E44-96FC-02E4815C70E6}"/>
              </a:ext>
            </a:extLst>
          </p:cNvPr>
          <p:cNvSpPr txBox="1"/>
          <p:nvPr/>
        </p:nvSpPr>
        <p:spPr>
          <a:xfrm>
            <a:off x="1221259" y="3641366"/>
            <a:ext cx="1933542" cy="350865"/>
          </a:xfrm>
          <a:prstGeom prst="rect">
            <a:avLst/>
          </a:prstGeom>
          <a:noFill/>
        </p:spPr>
        <p:txBody>
          <a:bodyPr wrap="none" rtlCol="0">
            <a:spAutoFit/>
          </a:bodyPr>
          <a:lstStyle/>
          <a:p>
            <a:pPr algn="ctr"/>
            <a:r>
              <a:rPr lang="en-US" sz="1680" b="1" dirty="0">
                <a:latin typeface="Arial"/>
                <a:cs typeface="Arial"/>
              </a:rPr>
              <a:t>Biogeochemistry</a:t>
            </a:r>
          </a:p>
        </p:txBody>
      </p:sp>
      <p:sp>
        <p:nvSpPr>
          <p:cNvPr id="18" name="TextBox 17"/>
          <p:cNvSpPr txBox="1"/>
          <p:nvPr/>
        </p:nvSpPr>
        <p:spPr>
          <a:xfrm>
            <a:off x="1101365" y="1704070"/>
            <a:ext cx="2701025" cy="350865"/>
          </a:xfrm>
          <a:prstGeom prst="rect">
            <a:avLst/>
          </a:prstGeom>
          <a:noFill/>
        </p:spPr>
        <p:txBody>
          <a:bodyPr wrap="square" rtlCol="0">
            <a:spAutoFit/>
          </a:bodyPr>
          <a:lstStyle/>
          <a:p>
            <a:pPr algn="ctr"/>
            <a:r>
              <a:rPr lang="en-US" sz="1680" b="1" dirty="0">
                <a:latin typeface="Arial"/>
                <a:cs typeface="Arial"/>
              </a:rPr>
              <a:t>Radiochemistry</a:t>
            </a:r>
          </a:p>
        </p:txBody>
      </p:sp>
      <p:pic>
        <p:nvPicPr>
          <p:cNvPr id="5" name="Picture 4" descr="GB map.tiff"/>
          <p:cNvPicPr>
            <a:picLocks noChangeAspect="1"/>
          </p:cNvPicPr>
          <p:nvPr/>
        </p:nvPicPr>
        <p:blipFill>
          <a:blip r:embed="rId3"/>
          <a:stretch>
            <a:fillRect/>
          </a:stretch>
        </p:blipFill>
        <p:spPr>
          <a:xfrm>
            <a:off x="4222623" y="886397"/>
            <a:ext cx="3746754" cy="5652821"/>
          </a:xfrm>
          <a:prstGeom prst="rect">
            <a:avLst/>
          </a:prstGeom>
        </p:spPr>
      </p:pic>
      <p:sp>
        <p:nvSpPr>
          <p:cNvPr id="8" name="TextBox 7"/>
          <p:cNvSpPr txBox="1"/>
          <p:nvPr/>
        </p:nvSpPr>
        <p:spPr>
          <a:xfrm>
            <a:off x="8195335" y="5584523"/>
            <a:ext cx="3121685" cy="350865"/>
          </a:xfrm>
          <a:prstGeom prst="rect">
            <a:avLst/>
          </a:prstGeom>
          <a:noFill/>
        </p:spPr>
        <p:txBody>
          <a:bodyPr wrap="square" rtlCol="0">
            <a:spAutoFit/>
          </a:bodyPr>
          <a:lstStyle/>
          <a:p>
            <a:pPr algn="ctr"/>
            <a:r>
              <a:rPr lang="en-US" sz="1680" b="1" dirty="0">
                <a:latin typeface="Arial"/>
                <a:cs typeface="Arial"/>
              </a:rPr>
              <a:t>Hydro-Mechanical Modelling</a:t>
            </a:r>
          </a:p>
        </p:txBody>
      </p:sp>
      <p:cxnSp>
        <p:nvCxnSpPr>
          <p:cNvPr id="9" name="Straight Arrow Connector 8">
            <a:extLst>
              <a:ext uri="{FF2B5EF4-FFF2-40B4-BE49-F238E27FC236}">
                <a16:creationId xmlns:a16="http://schemas.microsoft.com/office/drawing/2014/main" id="{18777C4B-AF8D-C74B-A0B5-3A6F8D22DAA6}"/>
              </a:ext>
            </a:extLst>
          </p:cNvPr>
          <p:cNvCxnSpPr>
            <a:cxnSpLocks/>
          </p:cNvCxnSpPr>
          <p:nvPr/>
        </p:nvCxnSpPr>
        <p:spPr>
          <a:xfrm>
            <a:off x="7096999" y="5513889"/>
            <a:ext cx="927572" cy="265333"/>
          </a:xfrm>
          <a:prstGeom prst="straightConnector1">
            <a:avLst/>
          </a:prstGeom>
          <a:ln w="3175">
            <a:solidFill>
              <a:srgbClr val="C00000"/>
            </a:solidFill>
            <a:prstDash val="lgDash"/>
            <a:headEnd type="oval" w="med" len="med"/>
            <a:tailEnd type="oval" w="med" len="med"/>
          </a:ln>
        </p:spPr>
        <p:style>
          <a:lnRef idx="1">
            <a:schemeClr val="accent6"/>
          </a:lnRef>
          <a:fillRef idx="0">
            <a:schemeClr val="accent6"/>
          </a:fillRef>
          <a:effectRef idx="0">
            <a:schemeClr val="accent6"/>
          </a:effectRef>
          <a:fontRef idx="minor">
            <a:schemeClr val="tx1"/>
          </a:fontRef>
        </p:style>
      </p:cxnSp>
      <p:sp>
        <p:nvSpPr>
          <p:cNvPr id="16" name="Oval 15"/>
          <p:cNvSpPr/>
          <p:nvPr/>
        </p:nvSpPr>
        <p:spPr>
          <a:xfrm>
            <a:off x="996278" y="1343743"/>
            <a:ext cx="2865774" cy="1115128"/>
          </a:xfrm>
          <a:prstGeom prst="ellipse">
            <a:avLst/>
          </a:prstGeom>
          <a:noFill/>
          <a:ln w="12700" cap="flat" cmpd="sng" algn="ctr">
            <a:solidFill>
              <a:schemeClr val="accent1"/>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160" dirty="0">
              <a:ln>
                <a:solidFill>
                  <a:schemeClr val="tx1"/>
                </a:solidFill>
              </a:ln>
              <a:solidFill>
                <a:schemeClr val="tx1"/>
              </a:solidFill>
            </a:endParaRPr>
          </a:p>
        </p:txBody>
      </p:sp>
      <p:sp>
        <p:nvSpPr>
          <p:cNvPr id="17" name="TextBox 16"/>
          <p:cNvSpPr txBox="1"/>
          <p:nvPr/>
        </p:nvSpPr>
        <p:spPr>
          <a:xfrm>
            <a:off x="8125592" y="1382293"/>
            <a:ext cx="3317838" cy="350865"/>
          </a:xfrm>
          <a:prstGeom prst="rect">
            <a:avLst/>
          </a:prstGeom>
          <a:noFill/>
        </p:spPr>
        <p:txBody>
          <a:bodyPr wrap="square" rtlCol="0">
            <a:spAutoFit/>
          </a:bodyPr>
          <a:lstStyle/>
          <a:p>
            <a:pPr algn="ctr"/>
            <a:r>
              <a:rPr lang="en-GB" sz="1680" b="1" dirty="0">
                <a:solidFill>
                  <a:schemeClr val="accent6"/>
                </a:solidFill>
                <a:latin typeface="Arial"/>
              </a:rPr>
              <a:t>Reactive Transport Modelling</a:t>
            </a:r>
            <a:r>
              <a:rPr lang="en-GB" sz="1680" dirty="0">
                <a:solidFill>
                  <a:schemeClr val="accent6"/>
                </a:solidFill>
                <a:latin typeface="Arial"/>
              </a:rPr>
              <a:t> </a:t>
            </a:r>
          </a:p>
        </p:txBody>
      </p:sp>
      <p:sp>
        <p:nvSpPr>
          <p:cNvPr id="19" name="Oval 18"/>
          <p:cNvSpPr/>
          <p:nvPr/>
        </p:nvSpPr>
        <p:spPr>
          <a:xfrm>
            <a:off x="8088827" y="5234887"/>
            <a:ext cx="3376980" cy="1050135"/>
          </a:xfrm>
          <a:prstGeom prst="ellipse">
            <a:avLst/>
          </a:prstGeom>
          <a:noFill/>
          <a:ln w="12700" cap="flat" cmpd="sng" algn="ctr">
            <a:solidFill>
              <a:schemeClr val="accent1"/>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160" dirty="0">
              <a:ln>
                <a:solidFill>
                  <a:schemeClr val="tx1"/>
                </a:solidFill>
              </a:ln>
              <a:solidFill>
                <a:schemeClr val="tx1"/>
              </a:solidFill>
            </a:endParaRPr>
          </a:p>
        </p:txBody>
      </p:sp>
      <p:cxnSp>
        <p:nvCxnSpPr>
          <p:cNvPr id="20" name="Straight Arrow Connector 19">
            <a:extLst>
              <a:ext uri="{FF2B5EF4-FFF2-40B4-BE49-F238E27FC236}">
                <a16:creationId xmlns:a16="http://schemas.microsoft.com/office/drawing/2014/main" id="{18777C4B-AF8D-C74B-A0B5-3A6F8D22DAA6}"/>
              </a:ext>
            </a:extLst>
          </p:cNvPr>
          <p:cNvCxnSpPr>
            <a:cxnSpLocks/>
          </p:cNvCxnSpPr>
          <p:nvPr/>
        </p:nvCxnSpPr>
        <p:spPr>
          <a:xfrm flipV="1">
            <a:off x="6032092" y="1596276"/>
            <a:ext cx="2056735" cy="1068598"/>
          </a:xfrm>
          <a:prstGeom prst="straightConnector1">
            <a:avLst/>
          </a:prstGeom>
          <a:ln w="3175">
            <a:solidFill>
              <a:srgbClr val="C00000"/>
            </a:solidFill>
            <a:prstDash val="lgDash"/>
            <a:headEnd type="oval" w="med" len="med"/>
            <a:tailEnd type="oval" w="med" len="med"/>
          </a:ln>
        </p:spPr>
        <p:style>
          <a:lnRef idx="1">
            <a:schemeClr val="accent6"/>
          </a:lnRef>
          <a:fillRef idx="0">
            <a:schemeClr val="accent6"/>
          </a:fillRef>
          <a:effectRef idx="0">
            <a:schemeClr val="accent6"/>
          </a:effectRef>
          <a:fontRef idx="minor">
            <a:schemeClr val="tx1"/>
          </a:fontRef>
        </p:style>
      </p:cxnSp>
      <p:sp>
        <p:nvSpPr>
          <p:cNvPr id="26" name="TextBox 25"/>
          <p:cNvSpPr txBox="1"/>
          <p:nvPr/>
        </p:nvSpPr>
        <p:spPr>
          <a:xfrm>
            <a:off x="8411373" y="3737112"/>
            <a:ext cx="2472151" cy="350865"/>
          </a:xfrm>
          <a:prstGeom prst="rect">
            <a:avLst/>
          </a:prstGeom>
          <a:noFill/>
        </p:spPr>
        <p:txBody>
          <a:bodyPr wrap="none" rtlCol="0">
            <a:spAutoFit/>
          </a:bodyPr>
          <a:lstStyle/>
          <a:p>
            <a:pPr algn="ctr"/>
            <a:r>
              <a:rPr lang="en-GB" sz="1680" b="1" dirty="0">
                <a:latin typeface="Arial"/>
              </a:rPr>
              <a:t>Rock Characterisation</a:t>
            </a:r>
          </a:p>
        </p:txBody>
      </p:sp>
      <p:sp>
        <p:nvSpPr>
          <p:cNvPr id="27" name="Oval 26"/>
          <p:cNvSpPr/>
          <p:nvPr/>
        </p:nvSpPr>
        <p:spPr>
          <a:xfrm>
            <a:off x="8243629" y="3250466"/>
            <a:ext cx="2860240" cy="1275823"/>
          </a:xfrm>
          <a:prstGeom prst="ellipse">
            <a:avLst/>
          </a:prstGeom>
          <a:noFill/>
          <a:ln w="12700" cap="flat" cmpd="sng" algn="ctr">
            <a:solidFill>
              <a:schemeClr val="accent1"/>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160" dirty="0">
              <a:ln>
                <a:solidFill>
                  <a:schemeClr val="tx1"/>
                </a:solidFill>
              </a:ln>
              <a:solidFill>
                <a:schemeClr val="tx1"/>
              </a:solidFill>
            </a:endParaRPr>
          </a:p>
        </p:txBody>
      </p:sp>
      <p:cxnSp>
        <p:nvCxnSpPr>
          <p:cNvPr id="14" name="Straight Arrow Connector 13">
            <a:extLst>
              <a:ext uri="{FF2B5EF4-FFF2-40B4-BE49-F238E27FC236}">
                <a16:creationId xmlns:a16="http://schemas.microsoft.com/office/drawing/2014/main" id="{10B3B090-6D23-6847-BDDF-8F2B355CBF05}"/>
              </a:ext>
            </a:extLst>
          </p:cNvPr>
          <p:cNvCxnSpPr>
            <a:cxnSpLocks/>
          </p:cNvCxnSpPr>
          <p:nvPr/>
        </p:nvCxnSpPr>
        <p:spPr>
          <a:xfrm flipV="1">
            <a:off x="6095999" y="1965367"/>
            <a:ext cx="2293610" cy="2221838"/>
          </a:xfrm>
          <a:prstGeom prst="straightConnector1">
            <a:avLst/>
          </a:prstGeom>
          <a:ln w="3175">
            <a:solidFill>
              <a:srgbClr val="C00000"/>
            </a:solidFill>
            <a:prstDash val="lgDash"/>
            <a:headEnd type="oval" w="med" len="med"/>
            <a:tailEnd type="oval" w="med" len="med"/>
          </a:ln>
        </p:spPr>
        <p:style>
          <a:lnRef idx="1">
            <a:schemeClr val="accent6"/>
          </a:lnRef>
          <a:fillRef idx="0">
            <a:schemeClr val="accent6"/>
          </a:fillRef>
          <a:effectRef idx="0">
            <a:schemeClr val="accent6"/>
          </a:effectRef>
          <a:fontRef idx="minor">
            <a:schemeClr val="tx1"/>
          </a:fontRef>
        </p:style>
      </p:cxnSp>
      <p:cxnSp>
        <p:nvCxnSpPr>
          <p:cNvPr id="21" name="Straight Arrow Connector 20">
            <a:extLst>
              <a:ext uri="{FF2B5EF4-FFF2-40B4-BE49-F238E27FC236}">
                <a16:creationId xmlns:a16="http://schemas.microsoft.com/office/drawing/2014/main" id="{E1003F75-0930-7243-BDB3-78C05281A6E8}"/>
              </a:ext>
            </a:extLst>
          </p:cNvPr>
          <p:cNvCxnSpPr>
            <a:cxnSpLocks/>
          </p:cNvCxnSpPr>
          <p:nvPr/>
        </p:nvCxnSpPr>
        <p:spPr>
          <a:xfrm>
            <a:off x="6114429" y="4288489"/>
            <a:ext cx="1961456" cy="1275823"/>
          </a:xfrm>
          <a:prstGeom prst="straightConnector1">
            <a:avLst/>
          </a:prstGeom>
          <a:ln w="3175">
            <a:solidFill>
              <a:srgbClr val="C00000"/>
            </a:solidFill>
            <a:prstDash val="lgDash"/>
            <a:headEnd type="oval" w="med" len="med"/>
            <a:tailEnd type="oval" w="med" len="med"/>
          </a:ln>
        </p:spPr>
        <p:style>
          <a:lnRef idx="1">
            <a:schemeClr val="accent6"/>
          </a:lnRef>
          <a:fillRef idx="0">
            <a:schemeClr val="accent6"/>
          </a:fillRef>
          <a:effectRef idx="0">
            <a:schemeClr val="accent6"/>
          </a:effectRef>
          <a:fontRef idx="minor">
            <a:schemeClr val="tx1"/>
          </a:fontRef>
        </p:style>
      </p:cxnSp>
      <p:sp>
        <p:nvSpPr>
          <p:cNvPr id="15" name="TextBox 14">
            <a:extLst>
              <a:ext uri="{FF2B5EF4-FFF2-40B4-BE49-F238E27FC236}">
                <a16:creationId xmlns:a16="http://schemas.microsoft.com/office/drawing/2014/main" id="{35AD8572-D856-3C48-B7AB-5CAF80BD7F04}"/>
              </a:ext>
            </a:extLst>
          </p:cNvPr>
          <p:cNvSpPr txBox="1"/>
          <p:nvPr/>
        </p:nvSpPr>
        <p:spPr>
          <a:xfrm>
            <a:off x="1249523" y="5133282"/>
            <a:ext cx="2302232" cy="350865"/>
          </a:xfrm>
          <a:prstGeom prst="rect">
            <a:avLst/>
          </a:prstGeom>
          <a:noFill/>
        </p:spPr>
        <p:txBody>
          <a:bodyPr wrap="none" rtlCol="0">
            <a:spAutoFit/>
          </a:bodyPr>
          <a:lstStyle/>
          <a:p>
            <a:pPr algn="ctr"/>
            <a:r>
              <a:rPr lang="en-US" sz="1680" b="1" dirty="0">
                <a:latin typeface="Arial"/>
                <a:cs typeface="Arial"/>
              </a:rPr>
              <a:t>  Multi-scale Imaging</a:t>
            </a:r>
          </a:p>
        </p:txBody>
      </p:sp>
      <p:sp>
        <p:nvSpPr>
          <p:cNvPr id="28" name="Oval 27">
            <a:extLst>
              <a:ext uri="{FF2B5EF4-FFF2-40B4-BE49-F238E27FC236}">
                <a16:creationId xmlns:a16="http://schemas.microsoft.com/office/drawing/2014/main" id="{E133E4F0-E758-D240-8124-222CDFB0B968}"/>
              </a:ext>
            </a:extLst>
          </p:cNvPr>
          <p:cNvSpPr/>
          <p:nvPr/>
        </p:nvSpPr>
        <p:spPr>
          <a:xfrm>
            <a:off x="8175248" y="972277"/>
            <a:ext cx="3290559" cy="1149535"/>
          </a:xfrm>
          <a:prstGeom prst="ellipse">
            <a:avLst/>
          </a:prstGeom>
          <a:noFill/>
          <a:ln w="12700" cap="flat" cmpd="sng" algn="ctr">
            <a:solidFill>
              <a:schemeClr val="accent1"/>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160" dirty="0">
              <a:ln>
                <a:solidFill>
                  <a:schemeClr val="tx1"/>
                </a:solidFill>
              </a:ln>
              <a:solidFill>
                <a:schemeClr val="tx1"/>
              </a:solidFill>
            </a:endParaRPr>
          </a:p>
        </p:txBody>
      </p:sp>
      <p:sp>
        <p:nvSpPr>
          <p:cNvPr id="31" name="Oval 30">
            <a:extLst>
              <a:ext uri="{FF2B5EF4-FFF2-40B4-BE49-F238E27FC236}">
                <a16:creationId xmlns:a16="http://schemas.microsoft.com/office/drawing/2014/main" id="{7E2AD815-7DE4-464D-AEDD-8D986FDD6595}"/>
              </a:ext>
            </a:extLst>
          </p:cNvPr>
          <p:cNvSpPr/>
          <p:nvPr/>
        </p:nvSpPr>
        <p:spPr>
          <a:xfrm>
            <a:off x="838050" y="3303565"/>
            <a:ext cx="2738182" cy="1115128"/>
          </a:xfrm>
          <a:prstGeom prst="ellipse">
            <a:avLst/>
          </a:prstGeom>
          <a:noFill/>
          <a:ln w="12700" cap="flat" cmpd="sng" algn="ctr">
            <a:solidFill>
              <a:schemeClr val="accent1"/>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160" dirty="0">
              <a:ln>
                <a:solidFill>
                  <a:schemeClr val="tx1"/>
                </a:solidFill>
              </a:ln>
              <a:solidFill>
                <a:schemeClr val="tx1"/>
              </a:solidFill>
            </a:endParaRPr>
          </a:p>
        </p:txBody>
      </p:sp>
      <p:sp>
        <p:nvSpPr>
          <p:cNvPr id="32" name="Oval 31">
            <a:extLst>
              <a:ext uri="{FF2B5EF4-FFF2-40B4-BE49-F238E27FC236}">
                <a16:creationId xmlns:a16="http://schemas.microsoft.com/office/drawing/2014/main" id="{977B876E-9740-4B46-B069-7BD252FBB6CF}"/>
              </a:ext>
            </a:extLst>
          </p:cNvPr>
          <p:cNvSpPr/>
          <p:nvPr/>
        </p:nvSpPr>
        <p:spPr>
          <a:xfrm>
            <a:off x="1034532" y="4886024"/>
            <a:ext cx="2767858" cy="980940"/>
          </a:xfrm>
          <a:prstGeom prst="ellipse">
            <a:avLst/>
          </a:prstGeom>
          <a:noFill/>
          <a:ln w="12700" cap="flat" cmpd="sng" algn="ctr">
            <a:solidFill>
              <a:schemeClr val="accent1"/>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160" dirty="0">
              <a:ln>
                <a:solidFill>
                  <a:schemeClr val="tx1"/>
                </a:solidFill>
              </a:ln>
              <a:solidFill>
                <a:schemeClr val="tx1"/>
              </a:solidFill>
            </a:endParaRPr>
          </a:p>
        </p:txBody>
      </p:sp>
      <p:cxnSp>
        <p:nvCxnSpPr>
          <p:cNvPr id="33" name="Straight Arrow Connector 32">
            <a:extLst>
              <a:ext uri="{FF2B5EF4-FFF2-40B4-BE49-F238E27FC236}">
                <a16:creationId xmlns:a16="http://schemas.microsoft.com/office/drawing/2014/main" id="{A30E4CE9-14F7-154C-99F0-33FCD7F02D37}"/>
              </a:ext>
            </a:extLst>
          </p:cNvPr>
          <p:cNvCxnSpPr>
            <a:cxnSpLocks/>
          </p:cNvCxnSpPr>
          <p:nvPr/>
        </p:nvCxnSpPr>
        <p:spPr>
          <a:xfrm flipV="1">
            <a:off x="5976548" y="3682600"/>
            <a:ext cx="2267081" cy="605889"/>
          </a:xfrm>
          <a:prstGeom prst="straightConnector1">
            <a:avLst/>
          </a:prstGeom>
          <a:ln w="3175">
            <a:solidFill>
              <a:srgbClr val="C00000"/>
            </a:solidFill>
            <a:prstDash val="lgDash"/>
            <a:headEnd type="oval" w="med" len="med"/>
            <a:tailEnd type="oval" w="med" len="med"/>
          </a:ln>
        </p:spPr>
        <p:style>
          <a:lnRef idx="1">
            <a:schemeClr val="accent6"/>
          </a:lnRef>
          <a:fillRef idx="0">
            <a:schemeClr val="accent6"/>
          </a:fillRef>
          <a:effectRef idx="0">
            <a:schemeClr val="accent6"/>
          </a:effectRef>
          <a:fontRef idx="minor">
            <a:schemeClr val="tx1"/>
          </a:fontRef>
        </p:style>
      </p:cxnSp>
      <p:cxnSp>
        <p:nvCxnSpPr>
          <p:cNvPr id="35" name="Straight Arrow Connector 34">
            <a:extLst>
              <a:ext uri="{FF2B5EF4-FFF2-40B4-BE49-F238E27FC236}">
                <a16:creationId xmlns:a16="http://schemas.microsoft.com/office/drawing/2014/main" id="{BFBE330B-F7AE-F342-A2DD-022AF99B2BBB}"/>
              </a:ext>
            </a:extLst>
          </p:cNvPr>
          <p:cNvCxnSpPr>
            <a:cxnSpLocks/>
          </p:cNvCxnSpPr>
          <p:nvPr/>
        </p:nvCxnSpPr>
        <p:spPr>
          <a:xfrm flipV="1">
            <a:off x="6661608" y="4069792"/>
            <a:ext cx="1582021" cy="127947"/>
          </a:xfrm>
          <a:prstGeom prst="straightConnector1">
            <a:avLst/>
          </a:prstGeom>
          <a:ln w="3175">
            <a:solidFill>
              <a:srgbClr val="C00000"/>
            </a:solidFill>
            <a:prstDash val="lgDash"/>
            <a:headEnd type="oval" w="med" len="med"/>
            <a:tailEnd type="oval" w="med" len="med"/>
          </a:ln>
        </p:spPr>
        <p:style>
          <a:lnRef idx="1">
            <a:schemeClr val="accent6"/>
          </a:lnRef>
          <a:fillRef idx="0">
            <a:schemeClr val="accent6"/>
          </a:fillRef>
          <a:effectRef idx="0">
            <a:schemeClr val="accent6"/>
          </a:effectRef>
          <a:fontRef idx="minor">
            <a:schemeClr val="tx1"/>
          </a:fontRef>
        </p:style>
      </p:cxnSp>
      <p:cxnSp>
        <p:nvCxnSpPr>
          <p:cNvPr id="37" name="Straight Arrow Connector 36">
            <a:extLst>
              <a:ext uri="{FF2B5EF4-FFF2-40B4-BE49-F238E27FC236}">
                <a16:creationId xmlns:a16="http://schemas.microsoft.com/office/drawing/2014/main" id="{48BB7198-965F-2E40-A5CF-A9678112B0AA}"/>
              </a:ext>
            </a:extLst>
          </p:cNvPr>
          <p:cNvCxnSpPr>
            <a:cxnSpLocks/>
          </p:cNvCxnSpPr>
          <p:nvPr/>
        </p:nvCxnSpPr>
        <p:spPr>
          <a:xfrm flipV="1">
            <a:off x="6910477" y="4314331"/>
            <a:ext cx="1517265" cy="372936"/>
          </a:xfrm>
          <a:prstGeom prst="straightConnector1">
            <a:avLst/>
          </a:prstGeom>
          <a:ln w="3175">
            <a:solidFill>
              <a:srgbClr val="C00000"/>
            </a:solidFill>
            <a:prstDash val="lgDash"/>
            <a:headEnd type="oval" w="med" len="med"/>
            <a:tailEnd type="oval" w="med" len="med"/>
          </a:ln>
        </p:spPr>
        <p:style>
          <a:lnRef idx="1">
            <a:schemeClr val="accent6"/>
          </a:lnRef>
          <a:fillRef idx="0">
            <a:schemeClr val="accent6"/>
          </a:fillRef>
          <a:effectRef idx="0">
            <a:schemeClr val="accent6"/>
          </a:effectRef>
          <a:fontRef idx="minor">
            <a:schemeClr val="tx1"/>
          </a:fontRef>
        </p:style>
      </p:cxnSp>
      <p:cxnSp>
        <p:nvCxnSpPr>
          <p:cNvPr id="43" name="Straight Arrow Connector 42">
            <a:extLst>
              <a:ext uri="{FF2B5EF4-FFF2-40B4-BE49-F238E27FC236}">
                <a16:creationId xmlns:a16="http://schemas.microsoft.com/office/drawing/2014/main" id="{9B0B56B1-C47D-F042-BF61-02E80A7D6018}"/>
              </a:ext>
            </a:extLst>
          </p:cNvPr>
          <p:cNvCxnSpPr>
            <a:cxnSpLocks/>
          </p:cNvCxnSpPr>
          <p:nvPr/>
        </p:nvCxnSpPr>
        <p:spPr>
          <a:xfrm flipH="1">
            <a:off x="3764258" y="4062135"/>
            <a:ext cx="2294977" cy="1091795"/>
          </a:xfrm>
          <a:prstGeom prst="straightConnector1">
            <a:avLst/>
          </a:prstGeom>
          <a:ln w="3175">
            <a:solidFill>
              <a:srgbClr val="C00000"/>
            </a:solidFill>
            <a:prstDash val="lgDash"/>
            <a:headEnd type="oval" w="med" len="med"/>
            <a:tailEnd type="oval" w="med" len="med"/>
          </a:ln>
        </p:spPr>
        <p:style>
          <a:lnRef idx="1">
            <a:schemeClr val="accent6"/>
          </a:lnRef>
          <a:fillRef idx="0">
            <a:schemeClr val="accent6"/>
          </a:fillRef>
          <a:effectRef idx="0">
            <a:schemeClr val="accent6"/>
          </a:effectRef>
          <a:fontRef idx="minor">
            <a:schemeClr val="tx1"/>
          </a:fontRef>
        </p:style>
      </p:cxnSp>
      <p:cxnSp>
        <p:nvCxnSpPr>
          <p:cNvPr id="46" name="Straight Arrow Connector 45">
            <a:extLst>
              <a:ext uri="{FF2B5EF4-FFF2-40B4-BE49-F238E27FC236}">
                <a16:creationId xmlns:a16="http://schemas.microsoft.com/office/drawing/2014/main" id="{A221C0FF-F629-264B-B230-0A6333E9E97B}"/>
              </a:ext>
            </a:extLst>
          </p:cNvPr>
          <p:cNvCxnSpPr>
            <a:cxnSpLocks/>
          </p:cNvCxnSpPr>
          <p:nvPr/>
        </p:nvCxnSpPr>
        <p:spPr>
          <a:xfrm flipH="1" flipV="1">
            <a:off x="3612997" y="3853125"/>
            <a:ext cx="2442379" cy="198478"/>
          </a:xfrm>
          <a:prstGeom prst="straightConnector1">
            <a:avLst/>
          </a:prstGeom>
          <a:ln w="3175">
            <a:solidFill>
              <a:srgbClr val="C00000"/>
            </a:solidFill>
            <a:prstDash val="lgDash"/>
            <a:headEnd type="oval" w="med" len="med"/>
            <a:tailEnd type="oval" w="med" len="med"/>
          </a:ln>
        </p:spPr>
        <p:style>
          <a:lnRef idx="1">
            <a:schemeClr val="accent6"/>
          </a:lnRef>
          <a:fillRef idx="0">
            <a:schemeClr val="accent6"/>
          </a:fillRef>
          <a:effectRef idx="0">
            <a:schemeClr val="accent6"/>
          </a:effectRef>
          <a:fontRef idx="minor">
            <a:schemeClr val="tx1"/>
          </a:fontRef>
        </p:style>
      </p:cxnSp>
      <p:cxnSp>
        <p:nvCxnSpPr>
          <p:cNvPr id="49" name="Straight Arrow Connector 48">
            <a:extLst>
              <a:ext uri="{FF2B5EF4-FFF2-40B4-BE49-F238E27FC236}">
                <a16:creationId xmlns:a16="http://schemas.microsoft.com/office/drawing/2014/main" id="{F6C24BFC-9AE2-1141-889F-94A7120950FA}"/>
              </a:ext>
            </a:extLst>
          </p:cNvPr>
          <p:cNvCxnSpPr>
            <a:cxnSpLocks/>
          </p:cNvCxnSpPr>
          <p:nvPr/>
        </p:nvCxnSpPr>
        <p:spPr>
          <a:xfrm flipH="1" flipV="1">
            <a:off x="3557121" y="4087977"/>
            <a:ext cx="3353356" cy="579350"/>
          </a:xfrm>
          <a:prstGeom prst="straightConnector1">
            <a:avLst/>
          </a:prstGeom>
          <a:ln w="3175">
            <a:solidFill>
              <a:srgbClr val="C00000"/>
            </a:solidFill>
            <a:prstDash val="lgDash"/>
            <a:headEnd type="oval" w="med" len="med"/>
            <a:tailEnd type="oval" w="med" len="med"/>
          </a:ln>
        </p:spPr>
        <p:style>
          <a:lnRef idx="1">
            <a:schemeClr val="accent6"/>
          </a:lnRef>
          <a:fillRef idx="0">
            <a:schemeClr val="accent6"/>
          </a:fillRef>
          <a:effectRef idx="0">
            <a:schemeClr val="accent6"/>
          </a:effectRef>
          <a:fontRef idx="minor">
            <a:schemeClr val="tx1"/>
          </a:fontRef>
        </p:style>
      </p:cxnSp>
      <p:cxnSp>
        <p:nvCxnSpPr>
          <p:cNvPr id="51" name="Straight Arrow Connector 50">
            <a:extLst>
              <a:ext uri="{FF2B5EF4-FFF2-40B4-BE49-F238E27FC236}">
                <a16:creationId xmlns:a16="http://schemas.microsoft.com/office/drawing/2014/main" id="{185DCC62-FCB8-DB49-BBDC-E27944E9DC53}"/>
              </a:ext>
            </a:extLst>
          </p:cNvPr>
          <p:cNvCxnSpPr>
            <a:cxnSpLocks/>
          </p:cNvCxnSpPr>
          <p:nvPr/>
        </p:nvCxnSpPr>
        <p:spPr>
          <a:xfrm flipH="1" flipV="1">
            <a:off x="3884429" y="2130575"/>
            <a:ext cx="2035378" cy="1835102"/>
          </a:xfrm>
          <a:prstGeom prst="straightConnector1">
            <a:avLst/>
          </a:prstGeom>
          <a:ln w="3175">
            <a:solidFill>
              <a:srgbClr val="C00000"/>
            </a:solidFill>
            <a:prstDash val="lgDash"/>
            <a:headEnd type="oval" w="med" len="med"/>
            <a:tailEnd type="oval" w="med" len="med"/>
          </a:ln>
        </p:spPr>
        <p:style>
          <a:lnRef idx="1">
            <a:schemeClr val="accent6"/>
          </a:lnRef>
          <a:fillRef idx="0">
            <a:schemeClr val="accent6"/>
          </a:fillRef>
          <a:effectRef idx="0">
            <a:schemeClr val="accent6"/>
          </a:effectRef>
          <a:fontRef idx="minor">
            <a:schemeClr val="tx1"/>
          </a:fontRef>
        </p:style>
      </p:cxnSp>
      <p:cxnSp>
        <p:nvCxnSpPr>
          <p:cNvPr id="53" name="Straight Arrow Connector 52">
            <a:extLst>
              <a:ext uri="{FF2B5EF4-FFF2-40B4-BE49-F238E27FC236}">
                <a16:creationId xmlns:a16="http://schemas.microsoft.com/office/drawing/2014/main" id="{91104624-F93E-114F-B5C3-053039CE65C7}"/>
              </a:ext>
            </a:extLst>
          </p:cNvPr>
          <p:cNvCxnSpPr>
            <a:cxnSpLocks/>
          </p:cNvCxnSpPr>
          <p:nvPr/>
        </p:nvCxnSpPr>
        <p:spPr>
          <a:xfrm flipH="1" flipV="1">
            <a:off x="3678319" y="2357718"/>
            <a:ext cx="2317008" cy="1870424"/>
          </a:xfrm>
          <a:prstGeom prst="straightConnector1">
            <a:avLst/>
          </a:prstGeom>
          <a:ln w="3175">
            <a:solidFill>
              <a:srgbClr val="C00000"/>
            </a:solidFill>
            <a:prstDash val="lgDash"/>
            <a:headEnd type="oval" w="med" len="med"/>
            <a:tailEnd type="oval" w="med" len="med"/>
          </a:ln>
        </p:spPr>
        <p:style>
          <a:lnRef idx="1">
            <a:schemeClr val="accent6"/>
          </a:lnRef>
          <a:fillRef idx="0">
            <a:schemeClr val="accent6"/>
          </a:fillRef>
          <a:effectRef idx="0">
            <a:schemeClr val="accent6"/>
          </a:effectRef>
          <a:fontRef idx="minor">
            <a:schemeClr val="tx1"/>
          </a:fontRef>
        </p:style>
      </p:cxnSp>
      <p:sp>
        <p:nvSpPr>
          <p:cNvPr id="3" name="Title 1">
            <a:extLst>
              <a:ext uri="{FF2B5EF4-FFF2-40B4-BE49-F238E27FC236}">
                <a16:creationId xmlns:a16="http://schemas.microsoft.com/office/drawing/2014/main" id="{46325824-7C7F-2DCD-8AFE-0BEADFE79DE4}"/>
              </a:ext>
            </a:extLst>
          </p:cNvPr>
          <p:cNvSpPr txBox="1">
            <a:spLocks/>
          </p:cNvSpPr>
          <p:nvPr/>
        </p:nvSpPr>
        <p:spPr>
          <a:xfrm>
            <a:off x="0" y="0"/>
            <a:ext cx="12192000" cy="54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err="1"/>
              <a:t>GeoSafe</a:t>
            </a:r>
            <a:r>
              <a:rPr lang="en-GB" sz="3200" b="1" dirty="0"/>
              <a:t> Project Overview</a:t>
            </a:r>
          </a:p>
        </p:txBody>
      </p:sp>
      <p:sp>
        <p:nvSpPr>
          <p:cNvPr id="7" name="Slide Number Placeholder 3">
            <a:extLst>
              <a:ext uri="{FF2B5EF4-FFF2-40B4-BE49-F238E27FC236}">
                <a16:creationId xmlns:a16="http://schemas.microsoft.com/office/drawing/2014/main" id="{9B3FF363-2CAA-1C8E-CED7-9D3DEBD93273}"/>
              </a:ext>
            </a:extLst>
          </p:cNvPr>
          <p:cNvSpPr>
            <a:spLocks noGrp="1"/>
          </p:cNvSpPr>
          <p:nvPr>
            <p:ph type="sldNum" sz="quarter" idx="12"/>
          </p:nvPr>
        </p:nvSpPr>
        <p:spPr>
          <a:xfrm>
            <a:off x="9448800" y="6356350"/>
            <a:ext cx="2743200" cy="365125"/>
          </a:xfrm>
        </p:spPr>
        <p:txBody>
          <a:bodyPr/>
          <a:lstStyle/>
          <a:p>
            <a:fld id="{2EE3E44C-30B3-47D2-A456-407822E63BEC}" type="slidenum">
              <a:rPr lang="en-GB" smtClean="0"/>
              <a:t>3</a:t>
            </a:fld>
            <a:endParaRPr lang="en-GB"/>
          </a:p>
        </p:txBody>
      </p:sp>
      <p:pic>
        <p:nvPicPr>
          <p:cNvPr id="11" name="Picture 10">
            <a:extLst>
              <a:ext uri="{FF2B5EF4-FFF2-40B4-BE49-F238E27FC236}">
                <a16:creationId xmlns:a16="http://schemas.microsoft.com/office/drawing/2014/main" id="{47E85F3A-58FD-C1AE-68AD-2AF3F5AAFB5D}"/>
              </a:ext>
            </a:extLst>
          </p:cNvPr>
          <p:cNvPicPr>
            <a:picLocks noChangeAspect="1"/>
          </p:cNvPicPr>
          <p:nvPr/>
        </p:nvPicPr>
        <p:blipFill>
          <a:blip r:embed="rId4"/>
          <a:stretch>
            <a:fillRect/>
          </a:stretch>
        </p:blipFill>
        <p:spPr>
          <a:xfrm>
            <a:off x="10211736" y="70359"/>
            <a:ext cx="1899568" cy="534853"/>
          </a:xfrm>
          <a:prstGeom prst="rect">
            <a:avLst/>
          </a:prstGeom>
        </p:spPr>
      </p:pic>
    </p:spTree>
    <p:extLst>
      <p:ext uri="{BB962C8B-B14F-4D97-AF65-F5344CB8AC3E}">
        <p14:creationId xmlns:p14="http://schemas.microsoft.com/office/powerpoint/2010/main" val="2926284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BBBD0-B7A5-2D5B-EF37-633E0365089F}"/>
              </a:ext>
            </a:extLst>
          </p:cNvPr>
          <p:cNvSpPr txBox="1">
            <a:spLocks/>
          </p:cNvSpPr>
          <p:nvPr/>
        </p:nvSpPr>
        <p:spPr>
          <a:xfrm>
            <a:off x="0" y="0"/>
            <a:ext cx="12192000" cy="54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How is pore-scale reactive transport modelling relevant to </a:t>
            </a:r>
            <a:r>
              <a:rPr lang="en-GB" sz="3200" b="1" dirty="0" err="1"/>
              <a:t>GeoSafe</a:t>
            </a:r>
            <a:r>
              <a:rPr lang="en-GB" sz="3200" b="1" dirty="0"/>
              <a:t>?</a:t>
            </a:r>
          </a:p>
        </p:txBody>
      </p:sp>
      <p:sp>
        <p:nvSpPr>
          <p:cNvPr id="3" name="Content Placeholder 2">
            <a:extLst>
              <a:ext uri="{FF2B5EF4-FFF2-40B4-BE49-F238E27FC236}">
                <a16:creationId xmlns:a16="http://schemas.microsoft.com/office/drawing/2014/main" id="{B19AA4A1-3FAD-5411-D69A-2BB45ED667EB}"/>
              </a:ext>
            </a:extLst>
          </p:cNvPr>
          <p:cNvSpPr txBox="1">
            <a:spLocks/>
          </p:cNvSpPr>
          <p:nvPr/>
        </p:nvSpPr>
        <p:spPr>
          <a:xfrm>
            <a:off x="47625" y="882649"/>
            <a:ext cx="7376381" cy="53562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Wingdings" panose="05000000000000000000" pitchFamily="2" charset="2"/>
              <a:buChar char="Ø"/>
            </a:pPr>
            <a:r>
              <a:rPr lang="en-GB" b="1" dirty="0"/>
              <a:t> Relevance to Geological Disposal Facility (GDF) programme</a:t>
            </a:r>
          </a:p>
          <a:p>
            <a:pPr lvl="1">
              <a:lnSpc>
                <a:spcPct val="110000"/>
              </a:lnSpc>
              <a:buFont typeface="Wingdings" panose="05000000000000000000" pitchFamily="2" charset="2"/>
              <a:buChar char="ü"/>
            </a:pPr>
            <a:r>
              <a:rPr lang="en-GB" sz="2100" dirty="0"/>
              <a:t>Geochemistry impacts </a:t>
            </a:r>
            <a:r>
              <a:rPr lang="en-GB" sz="2100" b="1" dirty="0"/>
              <a:t>fate of radionuclides </a:t>
            </a:r>
            <a:r>
              <a:rPr lang="en-GB" sz="2100" dirty="0"/>
              <a:t>in the subsurface</a:t>
            </a:r>
          </a:p>
          <a:p>
            <a:pPr lvl="1">
              <a:lnSpc>
                <a:spcPct val="110000"/>
              </a:lnSpc>
              <a:buFont typeface="Wingdings" panose="05000000000000000000" pitchFamily="2" charset="2"/>
              <a:buChar char="ü"/>
            </a:pPr>
            <a:r>
              <a:rPr lang="en-GB" sz="2100" dirty="0"/>
              <a:t>Small scale characterisation will lead to </a:t>
            </a:r>
            <a:r>
              <a:rPr lang="en-GB" sz="2100" b="1" dirty="0"/>
              <a:t>better modelling </a:t>
            </a:r>
            <a:r>
              <a:rPr lang="en-GB" sz="2100" dirty="0"/>
              <a:t>at the larger scale</a:t>
            </a:r>
          </a:p>
          <a:p>
            <a:pPr lvl="1">
              <a:lnSpc>
                <a:spcPct val="110000"/>
              </a:lnSpc>
              <a:buFont typeface="Wingdings" panose="05000000000000000000" pitchFamily="2" charset="2"/>
              <a:buChar char="ü"/>
            </a:pPr>
            <a:r>
              <a:rPr lang="en-GB" sz="2100" dirty="0"/>
              <a:t>This work investigates </a:t>
            </a:r>
            <a:r>
              <a:rPr lang="en-GB" sz="2100" b="1" dirty="0"/>
              <a:t>subsurface rocks targeted by </a:t>
            </a:r>
            <a:r>
              <a:rPr lang="en-GB" sz="2100" b="1" dirty="0" err="1"/>
              <a:t>GeoSafe</a:t>
            </a:r>
            <a:endParaRPr lang="en-GB" sz="2100" b="1" dirty="0"/>
          </a:p>
          <a:p>
            <a:pPr lvl="1">
              <a:lnSpc>
                <a:spcPct val="110000"/>
              </a:lnSpc>
              <a:buFont typeface="Wingdings" panose="05000000000000000000" pitchFamily="2" charset="2"/>
              <a:buChar char="ü"/>
            </a:pPr>
            <a:r>
              <a:rPr lang="en-GB" sz="2100" dirty="0"/>
              <a:t>Experimental parameters can affect </a:t>
            </a:r>
            <a:r>
              <a:rPr lang="en-GB" sz="2100" b="1" dirty="0"/>
              <a:t>reactive constants</a:t>
            </a:r>
            <a:r>
              <a:rPr lang="en-GB" sz="2100" dirty="0"/>
              <a:t>:</a:t>
            </a:r>
            <a:r>
              <a:rPr lang="en-GB" sz="2100" dirty="0">
                <a:sym typeface="Wingdings" panose="05000000000000000000" pitchFamily="2" charset="2"/>
              </a:rPr>
              <a:t> </a:t>
            </a:r>
          </a:p>
          <a:p>
            <a:pPr lvl="2">
              <a:lnSpc>
                <a:spcPct val="110000"/>
              </a:lnSpc>
              <a:buFont typeface="Wingdings" panose="05000000000000000000" pitchFamily="2" charset="2"/>
              <a:buChar char="ü"/>
            </a:pPr>
            <a:r>
              <a:rPr lang="en-GB" sz="1900" dirty="0">
                <a:sym typeface="Wingdings" panose="05000000000000000000" pitchFamily="2" charset="2"/>
              </a:rPr>
              <a:t>Simulations facilitate relatively inexpensive parametric studies to quantify effects (e.g. different flowrates)</a:t>
            </a:r>
            <a:endParaRPr lang="en-GB" sz="1900" dirty="0"/>
          </a:p>
          <a:p>
            <a:pPr lvl="1">
              <a:lnSpc>
                <a:spcPct val="110000"/>
              </a:lnSpc>
            </a:pPr>
            <a:endParaRPr lang="en-GB" sz="2000" dirty="0"/>
          </a:p>
          <a:p>
            <a:pPr marL="457200" lvl="1" indent="0">
              <a:lnSpc>
                <a:spcPct val="110000"/>
              </a:lnSpc>
              <a:buNone/>
            </a:pPr>
            <a:endParaRPr lang="en-GB" sz="2000" b="1" dirty="0"/>
          </a:p>
        </p:txBody>
      </p:sp>
      <p:sp>
        <p:nvSpPr>
          <p:cNvPr id="5" name="Slide Number Placeholder 4">
            <a:extLst>
              <a:ext uri="{FF2B5EF4-FFF2-40B4-BE49-F238E27FC236}">
                <a16:creationId xmlns:a16="http://schemas.microsoft.com/office/drawing/2014/main" id="{C52B0E01-D6D0-1BD2-CF73-1E1E73BC154D}"/>
              </a:ext>
            </a:extLst>
          </p:cNvPr>
          <p:cNvSpPr>
            <a:spLocks noGrp="1"/>
          </p:cNvSpPr>
          <p:nvPr>
            <p:ph type="sldNum" sz="quarter" idx="12"/>
          </p:nvPr>
        </p:nvSpPr>
        <p:spPr>
          <a:xfrm>
            <a:off x="9448800" y="6507389"/>
            <a:ext cx="2743200" cy="365125"/>
          </a:xfrm>
        </p:spPr>
        <p:txBody>
          <a:bodyPr/>
          <a:lstStyle/>
          <a:p>
            <a:fld id="{2EE3E44C-30B3-47D2-A456-407822E63BEC}" type="slidenum">
              <a:rPr lang="en-GB" smtClean="0"/>
              <a:t>4</a:t>
            </a:fld>
            <a:endParaRPr lang="en-GB" dirty="0"/>
          </a:p>
        </p:txBody>
      </p:sp>
      <p:sp>
        <p:nvSpPr>
          <p:cNvPr id="6" name="TextBox 5">
            <a:extLst>
              <a:ext uri="{FF2B5EF4-FFF2-40B4-BE49-F238E27FC236}">
                <a16:creationId xmlns:a16="http://schemas.microsoft.com/office/drawing/2014/main" id="{68BC6B88-3CC9-7CB4-1E4C-5AFC7262C477}"/>
              </a:ext>
            </a:extLst>
          </p:cNvPr>
          <p:cNvSpPr txBox="1"/>
          <p:nvPr/>
        </p:nvSpPr>
        <p:spPr>
          <a:xfrm>
            <a:off x="8324850" y="3429000"/>
            <a:ext cx="2914650" cy="369332"/>
          </a:xfrm>
          <a:prstGeom prst="rect">
            <a:avLst/>
          </a:prstGeom>
          <a:noFill/>
        </p:spPr>
        <p:txBody>
          <a:bodyPr wrap="square" rtlCol="0">
            <a:spAutoFit/>
          </a:bodyPr>
          <a:lstStyle/>
          <a:p>
            <a:r>
              <a:rPr lang="en-GB" dirty="0">
                <a:solidFill>
                  <a:srgbClr val="FF0000"/>
                </a:solidFill>
                <a:highlight>
                  <a:srgbClr val="FFFF00"/>
                </a:highlight>
              </a:rPr>
              <a:t>INSERT GDF figure </a:t>
            </a:r>
          </a:p>
        </p:txBody>
      </p:sp>
      <p:grpSp>
        <p:nvGrpSpPr>
          <p:cNvPr id="7" name="Group 6">
            <a:extLst>
              <a:ext uri="{FF2B5EF4-FFF2-40B4-BE49-F238E27FC236}">
                <a16:creationId xmlns:a16="http://schemas.microsoft.com/office/drawing/2014/main" id="{1E34FE27-2EC9-532A-F697-6CF63638AD8F}"/>
              </a:ext>
            </a:extLst>
          </p:cNvPr>
          <p:cNvGrpSpPr/>
          <p:nvPr/>
        </p:nvGrpSpPr>
        <p:grpSpPr>
          <a:xfrm>
            <a:off x="7746199" y="1099465"/>
            <a:ext cx="3876265" cy="5028401"/>
            <a:chOff x="7143593" y="1490868"/>
            <a:chExt cx="3876265" cy="5028401"/>
          </a:xfrm>
        </p:grpSpPr>
        <p:pic>
          <p:nvPicPr>
            <p:cNvPr id="8" name="Picture 2" descr="Deep thinking…. Regulating geological disposal – Creating a better place">
              <a:extLst>
                <a:ext uri="{FF2B5EF4-FFF2-40B4-BE49-F238E27FC236}">
                  <a16:creationId xmlns:a16="http://schemas.microsoft.com/office/drawing/2014/main" id="{36F28EF9-1337-6D60-8E40-095C8DFE0E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824"/>
            <a:stretch/>
          </p:blipFill>
          <p:spPr bwMode="auto">
            <a:xfrm>
              <a:off x="7143593" y="6279899"/>
              <a:ext cx="3876264" cy="2393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ep thinking…. Regulating geological disposal – Creating a better place">
              <a:extLst>
                <a:ext uri="{FF2B5EF4-FFF2-40B4-BE49-F238E27FC236}">
                  <a16:creationId xmlns:a16="http://schemas.microsoft.com/office/drawing/2014/main" id="{A0854007-F110-0100-7731-20CB4C8E1A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824"/>
            <a:stretch/>
          </p:blipFill>
          <p:spPr bwMode="auto">
            <a:xfrm>
              <a:off x="7143593" y="6050867"/>
              <a:ext cx="3876264" cy="2393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ep thinking…. Regulating geological disposal – Creating a better place">
              <a:extLst>
                <a:ext uri="{FF2B5EF4-FFF2-40B4-BE49-F238E27FC236}">
                  <a16:creationId xmlns:a16="http://schemas.microsoft.com/office/drawing/2014/main" id="{108683A3-9854-DA43-C8CA-60470FC4A4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824"/>
            <a:stretch/>
          </p:blipFill>
          <p:spPr bwMode="auto">
            <a:xfrm>
              <a:off x="7143593" y="5832060"/>
              <a:ext cx="3876264" cy="2393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ep thinking…. Regulating geological disposal – Creating a better place">
              <a:extLst>
                <a:ext uri="{FF2B5EF4-FFF2-40B4-BE49-F238E27FC236}">
                  <a16:creationId xmlns:a16="http://schemas.microsoft.com/office/drawing/2014/main" id="{A87B2C6F-7E48-F9DA-F01A-6F3809CB84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824"/>
            <a:stretch/>
          </p:blipFill>
          <p:spPr bwMode="auto">
            <a:xfrm>
              <a:off x="7143593" y="5594720"/>
              <a:ext cx="3876264" cy="2393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eep thinking…. Regulating geological disposal – Creating a better place">
              <a:extLst>
                <a:ext uri="{FF2B5EF4-FFF2-40B4-BE49-F238E27FC236}">
                  <a16:creationId xmlns:a16="http://schemas.microsoft.com/office/drawing/2014/main" id="{E7F65548-244D-C289-C42F-704420DD1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593" y="1490868"/>
              <a:ext cx="3876264" cy="38762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eep thinking…. Regulating geological disposal – Creating a better place">
              <a:extLst>
                <a:ext uri="{FF2B5EF4-FFF2-40B4-BE49-F238E27FC236}">
                  <a16:creationId xmlns:a16="http://schemas.microsoft.com/office/drawing/2014/main" id="{41A531AA-0902-B4E0-D65D-54127324A5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824"/>
            <a:stretch/>
          </p:blipFill>
          <p:spPr bwMode="auto">
            <a:xfrm>
              <a:off x="7143594" y="5367133"/>
              <a:ext cx="3876264" cy="23937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3D76363-368B-A18F-8937-B309A1F60360}"/>
                </a:ext>
              </a:extLst>
            </p:cNvPr>
            <p:cNvGrpSpPr/>
            <p:nvPr/>
          </p:nvGrpSpPr>
          <p:grpSpPr>
            <a:xfrm>
              <a:off x="8304418" y="5319971"/>
              <a:ext cx="1955027" cy="1166227"/>
              <a:chOff x="8754982" y="5442405"/>
              <a:chExt cx="1514475" cy="864096"/>
            </a:xfrm>
          </p:grpSpPr>
          <p:sp>
            <p:nvSpPr>
              <p:cNvPr id="41" name="Oval 40">
                <a:extLst>
                  <a:ext uri="{FF2B5EF4-FFF2-40B4-BE49-F238E27FC236}">
                    <a16:creationId xmlns:a16="http://schemas.microsoft.com/office/drawing/2014/main" id="{98EFABBB-F4BA-DB24-D28E-9B42FFE0DC14}"/>
                  </a:ext>
                </a:extLst>
              </p:cNvPr>
              <p:cNvSpPr/>
              <p:nvPr/>
            </p:nvSpPr>
            <p:spPr>
              <a:xfrm>
                <a:off x="8754982" y="5442405"/>
                <a:ext cx="1514475" cy="8640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ardrop 41">
                <a:extLst>
                  <a:ext uri="{FF2B5EF4-FFF2-40B4-BE49-F238E27FC236}">
                    <a16:creationId xmlns:a16="http://schemas.microsoft.com/office/drawing/2014/main" id="{CA297B2D-9360-126A-B170-2B28CCFBCB5E}"/>
                  </a:ext>
                </a:extLst>
              </p:cNvPr>
              <p:cNvSpPr/>
              <p:nvPr/>
            </p:nvSpPr>
            <p:spPr>
              <a:xfrm>
                <a:off x="9252128" y="6008774"/>
                <a:ext cx="349503" cy="216502"/>
              </a:xfrm>
              <a:prstGeom prst="teardrop">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ardrop 42">
                <a:extLst>
                  <a:ext uri="{FF2B5EF4-FFF2-40B4-BE49-F238E27FC236}">
                    <a16:creationId xmlns:a16="http://schemas.microsoft.com/office/drawing/2014/main" id="{97605822-6475-7331-DF10-1BBDF0E246B8}"/>
                  </a:ext>
                </a:extLst>
              </p:cNvPr>
              <p:cNvSpPr/>
              <p:nvPr/>
            </p:nvSpPr>
            <p:spPr>
              <a:xfrm rot="19603240">
                <a:off x="9758794" y="5892341"/>
                <a:ext cx="423783" cy="242638"/>
              </a:xfrm>
              <a:prstGeom prst="teardrop">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Teardrop 43">
                <a:extLst>
                  <a:ext uri="{FF2B5EF4-FFF2-40B4-BE49-F238E27FC236}">
                    <a16:creationId xmlns:a16="http://schemas.microsoft.com/office/drawing/2014/main" id="{B6F5DE68-A0F2-3B5E-8B7C-E2472DCCA0AE}"/>
                  </a:ext>
                </a:extLst>
              </p:cNvPr>
              <p:cNvSpPr/>
              <p:nvPr/>
            </p:nvSpPr>
            <p:spPr>
              <a:xfrm rot="17413982">
                <a:off x="9585589" y="5900523"/>
                <a:ext cx="237422" cy="216502"/>
              </a:xfrm>
              <a:prstGeom prst="teardrop">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ardrop 44">
                <a:extLst>
                  <a:ext uri="{FF2B5EF4-FFF2-40B4-BE49-F238E27FC236}">
                    <a16:creationId xmlns:a16="http://schemas.microsoft.com/office/drawing/2014/main" id="{E8F854DC-5692-AD2E-46CD-89AF06CCBEA3}"/>
                  </a:ext>
                </a:extLst>
              </p:cNvPr>
              <p:cNvSpPr/>
              <p:nvPr/>
            </p:nvSpPr>
            <p:spPr>
              <a:xfrm rot="958898">
                <a:off x="8943404" y="5815454"/>
                <a:ext cx="195048" cy="271547"/>
              </a:xfrm>
              <a:prstGeom prst="teardrop">
                <a:avLst/>
              </a:prstGeom>
              <a:pattFill prst="wdUpDiag">
                <a:fgClr>
                  <a:schemeClr val="accent6">
                    <a:lumMod val="50000"/>
                  </a:schemeClr>
                </a:fgClr>
                <a:bgClr>
                  <a:schemeClr val="tx1"/>
                </a:bgClr>
              </a:pattFill>
              <a:ln w="63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ardrop 45">
                <a:extLst>
                  <a:ext uri="{FF2B5EF4-FFF2-40B4-BE49-F238E27FC236}">
                    <a16:creationId xmlns:a16="http://schemas.microsoft.com/office/drawing/2014/main" id="{3556EFB0-613F-32D3-8CA6-1B025C4545EF}"/>
                  </a:ext>
                </a:extLst>
              </p:cNvPr>
              <p:cNvSpPr/>
              <p:nvPr/>
            </p:nvSpPr>
            <p:spPr>
              <a:xfrm rot="11765208">
                <a:off x="9507709" y="5496369"/>
                <a:ext cx="423783" cy="242638"/>
              </a:xfrm>
              <a:prstGeom prst="teardrop">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5" name="Connector: Curved 14">
              <a:extLst>
                <a:ext uri="{FF2B5EF4-FFF2-40B4-BE49-F238E27FC236}">
                  <a16:creationId xmlns:a16="http://schemas.microsoft.com/office/drawing/2014/main" id="{C9B03996-CD06-C643-4370-3B8BCAD22C3B}"/>
                </a:ext>
              </a:extLst>
            </p:cNvPr>
            <p:cNvCxnSpPr/>
            <p:nvPr/>
          </p:nvCxnSpPr>
          <p:spPr>
            <a:xfrm>
              <a:off x="10279833" y="5080207"/>
              <a:ext cx="137750" cy="123825"/>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186AAAE6-2351-CE38-AD38-64960F925134}"/>
                </a:ext>
              </a:extLst>
            </p:cNvPr>
            <p:cNvCxnSpPr>
              <a:cxnSpLocks/>
            </p:cNvCxnSpPr>
            <p:nvPr/>
          </p:nvCxnSpPr>
          <p:spPr>
            <a:xfrm rot="10800000" flipV="1">
              <a:off x="10013133" y="5089731"/>
              <a:ext cx="152400" cy="118857"/>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F94B7A40-012B-7A69-ADF3-256EC9FA2B05}"/>
                </a:ext>
              </a:extLst>
            </p:cNvPr>
            <p:cNvCxnSpPr/>
            <p:nvPr/>
          </p:nvCxnSpPr>
          <p:spPr>
            <a:xfrm>
              <a:off x="10546533" y="5099257"/>
              <a:ext cx="137750" cy="123825"/>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691AF3FF-ABB4-2ACA-E214-F51F02FD7104}"/>
                </a:ext>
              </a:extLst>
            </p:cNvPr>
            <p:cNvCxnSpPr>
              <a:cxnSpLocks/>
            </p:cNvCxnSpPr>
            <p:nvPr/>
          </p:nvCxnSpPr>
          <p:spPr>
            <a:xfrm rot="5400000">
              <a:off x="10149785" y="5161447"/>
              <a:ext cx="155164" cy="36718"/>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0061235-77C6-6244-51BD-8CBA234EB131}"/>
                </a:ext>
              </a:extLst>
            </p:cNvPr>
            <p:cNvSpPr txBox="1"/>
            <p:nvPr/>
          </p:nvSpPr>
          <p:spPr>
            <a:xfrm>
              <a:off x="10126662" y="5224667"/>
              <a:ext cx="533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U</a:t>
              </a:r>
              <a:r>
                <a:rPr kumimoji="0" lang="en-GB" sz="1800" b="0" i="0" u="none" strike="noStrike" kern="1200" cap="none" spc="0" normalizeH="0" baseline="30000" noProof="0">
                  <a:ln>
                    <a:noFill/>
                  </a:ln>
                  <a:solidFill>
                    <a:prstClr val="white"/>
                  </a:solidFill>
                  <a:effectLst/>
                  <a:uLnTx/>
                  <a:uFillTx/>
                  <a:latin typeface="Calibri"/>
                  <a:ea typeface="+mn-ea"/>
                  <a:cs typeface="+mn-cs"/>
                </a:rPr>
                <a:t>6+</a:t>
              </a:r>
            </a:p>
          </p:txBody>
        </p:sp>
        <p:cxnSp>
          <p:nvCxnSpPr>
            <p:cNvPr id="20" name="Straight Connector 19">
              <a:extLst>
                <a:ext uri="{FF2B5EF4-FFF2-40B4-BE49-F238E27FC236}">
                  <a16:creationId xmlns:a16="http://schemas.microsoft.com/office/drawing/2014/main" id="{8BADE735-F952-7956-BBF5-1D75F767C465}"/>
                </a:ext>
              </a:extLst>
            </p:cNvPr>
            <p:cNvCxnSpPr>
              <a:cxnSpLocks/>
              <a:stCxn id="41" idx="0"/>
            </p:cNvCxnSpPr>
            <p:nvPr/>
          </p:nvCxnSpPr>
          <p:spPr>
            <a:xfrm>
              <a:off x="9281932" y="5319971"/>
              <a:ext cx="844730" cy="99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46963D-0F35-2FAC-2738-74133433FBF2}"/>
                </a:ext>
              </a:extLst>
            </p:cNvPr>
            <p:cNvCxnSpPr>
              <a:cxnSpLocks/>
              <a:stCxn id="41" idx="6"/>
            </p:cNvCxnSpPr>
            <p:nvPr/>
          </p:nvCxnSpPr>
          <p:spPr>
            <a:xfrm flipH="1" flipV="1">
              <a:off x="10191383" y="5469810"/>
              <a:ext cx="68062" cy="433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141F522-322B-C8DE-7470-DC0430F89D43}"/>
                </a:ext>
              </a:extLst>
            </p:cNvPr>
            <p:cNvSpPr txBox="1"/>
            <p:nvPr/>
          </p:nvSpPr>
          <p:spPr>
            <a:xfrm>
              <a:off x="9241448" y="5511702"/>
              <a:ext cx="533400" cy="2359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30000" noProof="0">
                  <a:ln>
                    <a:noFill/>
                  </a:ln>
                  <a:solidFill>
                    <a:prstClr val="black"/>
                  </a:solidFill>
                  <a:effectLst/>
                  <a:uLnTx/>
                  <a:uFillTx/>
                  <a:latin typeface="Calibri"/>
                  <a:ea typeface="+mn-ea"/>
                  <a:cs typeface="+mn-cs"/>
                </a:rPr>
                <a:t>Quartz</a:t>
              </a:r>
            </a:p>
          </p:txBody>
        </p:sp>
        <p:sp>
          <p:nvSpPr>
            <p:cNvPr id="23" name="TextBox 22">
              <a:extLst>
                <a:ext uri="{FF2B5EF4-FFF2-40B4-BE49-F238E27FC236}">
                  <a16:creationId xmlns:a16="http://schemas.microsoft.com/office/drawing/2014/main" id="{888043AE-C56F-BB0E-DA0D-B9FE39DC27D8}"/>
                </a:ext>
              </a:extLst>
            </p:cNvPr>
            <p:cNvSpPr txBox="1"/>
            <p:nvPr/>
          </p:nvSpPr>
          <p:spPr>
            <a:xfrm>
              <a:off x="8931551" y="6158887"/>
              <a:ext cx="533400" cy="2359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30000" noProof="0">
                  <a:ln>
                    <a:noFill/>
                  </a:ln>
                  <a:solidFill>
                    <a:prstClr val="black"/>
                  </a:solidFill>
                  <a:effectLst/>
                  <a:uLnTx/>
                  <a:uFillTx/>
                  <a:latin typeface="Calibri"/>
                  <a:ea typeface="+mn-ea"/>
                  <a:cs typeface="+mn-cs"/>
                </a:rPr>
                <a:t>Quartz</a:t>
              </a:r>
            </a:p>
          </p:txBody>
        </p:sp>
        <p:sp>
          <p:nvSpPr>
            <p:cNvPr id="24" name="TextBox 23">
              <a:extLst>
                <a:ext uri="{FF2B5EF4-FFF2-40B4-BE49-F238E27FC236}">
                  <a16:creationId xmlns:a16="http://schemas.microsoft.com/office/drawing/2014/main" id="{93283D94-1B4A-A56F-F477-31C7339EB9AC}"/>
                </a:ext>
              </a:extLst>
            </p:cNvPr>
            <p:cNvSpPr txBox="1"/>
            <p:nvPr/>
          </p:nvSpPr>
          <p:spPr>
            <a:xfrm rot="19448991">
              <a:off x="9624786" y="5996810"/>
              <a:ext cx="533400" cy="2359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30000" noProof="0">
                  <a:ln>
                    <a:noFill/>
                  </a:ln>
                  <a:solidFill>
                    <a:prstClr val="black"/>
                  </a:solidFill>
                  <a:effectLst/>
                  <a:uLnTx/>
                  <a:uFillTx/>
                  <a:latin typeface="Calibri"/>
                  <a:ea typeface="+mn-ea"/>
                  <a:cs typeface="+mn-cs"/>
                </a:rPr>
                <a:t>Quartz</a:t>
              </a:r>
            </a:p>
          </p:txBody>
        </p:sp>
        <p:sp>
          <p:nvSpPr>
            <p:cNvPr id="25" name="TextBox 24">
              <a:extLst>
                <a:ext uri="{FF2B5EF4-FFF2-40B4-BE49-F238E27FC236}">
                  <a16:creationId xmlns:a16="http://schemas.microsoft.com/office/drawing/2014/main" id="{D7534773-8187-F79B-2B67-B3775013FCE8}"/>
                </a:ext>
              </a:extLst>
            </p:cNvPr>
            <p:cNvSpPr txBox="1"/>
            <p:nvPr/>
          </p:nvSpPr>
          <p:spPr>
            <a:xfrm rot="19448991">
              <a:off x="9333412" y="5962507"/>
              <a:ext cx="533400" cy="2359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30000" noProof="0">
                  <a:ln>
                    <a:noFill/>
                  </a:ln>
                  <a:solidFill>
                    <a:prstClr val="black"/>
                  </a:solidFill>
                  <a:effectLst/>
                  <a:uLnTx/>
                  <a:uFillTx/>
                  <a:latin typeface="Calibri"/>
                  <a:ea typeface="+mn-ea"/>
                  <a:cs typeface="+mn-cs"/>
                </a:rPr>
                <a:t>Clay</a:t>
              </a:r>
            </a:p>
          </p:txBody>
        </p:sp>
        <p:sp>
          <p:nvSpPr>
            <p:cNvPr id="26" name="TextBox 25">
              <a:extLst>
                <a:ext uri="{FF2B5EF4-FFF2-40B4-BE49-F238E27FC236}">
                  <a16:creationId xmlns:a16="http://schemas.microsoft.com/office/drawing/2014/main" id="{CAD7FD12-6F6C-05D7-172E-E3ACDF0C2F2E}"/>
                </a:ext>
              </a:extLst>
            </p:cNvPr>
            <p:cNvSpPr txBox="1"/>
            <p:nvPr/>
          </p:nvSpPr>
          <p:spPr>
            <a:xfrm>
              <a:off x="8485040" y="5921251"/>
              <a:ext cx="533400" cy="2359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30000" noProof="0">
                  <a:ln>
                    <a:noFill/>
                  </a:ln>
                  <a:solidFill>
                    <a:prstClr val="white"/>
                  </a:solidFill>
                  <a:effectLst/>
                  <a:uLnTx/>
                  <a:uFillTx/>
                  <a:latin typeface="Calibri"/>
                  <a:ea typeface="+mn-ea"/>
                  <a:cs typeface="+mn-cs"/>
                </a:rPr>
                <a:t>UO</a:t>
              </a:r>
              <a:r>
                <a:rPr kumimoji="0" lang="en-GB" sz="1400" b="0" i="0" u="none" strike="noStrike" kern="1200" cap="none" spc="0" normalizeH="0" baseline="-25000" noProof="0">
                  <a:ln>
                    <a:noFill/>
                  </a:ln>
                  <a:solidFill>
                    <a:prstClr val="white"/>
                  </a:solidFill>
                  <a:effectLst/>
                  <a:uLnTx/>
                  <a:uFillTx/>
                  <a:latin typeface="Calibri"/>
                  <a:ea typeface="+mn-ea"/>
                  <a:cs typeface="+mn-cs"/>
                </a:rPr>
                <a:t>2</a:t>
              </a:r>
            </a:p>
          </p:txBody>
        </p:sp>
        <p:sp>
          <p:nvSpPr>
            <p:cNvPr id="27" name="TextBox 26">
              <a:extLst>
                <a:ext uri="{FF2B5EF4-FFF2-40B4-BE49-F238E27FC236}">
                  <a16:creationId xmlns:a16="http://schemas.microsoft.com/office/drawing/2014/main" id="{54068FF2-3514-171E-2B11-77B16D4E88DC}"/>
                </a:ext>
              </a:extLst>
            </p:cNvPr>
            <p:cNvSpPr txBox="1"/>
            <p:nvPr/>
          </p:nvSpPr>
          <p:spPr>
            <a:xfrm>
              <a:off x="8840332" y="5357298"/>
              <a:ext cx="533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U</a:t>
              </a:r>
              <a:r>
                <a:rPr kumimoji="0" lang="en-GB" sz="1200" b="0" i="0" u="none" strike="noStrike" kern="1200" cap="none" spc="0" normalizeH="0" baseline="30000" noProof="0">
                  <a:ln>
                    <a:noFill/>
                  </a:ln>
                  <a:solidFill>
                    <a:prstClr val="white"/>
                  </a:solidFill>
                  <a:effectLst/>
                  <a:uLnTx/>
                  <a:uFillTx/>
                  <a:latin typeface="Calibri"/>
                  <a:ea typeface="+mn-ea"/>
                  <a:cs typeface="+mn-cs"/>
                </a:rPr>
                <a:t>6+</a:t>
              </a:r>
            </a:p>
          </p:txBody>
        </p:sp>
        <p:sp>
          <p:nvSpPr>
            <p:cNvPr id="28" name="Oval 27">
              <a:extLst>
                <a:ext uri="{FF2B5EF4-FFF2-40B4-BE49-F238E27FC236}">
                  <a16:creationId xmlns:a16="http://schemas.microsoft.com/office/drawing/2014/main" id="{008F5344-B3F8-ED0F-80B8-718323F60669}"/>
                </a:ext>
              </a:extLst>
            </p:cNvPr>
            <p:cNvSpPr/>
            <p:nvPr/>
          </p:nvSpPr>
          <p:spPr>
            <a:xfrm>
              <a:off x="9482963" y="5868429"/>
              <a:ext cx="72408" cy="4571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FAF6BC77-588B-788E-D45A-94ABB003A7D7}"/>
                </a:ext>
              </a:extLst>
            </p:cNvPr>
            <p:cNvSpPr/>
            <p:nvPr/>
          </p:nvSpPr>
          <p:spPr>
            <a:xfrm>
              <a:off x="9397841" y="5889049"/>
              <a:ext cx="72408" cy="4571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a:extLst>
                <a:ext uri="{FF2B5EF4-FFF2-40B4-BE49-F238E27FC236}">
                  <a16:creationId xmlns:a16="http://schemas.microsoft.com/office/drawing/2014/main" id="{5915B709-123F-DC7E-A4D9-9124F134D68C}"/>
                </a:ext>
              </a:extLst>
            </p:cNvPr>
            <p:cNvSpPr/>
            <p:nvPr/>
          </p:nvSpPr>
          <p:spPr>
            <a:xfrm>
              <a:off x="9360900" y="5944959"/>
              <a:ext cx="72408" cy="4571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a:extLst>
                <a:ext uri="{FF2B5EF4-FFF2-40B4-BE49-F238E27FC236}">
                  <a16:creationId xmlns:a16="http://schemas.microsoft.com/office/drawing/2014/main" id="{7F6A6BB1-18DE-BE28-77C5-51D3A102511C}"/>
                </a:ext>
              </a:extLst>
            </p:cNvPr>
            <p:cNvSpPr/>
            <p:nvPr/>
          </p:nvSpPr>
          <p:spPr>
            <a:xfrm>
              <a:off x="9124089" y="6048025"/>
              <a:ext cx="72408" cy="4571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Oval 31">
              <a:extLst>
                <a:ext uri="{FF2B5EF4-FFF2-40B4-BE49-F238E27FC236}">
                  <a16:creationId xmlns:a16="http://schemas.microsoft.com/office/drawing/2014/main" id="{A3076689-18E9-E6C5-249D-DC572456F7CA}"/>
                </a:ext>
              </a:extLst>
            </p:cNvPr>
            <p:cNvSpPr/>
            <p:nvPr/>
          </p:nvSpPr>
          <p:spPr>
            <a:xfrm>
              <a:off x="9448535" y="5723791"/>
              <a:ext cx="72408" cy="4571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12A8C5B4-A6B7-C0A3-6B26-5058DD758E6A}"/>
                </a:ext>
              </a:extLst>
            </p:cNvPr>
            <p:cNvSpPr/>
            <p:nvPr/>
          </p:nvSpPr>
          <p:spPr>
            <a:xfrm>
              <a:off x="9526479" y="5894494"/>
              <a:ext cx="72408" cy="4571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4" name="Connector: Curved 33">
              <a:extLst>
                <a:ext uri="{FF2B5EF4-FFF2-40B4-BE49-F238E27FC236}">
                  <a16:creationId xmlns:a16="http://schemas.microsoft.com/office/drawing/2014/main" id="{3E8BA95D-8690-D724-DFD8-2757E2EBF570}"/>
                </a:ext>
              </a:extLst>
            </p:cNvPr>
            <p:cNvCxnSpPr>
              <a:cxnSpLocks/>
            </p:cNvCxnSpPr>
            <p:nvPr/>
          </p:nvCxnSpPr>
          <p:spPr>
            <a:xfrm rot="16200000" flipH="1">
              <a:off x="8836742" y="5728518"/>
              <a:ext cx="436014" cy="182243"/>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58DA2726-5C72-2590-53F8-7EFB76CC587A}"/>
                </a:ext>
              </a:extLst>
            </p:cNvPr>
            <p:cNvCxnSpPr>
              <a:cxnSpLocks/>
            </p:cNvCxnSpPr>
            <p:nvPr/>
          </p:nvCxnSpPr>
          <p:spPr>
            <a:xfrm>
              <a:off x="9137291" y="5540155"/>
              <a:ext cx="359735" cy="228756"/>
            </a:xfrm>
            <a:prstGeom prst="curvedConnector3">
              <a:avLst>
                <a:gd name="adj1" fmla="val 1028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FC1F8BA0-7112-DCE0-FCBE-C2411CD0E07C}"/>
                </a:ext>
              </a:extLst>
            </p:cNvPr>
            <p:cNvCxnSpPr>
              <a:cxnSpLocks/>
            </p:cNvCxnSpPr>
            <p:nvPr/>
          </p:nvCxnSpPr>
          <p:spPr>
            <a:xfrm>
              <a:off x="9154689" y="5634070"/>
              <a:ext cx="321118" cy="246486"/>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CE6BC4D-D5F7-561B-16A2-7897D3D45D86}"/>
                </a:ext>
              </a:extLst>
            </p:cNvPr>
            <p:cNvCxnSpPr>
              <a:cxnSpLocks/>
            </p:cNvCxnSpPr>
            <p:nvPr/>
          </p:nvCxnSpPr>
          <p:spPr>
            <a:xfrm>
              <a:off x="9001778" y="5587629"/>
              <a:ext cx="341108" cy="362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EA59DC4-0AB5-95D1-67C6-B2EFE9E9B020}"/>
                </a:ext>
              </a:extLst>
            </p:cNvPr>
            <p:cNvSpPr txBox="1"/>
            <p:nvPr/>
          </p:nvSpPr>
          <p:spPr>
            <a:xfrm>
              <a:off x="9419072" y="5725862"/>
              <a:ext cx="760950" cy="2359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30000" noProof="0">
                  <a:ln>
                    <a:noFill/>
                  </a:ln>
                  <a:solidFill>
                    <a:srgbClr val="FF0000"/>
                  </a:solidFill>
                  <a:effectLst/>
                  <a:uLnTx/>
                  <a:uFillTx/>
                  <a:latin typeface="Calibri"/>
                  <a:ea typeface="+mn-ea"/>
                  <a:cs typeface="+mn-cs"/>
                </a:rPr>
                <a:t>adsorption</a:t>
              </a:r>
            </a:p>
          </p:txBody>
        </p:sp>
        <p:cxnSp>
          <p:nvCxnSpPr>
            <p:cNvPr id="39" name="Connector: Curved 38">
              <a:extLst>
                <a:ext uri="{FF2B5EF4-FFF2-40B4-BE49-F238E27FC236}">
                  <a16:creationId xmlns:a16="http://schemas.microsoft.com/office/drawing/2014/main" id="{53E9A3B2-A5FC-88D0-908B-B24E5D4577D1}"/>
                </a:ext>
              </a:extLst>
            </p:cNvPr>
            <p:cNvCxnSpPr/>
            <p:nvPr/>
          </p:nvCxnSpPr>
          <p:spPr>
            <a:xfrm rot="5400000">
              <a:off x="8751460" y="5682872"/>
              <a:ext cx="268964" cy="91219"/>
            </a:xfrm>
            <a:prstGeom prst="curvedConnector3">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8D1C01B-923F-C054-B248-1F56C5D61D2E}"/>
                </a:ext>
              </a:extLst>
            </p:cNvPr>
            <p:cNvSpPr txBox="1"/>
            <p:nvPr/>
          </p:nvSpPr>
          <p:spPr>
            <a:xfrm>
              <a:off x="8327400" y="5630700"/>
              <a:ext cx="823625" cy="2359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30000" noProof="0">
                  <a:ln>
                    <a:noFill/>
                  </a:ln>
                  <a:solidFill>
                    <a:srgbClr val="C0504D">
                      <a:lumMod val="50000"/>
                    </a:srgbClr>
                  </a:solidFill>
                  <a:effectLst/>
                  <a:uLnTx/>
                  <a:uFillTx/>
                  <a:latin typeface="Calibri"/>
                  <a:ea typeface="+mn-ea"/>
                  <a:cs typeface="+mn-cs"/>
                </a:rPr>
                <a:t>Precipitation</a:t>
              </a:r>
            </a:p>
          </p:txBody>
        </p:sp>
      </p:grpSp>
      <p:pic>
        <p:nvPicPr>
          <p:cNvPr id="4" name="Picture 3">
            <a:extLst>
              <a:ext uri="{FF2B5EF4-FFF2-40B4-BE49-F238E27FC236}">
                <a16:creationId xmlns:a16="http://schemas.microsoft.com/office/drawing/2014/main" id="{EB95EE40-A80C-EB78-0ED0-DA050D2E4F0A}"/>
              </a:ext>
            </a:extLst>
          </p:cNvPr>
          <p:cNvPicPr>
            <a:picLocks noChangeAspect="1"/>
          </p:cNvPicPr>
          <p:nvPr/>
        </p:nvPicPr>
        <p:blipFill>
          <a:blip r:embed="rId4"/>
          <a:stretch>
            <a:fillRect/>
          </a:stretch>
        </p:blipFill>
        <p:spPr>
          <a:xfrm>
            <a:off x="10129085" y="477199"/>
            <a:ext cx="1899568" cy="534853"/>
          </a:xfrm>
          <a:prstGeom prst="rect">
            <a:avLst/>
          </a:prstGeom>
        </p:spPr>
      </p:pic>
    </p:spTree>
    <p:extLst>
      <p:ext uri="{BB962C8B-B14F-4D97-AF65-F5344CB8AC3E}">
        <p14:creationId xmlns:p14="http://schemas.microsoft.com/office/powerpoint/2010/main" val="1619821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64587-5413-2CF5-DC70-E042B85AF5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00AAD00-E6BE-587D-495C-B6B40C803E12}"/>
              </a:ext>
            </a:extLst>
          </p:cNvPr>
          <p:cNvPicPr>
            <a:picLocks noChangeAspect="1"/>
          </p:cNvPicPr>
          <p:nvPr/>
        </p:nvPicPr>
        <p:blipFill>
          <a:blip r:embed="rId3">
            <a:extLst>
              <a:ext uri="{28A0092B-C50C-407E-A947-70E740481C1C}">
                <a14:useLocalDpi xmlns:a14="http://schemas.microsoft.com/office/drawing/2010/main" val="0"/>
              </a:ext>
            </a:extLst>
          </a:blip>
          <a:srcRect l="17152" t="13048" r="15062"/>
          <a:stretch>
            <a:fillRect/>
          </a:stretch>
        </p:blipFill>
        <p:spPr>
          <a:xfrm>
            <a:off x="7071733" y="2504213"/>
            <a:ext cx="1786106" cy="1878465"/>
          </a:xfrm>
          <a:prstGeom prst="rect">
            <a:avLst/>
          </a:prstGeom>
        </p:spPr>
      </p:pic>
      <p:sp>
        <p:nvSpPr>
          <p:cNvPr id="8" name="Rounded Rectangle 2">
            <a:extLst>
              <a:ext uri="{FF2B5EF4-FFF2-40B4-BE49-F238E27FC236}">
                <a16:creationId xmlns:a16="http://schemas.microsoft.com/office/drawing/2014/main" id="{51283DFE-2607-DE87-D8F7-3B635950AEA0}"/>
              </a:ext>
            </a:extLst>
          </p:cNvPr>
          <p:cNvSpPr/>
          <p:nvPr/>
        </p:nvSpPr>
        <p:spPr>
          <a:xfrm>
            <a:off x="534464" y="661249"/>
            <a:ext cx="4171797" cy="1497234"/>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University of Manchester: </a:t>
            </a:r>
            <a:r>
              <a:rPr lang="en-US" sz="2400" dirty="0">
                <a:solidFill>
                  <a:schemeClr val="tx1"/>
                </a:solidFill>
              </a:rPr>
              <a:t>Flow-through &amp; batch experiments on pellet sample </a:t>
            </a:r>
          </a:p>
        </p:txBody>
      </p:sp>
      <p:sp>
        <p:nvSpPr>
          <p:cNvPr id="9" name="Rounded Rectangle 3">
            <a:extLst>
              <a:ext uri="{FF2B5EF4-FFF2-40B4-BE49-F238E27FC236}">
                <a16:creationId xmlns:a16="http://schemas.microsoft.com/office/drawing/2014/main" id="{C645D8BA-B293-F900-87BA-25DC2C8F637E}"/>
              </a:ext>
            </a:extLst>
          </p:cNvPr>
          <p:cNvSpPr/>
          <p:nvPr/>
        </p:nvSpPr>
        <p:spPr>
          <a:xfrm>
            <a:off x="434453" y="2494716"/>
            <a:ext cx="4480445" cy="1704962"/>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University of Manchester: </a:t>
            </a:r>
            <a:r>
              <a:rPr lang="en-US" sz="2400" dirty="0">
                <a:solidFill>
                  <a:schemeClr val="tx1"/>
                </a:solidFill>
              </a:rPr>
              <a:t>Image pellet sample in 3D</a:t>
            </a:r>
          </a:p>
        </p:txBody>
      </p:sp>
      <p:sp>
        <p:nvSpPr>
          <p:cNvPr id="10" name="Rounded Rectangle 4">
            <a:extLst>
              <a:ext uri="{FF2B5EF4-FFF2-40B4-BE49-F238E27FC236}">
                <a16:creationId xmlns:a16="http://schemas.microsoft.com/office/drawing/2014/main" id="{10266CDF-A9DB-20F2-BD8A-592BCCD3B6B0}"/>
              </a:ext>
            </a:extLst>
          </p:cNvPr>
          <p:cNvSpPr/>
          <p:nvPr/>
        </p:nvSpPr>
        <p:spPr>
          <a:xfrm>
            <a:off x="425673" y="4419709"/>
            <a:ext cx="4280588" cy="2209988"/>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Heriot-Watt &amp; UKNNL: </a:t>
            </a:r>
            <a:r>
              <a:rPr lang="en-US" sz="2400" dirty="0">
                <a:solidFill>
                  <a:schemeClr val="tx1"/>
                </a:solidFill>
              </a:rPr>
              <a:t>Simulate (radionuclide) transport using 3D images and experimental parameters</a:t>
            </a:r>
          </a:p>
        </p:txBody>
      </p:sp>
      <p:sp>
        <p:nvSpPr>
          <p:cNvPr id="13" name="TextBox 12">
            <a:extLst>
              <a:ext uri="{FF2B5EF4-FFF2-40B4-BE49-F238E27FC236}">
                <a16:creationId xmlns:a16="http://schemas.microsoft.com/office/drawing/2014/main" id="{E3BA2551-6781-923B-6578-CF6C32153319}"/>
              </a:ext>
            </a:extLst>
          </p:cNvPr>
          <p:cNvSpPr txBox="1"/>
          <p:nvPr/>
        </p:nvSpPr>
        <p:spPr>
          <a:xfrm>
            <a:off x="9434617" y="2723860"/>
            <a:ext cx="2757383" cy="1569660"/>
          </a:xfrm>
          <a:prstGeom prst="rect">
            <a:avLst/>
          </a:prstGeom>
          <a:noFill/>
        </p:spPr>
        <p:txBody>
          <a:bodyPr wrap="square" rtlCol="0">
            <a:spAutoFit/>
          </a:bodyPr>
          <a:lstStyle/>
          <a:p>
            <a:pPr algn="ctr"/>
            <a:r>
              <a:rPr lang="en-US" sz="2400" b="1" dirty="0">
                <a:latin typeface="Franklin Gothic Book" panose="020B0503020102020204" pitchFamily="34" charset="0"/>
              </a:rPr>
              <a:t>Modelling results </a:t>
            </a:r>
          </a:p>
          <a:p>
            <a:pPr algn="ctr"/>
            <a:r>
              <a:rPr lang="en-US" sz="2400" b="1" dirty="0">
                <a:latin typeface="Franklin Gothic Book" panose="020B0503020102020204" pitchFamily="34" charset="0"/>
              </a:rPr>
              <a:t>and </a:t>
            </a:r>
          </a:p>
          <a:p>
            <a:pPr algn="ctr"/>
            <a:r>
              <a:rPr lang="en-US" sz="2400" b="1" dirty="0">
                <a:latin typeface="Franklin Gothic Book" panose="020B0503020102020204" pitchFamily="34" charset="0"/>
              </a:rPr>
              <a:t>experimental data </a:t>
            </a:r>
          </a:p>
          <a:p>
            <a:pPr algn="ctr"/>
            <a:r>
              <a:rPr lang="en-US" sz="2400" b="1" dirty="0">
                <a:latin typeface="Franklin Gothic Book" panose="020B0503020102020204" pitchFamily="34" charset="0"/>
              </a:rPr>
              <a:t>validation</a:t>
            </a:r>
          </a:p>
        </p:txBody>
      </p:sp>
      <p:pic>
        <p:nvPicPr>
          <p:cNvPr id="16" name="Picture 15" descr="A hand holding a round object&#10;&#10;AI-generated content may be incorrect.">
            <a:extLst>
              <a:ext uri="{FF2B5EF4-FFF2-40B4-BE49-F238E27FC236}">
                <a16:creationId xmlns:a16="http://schemas.microsoft.com/office/drawing/2014/main" id="{AF6399BD-40AE-E879-EBAC-51179202A60C}"/>
              </a:ext>
            </a:extLst>
          </p:cNvPr>
          <p:cNvPicPr>
            <a:picLocks noChangeAspect="1"/>
          </p:cNvPicPr>
          <p:nvPr/>
        </p:nvPicPr>
        <p:blipFill>
          <a:blip r:embed="rId4" cstate="print">
            <a:extLst>
              <a:ext uri="{28A0092B-C50C-407E-A947-70E740481C1C}">
                <a14:useLocalDpi xmlns:a14="http://schemas.microsoft.com/office/drawing/2010/main" val="0"/>
              </a:ext>
            </a:extLst>
          </a:blip>
          <a:srcRect t="5991" b="11325"/>
          <a:stretch>
            <a:fillRect/>
          </a:stretch>
        </p:blipFill>
        <p:spPr>
          <a:xfrm>
            <a:off x="7226572" y="594291"/>
            <a:ext cx="1476429" cy="1627694"/>
          </a:xfrm>
          <a:prstGeom prst="rect">
            <a:avLst/>
          </a:prstGeom>
        </p:spPr>
      </p:pic>
      <p:pic>
        <p:nvPicPr>
          <p:cNvPr id="17" name="Picture 18" descr="A transparent device with blue and silver screws&#10;&#10;Description automatically generated">
            <a:extLst>
              <a:ext uri="{FF2B5EF4-FFF2-40B4-BE49-F238E27FC236}">
                <a16:creationId xmlns:a16="http://schemas.microsoft.com/office/drawing/2014/main" id="{340B0E1C-2F7D-5E1E-5128-D388642B47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4068" y="616290"/>
            <a:ext cx="1996312" cy="14972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ey round object with small rocks&#10;&#10;AI-generated content may be incorrect.">
            <a:extLst>
              <a:ext uri="{FF2B5EF4-FFF2-40B4-BE49-F238E27FC236}">
                <a16:creationId xmlns:a16="http://schemas.microsoft.com/office/drawing/2014/main" id="{7B759FAF-DDBD-6F0E-1DF7-EC9A5591ECEE}"/>
              </a:ext>
            </a:extLst>
          </p:cNvPr>
          <p:cNvPicPr>
            <a:picLocks noChangeAspect="1"/>
          </p:cNvPicPr>
          <p:nvPr/>
        </p:nvPicPr>
        <p:blipFill>
          <a:blip r:embed="rId6"/>
          <a:stretch>
            <a:fillRect/>
          </a:stretch>
        </p:blipFill>
        <p:spPr>
          <a:xfrm>
            <a:off x="4719466" y="2427608"/>
            <a:ext cx="1965516" cy="1944258"/>
          </a:xfrm>
          <a:prstGeom prst="rect">
            <a:avLst/>
          </a:prstGeom>
        </p:spPr>
      </p:pic>
      <p:pic>
        <p:nvPicPr>
          <p:cNvPr id="1026" name="Picture 2">
            <a:extLst>
              <a:ext uri="{FF2B5EF4-FFF2-40B4-BE49-F238E27FC236}">
                <a16:creationId xmlns:a16="http://schemas.microsoft.com/office/drawing/2014/main" id="{06E72FDF-E7E4-3D16-195D-564F0F2CF95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137" t="7915" r="27018" b="8702"/>
          <a:stretch>
            <a:fillRect/>
          </a:stretch>
        </p:blipFill>
        <p:spPr bwMode="auto">
          <a:xfrm>
            <a:off x="4667013" y="4530808"/>
            <a:ext cx="2070422" cy="21208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olorful dots on a white background&#10;&#10;AI-generated content may be incorrect.">
            <a:extLst>
              <a:ext uri="{FF2B5EF4-FFF2-40B4-BE49-F238E27FC236}">
                <a16:creationId xmlns:a16="http://schemas.microsoft.com/office/drawing/2014/main" id="{16F1612E-1B00-BE94-59F2-F39199FD2DD4}"/>
              </a:ext>
            </a:extLst>
          </p:cNvPr>
          <p:cNvPicPr>
            <a:picLocks noChangeAspect="1"/>
          </p:cNvPicPr>
          <p:nvPr/>
        </p:nvPicPr>
        <p:blipFill>
          <a:blip r:embed="rId8">
            <a:extLst>
              <a:ext uri="{28A0092B-C50C-407E-A947-70E740481C1C}">
                <a14:useLocalDpi xmlns:a14="http://schemas.microsoft.com/office/drawing/2010/main" val="0"/>
              </a:ext>
            </a:extLst>
          </a:blip>
          <a:srcRect l="17585" t="14984" r="27817" b="14533"/>
          <a:stretch>
            <a:fillRect/>
          </a:stretch>
        </p:blipFill>
        <p:spPr>
          <a:xfrm>
            <a:off x="6556884" y="4623233"/>
            <a:ext cx="2815805" cy="1967151"/>
          </a:xfrm>
          <a:prstGeom prst="rect">
            <a:avLst/>
          </a:prstGeom>
        </p:spPr>
      </p:pic>
      <p:sp>
        <p:nvSpPr>
          <p:cNvPr id="22" name="Rectangle: Rounded Corners 21">
            <a:extLst>
              <a:ext uri="{FF2B5EF4-FFF2-40B4-BE49-F238E27FC236}">
                <a16:creationId xmlns:a16="http://schemas.microsoft.com/office/drawing/2014/main" id="{51046EB4-ED52-CF94-0D60-ED11A0155432}"/>
              </a:ext>
            </a:extLst>
          </p:cNvPr>
          <p:cNvSpPr/>
          <p:nvPr/>
        </p:nvSpPr>
        <p:spPr>
          <a:xfrm>
            <a:off x="425673" y="563767"/>
            <a:ext cx="8775477" cy="1687520"/>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163DD2D4-2855-49AA-F08A-92977B5ED716}"/>
              </a:ext>
            </a:extLst>
          </p:cNvPr>
          <p:cNvSpPr/>
          <p:nvPr/>
        </p:nvSpPr>
        <p:spPr>
          <a:xfrm>
            <a:off x="434454" y="4601292"/>
            <a:ext cx="8804004" cy="1989092"/>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5F636956-AFAC-1B47-EBF4-E7E676BFB5EE}"/>
              </a:ext>
            </a:extLst>
          </p:cNvPr>
          <p:cNvSpPr/>
          <p:nvPr/>
        </p:nvSpPr>
        <p:spPr>
          <a:xfrm>
            <a:off x="434455" y="2465415"/>
            <a:ext cx="8775477" cy="1881470"/>
          </a:xfrm>
          <a:prstGeom prst="round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Arrow Connector 27">
            <a:extLst>
              <a:ext uri="{FF2B5EF4-FFF2-40B4-BE49-F238E27FC236}">
                <a16:creationId xmlns:a16="http://schemas.microsoft.com/office/drawing/2014/main" id="{EE77F0D3-2F4D-67E2-1B7E-1836A8008AC1}"/>
              </a:ext>
            </a:extLst>
          </p:cNvPr>
          <p:cNvCxnSpPr>
            <a:cxnSpLocks/>
          </p:cNvCxnSpPr>
          <p:nvPr/>
        </p:nvCxnSpPr>
        <p:spPr>
          <a:xfrm>
            <a:off x="2309022" y="4341145"/>
            <a:ext cx="0" cy="252000"/>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12579A9-B300-A4BE-9290-F7B451925EB3}"/>
              </a:ext>
            </a:extLst>
          </p:cNvPr>
          <p:cNvCxnSpPr>
            <a:cxnSpLocks/>
          </p:cNvCxnSpPr>
          <p:nvPr/>
        </p:nvCxnSpPr>
        <p:spPr>
          <a:xfrm>
            <a:off x="2309022" y="2246916"/>
            <a:ext cx="0" cy="216000"/>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3BA85D6F-CE55-2A74-3C72-1AF8C61EFE8E}"/>
              </a:ext>
            </a:extLst>
          </p:cNvPr>
          <p:cNvCxnSpPr>
            <a:cxnSpLocks/>
            <a:stCxn id="23" idx="3"/>
            <a:endCxn id="22" idx="3"/>
          </p:cNvCxnSpPr>
          <p:nvPr/>
        </p:nvCxnSpPr>
        <p:spPr>
          <a:xfrm flipH="1" flipV="1">
            <a:off x="9201150" y="1407527"/>
            <a:ext cx="37308" cy="4188311"/>
          </a:xfrm>
          <a:prstGeom prst="bentConnector3">
            <a:avLst>
              <a:gd name="adj1" fmla="val -612737"/>
            </a:avLst>
          </a:prstGeom>
          <a:ln w="38100">
            <a:tailEnd type="stealth"/>
          </a:ln>
        </p:spPr>
        <p:style>
          <a:lnRef idx="2">
            <a:schemeClr val="dk1"/>
          </a:lnRef>
          <a:fillRef idx="0">
            <a:schemeClr val="dk1"/>
          </a:fillRef>
          <a:effectRef idx="1">
            <a:schemeClr val="dk1"/>
          </a:effectRef>
          <a:fontRef idx="minor">
            <a:schemeClr val="tx1"/>
          </a:fontRef>
        </p:style>
      </p:cxnSp>
      <p:sp>
        <p:nvSpPr>
          <p:cNvPr id="32" name="Slide Number Placeholder 31">
            <a:extLst>
              <a:ext uri="{FF2B5EF4-FFF2-40B4-BE49-F238E27FC236}">
                <a16:creationId xmlns:a16="http://schemas.microsoft.com/office/drawing/2014/main" id="{B5D09234-751C-4888-487F-EC2E837C5BB8}"/>
              </a:ext>
            </a:extLst>
          </p:cNvPr>
          <p:cNvSpPr>
            <a:spLocks noGrp="1"/>
          </p:cNvSpPr>
          <p:nvPr>
            <p:ph type="sldNum" sz="quarter" idx="12"/>
          </p:nvPr>
        </p:nvSpPr>
        <p:spPr>
          <a:xfrm>
            <a:off x="9448800" y="6356350"/>
            <a:ext cx="2743200" cy="365125"/>
          </a:xfrm>
        </p:spPr>
        <p:txBody>
          <a:bodyPr/>
          <a:lstStyle/>
          <a:p>
            <a:fld id="{2EE3E44C-30B3-47D2-A456-407822E63BEC}" type="slidenum">
              <a:rPr lang="en-GB" smtClean="0"/>
              <a:t>5</a:t>
            </a:fld>
            <a:endParaRPr lang="en-GB" dirty="0"/>
          </a:p>
        </p:txBody>
      </p:sp>
      <p:pic>
        <p:nvPicPr>
          <p:cNvPr id="4" name="Picture 3">
            <a:extLst>
              <a:ext uri="{FF2B5EF4-FFF2-40B4-BE49-F238E27FC236}">
                <a16:creationId xmlns:a16="http://schemas.microsoft.com/office/drawing/2014/main" id="{83379685-D2F1-EB9C-E0BF-A01B4CD9A6AD}"/>
              </a:ext>
            </a:extLst>
          </p:cNvPr>
          <p:cNvPicPr>
            <a:picLocks noChangeAspect="1"/>
          </p:cNvPicPr>
          <p:nvPr/>
        </p:nvPicPr>
        <p:blipFill>
          <a:blip r:embed="rId9"/>
          <a:stretch>
            <a:fillRect/>
          </a:stretch>
        </p:blipFill>
        <p:spPr>
          <a:xfrm>
            <a:off x="10211736" y="70359"/>
            <a:ext cx="1899568" cy="534853"/>
          </a:xfrm>
          <a:prstGeom prst="rect">
            <a:avLst/>
          </a:prstGeom>
        </p:spPr>
      </p:pic>
      <p:sp>
        <p:nvSpPr>
          <p:cNvPr id="11" name="Title 1">
            <a:extLst>
              <a:ext uri="{FF2B5EF4-FFF2-40B4-BE49-F238E27FC236}">
                <a16:creationId xmlns:a16="http://schemas.microsoft.com/office/drawing/2014/main" id="{75604F51-7C4D-5C3F-F91F-7F4D1D37EEE3}"/>
              </a:ext>
            </a:extLst>
          </p:cNvPr>
          <p:cNvSpPr txBox="1">
            <a:spLocks/>
          </p:cNvSpPr>
          <p:nvPr/>
        </p:nvSpPr>
        <p:spPr>
          <a:xfrm>
            <a:off x="0" y="0"/>
            <a:ext cx="12192000" cy="54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Overview of </a:t>
            </a:r>
            <a:r>
              <a:rPr lang="en-US" sz="3200" b="1" dirty="0" err="1"/>
              <a:t>GeoSafe</a:t>
            </a:r>
            <a:r>
              <a:rPr lang="en-US" sz="3200" b="1" dirty="0"/>
              <a:t> Collaboration</a:t>
            </a:r>
          </a:p>
        </p:txBody>
      </p:sp>
    </p:spTree>
    <p:extLst>
      <p:ext uri="{BB962C8B-B14F-4D97-AF65-F5344CB8AC3E}">
        <p14:creationId xmlns:p14="http://schemas.microsoft.com/office/powerpoint/2010/main" val="4159470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6C938-80BF-82EA-6F5F-BD11BFDEA7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F8349A-29D1-6009-61CC-B0982568025C}"/>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l="17152" t="13048" r="15062"/>
          <a:stretch>
            <a:fillRect/>
          </a:stretch>
        </p:blipFill>
        <p:spPr>
          <a:xfrm>
            <a:off x="7071733" y="2504213"/>
            <a:ext cx="1786106" cy="1878465"/>
          </a:xfrm>
          <a:prstGeom prst="rect">
            <a:avLst/>
          </a:prstGeom>
        </p:spPr>
      </p:pic>
      <p:sp>
        <p:nvSpPr>
          <p:cNvPr id="2" name="Title 1">
            <a:extLst>
              <a:ext uri="{FF2B5EF4-FFF2-40B4-BE49-F238E27FC236}">
                <a16:creationId xmlns:a16="http://schemas.microsoft.com/office/drawing/2014/main" id="{C168105D-7C52-BCB4-35EE-2CDD840F9E18}"/>
              </a:ext>
            </a:extLst>
          </p:cNvPr>
          <p:cNvSpPr txBox="1">
            <a:spLocks/>
          </p:cNvSpPr>
          <p:nvPr/>
        </p:nvSpPr>
        <p:spPr>
          <a:xfrm>
            <a:off x="0" y="0"/>
            <a:ext cx="12192000" cy="54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Overview of </a:t>
            </a:r>
            <a:r>
              <a:rPr lang="en-US" sz="3200" b="1" dirty="0" err="1"/>
              <a:t>GeoSafe</a:t>
            </a:r>
            <a:r>
              <a:rPr lang="en-US" sz="3200" b="1" dirty="0"/>
              <a:t> Collaboration</a:t>
            </a:r>
          </a:p>
        </p:txBody>
      </p:sp>
      <p:sp>
        <p:nvSpPr>
          <p:cNvPr id="8" name="Rounded Rectangle 2">
            <a:extLst>
              <a:ext uri="{FF2B5EF4-FFF2-40B4-BE49-F238E27FC236}">
                <a16:creationId xmlns:a16="http://schemas.microsoft.com/office/drawing/2014/main" id="{055451A4-1CA1-72E5-3A35-E4082CE3A756}"/>
              </a:ext>
            </a:extLst>
          </p:cNvPr>
          <p:cNvSpPr/>
          <p:nvPr/>
        </p:nvSpPr>
        <p:spPr>
          <a:xfrm>
            <a:off x="534464" y="661249"/>
            <a:ext cx="4171797" cy="1497234"/>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University of Manchester: </a:t>
            </a:r>
            <a:r>
              <a:rPr lang="en-US" sz="2400" dirty="0">
                <a:solidFill>
                  <a:schemeClr val="tx1"/>
                </a:solidFill>
              </a:rPr>
              <a:t>Flow-through &amp; batch experiments on pellet sample </a:t>
            </a:r>
          </a:p>
        </p:txBody>
      </p:sp>
      <p:sp>
        <p:nvSpPr>
          <p:cNvPr id="9" name="Rounded Rectangle 3">
            <a:extLst>
              <a:ext uri="{FF2B5EF4-FFF2-40B4-BE49-F238E27FC236}">
                <a16:creationId xmlns:a16="http://schemas.microsoft.com/office/drawing/2014/main" id="{FC022FDA-DEC2-6702-7023-C34A26B18A85}"/>
              </a:ext>
            </a:extLst>
          </p:cNvPr>
          <p:cNvSpPr/>
          <p:nvPr/>
        </p:nvSpPr>
        <p:spPr>
          <a:xfrm>
            <a:off x="434453" y="2494716"/>
            <a:ext cx="4480445" cy="1704962"/>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bg2"/>
                </a:solidFill>
              </a:rPr>
              <a:t>University of Manchester: </a:t>
            </a:r>
            <a:r>
              <a:rPr lang="en-US" sz="2400" dirty="0">
                <a:solidFill>
                  <a:schemeClr val="bg2"/>
                </a:solidFill>
              </a:rPr>
              <a:t>Image pellet sample in 3D</a:t>
            </a:r>
          </a:p>
        </p:txBody>
      </p:sp>
      <p:sp>
        <p:nvSpPr>
          <p:cNvPr id="10" name="Rounded Rectangle 4">
            <a:extLst>
              <a:ext uri="{FF2B5EF4-FFF2-40B4-BE49-F238E27FC236}">
                <a16:creationId xmlns:a16="http://schemas.microsoft.com/office/drawing/2014/main" id="{BE4C1C8B-086B-4B2E-36B4-7EACC32EB124}"/>
              </a:ext>
            </a:extLst>
          </p:cNvPr>
          <p:cNvSpPr/>
          <p:nvPr/>
        </p:nvSpPr>
        <p:spPr>
          <a:xfrm>
            <a:off x="425673" y="4419709"/>
            <a:ext cx="4280588" cy="2209988"/>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bg2"/>
                </a:solidFill>
              </a:rPr>
              <a:t>Heriot-Watt &amp; UK NNL: </a:t>
            </a:r>
            <a:r>
              <a:rPr lang="en-US" sz="2400" dirty="0">
                <a:solidFill>
                  <a:schemeClr val="bg2"/>
                </a:solidFill>
              </a:rPr>
              <a:t>Simulate (radionuclide) transport using 3D images and experimental parameters</a:t>
            </a:r>
          </a:p>
        </p:txBody>
      </p:sp>
      <p:sp>
        <p:nvSpPr>
          <p:cNvPr id="13" name="TextBox 12">
            <a:extLst>
              <a:ext uri="{FF2B5EF4-FFF2-40B4-BE49-F238E27FC236}">
                <a16:creationId xmlns:a16="http://schemas.microsoft.com/office/drawing/2014/main" id="{43C87E1F-6641-4D18-3DEB-695125CC8B9D}"/>
              </a:ext>
            </a:extLst>
          </p:cNvPr>
          <p:cNvSpPr txBox="1"/>
          <p:nvPr/>
        </p:nvSpPr>
        <p:spPr>
          <a:xfrm>
            <a:off x="9434617" y="2723860"/>
            <a:ext cx="2757383" cy="1569660"/>
          </a:xfrm>
          <a:prstGeom prst="rect">
            <a:avLst/>
          </a:prstGeom>
          <a:noFill/>
        </p:spPr>
        <p:txBody>
          <a:bodyPr wrap="square" rtlCol="0">
            <a:spAutoFit/>
          </a:bodyPr>
          <a:lstStyle>
            <a:defPPr>
              <a:defRPr lang="en-US"/>
            </a:defPPr>
            <a:lvl1pPr algn="ctr">
              <a:defRPr sz="2400" b="1">
                <a:solidFill>
                  <a:schemeClr val="bg2"/>
                </a:solidFill>
                <a:latin typeface="Franklin Gothic Book" panose="020B0503020102020204" pitchFamily="34" charset="0"/>
              </a:defRPr>
            </a:lvl1pPr>
          </a:lstStyle>
          <a:p>
            <a:r>
              <a:rPr lang="en-US" dirty="0"/>
              <a:t>Modelling results </a:t>
            </a:r>
          </a:p>
          <a:p>
            <a:r>
              <a:rPr lang="en-US" dirty="0"/>
              <a:t>and </a:t>
            </a:r>
          </a:p>
          <a:p>
            <a:r>
              <a:rPr lang="en-US" dirty="0"/>
              <a:t>experimental data </a:t>
            </a:r>
          </a:p>
          <a:p>
            <a:r>
              <a:rPr lang="en-US" dirty="0"/>
              <a:t>validation</a:t>
            </a:r>
          </a:p>
        </p:txBody>
      </p:sp>
      <p:pic>
        <p:nvPicPr>
          <p:cNvPr id="16" name="Picture 15" descr="A hand holding a round object&#10;&#10;AI-generated content may be incorrect.">
            <a:extLst>
              <a:ext uri="{FF2B5EF4-FFF2-40B4-BE49-F238E27FC236}">
                <a16:creationId xmlns:a16="http://schemas.microsoft.com/office/drawing/2014/main" id="{9E754925-B7EF-EBBA-2E08-AB5D99D0DC07}"/>
              </a:ext>
            </a:extLst>
          </p:cNvPr>
          <p:cNvPicPr>
            <a:picLocks noChangeAspect="1"/>
          </p:cNvPicPr>
          <p:nvPr/>
        </p:nvPicPr>
        <p:blipFill>
          <a:blip r:embed="rId4" cstate="print">
            <a:extLst>
              <a:ext uri="{28A0092B-C50C-407E-A947-70E740481C1C}">
                <a14:useLocalDpi xmlns:a14="http://schemas.microsoft.com/office/drawing/2010/main" val="0"/>
              </a:ext>
            </a:extLst>
          </a:blip>
          <a:srcRect t="5991" b="11325"/>
          <a:stretch>
            <a:fillRect/>
          </a:stretch>
        </p:blipFill>
        <p:spPr>
          <a:xfrm>
            <a:off x="7226572" y="594291"/>
            <a:ext cx="1476429" cy="1627694"/>
          </a:xfrm>
          <a:prstGeom prst="rect">
            <a:avLst/>
          </a:prstGeom>
        </p:spPr>
      </p:pic>
      <p:pic>
        <p:nvPicPr>
          <p:cNvPr id="17" name="Picture 18" descr="A transparent device with blue and silver screws&#10;&#10;Description automatically generated">
            <a:extLst>
              <a:ext uri="{FF2B5EF4-FFF2-40B4-BE49-F238E27FC236}">
                <a16:creationId xmlns:a16="http://schemas.microsoft.com/office/drawing/2014/main" id="{B7A0CFF0-D657-E6B1-CE72-20CFE3D9A2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4068" y="616290"/>
            <a:ext cx="1996312" cy="14972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ey round object with small rocks&#10;&#10;AI-generated content may be incorrect.">
            <a:extLst>
              <a:ext uri="{FF2B5EF4-FFF2-40B4-BE49-F238E27FC236}">
                <a16:creationId xmlns:a16="http://schemas.microsoft.com/office/drawing/2014/main" id="{285FF1A8-889B-87B1-CF60-C7CA6FED379C}"/>
              </a:ext>
            </a:extLst>
          </p:cNvPr>
          <p:cNvPicPr>
            <a:picLocks noChangeAspect="1"/>
          </p:cNvPicPr>
          <p:nvPr/>
        </p:nvPicPr>
        <p:blipFill>
          <a:blip r:embed="rId6">
            <a:duotone>
              <a:schemeClr val="bg2">
                <a:shade val="45000"/>
                <a:satMod val="135000"/>
              </a:schemeClr>
              <a:prstClr val="white"/>
            </a:duotone>
          </a:blip>
          <a:stretch>
            <a:fillRect/>
          </a:stretch>
        </p:blipFill>
        <p:spPr>
          <a:xfrm>
            <a:off x="4719466" y="2427608"/>
            <a:ext cx="1965516" cy="1944258"/>
          </a:xfrm>
          <a:prstGeom prst="rect">
            <a:avLst/>
          </a:prstGeom>
        </p:spPr>
      </p:pic>
      <p:pic>
        <p:nvPicPr>
          <p:cNvPr id="1026" name="Picture 2">
            <a:extLst>
              <a:ext uri="{FF2B5EF4-FFF2-40B4-BE49-F238E27FC236}">
                <a16:creationId xmlns:a16="http://schemas.microsoft.com/office/drawing/2014/main" id="{20078457-F57C-544B-B293-788BAE4982DE}"/>
              </a:ext>
            </a:extLst>
          </p:cNvPr>
          <p:cNvPicPr>
            <a:picLocks noChangeAspect="1" noChangeArrowheads="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l="31137" t="7915" r="27018" b="8702"/>
          <a:stretch>
            <a:fillRect/>
          </a:stretch>
        </p:blipFill>
        <p:spPr bwMode="auto">
          <a:xfrm>
            <a:off x="4667013" y="4530808"/>
            <a:ext cx="2070422" cy="21208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olorful dots on a white background&#10;&#10;AI-generated content may be incorrect.">
            <a:extLst>
              <a:ext uri="{FF2B5EF4-FFF2-40B4-BE49-F238E27FC236}">
                <a16:creationId xmlns:a16="http://schemas.microsoft.com/office/drawing/2014/main" id="{1EC95ACA-9B64-D7BB-871D-FA33E4E00655}"/>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l="17585" t="14984" r="27817" b="14533"/>
          <a:stretch>
            <a:fillRect/>
          </a:stretch>
        </p:blipFill>
        <p:spPr>
          <a:xfrm>
            <a:off x="6556884" y="4623233"/>
            <a:ext cx="2815805" cy="1967151"/>
          </a:xfrm>
          <a:prstGeom prst="rect">
            <a:avLst/>
          </a:prstGeom>
        </p:spPr>
      </p:pic>
      <p:sp>
        <p:nvSpPr>
          <p:cNvPr id="22" name="Rectangle: Rounded Corners 21">
            <a:extLst>
              <a:ext uri="{FF2B5EF4-FFF2-40B4-BE49-F238E27FC236}">
                <a16:creationId xmlns:a16="http://schemas.microsoft.com/office/drawing/2014/main" id="{78C496CF-3B13-A07E-71C4-E728213408B5}"/>
              </a:ext>
            </a:extLst>
          </p:cNvPr>
          <p:cNvSpPr/>
          <p:nvPr/>
        </p:nvSpPr>
        <p:spPr>
          <a:xfrm>
            <a:off x="425673" y="563767"/>
            <a:ext cx="8775477" cy="1687520"/>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67EABF4C-55DA-229F-E2C6-BD570E7B2302}"/>
              </a:ext>
            </a:extLst>
          </p:cNvPr>
          <p:cNvSpPr/>
          <p:nvPr/>
        </p:nvSpPr>
        <p:spPr>
          <a:xfrm>
            <a:off x="434454" y="4601292"/>
            <a:ext cx="8804004" cy="1989092"/>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DA659ACB-B1CF-4DC1-6AC9-AF5D92051909}"/>
              </a:ext>
            </a:extLst>
          </p:cNvPr>
          <p:cNvSpPr/>
          <p:nvPr/>
        </p:nvSpPr>
        <p:spPr>
          <a:xfrm>
            <a:off x="434455" y="2465415"/>
            <a:ext cx="8775477" cy="1881470"/>
          </a:xfrm>
          <a:prstGeom prst="round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Arrow Connector 27">
            <a:extLst>
              <a:ext uri="{FF2B5EF4-FFF2-40B4-BE49-F238E27FC236}">
                <a16:creationId xmlns:a16="http://schemas.microsoft.com/office/drawing/2014/main" id="{24EFE54F-4BCB-6FEC-28E2-2A3DE7E7BFC2}"/>
              </a:ext>
            </a:extLst>
          </p:cNvPr>
          <p:cNvCxnSpPr>
            <a:cxnSpLocks/>
          </p:cNvCxnSpPr>
          <p:nvPr/>
        </p:nvCxnSpPr>
        <p:spPr>
          <a:xfrm>
            <a:off x="2309022" y="4341145"/>
            <a:ext cx="0" cy="252000"/>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558A2CE-DB5E-7DCA-7B8E-02087602BB0D}"/>
              </a:ext>
            </a:extLst>
          </p:cNvPr>
          <p:cNvCxnSpPr>
            <a:cxnSpLocks/>
          </p:cNvCxnSpPr>
          <p:nvPr/>
        </p:nvCxnSpPr>
        <p:spPr>
          <a:xfrm>
            <a:off x="2309022" y="2246916"/>
            <a:ext cx="0" cy="216000"/>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13AC3281-4075-6869-EA72-576502B53FE0}"/>
              </a:ext>
            </a:extLst>
          </p:cNvPr>
          <p:cNvCxnSpPr>
            <a:cxnSpLocks/>
            <a:stCxn id="23" idx="3"/>
            <a:endCxn id="22" idx="3"/>
          </p:cNvCxnSpPr>
          <p:nvPr/>
        </p:nvCxnSpPr>
        <p:spPr>
          <a:xfrm flipH="1" flipV="1">
            <a:off x="9201150" y="1407527"/>
            <a:ext cx="37308" cy="4188311"/>
          </a:xfrm>
          <a:prstGeom prst="bentConnector3">
            <a:avLst>
              <a:gd name="adj1" fmla="val -612737"/>
            </a:avLst>
          </a:prstGeom>
          <a:ln w="38100">
            <a:tailEnd type="stealth"/>
          </a:ln>
        </p:spPr>
        <p:style>
          <a:lnRef idx="2">
            <a:schemeClr val="dk1"/>
          </a:lnRef>
          <a:fillRef idx="0">
            <a:schemeClr val="dk1"/>
          </a:fillRef>
          <a:effectRef idx="1">
            <a:schemeClr val="dk1"/>
          </a:effectRef>
          <a:fontRef idx="minor">
            <a:schemeClr val="tx1"/>
          </a:fontRef>
        </p:style>
      </p:cxnSp>
      <p:sp>
        <p:nvSpPr>
          <p:cNvPr id="32" name="Slide Number Placeholder 31">
            <a:extLst>
              <a:ext uri="{FF2B5EF4-FFF2-40B4-BE49-F238E27FC236}">
                <a16:creationId xmlns:a16="http://schemas.microsoft.com/office/drawing/2014/main" id="{84A9A328-670C-C151-AB68-24E2F12B035C}"/>
              </a:ext>
            </a:extLst>
          </p:cNvPr>
          <p:cNvSpPr>
            <a:spLocks noGrp="1"/>
          </p:cNvSpPr>
          <p:nvPr>
            <p:ph type="sldNum" sz="quarter" idx="12"/>
          </p:nvPr>
        </p:nvSpPr>
        <p:spPr>
          <a:xfrm>
            <a:off x="9448800" y="6356350"/>
            <a:ext cx="2743200" cy="365125"/>
          </a:xfrm>
        </p:spPr>
        <p:txBody>
          <a:bodyPr/>
          <a:lstStyle/>
          <a:p>
            <a:fld id="{2EE3E44C-30B3-47D2-A456-407822E63BEC}" type="slidenum">
              <a:rPr lang="en-GB" smtClean="0"/>
              <a:t>6</a:t>
            </a:fld>
            <a:endParaRPr lang="en-GB" dirty="0"/>
          </a:p>
        </p:txBody>
      </p:sp>
      <p:pic>
        <p:nvPicPr>
          <p:cNvPr id="4" name="Picture 3">
            <a:extLst>
              <a:ext uri="{FF2B5EF4-FFF2-40B4-BE49-F238E27FC236}">
                <a16:creationId xmlns:a16="http://schemas.microsoft.com/office/drawing/2014/main" id="{1BC7ECDC-0DA8-1E9F-FA7E-560202683DAD}"/>
              </a:ext>
            </a:extLst>
          </p:cNvPr>
          <p:cNvPicPr>
            <a:picLocks noChangeAspect="1"/>
          </p:cNvPicPr>
          <p:nvPr/>
        </p:nvPicPr>
        <p:blipFill>
          <a:blip r:embed="rId9"/>
          <a:stretch>
            <a:fillRect/>
          </a:stretch>
        </p:blipFill>
        <p:spPr>
          <a:xfrm>
            <a:off x="10211736" y="70359"/>
            <a:ext cx="1899568" cy="534853"/>
          </a:xfrm>
          <a:prstGeom prst="rect">
            <a:avLst/>
          </a:prstGeom>
        </p:spPr>
      </p:pic>
    </p:spTree>
    <p:extLst>
      <p:ext uri="{BB962C8B-B14F-4D97-AF65-F5344CB8AC3E}">
        <p14:creationId xmlns:p14="http://schemas.microsoft.com/office/powerpoint/2010/main" val="2982729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2F819-0D7B-9953-EFE5-39278EEFB6F3}"/>
              </a:ext>
            </a:extLst>
          </p:cNvPr>
          <p:cNvSpPr txBox="1">
            <a:spLocks/>
          </p:cNvSpPr>
          <p:nvPr/>
        </p:nvSpPr>
        <p:spPr>
          <a:xfrm>
            <a:off x="0" y="0"/>
            <a:ext cx="12192000" cy="54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Experiments: Advective Flow Column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B8AC6AA-6784-1C30-2195-7C8D21BDB53B}"/>
                  </a:ext>
                </a:extLst>
              </p:cNvPr>
              <p:cNvSpPr txBox="1">
                <a:spLocks/>
              </p:cNvSpPr>
              <p:nvPr/>
            </p:nvSpPr>
            <p:spPr>
              <a:xfrm>
                <a:off x="171450" y="558799"/>
                <a:ext cx="6637618" cy="53562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GB" sz="2000" dirty="0"/>
                  <a:t>Flow experiment on reaggregated pressed pellet of rock </a:t>
                </a:r>
              </a:p>
              <a:p>
                <a:pPr>
                  <a:buFont typeface="Wingdings" panose="05000000000000000000" pitchFamily="2" charset="2"/>
                  <a:buChar char="Ø"/>
                </a:pPr>
                <a:r>
                  <a:rPr lang="en-GB" sz="2000" dirty="0"/>
                  <a:t>Performed by colleagues at the University of Manchester (UoM)</a:t>
                </a:r>
              </a:p>
              <a:p>
                <a:pPr>
                  <a:buFont typeface="Wingdings" panose="05000000000000000000" pitchFamily="2" charset="2"/>
                  <a:buChar char="Ø"/>
                </a:pPr>
                <a:r>
                  <a:rPr lang="en-GB" sz="2000" dirty="0"/>
                  <a:t>Flow cells developed by British Geological Survey (BGS)</a:t>
                </a:r>
                <a:r>
                  <a:rPr lang="en-GB" sz="2000" baseline="30000" dirty="0"/>
                  <a:t>1</a:t>
                </a:r>
                <a:endParaRPr lang="en-GB" sz="2000" dirty="0"/>
              </a:p>
              <a:p>
                <a:pPr>
                  <a:buFont typeface="Wingdings" panose="05000000000000000000" pitchFamily="2" charset="2"/>
                  <a:buChar char="Ø"/>
                </a:pPr>
                <a:r>
                  <a:rPr lang="en-GB" sz="2000" dirty="0"/>
                  <a:t>Breakthrough curve with fluorescein:</a:t>
                </a:r>
              </a:p>
              <a:p>
                <a:pPr lvl="1"/>
                <a:r>
                  <a:rPr lang="en-GB" sz="1600" dirty="0"/>
                  <a:t>Flowrate: </a:t>
                </a:r>
                <a14:m>
                  <m:oMath xmlns:m="http://schemas.openxmlformats.org/officeDocument/2006/math">
                    <m:r>
                      <a:rPr lang="en-GB" sz="1600" b="0" i="1" smtClean="0">
                        <a:latin typeface="Cambria Math" panose="02040503050406030204" pitchFamily="18" charset="0"/>
                      </a:rPr>
                      <m:t>𝑄</m:t>
                    </m:r>
                    <m:r>
                      <a:rPr lang="en-GB" sz="1600" b="0" i="1" smtClean="0">
                        <a:latin typeface="Cambria Math" panose="02040503050406030204" pitchFamily="18" charset="0"/>
                      </a:rPr>
                      <m:t>=</m:t>
                    </m:r>
                  </m:oMath>
                </a14:m>
                <a:r>
                  <a:rPr lang="en-GB" sz="1600" dirty="0"/>
                  <a:t> 0.55 ml/hr</a:t>
                </a:r>
              </a:p>
              <a:p>
                <a:pPr lvl="1"/>
                <a:r>
                  <a:rPr lang="en-GB" sz="1600" dirty="0"/>
                  <a:t>Porosity: 40%</a:t>
                </a:r>
              </a:p>
              <a:p>
                <a:pPr marL="0" indent="0">
                  <a:buNone/>
                </a:pPr>
                <a:br>
                  <a:rPr lang="en-GB" b="1" dirty="0"/>
                </a:br>
                <a:br>
                  <a:rPr lang="en-GB" b="1" dirty="0"/>
                </a:br>
                <a:endParaRPr lang="en-GB" dirty="0"/>
              </a:p>
              <a:p>
                <a:pPr>
                  <a:buFont typeface="Wingdings" panose="05000000000000000000" pitchFamily="2" charset="2"/>
                  <a:buChar char="v"/>
                </a:pPr>
                <a:endParaRPr lang="en-GB" dirty="0"/>
              </a:p>
            </p:txBody>
          </p:sp>
        </mc:Choice>
        <mc:Fallback xmlns="">
          <p:sp>
            <p:nvSpPr>
              <p:cNvPr id="3" name="Content Placeholder 2">
                <a:extLst>
                  <a:ext uri="{FF2B5EF4-FFF2-40B4-BE49-F238E27FC236}">
                    <a16:creationId xmlns:a16="http://schemas.microsoft.com/office/drawing/2014/main" id="{CB8AC6AA-6784-1C30-2195-7C8D21BDB53B}"/>
                  </a:ext>
                </a:extLst>
              </p:cNvPr>
              <p:cNvSpPr txBox="1">
                <a:spLocks noRot="1" noChangeAspect="1" noMove="1" noResize="1" noEditPoints="1" noAdjustHandles="1" noChangeArrowheads="1" noChangeShapeType="1" noTextEdit="1"/>
              </p:cNvSpPr>
              <p:nvPr/>
            </p:nvSpPr>
            <p:spPr>
              <a:xfrm>
                <a:off x="171450" y="558799"/>
                <a:ext cx="6637618" cy="5356225"/>
              </a:xfrm>
              <a:prstGeom prst="rect">
                <a:avLst/>
              </a:prstGeom>
              <a:blipFill>
                <a:blip r:embed="rId3"/>
                <a:stretch>
                  <a:fillRect l="-826" t="-1139" r="-459"/>
                </a:stretch>
              </a:blipFill>
            </p:spPr>
            <p:txBody>
              <a:bodyPr/>
              <a:lstStyle/>
              <a:p>
                <a:r>
                  <a:rPr lang="en-GB">
                    <a:noFill/>
                  </a:rPr>
                  <a:t> </a:t>
                </a:r>
              </a:p>
            </p:txBody>
          </p:sp>
        </mc:Fallback>
      </mc:AlternateContent>
      <p:pic>
        <p:nvPicPr>
          <p:cNvPr id="4" name="Picture 18" descr="A transparent device with blue and silver screws&#10;&#10;Description automatically generated">
            <a:extLst>
              <a:ext uri="{FF2B5EF4-FFF2-40B4-BE49-F238E27FC236}">
                <a16:creationId xmlns:a16="http://schemas.microsoft.com/office/drawing/2014/main" id="{DB7846E0-32AC-482A-EF3C-780EF6C0AD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8451" y="4039259"/>
            <a:ext cx="2663463" cy="19975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descr="A diagram of a cylindrical object&#10;&#10;Description automatically generated">
            <a:extLst>
              <a:ext uri="{FF2B5EF4-FFF2-40B4-BE49-F238E27FC236}">
                <a16:creationId xmlns:a16="http://schemas.microsoft.com/office/drawing/2014/main" id="{9769657B-5AF2-5A41-58B7-4A76F5F38E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9708" y="4033216"/>
            <a:ext cx="2537122" cy="20096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1FAF79B-B1A9-8562-364D-BCCF915174BC}"/>
              </a:ext>
            </a:extLst>
          </p:cNvPr>
          <p:cNvSpPr txBox="1"/>
          <p:nvPr/>
        </p:nvSpPr>
        <p:spPr>
          <a:xfrm>
            <a:off x="6372536" y="6396855"/>
            <a:ext cx="5600700" cy="369332"/>
          </a:xfrm>
          <a:prstGeom prst="rect">
            <a:avLst/>
          </a:prstGeom>
          <a:noFill/>
        </p:spPr>
        <p:txBody>
          <a:bodyPr wrap="square">
            <a:spAutoFit/>
          </a:bodyPr>
          <a:lstStyle/>
          <a:p>
            <a:r>
              <a:rPr lang="en-GB" sz="900" baseline="30000" dirty="0">
                <a:latin typeface="Proxima Nova"/>
              </a:rPr>
              <a:t>1</a:t>
            </a:r>
            <a:r>
              <a:rPr lang="en-GB" sz="900" dirty="0">
                <a:latin typeface="Proxima Nova"/>
              </a:rPr>
              <a:t>Bateman, K. et al. Evolution of the Reaction and Alteration of Granite with Ordinary Portland Cement Leachates: Sequential Flow Experiments and Reactive Transport Modelling. </a:t>
            </a:r>
            <a:r>
              <a:rPr lang="en-GB" sz="900" i="1" dirty="0">
                <a:latin typeface="Proxima Nova"/>
              </a:rPr>
              <a:t>Minerals 2022, 12 (7).</a:t>
            </a:r>
          </a:p>
        </p:txBody>
      </p:sp>
      <p:sp>
        <p:nvSpPr>
          <p:cNvPr id="7" name="TextBox 6">
            <a:extLst>
              <a:ext uri="{FF2B5EF4-FFF2-40B4-BE49-F238E27FC236}">
                <a16:creationId xmlns:a16="http://schemas.microsoft.com/office/drawing/2014/main" id="{B466C5F4-09D4-97B3-4C50-8B5905668725}"/>
              </a:ext>
            </a:extLst>
          </p:cNvPr>
          <p:cNvSpPr txBox="1"/>
          <p:nvPr/>
        </p:nvSpPr>
        <p:spPr>
          <a:xfrm>
            <a:off x="6372536" y="3083707"/>
            <a:ext cx="6076639" cy="738664"/>
          </a:xfrm>
          <a:prstGeom prst="rect">
            <a:avLst/>
          </a:prstGeom>
          <a:noFill/>
        </p:spPr>
        <p:txBody>
          <a:bodyPr wrap="square">
            <a:spAutoFit/>
          </a:bodyPr>
          <a:lstStyle/>
          <a:p>
            <a:pPr algn="ctr"/>
            <a:r>
              <a:rPr lang="en-GB" sz="1400" dirty="0">
                <a:latin typeface="Proxima Nova"/>
              </a:rPr>
              <a:t>Pressed pellet of rock. </a:t>
            </a:r>
            <a:br>
              <a:rPr lang="en-GB" sz="1400" dirty="0">
                <a:latin typeface="Proxima Nova"/>
              </a:rPr>
            </a:br>
            <a:r>
              <a:rPr lang="en-GB" sz="1400" dirty="0">
                <a:latin typeface="Proxima Nova"/>
              </a:rPr>
              <a:t>Sample size (cylindrical), 2cm diameter, 1cm length.</a:t>
            </a:r>
          </a:p>
          <a:p>
            <a:pPr algn="ctr"/>
            <a:r>
              <a:rPr lang="en-GB" sz="1400" dirty="0">
                <a:latin typeface="Proxima Nova"/>
              </a:rPr>
              <a:t> </a:t>
            </a:r>
            <a:endParaRPr lang="en-US" sz="1400" dirty="0">
              <a:latin typeface="Proxima Nova"/>
            </a:endParaRPr>
          </a:p>
        </p:txBody>
      </p:sp>
      <p:grpSp>
        <p:nvGrpSpPr>
          <p:cNvPr id="8" name="Group 7">
            <a:extLst>
              <a:ext uri="{FF2B5EF4-FFF2-40B4-BE49-F238E27FC236}">
                <a16:creationId xmlns:a16="http://schemas.microsoft.com/office/drawing/2014/main" id="{8539E073-C7CE-2693-F748-AA4654C09D8F}"/>
              </a:ext>
            </a:extLst>
          </p:cNvPr>
          <p:cNvGrpSpPr/>
          <p:nvPr/>
        </p:nvGrpSpPr>
        <p:grpSpPr>
          <a:xfrm>
            <a:off x="9696450" y="730943"/>
            <a:ext cx="1820561" cy="2398666"/>
            <a:chOff x="5817455" y="1704321"/>
            <a:chExt cx="2828321" cy="3716670"/>
          </a:xfrm>
        </p:grpSpPr>
        <p:pic>
          <p:nvPicPr>
            <p:cNvPr id="9" name="Picture 8" descr="A hand holding a round plastic container">
              <a:extLst>
                <a:ext uri="{FF2B5EF4-FFF2-40B4-BE49-F238E27FC236}">
                  <a16:creationId xmlns:a16="http://schemas.microsoft.com/office/drawing/2014/main" id="{C26BF889-83E8-D733-1615-66DD057788FF}"/>
                </a:ext>
              </a:extLst>
            </p:cNvPr>
            <p:cNvPicPr>
              <a:picLocks noChangeAspect="1"/>
            </p:cNvPicPr>
            <p:nvPr/>
          </p:nvPicPr>
          <p:blipFill>
            <a:blip r:embed="rId6" cstate="print">
              <a:extLst>
                <a:ext uri="{28A0092B-C50C-407E-A947-70E740481C1C}">
                  <a14:useLocalDpi xmlns:a14="http://schemas.microsoft.com/office/drawing/2010/main" val="0"/>
                </a:ext>
              </a:extLst>
            </a:blip>
            <a:srcRect t="23127" r="44691" b="22363"/>
            <a:stretch/>
          </p:blipFill>
          <p:spPr>
            <a:xfrm>
              <a:off x="5817455" y="1704321"/>
              <a:ext cx="2828321" cy="3716670"/>
            </a:xfrm>
            <a:prstGeom prst="rect">
              <a:avLst/>
            </a:prstGeom>
          </p:spPr>
        </p:pic>
        <p:grpSp>
          <p:nvGrpSpPr>
            <p:cNvPr id="10" name="Group 9">
              <a:extLst>
                <a:ext uri="{FF2B5EF4-FFF2-40B4-BE49-F238E27FC236}">
                  <a16:creationId xmlns:a16="http://schemas.microsoft.com/office/drawing/2014/main" id="{57A7D0FB-39BB-36D8-7C99-DF61F233D70C}"/>
                </a:ext>
              </a:extLst>
            </p:cNvPr>
            <p:cNvGrpSpPr/>
            <p:nvPr/>
          </p:nvGrpSpPr>
          <p:grpSpPr>
            <a:xfrm>
              <a:off x="6624997" y="3339058"/>
              <a:ext cx="1277716" cy="572270"/>
              <a:chOff x="6624997" y="3339058"/>
              <a:chExt cx="1277716" cy="572270"/>
            </a:xfrm>
          </p:grpSpPr>
          <p:cxnSp>
            <p:nvCxnSpPr>
              <p:cNvPr id="11" name="Straight Arrow Connector 10">
                <a:extLst>
                  <a:ext uri="{FF2B5EF4-FFF2-40B4-BE49-F238E27FC236}">
                    <a16:creationId xmlns:a16="http://schemas.microsoft.com/office/drawing/2014/main" id="{6ADFBA55-3548-1918-E0D7-CFFFAC30A9F2}"/>
                  </a:ext>
                </a:extLst>
              </p:cNvPr>
              <p:cNvCxnSpPr>
                <a:cxnSpLocks/>
              </p:cNvCxnSpPr>
              <p:nvPr/>
            </p:nvCxnSpPr>
            <p:spPr>
              <a:xfrm>
                <a:off x="6804045" y="3869422"/>
                <a:ext cx="890028"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3B1120E5-4F39-6F69-60A6-3EE27F5B165F}"/>
                  </a:ext>
                </a:extLst>
              </p:cNvPr>
              <p:cNvSpPr txBox="1"/>
              <p:nvPr/>
            </p:nvSpPr>
            <p:spPr>
              <a:xfrm>
                <a:off x="6624997" y="3339058"/>
                <a:ext cx="1277716" cy="572270"/>
              </a:xfrm>
              <a:prstGeom prst="rect">
                <a:avLst/>
              </a:prstGeom>
              <a:noFill/>
            </p:spPr>
            <p:txBody>
              <a:bodyPr wrap="square">
                <a:spAutoFit/>
              </a:bodyPr>
              <a:lstStyle/>
              <a:p>
                <a:pPr algn="ctr"/>
                <a:r>
                  <a:rPr lang="en-GB" dirty="0">
                    <a:latin typeface="Proxima Nova"/>
                  </a:rPr>
                  <a:t>2 cm</a:t>
                </a:r>
                <a:endParaRPr lang="en-US" dirty="0">
                  <a:latin typeface="Proxima Nova"/>
                </a:endParaRPr>
              </a:p>
            </p:txBody>
          </p:sp>
        </p:grpSp>
      </p:grpSp>
      <p:sp>
        <p:nvSpPr>
          <p:cNvPr id="13" name="TextBox 12">
            <a:extLst>
              <a:ext uri="{FF2B5EF4-FFF2-40B4-BE49-F238E27FC236}">
                <a16:creationId xmlns:a16="http://schemas.microsoft.com/office/drawing/2014/main" id="{B7701FEA-8040-AB02-A693-05C527ADABF5}"/>
              </a:ext>
            </a:extLst>
          </p:cNvPr>
          <p:cNvSpPr txBox="1"/>
          <p:nvPr/>
        </p:nvSpPr>
        <p:spPr>
          <a:xfrm>
            <a:off x="6096000" y="6067564"/>
            <a:ext cx="5884379" cy="338554"/>
          </a:xfrm>
          <a:prstGeom prst="rect">
            <a:avLst/>
          </a:prstGeom>
          <a:noFill/>
        </p:spPr>
        <p:txBody>
          <a:bodyPr wrap="square">
            <a:spAutoFit/>
          </a:bodyPr>
          <a:lstStyle/>
          <a:p>
            <a:pPr algn="ctr"/>
            <a:r>
              <a:rPr lang="en-GB" sz="1600" dirty="0">
                <a:latin typeface="Proxima Nova"/>
              </a:rPr>
              <a:t>Flow cells developed by BGS</a:t>
            </a:r>
            <a:r>
              <a:rPr lang="en-GB" sz="1600" baseline="30000" dirty="0"/>
              <a:t>1</a:t>
            </a:r>
            <a:r>
              <a:rPr lang="en-GB" sz="1600" dirty="0">
                <a:latin typeface="Proxima Nova"/>
              </a:rPr>
              <a:t> </a:t>
            </a:r>
            <a:endParaRPr lang="en-US" sz="1600" dirty="0">
              <a:latin typeface="Proxima Nova"/>
            </a:endParaRPr>
          </a:p>
        </p:txBody>
      </p:sp>
      <p:pic>
        <p:nvPicPr>
          <p:cNvPr id="18" name="Picture 17">
            <a:extLst>
              <a:ext uri="{FF2B5EF4-FFF2-40B4-BE49-F238E27FC236}">
                <a16:creationId xmlns:a16="http://schemas.microsoft.com/office/drawing/2014/main" id="{A3DCE531-8DAD-E3EC-79F1-0E50EAAE3882}"/>
              </a:ext>
            </a:extLst>
          </p:cNvPr>
          <p:cNvPicPr>
            <a:picLocks noChangeAspect="1"/>
          </p:cNvPicPr>
          <p:nvPr/>
        </p:nvPicPr>
        <p:blipFill>
          <a:blip r:embed="rId7"/>
          <a:stretch>
            <a:fillRect/>
          </a:stretch>
        </p:blipFill>
        <p:spPr>
          <a:xfrm>
            <a:off x="-108382" y="3297516"/>
            <a:ext cx="7223155" cy="3385854"/>
          </a:xfrm>
          <a:prstGeom prst="rect">
            <a:avLst/>
          </a:prstGeom>
        </p:spPr>
      </p:pic>
      <p:sp>
        <p:nvSpPr>
          <p:cNvPr id="19" name="Slide Number Placeholder 18">
            <a:extLst>
              <a:ext uri="{FF2B5EF4-FFF2-40B4-BE49-F238E27FC236}">
                <a16:creationId xmlns:a16="http://schemas.microsoft.com/office/drawing/2014/main" id="{1CE27B86-DB95-C505-0B50-51F000F5BA7F}"/>
              </a:ext>
            </a:extLst>
          </p:cNvPr>
          <p:cNvSpPr>
            <a:spLocks noGrp="1"/>
          </p:cNvSpPr>
          <p:nvPr>
            <p:ph type="sldNum" sz="quarter" idx="12"/>
          </p:nvPr>
        </p:nvSpPr>
        <p:spPr>
          <a:xfrm>
            <a:off x="9448800" y="6492875"/>
            <a:ext cx="2743200" cy="365125"/>
          </a:xfrm>
        </p:spPr>
        <p:txBody>
          <a:bodyPr/>
          <a:lstStyle/>
          <a:p>
            <a:fld id="{2EE3E44C-30B3-47D2-A456-407822E63BEC}" type="slidenum">
              <a:rPr lang="en-GB" smtClean="0"/>
              <a:t>7</a:t>
            </a:fld>
            <a:endParaRPr lang="en-GB"/>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1654776-F38D-04E2-B37E-AA4BD36F2B72}"/>
                  </a:ext>
                </a:extLst>
              </p:cNvPr>
              <p:cNvSpPr txBox="1"/>
              <p:nvPr/>
            </p:nvSpPr>
            <p:spPr>
              <a:xfrm>
                <a:off x="2240351" y="4929560"/>
                <a:ext cx="1768383" cy="5333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𝑃</m:t>
                      </m:r>
                      <m:sSub>
                        <m:sSubPr>
                          <m:ctrlPr>
                            <a:rPr lang="en-GB" sz="1400" i="1" dirty="0">
                              <a:latin typeface="Cambria Math" panose="02040503050406030204" pitchFamily="18" charset="0"/>
                            </a:rPr>
                          </m:ctrlPr>
                        </m:sSubPr>
                        <m:e>
                          <m:r>
                            <a:rPr lang="en-GB" sz="1400" i="1" dirty="0">
                              <a:latin typeface="Cambria Math" panose="02040503050406030204" pitchFamily="18" charset="0"/>
                            </a:rPr>
                            <m:t>𝑉</m:t>
                          </m:r>
                        </m:e>
                        <m:sub>
                          <m:r>
                            <a:rPr lang="en-GB" sz="1400" i="1" dirty="0">
                              <a:latin typeface="Cambria Math" panose="02040503050406030204" pitchFamily="18" charset="0"/>
                            </a:rPr>
                            <m:t>𝑖𝑛𝑗𝑒𝑐𝑡𝑒𝑑</m:t>
                          </m:r>
                        </m:sub>
                      </m:sSub>
                      <m:r>
                        <a:rPr lang="en-GB" sz="1400" i="1" dirty="0">
                          <a:latin typeface="Cambria Math" panose="02040503050406030204" pitchFamily="18" charset="0"/>
                        </a:rPr>
                        <m:t>=</m:t>
                      </m:r>
                      <m:f>
                        <m:fPr>
                          <m:ctrlPr>
                            <a:rPr lang="en-GB" sz="1400" i="1" dirty="0">
                              <a:latin typeface="Cambria Math" panose="02040503050406030204" pitchFamily="18" charset="0"/>
                            </a:rPr>
                          </m:ctrlPr>
                        </m:fPr>
                        <m:num>
                          <m:r>
                            <a:rPr lang="en-GB" sz="1400" i="1" dirty="0">
                              <a:latin typeface="Cambria Math" panose="02040503050406030204" pitchFamily="18" charset="0"/>
                            </a:rPr>
                            <m:t>𝑄𝑡</m:t>
                          </m:r>
                        </m:num>
                        <m:den>
                          <m:r>
                            <a:rPr lang="en-GB" sz="1400" b="0" i="1" dirty="0" smtClean="0">
                              <a:latin typeface="Cambria Math" panose="02040503050406030204" pitchFamily="18" charset="0"/>
                            </a:rPr>
                            <m:t>𝜙</m:t>
                          </m:r>
                          <m:r>
                            <a:rPr lang="en-GB" sz="1400" i="1" dirty="0">
                              <a:latin typeface="Cambria Math" panose="02040503050406030204" pitchFamily="18" charset="0"/>
                            </a:rPr>
                            <m:t>𝑉</m:t>
                          </m:r>
                        </m:den>
                      </m:f>
                    </m:oMath>
                  </m:oMathPara>
                </a14:m>
                <a:endParaRPr lang="en-GB" sz="1400" dirty="0"/>
              </a:p>
            </p:txBody>
          </p:sp>
        </mc:Choice>
        <mc:Fallback xmlns="">
          <p:sp>
            <p:nvSpPr>
              <p:cNvPr id="15" name="TextBox 14">
                <a:extLst>
                  <a:ext uri="{FF2B5EF4-FFF2-40B4-BE49-F238E27FC236}">
                    <a16:creationId xmlns:a16="http://schemas.microsoft.com/office/drawing/2014/main" id="{81654776-F38D-04E2-B37E-AA4BD36F2B72}"/>
                  </a:ext>
                </a:extLst>
              </p:cNvPr>
              <p:cNvSpPr txBox="1">
                <a:spLocks noRot="1" noChangeAspect="1" noMove="1" noResize="1" noEditPoints="1" noAdjustHandles="1" noChangeArrowheads="1" noChangeShapeType="1" noTextEdit="1"/>
              </p:cNvSpPr>
              <p:nvPr/>
            </p:nvSpPr>
            <p:spPr>
              <a:xfrm>
                <a:off x="2240351" y="4929560"/>
                <a:ext cx="1768383" cy="533351"/>
              </a:xfrm>
              <a:prstGeom prst="rect">
                <a:avLst/>
              </a:prstGeom>
              <a:blipFill>
                <a:blip r:embed="rId9"/>
                <a:stretch>
                  <a:fillRect b="-5747"/>
                </a:stretch>
              </a:blipFill>
            </p:spPr>
            <p:txBody>
              <a:bodyPr/>
              <a:lstStyle/>
              <a:p>
                <a:r>
                  <a:rPr lang="en-GB">
                    <a:noFill/>
                  </a:rPr>
                  <a:t> </a:t>
                </a:r>
              </a:p>
            </p:txBody>
          </p:sp>
        </mc:Fallback>
      </mc:AlternateContent>
      <p:pic>
        <p:nvPicPr>
          <p:cNvPr id="14" name="Picture 13">
            <a:extLst>
              <a:ext uri="{FF2B5EF4-FFF2-40B4-BE49-F238E27FC236}">
                <a16:creationId xmlns:a16="http://schemas.microsoft.com/office/drawing/2014/main" id="{42119F50-D695-D031-502C-5D33C768E790}"/>
              </a:ext>
            </a:extLst>
          </p:cNvPr>
          <p:cNvPicPr>
            <a:picLocks noChangeAspect="1"/>
          </p:cNvPicPr>
          <p:nvPr/>
        </p:nvPicPr>
        <p:blipFill>
          <a:blip r:embed="rId10"/>
          <a:stretch>
            <a:fillRect/>
          </a:stretch>
        </p:blipFill>
        <p:spPr>
          <a:xfrm>
            <a:off x="6964719" y="0"/>
            <a:ext cx="1507100" cy="635944"/>
          </a:xfrm>
          <a:prstGeom prst="rect">
            <a:avLst/>
          </a:prstGeom>
        </p:spPr>
      </p:pic>
      <p:pic>
        <p:nvPicPr>
          <p:cNvPr id="16" name="Picture 15" descr="A hand holding a round object&#10;&#10;AI-generated content may be incorrect.">
            <a:extLst>
              <a:ext uri="{FF2B5EF4-FFF2-40B4-BE49-F238E27FC236}">
                <a16:creationId xmlns:a16="http://schemas.microsoft.com/office/drawing/2014/main" id="{5F622466-11E4-02E5-C150-34B627348D8E}"/>
              </a:ext>
            </a:extLst>
          </p:cNvPr>
          <p:cNvPicPr>
            <a:picLocks noChangeAspect="1"/>
          </p:cNvPicPr>
          <p:nvPr/>
        </p:nvPicPr>
        <p:blipFill>
          <a:blip r:embed="rId11" cstate="print">
            <a:extLst>
              <a:ext uri="{28A0092B-C50C-407E-A947-70E740481C1C}">
                <a14:useLocalDpi xmlns:a14="http://schemas.microsoft.com/office/drawing/2010/main" val="0"/>
              </a:ext>
            </a:extLst>
          </a:blip>
          <a:srcRect t="5991" b="11325"/>
          <a:stretch>
            <a:fillRect/>
          </a:stretch>
        </p:blipFill>
        <p:spPr>
          <a:xfrm>
            <a:off x="7220584" y="742442"/>
            <a:ext cx="2175752" cy="2398666"/>
          </a:xfrm>
          <a:prstGeom prst="rect">
            <a:avLst/>
          </a:prstGeom>
        </p:spPr>
      </p:pic>
      <p:pic>
        <p:nvPicPr>
          <p:cNvPr id="17" name="Picture 16">
            <a:extLst>
              <a:ext uri="{FF2B5EF4-FFF2-40B4-BE49-F238E27FC236}">
                <a16:creationId xmlns:a16="http://schemas.microsoft.com/office/drawing/2014/main" id="{A6B564D7-047E-1CF7-083D-1E494F1AE0C7}"/>
              </a:ext>
            </a:extLst>
          </p:cNvPr>
          <p:cNvPicPr>
            <a:picLocks noChangeAspect="1"/>
          </p:cNvPicPr>
          <p:nvPr/>
        </p:nvPicPr>
        <p:blipFill>
          <a:blip r:embed="rId12"/>
          <a:stretch>
            <a:fillRect/>
          </a:stretch>
        </p:blipFill>
        <p:spPr>
          <a:xfrm>
            <a:off x="8750677" y="0"/>
            <a:ext cx="1291318" cy="582040"/>
          </a:xfrm>
          <a:prstGeom prst="rect">
            <a:avLst/>
          </a:prstGeom>
        </p:spPr>
      </p:pic>
    </p:spTree>
    <p:extLst>
      <p:ext uri="{BB962C8B-B14F-4D97-AF65-F5344CB8AC3E}">
        <p14:creationId xmlns:p14="http://schemas.microsoft.com/office/powerpoint/2010/main" val="3139261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013F8-FB18-442D-D361-D1634B809C5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DAF6500-3B40-4D1C-362F-D29D75B4F3B9}"/>
              </a:ext>
            </a:extLst>
          </p:cNvPr>
          <p:cNvPicPr>
            <a:picLocks noChangeAspect="1"/>
          </p:cNvPicPr>
          <p:nvPr/>
        </p:nvPicPr>
        <p:blipFill>
          <a:blip r:embed="rId2">
            <a:extLst>
              <a:ext uri="{28A0092B-C50C-407E-A947-70E740481C1C}">
                <a14:useLocalDpi xmlns:a14="http://schemas.microsoft.com/office/drawing/2010/main" val="0"/>
              </a:ext>
            </a:extLst>
          </a:blip>
          <a:srcRect l="17152" t="13048" r="15062"/>
          <a:stretch>
            <a:fillRect/>
          </a:stretch>
        </p:blipFill>
        <p:spPr>
          <a:xfrm>
            <a:off x="7071733" y="2504213"/>
            <a:ext cx="1786106" cy="1878465"/>
          </a:xfrm>
          <a:prstGeom prst="rect">
            <a:avLst/>
          </a:prstGeom>
        </p:spPr>
      </p:pic>
      <p:sp>
        <p:nvSpPr>
          <p:cNvPr id="8" name="Rounded Rectangle 2">
            <a:extLst>
              <a:ext uri="{FF2B5EF4-FFF2-40B4-BE49-F238E27FC236}">
                <a16:creationId xmlns:a16="http://schemas.microsoft.com/office/drawing/2014/main" id="{1C83FF3B-F569-B23B-60C0-1512538407D3}"/>
              </a:ext>
            </a:extLst>
          </p:cNvPr>
          <p:cNvSpPr/>
          <p:nvPr/>
        </p:nvSpPr>
        <p:spPr>
          <a:xfrm>
            <a:off x="534464" y="661249"/>
            <a:ext cx="4171797" cy="1497234"/>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bg2"/>
                </a:solidFill>
              </a:rPr>
              <a:t>University of Manchester: </a:t>
            </a:r>
            <a:r>
              <a:rPr lang="en-US" sz="2400" dirty="0">
                <a:solidFill>
                  <a:schemeClr val="bg2"/>
                </a:solidFill>
              </a:rPr>
              <a:t>Flow-through &amp; batch experiments on pellet sample </a:t>
            </a:r>
          </a:p>
        </p:txBody>
      </p:sp>
      <p:sp>
        <p:nvSpPr>
          <p:cNvPr id="9" name="Rounded Rectangle 3">
            <a:extLst>
              <a:ext uri="{FF2B5EF4-FFF2-40B4-BE49-F238E27FC236}">
                <a16:creationId xmlns:a16="http://schemas.microsoft.com/office/drawing/2014/main" id="{BBA97D6E-AC2B-2685-B558-A1D037A4114F}"/>
              </a:ext>
            </a:extLst>
          </p:cNvPr>
          <p:cNvSpPr/>
          <p:nvPr/>
        </p:nvSpPr>
        <p:spPr>
          <a:xfrm>
            <a:off x="434453" y="2494716"/>
            <a:ext cx="4480445" cy="1704962"/>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University of Manchester: </a:t>
            </a:r>
            <a:r>
              <a:rPr lang="en-US" sz="2400" dirty="0">
                <a:solidFill>
                  <a:schemeClr val="tx1"/>
                </a:solidFill>
              </a:rPr>
              <a:t>Image pellet sample in 3D</a:t>
            </a:r>
          </a:p>
        </p:txBody>
      </p:sp>
      <p:sp>
        <p:nvSpPr>
          <p:cNvPr id="10" name="Rounded Rectangle 4">
            <a:extLst>
              <a:ext uri="{FF2B5EF4-FFF2-40B4-BE49-F238E27FC236}">
                <a16:creationId xmlns:a16="http://schemas.microsoft.com/office/drawing/2014/main" id="{726268E6-0FF6-111C-6360-E61F62036173}"/>
              </a:ext>
            </a:extLst>
          </p:cNvPr>
          <p:cNvSpPr/>
          <p:nvPr/>
        </p:nvSpPr>
        <p:spPr>
          <a:xfrm>
            <a:off x="425673" y="4419709"/>
            <a:ext cx="4280588" cy="2209988"/>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bg2"/>
                </a:solidFill>
              </a:rPr>
              <a:t>Heriot-Watt &amp; UK NNL: </a:t>
            </a:r>
            <a:r>
              <a:rPr lang="en-US" sz="2400" dirty="0">
                <a:solidFill>
                  <a:schemeClr val="bg2"/>
                </a:solidFill>
              </a:rPr>
              <a:t>Simulate (radionuclide) transport using 3D images and experimental parameters</a:t>
            </a:r>
          </a:p>
        </p:txBody>
      </p:sp>
      <p:sp>
        <p:nvSpPr>
          <p:cNvPr id="13" name="TextBox 12">
            <a:extLst>
              <a:ext uri="{FF2B5EF4-FFF2-40B4-BE49-F238E27FC236}">
                <a16:creationId xmlns:a16="http://schemas.microsoft.com/office/drawing/2014/main" id="{0473C9A3-1901-5D75-8B22-C27FF1D7C8FD}"/>
              </a:ext>
            </a:extLst>
          </p:cNvPr>
          <p:cNvSpPr txBox="1"/>
          <p:nvPr/>
        </p:nvSpPr>
        <p:spPr>
          <a:xfrm>
            <a:off x="9434617" y="2723860"/>
            <a:ext cx="2757383" cy="1569660"/>
          </a:xfrm>
          <a:prstGeom prst="rect">
            <a:avLst/>
          </a:prstGeom>
          <a:noFill/>
        </p:spPr>
        <p:txBody>
          <a:bodyPr wrap="square" rtlCol="0">
            <a:spAutoFit/>
          </a:bodyPr>
          <a:lstStyle>
            <a:defPPr>
              <a:defRPr lang="en-US"/>
            </a:defPPr>
            <a:lvl1pPr algn="ctr">
              <a:defRPr sz="2400" b="1">
                <a:solidFill>
                  <a:schemeClr val="bg2"/>
                </a:solidFill>
                <a:latin typeface="Franklin Gothic Book" panose="020B0503020102020204" pitchFamily="34" charset="0"/>
              </a:defRPr>
            </a:lvl1pPr>
          </a:lstStyle>
          <a:p>
            <a:r>
              <a:rPr lang="en-US" dirty="0"/>
              <a:t>Modelling results </a:t>
            </a:r>
          </a:p>
          <a:p>
            <a:r>
              <a:rPr lang="en-US" dirty="0"/>
              <a:t>and </a:t>
            </a:r>
          </a:p>
          <a:p>
            <a:r>
              <a:rPr lang="en-US" dirty="0"/>
              <a:t>experimental data </a:t>
            </a:r>
          </a:p>
          <a:p>
            <a:r>
              <a:rPr lang="en-US" dirty="0"/>
              <a:t>validation</a:t>
            </a:r>
          </a:p>
        </p:txBody>
      </p:sp>
      <p:pic>
        <p:nvPicPr>
          <p:cNvPr id="16" name="Picture 15" descr="A hand holding a round object&#10;&#10;AI-generated content may be incorrect.">
            <a:extLst>
              <a:ext uri="{FF2B5EF4-FFF2-40B4-BE49-F238E27FC236}">
                <a16:creationId xmlns:a16="http://schemas.microsoft.com/office/drawing/2014/main" id="{A380AF9B-FB82-4632-84C6-84249978F78E}"/>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t="5991" b="11325"/>
          <a:stretch>
            <a:fillRect/>
          </a:stretch>
        </p:blipFill>
        <p:spPr>
          <a:xfrm>
            <a:off x="7226572" y="594291"/>
            <a:ext cx="1476429" cy="1627694"/>
          </a:xfrm>
          <a:prstGeom prst="rect">
            <a:avLst/>
          </a:prstGeom>
          <a:noFill/>
        </p:spPr>
      </p:pic>
      <p:pic>
        <p:nvPicPr>
          <p:cNvPr id="17" name="Picture 18" descr="A transparent device with blue and silver screws&#10;&#10;Description automatically generated">
            <a:extLst>
              <a:ext uri="{FF2B5EF4-FFF2-40B4-BE49-F238E27FC236}">
                <a16:creationId xmlns:a16="http://schemas.microsoft.com/office/drawing/2014/main" id="{A082B803-98B8-95D4-AE36-D67E45F7ED86}"/>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04068" y="616290"/>
            <a:ext cx="1996312" cy="14972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ey round object with small rocks&#10;&#10;AI-generated content may be incorrect.">
            <a:extLst>
              <a:ext uri="{FF2B5EF4-FFF2-40B4-BE49-F238E27FC236}">
                <a16:creationId xmlns:a16="http://schemas.microsoft.com/office/drawing/2014/main" id="{8E8C48B8-4492-6370-1F37-2103822F2665}"/>
              </a:ext>
            </a:extLst>
          </p:cNvPr>
          <p:cNvPicPr>
            <a:picLocks noChangeAspect="1"/>
          </p:cNvPicPr>
          <p:nvPr/>
        </p:nvPicPr>
        <p:blipFill>
          <a:blip r:embed="rId5"/>
          <a:stretch>
            <a:fillRect/>
          </a:stretch>
        </p:blipFill>
        <p:spPr>
          <a:xfrm>
            <a:off x="4719466" y="2427608"/>
            <a:ext cx="1965516" cy="1944258"/>
          </a:xfrm>
          <a:prstGeom prst="rect">
            <a:avLst/>
          </a:prstGeom>
        </p:spPr>
      </p:pic>
      <p:pic>
        <p:nvPicPr>
          <p:cNvPr id="1026" name="Picture 2">
            <a:extLst>
              <a:ext uri="{FF2B5EF4-FFF2-40B4-BE49-F238E27FC236}">
                <a16:creationId xmlns:a16="http://schemas.microsoft.com/office/drawing/2014/main" id="{2D8A44F8-95A6-B6B9-A8A6-A1FAD37E2CA9}"/>
              </a:ext>
            </a:extLst>
          </p:cNvPr>
          <p:cNvPicPr>
            <a:picLocks noChangeAspect="1" noChangeArrowheads="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31137" t="7915" r="27018" b="8702"/>
          <a:stretch>
            <a:fillRect/>
          </a:stretch>
        </p:blipFill>
        <p:spPr bwMode="auto">
          <a:xfrm>
            <a:off x="4667013" y="4530808"/>
            <a:ext cx="2070422" cy="21208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olorful dots on a white background&#10;&#10;AI-generated content may be incorrect.">
            <a:extLst>
              <a:ext uri="{FF2B5EF4-FFF2-40B4-BE49-F238E27FC236}">
                <a16:creationId xmlns:a16="http://schemas.microsoft.com/office/drawing/2014/main" id="{AC947947-ED56-41FD-E5EE-D0E91223ACEB}"/>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l="17585" t="14984" r="27817" b="14533"/>
          <a:stretch>
            <a:fillRect/>
          </a:stretch>
        </p:blipFill>
        <p:spPr>
          <a:xfrm>
            <a:off x="6556884" y="4623233"/>
            <a:ext cx="2815805" cy="1967151"/>
          </a:xfrm>
          <a:prstGeom prst="rect">
            <a:avLst/>
          </a:prstGeom>
          <a:noFill/>
        </p:spPr>
      </p:pic>
      <p:sp>
        <p:nvSpPr>
          <p:cNvPr id="22" name="Rectangle: Rounded Corners 21">
            <a:extLst>
              <a:ext uri="{FF2B5EF4-FFF2-40B4-BE49-F238E27FC236}">
                <a16:creationId xmlns:a16="http://schemas.microsoft.com/office/drawing/2014/main" id="{D69F7567-61A4-90D6-E2CA-7EF2C04192F1}"/>
              </a:ext>
            </a:extLst>
          </p:cNvPr>
          <p:cNvSpPr/>
          <p:nvPr/>
        </p:nvSpPr>
        <p:spPr>
          <a:xfrm>
            <a:off x="425673" y="563767"/>
            <a:ext cx="8775477" cy="1687520"/>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307AC2AB-CFC6-8667-0B94-B97BDC2D9402}"/>
              </a:ext>
            </a:extLst>
          </p:cNvPr>
          <p:cNvSpPr/>
          <p:nvPr/>
        </p:nvSpPr>
        <p:spPr>
          <a:xfrm>
            <a:off x="434454" y="4601292"/>
            <a:ext cx="8804004" cy="1989092"/>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DB1BFD3B-7B43-C595-82D7-34787FB54313}"/>
              </a:ext>
            </a:extLst>
          </p:cNvPr>
          <p:cNvSpPr/>
          <p:nvPr/>
        </p:nvSpPr>
        <p:spPr>
          <a:xfrm>
            <a:off x="434455" y="2465415"/>
            <a:ext cx="8775477" cy="1881470"/>
          </a:xfrm>
          <a:prstGeom prst="round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Arrow Connector 27">
            <a:extLst>
              <a:ext uri="{FF2B5EF4-FFF2-40B4-BE49-F238E27FC236}">
                <a16:creationId xmlns:a16="http://schemas.microsoft.com/office/drawing/2014/main" id="{E047B795-C79F-1B5A-D32A-088CC76687FD}"/>
              </a:ext>
            </a:extLst>
          </p:cNvPr>
          <p:cNvCxnSpPr>
            <a:cxnSpLocks/>
          </p:cNvCxnSpPr>
          <p:nvPr/>
        </p:nvCxnSpPr>
        <p:spPr>
          <a:xfrm>
            <a:off x="2309022" y="4341145"/>
            <a:ext cx="0" cy="252000"/>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3D5F22F-49C1-D91F-C107-F21A2A661BDC}"/>
              </a:ext>
            </a:extLst>
          </p:cNvPr>
          <p:cNvCxnSpPr>
            <a:cxnSpLocks/>
          </p:cNvCxnSpPr>
          <p:nvPr/>
        </p:nvCxnSpPr>
        <p:spPr>
          <a:xfrm>
            <a:off x="2309022" y="2246916"/>
            <a:ext cx="0" cy="216000"/>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98DA6579-B970-7F59-80D3-24DF9420FA30}"/>
              </a:ext>
            </a:extLst>
          </p:cNvPr>
          <p:cNvCxnSpPr>
            <a:cxnSpLocks/>
            <a:stCxn id="23" idx="3"/>
            <a:endCxn id="22" idx="3"/>
          </p:cNvCxnSpPr>
          <p:nvPr/>
        </p:nvCxnSpPr>
        <p:spPr>
          <a:xfrm flipH="1" flipV="1">
            <a:off x="9201150" y="1407527"/>
            <a:ext cx="37308" cy="4188311"/>
          </a:xfrm>
          <a:prstGeom prst="bentConnector3">
            <a:avLst>
              <a:gd name="adj1" fmla="val -612737"/>
            </a:avLst>
          </a:prstGeom>
          <a:ln w="38100">
            <a:tailEnd type="stealth"/>
          </a:ln>
        </p:spPr>
        <p:style>
          <a:lnRef idx="2">
            <a:schemeClr val="dk1"/>
          </a:lnRef>
          <a:fillRef idx="0">
            <a:schemeClr val="dk1"/>
          </a:fillRef>
          <a:effectRef idx="1">
            <a:schemeClr val="dk1"/>
          </a:effectRef>
          <a:fontRef idx="minor">
            <a:schemeClr val="tx1"/>
          </a:fontRef>
        </p:style>
      </p:cxnSp>
      <p:sp>
        <p:nvSpPr>
          <p:cNvPr id="32" name="Slide Number Placeholder 31">
            <a:extLst>
              <a:ext uri="{FF2B5EF4-FFF2-40B4-BE49-F238E27FC236}">
                <a16:creationId xmlns:a16="http://schemas.microsoft.com/office/drawing/2014/main" id="{4FCFE8F4-5616-ADF4-BA8A-F2A258A1B2E8}"/>
              </a:ext>
            </a:extLst>
          </p:cNvPr>
          <p:cNvSpPr>
            <a:spLocks noGrp="1"/>
          </p:cNvSpPr>
          <p:nvPr>
            <p:ph type="sldNum" sz="quarter" idx="12"/>
          </p:nvPr>
        </p:nvSpPr>
        <p:spPr>
          <a:xfrm>
            <a:off x="9448800" y="6356350"/>
            <a:ext cx="2743200" cy="365125"/>
          </a:xfrm>
        </p:spPr>
        <p:txBody>
          <a:bodyPr/>
          <a:lstStyle/>
          <a:p>
            <a:fld id="{2EE3E44C-30B3-47D2-A456-407822E63BEC}" type="slidenum">
              <a:rPr lang="en-GB" smtClean="0"/>
              <a:t>8</a:t>
            </a:fld>
            <a:endParaRPr lang="en-GB" dirty="0"/>
          </a:p>
        </p:txBody>
      </p:sp>
      <p:pic>
        <p:nvPicPr>
          <p:cNvPr id="4" name="Picture 3">
            <a:extLst>
              <a:ext uri="{FF2B5EF4-FFF2-40B4-BE49-F238E27FC236}">
                <a16:creationId xmlns:a16="http://schemas.microsoft.com/office/drawing/2014/main" id="{21EF52BB-C8DD-F81E-9BEA-F7BFDB6DC640}"/>
              </a:ext>
            </a:extLst>
          </p:cNvPr>
          <p:cNvPicPr>
            <a:picLocks noChangeAspect="1"/>
          </p:cNvPicPr>
          <p:nvPr/>
        </p:nvPicPr>
        <p:blipFill>
          <a:blip r:embed="rId8"/>
          <a:stretch>
            <a:fillRect/>
          </a:stretch>
        </p:blipFill>
        <p:spPr>
          <a:xfrm>
            <a:off x="10211736" y="70359"/>
            <a:ext cx="1899568" cy="534853"/>
          </a:xfrm>
          <a:prstGeom prst="rect">
            <a:avLst/>
          </a:prstGeom>
        </p:spPr>
      </p:pic>
      <p:sp>
        <p:nvSpPr>
          <p:cNvPr id="11" name="Title 1">
            <a:extLst>
              <a:ext uri="{FF2B5EF4-FFF2-40B4-BE49-F238E27FC236}">
                <a16:creationId xmlns:a16="http://schemas.microsoft.com/office/drawing/2014/main" id="{D73D716B-B1DE-9737-8A80-B9A4DB628844}"/>
              </a:ext>
            </a:extLst>
          </p:cNvPr>
          <p:cNvSpPr txBox="1">
            <a:spLocks/>
          </p:cNvSpPr>
          <p:nvPr/>
        </p:nvSpPr>
        <p:spPr>
          <a:xfrm>
            <a:off x="0" y="0"/>
            <a:ext cx="12192000" cy="54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Overview of </a:t>
            </a:r>
            <a:r>
              <a:rPr lang="en-US" sz="3200" b="1" dirty="0" err="1"/>
              <a:t>GeoSafe</a:t>
            </a:r>
            <a:r>
              <a:rPr lang="en-US" sz="3200" b="1" dirty="0"/>
              <a:t> Collaboration</a:t>
            </a:r>
          </a:p>
        </p:txBody>
      </p:sp>
    </p:spTree>
    <p:extLst>
      <p:ext uri="{BB962C8B-B14F-4D97-AF65-F5344CB8AC3E}">
        <p14:creationId xmlns:p14="http://schemas.microsoft.com/office/powerpoint/2010/main" val="342482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A2DB1-61E0-2F2B-43ED-954782C7A5C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58D001C-1B5B-F3ED-9F2B-12348C4E95F8}"/>
              </a:ext>
            </a:extLst>
          </p:cNvPr>
          <p:cNvPicPr>
            <a:picLocks noChangeAspect="1"/>
          </p:cNvPicPr>
          <p:nvPr/>
        </p:nvPicPr>
        <p:blipFill>
          <a:blip r:embed="rId3"/>
          <a:srcRect b="11190"/>
          <a:stretch>
            <a:fillRect/>
          </a:stretch>
        </p:blipFill>
        <p:spPr>
          <a:xfrm>
            <a:off x="2180617" y="2699968"/>
            <a:ext cx="3609595" cy="351260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46B8EBA-5BB7-BC8F-3286-5480A2F34FA0}"/>
                  </a:ext>
                </a:extLst>
              </p:cNvPr>
              <p:cNvSpPr txBox="1"/>
              <p:nvPr/>
            </p:nvSpPr>
            <p:spPr>
              <a:xfrm>
                <a:off x="1903601" y="6240760"/>
                <a:ext cx="4163627" cy="584775"/>
              </a:xfrm>
              <a:prstGeom prst="rect">
                <a:avLst/>
              </a:prstGeom>
              <a:noFill/>
            </p:spPr>
            <p:txBody>
              <a:bodyPr wrap="square" rtlCol="0">
                <a:spAutoFit/>
              </a:bodyPr>
              <a:lstStyle/>
              <a:p>
                <a:pPr algn="ctr"/>
                <a:r>
                  <a:rPr lang="en-GB" sz="1600" dirty="0">
                    <a:solidFill>
                      <a:schemeClr val="tx1"/>
                    </a:solidFill>
                  </a:rPr>
                  <a:t>Voxel size 5.5</a:t>
                </a:r>
                <a14:m>
                  <m:oMath xmlns:m="http://schemas.openxmlformats.org/officeDocument/2006/math">
                    <m:r>
                      <m:rPr>
                        <m:sty m:val="p"/>
                      </m:rPr>
                      <a:rPr lang="en-GB" sz="1600" b="0" i="0" smtClean="0">
                        <a:solidFill>
                          <a:schemeClr val="tx1"/>
                        </a:solidFill>
                        <a:latin typeface="Cambria Math" panose="02040503050406030204" pitchFamily="18" charset="0"/>
                      </a:rPr>
                      <m:t>μ</m:t>
                    </m:r>
                    <m:sSup>
                      <m:sSupPr>
                        <m:ctrlPr>
                          <a:rPr lang="en-GB" sz="1600" b="0" i="1" smtClean="0">
                            <a:solidFill>
                              <a:schemeClr val="tx1"/>
                            </a:solidFill>
                            <a:latin typeface="Cambria Math" panose="02040503050406030204" pitchFamily="18" charset="0"/>
                          </a:rPr>
                        </m:ctrlPr>
                      </m:sSupPr>
                      <m:e>
                        <m:r>
                          <m:rPr>
                            <m:sty m:val="p"/>
                          </m:rPr>
                          <a:rPr lang="en-GB" sz="1600" b="0" i="0" smtClean="0">
                            <a:solidFill>
                              <a:schemeClr val="tx1"/>
                            </a:solidFill>
                            <a:latin typeface="Cambria Math" panose="02040503050406030204" pitchFamily="18" charset="0"/>
                          </a:rPr>
                          <m:t>m</m:t>
                        </m:r>
                      </m:e>
                      <m:sup>
                        <m:r>
                          <a:rPr lang="en-GB" sz="1600" b="0" i="0" smtClean="0">
                            <a:solidFill>
                              <a:schemeClr val="tx1"/>
                            </a:solidFill>
                            <a:latin typeface="Cambria Math" panose="02040503050406030204" pitchFamily="18" charset="0"/>
                          </a:rPr>
                          <m:t>3</m:t>
                        </m:r>
                      </m:sup>
                    </m:sSup>
                  </m:oMath>
                </a14:m>
                <a:r>
                  <a:rPr lang="en-GB" sz="1600" dirty="0">
                    <a:solidFill>
                      <a:schemeClr val="tx1"/>
                    </a:solidFill>
                  </a:rPr>
                  <a:t>, </a:t>
                </a:r>
                <a:br>
                  <a:rPr lang="en-GB" sz="1600" dirty="0">
                    <a:solidFill>
                      <a:schemeClr val="tx1"/>
                    </a:solidFill>
                  </a:rPr>
                </a:br>
                <a:r>
                  <a:rPr lang="en-GB" sz="1600" dirty="0">
                    <a:solidFill>
                      <a:schemeClr val="tx1"/>
                    </a:solidFill>
                  </a:rPr>
                  <a:t>3442 x 3442 x 1609 voxels.</a:t>
                </a:r>
                <a:endParaRPr lang="en-GB" sz="2000" dirty="0">
                  <a:solidFill>
                    <a:schemeClr val="tx1"/>
                  </a:solidFill>
                </a:endParaRPr>
              </a:p>
            </p:txBody>
          </p:sp>
        </mc:Choice>
        <mc:Fallback xmlns="">
          <p:sp>
            <p:nvSpPr>
              <p:cNvPr id="8" name="TextBox 7">
                <a:extLst>
                  <a:ext uri="{FF2B5EF4-FFF2-40B4-BE49-F238E27FC236}">
                    <a16:creationId xmlns:a16="http://schemas.microsoft.com/office/drawing/2014/main" id="{C46B8EBA-5BB7-BC8F-3286-5480A2F34FA0}"/>
                  </a:ext>
                </a:extLst>
              </p:cNvPr>
              <p:cNvSpPr txBox="1">
                <a:spLocks noRot="1" noChangeAspect="1" noMove="1" noResize="1" noEditPoints="1" noAdjustHandles="1" noChangeArrowheads="1" noChangeShapeType="1" noTextEdit="1"/>
              </p:cNvSpPr>
              <p:nvPr/>
            </p:nvSpPr>
            <p:spPr>
              <a:xfrm>
                <a:off x="1903601" y="6240760"/>
                <a:ext cx="4163627" cy="584775"/>
              </a:xfrm>
              <a:prstGeom prst="rect">
                <a:avLst/>
              </a:prstGeom>
              <a:blipFill>
                <a:blip r:embed="rId4"/>
                <a:stretch>
                  <a:fillRect t="-3125" b="-12500"/>
                </a:stretch>
              </a:blipFill>
            </p:spPr>
            <p:txBody>
              <a:bodyPr/>
              <a:lstStyle/>
              <a:p>
                <a:r>
                  <a:rPr lang="en-GB">
                    <a:noFill/>
                  </a:rPr>
                  <a:t> </a:t>
                </a:r>
              </a:p>
            </p:txBody>
          </p:sp>
        </mc:Fallback>
      </mc:AlternateContent>
      <p:sp>
        <p:nvSpPr>
          <p:cNvPr id="30" name="Slide Number Placeholder 29">
            <a:extLst>
              <a:ext uri="{FF2B5EF4-FFF2-40B4-BE49-F238E27FC236}">
                <a16:creationId xmlns:a16="http://schemas.microsoft.com/office/drawing/2014/main" id="{5C76DCA5-4A9B-5E6B-8BFD-ABE760715EE9}"/>
              </a:ext>
            </a:extLst>
          </p:cNvPr>
          <p:cNvSpPr>
            <a:spLocks noGrp="1"/>
          </p:cNvSpPr>
          <p:nvPr>
            <p:ph type="sldNum" sz="quarter" idx="12"/>
          </p:nvPr>
        </p:nvSpPr>
        <p:spPr>
          <a:xfrm>
            <a:off x="9448800" y="6492875"/>
            <a:ext cx="2743200" cy="365125"/>
          </a:xfrm>
        </p:spPr>
        <p:txBody>
          <a:bodyPr/>
          <a:lstStyle/>
          <a:p>
            <a:fld id="{2EE3E44C-30B3-47D2-A456-407822E63BEC}" type="slidenum">
              <a:rPr lang="en-GB" smtClean="0"/>
              <a:t>9</a:t>
            </a:fld>
            <a:endParaRPr lang="en-GB"/>
          </a:p>
        </p:txBody>
      </p:sp>
      <p:sp>
        <p:nvSpPr>
          <p:cNvPr id="2" name="TextBox 1">
            <a:extLst>
              <a:ext uri="{FF2B5EF4-FFF2-40B4-BE49-F238E27FC236}">
                <a16:creationId xmlns:a16="http://schemas.microsoft.com/office/drawing/2014/main" id="{8047439E-8F85-A4C0-E26D-17B1B4D2837C}"/>
              </a:ext>
            </a:extLst>
          </p:cNvPr>
          <p:cNvSpPr txBox="1"/>
          <p:nvPr/>
        </p:nvSpPr>
        <p:spPr>
          <a:xfrm>
            <a:off x="7154209" y="6240760"/>
            <a:ext cx="3398380" cy="584775"/>
          </a:xfrm>
          <a:prstGeom prst="rect">
            <a:avLst/>
          </a:prstGeom>
          <a:noFill/>
        </p:spPr>
        <p:txBody>
          <a:bodyPr wrap="square" rtlCol="0">
            <a:spAutoFit/>
          </a:bodyPr>
          <a:lstStyle/>
          <a:p>
            <a:pPr algn="ctr"/>
            <a:r>
              <a:rPr lang="en-GB" sz="1600" dirty="0"/>
              <a:t>Segmented CT image of pressed column of clay-rich rock.</a:t>
            </a:r>
          </a:p>
        </p:txBody>
      </p:sp>
      <p:pic>
        <p:nvPicPr>
          <p:cNvPr id="10" name="Picture 9">
            <a:extLst>
              <a:ext uri="{FF2B5EF4-FFF2-40B4-BE49-F238E27FC236}">
                <a16:creationId xmlns:a16="http://schemas.microsoft.com/office/drawing/2014/main" id="{733773C8-89D2-0475-5C3C-F2EECF440564}"/>
              </a:ext>
            </a:extLst>
          </p:cNvPr>
          <p:cNvPicPr>
            <a:picLocks noChangeAspect="1"/>
          </p:cNvPicPr>
          <p:nvPr/>
        </p:nvPicPr>
        <p:blipFill>
          <a:blip r:embed="rId5"/>
          <a:stretch>
            <a:fillRect/>
          </a:stretch>
        </p:blipFill>
        <p:spPr>
          <a:xfrm>
            <a:off x="6813479" y="29338"/>
            <a:ext cx="1507100" cy="635944"/>
          </a:xfrm>
          <a:prstGeom prst="rect">
            <a:avLst/>
          </a:prstGeom>
        </p:spPr>
      </p:pic>
      <p:pic>
        <p:nvPicPr>
          <p:cNvPr id="13" name="Picture 12" descr="A blue circle with black specks&#10;&#10;AI-generated content may be incorrect.">
            <a:extLst>
              <a:ext uri="{FF2B5EF4-FFF2-40B4-BE49-F238E27FC236}">
                <a16:creationId xmlns:a16="http://schemas.microsoft.com/office/drawing/2014/main" id="{125930AC-1B9B-0149-940E-F34AC23D31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6599" y="2699468"/>
            <a:ext cx="3513600" cy="3513600"/>
          </a:xfrm>
          <a:prstGeom prst="rect">
            <a:avLst/>
          </a:prstGeom>
        </p:spPr>
      </p:pic>
      <p:sp>
        <p:nvSpPr>
          <p:cNvPr id="4" name="Title 1">
            <a:extLst>
              <a:ext uri="{FF2B5EF4-FFF2-40B4-BE49-F238E27FC236}">
                <a16:creationId xmlns:a16="http://schemas.microsoft.com/office/drawing/2014/main" id="{7BBC387E-8AD3-1B16-F3C2-E3BA1079E222}"/>
              </a:ext>
            </a:extLst>
          </p:cNvPr>
          <p:cNvSpPr txBox="1">
            <a:spLocks/>
          </p:cNvSpPr>
          <p:nvPr/>
        </p:nvSpPr>
        <p:spPr>
          <a:xfrm>
            <a:off x="0" y="0"/>
            <a:ext cx="12192000" cy="54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u="sng" dirty="0"/>
              <a:t>CT-Image Analysis:</a:t>
            </a:r>
            <a:r>
              <a:rPr lang="en-GB" sz="3200" b="1" dirty="0"/>
              <a:t> Pressed Pellet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E6B8542-C1F3-03EC-E07B-11AE8B151B33}"/>
                  </a:ext>
                </a:extLst>
              </p:cNvPr>
              <p:cNvSpPr txBox="1">
                <a:spLocks/>
              </p:cNvSpPr>
              <p:nvPr/>
            </p:nvSpPr>
            <p:spPr>
              <a:xfrm>
                <a:off x="142873" y="676852"/>
                <a:ext cx="11632032" cy="47949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GB" sz="2000" dirty="0"/>
                  <a:t>Several CT scans at voxel resolution of </a:t>
                </a:r>
                <a14:m>
                  <m:oMath xmlns:m="http://schemas.openxmlformats.org/officeDocument/2006/math">
                    <m:r>
                      <a:rPr lang="en-GB" sz="2000">
                        <a:latin typeface="Cambria Math" panose="02040503050406030204" pitchFamily="18" charset="0"/>
                      </a:rPr>
                      <m:t>5.5</m:t>
                    </m:r>
                    <m:r>
                      <a:rPr lang="en-GB" sz="2000" i="1">
                        <a:latin typeface="Cambria Math" panose="02040503050406030204" pitchFamily="18" charset="0"/>
                      </a:rPr>
                      <m:t>𝜇</m:t>
                    </m:r>
                    <m:r>
                      <m:rPr>
                        <m:sty m:val="p"/>
                      </m:rPr>
                      <a:rPr lang="en-GB" sz="2000" i="0">
                        <a:latin typeface="Cambria Math" panose="02040503050406030204" pitchFamily="18" charset="0"/>
                      </a:rPr>
                      <m:t>m</m:t>
                    </m:r>
                  </m:oMath>
                </a14:m>
                <a:r>
                  <a:rPr lang="en-GB" sz="2000" i="1" dirty="0"/>
                  <a:t> </a:t>
                </a:r>
                <a:r>
                  <a:rPr lang="en-GB" sz="2000" dirty="0"/>
                  <a:t>performed by University of Manchester</a:t>
                </a:r>
              </a:p>
              <a:p>
                <a:pPr>
                  <a:buFont typeface="Wingdings" panose="05000000000000000000" pitchFamily="2" charset="2"/>
                  <a:buChar char="Ø"/>
                </a:pPr>
                <a:r>
                  <a:rPr lang="en-GB" sz="2000" dirty="0"/>
                  <a:t>CT-image chosen for computational domain is 3442 x 3442 x 1609 voxels</a:t>
                </a:r>
              </a:p>
              <a:p>
                <a:pPr lvl="1"/>
                <a:r>
                  <a:rPr lang="en-GB" sz="1600" dirty="0">
                    <a:cs typeface="Arial" panose="020B0604020202020204" pitchFamily="34" charset="0"/>
                    <a:sym typeface="Wingdings" panose="05000000000000000000" pitchFamily="2" charset="2"/>
                  </a:rPr>
                  <a:t>Computational domain is slightly smaller than in experiments</a:t>
                </a:r>
                <a:br>
                  <a:rPr lang="en-GB" sz="1600" dirty="0">
                    <a:cs typeface="Arial" panose="020B0604020202020204" pitchFamily="34" charset="0"/>
                  </a:rPr>
                </a:br>
                <a:r>
                  <a:rPr lang="en-GB" sz="1600" dirty="0">
                    <a:cs typeface="Arial" panose="020B0604020202020204" pitchFamily="34" charset="0"/>
                  </a:rPr>
                  <a:t>(</a:t>
                </a:r>
                <a:r>
                  <a:rPr lang="en-GB" sz="1600" i="1" dirty="0">
                    <a:cs typeface="Arial" panose="020B0604020202020204" pitchFamily="34" charset="0"/>
                  </a:rPr>
                  <a:t>1.89cm x 1.89cm x 0.88cm </a:t>
                </a:r>
                <a:r>
                  <a:rPr lang="en-GB" sz="1600" dirty="0">
                    <a:cs typeface="Arial" panose="020B0604020202020204" pitchFamily="34" charset="0"/>
                  </a:rPr>
                  <a:t>in image vs. </a:t>
                </a:r>
                <a:r>
                  <a:rPr lang="en-GB" sz="1600" i="1" dirty="0">
                    <a:cs typeface="Arial" panose="020B0604020202020204" pitchFamily="34" charset="0"/>
                  </a:rPr>
                  <a:t>2cm x 2cm x 1cm </a:t>
                </a:r>
                <a:r>
                  <a:rPr lang="en-GB" sz="1600" dirty="0">
                    <a:cs typeface="Arial" panose="020B0604020202020204" pitchFamily="34" charset="0"/>
                  </a:rPr>
                  <a:t>in experiments) </a:t>
                </a:r>
                <a:endParaRPr lang="en-GB" sz="1600" dirty="0">
                  <a:cs typeface="Arial" panose="020B0604020202020204" pitchFamily="34" charset="0"/>
                  <a:sym typeface="Wingdings" panose="05000000000000000000" pitchFamily="2" charset="2"/>
                </a:endParaRPr>
              </a:p>
              <a:p>
                <a:pPr>
                  <a:buFont typeface="Wingdings" panose="05000000000000000000" pitchFamily="2" charset="2"/>
                  <a:buChar char="Ø"/>
                </a:pPr>
                <a:r>
                  <a:rPr lang="en-GB" sz="2000" dirty="0">
                    <a:cs typeface="Arial" panose="020B0604020202020204" pitchFamily="34" charset="0"/>
                    <a:sym typeface="Wingdings" panose="05000000000000000000" pitchFamily="2" charset="2"/>
                  </a:rPr>
                  <a:t>Sample is clay-rich rock that has been crushed </a:t>
                </a:r>
              </a:p>
              <a:p>
                <a:pPr lvl="1"/>
                <a:r>
                  <a:rPr lang="en-GB" sz="1600" dirty="0">
                    <a:cs typeface="Arial" panose="020B0604020202020204" pitchFamily="34" charset="0"/>
                    <a:sym typeface="Wingdings" panose="05000000000000000000" pitchFamily="2" charset="2"/>
                  </a:rPr>
                  <a:t>hence may not resemble typical clay microstructure (layers etc.)</a:t>
                </a:r>
              </a:p>
              <a:p>
                <a:endParaRPr lang="en-GB" dirty="0"/>
              </a:p>
            </p:txBody>
          </p:sp>
        </mc:Choice>
        <mc:Fallback xmlns="">
          <p:sp>
            <p:nvSpPr>
              <p:cNvPr id="3" name="Content Placeholder 2">
                <a:extLst>
                  <a:ext uri="{FF2B5EF4-FFF2-40B4-BE49-F238E27FC236}">
                    <a16:creationId xmlns:a16="http://schemas.microsoft.com/office/drawing/2014/main" id="{CE6B8542-C1F3-03EC-E07B-11AE8B151B33}"/>
                  </a:ext>
                </a:extLst>
              </p:cNvPr>
              <p:cNvSpPr txBox="1">
                <a:spLocks noRot="1" noChangeAspect="1" noMove="1" noResize="1" noEditPoints="1" noAdjustHandles="1" noChangeArrowheads="1" noChangeShapeType="1" noTextEdit="1"/>
              </p:cNvSpPr>
              <p:nvPr/>
            </p:nvSpPr>
            <p:spPr>
              <a:xfrm>
                <a:off x="142873" y="676852"/>
                <a:ext cx="11632032" cy="4794980"/>
              </a:xfrm>
              <a:prstGeom prst="rect">
                <a:avLst/>
              </a:prstGeom>
              <a:blipFill>
                <a:blip r:embed="rId7"/>
                <a:stretch>
                  <a:fillRect l="-471" t="-1144"/>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112CE6C7-823E-25F6-C8C6-1CC86FFE6822}"/>
              </a:ext>
            </a:extLst>
          </p:cNvPr>
          <p:cNvSpPr txBox="1"/>
          <p:nvPr/>
        </p:nvSpPr>
        <p:spPr>
          <a:xfrm>
            <a:off x="10253431" y="3061212"/>
            <a:ext cx="1002898" cy="646331"/>
          </a:xfrm>
          <a:prstGeom prst="rect">
            <a:avLst/>
          </a:prstGeom>
          <a:noFill/>
        </p:spPr>
        <p:txBody>
          <a:bodyPr wrap="square" rtlCol="0">
            <a:spAutoFit/>
          </a:bodyPr>
          <a:lstStyle/>
          <a:p>
            <a:pPr algn="ctr"/>
            <a:r>
              <a:rPr lang="en-GB" dirty="0">
                <a:latin typeface="+mj-lt"/>
              </a:rPr>
              <a:t>Grains</a:t>
            </a:r>
          </a:p>
          <a:p>
            <a:pPr algn="ctr"/>
            <a:r>
              <a:rPr lang="en-GB" dirty="0">
                <a:solidFill>
                  <a:srgbClr val="00B2B2"/>
                </a:solidFill>
                <a:latin typeface="+mj-lt"/>
              </a:rPr>
              <a:t>Pores</a:t>
            </a:r>
          </a:p>
        </p:txBody>
      </p:sp>
    </p:spTree>
    <p:extLst>
      <p:ext uri="{BB962C8B-B14F-4D97-AF65-F5344CB8AC3E}">
        <p14:creationId xmlns:p14="http://schemas.microsoft.com/office/powerpoint/2010/main" val="40568952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32510</TotalTime>
  <Words>3053</Words>
  <Application>Microsoft Office PowerPoint</Application>
  <PresentationFormat>Widescreen</PresentationFormat>
  <Paragraphs>361</Paragraphs>
  <Slides>20</Slides>
  <Notes>16</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Aptos Display</vt:lpstr>
      <vt:lpstr>Arial</vt:lpstr>
      <vt:lpstr>Arial Black</vt:lpstr>
      <vt:lpstr>Calibri</vt:lpstr>
      <vt:lpstr>Cambria Math</vt:lpstr>
      <vt:lpstr>Courier New</vt:lpstr>
      <vt:lpstr>Franklin Gothic Book</vt:lpstr>
      <vt:lpstr>Proxima Nova</vt:lpstr>
      <vt:lpstr>Verdana</vt:lpstr>
      <vt:lpstr>Wingdings</vt:lpstr>
      <vt:lpstr>Office Theme</vt:lpstr>
      <vt:lpstr> Unravelling Reactive Transport in Subsurface Rocks:  Can We Predict What We Measure?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Company>Heriot Watt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Mifsud, Jacqueline</dc:creator>
  <cp:lastModifiedBy>Mifsud, Jacqueline</cp:lastModifiedBy>
  <cp:revision>10</cp:revision>
  <dcterms:created xsi:type="dcterms:W3CDTF">2025-09-01T18:29:13Z</dcterms:created>
  <dcterms:modified xsi:type="dcterms:W3CDTF">2026-05-15T15:52:27Z</dcterms:modified>
</cp:coreProperties>
</file>