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4" r:id="rId5"/>
    <p:sldMasterId id="2147483698" r:id="rId6"/>
    <p:sldMasterId id="2147483704" r:id="rId7"/>
    <p:sldMasterId id="2147483717" r:id="rId8"/>
    <p:sldMasterId id="2147483728" r:id="rId9"/>
    <p:sldMasterId id="2147483737" r:id="rId10"/>
  </p:sldMasterIdLst>
  <p:notesMasterIdLst>
    <p:notesMasterId r:id="rId25"/>
  </p:notesMasterIdLst>
  <p:handoutMasterIdLst>
    <p:handoutMasterId r:id="rId26"/>
  </p:handoutMasterIdLst>
  <p:sldIdLst>
    <p:sldId id="271" r:id="rId11"/>
    <p:sldId id="272" r:id="rId12"/>
    <p:sldId id="274" r:id="rId13"/>
    <p:sldId id="297" r:id="rId14"/>
    <p:sldId id="273" r:id="rId15"/>
    <p:sldId id="293" r:id="rId16"/>
    <p:sldId id="280" r:id="rId17"/>
    <p:sldId id="281" r:id="rId18"/>
    <p:sldId id="284" r:id="rId19"/>
    <p:sldId id="294" r:id="rId20"/>
    <p:sldId id="295" r:id="rId21"/>
    <p:sldId id="296" r:id="rId22"/>
    <p:sldId id="287" r:id="rId23"/>
    <p:sldId id="29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E96922-0AD1-4624-BF27-904084F0B2D0}">
          <p14:sldIdLst>
            <p14:sldId id="271"/>
            <p14:sldId id="272"/>
            <p14:sldId id="274"/>
            <p14:sldId id="297"/>
            <p14:sldId id="273"/>
            <p14:sldId id="293"/>
            <p14:sldId id="280"/>
            <p14:sldId id="281"/>
            <p14:sldId id="284"/>
            <p14:sldId id="294"/>
            <p14:sldId id="295"/>
            <p14:sldId id="296"/>
            <p14:sldId id="287"/>
            <p14:sldId id="290"/>
          </p14:sldIdLst>
        </p14:section>
        <p14:section name="Extra" id="{36DE75AE-E2DC-4071-A99A-A7B8670D8D8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E41"/>
    <a:srgbClr val="1F89ED"/>
    <a:srgbClr val="00407A"/>
    <a:srgbClr val="001D41"/>
    <a:srgbClr val="2F4D5D"/>
    <a:srgbClr val="DCEEFA"/>
    <a:srgbClr val="00336D"/>
    <a:srgbClr val="DCE7F0"/>
    <a:srgbClr val="C9E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63BE7-7CC8-1156-CE84-690B89FBBA8A}" v="41" dt="2026-05-18T21:22:20.519"/>
    <p1510:client id="{87CF3F6A-5BB1-B726-DF93-F7676C6C4773}" v="7" dt="2026-05-18T09:09:55.522"/>
    <p1510:client id="{B4E9F914-CA8F-ACFC-3BAC-C5B291E1D58E}" v="18" dt="2026-05-18T21:32:29.433"/>
    <p1510:client id="{FC3A3D63-BA6E-202B-5A8B-E0E876E232A3}" v="118" dt="2026-05-18T17:10:00.111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>
              <a:latin typeface="Arial" panose="020B0604020202020204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>
                <a:latin typeface="Arial" panose="020B0604020202020204" pitchFamily="34" charset="0"/>
              </a:rPr>
              <a:t>18-5-2026</a:t>
            </a:fld>
            <a:endParaRPr lang="nl-NL">
              <a:latin typeface="Arial" panose="020B0604020202020204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>
                <a:latin typeface="Arial" panose="020B0604020202020204" pitchFamily="34" charset="0"/>
              </a:rPr>
              <a:t>‹#›</a:t>
            </a:fld>
            <a:endParaRPr 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3C66214-DB21-4647-B5DA-0D17CA592867}" type="datetimeFigureOut">
              <a:rPr lang="nl-NL" smtClean="0"/>
              <a:pPr/>
              <a:t>18-5-2026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954E32A-327F-AF4B-8E1F-209FBF93D26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gradFill flip="none" rotWithShape="1">
            <a:gsLst>
              <a:gs pos="0">
                <a:srgbClr val="00407A"/>
              </a:gs>
              <a:gs pos="100000">
                <a:srgbClr val="001D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gradFill flip="none" rotWithShape="1">
            <a:gsLst>
              <a:gs pos="0">
                <a:srgbClr val="00407A"/>
              </a:gs>
              <a:gs pos="100000">
                <a:srgbClr val="001D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A962-D4BE-45F9-90D0-43B8346B9858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00407A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1D4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1B38-60DA-4F29-829C-FDEABA41DE0D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noProof="0"/>
              <a:t>Click tot edit Master title style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1D4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A drawing of a building&#10;&#10;Description automatically generated">
            <a:extLst>
              <a:ext uri="{FF2B5EF4-FFF2-40B4-BE49-F238E27FC236}">
                <a16:creationId xmlns:a16="http://schemas.microsoft.com/office/drawing/2014/main" id="{71282CEB-63B9-C66F-24DE-B785C19BE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0466" t="2695" r="31053" b="12482"/>
          <a:stretch/>
        </p:blipFill>
        <p:spPr>
          <a:xfrm>
            <a:off x="8530200" y="686074"/>
            <a:ext cx="3661800" cy="5313049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CEB3-3150-4EE2-BF08-15F76A8781A2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pic>
        <p:nvPicPr>
          <p:cNvPr id="7" name="Picture 10" descr="A close-up of a black text&#10;&#10;Description automatically generated">
            <a:extLst>
              <a:ext uri="{FF2B5EF4-FFF2-40B4-BE49-F238E27FC236}">
                <a16:creationId xmlns:a16="http://schemas.microsoft.com/office/drawing/2014/main" id="{73EC7DC6-5FAB-3CBF-C3E8-029B8F76B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6800" y="5884190"/>
            <a:ext cx="1074058" cy="253171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74A103D-BD85-DCA0-756A-D4CFBA2E7B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1692" y="5884190"/>
            <a:ext cx="2220209" cy="229867"/>
          </a:xfrm>
          <a:prstGeom prst="rect">
            <a:avLst/>
          </a:prstGeom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8115ECFC-F3AA-AA57-9DAB-738D72906CCD}"/>
              </a:ext>
            </a:extLst>
          </p:cNvPr>
          <p:cNvSpPr/>
          <p:nvPr userDrawn="1"/>
        </p:nvSpPr>
        <p:spPr>
          <a:xfrm>
            <a:off x="0" y="0"/>
            <a:ext cx="12192000" cy="6210000"/>
          </a:xfrm>
          <a:prstGeom prst="rect">
            <a:avLst/>
          </a:prstGeom>
          <a:solidFill>
            <a:srgbClr val="DCE7F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7954197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7954197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1D4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7472347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hit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6969-31EF-4F17-8323-2E56A19EC5B9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790703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00407A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790703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1D4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</a:t>
            </a:r>
          </a:p>
        </p:txBody>
      </p:sp>
      <p:pic>
        <p:nvPicPr>
          <p:cNvPr id="3" name="Picture 6" descr="A drawing of a building&#10;&#10;Description automatically generated">
            <a:extLst>
              <a:ext uri="{FF2B5EF4-FFF2-40B4-BE49-F238E27FC236}">
                <a16:creationId xmlns:a16="http://schemas.microsoft.com/office/drawing/2014/main" id="{3861BF08-FC44-2D95-6A84-A8003AFC7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0466" t="2695" r="31053" b="12482"/>
          <a:stretch/>
        </p:blipFill>
        <p:spPr>
          <a:xfrm>
            <a:off x="8483042" y="336875"/>
            <a:ext cx="3661800" cy="5313049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B44EFDB2-4CBE-C2B4-C621-C9A4734A9A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557656" y="5616893"/>
            <a:ext cx="2220209" cy="229867"/>
          </a:xfrm>
          <a:prstGeom prst="rect">
            <a:avLst/>
          </a:prstGeom>
        </p:spPr>
      </p:pic>
      <p:pic>
        <p:nvPicPr>
          <p:cNvPr id="12" name="Picture 10" descr="A close-up of a black text&#10;&#10;Description automatically generated">
            <a:extLst>
              <a:ext uri="{FF2B5EF4-FFF2-40B4-BE49-F238E27FC236}">
                <a16:creationId xmlns:a16="http://schemas.microsoft.com/office/drawing/2014/main" id="{01AF303C-A864-3054-CA66-90F9FB9F6A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090768" y="5816516"/>
            <a:ext cx="1074058" cy="2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2495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hite Aren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894E-D2DE-48C0-9B5D-481F46AFF468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00407A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1D4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134D362-2F6D-6178-2021-56CB77A43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5056" t="22889" r="1850" b="21912"/>
          <a:stretch/>
        </p:blipFill>
        <p:spPr>
          <a:xfrm>
            <a:off x="7964195" y="3487824"/>
            <a:ext cx="4229428" cy="2507795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7EA9907-0C52-2D4E-AF9B-33CF3471D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rcRect/>
          <a:stretch/>
        </p:blipFill>
        <p:spPr>
          <a:xfrm>
            <a:off x="8341886" y="5905274"/>
            <a:ext cx="2025927" cy="229867"/>
          </a:xfrm>
          <a:prstGeom prst="rect">
            <a:avLst/>
          </a:prstGeom>
        </p:spPr>
      </p:pic>
      <p:pic>
        <p:nvPicPr>
          <p:cNvPr id="8" name="Picture 11" descr="A close-up of a black text&#10;&#10;Description automatically generated">
            <a:extLst>
              <a:ext uri="{FF2B5EF4-FFF2-40B4-BE49-F238E27FC236}">
                <a16:creationId xmlns:a16="http://schemas.microsoft.com/office/drawing/2014/main" id="{00439146-C72A-057D-B9B6-AE107DEFEC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677243" y="5876654"/>
            <a:ext cx="1074058" cy="2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545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5A78-F695-4E41-BBC2-48D4988D3A1C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038396F-7730-F377-DDEA-86BFFDCB2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897" y="394913"/>
            <a:ext cx="2604923" cy="970940"/>
          </a:xfrm>
          <a:solidFill>
            <a:schemeClr val="bg2"/>
          </a:solidFill>
          <a:effectLst/>
        </p:spPr>
        <p:txBody>
          <a:bodyPr anchor="ctr" anchorCtr="0">
            <a:noAutofit/>
          </a:bodyPr>
          <a:lstStyle>
            <a:lvl1pPr marL="0" indent="0" algn="ctr">
              <a:buNone/>
              <a:def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  <a:lvl2pPr>
              <a:def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2pPr>
            <a:lvl3pPr>
              <a:def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3pPr>
            <a:lvl4pPr>
              <a:def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4pPr>
            <a:lvl5pPr>
              <a:defRPr kumimoji="0" lang="nl-BE" sz="1600" b="0" i="0" u="none" strike="noStrike" kern="1200" cap="none" spc="0" normalizeH="0" baseline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Description/label</a:t>
            </a:r>
          </a:p>
        </p:txBody>
      </p:sp>
    </p:spTree>
    <p:extLst>
      <p:ext uri="{BB962C8B-B14F-4D97-AF65-F5344CB8AC3E}">
        <p14:creationId xmlns:p14="http://schemas.microsoft.com/office/powerpoint/2010/main" val="340450173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A57DD69C-BAF3-C65D-9D16-22DCC5E34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154" y="-9000"/>
            <a:ext cx="5990400" cy="622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19FA006-327D-4C72-AFE2-F97473D63DF2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F179DAE-D0A6-40C3-B8BC-6A97C268D03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9B89F6-B4F7-1517-6FAA-2A2481A1AFBD}"/>
              </a:ext>
            </a:extLst>
          </p:cNvPr>
          <p:cNvSpPr/>
          <p:nvPr userDrawn="1"/>
        </p:nvSpPr>
        <p:spPr>
          <a:xfrm>
            <a:off x="5982246" y="0"/>
            <a:ext cx="6209754" cy="621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C55BAA85-84AD-4F9E-4DA6-CFF0CFA9C8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84750" y="368484"/>
            <a:ext cx="2212976" cy="649288"/>
          </a:xfrm>
          <a:gradFill flip="none" rotWithShape="1">
            <a:gsLst>
              <a:gs pos="100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lang="nl-BE" sz="2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Title/event</a:t>
            </a:r>
          </a:p>
        </p:txBody>
      </p:sp>
      <p:sp>
        <p:nvSpPr>
          <p:cNvPr id="40" name="Tijdelijke aanduiding voor tekst 39">
            <a:extLst>
              <a:ext uri="{FF2B5EF4-FFF2-40B4-BE49-F238E27FC236}">
                <a16:creationId xmlns:a16="http://schemas.microsoft.com/office/drawing/2014/main" id="{29A13512-79A4-5248-891B-B10ABD1A9E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6538" y="904875"/>
            <a:ext cx="1636712" cy="32543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nl-BE" sz="1400" kern="1200" dirty="0">
                <a:solidFill>
                  <a:srgbClr val="00407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kuleuven.be</a:t>
            </a:r>
          </a:p>
        </p:txBody>
      </p:sp>
      <p:sp>
        <p:nvSpPr>
          <p:cNvPr id="42" name="Tijdelijke aanduiding voor tekst 11">
            <a:extLst>
              <a:ext uri="{FF2B5EF4-FFF2-40B4-BE49-F238E27FC236}">
                <a16:creationId xmlns:a16="http://schemas.microsoft.com/office/drawing/2014/main" id="{AEC015BA-C15D-CC30-A75F-32CD0BA32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2863" y="1195388"/>
            <a:ext cx="5397500" cy="3970337"/>
          </a:xfrm>
        </p:spPr>
        <p:txBody>
          <a:bodyPr/>
          <a:lstStyle>
            <a:lvl1pPr marL="0" indent="0">
              <a:buNone/>
              <a:defRPr lang="nl-NL" sz="1800" b="0" i="0" kern="1200" dirty="0" smtClean="0">
                <a:solidFill>
                  <a:srgbClr val="00407A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3pPr>
            <a:lvl4pPr marL="13716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4pPr>
            <a:lvl5pPr marL="1828800" indent="0">
              <a:buNone/>
              <a:defRPr lang="nl-BE" sz="1800" b="0" i="0" kern="1200" dirty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5812165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6D3E1E7-DFBD-ED24-6E17-90C4E35C38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2863" y="1195388"/>
            <a:ext cx="5397500" cy="3970337"/>
          </a:xfrm>
        </p:spPr>
        <p:txBody>
          <a:bodyPr/>
          <a:lstStyle>
            <a:lvl1pPr marL="0" indent="0">
              <a:buNone/>
              <a:defRPr lang="nl-NL" sz="1800" b="0" i="0" kern="1200" dirty="0" smtClean="0">
                <a:solidFill>
                  <a:srgbClr val="00407A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3pPr>
            <a:lvl4pPr marL="13716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4pPr>
            <a:lvl5pPr marL="1828800" indent="0">
              <a:buNone/>
              <a:defRPr lang="nl-BE" sz="1800" b="0" i="0" kern="1200" dirty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0884-5307-4F19-B87C-91F2AEEF1FE1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71B45E8B-6BCA-0837-AB2C-A930C4283E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154" y="-9000"/>
            <a:ext cx="5990400" cy="62280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21" name="Tijdelijke aanduiding voor tekst 34">
            <a:extLst>
              <a:ext uri="{FF2B5EF4-FFF2-40B4-BE49-F238E27FC236}">
                <a16:creationId xmlns:a16="http://schemas.microsoft.com/office/drawing/2014/main" id="{FE30643F-AADB-2C48-D924-4FF439F3B4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84750" y="368484"/>
            <a:ext cx="2212976" cy="649288"/>
          </a:xfrm>
          <a:gradFill flip="none" rotWithShape="1">
            <a:gsLst>
              <a:gs pos="100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lang="nl-BE" sz="2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Title/event</a:t>
            </a:r>
          </a:p>
        </p:txBody>
      </p:sp>
      <p:sp>
        <p:nvSpPr>
          <p:cNvPr id="22" name="Tijdelijke aanduiding voor tekst 39">
            <a:extLst>
              <a:ext uri="{FF2B5EF4-FFF2-40B4-BE49-F238E27FC236}">
                <a16:creationId xmlns:a16="http://schemas.microsoft.com/office/drawing/2014/main" id="{B56291B4-D799-C019-89E2-5364EF0D9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6538" y="904875"/>
            <a:ext cx="1636712" cy="32543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nl-BE" sz="1400" kern="1200" dirty="0">
                <a:solidFill>
                  <a:srgbClr val="00407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kuleuven.be</a:t>
            </a:r>
          </a:p>
        </p:txBody>
      </p:sp>
    </p:spTree>
    <p:extLst>
      <p:ext uri="{BB962C8B-B14F-4D97-AF65-F5344CB8AC3E}">
        <p14:creationId xmlns:p14="http://schemas.microsoft.com/office/powerpoint/2010/main" val="354718366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0ED4B2F-11B0-F08D-AD34-D709E74D9C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263" y="1195388"/>
            <a:ext cx="5414962" cy="39973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AE54364-0E2A-4328-9222-A76E92238AF2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F179DAE-D0A6-40C3-B8BC-6A97C268D03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92FE46E0-DD6D-DC74-431A-1FC9731A9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2863" y="1195388"/>
            <a:ext cx="5397500" cy="3970337"/>
          </a:xfrm>
        </p:spPr>
        <p:txBody>
          <a:bodyPr/>
          <a:lstStyle>
            <a:lvl1pPr marL="0" indent="0">
              <a:buNone/>
              <a:defRPr lang="nl-NL" sz="1800" b="0" i="0" kern="1200" dirty="0" smtClean="0">
                <a:solidFill>
                  <a:srgbClr val="00407A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3pPr>
            <a:lvl4pPr marL="13716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4pPr>
            <a:lvl5pPr marL="1828800" indent="0">
              <a:buNone/>
              <a:defRPr lang="nl-BE" sz="1800" b="0" i="0" kern="1200" dirty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ijdelijke aanduiding voor tekst 20">
            <a:extLst>
              <a:ext uri="{FF2B5EF4-FFF2-40B4-BE49-F238E27FC236}">
                <a16:creationId xmlns:a16="http://schemas.microsoft.com/office/drawing/2014/main" id="{8B552D0D-A77B-EF30-373A-27F5A5463F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502333"/>
            <a:ext cx="2747660" cy="647700"/>
          </a:xfrm>
          <a:gradFill flip="none" rotWithShape="1">
            <a:gsLst>
              <a:gs pos="100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</p:spPr>
        <p:txBody>
          <a:bodyPr anchor="ctr" anchorCtr="0">
            <a:noAutofit/>
          </a:bodyPr>
          <a:lstStyle>
            <a:lvl1pPr marL="0" indent="0" algn="ctr">
              <a:buNone/>
              <a:defRPr lang="nl-NL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2pPr>
            <a:lvl3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3pPr>
            <a:lvl4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4pPr>
            <a:lvl5pPr>
              <a:defRPr lang="nl-BE" sz="2400" b="1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Title/event</a:t>
            </a:r>
          </a:p>
        </p:txBody>
      </p:sp>
      <p:sp>
        <p:nvSpPr>
          <p:cNvPr id="18" name="Tijdelijke aanduiding voor tekst 22">
            <a:extLst>
              <a:ext uri="{FF2B5EF4-FFF2-40B4-BE49-F238E27FC236}">
                <a16:creationId xmlns:a16="http://schemas.microsoft.com/office/drawing/2014/main" id="{CC387D5B-3956-D4DE-7C41-0CB7B3FB3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2057" y="2049776"/>
            <a:ext cx="1636713" cy="32702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 algn="ctr">
              <a:buNone/>
              <a:defRPr lang="nl-NL" sz="1400" kern="1200" dirty="0" smtClean="0">
                <a:solidFill>
                  <a:srgbClr val="00407A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>
              <a:buNone/>
              <a:defRPr lang="nl-BE" sz="1400" kern="1200" dirty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date/subtitle</a:t>
            </a:r>
          </a:p>
        </p:txBody>
      </p:sp>
    </p:spTree>
    <p:extLst>
      <p:ext uri="{BB962C8B-B14F-4D97-AF65-F5344CB8AC3E}">
        <p14:creationId xmlns:p14="http://schemas.microsoft.com/office/powerpoint/2010/main" val="201831909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0771-FD06-4436-A720-82B3DFF55D56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9BDA5D7-8AE6-4FF4-21FA-F2FCB75741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263" y="1195388"/>
            <a:ext cx="5414962" cy="400685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FC2-777C-41B9-AAFE-1378E810C8B8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95EAF72-02A5-43CD-EE4D-B7383384A5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787" y="4191414"/>
            <a:ext cx="1689100" cy="1011238"/>
          </a:xfrm>
          <a:solidFill>
            <a:srgbClr val="DCE7F0"/>
          </a:solidFill>
        </p:spPr>
        <p:txBody>
          <a:bodyPr anchor="ctr" anchorCtr="0"/>
          <a:lstStyle>
            <a:lvl1pPr marL="0" indent="0" algn="ctr">
              <a:buNone/>
              <a:defRPr lang="nl-NL" sz="1400" b="0" i="0" kern="1200" dirty="0" smtClean="0">
                <a:solidFill>
                  <a:srgbClr val="00407A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/>
              <a:t>Additional info about the image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F3D9B074-9007-FF1D-85C8-10991B352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2863" y="1195388"/>
            <a:ext cx="5397500" cy="3970337"/>
          </a:xfrm>
        </p:spPr>
        <p:txBody>
          <a:bodyPr/>
          <a:lstStyle>
            <a:lvl1pPr marL="0" indent="0">
              <a:buNone/>
              <a:defRPr lang="nl-NL" sz="1800" b="0" i="0" kern="1200" dirty="0" smtClean="0">
                <a:solidFill>
                  <a:srgbClr val="00407A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3pPr>
            <a:lvl4pPr marL="1371600" indent="0">
              <a:buNone/>
              <a:defRPr lang="nl-NL" sz="1800" b="0" i="0" kern="1200" dirty="0" smtClean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4pPr>
            <a:lvl5pPr marL="1828800" indent="0">
              <a:buNone/>
              <a:defRPr lang="nl-BE" sz="1800" b="0" i="0" kern="1200" dirty="0">
                <a:solidFill>
                  <a:srgbClr val="002060"/>
                </a:solidFill>
                <a:effectLst/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542355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6075A17-D746-304E-920F-9C5C80F5F0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54563" y="663191"/>
            <a:ext cx="2214563" cy="647700"/>
          </a:xfrm>
          <a:gradFill flip="none" rotWithShape="1">
            <a:gsLst>
              <a:gs pos="100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</p:spPr>
        <p:txBody>
          <a:bodyPr anchor="ctr" anchorCtr="0">
            <a:noAutofit/>
          </a:bodyPr>
          <a:lstStyle>
            <a:lvl1pPr marL="0" indent="0" algn="ctr">
              <a:buNone/>
              <a:defRPr lang="nl-NL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2pPr>
            <a:lvl3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3pPr>
            <a:lvl4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4pPr>
            <a:lvl5pPr>
              <a:defRPr lang="nl-BE" sz="2400" b="1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Title/event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DE97780-7BB1-2C7F-CDA7-AE774C958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2051050"/>
            <a:ext cx="6473825" cy="2828925"/>
          </a:xfrm>
        </p:spPr>
        <p:txBody>
          <a:bodyPr/>
          <a:lstStyle>
            <a:lvl1pPr marL="0" indent="0">
              <a:buNone/>
              <a:defRPr>
                <a:solidFill>
                  <a:srgbClr val="00407A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DB93C381-8E75-F41E-78EB-6C6E0578F4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9339" y="2051049"/>
            <a:ext cx="4173114" cy="2828925"/>
          </a:xfrm>
          <a:effectLst>
            <a:innerShdw dist="63500" dir="13500000">
              <a:schemeClr val="tx2"/>
            </a:innerShdw>
          </a:effectLst>
        </p:spPr>
        <p:txBody>
          <a:bodyPr/>
          <a:lstStyle/>
          <a:p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D92-815A-4240-A62D-914F3A88988F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EAF0E97-030B-3FBA-03CC-F90B001F6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815" y="1211304"/>
            <a:ext cx="1636713" cy="32702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 algn="ctr">
              <a:buNone/>
              <a:defRPr lang="nl-NL" sz="1400" kern="1200" dirty="0" smtClean="0">
                <a:solidFill>
                  <a:srgbClr val="00407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>
              <a:buNone/>
              <a:defRPr lang="nl-BE" sz="1400" kern="1200" dirty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kuleuven.be</a:t>
            </a:r>
          </a:p>
        </p:txBody>
      </p:sp>
    </p:spTree>
    <p:extLst>
      <p:ext uri="{BB962C8B-B14F-4D97-AF65-F5344CB8AC3E}">
        <p14:creationId xmlns:p14="http://schemas.microsoft.com/office/powerpoint/2010/main" val="2751353690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6075A17-D746-304E-920F-9C5C80F5F0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54563" y="663191"/>
            <a:ext cx="2214563" cy="647700"/>
          </a:xfrm>
          <a:gradFill flip="none" rotWithShape="1">
            <a:gsLst>
              <a:gs pos="100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</p:spPr>
        <p:txBody>
          <a:bodyPr anchor="ctr" anchorCtr="0">
            <a:noAutofit/>
          </a:bodyPr>
          <a:lstStyle>
            <a:lvl1pPr marL="0" indent="0" algn="ctr">
              <a:buNone/>
              <a:defRPr lang="nl-NL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2pPr>
            <a:lvl3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3pPr>
            <a:lvl4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4pPr>
            <a:lvl5pPr>
              <a:defRPr lang="nl-BE" sz="2400" b="1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Title/event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DE97780-7BB1-2C7F-CDA7-AE774C958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7521" y="2031033"/>
            <a:ext cx="8596957" cy="2800006"/>
          </a:xfrm>
        </p:spPr>
        <p:txBody>
          <a:bodyPr>
            <a:normAutofit/>
          </a:bodyPr>
          <a:lstStyle>
            <a:lvl1pPr marL="0" indent="0">
              <a:buNone/>
              <a:defRPr lang="nl-BE" sz="1800" b="0" i="0" kern="1200" baseline="0" dirty="0">
                <a:solidFill>
                  <a:srgbClr val="00407A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DF75-5F17-41F4-8A97-D51C57C4FA09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EAF0E97-030B-3FBA-03CC-F90B001F6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815" y="1211304"/>
            <a:ext cx="1636713" cy="32702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 algn="ctr">
              <a:buNone/>
              <a:defRPr lang="nl-NL" sz="1400" kern="1200" dirty="0" smtClean="0">
                <a:solidFill>
                  <a:srgbClr val="00407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>
              <a:buNone/>
              <a:defRPr lang="nl-BE" sz="1400" kern="1200" dirty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kuleuven.be</a:t>
            </a:r>
          </a:p>
        </p:txBody>
      </p:sp>
    </p:spTree>
    <p:extLst>
      <p:ext uri="{BB962C8B-B14F-4D97-AF65-F5344CB8AC3E}">
        <p14:creationId xmlns:p14="http://schemas.microsoft.com/office/powerpoint/2010/main" val="2903842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12FA937D-911C-FC7E-43DF-7ABDB9C448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2463" y="623888"/>
            <a:ext cx="5443537" cy="5045075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DE97780-7BB1-2C7F-CDA7-AE774C958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5565" y="623173"/>
            <a:ext cx="5115891" cy="4103996"/>
          </a:xfrm>
        </p:spPr>
        <p:txBody>
          <a:bodyPr>
            <a:normAutofit/>
          </a:bodyPr>
          <a:lstStyle>
            <a:lvl1pPr marL="0" indent="0">
              <a:buNone/>
              <a:defRPr lang="nl-BE" sz="1800" kern="1200" baseline="0" dirty="0">
                <a:solidFill>
                  <a:srgbClr val="00407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6075A17-D746-304E-920F-9C5C80F5F0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9909" y="5031176"/>
            <a:ext cx="2214563" cy="647700"/>
          </a:xfrm>
          <a:gradFill flip="none" rotWithShape="1">
            <a:gsLst>
              <a:gs pos="100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</p:spPr>
        <p:txBody>
          <a:bodyPr anchor="ctr" anchorCtr="0">
            <a:noAutofit/>
          </a:bodyPr>
          <a:lstStyle>
            <a:lvl1pPr marL="0" indent="0" algn="ctr">
              <a:buNone/>
              <a:defRPr lang="nl-NL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2pPr>
            <a:lvl3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3pPr>
            <a:lvl4pPr>
              <a:defRPr lang="nl-NL" sz="2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4pPr>
            <a:lvl5pPr>
              <a:defRPr lang="nl-BE" sz="2400" b="1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Title/event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51F-8C71-46EB-B9CE-8949AA2EFABC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EAF0E97-030B-3FBA-03CC-F90B001F6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44287" y="5579289"/>
            <a:ext cx="1636713" cy="32702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 algn="ctr">
              <a:buNone/>
              <a:defRPr lang="nl-NL" sz="1400" kern="1200" dirty="0" smtClean="0">
                <a:solidFill>
                  <a:srgbClr val="00407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>
              <a:buNone/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>
              <a:buNone/>
              <a:defRPr lang="nl-BE" sz="1400" kern="1200" dirty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kuleuven.be</a:t>
            </a:r>
          </a:p>
        </p:txBody>
      </p:sp>
    </p:spTree>
    <p:extLst>
      <p:ext uri="{BB962C8B-B14F-4D97-AF65-F5344CB8AC3E}">
        <p14:creationId xmlns:p14="http://schemas.microsoft.com/office/powerpoint/2010/main" val="48532735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6152-EBBD-493F-AA11-D9AC7990DECB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B7F06D1F-0D39-239D-3483-B84606A4DC0D}"/>
              </a:ext>
            </a:extLst>
          </p:cNvPr>
          <p:cNvSpPr/>
          <p:nvPr userDrawn="1"/>
        </p:nvSpPr>
        <p:spPr>
          <a:xfrm>
            <a:off x="652463" y="628650"/>
            <a:ext cx="5443537" cy="5040313"/>
          </a:xfrm>
          <a:custGeom>
            <a:avLst/>
            <a:gdLst>
              <a:gd name="connsiteX0" fmla="*/ 0 w 5443537"/>
              <a:gd name="connsiteY0" fmla="*/ 0 h 5040313"/>
              <a:gd name="connsiteX1" fmla="*/ 234212 w 5443537"/>
              <a:gd name="connsiteY1" fmla="*/ 0 h 5040313"/>
              <a:gd name="connsiteX2" fmla="*/ 446837 w 5443537"/>
              <a:gd name="connsiteY2" fmla="*/ 184457 h 5040313"/>
              <a:gd name="connsiteX3" fmla="*/ 659463 w 5443537"/>
              <a:gd name="connsiteY3" fmla="*/ 0 h 5040313"/>
              <a:gd name="connsiteX4" fmla="*/ 5443537 w 5443537"/>
              <a:gd name="connsiteY4" fmla="*/ 0 h 5040313"/>
              <a:gd name="connsiteX5" fmla="*/ 5443537 w 5443537"/>
              <a:gd name="connsiteY5" fmla="*/ 5040313 h 5040313"/>
              <a:gd name="connsiteX6" fmla="*/ 0 w 5443537"/>
              <a:gd name="connsiteY6" fmla="*/ 5040313 h 50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537" h="5040313">
                <a:moveTo>
                  <a:pt x="0" y="0"/>
                </a:moveTo>
                <a:lnTo>
                  <a:pt x="234212" y="0"/>
                </a:lnTo>
                <a:lnTo>
                  <a:pt x="446837" y="184457"/>
                </a:lnTo>
                <a:lnTo>
                  <a:pt x="659463" y="0"/>
                </a:lnTo>
                <a:lnTo>
                  <a:pt x="5443537" y="0"/>
                </a:lnTo>
                <a:lnTo>
                  <a:pt x="5443537" y="5040313"/>
                </a:lnTo>
                <a:lnTo>
                  <a:pt x="0" y="5040313"/>
                </a:lnTo>
                <a:close/>
              </a:path>
            </a:pathLst>
          </a:custGeom>
          <a:solidFill>
            <a:srgbClr val="00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7" name="Tijdelijke aanduiding voor tekst 18">
            <a:extLst>
              <a:ext uri="{FF2B5EF4-FFF2-40B4-BE49-F238E27FC236}">
                <a16:creationId xmlns:a16="http://schemas.microsoft.com/office/drawing/2014/main" id="{57DE459F-DB67-A48C-91BD-F29346CEF3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300" y="1189037"/>
            <a:ext cx="4602292" cy="4103996"/>
          </a:xfrm>
        </p:spPr>
        <p:txBody>
          <a:bodyPr>
            <a:normAutofit/>
          </a:bodyPr>
          <a:lstStyle>
            <a:lvl1pPr marL="0" indent="0">
              <a:buNone/>
              <a:defRPr lang="nl-BE" sz="18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0" name="Tijdelijke aanduiding voor afbeelding 12">
            <a:extLst>
              <a:ext uri="{FF2B5EF4-FFF2-40B4-BE49-F238E27FC236}">
                <a16:creationId xmlns:a16="http://schemas.microsoft.com/office/drawing/2014/main" id="{06473D14-6E1B-522A-B037-6DDFEEB78F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628650"/>
            <a:ext cx="5443537" cy="5040313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31919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8829B7C-AD65-1236-8AEB-7988D576F3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463" y="628650"/>
            <a:ext cx="5443537" cy="504031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5BC-0ED8-4A66-8D50-F6FD95DA6647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292500F2-7310-0EAF-95F9-89BA78D98B59}"/>
              </a:ext>
            </a:extLst>
          </p:cNvPr>
          <p:cNvSpPr/>
          <p:nvPr userDrawn="1"/>
        </p:nvSpPr>
        <p:spPr>
          <a:xfrm>
            <a:off x="6096000" y="628650"/>
            <a:ext cx="5443537" cy="5040313"/>
          </a:xfrm>
          <a:custGeom>
            <a:avLst/>
            <a:gdLst>
              <a:gd name="connsiteX0" fmla="*/ 0 w 5443537"/>
              <a:gd name="connsiteY0" fmla="*/ 0 h 5040313"/>
              <a:gd name="connsiteX1" fmla="*/ 234212 w 5443537"/>
              <a:gd name="connsiteY1" fmla="*/ 0 h 5040313"/>
              <a:gd name="connsiteX2" fmla="*/ 446837 w 5443537"/>
              <a:gd name="connsiteY2" fmla="*/ 184457 h 5040313"/>
              <a:gd name="connsiteX3" fmla="*/ 659463 w 5443537"/>
              <a:gd name="connsiteY3" fmla="*/ 0 h 5040313"/>
              <a:gd name="connsiteX4" fmla="*/ 5443537 w 5443537"/>
              <a:gd name="connsiteY4" fmla="*/ 0 h 5040313"/>
              <a:gd name="connsiteX5" fmla="*/ 5443537 w 5443537"/>
              <a:gd name="connsiteY5" fmla="*/ 5040313 h 5040313"/>
              <a:gd name="connsiteX6" fmla="*/ 0 w 5443537"/>
              <a:gd name="connsiteY6" fmla="*/ 5040313 h 50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537" h="5040313">
                <a:moveTo>
                  <a:pt x="0" y="0"/>
                </a:moveTo>
                <a:lnTo>
                  <a:pt x="234212" y="0"/>
                </a:lnTo>
                <a:lnTo>
                  <a:pt x="446837" y="184457"/>
                </a:lnTo>
                <a:lnTo>
                  <a:pt x="659463" y="0"/>
                </a:lnTo>
                <a:lnTo>
                  <a:pt x="5443537" y="0"/>
                </a:lnTo>
                <a:lnTo>
                  <a:pt x="5443537" y="5040313"/>
                </a:lnTo>
                <a:lnTo>
                  <a:pt x="0" y="5040313"/>
                </a:lnTo>
                <a:close/>
              </a:path>
            </a:pathLst>
          </a:custGeom>
          <a:solidFill>
            <a:srgbClr val="00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9" name="Tijdelijke aanduiding voor tekst 18">
            <a:extLst>
              <a:ext uri="{FF2B5EF4-FFF2-40B4-BE49-F238E27FC236}">
                <a16:creationId xmlns:a16="http://schemas.microsoft.com/office/drawing/2014/main" id="{25540B1A-3B58-D9F2-D50F-3F9142C81C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2837" y="1189037"/>
            <a:ext cx="4602292" cy="4103996"/>
          </a:xfrm>
        </p:spPr>
        <p:txBody>
          <a:bodyPr>
            <a:normAutofit/>
          </a:bodyPr>
          <a:lstStyle>
            <a:lvl1pPr marL="0" indent="0">
              <a:buNone/>
              <a:defRPr lang="nl-BE" sz="18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92076203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901B403D-3024-7B9C-C94A-7FAFD3E400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33600" cy="62103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60C3-A10F-4A12-9EBC-8995DA095B7A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B7C567C-2DB8-BA92-076A-9990FA58A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0102" y="864495"/>
            <a:ext cx="959655" cy="959655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DFFA17A-1406-E7C7-698D-09A44BD6CC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9638" y="1437642"/>
            <a:ext cx="3919538" cy="3970338"/>
          </a:xfrm>
        </p:spPr>
        <p:txBody>
          <a:bodyPr>
            <a:normAutofit/>
          </a:bodyPr>
          <a:lstStyle>
            <a:lvl1pPr marL="0" indent="0">
              <a:buNone/>
              <a:defRPr lang="nl-NL" sz="1800" b="0" i="0" kern="1200" dirty="0" smtClean="0">
                <a:solidFill>
                  <a:srgbClr val="00407A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nl-NL" sz="1800" b="0" i="0" kern="1200" dirty="0" smtClean="0">
                <a:solidFill>
                  <a:srgbClr val="005E77"/>
                </a:solidFill>
                <a:effectLst/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 lang="nl-NL" sz="1800" b="0" i="0" kern="1200" dirty="0" smtClean="0">
                <a:solidFill>
                  <a:srgbClr val="005E77"/>
                </a:solidFill>
                <a:effectLst/>
                <a:latin typeface="Helvetica" pitchFamily="2" charset="0"/>
                <a:ea typeface="+mn-ea"/>
                <a:cs typeface="+mn-cs"/>
              </a:defRPr>
            </a:lvl3pPr>
            <a:lvl4pPr marL="1371600" indent="0">
              <a:buNone/>
              <a:defRPr lang="nl-NL" sz="1800" b="0" i="0" kern="1200" dirty="0" smtClean="0">
                <a:solidFill>
                  <a:srgbClr val="005E77"/>
                </a:solidFill>
                <a:effectLst/>
                <a:latin typeface="Helvetica" pitchFamily="2" charset="0"/>
                <a:ea typeface="+mn-ea"/>
                <a:cs typeface="+mn-cs"/>
              </a:defRPr>
            </a:lvl4pPr>
            <a:lvl5pPr marL="1828800" indent="0">
              <a:buNone/>
              <a:defRPr lang="nl-BE" sz="1800" b="0" i="0" kern="1200" dirty="0">
                <a:solidFill>
                  <a:srgbClr val="005E77"/>
                </a:solidFill>
                <a:effectLst/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80845239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901B403D-3024-7B9C-C94A-7FAFD3E400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33600" cy="62103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E285-7DA2-4C96-980A-4769F3331A45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B7C567C-2DB8-BA92-076A-9990FA58A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0102" y="864495"/>
            <a:ext cx="959655" cy="959655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DFFA17A-1406-E7C7-698D-09A44BD6CC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9638" y="1437642"/>
            <a:ext cx="3919538" cy="3970338"/>
          </a:xfrm>
        </p:spPr>
        <p:txBody>
          <a:bodyPr>
            <a:normAutofit/>
          </a:bodyPr>
          <a:lstStyle>
            <a:lvl1pPr marL="0" indent="0">
              <a:buNone/>
              <a:defRPr lang="nl-NL" sz="1800" b="0" i="0" kern="1200" dirty="0" smtClean="0">
                <a:solidFill>
                  <a:srgbClr val="00407A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nl-NL" sz="1800" b="0" i="0" kern="1200" dirty="0" smtClean="0">
                <a:solidFill>
                  <a:srgbClr val="005E77"/>
                </a:solidFill>
                <a:effectLst/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 lang="nl-NL" sz="1800" b="0" i="0" kern="1200" dirty="0" smtClean="0">
                <a:solidFill>
                  <a:srgbClr val="005E77"/>
                </a:solidFill>
                <a:effectLst/>
                <a:latin typeface="Helvetica" pitchFamily="2" charset="0"/>
                <a:ea typeface="+mn-ea"/>
                <a:cs typeface="+mn-cs"/>
              </a:defRPr>
            </a:lvl3pPr>
            <a:lvl4pPr marL="1371600" indent="0">
              <a:buNone/>
              <a:defRPr lang="nl-NL" sz="1800" b="0" i="0" kern="1200" dirty="0" smtClean="0">
                <a:solidFill>
                  <a:srgbClr val="005E77"/>
                </a:solidFill>
                <a:effectLst/>
                <a:latin typeface="Helvetica" pitchFamily="2" charset="0"/>
                <a:ea typeface="+mn-ea"/>
                <a:cs typeface="+mn-cs"/>
              </a:defRPr>
            </a:lvl4pPr>
            <a:lvl5pPr marL="1828800" indent="0">
              <a:buNone/>
              <a:defRPr lang="nl-BE" sz="1800" b="0" i="0" kern="1200" dirty="0">
                <a:solidFill>
                  <a:srgbClr val="005E77"/>
                </a:solidFill>
                <a:effectLst/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4EC4F9A-26D8-B0BC-32C5-B92507E653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56" y="4333461"/>
            <a:ext cx="1673225" cy="186848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lang="nl-NL" sz="1400" kern="1200" dirty="0" smtClean="0">
                <a:solidFill>
                  <a:srgbClr val="00407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nl-NL" sz="1400" kern="1200" dirty="0" smtClean="0">
                <a:solidFill>
                  <a:srgbClr val="005E77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Description of the image.</a:t>
            </a:r>
          </a:p>
        </p:txBody>
      </p:sp>
    </p:spTree>
    <p:extLst>
      <p:ext uri="{BB962C8B-B14F-4D97-AF65-F5344CB8AC3E}">
        <p14:creationId xmlns:p14="http://schemas.microsoft.com/office/powerpoint/2010/main" val="389844710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24932D2-E201-B5AB-E2C3-F0EF59481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463" y="0"/>
            <a:ext cx="4373563" cy="62103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FFE0-B4B2-497A-834F-A7C087C5E986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E5ED4EB-9C18-6E8E-1269-FC393383A410}"/>
              </a:ext>
            </a:extLst>
          </p:cNvPr>
          <p:cNvSpPr/>
          <p:nvPr userDrawn="1"/>
        </p:nvSpPr>
        <p:spPr>
          <a:xfrm>
            <a:off x="4372813" y="3813"/>
            <a:ext cx="7819187" cy="6206186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8" name="Picture 13" descr="Logo, icon&#10;&#10;Description automatically generated">
            <a:extLst>
              <a:ext uri="{FF2B5EF4-FFF2-40B4-BE49-F238E27FC236}">
                <a16:creationId xmlns:a16="http://schemas.microsoft.com/office/drawing/2014/main" id="{C1D1FC9E-A522-86C9-B031-5D09986B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885542" y="714882"/>
            <a:ext cx="1107896" cy="1107896"/>
          </a:xfrm>
          <a:prstGeom prst="rect">
            <a:avLst/>
          </a:prstGeo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DE2C381-C590-031B-FCD7-996DFDFAD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7899" y="1363832"/>
            <a:ext cx="3019425" cy="3586162"/>
          </a:xfrm>
        </p:spPr>
        <p:txBody>
          <a:bodyPr>
            <a:noAutofit/>
          </a:bodyPr>
          <a:lstStyle>
            <a:lvl1pPr marL="0" indent="0">
              <a:buNone/>
              <a:defRPr lang="nl-NL" sz="2200" kern="1200" baseline="0" dirty="0" smtClean="0">
                <a:solidFill>
                  <a:srgbClr val="00407A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>
              <a:buNone/>
              <a:defRPr lang="nl-BE" sz="2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“Click to add a quote”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F1ADCF9-052E-C3DE-7A7F-022FB2E1B0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98425" y="450850"/>
            <a:ext cx="4021138" cy="500063"/>
          </a:xfrm>
          <a:gradFill flip="none" rotWithShape="1"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</p:spPr>
        <p:txBody>
          <a:bodyPr anchor="ctr" anchorCtr="0"/>
          <a:lstStyle>
            <a:lvl1pPr marL="0" indent="0" algn="ctr">
              <a:buNone/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  <a:lvl2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2pPr>
            <a:lvl3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3pPr>
            <a:lvl4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4pPr>
            <a:lvl5pPr>
              <a:defRPr kumimoji="0" lang="nl-BE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Slide title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7E767E5-6A2B-0B6C-3509-30627B7F8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8754" y="4949994"/>
            <a:ext cx="3035283" cy="8001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nl-NL" sz="1400" kern="1200" dirty="0" smtClean="0">
                <a:solidFill>
                  <a:srgbClr val="00407A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First name Surname</a:t>
            </a:r>
          </a:p>
          <a:p>
            <a:pPr lvl="0"/>
            <a:r>
              <a:rPr lang="en-US" noProof="0"/>
              <a:t>Profession or field of study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161708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24932D2-E201-B5AB-E2C3-F0EF59481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463" y="0"/>
            <a:ext cx="4373563" cy="62103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8BB2-CEC6-4F6D-92FE-DADEF8D16BAA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Picture 13" descr="Logo, icon&#10;&#10;Description automatically generated">
            <a:extLst>
              <a:ext uri="{FF2B5EF4-FFF2-40B4-BE49-F238E27FC236}">
                <a16:creationId xmlns:a16="http://schemas.microsoft.com/office/drawing/2014/main" id="{C1D1FC9E-A522-86C9-B031-5D09986B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885542" y="714882"/>
            <a:ext cx="1107896" cy="1107896"/>
          </a:xfrm>
          <a:prstGeom prst="rect">
            <a:avLst/>
          </a:prstGeo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DE2C381-C590-031B-FCD7-996DFDFAD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7899" y="1363832"/>
            <a:ext cx="3019425" cy="3586162"/>
          </a:xfrm>
        </p:spPr>
        <p:txBody>
          <a:bodyPr>
            <a:noAutofit/>
          </a:bodyPr>
          <a:lstStyle>
            <a:lvl1pPr marL="0" indent="0">
              <a:buNone/>
              <a:defRPr lang="nl-NL" sz="2200" kern="1200" baseline="0" dirty="0" smtClean="0">
                <a:solidFill>
                  <a:srgbClr val="00407A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>
              <a:buNone/>
              <a:defRPr lang="nl-BE" sz="2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“Click to add a quote”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F1ADCF9-052E-C3DE-7A7F-022FB2E1B0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98425" y="450850"/>
            <a:ext cx="4021138" cy="500063"/>
          </a:xfrm>
          <a:gradFill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</a:gradFill>
        </p:spPr>
        <p:txBody>
          <a:bodyPr anchor="ctr" anchorCtr="0"/>
          <a:lstStyle>
            <a:lvl1pPr marL="0" indent="0" algn="ctr">
              <a:buNone/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  <a:lvl2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2pPr>
            <a:lvl3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3pPr>
            <a:lvl4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4pPr>
            <a:lvl5pPr>
              <a:defRPr kumimoji="0" lang="nl-BE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Slide title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7E767E5-6A2B-0B6C-3509-30627B7F8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8754" y="4949994"/>
            <a:ext cx="3035283" cy="8001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nl-NL" sz="1400" kern="1200" dirty="0" smtClean="0">
                <a:solidFill>
                  <a:srgbClr val="00407A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First name Surname</a:t>
            </a:r>
          </a:p>
          <a:p>
            <a:pPr lvl="0"/>
            <a:r>
              <a:rPr lang="en-US" noProof="0"/>
              <a:t>Profession or field of study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2485362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rgbClr val="00407A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1D4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8736-5EEB-4447-B4AB-C97B81202612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24932D2-E201-B5AB-E2C3-F0EF59481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463" y="0"/>
            <a:ext cx="5143500" cy="62103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71A4374-CF54-379D-FD7F-64F907DD695F}"/>
              </a:ext>
            </a:extLst>
          </p:cNvPr>
          <p:cNvSpPr/>
          <p:nvPr userDrawn="1"/>
        </p:nvSpPr>
        <p:spPr>
          <a:xfrm>
            <a:off x="5143500" y="0"/>
            <a:ext cx="7048500" cy="6209999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EE17-8C52-431F-B2B7-D71B3022FC01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Picture 13" descr="Logo, icon&#10;&#10;Description automatically generated">
            <a:extLst>
              <a:ext uri="{FF2B5EF4-FFF2-40B4-BE49-F238E27FC236}">
                <a16:creationId xmlns:a16="http://schemas.microsoft.com/office/drawing/2014/main" id="{C1D1FC9E-A522-86C9-B031-5D09986B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885542" y="714882"/>
            <a:ext cx="1107896" cy="1107896"/>
          </a:xfrm>
          <a:prstGeom prst="rect">
            <a:avLst/>
          </a:prstGeo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DE2C381-C590-031B-FCD7-996DFDFAD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7899" y="1363832"/>
            <a:ext cx="3019425" cy="3586162"/>
          </a:xfrm>
        </p:spPr>
        <p:txBody>
          <a:bodyPr>
            <a:noAutofit/>
          </a:bodyPr>
          <a:lstStyle>
            <a:lvl1pPr marL="0" indent="0">
              <a:buNone/>
              <a:defRPr lang="nl-NL" sz="2200" kern="1200" baseline="0" dirty="0" smtClean="0">
                <a:solidFill>
                  <a:srgbClr val="00407A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>
              <a:buNone/>
              <a:defRPr lang="nl-BE" sz="2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“Click to add a quote”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7E767E5-6A2B-0B6C-3509-30627B7F8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8754" y="4949994"/>
            <a:ext cx="3035283" cy="8001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nl-NL" sz="1400" kern="1200" dirty="0" smtClean="0">
                <a:solidFill>
                  <a:srgbClr val="00407A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First name Surname</a:t>
            </a:r>
          </a:p>
          <a:p>
            <a:pPr lvl="0"/>
            <a:r>
              <a:rPr lang="en-US" noProof="0"/>
              <a:t>Profession or field of study</a:t>
            </a:r>
            <a:endParaRPr lang="en-GB" noProof="0"/>
          </a:p>
        </p:txBody>
      </p:sp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04441B2E-0808-B5B4-D1DF-7CD5860F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037" y="4770343"/>
            <a:ext cx="2459028" cy="1090894"/>
          </a:xfrm>
          <a:solidFill>
            <a:srgbClr val="DCE7F0">
              <a:alpha val="85000"/>
            </a:srgbClr>
          </a:solidFill>
          <a:ln>
            <a:noFill/>
          </a:ln>
          <a:effectLst>
            <a:innerShdw dist="88900" dir="135000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nl-BE" sz="1600" dirty="0">
                <a:solidFill>
                  <a:srgbClr val="00407A"/>
                </a:solidFill>
                <a:latin typeface="Arial" panose="020B0604020202020204"/>
              </a:defRPr>
            </a:lvl1pPr>
          </a:lstStyle>
          <a:p>
            <a:pPr marL="0"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noProof="0"/>
              <a:t>Slide title, a label or side note</a:t>
            </a:r>
          </a:p>
        </p:txBody>
      </p:sp>
    </p:spTree>
    <p:extLst>
      <p:ext uri="{BB962C8B-B14F-4D97-AF65-F5344CB8AC3E}">
        <p14:creationId xmlns:p14="http://schemas.microsoft.com/office/powerpoint/2010/main" val="107787035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24932D2-E201-B5AB-E2C3-F0EF59481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463" y="0"/>
            <a:ext cx="5143500" cy="62103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D5B7-2673-41B5-A551-1366050B47AA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Picture 13" descr="Logo, icon&#10;&#10;Description automatically generated">
            <a:extLst>
              <a:ext uri="{FF2B5EF4-FFF2-40B4-BE49-F238E27FC236}">
                <a16:creationId xmlns:a16="http://schemas.microsoft.com/office/drawing/2014/main" id="{C1D1FC9E-A522-86C9-B031-5D09986B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885542" y="714882"/>
            <a:ext cx="1107896" cy="1107896"/>
          </a:xfrm>
          <a:prstGeom prst="rect">
            <a:avLst/>
          </a:prstGeo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DE2C381-C590-031B-FCD7-996DFDFAD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7899" y="1363832"/>
            <a:ext cx="3019425" cy="3586162"/>
          </a:xfrm>
        </p:spPr>
        <p:txBody>
          <a:bodyPr>
            <a:noAutofit/>
          </a:bodyPr>
          <a:lstStyle>
            <a:lvl1pPr marL="0" indent="0">
              <a:buNone/>
              <a:defRPr lang="nl-NL" sz="2200" kern="1200" baseline="0" dirty="0" smtClean="0">
                <a:solidFill>
                  <a:srgbClr val="00407A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>
              <a:buNone/>
              <a:defRPr lang="nl-BE" sz="2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“Click to add a quote”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7E767E5-6A2B-0B6C-3509-30627B7F8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8754" y="4949994"/>
            <a:ext cx="3035283" cy="8001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nl-NL" sz="1400" kern="1200" dirty="0" smtClean="0">
                <a:solidFill>
                  <a:srgbClr val="00407A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First name Surname</a:t>
            </a:r>
          </a:p>
          <a:p>
            <a:pPr lvl="0"/>
            <a:r>
              <a:rPr lang="en-GB" noProof="0"/>
              <a:t>Profession or field of study</a:t>
            </a:r>
          </a:p>
        </p:txBody>
      </p:sp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04441B2E-0808-B5B4-D1DF-7CD5860F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037" y="4770343"/>
            <a:ext cx="2459028" cy="1090894"/>
          </a:xfrm>
          <a:solidFill>
            <a:srgbClr val="DCE7F0">
              <a:alpha val="85000"/>
            </a:srgbClr>
          </a:solidFill>
          <a:ln>
            <a:noFill/>
          </a:ln>
          <a:effectLst>
            <a:innerShdw dist="88900" dir="13500000">
              <a:srgbClr val="00407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nl-BE" sz="1600" dirty="0">
                <a:solidFill>
                  <a:srgbClr val="00407A"/>
                </a:solidFill>
                <a:latin typeface="Arial" panose="020B0604020202020204"/>
              </a:defRPr>
            </a:lvl1pPr>
          </a:lstStyle>
          <a:p>
            <a:pPr marL="0"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noProof="0"/>
              <a:t>Slide title, a label or side note</a:t>
            </a:r>
          </a:p>
        </p:txBody>
      </p:sp>
    </p:spTree>
    <p:extLst>
      <p:ext uri="{BB962C8B-B14F-4D97-AF65-F5344CB8AC3E}">
        <p14:creationId xmlns:p14="http://schemas.microsoft.com/office/powerpoint/2010/main" val="2855245030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F0DCC63F-B300-AB1B-4831-726729E6915C}"/>
              </a:ext>
            </a:extLst>
          </p:cNvPr>
          <p:cNvSpPr/>
          <p:nvPr userDrawn="1"/>
        </p:nvSpPr>
        <p:spPr>
          <a:xfrm>
            <a:off x="0" y="-104824"/>
            <a:ext cx="12192000" cy="6314823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D7AC-9035-4C12-853D-614051979E24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DE2C381-C590-031B-FCD7-996DFDFAD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8368" y="2364877"/>
            <a:ext cx="4895264" cy="3586162"/>
          </a:xfrm>
        </p:spPr>
        <p:txBody>
          <a:bodyPr>
            <a:noAutofit/>
          </a:bodyPr>
          <a:lstStyle>
            <a:lvl1pPr marL="0" indent="0">
              <a:buNone/>
              <a:defRPr lang="nl-BE" sz="2400" kern="1200" baseline="0" dirty="0">
                <a:solidFill>
                  <a:srgbClr val="00407A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>
              <a:buNone/>
              <a:defRPr lang="nl-BE" sz="2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“Click to add a quote”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7E767E5-6A2B-0B6C-3509-30627B7F8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8368" y="5156257"/>
            <a:ext cx="3035283" cy="8001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nl-NL" sz="1400" kern="1200" dirty="0" smtClean="0">
                <a:solidFill>
                  <a:srgbClr val="00407A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First name Surname</a:t>
            </a:r>
          </a:p>
          <a:p>
            <a:pPr lvl="0"/>
            <a:r>
              <a:rPr lang="en-GB" noProof="0"/>
              <a:t>Profession or field of study</a:t>
            </a:r>
          </a:p>
        </p:txBody>
      </p:sp>
      <p:sp>
        <p:nvSpPr>
          <p:cNvPr id="3" name="Tijdelijke aanduiding voor tekst 18">
            <a:extLst>
              <a:ext uri="{FF2B5EF4-FFF2-40B4-BE49-F238E27FC236}">
                <a16:creationId xmlns:a16="http://schemas.microsoft.com/office/drawing/2014/main" id="{EC3FD50C-0E24-971E-C86D-5CE546E9B5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98425" y="450850"/>
            <a:ext cx="4021138" cy="500063"/>
          </a:xfrm>
          <a:gradFill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</a:gradFill>
        </p:spPr>
        <p:txBody>
          <a:bodyPr anchor="ctr" anchorCtr="0"/>
          <a:lstStyle>
            <a:lvl1pPr marL="0" indent="0" algn="ctr">
              <a:buNone/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  <a:lvl2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2pPr>
            <a:lvl3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3pPr>
            <a:lvl4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4pPr>
            <a:lvl5pPr>
              <a:defRPr kumimoji="0" lang="nl-BE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Slide title</a:t>
            </a:r>
          </a:p>
        </p:txBody>
      </p:sp>
      <p:pic>
        <p:nvPicPr>
          <p:cNvPr id="10" name="Picture 13" descr="Logo, icon&#10;&#10;Description automatically generated">
            <a:extLst>
              <a:ext uri="{FF2B5EF4-FFF2-40B4-BE49-F238E27FC236}">
                <a16:creationId xmlns:a16="http://schemas.microsoft.com/office/drawing/2014/main" id="{292478E6-BEAA-CFBE-5587-928B9EB28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291802" y="1552920"/>
            <a:ext cx="1107896" cy="11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06480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C6B-0EBA-47CB-9963-258E4B5909B3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DE2C381-C590-031B-FCD7-996DFDFAD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8368" y="2364877"/>
            <a:ext cx="4895264" cy="3586162"/>
          </a:xfrm>
        </p:spPr>
        <p:txBody>
          <a:bodyPr>
            <a:noAutofit/>
          </a:bodyPr>
          <a:lstStyle>
            <a:lvl1pPr marL="0" indent="0">
              <a:buNone/>
              <a:defRPr lang="nl-BE" sz="2400" kern="1200" baseline="0" dirty="0">
                <a:solidFill>
                  <a:srgbClr val="00407A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>
              <a:buNone/>
              <a:defRPr lang="nl-NL" sz="2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>
              <a:buNone/>
              <a:defRPr lang="nl-BE" sz="2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“Click here to add a quote”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7E767E5-6A2B-0B6C-3509-30627B7F8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8368" y="5156257"/>
            <a:ext cx="3035283" cy="8001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nl-NL" sz="1400" kern="1200" dirty="0" smtClean="0">
                <a:solidFill>
                  <a:srgbClr val="00407A"/>
                </a:solidFill>
                <a:latin typeface="+mn-lt"/>
                <a:ea typeface="+mn-ea"/>
                <a:cs typeface="+mn-cs"/>
              </a:defRPr>
            </a:lvl1pPr>
            <a:lvl2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nl-NL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First name Surname</a:t>
            </a:r>
          </a:p>
          <a:p>
            <a:pPr lvl="0"/>
            <a:r>
              <a:rPr lang="en-GB" noProof="0"/>
              <a:t>Profession or field of study</a:t>
            </a:r>
          </a:p>
        </p:txBody>
      </p:sp>
      <p:sp>
        <p:nvSpPr>
          <p:cNvPr id="3" name="Tijdelijke aanduiding voor tekst 18">
            <a:extLst>
              <a:ext uri="{FF2B5EF4-FFF2-40B4-BE49-F238E27FC236}">
                <a16:creationId xmlns:a16="http://schemas.microsoft.com/office/drawing/2014/main" id="{EC3FD50C-0E24-971E-C86D-5CE546E9B5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98425" y="450850"/>
            <a:ext cx="4021138" cy="500063"/>
          </a:xfrm>
          <a:gradFill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</a:gradFill>
        </p:spPr>
        <p:txBody>
          <a:bodyPr anchor="ctr" anchorCtr="0"/>
          <a:lstStyle>
            <a:lvl1pPr marL="0" indent="0" algn="ctr">
              <a:buNone/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  <a:lvl2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2pPr>
            <a:lvl3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3pPr>
            <a:lvl4pPr>
              <a:defRPr kumimoji="0" lang="nl-NL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4pPr>
            <a:lvl5pPr>
              <a:defRPr kumimoji="0" lang="nl-BE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Slide title</a:t>
            </a:r>
          </a:p>
        </p:txBody>
      </p:sp>
      <p:pic>
        <p:nvPicPr>
          <p:cNvPr id="10" name="Picture 13" descr="Logo, icon&#10;&#10;Description automatically generated">
            <a:extLst>
              <a:ext uri="{FF2B5EF4-FFF2-40B4-BE49-F238E27FC236}">
                <a16:creationId xmlns:a16="http://schemas.microsoft.com/office/drawing/2014/main" id="{292478E6-BEAA-CFBE-5587-928B9EB28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291802" y="1552920"/>
            <a:ext cx="1107896" cy="11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50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A computer monitor with a black screen&#10;&#10;Description automatically generated">
            <a:extLst>
              <a:ext uri="{FF2B5EF4-FFF2-40B4-BE49-F238E27FC236}">
                <a16:creationId xmlns:a16="http://schemas.microsoft.com/office/drawing/2014/main" id="{603DF3CD-4D4C-62AD-BCDE-362875AA2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68" t="45674" r="7300" b="17873"/>
          <a:stretch/>
        </p:blipFill>
        <p:spPr>
          <a:xfrm>
            <a:off x="958970" y="1697476"/>
            <a:ext cx="4554514" cy="3463047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F754-4CB5-4C4E-BAD0-FAB0E7008C37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953CAD4-B0CF-09B1-EBC9-29DE3E25BC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2525" y="1914525"/>
            <a:ext cx="4088069" cy="2185988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2532DECC-AA55-D2D6-D633-25CD70AEB6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1063" y="1949932"/>
            <a:ext cx="5770562" cy="230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nl-NL" sz="1600" b="0" i="0" kern="1200" dirty="0" smtClean="0">
                <a:solidFill>
                  <a:srgbClr val="00407A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>
              <a:defRPr lang="nl-BE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105841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A computer monitor with a black screen&#10;&#10;Description automatically generated">
            <a:extLst>
              <a:ext uri="{FF2B5EF4-FFF2-40B4-BE49-F238E27FC236}">
                <a16:creationId xmlns:a16="http://schemas.microsoft.com/office/drawing/2014/main" id="{603DF3CD-4D4C-62AD-BCDE-362875AA2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68" t="45674" r="7300" b="17873"/>
          <a:stretch/>
        </p:blipFill>
        <p:spPr>
          <a:xfrm>
            <a:off x="958970" y="1697476"/>
            <a:ext cx="4554514" cy="3463047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8725-33DB-400F-8859-62EE9BB30B0B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953CAD4-B0CF-09B1-EBC9-29DE3E25BC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9038" y="1914525"/>
            <a:ext cx="4051556" cy="2152650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2532DECC-AA55-D2D6-D633-25CD70AEB6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1063" y="1949932"/>
            <a:ext cx="5770562" cy="230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nl-NL" sz="1600" b="0" i="0" kern="1200" dirty="0" smtClean="0">
                <a:solidFill>
                  <a:srgbClr val="00407A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>
              <a:defRPr lang="nl-BE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54698644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2">
            <a:extLst>
              <a:ext uri="{FF2B5EF4-FFF2-40B4-BE49-F238E27FC236}">
                <a16:creationId xmlns:a16="http://schemas.microsoft.com/office/drawing/2014/main" id="{A8EBFD36-36A4-A29C-92AF-DA1BEAB9087D}"/>
              </a:ext>
            </a:extLst>
          </p:cNvPr>
          <p:cNvSpPr>
            <a:spLocks/>
          </p:cNvSpPr>
          <p:nvPr userDrawn="1"/>
        </p:nvSpPr>
        <p:spPr>
          <a:xfrm>
            <a:off x="0" y="-666569"/>
            <a:ext cx="12192000" cy="4348264"/>
          </a:xfrm>
          <a:prstGeom prst="rect">
            <a:avLst/>
          </a:prstGeom>
          <a:solidFill>
            <a:srgbClr val="00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701C99F3-B517-8710-F630-5C06BA2CDFC5}"/>
              </a:ext>
            </a:extLst>
          </p:cNvPr>
          <p:cNvSpPr>
            <a:spLocks/>
          </p:cNvSpPr>
          <p:nvPr userDrawn="1"/>
        </p:nvSpPr>
        <p:spPr>
          <a:xfrm>
            <a:off x="0" y="3671864"/>
            <a:ext cx="12192000" cy="3186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nl-BE" sz="1000" kern="1200" baseline="0" smtClean="0">
                <a:solidFill>
                  <a:srgbClr val="00407A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828B935F-61E7-4CFE-BA19-218ADB825128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BE" sz="1000" kern="1200" baseline="0" dirty="0" smtClean="0">
                <a:solidFill>
                  <a:srgbClr val="00407A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pic>
        <p:nvPicPr>
          <p:cNvPr id="21" name="Picture 18" descr="A computer monitor with a black screen&#10;&#10;Description automatically generated">
            <a:extLst>
              <a:ext uri="{FF2B5EF4-FFF2-40B4-BE49-F238E27FC236}">
                <a16:creationId xmlns:a16="http://schemas.microsoft.com/office/drawing/2014/main" id="{CDFABFD6-2BE8-BB50-E123-AF3A65670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68" t="45674" r="7300" b="17873"/>
          <a:stretch/>
        </p:blipFill>
        <p:spPr>
          <a:xfrm>
            <a:off x="2248555" y="2433443"/>
            <a:ext cx="4554514" cy="3463047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nl-BE" sz="1000" kern="1200" baseline="0" smtClean="0">
                <a:solidFill>
                  <a:srgbClr val="00407A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CF179DAE-D0A6-40C3-B8BC-6A97C268D03A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16BE4FF-0ED6-4E7D-3965-FC2CEA9C1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16" name="Tijdelijke aanduiding voor afbeelding 11">
            <a:extLst>
              <a:ext uri="{FF2B5EF4-FFF2-40B4-BE49-F238E27FC236}">
                <a16:creationId xmlns:a16="http://schemas.microsoft.com/office/drawing/2014/main" id="{E293FD39-4E84-A0DF-33C3-5E414A8C78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78624" y="2657475"/>
            <a:ext cx="4051556" cy="2157940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C62B1-D386-737A-EA5F-8F1A24F38541}"/>
              </a:ext>
            </a:extLst>
          </p:cNvPr>
          <p:cNvSpPr txBox="1"/>
          <p:nvPr userDrawn="1"/>
        </p:nvSpPr>
        <p:spPr>
          <a:xfrm>
            <a:off x="5662213" y="912946"/>
            <a:ext cx="201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noProof="0">
                <a:solidFill>
                  <a:srgbClr val="005E7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b="0" i="0" noProof="0" err="1">
                <a:solidFill>
                  <a:srgbClr val="005E7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 b="0" i="0" noProof="0">
                <a:solidFill>
                  <a:srgbClr val="005E7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b="0" i="0" noProof="0" err="1">
                <a:solidFill>
                  <a:srgbClr val="005E7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 noProof="0">
              <a:solidFill>
                <a:srgbClr val="005E77"/>
              </a:solidFill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C265CA9-DDCE-7A17-9767-950772F53773}"/>
              </a:ext>
            </a:extLst>
          </p:cNvPr>
          <p:cNvSpPr/>
          <p:nvPr userDrawn="1"/>
        </p:nvSpPr>
        <p:spPr>
          <a:xfrm>
            <a:off x="4818448" y="800081"/>
            <a:ext cx="4026222" cy="1911245"/>
          </a:xfrm>
          <a:custGeom>
            <a:avLst/>
            <a:gdLst>
              <a:gd name="connsiteX0" fmla="*/ 0 w 4026222"/>
              <a:gd name="connsiteY0" fmla="*/ 0 h 1626744"/>
              <a:gd name="connsiteX1" fmla="*/ 671037 w 4026222"/>
              <a:gd name="connsiteY1" fmla="*/ 0 h 1626744"/>
              <a:gd name="connsiteX2" fmla="*/ 671037 w 4026222"/>
              <a:gd name="connsiteY2" fmla="*/ 0 h 1626744"/>
              <a:gd name="connsiteX3" fmla="*/ 1677593 w 4026222"/>
              <a:gd name="connsiteY3" fmla="*/ 0 h 1626744"/>
              <a:gd name="connsiteX4" fmla="*/ 4026222 w 4026222"/>
              <a:gd name="connsiteY4" fmla="*/ 0 h 1626744"/>
              <a:gd name="connsiteX5" fmla="*/ 4026222 w 4026222"/>
              <a:gd name="connsiteY5" fmla="*/ 948934 h 1626744"/>
              <a:gd name="connsiteX6" fmla="*/ 4026222 w 4026222"/>
              <a:gd name="connsiteY6" fmla="*/ 948934 h 1626744"/>
              <a:gd name="connsiteX7" fmla="*/ 4026222 w 4026222"/>
              <a:gd name="connsiteY7" fmla="*/ 1355620 h 1626744"/>
              <a:gd name="connsiteX8" fmla="*/ 4026222 w 4026222"/>
              <a:gd name="connsiteY8" fmla="*/ 1626744 h 1626744"/>
              <a:gd name="connsiteX9" fmla="*/ 1677593 w 4026222"/>
              <a:gd name="connsiteY9" fmla="*/ 1626744 h 1626744"/>
              <a:gd name="connsiteX10" fmla="*/ 1184233 w 4026222"/>
              <a:gd name="connsiteY10" fmla="*/ 1911245 h 1626744"/>
              <a:gd name="connsiteX11" fmla="*/ 671037 w 4026222"/>
              <a:gd name="connsiteY11" fmla="*/ 1626744 h 1626744"/>
              <a:gd name="connsiteX12" fmla="*/ 0 w 4026222"/>
              <a:gd name="connsiteY12" fmla="*/ 1626744 h 1626744"/>
              <a:gd name="connsiteX13" fmla="*/ 0 w 4026222"/>
              <a:gd name="connsiteY13" fmla="*/ 1355620 h 1626744"/>
              <a:gd name="connsiteX14" fmla="*/ 0 w 4026222"/>
              <a:gd name="connsiteY14" fmla="*/ 948934 h 1626744"/>
              <a:gd name="connsiteX15" fmla="*/ 0 w 4026222"/>
              <a:gd name="connsiteY15" fmla="*/ 948934 h 1626744"/>
              <a:gd name="connsiteX16" fmla="*/ 0 w 4026222"/>
              <a:gd name="connsiteY16" fmla="*/ 0 h 1626744"/>
              <a:gd name="connsiteX0" fmla="*/ 0 w 4026222"/>
              <a:gd name="connsiteY0" fmla="*/ 0 h 1911245"/>
              <a:gd name="connsiteX1" fmla="*/ 671037 w 4026222"/>
              <a:gd name="connsiteY1" fmla="*/ 0 h 1911245"/>
              <a:gd name="connsiteX2" fmla="*/ 671037 w 4026222"/>
              <a:gd name="connsiteY2" fmla="*/ 0 h 1911245"/>
              <a:gd name="connsiteX3" fmla="*/ 1677593 w 4026222"/>
              <a:gd name="connsiteY3" fmla="*/ 0 h 1911245"/>
              <a:gd name="connsiteX4" fmla="*/ 4026222 w 4026222"/>
              <a:gd name="connsiteY4" fmla="*/ 0 h 1911245"/>
              <a:gd name="connsiteX5" fmla="*/ 4026222 w 4026222"/>
              <a:gd name="connsiteY5" fmla="*/ 948934 h 1911245"/>
              <a:gd name="connsiteX6" fmla="*/ 4026222 w 4026222"/>
              <a:gd name="connsiteY6" fmla="*/ 948934 h 1911245"/>
              <a:gd name="connsiteX7" fmla="*/ 4026222 w 4026222"/>
              <a:gd name="connsiteY7" fmla="*/ 1355620 h 1911245"/>
              <a:gd name="connsiteX8" fmla="*/ 4026222 w 4026222"/>
              <a:gd name="connsiteY8" fmla="*/ 1626744 h 1911245"/>
              <a:gd name="connsiteX9" fmla="*/ 1471116 w 4026222"/>
              <a:gd name="connsiteY9" fmla="*/ 1626744 h 1911245"/>
              <a:gd name="connsiteX10" fmla="*/ 1184233 w 4026222"/>
              <a:gd name="connsiteY10" fmla="*/ 1911245 h 1911245"/>
              <a:gd name="connsiteX11" fmla="*/ 671037 w 4026222"/>
              <a:gd name="connsiteY11" fmla="*/ 1626744 h 1911245"/>
              <a:gd name="connsiteX12" fmla="*/ 0 w 4026222"/>
              <a:gd name="connsiteY12" fmla="*/ 1626744 h 1911245"/>
              <a:gd name="connsiteX13" fmla="*/ 0 w 4026222"/>
              <a:gd name="connsiteY13" fmla="*/ 1355620 h 1911245"/>
              <a:gd name="connsiteX14" fmla="*/ 0 w 4026222"/>
              <a:gd name="connsiteY14" fmla="*/ 948934 h 1911245"/>
              <a:gd name="connsiteX15" fmla="*/ 0 w 4026222"/>
              <a:gd name="connsiteY15" fmla="*/ 948934 h 1911245"/>
              <a:gd name="connsiteX16" fmla="*/ 0 w 4026222"/>
              <a:gd name="connsiteY16" fmla="*/ 0 h 1911245"/>
              <a:gd name="connsiteX0" fmla="*/ 0 w 4026222"/>
              <a:gd name="connsiteY0" fmla="*/ 0 h 1911245"/>
              <a:gd name="connsiteX1" fmla="*/ 671037 w 4026222"/>
              <a:gd name="connsiteY1" fmla="*/ 0 h 1911245"/>
              <a:gd name="connsiteX2" fmla="*/ 671037 w 4026222"/>
              <a:gd name="connsiteY2" fmla="*/ 0 h 1911245"/>
              <a:gd name="connsiteX3" fmla="*/ 1677593 w 4026222"/>
              <a:gd name="connsiteY3" fmla="*/ 0 h 1911245"/>
              <a:gd name="connsiteX4" fmla="*/ 4026222 w 4026222"/>
              <a:gd name="connsiteY4" fmla="*/ 0 h 1911245"/>
              <a:gd name="connsiteX5" fmla="*/ 4026222 w 4026222"/>
              <a:gd name="connsiteY5" fmla="*/ 948934 h 1911245"/>
              <a:gd name="connsiteX6" fmla="*/ 4026222 w 4026222"/>
              <a:gd name="connsiteY6" fmla="*/ 948934 h 1911245"/>
              <a:gd name="connsiteX7" fmla="*/ 4026222 w 4026222"/>
              <a:gd name="connsiteY7" fmla="*/ 1355620 h 1911245"/>
              <a:gd name="connsiteX8" fmla="*/ 4026222 w 4026222"/>
              <a:gd name="connsiteY8" fmla="*/ 1626744 h 1911245"/>
              <a:gd name="connsiteX9" fmla="*/ 1471116 w 4026222"/>
              <a:gd name="connsiteY9" fmla="*/ 1626744 h 1911245"/>
              <a:gd name="connsiteX10" fmla="*/ 1184233 w 4026222"/>
              <a:gd name="connsiteY10" fmla="*/ 1911245 h 1911245"/>
              <a:gd name="connsiteX11" fmla="*/ 857850 w 4026222"/>
              <a:gd name="connsiteY11" fmla="*/ 1646409 h 1911245"/>
              <a:gd name="connsiteX12" fmla="*/ 0 w 4026222"/>
              <a:gd name="connsiteY12" fmla="*/ 1626744 h 1911245"/>
              <a:gd name="connsiteX13" fmla="*/ 0 w 4026222"/>
              <a:gd name="connsiteY13" fmla="*/ 1355620 h 1911245"/>
              <a:gd name="connsiteX14" fmla="*/ 0 w 4026222"/>
              <a:gd name="connsiteY14" fmla="*/ 948934 h 1911245"/>
              <a:gd name="connsiteX15" fmla="*/ 0 w 4026222"/>
              <a:gd name="connsiteY15" fmla="*/ 948934 h 1911245"/>
              <a:gd name="connsiteX16" fmla="*/ 0 w 4026222"/>
              <a:gd name="connsiteY16" fmla="*/ 0 h 19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6222" h="1911245">
                <a:moveTo>
                  <a:pt x="0" y="0"/>
                </a:moveTo>
                <a:lnTo>
                  <a:pt x="671037" y="0"/>
                </a:lnTo>
                <a:lnTo>
                  <a:pt x="671037" y="0"/>
                </a:lnTo>
                <a:lnTo>
                  <a:pt x="1677593" y="0"/>
                </a:lnTo>
                <a:lnTo>
                  <a:pt x="4026222" y="0"/>
                </a:lnTo>
                <a:lnTo>
                  <a:pt x="4026222" y="948934"/>
                </a:lnTo>
                <a:lnTo>
                  <a:pt x="4026222" y="948934"/>
                </a:lnTo>
                <a:lnTo>
                  <a:pt x="4026222" y="1355620"/>
                </a:lnTo>
                <a:lnTo>
                  <a:pt x="4026222" y="1626744"/>
                </a:lnTo>
                <a:lnTo>
                  <a:pt x="1471116" y="1626744"/>
                </a:lnTo>
                <a:lnTo>
                  <a:pt x="1184233" y="1911245"/>
                </a:lnTo>
                <a:lnTo>
                  <a:pt x="857850" y="1646409"/>
                </a:lnTo>
                <a:lnTo>
                  <a:pt x="0" y="1626744"/>
                </a:lnTo>
                <a:lnTo>
                  <a:pt x="0" y="1355620"/>
                </a:lnTo>
                <a:lnTo>
                  <a:pt x="0" y="948934"/>
                </a:lnTo>
                <a:lnTo>
                  <a:pt x="0" y="94893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407A"/>
              </a:solidFill>
            </a:endParaRP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22E2B76-1899-E0E4-B7D0-91140D2BE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2446" y="943950"/>
            <a:ext cx="3578225" cy="1117600"/>
          </a:xfrm>
        </p:spPr>
        <p:txBody>
          <a:bodyPr/>
          <a:lstStyle>
            <a:lvl1pPr marL="0" indent="0">
              <a:buNone/>
              <a:defRPr lang="nl-NL" sz="1400" b="0" i="0" kern="1200" dirty="0" smtClean="0">
                <a:solidFill>
                  <a:srgbClr val="00407A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lang="nl-NL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>
              <a:defRPr lang="nl-NL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>
              <a:defRPr lang="nl-NL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>
              <a:defRPr lang="nl-BE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2174989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_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88FA8A38-AECD-A227-42B4-8DB69C38A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889" t="16112" r="19382" b="16250"/>
          <a:stretch/>
        </p:blipFill>
        <p:spPr>
          <a:xfrm>
            <a:off x="2712931" y="789519"/>
            <a:ext cx="2381250" cy="4638675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2532DECC-AA55-D2D6-D633-25CD70AEB6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4181" y="2046883"/>
            <a:ext cx="5932619" cy="230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nl-NL" sz="1600" b="0" i="0" kern="1200" dirty="0" smtClean="0">
                <a:solidFill>
                  <a:srgbClr val="00407A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>
              <a:defRPr lang="nl-BE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FE58-5C5C-4A51-8EFD-0EA27534B8F8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953CAD4-B0CF-09B1-EBC9-29DE3E25BC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00018" y="967999"/>
            <a:ext cx="2010211" cy="4335521"/>
          </a:xfrm>
          <a:prstGeom prst="flowChartAlternateProcess">
            <a:avLst/>
          </a:prstGeo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28462858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88FA8A38-AECD-A227-42B4-8DB69C38A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889" t="16112" r="19382" b="16250"/>
          <a:stretch/>
        </p:blipFill>
        <p:spPr>
          <a:xfrm>
            <a:off x="2712931" y="789519"/>
            <a:ext cx="2381250" cy="4638675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2532DECC-AA55-D2D6-D633-25CD70AEB6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4181" y="2046883"/>
            <a:ext cx="5932619" cy="230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nl-NL" sz="1600" b="0" i="0" kern="1200" dirty="0" smtClean="0">
                <a:solidFill>
                  <a:srgbClr val="00407A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>
              <a:defRPr lang="nl-NL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>
              <a:defRPr lang="nl-BE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EBAB-9558-44EF-B886-2ED6EE2B6B28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1953CAD4-B0CF-09B1-EBC9-29DE3E25BC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00018" y="967999"/>
            <a:ext cx="2010211" cy="4335521"/>
          </a:xfrm>
          <a:prstGeom prst="flowChartAlternateProcess">
            <a:avLst/>
          </a:prstGeo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5839573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1D4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BBCB-9C9B-4449-9A10-E70CD3FF9D39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>
            <a:lvl1pPr>
              <a:defRPr>
                <a:solidFill>
                  <a:srgbClr val="001D4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1421-6CC1-4D8B-BBFD-0E37F4BFAC71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BD3C-DF71-47BD-8417-F4C62A14FE3D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B602-AC21-4038-81F9-3716AD07B631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396-E424-499E-AFB1-93635583EFC4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407A"/>
              </a:gs>
              <a:gs pos="2000">
                <a:srgbClr val="001D4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0AC0-7D78-4F44-A1E0-06BB78545BF6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3" name="Afbeelding 7">
            <a:extLst>
              <a:ext uri="{FF2B5EF4-FFF2-40B4-BE49-F238E27FC236}">
                <a16:creationId xmlns:a16="http://schemas.microsoft.com/office/drawing/2014/main" id="{594DAEA3-156A-5894-B5E2-99903C34B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gradFill flip="none" rotWithShape="1"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B7D4D9F-16AF-4305-8056-F35A9D83D57C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rgbClr val="001D4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gradFill flip="none" rotWithShape="1"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5225664A-54D0-4698-BE8A-E89EFF81667D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rgbClr val="001D4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gradFill flip="none" rotWithShape="1"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>
              <a:gradFill flip="none" rotWithShape="1">
                <a:gsLst>
                  <a:gs pos="0">
                    <a:srgbClr val="001D41"/>
                  </a:gs>
                  <a:gs pos="100000">
                    <a:srgbClr val="001E41">
                      <a:lumMod val="90000"/>
                      <a:lumOff val="10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4A17C01-FD06-47CF-997A-10DE37080272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3478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702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rgbClr val="001D4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gradFill flip="none" rotWithShape="1"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>
              <a:gradFill flip="none" rotWithShape="1">
                <a:gsLst>
                  <a:gs pos="0">
                    <a:srgbClr val="001D41"/>
                  </a:gs>
                  <a:gs pos="100000">
                    <a:srgbClr val="00336D"/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3CB032D5-B836-402C-9CF1-38CA85755977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697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2" r:id="rId3"/>
    <p:sldLayoutId id="2147483710" r:id="rId4"/>
    <p:sldLayoutId id="2147483713" r:id="rId5"/>
    <p:sldLayoutId id="2147483714" r:id="rId6"/>
    <p:sldLayoutId id="2147483715" r:id="rId7"/>
    <p:sldLayoutId id="2147483716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rgbClr val="001D4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gradFill flip="none" rotWithShape="1"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34381734-7DE6-45AB-8DD1-737538C64A1A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221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rgbClr val="001D4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gradFill flip="none" rotWithShape="1"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1D91B56-CEE0-4ED3-AD35-B24127482F20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707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rgbClr val="001D4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gradFill flip="none" rotWithShape="1">
            <a:gsLst>
              <a:gs pos="0">
                <a:srgbClr val="00407A"/>
              </a:gs>
              <a:gs pos="100000">
                <a:srgbClr val="001D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BE" sz="1000" kern="1200" baseline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6B93D0F2-1948-4166-B189-2B1F8FEDF9E1}" type="datetime1">
              <a:rPr lang="en-GB" noProof="0" smtClean="0"/>
              <a:t>18/05/2026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lang="nl-NL" sz="1000" kern="1200" baseline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GB"/>
              <a:t>Department of Computer Science, Numerical Analysis and Applied Mathematics </a:t>
            </a:r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nl-NL" sz="1000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3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rgbClr val="001D4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rgbClr val="001D4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1D4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63E2F9F-FB7A-9F6F-0E6D-85F93E868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609165" cy="16559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Homam </a:t>
            </a:r>
            <a:r>
              <a:rPr lang="en-US" sz="2000" err="1">
                <a:latin typeface="Arial"/>
                <a:cs typeface="Arial"/>
              </a:rPr>
              <a:t>Khatirzad</a:t>
            </a:r>
            <a:r>
              <a:rPr lang="en-US" sz="2000">
                <a:latin typeface="Arial"/>
                <a:cs typeface="Arial"/>
              </a:rPr>
              <a:t> Baboli</a:t>
            </a:r>
            <a:r>
              <a:rPr lang="en-US" sz="2000" baseline="30000">
                <a:latin typeface="Arial"/>
                <a:cs typeface="Arial"/>
              </a:rPr>
              <a:t>1</a:t>
            </a:r>
            <a:r>
              <a:rPr lang="en-US" sz="2000">
                <a:latin typeface="Arial"/>
                <a:cs typeface="Arial"/>
              </a:rPr>
              <a:t>, Hans Janssen</a:t>
            </a:r>
            <a:r>
              <a:rPr lang="en-US" sz="2000" baseline="30000">
                <a:latin typeface="Arial"/>
                <a:cs typeface="Arial"/>
              </a:rPr>
              <a:t>2</a:t>
            </a:r>
            <a:r>
              <a:rPr lang="en-US" sz="2000">
                <a:latin typeface="Arial"/>
                <a:cs typeface="Arial"/>
              </a:rPr>
              <a:t>, Stefan Vandewalle</a:t>
            </a:r>
            <a:r>
              <a:rPr lang="en-US" sz="2000" baseline="30000">
                <a:latin typeface="Arial"/>
                <a:cs typeface="Arial"/>
              </a:rPr>
              <a:t>1</a:t>
            </a:r>
          </a:p>
          <a:p>
            <a:endParaRPr lang="en-US" sz="1600" baseline="30000">
              <a:latin typeface="Arial"/>
              <a:cs typeface="Arial"/>
            </a:endParaRPr>
          </a:p>
          <a:p>
            <a:r>
              <a:rPr lang="en-US" sz="1600" baseline="30000">
                <a:latin typeface="Arial"/>
                <a:cs typeface="Arial"/>
              </a:rPr>
              <a:t>1 </a:t>
            </a:r>
            <a:r>
              <a:rPr lang="en-US" sz="1600">
                <a:latin typeface="Arial"/>
                <a:cs typeface="Arial"/>
              </a:rPr>
              <a:t>Department of Computer Science, Numerical Analysis and Applied Mathematics</a:t>
            </a:r>
            <a:endParaRPr lang="en-US" sz="1600">
              <a:cs typeface="Arial"/>
            </a:endParaRPr>
          </a:p>
          <a:p>
            <a:r>
              <a:rPr lang="en-US" sz="1600" baseline="30000">
                <a:latin typeface="Arial"/>
                <a:cs typeface="Arial"/>
              </a:rPr>
              <a:t>2 </a:t>
            </a:r>
            <a:r>
              <a:rPr lang="en-US" sz="1600">
                <a:latin typeface="Arial"/>
                <a:cs typeface="Arial"/>
              </a:rPr>
              <a:t>Department of Civil Engineering, Building Physics and Sustainable Design</a:t>
            </a:r>
            <a:endParaRPr lang="en-US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03388-52BA-B761-539F-FE176FED4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Improved Invasion Percolation Algorithm with Trapping for Pore Network Modeling</a:t>
            </a:r>
            <a:endParaRPr lang="en-US">
              <a:cs typeface="Arial" charset="0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EB979-5E32-0021-97E4-EA87C620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718" t="4615" r="37404" b="-4615"/>
          <a:stretch>
            <a:fillRect/>
          </a:stretch>
        </p:blipFill>
        <p:spPr>
          <a:xfrm>
            <a:off x="8623537" y="648327"/>
            <a:ext cx="3565537" cy="6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1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F35AF-9946-39C9-9A21-04FBA1486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99652-4A10-1663-3D2F-D5ABD5E9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01231-5EAA-E093-B270-74578E93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9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2EC2E-55DD-11AD-95B2-8D541F15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Results: moisture content and permeability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FDF04-93C6-62B3-F9EF-62472A6370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26" t="123248" r="-7412" b="-67692"/>
          <a:stretch>
            <a:fillRect/>
          </a:stretch>
        </p:blipFill>
        <p:spPr>
          <a:xfrm>
            <a:off x="3034811" y="7830853"/>
            <a:ext cx="8825470" cy="275097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15EC11-FB99-F685-94CD-B803895AD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51581"/>
              </p:ext>
            </p:extLst>
          </p:nvPr>
        </p:nvGraphicFramePr>
        <p:xfrm>
          <a:off x="6326606" y="2326104"/>
          <a:ext cx="5680544" cy="17595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83546">
                  <a:extLst>
                    <a:ext uri="{9D8B030D-6E8A-4147-A177-3AD203B41FA5}">
                      <a16:colId xmlns:a16="http://schemas.microsoft.com/office/drawing/2014/main" val="1645037603"/>
                    </a:ext>
                  </a:extLst>
                </a:gridCol>
                <a:gridCol w="1306634">
                  <a:extLst>
                    <a:ext uri="{9D8B030D-6E8A-4147-A177-3AD203B41FA5}">
                      <a16:colId xmlns:a16="http://schemas.microsoft.com/office/drawing/2014/main" val="1115952684"/>
                    </a:ext>
                  </a:extLst>
                </a:gridCol>
                <a:gridCol w="1465384">
                  <a:extLst>
                    <a:ext uri="{9D8B030D-6E8A-4147-A177-3AD203B41FA5}">
                      <a16:colId xmlns:a16="http://schemas.microsoft.com/office/drawing/2014/main" val="2495571025"/>
                    </a:ext>
                  </a:extLst>
                </a:gridCol>
                <a:gridCol w="924980">
                  <a:extLst>
                    <a:ext uri="{9D8B030D-6E8A-4147-A177-3AD203B41FA5}">
                      <a16:colId xmlns:a16="http://schemas.microsoft.com/office/drawing/2014/main" val="3065952883"/>
                    </a:ext>
                  </a:extLst>
                </a:gridCol>
              </a:tblGrid>
              <a:tr h="58777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Network size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Runtime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(old algorithm)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Runtime 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 algorithm</a:t>
                      </a: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Efficiency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22626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bodies: ~72K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throats: ~78K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~ 25 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4 sec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99.7%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729757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bodies: ~132K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throats: ~114K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~ 44 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5 sec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99.8%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57190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39770B3-2EE9-3805-0CD7-044618A06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6" y="1353552"/>
            <a:ext cx="5564606" cy="4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3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1B7A6-6629-90AC-6A3B-AB0C4431D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A09E9-BA76-7FF9-BD30-74E00FA5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6D5BE-AD66-CC23-F966-C87D3ECF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cs typeface="Arial"/>
              </a:rPr>
              <a:t>9</a:t>
            </a:r>
            <a:endParaRPr lang="en-GB" noProof="0" dirty="0"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1DFF7B-B175-F68D-71DA-96B5BD4E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Results: moisture content and permeability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67B49-CE58-3200-0AE6-3B51343F4C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26" t="123248" r="-7412" b="-67692"/>
          <a:stretch>
            <a:fillRect/>
          </a:stretch>
        </p:blipFill>
        <p:spPr>
          <a:xfrm>
            <a:off x="3034811" y="7830853"/>
            <a:ext cx="8825470" cy="275097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6854A1-12E0-431A-7878-A35E019DB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24930"/>
              </p:ext>
            </p:extLst>
          </p:nvPr>
        </p:nvGraphicFramePr>
        <p:xfrm>
          <a:off x="6326606" y="2326104"/>
          <a:ext cx="5680544" cy="234536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83546">
                  <a:extLst>
                    <a:ext uri="{9D8B030D-6E8A-4147-A177-3AD203B41FA5}">
                      <a16:colId xmlns:a16="http://schemas.microsoft.com/office/drawing/2014/main" val="1645037603"/>
                    </a:ext>
                  </a:extLst>
                </a:gridCol>
                <a:gridCol w="1306634">
                  <a:extLst>
                    <a:ext uri="{9D8B030D-6E8A-4147-A177-3AD203B41FA5}">
                      <a16:colId xmlns:a16="http://schemas.microsoft.com/office/drawing/2014/main" val="1115952684"/>
                    </a:ext>
                  </a:extLst>
                </a:gridCol>
                <a:gridCol w="1465384">
                  <a:extLst>
                    <a:ext uri="{9D8B030D-6E8A-4147-A177-3AD203B41FA5}">
                      <a16:colId xmlns:a16="http://schemas.microsoft.com/office/drawing/2014/main" val="2495571025"/>
                    </a:ext>
                  </a:extLst>
                </a:gridCol>
                <a:gridCol w="924980">
                  <a:extLst>
                    <a:ext uri="{9D8B030D-6E8A-4147-A177-3AD203B41FA5}">
                      <a16:colId xmlns:a16="http://schemas.microsoft.com/office/drawing/2014/main" val="3065952883"/>
                    </a:ext>
                  </a:extLst>
                </a:gridCol>
              </a:tblGrid>
              <a:tr h="58777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Network size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Runtime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(old algorithm)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Runtime 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 algorithm</a:t>
                      </a: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Efficiency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22626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bodies: ~72K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throats: ~78K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~ 25 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4 sec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99.7%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729757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bodies: ~132K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throats: ~114K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~ 44 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5 sec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99.8%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571904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bodies: ~190K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throats: ~250K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200"/>
                        <a:t>~ 5 h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22 sec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200"/>
                        <a:t>99.9%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8727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45CA9F7-9315-A8AB-4112-91DB1C894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6" y="1353552"/>
            <a:ext cx="5564606" cy="4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4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1730B-8317-68C6-00D1-C78D9E4E3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CE4F5-3033-D4A9-12A2-871B40AD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2D397-A84D-D792-83B4-95953F50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9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E11069-5D0A-E6BE-7739-BFC55B49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Results: moisture content and permeability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B2569-2E12-C9F4-FE6C-582BC52C3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26" t="123248" r="-7412" b="-67692"/>
          <a:stretch>
            <a:fillRect/>
          </a:stretch>
        </p:blipFill>
        <p:spPr>
          <a:xfrm>
            <a:off x="3034811" y="7830853"/>
            <a:ext cx="8825470" cy="275097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CCE909-00F1-2F81-F5CA-4FC82A1D7300}"/>
              </a:ext>
            </a:extLst>
          </p:cNvPr>
          <p:cNvGraphicFramePr>
            <a:graphicFrameLocks noGrp="1"/>
          </p:cNvGraphicFramePr>
          <p:nvPr/>
        </p:nvGraphicFramePr>
        <p:xfrm>
          <a:off x="6326606" y="2326104"/>
          <a:ext cx="5680544" cy="290731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83546">
                  <a:extLst>
                    <a:ext uri="{9D8B030D-6E8A-4147-A177-3AD203B41FA5}">
                      <a16:colId xmlns:a16="http://schemas.microsoft.com/office/drawing/2014/main" val="1645037603"/>
                    </a:ext>
                  </a:extLst>
                </a:gridCol>
                <a:gridCol w="1306634">
                  <a:extLst>
                    <a:ext uri="{9D8B030D-6E8A-4147-A177-3AD203B41FA5}">
                      <a16:colId xmlns:a16="http://schemas.microsoft.com/office/drawing/2014/main" val="1115952684"/>
                    </a:ext>
                  </a:extLst>
                </a:gridCol>
                <a:gridCol w="1465384">
                  <a:extLst>
                    <a:ext uri="{9D8B030D-6E8A-4147-A177-3AD203B41FA5}">
                      <a16:colId xmlns:a16="http://schemas.microsoft.com/office/drawing/2014/main" val="2495571025"/>
                    </a:ext>
                  </a:extLst>
                </a:gridCol>
                <a:gridCol w="924980">
                  <a:extLst>
                    <a:ext uri="{9D8B030D-6E8A-4147-A177-3AD203B41FA5}">
                      <a16:colId xmlns:a16="http://schemas.microsoft.com/office/drawing/2014/main" val="3065952883"/>
                    </a:ext>
                  </a:extLst>
                </a:gridCol>
              </a:tblGrid>
              <a:tr h="58777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Network size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Runtime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(old algorithm)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Runtime 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 algorithm</a:t>
                      </a: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Efficiency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22626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bodies: ~72K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throats: ~78K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~ 25 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4 sec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99.7%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729757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bodies: ~132K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throats: ~114K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~ 44 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5 sec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99.8%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571904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bodies: ~190K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throats: ~250K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200"/>
                        <a:t>~ 5 h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22 sec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200"/>
                        <a:t>99.9%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87273"/>
                  </a:ext>
                </a:extLst>
              </a:tr>
              <a:tr h="5619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bodies: ~260K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throats: ~330K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~ 11 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44 secs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99.9%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70248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8448A2C-4CF0-8B09-6E64-9827FB488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6" y="1353552"/>
            <a:ext cx="5564606" cy="4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D2685-0083-3D0E-0F0B-B3E42EC6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E4382-F273-2C50-493D-C00B92E6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0D323-78E8-5200-8402-94EC7ED5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10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1FD445-599D-6A01-A147-B6DD5482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Conclusion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F2916-8331-0AAC-1F13-B5BDD26E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26" t="123248" r="-7412" b="-67692"/>
          <a:stretch>
            <a:fillRect/>
          </a:stretch>
        </p:blipFill>
        <p:spPr>
          <a:xfrm>
            <a:off x="3034811" y="7830853"/>
            <a:ext cx="8825470" cy="275097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07AD43-B1EC-EC75-3529-5A652C46E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b="1" dirty="0">
                <a:latin typeface="Calibri"/>
                <a:ea typeface="Calibri"/>
                <a:cs typeface="Calibri"/>
              </a:rPr>
              <a:t>Trapping in a PN is important in obtaining </a:t>
            </a:r>
            <a:r>
              <a:rPr lang="en-US" b="1">
                <a:latin typeface="Calibri"/>
                <a:ea typeface="Calibri"/>
                <a:cs typeface="Calibri"/>
              </a:rPr>
              <a:t>accurate</a:t>
            </a:r>
            <a:r>
              <a:rPr lang="en-US" b="1" dirty="0">
                <a:latin typeface="Calibri"/>
                <a:ea typeface="Calibri"/>
                <a:cs typeface="Calibri"/>
              </a:rPr>
              <a:t> result.</a:t>
            </a:r>
          </a:p>
          <a:p>
            <a:pPr algn="just"/>
            <a:endParaRPr lang="en-US" b="1" dirty="0">
              <a:latin typeface="Calibri"/>
              <a:ea typeface="Calibri"/>
              <a:cs typeface="Calibri"/>
            </a:endParaRPr>
          </a:p>
          <a:p>
            <a:pPr algn="just"/>
            <a:r>
              <a:rPr lang="en-US" b="1">
                <a:latin typeface="Calibri"/>
                <a:ea typeface="Calibri"/>
                <a:cs typeface="Calibri"/>
              </a:rPr>
              <a:t>The classical trapping, is not efficient.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algn="just"/>
            <a:endParaRPr lang="en-US" b="1" dirty="0">
              <a:latin typeface="Calibri"/>
              <a:ea typeface="Calibri"/>
              <a:cs typeface="Calibri"/>
            </a:endParaRPr>
          </a:p>
          <a:p>
            <a:pPr algn="just"/>
            <a:r>
              <a:rPr lang="en-US" b="1">
                <a:latin typeface="Calibri"/>
                <a:ea typeface="Calibri"/>
                <a:cs typeface="Calibri"/>
              </a:rPr>
              <a:t>The backward algorithm only checks the neighbors.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algn="just"/>
            <a:endParaRPr lang="en-US" b="1" dirty="0">
              <a:latin typeface="Calibri"/>
              <a:ea typeface="Calibri"/>
              <a:cs typeface="Calibri"/>
            </a:endParaRPr>
          </a:p>
          <a:p>
            <a:pPr algn="just"/>
            <a:r>
              <a:rPr lang="en-US" b="1">
                <a:latin typeface="Calibri"/>
                <a:ea typeface="Calibri"/>
                <a:cs typeface="Calibri"/>
              </a:rPr>
              <a:t>A backward trapping algorithm is applied which resulted in </a:t>
            </a: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&gt;99%</a:t>
            </a:r>
            <a:r>
              <a:rPr lang="en-US" b="1">
                <a:latin typeface="Calibri"/>
                <a:ea typeface="Calibri"/>
                <a:cs typeface="Calibri"/>
              </a:rPr>
              <a:t> runtime reduction.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endParaRPr lang="en-US" b="1" dirty="0">
              <a:latin typeface="Calibri"/>
              <a:ea typeface="Calibri"/>
              <a:cs typeface="Calibri"/>
            </a:endParaRPr>
          </a:p>
          <a:p>
            <a:endParaRPr lang="en-US" b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03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178E4-B6CE-BB06-331D-29FDBC767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F74C3-52DA-3BC1-F21A-6A0B9133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5649C-86C6-8398-F01D-B511234A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CC02D-C0B6-75DC-2940-1FF0B7DF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26" t="123248" r="-7412" b="-67692"/>
          <a:stretch>
            <a:fillRect/>
          </a:stretch>
        </p:blipFill>
        <p:spPr>
          <a:xfrm>
            <a:off x="3034811" y="7830853"/>
            <a:ext cx="8825470" cy="27509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B79BFA-504E-2C0B-E2AB-81D87197A192}"/>
              </a:ext>
            </a:extLst>
          </p:cNvPr>
          <p:cNvSpPr/>
          <p:nvPr/>
        </p:nvSpPr>
        <p:spPr>
          <a:xfrm>
            <a:off x="-126229" y="-111132"/>
            <a:ext cx="12457762" cy="7107741"/>
          </a:xfrm>
          <a:prstGeom prst="rect">
            <a:avLst/>
          </a:prstGeom>
          <a:solidFill>
            <a:srgbClr val="001E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C8215-8373-E847-0541-3AE9132046D3}"/>
              </a:ext>
            </a:extLst>
          </p:cNvPr>
          <p:cNvSpPr txBox="1"/>
          <p:nvPr/>
        </p:nvSpPr>
        <p:spPr>
          <a:xfrm>
            <a:off x="3634657" y="2908300"/>
            <a:ext cx="4926212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Arial"/>
              </a:rPr>
              <a:t>Thank you for your attention!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716C2F-1216-DA32-2BCE-2BE5FEAA9C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31" t="-1014" r="7254" b="1189"/>
          <a:stretch>
            <a:fillRect/>
          </a:stretch>
        </p:blipFill>
        <p:spPr>
          <a:xfrm>
            <a:off x="9769" y="4005385"/>
            <a:ext cx="3153955" cy="284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2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290BAC2-0617-D2F9-89E1-10030DCA5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5837" y="1666267"/>
            <a:ext cx="1931774" cy="193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CD262-7605-04DE-3CD7-F1424461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DC01D-29EA-79D9-700E-23E88947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D13D7D-3DDE-D2A5-AE86-0DB29E61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Introduction: pore network modeling (PNM)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A826E-0B92-8F5C-B2CD-990DD12425D4}"/>
              </a:ext>
            </a:extLst>
          </p:cNvPr>
          <p:cNvSpPr txBox="1"/>
          <p:nvPr/>
        </p:nvSpPr>
        <p:spPr>
          <a:xfrm>
            <a:off x="807329" y="6233642"/>
            <a:ext cx="4870446" cy="5955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err="1">
              <a:solidFill>
                <a:srgbClr val="001D41"/>
              </a:solidFill>
            </a:endParaRPr>
          </a:p>
        </p:txBody>
      </p:sp>
      <p:pic>
        <p:nvPicPr>
          <p:cNvPr id="21" name="Picture 20" descr="A grey cube with white and black designs&#10;&#10;Description automatically generated">
            <a:extLst>
              <a:ext uri="{FF2B5EF4-FFF2-40B4-BE49-F238E27FC236}">
                <a16:creationId xmlns:a16="http://schemas.microsoft.com/office/drawing/2014/main" id="{AC910A14-B07F-8981-751C-3BB1D7E22B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7" b="94884" l="0" r="100000">
                        <a14:foregroundMark x1="41691" y1="89099" x2="50086" y2="94884"/>
                        <a14:foregroundMark x1="50086" y1="94884" x2="60782" y2="90926"/>
                        <a14:foregroundMark x1="52731" y1="1827" x2="31800" y2="4568"/>
                        <a14:foregroundMark x1="51754" y1="1157" x2="29270" y2="4263"/>
                        <a14:backgroundMark x1="51639" y1="914" x2="52041" y2="1035"/>
                        <a14:backgroundMark x1="51236" y1="853" x2="51236" y2="853"/>
                        <a14:backgroundMark x1="51236" y1="974" x2="51236" y2="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76" y="1840754"/>
            <a:ext cx="1975069" cy="1816987"/>
          </a:xfrm>
          <a:prstGeom prst="rect">
            <a:avLst/>
          </a:prstGeom>
        </p:spPr>
      </p:pic>
      <p:sp>
        <p:nvSpPr>
          <p:cNvPr id="22" name="TextBox 56">
            <a:extLst>
              <a:ext uri="{FF2B5EF4-FFF2-40B4-BE49-F238E27FC236}">
                <a16:creationId xmlns:a16="http://schemas.microsoft.com/office/drawing/2014/main" id="{1E71E46C-B2D3-E9E7-3AB5-F47BC96EC07F}"/>
              </a:ext>
            </a:extLst>
          </p:cNvPr>
          <p:cNvSpPr txBox="1"/>
          <p:nvPr/>
        </p:nvSpPr>
        <p:spPr>
          <a:xfrm>
            <a:off x="669065" y="3697648"/>
            <a:ext cx="192114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XCT 3D imaging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TextBox 61">
            <a:extLst>
              <a:ext uri="{FF2B5EF4-FFF2-40B4-BE49-F238E27FC236}">
                <a16:creationId xmlns:a16="http://schemas.microsoft.com/office/drawing/2014/main" id="{4DC8882F-B243-4256-D554-DE6C0F1986B0}"/>
              </a:ext>
            </a:extLst>
          </p:cNvPr>
          <p:cNvSpPr txBox="1"/>
          <p:nvPr/>
        </p:nvSpPr>
        <p:spPr>
          <a:xfrm>
            <a:off x="2952073" y="3697984"/>
            <a:ext cx="347555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Pore network extraction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4" name="TextBox 62">
            <a:extLst>
              <a:ext uri="{FF2B5EF4-FFF2-40B4-BE49-F238E27FC236}">
                <a16:creationId xmlns:a16="http://schemas.microsoft.com/office/drawing/2014/main" id="{16A17104-9DC4-6466-6B4B-4B677D2158FA}"/>
              </a:ext>
            </a:extLst>
          </p:cNvPr>
          <p:cNvSpPr txBox="1"/>
          <p:nvPr/>
        </p:nvSpPr>
        <p:spPr>
          <a:xfrm>
            <a:off x="6118774" y="3661236"/>
            <a:ext cx="20687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Tx/>
              <a:buFontTx/>
              <a:defRPr/>
            </a:pPr>
            <a:r>
              <a:rPr lang="en-US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Invasion 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simulation</a:t>
            </a:r>
            <a:endParaRPr lang="en-US" sz="1600" b="1" kern="12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F97A7E-3BA7-C628-87B8-507EE71B0F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" r="1380" b="568"/>
          <a:stretch>
            <a:fillRect/>
          </a:stretch>
        </p:blipFill>
        <p:spPr>
          <a:xfrm>
            <a:off x="6097499" y="1840795"/>
            <a:ext cx="1751440" cy="1759783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034955A0-4E46-8410-B6C8-E78011D1E2BC}"/>
              </a:ext>
            </a:extLst>
          </p:cNvPr>
          <p:cNvSpPr/>
          <p:nvPr/>
        </p:nvSpPr>
        <p:spPr>
          <a:xfrm>
            <a:off x="5226018" y="2423122"/>
            <a:ext cx="497642" cy="416815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4B73C4C-5425-1BD3-0404-A7528656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06" y="1185508"/>
            <a:ext cx="10743103" cy="566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Objective: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Using static PNM to </a:t>
            </a: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study hygric properties of building materials</a:t>
            </a:r>
          </a:p>
          <a:p>
            <a:pPr algn="just"/>
            <a:endParaRPr lang="en-US" sz="2000">
              <a:solidFill>
                <a:srgbClr val="001E41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0356F-C8A0-2FB5-5AAF-727CC5A1A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376" y="4449790"/>
            <a:ext cx="1641586" cy="155578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F6C4DA1-2ABF-E6D7-5930-9555F56A0998}"/>
              </a:ext>
            </a:extLst>
          </p:cNvPr>
          <p:cNvSpPr/>
          <p:nvPr/>
        </p:nvSpPr>
        <p:spPr>
          <a:xfrm>
            <a:off x="2462877" y="2422056"/>
            <a:ext cx="497642" cy="416815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BEA5810-23FF-9AE4-D2D5-9E914B17514B}"/>
              </a:ext>
            </a:extLst>
          </p:cNvPr>
          <p:cNvSpPr/>
          <p:nvPr/>
        </p:nvSpPr>
        <p:spPr>
          <a:xfrm>
            <a:off x="8196116" y="2432001"/>
            <a:ext cx="497642" cy="416815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62">
            <a:extLst>
              <a:ext uri="{FF2B5EF4-FFF2-40B4-BE49-F238E27FC236}">
                <a16:creationId xmlns:a16="http://schemas.microsoft.com/office/drawing/2014/main" id="{FBEACDDE-6EDB-DD68-F888-F2659E7AAEDE}"/>
              </a:ext>
            </a:extLst>
          </p:cNvPr>
          <p:cNvSpPr txBox="1"/>
          <p:nvPr/>
        </p:nvSpPr>
        <p:spPr>
          <a:xfrm>
            <a:off x="5915029" y="5951802"/>
            <a:ext cx="239921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Tx/>
              <a:buFontTx/>
              <a:defRPr/>
            </a:pP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Permeability simulation</a:t>
            </a:r>
            <a:endParaRPr lang="en-US" sz="1600" b="1" kern="12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F547CA-8355-B399-43F2-25BB04160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6281" y="1609244"/>
            <a:ext cx="2934906" cy="1911680"/>
          </a:xfrm>
          <a:prstGeom prst="rect">
            <a:avLst/>
          </a:prstGeom>
        </p:spPr>
      </p:pic>
      <p:sp>
        <p:nvSpPr>
          <p:cNvPr id="14" name="TextBox 62">
            <a:extLst>
              <a:ext uri="{FF2B5EF4-FFF2-40B4-BE49-F238E27FC236}">
                <a16:creationId xmlns:a16="http://schemas.microsoft.com/office/drawing/2014/main" id="{1D3D1B32-19B2-622C-77FE-6A1BC40D3165}"/>
              </a:ext>
            </a:extLst>
          </p:cNvPr>
          <p:cNvSpPr txBox="1"/>
          <p:nvPr/>
        </p:nvSpPr>
        <p:spPr>
          <a:xfrm>
            <a:off x="9130816" y="3600621"/>
            <a:ext cx="262057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Moisture content calculation</a:t>
            </a:r>
            <a:endParaRPr lang="en-US" sz="16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19130EE-CFA0-78B1-32FA-21B57F75B1AA}"/>
              </a:ext>
            </a:extLst>
          </p:cNvPr>
          <p:cNvSpPr/>
          <p:nvPr/>
        </p:nvSpPr>
        <p:spPr>
          <a:xfrm rot="5400000">
            <a:off x="6740270" y="4046542"/>
            <a:ext cx="445687" cy="28693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78F34-182F-0AA7-20BF-17540B684A5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83" t="10007" r="-1203" b="-2343"/>
          <a:stretch>
            <a:fillRect/>
          </a:stretch>
        </p:blipFill>
        <p:spPr>
          <a:xfrm>
            <a:off x="8917010" y="4348646"/>
            <a:ext cx="2823631" cy="1569558"/>
          </a:xfrm>
          <a:prstGeom prst="rect">
            <a:avLst/>
          </a:prstGeom>
        </p:spPr>
      </p:pic>
      <p:sp>
        <p:nvSpPr>
          <p:cNvPr id="17" name="TextBox 62">
            <a:extLst>
              <a:ext uri="{FF2B5EF4-FFF2-40B4-BE49-F238E27FC236}">
                <a16:creationId xmlns:a16="http://schemas.microsoft.com/office/drawing/2014/main" id="{D366CF11-B21E-25DC-41FD-DB0BE86B60F5}"/>
              </a:ext>
            </a:extLst>
          </p:cNvPr>
          <p:cNvSpPr txBox="1"/>
          <p:nvPr/>
        </p:nvSpPr>
        <p:spPr>
          <a:xfrm>
            <a:off x="9387753" y="5918462"/>
            <a:ext cx="262057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Permeability calculation</a:t>
            </a:r>
            <a:endParaRPr lang="en-US" sz="16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772811C-407D-D261-E5B2-147F6950B005}"/>
              </a:ext>
            </a:extLst>
          </p:cNvPr>
          <p:cNvSpPr/>
          <p:nvPr/>
        </p:nvSpPr>
        <p:spPr>
          <a:xfrm>
            <a:off x="8206142" y="4948606"/>
            <a:ext cx="497642" cy="416815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6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F8F37-1409-B90A-3814-4DD7E31A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B529197-D6CB-6857-A397-2F899C2E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724" y="2759055"/>
            <a:ext cx="2852091" cy="21441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1C404-BF89-6B3D-4891-3029A281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7289E-0156-EEE3-3CC9-B3318305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88A7A9-0DFD-DEAE-6AD1-E5106B45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Introduction: invasion percolation with </a:t>
            </a:r>
            <a:r>
              <a:rPr lang="en-US">
                <a:latin typeface="Arial"/>
                <a:cs typeface="Arial"/>
              </a:rPr>
              <a:t>trapping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67D4F-E0E4-2553-8109-EC2927517D25}"/>
              </a:ext>
            </a:extLst>
          </p:cNvPr>
          <p:cNvSpPr txBox="1"/>
          <p:nvPr/>
        </p:nvSpPr>
        <p:spPr>
          <a:xfrm>
            <a:off x="807329" y="6233642"/>
            <a:ext cx="4870446" cy="5955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err="1">
              <a:solidFill>
                <a:srgbClr val="001D4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70ABF15-8051-9F9E-90AC-97C7FBC78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06" y="1631390"/>
            <a:ext cx="10748470" cy="559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Invasion:</a:t>
            </a:r>
            <a:r>
              <a:rPr lang="en-US" sz="2000" b="1" dirty="0">
                <a:solidFill>
                  <a:srgbClr val="001E41"/>
                </a:solidFill>
                <a:latin typeface="Calibri"/>
                <a:ea typeface="Calibri"/>
                <a:cs typeface="Calibri"/>
              </a:rPr>
              <a:t> through the lowest entry pressure path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algn="just"/>
            <a:endParaRPr lang="en-US" sz="2000">
              <a:solidFill>
                <a:srgbClr val="001E41"/>
              </a:solidFill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FFFB9B-35B7-39CD-0A52-270F437C9654}"/>
              </a:ext>
            </a:extLst>
          </p:cNvPr>
          <p:cNvGrpSpPr/>
          <p:nvPr/>
        </p:nvGrpSpPr>
        <p:grpSpPr>
          <a:xfrm>
            <a:off x="5501437" y="2940844"/>
            <a:ext cx="1391483" cy="1943235"/>
            <a:chOff x="6524121" y="2449554"/>
            <a:chExt cx="1391483" cy="19432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D9D121-4133-CB4B-0E4F-031F1C20C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347"/>
            <a:stretch>
              <a:fillRect/>
            </a:stretch>
          </p:blipFill>
          <p:spPr>
            <a:xfrm>
              <a:off x="6524121" y="2449554"/>
              <a:ext cx="1388232" cy="98574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DEC46C-4C9B-B336-BC0D-44DB33B00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947" y="3498604"/>
              <a:ext cx="1369657" cy="894185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9D5D6A9-B780-AD83-2A24-2D0C0F7C5157}"/>
              </a:ext>
            </a:extLst>
          </p:cNvPr>
          <p:cNvSpPr txBox="1"/>
          <p:nvPr/>
        </p:nvSpPr>
        <p:spPr>
          <a:xfrm>
            <a:off x="7777280" y="4871720"/>
            <a:ext cx="351187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Step 2: 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Identifying the trapped pores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DD0CB5-2012-019D-B9A5-E0576C491842}"/>
              </a:ext>
            </a:extLst>
          </p:cNvPr>
          <p:cNvGrpSpPr/>
          <p:nvPr/>
        </p:nvGrpSpPr>
        <p:grpSpPr>
          <a:xfrm>
            <a:off x="1194856" y="2718824"/>
            <a:ext cx="4138866" cy="2512102"/>
            <a:chOff x="7982672" y="1084534"/>
            <a:chExt cx="4138866" cy="251210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377AD7-482F-80AD-E063-6CA2E581FA64}"/>
                </a:ext>
              </a:extLst>
            </p:cNvPr>
            <p:cNvSpPr txBox="1"/>
            <p:nvPr/>
          </p:nvSpPr>
          <p:spPr>
            <a:xfrm>
              <a:off x="8526011" y="3258082"/>
              <a:ext cx="2843182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Step 1: </a:t>
              </a:r>
              <a:r>
                <a:rPr lang="en-US" sz="1600" b="1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Fully saturated network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131CAA-AD2E-69F8-EC17-72948697B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9934" y="1084534"/>
              <a:ext cx="2810099" cy="217832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8A7658-16CD-A845-6717-750418EAA4FA}"/>
                </a:ext>
              </a:extLst>
            </p:cNvPr>
            <p:cNvSpPr txBox="1"/>
            <p:nvPr/>
          </p:nvSpPr>
          <p:spPr>
            <a:xfrm>
              <a:off x="7983237" y="2117897"/>
              <a:ext cx="754389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>
                  <a:solidFill>
                    <a:srgbClr val="001D41"/>
                  </a:solidFill>
                  <a:cs typeface="Arial"/>
                </a:rPr>
                <a:t>Inlet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ABEC94A-75A8-FC62-5712-E414DD8E0ACB}"/>
                </a:ext>
              </a:extLst>
            </p:cNvPr>
            <p:cNvCxnSpPr/>
            <p:nvPr/>
          </p:nvCxnSpPr>
          <p:spPr>
            <a:xfrm>
              <a:off x="7982672" y="2357911"/>
              <a:ext cx="597781" cy="7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2503C0A-00AC-798D-8848-9FFBCD8DDA0B}"/>
                </a:ext>
              </a:extLst>
            </p:cNvPr>
            <p:cNvCxnSpPr/>
            <p:nvPr/>
          </p:nvCxnSpPr>
          <p:spPr>
            <a:xfrm flipH="1" flipV="1">
              <a:off x="11345156" y="2332451"/>
              <a:ext cx="588616" cy="34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28B91D-3E1C-C877-4859-DEBA32FB24D7}"/>
                </a:ext>
              </a:extLst>
            </p:cNvPr>
            <p:cNvSpPr txBox="1"/>
            <p:nvPr/>
          </p:nvSpPr>
          <p:spPr>
            <a:xfrm>
              <a:off x="11367149" y="2091197"/>
              <a:ext cx="754389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>
                  <a:solidFill>
                    <a:srgbClr val="001D41"/>
                  </a:solidFill>
                  <a:cs typeface="Arial"/>
                </a:rPr>
                <a:t>Outlet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DED802-B0BF-5F4D-3A83-6DE40C7A9FFA}"/>
              </a:ext>
            </a:extLst>
          </p:cNvPr>
          <p:cNvSpPr txBox="1"/>
          <p:nvPr/>
        </p:nvSpPr>
        <p:spPr>
          <a:xfrm>
            <a:off x="6711032" y="1362056"/>
            <a:ext cx="60960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algn="just" rtl="0">
              <a:buFont typeface=""/>
              <a:buChar char="•"/>
            </a:pPr>
            <a:endParaRPr lang="en-US" b="0" i="0">
              <a:solidFill>
                <a:srgbClr val="00407A"/>
              </a:solidFill>
              <a:latin typeface="Arial"/>
              <a:ea typeface="Arial"/>
              <a:cs typeface="Arial"/>
            </a:endParaRPr>
          </a:p>
          <a:p>
            <a:pPr algn="just"/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Trapped</a:t>
            </a:r>
            <a:r>
              <a:rPr lang="en-US" sz="20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pores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en-US" sz="2000" b="1" i="0" u="none" strike="noStrike" baseline="0">
                <a:solidFill>
                  <a:srgbClr val="001E41"/>
                </a:solidFill>
                <a:latin typeface="Calibri"/>
                <a:ea typeface="Calibri"/>
                <a:cs typeface="Calibri"/>
              </a:rPr>
              <a:t> disconnected from air pathway</a:t>
            </a:r>
          </a:p>
          <a:p>
            <a:pPr algn="l"/>
            <a:endParaRPr lang="en-US" dirty="0" err="1">
              <a:solidFill>
                <a:srgbClr val="001D4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C91012-C373-383D-95E1-592A570552F4}"/>
              </a:ext>
            </a:extLst>
          </p:cNvPr>
          <p:cNvSpPr/>
          <p:nvPr/>
        </p:nvSpPr>
        <p:spPr>
          <a:xfrm>
            <a:off x="7784765" y="2720336"/>
            <a:ext cx="3289977" cy="24886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CFDC-9D8A-E4F1-B503-816CCE1F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23EBC21-EFD8-01F5-1C6B-4F23C2F52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61" y="4162124"/>
            <a:ext cx="2899701" cy="1900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0C7551-F3CB-75E2-4A1D-0E53DDDCC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53" y="2018677"/>
            <a:ext cx="2900589" cy="21450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31581-0A79-5F74-3383-A4E20334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9E4A4-211C-4D7A-2FB9-FF6F65DD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3F19F5-7497-5E68-1FE5-7D461F99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Introduction: importance of trapping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26BF2-065D-FEB6-1316-575FCED7FA0F}"/>
              </a:ext>
            </a:extLst>
          </p:cNvPr>
          <p:cNvSpPr txBox="1"/>
          <p:nvPr/>
        </p:nvSpPr>
        <p:spPr>
          <a:xfrm>
            <a:off x="807329" y="6233642"/>
            <a:ext cx="4870446" cy="5955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err="1">
              <a:solidFill>
                <a:srgbClr val="001D4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89EEC-1928-CF8D-4C44-7800D87F9518}"/>
              </a:ext>
            </a:extLst>
          </p:cNvPr>
          <p:cNvSpPr txBox="1"/>
          <p:nvPr/>
        </p:nvSpPr>
        <p:spPr>
          <a:xfrm>
            <a:off x="576385" y="1399057"/>
            <a:ext cx="70436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>
                <a:latin typeface="Calibri"/>
                <a:ea typeface="Calibri"/>
                <a:cs typeface="Calibri"/>
              </a:rPr>
              <a:t>Trapping affects network properties.</a:t>
            </a:r>
            <a:endParaRPr lang="en-US" sz="20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230642-1E02-40E8-4E26-F06ABE748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35496"/>
              </p:ext>
            </p:extLst>
          </p:nvPr>
        </p:nvGraphicFramePr>
        <p:xfrm>
          <a:off x="7784079" y="2543259"/>
          <a:ext cx="3237316" cy="154188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24062">
                  <a:extLst>
                    <a:ext uri="{9D8B030D-6E8A-4147-A177-3AD203B41FA5}">
                      <a16:colId xmlns:a16="http://schemas.microsoft.com/office/drawing/2014/main" val="1645037603"/>
                    </a:ext>
                  </a:extLst>
                </a:gridCol>
                <a:gridCol w="1213254">
                  <a:extLst>
                    <a:ext uri="{9D8B030D-6E8A-4147-A177-3AD203B41FA5}">
                      <a16:colId xmlns:a16="http://schemas.microsoft.com/office/drawing/2014/main" val="1115952684"/>
                    </a:ext>
                  </a:extLst>
                </a:gridCol>
              </a:tblGrid>
              <a:tr h="38364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Runtime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22626"/>
                  </a:ext>
                </a:extLst>
              </a:tr>
              <a:tr h="3704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Invasion without Trapping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600"/>
                        <a:t>42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8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Invasion with Trapping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70248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352C75-AFEC-CD04-B2C0-73C1ECA6FD19}"/>
              </a:ext>
            </a:extLst>
          </p:cNvPr>
          <p:cNvSpPr txBox="1"/>
          <p:nvPr/>
        </p:nvSpPr>
        <p:spPr>
          <a:xfrm>
            <a:off x="7173701" y="1439225"/>
            <a:ext cx="6096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000" b="1">
                <a:solidFill>
                  <a:srgbClr val="00407A"/>
                </a:solidFill>
                <a:latin typeface="Calibri"/>
                <a:ea typeface="Calibri"/>
                <a:cs typeface="Calibri"/>
              </a:rPr>
              <a:t>Computationally expensive</a:t>
            </a:r>
            <a:endParaRPr lang="en-US" sz="2000" b="1" i="0" u="none" strike="noStrike" baseline="0">
              <a:solidFill>
                <a:srgbClr val="00407A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en-US" dirty="0" err="1">
              <a:solidFill>
                <a:srgbClr val="001D41"/>
              </a:solidFill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71BD627-5F68-3CED-9074-91F532456E3C}"/>
              </a:ext>
            </a:extLst>
          </p:cNvPr>
          <p:cNvSpPr txBox="1"/>
          <p:nvPr/>
        </p:nvSpPr>
        <p:spPr>
          <a:xfrm>
            <a:off x="8135850" y="4222434"/>
            <a:ext cx="26408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800" b="1" kern="1200">
                <a:solidFill>
                  <a:schemeClr val="accent6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# Pore bodies: ~190K</a:t>
            </a:r>
            <a:r>
              <a:rPr lang="en-US" sz="1800" b="1">
                <a:solidFill>
                  <a:schemeClr val="accent6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endParaRPr lang="en-US" sz="1800">
              <a:solidFill>
                <a:schemeClr val="accent6">
                  <a:lumMod val="49000"/>
                </a:schemeClr>
              </a:solidFill>
              <a:ea typeface="Calibri"/>
            </a:endParaRPr>
          </a:p>
          <a:p>
            <a:pPr>
              <a:defRPr/>
            </a:pPr>
            <a:r>
              <a:rPr lang="en-US" sz="1800" b="1" kern="1200">
                <a:solidFill>
                  <a:schemeClr val="accent6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# Pore throats: ~250K</a:t>
            </a:r>
            <a:endParaRPr lang="en-US" sz="1800" kern="1200">
              <a:solidFill>
                <a:schemeClr val="accent6">
                  <a:lumMod val="49000"/>
                </a:schemeClr>
              </a:solidFill>
              <a:ea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FB399B-5D85-2C7D-E7E1-FF01BFA1C7B6}"/>
              </a:ext>
            </a:extLst>
          </p:cNvPr>
          <p:cNvSpPr/>
          <p:nvPr/>
        </p:nvSpPr>
        <p:spPr>
          <a:xfrm>
            <a:off x="8060056" y="5587015"/>
            <a:ext cx="2724218" cy="4783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i="1">
                <a:solidFill>
                  <a:srgbClr val="FF0000"/>
                </a:solidFill>
                <a:latin typeface="Cambria Math"/>
                <a:ea typeface="Cambria Math"/>
                <a:cs typeface="Arial"/>
              </a:rPr>
              <a:t>Trapping: 90% of IP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92AC1-18B8-4F0E-8EC0-0147D5786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119" y="4095750"/>
            <a:ext cx="2897607" cy="2075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800F7D-4C02-8D27-A3FB-4EE8EC50C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119" y="1980198"/>
            <a:ext cx="2897606" cy="21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E74313-BBEF-378A-7DB2-F677D095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123776"/>
            <a:ext cx="7144570" cy="16507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Classical trapping algorithm:</a:t>
            </a:r>
          </a:p>
          <a:p>
            <a:pPr marL="800100" indent="-342900">
              <a:buAutoNum type="arabicPeriod"/>
            </a:pPr>
            <a:r>
              <a:rPr lang="en-US" sz="1800" b="1">
                <a:latin typeface="Calibri"/>
                <a:ea typeface="Calibri"/>
                <a:cs typeface="Calibri"/>
              </a:rPr>
              <a:t>Start from the first invaded pore</a:t>
            </a:r>
            <a:endParaRPr lang="en-US" sz="1800" b="1" dirty="0">
              <a:latin typeface="Calibri"/>
              <a:ea typeface="Calibri"/>
              <a:cs typeface="Calibri"/>
            </a:endParaRPr>
          </a:p>
          <a:p>
            <a:pPr marL="800100" indent="-342900">
              <a:buAutoNum type="arabicPeriod"/>
            </a:pPr>
            <a:r>
              <a:rPr lang="en-US" sz="1800" b="1" dirty="0">
                <a:latin typeface="Calibri"/>
                <a:ea typeface="Calibri"/>
                <a:cs typeface="Calibri"/>
              </a:rPr>
              <a:t>Check the entire netwo</a:t>
            </a:r>
            <a:r>
              <a:rPr lang="en-US" sz="1800" b="1">
                <a:latin typeface="Calibri"/>
                <a:ea typeface="Calibri"/>
                <a:cs typeface="Calibri"/>
              </a:rPr>
              <a:t>rk for the outlet connectivity</a:t>
            </a:r>
            <a:endParaRPr lang="en-US" sz="1800" b="1" dirty="0">
              <a:latin typeface="Calibri"/>
              <a:ea typeface="Calibri"/>
              <a:cs typeface="Calibri"/>
            </a:endParaRPr>
          </a:p>
          <a:p>
            <a:pPr marL="800100" indent="-342900">
              <a:buAutoNum type="arabicPeriod"/>
            </a:pPr>
            <a:r>
              <a:rPr lang="en-US" sz="1800" b="1">
                <a:solidFill>
                  <a:srgbClr val="001E41"/>
                </a:solidFill>
                <a:latin typeface="Calibri"/>
                <a:ea typeface="Calibri"/>
                <a:cs typeface="Calibri"/>
              </a:rPr>
              <a:t>Trapped pore</a:t>
            </a:r>
            <a:r>
              <a:rPr lang="en-US" sz="1800" b="1">
                <a:latin typeface="Calibri"/>
                <a:ea typeface="Calibri"/>
                <a:cs typeface="Calibri"/>
              </a:rPr>
              <a:t> → no outlet path exists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3E13C-7089-5A02-BB97-6094CABD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00698-DF3B-D785-3171-D4A7A79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B392E6-EEB8-9782-9C76-30A3D132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Methodology: classical trapping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030D27-7021-497E-94B7-F79D1A20A8B9}"/>
              </a:ext>
            </a:extLst>
          </p:cNvPr>
          <p:cNvGrpSpPr/>
          <p:nvPr/>
        </p:nvGrpSpPr>
        <p:grpSpPr>
          <a:xfrm>
            <a:off x="5691474" y="3016932"/>
            <a:ext cx="2640748" cy="3195507"/>
            <a:chOff x="5691474" y="3016932"/>
            <a:chExt cx="2640748" cy="31955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1D8C81-A4D5-F699-D26A-CBA4E706AD3A}"/>
                </a:ext>
              </a:extLst>
            </p:cNvPr>
            <p:cNvSpPr txBox="1"/>
            <p:nvPr/>
          </p:nvSpPr>
          <p:spPr>
            <a:xfrm>
              <a:off x="6015204" y="5843107"/>
              <a:ext cx="199122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Invasion step: </a:t>
              </a:r>
              <a:r>
                <a:rPr lang="en-US" b="1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i+1</a:t>
              </a:r>
              <a:endParaRPr lang="en-US" b="1">
                <a:solidFill>
                  <a:srgbClr val="001D41"/>
                </a:solidFill>
                <a:latin typeface="Cambria Math"/>
                <a:ea typeface="Cambria Math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D17A64-7C19-3D4B-7466-A09C5E2C0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843" t="10015" r="9940" b="9590"/>
            <a:stretch>
              <a:fillRect/>
            </a:stretch>
          </p:blipFill>
          <p:spPr>
            <a:xfrm rot="5400000">
              <a:off x="5753485" y="2954921"/>
              <a:ext cx="2516726" cy="2640748"/>
            </a:xfrm>
            <a:prstGeom prst="rect">
              <a:avLst/>
            </a:prstGeom>
          </p:spPr>
        </p:pic>
      </p:grp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4730BA07-83F4-AFA2-6BC0-DDBD8952DB80}"/>
              </a:ext>
            </a:extLst>
          </p:cNvPr>
          <p:cNvSpPr/>
          <p:nvPr/>
        </p:nvSpPr>
        <p:spPr>
          <a:xfrm>
            <a:off x="6943395" y="4725710"/>
            <a:ext cx="358868" cy="368598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7158B2-0C66-F377-D830-3957172D3EE2}"/>
              </a:ext>
            </a:extLst>
          </p:cNvPr>
          <p:cNvGrpSpPr/>
          <p:nvPr/>
        </p:nvGrpSpPr>
        <p:grpSpPr>
          <a:xfrm>
            <a:off x="220736" y="3632870"/>
            <a:ext cx="2096827" cy="1337506"/>
            <a:chOff x="220736" y="3632870"/>
            <a:chExt cx="2096827" cy="133750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8B9546-B75B-D776-7616-00573EFAB2ED}"/>
                </a:ext>
              </a:extLst>
            </p:cNvPr>
            <p:cNvSpPr/>
            <p:nvPr/>
          </p:nvSpPr>
          <p:spPr>
            <a:xfrm>
              <a:off x="220736" y="3633085"/>
              <a:ext cx="312700" cy="305692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1E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BEC1C21-1F57-0590-4A9B-6C905F974353}"/>
                </a:ext>
              </a:extLst>
            </p:cNvPr>
            <p:cNvSpPr/>
            <p:nvPr/>
          </p:nvSpPr>
          <p:spPr>
            <a:xfrm>
              <a:off x="220736" y="4137652"/>
              <a:ext cx="312700" cy="30569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C98CBD6-E265-E5F0-3F01-02BF8C08375C}"/>
                </a:ext>
              </a:extLst>
            </p:cNvPr>
            <p:cNvSpPr/>
            <p:nvPr/>
          </p:nvSpPr>
          <p:spPr>
            <a:xfrm>
              <a:off x="220736" y="4662814"/>
              <a:ext cx="312700" cy="30569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FCA1ED-32E0-11C7-C97A-7DC5F8E09EEF}"/>
                </a:ext>
              </a:extLst>
            </p:cNvPr>
            <p:cNvSpPr txBox="1"/>
            <p:nvPr/>
          </p:nvSpPr>
          <p:spPr>
            <a:xfrm>
              <a:off x="655581" y="3632870"/>
              <a:ext cx="98236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Invaded </a:t>
              </a:r>
              <a:endPara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E1066C-F3C8-16FB-29BD-06D4CCA111AA}"/>
                </a:ext>
              </a:extLst>
            </p:cNvPr>
            <p:cNvSpPr txBox="1"/>
            <p:nvPr/>
          </p:nvSpPr>
          <p:spPr>
            <a:xfrm>
              <a:off x="655581" y="4137438"/>
              <a:ext cx="98236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Trapped</a:t>
              </a:r>
              <a:endPara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909BC8-7615-E50F-9495-C73B6628D773}"/>
                </a:ext>
              </a:extLst>
            </p:cNvPr>
            <p:cNvSpPr txBox="1"/>
            <p:nvPr/>
          </p:nvSpPr>
          <p:spPr>
            <a:xfrm>
              <a:off x="562905" y="4662599"/>
              <a:ext cx="175465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Connected to outlet</a:t>
              </a:r>
              <a:endPara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19FBD0-3EB7-69A7-55F7-0FD7F20DB54B}"/>
              </a:ext>
            </a:extLst>
          </p:cNvPr>
          <p:cNvGrpSpPr/>
          <p:nvPr/>
        </p:nvGrpSpPr>
        <p:grpSpPr>
          <a:xfrm>
            <a:off x="1988993" y="2895420"/>
            <a:ext cx="3524739" cy="3322119"/>
            <a:chOff x="1988993" y="2895420"/>
            <a:chExt cx="3524739" cy="332211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B2A9272-AEFA-5DF6-1659-F6D6C4339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549" t="9823" r="8218" b="10136"/>
            <a:stretch>
              <a:fillRect/>
            </a:stretch>
          </p:blipFill>
          <p:spPr>
            <a:xfrm rot="5400000">
              <a:off x="2510118" y="3138716"/>
              <a:ext cx="2443855" cy="247889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20D6A8-98D7-56EE-51B7-C9378108B0CC}"/>
                </a:ext>
              </a:extLst>
            </p:cNvPr>
            <p:cNvSpPr txBox="1"/>
            <p:nvPr/>
          </p:nvSpPr>
          <p:spPr>
            <a:xfrm>
              <a:off x="1988993" y="4243574"/>
              <a:ext cx="642816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>
                  <a:solidFill>
                    <a:srgbClr val="001D41"/>
                  </a:solidFill>
                  <a:cs typeface="Arial"/>
                </a:rPr>
                <a:t>Inlet</a:t>
              </a:r>
              <a:endParaRPr lang="en-US" sz="1200" dirty="0" err="1">
                <a:solidFill>
                  <a:srgbClr val="001D41"/>
                </a:solidFill>
                <a:cs typeface="Arial" panose="020B0604020202020204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14E27C-3F5C-24AD-733C-6006756FB4FB}"/>
                </a:ext>
              </a:extLst>
            </p:cNvPr>
            <p:cNvCxnSpPr/>
            <p:nvPr/>
          </p:nvCxnSpPr>
          <p:spPr>
            <a:xfrm flipV="1">
              <a:off x="2444153" y="3175982"/>
              <a:ext cx="3462" cy="2337114"/>
            </a:xfrm>
            <a:prstGeom prst="straightConnector1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3EE41B8-B502-AD8E-A417-1A151B29B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5999" y="3195520"/>
              <a:ext cx="3462" cy="2337114"/>
            </a:xfrm>
            <a:prstGeom prst="straightConnector1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B48E2-0515-F8C6-7687-64BEBB1781CF}"/>
                </a:ext>
              </a:extLst>
            </p:cNvPr>
            <p:cNvSpPr txBox="1"/>
            <p:nvPr/>
          </p:nvSpPr>
          <p:spPr>
            <a:xfrm>
              <a:off x="4870916" y="4243574"/>
              <a:ext cx="642816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>
                  <a:solidFill>
                    <a:srgbClr val="001D41"/>
                  </a:solidFill>
                  <a:cs typeface="Arial"/>
                </a:rPr>
                <a:t>Outlet</a:t>
              </a:r>
              <a:endParaRPr lang="en-US" sz="1200" dirty="0" err="1">
                <a:solidFill>
                  <a:srgbClr val="001D41"/>
                </a:solidFill>
                <a:cs typeface="Arial" panose="020B0604020202020204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EC3CA9-7DF7-2B10-E4EA-FA1977BDE865}"/>
                </a:ext>
              </a:extLst>
            </p:cNvPr>
            <p:cNvCxnSpPr/>
            <p:nvPr/>
          </p:nvCxnSpPr>
          <p:spPr>
            <a:xfrm flipV="1">
              <a:off x="2458250" y="3102812"/>
              <a:ext cx="2429122" cy="7327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E44D404-A3AE-8D75-746C-90152A5D8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8250" y="5564659"/>
              <a:ext cx="2429122" cy="7327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720D81-A64D-8752-55C8-1058EDA7E7AB}"/>
                </a:ext>
              </a:extLst>
            </p:cNvPr>
            <p:cNvSpPr txBox="1"/>
            <p:nvPr/>
          </p:nvSpPr>
          <p:spPr>
            <a:xfrm>
              <a:off x="3190080" y="2895420"/>
              <a:ext cx="1278607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>
                  <a:solidFill>
                    <a:srgbClr val="001D41"/>
                  </a:solidFill>
                  <a:cs typeface="Arial"/>
                </a:rPr>
                <a:t>Impermeable</a:t>
              </a:r>
              <a:endParaRPr lang="en-US" sz="1200" dirty="0" err="1">
                <a:solidFill>
                  <a:srgbClr val="001D41"/>
                </a:solidFill>
                <a:cs typeface="Arial" panose="020B06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C08E96-3246-CECB-F878-6694045DFC14}"/>
                </a:ext>
              </a:extLst>
            </p:cNvPr>
            <p:cNvSpPr txBox="1"/>
            <p:nvPr/>
          </p:nvSpPr>
          <p:spPr>
            <a:xfrm>
              <a:off x="3183478" y="5561892"/>
              <a:ext cx="1288905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>
                  <a:solidFill>
                    <a:srgbClr val="001D41"/>
                  </a:solidFill>
                  <a:cs typeface="Arial"/>
                </a:rPr>
                <a:t>Impermeable</a:t>
              </a:r>
              <a:endParaRPr lang="en-US" sz="1200" dirty="0" err="1">
                <a:solidFill>
                  <a:srgbClr val="001D41"/>
                </a:solidFill>
                <a:cs typeface="Arial" panose="020B060402020202020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647238-D294-DD46-4F51-BE6EC325D982}"/>
                </a:ext>
              </a:extLst>
            </p:cNvPr>
            <p:cNvSpPr txBox="1"/>
            <p:nvPr/>
          </p:nvSpPr>
          <p:spPr>
            <a:xfrm>
              <a:off x="2933332" y="5841753"/>
              <a:ext cx="1640305" cy="3757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Invasion step: </a:t>
              </a:r>
              <a:r>
                <a:rPr lang="en-US" b="1" dirty="0" err="1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i</a:t>
              </a:r>
              <a:endParaRPr lang="en-US" b="1">
                <a:solidFill>
                  <a:srgbClr val="001D41"/>
                </a:solidFill>
                <a:latin typeface="Cambria Math"/>
                <a:ea typeface="Cambria Math"/>
              </a:endParaRPr>
            </a:p>
          </p:txBody>
        </p:sp>
      </p:grp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9E437D2F-ACEA-48AB-F76C-3900E3D9F788}"/>
              </a:ext>
            </a:extLst>
          </p:cNvPr>
          <p:cNvSpPr/>
          <p:nvPr/>
        </p:nvSpPr>
        <p:spPr>
          <a:xfrm>
            <a:off x="4366555" y="4995566"/>
            <a:ext cx="358868" cy="368598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6B344AC3-4BE9-63EF-3398-A176DA9715BE}"/>
              </a:ext>
            </a:extLst>
          </p:cNvPr>
          <p:cNvSpPr txBox="1">
            <a:spLocks/>
          </p:cNvSpPr>
          <p:nvPr/>
        </p:nvSpPr>
        <p:spPr>
          <a:xfrm>
            <a:off x="6404748" y="1121567"/>
            <a:ext cx="5355527" cy="1650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Disadvantage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:</a:t>
            </a:r>
          </a:p>
          <a:p>
            <a:pPr marL="800100" indent="-342900"/>
            <a:r>
              <a:rPr lang="en-US" sz="1800" b="1" dirty="0">
                <a:latin typeface="Calibri"/>
                <a:ea typeface="Calibri"/>
                <a:cs typeface="Calibri"/>
              </a:rPr>
              <a:t>Going through ent</a:t>
            </a:r>
            <a:r>
              <a:rPr lang="en-US" sz="1800" b="1">
                <a:latin typeface="Calibri"/>
                <a:ea typeface="Calibri"/>
                <a:cs typeface="Calibri"/>
              </a:rPr>
              <a:t>ire network in each iteration</a:t>
            </a:r>
            <a:endParaRPr lang="en-US">
              <a:cs typeface="Arial"/>
            </a:endParaRPr>
          </a:p>
          <a:p>
            <a:pPr marL="800100" indent="-342900"/>
            <a:r>
              <a:rPr lang="en-US" sz="1800" b="1">
                <a:latin typeface="Calibri"/>
                <a:ea typeface="Calibri"/>
                <a:cs typeface="Calibri"/>
              </a:rPr>
              <a:t>O(M.N)</a:t>
            </a:r>
            <a:endParaRPr lang="en-US" sz="18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C449F9C6-B420-C40F-6A95-7DCE80C2EDE5}"/>
              </a:ext>
            </a:extLst>
          </p:cNvPr>
          <p:cNvSpPr/>
          <p:nvPr/>
        </p:nvSpPr>
        <p:spPr>
          <a:xfrm>
            <a:off x="5085180" y="5875848"/>
            <a:ext cx="581069" cy="287969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838855C0-256A-D86F-4415-4E553AB28D97}"/>
              </a:ext>
            </a:extLst>
          </p:cNvPr>
          <p:cNvSpPr/>
          <p:nvPr/>
        </p:nvSpPr>
        <p:spPr>
          <a:xfrm>
            <a:off x="8500007" y="5873789"/>
            <a:ext cx="581069" cy="287969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828805-FA29-B3AA-23D5-1FD03DFCB541}"/>
              </a:ext>
            </a:extLst>
          </p:cNvPr>
          <p:cNvGrpSpPr/>
          <p:nvPr/>
        </p:nvGrpSpPr>
        <p:grpSpPr>
          <a:xfrm>
            <a:off x="9222742" y="3018937"/>
            <a:ext cx="2640748" cy="3195507"/>
            <a:chOff x="5691474" y="3016932"/>
            <a:chExt cx="2640748" cy="31955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A5634A-A615-748F-1FE1-278EECC2095F}"/>
                </a:ext>
              </a:extLst>
            </p:cNvPr>
            <p:cNvSpPr txBox="1"/>
            <p:nvPr/>
          </p:nvSpPr>
          <p:spPr>
            <a:xfrm>
              <a:off x="6015204" y="5843107"/>
              <a:ext cx="199122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Invasion step: </a:t>
              </a:r>
              <a:r>
                <a:rPr lang="en-US" b="1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i+2</a:t>
              </a:r>
              <a:endParaRPr lang="en-US" b="1">
                <a:solidFill>
                  <a:srgbClr val="001D41"/>
                </a:solidFill>
                <a:latin typeface="Cambria Math"/>
                <a:ea typeface="Cambria Math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B94447-21E2-A564-9DE4-FCE3F9BA1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843" t="10015" r="9940" b="9590"/>
            <a:stretch>
              <a:fillRect/>
            </a:stretch>
          </p:blipFill>
          <p:spPr>
            <a:xfrm rot="5400000">
              <a:off x="5753485" y="2954921"/>
              <a:ext cx="2516726" cy="2640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29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9" grpId="0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DD827-8E14-D699-A59E-43A588EA1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3EA20-53E0-96C3-AD70-37F115FA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272FA-452E-34B4-015B-78E642E9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EACA04-57D0-E185-5D03-01F065AE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Methodology: backward trapping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EFB2D1-77F4-0506-39A2-A01D8826998D}"/>
              </a:ext>
            </a:extLst>
          </p:cNvPr>
          <p:cNvGrpSpPr/>
          <p:nvPr/>
        </p:nvGrpSpPr>
        <p:grpSpPr>
          <a:xfrm>
            <a:off x="5691474" y="1369667"/>
            <a:ext cx="2640748" cy="3195507"/>
            <a:chOff x="5691474" y="3016932"/>
            <a:chExt cx="2640748" cy="31955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6B57C-1413-DF8E-3A90-BC92E54DAD7B}"/>
                </a:ext>
              </a:extLst>
            </p:cNvPr>
            <p:cNvSpPr txBox="1"/>
            <p:nvPr/>
          </p:nvSpPr>
          <p:spPr>
            <a:xfrm>
              <a:off x="6015204" y="5843107"/>
              <a:ext cx="199122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Invasion step: </a:t>
              </a:r>
              <a:r>
                <a:rPr lang="en-US" b="1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j-1</a:t>
              </a:r>
              <a:endParaRPr lang="en-US" b="1">
                <a:solidFill>
                  <a:srgbClr val="001D41"/>
                </a:solidFill>
                <a:latin typeface="Cambria Math"/>
                <a:ea typeface="Cambria Math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A48369-AD6B-BF45-7FE1-3E265E15C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843" t="10015" r="9940" b="9590"/>
            <a:stretch>
              <a:fillRect/>
            </a:stretch>
          </p:blipFill>
          <p:spPr>
            <a:xfrm rot="5400000">
              <a:off x="5753485" y="2954921"/>
              <a:ext cx="2516726" cy="2640748"/>
            </a:xfrm>
            <a:prstGeom prst="rect">
              <a:avLst/>
            </a:prstGeom>
          </p:spPr>
        </p:pic>
      </p:grp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0CB1529-00E9-0A2C-E60A-63D9C9A37874}"/>
              </a:ext>
            </a:extLst>
          </p:cNvPr>
          <p:cNvSpPr/>
          <p:nvPr/>
        </p:nvSpPr>
        <p:spPr>
          <a:xfrm>
            <a:off x="7719549" y="3325564"/>
            <a:ext cx="358868" cy="368598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5BEA86-86E9-20E1-3D40-1D155EB11C8B}"/>
              </a:ext>
            </a:extLst>
          </p:cNvPr>
          <p:cNvGrpSpPr/>
          <p:nvPr/>
        </p:nvGrpSpPr>
        <p:grpSpPr>
          <a:xfrm>
            <a:off x="2454833" y="1448379"/>
            <a:ext cx="2439556" cy="3172988"/>
            <a:chOff x="9099922" y="3094343"/>
            <a:chExt cx="2418768" cy="311809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F1924AA-FF65-88CB-E011-B5083FDB0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534" t="10848" r="9853" b="10253"/>
            <a:stretch>
              <a:fillRect/>
            </a:stretch>
          </p:blipFill>
          <p:spPr>
            <a:xfrm rot="5400000">
              <a:off x="9097817" y="3096448"/>
              <a:ext cx="2422977" cy="241876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93BFA1-FDEB-996A-8E90-0FB0D971D48A}"/>
                </a:ext>
              </a:extLst>
            </p:cNvPr>
            <p:cNvSpPr txBox="1"/>
            <p:nvPr/>
          </p:nvSpPr>
          <p:spPr>
            <a:xfrm>
              <a:off x="9465884" y="5843107"/>
              <a:ext cx="199122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Invasion step: j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4F45C7-19BD-B4D8-E398-10BC74DFED70}"/>
              </a:ext>
            </a:extLst>
          </p:cNvPr>
          <p:cNvGrpSpPr/>
          <p:nvPr/>
        </p:nvGrpSpPr>
        <p:grpSpPr>
          <a:xfrm>
            <a:off x="220736" y="1985605"/>
            <a:ext cx="2096827" cy="1337506"/>
            <a:chOff x="220736" y="3632870"/>
            <a:chExt cx="2096827" cy="133750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AA6F691-1551-2B7E-ADAF-9846C790963A}"/>
                </a:ext>
              </a:extLst>
            </p:cNvPr>
            <p:cNvSpPr/>
            <p:nvPr/>
          </p:nvSpPr>
          <p:spPr>
            <a:xfrm>
              <a:off x="220736" y="3633085"/>
              <a:ext cx="312700" cy="305692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1E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0F8AE9-EA1F-F388-23E4-F14024DB67AE}"/>
                </a:ext>
              </a:extLst>
            </p:cNvPr>
            <p:cNvSpPr/>
            <p:nvPr/>
          </p:nvSpPr>
          <p:spPr>
            <a:xfrm>
              <a:off x="220736" y="4137652"/>
              <a:ext cx="312700" cy="30569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69AC77-6F06-48B5-F396-EA2D55BFC5B2}"/>
                </a:ext>
              </a:extLst>
            </p:cNvPr>
            <p:cNvSpPr/>
            <p:nvPr/>
          </p:nvSpPr>
          <p:spPr>
            <a:xfrm>
              <a:off x="220736" y="4662814"/>
              <a:ext cx="312700" cy="30569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8AF927-BFD3-7695-6915-BDA90B821E11}"/>
                </a:ext>
              </a:extLst>
            </p:cNvPr>
            <p:cNvSpPr txBox="1"/>
            <p:nvPr/>
          </p:nvSpPr>
          <p:spPr>
            <a:xfrm>
              <a:off x="655581" y="3632870"/>
              <a:ext cx="98236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Invaded </a:t>
              </a:r>
              <a:endPara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C24200-873B-8FB6-772C-CEE81BEE1AAC}"/>
                </a:ext>
              </a:extLst>
            </p:cNvPr>
            <p:cNvSpPr txBox="1"/>
            <p:nvPr/>
          </p:nvSpPr>
          <p:spPr>
            <a:xfrm>
              <a:off x="655581" y="4137438"/>
              <a:ext cx="98236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Trapped</a:t>
              </a:r>
              <a:endPara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DB1D4A-FAAC-BE4E-0D9D-9E435FFDB339}"/>
                </a:ext>
              </a:extLst>
            </p:cNvPr>
            <p:cNvSpPr txBox="1"/>
            <p:nvPr/>
          </p:nvSpPr>
          <p:spPr>
            <a:xfrm>
              <a:off x="562905" y="4662599"/>
              <a:ext cx="175465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Connected to outlet</a:t>
              </a:r>
              <a:endPara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A1B97A-8EBA-A2B7-31EF-6A410D5EF271}"/>
              </a:ext>
            </a:extLst>
          </p:cNvPr>
          <p:cNvSpPr txBox="1"/>
          <p:nvPr/>
        </p:nvSpPr>
        <p:spPr>
          <a:xfrm>
            <a:off x="1988993" y="2596309"/>
            <a:ext cx="64281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1D41"/>
                </a:solidFill>
                <a:cs typeface="Arial"/>
              </a:rPr>
              <a:t>Inlet</a:t>
            </a:r>
            <a:endParaRPr lang="en-US" sz="1200" dirty="0" err="1">
              <a:solidFill>
                <a:srgbClr val="001D41"/>
              </a:solidFill>
              <a:cs typeface="Arial" panose="020B0604020202020204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DB6B8A-54AA-2FDE-083E-14C3F346C521}"/>
              </a:ext>
            </a:extLst>
          </p:cNvPr>
          <p:cNvCxnSpPr/>
          <p:nvPr/>
        </p:nvCxnSpPr>
        <p:spPr>
          <a:xfrm flipV="1">
            <a:off x="2444153" y="1528717"/>
            <a:ext cx="3462" cy="2337114"/>
          </a:xfrm>
          <a:prstGeom prst="straightConnector1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96F20A-0704-1A8F-C4CD-067297E6BA5A}"/>
              </a:ext>
            </a:extLst>
          </p:cNvPr>
          <p:cNvCxnSpPr>
            <a:cxnSpLocks/>
          </p:cNvCxnSpPr>
          <p:nvPr/>
        </p:nvCxnSpPr>
        <p:spPr>
          <a:xfrm flipV="1">
            <a:off x="4905999" y="1548255"/>
            <a:ext cx="3462" cy="2337114"/>
          </a:xfrm>
          <a:prstGeom prst="straightConnector1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A01093-67E1-E9FB-468D-6CF6F7EAA229}"/>
              </a:ext>
            </a:extLst>
          </p:cNvPr>
          <p:cNvSpPr txBox="1"/>
          <p:nvPr/>
        </p:nvSpPr>
        <p:spPr>
          <a:xfrm>
            <a:off x="4870916" y="2596309"/>
            <a:ext cx="64281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1D41"/>
                </a:solidFill>
                <a:cs typeface="Arial"/>
              </a:rPr>
              <a:t>Outlet</a:t>
            </a:r>
            <a:endParaRPr lang="en-US" sz="1200" dirty="0" err="1">
              <a:solidFill>
                <a:srgbClr val="001D41"/>
              </a:solidFill>
              <a:cs typeface="Arial" panose="020B060402020202020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D4FEBB-5C77-7CDE-787A-1B13AE51D32D}"/>
              </a:ext>
            </a:extLst>
          </p:cNvPr>
          <p:cNvCxnSpPr/>
          <p:nvPr/>
        </p:nvCxnSpPr>
        <p:spPr>
          <a:xfrm flipV="1">
            <a:off x="2458250" y="1455547"/>
            <a:ext cx="2429122" cy="7327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0B0FA6-3673-261F-733D-E1281E514328}"/>
              </a:ext>
            </a:extLst>
          </p:cNvPr>
          <p:cNvCxnSpPr>
            <a:cxnSpLocks/>
          </p:cNvCxnSpPr>
          <p:nvPr/>
        </p:nvCxnSpPr>
        <p:spPr>
          <a:xfrm flipV="1">
            <a:off x="2458250" y="3917394"/>
            <a:ext cx="2429122" cy="7327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44B6C6-7284-B84A-57E6-8DFA3CDCE531}"/>
              </a:ext>
            </a:extLst>
          </p:cNvPr>
          <p:cNvSpPr txBox="1"/>
          <p:nvPr/>
        </p:nvSpPr>
        <p:spPr>
          <a:xfrm>
            <a:off x="3190080" y="1248155"/>
            <a:ext cx="127860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1D41"/>
                </a:solidFill>
                <a:cs typeface="Arial"/>
              </a:rPr>
              <a:t>Impermeable</a:t>
            </a:r>
            <a:endParaRPr lang="en-US" sz="1200" dirty="0" err="1">
              <a:solidFill>
                <a:srgbClr val="001D41"/>
              </a:solidFill>
              <a:cs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765E2-F457-679B-22C4-11ECFA580FCF}"/>
              </a:ext>
            </a:extLst>
          </p:cNvPr>
          <p:cNvSpPr txBox="1"/>
          <p:nvPr/>
        </p:nvSpPr>
        <p:spPr>
          <a:xfrm>
            <a:off x="3183478" y="3914627"/>
            <a:ext cx="12889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1D41"/>
                </a:solidFill>
                <a:cs typeface="Arial"/>
              </a:rPr>
              <a:t>Impermeable</a:t>
            </a:r>
            <a:endParaRPr lang="en-US" sz="1200" dirty="0" err="1">
              <a:solidFill>
                <a:srgbClr val="001D41"/>
              </a:solidFill>
              <a:cs typeface="Arial" panose="020B0604020202020204"/>
            </a:endParaRPr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FFE3A110-6EA7-B592-2741-A01F0319EF5F}"/>
              </a:ext>
            </a:extLst>
          </p:cNvPr>
          <p:cNvSpPr/>
          <p:nvPr/>
        </p:nvSpPr>
        <p:spPr>
          <a:xfrm>
            <a:off x="3122701" y="2631124"/>
            <a:ext cx="358868" cy="368598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D999D0-EB16-6AA9-74A0-7C09B410C48F}"/>
              </a:ext>
            </a:extLst>
          </p:cNvPr>
          <p:cNvSpPr/>
          <p:nvPr/>
        </p:nvSpPr>
        <p:spPr>
          <a:xfrm>
            <a:off x="5085180" y="4228583"/>
            <a:ext cx="581069" cy="287969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A451256-456C-1F3D-451D-D6827E994976}"/>
              </a:ext>
            </a:extLst>
          </p:cNvPr>
          <p:cNvSpPr/>
          <p:nvPr/>
        </p:nvSpPr>
        <p:spPr>
          <a:xfrm>
            <a:off x="8522418" y="4226524"/>
            <a:ext cx="581069" cy="287969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3D1472F-848D-A755-66FE-D5BD880E83A1}"/>
              </a:ext>
            </a:extLst>
          </p:cNvPr>
          <p:cNvGrpSpPr/>
          <p:nvPr/>
        </p:nvGrpSpPr>
        <p:grpSpPr>
          <a:xfrm>
            <a:off x="9171305" y="1452941"/>
            <a:ext cx="2478894" cy="3099673"/>
            <a:chOff x="2492599" y="3156235"/>
            <a:chExt cx="2478894" cy="3099673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26B2F52-36C0-8498-E954-6F3F761BF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549" t="9823" r="8218" b="10136"/>
            <a:stretch>
              <a:fillRect/>
            </a:stretch>
          </p:blipFill>
          <p:spPr>
            <a:xfrm rot="5400000">
              <a:off x="2510118" y="3138716"/>
              <a:ext cx="2443855" cy="2478894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0E00DCE-E90F-FCF2-3D90-492FCB224DE2}"/>
                </a:ext>
              </a:extLst>
            </p:cNvPr>
            <p:cNvSpPr txBox="1"/>
            <p:nvPr/>
          </p:nvSpPr>
          <p:spPr>
            <a:xfrm>
              <a:off x="2933332" y="5886576"/>
              <a:ext cx="201009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Invasion </a:t>
              </a:r>
              <a:r>
                <a:rPr lang="en-US" b="1">
                  <a:solidFill>
                    <a:srgbClr val="001D41"/>
                  </a:solidFill>
                  <a:latin typeface="Cambria Math"/>
                  <a:ea typeface="Cambria Math"/>
                  <a:cs typeface="Arial"/>
                </a:rPr>
                <a:t>step: j-2 </a:t>
              </a:r>
              <a:endParaRPr lang="en-US" b="1">
                <a:solidFill>
                  <a:srgbClr val="001D41"/>
                </a:solidFill>
                <a:latin typeface="Cambria Math"/>
                <a:ea typeface="Cambria Math"/>
              </a:endParaRPr>
            </a:p>
          </p:txBody>
        </p:sp>
      </p:grpSp>
      <p:sp>
        <p:nvSpPr>
          <p:cNvPr id="66" name="TextBox 1">
            <a:extLst>
              <a:ext uri="{FF2B5EF4-FFF2-40B4-BE49-F238E27FC236}">
                <a16:creationId xmlns:a16="http://schemas.microsoft.com/office/drawing/2014/main" id="{276EADD4-C1B2-6567-1880-832D548334D2}"/>
              </a:ext>
            </a:extLst>
          </p:cNvPr>
          <p:cNvSpPr txBox="1"/>
          <p:nvPr/>
        </p:nvSpPr>
        <p:spPr>
          <a:xfrm>
            <a:off x="7461005" y="5741174"/>
            <a:ext cx="460054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200" dirty="0">
                <a:latin typeface="Calibri"/>
                <a:ea typeface="Calibri"/>
                <a:cs typeface="Calibri"/>
              </a:rPr>
              <a:t>Masson, Y. (2016). A fast two-step algorithm for invasion </a:t>
            </a:r>
            <a:r>
              <a:rPr lang="en-US" sz="1200">
                <a:latin typeface="Calibri"/>
                <a:ea typeface="Calibri"/>
                <a:cs typeface="Calibri"/>
              </a:rPr>
              <a:t>percolation with trapping. Computers &amp; Geosciences.</a:t>
            </a:r>
            <a:endParaRPr lang="en-US" sz="120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3A9A2AE-5AF5-762E-28D6-10ACD217E97B}"/>
              </a:ext>
            </a:extLst>
          </p:cNvPr>
          <p:cNvSpPr/>
          <p:nvPr/>
        </p:nvSpPr>
        <p:spPr>
          <a:xfrm>
            <a:off x="6103058" y="5102399"/>
            <a:ext cx="2724218" cy="4783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i="1">
                <a:solidFill>
                  <a:srgbClr val="001D41"/>
                </a:solidFill>
                <a:latin typeface="Cambria Math"/>
                <a:ea typeface="Cambria Math"/>
                <a:cs typeface="Arial"/>
              </a:rPr>
              <a:t>O(M.N) → O(N)</a:t>
            </a:r>
            <a:endParaRPr lang="en-US" sz="2400" i="1">
              <a:solidFill>
                <a:srgbClr val="001D41"/>
              </a:solidFill>
              <a:latin typeface="Cambria Math"/>
              <a:ea typeface="Cambria Math"/>
            </a:endParaRPr>
          </a:p>
        </p:txBody>
      </p:sp>
      <p:sp>
        <p:nvSpPr>
          <p:cNvPr id="70" name="Content Placeholder 8">
            <a:extLst>
              <a:ext uri="{FF2B5EF4-FFF2-40B4-BE49-F238E27FC236}">
                <a16:creationId xmlns:a16="http://schemas.microsoft.com/office/drawing/2014/main" id="{1C7CDE2E-EC84-5FC6-AB00-28A8B241CF54}"/>
              </a:ext>
            </a:extLst>
          </p:cNvPr>
          <p:cNvSpPr txBox="1">
            <a:spLocks/>
          </p:cNvSpPr>
          <p:nvPr/>
        </p:nvSpPr>
        <p:spPr>
          <a:xfrm>
            <a:off x="438318" y="4668475"/>
            <a:ext cx="6273817" cy="458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Benefits:</a:t>
            </a:r>
            <a:endParaRPr lang="en-US" b="1">
              <a:solidFill>
                <a:srgbClr val="00407A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6F1296A-E5CE-83A7-C238-C2F7002751B0}"/>
              </a:ext>
            </a:extLst>
          </p:cNvPr>
          <p:cNvSpPr txBox="1"/>
          <p:nvPr/>
        </p:nvSpPr>
        <p:spPr>
          <a:xfrm>
            <a:off x="931629" y="5122769"/>
            <a:ext cx="41879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1D41"/>
                </a:solidFill>
                <a:latin typeface="Calibri"/>
                <a:ea typeface="Calibri"/>
                <a:cs typeface="Calibri"/>
              </a:rPr>
              <a:t>Avoid full network searches</a:t>
            </a:r>
            <a:endParaRPr lang="en-US" b="1">
              <a:latin typeface="Calibri"/>
              <a:ea typeface="Calibri"/>
              <a:cs typeface="Calibri"/>
            </a:endParaRPr>
          </a:p>
          <a:p>
            <a:endParaRPr lang="en-US" b="1" dirty="0">
              <a:solidFill>
                <a:srgbClr val="001D4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001D41"/>
                </a:solidFill>
                <a:latin typeface="Calibri"/>
                <a:ea typeface="Calibri"/>
                <a:cs typeface="Calibri"/>
              </a:rPr>
              <a:t>Check local neighbors' connectivity</a:t>
            </a:r>
            <a:endParaRPr lang="en-US" b="1" dirty="0">
              <a:solidFill>
                <a:srgbClr val="001D4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6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20" grpId="0" animBg="1"/>
      <p:bldP spid="30" grpId="0" animBg="1"/>
      <p:bldP spid="68" grpId="0" animBg="1"/>
      <p:bldP spid="70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7C468-8940-8EA6-EB7B-21910E96D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4287D-1CAE-D86E-563D-04216603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547A4-140A-BD8E-44FC-F0CC0A34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D3537B-95C5-10D4-7ECE-0E7B9316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Methodology: trapping algorithm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6653D-464C-BE7D-371E-2C49A57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26" t="123248" r="-7412" b="-67692"/>
          <a:stretch>
            <a:fillRect/>
          </a:stretch>
        </p:blipFill>
        <p:spPr>
          <a:xfrm>
            <a:off x="3034811" y="7830853"/>
            <a:ext cx="8825470" cy="275097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7812B8-5F3C-96D1-3611-564AAABD0E16}"/>
              </a:ext>
            </a:extLst>
          </p:cNvPr>
          <p:cNvSpPr/>
          <p:nvPr/>
        </p:nvSpPr>
        <p:spPr>
          <a:xfrm>
            <a:off x="2044142" y="2337103"/>
            <a:ext cx="3981447" cy="470806"/>
          </a:xfrm>
          <a:prstGeom prst="roundRect">
            <a:avLst/>
          </a:prstGeom>
          <a:solidFill>
            <a:srgbClr val="004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1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Masson (2016)</a:t>
            </a:r>
            <a:r>
              <a:rPr lang="en-US" sz="1800" b="1" i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5ED88F-698F-86C3-C29D-84BCB800276C}"/>
              </a:ext>
            </a:extLst>
          </p:cNvPr>
          <p:cNvSpPr/>
          <p:nvPr/>
        </p:nvSpPr>
        <p:spPr>
          <a:xfrm>
            <a:off x="2132437" y="3050256"/>
            <a:ext cx="3774619" cy="3728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Pore trapping</a:t>
            </a:r>
            <a:endParaRPr lang="en-US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FBEF16A-47DF-E9F4-1265-C151016226F0}"/>
              </a:ext>
            </a:extLst>
          </p:cNvPr>
          <p:cNvSpPr/>
          <p:nvPr/>
        </p:nvSpPr>
        <p:spPr>
          <a:xfrm>
            <a:off x="6947178" y="3050256"/>
            <a:ext cx="3774619" cy="3728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Pore </a:t>
            </a: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body + throat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trapping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FFC846D-EAE6-A96B-6D5D-7383F245B2D9}"/>
              </a:ext>
            </a:extLst>
          </p:cNvPr>
          <p:cNvSpPr/>
          <p:nvPr/>
        </p:nvSpPr>
        <p:spPr>
          <a:xfrm>
            <a:off x="2132436" y="3670742"/>
            <a:ext cx="3774619" cy="3728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Structured lattice</a:t>
            </a:r>
            <a:endParaRPr lang="en-US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873692-7818-3499-5933-BF849AAADAB8}"/>
              </a:ext>
            </a:extLst>
          </p:cNvPr>
          <p:cNvSpPr/>
          <p:nvPr/>
        </p:nvSpPr>
        <p:spPr>
          <a:xfrm>
            <a:off x="6947178" y="3670742"/>
            <a:ext cx="3774619" cy="3728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Unstructured network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B27A59C-78F1-DDAA-850A-9D4DB4898554}"/>
              </a:ext>
            </a:extLst>
          </p:cNvPr>
          <p:cNvSpPr/>
          <p:nvPr/>
        </p:nvSpPr>
        <p:spPr>
          <a:xfrm>
            <a:off x="2132436" y="4269456"/>
            <a:ext cx="3774619" cy="3728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Separated invasion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BCA605-B791-100F-2F3E-3E3C887A4616}"/>
              </a:ext>
            </a:extLst>
          </p:cNvPr>
          <p:cNvSpPr/>
          <p:nvPr/>
        </p:nvSpPr>
        <p:spPr>
          <a:xfrm>
            <a:off x="6947177" y="4269456"/>
            <a:ext cx="3774619" cy="3728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Simultaneous invasion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C3C6FF-009E-7259-D643-7A67562D257F}"/>
              </a:ext>
            </a:extLst>
          </p:cNvPr>
          <p:cNvSpPr/>
          <p:nvPr/>
        </p:nvSpPr>
        <p:spPr>
          <a:xfrm>
            <a:off x="6855627" y="2337102"/>
            <a:ext cx="3981447" cy="470806"/>
          </a:xfrm>
          <a:prstGeom prst="roundRect">
            <a:avLst/>
          </a:prstGeom>
          <a:solidFill>
            <a:srgbClr val="004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 work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D4F2302-240B-AE29-2A24-AEF12EAFFDFD}"/>
              </a:ext>
            </a:extLst>
          </p:cNvPr>
          <p:cNvSpPr txBox="1">
            <a:spLocks/>
          </p:cNvSpPr>
          <p:nvPr/>
        </p:nvSpPr>
        <p:spPr>
          <a:xfrm>
            <a:off x="577674" y="1483036"/>
            <a:ext cx="6273817" cy="458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001D4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Algorithm customi</a:t>
            </a: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zation:</a:t>
            </a:r>
            <a:endParaRPr lang="en-US" b="1">
              <a:solidFill>
                <a:srgbClr val="00407A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5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4A5FA-016E-8C5B-6C7A-30F2CD46E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A3C2-BA1F-0039-7A01-0AE4E408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A24E3-17F8-6870-F547-76C8C48C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6DB446-0C89-13AD-F71D-365CA036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Methodology: implementation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20769-514C-AB32-D8E5-56E79FACE4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26" t="123248" r="-7412" b="-67692"/>
          <a:stretch>
            <a:fillRect/>
          </a:stretch>
        </p:blipFill>
        <p:spPr>
          <a:xfrm>
            <a:off x="3034811" y="7830853"/>
            <a:ext cx="8825470" cy="2750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C0067E-262B-44ED-CEBB-5676611A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824" y="2057311"/>
            <a:ext cx="3781669" cy="2251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15DDF2-B69B-05B3-F765-B6645EFA2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29" y="2053037"/>
            <a:ext cx="2960323" cy="2240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2CCEEA-4D83-ABD9-9812-083255937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6" y="3408710"/>
            <a:ext cx="1369657" cy="89418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5FDF0E-605C-9C09-7218-0415C664B034}"/>
              </a:ext>
            </a:extLst>
          </p:cNvPr>
          <p:cNvSpPr/>
          <p:nvPr/>
        </p:nvSpPr>
        <p:spPr>
          <a:xfrm>
            <a:off x="5306927" y="3039915"/>
            <a:ext cx="851175" cy="277672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BBA9472-EBF5-FC59-8FC5-FB592F28D9F4}"/>
              </a:ext>
            </a:extLst>
          </p:cNvPr>
          <p:cNvSpPr txBox="1"/>
          <p:nvPr/>
        </p:nvSpPr>
        <p:spPr>
          <a:xfrm>
            <a:off x="2500798" y="4513848"/>
            <a:ext cx="147097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nl-NL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Pore network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58135B5C-20B6-BE12-145E-6EBC00327166}"/>
              </a:ext>
            </a:extLst>
          </p:cNvPr>
          <p:cNvSpPr txBox="1"/>
          <p:nvPr/>
        </p:nvSpPr>
        <p:spPr>
          <a:xfrm>
            <a:off x="7836426" y="4494310"/>
            <a:ext cx="2539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nl-NL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Node-based network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6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7D9AC-1396-6EE7-200C-6F78A3286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67626-68ED-5178-D8D4-7F51C539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Department of Computer Science, Numerical Analysis and Applied Mathematics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4D4C5-13A5-874A-C715-D0B14991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E34FC-E745-6ECC-DCE3-C1D3062F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Results: moisture content and permeability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FE92A-A29D-7D42-8308-A1C49D8D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26" t="123248" r="-7412" b="-67692"/>
          <a:stretch>
            <a:fillRect/>
          </a:stretch>
        </p:blipFill>
        <p:spPr>
          <a:xfrm>
            <a:off x="3034811" y="7830853"/>
            <a:ext cx="8825470" cy="275097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6E5B4E-4008-A54A-854F-04ECFE9F3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57908"/>
              </p:ext>
            </p:extLst>
          </p:nvPr>
        </p:nvGraphicFramePr>
        <p:xfrm>
          <a:off x="6326606" y="2326104"/>
          <a:ext cx="5680544" cy="117363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83546">
                  <a:extLst>
                    <a:ext uri="{9D8B030D-6E8A-4147-A177-3AD203B41FA5}">
                      <a16:colId xmlns:a16="http://schemas.microsoft.com/office/drawing/2014/main" val="1645037603"/>
                    </a:ext>
                  </a:extLst>
                </a:gridCol>
                <a:gridCol w="1306634">
                  <a:extLst>
                    <a:ext uri="{9D8B030D-6E8A-4147-A177-3AD203B41FA5}">
                      <a16:colId xmlns:a16="http://schemas.microsoft.com/office/drawing/2014/main" val="1115952684"/>
                    </a:ext>
                  </a:extLst>
                </a:gridCol>
                <a:gridCol w="1465384">
                  <a:extLst>
                    <a:ext uri="{9D8B030D-6E8A-4147-A177-3AD203B41FA5}">
                      <a16:colId xmlns:a16="http://schemas.microsoft.com/office/drawing/2014/main" val="2495571025"/>
                    </a:ext>
                  </a:extLst>
                </a:gridCol>
                <a:gridCol w="924980">
                  <a:extLst>
                    <a:ext uri="{9D8B030D-6E8A-4147-A177-3AD203B41FA5}">
                      <a16:colId xmlns:a16="http://schemas.microsoft.com/office/drawing/2014/main" val="3065952883"/>
                    </a:ext>
                  </a:extLst>
                </a:gridCol>
              </a:tblGrid>
              <a:tr h="58777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Network size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Runtime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(old algorithm)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Runtime 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 algorithm</a:t>
                      </a:r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Efficiency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22626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bodies: ~72K</a:t>
                      </a:r>
                      <a:b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 Pore throats: ~78K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~ 25 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4 sec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407A"/>
                          </a:solidFill>
                          <a:latin typeface="Arial"/>
                          <a:cs typeface="Arial"/>
                        </a:rPr>
                        <a:t>99.7%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72975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ED2C46D-B184-1E5A-0970-C972B5516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6" y="1353552"/>
            <a:ext cx="5564606" cy="4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U Leuven">
  <a:themeElements>
    <a:clrScheme name="KU Leuven">
      <a:dk1>
        <a:srgbClr val="00407A"/>
      </a:dk1>
      <a:lt1>
        <a:srgbClr val="FFFFFF"/>
      </a:lt1>
      <a:dk2>
        <a:srgbClr val="001D41"/>
      </a:dk2>
      <a:lt2>
        <a:srgbClr val="DCE7F0"/>
      </a:lt2>
      <a:accent1>
        <a:srgbClr val="52BDEC"/>
      </a:accent1>
      <a:accent2>
        <a:srgbClr val="87C0BD"/>
      </a:accent2>
      <a:accent3>
        <a:srgbClr val="FBB037"/>
      </a:accent3>
      <a:accent4>
        <a:srgbClr val="C793AE"/>
      </a:accent4>
      <a:accent5>
        <a:srgbClr val="E4DA3E"/>
      </a:accent5>
      <a:accent6>
        <a:srgbClr val="F0776E"/>
      </a:accent6>
      <a:hlink>
        <a:srgbClr val="00407A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01D4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KU Leuven">
      <a:dk1>
        <a:srgbClr val="00407A"/>
      </a:dk1>
      <a:lt1>
        <a:srgbClr val="FFFFFF"/>
      </a:lt1>
      <a:dk2>
        <a:srgbClr val="001D41"/>
      </a:dk2>
      <a:lt2>
        <a:srgbClr val="DCE7F0"/>
      </a:lt2>
      <a:accent1>
        <a:srgbClr val="52BDEC"/>
      </a:accent1>
      <a:accent2>
        <a:srgbClr val="87C0BD"/>
      </a:accent2>
      <a:accent3>
        <a:srgbClr val="FBB037"/>
      </a:accent3>
      <a:accent4>
        <a:srgbClr val="C793AE"/>
      </a:accent4>
      <a:accent5>
        <a:srgbClr val="E4DA3E"/>
      </a:accent5>
      <a:accent6>
        <a:srgbClr val="F0776E"/>
      </a:accent6>
      <a:hlink>
        <a:srgbClr val="00407A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01D4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KU Leuven Library">
  <a:themeElements>
    <a:clrScheme name="KU Leuven">
      <a:dk1>
        <a:srgbClr val="00407A"/>
      </a:dk1>
      <a:lt1>
        <a:srgbClr val="FFFFFF"/>
      </a:lt1>
      <a:dk2>
        <a:srgbClr val="001D41"/>
      </a:dk2>
      <a:lt2>
        <a:srgbClr val="DCE7F0"/>
      </a:lt2>
      <a:accent1>
        <a:srgbClr val="52BDEC"/>
      </a:accent1>
      <a:accent2>
        <a:srgbClr val="87C0BD"/>
      </a:accent2>
      <a:accent3>
        <a:srgbClr val="FBB037"/>
      </a:accent3>
      <a:accent4>
        <a:srgbClr val="C793AE"/>
      </a:accent4>
      <a:accent5>
        <a:srgbClr val="E4DA3E"/>
      </a:accent5>
      <a:accent6>
        <a:srgbClr val="F0776E"/>
      </a:accent6>
      <a:hlink>
        <a:srgbClr val="00407A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01D4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4.xml><?xml version="1.0" encoding="utf-8"?>
<a:theme xmlns:a="http://schemas.openxmlformats.org/drawingml/2006/main" name="KU Leuven Labels">
  <a:themeElements>
    <a:clrScheme name="KU Leuven">
      <a:dk1>
        <a:srgbClr val="00407A"/>
      </a:dk1>
      <a:lt1>
        <a:srgbClr val="FFFFFF"/>
      </a:lt1>
      <a:dk2>
        <a:srgbClr val="001D41"/>
      </a:dk2>
      <a:lt2>
        <a:srgbClr val="DCE7F0"/>
      </a:lt2>
      <a:accent1>
        <a:srgbClr val="52BDEC"/>
      </a:accent1>
      <a:accent2>
        <a:srgbClr val="87C0BD"/>
      </a:accent2>
      <a:accent3>
        <a:srgbClr val="FBB037"/>
      </a:accent3>
      <a:accent4>
        <a:srgbClr val="C793AE"/>
      </a:accent4>
      <a:accent5>
        <a:srgbClr val="E4DA3E"/>
      </a:accent5>
      <a:accent6>
        <a:srgbClr val="F0776E"/>
      </a:accent6>
      <a:hlink>
        <a:srgbClr val="00407A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5.xml><?xml version="1.0" encoding="utf-8"?>
<a:theme xmlns:a="http://schemas.openxmlformats.org/drawingml/2006/main" name="KU Leuven Blocks">
  <a:themeElements>
    <a:clrScheme name="KU Leuven">
      <a:dk1>
        <a:srgbClr val="00407A"/>
      </a:dk1>
      <a:lt1>
        <a:srgbClr val="FFFFFF"/>
      </a:lt1>
      <a:dk2>
        <a:srgbClr val="001D41"/>
      </a:dk2>
      <a:lt2>
        <a:srgbClr val="DCE7F0"/>
      </a:lt2>
      <a:accent1>
        <a:srgbClr val="52BDEC"/>
      </a:accent1>
      <a:accent2>
        <a:srgbClr val="87C0BD"/>
      </a:accent2>
      <a:accent3>
        <a:srgbClr val="FBB037"/>
      </a:accent3>
      <a:accent4>
        <a:srgbClr val="C793AE"/>
      </a:accent4>
      <a:accent5>
        <a:srgbClr val="E4DA3E"/>
      </a:accent5>
      <a:accent6>
        <a:srgbClr val="F0776E"/>
      </a:accent6>
      <a:hlink>
        <a:srgbClr val="00407A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040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6.xml><?xml version="1.0" encoding="utf-8"?>
<a:theme xmlns:a="http://schemas.openxmlformats.org/drawingml/2006/main" name="KU Leuven Quotes">
  <a:themeElements>
    <a:clrScheme name="KU Leuven">
      <a:dk1>
        <a:srgbClr val="00407A"/>
      </a:dk1>
      <a:lt1>
        <a:srgbClr val="FFFFFF"/>
      </a:lt1>
      <a:dk2>
        <a:srgbClr val="001D41"/>
      </a:dk2>
      <a:lt2>
        <a:srgbClr val="DCE7F0"/>
      </a:lt2>
      <a:accent1>
        <a:srgbClr val="52BDEC"/>
      </a:accent1>
      <a:accent2>
        <a:srgbClr val="87C0BD"/>
      </a:accent2>
      <a:accent3>
        <a:srgbClr val="FBB037"/>
      </a:accent3>
      <a:accent4>
        <a:srgbClr val="C793AE"/>
      </a:accent4>
      <a:accent5>
        <a:srgbClr val="E4DA3E"/>
      </a:accent5>
      <a:accent6>
        <a:srgbClr val="F0776E"/>
      </a:accent6>
      <a:hlink>
        <a:srgbClr val="00407A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7.xml><?xml version="1.0" encoding="utf-8"?>
<a:theme xmlns:a="http://schemas.openxmlformats.org/drawingml/2006/main" name="KU Leuven Screens">
  <a:themeElements>
    <a:clrScheme name="KU Leuven">
      <a:dk1>
        <a:srgbClr val="00407A"/>
      </a:dk1>
      <a:lt1>
        <a:srgbClr val="FFFFFF"/>
      </a:lt1>
      <a:dk2>
        <a:srgbClr val="001D41"/>
      </a:dk2>
      <a:lt2>
        <a:srgbClr val="DCE7F0"/>
      </a:lt2>
      <a:accent1>
        <a:srgbClr val="52BDEC"/>
      </a:accent1>
      <a:accent2>
        <a:srgbClr val="87C0BD"/>
      </a:accent2>
      <a:accent3>
        <a:srgbClr val="FBB037"/>
      </a:accent3>
      <a:accent4>
        <a:srgbClr val="C793AE"/>
      </a:accent4>
      <a:accent5>
        <a:srgbClr val="E4DA3E"/>
      </a:accent5>
      <a:accent6>
        <a:srgbClr val="F0776E"/>
      </a:accent6>
      <a:hlink>
        <a:srgbClr val="00407A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0D7BB2B7B9FE4A85125B9C268FC511" ma:contentTypeVersion="13" ma:contentTypeDescription="Een nieuw document maken." ma:contentTypeScope="" ma:versionID="88637f8005aa2c0d661c529611eee655">
  <xsd:schema xmlns:xsd="http://www.w3.org/2001/XMLSchema" xmlns:xs="http://www.w3.org/2001/XMLSchema" xmlns:p="http://schemas.microsoft.com/office/2006/metadata/properties" xmlns:ns2="c716d75c-d6bc-414b-aad1-aea882e7241d" xmlns:ns3="c3b7151f-1c0b-40fb-a5e1-462d801f61e3" targetNamespace="http://schemas.microsoft.com/office/2006/metadata/properties" ma:root="true" ma:fieldsID="02e37afca2315fea36b640b16090ec18" ns2:_="" ns3:_="">
    <xsd:import namespace="c716d75c-d6bc-414b-aad1-aea882e7241d"/>
    <xsd:import namespace="c3b7151f-1c0b-40fb-a5e1-462d801f6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Omschrijving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6d75c-d6bc-414b-aad1-aea882e72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Omschrijving" ma:index="16" nillable="true" ma:displayName="Omschrijving" ma:format="Dropdown" ma:internalName="Omschrijving">
      <xsd:simpleType>
        <xsd:restriction base="dms:Text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7151f-1c0b-40fb-a5e1-462d801f61e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1f378f8-f142-4db8-942e-38b1085c74eb}" ma:internalName="TaxCatchAll" ma:showField="CatchAllData" ma:web="c3b7151f-1c0b-40fb-a5e1-462d801f61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 xmlns="c716d75c-d6bc-414b-aad1-aea882e7241d" xsi:nil="true"/>
    <TaxCatchAll xmlns="c3b7151f-1c0b-40fb-a5e1-462d801f61e3" xsi:nil="true"/>
    <lcf76f155ced4ddcb4097134ff3c332f xmlns="c716d75c-d6bc-414b-aad1-aea882e724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044B6-7066-42A5-B942-2D1FA56712C7}">
  <ds:schemaRefs>
    <ds:schemaRef ds:uri="c3b7151f-1c0b-40fb-a5e1-462d801f61e3"/>
    <ds:schemaRef ds:uri="c716d75c-d6bc-414b-aad1-aea882e724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77CEE8-808E-4257-80B7-0C3BC07A0C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31353-4785-4CB1-9EFC-52B245CFA8AD}">
  <ds:schemaRefs>
    <ds:schemaRef ds:uri="81d41a3b-f33d-4db6-b532-757106a7a2ae"/>
    <ds:schemaRef ds:uri="bf25a9bf-a811-4965-9d0a-b88059080fed"/>
    <ds:schemaRef ds:uri="c3b7151f-1c0b-40fb-a5e1-462d801f61e3"/>
    <ds:schemaRef ds:uri="c716d75c-d6bc-414b-aad1-aea882e7241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KU Leuven</vt:lpstr>
      <vt:lpstr>KU Leuven Sedes</vt:lpstr>
      <vt:lpstr>KU Leuven Library</vt:lpstr>
      <vt:lpstr>KU Leuven Labels</vt:lpstr>
      <vt:lpstr>KU Leuven Blocks</vt:lpstr>
      <vt:lpstr>KU Leuven Quotes</vt:lpstr>
      <vt:lpstr>KU Leuven Screens</vt:lpstr>
      <vt:lpstr>Improved Invasion Percolation Algorithm with Trapping for Pore Network Modeling </vt:lpstr>
      <vt:lpstr>Introduction: pore network modeling (PNM) </vt:lpstr>
      <vt:lpstr>Introduction: invasion percolation with trapping</vt:lpstr>
      <vt:lpstr>Introduction: importance of trapping</vt:lpstr>
      <vt:lpstr>Methodology: classical trapping </vt:lpstr>
      <vt:lpstr>Methodology: backward trapping </vt:lpstr>
      <vt:lpstr>Methodology: trapping algorithm</vt:lpstr>
      <vt:lpstr>Methodology: implementation</vt:lpstr>
      <vt:lpstr>Results: moisture content and permeability</vt:lpstr>
      <vt:lpstr>Results: moisture content and permeability</vt:lpstr>
      <vt:lpstr>Results: moisture content and permeability</vt:lpstr>
      <vt:lpstr>Results: moisture content and permeability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2183</cp:revision>
  <dcterms:created xsi:type="dcterms:W3CDTF">2017-09-13T11:47:32Z</dcterms:created>
  <dcterms:modified xsi:type="dcterms:W3CDTF">2026-05-18T21:41:34Z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0x010100DE0D7BB2B7B9FE4A85125B9C268FC511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