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4" r:id="rId2"/>
    <p:sldId id="267" r:id="rId3"/>
    <p:sldId id="271" r:id="rId4"/>
    <p:sldId id="270" r:id="rId5"/>
    <p:sldId id="274" r:id="rId6"/>
    <p:sldId id="276" r:id="rId7"/>
    <p:sldId id="277" r:id="rId8"/>
    <p:sldId id="282" r:id="rId9"/>
    <p:sldId id="281" r:id="rId10"/>
    <p:sldId id="284" r:id="rId11"/>
    <p:sldId id="296" r:id="rId12"/>
    <p:sldId id="298" r:id="rId13"/>
    <p:sldId id="309" r:id="rId14"/>
    <p:sldId id="285" r:id="rId15"/>
    <p:sldId id="321" r:id="rId16"/>
    <p:sldId id="322" r:id="rId17"/>
    <p:sldId id="314" r:id="rId18"/>
    <p:sldId id="317" r:id="rId19"/>
    <p:sldId id="318" r:id="rId20"/>
    <p:sldId id="319" r:id="rId21"/>
    <p:sldId id="256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00"/>
    <a:srgbClr val="0B3041"/>
    <a:srgbClr val="FF6600"/>
    <a:srgbClr val="FFFFFF"/>
    <a:srgbClr val="000000"/>
    <a:srgbClr val="F9FBFD"/>
    <a:srgbClr val="D03CFF"/>
    <a:srgbClr val="FFFF00"/>
    <a:srgbClr val="FF99FF"/>
    <a:srgbClr val="8AF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52" y="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7FAB7-05CA-4983-B6A4-81FB59034B56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A421D-9AC1-4268-A5E2-533287FBE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25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A421D-9AC1-4268-A5E2-533287FBE7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68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A421D-9AC1-4268-A5E2-533287FBE7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71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B3DB0-F400-C225-53EB-378FD5574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180853-2164-4970-92B5-7861E9BF77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824A85-8D83-DF09-A9CD-0E4AE8757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F2DFE-54A0-2216-5E15-45CD3BBEAD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A421D-9AC1-4268-A5E2-533287FBE7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22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E3C8E-8CB9-1AC5-FC54-F7EF1FD23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7B938F-A431-0124-C97B-D579E95081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64FF2-7DD9-ACBC-7485-47741B46E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769DE-A003-7AB9-2DB3-3158F68C6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A421D-9AC1-4268-A5E2-533287FBE7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6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A421D-9AC1-4268-A5E2-533287FBE7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55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9242D-3E34-CD1D-F012-BB422076F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6DAFE3-7284-9848-EE2A-3B4B714454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9EF176-701F-FD01-B5BA-D8F228A8E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3BCB9-82AC-14E0-700E-8FC8B38869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A421D-9AC1-4268-A5E2-533287FBE7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47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5E9FF-EEA4-D11C-A957-67A77CFB7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0D9694-01F4-4A3F-CB07-C83CDC403C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CF2CE9-6F31-26F6-792E-6562DB878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F4733-8576-B19C-548A-13CB43224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A421D-9AC1-4268-A5E2-533287FBE7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2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96E15-F3AC-0590-EB78-A48582FE0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5E6E74-D4E6-A786-67E7-87C066D5F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DFCE2-D963-FE2C-22B0-4B4625BFD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B63C-7433-499C-8972-E10AFE57F8D0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A0AEF-BE97-E8DE-1371-5C6C17EA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72F5D-3BA8-9C21-0473-7D163138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B7C5E-922C-4889-AFAD-6705E1164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2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CD05C-9C0F-5AB5-DEFC-E7025B9F7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CA4172-E92B-3EB2-4719-4AFB4080F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93E7C-1141-3D57-73EB-D0D2BF3E8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B63C-7433-499C-8972-E10AFE57F8D0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DFA54-341F-7552-8D43-55566CD01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4307B-666F-3E51-779B-FB518C45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B7C5E-922C-4889-AFAD-6705E1164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7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3638D5-1E3C-33C4-13F5-7CA905A553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B6A76-E56B-7F21-CA94-52DC04CA1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92EC9-7F60-8AAA-995F-70AF7BFE8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B63C-7433-499C-8972-E10AFE57F8D0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0F7FA-D101-9924-9924-6B7726A5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C5E9A-8CB2-7FFF-425E-5302F12BB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B7C5E-922C-4889-AFAD-6705E1164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50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5236-E177-CCD4-8058-9E587FB27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417E4-EAE5-A5C4-B318-247A8FE2E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328AD-4271-A10D-6CFB-1A282708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B63C-7433-499C-8972-E10AFE57F8D0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79EF2-FC5D-675C-16F3-3C74B09E1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86AC8-49E6-88B4-B879-FFDE4ECA6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B7C5E-922C-4889-AFAD-6705E1164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3CB0C-AA36-73F9-68D6-800D7BAA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19863-17CB-07F9-AEBB-BCE79FC95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77CC6-4CE5-6846-9D77-57D8A51A3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B63C-7433-499C-8972-E10AFE57F8D0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21BC5-4986-C0E2-87C2-CADB6DEEE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C44EB-69C3-88E6-0A0F-64A343C7F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B7C5E-922C-4889-AFAD-6705E1164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A684B-BBD3-1A60-7B5C-E09B553AF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549E2-9ECD-AC43-0A66-9BA04A85E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B44EF-E17D-955D-015F-A0A3C111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6A890-B810-973C-A5D8-B9578A5C7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B63C-7433-499C-8972-E10AFE57F8D0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777EC-700E-E673-3D0B-66D46CC9F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C0C13-D854-9294-5248-B8F5E7559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B7C5E-922C-4889-AFAD-6705E1164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54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B9C4-376E-9BED-71F2-16B7010A6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16622-D954-3ACD-ADF1-616AA44F1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8F43F-3346-7180-80D0-B21EFF89B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2E448B-905B-D227-4829-0160D2D98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B04DF-D258-0566-9507-3C6B8995C2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835F09-134D-72D7-9ACF-312A10D45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B63C-7433-499C-8972-E10AFE57F8D0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42BCFA-00BD-F9F4-ADC8-AF1B822A3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F9ACC1-FD67-7711-F7D3-9593E222A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B7C5E-922C-4889-AFAD-6705E1164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4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CFF21-FB8C-ACDC-4E54-D62861436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275914-99AF-799C-2B19-84286539D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B63C-7433-499C-8972-E10AFE57F8D0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F2CE57-D247-C41D-AB2A-5BABCC43F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85015-7F28-8F3F-B384-C7686995F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B7C5E-922C-4889-AFAD-6705E1164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58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0990B3-2A98-62D6-1B22-B89FF353E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B63C-7433-499C-8972-E10AFE57F8D0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10E1F-CF20-2BFB-B873-61D85175E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178E0-6E42-802F-6E0B-E3F3D0E6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B7C5E-922C-4889-AFAD-6705E1164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97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C3FF3-E508-9C5F-8578-0B3F4E074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E1C23-142A-07EB-9860-E00D4226E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459C0-BF8A-C571-8437-3EAA58681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50985-04B0-66BE-A2B6-98FF52D6C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B63C-7433-499C-8972-E10AFE57F8D0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842EE6-BBF0-1D54-FB71-9B510EAD9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AC224-FF86-5537-5BCC-521B86B9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B7C5E-922C-4889-AFAD-6705E1164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4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536CE-B05F-D262-5BA0-42CF440D6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BE2674-8AC3-AB19-6E70-DEE98BB5A1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F7133B-13DE-6FAF-44AD-9FCE25A0A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779E0-3C09-FC28-3285-0D7B38613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5B63C-7433-499C-8972-E10AFE57F8D0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27B2F-6E79-0ECA-EE17-3792C5321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6215E-72A5-226E-150D-A2C1F86E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B7C5E-922C-4889-AFAD-6705E1164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1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74A36-2E98-79ED-4FE4-7788D9C69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F75C3-6CA8-B736-7B7B-78A345757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FF50D-8F8B-F426-AFD7-B4314832F4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65B63C-7433-499C-8972-E10AFE57F8D0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88413-3EBE-EF93-1F11-3BBE70FC6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E219D-FC6A-5EF5-7EBF-EBA52FBC5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BB7C5E-922C-4889-AFAD-6705E1164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3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18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28.png"/><Relationship Id="rId10" Type="http://schemas.openxmlformats.org/officeDocument/2006/relationships/image" Target="../media/image31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18" Type="http://schemas.openxmlformats.org/officeDocument/2006/relationships/image" Target="../media/image24.png"/><Relationship Id="rId3" Type="http://schemas.openxmlformats.org/officeDocument/2006/relationships/image" Target="../media/image34.png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openxmlformats.org/officeDocument/2006/relationships/image" Target="../media/image36.png"/><Relationship Id="rId19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35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0.png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microsoft.com/office/2007/relationships/media" Target="../media/media3.mp4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video" Target="../media/media2.mp4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video" Target="../media/media3.mp4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microsoft.com/office/2007/relationships/media" Target="../media/media5.mp4"/><Relationship Id="rId21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video" Target="../media/media4.mp4"/><Relationship Id="rId16" Type="http://schemas.openxmlformats.org/officeDocument/2006/relationships/image" Target="../media/image68.png"/><Relationship Id="rId20" Type="http://schemas.openxmlformats.org/officeDocument/2006/relationships/image" Target="../media/image44.png"/><Relationship Id="rId1" Type="http://schemas.microsoft.com/office/2007/relationships/media" Target="../media/media4.mp4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video" Target="../media/media5.mp4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39" Type="http://schemas.openxmlformats.org/officeDocument/2006/relationships/image" Target="../media/image108.png"/><Relationship Id="rId21" Type="http://schemas.openxmlformats.org/officeDocument/2006/relationships/image" Target="../media/image90.png"/><Relationship Id="rId34" Type="http://schemas.openxmlformats.org/officeDocument/2006/relationships/image" Target="../media/image103.png"/><Relationship Id="rId42" Type="http://schemas.openxmlformats.org/officeDocument/2006/relationships/image" Target="../media/image111.png"/><Relationship Id="rId47" Type="http://schemas.openxmlformats.org/officeDocument/2006/relationships/image" Target="../media/image116.png"/><Relationship Id="rId50" Type="http://schemas.openxmlformats.org/officeDocument/2006/relationships/image" Target="../media/image119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5.png"/><Relationship Id="rId29" Type="http://schemas.openxmlformats.org/officeDocument/2006/relationships/image" Target="../media/image98.png"/><Relationship Id="rId11" Type="http://schemas.openxmlformats.org/officeDocument/2006/relationships/image" Target="../media/image80.png"/><Relationship Id="rId24" Type="http://schemas.openxmlformats.org/officeDocument/2006/relationships/image" Target="../media/image93.png"/><Relationship Id="rId32" Type="http://schemas.openxmlformats.org/officeDocument/2006/relationships/image" Target="../media/image101.png"/><Relationship Id="rId37" Type="http://schemas.openxmlformats.org/officeDocument/2006/relationships/image" Target="../media/image106.png"/><Relationship Id="rId40" Type="http://schemas.openxmlformats.org/officeDocument/2006/relationships/image" Target="../media/image109.png"/><Relationship Id="rId45" Type="http://schemas.openxmlformats.org/officeDocument/2006/relationships/image" Target="../media/image114.png"/><Relationship Id="rId53" Type="http://schemas.openxmlformats.org/officeDocument/2006/relationships/image" Target="../media/image122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31" Type="http://schemas.openxmlformats.org/officeDocument/2006/relationships/image" Target="../media/image100.png"/><Relationship Id="rId44" Type="http://schemas.openxmlformats.org/officeDocument/2006/relationships/image" Target="../media/image113.png"/><Relationship Id="rId52" Type="http://schemas.openxmlformats.org/officeDocument/2006/relationships/image" Target="../media/image121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Relationship Id="rId27" Type="http://schemas.openxmlformats.org/officeDocument/2006/relationships/image" Target="../media/image96.png"/><Relationship Id="rId30" Type="http://schemas.openxmlformats.org/officeDocument/2006/relationships/image" Target="../media/image99.png"/><Relationship Id="rId35" Type="http://schemas.openxmlformats.org/officeDocument/2006/relationships/image" Target="../media/image104.png"/><Relationship Id="rId43" Type="http://schemas.openxmlformats.org/officeDocument/2006/relationships/image" Target="../media/image112.png"/><Relationship Id="rId48" Type="http://schemas.openxmlformats.org/officeDocument/2006/relationships/image" Target="../media/image117.png"/><Relationship Id="rId8" Type="http://schemas.openxmlformats.org/officeDocument/2006/relationships/image" Target="../media/image77.png"/><Relationship Id="rId51" Type="http://schemas.openxmlformats.org/officeDocument/2006/relationships/image" Target="../media/image120.png"/><Relationship Id="rId3" Type="http://schemas.openxmlformats.org/officeDocument/2006/relationships/image" Target="../media/image72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33" Type="http://schemas.openxmlformats.org/officeDocument/2006/relationships/image" Target="../media/image102.png"/><Relationship Id="rId38" Type="http://schemas.openxmlformats.org/officeDocument/2006/relationships/image" Target="../media/image107.png"/><Relationship Id="rId46" Type="http://schemas.openxmlformats.org/officeDocument/2006/relationships/image" Target="../media/image115.png"/><Relationship Id="rId20" Type="http://schemas.openxmlformats.org/officeDocument/2006/relationships/image" Target="../media/image89.png"/><Relationship Id="rId41" Type="http://schemas.openxmlformats.org/officeDocument/2006/relationships/image" Target="../media/image110.png"/><Relationship Id="rId54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28" Type="http://schemas.openxmlformats.org/officeDocument/2006/relationships/image" Target="../media/image97.png"/><Relationship Id="rId36" Type="http://schemas.openxmlformats.org/officeDocument/2006/relationships/image" Target="../media/image105.png"/><Relationship Id="rId49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39" Type="http://schemas.openxmlformats.org/officeDocument/2006/relationships/image" Target="../media/image108.png"/><Relationship Id="rId21" Type="http://schemas.openxmlformats.org/officeDocument/2006/relationships/image" Target="../media/image90.png"/><Relationship Id="rId34" Type="http://schemas.openxmlformats.org/officeDocument/2006/relationships/image" Target="../media/image137.png"/><Relationship Id="rId42" Type="http://schemas.openxmlformats.org/officeDocument/2006/relationships/image" Target="../media/image111.png"/><Relationship Id="rId47" Type="http://schemas.openxmlformats.org/officeDocument/2006/relationships/image" Target="../media/image116.png"/><Relationship Id="rId50" Type="http://schemas.openxmlformats.org/officeDocument/2006/relationships/image" Target="../media/image119.png"/><Relationship Id="rId55" Type="http://schemas.openxmlformats.org/officeDocument/2006/relationships/image" Target="../media/image142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5.png"/><Relationship Id="rId29" Type="http://schemas.openxmlformats.org/officeDocument/2006/relationships/image" Target="../media/image98.png"/><Relationship Id="rId11" Type="http://schemas.openxmlformats.org/officeDocument/2006/relationships/image" Target="../media/image132.png"/><Relationship Id="rId24" Type="http://schemas.openxmlformats.org/officeDocument/2006/relationships/image" Target="../media/image93.png"/><Relationship Id="rId32" Type="http://schemas.openxmlformats.org/officeDocument/2006/relationships/image" Target="../media/image135.png"/><Relationship Id="rId37" Type="http://schemas.openxmlformats.org/officeDocument/2006/relationships/image" Target="../media/image140.png"/><Relationship Id="rId40" Type="http://schemas.openxmlformats.org/officeDocument/2006/relationships/image" Target="../media/image109.png"/><Relationship Id="rId45" Type="http://schemas.openxmlformats.org/officeDocument/2006/relationships/image" Target="../media/image114.png"/><Relationship Id="rId53" Type="http://schemas.openxmlformats.org/officeDocument/2006/relationships/image" Target="../media/image12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19" Type="http://schemas.openxmlformats.org/officeDocument/2006/relationships/image" Target="../media/image88.png"/><Relationship Id="rId31" Type="http://schemas.openxmlformats.org/officeDocument/2006/relationships/image" Target="../media/image134.png"/><Relationship Id="rId44" Type="http://schemas.openxmlformats.org/officeDocument/2006/relationships/image" Target="../media/image113.png"/><Relationship Id="rId52" Type="http://schemas.openxmlformats.org/officeDocument/2006/relationships/image" Target="../media/image12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Relationship Id="rId27" Type="http://schemas.openxmlformats.org/officeDocument/2006/relationships/image" Target="../media/image96.png"/><Relationship Id="rId30" Type="http://schemas.openxmlformats.org/officeDocument/2006/relationships/image" Target="../media/image133.png"/><Relationship Id="rId35" Type="http://schemas.openxmlformats.org/officeDocument/2006/relationships/image" Target="../media/image138.png"/><Relationship Id="rId43" Type="http://schemas.openxmlformats.org/officeDocument/2006/relationships/image" Target="../media/image112.png"/><Relationship Id="rId48" Type="http://schemas.openxmlformats.org/officeDocument/2006/relationships/image" Target="../media/image117.png"/><Relationship Id="rId8" Type="http://schemas.openxmlformats.org/officeDocument/2006/relationships/image" Target="../media/image129.png"/><Relationship Id="rId51" Type="http://schemas.openxmlformats.org/officeDocument/2006/relationships/image" Target="../media/image120.png"/><Relationship Id="rId3" Type="http://schemas.openxmlformats.org/officeDocument/2006/relationships/image" Target="../media/image124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33" Type="http://schemas.openxmlformats.org/officeDocument/2006/relationships/image" Target="../media/image136.png"/><Relationship Id="rId38" Type="http://schemas.openxmlformats.org/officeDocument/2006/relationships/image" Target="../media/image141.png"/><Relationship Id="rId46" Type="http://schemas.openxmlformats.org/officeDocument/2006/relationships/image" Target="../media/image115.png"/><Relationship Id="rId20" Type="http://schemas.openxmlformats.org/officeDocument/2006/relationships/image" Target="../media/image89.png"/><Relationship Id="rId41" Type="http://schemas.openxmlformats.org/officeDocument/2006/relationships/image" Target="../media/image110.png"/><Relationship Id="rId54" Type="http://schemas.openxmlformats.org/officeDocument/2006/relationships/image" Target="../media/image14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28" Type="http://schemas.openxmlformats.org/officeDocument/2006/relationships/image" Target="../media/image97.png"/><Relationship Id="rId36" Type="http://schemas.openxmlformats.org/officeDocument/2006/relationships/image" Target="../media/image139.png"/><Relationship Id="rId49" Type="http://schemas.openxmlformats.org/officeDocument/2006/relationships/image" Target="../media/image1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144.png"/><Relationship Id="rId7" Type="http://schemas.openxmlformats.org/officeDocument/2006/relationships/image" Target="../media/image71.png"/><Relationship Id="rId12" Type="http://schemas.openxmlformats.org/officeDocument/2006/relationships/image" Target="../media/image67.png"/><Relationship Id="rId2" Type="http://schemas.openxmlformats.org/officeDocument/2006/relationships/image" Target="../media/image143.png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146.png"/><Relationship Id="rId5" Type="http://schemas.openxmlformats.org/officeDocument/2006/relationships/image" Target="../media/image61.png"/><Relationship Id="rId15" Type="http://schemas.openxmlformats.org/officeDocument/2006/relationships/image" Target="../media/image147.png"/><Relationship Id="rId10" Type="http://schemas.openxmlformats.org/officeDocument/2006/relationships/image" Target="../media/image65.png"/><Relationship Id="rId4" Type="http://schemas.openxmlformats.org/officeDocument/2006/relationships/image" Target="../media/image58.png"/><Relationship Id="rId9" Type="http://schemas.openxmlformats.org/officeDocument/2006/relationships/image" Target="../media/image145.png"/><Relationship Id="rId1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57.png"/><Relationship Id="rId7" Type="http://schemas.openxmlformats.org/officeDocument/2006/relationships/image" Target="../media/image15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59.png"/><Relationship Id="rId10" Type="http://schemas.openxmlformats.org/officeDocument/2006/relationships/image" Target="../media/image155.png"/><Relationship Id="rId4" Type="http://schemas.openxmlformats.org/officeDocument/2006/relationships/image" Target="../media/image158.png"/><Relationship Id="rId9" Type="http://schemas.openxmlformats.org/officeDocument/2006/relationships/image" Target="../media/image1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64.png"/><Relationship Id="rId3" Type="http://schemas.openxmlformats.org/officeDocument/2006/relationships/image" Target="../media/image156.png"/><Relationship Id="rId7" Type="http://schemas.openxmlformats.org/officeDocument/2006/relationships/image" Target="../media/image150.png"/><Relationship Id="rId12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11" Type="http://schemas.openxmlformats.org/officeDocument/2006/relationships/image" Target="../media/image155.png"/><Relationship Id="rId5" Type="http://schemas.openxmlformats.org/officeDocument/2006/relationships/image" Target="../media/image162.png"/><Relationship Id="rId10" Type="http://schemas.openxmlformats.org/officeDocument/2006/relationships/image" Target="../media/image160.png"/><Relationship Id="rId4" Type="http://schemas.openxmlformats.org/officeDocument/2006/relationships/image" Target="../media/image161.png"/><Relationship Id="rId9" Type="http://schemas.openxmlformats.org/officeDocument/2006/relationships/image" Target="../media/image1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51BC7-DB77-F9FC-FD16-5C92D839F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09" y="0"/>
            <a:ext cx="11770754" cy="1962430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 Theoretical Model for Stable Drainage Fronts in 3D Porous Media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411A1D-4A4F-77EB-AF8D-61F8A68DE6B1}"/>
              </a:ext>
            </a:extLst>
          </p:cNvPr>
          <p:cNvGrpSpPr/>
          <p:nvPr/>
        </p:nvGrpSpPr>
        <p:grpSpPr>
          <a:xfrm>
            <a:off x="2493600" y="2383113"/>
            <a:ext cx="4398313" cy="4415895"/>
            <a:chOff x="-2036115" y="2066935"/>
            <a:chExt cx="4398313" cy="4415895"/>
          </a:xfrm>
        </p:grpSpPr>
        <p:sp>
          <p:nvSpPr>
            <p:cNvPr id="24" name="Callout: Line 23">
              <a:extLst>
                <a:ext uri="{FF2B5EF4-FFF2-40B4-BE49-F238E27FC236}">
                  <a16:creationId xmlns:a16="http://schemas.microsoft.com/office/drawing/2014/main" id="{AA4F78B4-880B-F596-3CA8-5E43D5F221A1}"/>
                </a:ext>
              </a:extLst>
            </p:cNvPr>
            <p:cNvSpPr/>
            <p:nvPr/>
          </p:nvSpPr>
          <p:spPr>
            <a:xfrm>
              <a:off x="-2036115" y="4515410"/>
              <a:ext cx="2381250" cy="1037104"/>
            </a:xfrm>
            <a:prstGeom prst="borderCallout1">
              <a:avLst>
                <a:gd name="adj1" fmla="val 68074"/>
                <a:gd name="adj2" fmla="val 100349"/>
                <a:gd name="adj3" fmla="val 117092"/>
                <a:gd name="adj4" fmla="val 130514"/>
              </a:avLst>
            </a:prstGeom>
            <a:solidFill>
              <a:schemeClr val="accent1">
                <a:lumMod val="50000"/>
              </a:schemeClr>
            </a:solidFill>
            <a:ln w="38100">
              <a:solidFill>
                <a:srgbClr val="2EFE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Can we theoretically predict 3D front characteristics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7895E82-3E43-DA41-72C2-04AE1BDA7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0502" y="2066935"/>
              <a:ext cx="1491696" cy="441589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1FD3DD-2AAC-3411-F3B1-AE9F8F4F4A09}"/>
              </a:ext>
            </a:extLst>
          </p:cNvPr>
          <p:cNvGrpSpPr/>
          <p:nvPr/>
        </p:nvGrpSpPr>
        <p:grpSpPr>
          <a:xfrm>
            <a:off x="6989392" y="2863563"/>
            <a:ext cx="5092148" cy="3706327"/>
            <a:chOff x="6229350" y="2480710"/>
            <a:chExt cx="5092148" cy="3706327"/>
          </a:xfrm>
        </p:grpSpPr>
        <p:sp>
          <p:nvSpPr>
            <p:cNvPr id="25" name="Callout: Line 24">
              <a:extLst>
                <a:ext uri="{FF2B5EF4-FFF2-40B4-BE49-F238E27FC236}">
                  <a16:creationId xmlns:a16="http://schemas.microsoft.com/office/drawing/2014/main" id="{1990323F-970D-AFE3-116C-DE8A373251F5}"/>
                </a:ext>
              </a:extLst>
            </p:cNvPr>
            <p:cNvSpPr/>
            <p:nvPr/>
          </p:nvSpPr>
          <p:spPr>
            <a:xfrm>
              <a:off x="8940248" y="4601695"/>
              <a:ext cx="2381250" cy="1037104"/>
            </a:xfrm>
            <a:prstGeom prst="borderCallout1">
              <a:avLst>
                <a:gd name="adj1" fmla="val 67156"/>
                <a:gd name="adj2" fmla="val -51"/>
                <a:gd name="adj3" fmla="val 97805"/>
                <a:gd name="adj4" fmla="val -26286"/>
              </a:avLst>
            </a:prstGeom>
            <a:solidFill>
              <a:schemeClr val="accent1">
                <a:lumMod val="50000"/>
              </a:schemeClr>
            </a:solidFill>
            <a:ln w="38100">
              <a:solidFill>
                <a:srgbClr val="2EFE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similarly to what is done in 2D?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5EBFB38-B4B9-4860-3A5A-8F6653CB9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9350" y="2480710"/>
              <a:ext cx="2164043" cy="370632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B4B3902-2EE5-33AD-91DF-5E1D87C42CF6}"/>
              </a:ext>
            </a:extLst>
          </p:cNvPr>
          <p:cNvSpPr txBox="1"/>
          <p:nvPr/>
        </p:nvSpPr>
        <p:spPr>
          <a:xfrm>
            <a:off x="248213" y="2748231"/>
            <a:ext cx="2709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Paula Reis</a:t>
            </a: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Knut Jørgen Måløy</a:t>
            </a:r>
          </a:p>
        </p:txBody>
      </p:sp>
      <p:pic>
        <p:nvPicPr>
          <p:cNvPr id="1028" name="Picture 4" descr="PoreLab – Centre of Excellence (SFF)">
            <a:extLst>
              <a:ext uri="{FF2B5EF4-FFF2-40B4-BE49-F238E27FC236}">
                <a16:creationId xmlns:a16="http://schemas.microsoft.com/office/drawing/2014/main" id="{561FD7E8-F9DF-91B5-7819-90A964288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" y="3629511"/>
            <a:ext cx="1345633" cy="10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reLab – Centre of Excellence (SFF)">
            <a:extLst>
              <a:ext uri="{FF2B5EF4-FFF2-40B4-BE49-F238E27FC236}">
                <a16:creationId xmlns:a16="http://schemas.microsoft.com/office/drawing/2014/main" id="{1E51E158-805A-83D1-EE0F-2D3869F7E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40" y="3834601"/>
            <a:ext cx="2022432" cy="83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35E805-0A45-4BD3-28ED-647E7073D387}"/>
              </a:ext>
            </a:extLst>
          </p:cNvPr>
          <p:cNvGrpSpPr/>
          <p:nvPr/>
        </p:nvGrpSpPr>
        <p:grpSpPr>
          <a:xfrm>
            <a:off x="2875935" y="2280362"/>
            <a:ext cx="1704073" cy="1442073"/>
            <a:chOff x="2875935" y="2280362"/>
            <a:chExt cx="1704073" cy="1442073"/>
          </a:xfrm>
        </p:grpSpPr>
        <p:pic>
          <p:nvPicPr>
            <p:cNvPr id="1030" name="Picture 6" descr="Profile picture">
              <a:extLst>
                <a:ext uri="{FF2B5EF4-FFF2-40B4-BE49-F238E27FC236}">
                  <a16:creationId xmlns:a16="http://schemas.microsoft.com/office/drawing/2014/main" id="{DACA3FBC-C84D-4C04-C06F-39AEB1B0D4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68"/>
            <a:stretch>
              <a:fillRect/>
            </a:stretch>
          </p:blipFill>
          <p:spPr bwMode="auto">
            <a:xfrm>
              <a:off x="3309072" y="2280362"/>
              <a:ext cx="1270936" cy="1442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B2B39C1-5C9C-9BA4-3871-6C88CFBA63E9}"/>
                </a:ext>
              </a:extLst>
            </p:cNvPr>
            <p:cNvSpPr/>
            <p:nvPr/>
          </p:nvSpPr>
          <p:spPr>
            <a:xfrm>
              <a:off x="2875935" y="3036634"/>
              <a:ext cx="398207" cy="319136"/>
            </a:xfrm>
            <a:custGeom>
              <a:avLst/>
              <a:gdLst>
                <a:gd name="connsiteX0" fmla="*/ 0 w 398207"/>
                <a:gd name="connsiteY0" fmla="*/ 317091 h 319136"/>
                <a:gd name="connsiteX1" fmla="*/ 169607 w 398207"/>
                <a:gd name="connsiteY1" fmla="*/ 280220 h 319136"/>
                <a:gd name="connsiteX2" fmla="*/ 302342 w 398207"/>
                <a:gd name="connsiteY2" fmla="*/ 51620 h 319136"/>
                <a:gd name="connsiteX3" fmla="*/ 398207 w 398207"/>
                <a:gd name="connsiteY3" fmla="*/ 0 h 31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8207" h="319136">
                  <a:moveTo>
                    <a:pt x="0" y="317091"/>
                  </a:moveTo>
                  <a:cubicBezTo>
                    <a:pt x="59608" y="320778"/>
                    <a:pt x="119217" y="324465"/>
                    <a:pt x="169607" y="280220"/>
                  </a:cubicBezTo>
                  <a:cubicBezTo>
                    <a:pt x="219997" y="235975"/>
                    <a:pt x="264242" y="98323"/>
                    <a:pt x="302342" y="51620"/>
                  </a:cubicBezTo>
                  <a:cubicBezTo>
                    <a:pt x="340442" y="4917"/>
                    <a:pt x="369324" y="2458"/>
                    <a:pt x="398207" y="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711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7E781-572B-F7A6-6DA5-09506611D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>
            <a:extLst>
              <a:ext uri="{FF2B5EF4-FFF2-40B4-BE49-F238E27FC236}">
                <a16:creationId xmlns:a16="http://schemas.microsoft.com/office/drawing/2014/main" id="{8AB34015-A61C-8B47-A504-A97F010D3AB1}"/>
              </a:ext>
            </a:extLst>
          </p:cNvPr>
          <p:cNvGrpSpPr/>
          <p:nvPr/>
        </p:nvGrpSpPr>
        <p:grpSpPr>
          <a:xfrm>
            <a:off x="9551638" y="4261180"/>
            <a:ext cx="2592260" cy="1071636"/>
            <a:chOff x="7395667" y="2692970"/>
            <a:chExt cx="2592260" cy="1071636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81A01C7-879B-B9BF-56DE-EB5BD4390B54}"/>
                </a:ext>
              </a:extLst>
            </p:cNvPr>
            <p:cNvSpPr/>
            <p:nvPr/>
          </p:nvSpPr>
          <p:spPr>
            <a:xfrm>
              <a:off x="7395667" y="2692970"/>
              <a:ext cx="457404" cy="247565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allout: Line with Border and Accent Bar 32">
              <a:extLst>
                <a:ext uri="{FF2B5EF4-FFF2-40B4-BE49-F238E27FC236}">
                  <a16:creationId xmlns:a16="http://schemas.microsoft.com/office/drawing/2014/main" id="{7813961C-DF03-E5B0-9B1E-8FCB88E72505}"/>
                </a:ext>
              </a:extLst>
            </p:cNvPr>
            <p:cNvSpPr/>
            <p:nvPr/>
          </p:nvSpPr>
          <p:spPr>
            <a:xfrm>
              <a:off x="7969539" y="3025942"/>
              <a:ext cx="2018388" cy="738664"/>
            </a:xfrm>
            <a:prstGeom prst="accentBorderCallout1">
              <a:avLst>
                <a:gd name="adj1" fmla="val 223"/>
                <a:gd name="adj2" fmla="val -236"/>
                <a:gd name="adj3" fmla="val -12592"/>
                <a:gd name="adj4" fmla="val -642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Minimum capillary pressure to percolate the porous medium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2" name="TextBox 531">
                <a:extLst>
                  <a:ext uri="{FF2B5EF4-FFF2-40B4-BE49-F238E27FC236}">
                    <a16:creationId xmlns:a16="http://schemas.microsoft.com/office/drawing/2014/main" id="{8F78BE78-7087-41D1-FC3D-8389284FBB45}"/>
                  </a:ext>
                </a:extLst>
              </p:cNvPr>
              <p:cNvSpPr txBox="1"/>
              <p:nvPr/>
            </p:nvSpPr>
            <p:spPr>
              <a:xfrm>
                <a:off x="9455664" y="2522347"/>
                <a:ext cx="2051641" cy="6930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𝑐𝑟𝑖𝑡</m:t>
                              </m:r>
                            </m:sup>
                          </m:sSubSup>
                        </m:sup>
                        <m:e>
                          <m:r>
                            <a:rPr lang="en-US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2" name="TextBox 531">
                <a:extLst>
                  <a:ext uri="{FF2B5EF4-FFF2-40B4-BE49-F238E27FC236}">
                    <a16:creationId xmlns:a16="http://schemas.microsoft.com/office/drawing/2014/main" id="{8F78BE78-7087-41D1-FC3D-8389284FB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664" y="2522347"/>
                <a:ext cx="2051641" cy="6930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A2322E2F-3378-B04A-7224-1D0AA7C8D0E6}"/>
              </a:ext>
            </a:extLst>
          </p:cNvPr>
          <p:cNvGrpSpPr/>
          <p:nvPr/>
        </p:nvGrpSpPr>
        <p:grpSpPr>
          <a:xfrm>
            <a:off x="490354" y="1446027"/>
            <a:ext cx="4075758" cy="4099048"/>
            <a:chOff x="490354" y="1446027"/>
            <a:chExt cx="4075758" cy="409904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54DE083-47B7-3EA8-6AEB-E8BFE5A2F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354" y="1446027"/>
              <a:ext cx="4075758" cy="409904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3A32239-9303-882E-0DFE-F3F5F995E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197" y="4631858"/>
              <a:ext cx="787205" cy="787205"/>
            </a:xfrm>
            <a:prstGeom prst="rect">
              <a:avLst/>
            </a:prstGeom>
          </p:spPr>
        </p:pic>
      </p:grp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1CB9A470-8BAC-E21C-0E27-D9424C2F955C}"/>
              </a:ext>
            </a:extLst>
          </p:cNvPr>
          <p:cNvSpPr/>
          <p:nvPr/>
        </p:nvSpPr>
        <p:spPr>
          <a:xfrm>
            <a:off x="486764" y="3312699"/>
            <a:ext cx="4053391" cy="2187349"/>
          </a:xfrm>
          <a:custGeom>
            <a:avLst/>
            <a:gdLst>
              <a:gd name="connsiteX0" fmla="*/ 13654 w 4053391"/>
              <a:gd name="connsiteY0" fmla="*/ 2187349 h 2187349"/>
              <a:gd name="connsiteX1" fmla="*/ 6 w 4053391"/>
              <a:gd name="connsiteY1" fmla="*/ 877164 h 2187349"/>
              <a:gd name="connsiteX2" fmla="*/ 13654 w 4053391"/>
              <a:gd name="connsiteY2" fmla="*/ 558716 h 2187349"/>
              <a:gd name="connsiteX3" fmla="*/ 86442 w 4053391"/>
              <a:gd name="connsiteY3" fmla="*/ 567814 h 2187349"/>
              <a:gd name="connsiteX4" fmla="*/ 195624 w 4053391"/>
              <a:gd name="connsiteY4" fmla="*/ 590561 h 2187349"/>
              <a:gd name="connsiteX5" fmla="*/ 232018 w 4053391"/>
              <a:gd name="connsiteY5" fmla="*/ 595110 h 2187349"/>
              <a:gd name="connsiteX6" fmla="*/ 232018 w 4053391"/>
              <a:gd name="connsiteY6" fmla="*/ 517773 h 2187349"/>
              <a:gd name="connsiteX7" fmla="*/ 181976 w 4053391"/>
              <a:gd name="connsiteY7" fmla="*/ 440435 h 2187349"/>
              <a:gd name="connsiteX8" fmla="*/ 159230 w 4053391"/>
              <a:gd name="connsiteY8" fmla="*/ 358549 h 2187349"/>
              <a:gd name="connsiteX9" fmla="*/ 181976 w 4053391"/>
              <a:gd name="connsiteY9" fmla="*/ 317605 h 2187349"/>
              <a:gd name="connsiteX10" fmla="*/ 232018 w 4053391"/>
              <a:gd name="connsiteY10" fmla="*/ 303958 h 2187349"/>
              <a:gd name="connsiteX11" fmla="*/ 254764 w 4053391"/>
              <a:gd name="connsiteY11" fmla="*/ 240268 h 2187349"/>
              <a:gd name="connsiteX12" fmla="*/ 250215 w 4053391"/>
              <a:gd name="connsiteY12" fmla="*/ 117438 h 2187349"/>
              <a:gd name="connsiteX13" fmla="*/ 250215 w 4053391"/>
              <a:gd name="connsiteY13" fmla="*/ 21904 h 2187349"/>
              <a:gd name="connsiteX14" fmla="*/ 263863 w 4053391"/>
              <a:gd name="connsiteY14" fmla="*/ 8256 h 2187349"/>
              <a:gd name="connsiteX15" fmla="*/ 323003 w 4053391"/>
              <a:gd name="connsiteY15" fmla="*/ 126537 h 2187349"/>
              <a:gd name="connsiteX16" fmla="*/ 418537 w 4053391"/>
              <a:gd name="connsiteY16" fmla="*/ 285761 h 2187349"/>
              <a:gd name="connsiteX17" fmla="*/ 500424 w 4053391"/>
              <a:gd name="connsiteY17" fmla="*/ 394943 h 2187349"/>
              <a:gd name="connsiteX18" fmla="*/ 536818 w 4053391"/>
              <a:gd name="connsiteY18" fmla="*/ 435886 h 2187349"/>
              <a:gd name="connsiteX19" fmla="*/ 582311 w 4053391"/>
              <a:gd name="connsiteY19" fmla="*/ 422238 h 2187349"/>
              <a:gd name="connsiteX20" fmla="*/ 586860 w 4053391"/>
              <a:gd name="connsiteY20" fmla="*/ 485928 h 2187349"/>
              <a:gd name="connsiteX21" fmla="*/ 545917 w 4053391"/>
              <a:gd name="connsiteY21" fmla="*/ 617856 h 2187349"/>
              <a:gd name="connsiteX22" fmla="*/ 523170 w 4053391"/>
              <a:gd name="connsiteY22" fmla="*/ 658800 h 2187349"/>
              <a:gd name="connsiteX23" fmla="*/ 568663 w 4053391"/>
              <a:gd name="connsiteY23" fmla="*/ 704292 h 2187349"/>
              <a:gd name="connsiteX24" fmla="*/ 659648 w 4053391"/>
              <a:gd name="connsiteY24" fmla="*/ 708841 h 2187349"/>
              <a:gd name="connsiteX25" fmla="*/ 727887 w 4053391"/>
              <a:gd name="connsiteY25" fmla="*/ 695194 h 2187349"/>
              <a:gd name="connsiteX26" fmla="*/ 777929 w 4053391"/>
              <a:gd name="connsiteY26" fmla="*/ 649701 h 2187349"/>
              <a:gd name="connsiteX27" fmla="*/ 850717 w 4053391"/>
              <a:gd name="connsiteY27" fmla="*/ 631504 h 2187349"/>
              <a:gd name="connsiteX28" fmla="*/ 918955 w 4053391"/>
              <a:gd name="connsiteY28" fmla="*/ 617856 h 2187349"/>
              <a:gd name="connsiteX29" fmla="*/ 1019039 w 4053391"/>
              <a:gd name="connsiteY29" fmla="*/ 608758 h 2187349"/>
              <a:gd name="connsiteX30" fmla="*/ 1064532 w 4053391"/>
              <a:gd name="connsiteY30" fmla="*/ 535970 h 2187349"/>
              <a:gd name="connsiteX31" fmla="*/ 1132770 w 4053391"/>
              <a:gd name="connsiteY31" fmla="*/ 449534 h 2187349"/>
              <a:gd name="connsiteX32" fmla="*/ 1164615 w 4053391"/>
              <a:gd name="connsiteY32" fmla="*/ 408591 h 2187349"/>
              <a:gd name="connsiteX33" fmla="*/ 1228305 w 4053391"/>
              <a:gd name="connsiteY33" fmla="*/ 413140 h 2187349"/>
              <a:gd name="connsiteX34" fmla="*/ 1273797 w 4053391"/>
              <a:gd name="connsiteY34" fmla="*/ 440435 h 2187349"/>
              <a:gd name="connsiteX35" fmla="*/ 1291994 w 4053391"/>
              <a:gd name="connsiteY35" fmla="*/ 426788 h 2187349"/>
              <a:gd name="connsiteX36" fmla="*/ 1278346 w 4053391"/>
              <a:gd name="connsiteY36" fmla="*/ 376746 h 2187349"/>
              <a:gd name="connsiteX37" fmla="*/ 1232854 w 4053391"/>
              <a:gd name="connsiteY37" fmla="*/ 281211 h 2187349"/>
              <a:gd name="connsiteX38" fmla="*/ 1169164 w 4053391"/>
              <a:gd name="connsiteY38" fmla="*/ 235719 h 2187349"/>
              <a:gd name="connsiteX39" fmla="*/ 1064532 w 4053391"/>
              <a:gd name="connsiteY39" fmla="*/ 199325 h 2187349"/>
              <a:gd name="connsiteX40" fmla="*/ 1000842 w 4053391"/>
              <a:gd name="connsiteY40" fmla="*/ 158382 h 2187349"/>
              <a:gd name="connsiteX41" fmla="*/ 973546 w 4053391"/>
              <a:gd name="connsiteY41" fmla="*/ 117438 h 2187349"/>
              <a:gd name="connsiteX42" fmla="*/ 1000842 w 4053391"/>
              <a:gd name="connsiteY42" fmla="*/ 81044 h 2187349"/>
              <a:gd name="connsiteX43" fmla="*/ 1082729 w 4053391"/>
              <a:gd name="connsiteY43" fmla="*/ 76495 h 2187349"/>
              <a:gd name="connsiteX44" fmla="*/ 1210108 w 4053391"/>
              <a:gd name="connsiteY44" fmla="*/ 67397 h 2187349"/>
              <a:gd name="connsiteX45" fmla="*/ 1305642 w 4053391"/>
              <a:gd name="connsiteY45" fmla="*/ 71946 h 2187349"/>
              <a:gd name="connsiteX46" fmla="*/ 1392078 w 4053391"/>
              <a:gd name="connsiteY46" fmla="*/ 94692 h 2187349"/>
              <a:gd name="connsiteX47" fmla="*/ 1483063 w 4053391"/>
              <a:gd name="connsiteY47" fmla="*/ 162931 h 2187349"/>
              <a:gd name="connsiteX48" fmla="*/ 1537654 w 4053391"/>
              <a:gd name="connsiteY48" fmla="*/ 231170 h 2187349"/>
              <a:gd name="connsiteX49" fmla="*/ 1587696 w 4053391"/>
              <a:gd name="connsiteY49" fmla="*/ 263014 h 2187349"/>
              <a:gd name="connsiteX50" fmla="*/ 1610442 w 4053391"/>
              <a:gd name="connsiteY50" fmla="*/ 263014 h 2187349"/>
              <a:gd name="connsiteX51" fmla="*/ 1624090 w 4053391"/>
              <a:gd name="connsiteY51" fmla="*/ 294859 h 2187349"/>
              <a:gd name="connsiteX52" fmla="*/ 1624090 w 4053391"/>
              <a:gd name="connsiteY52" fmla="*/ 354000 h 2187349"/>
              <a:gd name="connsiteX53" fmla="*/ 1614991 w 4053391"/>
              <a:gd name="connsiteY53" fmla="*/ 399492 h 2187349"/>
              <a:gd name="connsiteX54" fmla="*/ 1633188 w 4053391"/>
              <a:gd name="connsiteY54" fmla="*/ 458632 h 2187349"/>
              <a:gd name="connsiteX55" fmla="*/ 1705976 w 4053391"/>
              <a:gd name="connsiteY55" fmla="*/ 517773 h 2187349"/>
              <a:gd name="connsiteX56" fmla="*/ 1769666 w 4053391"/>
              <a:gd name="connsiteY56" fmla="*/ 576913 h 2187349"/>
              <a:gd name="connsiteX57" fmla="*/ 1801511 w 4053391"/>
              <a:gd name="connsiteY57" fmla="*/ 626955 h 2187349"/>
              <a:gd name="connsiteX58" fmla="*/ 1792412 w 4053391"/>
              <a:gd name="connsiteY58" fmla="*/ 699743 h 2187349"/>
              <a:gd name="connsiteX59" fmla="*/ 1783314 w 4053391"/>
              <a:gd name="connsiteY59" fmla="*/ 736137 h 2187349"/>
              <a:gd name="connsiteX60" fmla="*/ 1819708 w 4053391"/>
              <a:gd name="connsiteY60" fmla="*/ 772531 h 2187349"/>
              <a:gd name="connsiteX61" fmla="*/ 1919791 w 4053391"/>
              <a:gd name="connsiteY61" fmla="*/ 758883 h 2187349"/>
              <a:gd name="connsiteX62" fmla="*/ 1933439 w 4053391"/>
              <a:gd name="connsiteY62" fmla="*/ 713391 h 2187349"/>
              <a:gd name="connsiteX63" fmla="*/ 1928890 w 4053391"/>
              <a:gd name="connsiteY63" fmla="*/ 636053 h 2187349"/>
              <a:gd name="connsiteX64" fmla="*/ 1928890 w 4053391"/>
              <a:gd name="connsiteY64" fmla="*/ 590561 h 2187349"/>
              <a:gd name="connsiteX65" fmla="*/ 1965284 w 4053391"/>
              <a:gd name="connsiteY65" fmla="*/ 563265 h 2187349"/>
              <a:gd name="connsiteX66" fmla="*/ 2015326 w 4053391"/>
              <a:gd name="connsiteY66" fmla="*/ 540519 h 2187349"/>
              <a:gd name="connsiteX67" fmla="*/ 2051720 w 4053391"/>
              <a:gd name="connsiteY67" fmla="*/ 526871 h 2187349"/>
              <a:gd name="connsiteX68" fmla="*/ 2038072 w 4053391"/>
              <a:gd name="connsiteY68" fmla="*/ 472280 h 2187349"/>
              <a:gd name="connsiteX69" fmla="*/ 1992579 w 4053391"/>
              <a:gd name="connsiteY69" fmla="*/ 385844 h 2187349"/>
              <a:gd name="connsiteX70" fmla="*/ 1969833 w 4053391"/>
              <a:gd name="connsiteY70" fmla="*/ 344901 h 2187349"/>
              <a:gd name="connsiteX71" fmla="*/ 1978932 w 4053391"/>
              <a:gd name="connsiteY71" fmla="*/ 285761 h 2187349"/>
              <a:gd name="connsiteX72" fmla="*/ 2028973 w 4053391"/>
              <a:gd name="connsiteY72" fmla="*/ 199325 h 2187349"/>
              <a:gd name="connsiteX73" fmla="*/ 2042621 w 4053391"/>
              <a:gd name="connsiteY73" fmla="*/ 131086 h 2187349"/>
              <a:gd name="connsiteX74" fmla="*/ 2088114 w 4053391"/>
              <a:gd name="connsiteY74" fmla="*/ 90143 h 2187349"/>
              <a:gd name="connsiteX75" fmla="*/ 2129057 w 4053391"/>
              <a:gd name="connsiteY75" fmla="*/ 85594 h 2187349"/>
              <a:gd name="connsiteX76" fmla="*/ 2179099 w 4053391"/>
              <a:gd name="connsiteY76" fmla="*/ 126537 h 2187349"/>
              <a:gd name="connsiteX77" fmla="*/ 2192746 w 4053391"/>
              <a:gd name="connsiteY77" fmla="*/ 162931 h 2187349"/>
              <a:gd name="connsiteX78" fmla="*/ 2147254 w 4053391"/>
              <a:gd name="connsiteY78" fmla="*/ 194776 h 2187349"/>
              <a:gd name="connsiteX79" fmla="*/ 2097212 w 4053391"/>
              <a:gd name="connsiteY79" fmla="*/ 222071 h 2187349"/>
              <a:gd name="connsiteX80" fmla="*/ 2142705 w 4053391"/>
              <a:gd name="connsiteY80" fmla="*/ 285761 h 2187349"/>
              <a:gd name="connsiteX81" fmla="*/ 2201845 w 4053391"/>
              <a:gd name="connsiteY81" fmla="*/ 317605 h 2187349"/>
              <a:gd name="connsiteX82" fmla="*/ 2247337 w 4053391"/>
              <a:gd name="connsiteY82" fmla="*/ 322155 h 2187349"/>
              <a:gd name="connsiteX83" fmla="*/ 2311027 w 4053391"/>
              <a:gd name="connsiteY83" fmla="*/ 322155 h 2187349"/>
              <a:gd name="connsiteX84" fmla="*/ 2365618 w 4053391"/>
              <a:gd name="connsiteY84" fmla="*/ 331253 h 2187349"/>
              <a:gd name="connsiteX85" fmla="*/ 2415660 w 4053391"/>
              <a:gd name="connsiteY85" fmla="*/ 354000 h 2187349"/>
              <a:gd name="connsiteX86" fmla="*/ 2461152 w 4053391"/>
              <a:gd name="connsiteY86" fmla="*/ 454083 h 2187349"/>
              <a:gd name="connsiteX87" fmla="*/ 2529391 w 4053391"/>
              <a:gd name="connsiteY87" fmla="*/ 499576 h 2187349"/>
              <a:gd name="connsiteX88" fmla="*/ 2620376 w 4053391"/>
              <a:gd name="connsiteY88" fmla="*/ 531420 h 2187349"/>
              <a:gd name="connsiteX89" fmla="*/ 2697714 w 4053391"/>
              <a:gd name="connsiteY89" fmla="*/ 531420 h 2187349"/>
              <a:gd name="connsiteX90" fmla="*/ 2725009 w 4053391"/>
              <a:gd name="connsiteY90" fmla="*/ 517773 h 2187349"/>
              <a:gd name="connsiteX91" fmla="*/ 2725009 w 4053391"/>
              <a:gd name="connsiteY91" fmla="*/ 435886 h 2187349"/>
              <a:gd name="connsiteX92" fmla="*/ 2729558 w 4053391"/>
              <a:gd name="connsiteY92" fmla="*/ 372197 h 2187349"/>
              <a:gd name="connsiteX93" fmla="*/ 2770502 w 4053391"/>
              <a:gd name="connsiteY93" fmla="*/ 308507 h 2187349"/>
              <a:gd name="connsiteX94" fmla="*/ 2811445 w 4053391"/>
              <a:gd name="connsiteY94" fmla="*/ 290310 h 2187349"/>
              <a:gd name="connsiteX95" fmla="*/ 2829642 w 4053391"/>
              <a:gd name="connsiteY95" fmla="*/ 272113 h 2187349"/>
              <a:gd name="connsiteX96" fmla="*/ 2834191 w 4053391"/>
              <a:gd name="connsiteY96" fmla="*/ 340352 h 2187349"/>
              <a:gd name="connsiteX97" fmla="*/ 2829642 w 4053391"/>
              <a:gd name="connsiteY97" fmla="*/ 476829 h 2187349"/>
              <a:gd name="connsiteX98" fmla="*/ 2797797 w 4053391"/>
              <a:gd name="connsiteY98" fmla="*/ 572364 h 2187349"/>
              <a:gd name="connsiteX99" fmla="*/ 2802346 w 4053391"/>
              <a:gd name="connsiteY99" fmla="*/ 640602 h 2187349"/>
              <a:gd name="connsiteX100" fmla="*/ 2847839 w 4053391"/>
              <a:gd name="connsiteY100" fmla="*/ 672447 h 2187349"/>
              <a:gd name="connsiteX101" fmla="*/ 2893332 w 4053391"/>
              <a:gd name="connsiteY101" fmla="*/ 654250 h 2187349"/>
              <a:gd name="connsiteX102" fmla="*/ 2902430 w 4053391"/>
              <a:gd name="connsiteY102" fmla="*/ 617856 h 2187349"/>
              <a:gd name="connsiteX103" fmla="*/ 2952472 w 4053391"/>
              <a:gd name="connsiteY103" fmla="*/ 608758 h 2187349"/>
              <a:gd name="connsiteX104" fmla="*/ 3016161 w 4053391"/>
              <a:gd name="connsiteY104" fmla="*/ 613307 h 2187349"/>
              <a:gd name="connsiteX105" fmla="*/ 3034358 w 4053391"/>
              <a:gd name="connsiteY105" fmla="*/ 604208 h 2187349"/>
              <a:gd name="connsiteX106" fmla="*/ 3052555 w 4053391"/>
              <a:gd name="connsiteY106" fmla="*/ 581462 h 2187349"/>
              <a:gd name="connsiteX107" fmla="*/ 3061654 w 4053391"/>
              <a:gd name="connsiteY107" fmla="*/ 554167 h 2187349"/>
              <a:gd name="connsiteX108" fmla="*/ 3116245 w 4053391"/>
              <a:gd name="connsiteY108" fmla="*/ 572364 h 2187349"/>
              <a:gd name="connsiteX109" fmla="*/ 3125343 w 4053391"/>
              <a:gd name="connsiteY109" fmla="*/ 613307 h 2187349"/>
              <a:gd name="connsiteX110" fmla="*/ 3075302 w 4053391"/>
              <a:gd name="connsiteY110" fmla="*/ 686095 h 2187349"/>
              <a:gd name="connsiteX111" fmla="*/ 3007063 w 4053391"/>
              <a:gd name="connsiteY111" fmla="*/ 763432 h 2187349"/>
              <a:gd name="connsiteX112" fmla="*/ 3029809 w 4053391"/>
              <a:gd name="connsiteY112" fmla="*/ 799826 h 2187349"/>
              <a:gd name="connsiteX113" fmla="*/ 3093499 w 4053391"/>
              <a:gd name="connsiteY113" fmla="*/ 808925 h 2187349"/>
              <a:gd name="connsiteX114" fmla="*/ 3152639 w 4053391"/>
              <a:gd name="connsiteY114" fmla="*/ 831671 h 2187349"/>
              <a:gd name="connsiteX115" fmla="*/ 3161737 w 4053391"/>
              <a:gd name="connsiteY115" fmla="*/ 927205 h 2187349"/>
              <a:gd name="connsiteX116" fmla="*/ 3170836 w 4053391"/>
              <a:gd name="connsiteY116" fmla="*/ 986346 h 2187349"/>
              <a:gd name="connsiteX117" fmla="*/ 3229976 w 4053391"/>
              <a:gd name="connsiteY117" fmla="*/ 990895 h 2187349"/>
              <a:gd name="connsiteX118" fmla="*/ 3298215 w 4053391"/>
              <a:gd name="connsiteY118" fmla="*/ 968149 h 2187349"/>
              <a:gd name="connsiteX119" fmla="*/ 3298215 w 4053391"/>
              <a:gd name="connsiteY119" fmla="*/ 904459 h 2187349"/>
              <a:gd name="connsiteX120" fmla="*/ 3284567 w 4053391"/>
              <a:gd name="connsiteY120" fmla="*/ 808925 h 2187349"/>
              <a:gd name="connsiteX121" fmla="*/ 3275469 w 4053391"/>
              <a:gd name="connsiteY121" fmla="*/ 745235 h 2187349"/>
              <a:gd name="connsiteX122" fmla="*/ 3311863 w 4053391"/>
              <a:gd name="connsiteY122" fmla="*/ 708841 h 2187349"/>
              <a:gd name="connsiteX123" fmla="*/ 3380102 w 4053391"/>
              <a:gd name="connsiteY123" fmla="*/ 667898 h 2187349"/>
              <a:gd name="connsiteX124" fmla="*/ 3416496 w 4053391"/>
              <a:gd name="connsiteY124" fmla="*/ 654250 h 2187349"/>
              <a:gd name="connsiteX125" fmla="*/ 3398299 w 4053391"/>
              <a:gd name="connsiteY125" fmla="*/ 590561 h 2187349"/>
              <a:gd name="connsiteX126" fmla="*/ 3320961 w 4053391"/>
              <a:gd name="connsiteY126" fmla="*/ 490477 h 2187349"/>
              <a:gd name="connsiteX127" fmla="*/ 3270920 w 4053391"/>
              <a:gd name="connsiteY127" fmla="*/ 422238 h 2187349"/>
              <a:gd name="connsiteX128" fmla="*/ 3275469 w 4053391"/>
              <a:gd name="connsiteY128" fmla="*/ 399492 h 2187349"/>
              <a:gd name="connsiteX129" fmla="*/ 3380102 w 4053391"/>
              <a:gd name="connsiteY129" fmla="*/ 417689 h 2187349"/>
              <a:gd name="connsiteX130" fmla="*/ 3389200 w 4053391"/>
              <a:gd name="connsiteY130" fmla="*/ 454083 h 2187349"/>
              <a:gd name="connsiteX131" fmla="*/ 3384651 w 4053391"/>
              <a:gd name="connsiteY131" fmla="*/ 522322 h 2187349"/>
              <a:gd name="connsiteX132" fmla="*/ 3421045 w 4053391"/>
              <a:gd name="connsiteY132" fmla="*/ 617856 h 2187349"/>
              <a:gd name="connsiteX133" fmla="*/ 3548424 w 4053391"/>
              <a:gd name="connsiteY133" fmla="*/ 672447 h 2187349"/>
              <a:gd name="connsiteX134" fmla="*/ 3616663 w 4053391"/>
              <a:gd name="connsiteY134" fmla="*/ 658800 h 2187349"/>
              <a:gd name="connsiteX135" fmla="*/ 3603015 w 4053391"/>
              <a:gd name="connsiteY135" fmla="*/ 586011 h 2187349"/>
              <a:gd name="connsiteX136" fmla="*/ 3607564 w 4053391"/>
              <a:gd name="connsiteY136" fmla="*/ 549617 h 2187349"/>
              <a:gd name="connsiteX137" fmla="*/ 3675803 w 4053391"/>
              <a:gd name="connsiteY137" fmla="*/ 640602 h 2187349"/>
              <a:gd name="connsiteX138" fmla="*/ 3721296 w 4053391"/>
              <a:gd name="connsiteY138" fmla="*/ 640602 h 2187349"/>
              <a:gd name="connsiteX139" fmla="*/ 3762239 w 4053391"/>
              <a:gd name="connsiteY139" fmla="*/ 531420 h 2187349"/>
              <a:gd name="connsiteX140" fmla="*/ 3816830 w 4053391"/>
              <a:gd name="connsiteY140" fmla="*/ 458632 h 2187349"/>
              <a:gd name="connsiteX141" fmla="*/ 3857773 w 4053391"/>
              <a:gd name="connsiteY141" fmla="*/ 435886 h 2187349"/>
              <a:gd name="connsiteX142" fmla="*/ 3921463 w 4053391"/>
              <a:gd name="connsiteY142" fmla="*/ 431337 h 2187349"/>
              <a:gd name="connsiteX143" fmla="*/ 3962406 w 4053391"/>
              <a:gd name="connsiteY143" fmla="*/ 454083 h 2187349"/>
              <a:gd name="connsiteX144" fmla="*/ 3894167 w 4053391"/>
              <a:gd name="connsiteY144" fmla="*/ 522322 h 2187349"/>
              <a:gd name="connsiteX145" fmla="*/ 3875970 w 4053391"/>
              <a:gd name="connsiteY145" fmla="*/ 549617 h 2187349"/>
              <a:gd name="connsiteX146" fmla="*/ 3903266 w 4053391"/>
              <a:gd name="connsiteY146" fmla="*/ 626955 h 2187349"/>
              <a:gd name="connsiteX147" fmla="*/ 3966955 w 4053391"/>
              <a:gd name="connsiteY147" fmla="*/ 667898 h 2187349"/>
              <a:gd name="connsiteX148" fmla="*/ 3989702 w 4053391"/>
              <a:gd name="connsiteY148" fmla="*/ 622405 h 2187349"/>
              <a:gd name="connsiteX149" fmla="*/ 4026096 w 4053391"/>
              <a:gd name="connsiteY149" fmla="*/ 622405 h 2187349"/>
              <a:gd name="connsiteX150" fmla="*/ 4026096 w 4053391"/>
              <a:gd name="connsiteY150" fmla="*/ 649701 h 2187349"/>
              <a:gd name="connsiteX151" fmla="*/ 4044293 w 4053391"/>
              <a:gd name="connsiteY151" fmla="*/ 1673283 h 2187349"/>
              <a:gd name="connsiteX152" fmla="*/ 4053391 w 4053391"/>
              <a:gd name="connsiteY152" fmla="*/ 1987182 h 2187349"/>
              <a:gd name="connsiteX153" fmla="*/ 4044293 w 4053391"/>
              <a:gd name="connsiteY153" fmla="*/ 2082716 h 2187349"/>
              <a:gd name="connsiteX154" fmla="*/ 4044293 w 4053391"/>
              <a:gd name="connsiteY154" fmla="*/ 2150955 h 2187349"/>
              <a:gd name="connsiteX155" fmla="*/ 3998800 w 4053391"/>
              <a:gd name="connsiteY155" fmla="*/ 2182800 h 2187349"/>
              <a:gd name="connsiteX156" fmla="*/ 3866872 w 4053391"/>
              <a:gd name="connsiteY156" fmla="*/ 2182800 h 2187349"/>
              <a:gd name="connsiteX157" fmla="*/ 423087 w 4053391"/>
              <a:gd name="connsiteY157" fmla="*/ 2182800 h 2187349"/>
              <a:gd name="connsiteX158" fmla="*/ 154681 w 4053391"/>
              <a:gd name="connsiteY158" fmla="*/ 2182800 h 2187349"/>
              <a:gd name="connsiteX159" fmla="*/ 13654 w 4053391"/>
              <a:gd name="connsiteY159" fmla="*/ 2187349 h 218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4053391" h="2187349">
                <a:moveTo>
                  <a:pt x="13654" y="2187349"/>
                </a:moveTo>
                <a:cubicBezTo>
                  <a:pt x="6830" y="1667976"/>
                  <a:pt x="6" y="1148603"/>
                  <a:pt x="6" y="877164"/>
                </a:cubicBezTo>
                <a:cubicBezTo>
                  <a:pt x="6" y="605725"/>
                  <a:pt x="-752" y="610274"/>
                  <a:pt x="13654" y="558716"/>
                </a:cubicBezTo>
                <a:cubicBezTo>
                  <a:pt x="28060" y="507158"/>
                  <a:pt x="56114" y="562506"/>
                  <a:pt x="86442" y="567814"/>
                </a:cubicBezTo>
                <a:cubicBezTo>
                  <a:pt x="116770" y="573121"/>
                  <a:pt x="171361" y="586012"/>
                  <a:pt x="195624" y="590561"/>
                </a:cubicBezTo>
                <a:cubicBezTo>
                  <a:pt x="219887" y="595110"/>
                  <a:pt x="225952" y="607241"/>
                  <a:pt x="232018" y="595110"/>
                </a:cubicBezTo>
                <a:cubicBezTo>
                  <a:pt x="238084" y="582979"/>
                  <a:pt x="240358" y="543552"/>
                  <a:pt x="232018" y="517773"/>
                </a:cubicBezTo>
                <a:cubicBezTo>
                  <a:pt x="223678" y="491994"/>
                  <a:pt x="194107" y="466972"/>
                  <a:pt x="181976" y="440435"/>
                </a:cubicBezTo>
                <a:cubicBezTo>
                  <a:pt x="169845" y="413898"/>
                  <a:pt x="159230" y="379021"/>
                  <a:pt x="159230" y="358549"/>
                </a:cubicBezTo>
                <a:cubicBezTo>
                  <a:pt x="159230" y="338077"/>
                  <a:pt x="169845" y="326703"/>
                  <a:pt x="181976" y="317605"/>
                </a:cubicBezTo>
                <a:cubicBezTo>
                  <a:pt x="194107" y="308507"/>
                  <a:pt x="219887" y="316847"/>
                  <a:pt x="232018" y="303958"/>
                </a:cubicBezTo>
                <a:cubicBezTo>
                  <a:pt x="244149" y="291069"/>
                  <a:pt x="251731" y="271355"/>
                  <a:pt x="254764" y="240268"/>
                </a:cubicBezTo>
                <a:cubicBezTo>
                  <a:pt x="257797" y="209181"/>
                  <a:pt x="250973" y="153832"/>
                  <a:pt x="250215" y="117438"/>
                </a:cubicBezTo>
                <a:cubicBezTo>
                  <a:pt x="249457" y="81044"/>
                  <a:pt x="247940" y="40101"/>
                  <a:pt x="250215" y="21904"/>
                </a:cubicBezTo>
                <a:cubicBezTo>
                  <a:pt x="252490" y="3707"/>
                  <a:pt x="251732" y="-9183"/>
                  <a:pt x="263863" y="8256"/>
                </a:cubicBezTo>
                <a:cubicBezTo>
                  <a:pt x="275994" y="25695"/>
                  <a:pt x="297224" y="80286"/>
                  <a:pt x="323003" y="126537"/>
                </a:cubicBezTo>
                <a:cubicBezTo>
                  <a:pt x="348782" y="172788"/>
                  <a:pt x="388967" y="241027"/>
                  <a:pt x="418537" y="285761"/>
                </a:cubicBezTo>
                <a:cubicBezTo>
                  <a:pt x="448107" y="330495"/>
                  <a:pt x="480711" y="369922"/>
                  <a:pt x="500424" y="394943"/>
                </a:cubicBezTo>
                <a:cubicBezTo>
                  <a:pt x="520138" y="419964"/>
                  <a:pt x="523170" y="431337"/>
                  <a:pt x="536818" y="435886"/>
                </a:cubicBezTo>
                <a:cubicBezTo>
                  <a:pt x="550466" y="440435"/>
                  <a:pt x="573971" y="413898"/>
                  <a:pt x="582311" y="422238"/>
                </a:cubicBezTo>
                <a:cubicBezTo>
                  <a:pt x="590651" y="430578"/>
                  <a:pt x="592926" y="453325"/>
                  <a:pt x="586860" y="485928"/>
                </a:cubicBezTo>
                <a:cubicBezTo>
                  <a:pt x="580794" y="518531"/>
                  <a:pt x="556532" y="589044"/>
                  <a:pt x="545917" y="617856"/>
                </a:cubicBezTo>
                <a:cubicBezTo>
                  <a:pt x="535302" y="646668"/>
                  <a:pt x="519379" y="644394"/>
                  <a:pt x="523170" y="658800"/>
                </a:cubicBezTo>
                <a:cubicBezTo>
                  <a:pt x="526961" y="673206"/>
                  <a:pt x="545917" y="695952"/>
                  <a:pt x="568663" y="704292"/>
                </a:cubicBezTo>
                <a:cubicBezTo>
                  <a:pt x="591409" y="712632"/>
                  <a:pt x="633111" y="710357"/>
                  <a:pt x="659648" y="708841"/>
                </a:cubicBezTo>
                <a:cubicBezTo>
                  <a:pt x="686185" y="707325"/>
                  <a:pt x="708174" y="705051"/>
                  <a:pt x="727887" y="695194"/>
                </a:cubicBezTo>
                <a:cubicBezTo>
                  <a:pt x="747600" y="685337"/>
                  <a:pt x="757457" y="660316"/>
                  <a:pt x="777929" y="649701"/>
                </a:cubicBezTo>
                <a:cubicBezTo>
                  <a:pt x="798401" y="639086"/>
                  <a:pt x="827213" y="636811"/>
                  <a:pt x="850717" y="631504"/>
                </a:cubicBezTo>
                <a:cubicBezTo>
                  <a:pt x="874221" y="626197"/>
                  <a:pt x="890901" y="621647"/>
                  <a:pt x="918955" y="617856"/>
                </a:cubicBezTo>
                <a:cubicBezTo>
                  <a:pt x="947009" y="614065"/>
                  <a:pt x="994776" y="622406"/>
                  <a:pt x="1019039" y="608758"/>
                </a:cubicBezTo>
                <a:cubicBezTo>
                  <a:pt x="1043302" y="595110"/>
                  <a:pt x="1045577" y="562507"/>
                  <a:pt x="1064532" y="535970"/>
                </a:cubicBezTo>
                <a:cubicBezTo>
                  <a:pt x="1083487" y="509433"/>
                  <a:pt x="1116090" y="470764"/>
                  <a:pt x="1132770" y="449534"/>
                </a:cubicBezTo>
                <a:cubicBezTo>
                  <a:pt x="1149450" y="428304"/>
                  <a:pt x="1148693" y="414657"/>
                  <a:pt x="1164615" y="408591"/>
                </a:cubicBezTo>
                <a:cubicBezTo>
                  <a:pt x="1180537" y="402525"/>
                  <a:pt x="1210108" y="407833"/>
                  <a:pt x="1228305" y="413140"/>
                </a:cubicBezTo>
                <a:cubicBezTo>
                  <a:pt x="1246502" y="418447"/>
                  <a:pt x="1273797" y="440435"/>
                  <a:pt x="1273797" y="440435"/>
                </a:cubicBezTo>
                <a:cubicBezTo>
                  <a:pt x="1284412" y="442710"/>
                  <a:pt x="1291236" y="437403"/>
                  <a:pt x="1291994" y="426788"/>
                </a:cubicBezTo>
                <a:cubicBezTo>
                  <a:pt x="1292752" y="416173"/>
                  <a:pt x="1288203" y="401009"/>
                  <a:pt x="1278346" y="376746"/>
                </a:cubicBezTo>
                <a:cubicBezTo>
                  <a:pt x="1268489" y="352483"/>
                  <a:pt x="1251051" y="304715"/>
                  <a:pt x="1232854" y="281211"/>
                </a:cubicBezTo>
                <a:cubicBezTo>
                  <a:pt x="1214657" y="257707"/>
                  <a:pt x="1197218" y="249367"/>
                  <a:pt x="1169164" y="235719"/>
                </a:cubicBezTo>
                <a:cubicBezTo>
                  <a:pt x="1141110" y="222071"/>
                  <a:pt x="1092586" y="212215"/>
                  <a:pt x="1064532" y="199325"/>
                </a:cubicBezTo>
                <a:cubicBezTo>
                  <a:pt x="1036478" y="186435"/>
                  <a:pt x="1016006" y="172030"/>
                  <a:pt x="1000842" y="158382"/>
                </a:cubicBezTo>
                <a:cubicBezTo>
                  <a:pt x="985678" y="144734"/>
                  <a:pt x="973546" y="130328"/>
                  <a:pt x="973546" y="117438"/>
                </a:cubicBezTo>
                <a:cubicBezTo>
                  <a:pt x="973546" y="104548"/>
                  <a:pt x="982645" y="87868"/>
                  <a:pt x="1000842" y="81044"/>
                </a:cubicBezTo>
                <a:cubicBezTo>
                  <a:pt x="1019039" y="74220"/>
                  <a:pt x="1082729" y="76495"/>
                  <a:pt x="1082729" y="76495"/>
                </a:cubicBezTo>
                <a:cubicBezTo>
                  <a:pt x="1117607" y="74221"/>
                  <a:pt x="1172956" y="68155"/>
                  <a:pt x="1210108" y="67397"/>
                </a:cubicBezTo>
                <a:cubicBezTo>
                  <a:pt x="1247260" y="66639"/>
                  <a:pt x="1275314" y="67397"/>
                  <a:pt x="1305642" y="71946"/>
                </a:cubicBezTo>
                <a:cubicBezTo>
                  <a:pt x="1335970" y="76495"/>
                  <a:pt x="1362508" y="79528"/>
                  <a:pt x="1392078" y="94692"/>
                </a:cubicBezTo>
                <a:cubicBezTo>
                  <a:pt x="1421648" y="109856"/>
                  <a:pt x="1458800" y="140185"/>
                  <a:pt x="1483063" y="162931"/>
                </a:cubicBezTo>
                <a:cubicBezTo>
                  <a:pt x="1507326" y="185677"/>
                  <a:pt x="1520215" y="214489"/>
                  <a:pt x="1537654" y="231170"/>
                </a:cubicBezTo>
                <a:cubicBezTo>
                  <a:pt x="1555093" y="247850"/>
                  <a:pt x="1575565" y="257707"/>
                  <a:pt x="1587696" y="263014"/>
                </a:cubicBezTo>
                <a:cubicBezTo>
                  <a:pt x="1599827" y="268321"/>
                  <a:pt x="1604376" y="257707"/>
                  <a:pt x="1610442" y="263014"/>
                </a:cubicBezTo>
                <a:cubicBezTo>
                  <a:pt x="1616508" y="268321"/>
                  <a:pt x="1621815" y="279695"/>
                  <a:pt x="1624090" y="294859"/>
                </a:cubicBezTo>
                <a:cubicBezTo>
                  <a:pt x="1626365" y="310023"/>
                  <a:pt x="1625606" y="336561"/>
                  <a:pt x="1624090" y="354000"/>
                </a:cubicBezTo>
                <a:cubicBezTo>
                  <a:pt x="1622574" y="371439"/>
                  <a:pt x="1613475" y="382053"/>
                  <a:pt x="1614991" y="399492"/>
                </a:cubicBezTo>
                <a:cubicBezTo>
                  <a:pt x="1616507" y="416931"/>
                  <a:pt x="1618024" y="438918"/>
                  <a:pt x="1633188" y="458632"/>
                </a:cubicBezTo>
                <a:cubicBezTo>
                  <a:pt x="1648352" y="478345"/>
                  <a:pt x="1683230" y="498060"/>
                  <a:pt x="1705976" y="517773"/>
                </a:cubicBezTo>
                <a:cubicBezTo>
                  <a:pt x="1728722" y="537486"/>
                  <a:pt x="1753744" y="558716"/>
                  <a:pt x="1769666" y="576913"/>
                </a:cubicBezTo>
                <a:cubicBezTo>
                  <a:pt x="1785589" y="595110"/>
                  <a:pt x="1797720" y="606483"/>
                  <a:pt x="1801511" y="626955"/>
                </a:cubicBezTo>
                <a:cubicBezTo>
                  <a:pt x="1805302" y="647427"/>
                  <a:pt x="1795445" y="681546"/>
                  <a:pt x="1792412" y="699743"/>
                </a:cubicBezTo>
                <a:cubicBezTo>
                  <a:pt x="1789379" y="717940"/>
                  <a:pt x="1778765" y="724006"/>
                  <a:pt x="1783314" y="736137"/>
                </a:cubicBezTo>
                <a:cubicBezTo>
                  <a:pt x="1787863" y="748268"/>
                  <a:pt x="1796962" y="768740"/>
                  <a:pt x="1819708" y="772531"/>
                </a:cubicBezTo>
                <a:cubicBezTo>
                  <a:pt x="1842454" y="776322"/>
                  <a:pt x="1900836" y="768740"/>
                  <a:pt x="1919791" y="758883"/>
                </a:cubicBezTo>
                <a:cubicBezTo>
                  <a:pt x="1938746" y="749026"/>
                  <a:pt x="1931923" y="733863"/>
                  <a:pt x="1933439" y="713391"/>
                </a:cubicBezTo>
                <a:cubicBezTo>
                  <a:pt x="1934955" y="692919"/>
                  <a:pt x="1929648" y="656525"/>
                  <a:pt x="1928890" y="636053"/>
                </a:cubicBezTo>
                <a:cubicBezTo>
                  <a:pt x="1928132" y="615581"/>
                  <a:pt x="1922824" y="602692"/>
                  <a:pt x="1928890" y="590561"/>
                </a:cubicBezTo>
                <a:cubicBezTo>
                  <a:pt x="1934956" y="578430"/>
                  <a:pt x="1950878" y="571605"/>
                  <a:pt x="1965284" y="563265"/>
                </a:cubicBezTo>
                <a:cubicBezTo>
                  <a:pt x="1979690" y="554925"/>
                  <a:pt x="2000920" y="546585"/>
                  <a:pt x="2015326" y="540519"/>
                </a:cubicBezTo>
                <a:cubicBezTo>
                  <a:pt x="2029732" y="534453"/>
                  <a:pt x="2047929" y="538244"/>
                  <a:pt x="2051720" y="526871"/>
                </a:cubicBezTo>
                <a:cubicBezTo>
                  <a:pt x="2055511" y="515498"/>
                  <a:pt x="2047929" y="495784"/>
                  <a:pt x="2038072" y="472280"/>
                </a:cubicBezTo>
                <a:cubicBezTo>
                  <a:pt x="2028215" y="448775"/>
                  <a:pt x="2003952" y="407074"/>
                  <a:pt x="1992579" y="385844"/>
                </a:cubicBezTo>
                <a:cubicBezTo>
                  <a:pt x="1981206" y="364614"/>
                  <a:pt x="1972108" y="361582"/>
                  <a:pt x="1969833" y="344901"/>
                </a:cubicBezTo>
                <a:cubicBezTo>
                  <a:pt x="1967558" y="328220"/>
                  <a:pt x="1969075" y="310024"/>
                  <a:pt x="1978932" y="285761"/>
                </a:cubicBezTo>
                <a:cubicBezTo>
                  <a:pt x="1988789" y="261498"/>
                  <a:pt x="2018358" y="225104"/>
                  <a:pt x="2028973" y="199325"/>
                </a:cubicBezTo>
                <a:cubicBezTo>
                  <a:pt x="2039588" y="173546"/>
                  <a:pt x="2032764" y="149283"/>
                  <a:pt x="2042621" y="131086"/>
                </a:cubicBezTo>
                <a:cubicBezTo>
                  <a:pt x="2052478" y="112889"/>
                  <a:pt x="2073708" y="97725"/>
                  <a:pt x="2088114" y="90143"/>
                </a:cubicBezTo>
                <a:cubicBezTo>
                  <a:pt x="2102520" y="82561"/>
                  <a:pt x="2113893" y="79528"/>
                  <a:pt x="2129057" y="85594"/>
                </a:cubicBezTo>
                <a:cubicBezTo>
                  <a:pt x="2144221" y="91660"/>
                  <a:pt x="2168484" y="113647"/>
                  <a:pt x="2179099" y="126537"/>
                </a:cubicBezTo>
                <a:cubicBezTo>
                  <a:pt x="2189714" y="139426"/>
                  <a:pt x="2198053" y="151558"/>
                  <a:pt x="2192746" y="162931"/>
                </a:cubicBezTo>
                <a:cubicBezTo>
                  <a:pt x="2187439" y="174304"/>
                  <a:pt x="2163176" y="184919"/>
                  <a:pt x="2147254" y="194776"/>
                </a:cubicBezTo>
                <a:cubicBezTo>
                  <a:pt x="2131332" y="204633"/>
                  <a:pt x="2097970" y="206907"/>
                  <a:pt x="2097212" y="222071"/>
                </a:cubicBezTo>
                <a:cubicBezTo>
                  <a:pt x="2096454" y="237235"/>
                  <a:pt x="2125266" y="269839"/>
                  <a:pt x="2142705" y="285761"/>
                </a:cubicBezTo>
                <a:cubicBezTo>
                  <a:pt x="2160144" y="301683"/>
                  <a:pt x="2184406" y="311539"/>
                  <a:pt x="2201845" y="317605"/>
                </a:cubicBezTo>
                <a:cubicBezTo>
                  <a:pt x="2219284" y="323671"/>
                  <a:pt x="2229140" y="321397"/>
                  <a:pt x="2247337" y="322155"/>
                </a:cubicBezTo>
                <a:cubicBezTo>
                  <a:pt x="2265534" y="322913"/>
                  <a:pt x="2291314" y="320639"/>
                  <a:pt x="2311027" y="322155"/>
                </a:cubicBezTo>
                <a:cubicBezTo>
                  <a:pt x="2330741" y="323671"/>
                  <a:pt x="2348179" y="325946"/>
                  <a:pt x="2365618" y="331253"/>
                </a:cubicBezTo>
                <a:cubicBezTo>
                  <a:pt x="2383057" y="336560"/>
                  <a:pt x="2399738" y="333528"/>
                  <a:pt x="2415660" y="354000"/>
                </a:cubicBezTo>
                <a:cubicBezTo>
                  <a:pt x="2431582" y="374472"/>
                  <a:pt x="2442197" y="429820"/>
                  <a:pt x="2461152" y="454083"/>
                </a:cubicBezTo>
                <a:cubicBezTo>
                  <a:pt x="2480107" y="478346"/>
                  <a:pt x="2502854" y="486686"/>
                  <a:pt x="2529391" y="499576"/>
                </a:cubicBezTo>
                <a:cubicBezTo>
                  <a:pt x="2555928" y="512466"/>
                  <a:pt x="2592322" y="526113"/>
                  <a:pt x="2620376" y="531420"/>
                </a:cubicBezTo>
                <a:cubicBezTo>
                  <a:pt x="2648430" y="536727"/>
                  <a:pt x="2680275" y="533694"/>
                  <a:pt x="2697714" y="531420"/>
                </a:cubicBezTo>
                <a:cubicBezTo>
                  <a:pt x="2715153" y="529146"/>
                  <a:pt x="2720460" y="533695"/>
                  <a:pt x="2725009" y="517773"/>
                </a:cubicBezTo>
                <a:cubicBezTo>
                  <a:pt x="2729558" y="501851"/>
                  <a:pt x="2724251" y="460149"/>
                  <a:pt x="2725009" y="435886"/>
                </a:cubicBezTo>
                <a:cubicBezTo>
                  <a:pt x="2725767" y="411623"/>
                  <a:pt x="2721976" y="393427"/>
                  <a:pt x="2729558" y="372197"/>
                </a:cubicBezTo>
                <a:cubicBezTo>
                  <a:pt x="2737140" y="350967"/>
                  <a:pt x="2756854" y="322155"/>
                  <a:pt x="2770502" y="308507"/>
                </a:cubicBezTo>
                <a:cubicBezTo>
                  <a:pt x="2784150" y="294859"/>
                  <a:pt x="2811445" y="290310"/>
                  <a:pt x="2811445" y="290310"/>
                </a:cubicBezTo>
                <a:cubicBezTo>
                  <a:pt x="2821302" y="284244"/>
                  <a:pt x="2825851" y="263773"/>
                  <a:pt x="2829642" y="272113"/>
                </a:cubicBezTo>
                <a:cubicBezTo>
                  <a:pt x="2833433" y="280453"/>
                  <a:pt x="2834191" y="306233"/>
                  <a:pt x="2834191" y="340352"/>
                </a:cubicBezTo>
                <a:cubicBezTo>
                  <a:pt x="2834191" y="374471"/>
                  <a:pt x="2835708" y="438160"/>
                  <a:pt x="2829642" y="476829"/>
                </a:cubicBezTo>
                <a:cubicBezTo>
                  <a:pt x="2823576" y="515498"/>
                  <a:pt x="2802346" y="545069"/>
                  <a:pt x="2797797" y="572364"/>
                </a:cubicBezTo>
                <a:cubicBezTo>
                  <a:pt x="2793248" y="599659"/>
                  <a:pt x="2794006" y="623921"/>
                  <a:pt x="2802346" y="640602"/>
                </a:cubicBezTo>
                <a:cubicBezTo>
                  <a:pt x="2810686" y="657282"/>
                  <a:pt x="2832675" y="670172"/>
                  <a:pt x="2847839" y="672447"/>
                </a:cubicBezTo>
                <a:cubicBezTo>
                  <a:pt x="2863003" y="674722"/>
                  <a:pt x="2884234" y="663348"/>
                  <a:pt x="2893332" y="654250"/>
                </a:cubicBezTo>
                <a:cubicBezTo>
                  <a:pt x="2902430" y="645152"/>
                  <a:pt x="2892573" y="625438"/>
                  <a:pt x="2902430" y="617856"/>
                </a:cubicBezTo>
                <a:cubicBezTo>
                  <a:pt x="2912287" y="610274"/>
                  <a:pt x="2933517" y="609516"/>
                  <a:pt x="2952472" y="608758"/>
                </a:cubicBezTo>
                <a:cubicBezTo>
                  <a:pt x="2971427" y="608000"/>
                  <a:pt x="3016161" y="613307"/>
                  <a:pt x="3016161" y="613307"/>
                </a:cubicBezTo>
                <a:cubicBezTo>
                  <a:pt x="3029809" y="612549"/>
                  <a:pt x="3028292" y="609515"/>
                  <a:pt x="3034358" y="604208"/>
                </a:cubicBezTo>
                <a:cubicBezTo>
                  <a:pt x="3040424" y="598901"/>
                  <a:pt x="3048006" y="589802"/>
                  <a:pt x="3052555" y="581462"/>
                </a:cubicBezTo>
                <a:cubicBezTo>
                  <a:pt x="3057104" y="573122"/>
                  <a:pt x="3051039" y="555683"/>
                  <a:pt x="3061654" y="554167"/>
                </a:cubicBezTo>
                <a:cubicBezTo>
                  <a:pt x="3072269" y="552651"/>
                  <a:pt x="3105630" y="562507"/>
                  <a:pt x="3116245" y="572364"/>
                </a:cubicBezTo>
                <a:cubicBezTo>
                  <a:pt x="3126860" y="582221"/>
                  <a:pt x="3132167" y="594352"/>
                  <a:pt x="3125343" y="613307"/>
                </a:cubicBezTo>
                <a:cubicBezTo>
                  <a:pt x="3118519" y="632262"/>
                  <a:pt x="3095015" y="661074"/>
                  <a:pt x="3075302" y="686095"/>
                </a:cubicBezTo>
                <a:cubicBezTo>
                  <a:pt x="3055589" y="711116"/>
                  <a:pt x="3014645" y="744477"/>
                  <a:pt x="3007063" y="763432"/>
                </a:cubicBezTo>
                <a:cubicBezTo>
                  <a:pt x="2999481" y="782387"/>
                  <a:pt x="3015403" y="792244"/>
                  <a:pt x="3029809" y="799826"/>
                </a:cubicBezTo>
                <a:cubicBezTo>
                  <a:pt x="3044215" y="807408"/>
                  <a:pt x="3073027" y="803617"/>
                  <a:pt x="3093499" y="808925"/>
                </a:cubicBezTo>
                <a:cubicBezTo>
                  <a:pt x="3113971" y="814233"/>
                  <a:pt x="3141266" y="811958"/>
                  <a:pt x="3152639" y="831671"/>
                </a:cubicBezTo>
                <a:cubicBezTo>
                  <a:pt x="3164012" y="851384"/>
                  <a:pt x="3158704" y="901426"/>
                  <a:pt x="3161737" y="927205"/>
                </a:cubicBezTo>
                <a:cubicBezTo>
                  <a:pt x="3164770" y="952984"/>
                  <a:pt x="3159463" y="975731"/>
                  <a:pt x="3170836" y="986346"/>
                </a:cubicBezTo>
                <a:cubicBezTo>
                  <a:pt x="3182209" y="996961"/>
                  <a:pt x="3208746" y="993928"/>
                  <a:pt x="3229976" y="990895"/>
                </a:cubicBezTo>
                <a:cubicBezTo>
                  <a:pt x="3251206" y="987862"/>
                  <a:pt x="3286842" y="982555"/>
                  <a:pt x="3298215" y="968149"/>
                </a:cubicBezTo>
                <a:cubicBezTo>
                  <a:pt x="3309588" y="953743"/>
                  <a:pt x="3300490" y="930996"/>
                  <a:pt x="3298215" y="904459"/>
                </a:cubicBezTo>
                <a:cubicBezTo>
                  <a:pt x="3295940" y="877922"/>
                  <a:pt x="3288358" y="835462"/>
                  <a:pt x="3284567" y="808925"/>
                </a:cubicBezTo>
                <a:cubicBezTo>
                  <a:pt x="3280776" y="782388"/>
                  <a:pt x="3270920" y="761916"/>
                  <a:pt x="3275469" y="745235"/>
                </a:cubicBezTo>
                <a:cubicBezTo>
                  <a:pt x="3280018" y="728554"/>
                  <a:pt x="3294424" y="721730"/>
                  <a:pt x="3311863" y="708841"/>
                </a:cubicBezTo>
                <a:cubicBezTo>
                  <a:pt x="3329302" y="695952"/>
                  <a:pt x="3362663" y="676996"/>
                  <a:pt x="3380102" y="667898"/>
                </a:cubicBezTo>
                <a:cubicBezTo>
                  <a:pt x="3397541" y="658800"/>
                  <a:pt x="3413463" y="667139"/>
                  <a:pt x="3416496" y="654250"/>
                </a:cubicBezTo>
                <a:cubicBezTo>
                  <a:pt x="3419529" y="641361"/>
                  <a:pt x="3414221" y="617856"/>
                  <a:pt x="3398299" y="590561"/>
                </a:cubicBezTo>
                <a:cubicBezTo>
                  <a:pt x="3382377" y="563266"/>
                  <a:pt x="3342191" y="518531"/>
                  <a:pt x="3320961" y="490477"/>
                </a:cubicBezTo>
                <a:cubicBezTo>
                  <a:pt x="3299731" y="462423"/>
                  <a:pt x="3278502" y="437402"/>
                  <a:pt x="3270920" y="422238"/>
                </a:cubicBezTo>
                <a:cubicBezTo>
                  <a:pt x="3263338" y="407074"/>
                  <a:pt x="3257272" y="400250"/>
                  <a:pt x="3275469" y="399492"/>
                </a:cubicBezTo>
                <a:cubicBezTo>
                  <a:pt x="3293666" y="398734"/>
                  <a:pt x="3361147" y="408591"/>
                  <a:pt x="3380102" y="417689"/>
                </a:cubicBezTo>
                <a:cubicBezTo>
                  <a:pt x="3399057" y="426787"/>
                  <a:pt x="3388442" y="436644"/>
                  <a:pt x="3389200" y="454083"/>
                </a:cubicBezTo>
                <a:cubicBezTo>
                  <a:pt x="3389958" y="471522"/>
                  <a:pt x="3379344" y="495027"/>
                  <a:pt x="3384651" y="522322"/>
                </a:cubicBezTo>
                <a:cubicBezTo>
                  <a:pt x="3389958" y="549617"/>
                  <a:pt x="3393750" y="592835"/>
                  <a:pt x="3421045" y="617856"/>
                </a:cubicBezTo>
                <a:cubicBezTo>
                  <a:pt x="3448340" y="642877"/>
                  <a:pt x="3515821" y="665623"/>
                  <a:pt x="3548424" y="672447"/>
                </a:cubicBezTo>
                <a:cubicBezTo>
                  <a:pt x="3581027" y="679271"/>
                  <a:pt x="3607565" y="673206"/>
                  <a:pt x="3616663" y="658800"/>
                </a:cubicBezTo>
                <a:cubicBezTo>
                  <a:pt x="3625761" y="644394"/>
                  <a:pt x="3604532" y="604208"/>
                  <a:pt x="3603015" y="586011"/>
                </a:cubicBezTo>
                <a:cubicBezTo>
                  <a:pt x="3601499" y="567814"/>
                  <a:pt x="3595433" y="540519"/>
                  <a:pt x="3607564" y="549617"/>
                </a:cubicBezTo>
                <a:cubicBezTo>
                  <a:pt x="3619695" y="558715"/>
                  <a:pt x="3656848" y="625438"/>
                  <a:pt x="3675803" y="640602"/>
                </a:cubicBezTo>
                <a:cubicBezTo>
                  <a:pt x="3694758" y="655766"/>
                  <a:pt x="3706890" y="658799"/>
                  <a:pt x="3721296" y="640602"/>
                </a:cubicBezTo>
                <a:cubicBezTo>
                  <a:pt x="3735702" y="622405"/>
                  <a:pt x="3746317" y="561748"/>
                  <a:pt x="3762239" y="531420"/>
                </a:cubicBezTo>
                <a:cubicBezTo>
                  <a:pt x="3778161" y="501092"/>
                  <a:pt x="3800908" y="474554"/>
                  <a:pt x="3816830" y="458632"/>
                </a:cubicBezTo>
                <a:cubicBezTo>
                  <a:pt x="3832752" y="442710"/>
                  <a:pt x="3840334" y="440435"/>
                  <a:pt x="3857773" y="435886"/>
                </a:cubicBezTo>
                <a:cubicBezTo>
                  <a:pt x="3875212" y="431337"/>
                  <a:pt x="3904024" y="428304"/>
                  <a:pt x="3921463" y="431337"/>
                </a:cubicBezTo>
                <a:cubicBezTo>
                  <a:pt x="3938902" y="434370"/>
                  <a:pt x="3966955" y="438919"/>
                  <a:pt x="3962406" y="454083"/>
                </a:cubicBezTo>
                <a:cubicBezTo>
                  <a:pt x="3957857" y="469247"/>
                  <a:pt x="3908573" y="506400"/>
                  <a:pt x="3894167" y="522322"/>
                </a:cubicBezTo>
                <a:cubicBezTo>
                  <a:pt x="3879761" y="538244"/>
                  <a:pt x="3874454" y="532178"/>
                  <a:pt x="3875970" y="549617"/>
                </a:cubicBezTo>
                <a:cubicBezTo>
                  <a:pt x="3877486" y="567056"/>
                  <a:pt x="3888102" y="607241"/>
                  <a:pt x="3903266" y="626955"/>
                </a:cubicBezTo>
                <a:cubicBezTo>
                  <a:pt x="3918430" y="646668"/>
                  <a:pt x="3952549" y="668656"/>
                  <a:pt x="3966955" y="667898"/>
                </a:cubicBezTo>
                <a:cubicBezTo>
                  <a:pt x="3981361" y="667140"/>
                  <a:pt x="3979845" y="629987"/>
                  <a:pt x="3989702" y="622405"/>
                </a:cubicBezTo>
                <a:cubicBezTo>
                  <a:pt x="3999559" y="614823"/>
                  <a:pt x="4020030" y="617856"/>
                  <a:pt x="4026096" y="622405"/>
                </a:cubicBezTo>
                <a:cubicBezTo>
                  <a:pt x="4032162" y="626954"/>
                  <a:pt x="4023063" y="474555"/>
                  <a:pt x="4026096" y="649701"/>
                </a:cubicBezTo>
                <a:cubicBezTo>
                  <a:pt x="4029129" y="824847"/>
                  <a:pt x="4039744" y="1450370"/>
                  <a:pt x="4044293" y="1673283"/>
                </a:cubicBezTo>
                <a:cubicBezTo>
                  <a:pt x="4048842" y="1896196"/>
                  <a:pt x="4053391" y="1918943"/>
                  <a:pt x="4053391" y="1987182"/>
                </a:cubicBezTo>
                <a:cubicBezTo>
                  <a:pt x="4053391" y="2055421"/>
                  <a:pt x="4045809" y="2055421"/>
                  <a:pt x="4044293" y="2082716"/>
                </a:cubicBezTo>
                <a:cubicBezTo>
                  <a:pt x="4042777" y="2110011"/>
                  <a:pt x="4051875" y="2134274"/>
                  <a:pt x="4044293" y="2150955"/>
                </a:cubicBezTo>
                <a:cubicBezTo>
                  <a:pt x="4036711" y="2167636"/>
                  <a:pt x="4028370" y="2177493"/>
                  <a:pt x="3998800" y="2182800"/>
                </a:cubicBezTo>
                <a:cubicBezTo>
                  <a:pt x="3969230" y="2188107"/>
                  <a:pt x="3866872" y="2182800"/>
                  <a:pt x="3866872" y="2182800"/>
                </a:cubicBezTo>
                <a:lnTo>
                  <a:pt x="423087" y="2182800"/>
                </a:lnTo>
                <a:lnTo>
                  <a:pt x="154681" y="2182800"/>
                </a:lnTo>
                <a:lnTo>
                  <a:pt x="13654" y="2187349"/>
                </a:lnTo>
                <a:close/>
              </a:path>
            </a:pathLst>
          </a:custGeom>
          <a:gradFill>
            <a:gsLst>
              <a:gs pos="50000">
                <a:schemeClr val="tx2">
                  <a:lumMod val="25000"/>
                  <a:lumOff val="75000"/>
                  <a:alpha val="50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tx2"/>
              </a:gs>
            </a:gsLst>
            <a:lin ang="5400000" scaled="1"/>
          </a:gradFill>
          <a:ln w="12700">
            <a:gradFill>
              <a:gsLst>
                <a:gs pos="0">
                  <a:srgbClr val="EEF0F2"/>
                </a:gs>
                <a:gs pos="100000">
                  <a:srgbClr val="ACCDEC"/>
                </a:gs>
              </a:gsLst>
              <a:lin ang="5400000" scaled="1"/>
            </a:gradFill>
            <a:headEnd type="arrow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520824-2B89-7DF0-9E91-F951A08DE0A7}"/>
              </a:ext>
            </a:extLst>
          </p:cNvPr>
          <p:cNvSpPr txBox="1"/>
          <p:nvPr/>
        </p:nvSpPr>
        <p:spPr>
          <a:xfrm>
            <a:off x="66740" y="95875"/>
            <a:ext cx="2257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Stable Drainage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6234FA-EC08-1D54-B22C-7FFCCDAEAD3A}"/>
              </a:ext>
            </a:extLst>
          </p:cNvPr>
          <p:cNvSpPr txBox="1"/>
          <p:nvPr/>
        </p:nvSpPr>
        <p:spPr>
          <a:xfrm>
            <a:off x="3243747" y="5522131"/>
            <a:ext cx="144890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M</a:t>
            </a:r>
            <a:r>
              <a:rPr lang="pt-BR" sz="900" i="1" dirty="0" err="1"/>
              <a:t>éheust</a:t>
            </a:r>
            <a:r>
              <a:rPr lang="en-US" sz="900" i="1" dirty="0"/>
              <a:t> et al., PRE 2002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CDA8533-3546-9533-CCAD-EEBD3D37254C}"/>
              </a:ext>
            </a:extLst>
          </p:cNvPr>
          <p:cNvSpPr/>
          <p:nvPr/>
        </p:nvSpPr>
        <p:spPr>
          <a:xfrm>
            <a:off x="546570" y="3300961"/>
            <a:ext cx="3929828" cy="1000804"/>
          </a:xfrm>
          <a:custGeom>
            <a:avLst/>
            <a:gdLst>
              <a:gd name="connsiteX0" fmla="*/ 0 w 2488018"/>
              <a:gd name="connsiteY0" fmla="*/ 352340 h 633620"/>
              <a:gd name="connsiteX1" fmla="*/ 111642 w 2488018"/>
              <a:gd name="connsiteY1" fmla="*/ 373605 h 633620"/>
              <a:gd name="connsiteX2" fmla="*/ 53163 w 2488018"/>
              <a:gd name="connsiteY2" fmla="*/ 219433 h 633620"/>
              <a:gd name="connsiteX3" fmla="*/ 122274 w 2488018"/>
              <a:gd name="connsiteY3" fmla="*/ 176903 h 633620"/>
              <a:gd name="connsiteX4" fmla="*/ 116958 w 2488018"/>
              <a:gd name="connsiteY4" fmla="*/ 1466 h 633620"/>
              <a:gd name="connsiteX5" fmla="*/ 175437 w 2488018"/>
              <a:gd name="connsiteY5" fmla="*/ 102475 h 633620"/>
              <a:gd name="connsiteX6" fmla="*/ 287079 w 2488018"/>
              <a:gd name="connsiteY6" fmla="*/ 267280 h 633620"/>
              <a:gd name="connsiteX7" fmla="*/ 329609 w 2488018"/>
              <a:gd name="connsiteY7" fmla="*/ 272596 h 633620"/>
              <a:gd name="connsiteX8" fmla="*/ 329609 w 2488018"/>
              <a:gd name="connsiteY8" fmla="*/ 352340 h 633620"/>
              <a:gd name="connsiteX9" fmla="*/ 292395 w 2488018"/>
              <a:gd name="connsiteY9" fmla="*/ 437401 h 633620"/>
              <a:gd name="connsiteX10" fmla="*/ 393404 w 2488018"/>
              <a:gd name="connsiteY10" fmla="*/ 453349 h 633620"/>
              <a:gd name="connsiteX11" fmla="*/ 473149 w 2488018"/>
              <a:gd name="connsiteY11" fmla="*/ 405503 h 633620"/>
              <a:gd name="connsiteX12" fmla="*/ 542260 w 2488018"/>
              <a:gd name="connsiteY12" fmla="*/ 389554 h 633620"/>
              <a:gd name="connsiteX13" fmla="*/ 611372 w 2488018"/>
              <a:gd name="connsiteY13" fmla="*/ 384238 h 633620"/>
              <a:gd name="connsiteX14" fmla="*/ 696432 w 2488018"/>
              <a:gd name="connsiteY14" fmla="*/ 267280 h 633620"/>
              <a:gd name="connsiteX15" fmla="*/ 781493 w 2488018"/>
              <a:gd name="connsiteY15" fmla="*/ 277912 h 633620"/>
              <a:gd name="connsiteX16" fmla="*/ 723014 w 2488018"/>
              <a:gd name="connsiteY16" fmla="*/ 176903 h 633620"/>
              <a:gd name="connsiteX17" fmla="*/ 595423 w 2488018"/>
              <a:gd name="connsiteY17" fmla="*/ 107791 h 633620"/>
              <a:gd name="connsiteX18" fmla="*/ 606056 w 2488018"/>
              <a:gd name="connsiteY18" fmla="*/ 54628 h 633620"/>
              <a:gd name="connsiteX19" fmla="*/ 818707 w 2488018"/>
              <a:gd name="connsiteY19" fmla="*/ 59945 h 633620"/>
              <a:gd name="connsiteX20" fmla="*/ 946297 w 2488018"/>
              <a:gd name="connsiteY20" fmla="*/ 160954 h 633620"/>
              <a:gd name="connsiteX21" fmla="*/ 994144 w 2488018"/>
              <a:gd name="connsiteY21" fmla="*/ 176903 h 633620"/>
              <a:gd name="connsiteX22" fmla="*/ 988828 w 2488018"/>
              <a:gd name="connsiteY22" fmla="*/ 277912 h 633620"/>
              <a:gd name="connsiteX23" fmla="*/ 1100470 w 2488018"/>
              <a:gd name="connsiteY23" fmla="*/ 389554 h 633620"/>
              <a:gd name="connsiteX24" fmla="*/ 1095153 w 2488018"/>
              <a:gd name="connsiteY24" fmla="*/ 485247 h 633620"/>
              <a:gd name="connsiteX25" fmla="*/ 1180214 w 2488018"/>
              <a:gd name="connsiteY25" fmla="*/ 474615 h 633620"/>
              <a:gd name="connsiteX26" fmla="*/ 1180214 w 2488018"/>
              <a:gd name="connsiteY26" fmla="*/ 373605 h 633620"/>
              <a:gd name="connsiteX27" fmla="*/ 1265274 w 2488018"/>
              <a:gd name="connsiteY27" fmla="*/ 331075 h 633620"/>
              <a:gd name="connsiteX28" fmla="*/ 1206795 w 2488018"/>
              <a:gd name="connsiteY28" fmla="*/ 230066 h 633620"/>
              <a:gd name="connsiteX29" fmla="*/ 1222744 w 2488018"/>
              <a:gd name="connsiteY29" fmla="*/ 176903 h 633620"/>
              <a:gd name="connsiteX30" fmla="*/ 1281223 w 2488018"/>
              <a:gd name="connsiteY30" fmla="*/ 49312 h 633620"/>
              <a:gd name="connsiteX31" fmla="*/ 1355651 w 2488018"/>
              <a:gd name="connsiteY31" fmla="*/ 107791 h 633620"/>
              <a:gd name="connsiteX32" fmla="*/ 1291856 w 2488018"/>
              <a:gd name="connsiteY32" fmla="*/ 150321 h 633620"/>
              <a:gd name="connsiteX33" fmla="*/ 1355651 w 2488018"/>
              <a:gd name="connsiteY33" fmla="*/ 208801 h 633620"/>
              <a:gd name="connsiteX34" fmla="*/ 1414130 w 2488018"/>
              <a:gd name="connsiteY34" fmla="*/ 208801 h 633620"/>
              <a:gd name="connsiteX35" fmla="*/ 1488558 w 2488018"/>
              <a:gd name="connsiteY35" fmla="*/ 224749 h 633620"/>
              <a:gd name="connsiteX36" fmla="*/ 1541721 w 2488018"/>
              <a:gd name="connsiteY36" fmla="*/ 309810 h 633620"/>
              <a:gd name="connsiteX37" fmla="*/ 1674628 w 2488018"/>
              <a:gd name="connsiteY37" fmla="*/ 341708 h 633620"/>
              <a:gd name="connsiteX38" fmla="*/ 1690576 w 2488018"/>
              <a:gd name="connsiteY38" fmla="*/ 240698 h 633620"/>
              <a:gd name="connsiteX39" fmla="*/ 1754372 w 2488018"/>
              <a:gd name="connsiteY39" fmla="*/ 176903 h 633620"/>
              <a:gd name="connsiteX40" fmla="*/ 1754372 w 2488018"/>
              <a:gd name="connsiteY40" fmla="*/ 288545 h 633620"/>
              <a:gd name="connsiteX41" fmla="*/ 1733107 w 2488018"/>
              <a:gd name="connsiteY41" fmla="*/ 410819 h 633620"/>
              <a:gd name="connsiteX42" fmla="*/ 1786270 w 2488018"/>
              <a:gd name="connsiteY42" fmla="*/ 421452 h 633620"/>
              <a:gd name="connsiteX43" fmla="*/ 1802218 w 2488018"/>
              <a:gd name="connsiteY43" fmla="*/ 389554 h 633620"/>
              <a:gd name="connsiteX44" fmla="*/ 1876646 w 2488018"/>
              <a:gd name="connsiteY44" fmla="*/ 394870 h 633620"/>
              <a:gd name="connsiteX45" fmla="*/ 1897911 w 2488018"/>
              <a:gd name="connsiteY45" fmla="*/ 352340 h 633620"/>
              <a:gd name="connsiteX46" fmla="*/ 1951074 w 2488018"/>
              <a:gd name="connsiteY46" fmla="*/ 389554 h 633620"/>
              <a:gd name="connsiteX47" fmla="*/ 1871330 w 2488018"/>
              <a:gd name="connsiteY47" fmla="*/ 506512 h 633620"/>
              <a:gd name="connsiteX48" fmla="*/ 1956390 w 2488018"/>
              <a:gd name="connsiteY48" fmla="*/ 527777 h 633620"/>
              <a:gd name="connsiteX49" fmla="*/ 1972339 w 2488018"/>
              <a:gd name="connsiteY49" fmla="*/ 628787 h 633620"/>
              <a:gd name="connsiteX50" fmla="*/ 2052083 w 2488018"/>
              <a:gd name="connsiteY50" fmla="*/ 602205 h 633620"/>
              <a:gd name="connsiteX51" fmla="*/ 2030818 w 2488018"/>
              <a:gd name="connsiteY51" fmla="*/ 469298 h 633620"/>
              <a:gd name="connsiteX52" fmla="*/ 2126511 w 2488018"/>
              <a:gd name="connsiteY52" fmla="*/ 405503 h 633620"/>
              <a:gd name="connsiteX53" fmla="*/ 2025502 w 2488018"/>
              <a:gd name="connsiteY53" fmla="*/ 272596 h 633620"/>
              <a:gd name="connsiteX54" fmla="*/ 2110563 w 2488018"/>
              <a:gd name="connsiteY54" fmla="*/ 283228 h 633620"/>
              <a:gd name="connsiteX55" fmla="*/ 2105246 w 2488018"/>
              <a:gd name="connsiteY55" fmla="*/ 368289 h 633620"/>
              <a:gd name="connsiteX56" fmla="*/ 2238153 w 2488018"/>
              <a:gd name="connsiteY56" fmla="*/ 432084 h 633620"/>
              <a:gd name="connsiteX57" fmla="*/ 2243470 w 2488018"/>
              <a:gd name="connsiteY57" fmla="*/ 347024 h 633620"/>
              <a:gd name="connsiteX58" fmla="*/ 2301949 w 2488018"/>
              <a:gd name="connsiteY58" fmla="*/ 421452 h 633620"/>
              <a:gd name="connsiteX59" fmla="*/ 2344479 w 2488018"/>
              <a:gd name="connsiteY59" fmla="*/ 341708 h 633620"/>
              <a:gd name="connsiteX60" fmla="*/ 2397642 w 2488018"/>
              <a:gd name="connsiteY60" fmla="*/ 277912 h 633620"/>
              <a:gd name="connsiteX61" fmla="*/ 2477386 w 2488018"/>
              <a:gd name="connsiteY61" fmla="*/ 299177 h 633620"/>
              <a:gd name="connsiteX62" fmla="*/ 2413590 w 2488018"/>
              <a:gd name="connsiteY62" fmla="*/ 357656 h 633620"/>
              <a:gd name="connsiteX63" fmla="*/ 2466753 w 2488018"/>
              <a:gd name="connsiteY63" fmla="*/ 426768 h 633620"/>
              <a:gd name="connsiteX64" fmla="*/ 2488018 w 2488018"/>
              <a:gd name="connsiteY64" fmla="*/ 394870 h 63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488018" h="633620">
                <a:moveTo>
                  <a:pt x="0" y="352340"/>
                </a:moveTo>
                <a:cubicBezTo>
                  <a:pt x="51391" y="374048"/>
                  <a:pt x="102782" y="395756"/>
                  <a:pt x="111642" y="373605"/>
                </a:cubicBezTo>
                <a:cubicBezTo>
                  <a:pt x="120502" y="351454"/>
                  <a:pt x="51391" y="252217"/>
                  <a:pt x="53163" y="219433"/>
                </a:cubicBezTo>
                <a:cubicBezTo>
                  <a:pt x="54935" y="186649"/>
                  <a:pt x="111642" y="213231"/>
                  <a:pt x="122274" y="176903"/>
                </a:cubicBezTo>
                <a:cubicBezTo>
                  <a:pt x="132906" y="140575"/>
                  <a:pt x="108098" y="13871"/>
                  <a:pt x="116958" y="1466"/>
                </a:cubicBezTo>
                <a:cubicBezTo>
                  <a:pt x="125818" y="-10939"/>
                  <a:pt x="147083" y="58173"/>
                  <a:pt x="175437" y="102475"/>
                </a:cubicBezTo>
                <a:cubicBezTo>
                  <a:pt x="203791" y="146777"/>
                  <a:pt x="261384" y="238927"/>
                  <a:pt x="287079" y="267280"/>
                </a:cubicBezTo>
                <a:cubicBezTo>
                  <a:pt x="312774" y="295633"/>
                  <a:pt x="322521" y="258419"/>
                  <a:pt x="329609" y="272596"/>
                </a:cubicBezTo>
                <a:cubicBezTo>
                  <a:pt x="336697" y="286773"/>
                  <a:pt x="335811" y="324873"/>
                  <a:pt x="329609" y="352340"/>
                </a:cubicBezTo>
                <a:cubicBezTo>
                  <a:pt x="323407" y="379807"/>
                  <a:pt x="281763" y="420566"/>
                  <a:pt x="292395" y="437401"/>
                </a:cubicBezTo>
                <a:cubicBezTo>
                  <a:pt x="303027" y="454236"/>
                  <a:pt x="363278" y="458665"/>
                  <a:pt x="393404" y="453349"/>
                </a:cubicBezTo>
                <a:cubicBezTo>
                  <a:pt x="423530" y="448033"/>
                  <a:pt x="448340" y="416135"/>
                  <a:pt x="473149" y="405503"/>
                </a:cubicBezTo>
                <a:cubicBezTo>
                  <a:pt x="497958" y="394871"/>
                  <a:pt x="519223" y="393098"/>
                  <a:pt x="542260" y="389554"/>
                </a:cubicBezTo>
                <a:cubicBezTo>
                  <a:pt x="565297" y="386010"/>
                  <a:pt x="585677" y="404617"/>
                  <a:pt x="611372" y="384238"/>
                </a:cubicBezTo>
                <a:cubicBezTo>
                  <a:pt x="637067" y="363859"/>
                  <a:pt x="668079" y="285001"/>
                  <a:pt x="696432" y="267280"/>
                </a:cubicBezTo>
                <a:cubicBezTo>
                  <a:pt x="724786" y="249559"/>
                  <a:pt x="777063" y="292975"/>
                  <a:pt x="781493" y="277912"/>
                </a:cubicBezTo>
                <a:cubicBezTo>
                  <a:pt x="785923" y="262849"/>
                  <a:pt x="754026" y="205256"/>
                  <a:pt x="723014" y="176903"/>
                </a:cubicBezTo>
                <a:cubicBezTo>
                  <a:pt x="692002" y="148550"/>
                  <a:pt x="614916" y="128170"/>
                  <a:pt x="595423" y="107791"/>
                </a:cubicBezTo>
                <a:cubicBezTo>
                  <a:pt x="575930" y="87412"/>
                  <a:pt x="568842" y="62602"/>
                  <a:pt x="606056" y="54628"/>
                </a:cubicBezTo>
                <a:cubicBezTo>
                  <a:pt x="643270" y="46654"/>
                  <a:pt x="762000" y="42224"/>
                  <a:pt x="818707" y="59945"/>
                </a:cubicBezTo>
                <a:cubicBezTo>
                  <a:pt x="875414" y="77666"/>
                  <a:pt x="917057" y="141461"/>
                  <a:pt x="946297" y="160954"/>
                </a:cubicBezTo>
                <a:cubicBezTo>
                  <a:pt x="975537" y="180447"/>
                  <a:pt x="987056" y="157410"/>
                  <a:pt x="994144" y="176903"/>
                </a:cubicBezTo>
                <a:cubicBezTo>
                  <a:pt x="1001232" y="196396"/>
                  <a:pt x="971107" y="242470"/>
                  <a:pt x="988828" y="277912"/>
                </a:cubicBezTo>
                <a:cubicBezTo>
                  <a:pt x="1006549" y="313354"/>
                  <a:pt x="1082749" y="354998"/>
                  <a:pt x="1100470" y="389554"/>
                </a:cubicBezTo>
                <a:cubicBezTo>
                  <a:pt x="1118191" y="424110"/>
                  <a:pt x="1081862" y="471070"/>
                  <a:pt x="1095153" y="485247"/>
                </a:cubicBezTo>
                <a:cubicBezTo>
                  <a:pt x="1108444" y="499424"/>
                  <a:pt x="1166037" y="493222"/>
                  <a:pt x="1180214" y="474615"/>
                </a:cubicBezTo>
                <a:cubicBezTo>
                  <a:pt x="1194391" y="456008"/>
                  <a:pt x="1166037" y="397528"/>
                  <a:pt x="1180214" y="373605"/>
                </a:cubicBezTo>
                <a:cubicBezTo>
                  <a:pt x="1194391" y="349682"/>
                  <a:pt x="1260844" y="354998"/>
                  <a:pt x="1265274" y="331075"/>
                </a:cubicBezTo>
                <a:cubicBezTo>
                  <a:pt x="1269704" y="307152"/>
                  <a:pt x="1213883" y="255761"/>
                  <a:pt x="1206795" y="230066"/>
                </a:cubicBezTo>
                <a:cubicBezTo>
                  <a:pt x="1199707" y="204371"/>
                  <a:pt x="1210339" y="207029"/>
                  <a:pt x="1222744" y="176903"/>
                </a:cubicBezTo>
                <a:cubicBezTo>
                  <a:pt x="1235149" y="146777"/>
                  <a:pt x="1259072" y="60831"/>
                  <a:pt x="1281223" y="49312"/>
                </a:cubicBezTo>
                <a:cubicBezTo>
                  <a:pt x="1303374" y="37793"/>
                  <a:pt x="1353879" y="90956"/>
                  <a:pt x="1355651" y="107791"/>
                </a:cubicBezTo>
                <a:cubicBezTo>
                  <a:pt x="1357423" y="124626"/>
                  <a:pt x="1291856" y="133486"/>
                  <a:pt x="1291856" y="150321"/>
                </a:cubicBezTo>
                <a:cubicBezTo>
                  <a:pt x="1291856" y="167156"/>
                  <a:pt x="1335272" y="199054"/>
                  <a:pt x="1355651" y="208801"/>
                </a:cubicBezTo>
                <a:cubicBezTo>
                  <a:pt x="1376030" y="218548"/>
                  <a:pt x="1391979" y="206143"/>
                  <a:pt x="1414130" y="208801"/>
                </a:cubicBezTo>
                <a:cubicBezTo>
                  <a:pt x="1436281" y="211459"/>
                  <a:pt x="1467293" y="207914"/>
                  <a:pt x="1488558" y="224749"/>
                </a:cubicBezTo>
                <a:cubicBezTo>
                  <a:pt x="1509823" y="241584"/>
                  <a:pt x="1510709" y="290317"/>
                  <a:pt x="1541721" y="309810"/>
                </a:cubicBezTo>
                <a:cubicBezTo>
                  <a:pt x="1572733" y="329303"/>
                  <a:pt x="1649819" y="353227"/>
                  <a:pt x="1674628" y="341708"/>
                </a:cubicBezTo>
                <a:cubicBezTo>
                  <a:pt x="1699437" y="330189"/>
                  <a:pt x="1677285" y="268165"/>
                  <a:pt x="1690576" y="240698"/>
                </a:cubicBezTo>
                <a:cubicBezTo>
                  <a:pt x="1703867" y="213231"/>
                  <a:pt x="1743739" y="168928"/>
                  <a:pt x="1754372" y="176903"/>
                </a:cubicBezTo>
                <a:cubicBezTo>
                  <a:pt x="1765005" y="184877"/>
                  <a:pt x="1757916" y="249559"/>
                  <a:pt x="1754372" y="288545"/>
                </a:cubicBezTo>
                <a:cubicBezTo>
                  <a:pt x="1750828" y="327531"/>
                  <a:pt x="1727791" y="388668"/>
                  <a:pt x="1733107" y="410819"/>
                </a:cubicBezTo>
                <a:cubicBezTo>
                  <a:pt x="1738423" y="432970"/>
                  <a:pt x="1774752" y="424996"/>
                  <a:pt x="1786270" y="421452"/>
                </a:cubicBezTo>
                <a:cubicBezTo>
                  <a:pt x="1797788" y="417908"/>
                  <a:pt x="1787155" y="393984"/>
                  <a:pt x="1802218" y="389554"/>
                </a:cubicBezTo>
                <a:cubicBezTo>
                  <a:pt x="1817281" y="385124"/>
                  <a:pt x="1860697" y="401072"/>
                  <a:pt x="1876646" y="394870"/>
                </a:cubicBezTo>
                <a:cubicBezTo>
                  <a:pt x="1892595" y="388668"/>
                  <a:pt x="1885506" y="353226"/>
                  <a:pt x="1897911" y="352340"/>
                </a:cubicBezTo>
                <a:cubicBezTo>
                  <a:pt x="1910316" y="351454"/>
                  <a:pt x="1955504" y="363859"/>
                  <a:pt x="1951074" y="389554"/>
                </a:cubicBezTo>
                <a:cubicBezTo>
                  <a:pt x="1946644" y="415249"/>
                  <a:pt x="1870444" y="483475"/>
                  <a:pt x="1871330" y="506512"/>
                </a:cubicBezTo>
                <a:cubicBezTo>
                  <a:pt x="1872216" y="529549"/>
                  <a:pt x="1939555" y="507398"/>
                  <a:pt x="1956390" y="527777"/>
                </a:cubicBezTo>
                <a:cubicBezTo>
                  <a:pt x="1973225" y="548156"/>
                  <a:pt x="1956390" y="616382"/>
                  <a:pt x="1972339" y="628787"/>
                </a:cubicBezTo>
                <a:cubicBezTo>
                  <a:pt x="1988288" y="641192"/>
                  <a:pt x="2042337" y="628787"/>
                  <a:pt x="2052083" y="602205"/>
                </a:cubicBezTo>
                <a:cubicBezTo>
                  <a:pt x="2061830" y="575624"/>
                  <a:pt x="2018413" y="502082"/>
                  <a:pt x="2030818" y="469298"/>
                </a:cubicBezTo>
                <a:cubicBezTo>
                  <a:pt x="2043223" y="436514"/>
                  <a:pt x="2127397" y="438287"/>
                  <a:pt x="2126511" y="405503"/>
                </a:cubicBezTo>
                <a:cubicBezTo>
                  <a:pt x="2125625" y="372719"/>
                  <a:pt x="2028160" y="292975"/>
                  <a:pt x="2025502" y="272596"/>
                </a:cubicBezTo>
                <a:cubicBezTo>
                  <a:pt x="2022844" y="252217"/>
                  <a:pt x="2097272" y="267279"/>
                  <a:pt x="2110563" y="283228"/>
                </a:cubicBezTo>
                <a:cubicBezTo>
                  <a:pt x="2123854" y="299177"/>
                  <a:pt x="2083981" y="343480"/>
                  <a:pt x="2105246" y="368289"/>
                </a:cubicBezTo>
                <a:cubicBezTo>
                  <a:pt x="2126511" y="393098"/>
                  <a:pt x="2215116" y="435628"/>
                  <a:pt x="2238153" y="432084"/>
                </a:cubicBezTo>
                <a:cubicBezTo>
                  <a:pt x="2261190" y="428540"/>
                  <a:pt x="2232837" y="348796"/>
                  <a:pt x="2243470" y="347024"/>
                </a:cubicBezTo>
                <a:cubicBezTo>
                  <a:pt x="2254103" y="345252"/>
                  <a:pt x="2285114" y="422338"/>
                  <a:pt x="2301949" y="421452"/>
                </a:cubicBezTo>
                <a:cubicBezTo>
                  <a:pt x="2318784" y="420566"/>
                  <a:pt x="2328530" y="365631"/>
                  <a:pt x="2344479" y="341708"/>
                </a:cubicBezTo>
                <a:cubicBezTo>
                  <a:pt x="2360428" y="317785"/>
                  <a:pt x="2375491" y="285000"/>
                  <a:pt x="2397642" y="277912"/>
                </a:cubicBezTo>
                <a:cubicBezTo>
                  <a:pt x="2419793" y="270824"/>
                  <a:pt x="2474728" y="285886"/>
                  <a:pt x="2477386" y="299177"/>
                </a:cubicBezTo>
                <a:cubicBezTo>
                  <a:pt x="2480044" y="312468"/>
                  <a:pt x="2415362" y="336391"/>
                  <a:pt x="2413590" y="357656"/>
                </a:cubicBezTo>
                <a:cubicBezTo>
                  <a:pt x="2411818" y="378921"/>
                  <a:pt x="2454348" y="420566"/>
                  <a:pt x="2466753" y="426768"/>
                </a:cubicBezTo>
                <a:cubicBezTo>
                  <a:pt x="2479158" y="432970"/>
                  <a:pt x="2483588" y="413920"/>
                  <a:pt x="2488018" y="394870"/>
                </a:cubicBezTo>
              </a:path>
            </a:pathLst>
          </a:custGeom>
          <a:noFill/>
          <a:ln w="28575">
            <a:gradFill>
              <a:gsLst>
                <a:gs pos="0">
                  <a:srgbClr val="FF660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0788246-BFBC-4ED2-AFE3-264386DEA807}"/>
              </a:ext>
            </a:extLst>
          </p:cNvPr>
          <p:cNvSpPr/>
          <p:nvPr/>
        </p:nvSpPr>
        <p:spPr>
          <a:xfrm>
            <a:off x="492602" y="1466087"/>
            <a:ext cx="4038125" cy="4044353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0FDCDBF-D16A-0D19-EE43-C51DAA9304BD}"/>
              </a:ext>
            </a:extLst>
          </p:cNvPr>
          <p:cNvGrpSpPr/>
          <p:nvPr/>
        </p:nvGrpSpPr>
        <p:grpSpPr>
          <a:xfrm>
            <a:off x="546570" y="1556475"/>
            <a:ext cx="744948" cy="3929630"/>
            <a:chOff x="546570" y="1556475"/>
            <a:chExt cx="744948" cy="392963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C443B4E-A690-789D-0F90-3EF9793F4E5D}"/>
                </a:ext>
              </a:extLst>
            </p:cNvPr>
            <p:cNvSpPr txBox="1"/>
            <p:nvPr/>
          </p:nvSpPr>
          <p:spPr>
            <a:xfrm>
              <a:off x="546570" y="5116773"/>
              <a:ext cx="744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water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2C50C6D-2BDD-2119-1749-EC5933DFD36D}"/>
                </a:ext>
              </a:extLst>
            </p:cNvPr>
            <p:cNvSpPr txBox="1"/>
            <p:nvPr/>
          </p:nvSpPr>
          <p:spPr>
            <a:xfrm>
              <a:off x="546570" y="1556475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air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D02334C-52D6-7CD1-843E-F68B5A7FB36B}"/>
              </a:ext>
            </a:extLst>
          </p:cNvPr>
          <p:cNvGrpSpPr/>
          <p:nvPr/>
        </p:nvGrpSpPr>
        <p:grpSpPr>
          <a:xfrm>
            <a:off x="2278391" y="5955805"/>
            <a:ext cx="2023534" cy="749779"/>
            <a:chOff x="5320646" y="588218"/>
            <a:chExt cx="2023534" cy="7497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D72EE81-1E16-592C-7EF6-2EE7BD2AED57}"/>
                    </a:ext>
                  </a:extLst>
                </p:cNvPr>
                <p:cNvSpPr txBox="1"/>
                <p:nvPr/>
              </p:nvSpPr>
              <p:spPr>
                <a:xfrm>
                  <a:off x="5412481" y="588218"/>
                  <a:ext cx="18398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𝑎𝑖𝑟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𝑤𝑎𝑡𝑒𝑟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D72EE81-1E16-592C-7EF6-2EE7BD2AED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2481" y="588218"/>
                  <a:ext cx="183986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980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DAB029-FFC9-7ED9-49EA-63F75EF02092}"/>
                </a:ext>
              </a:extLst>
            </p:cNvPr>
            <p:cNvSpPr txBox="1"/>
            <p:nvPr/>
          </p:nvSpPr>
          <p:spPr>
            <a:xfrm>
              <a:off x="5452812" y="999443"/>
              <a:ext cx="1799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noProof="0" dirty="0"/>
                <a:t>Capillary pressure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871DE40-1D25-AE10-8D68-128549F4BA95}"/>
                </a:ext>
              </a:extLst>
            </p:cNvPr>
            <p:cNvCxnSpPr/>
            <p:nvPr/>
          </p:nvCxnSpPr>
          <p:spPr>
            <a:xfrm>
              <a:off x="5320646" y="991575"/>
              <a:ext cx="2023534" cy="0"/>
            </a:xfrm>
            <a:prstGeom prst="line">
              <a:avLst/>
            </a:prstGeom>
            <a:ln w="127000">
              <a:gradFill>
                <a:gsLst>
                  <a:gs pos="0">
                    <a:srgbClr val="FFFF00"/>
                  </a:gs>
                  <a:gs pos="100000">
                    <a:srgbClr val="FF6600"/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F3BC282-2DA7-E102-8394-9826BA022CD8}"/>
              </a:ext>
            </a:extLst>
          </p:cNvPr>
          <p:cNvGrpSpPr/>
          <p:nvPr/>
        </p:nvGrpSpPr>
        <p:grpSpPr>
          <a:xfrm>
            <a:off x="154039" y="3284942"/>
            <a:ext cx="4369468" cy="1055508"/>
            <a:chOff x="7086105" y="1744123"/>
            <a:chExt cx="2766358" cy="66825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377F649-9D15-522F-7C75-44A755F9CE10}"/>
                </a:ext>
              </a:extLst>
            </p:cNvPr>
            <p:cNvCxnSpPr/>
            <p:nvPr/>
          </p:nvCxnSpPr>
          <p:spPr>
            <a:xfrm>
              <a:off x="7300455" y="1744123"/>
              <a:ext cx="252360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5749148-552A-FF74-B0AC-E3DF7E9B3EF2}"/>
                </a:ext>
              </a:extLst>
            </p:cNvPr>
            <p:cNvCxnSpPr/>
            <p:nvPr/>
          </p:nvCxnSpPr>
          <p:spPr>
            <a:xfrm>
              <a:off x="7328854" y="2407567"/>
              <a:ext cx="252360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A0A08C8-4DEA-762F-B641-C8749BC34177}"/>
                    </a:ext>
                  </a:extLst>
                </p:cNvPr>
                <p:cNvSpPr txBox="1"/>
                <p:nvPr/>
              </p:nvSpPr>
              <p:spPr>
                <a:xfrm>
                  <a:off x="7086105" y="1973499"/>
                  <a:ext cx="16854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A0A08C8-4DEA-762F-B641-C8749BC341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6105" y="1973499"/>
                  <a:ext cx="16854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6818" r="-2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FEFC51D-180E-7BEB-8388-1422A353F850}"/>
                </a:ext>
              </a:extLst>
            </p:cNvPr>
            <p:cNvCxnSpPr>
              <a:cxnSpLocks/>
            </p:cNvCxnSpPr>
            <p:nvPr/>
          </p:nvCxnSpPr>
          <p:spPr>
            <a:xfrm>
              <a:off x="7100356" y="1761696"/>
              <a:ext cx="0" cy="650681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550D333-E670-6F99-8C2A-28D7DFBFCF23}"/>
              </a:ext>
            </a:extLst>
          </p:cNvPr>
          <p:cNvGrpSpPr/>
          <p:nvPr/>
        </p:nvGrpSpPr>
        <p:grpSpPr>
          <a:xfrm>
            <a:off x="483756" y="5798774"/>
            <a:ext cx="1667945" cy="353501"/>
            <a:chOff x="4663005" y="5409905"/>
            <a:chExt cx="1667945" cy="35350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E431A14-F788-74D9-D6ED-C5DD74E66C53}"/>
                </a:ext>
              </a:extLst>
            </p:cNvPr>
            <p:cNvCxnSpPr>
              <a:cxnSpLocks/>
            </p:cNvCxnSpPr>
            <p:nvPr/>
          </p:nvCxnSpPr>
          <p:spPr>
            <a:xfrm>
              <a:off x="4663005" y="5409905"/>
              <a:ext cx="1667945" cy="0"/>
            </a:xfrm>
            <a:prstGeom prst="line">
              <a:avLst/>
            </a:prstGeom>
            <a:ln w="152400">
              <a:gradFill>
                <a:gsLst>
                  <a:gs pos="50000">
                    <a:schemeClr val="tx2">
                      <a:lumMod val="25000"/>
                      <a:lumOff val="7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tx2"/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10CC314-B400-6669-FD7C-FD1238A62F04}"/>
                </a:ext>
              </a:extLst>
            </p:cNvPr>
            <p:cNvSpPr txBox="1"/>
            <p:nvPr/>
          </p:nvSpPr>
          <p:spPr>
            <a:xfrm>
              <a:off x="4734268" y="5424852"/>
              <a:ext cx="15254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noProof="0" dirty="0"/>
                <a:t>Water pressure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1DA9A56-FEDE-7BB7-E18B-C83D8BD45E30}"/>
                  </a:ext>
                </a:extLst>
              </p:cNvPr>
              <p:cNvSpPr txBox="1"/>
              <p:nvPr/>
            </p:nvSpPr>
            <p:spPr>
              <a:xfrm>
                <a:off x="3451276" y="3345631"/>
                <a:ext cx="3817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1DA9A56-FEDE-7BB7-E18B-C83D8BD45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276" y="3345631"/>
                <a:ext cx="381771" cy="276999"/>
              </a:xfrm>
              <a:prstGeom prst="rect">
                <a:avLst/>
              </a:prstGeom>
              <a:blipFill>
                <a:blip r:embed="rId8"/>
                <a:stretch>
                  <a:fillRect l="-14286" r="-317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5" name="Rectangle 374">
            <a:extLst>
              <a:ext uri="{FF2B5EF4-FFF2-40B4-BE49-F238E27FC236}">
                <a16:creationId xmlns:a16="http://schemas.microsoft.com/office/drawing/2014/main" id="{F5E84C51-AA34-BCCE-E9DE-8B1C43BEBAD0}"/>
              </a:ext>
            </a:extLst>
          </p:cNvPr>
          <p:cNvSpPr/>
          <p:nvPr/>
        </p:nvSpPr>
        <p:spPr>
          <a:xfrm>
            <a:off x="220977" y="5694898"/>
            <a:ext cx="4206483" cy="108411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0A150CC5-8A5F-4746-A84E-FC0AF5FF96CF}"/>
              </a:ext>
            </a:extLst>
          </p:cNvPr>
          <p:cNvSpPr txBox="1"/>
          <p:nvPr/>
        </p:nvSpPr>
        <p:spPr>
          <a:xfrm>
            <a:off x="4738993" y="4879351"/>
            <a:ext cx="2165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Pore network: network of sites (pores) connected by bonds (pore throats)</a:t>
            </a:r>
          </a:p>
        </p:txBody>
      </p: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15A045F7-D54D-72E5-9C05-9BB5FD446201}"/>
              </a:ext>
            </a:extLst>
          </p:cNvPr>
          <p:cNvGrpSpPr/>
          <p:nvPr/>
        </p:nvGrpSpPr>
        <p:grpSpPr>
          <a:xfrm>
            <a:off x="4884874" y="3293076"/>
            <a:ext cx="1854346" cy="1473774"/>
            <a:chOff x="5415925" y="4244167"/>
            <a:chExt cx="1854346" cy="1473774"/>
          </a:xfrm>
        </p:grpSpPr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4A1D5D4A-4ED8-E911-324B-8BC415CF26A7}"/>
                </a:ext>
              </a:extLst>
            </p:cNvPr>
            <p:cNvCxnSpPr>
              <a:cxnSpLocks/>
              <a:stCxn id="512" idx="0"/>
              <a:endCxn id="513" idx="3"/>
            </p:cNvCxnSpPr>
            <p:nvPr/>
          </p:nvCxnSpPr>
          <p:spPr>
            <a:xfrm flipV="1">
              <a:off x="5415925" y="4719627"/>
              <a:ext cx="15742" cy="13208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B8460569-9FEB-9996-B8DB-188E1BF04AB2}"/>
                </a:ext>
              </a:extLst>
            </p:cNvPr>
            <p:cNvCxnSpPr>
              <a:cxnSpLocks/>
              <a:stCxn id="513" idx="6"/>
              <a:endCxn id="508" idx="2"/>
            </p:cNvCxnSpPr>
            <p:nvPr/>
          </p:nvCxnSpPr>
          <p:spPr>
            <a:xfrm flipV="1">
              <a:off x="5490569" y="4597814"/>
              <a:ext cx="218500" cy="97415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8C8D8B00-F124-0D31-AF0B-F57559C6F9FF}"/>
                </a:ext>
              </a:extLst>
            </p:cNvPr>
            <p:cNvCxnSpPr>
              <a:cxnSpLocks/>
              <a:stCxn id="508" idx="0"/>
              <a:endCxn id="509" idx="4"/>
            </p:cNvCxnSpPr>
            <p:nvPr/>
          </p:nvCxnSpPr>
          <p:spPr>
            <a:xfrm flipV="1">
              <a:off x="5743573" y="4447183"/>
              <a:ext cx="26594" cy="11612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10A4A695-08C3-F998-BE25-B9B1CA736EF3}"/>
                </a:ext>
              </a:extLst>
            </p:cNvPr>
            <p:cNvCxnSpPr>
              <a:cxnSpLocks/>
              <a:stCxn id="509" idx="7"/>
              <a:endCxn id="510" idx="3"/>
            </p:cNvCxnSpPr>
            <p:nvPr/>
          </p:nvCxnSpPr>
          <p:spPr>
            <a:xfrm flipV="1">
              <a:off x="5794565" y="4244167"/>
              <a:ext cx="277037" cy="14411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596CF6B6-334C-8158-22A5-484900108475}"/>
                </a:ext>
              </a:extLst>
            </p:cNvPr>
            <p:cNvCxnSpPr>
              <a:cxnSpLocks/>
              <a:stCxn id="510" idx="4"/>
              <a:endCxn id="497" idx="0"/>
            </p:cNvCxnSpPr>
            <p:nvPr/>
          </p:nvCxnSpPr>
          <p:spPr>
            <a:xfrm>
              <a:off x="6096000" y="4254273"/>
              <a:ext cx="114573" cy="36631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95FBCE85-64C3-95ED-8B32-03EA09919567}"/>
                </a:ext>
              </a:extLst>
            </p:cNvPr>
            <p:cNvCxnSpPr>
              <a:cxnSpLocks/>
              <a:stCxn id="508" idx="5"/>
              <a:endCxn id="496" idx="2"/>
            </p:cNvCxnSpPr>
            <p:nvPr/>
          </p:nvCxnSpPr>
          <p:spPr>
            <a:xfrm>
              <a:off x="5767971" y="4622212"/>
              <a:ext cx="131434" cy="118102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A0432021-8DAB-394C-BCC8-518D8C9675B7}"/>
                </a:ext>
              </a:extLst>
            </p:cNvPr>
            <p:cNvCxnSpPr>
              <a:cxnSpLocks/>
              <a:stCxn id="496" idx="6"/>
              <a:endCxn id="497" idx="3"/>
            </p:cNvCxnSpPr>
            <p:nvPr/>
          </p:nvCxnSpPr>
          <p:spPr>
            <a:xfrm flipV="1">
              <a:off x="5968413" y="4679489"/>
              <a:ext cx="217762" cy="60825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C0A6AD9B-C09A-583F-610B-E357AE4EC37B}"/>
                </a:ext>
              </a:extLst>
            </p:cNvPr>
            <p:cNvCxnSpPr>
              <a:cxnSpLocks/>
              <a:stCxn id="496" idx="4"/>
              <a:endCxn id="504" idx="0"/>
            </p:cNvCxnSpPr>
            <p:nvPr/>
          </p:nvCxnSpPr>
          <p:spPr>
            <a:xfrm flipH="1">
              <a:off x="5839175" y="4774818"/>
              <a:ext cx="94734" cy="22854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BD0A8C02-21A2-FF95-14DF-E54EAD193E1B}"/>
                </a:ext>
              </a:extLst>
            </p:cNvPr>
            <p:cNvCxnSpPr>
              <a:cxnSpLocks/>
              <a:stCxn id="512" idx="5"/>
              <a:endCxn id="511" idx="1"/>
            </p:cNvCxnSpPr>
            <p:nvPr/>
          </p:nvCxnSpPr>
          <p:spPr>
            <a:xfrm>
              <a:off x="5440323" y="4910617"/>
              <a:ext cx="87979" cy="137359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D7745081-B1FB-212D-7582-919EDF6A5502}"/>
                </a:ext>
              </a:extLst>
            </p:cNvPr>
            <p:cNvCxnSpPr>
              <a:cxnSpLocks/>
              <a:stCxn id="511" idx="6"/>
              <a:endCxn id="504" idx="2"/>
            </p:cNvCxnSpPr>
            <p:nvPr/>
          </p:nvCxnSpPr>
          <p:spPr>
            <a:xfrm flipV="1">
              <a:off x="5587204" y="5037870"/>
              <a:ext cx="217467" cy="3450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375093FD-CE44-A3FF-1AB2-5E82B8926399}"/>
                </a:ext>
              </a:extLst>
            </p:cNvPr>
            <p:cNvCxnSpPr>
              <a:cxnSpLocks/>
              <a:stCxn id="516" idx="4"/>
              <a:endCxn id="491" idx="0"/>
            </p:cNvCxnSpPr>
            <p:nvPr/>
          </p:nvCxnSpPr>
          <p:spPr>
            <a:xfrm>
              <a:off x="6157503" y="5164211"/>
              <a:ext cx="18566" cy="9403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EC39739B-C631-4565-76A4-4C4EAAC745EC}"/>
                </a:ext>
              </a:extLst>
            </p:cNvPr>
            <p:cNvCxnSpPr>
              <a:cxnSpLocks/>
              <a:stCxn id="491" idx="3"/>
              <a:endCxn id="490" idx="0"/>
            </p:cNvCxnSpPr>
            <p:nvPr/>
          </p:nvCxnSpPr>
          <p:spPr>
            <a:xfrm flipH="1">
              <a:off x="6088495" y="5317151"/>
              <a:ext cx="63176" cy="21902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>
              <a:extLst>
                <a:ext uri="{FF2B5EF4-FFF2-40B4-BE49-F238E27FC236}">
                  <a16:creationId xmlns:a16="http://schemas.microsoft.com/office/drawing/2014/main" id="{6820B1A1-57E0-CC09-2ACB-87863450C44A}"/>
                </a:ext>
              </a:extLst>
            </p:cNvPr>
            <p:cNvCxnSpPr>
              <a:cxnSpLocks/>
              <a:stCxn id="516" idx="7"/>
              <a:endCxn id="495" idx="4"/>
            </p:cNvCxnSpPr>
            <p:nvPr/>
          </p:nvCxnSpPr>
          <p:spPr>
            <a:xfrm flipV="1">
              <a:off x="6181901" y="4983185"/>
              <a:ext cx="138457" cy="12212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6AE15E95-7B4A-EDFD-C9E4-0E00942C2DCE}"/>
                </a:ext>
              </a:extLst>
            </p:cNvPr>
            <p:cNvCxnSpPr>
              <a:cxnSpLocks/>
              <a:stCxn id="497" idx="5"/>
              <a:endCxn id="495" idx="0"/>
            </p:cNvCxnSpPr>
            <p:nvPr/>
          </p:nvCxnSpPr>
          <p:spPr>
            <a:xfrm>
              <a:off x="6234971" y="4679489"/>
              <a:ext cx="85387" cy="23468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FB4B9D7B-83DE-8EF4-00B9-D69C0934AEF5}"/>
                </a:ext>
              </a:extLst>
            </p:cNvPr>
            <p:cNvCxnSpPr>
              <a:cxnSpLocks/>
              <a:stCxn id="495" idx="6"/>
              <a:endCxn id="494" idx="2"/>
            </p:cNvCxnSpPr>
            <p:nvPr/>
          </p:nvCxnSpPr>
          <p:spPr>
            <a:xfrm>
              <a:off x="6354862" y="4948681"/>
              <a:ext cx="140245" cy="1172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4FAA8B67-A7EE-C726-1726-1FC77F6665CF}"/>
                </a:ext>
              </a:extLst>
            </p:cNvPr>
            <p:cNvCxnSpPr>
              <a:cxnSpLocks/>
              <a:stCxn id="492" idx="2"/>
              <a:endCxn id="491" idx="6"/>
            </p:cNvCxnSpPr>
            <p:nvPr/>
          </p:nvCxnSpPr>
          <p:spPr>
            <a:xfrm flipH="1" flipV="1">
              <a:off x="6210573" y="5292753"/>
              <a:ext cx="241337" cy="5724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069FDB14-2CB7-B475-FB83-74CB88D3B629}"/>
                </a:ext>
              </a:extLst>
            </p:cNvPr>
            <p:cNvCxnSpPr>
              <a:cxnSpLocks/>
              <a:stCxn id="493" idx="1"/>
              <a:endCxn id="494" idx="5"/>
            </p:cNvCxnSpPr>
            <p:nvPr/>
          </p:nvCxnSpPr>
          <p:spPr>
            <a:xfrm flipH="1" flipV="1">
              <a:off x="6554009" y="4974251"/>
              <a:ext cx="90350" cy="16968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90B19A37-8378-965B-7E85-452123F3D0EB}"/>
                </a:ext>
              </a:extLst>
            </p:cNvPr>
            <p:cNvCxnSpPr>
              <a:cxnSpLocks/>
              <a:stCxn id="492" idx="6"/>
              <a:endCxn id="493" idx="3"/>
            </p:cNvCxnSpPr>
            <p:nvPr/>
          </p:nvCxnSpPr>
          <p:spPr>
            <a:xfrm flipV="1">
              <a:off x="6520918" y="5192735"/>
              <a:ext cx="123441" cy="157266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88B7870A-7A4F-C8F8-95C8-714D285F8C49}"/>
                </a:ext>
              </a:extLst>
            </p:cNvPr>
            <p:cNvCxnSpPr>
              <a:cxnSpLocks/>
              <a:stCxn id="498" idx="1"/>
              <a:endCxn id="492" idx="4"/>
            </p:cNvCxnSpPr>
            <p:nvPr/>
          </p:nvCxnSpPr>
          <p:spPr>
            <a:xfrm flipH="1" flipV="1">
              <a:off x="6486414" y="5384505"/>
              <a:ext cx="32381" cy="183501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B3E7CE1F-B930-2A2B-0418-3B8620AE49F7}"/>
                </a:ext>
              </a:extLst>
            </p:cNvPr>
            <p:cNvCxnSpPr>
              <a:cxnSpLocks/>
              <a:stCxn id="499" idx="7"/>
              <a:endCxn id="498" idx="2"/>
            </p:cNvCxnSpPr>
            <p:nvPr/>
          </p:nvCxnSpPr>
          <p:spPr>
            <a:xfrm flipV="1">
              <a:off x="6278171" y="5592404"/>
              <a:ext cx="230518" cy="12553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978D18F8-4CB5-9A58-C75A-633810796EE8}"/>
                </a:ext>
              </a:extLst>
            </p:cNvPr>
            <p:cNvCxnSpPr>
              <a:cxnSpLocks/>
              <a:stCxn id="499" idx="1"/>
              <a:endCxn id="490" idx="5"/>
            </p:cNvCxnSpPr>
            <p:nvPr/>
          </p:nvCxnSpPr>
          <p:spPr>
            <a:xfrm flipH="1" flipV="1">
              <a:off x="6112893" y="5595077"/>
              <a:ext cx="116482" cy="12286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48970559-931E-EC20-F9BB-F4AEDBD140E0}"/>
                </a:ext>
              </a:extLst>
            </p:cNvPr>
            <p:cNvCxnSpPr>
              <a:cxnSpLocks/>
              <a:stCxn id="500" idx="2"/>
              <a:endCxn id="493" idx="6"/>
            </p:cNvCxnSpPr>
            <p:nvPr/>
          </p:nvCxnSpPr>
          <p:spPr>
            <a:xfrm flipH="1" flipV="1">
              <a:off x="6703261" y="5168337"/>
              <a:ext cx="107946" cy="10275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396EBF1F-F352-889E-8489-6B38677FE9EF}"/>
                </a:ext>
              </a:extLst>
            </p:cNvPr>
            <p:cNvCxnSpPr>
              <a:cxnSpLocks/>
              <a:stCxn id="503" idx="3"/>
              <a:endCxn id="494" idx="7"/>
            </p:cNvCxnSpPr>
            <p:nvPr/>
          </p:nvCxnSpPr>
          <p:spPr>
            <a:xfrm flipH="1">
              <a:off x="6554009" y="4730208"/>
              <a:ext cx="110010" cy="19524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09C60274-2BF8-D3AA-0E66-F7B7C42B3D0D}"/>
                </a:ext>
              </a:extLst>
            </p:cNvPr>
            <p:cNvCxnSpPr>
              <a:cxnSpLocks/>
              <a:stCxn id="503" idx="1"/>
              <a:endCxn id="502" idx="5"/>
            </p:cNvCxnSpPr>
            <p:nvPr/>
          </p:nvCxnSpPr>
          <p:spPr>
            <a:xfrm flipH="1" flipV="1">
              <a:off x="6578286" y="4543734"/>
              <a:ext cx="85733" cy="13767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F7B955F5-6A0B-B7BA-1000-745DB8FF6989}"/>
                </a:ext>
              </a:extLst>
            </p:cNvPr>
            <p:cNvCxnSpPr>
              <a:cxnSpLocks/>
              <a:stCxn id="502" idx="3"/>
              <a:endCxn id="497" idx="7"/>
            </p:cNvCxnSpPr>
            <p:nvPr/>
          </p:nvCxnSpPr>
          <p:spPr>
            <a:xfrm flipH="1">
              <a:off x="6234971" y="4543734"/>
              <a:ext cx="294519" cy="86959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FB9E7154-DA70-D756-ADB4-DE36336F701B}"/>
                </a:ext>
              </a:extLst>
            </p:cNvPr>
            <p:cNvCxnSpPr>
              <a:cxnSpLocks/>
              <a:stCxn id="501" idx="0"/>
              <a:endCxn id="517" idx="5"/>
            </p:cNvCxnSpPr>
            <p:nvPr/>
          </p:nvCxnSpPr>
          <p:spPr>
            <a:xfrm flipH="1" flipV="1">
              <a:off x="6912821" y="4767621"/>
              <a:ext cx="70918" cy="161552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A43B4836-DB4C-3E8B-CE7E-471D5755F09E}"/>
                </a:ext>
              </a:extLst>
            </p:cNvPr>
            <p:cNvCxnSpPr>
              <a:cxnSpLocks/>
              <a:stCxn id="501" idx="3"/>
              <a:endCxn id="500" idx="7"/>
            </p:cNvCxnSpPr>
            <p:nvPr/>
          </p:nvCxnSpPr>
          <p:spPr>
            <a:xfrm flipH="1">
              <a:off x="6870109" y="4988075"/>
              <a:ext cx="89232" cy="166139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393B077C-F5A1-445D-4050-D4929CD9C7CD}"/>
                </a:ext>
              </a:extLst>
            </p:cNvPr>
            <p:cNvCxnSpPr>
              <a:cxnSpLocks/>
              <a:stCxn id="507" idx="1"/>
              <a:endCxn id="501" idx="6"/>
            </p:cNvCxnSpPr>
            <p:nvPr/>
          </p:nvCxnSpPr>
          <p:spPr>
            <a:xfrm flipH="1" flipV="1">
              <a:off x="7018243" y="4963677"/>
              <a:ext cx="182522" cy="2961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FDAC4930-B099-1706-0827-7E417334E463}"/>
                </a:ext>
              </a:extLst>
            </p:cNvPr>
            <p:cNvCxnSpPr>
              <a:cxnSpLocks/>
              <a:stCxn id="506" idx="1"/>
              <a:endCxn id="500" idx="5"/>
            </p:cNvCxnSpPr>
            <p:nvPr/>
          </p:nvCxnSpPr>
          <p:spPr>
            <a:xfrm flipH="1" flipV="1">
              <a:off x="6870109" y="5203010"/>
              <a:ext cx="126816" cy="149722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9509E368-B082-72BD-7EC8-48197D83EAE2}"/>
                </a:ext>
              </a:extLst>
            </p:cNvPr>
            <p:cNvCxnSpPr>
              <a:cxnSpLocks/>
              <a:stCxn id="514" idx="0"/>
              <a:endCxn id="506" idx="4"/>
            </p:cNvCxnSpPr>
            <p:nvPr/>
          </p:nvCxnSpPr>
          <p:spPr>
            <a:xfrm flipH="1" flipV="1">
              <a:off x="7021323" y="5411634"/>
              <a:ext cx="10106" cy="11049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2F0E6FD3-9F4E-DD02-0068-7F6B8F9D1DEE}"/>
                </a:ext>
              </a:extLst>
            </p:cNvPr>
            <p:cNvCxnSpPr>
              <a:cxnSpLocks/>
              <a:stCxn id="505" idx="2"/>
              <a:endCxn id="498" idx="5"/>
            </p:cNvCxnSpPr>
            <p:nvPr/>
          </p:nvCxnSpPr>
          <p:spPr>
            <a:xfrm flipH="1" flipV="1">
              <a:off x="6567591" y="5616802"/>
              <a:ext cx="174335" cy="99861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D560B570-864B-3C22-2F36-E765FBEEA0DC}"/>
                </a:ext>
              </a:extLst>
            </p:cNvPr>
            <p:cNvCxnSpPr>
              <a:cxnSpLocks/>
              <a:stCxn id="514" idx="3"/>
              <a:endCxn id="505" idx="6"/>
            </p:cNvCxnSpPr>
            <p:nvPr/>
          </p:nvCxnSpPr>
          <p:spPr>
            <a:xfrm flipH="1">
              <a:off x="6810934" y="5581033"/>
              <a:ext cx="196097" cy="135630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2C014256-2FB3-B1B1-ADC8-2D3B95F10129}"/>
                </a:ext>
              </a:extLst>
            </p:cNvPr>
            <p:cNvCxnSpPr>
              <a:cxnSpLocks/>
              <a:stCxn id="515" idx="3"/>
              <a:endCxn id="506" idx="6"/>
            </p:cNvCxnSpPr>
            <p:nvPr/>
          </p:nvCxnSpPr>
          <p:spPr>
            <a:xfrm flipH="1">
              <a:off x="7055827" y="5255856"/>
              <a:ext cx="190046" cy="12127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D3A6F65A-3112-E76C-A9CC-5D33E16CA886}"/>
                </a:ext>
              </a:extLst>
            </p:cNvPr>
            <p:cNvCxnSpPr>
              <a:cxnSpLocks/>
              <a:stCxn id="515" idx="0"/>
              <a:endCxn id="507" idx="4"/>
            </p:cNvCxnSpPr>
            <p:nvPr/>
          </p:nvCxnSpPr>
          <p:spPr>
            <a:xfrm flipH="1" flipV="1">
              <a:off x="7225163" y="5052193"/>
              <a:ext cx="45108" cy="144761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3C9B1B84-EE6B-4FB7-10B6-F9FF33219FAF}"/>
                </a:ext>
              </a:extLst>
            </p:cNvPr>
            <p:cNvCxnSpPr>
              <a:cxnSpLocks/>
              <a:stCxn id="517" idx="1"/>
              <a:endCxn id="503" idx="6"/>
            </p:cNvCxnSpPr>
            <p:nvPr/>
          </p:nvCxnSpPr>
          <p:spPr>
            <a:xfrm flipH="1" flipV="1">
              <a:off x="6722921" y="4705810"/>
              <a:ext cx="141104" cy="13015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26EAB6C4-2B0B-8013-2A3B-D081EDC5CF4D}"/>
                </a:ext>
              </a:extLst>
            </p:cNvPr>
            <p:cNvCxnSpPr>
              <a:cxnSpLocks/>
              <a:stCxn id="516" idx="3"/>
              <a:endCxn id="504" idx="5"/>
            </p:cNvCxnSpPr>
            <p:nvPr/>
          </p:nvCxnSpPr>
          <p:spPr>
            <a:xfrm flipH="1" flipV="1">
              <a:off x="5863573" y="5062268"/>
              <a:ext cx="269532" cy="9183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9" name="Group 488">
            <a:extLst>
              <a:ext uri="{FF2B5EF4-FFF2-40B4-BE49-F238E27FC236}">
                <a16:creationId xmlns:a16="http://schemas.microsoft.com/office/drawing/2014/main" id="{8126FE25-9450-FB7F-E0D4-BE8FB99AE62E}"/>
              </a:ext>
            </a:extLst>
          </p:cNvPr>
          <p:cNvGrpSpPr/>
          <p:nvPr/>
        </p:nvGrpSpPr>
        <p:grpSpPr>
          <a:xfrm>
            <a:off x="4850370" y="3234174"/>
            <a:ext cx="1923354" cy="1591578"/>
            <a:chOff x="5381421" y="4185265"/>
            <a:chExt cx="1923354" cy="1591578"/>
          </a:xfrm>
        </p:grpSpPr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5256A66D-5C51-441F-BAD0-216343A0EC33}"/>
                </a:ext>
              </a:extLst>
            </p:cNvPr>
            <p:cNvSpPr/>
            <p:nvPr/>
          </p:nvSpPr>
          <p:spPr>
            <a:xfrm>
              <a:off x="6053991" y="553617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66AAFCDC-B19C-78C6-9D46-CAC7BAD7D9A6}"/>
                </a:ext>
              </a:extLst>
            </p:cNvPr>
            <p:cNvSpPr/>
            <p:nvPr/>
          </p:nvSpPr>
          <p:spPr>
            <a:xfrm>
              <a:off x="6141565" y="5258249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DD055EE3-D433-3164-8A72-1026E8BB19E8}"/>
                </a:ext>
              </a:extLst>
            </p:cNvPr>
            <p:cNvSpPr/>
            <p:nvPr/>
          </p:nvSpPr>
          <p:spPr>
            <a:xfrm>
              <a:off x="6451910" y="5315497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D49DE93E-D304-CE84-0DB4-C7911C927D3B}"/>
                </a:ext>
              </a:extLst>
            </p:cNvPr>
            <p:cNvSpPr/>
            <p:nvPr/>
          </p:nvSpPr>
          <p:spPr>
            <a:xfrm>
              <a:off x="6634253" y="5133833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C3838071-B5E6-E2F9-A165-49101266B1E9}"/>
                </a:ext>
              </a:extLst>
            </p:cNvPr>
            <p:cNvSpPr/>
            <p:nvPr/>
          </p:nvSpPr>
          <p:spPr>
            <a:xfrm>
              <a:off x="6495107" y="4915349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5BA4A048-94ED-BC0E-C76A-17453D0FB3EB}"/>
                </a:ext>
              </a:extLst>
            </p:cNvPr>
            <p:cNvSpPr/>
            <p:nvPr/>
          </p:nvSpPr>
          <p:spPr>
            <a:xfrm>
              <a:off x="6285854" y="4914177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FFF86572-1435-6ABC-941F-9EA91A2E0A1D}"/>
                </a:ext>
              </a:extLst>
            </p:cNvPr>
            <p:cNvSpPr/>
            <p:nvPr/>
          </p:nvSpPr>
          <p:spPr>
            <a:xfrm>
              <a:off x="5899405" y="4705810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2F3AC5F1-9738-E8A4-E193-F91A80DB91DC}"/>
                </a:ext>
              </a:extLst>
            </p:cNvPr>
            <p:cNvSpPr/>
            <p:nvPr/>
          </p:nvSpPr>
          <p:spPr>
            <a:xfrm>
              <a:off x="6176069" y="4620587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24839B07-580B-42B5-55A8-088D5E7E357B}"/>
                </a:ext>
              </a:extLst>
            </p:cNvPr>
            <p:cNvSpPr/>
            <p:nvPr/>
          </p:nvSpPr>
          <p:spPr>
            <a:xfrm>
              <a:off x="6508689" y="5557900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AB8067D3-C48E-43A1-95C3-BE19F70EDABB}"/>
                </a:ext>
              </a:extLst>
            </p:cNvPr>
            <p:cNvSpPr/>
            <p:nvPr/>
          </p:nvSpPr>
          <p:spPr>
            <a:xfrm>
              <a:off x="6219269" y="570783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EBD1C545-73C4-7157-F311-00C05DEAF72E}"/>
                </a:ext>
              </a:extLst>
            </p:cNvPr>
            <p:cNvSpPr/>
            <p:nvPr/>
          </p:nvSpPr>
          <p:spPr>
            <a:xfrm>
              <a:off x="6811207" y="5144108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DCB61115-480F-8598-C377-E2C3EBC078D1}"/>
                </a:ext>
              </a:extLst>
            </p:cNvPr>
            <p:cNvSpPr/>
            <p:nvPr/>
          </p:nvSpPr>
          <p:spPr>
            <a:xfrm>
              <a:off x="6949235" y="4929173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EDC98D62-1558-EF6F-3791-9C6E1C2185C0}"/>
                </a:ext>
              </a:extLst>
            </p:cNvPr>
            <p:cNvSpPr/>
            <p:nvPr/>
          </p:nvSpPr>
          <p:spPr>
            <a:xfrm>
              <a:off x="6519384" y="4484832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31171B76-484E-B693-0CEB-D9E86ADB2F6F}"/>
                </a:ext>
              </a:extLst>
            </p:cNvPr>
            <p:cNvSpPr/>
            <p:nvPr/>
          </p:nvSpPr>
          <p:spPr>
            <a:xfrm>
              <a:off x="6653913" y="4671306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C66836EA-7D7B-539F-5E96-F92FB8FDCD44}"/>
                </a:ext>
              </a:extLst>
            </p:cNvPr>
            <p:cNvSpPr/>
            <p:nvPr/>
          </p:nvSpPr>
          <p:spPr>
            <a:xfrm>
              <a:off x="5804671" y="5003366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395B26E0-2824-5C52-E1A1-D9362C8A5EA9}"/>
                </a:ext>
              </a:extLst>
            </p:cNvPr>
            <p:cNvSpPr/>
            <p:nvPr/>
          </p:nvSpPr>
          <p:spPr>
            <a:xfrm>
              <a:off x="6741926" y="5682159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32290D83-A5DC-AE3F-4A09-C73887206B87}"/>
                </a:ext>
              </a:extLst>
            </p:cNvPr>
            <p:cNvSpPr/>
            <p:nvPr/>
          </p:nvSpPr>
          <p:spPr>
            <a:xfrm>
              <a:off x="6986819" y="5342626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8FF447E5-AB81-C1AC-B972-4BDCBF8E2258}"/>
                </a:ext>
              </a:extLst>
            </p:cNvPr>
            <p:cNvSpPr/>
            <p:nvPr/>
          </p:nvSpPr>
          <p:spPr>
            <a:xfrm>
              <a:off x="7190659" y="498318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EE9D4323-5125-ED6F-CB15-00DE601E5715}"/>
                </a:ext>
              </a:extLst>
            </p:cNvPr>
            <p:cNvSpPr/>
            <p:nvPr/>
          </p:nvSpPr>
          <p:spPr>
            <a:xfrm>
              <a:off x="5709069" y="4563310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CD3504AA-2807-1587-50AB-CB190B8C45BF}"/>
                </a:ext>
              </a:extLst>
            </p:cNvPr>
            <p:cNvSpPr/>
            <p:nvPr/>
          </p:nvSpPr>
          <p:spPr>
            <a:xfrm>
              <a:off x="5735663" y="437817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92B822F1-A227-E143-A946-E842D5ACE95E}"/>
                </a:ext>
              </a:extLst>
            </p:cNvPr>
            <p:cNvSpPr/>
            <p:nvPr/>
          </p:nvSpPr>
          <p:spPr>
            <a:xfrm>
              <a:off x="6061496" y="418526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B9F16505-7844-2246-45FC-734DB0EA2F24}"/>
                </a:ext>
              </a:extLst>
            </p:cNvPr>
            <p:cNvSpPr/>
            <p:nvPr/>
          </p:nvSpPr>
          <p:spPr>
            <a:xfrm>
              <a:off x="5518196" y="5037870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57B4F9E9-3B3E-52F2-61D2-ACB5AA240C68}"/>
                </a:ext>
              </a:extLst>
            </p:cNvPr>
            <p:cNvSpPr/>
            <p:nvPr/>
          </p:nvSpPr>
          <p:spPr>
            <a:xfrm>
              <a:off x="5381421" y="485171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1820D912-7CC6-B97B-F595-B9B247328129}"/>
                </a:ext>
              </a:extLst>
            </p:cNvPr>
            <p:cNvSpPr/>
            <p:nvPr/>
          </p:nvSpPr>
          <p:spPr>
            <a:xfrm>
              <a:off x="5421561" y="466072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F0AF5711-29B3-BD50-7526-DAC0E7DEDF0D}"/>
                </a:ext>
              </a:extLst>
            </p:cNvPr>
            <p:cNvSpPr/>
            <p:nvPr/>
          </p:nvSpPr>
          <p:spPr>
            <a:xfrm>
              <a:off x="6996925" y="5522131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3A0CF37A-7066-720C-B6FB-99181CAFDAF2}"/>
                </a:ext>
              </a:extLst>
            </p:cNvPr>
            <p:cNvSpPr/>
            <p:nvPr/>
          </p:nvSpPr>
          <p:spPr>
            <a:xfrm>
              <a:off x="7235767" y="5196954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4CF49AFC-7422-404E-6A31-ECF88AD696A4}"/>
                </a:ext>
              </a:extLst>
            </p:cNvPr>
            <p:cNvSpPr/>
            <p:nvPr/>
          </p:nvSpPr>
          <p:spPr>
            <a:xfrm>
              <a:off x="6122999" y="5095203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156561FD-5888-BB27-619C-E11653F68C8A}"/>
                </a:ext>
              </a:extLst>
            </p:cNvPr>
            <p:cNvSpPr/>
            <p:nvPr/>
          </p:nvSpPr>
          <p:spPr>
            <a:xfrm>
              <a:off x="6853919" y="4708719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F42F6A26-7BA0-5AA4-52C5-CC18438D2918}"/>
              </a:ext>
            </a:extLst>
          </p:cNvPr>
          <p:cNvGrpSpPr/>
          <p:nvPr/>
        </p:nvGrpSpPr>
        <p:grpSpPr>
          <a:xfrm>
            <a:off x="8482294" y="2799719"/>
            <a:ext cx="1529942" cy="1696420"/>
            <a:chOff x="6651812" y="503267"/>
            <a:chExt cx="1529942" cy="1696420"/>
          </a:xfrm>
          <a:solidFill>
            <a:srgbClr val="FFC000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7" name="Freeform: Shape 526">
                  <a:extLst>
                    <a:ext uri="{FF2B5EF4-FFF2-40B4-BE49-F238E27FC236}">
                      <a16:creationId xmlns:a16="http://schemas.microsoft.com/office/drawing/2014/main" id="{A161B453-62E3-102B-DF76-03BE67E36298}"/>
                    </a:ext>
                  </a:extLst>
                </p:cNvPr>
                <p:cNvSpPr/>
                <p:nvPr/>
              </p:nvSpPr>
              <p:spPr>
                <a:xfrm>
                  <a:off x="6651812" y="503267"/>
                  <a:ext cx="1253761" cy="1435391"/>
                </a:xfrm>
                <a:custGeom>
                  <a:avLst/>
                  <a:gdLst>
                    <a:gd name="connsiteX0" fmla="*/ 0 w 1253761"/>
                    <a:gd name="connsiteY0" fmla="*/ 1407728 h 1428313"/>
                    <a:gd name="connsiteX1" fmla="*/ 125506 w 1253761"/>
                    <a:gd name="connsiteY1" fmla="*/ 887775 h 1428313"/>
                    <a:gd name="connsiteX2" fmla="*/ 304800 w 1253761"/>
                    <a:gd name="connsiteY2" fmla="*/ 349893 h 1428313"/>
                    <a:gd name="connsiteX3" fmla="*/ 519953 w 1253761"/>
                    <a:gd name="connsiteY3" fmla="*/ 27163 h 1428313"/>
                    <a:gd name="connsiteX4" fmla="*/ 705223 w 1253761"/>
                    <a:gd name="connsiteY4" fmla="*/ 45093 h 1428313"/>
                    <a:gd name="connsiteX5" fmla="*/ 1004047 w 1253761"/>
                    <a:gd name="connsiteY5" fmla="*/ 266222 h 1428313"/>
                    <a:gd name="connsiteX6" fmla="*/ 1165412 w 1253761"/>
                    <a:gd name="connsiteY6" fmla="*/ 403681 h 1428313"/>
                    <a:gd name="connsiteX7" fmla="*/ 1249082 w 1253761"/>
                    <a:gd name="connsiteY7" fmla="*/ 439540 h 1428313"/>
                    <a:gd name="connsiteX8" fmla="*/ 1243106 w 1253761"/>
                    <a:gd name="connsiteY8" fmla="*/ 511257 h 1428313"/>
                    <a:gd name="connsiteX9" fmla="*/ 1243106 w 1253761"/>
                    <a:gd name="connsiteY9" fmla="*/ 1306128 h 1428313"/>
                    <a:gd name="connsiteX10" fmla="*/ 1243106 w 1253761"/>
                    <a:gd name="connsiteY10" fmla="*/ 1389799 h 1428313"/>
                    <a:gd name="connsiteX11" fmla="*/ 1243106 w 1253761"/>
                    <a:gd name="connsiteY11" fmla="*/ 1425657 h 1428313"/>
                    <a:gd name="connsiteX12" fmla="*/ 1207247 w 1253761"/>
                    <a:gd name="connsiteY12" fmla="*/ 1425657 h 1428313"/>
                    <a:gd name="connsiteX13" fmla="*/ 0 w 1253761"/>
                    <a:gd name="connsiteY13" fmla="*/ 1407728 h 1428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3761" h="1428313">
                      <a:moveTo>
                        <a:pt x="0" y="1407728"/>
                      </a:moveTo>
                      <a:cubicBezTo>
                        <a:pt x="37353" y="1235904"/>
                        <a:pt x="74706" y="1064081"/>
                        <a:pt x="125506" y="887775"/>
                      </a:cubicBezTo>
                      <a:cubicBezTo>
                        <a:pt x="176306" y="711469"/>
                        <a:pt x="239059" y="493328"/>
                        <a:pt x="304800" y="349893"/>
                      </a:cubicBezTo>
                      <a:cubicBezTo>
                        <a:pt x="370541" y="206458"/>
                        <a:pt x="453216" y="77963"/>
                        <a:pt x="519953" y="27163"/>
                      </a:cubicBezTo>
                      <a:cubicBezTo>
                        <a:pt x="586690" y="-23637"/>
                        <a:pt x="624541" y="5250"/>
                        <a:pt x="705223" y="45093"/>
                      </a:cubicBezTo>
                      <a:cubicBezTo>
                        <a:pt x="785905" y="84936"/>
                        <a:pt x="927349" y="206457"/>
                        <a:pt x="1004047" y="266222"/>
                      </a:cubicBezTo>
                      <a:cubicBezTo>
                        <a:pt x="1080745" y="325987"/>
                        <a:pt x="1124573" y="374795"/>
                        <a:pt x="1165412" y="403681"/>
                      </a:cubicBezTo>
                      <a:cubicBezTo>
                        <a:pt x="1206251" y="432567"/>
                        <a:pt x="1236133" y="421611"/>
                        <a:pt x="1249082" y="439540"/>
                      </a:cubicBezTo>
                      <a:cubicBezTo>
                        <a:pt x="1262031" y="457469"/>
                        <a:pt x="1244102" y="366826"/>
                        <a:pt x="1243106" y="511257"/>
                      </a:cubicBezTo>
                      <a:cubicBezTo>
                        <a:pt x="1242110" y="655688"/>
                        <a:pt x="1243106" y="1306128"/>
                        <a:pt x="1243106" y="1306128"/>
                      </a:cubicBezTo>
                      <a:lnTo>
                        <a:pt x="1243106" y="1389799"/>
                      </a:lnTo>
                      <a:cubicBezTo>
                        <a:pt x="1243106" y="1409720"/>
                        <a:pt x="1249083" y="1419681"/>
                        <a:pt x="1243106" y="1425657"/>
                      </a:cubicBezTo>
                      <a:cubicBezTo>
                        <a:pt x="1237130" y="1431633"/>
                        <a:pt x="1207247" y="1425657"/>
                        <a:pt x="1207247" y="1425657"/>
                      </a:cubicBezTo>
                      <a:lnTo>
                        <a:pt x="0" y="14077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rgbClr val="15608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7" name="Freeform: Shape 526">
                  <a:extLst>
                    <a:ext uri="{FF2B5EF4-FFF2-40B4-BE49-F238E27FC236}">
                      <a16:creationId xmlns:a16="http://schemas.microsoft.com/office/drawing/2014/main" id="{A161B453-62E3-102B-DF76-03BE67E362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1812" y="503267"/>
                  <a:ext cx="1253761" cy="1435391"/>
                </a:xfrm>
                <a:custGeom>
                  <a:avLst/>
                  <a:gdLst>
                    <a:gd name="connsiteX0" fmla="*/ 0 w 1253761"/>
                    <a:gd name="connsiteY0" fmla="*/ 1407728 h 1428313"/>
                    <a:gd name="connsiteX1" fmla="*/ 125506 w 1253761"/>
                    <a:gd name="connsiteY1" fmla="*/ 887775 h 1428313"/>
                    <a:gd name="connsiteX2" fmla="*/ 304800 w 1253761"/>
                    <a:gd name="connsiteY2" fmla="*/ 349893 h 1428313"/>
                    <a:gd name="connsiteX3" fmla="*/ 519953 w 1253761"/>
                    <a:gd name="connsiteY3" fmla="*/ 27163 h 1428313"/>
                    <a:gd name="connsiteX4" fmla="*/ 705223 w 1253761"/>
                    <a:gd name="connsiteY4" fmla="*/ 45093 h 1428313"/>
                    <a:gd name="connsiteX5" fmla="*/ 1004047 w 1253761"/>
                    <a:gd name="connsiteY5" fmla="*/ 266222 h 1428313"/>
                    <a:gd name="connsiteX6" fmla="*/ 1165412 w 1253761"/>
                    <a:gd name="connsiteY6" fmla="*/ 403681 h 1428313"/>
                    <a:gd name="connsiteX7" fmla="*/ 1249082 w 1253761"/>
                    <a:gd name="connsiteY7" fmla="*/ 439540 h 1428313"/>
                    <a:gd name="connsiteX8" fmla="*/ 1243106 w 1253761"/>
                    <a:gd name="connsiteY8" fmla="*/ 511257 h 1428313"/>
                    <a:gd name="connsiteX9" fmla="*/ 1243106 w 1253761"/>
                    <a:gd name="connsiteY9" fmla="*/ 1306128 h 1428313"/>
                    <a:gd name="connsiteX10" fmla="*/ 1243106 w 1253761"/>
                    <a:gd name="connsiteY10" fmla="*/ 1389799 h 1428313"/>
                    <a:gd name="connsiteX11" fmla="*/ 1243106 w 1253761"/>
                    <a:gd name="connsiteY11" fmla="*/ 1425657 h 1428313"/>
                    <a:gd name="connsiteX12" fmla="*/ 1207247 w 1253761"/>
                    <a:gd name="connsiteY12" fmla="*/ 1425657 h 1428313"/>
                    <a:gd name="connsiteX13" fmla="*/ 0 w 1253761"/>
                    <a:gd name="connsiteY13" fmla="*/ 1407728 h 1428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3761" h="1428313">
                      <a:moveTo>
                        <a:pt x="0" y="1407728"/>
                      </a:moveTo>
                      <a:cubicBezTo>
                        <a:pt x="37353" y="1235904"/>
                        <a:pt x="74706" y="1064081"/>
                        <a:pt x="125506" y="887775"/>
                      </a:cubicBezTo>
                      <a:cubicBezTo>
                        <a:pt x="176306" y="711469"/>
                        <a:pt x="239059" y="493328"/>
                        <a:pt x="304800" y="349893"/>
                      </a:cubicBezTo>
                      <a:cubicBezTo>
                        <a:pt x="370541" y="206458"/>
                        <a:pt x="453216" y="77963"/>
                        <a:pt x="519953" y="27163"/>
                      </a:cubicBezTo>
                      <a:cubicBezTo>
                        <a:pt x="586690" y="-23637"/>
                        <a:pt x="624541" y="5250"/>
                        <a:pt x="705223" y="45093"/>
                      </a:cubicBezTo>
                      <a:cubicBezTo>
                        <a:pt x="785905" y="84936"/>
                        <a:pt x="927349" y="206457"/>
                        <a:pt x="1004047" y="266222"/>
                      </a:cubicBezTo>
                      <a:cubicBezTo>
                        <a:pt x="1080745" y="325987"/>
                        <a:pt x="1124573" y="374795"/>
                        <a:pt x="1165412" y="403681"/>
                      </a:cubicBezTo>
                      <a:cubicBezTo>
                        <a:pt x="1206251" y="432567"/>
                        <a:pt x="1236133" y="421611"/>
                        <a:pt x="1249082" y="439540"/>
                      </a:cubicBezTo>
                      <a:cubicBezTo>
                        <a:pt x="1262031" y="457469"/>
                        <a:pt x="1244102" y="366826"/>
                        <a:pt x="1243106" y="511257"/>
                      </a:cubicBezTo>
                      <a:cubicBezTo>
                        <a:pt x="1242110" y="655688"/>
                        <a:pt x="1243106" y="1306128"/>
                        <a:pt x="1243106" y="1306128"/>
                      </a:cubicBezTo>
                      <a:lnTo>
                        <a:pt x="1243106" y="1389799"/>
                      </a:lnTo>
                      <a:cubicBezTo>
                        <a:pt x="1243106" y="1409720"/>
                        <a:pt x="1249083" y="1419681"/>
                        <a:pt x="1243106" y="1425657"/>
                      </a:cubicBezTo>
                      <a:cubicBezTo>
                        <a:pt x="1237130" y="1431633"/>
                        <a:pt x="1207247" y="1425657"/>
                        <a:pt x="1207247" y="1425657"/>
                      </a:cubicBezTo>
                      <a:lnTo>
                        <a:pt x="0" y="1407728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9525">
                  <a:solidFill>
                    <a:srgbClr val="15608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08954206-FBD0-DE44-CAC7-1739BF3CCB7B}"/>
                </a:ext>
              </a:extLst>
            </p:cNvPr>
            <p:cNvGrpSpPr/>
            <p:nvPr/>
          </p:nvGrpSpPr>
          <p:grpSpPr>
            <a:xfrm>
              <a:off x="7723360" y="922298"/>
              <a:ext cx="458394" cy="1277389"/>
              <a:chOff x="7723360" y="922298"/>
              <a:chExt cx="458394" cy="1277389"/>
            </a:xfrm>
            <a:grpFill/>
          </p:grpSpPr>
          <p:cxnSp>
            <p:nvCxnSpPr>
              <p:cNvPr id="530" name="Straight Connector 529">
                <a:extLst>
                  <a:ext uri="{FF2B5EF4-FFF2-40B4-BE49-F238E27FC236}">
                    <a16:creationId xmlns:a16="http://schemas.microsoft.com/office/drawing/2014/main" id="{14418931-F3BE-CCAD-585D-2FD2F62B66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95898" y="922298"/>
                <a:ext cx="0" cy="1008000"/>
              </a:xfrm>
              <a:prstGeom prst="line">
                <a:avLst/>
              </a:prstGeom>
              <a:grpFill/>
              <a:ln w="9525">
                <a:solidFill>
                  <a:srgbClr val="1560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1" name="TextBox 530">
                    <a:extLst>
                      <a:ext uri="{FF2B5EF4-FFF2-40B4-BE49-F238E27FC236}">
                        <a16:creationId xmlns:a16="http://schemas.microsoft.com/office/drawing/2014/main" id="{57CB008D-A158-8673-CE5E-D9F2DBADFD1F}"/>
                      </a:ext>
                    </a:extLst>
                  </p:cNvPr>
                  <p:cNvSpPr txBox="1"/>
                  <p:nvPr/>
                </p:nvSpPr>
                <p:spPr>
                  <a:xfrm>
                    <a:off x="7723360" y="1945450"/>
                    <a:ext cx="458394" cy="25423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𝑐𝑟𝑖𝑡</m:t>
                              </m:r>
                            </m:sup>
                          </m:sSubSup>
                        </m:oMath>
                      </m:oMathPara>
                    </a14:m>
                    <a:endParaRPr lang="en-US" sz="1600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1" name="TextBox 530">
                    <a:extLst>
                      <a:ext uri="{FF2B5EF4-FFF2-40B4-BE49-F238E27FC236}">
                        <a16:creationId xmlns:a16="http://schemas.microsoft.com/office/drawing/2014/main" id="{57CB008D-A158-8673-CE5E-D9F2DBADFD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23360" y="1945450"/>
                    <a:ext cx="458394" cy="25423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9333" t="-4762" r="-4000" b="-7143"/>
                    </a:stretch>
                  </a:blipFill>
                  <a:ln w="9525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33" name="Freeform: Shape 532">
            <a:extLst>
              <a:ext uri="{FF2B5EF4-FFF2-40B4-BE49-F238E27FC236}">
                <a16:creationId xmlns:a16="http://schemas.microsoft.com/office/drawing/2014/main" id="{1BDFAB7C-6F31-1289-4B2D-A8EE9AEDECA8}"/>
              </a:ext>
            </a:extLst>
          </p:cNvPr>
          <p:cNvSpPr/>
          <p:nvPr/>
        </p:nvSpPr>
        <p:spPr>
          <a:xfrm>
            <a:off x="8488644" y="2812986"/>
            <a:ext cx="2407640" cy="1428916"/>
          </a:xfrm>
          <a:custGeom>
            <a:avLst/>
            <a:gdLst>
              <a:gd name="connsiteX0" fmla="*/ 0 w 2407640"/>
              <a:gd name="connsiteY0" fmla="*/ 1403749 h 1428916"/>
              <a:gd name="connsiteX1" fmla="*/ 494950 w 2407640"/>
              <a:gd name="connsiteY1" fmla="*/ 36343 h 1428916"/>
              <a:gd name="connsiteX2" fmla="*/ 1233182 w 2407640"/>
              <a:gd name="connsiteY2" fmla="*/ 413848 h 1428916"/>
              <a:gd name="connsiteX3" fmla="*/ 1921079 w 2407640"/>
              <a:gd name="connsiteY3" fmla="*/ 623573 h 1428916"/>
              <a:gd name="connsiteX4" fmla="*/ 2407640 w 2407640"/>
              <a:gd name="connsiteY4" fmla="*/ 1428916 h 142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7640" h="1428916">
                <a:moveTo>
                  <a:pt x="0" y="1403749"/>
                </a:moveTo>
                <a:cubicBezTo>
                  <a:pt x="144710" y="802537"/>
                  <a:pt x="289420" y="201326"/>
                  <a:pt x="494950" y="36343"/>
                </a:cubicBezTo>
                <a:cubicBezTo>
                  <a:pt x="700480" y="-128640"/>
                  <a:pt x="995494" y="315976"/>
                  <a:pt x="1233182" y="413848"/>
                </a:cubicBezTo>
                <a:cubicBezTo>
                  <a:pt x="1470870" y="511720"/>
                  <a:pt x="1725336" y="454395"/>
                  <a:pt x="1921079" y="623573"/>
                </a:cubicBezTo>
                <a:cubicBezTo>
                  <a:pt x="2116822" y="792751"/>
                  <a:pt x="2262231" y="1110833"/>
                  <a:pt x="2407640" y="142891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9" name="Group 518">
            <a:extLst>
              <a:ext uri="{FF2B5EF4-FFF2-40B4-BE49-F238E27FC236}">
                <a16:creationId xmlns:a16="http://schemas.microsoft.com/office/drawing/2014/main" id="{147655B7-7FDE-CD55-DE91-1B37BF2540D9}"/>
              </a:ext>
            </a:extLst>
          </p:cNvPr>
          <p:cNvGrpSpPr/>
          <p:nvPr/>
        </p:nvGrpSpPr>
        <p:grpSpPr>
          <a:xfrm>
            <a:off x="8129033" y="2530346"/>
            <a:ext cx="3183873" cy="2019333"/>
            <a:chOff x="6177040" y="245320"/>
            <a:chExt cx="3183873" cy="20193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0" name="TextBox 519">
                  <a:extLst>
                    <a:ext uri="{FF2B5EF4-FFF2-40B4-BE49-F238E27FC236}">
                      <a16:creationId xmlns:a16="http://schemas.microsoft.com/office/drawing/2014/main" id="{0AF75AEB-B0E5-A2D6-B580-6AF183B0AE7D}"/>
                    </a:ext>
                  </a:extLst>
                </p:cNvPr>
                <p:cNvSpPr txBox="1"/>
                <p:nvPr/>
              </p:nvSpPr>
              <p:spPr>
                <a:xfrm rot="16200000">
                  <a:off x="6041362" y="518203"/>
                  <a:ext cx="486800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20" name="TextBox 519">
                  <a:extLst>
                    <a:ext uri="{FF2B5EF4-FFF2-40B4-BE49-F238E27FC236}">
                      <a16:creationId xmlns:a16="http://schemas.microsoft.com/office/drawing/2014/main" id="{0AF75AEB-B0E5-A2D6-B580-6AF183B0AE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041362" y="518203"/>
                  <a:ext cx="486800" cy="215444"/>
                </a:xfrm>
                <a:prstGeom prst="rect">
                  <a:avLst/>
                </a:prstGeom>
                <a:blipFill>
                  <a:blip r:embed="rId11"/>
                  <a:stretch>
                    <a:fillRect r="-14286" b="-75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1" name="TextBox 520">
                  <a:extLst>
                    <a:ext uri="{FF2B5EF4-FFF2-40B4-BE49-F238E27FC236}">
                      <a16:creationId xmlns:a16="http://schemas.microsoft.com/office/drawing/2014/main" id="{55CB06EE-A0F6-DD9C-B9C1-1DDAA0277010}"/>
                    </a:ext>
                  </a:extLst>
                </p:cNvPr>
                <p:cNvSpPr txBox="1"/>
                <p:nvPr/>
              </p:nvSpPr>
              <p:spPr>
                <a:xfrm>
                  <a:off x="8974298" y="1956876"/>
                  <a:ext cx="367019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21" name="TextBox 520">
                  <a:extLst>
                    <a:ext uri="{FF2B5EF4-FFF2-40B4-BE49-F238E27FC236}">
                      <a16:creationId xmlns:a16="http://schemas.microsoft.com/office/drawing/2014/main" id="{55CB06EE-A0F6-DD9C-B9C1-1DDAA02770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4298" y="1956876"/>
                  <a:ext cx="367019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D730E8CC-766E-79B1-31EF-249DD94F10BC}"/>
                </a:ext>
              </a:extLst>
            </p:cNvPr>
            <p:cNvGrpSpPr/>
            <p:nvPr/>
          </p:nvGrpSpPr>
          <p:grpSpPr>
            <a:xfrm>
              <a:off x="6317071" y="245320"/>
              <a:ext cx="3043842" cy="1833643"/>
              <a:chOff x="6132513" y="1367406"/>
              <a:chExt cx="3043842" cy="1833643"/>
            </a:xfrm>
          </p:grpSpPr>
          <p:cxnSp>
            <p:nvCxnSpPr>
              <p:cNvPr id="523" name="Straight Arrow Connector 522">
                <a:extLst>
                  <a:ext uri="{FF2B5EF4-FFF2-40B4-BE49-F238E27FC236}">
                    <a16:creationId xmlns:a16="http://schemas.microsoft.com/office/drawing/2014/main" id="{7E70905B-7EEE-13A1-9C11-E50A4F44A0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59126" y="1367406"/>
                <a:ext cx="0" cy="1833643"/>
              </a:xfrm>
              <a:prstGeom prst="straightConnector1">
                <a:avLst/>
              </a:prstGeom>
              <a:ln w="28575"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4" name="Straight Arrow Connector 523">
                <a:extLst>
                  <a:ext uri="{FF2B5EF4-FFF2-40B4-BE49-F238E27FC236}">
                    <a16:creationId xmlns:a16="http://schemas.microsoft.com/office/drawing/2014/main" id="{AD44F040-8469-3301-6B87-D0FEBAB0BD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2513" y="3066293"/>
                <a:ext cx="3043842" cy="0"/>
              </a:xfrm>
              <a:prstGeom prst="straightConnector1">
                <a:avLst/>
              </a:prstGeom>
              <a:ln w="28575"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9DDC51-C548-1E09-3658-E4B9DD14FABD}"/>
                  </a:ext>
                </a:extLst>
              </p:cNvPr>
              <p:cNvSpPr txBox="1"/>
              <p:nvPr/>
            </p:nvSpPr>
            <p:spPr>
              <a:xfrm>
                <a:off x="4692650" y="2819446"/>
                <a:ext cx="25160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 dirty="0">
                    <a:solidFill>
                      <a:schemeClr val="accent1">
                        <a:lumMod val="50000"/>
                      </a:schemeClr>
                    </a:solidFill>
                  </a:rPr>
                  <a:t>Bond Percolation Threshold: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9DDC51-C548-1E09-3658-E4B9DD14F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650" y="2819446"/>
                <a:ext cx="2516067" cy="646331"/>
              </a:xfrm>
              <a:prstGeom prst="rect">
                <a:avLst/>
              </a:prstGeom>
              <a:blipFill>
                <a:blip r:embed="rId13"/>
                <a:stretch>
                  <a:fillRect t="-4717" r="-3148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45C75C5A-A480-FAEA-EE87-F9A994A4DCAE}"/>
              </a:ext>
            </a:extLst>
          </p:cNvPr>
          <p:cNvGrpSpPr/>
          <p:nvPr/>
        </p:nvGrpSpPr>
        <p:grpSpPr>
          <a:xfrm>
            <a:off x="4977331" y="3634723"/>
            <a:ext cx="1522803" cy="736243"/>
            <a:chOff x="2145807" y="3636242"/>
            <a:chExt cx="1522803" cy="736243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C661536-CDCE-364F-4514-EFF5B5EDA1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5807" y="3636242"/>
              <a:ext cx="218500" cy="97415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CC7712-D1D7-B301-E9E5-89953BD0ED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7476" y="3988909"/>
              <a:ext cx="178476" cy="177075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D8D2E0E-283D-A45F-F2B3-2C528E4E33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32358" y="4232869"/>
              <a:ext cx="136252" cy="139616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43A10E-2E3A-669B-BB6F-78310D9F0BC9}"/>
              </a:ext>
            </a:extLst>
          </p:cNvPr>
          <p:cNvGrpSpPr/>
          <p:nvPr/>
        </p:nvGrpSpPr>
        <p:grpSpPr>
          <a:xfrm>
            <a:off x="5589773" y="3282613"/>
            <a:ext cx="572627" cy="1493808"/>
            <a:chOff x="2758249" y="3284132"/>
            <a:chExt cx="572627" cy="1493808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B9D1D41-E50B-EBFF-15C6-64B985CDD1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0745" y="3557289"/>
              <a:ext cx="110131" cy="176368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63F7A3F-5113-F0EB-0963-45DEA895C2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1612" y="4622263"/>
              <a:ext cx="249326" cy="155677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7011C82-7789-34DC-3BAE-7F7CAC4BA6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58249" y="3284132"/>
              <a:ext cx="114573" cy="366314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59B9D51-C53B-5489-FA32-81030DA29EE5}"/>
              </a:ext>
            </a:extLst>
          </p:cNvPr>
          <p:cNvGrpSpPr/>
          <p:nvPr/>
        </p:nvGrpSpPr>
        <p:grpSpPr>
          <a:xfrm>
            <a:off x="5022075" y="3758548"/>
            <a:ext cx="1135717" cy="438129"/>
            <a:chOff x="2190551" y="3760067"/>
            <a:chExt cx="1135717" cy="438129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05A581E-2D50-546F-CEDF-2EFDB165A4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0551" y="4092127"/>
              <a:ext cx="286475" cy="34504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C3B82B11-3F58-E290-456D-CAFFF38B68DA}"/>
                </a:ext>
              </a:extLst>
            </p:cNvPr>
            <p:cNvCxnSpPr>
              <a:cxnSpLocks/>
            </p:cNvCxnSpPr>
            <p:nvPr/>
          </p:nvCxnSpPr>
          <p:spPr>
            <a:xfrm>
              <a:off x="3167462" y="3955314"/>
              <a:ext cx="129040" cy="242882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88003C0-134C-D2E5-0884-FC21DD0F28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88558" y="3760067"/>
              <a:ext cx="137710" cy="222607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F544162-2091-0DAD-2FCC-7CF1DEE5D30D}"/>
              </a:ext>
            </a:extLst>
          </p:cNvPr>
          <p:cNvGrpSpPr/>
          <p:nvPr/>
        </p:nvGrpSpPr>
        <p:grpSpPr>
          <a:xfrm>
            <a:off x="5403284" y="3707829"/>
            <a:ext cx="1379886" cy="1061572"/>
            <a:chOff x="2571760" y="3709348"/>
            <a:chExt cx="1379886" cy="1061572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3F890E5-97AC-AC4C-F779-26DE1BC46D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87412" y="4013044"/>
              <a:ext cx="64234" cy="272221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A46B2-7EAF-02DA-AB74-3274539B3F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1760" y="3709348"/>
              <a:ext cx="325460" cy="85223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D132BE0-06CC-86AE-525A-EBCFDB9B3D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4281" y="4585427"/>
              <a:ext cx="315183" cy="185493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C1FE7EF-1091-E33B-6EAC-C2BA28EE1A7A}"/>
              </a:ext>
            </a:extLst>
          </p:cNvPr>
          <p:cNvGrpSpPr/>
          <p:nvPr/>
        </p:nvGrpSpPr>
        <p:grpSpPr>
          <a:xfrm>
            <a:off x="5212948" y="3601756"/>
            <a:ext cx="775932" cy="399663"/>
            <a:chOff x="2381424" y="3603275"/>
            <a:chExt cx="775932" cy="399663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5E8D91-8DC3-5D7E-ED07-C040D990002B}"/>
                </a:ext>
              </a:extLst>
            </p:cNvPr>
            <p:cNvCxnSpPr>
              <a:cxnSpLocks/>
            </p:cNvCxnSpPr>
            <p:nvPr/>
          </p:nvCxnSpPr>
          <p:spPr>
            <a:xfrm>
              <a:off x="2381424" y="3603275"/>
              <a:ext cx="180230" cy="166898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B6D1987-5C4F-09D5-A929-729D555AB6EC}"/>
                </a:ext>
              </a:extLst>
            </p:cNvPr>
            <p:cNvCxnSpPr>
              <a:cxnSpLocks/>
            </p:cNvCxnSpPr>
            <p:nvPr/>
          </p:nvCxnSpPr>
          <p:spPr>
            <a:xfrm>
              <a:off x="2897220" y="3709348"/>
              <a:ext cx="109785" cy="293590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662105D-8E86-329F-97A9-353FC58A8B2B}"/>
                </a:ext>
              </a:extLst>
            </p:cNvPr>
            <p:cNvCxnSpPr>
              <a:cxnSpLocks/>
            </p:cNvCxnSpPr>
            <p:nvPr/>
          </p:nvCxnSpPr>
          <p:spPr>
            <a:xfrm>
              <a:off x="3017111" y="3978540"/>
              <a:ext cx="140245" cy="1172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A6A8263-7390-DFB8-D80C-0F825A1D5A11}"/>
              </a:ext>
            </a:extLst>
          </p:cNvPr>
          <p:cNvGrpSpPr/>
          <p:nvPr/>
        </p:nvGrpSpPr>
        <p:grpSpPr>
          <a:xfrm>
            <a:off x="6128026" y="4196677"/>
            <a:ext cx="660416" cy="203200"/>
            <a:chOff x="3296502" y="4198196"/>
            <a:chExt cx="660416" cy="20320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CEADFED-81CE-5E83-9249-D560FC3386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96502" y="4198196"/>
              <a:ext cx="235856" cy="34673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217AB72-0538-421E-231D-52E7A86289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9402" y="4285715"/>
              <a:ext cx="317516" cy="115681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AC700096-C7EA-FCDE-3DAC-471349ED14A2}"/>
              </a:ext>
            </a:extLst>
          </p:cNvPr>
          <p:cNvSpPr/>
          <p:nvPr/>
        </p:nvSpPr>
        <p:spPr>
          <a:xfrm>
            <a:off x="4952424" y="3611631"/>
            <a:ext cx="1835150" cy="793750"/>
          </a:xfrm>
          <a:custGeom>
            <a:avLst/>
            <a:gdLst>
              <a:gd name="connsiteX0" fmla="*/ 0 w 1835150"/>
              <a:gd name="connsiteY0" fmla="*/ 127000 h 793750"/>
              <a:gd name="connsiteX1" fmla="*/ 298450 w 1835150"/>
              <a:gd name="connsiteY1" fmla="*/ 0 h 793750"/>
              <a:gd name="connsiteX2" fmla="*/ 495300 w 1835150"/>
              <a:gd name="connsiteY2" fmla="*/ 165100 h 793750"/>
              <a:gd name="connsiteX3" fmla="*/ 774700 w 1835150"/>
              <a:gd name="connsiteY3" fmla="*/ 69850 h 793750"/>
              <a:gd name="connsiteX4" fmla="*/ 863600 w 1835150"/>
              <a:gd name="connsiteY4" fmla="*/ 368300 h 793750"/>
              <a:gd name="connsiteX5" fmla="*/ 1085850 w 1835150"/>
              <a:gd name="connsiteY5" fmla="*/ 374650 h 793750"/>
              <a:gd name="connsiteX6" fmla="*/ 1193800 w 1835150"/>
              <a:gd name="connsiteY6" fmla="*/ 596900 h 793750"/>
              <a:gd name="connsiteX7" fmla="*/ 1397000 w 1835150"/>
              <a:gd name="connsiteY7" fmla="*/ 609600 h 793750"/>
              <a:gd name="connsiteX8" fmla="*/ 1555750 w 1835150"/>
              <a:gd name="connsiteY8" fmla="*/ 793750 h 793750"/>
              <a:gd name="connsiteX9" fmla="*/ 1835150 w 1835150"/>
              <a:gd name="connsiteY9" fmla="*/ 67310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5150" h="793750">
                <a:moveTo>
                  <a:pt x="0" y="127000"/>
                </a:moveTo>
                <a:lnTo>
                  <a:pt x="298450" y="0"/>
                </a:lnTo>
                <a:lnTo>
                  <a:pt x="495300" y="165100"/>
                </a:lnTo>
                <a:lnTo>
                  <a:pt x="774700" y="69850"/>
                </a:lnTo>
                <a:lnTo>
                  <a:pt x="863600" y="368300"/>
                </a:lnTo>
                <a:lnTo>
                  <a:pt x="1085850" y="374650"/>
                </a:lnTo>
                <a:lnTo>
                  <a:pt x="1193800" y="596900"/>
                </a:lnTo>
                <a:lnTo>
                  <a:pt x="1397000" y="609600"/>
                </a:lnTo>
                <a:lnTo>
                  <a:pt x="1555750" y="793750"/>
                </a:lnTo>
                <a:lnTo>
                  <a:pt x="1835150" y="673100"/>
                </a:lnTo>
              </a:path>
            </a:pathLst>
          </a:custGeom>
          <a:noFill/>
          <a:ln w="117475"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02789B8-A195-7DD7-6440-2D25DB372971}"/>
                  </a:ext>
                </a:extLst>
              </p:cNvPr>
              <p:cNvSpPr/>
              <p:nvPr/>
            </p:nvSpPr>
            <p:spPr>
              <a:xfrm>
                <a:off x="9784360" y="5996359"/>
                <a:ext cx="2407640" cy="86164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schemeClr val="accent1"/>
                    </a:solidFill>
                  </a:rPr>
                  <a:t>*if there are no spatial correlations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1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endParaRPr lang="en-US" sz="1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02789B8-A195-7DD7-6440-2D25DB3729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360" y="5996359"/>
                <a:ext cx="2407640" cy="86164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DEFC80B-2C20-456B-6F3B-D0FDFB57A8E7}"/>
                  </a:ext>
                </a:extLst>
              </p:cNvPr>
              <p:cNvSpPr txBox="1"/>
              <p:nvPr/>
            </p:nvSpPr>
            <p:spPr>
              <a:xfrm>
                <a:off x="5821693" y="2396594"/>
                <a:ext cx="1932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Pore connectivity</a:t>
                </a: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DEFC80B-2C20-456B-6F3B-D0FDFB57A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693" y="2396594"/>
                <a:ext cx="1932901" cy="276999"/>
              </a:xfrm>
              <a:prstGeom prst="rect">
                <a:avLst/>
              </a:prstGeom>
              <a:blipFill>
                <a:blip r:embed="rId15"/>
                <a:stretch>
                  <a:fillRect l="-4416" t="-26087" r="-7256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9F0BDA3-1BD5-E0DA-FE55-9576D5656F2D}"/>
              </a:ext>
            </a:extLst>
          </p:cNvPr>
          <p:cNvGrpSpPr/>
          <p:nvPr/>
        </p:nvGrpSpPr>
        <p:grpSpPr>
          <a:xfrm>
            <a:off x="4670592" y="1483010"/>
            <a:ext cx="230845" cy="427116"/>
            <a:chOff x="4670592" y="1483010"/>
            <a:chExt cx="230845" cy="427116"/>
          </a:xfrm>
        </p:grpSpPr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2C3EF65B-E404-9A41-86A7-B811E2D5B63A}"/>
                </a:ext>
              </a:extLst>
            </p:cNvPr>
            <p:cNvCxnSpPr>
              <a:cxnSpLocks/>
            </p:cNvCxnSpPr>
            <p:nvPr/>
          </p:nvCxnSpPr>
          <p:spPr>
            <a:xfrm>
              <a:off x="4670592" y="1483010"/>
              <a:ext cx="0" cy="4271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087672D3-B5F8-A757-F223-5DE35B23C247}"/>
                    </a:ext>
                  </a:extLst>
                </p:cNvPr>
                <p:cNvSpPr txBox="1"/>
                <p:nvPr/>
              </p:nvSpPr>
              <p:spPr>
                <a:xfrm>
                  <a:off x="4709910" y="1488585"/>
                  <a:ext cx="1915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087672D3-B5F8-A757-F223-5DE35B23C2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9910" y="1488585"/>
                  <a:ext cx="191527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32258" t="-45652" r="-106452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A0C98E6-3C09-DEB9-B3C3-832197509849}"/>
                  </a:ext>
                </a:extLst>
              </p:cNvPr>
              <p:cNvSpPr txBox="1"/>
              <p:nvPr/>
            </p:nvSpPr>
            <p:spPr>
              <a:xfrm>
                <a:off x="5811756" y="2059407"/>
                <a:ext cx="42334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Capillary pressure threshold distribution</a:t>
                </a: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A0C98E6-3C09-DEB9-B3C3-832197509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756" y="2059407"/>
                <a:ext cx="4233467" cy="276999"/>
              </a:xfrm>
              <a:prstGeom prst="rect">
                <a:avLst/>
              </a:prstGeom>
              <a:blipFill>
                <a:blip r:embed="rId17"/>
                <a:stretch>
                  <a:fillRect l="-1439" t="-26667" r="-2590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TextBox 107">
            <a:extLst>
              <a:ext uri="{FF2B5EF4-FFF2-40B4-BE49-F238E27FC236}">
                <a16:creationId xmlns:a16="http://schemas.microsoft.com/office/drawing/2014/main" id="{84E94355-7732-3832-6769-736B4702A59C}"/>
              </a:ext>
            </a:extLst>
          </p:cNvPr>
          <p:cNvSpPr txBox="1"/>
          <p:nvPr/>
        </p:nvSpPr>
        <p:spPr>
          <a:xfrm>
            <a:off x="2567193" y="462211"/>
            <a:ext cx="2900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noProof="0" dirty="0"/>
              <a:t>How to predict the finite width?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668E10C5-30B8-19AC-10E3-08CF546F285B}"/>
                  </a:ext>
                </a:extLst>
              </p:cNvPr>
              <p:cNvSpPr txBox="1"/>
              <p:nvPr/>
            </p:nvSpPr>
            <p:spPr>
              <a:xfrm>
                <a:off x="5420463" y="1655618"/>
                <a:ext cx="53901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dirty="0"/>
                  <a:t> Porous medium structure and interface interactions</a:t>
                </a: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668E10C5-30B8-19AC-10E3-08CF546F2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463" y="1655618"/>
                <a:ext cx="5390130" cy="276999"/>
              </a:xfrm>
              <a:prstGeom prst="rect">
                <a:avLst/>
              </a:prstGeom>
              <a:blipFill>
                <a:blip r:embed="rId18"/>
                <a:stretch>
                  <a:fillRect l="-1471" t="-26667" r="-1923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416AF52-1D84-5A57-3CAF-5A938072B4BD}"/>
              </a:ext>
            </a:extLst>
          </p:cNvPr>
          <p:cNvGrpSpPr/>
          <p:nvPr/>
        </p:nvGrpSpPr>
        <p:grpSpPr>
          <a:xfrm>
            <a:off x="4767763" y="5613507"/>
            <a:ext cx="2107860" cy="707886"/>
            <a:chOff x="4767763" y="5613507"/>
            <a:chExt cx="2107860" cy="707886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244ECDB-C4C8-6F93-FFE1-A0B2D7CB76D1}"/>
                </a:ext>
              </a:extLst>
            </p:cNvPr>
            <p:cNvSpPr/>
            <p:nvPr/>
          </p:nvSpPr>
          <p:spPr>
            <a:xfrm>
              <a:off x="4957763" y="5614988"/>
              <a:ext cx="280987" cy="371475"/>
            </a:xfrm>
            <a:custGeom>
              <a:avLst/>
              <a:gdLst>
                <a:gd name="connsiteX0" fmla="*/ 0 w 257175"/>
                <a:gd name="connsiteY0" fmla="*/ 0 h 371475"/>
                <a:gd name="connsiteX1" fmla="*/ 76200 w 257175"/>
                <a:gd name="connsiteY1" fmla="*/ 309562 h 371475"/>
                <a:gd name="connsiteX2" fmla="*/ 257175 w 257175"/>
                <a:gd name="connsiteY2" fmla="*/ 3714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175" h="371475">
                  <a:moveTo>
                    <a:pt x="0" y="0"/>
                  </a:moveTo>
                  <a:cubicBezTo>
                    <a:pt x="16669" y="123825"/>
                    <a:pt x="33338" y="247650"/>
                    <a:pt x="76200" y="309562"/>
                  </a:cubicBezTo>
                  <a:cubicBezTo>
                    <a:pt x="119063" y="371475"/>
                    <a:pt x="188119" y="371475"/>
                    <a:pt x="257175" y="371475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8215D57E-D3A8-CE1E-56E0-541CD90F81D2}"/>
                </a:ext>
              </a:extLst>
            </p:cNvPr>
            <p:cNvSpPr/>
            <p:nvPr/>
          </p:nvSpPr>
          <p:spPr>
            <a:xfrm>
              <a:off x="4767763" y="5613507"/>
              <a:ext cx="210786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Percolation Theory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8" name="TextBox 527">
                <a:extLst>
                  <a:ext uri="{FF2B5EF4-FFF2-40B4-BE49-F238E27FC236}">
                    <a16:creationId xmlns:a16="http://schemas.microsoft.com/office/drawing/2014/main" id="{DD702872-8445-D5E7-CA76-E1053479215F}"/>
                  </a:ext>
                </a:extLst>
              </p:cNvPr>
              <p:cNvSpPr txBox="1"/>
              <p:nvPr/>
            </p:nvSpPr>
            <p:spPr>
              <a:xfrm>
                <a:off x="9985375" y="2013240"/>
                <a:ext cx="16541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8" name="TextBox 527">
                <a:extLst>
                  <a:ext uri="{FF2B5EF4-FFF2-40B4-BE49-F238E27FC236}">
                    <a16:creationId xmlns:a16="http://schemas.microsoft.com/office/drawing/2014/main" id="{DD702872-8445-D5E7-CA76-E10534792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5375" y="2013240"/>
                <a:ext cx="1654175" cy="369332"/>
              </a:xfrm>
              <a:prstGeom prst="rect">
                <a:avLst/>
              </a:prstGeom>
              <a:blipFill>
                <a:blip r:embed="rId19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8" name="Freeform: Shape 537">
            <a:extLst>
              <a:ext uri="{FF2B5EF4-FFF2-40B4-BE49-F238E27FC236}">
                <a16:creationId xmlns:a16="http://schemas.microsoft.com/office/drawing/2014/main" id="{F7E5D7FF-751A-2554-FA61-05BA8C9EF1F8}"/>
              </a:ext>
            </a:extLst>
          </p:cNvPr>
          <p:cNvSpPr/>
          <p:nvPr/>
        </p:nvSpPr>
        <p:spPr>
          <a:xfrm>
            <a:off x="7145079" y="3345631"/>
            <a:ext cx="1717158" cy="249421"/>
          </a:xfrm>
          <a:custGeom>
            <a:avLst/>
            <a:gdLst>
              <a:gd name="connsiteX0" fmla="*/ 0 w 1812851"/>
              <a:gd name="connsiteY0" fmla="*/ 0 h 155419"/>
              <a:gd name="connsiteX1" fmla="*/ 616688 w 1812851"/>
              <a:gd name="connsiteY1" fmla="*/ 132907 h 155419"/>
              <a:gd name="connsiteX2" fmla="*/ 1812851 w 1812851"/>
              <a:gd name="connsiteY2" fmla="*/ 154172 h 15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2851" h="155419">
                <a:moveTo>
                  <a:pt x="0" y="0"/>
                </a:moveTo>
                <a:cubicBezTo>
                  <a:pt x="157273" y="53606"/>
                  <a:pt x="314546" y="107212"/>
                  <a:pt x="616688" y="132907"/>
                </a:cubicBezTo>
                <a:cubicBezTo>
                  <a:pt x="918830" y="158602"/>
                  <a:pt x="1365840" y="156387"/>
                  <a:pt x="1812851" y="154172"/>
                </a:cubicBezTo>
              </a:path>
            </a:pathLst>
          </a:custGeom>
          <a:noFill/>
          <a:ln>
            <a:solidFill>
              <a:srgbClr val="00FF99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9" name="TextBox 538">
                <a:extLst>
                  <a:ext uri="{FF2B5EF4-FFF2-40B4-BE49-F238E27FC236}">
                    <a16:creationId xmlns:a16="http://schemas.microsoft.com/office/drawing/2014/main" id="{26882F0B-3F21-0559-2108-4DD24F6BB732}"/>
                  </a:ext>
                </a:extLst>
              </p:cNvPr>
              <p:cNvSpPr txBox="1"/>
              <p:nvPr/>
            </p:nvSpPr>
            <p:spPr>
              <a:xfrm>
                <a:off x="5391547" y="1276168"/>
                <a:ext cx="15330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1)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  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9" name="TextBox 538">
                <a:extLst>
                  <a:ext uri="{FF2B5EF4-FFF2-40B4-BE49-F238E27FC236}">
                    <a16:creationId xmlns:a16="http://schemas.microsoft.com/office/drawing/2014/main" id="{26882F0B-3F21-0559-2108-4DD24F6BB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547" y="1276168"/>
                <a:ext cx="1533047" cy="276999"/>
              </a:xfrm>
              <a:prstGeom prst="rect">
                <a:avLst/>
              </a:prstGeom>
              <a:blipFill>
                <a:blip r:embed="rId20"/>
                <a:stretch>
                  <a:fillRect l="-3175"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0" name="Rectangle 539">
            <a:extLst>
              <a:ext uri="{FF2B5EF4-FFF2-40B4-BE49-F238E27FC236}">
                <a16:creationId xmlns:a16="http://schemas.microsoft.com/office/drawing/2014/main" id="{FC187061-543D-8DC4-AD1D-5774EE00A167}"/>
              </a:ext>
            </a:extLst>
          </p:cNvPr>
          <p:cNvSpPr/>
          <p:nvPr/>
        </p:nvSpPr>
        <p:spPr>
          <a:xfrm>
            <a:off x="5319036" y="546403"/>
            <a:ext cx="1840165" cy="110921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9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0"/>
      <p:bldP spid="96" grpId="0" animBg="1"/>
      <p:bldP spid="99" grpId="0"/>
      <p:bldP spid="5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6AE09-1E5B-359F-6AC8-DC9AD0199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7297EB-0E7B-88C6-CEEC-B84605FF5FEA}"/>
              </a:ext>
            </a:extLst>
          </p:cNvPr>
          <p:cNvSpPr/>
          <p:nvPr/>
        </p:nvSpPr>
        <p:spPr>
          <a:xfrm>
            <a:off x="4647093" y="1083678"/>
            <a:ext cx="7117944" cy="5444697"/>
          </a:xfrm>
          <a:custGeom>
            <a:avLst/>
            <a:gdLst>
              <a:gd name="connsiteX0" fmla="*/ 578957 w 7117944"/>
              <a:gd name="connsiteY0" fmla="*/ 491122 h 5444697"/>
              <a:gd name="connsiteX1" fmla="*/ 756757 w 7117944"/>
              <a:gd name="connsiteY1" fmla="*/ 91072 h 5444697"/>
              <a:gd name="connsiteX2" fmla="*/ 2007707 w 7117944"/>
              <a:gd name="connsiteY2" fmla="*/ 27572 h 5444697"/>
              <a:gd name="connsiteX3" fmla="*/ 2655407 w 7117944"/>
              <a:gd name="connsiteY3" fmla="*/ 453022 h 5444697"/>
              <a:gd name="connsiteX4" fmla="*/ 4865207 w 7117944"/>
              <a:gd name="connsiteY4" fmla="*/ 408572 h 5444697"/>
              <a:gd name="connsiteX5" fmla="*/ 6116157 w 7117944"/>
              <a:gd name="connsiteY5" fmla="*/ 472072 h 5444697"/>
              <a:gd name="connsiteX6" fmla="*/ 6351107 w 7117944"/>
              <a:gd name="connsiteY6" fmla="*/ 814972 h 5444697"/>
              <a:gd name="connsiteX7" fmla="*/ 6992457 w 7117944"/>
              <a:gd name="connsiteY7" fmla="*/ 961022 h 5444697"/>
              <a:gd name="connsiteX8" fmla="*/ 7094057 w 7117944"/>
              <a:gd name="connsiteY8" fmla="*/ 1837322 h 5444697"/>
              <a:gd name="connsiteX9" fmla="*/ 6687657 w 7117944"/>
              <a:gd name="connsiteY9" fmla="*/ 2446922 h 5444697"/>
              <a:gd name="connsiteX10" fmla="*/ 6878157 w 7117944"/>
              <a:gd name="connsiteY10" fmla="*/ 3532772 h 5444697"/>
              <a:gd name="connsiteX11" fmla="*/ 5093807 w 7117944"/>
              <a:gd name="connsiteY11" fmla="*/ 3494672 h 5444697"/>
              <a:gd name="connsiteX12" fmla="*/ 3245957 w 7117944"/>
              <a:gd name="connsiteY12" fmla="*/ 3354972 h 5444697"/>
              <a:gd name="connsiteX13" fmla="*/ 3239607 w 7117944"/>
              <a:gd name="connsiteY13" fmla="*/ 2377072 h 5444697"/>
              <a:gd name="connsiteX14" fmla="*/ 2198207 w 7117944"/>
              <a:gd name="connsiteY14" fmla="*/ 2586622 h 5444697"/>
              <a:gd name="connsiteX15" fmla="*/ 2439507 w 7117944"/>
              <a:gd name="connsiteY15" fmla="*/ 3329572 h 5444697"/>
              <a:gd name="connsiteX16" fmla="*/ 2096607 w 7117944"/>
              <a:gd name="connsiteY16" fmla="*/ 4967872 h 5444697"/>
              <a:gd name="connsiteX17" fmla="*/ 1188557 w 7117944"/>
              <a:gd name="connsiteY17" fmla="*/ 5444122 h 5444697"/>
              <a:gd name="connsiteX18" fmla="*/ 90007 w 7117944"/>
              <a:gd name="connsiteY18" fmla="*/ 4904372 h 5444697"/>
              <a:gd name="connsiteX19" fmla="*/ 96357 w 7117944"/>
              <a:gd name="connsiteY19" fmla="*/ 3932822 h 5444697"/>
              <a:gd name="connsiteX20" fmla="*/ 363057 w 7117944"/>
              <a:gd name="connsiteY20" fmla="*/ 3386722 h 5444697"/>
              <a:gd name="connsiteX21" fmla="*/ 39207 w 7117944"/>
              <a:gd name="connsiteY21" fmla="*/ 2910472 h 5444697"/>
              <a:gd name="connsiteX22" fmla="*/ 166207 w 7117944"/>
              <a:gd name="connsiteY22" fmla="*/ 2269122 h 5444697"/>
              <a:gd name="connsiteX23" fmla="*/ 655157 w 7117944"/>
              <a:gd name="connsiteY23" fmla="*/ 1354722 h 5444697"/>
              <a:gd name="connsiteX24" fmla="*/ 578957 w 7117944"/>
              <a:gd name="connsiteY24" fmla="*/ 491122 h 544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117944" h="5444697">
                <a:moveTo>
                  <a:pt x="578957" y="491122"/>
                </a:moveTo>
                <a:cubicBezTo>
                  <a:pt x="595890" y="280514"/>
                  <a:pt x="518632" y="168330"/>
                  <a:pt x="756757" y="91072"/>
                </a:cubicBezTo>
                <a:cubicBezTo>
                  <a:pt x="994882" y="13814"/>
                  <a:pt x="1691265" y="-32753"/>
                  <a:pt x="2007707" y="27572"/>
                </a:cubicBezTo>
                <a:cubicBezTo>
                  <a:pt x="2324149" y="87897"/>
                  <a:pt x="2179157" y="389522"/>
                  <a:pt x="2655407" y="453022"/>
                </a:cubicBezTo>
                <a:cubicBezTo>
                  <a:pt x="3131657" y="516522"/>
                  <a:pt x="4288415" y="405397"/>
                  <a:pt x="4865207" y="408572"/>
                </a:cubicBezTo>
                <a:cubicBezTo>
                  <a:pt x="5441999" y="411747"/>
                  <a:pt x="5868507" y="404339"/>
                  <a:pt x="6116157" y="472072"/>
                </a:cubicBezTo>
                <a:cubicBezTo>
                  <a:pt x="6363807" y="539805"/>
                  <a:pt x="6205057" y="733480"/>
                  <a:pt x="6351107" y="814972"/>
                </a:cubicBezTo>
                <a:cubicBezTo>
                  <a:pt x="6497157" y="896464"/>
                  <a:pt x="6868632" y="790630"/>
                  <a:pt x="6992457" y="961022"/>
                </a:cubicBezTo>
                <a:cubicBezTo>
                  <a:pt x="7116282" y="1131414"/>
                  <a:pt x="7144857" y="1589672"/>
                  <a:pt x="7094057" y="1837322"/>
                </a:cubicBezTo>
                <a:cubicBezTo>
                  <a:pt x="7043257" y="2084972"/>
                  <a:pt x="6723640" y="2164347"/>
                  <a:pt x="6687657" y="2446922"/>
                </a:cubicBezTo>
                <a:cubicBezTo>
                  <a:pt x="6651674" y="2729497"/>
                  <a:pt x="7143799" y="3358147"/>
                  <a:pt x="6878157" y="3532772"/>
                </a:cubicBezTo>
                <a:cubicBezTo>
                  <a:pt x="6612515" y="3707397"/>
                  <a:pt x="5699174" y="3524305"/>
                  <a:pt x="5093807" y="3494672"/>
                </a:cubicBezTo>
                <a:cubicBezTo>
                  <a:pt x="4488440" y="3465039"/>
                  <a:pt x="3554990" y="3541239"/>
                  <a:pt x="3245957" y="3354972"/>
                </a:cubicBezTo>
                <a:cubicBezTo>
                  <a:pt x="2936924" y="3168705"/>
                  <a:pt x="3414232" y="2505130"/>
                  <a:pt x="3239607" y="2377072"/>
                </a:cubicBezTo>
                <a:cubicBezTo>
                  <a:pt x="3064982" y="2249014"/>
                  <a:pt x="2331557" y="2427872"/>
                  <a:pt x="2198207" y="2586622"/>
                </a:cubicBezTo>
                <a:cubicBezTo>
                  <a:pt x="2064857" y="2745372"/>
                  <a:pt x="2456440" y="2932697"/>
                  <a:pt x="2439507" y="3329572"/>
                </a:cubicBezTo>
                <a:cubicBezTo>
                  <a:pt x="2422574" y="3726447"/>
                  <a:pt x="2305099" y="4615447"/>
                  <a:pt x="2096607" y="4967872"/>
                </a:cubicBezTo>
                <a:cubicBezTo>
                  <a:pt x="1888115" y="5320297"/>
                  <a:pt x="1522990" y="5454705"/>
                  <a:pt x="1188557" y="5444122"/>
                </a:cubicBezTo>
                <a:cubicBezTo>
                  <a:pt x="854124" y="5433539"/>
                  <a:pt x="272040" y="5156255"/>
                  <a:pt x="90007" y="4904372"/>
                </a:cubicBezTo>
                <a:cubicBezTo>
                  <a:pt x="-92026" y="4652489"/>
                  <a:pt x="50849" y="4185764"/>
                  <a:pt x="96357" y="3932822"/>
                </a:cubicBezTo>
                <a:cubicBezTo>
                  <a:pt x="141865" y="3679880"/>
                  <a:pt x="372582" y="3557114"/>
                  <a:pt x="363057" y="3386722"/>
                </a:cubicBezTo>
                <a:cubicBezTo>
                  <a:pt x="353532" y="3216330"/>
                  <a:pt x="72015" y="3096739"/>
                  <a:pt x="39207" y="2910472"/>
                </a:cubicBezTo>
                <a:cubicBezTo>
                  <a:pt x="6399" y="2724205"/>
                  <a:pt x="63549" y="2528414"/>
                  <a:pt x="166207" y="2269122"/>
                </a:cubicBezTo>
                <a:cubicBezTo>
                  <a:pt x="268865" y="2009830"/>
                  <a:pt x="581074" y="1644705"/>
                  <a:pt x="655157" y="1354722"/>
                </a:cubicBezTo>
                <a:cubicBezTo>
                  <a:pt x="729240" y="1064739"/>
                  <a:pt x="562024" y="701730"/>
                  <a:pt x="578957" y="49112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" name="TextBox 531">
                <a:extLst>
                  <a:ext uri="{FF2B5EF4-FFF2-40B4-BE49-F238E27FC236}">
                    <a16:creationId xmlns:a16="http://schemas.microsoft.com/office/drawing/2014/main" id="{5CCF8F60-B672-EB7A-D077-AC0F0767516B}"/>
                  </a:ext>
                </a:extLst>
              </p:cNvPr>
              <p:cNvSpPr txBox="1"/>
              <p:nvPr/>
            </p:nvSpPr>
            <p:spPr>
              <a:xfrm>
                <a:off x="9455664" y="2522347"/>
                <a:ext cx="2051641" cy="7148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𝑐𝑟𝑖𝑡</m:t>
                              </m:r>
                            </m:sup>
                          </m:sSubSup>
                        </m:sup>
                        <m:e>
                          <m:r>
                            <a:rPr lang="en-US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2" name="TextBox 531">
                <a:extLst>
                  <a:ext uri="{FF2B5EF4-FFF2-40B4-BE49-F238E27FC236}">
                    <a16:creationId xmlns:a16="http://schemas.microsoft.com/office/drawing/2014/main" id="{5CCF8F60-B672-EB7A-D077-AC0F07675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664" y="2522347"/>
                <a:ext cx="2051641" cy="7148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51EA3D98-A39D-8698-A373-FF45F738380C}"/>
              </a:ext>
            </a:extLst>
          </p:cNvPr>
          <p:cNvGrpSpPr/>
          <p:nvPr/>
        </p:nvGrpSpPr>
        <p:grpSpPr>
          <a:xfrm>
            <a:off x="490354" y="1446027"/>
            <a:ext cx="4075758" cy="4099048"/>
            <a:chOff x="490354" y="1446027"/>
            <a:chExt cx="4075758" cy="409904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D731F01-4997-93C5-A87F-722E32413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354" y="1446027"/>
              <a:ext cx="4075758" cy="409904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F9C2687-7BF3-12BA-8898-F03DE0292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197" y="4631858"/>
              <a:ext cx="787205" cy="787205"/>
            </a:xfrm>
            <a:prstGeom prst="rect">
              <a:avLst/>
            </a:prstGeom>
          </p:spPr>
        </p:pic>
      </p:grp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E9BDC85-102D-4D70-13CF-B63C7D20E8AD}"/>
              </a:ext>
            </a:extLst>
          </p:cNvPr>
          <p:cNvSpPr/>
          <p:nvPr/>
        </p:nvSpPr>
        <p:spPr>
          <a:xfrm>
            <a:off x="486764" y="3312699"/>
            <a:ext cx="4053391" cy="2187349"/>
          </a:xfrm>
          <a:custGeom>
            <a:avLst/>
            <a:gdLst>
              <a:gd name="connsiteX0" fmla="*/ 13654 w 4053391"/>
              <a:gd name="connsiteY0" fmla="*/ 2187349 h 2187349"/>
              <a:gd name="connsiteX1" fmla="*/ 6 w 4053391"/>
              <a:gd name="connsiteY1" fmla="*/ 877164 h 2187349"/>
              <a:gd name="connsiteX2" fmla="*/ 13654 w 4053391"/>
              <a:gd name="connsiteY2" fmla="*/ 558716 h 2187349"/>
              <a:gd name="connsiteX3" fmla="*/ 86442 w 4053391"/>
              <a:gd name="connsiteY3" fmla="*/ 567814 h 2187349"/>
              <a:gd name="connsiteX4" fmla="*/ 195624 w 4053391"/>
              <a:gd name="connsiteY4" fmla="*/ 590561 h 2187349"/>
              <a:gd name="connsiteX5" fmla="*/ 232018 w 4053391"/>
              <a:gd name="connsiteY5" fmla="*/ 595110 h 2187349"/>
              <a:gd name="connsiteX6" fmla="*/ 232018 w 4053391"/>
              <a:gd name="connsiteY6" fmla="*/ 517773 h 2187349"/>
              <a:gd name="connsiteX7" fmla="*/ 181976 w 4053391"/>
              <a:gd name="connsiteY7" fmla="*/ 440435 h 2187349"/>
              <a:gd name="connsiteX8" fmla="*/ 159230 w 4053391"/>
              <a:gd name="connsiteY8" fmla="*/ 358549 h 2187349"/>
              <a:gd name="connsiteX9" fmla="*/ 181976 w 4053391"/>
              <a:gd name="connsiteY9" fmla="*/ 317605 h 2187349"/>
              <a:gd name="connsiteX10" fmla="*/ 232018 w 4053391"/>
              <a:gd name="connsiteY10" fmla="*/ 303958 h 2187349"/>
              <a:gd name="connsiteX11" fmla="*/ 254764 w 4053391"/>
              <a:gd name="connsiteY11" fmla="*/ 240268 h 2187349"/>
              <a:gd name="connsiteX12" fmla="*/ 250215 w 4053391"/>
              <a:gd name="connsiteY12" fmla="*/ 117438 h 2187349"/>
              <a:gd name="connsiteX13" fmla="*/ 250215 w 4053391"/>
              <a:gd name="connsiteY13" fmla="*/ 21904 h 2187349"/>
              <a:gd name="connsiteX14" fmla="*/ 263863 w 4053391"/>
              <a:gd name="connsiteY14" fmla="*/ 8256 h 2187349"/>
              <a:gd name="connsiteX15" fmla="*/ 323003 w 4053391"/>
              <a:gd name="connsiteY15" fmla="*/ 126537 h 2187349"/>
              <a:gd name="connsiteX16" fmla="*/ 418537 w 4053391"/>
              <a:gd name="connsiteY16" fmla="*/ 285761 h 2187349"/>
              <a:gd name="connsiteX17" fmla="*/ 500424 w 4053391"/>
              <a:gd name="connsiteY17" fmla="*/ 394943 h 2187349"/>
              <a:gd name="connsiteX18" fmla="*/ 536818 w 4053391"/>
              <a:gd name="connsiteY18" fmla="*/ 435886 h 2187349"/>
              <a:gd name="connsiteX19" fmla="*/ 582311 w 4053391"/>
              <a:gd name="connsiteY19" fmla="*/ 422238 h 2187349"/>
              <a:gd name="connsiteX20" fmla="*/ 586860 w 4053391"/>
              <a:gd name="connsiteY20" fmla="*/ 485928 h 2187349"/>
              <a:gd name="connsiteX21" fmla="*/ 545917 w 4053391"/>
              <a:gd name="connsiteY21" fmla="*/ 617856 h 2187349"/>
              <a:gd name="connsiteX22" fmla="*/ 523170 w 4053391"/>
              <a:gd name="connsiteY22" fmla="*/ 658800 h 2187349"/>
              <a:gd name="connsiteX23" fmla="*/ 568663 w 4053391"/>
              <a:gd name="connsiteY23" fmla="*/ 704292 h 2187349"/>
              <a:gd name="connsiteX24" fmla="*/ 659648 w 4053391"/>
              <a:gd name="connsiteY24" fmla="*/ 708841 h 2187349"/>
              <a:gd name="connsiteX25" fmla="*/ 727887 w 4053391"/>
              <a:gd name="connsiteY25" fmla="*/ 695194 h 2187349"/>
              <a:gd name="connsiteX26" fmla="*/ 777929 w 4053391"/>
              <a:gd name="connsiteY26" fmla="*/ 649701 h 2187349"/>
              <a:gd name="connsiteX27" fmla="*/ 850717 w 4053391"/>
              <a:gd name="connsiteY27" fmla="*/ 631504 h 2187349"/>
              <a:gd name="connsiteX28" fmla="*/ 918955 w 4053391"/>
              <a:gd name="connsiteY28" fmla="*/ 617856 h 2187349"/>
              <a:gd name="connsiteX29" fmla="*/ 1019039 w 4053391"/>
              <a:gd name="connsiteY29" fmla="*/ 608758 h 2187349"/>
              <a:gd name="connsiteX30" fmla="*/ 1064532 w 4053391"/>
              <a:gd name="connsiteY30" fmla="*/ 535970 h 2187349"/>
              <a:gd name="connsiteX31" fmla="*/ 1132770 w 4053391"/>
              <a:gd name="connsiteY31" fmla="*/ 449534 h 2187349"/>
              <a:gd name="connsiteX32" fmla="*/ 1164615 w 4053391"/>
              <a:gd name="connsiteY32" fmla="*/ 408591 h 2187349"/>
              <a:gd name="connsiteX33" fmla="*/ 1228305 w 4053391"/>
              <a:gd name="connsiteY33" fmla="*/ 413140 h 2187349"/>
              <a:gd name="connsiteX34" fmla="*/ 1273797 w 4053391"/>
              <a:gd name="connsiteY34" fmla="*/ 440435 h 2187349"/>
              <a:gd name="connsiteX35" fmla="*/ 1291994 w 4053391"/>
              <a:gd name="connsiteY35" fmla="*/ 426788 h 2187349"/>
              <a:gd name="connsiteX36" fmla="*/ 1278346 w 4053391"/>
              <a:gd name="connsiteY36" fmla="*/ 376746 h 2187349"/>
              <a:gd name="connsiteX37" fmla="*/ 1232854 w 4053391"/>
              <a:gd name="connsiteY37" fmla="*/ 281211 h 2187349"/>
              <a:gd name="connsiteX38" fmla="*/ 1169164 w 4053391"/>
              <a:gd name="connsiteY38" fmla="*/ 235719 h 2187349"/>
              <a:gd name="connsiteX39" fmla="*/ 1064532 w 4053391"/>
              <a:gd name="connsiteY39" fmla="*/ 199325 h 2187349"/>
              <a:gd name="connsiteX40" fmla="*/ 1000842 w 4053391"/>
              <a:gd name="connsiteY40" fmla="*/ 158382 h 2187349"/>
              <a:gd name="connsiteX41" fmla="*/ 973546 w 4053391"/>
              <a:gd name="connsiteY41" fmla="*/ 117438 h 2187349"/>
              <a:gd name="connsiteX42" fmla="*/ 1000842 w 4053391"/>
              <a:gd name="connsiteY42" fmla="*/ 81044 h 2187349"/>
              <a:gd name="connsiteX43" fmla="*/ 1082729 w 4053391"/>
              <a:gd name="connsiteY43" fmla="*/ 76495 h 2187349"/>
              <a:gd name="connsiteX44" fmla="*/ 1210108 w 4053391"/>
              <a:gd name="connsiteY44" fmla="*/ 67397 h 2187349"/>
              <a:gd name="connsiteX45" fmla="*/ 1305642 w 4053391"/>
              <a:gd name="connsiteY45" fmla="*/ 71946 h 2187349"/>
              <a:gd name="connsiteX46" fmla="*/ 1392078 w 4053391"/>
              <a:gd name="connsiteY46" fmla="*/ 94692 h 2187349"/>
              <a:gd name="connsiteX47" fmla="*/ 1483063 w 4053391"/>
              <a:gd name="connsiteY47" fmla="*/ 162931 h 2187349"/>
              <a:gd name="connsiteX48" fmla="*/ 1537654 w 4053391"/>
              <a:gd name="connsiteY48" fmla="*/ 231170 h 2187349"/>
              <a:gd name="connsiteX49" fmla="*/ 1587696 w 4053391"/>
              <a:gd name="connsiteY49" fmla="*/ 263014 h 2187349"/>
              <a:gd name="connsiteX50" fmla="*/ 1610442 w 4053391"/>
              <a:gd name="connsiteY50" fmla="*/ 263014 h 2187349"/>
              <a:gd name="connsiteX51" fmla="*/ 1624090 w 4053391"/>
              <a:gd name="connsiteY51" fmla="*/ 294859 h 2187349"/>
              <a:gd name="connsiteX52" fmla="*/ 1624090 w 4053391"/>
              <a:gd name="connsiteY52" fmla="*/ 354000 h 2187349"/>
              <a:gd name="connsiteX53" fmla="*/ 1614991 w 4053391"/>
              <a:gd name="connsiteY53" fmla="*/ 399492 h 2187349"/>
              <a:gd name="connsiteX54" fmla="*/ 1633188 w 4053391"/>
              <a:gd name="connsiteY54" fmla="*/ 458632 h 2187349"/>
              <a:gd name="connsiteX55" fmla="*/ 1705976 w 4053391"/>
              <a:gd name="connsiteY55" fmla="*/ 517773 h 2187349"/>
              <a:gd name="connsiteX56" fmla="*/ 1769666 w 4053391"/>
              <a:gd name="connsiteY56" fmla="*/ 576913 h 2187349"/>
              <a:gd name="connsiteX57" fmla="*/ 1801511 w 4053391"/>
              <a:gd name="connsiteY57" fmla="*/ 626955 h 2187349"/>
              <a:gd name="connsiteX58" fmla="*/ 1792412 w 4053391"/>
              <a:gd name="connsiteY58" fmla="*/ 699743 h 2187349"/>
              <a:gd name="connsiteX59" fmla="*/ 1783314 w 4053391"/>
              <a:gd name="connsiteY59" fmla="*/ 736137 h 2187349"/>
              <a:gd name="connsiteX60" fmla="*/ 1819708 w 4053391"/>
              <a:gd name="connsiteY60" fmla="*/ 772531 h 2187349"/>
              <a:gd name="connsiteX61" fmla="*/ 1919791 w 4053391"/>
              <a:gd name="connsiteY61" fmla="*/ 758883 h 2187349"/>
              <a:gd name="connsiteX62" fmla="*/ 1933439 w 4053391"/>
              <a:gd name="connsiteY62" fmla="*/ 713391 h 2187349"/>
              <a:gd name="connsiteX63" fmla="*/ 1928890 w 4053391"/>
              <a:gd name="connsiteY63" fmla="*/ 636053 h 2187349"/>
              <a:gd name="connsiteX64" fmla="*/ 1928890 w 4053391"/>
              <a:gd name="connsiteY64" fmla="*/ 590561 h 2187349"/>
              <a:gd name="connsiteX65" fmla="*/ 1965284 w 4053391"/>
              <a:gd name="connsiteY65" fmla="*/ 563265 h 2187349"/>
              <a:gd name="connsiteX66" fmla="*/ 2015326 w 4053391"/>
              <a:gd name="connsiteY66" fmla="*/ 540519 h 2187349"/>
              <a:gd name="connsiteX67" fmla="*/ 2051720 w 4053391"/>
              <a:gd name="connsiteY67" fmla="*/ 526871 h 2187349"/>
              <a:gd name="connsiteX68" fmla="*/ 2038072 w 4053391"/>
              <a:gd name="connsiteY68" fmla="*/ 472280 h 2187349"/>
              <a:gd name="connsiteX69" fmla="*/ 1992579 w 4053391"/>
              <a:gd name="connsiteY69" fmla="*/ 385844 h 2187349"/>
              <a:gd name="connsiteX70" fmla="*/ 1969833 w 4053391"/>
              <a:gd name="connsiteY70" fmla="*/ 344901 h 2187349"/>
              <a:gd name="connsiteX71" fmla="*/ 1978932 w 4053391"/>
              <a:gd name="connsiteY71" fmla="*/ 285761 h 2187349"/>
              <a:gd name="connsiteX72" fmla="*/ 2028973 w 4053391"/>
              <a:gd name="connsiteY72" fmla="*/ 199325 h 2187349"/>
              <a:gd name="connsiteX73" fmla="*/ 2042621 w 4053391"/>
              <a:gd name="connsiteY73" fmla="*/ 131086 h 2187349"/>
              <a:gd name="connsiteX74" fmla="*/ 2088114 w 4053391"/>
              <a:gd name="connsiteY74" fmla="*/ 90143 h 2187349"/>
              <a:gd name="connsiteX75" fmla="*/ 2129057 w 4053391"/>
              <a:gd name="connsiteY75" fmla="*/ 85594 h 2187349"/>
              <a:gd name="connsiteX76" fmla="*/ 2179099 w 4053391"/>
              <a:gd name="connsiteY76" fmla="*/ 126537 h 2187349"/>
              <a:gd name="connsiteX77" fmla="*/ 2192746 w 4053391"/>
              <a:gd name="connsiteY77" fmla="*/ 162931 h 2187349"/>
              <a:gd name="connsiteX78" fmla="*/ 2147254 w 4053391"/>
              <a:gd name="connsiteY78" fmla="*/ 194776 h 2187349"/>
              <a:gd name="connsiteX79" fmla="*/ 2097212 w 4053391"/>
              <a:gd name="connsiteY79" fmla="*/ 222071 h 2187349"/>
              <a:gd name="connsiteX80" fmla="*/ 2142705 w 4053391"/>
              <a:gd name="connsiteY80" fmla="*/ 285761 h 2187349"/>
              <a:gd name="connsiteX81" fmla="*/ 2201845 w 4053391"/>
              <a:gd name="connsiteY81" fmla="*/ 317605 h 2187349"/>
              <a:gd name="connsiteX82" fmla="*/ 2247337 w 4053391"/>
              <a:gd name="connsiteY82" fmla="*/ 322155 h 2187349"/>
              <a:gd name="connsiteX83" fmla="*/ 2311027 w 4053391"/>
              <a:gd name="connsiteY83" fmla="*/ 322155 h 2187349"/>
              <a:gd name="connsiteX84" fmla="*/ 2365618 w 4053391"/>
              <a:gd name="connsiteY84" fmla="*/ 331253 h 2187349"/>
              <a:gd name="connsiteX85" fmla="*/ 2415660 w 4053391"/>
              <a:gd name="connsiteY85" fmla="*/ 354000 h 2187349"/>
              <a:gd name="connsiteX86" fmla="*/ 2461152 w 4053391"/>
              <a:gd name="connsiteY86" fmla="*/ 454083 h 2187349"/>
              <a:gd name="connsiteX87" fmla="*/ 2529391 w 4053391"/>
              <a:gd name="connsiteY87" fmla="*/ 499576 h 2187349"/>
              <a:gd name="connsiteX88" fmla="*/ 2620376 w 4053391"/>
              <a:gd name="connsiteY88" fmla="*/ 531420 h 2187349"/>
              <a:gd name="connsiteX89" fmla="*/ 2697714 w 4053391"/>
              <a:gd name="connsiteY89" fmla="*/ 531420 h 2187349"/>
              <a:gd name="connsiteX90" fmla="*/ 2725009 w 4053391"/>
              <a:gd name="connsiteY90" fmla="*/ 517773 h 2187349"/>
              <a:gd name="connsiteX91" fmla="*/ 2725009 w 4053391"/>
              <a:gd name="connsiteY91" fmla="*/ 435886 h 2187349"/>
              <a:gd name="connsiteX92" fmla="*/ 2729558 w 4053391"/>
              <a:gd name="connsiteY92" fmla="*/ 372197 h 2187349"/>
              <a:gd name="connsiteX93" fmla="*/ 2770502 w 4053391"/>
              <a:gd name="connsiteY93" fmla="*/ 308507 h 2187349"/>
              <a:gd name="connsiteX94" fmla="*/ 2811445 w 4053391"/>
              <a:gd name="connsiteY94" fmla="*/ 290310 h 2187349"/>
              <a:gd name="connsiteX95" fmla="*/ 2829642 w 4053391"/>
              <a:gd name="connsiteY95" fmla="*/ 272113 h 2187349"/>
              <a:gd name="connsiteX96" fmla="*/ 2834191 w 4053391"/>
              <a:gd name="connsiteY96" fmla="*/ 340352 h 2187349"/>
              <a:gd name="connsiteX97" fmla="*/ 2829642 w 4053391"/>
              <a:gd name="connsiteY97" fmla="*/ 476829 h 2187349"/>
              <a:gd name="connsiteX98" fmla="*/ 2797797 w 4053391"/>
              <a:gd name="connsiteY98" fmla="*/ 572364 h 2187349"/>
              <a:gd name="connsiteX99" fmla="*/ 2802346 w 4053391"/>
              <a:gd name="connsiteY99" fmla="*/ 640602 h 2187349"/>
              <a:gd name="connsiteX100" fmla="*/ 2847839 w 4053391"/>
              <a:gd name="connsiteY100" fmla="*/ 672447 h 2187349"/>
              <a:gd name="connsiteX101" fmla="*/ 2893332 w 4053391"/>
              <a:gd name="connsiteY101" fmla="*/ 654250 h 2187349"/>
              <a:gd name="connsiteX102" fmla="*/ 2902430 w 4053391"/>
              <a:gd name="connsiteY102" fmla="*/ 617856 h 2187349"/>
              <a:gd name="connsiteX103" fmla="*/ 2952472 w 4053391"/>
              <a:gd name="connsiteY103" fmla="*/ 608758 h 2187349"/>
              <a:gd name="connsiteX104" fmla="*/ 3016161 w 4053391"/>
              <a:gd name="connsiteY104" fmla="*/ 613307 h 2187349"/>
              <a:gd name="connsiteX105" fmla="*/ 3034358 w 4053391"/>
              <a:gd name="connsiteY105" fmla="*/ 604208 h 2187349"/>
              <a:gd name="connsiteX106" fmla="*/ 3052555 w 4053391"/>
              <a:gd name="connsiteY106" fmla="*/ 581462 h 2187349"/>
              <a:gd name="connsiteX107" fmla="*/ 3061654 w 4053391"/>
              <a:gd name="connsiteY107" fmla="*/ 554167 h 2187349"/>
              <a:gd name="connsiteX108" fmla="*/ 3116245 w 4053391"/>
              <a:gd name="connsiteY108" fmla="*/ 572364 h 2187349"/>
              <a:gd name="connsiteX109" fmla="*/ 3125343 w 4053391"/>
              <a:gd name="connsiteY109" fmla="*/ 613307 h 2187349"/>
              <a:gd name="connsiteX110" fmla="*/ 3075302 w 4053391"/>
              <a:gd name="connsiteY110" fmla="*/ 686095 h 2187349"/>
              <a:gd name="connsiteX111" fmla="*/ 3007063 w 4053391"/>
              <a:gd name="connsiteY111" fmla="*/ 763432 h 2187349"/>
              <a:gd name="connsiteX112" fmla="*/ 3029809 w 4053391"/>
              <a:gd name="connsiteY112" fmla="*/ 799826 h 2187349"/>
              <a:gd name="connsiteX113" fmla="*/ 3093499 w 4053391"/>
              <a:gd name="connsiteY113" fmla="*/ 808925 h 2187349"/>
              <a:gd name="connsiteX114" fmla="*/ 3152639 w 4053391"/>
              <a:gd name="connsiteY114" fmla="*/ 831671 h 2187349"/>
              <a:gd name="connsiteX115" fmla="*/ 3161737 w 4053391"/>
              <a:gd name="connsiteY115" fmla="*/ 927205 h 2187349"/>
              <a:gd name="connsiteX116" fmla="*/ 3170836 w 4053391"/>
              <a:gd name="connsiteY116" fmla="*/ 986346 h 2187349"/>
              <a:gd name="connsiteX117" fmla="*/ 3229976 w 4053391"/>
              <a:gd name="connsiteY117" fmla="*/ 990895 h 2187349"/>
              <a:gd name="connsiteX118" fmla="*/ 3298215 w 4053391"/>
              <a:gd name="connsiteY118" fmla="*/ 968149 h 2187349"/>
              <a:gd name="connsiteX119" fmla="*/ 3298215 w 4053391"/>
              <a:gd name="connsiteY119" fmla="*/ 904459 h 2187349"/>
              <a:gd name="connsiteX120" fmla="*/ 3284567 w 4053391"/>
              <a:gd name="connsiteY120" fmla="*/ 808925 h 2187349"/>
              <a:gd name="connsiteX121" fmla="*/ 3275469 w 4053391"/>
              <a:gd name="connsiteY121" fmla="*/ 745235 h 2187349"/>
              <a:gd name="connsiteX122" fmla="*/ 3311863 w 4053391"/>
              <a:gd name="connsiteY122" fmla="*/ 708841 h 2187349"/>
              <a:gd name="connsiteX123" fmla="*/ 3380102 w 4053391"/>
              <a:gd name="connsiteY123" fmla="*/ 667898 h 2187349"/>
              <a:gd name="connsiteX124" fmla="*/ 3416496 w 4053391"/>
              <a:gd name="connsiteY124" fmla="*/ 654250 h 2187349"/>
              <a:gd name="connsiteX125" fmla="*/ 3398299 w 4053391"/>
              <a:gd name="connsiteY125" fmla="*/ 590561 h 2187349"/>
              <a:gd name="connsiteX126" fmla="*/ 3320961 w 4053391"/>
              <a:gd name="connsiteY126" fmla="*/ 490477 h 2187349"/>
              <a:gd name="connsiteX127" fmla="*/ 3270920 w 4053391"/>
              <a:gd name="connsiteY127" fmla="*/ 422238 h 2187349"/>
              <a:gd name="connsiteX128" fmla="*/ 3275469 w 4053391"/>
              <a:gd name="connsiteY128" fmla="*/ 399492 h 2187349"/>
              <a:gd name="connsiteX129" fmla="*/ 3380102 w 4053391"/>
              <a:gd name="connsiteY129" fmla="*/ 417689 h 2187349"/>
              <a:gd name="connsiteX130" fmla="*/ 3389200 w 4053391"/>
              <a:gd name="connsiteY130" fmla="*/ 454083 h 2187349"/>
              <a:gd name="connsiteX131" fmla="*/ 3384651 w 4053391"/>
              <a:gd name="connsiteY131" fmla="*/ 522322 h 2187349"/>
              <a:gd name="connsiteX132" fmla="*/ 3421045 w 4053391"/>
              <a:gd name="connsiteY132" fmla="*/ 617856 h 2187349"/>
              <a:gd name="connsiteX133" fmla="*/ 3548424 w 4053391"/>
              <a:gd name="connsiteY133" fmla="*/ 672447 h 2187349"/>
              <a:gd name="connsiteX134" fmla="*/ 3616663 w 4053391"/>
              <a:gd name="connsiteY134" fmla="*/ 658800 h 2187349"/>
              <a:gd name="connsiteX135" fmla="*/ 3603015 w 4053391"/>
              <a:gd name="connsiteY135" fmla="*/ 586011 h 2187349"/>
              <a:gd name="connsiteX136" fmla="*/ 3607564 w 4053391"/>
              <a:gd name="connsiteY136" fmla="*/ 549617 h 2187349"/>
              <a:gd name="connsiteX137" fmla="*/ 3675803 w 4053391"/>
              <a:gd name="connsiteY137" fmla="*/ 640602 h 2187349"/>
              <a:gd name="connsiteX138" fmla="*/ 3721296 w 4053391"/>
              <a:gd name="connsiteY138" fmla="*/ 640602 h 2187349"/>
              <a:gd name="connsiteX139" fmla="*/ 3762239 w 4053391"/>
              <a:gd name="connsiteY139" fmla="*/ 531420 h 2187349"/>
              <a:gd name="connsiteX140" fmla="*/ 3816830 w 4053391"/>
              <a:gd name="connsiteY140" fmla="*/ 458632 h 2187349"/>
              <a:gd name="connsiteX141" fmla="*/ 3857773 w 4053391"/>
              <a:gd name="connsiteY141" fmla="*/ 435886 h 2187349"/>
              <a:gd name="connsiteX142" fmla="*/ 3921463 w 4053391"/>
              <a:gd name="connsiteY142" fmla="*/ 431337 h 2187349"/>
              <a:gd name="connsiteX143" fmla="*/ 3962406 w 4053391"/>
              <a:gd name="connsiteY143" fmla="*/ 454083 h 2187349"/>
              <a:gd name="connsiteX144" fmla="*/ 3894167 w 4053391"/>
              <a:gd name="connsiteY144" fmla="*/ 522322 h 2187349"/>
              <a:gd name="connsiteX145" fmla="*/ 3875970 w 4053391"/>
              <a:gd name="connsiteY145" fmla="*/ 549617 h 2187349"/>
              <a:gd name="connsiteX146" fmla="*/ 3903266 w 4053391"/>
              <a:gd name="connsiteY146" fmla="*/ 626955 h 2187349"/>
              <a:gd name="connsiteX147" fmla="*/ 3966955 w 4053391"/>
              <a:gd name="connsiteY147" fmla="*/ 667898 h 2187349"/>
              <a:gd name="connsiteX148" fmla="*/ 3989702 w 4053391"/>
              <a:gd name="connsiteY148" fmla="*/ 622405 h 2187349"/>
              <a:gd name="connsiteX149" fmla="*/ 4026096 w 4053391"/>
              <a:gd name="connsiteY149" fmla="*/ 622405 h 2187349"/>
              <a:gd name="connsiteX150" fmla="*/ 4026096 w 4053391"/>
              <a:gd name="connsiteY150" fmla="*/ 649701 h 2187349"/>
              <a:gd name="connsiteX151" fmla="*/ 4044293 w 4053391"/>
              <a:gd name="connsiteY151" fmla="*/ 1673283 h 2187349"/>
              <a:gd name="connsiteX152" fmla="*/ 4053391 w 4053391"/>
              <a:gd name="connsiteY152" fmla="*/ 1987182 h 2187349"/>
              <a:gd name="connsiteX153" fmla="*/ 4044293 w 4053391"/>
              <a:gd name="connsiteY153" fmla="*/ 2082716 h 2187349"/>
              <a:gd name="connsiteX154" fmla="*/ 4044293 w 4053391"/>
              <a:gd name="connsiteY154" fmla="*/ 2150955 h 2187349"/>
              <a:gd name="connsiteX155" fmla="*/ 3998800 w 4053391"/>
              <a:gd name="connsiteY155" fmla="*/ 2182800 h 2187349"/>
              <a:gd name="connsiteX156" fmla="*/ 3866872 w 4053391"/>
              <a:gd name="connsiteY156" fmla="*/ 2182800 h 2187349"/>
              <a:gd name="connsiteX157" fmla="*/ 423087 w 4053391"/>
              <a:gd name="connsiteY157" fmla="*/ 2182800 h 2187349"/>
              <a:gd name="connsiteX158" fmla="*/ 154681 w 4053391"/>
              <a:gd name="connsiteY158" fmla="*/ 2182800 h 2187349"/>
              <a:gd name="connsiteX159" fmla="*/ 13654 w 4053391"/>
              <a:gd name="connsiteY159" fmla="*/ 2187349 h 218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4053391" h="2187349">
                <a:moveTo>
                  <a:pt x="13654" y="2187349"/>
                </a:moveTo>
                <a:cubicBezTo>
                  <a:pt x="6830" y="1667976"/>
                  <a:pt x="6" y="1148603"/>
                  <a:pt x="6" y="877164"/>
                </a:cubicBezTo>
                <a:cubicBezTo>
                  <a:pt x="6" y="605725"/>
                  <a:pt x="-752" y="610274"/>
                  <a:pt x="13654" y="558716"/>
                </a:cubicBezTo>
                <a:cubicBezTo>
                  <a:pt x="28060" y="507158"/>
                  <a:pt x="56114" y="562506"/>
                  <a:pt x="86442" y="567814"/>
                </a:cubicBezTo>
                <a:cubicBezTo>
                  <a:pt x="116770" y="573121"/>
                  <a:pt x="171361" y="586012"/>
                  <a:pt x="195624" y="590561"/>
                </a:cubicBezTo>
                <a:cubicBezTo>
                  <a:pt x="219887" y="595110"/>
                  <a:pt x="225952" y="607241"/>
                  <a:pt x="232018" y="595110"/>
                </a:cubicBezTo>
                <a:cubicBezTo>
                  <a:pt x="238084" y="582979"/>
                  <a:pt x="240358" y="543552"/>
                  <a:pt x="232018" y="517773"/>
                </a:cubicBezTo>
                <a:cubicBezTo>
                  <a:pt x="223678" y="491994"/>
                  <a:pt x="194107" y="466972"/>
                  <a:pt x="181976" y="440435"/>
                </a:cubicBezTo>
                <a:cubicBezTo>
                  <a:pt x="169845" y="413898"/>
                  <a:pt x="159230" y="379021"/>
                  <a:pt x="159230" y="358549"/>
                </a:cubicBezTo>
                <a:cubicBezTo>
                  <a:pt x="159230" y="338077"/>
                  <a:pt x="169845" y="326703"/>
                  <a:pt x="181976" y="317605"/>
                </a:cubicBezTo>
                <a:cubicBezTo>
                  <a:pt x="194107" y="308507"/>
                  <a:pt x="219887" y="316847"/>
                  <a:pt x="232018" y="303958"/>
                </a:cubicBezTo>
                <a:cubicBezTo>
                  <a:pt x="244149" y="291069"/>
                  <a:pt x="251731" y="271355"/>
                  <a:pt x="254764" y="240268"/>
                </a:cubicBezTo>
                <a:cubicBezTo>
                  <a:pt x="257797" y="209181"/>
                  <a:pt x="250973" y="153832"/>
                  <a:pt x="250215" y="117438"/>
                </a:cubicBezTo>
                <a:cubicBezTo>
                  <a:pt x="249457" y="81044"/>
                  <a:pt x="247940" y="40101"/>
                  <a:pt x="250215" y="21904"/>
                </a:cubicBezTo>
                <a:cubicBezTo>
                  <a:pt x="252490" y="3707"/>
                  <a:pt x="251732" y="-9183"/>
                  <a:pt x="263863" y="8256"/>
                </a:cubicBezTo>
                <a:cubicBezTo>
                  <a:pt x="275994" y="25695"/>
                  <a:pt x="297224" y="80286"/>
                  <a:pt x="323003" y="126537"/>
                </a:cubicBezTo>
                <a:cubicBezTo>
                  <a:pt x="348782" y="172788"/>
                  <a:pt x="388967" y="241027"/>
                  <a:pt x="418537" y="285761"/>
                </a:cubicBezTo>
                <a:cubicBezTo>
                  <a:pt x="448107" y="330495"/>
                  <a:pt x="480711" y="369922"/>
                  <a:pt x="500424" y="394943"/>
                </a:cubicBezTo>
                <a:cubicBezTo>
                  <a:pt x="520138" y="419964"/>
                  <a:pt x="523170" y="431337"/>
                  <a:pt x="536818" y="435886"/>
                </a:cubicBezTo>
                <a:cubicBezTo>
                  <a:pt x="550466" y="440435"/>
                  <a:pt x="573971" y="413898"/>
                  <a:pt x="582311" y="422238"/>
                </a:cubicBezTo>
                <a:cubicBezTo>
                  <a:pt x="590651" y="430578"/>
                  <a:pt x="592926" y="453325"/>
                  <a:pt x="586860" y="485928"/>
                </a:cubicBezTo>
                <a:cubicBezTo>
                  <a:pt x="580794" y="518531"/>
                  <a:pt x="556532" y="589044"/>
                  <a:pt x="545917" y="617856"/>
                </a:cubicBezTo>
                <a:cubicBezTo>
                  <a:pt x="535302" y="646668"/>
                  <a:pt x="519379" y="644394"/>
                  <a:pt x="523170" y="658800"/>
                </a:cubicBezTo>
                <a:cubicBezTo>
                  <a:pt x="526961" y="673206"/>
                  <a:pt x="545917" y="695952"/>
                  <a:pt x="568663" y="704292"/>
                </a:cubicBezTo>
                <a:cubicBezTo>
                  <a:pt x="591409" y="712632"/>
                  <a:pt x="633111" y="710357"/>
                  <a:pt x="659648" y="708841"/>
                </a:cubicBezTo>
                <a:cubicBezTo>
                  <a:pt x="686185" y="707325"/>
                  <a:pt x="708174" y="705051"/>
                  <a:pt x="727887" y="695194"/>
                </a:cubicBezTo>
                <a:cubicBezTo>
                  <a:pt x="747600" y="685337"/>
                  <a:pt x="757457" y="660316"/>
                  <a:pt x="777929" y="649701"/>
                </a:cubicBezTo>
                <a:cubicBezTo>
                  <a:pt x="798401" y="639086"/>
                  <a:pt x="827213" y="636811"/>
                  <a:pt x="850717" y="631504"/>
                </a:cubicBezTo>
                <a:cubicBezTo>
                  <a:pt x="874221" y="626197"/>
                  <a:pt x="890901" y="621647"/>
                  <a:pt x="918955" y="617856"/>
                </a:cubicBezTo>
                <a:cubicBezTo>
                  <a:pt x="947009" y="614065"/>
                  <a:pt x="994776" y="622406"/>
                  <a:pt x="1019039" y="608758"/>
                </a:cubicBezTo>
                <a:cubicBezTo>
                  <a:pt x="1043302" y="595110"/>
                  <a:pt x="1045577" y="562507"/>
                  <a:pt x="1064532" y="535970"/>
                </a:cubicBezTo>
                <a:cubicBezTo>
                  <a:pt x="1083487" y="509433"/>
                  <a:pt x="1116090" y="470764"/>
                  <a:pt x="1132770" y="449534"/>
                </a:cubicBezTo>
                <a:cubicBezTo>
                  <a:pt x="1149450" y="428304"/>
                  <a:pt x="1148693" y="414657"/>
                  <a:pt x="1164615" y="408591"/>
                </a:cubicBezTo>
                <a:cubicBezTo>
                  <a:pt x="1180537" y="402525"/>
                  <a:pt x="1210108" y="407833"/>
                  <a:pt x="1228305" y="413140"/>
                </a:cubicBezTo>
                <a:cubicBezTo>
                  <a:pt x="1246502" y="418447"/>
                  <a:pt x="1273797" y="440435"/>
                  <a:pt x="1273797" y="440435"/>
                </a:cubicBezTo>
                <a:cubicBezTo>
                  <a:pt x="1284412" y="442710"/>
                  <a:pt x="1291236" y="437403"/>
                  <a:pt x="1291994" y="426788"/>
                </a:cubicBezTo>
                <a:cubicBezTo>
                  <a:pt x="1292752" y="416173"/>
                  <a:pt x="1288203" y="401009"/>
                  <a:pt x="1278346" y="376746"/>
                </a:cubicBezTo>
                <a:cubicBezTo>
                  <a:pt x="1268489" y="352483"/>
                  <a:pt x="1251051" y="304715"/>
                  <a:pt x="1232854" y="281211"/>
                </a:cubicBezTo>
                <a:cubicBezTo>
                  <a:pt x="1214657" y="257707"/>
                  <a:pt x="1197218" y="249367"/>
                  <a:pt x="1169164" y="235719"/>
                </a:cubicBezTo>
                <a:cubicBezTo>
                  <a:pt x="1141110" y="222071"/>
                  <a:pt x="1092586" y="212215"/>
                  <a:pt x="1064532" y="199325"/>
                </a:cubicBezTo>
                <a:cubicBezTo>
                  <a:pt x="1036478" y="186435"/>
                  <a:pt x="1016006" y="172030"/>
                  <a:pt x="1000842" y="158382"/>
                </a:cubicBezTo>
                <a:cubicBezTo>
                  <a:pt x="985678" y="144734"/>
                  <a:pt x="973546" y="130328"/>
                  <a:pt x="973546" y="117438"/>
                </a:cubicBezTo>
                <a:cubicBezTo>
                  <a:pt x="973546" y="104548"/>
                  <a:pt x="982645" y="87868"/>
                  <a:pt x="1000842" y="81044"/>
                </a:cubicBezTo>
                <a:cubicBezTo>
                  <a:pt x="1019039" y="74220"/>
                  <a:pt x="1082729" y="76495"/>
                  <a:pt x="1082729" y="76495"/>
                </a:cubicBezTo>
                <a:cubicBezTo>
                  <a:pt x="1117607" y="74221"/>
                  <a:pt x="1172956" y="68155"/>
                  <a:pt x="1210108" y="67397"/>
                </a:cubicBezTo>
                <a:cubicBezTo>
                  <a:pt x="1247260" y="66639"/>
                  <a:pt x="1275314" y="67397"/>
                  <a:pt x="1305642" y="71946"/>
                </a:cubicBezTo>
                <a:cubicBezTo>
                  <a:pt x="1335970" y="76495"/>
                  <a:pt x="1362508" y="79528"/>
                  <a:pt x="1392078" y="94692"/>
                </a:cubicBezTo>
                <a:cubicBezTo>
                  <a:pt x="1421648" y="109856"/>
                  <a:pt x="1458800" y="140185"/>
                  <a:pt x="1483063" y="162931"/>
                </a:cubicBezTo>
                <a:cubicBezTo>
                  <a:pt x="1507326" y="185677"/>
                  <a:pt x="1520215" y="214489"/>
                  <a:pt x="1537654" y="231170"/>
                </a:cubicBezTo>
                <a:cubicBezTo>
                  <a:pt x="1555093" y="247850"/>
                  <a:pt x="1575565" y="257707"/>
                  <a:pt x="1587696" y="263014"/>
                </a:cubicBezTo>
                <a:cubicBezTo>
                  <a:pt x="1599827" y="268321"/>
                  <a:pt x="1604376" y="257707"/>
                  <a:pt x="1610442" y="263014"/>
                </a:cubicBezTo>
                <a:cubicBezTo>
                  <a:pt x="1616508" y="268321"/>
                  <a:pt x="1621815" y="279695"/>
                  <a:pt x="1624090" y="294859"/>
                </a:cubicBezTo>
                <a:cubicBezTo>
                  <a:pt x="1626365" y="310023"/>
                  <a:pt x="1625606" y="336561"/>
                  <a:pt x="1624090" y="354000"/>
                </a:cubicBezTo>
                <a:cubicBezTo>
                  <a:pt x="1622574" y="371439"/>
                  <a:pt x="1613475" y="382053"/>
                  <a:pt x="1614991" y="399492"/>
                </a:cubicBezTo>
                <a:cubicBezTo>
                  <a:pt x="1616507" y="416931"/>
                  <a:pt x="1618024" y="438918"/>
                  <a:pt x="1633188" y="458632"/>
                </a:cubicBezTo>
                <a:cubicBezTo>
                  <a:pt x="1648352" y="478345"/>
                  <a:pt x="1683230" y="498060"/>
                  <a:pt x="1705976" y="517773"/>
                </a:cubicBezTo>
                <a:cubicBezTo>
                  <a:pt x="1728722" y="537486"/>
                  <a:pt x="1753744" y="558716"/>
                  <a:pt x="1769666" y="576913"/>
                </a:cubicBezTo>
                <a:cubicBezTo>
                  <a:pt x="1785589" y="595110"/>
                  <a:pt x="1797720" y="606483"/>
                  <a:pt x="1801511" y="626955"/>
                </a:cubicBezTo>
                <a:cubicBezTo>
                  <a:pt x="1805302" y="647427"/>
                  <a:pt x="1795445" y="681546"/>
                  <a:pt x="1792412" y="699743"/>
                </a:cubicBezTo>
                <a:cubicBezTo>
                  <a:pt x="1789379" y="717940"/>
                  <a:pt x="1778765" y="724006"/>
                  <a:pt x="1783314" y="736137"/>
                </a:cubicBezTo>
                <a:cubicBezTo>
                  <a:pt x="1787863" y="748268"/>
                  <a:pt x="1796962" y="768740"/>
                  <a:pt x="1819708" y="772531"/>
                </a:cubicBezTo>
                <a:cubicBezTo>
                  <a:pt x="1842454" y="776322"/>
                  <a:pt x="1900836" y="768740"/>
                  <a:pt x="1919791" y="758883"/>
                </a:cubicBezTo>
                <a:cubicBezTo>
                  <a:pt x="1938746" y="749026"/>
                  <a:pt x="1931923" y="733863"/>
                  <a:pt x="1933439" y="713391"/>
                </a:cubicBezTo>
                <a:cubicBezTo>
                  <a:pt x="1934955" y="692919"/>
                  <a:pt x="1929648" y="656525"/>
                  <a:pt x="1928890" y="636053"/>
                </a:cubicBezTo>
                <a:cubicBezTo>
                  <a:pt x="1928132" y="615581"/>
                  <a:pt x="1922824" y="602692"/>
                  <a:pt x="1928890" y="590561"/>
                </a:cubicBezTo>
                <a:cubicBezTo>
                  <a:pt x="1934956" y="578430"/>
                  <a:pt x="1950878" y="571605"/>
                  <a:pt x="1965284" y="563265"/>
                </a:cubicBezTo>
                <a:cubicBezTo>
                  <a:pt x="1979690" y="554925"/>
                  <a:pt x="2000920" y="546585"/>
                  <a:pt x="2015326" y="540519"/>
                </a:cubicBezTo>
                <a:cubicBezTo>
                  <a:pt x="2029732" y="534453"/>
                  <a:pt x="2047929" y="538244"/>
                  <a:pt x="2051720" y="526871"/>
                </a:cubicBezTo>
                <a:cubicBezTo>
                  <a:pt x="2055511" y="515498"/>
                  <a:pt x="2047929" y="495784"/>
                  <a:pt x="2038072" y="472280"/>
                </a:cubicBezTo>
                <a:cubicBezTo>
                  <a:pt x="2028215" y="448775"/>
                  <a:pt x="2003952" y="407074"/>
                  <a:pt x="1992579" y="385844"/>
                </a:cubicBezTo>
                <a:cubicBezTo>
                  <a:pt x="1981206" y="364614"/>
                  <a:pt x="1972108" y="361582"/>
                  <a:pt x="1969833" y="344901"/>
                </a:cubicBezTo>
                <a:cubicBezTo>
                  <a:pt x="1967558" y="328220"/>
                  <a:pt x="1969075" y="310024"/>
                  <a:pt x="1978932" y="285761"/>
                </a:cubicBezTo>
                <a:cubicBezTo>
                  <a:pt x="1988789" y="261498"/>
                  <a:pt x="2018358" y="225104"/>
                  <a:pt x="2028973" y="199325"/>
                </a:cubicBezTo>
                <a:cubicBezTo>
                  <a:pt x="2039588" y="173546"/>
                  <a:pt x="2032764" y="149283"/>
                  <a:pt x="2042621" y="131086"/>
                </a:cubicBezTo>
                <a:cubicBezTo>
                  <a:pt x="2052478" y="112889"/>
                  <a:pt x="2073708" y="97725"/>
                  <a:pt x="2088114" y="90143"/>
                </a:cubicBezTo>
                <a:cubicBezTo>
                  <a:pt x="2102520" y="82561"/>
                  <a:pt x="2113893" y="79528"/>
                  <a:pt x="2129057" y="85594"/>
                </a:cubicBezTo>
                <a:cubicBezTo>
                  <a:pt x="2144221" y="91660"/>
                  <a:pt x="2168484" y="113647"/>
                  <a:pt x="2179099" y="126537"/>
                </a:cubicBezTo>
                <a:cubicBezTo>
                  <a:pt x="2189714" y="139426"/>
                  <a:pt x="2198053" y="151558"/>
                  <a:pt x="2192746" y="162931"/>
                </a:cubicBezTo>
                <a:cubicBezTo>
                  <a:pt x="2187439" y="174304"/>
                  <a:pt x="2163176" y="184919"/>
                  <a:pt x="2147254" y="194776"/>
                </a:cubicBezTo>
                <a:cubicBezTo>
                  <a:pt x="2131332" y="204633"/>
                  <a:pt x="2097970" y="206907"/>
                  <a:pt x="2097212" y="222071"/>
                </a:cubicBezTo>
                <a:cubicBezTo>
                  <a:pt x="2096454" y="237235"/>
                  <a:pt x="2125266" y="269839"/>
                  <a:pt x="2142705" y="285761"/>
                </a:cubicBezTo>
                <a:cubicBezTo>
                  <a:pt x="2160144" y="301683"/>
                  <a:pt x="2184406" y="311539"/>
                  <a:pt x="2201845" y="317605"/>
                </a:cubicBezTo>
                <a:cubicBezTo>
                  <a:pt x="2219284" y="323671"/>
                  <a:pt x="2229140" y="321397"/>
                  <a:pt x="2247337" y="322155"/>
                </a:cubicBezTo>
                <a:cubicBezTo>
                  <a:pt x="2265534" y="322913"/>
                  <a:pt x="2291314" y="320639"/>
                  <a:pt x="2311027" y="322155"/>
                </a:cubicBezTo>
                <a:cubicBezTo>
                  <a:pt x="2330741" y="323671"/>
                  <a:pt x="2348179" y="325946"/>
                  <a:pt x="2365618" y="331253"/>
                </a:cubicBezTo>
                <a:cubicBezTo>
                  <a:pt x="2383057" y="336560"/>
                  <a:pt x="2399738" y="333528"/>
                  <a:pt x="2415660" y="354000"/>
                </a:cubicBezTo>
                <a:cubicBezTo>
                  <a:pt x="2431582" y="374472"/>
                  <a:pt x="2442197" y="429820"/>
                  <a:pt x="2461152" y="454083"/>
                </a:cubicBezTo>
                <a:cubicBezTo>
                  <a:pt x="2480107" y="478346"/>
                  <a:pt x="2502854" y="486686"/>
                  <a:pt x="2529391" y="499576"/>
                </a:cubicBezTo>
                <a:cubicBezTo>
                  <a:pt x="2555928" y="512466"/>
                  <a:pt x="2592322" y="526113"/>
                  <a:pt x="2620376" y="531420"/>
                </a:cubicBezTo>
                <a:cubicBezTo>
                  <a:pt x="2648430" y="536727"/>
                  <a:pt x="2680275" y="533694"/>
                  <a:pt x="2697714" y="531420"/>
                </a:cubicBezTo>
                <a:cubicBezTo>
                  <a:pt x="2715153" y="529146"/>
                  <a:pt x="2720460" y="533695"/>
                  <a:pt x="2725009" y="517773"/>
                </a:cubicBezTo>
                <a:cubicBezTo>
                  <a:pt x="2729558" y="501851"/>
                  <a:pt x="2724251" y="460149"/>
                  <a:pt x="2725009" y="435886"/>
                </a:cubicBezTo>
                <a:cubicBezTo>
                  <a:pt x="2725767" y="411623"/>
                  <a:pt x="2721976" y="393427"/>
                  <a:pt x="2729558" y="372197"/>
                </a:cubicBezTo>
                <a:cubicBezTo>
                  <a:pt x="2737140" y="350967"/>
                  <a:pt x="2756854" y="322155"/>
                  <a:pt x="2770502" y="308507"/>
                </a:cubicBezTo>
                <a:cubicBezTo>
                  <a:pt x="2784150" y="294859"/>
                  <a:pt x="2811445" y="290310"/>
                  <a:pt x="2811445" y="290310"/>
                </a:cubicBezTo>
                <a:cubicBezTo>
                  <a:pt x="2821302" y="284244"/>
                  <a:pt x="2825851" y="263773"/>
                  <a:pt x="2829642" y="272113"/>
                </a:cubicBezTo>
                <a:cubicBezTo>
                  <a:pt x="2833433" y="280453"/>
                  <a:pt x="2834191" y="306233"/>
                  <a:pt x="2834191" y="340352"/>
                </a:cubicBezTo>
                <a:cubicBezTo>
                  <a:pt x="2834191" y="374471"/>
                  <a:pt x="2835708" y="438160"/>
                  <a:pt x="2829642" y="476829"/>
                </a:cubicBezTo>
                <a:cubicBezTo>
                  <a:pt x="2823576" y="515498"/>
                  <a:pt x="2802346" y="545069"/>
                  <a:pt x="2797797" y="572364"/>
                </a:cubicBezTo>
                <a:cubicBezTo>
                  <a:pt x="2793248" y="599659"/>
                  <a:pt x="2794006" y="623921"/>
                  <a:pt x="2802346" y="640602"/>
                </a:cubicBezTo>
                <a:cubicBezTo>
                  <a:pt x="2810686" y="657282"/>
                  <a:pt x="2832675" y="670172"/>
                  <a:pt x="2847839" y="672447"/>
                </a:cubicBezTo>
                <a:cubicBezTo>
                  <a:pt x="2863003" y="674722"/>
                  <a:pt x="2884234" y="663348"/>
                  <a:pt x="2893332" y="654250"/>
                </a:cubicBezTo>
                <a:cubicBezTo>
                  <a:pt x="2902430" y="645152"/>
                  <a:pt x="2892573" y="625438"/>
                  <a:pt x="2902430" y="617856"/>
                </a:cubicBezTo>
                <a:cubicBezTo>
                  <a:pt x="2912287" y="610274"/>
                  <a:pt x="2933517" y="609516"/>
                  <a:pt x="2952472" y="608758"/>
                </a:cubicBezTo>
                <a:cubicBezTo>
                  <a:pt x="2971427" y="608000"/>
                  <a:pt x="3016161" y="613307"/>
                  <a:pt x="3016161" y="613307"/>
                </a:cubicBezTo>
                <a:cubicBezTo>
                  <a:pt x="3029809" y="612549"/>
                  <a:pt x="3028292" y="609515"/>
                  <a:pt x="3034358" y="604208"/>
                </a:cubicBezTo>
                <a:cubicBezTo>
                  <a:pt x="3040424" y="598901"/>
                  <a:pt x="3048006" y="589802"/>
                  <a:pt x="3052555" y="581462"/>
                </a:cubicBezTo>
                <a:cubicBezTo>
                  <a:pt x="3057104" y="573122"/>
                  <a:pt x="3051039" y="555683"/>
                  <a:pt x="3061654" y="554167"/>
                </a:cubicBezTo>
                <a:cubicBezTo>
                  <a:pt x="3072269" y="552651"/>
                  <a:pt x="3105630" y="562507"/>
                  <a:pt x="3116245" y="572364"/>
                </a:cubicBezTo>
                <a:cubicBezTo>
                  <a:pt x="3126860" y="582221"/>
                  <a:pt x="3132167" y="594352"/>
                  <a:pt x="3125343" y="613307"/>
                </a:cubicBezTo>
                <a:cubicBezTo>
                  <a:pt x="3118519" y="632262"/>
                  <a:pt x="3095015" y="661074"/>
                  <a:pt x="3075302" y="686095"/>
                </a:cubicBezTo>
                <a:cubicBezTo>
                  <a:pt x="3055589" y="711116"/>
                  <a:pt x="3014645" y="744477"/>
                  <a:pt x="3007063" y="763432"/>
                </a:cubicBezTo>
                <a:cubicBezTo>
                  <a:pt x="2999481" y="782387"/>
                  <a:pt x="3015403" y="792244"/>
                  <a:pt x="3029809" y="799826"/>
                </a:cubicBezTo>
                <a:cubicBezTo>
                  <a:pt x="3044215" y="807408"/>
                  <a:pt x="3073027" y="803617"/>
                  <a:pt x="3093499" y="808925"/>
                </a:cubicBezTo>
                <a:cubicBezTo>
                  <a:pt x="3113971" y="814233"/>
                  <a:pt x="3141266" y="811958"/>
                  <a:pt x="3152639" y="831671"/>
                </a:cubicBezTo>
                <a:cubicBezTo>
                  <a:pt x="3164012" y="851384"/>
                  <a:pt x="3158704" y="901426"/>
                  <a:pt x="3161737" y="927205"/>
                </a:cubicBezTo>
                <a:cubicBezTo>
                  <a:pt x="3164770" y="952984"/>
                  <a:pt x="3159463" y="975731"/>
                  <a:pt x="3170836" y="986346"/>
                </a:cubicBezTo>
                <a:cubicBezTo>
                  <a:pt x="3182209" y="996961"/>
                  <a:pt x="3208746" y="993928"/>
                  <a:pt x="3229976" y="990895"/>
                </a:cubicBezTo>
                <a:cubicBezTo>
                  <a:pt x="3251206" y="987862"/>
                  <a:pt x="3286842" y="982555"/>
                  <a:pt x="3298215" y="968149"/>
                </a:cubicBezTo>
                <a:cubicBezTo>
                  <a:pt x="3309588" y="953743"/>
                  <a:pt x="3300490" y="930996"/>
                  <a:pt x="3298215" y="904459"/>
                </a:cubicBezTo>
                <a:cubicBezTo>
                  <a:pt x="3295940" y="877922"/>
                  <a:pt x="3288358" y="835462"/>
                  <a:pt x="3284567" y="808925"/>
                </a:cubicBezTo>
                <a:cubicBezTo>
                  <a:pt x="3280776" y="782388"/>
                  <a:pt x="3270920" y="761916"/>
                  <a:pt x="3275469" y="745235"/>
                </a:cubicBezTo>
                <a:cubicBezTo>
                  <a:pt x="3280018" y="728554"/>
                  <a:pt x="3294424" y="721730"/>
                  <a:pt x="3311863" y="708841"/>
                </a:cubicBezTo>
                <a:cubicBezTo>
                  <a:pt x="3329302" y="695952"/>
                  <a:pt x="3362663" y="676996"/>
                  <a:pt x="3380102" y="667898"/>
                </a:cubicBezTo>
                <a:cubicBezTo>
                  <a:pt x="3397541" y="658800"/>
                  <a:pt x="3413463" y="667139"/>
                  <a:pt x="3416496" y="654250"/>
                </a:cubicBezTo>
                <a:cubicBezTo>
                  <a:pt x="3419529" y="641361"/>
                  <a:pt x="3414221" y="617856"/>
                  <a:pt x="3398299" y="590561"/>
                </a:cubicBezTo>
                <a:cubicBezTo>
                  <a:pt x="3382377" y="563266"/>
                  <a:pt x="3342191" y="518531"/>
                  <a:pt x="3320961" y="490477"/>
                </a:cubicBezTo>
                <a:cubicBezTo>
                  <a:pt x="3299731" y="462423"/>
                  <a:pt x="3278502" y="437402"/>
                  <a:pt x="3270920" y="422238"/>
                </a:cubicBezTo>
                <a:cubicBezTo>
                  <a:pt x="3263338" y="407074"/>
                  <a:pt x="3257272" y="400250"/>
                  <a:pt x="3275469" y="399492"/>
                </a:cubicBezTo>
                <a:cubicBezTo>
                  <a:pt x="3293666" y="398734"/>
                  <a:pt x="3361147" y="408591"/>
                  <a:pt x="3380102" y="417689"/>
                </a:cubicBezTo>
                <a:cubicBezTo>
                  <a:pt x="3399057" y="426787"/>
                  <a:pt x="3388442" y="436644"/>
                  <a:pt x="3389200" y="454083"/>
                </a:cubicBezTo>
                <a:cubicBezTo>
                  <a:pt x="3389958" y="471522"/>
                  <a:pt x="3379344" y="495027"/>
                  <a:pt x="3384651" y="522322"/>
                </a:cubicBezTo>
                <a:cubicBezTo>
                  <a:pt x="3389958" y="549617"/>
                  <a:pt x="3393750" y="592835"/>
                  <a:pt x="3421045" y="617856"/>
                </a:cubicBezTo>
                <a:cubicBezTo>
                  <a:pt x="3448340" y="642877"/>
                  <a:pt x="3515821" y="665623"/>
                  <a:pt x="3548424" y="672447"/>
                </a:cubicBezTo>
                <a:cubicBezTo>
                  <a:pt x="3581027" y="679271"/>
                  <a:pt x="3607565" y="673206"/>
                  <a:pt x="3616663" y="658800"/>
                </a:cubicBezTo>
                <a:cubicBezTo>
                  <a:pt x="3625761" y="644394"/>
                  <a:pt x="3604532" y="604208"/>
                  <a:pt x="3603015" y="586011"/>
                </a:cubicBezTo>
                <a:cubicBezTo>
                  <a:pt x="3601499" y="567814"/>
                  <a:pt x="3595433" y="540519"/>
                  <a:pt x="3607564" y="549617"/>
                </a:cubicBezTo>
                <a:cubicBezTo>
                  <a:pt x="3619695" y="558715"/>
                  <a:pt x="3656848" y="625438"/>
                  <a:pt x="3675803" y="640602"/>
                </a:cubicBezTo>
                <a:cubicBezTo>
                  <a:pt x="3694758" y="655766"/>
                  <a:pt x="3706890" y="658799"/>
                  <a:pt x="3721296" y="640602"/>
                </a:cubicBezTo>
                <a:cubicBezTo>
                  <a:pt x="3735702" y="622405"/>
                  <a:pt x="3746317" y="561748"/>
                  <a:pt x="3762239" y="531420"/>
                </a:cubicBezTo>
                <a:cubicBezTo>
                  <a:pt x="3778161" y="501092"/>
                  <a:pt x="3800908" y="474554"/>
                  <a:pt x="3816830" y="458632"/>
                </a:cubicBezTo>
                <a:cubicBezTo>
                  <a:pt x="3832752" y="442710"/>
                  <a:pt x="3840334" y="440435"/>
                  <a:pt x="3857773" y="435886"/>
                </a:cubicBezTo>
                <a:cubicBezTo>
                  <a:pt x="3875212" y="431337"/>
                  <a:pt x="3904024" y="428304"/>
                  <a:pt x="3921463" y="431337"/>
                </a:cubicBezTo>
                <a:cubicBezTo>
                  <a:pt x="3938902" y="434370"/>
                  <a:pt x="3966955" y="438919"/>
                  <a:pt x="3962406" y="454083"/>
                </a:cubicBezTo>
                <a:cubicBezTo>
                  <a:pt x="3957857" y="469247"/>
                  <a:pt x="3908573" y="506400"/>
                  <a:pt x="3894167" y="522322"/>
                </a:cubicBezTo>
                <a:cubicBezTo>
                  <a:pt x="3879761" y="538244"/>
                  <a:pt x="3874454" y="532178"/>
                  <a:pt x="3875970" y="549617"/>
                </a:cubicBezTo>
                <a:cubicBezTo>
                  <a:pt x="3877486" y="567056"/>
                  <a:pt x="3888102" y="607241"/>
                  <a:pt x="3903266" y="626955"/>
                </a:cubicBezTo>
                <a:cubicBezTo>
                  <a:pt x="3918430" y="646668"/>
                  <a:pt x="3952549" y="668656"/>
                  <a:pt x="3966955" y="667898"/>
                </a:cubicBezTo>
                <a:cubicBezTo>
                  <a:pt x="3981361" y="667140"/>
                  <a:pt x="3979845" y="629987"/>
                  <a:pt x="3989702" y="622405"/>
                </a:cubicBezTo>
                <a:cubicBezTo>
                  <a:pt x="3999559" y="614823"/>
                  <a:pt x="4020030" y="617856"/>
                  <a:pt x="4026096" y="622405"/>
                </a:cubicBezTo>
                <a:cubicBezTo>
                  <a:pt x="4032162" y="626954"/>
                  <a:pt x="4023063" y="474555"/>
                  <a:pt x="4026096" y="649701"/>
                </a:cubicBezTo>
                <a:cubicBezTo>
                  <a:pt x="4029129" y="824847"/>
                  <a:pt x="4039744" y="1450370"/>
                  <a:pt x="4044293" y="1673283"/>
                </a:cubicBezTo>
                <a:cubicBezTo>
                  <a:pt x="4048842" y="1896196"/>
                  <a:pt x="4053391" y="1918943"/>
                  <a:pt x="4053391" y="1987182"/>
                </a:cubicBezTo>
                <a:cubicBezTo>
                  <a:pt x="4053391" y="2055421"/>
                  <a:pt x="4045809" y="2055421"/>
                  <a:pt x="4044293" y="2082716"/>
                </a:cubicBezTo>
                <a:cubicBezTo>
                  <a:pt x="4042777" y="2110011"/>
                  <a:pt x="4051875" y="2134274"/>
                  <a:pt x="4044293" y="2150955"/>
                </a:cubicBezTo>
                <a:cubicBezTo>
                  <a:pt x="4036711" y="2167636"/>
                  <a:pt x="4028370" y="2177493"/>
                  <a:pt x="3998800" y="2182800"/>
                </a:cubicBezTo>
                <a:cubicBezTo>
                  <a:pt x="3969230" y="2188107"/>
                  <a:pt x="3866872" y="2182800"/>
                  <a:pt x="3866872" y="2182800"/>
                </a:cubicBezTo>
                <a:lnTo>
                  <a:pt x="423087" y="2182800"/>
                </a:lnTo>
                <a:lnTo>
                  <a:pt x="154681" y="2182800"/>
                </a:lnTo>
                <a:lnTo>
                  <a:pt x="13654" y="2187349"/>
                </a:lnTo>
                <a:close/>
              </a:path>
            </a:pathLst>
          </a:custGeom>
          <a:gradFill>
            <a:gsLst>
              <a:gs pos="50000">
                <a:schemeClr val="tx2">
                  <a:lumMod val="25000"/>
                  <a:lumOff val="75000"/>
                  <a:alpha val="50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tx2"/>
              </a:gs>
            </a:gsLst>
            <a:lin ang="5400000" scaled="1"/>
          </a:gradFill>
          <a:ln w="12700">
            <a:gradFill>
              <a:gsLst>
                <a:gs pos="0">
                  <a:srgbClr val="EEF0F2"/>
                </a:gs>
                <a:gs pos="100000">
                  <a:srgbClr val="ACCDEC"/>
                </a:gs>
              </a:gsLst>
              <a:lin ang="5400000" scaled="1"/>
            </a:gradFill>
            <a:headEnd type="arrow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A653752-CDDF-A0C2-074B-0517C37AAFAE}"/>
              </a:ext>
            </a:extLst>
          </p:cNvPr>
          <p:cNvSpPr txBox="1"/>
          <p:nvPr/>
        </p:nvSpPr>
        <p:spPr>
          <a:xfrm>
            <a:off x="66740" y="95875"/>
            <a:ext cx="2257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Stable Drainage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178708-54D8-7106-94DC-D98C37D0CC11}"/>
              </a:ext>
            </a:extLst>
          </p:cNvPr>
          <p:cNvSpPr txBox="1"/>
          <p:nvPr/>
        </p:nvSpPr>
        <p:spPr>
          <a:xfrm>
            <a:off x="3243747" y="5522131"/>
            <a:ext cx="144890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M</a:t>
            </a:r>
            <a:r>
              <a:rPr lang="pt-BR" sz="900" i="1" dirty="0" err="1"/>
              <a:t>éheust</a:t>
            </a:r>
            <a:r>
              <a:rPr lang="en-US" sz="900" i="1" dirty="0"/>
              <a:t> et al., PRE 2002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611753D-DF61-22BE-230A-1F643412AA65}"/>
              </a:ext>
            </a:extLst>
          </p:cNvPr>
          <p:cNvSpPr/>
          <p:nvPr/>
        </p:nvSpPr>
        <p:spPr>
          <a:xfrm>
            <a:off x="546570" y="3300961"/>
            <a:ext cx="3929828" cy="1000804"/>
          </a:xfrm>
          <a:custGeom>
            <a:avLst/>
            <a:gdLst>
              <a:gd name="connsiteX0" fmla="*/ 0 w 2488018"/>
              <a:gd name="connsiteY0" fmla="*/ 352340 h 633620"/>
              <a:gd name="connsiteX1" fmla="*/ 111642 w 2488018"/>
              <a:gd name="connsiteY1" fmla="*/ 373605 h 633620"/>
              <a:gd name="connsiteX2" fmla="*/ 53163 w 2488018"/>
              <a:gd name="connsiteY2" fmla="*/ 219433 h 633620"/>
              <a:gd name="connsiteX3" fmla="*/ 122274 w 2488018"/>
              <a:gd name="connsiteY3" fmla="*/ 176903 h 633620"/>
              <a:gd name="connsiteX4" fmla="*/ 116958 w 2488018"/>
              <a:gd name="connsiteY4" fmla="*/ 1466 h 633620"/>
              <a:gd name="connsiteX5" fmla="*/ 175437 w 2488018"/>
              <a:gd name="connsiteY5" fmla="*/ 102475 h 633620"/>
              <a:gd name="connsiteX6" fmla="*/ 287079 w 2488018"/>
              <a:gd name="connsiteY6" fmla="*/ 267280 h 633620"/>
              <a:gd name="connsiteX7" fmla="*/ 329609 w 2488018"/>
              <a:gd name="connsiteY7" fmla="*/ 272596 h 633620"/>
              <a:gd name="connsiteX8" fmla="*/ 329609 w 2488018"/>
              <a:gd name="connsiteY8" fmla="*/ 352340 h 633620"/>
              <a:gd name="connsiteX9" fmla="*/ 292395 w 2488018"/>
              <a:gd name="connsiteY9" fmla="*/ 437401 h 633620"/>
              <a:gd name="connsiteX10" fmla="*/ 393404 w 2488018"/>
              <a:gd name="connsiteY10" fmla="*/ 453349 h 633620"/>
              <a:gd name="connsiteX11" fmla="*/ 473149 w 2488018"/>
              <a:gd name="connsiteY11" fmla="*/ 405503 h 633620"/>
              <a:gd name="connsiteX12" fmla="*/ 542260 w 2488018"/>
              <a:gd name="connsiteY12" fmla="*/ 389554 h 633620"/>
              <a:gd name="connsiteX13" fmla="*/ 611372 w 2488018"/>
              <a:gd name="connsiteY13" fmla="*/ 384238 h 633620"/>
              <a:gd name="connsiteX14" fmla="*/ 696432 w 2488018"/>
              <a:gd name="connsiteY14" fmla="*/ 267280 h 633620"/>
              <a:gd name="connsiteX15" fmla="*/ 781493 w 2488018"/>
              <a:gd name="connsiteY15" fmla="*/ 277912 h 633620"/>
              <a:gd name="connsiteX16" fmla="*/ 723014 w 2488018"/>
              <a:gd name="connsiteY16" fmla="*/ 176903 h 633620"/>
              <a:gd name="connsiteX17" fmla="*/ 595423 w 2488018"/>
              <a:gd name="connsiteY17" fmla="*/ 107791 h 633620"/>
              <a:gd name="connsiteX18" fmla="*/ 606056 w 2488018"/>
              <a:gd name="connsiteY18" fmla="*/ 54628 h 633620"/>
              <a:gd name="connsiteX19" fmla="*/ 818707 w 2488018"/>
              <a:gd name="connsiteY19" fmla="*/ 59945 h 633620"/>
              <a:gd name="connsiteX20" fmla="*/ 946297 w 2488018"/>
              <a:gd name="connsiteY20" fmla="*/ 160954 h 633620"/>
              <a:gd name="connsiteX21" fmla="*/ 994144 w 2488018"/>
              <a:gd name="connsiteY21" fmla="*/ 176903 h 633620"/>
              <a:gd name="connsiteX22" fmla="*/ 988828 w 2488018"/>
              <a:gd name="connsiteY22" fmla="*/ 277912 h 633620"/>
              <a:gd name="connsiteX23" fmla="*/ 1100470 w 2488018"/>
              <a:gd name="connsiteY23" fmla="*/ 389554 h 633620"/>
              <a:gd name="connsiteX24" fmla="*/ 1095153 w 2488018"/>
              <a:gd name="connsiteY24" fmla="*/ 485247 h 633620"/>
              <a:gd name="connsiteX25" fmla="*/ 1180214 w 2488018"/>
              <a:gd name="connsiteY25" fmla="*/ 474615 h 633620"/>
              <a:gd name="connsiteX26" fmla="*/ 1180214 w 2488018"/>
              <a:gd name="connsiteY26" fmla="*/ 373605 h 633620"/>
              <a:gd name="connsiteX27" fmla="*/ 1265274 w 2488018"/>
              <a:gd name="connsiteY27" fmla="*/ 331075 h 633620"/>
              <a:gd name="connsiteX28" fmla="*/ 1206795 w 2488018"/>
              <a:gd name="connsiteY28" fmla="*/ 230066 h 633620"/>
              <a:gd name="connsiteX29" fmla="*/ 1222744 w 2488018"/>
              <a:gd name="connsiteY29" fmla="*/ 176903 h 633620"/>
              <a:gd name="connsiteX30" fmla="*/ 1281223 w 2488018"/>
              <a:gd name="connsiteY30" fmla="*/ 49312 h 633620"/>
              <a:gd name="connsiteX31" fmla="*/ 1355651 w 2488018"/>
              <a:gd name="connsiteY31" fmla="*/ 107791 h 633620"/>
              <a:gd name="connsiteX32" fmla="*/ 1291856 w 2488018"/>
              <a:gd name="connsiteY32" fmla="*/ 150321 h 633620"/>
              <a:gd name="connsiteX33" fmla="*/ 1355651 w 2488018"/>
              <a:gd name="connsiteY33" fmla="*/ 208801 h 633620"/>
              <a:gd name="connsiteX34" fmla="*/ 1414130 w 2488018"/>
              <a:gd name="connsiteY34" fmla="*/ 208801 h 633620"/>
              <a:gd name="connsiteX35" fmla="*/ 1488558 w 2488018"/>
              <a:gd name="connsiteY35" fmla="*/ 224749 h 633620"/>
              <a:gd name="connsiteX36" fmla="*/ 1541721 w 2488018"/>
              <a:gd name="connsiteY36" fmla="*/ 309810 h 633620"/>
              <a:gd name="connsiteX37" fmla="*/ 1674628 w 2488018"/>
              <a:gd name="connsiteY37" fmla="*/ 341708 h 633620"/>
              <a:gd name="connsiteX38" fmla="*/ 1690576 w 2488018"/>
              <a:gd name="connsiteY38" fmla="*/ 240698 h 633620"/>
              <a:gd name="connsiteX39" fmla="*/ 1754372 w 2488018"/>
              <a:gd name="connsiteY39" fmla="*/ 176903 h 633620"/>
              <a:gd name="connsiteX40" fmla="*/ 1754372 w 2488018"/>
              <a:gd name="connsiteY40" fmla="*/ 288545 h 633620"/>
              <a:gd name="connsiteX41" fmla="*/ 1733107 w 2488018"/>
              <a:gd name="connsiteY41" fmla="*/ 410819 h 633620"/>
              <a:gd name="connsiteX42" fmla="*/ 1786270 w 2488018"/>
              <a:gd name="connsiteY42" fmla="*/ 421452 h 633620"/>
              <a:gd name="connsiteX43" fmla="*/ 1802218 w 2488018"/>
              <a:gd name="connsiteY43" fmla="*/ 389554 h 633620"/>
              <a:gd name="connsiteX44" fmla="*/ 1876646 w 2488018"/>
              <a:gd name="connsiteY44" fmla="*/ 394870 h 633620"/>
              <a:gd name="connsiteX45" fmla="*/ 1897911 w 2488018"/>
              <a:gd name="connsiteY45" fmla="*/ 352340 h 633620"/>
              <a:gd name="connsiteX46" fmla="*/ 1951074 w 2488018"/>
              <a:gd name="connsiteY46" fmla="*/ 389554 h 633620"/>
              <a:gd name="connsiteX47" fmla="*/ 1871330 w 2488018"/>
              <a:gd name="connsiteY47" fmla="*/ 506512 h 633620"/>
              <a:gd name="connsiteX48" fmla="*/ 1956390 w 2488018"/>
              <a:gd name="connsiteY48" fmla="*/ 527777 h 633620"/>
              <a:gd name="connsiteX49" fmla="*/ 1972339 w 2488018"/>
              <a:gd name="connsiteY49" fmla="*/ 628787 h 633620"/>
              <a:gd name="connsiteX50" fmla="*/ 2052083 w 2488018"/>
              <a:gd name="connsiteY50" fmla="*/ 602205 h 633620"/>
              <a:gd name="connsiteX51" fmla="*/ 2030818 w 2488018"/>
              <a:gd name="connsiteY51" fmla="*/ 469298 h 633620"/>
              <a:gd name="connsiteX52" fmla="*/ 2126511 w 2488018"/>
              <a:gd name="connsiteY52" fmla="*/ 405503 h 633620"/>
              <a:gd name="connsiteX53" fmla="*/ 2025502 w 2488018"/>
              <a:gd name="connsiteY53" fmla="*/ 272596 h 633620"/>
              <a:gd name="connsiteX54" fmla="*/ 2110563 w 2488018"/>
              <a:gd name="connsiteY54" fmla="*/ 283228 h 633620"/>
              <a:gd name="connsiteX55" fmla="*/ 2105246 w 2488018"/>
              <a:gd name="connsiteY55" fmla="*/ 368289 h 633620"/>
              <a:gd name="connsiteX56" fmla="*/ 2238153 w 2488018"/>
              <a:gd name="connsiteY56" fmla="*/ 432084 h 633620"/>
              <a:gd name="connsiteX57" fmla="*/ 2243470 w 2488018"/>
              <a:gd name="connsiteY57" fmla="*/ 347024 h 633620"/>
              <a:gd name="connsiteX58" fmla="*/ 2301949 w 2488018"/>
              <a:gd name="connsiteY58" fmla="*/ 421452 h 633620"/>
              <a:gd name="connsiteX59" fmla="*/ 2344479 w 2488018"/>
              <a:gd name="connsiteY59" fmla="*/ 341708 h 633620"/>
              <a:gd name="connsiteX60" fmla="*/ 2397642 w 2488018"/>
              <a:gd name="connsiteY60" fmla="*/ 277912 h 633620"/>
              <a:gd name="connsiteX61" fmla="*/ 2477386 w 2488018"/>
              <a:gd name="connsiteY61" fmla="*/ 299177 h 633620"/>
              <a:gd name="connsiteX62" fmla="*/ 2413590 w 2488018"/>
              <a:gd name="connsiteY62" fmla="*/ 357656 h 633620"/>
              <a:gd name="connsiteX63" fmla="*/ 2466753 w 2488018"/>
              <a:gd name="connsiteY63" fmla="*/ 426768 h 633620"/>
              <a:gd name="connsiteX64" fmla="*/ 2488018 w 2488018"/>
              <a:gd name="connsiteY64" fmla="*/ 394870 h 63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488018" h="633620">
                <a:moveTo>
                  <a:pt x="0" y="352340"/>
                </a:moveTo>
                <a:cubicBezTo>
                  <a:pt x="51391" y="374048"/>
                  <a:pt x="102782" y="395756"/>
                  <a:pt x="111642" y="373605"/>
                </a:cubicBezTo>
                <a:cubicBezTo>
                  <a:pt x="120502" y="351454"/>
                  <a:pt x="51391" y="252217"/>
                  <a:pt x="53163" y="219433"/>
                </a:cubicBezTo>
                <a:cubicBezTo>
                  <a:pt x="54935" y="186649"/>
                  <a:pt x="111642" y="213231"/>
                  <a:pt x="122274" y="176903"/>
                </a:cubicBezTo>
                <a:cubicBezTo>
                  <a:pt x="132906" y="140575"/>
                  <a:pt x="108098" y="13871"/>
                  <a:pt x="116958" y="1466"/>
                </a:cubicBezTo>
                <a:cubicBezTo>
                  <a:pt x="125818" y="-10939"/>
                  <a:pt x="147083" y="58173"/>
                  <a:pt x="175437" y="102475"/>
                </a:cubicBezTo>
                <a:cubicBezTo>
                  <a:pt x="203791" y="146777"/>
                  <a:pt x="261384" y="238927"/>
                  <a:pt x="287079" y="267280"/>
                </a:cubicBezTo>
                <a:cubicBezTo>
                  <a:pt x="312774" y="295633"/>
                  <a:pt x="322521" y="258419"/>
                  <a:pt x="329609" y="272596"/>
                </a:cubicBezTo>
                <a:cubicBezTo>
                  <a:pt x="336697" y="286773"/>
                  <a:pt x="335811" y="324873"/>
                  <a:pt x="329609" y="352340"/>
                </a:cubicBezTo>
                <a:cubicBezTo>
                  <a:pt x="323407" y="379807"/>
                  <a:pt x="281763" y="420566"/>
                  <a:pt x="292395" y="437401"/>
                </a:cubicBezTo>
                <a:cubicBezTo>
                  <a:pt x="303027" y="454236"/>
                  <a:pt x="363278" y="458665"/>
                  <a:pt x="393404" y="453349"/>
                </a:cubicBezTo>
                <a:cubicBezTo>
                  <a:pt x="423530" y="448033"/>
                  <a:pt x="448340" y="416135"/>
                  <a:pt x="473149" y="405503"/>
                </a:cubicBezTo>
                <a:cubicBezTo>
                  <a:pt x="497958" y="394871"/>
                  <a:pt x="519223" y="393098"/>
                  <a:pt x="542260" y="389554"/>
                </a:cubicBezTo>
                <a:cubicBezTo>
                  <a:pt x="565297" y="386010"/>
                  <a:pt x="585677" y="404617"/>
                  <a:pt x="611372" y="384238"/>
                </a:cubicBezTo>
                <a:cubicBezTo>
                  <a:pt x="637067" y="363859"/>
                  <a:pt x="668079" y="285001"/>
                  <a:pt x="696432" y="267280"/>
                </a:cubicBezTo>
                <a:cubicBezTo>
                  <a:pt x="724786" y="249559"/>
                  <a:pt x="777063" y="292975"/>
                  <a:pt x="781493" y="277912"/>
                </a:cubicBezTo>
                <a:cubicBezTo>
                  <a:pt x="785923" y="262849"/>
                  <a:pt x="754026" y="205256"/>
                  <a:pt x="723014" y="176903"/>
                </a:cubicBezTo>
                <a:cubicBezTo>
                  <a:pt x="692002" y="148550"/>
                  <a:pt x="614916" y="128170"/>
                  <a:pt x="595423" y="107791"/>
                </a:cubicBezTo>
                <a:cubicBezTo>
                  <a:pt x="575930" y="87412"/>
                  <a:pt x="568842" y="62602"/>
                  <a:pt x="606056" y="54628"/>
                </a:cubicBezTo>
                <a:cubicBezTo>
                  <a:pt x="643270" y="46654"/>
                  <a:pt x="762000" y="42224"/>
                  <a:pt x="818707" y="59945"/>
                </a:cubicBezTo>
                <a:cubicBezTo>
                  <a:pt x="875414" y="77666"/>
                  <a:pt x="917057" y="141461"/>
                  <a:pt x="946297" y="160954"/>
                </a:cubicBezTo>
                <a:cubicBezTo>
                  <a:pt x="975537" y="180447"/>
                  <a:pt x="987056" y="157410"/>
                  <a:pt x="994144" y="176903"/>
                </a:cubicBezTo>
                <a:cubicBezTo>
                  <a:pt x="1001232" y="196396"/>
                  <a:pt x="971107" y="242470"/>
                  <a:pt x="988828" y="277912"/>
                </a:cubicBezTo>
                <a:cubicBezTo>
                  <a:pt x="1006549" y="313354"/>
                  <a:pt x="1082749" y="354998"/>
                  <a:pt x="1100470" y="389554"/>
                </a:cubicBezTo>
                <a:cubicBezTo>
                  <a:pt x="1118191" y="424110"/>
                  <a:pt x="1081862" y="471070"/>
                  <a:pt x="1095153" y="485247"/>
                </a:cubicBezTo>
                <a:cubicBezTo>
                  <a:pt x="1108444" y="499424"/>
                  <a:pt x="1166037" y="493222"/>
                  <a:pt x="1180214" y="474615"/>
                </a:cubicBezTo>
                <a:cubicBezTo>
                  <a:pt x="1194391" y="456008"/>
                  <a:pt x="1166037" y="397528"/>
                  <a:pt x="1180214" y="373605"/>
                </a:cubicBezTo>
                <a:cubicBezTo>
                  <a:pt x="1194391" y="349682"/>
                  <a:pt x="1260844" y="354998"/>
                  <a:pt x="1265274" y="331075"/>
                </a:cubicBezTo>
                <a:cubicBezTo>
                  <a:pt x="1269704" y="307152"/>
                  <a:pt x="1213883" y="255761"/>
                  <a:pt x="1206795" y="230066"/>
                </a:cubicBezTo>
                <a:cubicBezTo>
                  <a:pt x="1199707" y="204371"/>
                  <a:pt x="1210339" y="207029"/>
                  <a:pt x="1222744" y="176903"/>
                </a:cubicBezTo>
                <a:cubicBezTo>
                  <a:pt x="1235149" y="146777"/>
                  <a:pt x="1259072" y="60831"/>
                  <a:pt x="1281223" y="49312"/>
                </a:cubicBezTo>
                <a:cubicBezTo>
                  <a:pt x="1303374" y="37793"/>
                  <a:pt x="1353879" y="90956"/>
                  <a:pt x="1355651" y="107791"/>
                </a:cubicBezTo>
                <a:cubicBezTo>
                  <a:pt x="1357423" y="124626"/>
                  <a:pt x="1291856" y="133486"/>
                  <a:pt x="1291856" y="150321"/>
                </a:cubicBezTo>
                <a:cubicBezTo>
                  <a:pt x="1291856" y="167156"/>
                  <a:pt x="1335272" y="199054"/>
                  <a:pt x="1355651" y="208801"/>
                </a:cubicBezTo>
                <a:cubicBezTo>
                  <a:pt x="1376030" y="218548"/>
                  <a:pt x="1391979" y="206143"/>
                  <a:pt x="1414130" y="208801"/>
                </a:cubicBezTo>
                <a:cubicBezTo>
                  <a:pt x="1436281" y="211459"/>
                  <a:pt x="1467293" y="207914"/>
                  <a:pt x="1488558" y="224749"/>
                </a:cubicBezTo>
                <a:cubicBezTo>
                  <a:pt x="1509823" y="241584"/>
                  <a:pt x="1510709" y="290317"/>
                  <a:pt x="1541721" y="309810"/>
                </a:cubicBezTo>
                <a:cubicBezTo>
                  <a:pt x="1572733" y="329303"/>
                  <a:pt x="1649819" y="353227"/>
                  <a:pt x="1674628" y="341708"/>
                </a:cubicBezTo>
                <a:cubicBezTo>
                  <a:pt x="1699437" y="330189"/>
                  <a:pt x="1677285" y="268165"/>
                  <a:pt x="1690576" y="240698"/>
                </a:cubicBezTo>
                <a:cubicBezTo>
                  <a:pt x="1703867" y="213231"/>
                  <a:pt x="1743739" y="168928"/>
                  <a:pt x="1754372" y="176903"/>
                </a:cubicBezTo>
                <a:cubicBezTo>
                  <a:pt x="1765005" y="184877"/>
                  <a:pt x="1757916" y="249559"/>
                  <a:pt x="1754372" y="288545"/>
                </a:cubicBezTo>
                <a:cubicBezTo>
                  <a:pt x="1750828" y="327531"/>
                  <a:pt x="1727791" y="388668"/>
                  <a:pt x="1733107" y="410819"/>
                </a:cubicBezTo>
                <a:cubicBezTo>
                  <a:pt x="1738423" y="432970"/>
                  <a:pt x="1774752" y="424996"/>
                  <a:pt x="1786270" y="421452"/>
                </a:cubicBezTo>
                <a:cubicBezTo>
                  <a:pt x="1797788" y="417908"/>
                  <a:pt x="1787155" y="393984"/>
                  <a:pt x="1802218" y="389554"/>
                </a:cubicBezTo>
                <a:cubicBezTo>
                  <a:pt x="1817281" y="385124"/>
                  <a:pt x="1860697" y="401072"/>
                  <a:pt x="1876646" y="394870"/>
                </a:cubicBezTo>
                <a:cubicBezTo>
                  <a:pt x="1892595" y="388668"/>
                  <a:pt x="1885506" y="353226"/>
                  <a:pt x="1897911" y="352340"/>
                </a:cubicBezTo>
                <a:cubicBezTo>
                  <a:pt x="1910316" y="351454"/>
                  <a:pt x="1955504" y="363859"/>
                  <a:pt x="1951074" y="389554"/>
                </a:cubicBezTo>
                <a:cubicBezTo>
                  <a:pt x="1946644" y="415249"/>
                  <a:pt x="1870444" y="483475"/>
                  <a:pt x="1871330" y="506512"/>
                </a:cubicBezTo>
                <a:cubicBezTo>
                  <a:pt x="1872216" y="529549"/>
                  <a:pt x="1939555" y="507398"/>
                  <a:pt x="1956390" y="527777"/>
                </a:cubicBezTo>
                <a:cubicBezTo>
                  <a:pt x="1973225" y="548156"/>
                  <a:pt x="1956390" y="616382"/>
                  <a:pt x="1972339" y="628787"/>
                </a:cubicBezTo>
                <a:cubicBezTo>
                  <a:pt x="1988288" y="641192"/>
                  <a:pt x="2042337" y="628787"/>
                  <a:pt x="2052083" y="602205"/>
                </a:cubicBezTo>
                <a:cubicBezTo>
                  <a:pt x="2061830" y="575624"/>
                  <a:pt x="2018413" y="502082"/>
                  <a:pt x="2030818" y="469298"/>
                </a:cubicBezTo>
                <a:cubicBezTo>
                  <a:pt x="2043223" y="436514"/>
                  <a:pt x="2127397" y="438287"/>
                  <a:pt x="2126511" y="405503"/>
                </a:cubicBezTo>
                <a:cubicBezTo>
                  <a:pt x="2125625" y="372719"/>
                  <a:pt x="2028160" y="292975"/>
                  <a:pt x="2025502" y="272596"/>
                </a:cubicBezTo>
                <a:cubicBezTo>
                  <a:pt x="2022844" y="252217"/>
                  <a:pt x="2097272" y="267279"/>
                  <a:pt x="2110563" y="283228"/>
                </a:cubicBezTo>
                <a:cubicBezTo>
                  <a:pt x="2123854" y="299177"/>
                  <a:pt x="2083981" y="343480"/>
                  <a:pt x="2105246" y="368289"/>
                </a:cubicBezTo>
                <a:cubicBezTo>
                  <a:pt x="2126511" y="393098"/>
                  <a:pt x="2215116" y="435628"/>
                  <a:pt x="2238153" y="432084"/>
                </a:cubicBezTo>
                <a:cubicBezTo>
                  <a:pt x="2261190" y="428540"/>
                  <a:pt x="2232837" y="348796"/>
                  <a:pt x="2243470" y="347024"/>
                </a:cubicBezTo>
                <a:cubicBezTo>
                  <a:pt x="2254103" y="345252"/>
                  <a:pt x="2285114" y="422338"/>
                  <a:pt x="2301949" y="421452"/>
                </a:cubicBezTo>
                <a:cubicBezTo>
                  <a:pt x="2318784" y="420566"/>
                  <a:pt x="2328530" y="365631"/>
                  <a:pt x="2344479" y="341708"/>
                </a:cubicBezTo>
                <a:cubicBezTo>
                  <a:pt x="2360428" y="317785"/>
                  <a:pt x="2375491" y="285000"/>
                  <a:pt x="2397642" y="277912"/>
                </a:cubicBezTo>
                <a:cubicBezTo>
                  <a:pt x="2419793" y="270824"/>
                  <a:pt x="2474728" y="285886"/>
                  <a:pt x="2477386" y="299177"/>
                </a:cubicBezTo>
                <a:cubicBezTo>
                  <a:pt x="2480044" y="312468"/>
                  <a:pt x="2415362" y="336391"/>
                  <a:pt x="2413590" y="357656"/>
                </a:cubicBezTo>
                <a:cubicBezTo>
                  <a:pt x="2411818" y="378921"/>
                  <a:pt x="2454348" y="420566"/>
                  <a:pt x="2466753" y="426768"/>
                </a:cubicBezTo>
                <a:cubicBezTo>
                  <a:pt x="2479158" y="432970"/>
                  <a:pt x="2483588" y="413920"/>
                  <a:pt x="2488018" y="394870"/>
                </a:cubicBezTo>
              </a:path>
            </a:pathLst>
          </a:custGeom>
          <a:noFill/>
          <a:ln w="28575">
            <a:gradFill>
              <a:gsLst>
                <a:gs pos="0">
                  <a:srgbClr val="FF660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EEF4543-5E7C-B661-585A-F8DEDC7012EA}"/>
              </a:ext>
            </a:extLst>
          </p:cNvPr>
          <p:cNvSpPr/>
          <p:nvPr/>
        </p:nvSpPr>
        <p:spPr>
          <a:xfrm>
            <a:off x="492602" y="1466087"/>
            <a:ext cx="4038125" cy="4044353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BA6170D-ECF2-A66B-3164-7B1ABD6D9E47}"/>
              </a:ext>
            </a:extLst>
          </p:cNvPr>
          <p:cNvGrpSpPr/>
          <p:nvPr/>
        </p:nvGrpSpPr>
        <p:grpSpPr>
          <a:xfrm>
            <a:off x="546570" y="1556475"/>
            <a:ext cx="744948" cy="3929630"/>
            <a:chOff x="546570" y="1556475"/>
            <a:chExt cx="744948" cy="392963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8B0A2E2-EF03-6EAC-DF04-6E9F40E8B986}"/>
                </a:ext>
              </a:extLst>
            </p:cNvPr>
            <p:cNvSpPr txBox="1"/>
            <p:nvPr/>
          </p:nvSpPr>
          <p:spPr>
            <a:xfrm>
              <a:off x="546570" y="5116773"/>
              <a:ext cx="744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water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0BC7C1D-A425-3D50-1E3D-BEB742EF49A2}"/>
                </a:ext>
              </a:extLst>
            </p:cNvPr>
            <p:cNvSpPr txBox="1"/>
            <p:nvPr/>
          </p:nvSpPr>
          <p:spPr>
            <a:xfrm>
              <a:off x="546570" y="1556475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air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DB3060D-C074-ED60-C21F-3442018811A2}"/>
              </a:ext>
            </a:extLst>
          </p:cNvPr>
          <p:cNvGrpSpPr/>
          <p:nvPr/>
        </p:nvGrpSpPr>
        <p:grpSpPr>
          <a:xfrm>
            <a:off x="2278391" y="5955805"/>
            <a:ext cx="2023534" cy="749779"/>
            <a:chOff x="5320646" y="588218"/>
            <a:chExt cx="2023534" cy="7497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A6D04E0-4750-BDC2-F5B9-0A7A228A99B9}"/>
                    </a:ext>
                  </a:extLst>
                </p:cNvPr>
                <p:cNvSpPr txBox="1"/>
                <p:nvPr/>
              </p:nvSpPr>
              <p:spPr>
                <a:xfrm>
                  <a:off x="5412481" y="588218"/>
                  <a:ext cx="18398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𝑎𝑖𝑟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𝑤𝑎𝑡𝑒𝑟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A6D04E0-4750-BDC2-F5B9-0A7A228A99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2481" y="588218"/>
                  <a:ext cx="183986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980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3661B4-79BA-FF79-B3D2-193B85A9C1FE}"/>
                </a:ext>
              </a:extLst>
            </p:cNvPr>
            <p:cNvSpPr txBox="1"/>
            <p:nvPr/>
          </p:nvSpPr>
          <p:spPr>
            <a:xfrm>
              <a:off x="5452812" y="999443"/>
              <a:ext cx="1799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noProof="0" dirty="0"/>
                <a:t>Capillary pressure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030469E-3C44-75E9-6124-759B4A71A49B}"/>
                </a:ext>
              </a:extLst>
            </p:cNvPr>
            <p:cNvCxnSpPr/>
            <p:nvPr/>
          </p:nvCxnSpPr>
          <p:spPr>
            <a:xfrm>
              <a:off x="5320646" y="991575"/>
              <a:ext cx="2023534" cy="0"/>
            </a:xfrm>
            <a:prstGeom prst="line">
              <a:avLst/>
            </a:prstGeom>
            <a:ln w="127000">
              <a:gradFill>
                <a:gsLst>
                  <a:gs pos="0">
                    <a:srgbClr val="FFFF00"/>
                  </a:gs>
                  <a:gs pos="100000">
                    <a:srgbClr val="FF6600"/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FA7533-2B68-1A68-FB06-660DEB15EBFA}"/>
              </a:ext>
            </a:extLst>
          </p:cNvPr>
          <p:cNvGrpSpPr/>
          <p:nvPr/>
        </p:nvGrpSpPr>
        <p:grpSpPr>
          <a:xfrm>
            <a:off x="154039" y="3284942"/>
            <a:ext cx="4369468" cy="1055508"/>
            <a:chOff x="7086105" y="1744123"/>
            <a:chExt cx="2766358" cy="66825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09C2280-88BE-F7AB-AF49-20496E4B5FA3}"/>
                </a:ext>
              </a:extLst>
            </p:cNvPr>
            <p:cNvCxnSpPr/>
            <p:nvPr/>
          </p:nvCxnSpPr>
          <p:spPr>
            <a:xfrm>
              <a:off x="7300455" y="1744123"/>
              <a:ext cx="252360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F6AEA90-C4F0-876B-2AC2-1E808753EBCB}"/>
                </a:ext>
              </a:extLst>
            </p:cNvPr>
            <p:cNvCxnSpPr/>
            <p:nvPr/>
          </p:nvCxnSpPr>
          <p:spPr>
            <a:xfrm>
              <a:off x="7328854" y="2407567"/>
              <a:ext cx="252360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74D01EA-B91B-EBE7-E19C-6329DAE9502A}"/>
                    </a:ext>
                  </a:extLst>
                </p:cNvPr>
                <p:cNvSpPr txBox="1"/>
                <p:nvPr/>
              </p:nvSpPr>
              <p:spPr>
                <a:xfrm>
                  <a:off x="7086105" y="1973499"/>
                  <a:ext cx="16854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74D01EA-B91B-EBE7-E19C-6329DAE950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6105" y="1973499"/>
                  <a:ext cx="16854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6818" r="-2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74C6874-4F8A-DFD3-C2E7-AB9EEFEDE0B6}"/>
                </a:ext>
              </a:extLst>
            </p:cNvPr>
            <p:cNvCxnSpPr>
              <a:cxnSpLocks/>
            </p:cNvCxnSpPr>
            <p:nvPr/>
          </p:nvCxnSpPr>
          <p:spPr>
            <a:xfrm>
              <a:off x="7100356" y="1761696"/>
              <a:ext cx="0" cy="650681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14F48C3-F0F0-F482-A2D8-10F2D0BDA666}"/>
              </a:ext>
            </a:extLst>
          </p:cNvPr>
          <p:cNvGrpSpPr/>
          <p:nvPr/>
        </p:nvGrpSpPr>
        <p:grpSpPr>
          <a:xfrm>
            <a:off x="483756" y="5798774"/>
            <a:ext cx="1667945" cy="353501"/>
            <a:chOff x="4663005" y="5409905"/>
            <a:chExt cx="1667945" cy="35350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B122DAC-EE92-EB99-8A57-D0A86162E8C9}"/>
                </a:ext>
              </a:extLst>
            </p:cNvPr>
            <p:cNvCxnSpPr>
              <a:cxnSpLocks/>
            </p:cNvCxnSpPr>
            <p:nvPr/>
          </p:nvCxnSpPr>
          <p:spPr>
            <a:xfrm>
              <a:off x="4663005" y="5409905"/>
              <a:ext cx="1667945" cy="0"/>
            </a:xfrm>
            <a:prstGeom prst="line">
              <a:avLst/>
            </a:prstGeom>
            <a:ln w="152400">
              <a:gradFill>
                <a:gsLst>
                  <a:gs pos="50000">
                    <a:schemeClr val="tx2">
                      <a:lumMod val="25000"/>
                      <a:lumOff val="7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tx2"/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751F396-421D-5F1A-0DA9-731E8C50CBFF}"/>
                </a:ext>
              </a:extLst>
            </p:cNvPr>
            <p:cNvSpPr txBox="1"/>
            <p:nvPr/>
          </p:nvSpPr>
          <p:spPr>
            <a:xfrm>
              <a:off x="4734268" y="5424852"/>
              <a:ext cx="15254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noProof="0" dirty="0"/>
                <a:t>Water pressure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5603EB6-DD2B-72B3-BC64-3E0B6630FC93}"/>
                  </a:ext>
                </a:extLst>
              </p:cNvPr>
              <p:cNvSpPr txBox="1"/>
              <p:nvPr/>
            </p:nvSpPr>
            <p:spPr>
              <a:xfrm>
                <a:off x="3451276" y="3345631"/>
                <a:ext cx="3817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5603EB6-DD2B-72B3-BC64-3E0B6630FC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276" y="3345631"/>
                <a:ext cx="381771" cy="276999"/>
              </a:xfrm>
              <a:prstGeom prst="rect">
                <a:avLst/>
              </a:prstGeom>
              <a:blipFill>
                <a:blip r:embed="rId8"/>
                <a:stretch>
                  <a:fillRect l="-14286" r="-317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5" name="Rectangle 374">
            <a:extLst>
              <a:ext uri="{FF2B5EF4-FFF2-40B4-BE49-F238E27FC236}">
                <a16:creationId xmlns:a16="http://schemas.microsoft.com/office/drawing/2014/main" id="{C55C807C-10B3-31B3-67F2-2A136AB4539B}"/>
              </a:ext>
            </a:extLst>
          </p:cNvPr>
          <p:cNvSpPr/>
          <p:nvPr/>
        </p:nvSpPr>
        <p:spPr>
          <a:xfrm>
            <a:off x="220977" y="5694898"/>
            <a:ext cx="4206483" cy="108411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E738D997-196D-37F0-3EEA-7263DE600D80}"/>
              </a:ext>
            </a:extLst>
          </p:cNvPr>
          <p:cNvSpPr txBox="1"/>
          <p:nvPr/>
        </p:nvSpPr>
        <p:spPr>
          <a:xfrm>
            <a:off x="4738993" y="4879351"/>
            <a:ext cx="2165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Pore network: network of sites (pores) connected by bonds (pore throats)</a:t>
            </a:r>
          </a:p>
        </p:txBody>
      </p: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174E1E5B-B2B9-B18D-79C6-014D5EFFA56A}"/>
              </a:ext>
            </a:extLst>
          </p:cNvPr>
          <p:cNvGrpSpPr/>
          <p:nvPr/>
        </p:nvGrpSpPr>
        <p:grpSpPr>
          <a:xfrm>
            <a:off x="4884874" y="3293076"/>
            <a:ext cx="1854346" cy="1473774"/>
            <a:chOff x="5415925" y="4244167"/>
            <a:chExt cx="1854346" cy="1473774"/>
          </a:xfrm>
        </p:grpSpPr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ED77FF60-F589-C7CF-594F-F70EE71450C9}"/>
                </a:ext>
              </a:extLst>
            </p:cNvPr>
            <p:cNvCxnSpPr>
              <a:cxnSpLocks/>
              <a:stCxn id="512" idx="0"/>
              <a:endCxn id="513" idx="3"/>
            </p:cNvCxnSpPr>
            <p:nvPr/>
          </p:nvCxnSpPr>
          <p:spPr>
            <a:xfrm flipV="1">
              <a:off x="5415925" y="4719627"/>
              <a:ext cx="15742" cy="13208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66DBE54A-16D0-9924-0BCD-A02882B7A5DD}"/>
                </a:ext>
              </a:extLst>
            </p:cNvPr>
            <p:cNvCxnSpPr>
              <a:cxnSpLocks/>
              <a:stCxn id="513" idx="6"/>
              <a:endCxn id="508" idx="2"/>
            </p:cNvCxnSpPr>
            <p:nvPr/>
          </p:nvCxnSpPr>
          <p:spPr>
            <a:xfrm flipV="1">
              <a:off x="5490569" y="4597814"/>
              <a:ext cx="218500" cy="97415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6ED3AAB5-AF3D-FFF6-73C0-396D127D94A3}"/>
                </a:ext>
              </a:extLst>
            </p:cNvPr>
            <p:cNvCxnSpPr>
              <a:cxnSpLocks/>
              <a:stCxn id="508" idx="0"/>
              <a:endCxn id="509" idx="4"/>
            </p:cNvCxnSpPr>
            <p:nvPr/>
          </p:nvCxnSpPr>
          <p:spPr>
            <a:xfrm flipV="1">
              <a:off x="5743573" y="4447183"/>
              <a:ext cx="26594" cy="11612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3C4344E7-A466-D2AE-F29C-6D6E701392D7}"/>
                </a:ext>
              </a:extLst>
            </p:cNvPr>
            <p:cNvCxnSpPr>
              <a:cxnSpLocks/>
              <a:stCxn id="509" idx="7"/>
              <a:endCxn id="510" idx="3"/>
            </p:cNvCxnSpPr>
            <p:nvPr/>
          </p:nvCxnSpPr>
          <p:spPr>
            <a:xfrm flipV="1">
              <a:off x="5794565" y="4244167"/>
              <a:ext cx="277037" cy="14411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9F0BBF34-8DA9-4D7A-2531-43D1373166BB}"/>
                </a:ext>
              </a:extLst>
            </p:cNvPr>
            <p:cNvCxnSpPr>
              <a:cxnSpLocks/>
              <a:stCxn id="510" idx="4"/>
              <a:endCxn id="497" idx="0"/>
            </p:cNvCxnSpPr>
            <p:nvPr/>
          </p:nvCxnSpPr>
          <p:spPr>
            <a:xfrm>
              <a:off x="6096000" y="4254273"/>
              <a:ext cx="114573" cy="36631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38541F91-F824-34E9-F60B-D37E5BE7F660}"/>
                </a:ext>
              </a:extLst>
            </p:cNvPr>
            <p:cNvCxnSpPr>
              <a:cxnSpLocks/>
              <a:stCxn id="508" idx="5"/>
              <a:endCxn id="496" idx="2"/>
            </p:cNvCxnSpPr>
            <p:nvPr/>
          </p:nvCxnSpPr>
          <p:spPr>
            <a:xfrm>
              <a:off x="5767971" y="4622212"/>
              <a:ext cx="131434" cy="118102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50BB3696-BC18-DC1A-4ACB-225B14BC2C6C}"/>
                </a:ext>
              </a:extLst>
            </p:cNvPr>
            <p:cNvCxnSpPr>
              <a:cxnSpLocks/>
              <a:stCxn id="496" idx="6"/>
              <a:endCxn id="497" idx="3"/>
            </p:cNvCxnSpPr>
            <p:nvPr/>
          </p:nvCxnSpPr>
          <p:spPr>
            <a:xfrm flipV="1">
              <a:off x="5968413" y="4679489"/>
              <a:ext cx="217762" cy="60825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0AEE18FF-5943-C294-2B12-1A0F7ACED0E6}"/>
                </a:ext>
              </a:extLst>
            </p:cNvPr>
            <p:cNvCxnSpPr>
              <a:cxnSpLocks/>
              <a:stCxn id="496" idx="4"/>
              <a:endCxn id="504" idx="0"/>
            </p:cNvCxnSpPr>
            <p:nvPr/>
          </p:nvCxnSpPr>
          <p:spPr>
            <a:xfrm flipH="1">
              <a:off x="5839175" y="4774818"/>
              <a:ext cx="94734" cy="22854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14F65074-4A7A-F96B-4120-062897243E3F}"/>
                </a:ext>
              </a:extLst>
            </p:cNvPr>
            <p:cNvCxnSpPr>
              <a:cxnSpLocks/>
              <a:stCxn id="512" idx="5"/>
              <a:endCxn id="511" idx="1"/>
            </p:cNvCxnSpPr>
            <p:nvPr/>
          </p:nvCxnSpPr>
          <p:spPr>
            <a:xfrm>
              <a:off x="5440323" y="4910617"/>
              <a:ext cx="87979" cy="137359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F0C21FB7-38EF-8D1C-D77F-FF677CAF4736}"/>
                </a:ext>
              </a:extLst>
            </p:cNvPr>
            <p:cNvCxnSpPr>
              <a:cxnSpLocks/>
              <a:stCxn id="511" idx="6"/>
              <a:endCxn id="504" idx="2"/>
            </p:cNvCxnSpPr>
            <p:nvPr/>
          </p:nvCxnSpPr>
          <p:spPr>
            <a:xfrm flipV="1">
              <a:off x="5587204" y="5037870"/>
              <a:ext cx="217467" cy="3450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657302F0-6601-0839-BDF7-B291FC3A8E45}"/>
                </a:ext>
              </a:extLst>
            </p:cNvPr>
            <p:cNvCxnSpPr>
              <a:cxnSpLocks/>
              <a:stCxn id="516" idx="4"/>
              <a:endCxn id="491" idx="0"/>
            </p:cNvCxnSpPr>
            <p:nvPr/>
          </p:nvCxnSpPr>
          <p:spPr>
            <a:xfrm>
              <a:off x="6157503" y="5164211"/>
              <a:ext cx="18566" cy="9403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C7AF3004-AB3E-002C-07E7-AA079E5C1F03}"/>
                </a:ext>
              </a:extLst>
            </p:cNvPr>
            <p:cNvCxnSpPr>
              <a:cxnSpLocks/>
              <a:stCxn id="491" idx="3"/>
              <a:endCxn id="490" idx="0"/>
            </p:cNvCxnSpPr>
            <p:nvPr/>
          </p:nvCxnSpPr>
          <p:spPr>
            <a:xfrm flipH="1">
              <a:off x="6088495" y="5317151"/>
              <a:ext cx="63176" cy="21902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>
              <a:extLst>
                <a:ext uri="{FF2B5EF4-FFF2-40B4-BE49-F238E27FC236}">
                  <a16:creationId xmlns:a16="http://schemas.microsoft.com/office/drawing/2014/main" id="{3C401869-F2D3-5F73-6B17-7B23B44FF8ED}"/>
                </a:ext>
              </a:extLst>
            </p:cNvPr>
            <p:cNvCxnSpPr>
              <a:cxnSpLocks/>
              <a:stCxn id="516" idx="7"/>
              <a:endCxn id="495" idx="4"/>
            </p:cNvCxnSpPr>
            <p:nvPr/>
          </p:nvCxnSpPr>
          <p:spPr>
            <a:xfrm flipV="1">
              <a:off x="6181901" y="4983185"/>
              <a:ext cx="138457" cy="12212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D36A89AF-0D59-C4E3-EC88-8EA641C8D1F3}"/>
                </a:ext>
              </a:extLst>
            </p:cNvPr>
            <p:cNvCxnSpPr>
              <a:cxnSpLocks/>
              <a:stCxn id="497" idx="5"/>
              <a:endCxn id="495" idx="0"/>
            </p:cNvCxnSpPr>
            <p:nvPr/>
          </p:nvCxnSpPr>
          <p:spPr>
            <a:xfrm>
              <a:off x="6234971" y="4679489"/>
              <a:ext cx="85387" cy="23468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44394F60-A0ED-AC26-6A73-7B264918C289}"/>
                </a:ext>
              </a:extLst>
            </p:cNvPr>
            <p:cNvCxnSpPr>
              <a:cxnSpLocks/>
              <a:stCxn id="495" idx="6"/>
              <a:endCxn id="494" idx="2"/>
            </p:cNvCxnSpPr>
            <p:nvPr/>
          </p:nvCxnSpPr>
          <p:spPr>
            <a:xfrm>
              <a:off x="6354862" y="4948681"/>
              <a:ext cx="140245" cy="1172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B7318D9E-904C-F301-5979-FCE9B9AB9511}"/>
                </a:ext>
              </a:extLst>
            </p:cNvPr>
            <p:cNvCxnSpPr>
              <a:cxnSpLocks/>
              <a:stCxn id="492" idx="2"/>
              <a:endCxn id="491" idx="6"/>
            </p:cNvCxnSpPr>
            <p:nvPr/>
          </p:nvCxnSpPr>
          <p:spPr>
            <a:xfrm flipH="1" flipV="1">
              <a:off x="6210573" y="5292753"/>
              <a:ext cx="241337" cy="5724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8EBF8026-2FE1-8A70-DAFB-BCB7A6154627}"/>
                </a:ext>
              </a:extLst>
            </p:cNvPr>
            <p:cNvCxnSpPr>
              <a:cxnSpLocks/>
              <a:stCxn id="493" idx="1"/>
              <a:endCxn id="494" idx="5"/>
            </p:cNvCxnSpPr>
            <p:nvPr/>
          </p:nvCxnSpPr>
          <p:spPr>
            <a:xfrm flipH="1" flipV="1">
              <a:off x="6554009" y="4974251"/>
              <a:ext cx="90350" cy="16968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58E901F4-C595-42B8-E964-8A6AD963C466}"/>
                </a:ext>
              </a:extLst>
            </p:cNvPr>
            <p:cNvCxnSpPr>
              <a:cxnSpLocks/>
              <a:stCxn id="492" idx="6"/>
              <a:endCxn id="493" idx="3"/>
            </p:cNvCxnSpPr>
            <p:nvPr/>
          </p:nvCxnSpPr>
          <p:spPr>
            <a:xfrm flipV="1">
              <a:off x="6520918" y="5192735"/>
              <a:ext cx="123441" cy="157266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129D8B2A-E8B6-EB1F-7967-098CE6B87F80}"/>
                </a:ext>
              </a:extLst>
            </p:cNvPr>
            <p:cNvCxnSpPr>
              <a:cxnSpLocks/>
              <a:stCxn id="498" idx="1"/>
              <a:endCxn id="492" idx="4"/>
            </p:cNvCxnSpPr>
            <p:nvPr/>
          </p:nvCxnSpPr>
          <p:spPr>
            <a:xfrm flipH="1" flipV="1">
              <a:off x="6486414" y="5384505"/>
              <a:ext cx="32381" cy="183501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31147A50-8B25-9BF9-3541-BED1D2EB3F4E}"/>
                </a:ext>
              </a:extLst>
            </p:cNvPr>
            <p:cNvCxnSpPr>
              <a:cxnSpLocks/>
              <a:stCxn id="499" idx="7"/>
              <a:endCxn id="498" idx="2"/>
            </p:cNvCxnSpPr>
            <p:nvPr/>
          </p:nvCxnSpPr>
          <p:spPr>
            <a:xfrm flipV="1">
              <a:off x="6278171" y="5592404"/>
              <a:ext cx="230518" cy="12553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44D051C1-10A6-8821-D192-70FEDAAB650E}"/>
                </a:ext>
              </a:extLst>
            </p:cNvPr>
            <p:cNvCxnSpPr>
              <a:cxnSpLocks/>
              <a:stCxn id="499" idx="1"/>
              <a:endCxn id="490" idx="5"/>
            </p:cNvCxnSpPr>
            <p:nvPr/>
          </p:nvCxnSpPr>
          <p:spPr>
            <a:xfrm flipH="1" flipV="1">
              <a:off x="6112893" y="5595077"/>
              <a:ext cx="116482" cy="12286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7E68686B-C4EA-BA19-0E49-FAC4884DCD32}"/>
                </a:ext>
              </a:extLst>
            </p:cNvPr>
            <p:cNvCxnSpPr>
              <a:cxnSpLocks/>
              <a:stCxn id="500" idx="2"/>
              <a:endCxn id="493" idx="6"/>
            </p:cNvCxnSpPr>
            <p:nvPr/>
          </p:nvCxnSpPr>
          <p:spPr>
            <a:xfrm flipH="1" flipV="1">
              <a:off x="6703261" y="5168337"/>
              <a:ext cx="107946" cy="10275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3478F387-DD4F-0246-C9BB-B5CA73EAFACE}"/>
                </a:ext>
              </a:extLst>
            </p:cNvPr>
            <p:cNvCxnSpPr>
              <a:cxnSpLocks/>
              <a:stCxn id="503" idx="3"/>
              <a:endCxn id="494" idx="7"/>
            </p:cNvCxnSpPr>
            <p:nvPr/>
          </p:nvCxnSpPr>
          <p:spPr>
            <a:xfrm flipH="1">
              <a:off x="6554009" y="4730208"/>
              <a:ext cx="110010" cy="19524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F2EDCCB4-27BF-0B11-1B37-EE97D75710BD}"/>
                </a:ext>
              </a:extLst>
            </p:cNvPr>
            <p:cNvCxnSpPr>
              <a:cxnSpLocks/>
              <a:stCxn id="503" idx="1"/>
              <a:endCxn id="502" idx="5"/>
            </p:cNvCxnSpPr>
            <p:nvPr/>
          </p:nvCxnSpPr>
          <p:spPr>
            <a:xfrm flipH="1" flipV="1">
              <a:off x="6578286" y="4543734"/>
              <a:ext cx="85733" cy="13767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EA8F31A8-6241-D6D9-545E-404A701CA76F}"/>
                </a:ext>
              </a:extLst>
            </p:cNvPr>
            <p:cNvCxnSpPr>
              <a:cxnSpLocks/>
              <a:stCxn id="502" idx="3"/>
              <a:endCxn id="497" idx="7"/>
            </p:cNvCxnSpPr>
            <p:nvPr/>
          </p:nvCxnSpPr>
          <p:spPr>
            <a:xfrm flipH="1">
              <a:off x="6234971" y="4543734"/>
              <a:ext cx="294519" cy="86959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72984AD5-9268-023D-AC46-71015217453E}"/>
                </a:ext>
              </a:extLst>
            </p:cNvPr>
            <p:cNvCxnSpPr>
              <a:cxnSpLocks/>
              <a:stCxn id="501" idx="0"/>
              <a:endCxn id="517" idx="5"/>
            </p:cNvCxnSpPr>
            <p:nvPr/>
          </p:nvCxnSpPr>
          <p:spPr>
            <a:xfrm flipH="1" flipV="1">
              <a:off x="6912821" y="4767621"/>
              <a:ext cx="70918" cy="161552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591A89BA-6FDE-EDA2-7CBE-6822AC103513}"/>
                </a:ext>
              </a:extLst>
            </p:cNvPr>
            <p:cNvCxnSpPr>
              <a:cxnSpLocks/>
              <a:stCxn id="501" idx="3"/>
              <a:endCxn id="500" idx="7"/>
            </p:cNvCxnSpPr>
            <p:nvPr/>
          </p:nvCxnSpPr>
          <p:spPr>
            <a:xfrm flipH="1">
              <a:off x="6870109" y="4988075"/>
              <a:ext cx="89232" cy="166139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F143B1E4-BB5C-1475-E9F5-4B65414BA8AD}"/>
                </a:ext>
              </a:extLst>
            </p:cNvPr>
            <p:cNvCxnSpPr>
              <a:cxnSpLocks/>
              <a:stCxn id="507" idx="1"/>
              <a:endCxn id="501" idx="6"/>
            </p:cNvCxnSpPr>
            <p:nvPr/>
          </p:nvCxnSpPr>
          <p:spPr>
            <a:xfrm flipH="1" flipV="1">
              <a:off x="7018243" y="4963677"/>
              <a:ext cx="182522" cy="2961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A7D2CCEA-C67D-BBCC-2D72-65C0AE4A2CC8}"/>
                </a:ext>
              </a:extLst>
            </p:cNvPr>
            <p:cNvCxnSpPr>
              <a:cxnSpLocks/>
              <a:stCxn id="506" idx="1"/>
              <a:endCxn id="500" idx="5"/>
            </p:cNvCxnSpPr>
            <p:nvPr/>
          </p:nvCxnSpPr>
          <p:spPr>
            <a:xfrm flipH="1" flipV="1">
              <a:off x="6870109" y="5203010"/>
              <a:ext cx="126816" cy="149722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97033EEA-A6E1-7110-192E-75F7449E582E}"/>
                </a:ext>
              </a:extLst>
            </p:cNvPr>
            <p:cNvCxnSpPr>
              <a:cxnSpLocks/>
              <a:stCxn id="514" idx="0"/>
              <a:endCxn id="506" idx="4"/>
            </p:cNvCxnSpPr>
            <p:nvPr/>
          </p:nvCxnSpPr>
          <p:spPr>
            <a:xfrm flipH="1" flipV="1">
              <a:off x="7021323" y="5411634"/>
              <a:ext cx="10106" cy="11049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AB9F6F3C-A53F-1EC9-1CE8-8A3C967FE0BC}"/>
                </a:ext>
              </a:extLst>
            </p:cNvPr>
            <p:cNvCxnSpPr>
              <a:cxnSpLocks/>
              <a:stCxn id="505" idx="2"/>
              <a:endCxn id="498" idx="5"/>
            </p:cNvCxnSpPr>
            <p:nvPr/>
          </p:nvCxnSpPr>
          <p:spPr>
            <a:xfrm flipH="1" flipV="1">
              <a:off x="6567591" y="5616802"/>
              <a:ext cx="174335" cy="99861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7AE08766-4E62-2D7A-AF11-2BBACAA80534}"/>
                </a:ext>
              </a:extLst>
            </p:cNvPr>
            <p:cNvCxnSpPr>
              <a:cxnSpLocks/>
              <a:stCxn id="514" idx="3"/>
              <a:endCxn id="505" idx="6"/>
            </p:cNvCxnSpPr>
            <p:nvPr/>
          </p:nvCxnSpPr>
          <p:spPr>
            <a:xfrm flipH="1">
              <a:off x="6810934" y="5581033"/>
              <a:ext cx="196097" cy="135630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130FAA75-77C9-707D-DB33-C3FC2765C5D6}"/>
                </a:ext>
              </a:extLst>
            </p:cNvPr>
            <p:cNvCxnSpPr>
              <a:cxnSpLocks/>
              <a:stCxn id="515" idx="3"/>
              <a:endCxn id="506" idx="6"/>
            </p:cNvCxnSpPr>
            <p:nvPr/>
          </p:nvCxnSpPr>
          <p:spPr>
            <a:xfrm flipH="1">
              <a:off x="7055827" y="5255856"/>
              <a:ext cx="190046" cy="12127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2B9A35D7-FD26-7825-D2AC-2474AD83830A}"/>
                </a:ext>
              </a:extLst>
            </p:cNvPr>
            <p:cNvCxnSpPr>
              <a:cxnSpLocks/>
              <a:stCxn id="515" idx="0"/>
              <a:endCxn id="507" idx="4"/>
            </p:cNvCxnSpPr>
            <p:nvPr/>
          </p:nvCxnSpPr>
          <p:spPr>
            <a:xfrm flipH="1" flipV="1">
              <a:off x="7225163" y="5052193"/>
              <a:ext cx="45108" cy="144761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1D3B9A7E-D5E8-E08A-AE0B-116EB36823F5}"/>
                </a:ext>
              </a:extLst>
            </p:cNvPr>
            <p:cNvCxnSpPr>
              <a:cxnSpLocks/>
              <a:stCxn id="517" idx="1"/>
              <a:endCxn id="503" idx="6"/>
            </p:cNvCxnSpPr>
            <p:nvPr/>
          </p:nvCxnSpPr>
          <p:spPr>
            <a:xfrm flipH="1" flipV="1">
              <a:off x="6722921" y="4705810"/>
              <a:ext cx="141104" cy="13015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E3194156-EF0C-23FF-4BED-EF2F9578C141}"/>
                </a:ext>
              </a:extLst>
            </p:cNvPr>
            <p:cNvCxnSpPr>
              <a:cxnSpLocks/>
              <a:stCxn id="516" idx="3"/>
              <a:endCxn id="504" idx="5"/>
            </p:cNvCxnSpPr>
            <p:nvPr/>
          </p:nvCxnSpPr>
          <p:spPr>
            <a:xfrm flipH="1" flipV="1">
              <a:off x="5863573" y="5062268"/>
              <a:ext cx="269532" cy="9183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9" name="Group 488">
            <a:extLst>
              <a:ext uri="{FF2B5EF4-FFF2-40B4-BE49-F238E27FC236}">
                <a16:creationId xmlns:a16="http://schemas.microsoft.com/office/drawing/2014/main" id="{2A17FD9C-8469-D5C3-8060-EC0303B93E12}"/>
              </a:ext>
            </a:extLst>
          </p:cNvPr>
          <p:cNvGrpSpPr/>
          <p:nvPr/>
        </p:nvGrpSpPr>
        <p:grpSpPr>
          <a:xfrm>
            <a:off x="4850370" y="3234174"/>
            <a:ext cx="1923354" cy="1591578"/>
            <a:chOff x="5381421" y="4185265"/>
            <a:chExt cx="1923354" cy="1591578"/>
          </a:xfrm>
        </p:grpSpPr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41922BA5-127F-141D-69B7-92579B488262}"/>
                </a:ext>
              </a:extLst>
            </p:cNvPr>
            <p:cNvSpPr/>
            <p:nvPr/>
          </p:nvSpPr>
          <p:spPr>
            <a:xfrm>
              <a:off x="6053991" y="553617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E4B95336-16E4-186F-919D-B0A9454A0EFC}"/>
                </a:ext>
              </a:extLst>
            </p:cNvPr>
            <p:cNvSpPr/>
            <p:nvPr/>
          </p:nvSpPr>
          <p:spPr>
            <a:xfrm>
              <a:off x="6141565" y="5258249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25291865-0584-C4E2-8EB8-1044A7F9F0CA}"/>
                </a:ext>
              </a:extLst>
            </p:cNvPr>
            <p:cNvSpPr/>
            <p:nvPr/>
          </p:nvSpPr>
          <p:spPr>
            <a:xfrm>
              <a:off x="6451910" y="5315497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FD317A55-11BB-8C43-F4B9-00836A87266A}"/>
                </a:ext>
              </a:extLst>
            </p:cNvPr>
            <p:cNvSpPr/>
            <p:nvPr/>
          </p:nvSpPr>
          <p:spPr>
            <a:xfrm>
              <a:off x="6634253" y="5133833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ABA97F96-28BF-50FF-197A-E97492A696A6}"/>
                </a:ext>
              </a:extLst>
            </p:cNvPr>
            <p:cNvSpPr/>
            <p:nvPr/>
          </p:nvSpPr>
          <p:spPr>
            <a:xfrm>
              <a:off x="6495107" y="4915349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E184AF61-76B3-EE5B-61BA-5A391C8C997C}"/>
                </a:ext>
              </a:extLst>
            </p:cNvPr>
            <p:cNvSpPr/>
            <p:nvPr/>
          </p:nvSpPr>
          <p:spPr>
            <a:xfrm>
              <a:off x="6285854" y="4914177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FC9E6A2C-985F-C575-6F41-CDD5D6CBDE9D}"/>
                </a:ext>
              </a:extLst>
            </p:cNvPr>
            <p:cNvSpPr/>
            <p:nvPr/>
          </p:nvSpPr>
          <p:spPr>
            <a:xfrm>
              <a:off x="5899405" y="4705810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A57E53B7-6FEB-BD17-6C9D-3A5B79508257}"/>
                </a:ext>
              </a:extLst>
            </p:cNvPr>
            <p:cNvSpPr/>
            <p:nvPr/>
          </p:nvSpPr>
          <p:spPr>
            <a:xfrm>
              <a:off x="6176069" y="4620587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758774EB-C395-B85E-92EB-C08B4EC2FC42}"/>
                </a:ext>
              </a:extLst>
            </p:cNvPr>
            <p:cNvSpPr/>
            <p:nvPr/>
          </p:nvSpPr>
          <p:spPr>
            <a:xfrm>
              <a:off x="6508689" y="5557900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BD574332-4567-632C-7877-3AE07766B765}"/>
                </a:ext>
              </a:extLst>
            </p:cNvPr>
            <p:cNvSpPr/>
            <p:nvPr/>
          </p:nvSpPr>
          <p:spPr>
            <a:xfrm>
              <a:off x="6219269" y="570783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3F914727-866B-9E4C-145B-1AFC05F22E47}"/>
                </a:ext>
              </a:extLst>
            </p:cNvPr>
            <p:cNvSpPr/>
            <p:nvPr/>
          </p:nvSpPr>
          <p:spPr>
            <a:xfrm>
              <a:off x="6811207" y="5144108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A529772E-F907-1C74-CFAC-45264C33CBAA}"/>
                </a:ext>
              </a:extLst>
            </p:cNvPr>
            <p:cNvSpPr/>
            <p:nvPr/>
          </p:nvSpPr>
          <p:spPr>
            <a:xfrm>
              <a:off x="6949235" y="4929173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00C85A6B-2058-C1E1-D2A4-9C38F869DE84}"/>
                </a:ext>
              </a:extLst>
            </p:cNvPr>
            <p:cNvSpPr/>
            <p:nvPr/>
          </p:nvSpPr>
          <p:spPr>
            <a:xfrm>
              <a:off x="6519384" y="4484832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C6BAF87F-D6C8-E0DA-8D5B-AE02B94D9374}"/>
                </a:ext>
              </a:extLst>
            </p:cNvPr>
            <p:cNvSpPr/>
            <p:nvPr/>
          </p:nvSpPr>
          <p:spPr>
            <a:xfrm>
              <a:off x="6653913" y="4671306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A23FC58E-8B97-A0F9-69C1-CD58A0EE84F9}"/>
                </a:ext>
              </a:extLst>
            </p:cNvPr>
            <p:cNvSpPr/>
            <p:nvPr/>
          </p:nvSpPr>
          <p:spPr>
            <a:xfrm>
              <a:off x="5804671" y="5003366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6DD83374-BAF7-627B-688B-6C5D65851C0A}"/>
                </a:ext>
              </a:extLst>
            </p:cNvPr>
            <p:cNvSpPr/>
            <p:nvPr/>
          </p:nvSpPr>
          <p:spPr>
            <a:xfrm>
              <a:off x="6741926" y="5682159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56EA05FB-37CA-5EFE-0FEF-9BC9DA60E493}"/>
                </a:ext>
              </a:extLst>
            </p:cNvPr>
            <p:cNvSpPr/>
            <p:nvPr/>
          </p:nvSpPr>
          <p:spPr>
            <a:xfrm>
              <a:off x="6986819" y="5342626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4D4BF819-E0E2-A5E6-9115-C6EE1C33DC0B}"/>
                </a:ext>
              </a:extLst>
            </p:cNvPr>
            <p:cNvSpPr/>
            <p:nvPr/>
          </p:nvSpPr>
          <p:spPr>
            <a:xfrm>
              <a:off x="7190659" y="498318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FFF9707A-2E6C-9EAB-2BE0-7C978BAB0BB5}"/>
                </a:ext>
              </a:extLst>
            </p:cNvPr>
            <p:cNvSpPr/>
            <p:nvPr/>
          </p:nvSpPr>
          <p:spPr>
            <a:xfrm>
              <a:off x="5709069" y="4563310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BCBC8087-BFDA-FB5B-A2BB-501538E310F1}"/>
                </a:ext>
              </a:extLst>
            </p:cNvPr>
            <p:cNvSpPr/>
            <p:nvPr/>
          </p:nvSpPr>
          <p:spPr>
            <a:xfrm>
              <a:off x="5735663" y="437817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6F153A8D-7138-1301-B431-CDE533B9A285}"/>
                </a:ext>
              </a:extLst>
            </p:cNvPr>
            <p:cNvSpPr/>
            <p:nvPr/>
          </p:nvSpPr>
          <p:spPr>
            <a:xfrm>
              <a:off x="6061496" y="418526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BB673605-AC22-F574-48FE-7305D5F1B4D4}"/>
                </a:ext>
              </a:extLst>
            </p:cNvPr>
            <p:cNvSpPr/>
            <p:nvPr/>
          </p:nvSpPr>
          <p:spPr>
            <a:xfrm>
              <a:off x="5518196" y="5037870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AEFC597D-2981-6F49-6679-DEFBD63398FA}"/>
                </a:ext>
              </a:extLst>
            </p:cNvPr>
            <p:cNvSpPr/>
            <p:nvPr/>
          </p:nvSpPr>
          <p:spPr>
            <a:xfrm>
              <a:off x="5381421" y="485171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F28112FF-D505-DCBD-8C28-699EBC60DBAE}"/>
                </a:ext>
              </a:extLst>
            </p:cNvPr>
            <p:cNvSpPr/>
            <p:nvPr/>
          </p:nvSpPr>
          <p:spPr>
            <a:xfrm>
              <a:off x="5421561" y="466072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9549A2C5-5DB9-B72E-C7FA-C7919FEE03D2}"/>
                </a:ext>
              </a:extLst>
            </p:cNvPr>
            <p:cNvSpPr/>
            <p:nvPr/>
          </p:nvSpPr>
          <p:spPr>
            <a:xfrm>
              <a:off x="6996925" y="5522131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61E5ECAF-1B63-A704-2D12-4316CC924C34}"/>
                </a:ext>
              </a:extLst>
            </p:cNvPr>
            <p:cNvSpPr/>
            <p:nvPr/>
          </p:nvSpPr>
          <p:spPr>
            <a:xfrm>
              <a:off x="7235767" y="5196954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EB63B403-1886-5329-2460-0C0F0662A555}"/>
                </a:ext>
              </a:extLst>
            </p:cNvPr>
            <p:cNvSpPr/>
            <p:nvPr/>
          </p:nvSpPr>
          <p:spPr>
            <a:xfrm>
              <a:off x="6122999" y="5095203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D7D29CF1-2BB1-616C-788E-7FC98C4AFAA9}"/>
                </a:ext>
              </a:extLst>
            </p:cNvPr>
            <p:cNvSpPr/>
            <p:nvPr/>
          </p:nvSpPr>
          <p:spPr>
            <a:xfrm>
              <a:off x="6853919" y="4708719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571FCF47-AA25-E4A6-657A-2B9F67426432}"/>
              </a:ext>
            </a:extLst>
          </p:cNvPr>
          <p:cNvGrpSpPr/>
          <p:nvPr/>
        </p:nvGrpSpPr>
        <p:grpSpPr>
          <a:xfrm>
            <a:off x="8487610" y="2799719"/>
            <a:ext cx="1529943" cy="1696420"/>
            <a:chOff x="6651812" y="503267"/>
            <a:chExt cx="1529943" cy="1696420"/>
          </a:xfrm>
          <a:solidFill>
            <a:srgbClr val="FFC000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7" name="Freeform: Shape 526">
                  <a:extLst>
                    <a:ext uri="{FF2B5EF4-FFF2-40B4-BE49-F238E27FC236}">
                      <a16:creationId xmlns:a16="http://schemas.microsoft.com/office/drawing/2014/main" id="{CF76F6F2-BB8E-D6F3-95D8-2C6467F877C2}"/>
                    </a:ext>
                  </a:extLst>
                </p:cNvPr>
                <p:cNvSpPr/>
                <p:nvPr/>
              </p:nvSpPr>
              <p:spPr>
                <a:xfrm>
                  <a:off x="6651812" y="503267"/>
                  <a:ext cx="1253761" cy="1435391"/>
                </a:xfrm>
                <a:custGeom>
                  <a:avLst/>
                  <a:gdLst>
                    <a:gd name="connsiteX0" fmla="*/ 0 w 1253761"/>
                    <a:gd name="connsiteY0" fmla="*/ 1407728 h 1428313"/>
                    <a:gd name="connsiteX1" fmla="*/ 125506 w 1253761"/>
                    <a:gd name="connsiteY1" fmla="*/ 887775 h 1428313"/>
                    <a:gd name="connsiteX2" fmla="*/ 304800 w 1253761"/>
                    <a:gd name="connsiteY2" fmla="*/ 349893 h 1428313"/>
                    <a:gd name="connsiteX3" fmla="*/ 519953 w 1253761"/>
                    <a:gd name="connsiteY3" fmla="*/ 27163 h 1428313"/>
                    <a:gd name="connsiteX4" fmla="*/ 705223 w 1253761"/>
                    <a:gd name="connsiteY4" fmla="*/ 45093 h 1428313"/>
                    <a:gd name="connsiteX5" fmla="*/ 1004047 w 1253761"/>
                    <a:gd name="connsiteY5" fmla="*/ 266222 h 1428313"/>
                    <a:gd name="connsiteX6" fmla="*/ 1165412 w 1253761"/>
                    <a:gd name="connsiteY6" fmla="*/ 403681 h 1428313"/>
                    <a:gd name="connsiteX7" fmla="*/ 1249082 w 1253761"/>
                    <a:gd name="connsiteY7" fmla="*/ 439540 h 1428313"/>
                    <a:gd name="connsiteX8" fmla="*/ 1243106 w 1253761"/>
                    <a:gd name="connsiteY8" fmla="*/ 511257 h 1428313"/>
                    <a:gd name="connsiteX9" fmla="*/ 1243106 w 1253761"/>
                    <a:gd name="connsiteY9" fmla="*/ 1306128 h 1428313"/>
                    <a:gd name="connsiteX10" fmla="*/ 1243106 w 1253761"/>
                    <a:gd name="connsiteY10" fmla="*/ 1389799 h 1428313"/>
                    <a:gd name="connsiteX11" fmla="*/ 1243106 w 1253761"/>
                    <a:gd name="connsiteY11" fmla="*/ 1425657 h 1428313"/>
                    <a:gd name="connsiteX12" fmla="*/ 1207247 w 1253761"/>
                    <a:gd name="connsiteY12" fmla="*/ 1425657 h 1428313"/>
                    <a:gd name="connsiteX13" fmla="*/ 0 w 1253761"/>
                    <a:gd name="connsiteY13" fmla="*/ 1407728 h 1428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3761" h="1428313">
                      <a:moveTo>
                        <a:pt x="0" y="1407728"/>
                      </a:moveTo>
                      <a:cubicBezTo>
                        <a:pt x="37353" y="1235904"/>
                        <a:pt x="74706" y="1064081"/>
                        <a:pt x="125506" y="887775"/>
                      </a:cubicBezTo>
                      <a:cubicBezTo>
                        <a:pt x="176306" y="711469"/>
                        <a:pt x="239059" y="493328"/>
                        <a:pt x="304800" y="349893"/>
                      </a:cubicBezTo>
                      <a:cubicBezTo>
                        <a:pt x="370541" y="206458"/>
                        <a:pt x="453216" y="77963"/>
                        <a:pt x="519953" y="27163"/>
                      </a:cubicBezTo>
                      <a:cubicBezTo>
                        <a:pt x="586690" y="-23637"/>
                        <a:pt x="624541" y="5250"/>
                        <a:pt x="705223" y="45093"/>
                      </a:cubicBezTo>
                      <a:cubicBezTo>
                        <a:pt x="785905" y="84936"/>
                        <a:pt x="927349" y="206457"/>
                        <a:pt x="1004047" y="266222"/>
                      </a:cubicBezTo>
                      <a:cubicBezTo>
                        <a:pt x="1080745" y="325987"/>
                        <a:pt x="1124573" y="374795"/>
                        <a:pt x="1165412" y="403681"/>
                      </a:cubicBezTo>
                      <a:cubicBezTo>
                        <a:pt x="1206251" y="432567"/>
                        <a:pt x="1236133" y="421611"/>
                        <a:pt x="1249082" y="439540"/>
                      </a:cubicBezTo>
                      <a:cubicBezTo>
                        <a:pt x="1262031" y="457469"/>
                        <a:pt x="1244102" y="366826"/>
                        <a:pt x="1243106" y="511257"/>
                      </a:cubicBezTo>
                      <a:cubicBezTo>
                        <a:pt x="1242110" y="655688"/>
                        <a:pt x="1243106" y="1306128"/>
                        <a:pt x="1243106" y="1306128"/>
                      </a:cubicBezTo>
                      <a:lnTo>
                        <a:pt x="1243106" y="1389799"/>
                      </a:lnTo>
                      <a:cubicBezTo>
                        <a:pt x="1243106" y="1409720"/>
                        <a:pt x="1249083" y="1419681"/>
                        <a:pt x="1243106" y="1425657"/>
                      </a:cubicBezTo>
                      <a:cubicBezTo>
                        <a:pt x="1237130" y="1431633"/>
                        <a:pt x="1207247" y="1425657"/>
                        <a:pt x="1207247" y="1425657"/>
                      </a:cubicBezTo>
                      <a:lnTo>
                        <a:pt x="0" y="14077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6350">
                  <a:solidFill>
                    <a:srgbClr val="15608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7" name="Freeform: Shape 526">
                  <a:extLst>
                    <a:ext uri="{FF2B5EF4-FFF2-40B4-BE49-F238E27FC236}">
                      <a16:creationId xmlns:a16="http://schemas.microsoft.com/office/drawing/2014/main" id="{CF76F6F2-BB8E-D6F3-95D8-2C6467F877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1812" y="503267"/>
                  <a:ext cx="1253761" cy="1435391"/>
                </a:xfrm>
                <a:custGeom>
                  <a:avLst/>
                  <a:gdLst>
                    <a:gd name="connsiteX0" fmla="*/ 0 w 1253761"/>
                    <a:gd name="connsiteY0" fmla="*/ 1407728 h 1428313"/>
                    <a:gd name="connsiteX1" fmla="*/ 125506 w 1253761"/>
                    <a:gd name="connsiteY1" fmla="*/ 887775 h 1428313"/>
                    <a:gd name="connsiteX2" fmla="*/ 304800 w 1253761"/>
                    <a:gd name="connsiteY2" fmla="*/ 349893 h 1428313"/>
                    <a:gd name="connsiteX3" fmla="*/ 519953 w 1253761"/>
                    <a:gd name="connsiteY3" fmla="*/ 27163 h 1428313"/>
                    <a:gd name="connsiteX4" fmla="*/ 705223 w 1253761"/>
                    <a:gd name="connsiteY4" fmla="*/ 45093 h 1428313"/>
                    <a:gd name="connsiteX5" fmla="*/ 1004047 w 1253761"/>
                    <a:gd name="connsiteY5" fmla="*/ 266222 h 1428313"/>
                    <a:gd name="connsiteX6" fmla="*/ 1165412 w 1253761"/>
                    <a:gd name="connsiteY6" fmla="*/ 403681 h 1428313"/>
                    <a:gd name="connsiteX7" fmla="*/ 1249082 w 1253761"/>
                    <a:gd name="connsiteY7" fmla="*/ 439540 h 1428313"/>
                    <a:gd name="connsiteX8" fmla="*/ 1243106 w 1253761"/>
                    <a:gd name="connsiteY8" fmla="*/ 511257 h 1428313"/>
                    <a:gd name="connsiteX9" fmla="*/ 1243106 w 1253761"/>
                    <a:gd name="connsiteY9" fmla="*/ 1306128 h 1428313"/>
                    <a:gd name="connsiteX10" fmla="*/ 1243106 w 1253761"/>
                    <a:gd name="connsiteY10" fmla="*/ 1389799 h 1428313"/>
                    <a:gd name="connsiteX11" fmla="*/ 1243106 w 1253761"/>
                    <a:gd name="connsiteY11" fmla="*/ 1425657 h 1428313"/>
                    <a:gd name="connsiteX12" fmla="*/ 1207247 w 1253761"/>
                    <a:gd name="connsiteY12" fmla="*/ 1425657 h 1428313"/>
                    <a:gd name="connsiteX13" fmla="*/ 0 w 1253761"/>
                    <a:gd name="connsiteY13" fmla="*/ 1407728 h 1428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3761" h="1428313">
                      <a:moveTo>
                        <a:pt x="0" y="1407728"/>
                      </a:moveTo>
                      <a:cubicBezTo>
                        <a:pt x="37353" y="1235904"/>
                        <a:pt x="74706" y="1064081"/>
                        <a:pt x="125506" y="887775"/>
                      </a:cubicBezTo>
                      <a:cubicBezTo>
                        <a:pt x="176306" y="711469"/>
                        <a:pt x="239059" y="493328"/>
                        <a:pt x="304800" y="349893"/>
                      </a:cubicBezTo>
                      <a:cubicBezTo>
                        <a:pt x="370541" y="206458"/>
                        <a:pt x="453216" y="77963"/>
                        <a:pt x="519953" y="27163"/>
                      </a:cubicBezTo>
                      <a:cubicBezTo>
                        <a:pt x="586690" y="-23637"/>
                        <a:pt x="624541" y="5250"/>
                        <a:pt x="705223" y="45093"/>
                      </a:cubicBezTo>
                      <a:cubicBezTo>
                        <a:pt x="785905" y="84936"/>
                        <a:pt x="927349" y="206457"/>
                        <a:pt x="1004047" y="266222"/>
                      </a:cubicBezTo>
                      <a:cubicBezTo>
                        <a:pt x="1080745" y="325987"/>
                        <a:pt x="1124573" y="374795"/>
                        <a:pt x="1165412" y="403681"/>
                      </a:cubicBezTo>
                      <a:cubicBezTo>
                        <a:pt x="1206251" y="432567"/>
                        <a:pt x="1236133" y="421611"/>
                        <a:pt x="1249082" y="439540"/>
                      </a:cubicBezTo>
                      <a:cubicBezTo>
                        <a:pt x="1262031" y="457469"/>
                        <a:pt x="1244102" y="366826"/>
                        <a:pt x="1243106" y="511257"/>
                      </a:cubicBezTo>
                      <a:cubicBezTo>
                        <a:pt x="1242110" y="655688"/>
                        <a:pt x="1243106" y="1306128"/>
                        <a:pt x="1243106" y="1306128"/>
                      </a:cubicBezTo>
                      <a:lnTo>
                        <a:pt x="1243106" y="1389799"/>
                      </a:lnTo>
                      <a:cubicBezTo>
                        <a:pt x="1243106" y="1409720"/>
                        <a:pt x="1249083" y="1419681"/>
                        <a:pt x="1243106" y="1425657"/>
                      </a:cubicBezTo>
                      <a:cubicBezTo>
                        <a:pt x="1237130" y="1431633"/>
                        <a:pt x="1207247" y="1425657"/>
                        <a:pt x="1207247" y="1425657"/>
                      </a:cubicBezTo>
                      <a:lnTo>
                        <a:pt x="0" y="1407728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6350">
                  <a:solidFill>
                    <a:srgbClr val="15608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AD1E757B-3F6D-62A6-8A50-66AA6EC5CB5D}"/>
                </a:ext>
              </a:extLst>
            </p:cNvPr>
            <p:cNvGrpSpPr/>
            <p:nvPr/>
          </p:nvGrpSpPr>
          <p:grpSpPr>
            <a:xfrm>
              <a:off x="7723360" y="922298"/>
              <a:ext cx="458395" cy="1277389"/>
              <a:chOff x="7723360" y="922298"/>
              <a:chExt cx="458395" cy="1277389"/>
            </a:xfrm>
            <a:grpFill/>
          </p:grpSpPr>
          <p:cxnSp>
            <p:nvCxnSpPr>
              <p:cNvPr id="530" name="Straight Connector 529">
                <a:extLst>
                  <a:ext uri="{FF2B5EF4-FFF2-40B4-BE49-F238E27FC236}">
                    <a16:creationId xmlns:a16="http://schemas.microsoft.com/office/drawing/2014/main" id="{10B8CFB3-66E4-F356-E28C-33845CB7E2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95898" y="922298"/>
                <a:ext cx="0" cy="1008000"/>
              </a:xfrm>
              <a:prstGeom prst="line">
                <a:avLst/>
              </a:prstGeom>
              <a:grpFill/>
              <a:ln w="6350">
                <a:solidFill>
                  <a:srgbClr val="1560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1" name="TextBox 530">
                    <a:extLst>
                      <a:ext uri="{FF2B5EF4-FFF2-40B4-BE49-F238E27FC236}">
                        <a16:creationId xmlns:a16="http://schemas.microsoft.com/office/drawing/2014/main" id="{37E8DD01-988C-3B36-2C2B-1AA25F83879E}"/>
                      </a:ext>
                    </a:extLst>
                  </p:cNvPr>
                  <p:cNvSpPr txBox="1"/>
                  <p:nvPr/>
                </p:nvSpPr>
                <p:spPr>
                  <a:xfrm>
                    <a:off x="7723360" y="1945450"/>
                    <a:ext cx="458395" cy="254237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𝑐𝑟𝑖𝑡</m:t>
                              </m:r>
                            </m:sup>
                          </m:sSubSup>
                        </m:oMath>
                      </m:oMathPara>
                    </a14:m>
                    <a:endParaRPr lang="en-US" sz="1600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1" name="TextBox 530">
                    <a:extLst>
                      <a:ext uri="{FF2B5EF4-FFF2-40B4-BE49-F238E27FC236}">
                        <a16:creationId xmlns:a16="http://schemas.microsoft.com/office/drawing/2014/main" id="{37E8DD01-988C-3B36-2C2B-1AA25F83879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23360" y="1945450"/>
                    <a:ext cx="458395" cy="25423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9333" t="-4762" r="-4000" b="-7143"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33" name="Freeform: Shape 532">
            <a:extLst>
              <a:ext uri="{FF2B5EF4-FFF2-40B4-BE49-F238E27FC236}">
                <a16:creationId xmlns:a16="http://schemas.microsoft.com/office/drawing/2014/main" id="{B6378279-D874-D2C3-516F-B763D207D78F}"/>
              </a:ext>
            </a:extLst>
          </p:cNvPr>
          <p:cNvSpPr/>
          <p:nvPr/>
        </p:nvSpPr>
        <p:spPr>
          <a:xfrm>
            <a:off x="8488644" y="2812986"/>
            <a:ext cx="2407640" cy="1428916"/>
          </a:xfrm>
          <a:custGeom>
            <a:avLst/>
            <a:gdLst>
              <a:gd name="connsiteX0" fmla="*/ 0 w 2407640"/>
              <a:gd name="connsiteY0" fmla="*/ 1403749 h 1428916"/>
              <a:gd name="connsiteX1" fmla="*/ 494950 w 2407640"/>
              <a:gd name="connsiteY1" fmla="*/ 36343 h 1428916"/>
              <a:gd name="connsiteX2" fmla="*/ 1233182 w 2407640"/>
              <a:gd name="connsiteY2" fmla="*/ 413848 h 1428916"/>
              <a:gd name="connsiteX3" fmla="*/ 1921079 w 2407640"/>
              <a:gd name="connsiteY3" fmla="*/ 623573 h 1428916"/>
              <a:gd name="connsiteX4" fmla="*/ 2407640 w 2407640"/>
              <a:gd name="connsiteY4" fmla="*/ 1428916 h 142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7640" h="1428916">
                <a:moveTo>
                  <a:pt x="0" y="1403749"/>
                </a:moveTo>
                <a:cubicBezTo>
                  <a:pt x="144710" y="802537"/>
                  <a:pt x="289420" y="201326"/>
                  <a:pt x="494950" y="36343"/>
                </a:cubicBezTo>
                <a:cubicBezTo>
                  <a:pt x="700480" y="-128640"/>
                  <a:pt x="995494" y="315976"/>
                  <a:pt x="1233182" y="413848"/>
                </a:cubicBezTo>
                <a:cubicBezTo>
                  <a:pt x="1470870" y="511720"/>
                  <a:pt x="1725336" y="454395"/>
                  <a:pt x="1921079" y="623573"/>
                </a:cubicBezTo>
                <a:cubicBezTo>
                  <a:pt x="2116822" y="792751"/>
                  <a:pt x="2262231" y="1110833"/>
                  <a:pt x="2407640" y="142891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9" name="Group 518">
            <a:extLst>
              <a:ext uri="{FF2B5EF4-FFF2-40B4-BE49-F238E27FC236}">
                <a16:creationId xmlns:a16="http://schemas.microsoft.com/office/drawing/2014/main" id="{70AA5D24-4FE1-BF9D-4EEC-CAAAD3AA553C}"/>
              </a:ext>
            </a:extLst>
          </p:cNvPr>
          <p:cNvGrpSpPr/>
          <p:nvPr/>
        </p:nvGrpSpPr>
        <p:grpSpPr>
          <a:xfrm>
            <a:off x="8129033" y="2530346"/>
            <a:ext cx="3183873" cy="2019333"/>
            <a:chOff x="6177040" y="245320"/>
            <a:chExt cx="3183873" cy="20193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0" name="TextBox 519">
                  <a:extLst>
                    <a:ext uri="{FF2B5EF4-FFF2-40B4-BE49-F238E27FC236}">
                      <a16:creationId xmlns:a16="http://schemas.microsoft.com/office/drawing/2014/main" id="{97FFCDD4-2A64-31ED-DCA5-A518A0D9BD25}"/>
                    </a:ext>
                  </a:extLst>
                </p:cNvPr>
                <p:cNvSpPr txBox="1"/>
                <p:nvPr/>
              </p:nvSpPr>
              <p:spPr>
                <a:xfrm rot="16200000">
                  <a:off x="6041362" y="518203"/>
                  <a:ext cx="486800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20" name="TextBox 519">
                  <a:extLst>
                    <a:ext uri="{FF2B5EF4-FFF2-40B4-BE49-F238E27FC236}">
                      <a16:creationId xmlns:a16="http://schemas.microsoft.com/office/drawing/2014/main" id="{97FFCDD4-2A64-31ED-DCA5-A518A0D9BD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041362" y="518203"/>
                  <a:ext cx="486800" cy="215444"/>
                </a:xfrm>
                <a:prstGeom prst="rect">
                  <a:avLst/>
                </a:prstGeom>
                <a:blipFill>
                  <a:blip r:embed="rId11"/>
                  <a:stretch>
                    <a:fillRect r="-14286" b="-75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1" name="TextBox 520">
                  <a:extLst>
                    <a:ext uri="{FF2B5EF4-FFF2-40B4-BE49-F238E27FC236}">
                      <a16:creationId xmlns:a16="http://schemas.microsoft.com/office/drawing/2014/main" id="{760811E5-4F4B-3864-AE63-1348CC0B5D3D}"/>
                    </a:ext>
                  </a:extLst>
                </p:cNvPr>
                <p:cNvSpPr txBox="1"/>
                <p:nvPr/>
              </p:nvSpPr>
              <p:spPr>
                <a:xfrm>
                  <a:off x="8974298" y="1956876"/>
                  <a:ext cx="367019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21" name="TextBox 520">
                  <a:extLst>
                    <a:ext uri="{FF2B5EF4-FFF2-40B4-BE49-F238E27FC236}">
                      <a16:creationId xmlns:a16="http://schemas.microsoft.com/office/drawing/2014/main" id="{760811E5-4F4B-3864-AE63-1348CC0B5D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4298" y="1956876"/>
                  <a:ext cx="367019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9A826C44-EDF7-873D-7FB8-F454FFD6ACF0}"/>
                </a:ext>
              </a:extLst>
            </p:cNvPr>
            <p:cNvGrpSpPr/>
            <p:nvPr/>
          </p:nvGrpSpPr>
          <p:grpSpPr>
            <a:xfrm>
              <a:off x="6317071" y="245320"/>
              <a:ext cx="3043842" cy="1833643"/>
              <a:chOff x="6132513" y="1367406"/>
              <a:chExt cx="3043842" cy="1833643"/>
            </a:xfrm>
          </p:grpSpPr>
          <p:cxnSp>
            <p:nvCxnSpPr>
              <p:cNvPr id="523" name="Straight Arrow Connector 522">
                <a:extLst>
                  <a:ext uri="{FF2B5EF4-FFF2-40B4-BE49-F238E27FC236}">
                    <a16:creationId xmlns:a16="http://schemas.microsoft.com/office/drawing/2014/main" id="{D41ADE83-8186-3ADB-A7A9-F7EE59BAC2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59126" y="1367406"/>
                <a:ext cx="0" cy="1833643"/>
              </a:xfrm>
              <a:prstGeom prst="straightConnector1">
                <a:avLst/>
              </a:prstGeom>
              <a:ln w="28575"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4" name="Straight Arrow Connector 523">
                <a:extLst>
                  <a:ext uri="{FF2B5EF4-FFF2-40B4-BE49-F238E27FC236}">
                    <a16:creationId xmlns:a16="http://schemas.microsoft.com/office/drawing/2014/main" id="{B432D2E4-E4FB-653E-686A-0EBC791B7B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2513" y="3066293"/>
                <a:ext cx="3043842" cy="0"/>
              </a:xfrm>
              <a:prstGeom prst="straightConnector1">
                <a:avLst/>
              </a:prstGeom>
              <a:ln w="28575"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453824-2411-A887-FEA4-90FE6D459426}"/>
                  </a:ext>
                </a:extLst>
              </p:cNvPr>
              <p:cNvSpPr txBox="1"/>
              <p:nvPr/>
            </p:nvSpPr>
            <p:spPr>
              <a:xfrm>
                <a:off x="4692650" y="2819446"/>
                <a:ext cx="25160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 dirty="0">
                    <a:solidFill>
                      <a:schemeClr val="accent1">
                        <a:lumMod val="50000"/>
                      </a:schemeClr>
                    </a:solidFill>
                  </a:rPr>
                  <a:t>Bond Percolation Threshold: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453824-2411-A887-FEA4-90FE6D459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650" y="2819446"/>
                <a:ext cx="2516067" cy="646331"/>
              </a:xfrm>
              <a:prstGeom prst="rect">
                <a:avLst/>
              </a:prstGeom>
              <a:blipFill>
                <a:blip r:embed="rId13"/>
                <a:stretch>
                  <a:fillRect t="-4717" r="-3148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E1921DEE-5BF4-B526-6766-6ABF964CC436}"/>
              </a:ext>
            </a:extLst>
          </p:cNvPr>
          <p:cNvGrpSpPr/>
          <p:nvPr/>
        </p:nvGrpSpPr>
        <p:grpSpPr>
          <a:xfrm>
            <a:off x="4977331" y="3634723"/>
            <a:ext cx="1522803" cy="736243"/>
            <a:chOff x="2145807" y="3636242"/>
            <a:chExt cx="1522803" cy="736243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DB2B271-4F4D-0FC8-5223-D00CEC8B2B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5807" y="3636242"/>
              <a:ext cx="218500" cy="97415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B28ED9E-46DA-FF57-B659-A2D29D6438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7476" y="3988909"/>
              <a:ext cx="178476" cy="177075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643CF6C-D2A5-88E3-5B97-421B2F19D0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32358" y="4232869"/>
              <a:ext cx="136252" cy="139616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32F9081-B7F9-D266-64AB-590ECDE42C55}"/>
              </a:ext>
            </a:extLst>
          </p:cNvPr>
          <p:cNvGrpSpPr/>
          <p:nvPr/>
        </p:nvGrpSpPr>
        <p:grpSpPr>
          <a:xfrm>
            <a:off x="5589773" y="3282613"/>
            <a:ext cx="572627" cy="1493808"/>
            <a:chOff x="2758249" y="3284132"/>
            <a:chExt cx="572627" cy="1493808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015F250-E55E-2E9C-D154-7A448F2F98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0745" y="3557289"/>
              <a:ext cx="110131" cy="176368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C207A94-568B-3730-37F4-21FFFDFB76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1612" y="4622263"/>
              <a:ext cx="249326" cy="155677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6B0697D-4D41-AADA-DD5E-936910E7A0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58249" y="3284132"/>
              <a:ext cx="114573" cy="366314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63425FC-64F3-9543-6FAE-9FA9465569FF}"/>
              </a:ext>
            </a:extLst>
          </p:cNvPr>
          <p:cNvGrpSpPr/>
          <p:nvPr/>
        </p:nvGrpSpPr>
        <p:grpSpPr>
          <a:xfrm>
            <a:off x="5022075" y="3758548"/>
            <a:ext cx="1135717" cy="438129"/>
            <a:chOff x="2190551" y="3760067"/>
            <a:chExt cx="1135717" cy="438129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09C968F-7459-3A4F-204D-E69A9B4D8A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0551" y="4092127"/>
              <a:ext cx="286475" cy="34504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8CB5E7E5-EE4E-0570-CE4E-C6739BBBD59B}"/>
                </a:ext>
              </a:extLst>
            </p:cNvPr>
            <p:cNvCxnSpPr>
              <a:cxnSpLocks/>
            </p:cNvCxnSpPr>
            <p:nvPr/>
          </p:nvCxnSpPr>
          <p:spPr>
            <a:xfrm>
              <a:off x="3167462" y="3955314"/>
              <a:ext cx="129040" cy="242882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27614EC-4360-9CC8-B79F-B9469BBB4D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88558" y="3760067"/>
              <a:ext cx="137710" cy="222607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F2EE6C3-29BD-5443-0E74-F7392012E5B8}"/>
              </a:ext>
            </a:extLst>
          </p:cNvPr>
          <p:cNvGrpSpPr/>
          <p:nvPr/>
        </p:nvGrpSpPr>
        <p:grpSpPr>
          <a:xfrm>
            <a:off x="5403284" y="3707829"/>
            <a:ext cx="1379886" cy="1061572"/>
            <a:chOff x="2571760" y="3709348"/>
            <a:chExt cx="1379886" cy="1061572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70918C9-686B-E22E-02B4-1FE8CEB2C4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87412" y="4013044"/>
              <a:ext cx="64234" cy="272221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C09C24D-62E9-F9D9-95F4-EF8CED3C8A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1760" y="3709348"/>
              <a:ext cx="325460" cy="85223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6BD8896-B03B-4D34-AAEF-479E2FA11F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4281" y="4585427"/>
              <a:ext cx="315183" cy="185493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A6DCF07-B2A0-940F-CA8D-15EF1C18EEB9}"/>
              </a:ext>
            </a:extLst>
          </p:cNvPr>
          <p:cNvGrpSpPr/>
          <p:nvPr/>
        </p:nvGrpSpPr>
        <p:grpSpPr>
          <a:xfrm>
            <a:off x="5212948" y="3601756"/>
            <a:ext cx="775932" cy="399663"/>
            <a:chOff x="2381424" y="3603275"/>
            <a:chExt cx="775932" cy="399663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A5D8797-AF47-ECB1-6EEC-0556D93AA26C}"/>
                </a:ext>
              </a:extLst>
            </p:cNvPr>
            <p:cNvCxnSpPr>
              <a:cxnSpLocks/>
            </p:cNvCxnSpPr>
            <p:nvPr/>
          </p:nvCxnSpPr>
          <p:spPr>
            <a:xfrm>
              <a:off x="2381424" y="3603275"/>
              <a:ext cx="180230" cy="166898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3CC14AF-FC41-C9B7-3CC0-3542F1FE91A7}"/>
                </a:ext>
              </a:extLst>
            </p:cNvPr>
            <p:cNvCxnSpPr>
              <a:cxnSpLocks/>
            </p:cNvCxnSpPr>
            <p:nvPr/>
          </p:nvCxnSpPr>
          <p:spPr>
            <a:xfrm>
              <a:off x="2897220" y="3709348"/>
              <a:ext cx="109785" cy="293590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CB97341-A55F-1646-D419-2EB50C8818A2}"/>
                </a:ext>
              </a:extLst>
            </p:cNvPr>
            <p:cNvCxnSpPr>
              <a:cxnSpLocks/>
            </p:cNvCxnSpPr>
            <p:nvPr/>
          </p:nvCxnSpPr>
          <p:spPr>
            <a:xfrm>
              <a:off x="3017111" y="3978540"/>
              <a:ext cx="140245" cy="1172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30EB1C0-CE8D-8E1C-8BC3-926511E2DD20}"/>
              </a:ext>
            </a:extLst>
          </p:cNvPr>
          <p:cNvGrpSpPr/>
          <p:nvPr/>
        </p:nvGrpSpPr>
        <p:grpSpPr>
          <a:xfrm>
            <a:off x="6128026" y="4196677"/>
            <a:ext cx="660416" cy="203200"/>
            <a:chOff x="3296502" y="4198196"/>
            <a:chExt cx="660416" cy="20320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BA30B93-3B1E-1BA8-4CB7-EF69FBAAFA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96502" y="4198196"/>
              <a:ext cx="235856" cy="34673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78EAEE4-7EF9-265D-1A87-CE703ACAEC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9402" y="4285715"/>
              <a:ext cx="317516" cy="115681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C9362169-DFA0-B36A-A08A-23C4AAC052CE}"/>
              </a:ext>
            </a:extLst>
          </p:cNvPr>
          <p:cNvSpPr/>
          <p:nvPr/>
        </p:nvSpPr>
        <p:spPr>
          <a:xfrm>
            <a:off x="4952424" y="3611631"/>
            <a:ext cx="1835150" cy="793750"/>
          </a:xfrm>
          <a:custGeom>
            <a:avLst/>
            <a:gdLst>
              <a:gd name="connsiteX0" fmla="*/ 0 w 1835150"/>
              <a:gd name="connsiteY0" fmla="*/ 127000 h 793750"/>
              <a:gd name="connsiteX1" fmla="*/ 298450 w 1835150"/>
              <a:gd name="connsiteY1" fmla="*/ 0 h 793750"/>
              <a:gd name="connsiteX2" fmla="*/ 495300 w 1835150"/>
              <a:gd name="connsiteY2" fmla="*/ 165100 h 793750"/>
              <a:gd name="connsiteX3" fmla="*/ 774700 w 1835150"/>
              <a:gd name="connsiteY3" fmla="*/ 69850 h 793750"/>
              <a:gd name="connsiteX4" fmla="*/ 863600 w 1835150"/>
              <a:gd name="connsiteY4" fmla="*/ 368300 h 793750"/>
              <a:gd name="connsiteX5" fmla="*/ 1085850 w 1835150"/>
              <a:gd name="connsiteY5" fmla="*/ 374650 h 793750"/>
              <a:gd name="connsiteX6" fmla="*/ 1193800 w 1835150"/>
              <a:gd name="connsiteY6" fmla="*/ 596900 h 793750"/>
              <a:gd name="connsiteX7" fmla="*/ 1397000 w 1835150"/>
              <a:gd name="connsiteY7" fmla="*/ 609600 h 793750"/>
              <a:gd name="connsiteX8" fmla="*/ 1555750 w 1835150"/>
              <a:gd name="connsiteY8" fmla="*/ 793750 h 793750"/>
              <a:gd name="connsiteX9" fmla="*/ 1835150 w 1835150"/>
              <a:gd name="connsiteY9" fmla="*/ 67310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5150" h="793750">
                <a:moveTo>
                  <a:pt x="0" y="127000"/>
                </a:moveTo>
                <a:lnTo>
                  <a:pt x="298450" y="0"/>
                </a:lnTo>
                <a:lnTo>
                  <a:pt x="495300" y="165100"/>
                </a:lnTo>
                <a:lnTo>
                  <a:pt x="774700" y="69850"/>
                </a:lnTo>
                <a:lnTo>
                  <a:pt x="863600" y="368300"/>
                </a:lnTo>
                <a:lnTo>
                  <a:pt x="1085850" y="374650"/>
                </a:lnTo>
                <a:lnTo>
                  <a:pt x="1193800" y="596900"/>
                </a:lnTo>
                <a:lnTo>
                  <a:pt x="1397000" y="609600"/>
                </a:lnTo>
                <a:lnTo>
                  <a:pt x="1555750" y="793750"/>
                </a:lnTo>
                <a:lnTo>
                  <a:pt x="1835150" y="673100"/>
                </a:lnTo>
              </a:path>
            </a:pathLst>
          </a:custGeom>
          <a:noFill/>
          <a:ln w="117475"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4CB41FCF-CF63-B5EF-ED9E-01F67B01C019}"/>
                  </a:ext>
                </a:extLst>
              </p:cNvPr>
              <p:cNvSpPr txBox="1"/>
              <p:nvPr/>
            </p:nvSpPr>
            <p:spPr>
              <a:xfrm>
                <a:off x="5821693" y="2396594"/>
                <a:ext cx="1932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Pore connectivity</a:t>
                </a: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4CB41FCF-CF63-B5EF-ED9E-01F67B01C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693" y="2396594"/>
                <a:ext cx="1932901" cy="276999"/>
              </a:xfrm>
              <a:prstGeom prst="rect">
                <a:avLst/>
              </a:prstGeom>
              <a:blipFill>
                <a:blip r:embed="rId14"/>
                <a:stretch>
                  <a:fillRect l="-4416" t="-26087" r="-7256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0B02758-27F6-3032-6EE3-5B68E3DBDEB6}"/>
              </a:ext>
            </a:extLst>
          </p:cNvPr>
          <p:cNvGrpSpPr/>
          <p:nvPr/>
        </p:nvGrpSpPr>
        <p:grpSpPr>
          <a:xfrm>
            <a:off x="4670592" y="1483010"/>
            <a:ext cx="230845" cy="427116"/>
            <a:chOff x="4670592" y="1483010"/>
            <a:chExt cx="230845" cy="427116"/>
          </a:xfrm>
        </p:grpSpPr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4E7DEC01-2941-F8FB-1042-9DEF72FA857B}"/>
                </a:ext>
              </a:extLst>
            </p:cNvPr>
            <p:cNvCxnSpPr>
              <a:cxnSpLocks/>
            </p:cNvCxnSpPr>
            <p:nvPr/>
          </p:nvCxnSpPr>
          <p:spPr>
            <a:xfrm>
              <a:off x="4670592" y="1483010"/>
              <a:ext cx="0" cy="4271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FC28B76C-57C1-325E-2981-ABBBA17CAC6A}"/>
                    </a:ext>
                  </a:extLst>
                </p:cNvPr>
                <p:cNvSpPr txBox="1"/>
                <p:nvPr/>
              </p:nvSpPr>
              <p:spPr>
                <a:xfrm>
                  <a:off x="4709910" y="1488585"/>
                  <a:ext cx="1915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FC28B76C-57C1-325E-2981-ABBBA17CA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9910" y="1488585"/>
                  <a:ext cx="191527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32258" t="-45652" r="-106452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7AE5185-7AAB-E143-9DBB-1E484784662D}"/>
                  </a:ext>
                </a:extLst>
              </p:cNvPr>
              <p:cNvSpPr txBox="1"/>
              <p:nvPr/>
            </p:nvSpPr>
            <p:spPr>
              <a:xfrm>
                <a:off x="5811756" y="2059407"/>
                <a:ext cx="42334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Capillary pressure threshold distribution</a:t>
                </a: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7AE5185-7AAB-E143-9DBB-1E4847846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756" y="2059407"/>
                <a:ext cx="4233467" cy="276999"/>
              </a:xfrm>
              <a:prstGeom prst="rect">
                <a:avLst/>
              </a:prstGeom>
              <a:blipFill>
                <a:blip r:embed="rId16"/>
                <a:stretch>
                  <a:fillRect l="-1439" t="-26667" r="-2590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TextBox 107">
            <a:extLst>
              <a:ext uri="{FF2B5EF4-FFF2-40B4-BE49-F238E27FC236}">
                <a16:creationId xmlns:a16="http://schemas.microsoft.com/office/drawing/2014/main" id="{C1C539F1-E943-80A8-FF23-236B47872A6C}"/>
              </a:ext>
            </a:extLst>
          </p:cNvPr>
          <p:cNvSpPr txBox="1"/>
          <p:nvPr/>
        </p:nvSpPr>
        <p:spPr>
          <a:xfrm>
            <a:off x="2567193" y="462211"/>
            <a:ext cx="2900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noProof="0" dirty="0"/>
              <a:t>How to predict the finite width?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922ED3D3-1D7E-45E1-F28D-8CDCEA788F44}"/>
                  </a:ext>
                </a:extLst>
              </p:cNvPr>
              <p:cNvSpPr txBox="1"/>
              <p:nvPr/>
            </p:nvSpPr>
            <p:spPr>
              <a:xfrm>
                <a:off x="5420463" y="1655618"/>
                <a:ext cx="53901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dirty="0"/>
                  <a:t> Porous medium structure and interface interactions</a:t>
                </a: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922ED3D3-1D7E-45E1-F28D-8CDCEA788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463" y="1655618"/>
                <a:ext cx="5390130" cy="276999"/>
              </a:xfrm>
              <a:prstGeom prst="rect">
                <a:avLst/>
              </a:prstGeom>
              <a:blipFill>
                <a:blip r:embed="rId17"/>
                <a:stretch>
                  <a:fillRect l="-1471" t="-26667" r="-1923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66875F7-BD9B-65B5-0DC4-5B71FF2DB7C3}"/>
              </a:ext>
            </a:extLst>
          </p:cNvPr>
          <p:cNvGrpSpPr/>
          <p:nvPr/>
        </p:nvGrpSpPr>
        <p:grpSpPr>
          <a:xfrm>
            <a:off x="4767763" y="5613507"/>
            <a:ext cx="2107860" cy="707886"/>
            <a:chOff x="4767763" y="5613507"/>
            <a:chExt cx="2107860" cy="707886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B5F42A91-2421-9C19-EEF8-BF7D27968317}"/>
                </a:ext>
              </a:extLst>
            </p:cNvPr>
            <p:cNvSpPr/>
            <p:nvPr/>
          </p:nvSpPr>
          <p:spPr>
            <a:xfrm>
              <a:off x="4957763" y="5614988"/>
              <a:ext cx="280987" cy="371475"/>
            </a:xfrm>
            <a:custGeom>
              <a:avLst/>
              <a:gdLst>
                <a:gd name="connsiteX0" fmla="*/ 0 w 257175"/>
                <a:gd name="connsiteY0" fmla="*/ 0 h 371475"/>
                <a:gd name="connsiteX1" fmla="*/ 76200 w 257175"/>
                <a:gd name="connsiteY1" fmla="*/ 309562 h 371475"/>
                <a:gd name="connsiteX2" fmla="*/ 257175 w 257175"/>
                <a:gd name="connsiteY2" fmla="*/ 3714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175" h="371475">
                  <a:moveTo>
                    <a:pt x="0" y="0"/>
                  </a:moveTo>
                  <a:cubicBezTo>
                    <a:pt x="16669" y="123825"/>
                    <a:pt x="33338" y="247650"/>
                    <a:pt x="76200" y="309562"/>
                  </a:cubicBezTo>
                  <a:cubicBezTo>
                    <a:pt x="119063" y="371475"/>
                    <a:pt x="188119" y="371475"/>
                    <a:pt x="257175" y="371475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11BA4A2A-5E18-A11A-467F-0DD5331A1FFD}"/>
                </a:ext>
              </a:extLst>
            </p:cNvPr>
            <p:cNvSpPr/>
            <p:nvPr/>
          </p:nvSpPr>
          <p:spPr>
            <a:xfrm>
              <a:off x="4767763" y="5613507"/>
              <a:ext cx="210786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Percolation Theory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BC1780-9604-78D6-1B72-282628724100}"/>
                  </a:ext>
                </a:extLst>
              </p:cNvPr>
              <p:cNvSpPr txBox="1"/>
              <p:nvPr/>
            </p:nvSpPr>
            <p:spPr>
              <a:xfrm>
                <a:off x="9985375" y="2013240"/>
                <a:ext cx="16541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BC1780-9604-78D6-1B72-282628724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5375" y="2013240"/>
                <a:ext cx="1654175" cy="369332"/>
              </a:xfrm>
              <a:prstGeom prst="rect">
                <a:avLst/>
              </a:prstGeom>
              <a:blipFill>
                <a:blip r:embed="rId1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0563F567-E389-E462-01AF-CC66C470B778}"/>
              </a:ext>
            </a:extLst>
          </p:cNvPr>
          <p:cNvGrpSpPr/>
          <p:nvPr/>
        </p:nvGrpSpPr>
        <p:grpSpPr>
          <a:xfrm>
            <a:off x="7208717" y="4538448"/>
            <a:ext cx="3122535" cy="1284502"/>
            <a:chOff x="7144934" y="4751475"/>
            <a:chExt cx="3122535" cy="14854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D723AAC0-D4E9-F0DA-26D0-16F4CFD902A3}"/>
                    </a:ext>
                  </a:extLst>
                </p:cNvPr>
                <p:cNvSpPr/>
                <p:nvPr/>
              </p:nvSpPr>
              <p:spPr>
                <a:xfrm>
                  <a:off x="7144934" y="4751475"/>
                  <a:ext cx="3122535" cy="1428917"/>
                </a:xfrm>
                <a:custGeom>
                  <a:avLst/>
                  <a:gdLst>
                    <a:gd name="connsiteX0" fmla="*/ 924972 w 3122535"/>
                    <a:gd name="connsiteY0" fmla="*/ 125645 h 1608751"/>
                    <a:gd name="connsiteX1" fmla="*/ 1972722 w 3122535"/>
                    <a:gd name="connsiteY1" fmla="*/ 258995 h 1608751"/>
                    <a:gd name="connsiteX2" fmla="*/ 3039522 w 3122535"/>
                    <a:gd name="connsiteY2" fmla="*/ 214545 h 1608751"/>
                    <a:gd name="connsiteX3" fmla="*/ 3007772 w 3122535"/>
                    <a:gd name="connsiteY3" fmla="*/ 1078145 h 1608751"/>
                    <a:gd name="connsiteX4" fmla="*/ 2652172 w 3122535"/>
                    <a:gd name="connsiteY4" fmla="*/ 1605195 h 1608751"/>
                    <a:gd name="connsiteX5" fmla="*/ 1756822 w 3122535"/>
                    <a:gd name="connsiteY5" fmla="*/ 1313095 h 1608751"/>
                    <a:gd name="connsiteX6" fmla="*/ 505872 w 3122535"/>
                    <a:gd name="connsiteY6" fmla="*/ 1395645 h 1608751"/>
                    <a:gd name="connsiteX7" fmla="*/ 23272 w 3122535"/>
                    <a:gd name="connsiteY7" fmla="*/ 817795 h 1608751"/>
                    <a:gd name="connsiteX8" fmla="*/ 162972 w 3122535"/>
                    <a:gd name="connsiteY8" fmla="*/ 43095 h 1608751"/>
                    <a:gd name="connsiteX9" fmla="*/ 924972 w 3122535"/>
                    <a:gd name="connsiteY9" fmla="*/ 125645 h 1608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2535" h="1608751">
                      <a:moveTo>
                        <a:pt x="924972" y="125645"/>
                      </a:moveTo>
                      <a:cubicBezTo>
                        <a:pt x="1226597" y="161628"/>
                        <a:pt x="1620297" y="244178"/>
                        <a:pt x="1972722" y="258995"/>
                      </a:cubicBezTo>
                      <a:cubicBezTo>
                        <a:pt x="2325147" y="273812"/>
                        <a:pt x="2867014" y="78020"/>
                        <a:pt x="3039522" y="214545"/>
                      </a:cubicBezTo>
                      <a:cubicBezTo>
                        <a:pt x="3212030" y="351070"/>
                        <a:pt x="3072330" y="846370"/>
                        <a:pt x="3007772" y="1078145"/>
                      </a:cubicBezTo>
                      <a:cubicBezTo>
                        <a:pt x="2943214" y="1309920"/>
                        <a:pt x="2860664" y="1566037"/>
                        <a:pt x="2652172" y="1605195"/>
                      </a:cubicBezTo>
                      <a:cubicBezTo>
                        <a:pt x="2443680" y="1644353"/>
                        <a:pt x="2114539" y="1348020"/>
                        <a:pt x="1756822" y="1313095"/>
                      </a:cubicBezTo>
                      <a:cubicBezTo>
                        <a:pt x="1399105" y="1278170"/>
                        <a:pt x="794797" y="1478195"/>
                        <a:pt x="505872" y="1395645"/>
                      </a:cubicBezTo>
                      <a:cubicBezTo>
                        <a:pt x="216947" y="1313095"/>
                        <a:pt x="80422" y="1043220"/>
                        <a:pt x="23272" y="817795"/>
                      </a:cubicBezTo>
                      <a:cubicBezTo>
                        <a:pt x="-33878" y="592370"/>
                        <a:pt x="14805" y="163745"/>
                        <a:pt x="162972" y="43095"/>
                      </a:cubicBezTo>
                      <a:cubicBezTo>
                        <a:pt x="311139" y="-77555"/>
                        <a:pt x="623347" y="89662"/>
                        <a:pt x="924972" y="125645"/>
                      </a:cubicBezTo>
                      <a:close/>
                    </a:path>
                  </a:pathLst>
                </a:custGeom>
                <a:noFill/>
                <a:ln w="76200"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Fluctuation Number: </a:t>
                  </a:r>
                  <a:endParaRPr lang="en-US" i="1" dirty="0">
                    <a:solidFill>
                      <a:schemeClr val="accent1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𝑐𝑟𝑖𝑡</m:t>
                                </m:r>
                              </m:sup>
                            </m:sSubSup>
                          </m:e>
                        </m:d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sty m:val="p"/>
                          </m:r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i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D723AAC0-D4E9-F0DA-26D0-16F4CFD902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4934" y="4751475"/>
                  <a:ext cx="3122535" cy="1428917"/>
                </a:xfrm>
                <a:custGeom>
                  <a:avLst/>
                  <a:gdLst>
                    <a:gd name="connsiteX0" fmla="*/ 924972 w 3122535"/>
                    <a:gd name="connsiteY0" fmla="*/ 125645 h 1608751"/>
                    <a:gd name="connsiteX1" fmla="*/ 1972722 w 3122535"/>
                    <a:gd name="connsiteY1" fmla="*/ 258995 h 1608751"/>
                    <a:gd name="connsiteX2" fmla="*/ 3039522 w 3122535"/>
                    <a:gd name="connsiteY2" fmla="*/ 214545 h 1608751"/>
                    <a:gd name="connsiteX3" fmla="*/ 3007772 w 3122535"/>
                    <a:gd name="connsiteY3" fmla="*/ 1078145 h 1608751"/>
                    <a:gd name="connsiteX4" fmla="*/ 2652172 w 3122535"/>
                    <a:gd name="connsiteY4" fmla="*/ 1605195 h 1608751"/>
                    <a:gd name="connsiteX5" fmla="*/ 1756822 w 3122535"/>
                    <a:gd name="connsiteY5" fmla="*/ 1313095 h 1608751"/>
                    <a:gd name="connsiteX6" fmla="*/ 505872 w 3122535"/>
                    <a:gd name="connsiteY6" fmla="*/ 1395645 h 1608751"/>
                    <a:gd name="connsiteX7" fmla="*/ 23272 w 3122535"/>
                    <a:gd name="connsiteY7" fmla="*/ 817795 h 1608751"/>
                    <a:gd name="connsiteX8" fmla="*/ 162972 w 3122535"/>
                    <a:gd name="connsiteY8" fmla="*/ 43095 h 1608751"/>
                    <a:gd name="connsiteX9" fmla="*/ 924972 w 3122535"/>
                    <a:gd name="connsiteY9" fmla="*/ 125645 h 1608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2535" h="1608751">
                      <a:moveTo>
                        <a:pt x="924972" y="125645"/>
                      </a:moveTo>
                      <a:cubicBezTo>
                        <a:pt x="1226597" y="161628"/>
                        <a:pt x="1620297" y="244178"/>
                        <a:pt x="1972722" y="258995"/>
                      </a:cubicBezTo>
                      <a:cubicBezTo>
                        <a:pt x="2325147" y="273812"/>
                        <a:pt x="2867014" y="78020"/>
                        <a:pt x="3039522" y="214545"/>
                      </a:cubicBezTo>
                      <a:cubicBezTo>
                        <a:pt x="3212030" y="351070"/>
                        <a:pt x="3072330" y="846370"/>
                        <a:pt x="3007772" y="1078145"/>
                      </a:cubicBezTo>
                      <a:cubicBezTo>
                        <a:pt x="2943214" y="1309920"/>
                        <a:pt x="2860664" y="1566037"/>
                        <a:pt x="2652172" y="1605195"/>
                      </a:cubicBezTo>
                      <a:cubicBezTo>
                        <a:pt x="2443680" y="1644353"/>
                        <a:pt x="2114539" y="1348020"/>
                        <a:pt x="1756822" y="1313095"/>
                      </a:cubicBezTo>
                      <a:cubicBezTo>
                        <a:pt x="1399105" y="1278170"/>
                        <a:pt x="794797" y="1478195"/>
                        <a:pt x="505872" y="1395645"/>
                      </a:cubicBezTo>
                      <a:cubicBezTo>
                        <a:pt x="216947" y="1313095"/>
                        <a:pt x="80422" y="1043220"/>
                        <a:pt x="23272" y="817795"/>
                      </a:cubicBezTo>
                      <a:cubicBezTo>
                        <a:pt x="-33878" y="592370"/>
                        <a:pt x="14805" y="163745"/>
                        <a:pt x="162972" y="43095"/>
                      </a:cubicBezTo>
                      <a:cubicBezTo>
                        <a:pt x="311139" y="-77555"/>
                        <a:pt x="623347" y="89662"/>
                        <a:pt x="924972" y="125645"/>
                      </a:cubicBezTo>
                      <a:close/>
                    </a:path>
                  </a:pathLst>
                </a:custGeom>
                <a:blipFill>
                  <a:blip r:embed="rId19"/>
                  <a:stretch>
                    <a:fillRect/>
                  </a:stretch>
                </a:blipFill>
                <a:ln w="76200"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B0DE79-EC87-FD8E-BA50-C7C111205257}"/>
                </a:ext>
              </a:extLst>
            </p:cNvPr>
            <p:cNvSpPr txBox="1"/>
            <p:nvPr/>
          </p:nvSpPr>
          <p:spPr>
            <a:xfrm>
              <a:off x="7928489" y="6006121"/>
              <a:ext cx="144890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Auradou</a:t>
              </a:r>
              <a:r>
                <a:rPr lang="en-US" sz="9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et al., PRE 1999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577CAA-A7EC-1F78-731A-F9BBE1AC4B7E}"/>
                  </a:ext>
                </a:extLst>
              </p:cNvPr>
              <p:cNvSpPr txBox="1"/>
              <p:nvPr/>
            </p:nvSpPr>
            <p:spPr>
              <a:xfrm>
                <a:off x="5391547" y="1276168"/>
                <a:ext cx="15330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1)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  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577CAA-A7EC-1F78-731A-F9BBE1AC4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547" y="1276168"/>
                <a:ext cx="1533047" cy="276999"/>
              </a:xfrm>
              <a:prstGeom prst="rect">
                <a:avLst/>
              </a:prstGeom>
              <a:blipFill>
                <a:blip r:embed="rId20"/>
                <a:stretch>
                  <a:fillRect l="-3175"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118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8A0C9-178C-44E0-9BFE-84830589F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DF29FF9-1F26-1BE0-D303-6193FD07BCD3}"/>
              </a:ext>
            </a:extLst>
          </p:cNvPr>
          <p:cNvSpPr/>
          <p:nvPr/>
        </p:nvSpPr>
        <p:spPr>
          <a:xfrm>
            <a:off x="5880242" y="1153004"/>
            <a:ext cx="5497243" cy="2549046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B2A2CC-9D73-4B5F-07A5-B6B3327B7B22}"/>
              </a:ext>
            </a:extLst>
          </p:cNvPr>
          <p:cNvGrpSpPr/>
          <p:nvPr/>
        </p:nvGrpSpPr>
        <p:grpSpPr>
          <a:xfrm>
            <a:off x="490354" y="1446027"/>
            <a:ext cx="4075758" cy="4099048"/>
            <a:chOff x="490354" y="1446027"/>
            <a:chExt cx="4075758" cy="409904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C733C59-8397-3CB6-BDF8-3D7CD1958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354" y="1446027"/>
              <a:ext cx="4075758" cy="409904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CD1C56-7D3B-A1BF-07B1-009E1F5AA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197" y="4631858"/>
              <a:ext cx="787205" cy="787205"/>
            </a:xfrm>
            <a:prstGeom prst="rect">
              <a:avLst/>
            </a:prstGeom>
          </p:spPr>
        </p:pic>
      </p:grp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C3523159-E20C-01EB-DB42-D26AEFE023E8}"/>
              </a:ext>
            </a:extLst>
          </p:cNvPr>
          <p:cNvSpPr/>
          <p:nvPr/>
        </p:nvSpPr>
        <p:spPr>
          <a:xfrm>
            <a:off x="486764" y="3312699"/>
            <a:ext cx="4053391" cy="2187349"/>
          </a:xfrm>
          <a:custGeom>
            <a:avLst/>
            <a:gdLst>
              <a:gd name="connsiteX0" fmla="*/ 13654 w 4053391"/>
              <a:gd name="connsiteY0" fmla="*/ 2187349 h 2187349"/>
              <a:gd name="connsiteX1" fmla="*/ 6 w 4053391"/>
              <a:gd name="connsiteY1" fmla="*/ 877164 h 2187349"/>
              <a:gd name="connsiteX2" fmla="*/ 13654 w 4053391"/>
              <a:gd name="connsiteY2" fmla="*/ 558716 h 2187349"/>
              <a:gd name="connsiteX3" fmla="*/ 86442 w 4053391"/>
              <a:gd name="connsiteY3" fmla="*/ 567814 h 2187349"/>
              <a:gd name="connsiteX4" fmla="*/ 195624 w 4053391"/>
              <a:gd name="connsiteY4" fmla="*/ 590561 h 2187349"/>
              <a:gd name="connsiteX5" fmla="*/ 232018 w 4053391"/>
              <a:gd name="connsiteY5" fmla="*/ 595110 h 2187349"/>
              <a:gd name="connsiteX6" fmla="*/ 232018 w 4053391"/>
              <a:gd name="connsiteY6" fmla="*/ 517773 h 2187349"/>
              <a:gd name="connsiteX7" fmla="*/ 181976 w 4053391"/>
              <a:gd name="connsiteY7" fmla="*/ 440435 h 2187349"/>
              <a:gd name="connsiteX8" fmla="*/ 159230 w 4053391"/>
              <a:gd name="connsiteY8" fmla="*/ 358549 h 2187349"/>
              <a:gd name="connsiteX9" fmla="*/ 181976 w 4053391"/>
              <a:gd name="connsiteY9" fmla="*/ 317605 h 2187349"/>
              <a:gd name="connsiteX10" fmla="*/ 232018 w 4053391"/>
              <a:gd name="connsiteY10" fmla="*/ 303958 h 2187349"/>
              <a:gd name="connsiteX11" fmla="*/ 254764 w 4053391"/>
              <a:gd name="connsiteY11" fmla="*/ 240268 h 2187349"/>
              <a:gd name="connsiteX12" fmla="*/ 250215 w 4053391"/>
              <a:gd name="connsiteY12" fmla="*/ 117438 h 2187349"/>
              <a:gd name="connsiteX13" fmla="*/ 250215 w 4053391"/>
              <a:gd name="connsiteY13" fmla="*/ 21904 h 2187349"/>
              <a:gd name="connsiteX14" fmla="*/ 263863 w 4053391"/>
              <a:gd name="connsiteY14" fmla="*/ 8256 h 2187349"/>
              <a:gd name="connsiteX15" fmla="*/ 323003 w 4053391"/>
              <a:gd name="connsiteY15" fmla="*/ 126537 h 2187349"/>
              <a:gd name="connsiteX16" fmla="*/ 418537 w 4053391"/>
              <a:gd name="connsiteY16" fmla="*/ 285761 h 2187349"/>
              <a:gd name="connsiteX17" fmla="*/ 500424 w 4053391"/>
              <a:gd name="connsiteY17" fmla="*/ 394943 h 2187349"/>
              <a:gd name="connsiteX18" fmla="*/ 536818 w 4053391"/>
              <a:gd name="connsiteY18" fmla="*/ 435886 h 2187349"/>
              <a:gd name="connsiteX19" fmla="*/ 582311 w 4053391"/>
              <a:gd name="connsiteY19" fmla="*/ 422238 h 2187349"/>
              <a:gd name="connsiteX20" fmla="*/ 586860 w 4053391"/>
              <a:gd name="connsiteY20" fmla="*/ 485928 h 2187349"/>
              <a:gd name="connsiteX21" fmla="*/ 545917 w 4053391"/>
              <a:gd name="connsiteY21" fmla="*/ 617856 h 2187349"/>
              <a:gd name="connsiteX22" fmla="*/ 523170 w 4053391"/>
              <a:gd name="connsiteY22" fmla="*/ 658800 h 2187349"/>
              <a:gd name="connsiteX23" fmla="*/ 568663 w 4053391"/>
              <a:gd name="connsiteY23" fmla="*/ 704292 h 2187349"/>
              <a:gd name="connsiteX24" fmla="*/ 659648 w 4053391"/>
              <a:gd name="connsiteY24" fmla="*/ 708841 h 2187349"/>
              <a:gd name="connsiteX25" fmla="*/ 727887 w 4053391"/>
              <a:gd name="connsiteY25" fmla="*/ 695194 h 2187349"/>
              <a:gd name="connsiteX26" fmla="*/ 777929 w 4053391"/>
              <a:gd name="connsiteY26" fmla="*/ 649701 h 2187349"/>
              <a:gd name="connsiteX27" fmla="*/ 850717 w 4053391"/>
              <a:gd name="connsiteY27" fmla="*/ 631504 h 2187349"/>
              <a:gd name="connsiteX28" fmla="*/ 918955 w 4053391"/>
              <a:gd name="connsiteY28" fmla="*/ 617856 h 2187349"/>
              <a:gd name="connsiteX29" fmla="*/ 1019039 w 4053391"/>
              <a:gd name="connsiteY29" fmla="*/ 608758 h 2187349"/>
              <a:gd name="connsiteX30" fmla="*/ 1064532 w 4053391"/>
              <a:gd name="connsiteY30" fmla="*/ 535970 h 2187349"/>
              <a:gd name="connsiteX31" fmla="*/ 1132770 w 4053391"/>
              <a:gd name="connsiteY31" fmla="*/ 449534 h 2187349"/>
              <a:gd name="connsiteX32" fmla="*/ 1164615 w 4053391"/>
              <a:gd name="connsiteY32" fmla="*/ 408591 h 2187349"/>
              <a:gd name="connsiteX33" fmla="*/ 1228305 w 4053391"/>
              <a:gd name="connsiteY33" fmla="*/ 413140 h 2187349"/>
              <a:gd name="connsiteX34" fmla="*/ 1273797 w 4053391"/>
              <a:gd name="connsiteY34" fmla="*/ 440435 h 2187349"/>
              <a:gd name="connsiteX35" fmla="*/ 1291994 w 4053391"/>
              <a:gd name="connsiteY35" fmla="*/ 426788 h 2187349"/>
              <a:gd name="connsiteX36" fmla="*/ 1278346 w 4053391"/>
              <a:gd name="connsiteY36" fmla="*/ 376746 h 2187349"/>
              <a:gd name="connsiteX37" fmla="*/ 1232854 w 4053391"/>
              <a:gd name="connsiteY37" fmla="*/ 281211 h 2187349"/>
              <a:gd name="connsiteX38" fmla="*/ 1169164 w 4053391"/>
              <a:gd name="connsiteY38" fmla="*/ 235719 h 2187349"/>
              <a:gd name="connsiteX39" fmla="*/ 1064532 w 4053391"/>
              <a:gd name="connsiteY39" fmla="*/ 199325 h 2187349"/>
              <a:gd name="connsiteX40" fmla="*/ 1000842 w 4053391"/>
              <a:gd name="connsiteY40" fmla="*/ 158382 h 2187349"/>
              <a:gd name="connsiteX41" fmla="*/ 973546 w 4053391"/>
              <a:gd name="connsiteY41" fmla="*/ 117438 h 2187349"/>
              <a:gd name="connsiteX42" fmla="*/ 1000842 w 4053391"/>
              <a:gd name="connsiteY42" fmla="*/ 81044 h 2187349"/>
              <a:gd name="connsiteX43" fmla="*/ 1082729 w 4053391"/>
              <a:gd name="connsiteY43" fmla="*/ 76495 h 2187349"/>
              <a:gd name="connsiteX44" fmla="*/ 1210108 w 4053391"/>
              <a:gd name="connsiteY44" fmla="*/ 67397 h 2187349"/>
              <a:gd name="connsiteX45" fmla="*/ 1305642 w 4053391"/>
              <a:gd name="connsiteY45" fmla="*/ 71946 h 2187349"/>
              <a:gd name="connsiteX46" fmla="*/ 1392078 w 4053391"/>
              <a:gd name="connsiteY46" fmla="*/ 94692 h 2187349"/>
              <a:gd name="connsiteX47" fmla="*/ 1483063 w 4053391"/>
              <a:gd name="connsiteY47" fmla="*/ 162931 h 2187349"/>
              <a:gd name="connsiteX48" fmla="*/ 1537654 w 4053391"/>
              <a:gd name="connsiteY48" fmla="*/ 231170 h 2187349"/>
              <a:gd name="connsiteX49" fmla="*/ 1587696 w 4053391"/>
              <a:gd name="connsiteY49" fmla="*/ 263014 h 2187349"/>
              <a:gd name="connsiteX50" fmla="*/ 1610442 w 4053391"/>
              <a:gd name="connsiteY50" fmla="*/ 263014 h 2187349"/>
              <a:gd name="connsiteX51" fmla="*/ 1624090 w 4053391"/>
              <a:gd name="connsiteY51" fmla="*/ 294859 h 2187349"/>
              <a:gd name="connsiteX52" fmla="*/ 1624090 w 4053391"/>
              <a:gd name="connsiteY52" fmla="*/ 354000 h 2187349"/>
              <a:gd name="connsiteX53" fmla="*/ 1614991 w 4053391"/>
              <a:gd name="connsiteY53" fmla="*/ 399492 h 2187349"/>
              <a:gd name="connsiteX54" fmla="*/ 1633188 w 4053391"/>
              <a:gd name="connsiteY54" fmla="*/ 458632 h 2187349"/>
              <a:gd name="connsiteX55" fmla="*/ 1705976 w 4053391"/>
              <a:gd name="connsiteY55" fmla="*/ 517773 h 2187349"/>
              <a:gd name="connsiteX56" fmla="*/ 1769666 w 4053391"/>
              <a:gd name="connsiteY56" fmla="*/ 576913 h 2187349"/>
              <a:gd name="connsiteX57" fmla="*/ 1801511 w 4053391"/>
              <a:gd name="connsiteY57" fmla="*/ 626955 h 2187349"/>
              <a:gd name="connsiteX58" fmla="*/ 1792412 w 4053391"/>
              <a:gd name="connsiteY58" fmla="*/ 699743 h 2187349"/>
              <a:gd name="connsiteX59" fmla="*/ 1783314 w 4053391"/>
              <a:gd name="connsiteY59" fmla="*/ 736137 h 2187349"/>
              <a:gd name="connsiteX60" fmla="*/ 1819708 w 4053391"/>
              <a:gd name="connsiteY60" fmla="*/ 772531 h 2187349"/>
              <a:gd name="connsiteX61" fmla="*/ 1919791 w 4053391"/>
              <a:gd name="connsiteY61" fmla="*/ 758883 h 2187349"/>
              <a:gd name="connsiteX62" fmla="*/ 1933439 w 4053391"/>
              <a:gd name="connsiteY62" fmla="*/ 713391 h 2187349"/>
              <a:gd name="connsiteX63" fmla="*/ 1928890 w 4053391"/>
              <a:gd name="connsiteY63" fmla="*/ 636053 h 2187349"/>
              <a:gd name="connsiteX64" fmla="*/ 1928890 w 4053391"/>
              <a:gd name="connsiteY64" fmla="*/ 590561 h 2187349"/>
              <a:gd name="connsiteX65" fmla="*/ 1965284 w 4053391"/>
              <a:gd name="connsiteY65" fmla="*/ 563265 h 2187349"/>
              <a:gd name="connsiteX66" fmla="*/ 2015326 w 4053391"/>
              <a:gd name="connsiteY66" fmla="*/ 540519 h 2187349"/>
              <a:gd name="connsiteX67" fmla="*/ 2051720 w 4053391"/>
              <a:gd name="connsiteY67" fmla="*/ 526871 h 2187349"/>
              <a:gd name="connsiteX68" fmla="*/ 2038072 w 4053391"/>
              <a:gd name="connsiteY68" fmla="*/ 472280 h 2187349"/>
              <a:gd name="connsiteX69" fmla="*/ 1992579 w 4053391"/>
              <a:gd name="connsiteY69" fmla="*/ 385844 h 2187349"/>
              <a:gd name="connsiteX70" fmla="*/ 1969833 w 4053391"/>
              <a:gd name="connsiteY70" fmla="*/ 344901 h 2187349"/>
              <a:gd name="connsiteX71" fmla="*/ 1978932 w 4053391"/>
              <a:gd name="connsiteY71" fmla="*/ 285761 h 2187349"/>
              <a:gd name="connsiteX72" fmla="*/ 2028973 w 4053391"/>
              <a:gd name="connsiteY72" fmla="*/ 199325 h 2187349"/>
              <a:gd name="connsiteX73" fmla="*/ 2042621 w 4053391"/>
              <a:gd name="connsiteY73" fmla="*/ 131086 h 2187349"/>
              <a:gd name="connsiteX74" fmla="*/ 2088114 w 4053391"/>
              <a:gd name="connsiteY74" fmla="*/ 90143 h 2187349"/>
              <a:gd name="connsiteX75" fmla="*/ 2129057 w 4053391"/>
              <a:gd name="connsiteY75" fmla="*/ 85594 h 2187349"/>
              <a:gd name="connsiteX76" fmla="*/ 2179099 w 4053391"/>
              <a:gd name="connsiteY76" fmla="*/ 126537 h 2187349"/>
              <a:gd name="connsiteX77" fmla="*/ 2192746 w 4053391"/>
              <a:gd name="connsiteY77" fmla="*/ 162931 h 2187349"/>
              <a:gd name="connsiteX78" fmla="*/ 2147254 w 4053391"/>
              <a:gd name="connsiteY78" fmla="*/ 194776 h 2187349"/>
              <a:gd name="connsiteX79" fmla="*/ 2097212 w 4053391"/>
              <a:gd name="connsiteY79" fmla="*/ 222071 h 2187349"/>
              <a:gd name="connsiteX80" fmla="*/ 2142705 w 4053391"/>
              <a:gd name="connsiteY80" fmla="*/ 285761 h 2187349"/>
              <a:gd name="connsiteX81" fmla="*/ 2201845 w 4053391"/>
              <a:gd name="connsiteY81" fmla="*/ 317605 h 2187349"/>
              <a:gd name="connsiteX82" fmla="*/ 2247337 w 4053391"/>
              <a:gd name="connsiteY82" fmla="*/ 322155 h 2187349"/>
              <a:gd name="connsiteX83" fmla="*/ 2311027 w 4053391"/>
              <a:gd name="connsiteY83" fmla="*/ 322155 h 2187349"/>
              <a:gd name="connsiteX84" fmla="*/ 2365618 w 4053391"/>
              <a:gd name="connsiteY84" fmla="*/ 331253 h 2187349"/>
              <a:gd name="connsiteX85" fmla="*/ 2415660 w 4053391"/>
              <a:gd name="connsiteY85" fmla="*/ 354000 h 2187349"/>
              <a:gd name="connsiteX86" fmla="*/ 2461152 w 4053391"/>
              <a:gd name="connsiteY86" fmla="*/ 454083 h 2187349"/>
              <a:gd name="connsiteX87" fmla="*/ 2529391 w 4053391"/>
              <a:gd name="connsiteY87" fmla="*/ 499576 h 2187349"/>
              <a:gd name="connsiteX88" fmla="*/ 2620376 w 4053391"/>
              <a:gd name="connsiteY88" fmla="*/ 531420 h 2187349"/>
              <a:gd name="connsiteX89" fmla="*/ 2697714 w 4053391"/>
              <a:gd name="connsiteY89" fmla="*/ 531420 h 2187349"/>
              <a:gd name="connsiteX90" fmla="*/ 2725009 w 4053391"/>
              <a:gd name="connsiteY90" fmla="*/ 517773 h 2187349"/>
              <a:gd name="connsiteX91" fmla="*/ 2725009 w 4053391"/>
              <a:gd name="connsiteY91" fmla="*/ 435886 h 2187349"/>
              <a:gd name="connsiteX92" fmla="*/ 2729558 w 4053391"/>
              <a:gd name="connsiteY92" fmla="*/ 372197 h 2187349"/>
              <a:gd name="connsiteX93" fmla="*/ 2770502 w 4053391"/>
              <a:gd name="connsiteY93" fmla="*/ 308507 h 2187349"/>
              <a:gd name="connsiteX94" fmla="*/ 2811445 w 4053391"/>
              <a:gd name="connsiteY94" fmla="*/ 290310 h 2187349"/>
              <a:gd name="connsiteX95" fmla="*/ 2829642 w 4053391"/>
              <a:gd name="connsiteY95" fmla="*/ 272113 h 2187349"/>
              <a:gd name="connsiteX96" fmla="*/ 2834191 w 4053391"/>
              <a:gd name="connsiteY96" fmla="*/ 340352 h 2187349"/>
              <a:gd name="connsiteX97" fmla="*/ 2829642 w 4053391"/>
              <a:gd name="connsiteY97" fmla="*/ 476829 h 2187349"/>
              <a:gd name="connsiteX98" fmla="*/ 2797797 w 4053391"/>
              <a:gd name="connsiteY98" fmla="*/ 572364 h 2187349"/>
              <a:gd name="connsiteX99" fmla="*/ 2802346 w 4053391"/>
              <a:gd name="connsiteY99" fmla="*/ 640602 h 2187349"/>
              <a:gd name="connsiteX100" fmla="*/ 2847839 w 4053391"/>
              <a:gd name="connsiteY100" fmla="*/ 672447 h 2187349"/>
              <a:gd name="connsiteX101" fmla="*/ 2893332 w 4053391"/>
              <a:gd name="connsiteY101" fmla="*/ 654250 h 2187349"/>
              <a:gd name="connsiteX102" fmla="*/ 2902430 w 4053391"/>
              <a:gd name="connsiteY102" fmla="*/ 617856 h 2187349"/>
              <a:gd name="connsiteX103" fmla="*/ 2952472 w 4053391"/>
              <a:gd name="connsiteY103" fmla="*/ 608758 h 2187349"/>
              <a:gd name="connsiteX104" fmla="*/ 3016161 w 4053391"/>
              <a:gd name="connsiteY104" fmla="*/ 613307 h 2187349"/>
              <a:gd name="connsiteX105" fmla="*/ 3034358 w 4053391"/>
              <a:gd name="connsiteY105" fmla="*/ 604208 h 2187349"/>
              <a:gd name="connsiteX106" fmla="*/ 3052555 w 4053391"/>
              <a:gd name="connsiteY106" fmla="*/ 581462 h 2187349"/>
              <a:gd name="connsiteX107" fmla="*/ 3061654 w 4053391"/>
              <a:gd name="connsiteY107" fmla="*/ 554167 h 2187349"/>
              <a:gd name="connsiteX108" fmla="*/ 3116245 w 4053391"/>
              <a:gd name="connsiteY108" fmla="*/ 572364 h 2187349"/>
              <a:gd name="connsiteX109" fmla="*/ 3125343 w 4053391"/>
              <a:gd name="connsiteY109" fmla="*/ 613307 h 2187349"/>
              <a:gd name="connsiteX110" fmla="*/ 3075302 w 4053391"/>
              <a:gd name="connsiteY110" fmla="*/ 686095 h 2187349"/>
              <a:gd name="connsiteX111" fmla="*/ 3007063 w 4053391"/>
              <a:gd name="connsiteY111" fmla="*/ 763432 h 2187349"/>
              <a:gd name="connsiteX112" fmla="*/ 3029809 w 4053391"/>
              <a:gd name="connsiteY112" fmla="*/ 799826 h 2187349"/>
              <a:gd name="connsiteX113" fmla="*/ 3093499 w 4053391"/>
              <a:gd name="connsiteY113" fmla="*/ 808925 h 2187349"/>
              <a:gd name="connsiteX114" fmla="*/ 3152639 w 4053391"/>
              <a:gd name="connsiteY114" fmla="*/ 831671 h 2187349"/>
              <a:gd name="connsiteX115" fmla="*/ 3161737 w 4053391"/>
              <a:gd name="connsiteY115" fmla="*/ 927205 h 2187349"/>
              <a:gd name="connsiteX116" fmla="*/ 3170836 w 4053391"/>
              <a:gd name="connsiteY116" fmla="*/ 986346 h 2187349"/>
              <a:gd name="connsiteX117" fmla="*/ 3229976 w 4053391"/>
              <a:gd name="connsiteY117" fmla="*/ 990895 h 2187349"/>
              <a:gd name="connsiteX118" fmla="*/ 3298215 w 4053391"/>
              <a:gd name="connsiteY118" fmla="*/ 968149 h 2187349"/>
              <a:gd name="connsiteX119" fmla="*/ 3298215 w 4053391"/>
              <a:gd name="connsiteY119" fmla="*/ 904459 h 2187349"/>
              <a:gd name="connsiteX120" fmla="*/ 3284567 w 4053391"/>
              <a:gd name="connsiteY120" fmla="*/ 808925 h 2187349"/>
              <a:gd name="connsiteX121" fmla="*/ 3275469 w 4053391"/>
              <a:gd name="connsiteY121" fmla="*/ 745235 h 2187349"/>
              <a:gd name="connsiteX122" fmla="*/ 3311863 w 4053391"/>
              <a:gd name="connsiteY122" fmla="*/ 708841 h 2187349"/>
              <a:gd name="connsiteX123" fmla="*/ 3380102 w 4053391"/>
              <a:gd name="connsiteY123" fmla="*/ 667898 h 2187349"/>
              <a:gd name="connsiteX124" fmla="*/ 3416496 w 4053391"/>
              <a:gd name="connsiteY124" fmla="*/ 654250 h 2187349"/>
              <a:gd name="connsiteX125" fmla="*/ 3398299 w 4053391"/>
              <a:gd name="connsiteY125" fmla="*/ 590561 h 2187349"/>
              <a:gd name="connsiteX126" fmla="*/ 3320961 w 4053391"/>
              <a:gd name="connsiteY126" fmla="*/ 490477 h 2187349"/>
              <a:gd name="connsiteX127" fmla="*/ 3270920 w 4053391"/>
              <a:gd name="connsiteY127" fmla="*/ 422238 h 2187349"/>
              <a:gd name="connsiteX128" fmla="*/ 3275469 w 4053391"/>
              <a:gd name="connsiteY128" fmla="*/ 399492 h 2187349"/>
              <a:gd name="connsiteX129" fmla="*/ 3380102 w 4053391"/>
              <a:gd name="connsiteY129" fmla="*/ 417689 h 2187349"/>
              <a:gd name="connsiteX130" fmla="*/ 3389200 w 4053391"/>
              <a:gd name="connsiteY130" fmla="*/ 454083 h 2187349"/>
              <a:gd name="connsiteX131" fmla="*/ 3384651 w 4053391"/>
              <a:gd name="connsiteY131" fmla="*/ 522322 h 2187349"/>
              <a:gd name="connsiteX132" fmla="*/ 3421045 w 4053391"/>
              <a:gd name="connsiteY132" fmla="*/ 617856 h 2187349"/>
              <a:gd name="connsiteX133" fmla="*/ 3548424 w 4053391"/>
              <a:gd name="connsiteY133" fmla="*/ 672447 h 2187349"/>
              <a:gd name="connsiteX134" fmla="*/ 3616663 w 4053391"/>
              <a:gd name="connsiteY134" fmla="*/ 658800 h 2187349"/>
              <a:gd name="connsiteX135" fmla="*/ 3603015 w 4053391"/>
              <a:gd name="connsiteY135" fmla="*/ 586011 h 2187349"/>
              <a:gd name="connsiteX136" fmla="*/ 3607564 w 4053391"/>
              <a:gd name="connsiteY136" fmla="*/ 549617 h 2187349"/>
              <a:gd name="connsiteX137" fmla="*/ 3675803 w 4053391"/>
              <a:gd name="connsiteY137" fmla="*/ 640602 h 2187349"/>
              <a:gd name="connsiteX138" fmla="*/ 3721296 w 4053391"/>
              <a:gd name="connsiteY138" fmla="*/ 640602 h 2187349"/>
              <a:gd name="connsiteX139" fmla="*/ 3762239 w 4053391"/>
              <a:gd name="connsiteY139" fmla="*/ 531420 h 2187349"/>
              <a:gd name="connsiteX140" fmla="*/ 3816830 w 4053391"/>
              <a:gd name="connsiteY140" fmla="*/ 458632 h 2187349"/>
              <a:gd name="connsiteX141" fmla="*/ 3857773 w 4053391"/>
              <a:gd name="connsiteY141" fmla="*/ 435886 h 2187349"/>
              <a:gd name="connsiteX142" fmla="*/ 3921463 w 4053391"/>
              <a:gd name="connsiteY142" fmla="*/ 431337 h 2187349"/>
              <a:gd name="connsiteX143" fmla="*/ 3962406 w 4053391"/>
              <a:gd name="connsiteY143" fmla="*/ 454083 h 2187349"/>
              <a:gd name="connsiteX144" fmla="*/ 3894167 w 4053391"/>
              <a:gd name="connsiteY144" fmla="*/ 522322 h 2187349"/>
              <a:gd name="connsiteX145" fmla="*/ 3875970 w 4053391"/>
              <a:gd name="connsiteY145" fmla="*/ 549617 h 2187349"/>
              <a:gd name="connsiteX146" fmla="*/ 3903266 w 4053391"/>
              <a:gd name="connsiteY146" fmla="*/ 626955 h 2187349"/>
              <a:gd name="connsiteX147" fmla="*/ 3966955 w 4053391"/>
              <a:gd name="connsiteY147" fmla="*/ 667898 h 2187349"/>
              <a:gd name="connsiteX148" fmla="*/ 3989702 w 4053391"/>
              <a:gd name="connsiteY148" fmla="*/ 622405 h 2187349"/>
              <a:gd name="connsiteX149" fmla="*/ 4026096 w 4053391"/>
              <a:gd name="connsiteY149" fmla="*/ 622405 h 2187349"/>
              <a:gd name="connsiteX150" fmla="*/ 4026096 w 4053391"/>
              <a:gd name="connsiteY150" fmla="*/ 649701 h 2187349"/>
              <a:gd name="connsiteX151" fmla="*/ 4044293 w 4053391"/>
              <a:gd name="connsiteY151" fmla="*/ 1673283 h 2187349"/>
              <a:gd name="connsiteX152" fmla="*/ 4053391 w 4053391"/>
              <a:gd name="connsiteY152" fmla="*/ 1987182 h 2187349"/>
              <a:gd name="connsiteX153" fmla="*/ 4044293 w 4053391"/>
              <a:gd name="connsiteY153" fmla="*/ 2082716 h 2187349"/>
              <a:gd name="connsiteX154" fmla="*/ 4044293 w 4053391"/>
              <a:gd name="connsiteY154" fmla="*/ 2150955 h 2187349"/>
              <a:gd name="connsiteX155" fmla="*/ 3998800 w 4053391"/>
              <a:gd name="connsiteY155" fmla="*/ 2182800 h 2187349"/>
              <a:gd name="connsiteX156" fmla="*/ 3866872 w 4053391"/>
              <a:gd name="connsiteY156" fmla="*/ 2182800 h 2187349"/>
              <a:gd name="connsiteX157" fmla="*/ 423087 w 4053391"/>
              <a:gd name="connsiteY157" fmla="*/ 2182800 h 2187349"/>
              <a:gd name="connsiteX158" fmla="*/ 154681 w 4053391"/>
              <a:gd name="connsiteY158" fmla="*/ 2182800 h 2187349"/>
              <a:gd name="connsiteX159" fmla="*/ 13654 w 4053391"/>
              <a:gd name="connsiteY159" fmla="*/ 2187349 h 218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4053391" h="2187349">
                <a:moveTo>
                  <a:pt x="13654" y="2187349"/>
                </a:moveTo>
                <a:cubicBezTo>
                  <a:pt x="6830" y="1667976"/>
                  <a:pt x="6" y="1148603"/>
                  <a:pt x="6" y="877164"/>
                </a:cubicBezTo>
                <a:cubicBezTo>
                  <a:pt x="6" y="605725"/>
                  <a:pt x="-752" y="610274"/>
                  <a:pt x="13654" y="558716"/>
                </a:cubicBezTo>
                <a:cubicBezTo>
                  <a:pt x="28060" y="507158"/>
                  <a:pt x="56114" y="562506"/>
                  <a:pt x="86442" y="567814"/>
                </a:cubicBezTo>
                <a:cubicBezTo>
                  <a:pt x="116770" y="573121"/>
                  <a:pt x="171361" y="586012"/>
                  <a:pt x="195624" y="590561"/>
                </a:cubicBezTo>
                <a:cubicBezTo>
                  <a:pt x="219887" y="595110"/>
                  <a:pt x="225952" y="607241"/>
                  <a:pt x="232018" y="595110"/>
                </a:cubicBezTo>
                <a:cubicBezTo>
                  <a:pt x="238084" y="582979"/>
                  <a:pt x="240358" y="543552"/>
                  <a:pt x="232018" y="517773"/>
                </a:cubicBezTo>
                <a:cubicBezTo>
                  <a:pt x="223678" y="491994"/>
                  <a:pt x="194107" y="466972"/>
                  <a:pt x="181976" y="440435"/>
                </a:cubicBezTo>
                <a:cubicBezTo>
                  <a:pt x="169845" y="413898"/>
                  <a:pt x="159230" y="379021"/>
                  <a:pt x="159230" y="358549"/>
                </a:cubicBezTo>
                <a:cubicBezTo>
                  <a:pt x="159230" y="338077"/>
                  <a:pt x="169845" y="326703"/>
                  <a:pt x="181976" y="317605"/>
                </a:cubicBezTo>
                <a:cubicBezTo>
                  <a:pt x="194107" y="308507"/>
                  <a:pt x="219887" y="316847"/>
                  <a:pt x="232018" y="303958"/>
                </a:cubicBezTo>
                <a:cubicBezTo>
                  <a:pt x="244149" y="291069"/>
                  <a:pt x="251731" y="271355"/>
                  <a:pt x="254764" y="240268"/>
                </a:cubicBezTo>
                <a:cubicBezTo>
                  <a:pt x="257797" y="209181"/>
                  <a:pt x="250973" y="153832"/>
                  <a:pt x="250215" y="117438"/>
                </a:cubicBezTo>
                <a:cubicBezTo>
                  <a:pt x="249457" y="81044"/>
                  <a:pt x="247940" y="40101"/>
                  <a:pt x="250215" y="21904"/>
                </a:cubicBezTo>
                <a:cubicBezTo>
                  <a:pt x="252490" y="3707"/>
                  <a:pt x="251732" y="-9183"/>
                  <a:pt x="263863" y="8256"/>
                </a:cubicBezTo>
                <a:cubicBezTo>
                  <a:pt x="275994" y="25695"/>
                  <a:pt x="297224" y="80286"/>
                  <a:pt x="323003" y="126537"/>
                </a:cubicBezTo>
                <a:cubicBezTo>
                  <a:pt x="348782" y="172788"/>
                  <a:pt x="388967" y="241027"/>
                  <a:pt x="418537" y="285761"/>
                </a:cubicBezTo>
                <a:cubicBezTo>
                  <a:pt x="448107" y="330495"/>
                  <a:pt x="480711" y="369922"/>
                  <a:pt x="500424" y="394943"/>
                </a:cubicBezTo>
                <a:cubicBezTo>
                  <a:pt x="520138" y="419964"/>
                  <a:pt x="523170" y="431337"/>
                  <a:pt x="536818" y="435886"/>
                </a:cubicBezTo>
                <a:cubicBezTo>
                  <a:pt x="550466" y="440435"/>
                  <a:pt x="573971" y="413898"/>
                  <a:pt x="582311" y="422238"/>
                </a:cubicBezTo>
                <a:cubicBezTo>
                  <a:pt x="590651" y="430578"/>
                  <a:pt x="592926" y="453325"/>
                  <a:pt x="586860" y="485928"/>
                </a:cubicBezTo>
                <a:cubicBezTo>
                  <a:pt x="580794" y="518531"/>
                  <a:pt x="556532" y="589044"/>
                  <a:pt x="545917" y="617856"/>
                </a:cubicBezTo>
                <a:cubicBezTo>
                  <a:pt x="535302" y="646668"/>
                  <a:pt x="519379" y="644394"/>
                  <a:pt x="523170" y="658800"/>
                </a:cubicBezTo>
                <a:cubicBezTo>
                  <a:pt x="526961" y="673206"/>
                  <a:pt x="545917" y="695952"/>
                  <a:pt x="568663" y="704292"/>
                </a:cubicBezTo>
                <a:cubicBezTo>
                  <a:pt x="591409" y="712632"/>
                  <a:pt x="633111" y="710357"/>
                  <a:pt x="659648" y="708841"/>
                </a:cubicBezTo>
                <a:cubicBezTo>
                  <a:pt x="686185" y="707325"/>
                  <a:pt x="708174" y="705051"/>
                  <a:pt x="727887" y="695194"/>
                </a:cubicBezTo>
                <a:cubicBezTo>
                  <a:pt x="747600" y="685337"/>
                  <a:pt x="757457" y="660316"/>
                  <a:pt x="777929" y="649701"/>
                </a:cubicBezTo>
                <a:cubicBezTo>
                  <a:pt x="798401" y="639086"/>
                  <a:pt x="827213" y="636811"/>
                  <a:pt x="850717" y="631504"/>
                </a:cubicBezTo>
                <a:cubicBezTo>
                  <a:pt x="874221" y="626197"/>
                  <a:pt x="890901" y="621647"/>
                  <a:pt x="918955" y="617856"/>
                </a:cubicBezTo>
                <a:cubicBezTo>
                  <a:pt x="947009" y="614065"/>
                  <a:pt x="994776" y="622406"/>
                  <a:pt x="1019039" y="608758"/>
                </a:cubicBezTo>
                <a:cubicBezTo>
                  <a:pt x="1043302" y="595110"/>
                  <a:pt x="1045577" y="562507"/>
                  <a:pt x="1064532" y="535970"/>
                </a:cubicBezTo>
                <a:cubicBezTo>
                  <a:pt x="1083487" y="509433"/>
                  <a:pt x="1116090" y="470764"/>
                  <a:pt x="1132770" y="449534"/>
                </a:cubicBezTo>
                <a:cubicBezTo>
                  <a:pt x="1149450" y="428304"/>
                  <a:pt x="1148693" y="414657"/>
                  <a:pt x="1164615" y="408591"/>
                </a:cubicBezTo>
                <a:cubicBezTo>
                  <a:pt x="1180537" y="402525"/>
                  <a:pt x="1210108" y="407833"/>
                  <a:pt x="1228305" y="413140"/>
                </a:cubicBezTo>
                <a:cubicBezTo>
                  <a:pt x="1246502" y="418447"/>
                  <a:pt x="1273797" y="440435"/>
                  <a:pt x="1273797" y="440435"/>
                </a:cubicBezTo>
                <a:cubicBezTo>
                  <a:pt x="1284412" y="442710"/>
                  <a:pt x="1291236" y="437403"/>
                  <a:pt x="1291994" y="426788"/>
                </a:cubicBezTo>
                <a:cubicBezTo>
                  <a:pt x="1292752" y="416173"/>
                  <a:pt x="1288203" y="401009"/>
                  <a:pt x="1278346" y="376746"/>
                </a:cubicBezTo>
                <a:cubicBezTo>
                  <a:pt x="1268489" y="352483"/>
                  <a:pt x="1251051" y="304715"/>
                  <a:pt x="1232854" y="281211"/>
                </a:cubicBezTo>
                <a:cubicBezTo>
                  <a:pt x="1214657" y="257707"/>
                  <a:pt x="1197218" y="249367"/>
                  <a:pt x="1169164" y="235719"/>
                </a:cubicBezTo>
                <a:cubicBezTo>
                  <a:pt x="1141110" y="222071"/>
                  <a:pt x="1092586" y="212215"/>
                  <a:pt x="1064532" y="199325"/>
                </a:cubicBezTo>
                <a:cubicBezTo>
                  <a:pt x="1036478" y="186435"/>
                  <a:pt x="1016006" y="172030"/>
                  <a:pt x="1000842" y="158382"/>
                </a:cubicBezTo>
                <a:cubicBezTo>
                  <a:pt x="985678" y="144734"/>
                  <a:pt x="973546" y="130328"/>
                  <a:pt x="973546" y="117438"/>
                </a:cubicBezTo>
                <a:cubicBezTo>
                  <a:pt x="973546" y="104548"/>
                  <a:pt x="982645" y="87868"/>
                  <a:pt x="1000842" y="81044"/>
                </a:cubicBezTo>
                <a:cubicBezTo>
                  <a:pt x="1019039" y="74220"/>
                  <a:pt x="1082729" y="76495"/>
                  <a:pt x="1082729" y="76495"/>
                </a:cubicBezTo>
                <a:cubicBezTo>
                  <a:pt x="1117607" y="74221"/>
                  <a:pt x="1172956" y="68155"/>
                  <a:pt x="1210108" y="67397"/>
                </a:cubicBezTo>
                <a:cubicBezTo>
                  <a:pt x="1247260" y="66639"/>
                  <a:pt x="1275314" y="67397"/>
                  <a:pt x="1305642" y="71946"/>
                </a:cubicBezTo>
                <a:cubicBezTo>
                  <a:pt x="1335970" y="76495"/>
                  <a:pt x="1362508" y="79528"/>
                  <a:pt x="1392078" y="94692"/>
                </a:cubicBezTo>
                <a:cubicBezTo>
                  <a:pt x="1421648" y="109856"/>
                  <a:pt x="1458800" y="140185"/>
                  <a:pt x="1483063" y="162931"/>
                </a:cubicBezTo>
                <a:cubicBezTo>
                  <a:pt x="1507326" y="185677"/>
                  <a:pt x="1520215" y="214489"/>
                  <a:pt x="1537654" y="231170"/>
                </a:cubicBezTo>
                <a:cubicBezTo>
                  <a:pt x="1555093" y="247850"/>
                  <a:pt x="1575565" y="257707"/>
                  <a:pt x="1587696" y="263014"/>
                </a:cubicBezTo>
                <a:cubicBezTo>
                  <a:pt x="1599827" y="268321"/>
                  <a:pt x="1604376" y="257707"/>
                  <a:pt x="1610442" y="263014"/>
                </a:cubicBezTo>
                <a:cubicBezTo>
                  <a:pt x="1616508" y="268321"/>
                  <a:pt x="1621815" y="279695"/>
                  <a:pt x="1624090" y="294859"/>
                </a:cubicBezTo>
                <a:cubicBezTo>
                  <a:pt x="1626365" y="310023"/>
                  <a:pt x="1625606" y="336561"/>
                  <a:pt x="1624090" y="354000"/>
                </a:cubicBezTo>
                <a:cubicBezTo>
                  <a:pt x="1622574" y="371439"/>
                  <a:pt x="1613475" y="382053"/>
                  <a:pt x="1614991" y="399492"/>
                </a:cubicBezTo>
                <a:cubicBezTo>
                  <a:pt x="1616507" y="416931"/>
                  <a:pt x="1618024" y="438918"/>
                  <a:pt x="1633188" y="458632"/>
                </a:cubicBezTo>
                <a:cubicBezTo>
                  <a:pt x="1648352" y="478345"/>
                  <a:pt x="1683230" y="498060"/>
                  <a:pt x="1705976" y="517773"/>
                </a:cubicBezTo>
                <a:cubicBezTo>
                  <a:pt x="1728722" y="537486"/>
                  <a:pt x="1753744" y="558716"/>
                  <a:pt x="1769666" y="576913"/>
                </a:cubicBezTo>
                <a:cubicBezTo>
                  <a:pt x="1785589" y="595110"/>
                  <a:pt x="1797720" y="606483"/>
                  <a:pt x="1801511" y="626955"/>
                </a:cubicBezTo>
                <a:cubicBezTo>
                  <a:pt x="1805302" y="647427"/>
                  <a:pt x="1795445" y="681546"/>
                  <a:pt x="1792412" y="699743"/>
                </a:cubicBezTo>
                <a:cubicBezTo>
                  <a:pt x="1789379" y="717940"/>
                  <a:pt x="1778765" y="724006"/>
                  <a:pt x="1783314" y="736137"/>
                </a:cubicBezTo>
                <a:cubicBezTo>
                  <a:pt x="1787863" y="748268"/>
                  <a:pt x="1796962" y="768740"/>
                  <a:pt x="1819708" y="772531"/>
                </a:cubicBezTo>
                <a:cubicBezTo>
                  <a:pt x="1842454" y="776322"/>
                  <a:pt x="1900836" y="768740"/>
                  <a:pt x="1919791" y="758883"/>
                </a:cubicBezTo>
                <a:cubicBezTo>
                  <a:pt x="1938746" y="749026"/>
                  <a:pt x="1931923" y="733863"/>
                  <a:pt x="1933439" y="713391"/>
                </a:cubicBezTo>
                <a:cubicBezTo>
                  <a:pt x="1934955" y="692919"/>
                  <a:pt x="1929648" y="656525"/>
                  <a:pt x="1928890" y="636053"/>
                </a:cubicBezTo>
                <a:cubicBezTo>
                  <a:pt x="1928132" y="615581"/>
                  <a:pt x="1922824" y="602692"/>
                  <a:pt x="1928890" y="590561"/>
                </a:cubicBezTo>
                <a:cubicBezTo>
                  <a:pt x="1934956" y="578430"/>
                  <a:pt x="1950878" y="571605"/>
                  <a:pt x="1965284" y="563265"/>
                </a:cubicBezTo>
                <a:cubicBezTo>
                  <a:pt x="1979690" y="554925"/>
                  <a:pt x="2000920" y="546585"/>
                  <a:pt x="2015326" y="540519"/>
                </a:cubicBezTo>
                <a:cubicBezTo>
                  <a:pt x="2029732" y="534453"/>
                  <a:pt x="2047929" y="538244"/>
                  <a:pt x="2051720" y="526871"/>
                </a:cubicBezTo>
                <a:cubicBezTo>
                  <a:pt x="2055511" y="515498"/>
                  <a:pt x="2047929" y="495784"/>
                  <a:pt x="2038072" y="472280"/>
                </a:cubicBezTo>
                <a:cubicBezTo>
                  <a:pt x="2028215" y="448775"/>
                  <a:pt x="2003952" y="407074"/>
                  <a:pt x="1992579" y="385844"/>
                </a:cubicBezTo>
                <a:cubicBezTo>
                  <a:pt x="1981206" y="364614"/>
                  <a:pt x="1972108" y="361582"/>
                  <a:pt x="1969833" y="344901"/>
                </a:cubicBezTo>
                <a:cubicBezTo>
                  <a:pt x="1967558" y="328220"/>
                  <a:pt x="1969075" y="310024"/>
                  <a:pt x="1978932" y="285761"/>
                </a:cubicBezTo>
                <a:cubicBezTo>
                  <a:pt x="1988789" y="261498"/>
                  <a:pt x="2018358" y="225104"/>
                  <a:pt x="2028973" y="199325"/>
                </a:cubicBezTo>
                <a:cubicBezTo>
                  <a:pt x="2039588" y="173546"/>
                  <a:pt x="2032764" y="149283"/>
                  <a:pt x="2042621" y="131086"/>
                </a:cubicBezTo>
                <a:cubicBezTo>
                  <a:pt x="2052478" y="112889"/>
                  <a:pt x="2073708" y="97725"/>
                  <a:pt x="2088114" y="90143"/>
                </a:cubicBezTo>
                <a:cubicBezTo>
                  <a:pt x="2102520" y="82561"/>
                  <a:pt x="2113893" y="79528"/>
                  <a:pt x="2129057" y="85594"/>
                </a:cubicBezTo>
                <a:cubicBezTo>
                  <a:pt x="2144221" y="91660"/>
                  <a:pt x="2168484" y="113647"/>
                  <a:pt x="2179099" y="126537"/>
                </a:cubicBezTo>
                <a:cubicBezTo>
                  <a:pt x="2189714" y="139426"/>
                  <a:pt x="2198053" y="151558"/>
                  <a:pt x="2192746" y="162931"/>
                </a:cubicBezTo>
                <a:cubicBezTo>
                  <a:pt x="2187439" y="174304"/>
                  <a:pt x="2163176" y="184919"/>
                  <a:pt x="2147254" y="194776"/>
                </a:cubicBezTo>
                <a:cubicBezTo>
                  <a:pt x="2131332" y="204633"/>
                  <a:pt x="2097970" y="206907"/>
                  <a:pt x="2097212" y="222071"/>
                </a:cubicBezTo>
                <a:cubicBezTo>
                  <a:pt x="2096454" y="237235"/>
                  <a:pt x="2125266" y="269839"/>
                  <a:pt x="2142705" y="285761"/>
                </a:cubicBezTo>
                <a:cubicBezTo>
                  <a:pt x="2160144" y="301683"/>
                  <a:pt x="2184406" y="311539"/>
                  <a:pt x="2201845" y="317605"/>
                </a:cubicBezTo>
                <a:cubicBezTo>
                  <a:pt x="2219284" y="323671"/>
                  <a:pt x="2229140" y="321397"/>
                  <a:pt x="2247337" y="322155"/>
                </a:cubicBezTo>
                <a:cubicBezTo>
                  <a:pt x="2265534" y="322913"/>
                  <a:pt x="2291314" y="320639"/>
                  <a:pt x="2311027" y="322155"/>
                </a:cubicBezTo>
                <a:cubicBezTo>
                  <a:pt x="2330741" y="323671"/>
                  <a:pt x="2348179" y="325946"/>
                  <a:pt x="2365618" y="331253"/>
                </a:cubicBezTo>
                <a:cubicBezTo>
                  <a:pt x="2383057" y="336560"/>
                  <a:pt x="2399738" y="333528"/>
                  <a:pt x="2415660" y="354000"/>
                </a:cubicBezTo>
                <a:cubicBezTo>
                  <a:pt x="2431582" y="374472"/>
                  <a:pt x="2442197" y="429820"/>
                  <a:pt x="2461152" y="454083"/>
                </a:cubicBezTo>
                <a:cubicBezTo>
                  <a:pt x="2480107" y="478346"/>
                  <a:pt x="2502854" y="486686"/>
                  <a:pt x="2529391" y="499576"/>
                </a:cubicBezTo>
                <a:cubicBezTo>
                  <a:pt x="2555928" y="512466"/>
                  <a:pt x="2592322" y="526113"/>
                  <a:pt x="2620376" y="531420"/>
                </a:cubicBezTo>
                <a:cubicBezTo>
                  <a:pt x="2648430" y="536727"/>
                  <a:pt x="2680275" y="533694"/>
                  <a:pt x="2697714" y="531420"/>
                </a:cubicBezTo>
                <a:cubicBezTo>
                  <a:pt x="2715153" y="529146"/>
                  <a:pt x="2720460" y="533695"/>
                  <a:pt x="2725009" y="517773"/>
                </a:cubicBezTo>
                <a:cubicBezTo>
                  <a:pt x="2729558" y="501851"/>
                  <a:pt x="2724251" y="460149"/>
                  <a:pt x="2725009" y="435886"/>
                </a:cubicBezTo>
                <a:cubicBezTo>
                  <a:pt x="2725767" y="411623"/>
                  <a:pt x="2721976" y="393427"/>
                  <a:pt x="2729558" y="372197"/>
                </a:cubicBezTo>
                <a:cubicBezTo>
                  <a:pt x="2737140" y="350967"/>
                  <a:pt x="2756854" y="322155"/>
                  <a:pt x="2770502" y="308507"/>
                </a:cubicBezTo>
                <a:cubicBezTo>
                  <a:pt x="2784150" y="294859"/>
                  <a:pt x="2811445" y="290310"/>
                  <a:pt x="2811445" y="290310"/>
                </a:cubicBezTo>
                <a:cubicBezTo>
                  <a:pt x="2821302" y="284244"/>
                  <a:pt x="2825851" y="263773"/>
                  <a:pt x="2829642" y="272113"/>
                </a:cubicBezTo>
                <a:cubicBezTo>
                  <a:pt x="2833433" y="280453"/>
                  <a:pt x="2834191" y="306233"/>
                  <a:pt x="2834191" y="340352"/>
                </a:cubicBezTo>
                <a:cubicBezTo>
                  <a:pt x="2834191" y="374471"/>
                  <a:pt x="2835708" y="438160"/>
                  <a:pt x="2829642" y="476829"/>
                </a:cubicBezTo>
                <a:cubicBezTo>
                  <a:pt x="2823576" y="515498"/>
                  <a:pt x="2802346" y="545069"/>
                  <a:pt x="2797797" y="572364"/>
                </a:cubicBezTo>
                <a:cubicBezTo>
                  <a:pt x="2793248" y="599659"/>
                  <a:pt x="2794006" y="623921"/>
                  <a:pt x="2802346" y="640602"/>
                </a:cubicBezTo>
                <a:cubicBezTo>
                  <a:pt x="2810686" y="657282"/>
                  <a:pt x="2832675" y="670172"/>
                  <a:pt x="2847839" y="672447"/>
                </a:cubicBezTo>
                <a:cubicBezTo>
                  <a:pt x="2863003" y="674722"/>
                  <a:pt x="2884234" y="663348"/>
                  <a:pt x="2893332" y="654250"/>
                </a:cubicBezTo>
                <a:cubicBezTo>
                  <a:pt x="2902430" y="645152"/>
                  <a:pt x="2892573" y="625438"/>
                  <a:pt x="2902430" y="617856"/>
                </a:cubicBezTo>
                <a:cubicBezTo>
                  <a:pt x="2912287" y="610274"/>
                  <a:pt x="2933517" y="609516"/>
                  <a:pt x="2952472" y="608758"/>
                </a:cubicBezTo>
                <a:cubicBezTo>
                  <a:pt x="2971427" y="608000"/>
                  <a:pt x="3016161" y="613307"/>
                  <a:pt x="3016161" y="613307"/>
                </a:cubicBezTo>
                <a:cubicBezTo>
                  <a:pt x="3029809" y="612549"/>
                  <a:pt x="3028292" y="609515"/>
                  <a:pt x="3034358" y="604208"/>
                </a:cubicBezTo>
                <a:cubicBezTo>
                  <a:pt x="3040424" y="598901"/>
                  <a:pt x="3048006" y="589802"/>
                  <a:pt x="3052555" y="581462"/>
                </a:cubicBezTo>
                <a:cubicBezTo>
                  <a:pt x="3057104" y="573122"/>
                  <a:pt x="3051039" y="555683"/>
                  <a:pt x="3061654" y="554167"/>
                </a:cubicBezTo>
                <a:cubicBezTo>
                  <a:pt x="3072269" y="552651"/>
                  <a:pt x="3105630" y="562507"/>
                  <a:pt x="3116245" y="572364"/>
                </a:cubicBezTo>
                <a:cubicBezTo>
                  <a:pt x="3126860" y="582221"/>
                  <a:pt x="3132167" y="594352"/>
                  <a:pt x="3125343" y="613307"/>
                </a:cubicBezTo>
                <a:cubicBezTo>
                  <a:pt x="3118519" y="632262"/>
                  <a:pt x="3095015" y="661074"/>
                  <a:pt x="3075302" y="686095"/>
                </a:cubicBezTo>
                <a:cubicBezTo>
                  <a:pt x="3055589" y="711116"/>
                  <a:pt x="3014645" y="744477"/>
                  <a:pt x="3007063" y="763432"/>
                </a:cubicBezTo>
                <a:cubicBezTo>
                  <a:pt x="2999481" y="782387"/>
                  <a:pt x="3015403" y="792244"/>
                  <a:pt x="3029809" y="799826"/>
                </a:cubicBezTo>
                <a:cubicBezTo>
                  <a:pt x="3044215" y="807408"/>
                  <a:pt x="3073027" y="803617"/>
                  <a:pt x="3093499" y="808925"/>
                </a:cubicBezTo>
                <a:cubicBezTo>
                  <a:pt x="3113971" y="814233"/>
                  <a:pt x="3141266" y="811958"/>
                  <a:pt x="3152639" y="831671"/>
                </a:cubicBezTo>
                <a:cubicBezTo>
                  <a:pt x="3164012" y="851384"/>
                  <a:pt x="3158704" y="901426"/>
                  <a:pt x="3161737" y="927205"/>
                </a:cubicBezTo>
                <a:cubicBezTo>
                  <a:pt x="3164770" y="952984"/>
                  <a:pt x="3159463" y="975731"/>
                  <a:pt x="3170836" y="986346"/>
                </a:cubicBezTo>
                <a:cubicBezTo>
                  <a:pt x="3182209" y="996961"/>
                  <a:pt x="3208746" y="993928"/>
                  <a:pt x="3229976" y="990895"/>
                </a:cubicBezTo>
                <a:cubicBezTo>
                  <a:pt x="3251206" y="987862"/>
                  <a:pt x="3286842" y="982555"/>
                  <a:pt x="3298215" y="968149"/>
                </a:cubicBezTo>
                <a:cubicBezTo>
                  <a:pt x="3309588" y="953743"/>
                  <a:pt x="3300490" y="930996"/>
                  <a:pt x="3298215" y="904459"/>
                </a:cubicBezTo>
                <a:cubicBezTo>
                  <a:pt x="3295940" y="877922"/>
                  <a:pt x="3288358" y="835462"/>
                  <a:pt x="3284567" y="808925"/>
                </a:cubicBezTo>
                <a:cubicBezTo>
                  <a:pt x="3280776" y="782388"/>
                  <a:pt x="3270920" y="761916"/>
                  <a:pt x="3275469" y="745235"/>
                </a:cubicBezTo>
                <a:cubicBezTo>
                  <a:pt x="3280018" y="728554"/>
                  <a:pt x="3294424" y="721730"/>
                  <a:pt x="3311863" y="708841"/>
                </a:cubicBezTo>
                <a:cubicBezTo>
                  <a:pt x="3329302" y="695952"/>
                  <a:pt x="3362663" y="676996"/>
                  <a:pt x="3380102" y="667898"/>
                </a:cubicBezTo>
                <a:cubicBezTo>
                  <a:pt x="3397541" y="658800"/>
                  <a:pt x="3413463" y="667139"/>
                  <a:pt x="3416496" y="654250"/>
                </a:cubicBezTo>
                <a:cubicBezTo>
                  <a:pt x="3419529" y="641361"/>
                  <a:pt x="3414221" y="617856"/>
                  <a:pt x="3398299" y="590561"/>
                </a:cubicBezTo>
                <a:cubicBezTo>
                  <a:pt x="3382377" y="563266"/>
                  <a:pt x="3342191" y="518531"/>
                  <a:pt x="3320961" y="490477"/>
                </a:cubicBezTo>
                <a:cubicBezTo>
                  <a:pt x="3299731" y="462423"/>
                  <a:pt x="3278502" y="437402"/>
                  <a:pt x="3270920" y="422238"/>
                </a:cubicBezTo>
                <a:cubicBezTo>
                  <a:pt x="3263338" y="407074"/>
                  <a:pt x="3257272" y="400250"/>
                  <a:pt x="3275469" y="399492"/>
                </a:cubicBezTo>
                <a:cubicBezTo>
                  <a:pt x="3293666" y="398734"/>
                  <a:pt x="3361147" y="408591"/>
                  <a:pt x="3380102" y="417689"/>
                </a:cubicBezTo>
                <a:cubicBezTo>
                  <a:pt x="3399057" y="426787"/>
                  <a:pt x="3388442" y="436644"/>
                  <a:pt x="3389200" y="454083"/>
                </a:cubicBezTo>
                <a:cubicBezTo>
                  <a:pt x="3389958" y="471522"/>
                  <a:pt x="3379344" y="495027"/>
                  <a:pt x="3384651" y="522322"/>
                </a:cubicBezTo>
                <a:cubicBezTo>
                  <a:pt x="3389958" y="549617"/>
                  <a:pt x="3393750" y="592835"/>
                  <a:pt x="3421045" y="617856"/>
                </a:cubicBezTo>
                <a:cubicBezTo>
                  <a:pt x="3448340" y="642877"/>
                  <a:pt x="3515821" y="665623"/>
                  <a:pt x="3548424" y="672447"/>
                </a:cubicBezTo>
                <a:cubicBezTo>
                  <a:pt x="3581027" y="679271"/>
                  <a:pt x="3607565" y="673206"/>
                  <a:pt x="3616663" y="658800"/>
                </a:cubicBezTo>
                <a:cubicBezTo>
                  <a:pt x="3625761" y="644394"/>
                  <a:pt x="3604532" y="604208"/>
                  <a:pt x="3603015" y="586011"/>
                </a:cubicBezTo>
                <a:cubicBezTo>
                  <a:pt x="3601499" y="567814"/>
                  <a:pt x="3595433" y="540519"/>
                  <a:pt x="3607564" y="549617"/>
                </a:cubicBezTo>
                <a:cubicBezTo>
                  <a:pt x="3619695" y="558715"/>
                  <a:pt x="3656848" y="625438"/>
                  <a:pt x="3675803" y="640602"/>
                </a:cubicBezTo>
                <a:cubicBezTo>
                  <a:pt x="3694758" y="655766"/>
                  <a:pt x="3706890" y="658799"/>
                  <a:pt x="3721296" y="640602"/>
                </a:cubicBezTo>
                <a:cubicBezTo>
                  <a:pt x="3735702" y="622405"/>
                  <a:pt x="3746317" y="561748"/>
                  <a:pt x="3762239" y="531420"/>
                </a:cubicBezTo>
                <a:cubicBezTo>
                  <a:pt x="3778161" y="501092"/>
                  <a:pt x="3800908" y="474554"/>
                  <a:pt x="3816830" y="458632"/>
                </a:cubicBezTo>
                <a:cubicBezTo>
                  <a:pt x="3832752" y="442710"/>
                  <a:pt x="3840334" y="440435"/>
                  <a:pt x="3857773" y="435886"/>
                </a:cubicBezTo>
                <a:cubicBezTo>
                  <a:pt x="3875212" y="431337"/>
                  <a:pt x="3904024" y="428304"/>
                  <a:pt x="3921463" y="431337"/>
                </a:cubicBezTo>
                <a:cubicBezTo>
                  <a:pt x="3938902" y="434370"/>
                  <a:pt x="3966955" y="438919"/>
                  <a:pt x="3962406" y="454083"/>
                </a:cubicBezTo>
                <a:cubicBezTo>
                  <a:pt x="3957857" y="469247"/>
                  <a:pt x="3908573" y="506400"/>
                  <a:pt x="3894167" y="522322"/>
                </a:cubicBezTo>
                <a:cubicBezTo>
                  <a:pt x="3879761" y="538244"/>
                  <a:pt x="3874454" y="532178"/>
                  <a:pt x="3875970" y="549617"/>
                </a:cubicBezTo>
                <a:cubicBezTo>
                  <a:pt x="3877486" y="567056"/>
                  <a:pt x="3888102" y="607241"/>
                  <a:pt x="3903266" y="626955"/>
                </a:cubicBezTo>
                <a:cubicBezTo>
                  <a:pt x="3918430" y="646668"/>
                  <a:pt x="3952549" y="668656"/>
                  <a:pt x="3966955" y="667898"/>
                </a:cubicBezTo>
                <a:cubicBezTo>
                  <a:pt x="3981361" y="667140"/>
                  <a:pt x="3979845" y="629987"/>
                  <a:pt x="3989702" y="622405"/>
                </a:cubicBezTo>
                <a:cubicBezTo>
                  <a:pt x="3999559" y="614823"/>
                  <a:pt x="4020030" y="617856"/>
                  <a:pt x="4026096" y="622405"/>
                </a:cubicBezTo>
                <a:cubicBezTo>
                  <a:pt x="4032162" y="626954"/>
                  <a:pt x="4023063" y="474555"/>
                  <a:pt x="4026096" y="649701"/>
                </a:cubicBezTo>
                <a:cubicBezTo>
                  <a:pt x="4029129" y="824847"/>
                  <a:pt x="4039744" y="1450370"/>
                  <a:pt x="4044293" y="1673283"/>
                </a:cubicBezTo>
                <a:cubicBezTo>
                  <a:pt x="4048842" y="1896196"/>
                  <a:pt x="4053391" y="1918943"/>
                  <a:pt x="4053391" y="1987182"/>
                </a:cubicBezTo>
                <a:cubicBezTo>
                  <a:pt x="4053391" y="2055421"/>
                  <a:pt x="4045809" y="2055421"/>
                  <a:pt x="4044293" y="2082716"/>
                </a:cubicBezTo>
                <a:cubicBezTo>
                  <a:pt x="4042777" y="2110011"/>
                  <a:pt x="4051875" y="2134274"/>
                  <a:pt x="4044293" y="2150955"/>
                </a:cubicBezTo>
                <a:cubicBezTo>
                  <a:pt x="4036711" y="2167636"/>
                  <a:pt x="4028370" y="2177493"/>
                  <a:pt x="3998800" y="2182800"/>
                </a:cubicBezTo>
                <a:cubicBezTo>
                  <a:pt x="3969230" y="2188107"/>
                  <a:pt x="3866872" y="2182800"/>
                  <a:pt x="3866872" y="2182800"/>
                </a:cubicBezTo>
                <a:lnTo>
                  <a:pt x="423087" y="2182800"/>
                </a:lnTo>
                <a:lnTo>
                  <a:pt x="154681" y="2182800"/>
                </a:lnTo>
                <a:lnTo>
                  <a:pt x="13654" y="2187349"/>
                </a:lnTo>
                <a:close/>
              </a:path>
            </a:pathLst>
          </a:custGeom>
          <a:gradFill>
            <a:gsLst>
              <a:gs pos="50000">
                <a:schemeClr val="tx2">
                  <a:lumMod val="25000"/>
                  <a:lumOff val="75000"/>
                  <a:alpha val="50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tx2"/>
              </a:gs>
            </a:gsLst>
            <a:lin ang="5400000" scaled="1"/>
          </a:gradFill>
          <a:ln w="12700">
            <a:gradFill>
              <a:gsLst>
                <a:gs pos="0">
                  <a:srgbClr val="EEF0F2"/>
                </a:gs>
                <a:gs pos="100000">
                  <a:srgbClr val="ACCDEC"/>
                </a:gs>
              </a:gsLst>
              <a:lin ang="5400000" scaled="1"/>
            </a:gradFill>
            <a:headEnd type="arrow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D515DC2-7692-B599-40A6-595EA147A064}"/>
              </a:ext>
            </a:extLst>
          </p:cNvPr>
          <p:cNvSpPr txBox="1"/>
          <p:nvPr/>
        </p:nvSpPr>
        <p:spPr>
          <a:xfrm>
            <a:off x="66740" y="95875"/>
            <a:ext cx="2257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Stable Drainage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5D348C-49FE-1893-B022-9245E9EDBD6F}"/>
              </a:ext>
            </a:extLst>
          </p:cNvPr>
          <p:cNvSpPr txBox="1"/>
          <p:nvPr/>
        </p:nvSpPr>
        <p:spPr>
          <a:xfrm>
            <a:off x="3243747" y="5522131"/>
            <a:ext cx="144890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M</a:t>
            </a:r>
            <a:r>
              <a:rPr lang="pt-BR" sz="900" i="1" dirty="0" err="1"/>
              <a:t>éheust</a:t>
            </a:r>
            <a:r>
              <a:rPr lang="en-US" sz="900" i="1" dirty="0"/>
              <a:t> et al., PRE 2002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B6C07FF-04B9-0E05-A8A1-AB45C0082DB9}"/>
              </a:ext>
            </a:extLst>
          </p:cNvPr>
          <p:cNvSpPr/>
          <p:nvPr/>
        </p:nvSpPr>
        <p:spPr>
          <a:xfrm>
            <a:off x="546570" y="3300961"/>
            <a:ext cx="3929828" cy="1000804"/>
          </a:xfrm>
          <a:custGeom>
            <a:avLst/>
            <a:gdLst>
              <a:gd name="connsiteX0" fmla="*/ 0 w 2488018"/>
              <a:gd name="connsiteY0" fmla="*/ 352340 h 633620"/>
              <a:gd name="connsiteX1" fmla="*/ 111642 w 2488018"/>
              <a:gd name="connsiteY1" fmla="*/ 373605 h 633620"/>
              <a:gd name="connsiteX2" fmla="*/ 53163 w 2488018"/>
              <a:gd name="connsiteY2" fmla="*/ 219433 h 633620"/>
              <a:gd name="connsiteX3" fmla="*/ 122274 w 2488018"/>
              <a:gd name="connsiteY3" fmla="*/ 176903 h 633620"/>
              <a:gd name="connsiteX4" fmla="*/ 116958 w 2488018"/>
              <a:gd name="connsiteY4" fmla="*/ 1466 h 633620"/>
              <a:gd name="connsiteX5" fmla="*/ 175437 w 2488018"/>
              <a:gd name="connsiteY5" fmla="*/ 102475 h 633620"/>
              <a:gd name="connsiteX6" fmla="*/ 287079 w 2488018"/>
              <a:gd name="connsiteY6" fmla="*/ 267280 h 633620"/>
              <a:gd name="connsiteX7" fmla="*/ 329609 w 2488018"/>
              <a:gd name="connsiteY7" fmla="*/ 272596 h 633620"/>
              <a:gd name="connsiteX8" fmla="*/ 329609 w 2488018"/>
              <a:gd name="connsiteY8" fmla="*/ 352340 h 633620"/>
              <a:gd name="connsiteX9" fmla="*/ 292395 w 2488018"/>
              <a:gd name="connsiteY9" fmla="*/ 437401 h 633620"/>
              <a:gd name="connsiteX10" fmla="*/ 393404 w 2488018"/>
              <a:gd name="connsiteY10" fmla="*/ 453349 h 633620"/>
              <a:gd name="connsiteX11" fmla="*/ 473149 w 2488018"/>
              <a:gd name="connsiteY11" fmla="*/ 405503 h 633620"/>
              <a:gd name="connsiteX12" fmla="*/ 542260 w 2488018"/>
              <a:gd name="connsiteY12" fmla="*/ 389554 h 633620"/>
              <a:gd name="connsiteX13" fmla="*/ 611372 w 2488018"/>
              <a:gd name="connsiteY13" fmla="*/ 384238 h 633620"/>
              <a:gd name="connsiteX14" fmla="*/ 696432 w 2488018"/>
              <a:gd name="connsiteY14" fmla="*/ 267280 h 633620"/>
              <a:gd name="connsiteX15" fmla="*/ 781493 w 2488018"/>
              <a:gd name="connsiteY15" fmla="*/ 277912 h 633620"/>
              <a:gd name="connsiteX16" fmla="*/ 723014 w 2488018"/>
              <a:gd name="connsiteY16" fmla="*/ 176903 h 633620"/>
              <a:gd name="connsiteX17" fmla="*/ 595423 w 2488018"/>
              <a:gd name="connsiteY17" fmla="*/ 107791 h 633620"/>
              <a:gd name="connsiteX18" fmla="*/ 606056 w 2488018"/>
              <a:gd name="connsiteY18" fmla="*/ 54628 h 633620"/>
              <a:gd name="connsiteX19" fmla="*/ 818707 w 2488018"/>
              <a:gd name="connsiteY19" fmla="*/ 59945 h 633620"/>
              <a:gd name="connsiteX20" fmla="*/ 946297 w 2488018"/>
              <a:gd name="connsiteY20" fmla="*/ 160954 h 633620"/>
              <a:gd name="connsiteX21" fmla="*/ 994144 w 2488018"/>
              <a:gd name="connsiteY21" fmla="*/ 176903 h 633620"/>
              <a:gd name="connsiteX22" fmla="*/ 988828 w 2488018"/>
              <a:gd name="connsiteY22" fmla="*/ 277912 h 633620"/>
              <a:gd name="connsiteX23" fmla="*/ 1100470 w 2488018"/>
              <a:gd name="connsiteY23" fmla="*/ 389554 h 633620"/>
              <a:gd name="connsiteX24" fmla="*/ 1095153 w 2488018"/>
              <a:gd name="connsiteY24" fmla="*/ 485247 h 633620"/>
              <a:gd name="connsiteX25" fmla="*/ 1180214 w 2488018"/>
              <a:gd name="connsiteY25" fmla="*/ 474615 h 633620"/>
              <a:gd name="connsiteX26" fmla="*/ 1180214 w 2488018"/>
              <a:gd name="connsiteY26" fmla="*/ 373605 h 633620"/>
              <a:gd name="connsiteX27" fmla="*/ 1265274 w 2488018"/>
              <a:gd name="connsiteY27" fmla="*/ 331075 h 633620"/>
              <a:gd name="connsiteX28" fmla="*/ 1206795 w 2488018"/>
              <a:gd name="connsiteY28" fmla="*/ 230066 h 633620"/>
              <a:gd name="connsiteX29" fmla="*/ 1222744 w 2488018"/>
              <a:gd name="connsiteY29" fmla="*/ 176903 h 633620"/>
              <a:gd name="connsiteX30" fmla="*/ 1281223 w 2488018"/>
              <a:gd name="connsiteY30" fmla="*/ 49312 h 633620"/>
              <a:gd name="connsiteX31" fmla="*/ 1355651 w 2488018"/>
              <a:gd name="connsiteY31" fmla="*/ 107791 h 633620"/>
              <a:gd name="connsiteX32" fmla="*/ 1291856 w 2488018"/>
              <a:gd name="connsiteY32" fmla="*/ 150321 h 633620"/>
              <a:gd name="connsiteX33" fmla="*/ 1355651 w 2488018"/>
              <a:gd name="connsiteY33" fmla="*/ 208801 h 633620"/>
              <a:gd name="connsiteX34" fmla="*/ 1414130 w 2488018"/>
              <a:gd name="connsiteY34" fmla="*/ 208801 h 633620"/>
              <a:gd name="connsiteX35" fmla="*/ 1488558 w 2488018"/>
              <a:gd name="connsiteY35" fmla="*/ 224749 h 633620"/>
              <a:gd name="connsiteX36" fmla="*/ 1541721 w 2488018"/>
              <a:gd name="connsiteY36" fmla="*/ 309810 h 633620"/>
              <a:gd name="connsiteX37" fmla="*/ 1674628 w 2488018"/>
              <a:gd name="connsiteY37" fmla="*/ 341708 h 633620"/>
              <a:gd name="connsiteX38" fmla="*/ 1690576 w 2488018"/>
              <a:gd name="connsiteY38" fmla="*/ 240698 h 633620"/>
              <a:gd name="connsiteX39" fmla="*/ 1754372 w 2488018"/>
              <a:gd name="connsiteY39" fmla="*/ 176903 h 633620"/>
              <a:gd name="connsiteX40" fmla="*/ 1754372 w 2488018"/>
              <a:gd name="connsiteY40" fmla="*/ 288545 h 633620"/>
              <a:gd name="connsiteX41" fmla="*/ 1733107 w 2488018"/>
              <a:gd name="connsiteY41" fmla="*/ 410819 h 633620"/>
              <a:gd name="connsiteX42" fmla="*/ 1786270 w 2488018"/>
              <a:gd name="connsiteY42" fmla="*/ 421452 h 633620"/>
              <a:gd name="connsiteX43" fmla="*/ 1802218 w 2488018"/>
              <a:gd name="connsiteY43" fmla="*/ 389554 h 633620"/>
              <a:gd name="connsiteX44" fmla="*/ 1876646 w 2488018"/>
              <a:gd name="connsiteY44" fmla="*/ 394870 h 633620"/>
              <a:gd name="connsiteX45" fmla="*/ 1897911 w 2488018"/>
              <a:gd name="connsiteY45" fmla="*/ 352340 h 633620"/>
              <a:gd name="connsiteX46" fmla="*/ 1951074 w 2488018"/>
              <a:gd name="connsiteY46" fmla="*/ 389554 h 633620"/>
              <a:gd name="connsiteX47" fmla="*/ 1871330 w 2488018"/>
              <a:gd name="connsiteY47" fmla="*/ 506512 h 633620"/>
              <a:gd name="connsiteX48" fmla="*/ 1956390 w 2488018"/>
              <a:gd name="connsiteY48" fmla="*/ 527777 h 633620"/>
              <a:gd name="connsiteX49" fmla="*/ 1972339 w 2488018"/>
              <a:gd name="connsiteY49" fmla="*/ 628787 h 633620"/>
              <a:gd name="connsiteX50" fmla="*/ 2052083 w 2488018"/>
              <a:gd name="connsiteY50" fmla="*/ 602205 h 633620"/>
              <a:gd name="connsiteX51" fmla="*/ 2030818 w 2488018"/>
              <a:gd name="connsiteY51" fmla="*/ 469298 h 633620"/>
              <a:gd name="connsiteX52" fmla="*/ 2126511 w 2488018"/>
              <a:gd name="connsiteY52" fmla="*/ 405503 h 633620"/>
              <a:gd name="connsiteX53" fmla="*/ 2025502 w 2488018"/>
              <a:gd name="connsiteY53" fmla="*/ 272596 h 633620"/>
              <a:gd name="connsiteX54" fmla="*/ 2110563 w 2488018"/>
              <a:gd name="connsiteY54" fmla="*/ 283228 h 633620"/>
              <a:gd name="connsiteX55" fmla="*/ 2105246 w 2488018"/>
              <a:gd name="connsiteY55" fmla="*/ 368289 h 633620"/>
              <a:gd name="connsiteX56" fmla="*/ 2238153 w 2488018"/>
              <a:gd name="connsiteY56" fmla="*/ 432084 h 633620"/>
              <a:gd name="connsiteX57" fmla="*/ 2243470 w 2488018"/>
              <a:gd name="connsiteY57" fmla="*/ 347024 h 633620"/>
              <a:gd name="connsiteX58" fmla="*/ 2301949 w 2488018"/>
              <a:gd name="connsiteY58" fmla="*/ 421452 h 633620"/>
              <a:gd name="connsiteX59" fmla="*/ 2344479 w 2488018"/>
              <a:gd name="connsiteY59" fmla="*/ 341708 h 633620"/>
              <a:gd name="connsiteX60" fmla="*/ 2397642 w 2488018"/>
              <a:gd name="connsiteY60" fmla="*/ 277912 h 633620"/>
              <a:gd name="connsiteX61" fmla="*/ 2477386 w 2488018"/>
              <a:gd name="connsiteY61" fmla="*/ 299177 h 633620"/>
              <a:gd name="connsiteX62" fmla="*/ 2413590 w 2488018"/>
              <a:gd name="connsiteY62" fmla="*/ 357656 h 633620"/>
              <a:gd name="connsiteX63" fmla="*/ 2466753 w 2488018"/>
              <a:gd name="connsiteY63" fmla="*/ 426768 h 633620"/>
              <a:gd name="connsiteX64" fmla="*/ 2488018 w 2488018"/>
              <a:gd name="connsiteY64" fmla="*/ 394870 h 63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488018" h="633620">
                <a:moveTo>
                  <a:pt x="0" y="352340"/>
                </a:moveTo>
                <a:cubicBezTo>
                  <a:pt x="51391" y="374048"/>
                  <a:pt x="102782" y="395756"/>
                  <a:pt x="111642" y="373605"/>
                </a:cubicBezTo>
                <a:cubicBezTo>
                  <a:pt x="120502" y="351454"/>
                  <a:pt x="51391" y="252217"/>
                  <a:pt x="53163" y="219433"/>
                </a:cubicBezTo>
                <a:cubicBezTo>
                  <a:pt x="54935" y="186649"/>
                  <a:pt x="111642" y="213231"/>
                  <a:pt x="122274" y="176903"/>
                </a:cubicBezTo>
                <a:cubicBezTo>
                  <a:pt x="132906" y="140575"/>
                  <a:pt x="108098" y="13871"/>
                  <a:pt x="116958" y="1466"/>
                </a:cubicBezTo>
                <a:cubicBezTo>
                  <a:pt x="125818" y="-10939"/>
                  <a:pt x="147083" y="58173"/>
                  <a:pt x="175437" y="102475"/>
                </a:cubicBezTo>
                <a:cubicBezTo>
                  <a:pt x="203791" y="146777"/>
                  <a:pt x="261384" y="238927"/>
                  <a:pt x="287079" y="267280"/>
                </a:cubicBezTo>
                <a:cubicBezTo>
                  <a:pt x="312774" y="295633"/>
                  <a:pt x="322521" y="258419"/>
                  <a:pt x="329609" y="272596"/>
                </a:cubicBezTo>
                <a:cubicBezTo>
                  <a:pt x="336697" y="286773"/>
                  <a:pt x="335811" y="324873"/>
                  <a:pt x="329609" y="352340"/>
                </a:cubicBezTo>
                <a:cubicBezTo>
                  <a:pt x="323407" y="379807"/>
                  <a:pt x="281763" y="420566"/>
                  <a:pt x="292395" y="437401"/>
                </a:cubicBezTo>
                <a:cubicBezTo>
                  <a:pt x="303027" y="454236"/>
                  <a:pt x="363278" y="458665"/>
                  <a:pt x="393404" y="453349"/>
                </a:cubicBezTo>
                <a:cubicBezTo>
                  <a:pt x="423530" y="448033"/>
                  <a:pt x="448340" y="416135"/>
                  <a:pt x="473149" y="405503"/>
                </a:cubicBezTo>
                <a:cubicBezTo>
                  <a:pt x="497958" y="394871"/>
                  <a:pt x="519223" y="393098"/>
                  <a:pt x="542260" y="389554"/>
                </a:cubicBezTo>
                <a:cubicBezTo>
                  <a:pt x="565297" y="386010"/>
                  <a:pt x="585677" y="404617"/>
                  <a:pt x="611372" y="384238"/>
                </a:cubicBezTo>
                <a:cubicBezTo>
                  <a:pt x="637067" y="363859"/>
                  <a:pt x="668079" y="285001"/>
                  <a:pt x="696432" y="267280"/>
                </a:cubicBezTo>
                <a:cubicBezTo>
                  <a:pt x="724786" y="249559"/>
                  <a:pt x="777063" y="292975"/>
                  <a:pt x="781493" y="277912"/>
                </a:cubicBezTo>
                <a:cubicBezTo>
                  <a:pt x="785923" y="262849"/>
                  <a:pt x="754026" y="205256"/>
                  <a:pt x="723014" y="176903"/>
                </a:cubicBezTo>
                <a:cubicBezTo>
                  <a:pt x="692002" y="148550"/>
                  <a:pt x="614916" y="128170"/>
                  <a:pt x="595423" y="107791"/>
                </a:cubicBezTo>
                <a:cubicBezTo>
                  <a:pt x="575930" y="87412"/>
                  <a:pt x="568842" y="62602"/>
                  <a:pt x="606056" y="54628"/>
                </a:cubicBezTo>
                <a:cubicBezTo>
                  <a:pt x="643270" y="46654"/>
                  <a:pt x="762000" y="42224"/>
                  <a:pt x="818707" y="59945"/>
                </a:cubicBezTo>
                <a:cubicBezTo>
                  <a:pt x="875414" y="77666"/>
                  <a:pt x="917057" y="141461"/>
                  <a:pt x="946297" y="160954"/>
                </a:cubicBezTo>
                <a:cubicBezTo>
                  <a:pt x="975537" y="180447"/>
                  <a:pt x="987056" y="157410"/>
                  <a:pt x="994144" y="176903"/>
                </a:cubicBezTo>
                <a:cubicBezTo>
                  <a:pt x="1001232" y="196396"/>
                  <a:pt x="971107" y="242470"/>
                  <a:pt x="988828" y="277912"/>
                </a:cubicBezTo>
                <a:cubicBezTo>
                  <a:pt x="1006549" y="313354"/>
                  <a:pt x="1082749" y="354998"/>
                  <a:pt x="1100470" y="389554"/>
                </a:cubicBezTo>
                <a:cubicBezTo>
                  <a:pt x="1118191" y="424110"/>
                  <a:pt x="1081862" y="471070"/>
                  <a:pt x="1095153" y="485247"/>
                </a:cubicBezTo>
                <a:cubicBezTo>
                  <a:pt x="1108444" y="499424"/>
                  <a:pt x="1166037" y="493222"/>
                  <a:pt x="1180214" y="474615"/>
                </a:cubicBezTo>
                <a:cubicBezTo>
                  <a:pt x="1194391" y="456008"/>
                  <a:pt x="1166037" y="397528"/>
                  <a:pt x="1180214" y="373605"/>
                </a:cubicBezTo>
                <a:cubicBezTo>
                  <a:pt x="1194391" y="349682"/>
                  <a:pt x="1260844" y="354998"/>
                  <a:pt x="1265274" y="331075"/>
                </a:cubicBezTo>
                <a:cubicBezTo>
                  <a:pt x="1269704" y="307152"/>
                  <a:pt x="1213883" y="255761"/>
                  <a:pt x="1206795" y="230066"/>
                </a:cubicBezTo>
                <a:cubicBezTo>
                  <a:pt x="1199707" y="204371"/>
                  <a:pt x="1210339" y="207029"/>
                  <a:pt x="1222744" y="176903"/>
                </a:cubicBezTo>
                <a:cubicBezTo>
                  <a:pt x="1235149" y="146777"/>
                  <a:pt x="1259072" y="60831"/>
                  <a:pt x="1281223" y="49312"/>
                </a:cubicBezTo>
                <a:cubicBezTo>
                  <a:pt x="1303374" y="37793"/>
                  <a:pt x="1353879" y="90956"/>
                  <a:pt x="1355651" y="107791"/>
                </a:cubicBezTo>
                <a:cubicBezTo>
                  <a:pt x="1357423" y="124626"/>
                  <a:pt x="1291856" y="133486"/>
                  <a:pt x="1291856" y="150321"/>
                </a:cubicBezTo>
                <a:cubicBezTo>
                  <a:pt x="1291856" y="167156"/>
                  <a:pt x="1335272" y="199054"/>
                  <a:pt x="1355651" y="208801"/>
                </a:cubicBezTo>
                <a:cubicBezTo>
                  <a:pt x="1376030" y="218548"/>
                  <a:pt x="1391979" y="206143"/>
                  <a:pt x="1414130" y="208801"/>
                </a:cubicBezTo>
                <a:cubicBezTo>
                  <a:pt x="1436281" y="211459"/>
                  <a:pt x="1467293" y="207914"/>
                  <a:pt x="1488558" y="224749"/>
                </a:cubicBezTo>
                <a:cubicBezTo>
                  <a:pt x="1509823" y="241584"/>
                  <a:pt x="1510709" y="290317"/>
                  <a:pt x="1541721" y="309810"/>
                </a:cubicBezTo>
                <a:cubicBezTo>
                  <a:pt x="1572733" y="329303"/>
                  <a:pt x="1649819" y="353227"/>
                  <a:pt x="1674628" y="341708"/>
                </a:cubicBezTo>
                <a:cubicBezTo>
                  <a:pt x="1699437" y="330189"/>
                  <a:pt x="1677285" y="268165"/>
                  <a:pt x="1690576" y="240698"/>
                </a:cubicBezTo>
                <a:cubicBezTo>
                  <a:pt x="1703867" y="213231"/>
                  <a:pt x="1743739" y="168928"/>
                  <a:pt x="1754372" y="176903"/>
                </a:cubicBezTo>
                <a:cubicBezTo>
                  <a:pt x="1765005" y="184877"/>
                  <a:pt x="1757916" y="249559"/>
                  <a:pt x="1754372" y="288545"/>
                </a:cubicBezTo>
                <a:cubicBezTo>
                  <a:pt x="1750828" y="327531"/>
                  <a:pt x="1727791" y="388668"/>
                  <a:pt x="1733107" y="410819"/>
                </a:cubicBezTo>
                <a:cubicBezTo>
                  <a:pt x="1738423" y="432970"/>
                  <a:pt x="1774752" y="424996"/>
                  <a:pt x="1786270" y="421452"/>
                </a:cubicBezTo>
                <a:cubicBezTo>
                  <a:pt x="1797788" y="417908"/>
                  <a:pt x="1787155" y="393984"/>
                  <a:pt x="1802218" y="389554"/>
                </a:cubicBezTo>
                <a:cubicBezTo>
                  <a:pt x="1817281" y="385124"/>
                  <a:pt x="1860697" y="401072"/>
                  <a:pt x="1876646" y="394870"/>
                </a:cubicBezTo>
                <a:cubicBezTo>
                  <a:pt x="1892595" y="388668"/>
                  <a:pt x="1885506" y="353226"/>
                  <a:pt x="1897911" y="352340"/>
                </a:cubicBezTo>
                <a:cubicBezTo>
                  <a:pt x="1910316" y="351454"/>
                  <a:pt x="1955504" y="363859"/>
                  <a:pt x="1951074" y="389554"/>
                </a:cubicBezTo>
                <a:cubicBezTo>
                  <a:pt x="1946644" y="415249"/>
                  <a:pt x="1870444" y="483475"/>
                  <a:pt x="1871330" y="506512"/>
                </a:cubicBezTo>
                <a:cubicBezTo>
                  <a:pt x="1872216" y="529549"/>
                  <a:pt x="1939555" y="507398"/>
                  <a:pt x="1956390" y="527777"/>
                </a:cubicBezTo>
                <a:cubicBezTo>
                  <a:pt x="1973225" y="548156"/>
                  <a:pt x="1956390" y="616382"/>
                  <a:pt x="1972339" y="628787"/>
                </a:cubicBezTo>
                <a:cubicBezTo>
                  <a:pt x="1988288" y="641192"/>
                  <a:pt x="2042337" y="628787"/>
                  <a:pt x="2052083" y="602205"/>
                </a:cubicBezTo>
                <a:cubicBezTo>
                  <a:pt x="2061830" y="575624"/>
                  <a:pt x="2018413" y="502082"/>
                  <a:pt x="2030818" y="469298"/>
                </a:cubicBezTo>
                <a:cubicBezTo>
                  <a:pt x="2043223" y="436514"/>
                  <a:pt x="2127397" y="438287"/>
                  <a:pt x="2126511" y="405503"/>
                </a:cubicBezTo>
                <a:cubicBezTo>
                  <a:pt x="2125625" y="372719"/>
                  <a:pt x="2028160" y="292975"/>
                  <a:pt x="2025502" y="272596"/>
                </a:cubicBezTo>
                <a:cubicBezTo>
                  <a:pt x="2022844" y="252217"/>
                  <a:pt x="2097272" y="267279"/>
                  <a:pt x="2110563" y="283228"/>
                </a:cubicBezTo>
                <a:cubicBezTo>
                  <a:pt x="2123854" y="299177"/>
                  <a:pt x="2083981" y="343480"/>
                  <a:pt x="2105246" y="368289"/>
                </a:cubicBezTo>
                <a:cubicBezTo>
                  <a:pt x="2126511" y="393098"/>
                  <a:pt x="2215116" y="435628"/>
                  <a:pt x="2238153" y="432084"/>
                </a:cubicBezTo>
                <a:cubicBezTo>
                  <a:pt x="2261190" y="428540"/>
                  <a:pt x="2232837" y="348796"/>
                  <a:pt x="2243470" y="347024"/>
                </a:cubicBezTo>
                <a:cubicBezTo>
                  <a:pt x="2254103" y="345252"/>
                  <a:pt x="2285114" y="422338"/>
                  <a:pt x="2301949" y="421452"/>
                </a:cubicBezTo>
                <a:cubicBezTo>
                  <a:pt x="2318784" y="420566"/>
                  <a:pt x="2328530" y="365631"/>
                  <a:pt x="2344479" y="341708"/>
                </a:cubicBezTo>
                <a:cubicBezTo>
                  <a:pt x="2360428" y="317785"/>
                  <a:pt x="2375491" y="285000"/>
                  <a:pt x="2397642" y="277912"/>
                </a:cubicBezTo>
                <a:cubicBezTo>
                  <a:pt x="2419793" y="270824"/>
                  <a:pt x="2474728" y="285886"/>
                  <a:pt x="2477386" y="299177"/>
                </a:cubicBezTo>
                <a:cubicBezTo>
                  <a:pt x="2480044" y="312468"/>
                  <a:pt x="2415362" y="336391"/>
                  <a:pt x="2413590" y="357656"/>
                </a:cubicBezTo>
                <a:cubicBezTo>
                  <a:pt x="2411818" y="378921"/>
                  <a:pt x="2454348" y="420566"/>
                  <a:pt x="2466753" y="426768"/>
                </a:cubicBezTo>
                <a:cubicBezTo>
                  <a:pt x="2479158" y="432970"/>
                  <a:pt x="2483588" y="413920"/>
                  <a:pt x="2488018" y="394870"/>
                </a:cubicBezTo>
              </a:path>
            </a:pathLst>
          </a:custGeom>
          <a:noFill/>
          <a:ln w="28575">
            <a:gradFill>
              <a:gsLst>
                <a:gs pos="0">
                  <a:srgbClr val="FF660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12C8E9F-CAEC-5860-D808-1FFDBF39F503}"/>
              </a:ext>
            </a:extLst>
          </p:cNvPr>
          <p:cNvSpPr/>
          <p:nvPr/>
        </p:nvSpPr>
        <p:spPr>
          <a:xfrm>
            <a:off x="492602" y="1466087"/>
            <a:ext cx="4038125" cy="4044353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2FD446E-2851-E104-D407-552834BBE7DE}"/>
              </a:ext>
            </a:extLst>
          </p:cNvPr>
          <p:cNvGrpSpPr/>
          <p:nvPr/>
        </p:nvGrpSpPr>
        <p:grpSpPr>
          <a:xfrm>
            <a:off x="546570" y="1556475"/>
            <a:ext cx="744948" cy="3929630"/>
            <a:chOff x="546570" y="1556475"/>
            <a:chExt cx="744948" cy="392963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C6AD0C6-2D31-F070-3A84-D6AF64CDFFFF}"/>
                </a:ext>
              </a:extLst>
            </p:cNvPr>
            <p:cNvSpPr txBox="1"/>
            <p:nvPr/>
          </p:nvSpPr>
          <p:spPr>
            <a:xfrm>
              <a:off x="546570" y="5116773"/>
              <a:ext cx="744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water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EFFBC9F-6838-4030-329B-3730317C6868}"/>
                </a:ext>
              </a:extLst>
            </p:cNvPr>
            <p:cNvSpPr txBox="1"/>
            <p:nvPr/>
          </p:nvSpPr>
          <p:spPr>
            <a:xfrm>
              <a:off x="546570" y="1556475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air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4345F08-C52F-B938-9769-118F168644BF}"/>
              </a:ext>
            </a:extLst>
          </p:cNvPr>
          <p:cNvGrpSpPr/>
          <p:nvPr/>
        </p:nvGrpSpPr>
        <p:grpSpPr>
          <a:xfrm>
            <a:off x="2278391" y="5955805"/>
            <a:ext cx="2023534" cy="749779"/>
            <a:chOff x="5320646" y="588218"/>
            <a:chExt cx="2023534" cy="7497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5FBC9E1-335D-90A3-AF1D-98D649159966}"/>
                    </a:ext>
                  </a:extLst>
                </p:cNvPr>
                <p:cNvSpPr txBox="1"/>
                <p:nvPr/>
              </p:nvSpPr>
              <p:spPr>
                <a:xfrm>
                  <a:off x="5412481" y="588218"/>
                  <a:ext cx="18398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𝑎𝑖𝑟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𝑤𝑎𝑡𝑒𝑟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5FBC9E1-335D-90A3-AF1D-98D6491599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2481" y="588218"/>
                  <a:ext cx="1839863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980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BE1C506-55D9-BF5B-19D4-E785751A1393}"/>
                </a:ext>
              </a:extLst>
            </p:cNvPr>
            <p:cNvSpPr txBox="1"/>
            <p:nvPr/>
          </p:nvSpPr>
          <p:spPr>
            <a:xfrm>
              <a:off x="5452812" y="999443"/>
              <a:ext cx="1799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noProof="0" dirty="0"/>
                <a:t>Capillary pressure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672E30C-6D9E-3BD8-9B51-36F9D56BED4A}"/>
                </a:ext>
              </a:extLst>
            </p:cNvPr>
            <p:cNvCxnSpPr/>
            <p:nvPr/>
          </p:nvCxnSpPr>
          <p:spPr>
            <a:xfrm>
              <a:off x="5320646" y="991575"/>
              <a:ext cx="2023534" cy="0"/>
            </a:xfrm>
            <a:prstGeom prst="line">
              <a:avLst/>
            </a:prstGeom>
            <a:ln w="127000">
              <a:gradFill>
                <a:gsLst>
                  <a:gs pos="0">
                    <a:srgbClr val="FFFF00"/>
                  </a:gs>
                  <a:gs pos="100000">
                    <a:srgbClr val="FF6600"/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0BCC04-F1C3-C4C3-57F2-EAD645FBC3F6}"/>
              </a:ext>
            </a:extLst>
          </p:cNvPr>
          <p:cNvGrpSpPr/>
          <p:nvPr/>
        </p:nvGrpSpPr>
        <p:grpSpPr>
          <a:xfrm>
            <a:off x="154039" y="3284942"/>
            <a:ext cx="4369468" cy="1055508"/>
            <a:chOff x="7086105" y="1744123"/>
            <a:chExt cx="2766358" cy="66825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69DEF-F8C7-2020-883E-031D93FC73DB}"/>
                </a:ext>
              </a:extLst>
            </p:cNvPr>
            <p:cNvCxnSpPr/>
            <p:nvPr/>
          </p:nvCxnSpPr>
          <p:spPr>
            <a:xfrm>
              <a:off x="7300455" y="1744123"/>
              <a:ext cx="252360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4E45EE-1150-29D8-6FAA-E8E51D58950E}"/>
                </a:ext>
              </a:extLst>
            </p:cNvPr>
            <p:cNvCxnSpPr/>
            <p:nvPr/>
          </p:nvCxnSpPr>
          <p:spPr>
            <a:xfrm>
              <a:off x="7328854" y="2407567"/>
              <a:ext cx="252360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7F0197D-5B32-34F5-C27E-478517000BEC}"/>
                    </a:ext>
                  </a:extLst>
                </p:cNvPr>
                <p:cNvSpPr txBox="1"/>
                <p:nvPr/>
              </p:nvSpPr>
              <p:spPr>
                <a:xfrm>
                  <a:off x="7086105" y="1973499"/>
                  <a:ext cx="16854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7F0197D-5B32-34F5-C27E-478517000B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6105" y="1973499"/>
                  <a:ext cx="168548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6818" r="-2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839314D-9223-B182-6AD2-C31F903772A2}"/>
                </a:ext>
              </a:extLst>
            </p:cNvPr>
            <p:cNvCxnSpPr>
              <a:cxnSpLocks/>
            </p:cNvCxnSpPr>
            <p:nvPr/>
          </p:nvCxnSpPr>
          <p:spPr>
            <a:xfrm>
              <a:off x="7100356" y="1761696"/>
              <a:ext cx="0" cy="650681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B694654-6B71-3C87-E2D3-29F4911DF9B6}"/>
              </a:ext>
            </a:extLst>
          </p:cNvPr>
          <p:cNvGrpSpPr/>
          <p:nvPr/>
        </p:nvGrpSpPr>
        <p:grpSpPr>
          <a:xfrm>
            <a:off x="483756" y="5798774"/>
            <a:ext cx="1667945" cy="353501"/>
            <a:chOff x="4663005" y="5409905"/>
            <a:chExt cx="1667945" cy="35350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28D4A92-2CFB-37A5-FEDB-2FBFBCD61D4D}"/>
                </a:ext>
              </a:extLst>
            </p:cNvPr>
            <p:cNvCxnSpPr>
              <a:cxnSpLocks/>
            </p:cNvCxnSpPr>
            <p:nvPr/>
          </p:nvCxnSpPr>
          <p:spPr>
            <a:xfrm>
              <a:off x="4663005" y="5409905"/>
              <a:ext cx="1667945" cy="0"/>
            </a:xfrm>
            <a:prstGeom prst="line">
              <a:avLst/>
            </a:prstGeom>
            <a:ln w="152400">
              <a:gradFill>
                <a:gsLst>
                  <a:gs pos="50000">
                    <a:schemeClr val="tx2">
                      <a:lumMod val="25000"/>
                      <a:lumOff val="7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tx2"/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F41F873-C68B-2FC9-6789-AFBD62E9C12B}"/>
                </a:ext>
              </a:extLst>
            </p:cNvPr>
            <p:cNvSpPr txBox="1"/>
            <p:nvPr/>
          </p:nvSpPr>
          <p:spPr>
            <a:xfrm>
              <a:off x="4734268" y="5424852"/>
              <a:ext cx="15254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noProof="0" dirty="0"/>
                <a:t>Water pressure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ADCE761-BBF4-1BA2-453F-E63D0A773889}"/>
                  </a:ext>
                </a:extLst>
              </p:cNvPr>
              <p:cNvSpPr txBox="1"/>
              <p:nvPr/>
            </p:nvSpPr>
            <p:spPr>
              <a:xfrm>
                <a:off x="3451276" y="3345631"/>
                <a:ext cx="3817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ADCE761-BBF4-1BA2-453F-E63D0A773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276" y="3345631"/>
                <a:ext cx="381771" cy="276999"/>
              </a:xfrm>
              <a:prstGeom prst="rect">
                <a:avLst/>
              </a:prstGeom>
              <a:blipFill>
                <a:blip r:embed="rId7"/>
                <a:stretch>
                  <a:fillRect l="-14286" r="-317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5" name="Rectangle 374">
            <a:extLst>
              <a:ext uri="{FF2B5EF4-FFF2-40B4-BE49-F238E27FC236}">
                <a16:creationId xmlns:a16="http://schemas.microsoft.com/office/drawing/2014/main" id="{A24D8D61-DD03-E9D5-6B22-E6FFFC49E872}"/>
              </a:ext>
            </a:extLst>
          </p:cNvPr>
          <p:cNvSpPr/>
          <p:nvPr/>
        </p:nvSpPr>
        <p:spPr>
          <a:xfrm>
            <a:off x="220977" y="5694898"/>
            <a:ext cx="4206483" cy="108411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1DD443F-7588-015E-FD8D-8BC220B819EE}"/>
              </a:ext>
            </a:extLst>
          </p:cNvPr>
          <p:cNvGrpSpPr/>
          <p:nvPr/>
        </p:nvGrpSpPr>
        <p:grpSpPr>
          <a:xfrm>
            <a:off x="4670592" y="1483010"/>
            <a:ext cx="230845" cy="427116"/>
            <a:chOff x="4670592" y="1483010"/>
            <a:chExt cx="230845" cy="427116"/>
          </a:xfrm>
        </p:grpSpPr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B193BB4C-A4AB-2779-9F4F-7F50418A9EB6}"/>
                </a:ext>
              </a:extLst>
            </p:cNvPr>
            <p:cNvCxnSpPr>
              <a:cxnSpLocks/>
            </p:cNvCxnSpPr>
            <p:nvPr/>
          </p:nvCxnSpPr>
          <p:spPr>
            <a:xfrm>
              <a:off x="4670592" y="1483010"/>
              <a:ext cx="0" cy="4271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A2D0ABED-3588-04C7-CBA3-4814F0E67DD7}"/>
                    </a:ext>
                  </a:extLst>
                </p:cNvPr>
                <p:cNvSpPr txBox="1"/>
                <p:nvPr/>
              </p:nvSpPr>
              <p:spPr>
                <a:xfrm>
                  <a:off x="4709910" y="1488585"/>
                  <a:ext cx="1915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A2D0ABED-3588-04C7-CBA3-4814F0E67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9910" y="1488585"/>
                  <a:ext cx="191527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2258" t="-45652" r="-106452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847690DA-1E2F-78E0-9439-0329DF560FD0}"/>
              </a:ext>
            </a:extLst>
          </p:cNvPr>
          <p:cNvSpPr txBox="1"/>
          <p:nvPr/>
        </p:nvSpPr>
        <p:spPr>
          <a:xfrm>
            <a:off x="2567193" y="462211"/>
            <a:ext cx="2900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noProof="0" dirty="0"/>
              <a:t>How to predict the finite width?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CFC51A-B872-BF11-DA7B-AB57102533C4}"/>
              </a:ext>
            </a:extLst>
          </p:cNvPr>
          <p:cNvGrpSpPr/>
          <p:nvPr/>
        </p:nvGrpSpPr>
        <p:grpSpPr>
          <a:xfrm>
            <a:off x="9091001" y="3170893"/>
            <a:ext cx="2230792" cy="1075067"/>
            <a:chOff x="9884496" y="3450036"/>
            <a:chExt cx="2230792" cy="107506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C46AFC1-125A-5371-229D-D5CF380CC0E2}"/>
                </a:ext>
              </a:extLst>
            </p:cNvPr>
            <p:cNvSpPr/>
            <p:nvPr/>
          </p:nvSpPr>
          <p:spPr>
            <a:xfrm flipV="1">
              <a:off x="9996690" y="3450036"/>
              <a:ext cx="144000" cy="144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A8A2FD-7BB8-7445-1036-975D5134D967}"/>
                </a:ext>
              </a:extLst>
            </p:cNvPr>
            <p:cNvGrpSpPr/>
            <p:nvPr/>
          </p:nvGrpSpPr>
          <p:grpSpPr>
            <a:xfrm>
              <a:off x="9884496" y="3594036"/>
              <a:ext cx="2230792" cy="931067"/>
              <a:chOff x="9884496" y="3594036"/>
              <a:chExt cx="2230792" cy="931067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58F6D98-9E56-283D-690A-1D43798D6CDE}"/>
                  </a:ext>
                </a:extLst>
              </p:cNvPr>
              <p:cNvSpPr/>
              <p:nvPr/>
            </p:nvSpPr>
            <p:spPr>
              <a:xfrm>
                <a:off x="10047180" y="3594036"/>
                <a:ext cx="325370" cy="618936"/>
              </a:xfrm>
              <a:custGeom>
                <a:avLst/>
                <a:gdLst>
                  <a:gd name="connsiteX0" fmla="*/ 0 w 325370"/>
                  <a:gd name="connsiteY0" fmla="*/ 0 h 566592"/>
                  <a:gd name="connsiteX1" fmla="*/ 67318 w 325370"/>
                  <a:gd name="connsiteY1" fmla="*/ 319760 h 566592"/>
                  <a:gd name="connsiteX2" fmla="*/ 325370 w 325370"/>
                  <a:gd name="connsiteY2" fmla="*/ 566592 h 566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370" h="566592">
                    <a:moveTo>
                      <a:pt x="0" y="0"/>
                    </a:moveTo>
                    <a:cubicBezTo>
                      <a:pt x="6545" y="112664"/>
                      <a:pt x="13090" y="225328"/>
                      <a:pt x="67318" y="319760"/>
                    </a:cubicBezTo>
                    <a:cubicBezTo>
                      <a:pt x="121546" y="414192"/>
                      <a:pt x="223458" y="490392"/>
                      <a:pt x="325370" y="566592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40000"/>
                    <a:lumOff val="6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2F15B3A-A49D-6D23-C8AC-C56458F54657}"/>
                      </a:ext>
                    </a:extLst>
                  </p:cNvPr>
                  <p:cNvSpPr txBox="1"/>
                  <p:nvPr/>
                </p:nvSpPr>
                <p:spPr>
                  <a:xfrm>
                    <a:off x="9884496" y="4063438"/>
                    <a:ext cx="223079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Critical exponent for the correlation length in 2D: </a:t>
                    </a:r>
                    <a14:m>
                      <m:oMath xmlns:m="http://schemas.openxmlformats.org/officeDocument/2006/math">
                        <m:r>
                          <a:rPr lang="en-US" sz="120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4/3</m:t>
                        </m:r>
                      </m:oMath>
                    </a14:m>
                    <a:endParaRPr lang="en-US" sz="1200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2F15B3A-A49D-6D23-C8AC-C56458F546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84496" y="4063438"/>
                    <a:ext cx="2230792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1316" r="-1639" b="-92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59BF6E1-062B-9891-A803-6C1ABE6407DC}"/>
                  </a:ext>
                </a:extLst>
              </p:cNvPr>
              <p:cNvSpPr/>
              <p:nvPr/>
            </p:nvSpPr>
            <p:spPr>
              <a:xfrm>
                <a:off x="6145085" y="1916476"/>
                <a:ext cx="5082915" cy="1714285"/>
              </a:xfrm>
              <a:prstGeom prst="rect">
                <a:avLst/>
              </a:prstGeom>
              <a:no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  <a:t>The front is in a 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</a:rPr>
                  <a:t>critical region </a:t>
                </a:r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  <a:t>–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occupation near the percolation threshold –</a:t>
                </a:r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  <a:t> with width:</a:t>
                </a:r>
              </a:p>
              <a:p>
                <a:endParaRPr lang="en-US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00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en-US" sz="20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US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59BF6E1-062B-9891-A803-6C1ABE640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085" y="1916476"/>
                <a:ext cx="5082915" cy="1714285"/>
              </a:xfrm>
              <a:prstGeom prst="rect">
                <a:avLst/>
              </a:prstGeom>
              <a:blipFill>
                <a:blip r:embed="rId10"/>
                <a:stretch>
                  <a:fillRect l="-1075"/>
                </a:stretch>
              </a:blip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4E721E8-29DB-BAF2-6B9E-7A19AFFD4A69}"/>
              </a:ext>
            </a:extLst>
          </p:cNvPr>
          <p:cNvSpPr txBox="1"/>
          <p:nvPr/>
        </p:nvSpPr>
        <p:spPr>
          <a:xfrm>
            <a:off x="6145085" y="1202213"/>
            <a:ext cx="4840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Well-stablished scaling law for 2D stable drainage fronts in porous media: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8EA9B1-C596-76A6-320B-A3BB8EBEDE59}"/>
                  </a:ext>
                </a:extLst>
              </p:cNvPr>
              <p:cNvSpPr txBox="1"/>
              <p:nvPr/>
            </p:nvSpPr>
            <p:spPr>
              <a:xfrm>
                <a:off x="10530252" y="4218578"/>
                <a:ext cx="1534285" cy="6193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sz="2000" b="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−0.57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8EA9B1-C596-76A6-320B-A3BB8EBED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252" y="4218578"/>
                <a:ext cx="1534285" cy="61933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0" name="Group 329">
            <a:extLst>
              <a:ext uri="{FF2B5EF4-FFF2-40B4-BE49-F238E27FC236}">
                <a16:creationId xmlns:a16="http://schemas.microsoft.com/office/drawing/2014/main" id="{AEFD2A33-4913-A77F-81E5-5640938B65D3}"/>
              </a:ext>
            </a:extLst>
          </p:cNvPr>
          <p:cNvGrpSpPr/>
          <p:nvPr/>
        </p:nvGrpSpPr>
        <p:grpSpPr>
          <a:xfrm>
            <a:off x="4884874" y="3293076"/>
            <a:ext cx="1854346" cy="1473774"/>
            <a:chOff x="5415925" y="4244167"/>
            <a:chExt cx="1854346" cy="1473774"/>
          </a:xfrm>
        </p:grpSpPr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6C42D09B-E2B9-F30E-1388-F3EA7842016E}"/>
                </a:ext>
              </a:extLst>
            </p:cNvPr>
            <p:cNvCxnSpPr>
              <a:cxnSpLocks/>
              <a:stCxn id="583" idx="0"/>
              <a:endCxn id="584" idx="3"/>
            </p:cNvCxnSpPr>
            <p:nvPr/>
          </p:nvCxnSpPr>
          <p:spPr>
            <a:xfrm flipV="1">
              <a:off x="5415925" y="4719627"/>
              <a:ext cx="15742" cy="13208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5CED9139-6634-7DC8-2C7E-012577F7563E}"/>
                </a:ext>
              </a:extLst>
            </p:cNvPr>
            <p:cNvCxnSpPr>
              <a:cxnSpLocks/>
              <a:stCxn id="584" idx="6"/>
              <a:endCxn id="579" idx="2"/>
            </p:cNvCxnSpPr>
            <p:nvPr/>
          </p:nvCxnSpPr>
          <p:spPr>
            <a:xfrm flipV="1">
              <a:off x="5490569" y="4597814"/>
              <a:ext cx="218500" cy="97415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3D6CC611-56D9-479D-3828-DFAC579218CB}"/>
                </a:ext>
              </a:extLst>
            </p:cNvPr>
            <p:cNvCxnSpPr>
              <a:cxnSpLocks/>
              <a:stCxn id="579" idx="0"/>
              <a:endCxn id="580" idx="4"/>
            </p:cNvCxnSpPr>
            <p:nvPr/>
          </p:nvCxnSpPr>
          <p:spPr>
            <a:xfrm flipV="1">
              <a:off x="5743573" y="4447183"/>
              <a:ext cx="26594" cy="11612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F180853B-9727-BB6A-0421-2A70F8ACE5EE}"/>
                </a:ext>
              </a:extLst>
            </p:cNvPr>
            <p:cNvCxnSpPr>
              <a:cxnSpLocks/>
              <a:stCxn id="580" idx="7"/>
              <a:endCxn id="581" idx="3"/>
            </p:cNvCxnSpPr>
            <p:nvPr/>
          </p:nvCxnSpPr>
          <p:spPr>
            <a:xfrm flipV="1">
              <a:off x="5794565" y="4244167"/>
              <a:ext cx="277037" cy="14411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D2B76BF2-489B-ED3E-ADA1-37C8C328DD27}"/>
                </a:ext>
              </a:extLst>
            </p:cNvPr>
            <p:cNvCxnSpPr>
              <a:cxnSpLocks/>
              <a:stCxn id="581" idx="4"/>
              <a:endCxn id="376" idx="0"/>
            </p:cNvCxnSpPr>
            <p:nvPr/>
          </p:nvCxnSpPr>
          <p:spPr>
            <a:xfrm>
              <a:off x="6096000" y="4254273"/>
              <a:ext cx="114573" cy="36631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97FCCE04-7823-717A-C87B-483C1C74894A}"/>
                </a:ext>
              </a:extLst>
            </p:cNvPr>
            <p:cNvCxnSpPr>
              <a:cxnSpLocks/>
              <a:stCxn id="579" idx="5"/>
              <a:endCxn id="374" idx="2"/>
            </p:cNvCxnSpPr>
            <p:nvPr/>
          </p:nvCxnSpPr>
          <p:spPr>
            <a:xfrm>
              <a:off x="5767971" y="4622212"/>
              <a:ext cx="131434" cy="118102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72916B69-26A7-DD61-056A-0632D2D8E90D}"/>
                </a:ext>
              </a:extLst>
            </p:cNvPr>
            <p:cNvCxnSpPr>
              <a:cxnSpLocks/>
              <a:stCxn id="374" idx="6"/>
              <a:endCxn id="376" idx="3"/>
            </p:cNvCxnSpPr>
            <p:nvPr/>
          </p:nvCxnSpPr>
          <p:spPr>
            <a:xfrm flipV="1">
              <a:off x="5968413" y="4679489"/>
              <a:ext cx="217762" cy="60825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A74C78DE-75E1-5747-5ACB-94D8492F2A53}"/>
                </a:ext>
              </a:extLst>
            </p:cNvPr>
            <p:cNvCxnSpPr>
              <a:cxnSpLocks/>
              <a:stCxn id="374" idx="4"/>
              <a:endCxn id="383" idx="0"/>
            </p:cNvCxnSpPr>
            <p:nvPr/>
          </p:nvCxnSpPr>
          <p:spPr>
            <a:xfrm flipH="1">
              <a:off x="5839175" y="4774818"/>
              <a:ext cx="94734" cy="22854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23698C30-5256-4016-C5FC-79EE4FE76B64}"/>
                </a:ext>
              </a:extLst>
            </p:cNvPr>
            <p:cNvCxnSpPr>
              <a:cxnSpLocks/>
              <a:stCxn id="583" idx="5"/>
              <a:endCxn id="582" idx="1"/>
            </p:cNvCxnSpPr>
            <p:nvPr/>
          </p:nvCxnSpPr>
          <p:spPr>
            <a:xfrm>
              <a:off x="5440323" y="4910617"/>
              <a:ext cx="87979" cy="137359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B889902D-40D2-11EE-333C-45C09A7B3FFF}"/>
                </a:ext>
              </a:extLst>
            </p:cNvPr>
            <p:cNvCxnSpPr>
              <a:cxnSpLocks/>
              <a:stCxn id="582" idx="6"/>
              <a:endCxn id="383" idx="2"/>
            </p:cNvCxnSpPr>
            <p:nvPr/>
          </p:nvCxnSpPr>
          <p:spPr>
            <a:xfrm flipV="1">
              <a:off x="5587204" y="5037870"/>
              <a:ext cx="217467" cy="3450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D704C8AF-81A7-D587-924E-CD7BC3E086A7}"/>
                </a:ext>
              </a:extLst>
            </p:cNvPr>
            <p:cNvCxnSpPr>
              <a:cxnSpLocks/>
              <a:stCxn id="587" idx="4"/>
              <a:endCxn id="369" idx="0"/>
            </p:cNvCxnSpPr>
            <p:nvPr/>
          </p:nvCxnSpPr>
          <p:spPr>
            <a:xfrm>
              <a:off x="6157503" y="5164211"/>
              <a:ext cx="18566" cy="9403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BF57465F-412A-B300-2702-1BFB9BF7CD9A}"/>
                </a:ext>
              </a:extLst>
            </p:cNvPr>
            <p:cNvCxnSpPr>
              <a:cxnSpLocks/>
              <a:stCxn id="369" idx="3"/>
              <a:endCxn id="368" idx="0"/>
            </p:cNvCxnSpPr>
            <p:nvPr/>
          </p:nvCxnSpPr>
          <p:spPr>
            <a:xfrm flipH="1">
              <a:off x="6088495" y="5317151"/>
              <a:ext cx="63176" cy="21902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8BA50377-BA5D-B818-A812-AB322E33725B}"/>
                </a:ext>
              </a:extLst>
            </p:cNvPr>
            <p:cNvCxnSpPr>
              <a:cxnSpLocks/>
              <a:stCxn id="587" idx="7"/>
              <a:endCxn id="373" idx="4"/>
            </p:cNvCxnSpPr>
            <p:nvPr/>
          </p:nvCxnSpPr>
          <p:spPr>
            <a:xfrm flipV="1">
              <a:off x="6181901" y="4983185"/>
              <a:ext cx="138457" cy="12212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4A8CF284-EA42-9AC0-1A18-BED151F8A2D6}"/>
                </a:ext>
              </a:extLst>
            </p:cNvPr>
            <p:cNvCxnSpPr>
              <a:cxnSpLocks/>
              <a:stCxn id="376" idx="5"/>
              <a:endCxn id="373" idx="0"/>
            </p:cNvCxnSpPr>
            <p:nvPr/>
          </p:nvCxnSpPr>
          <p:spPr>
            <a:xfrm>
              <a:off x="6234971" y="4679489"/>
              <a:ext cx="85387" cy="23468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EE7F7D74-C9D2-F4D0-D06F-9D9D38CBCC75}"/>
                </a:ext>
              </a:extLst>
            </p:cNvPr>
            <p:cNvCxnSpPr>
              <a:cxnSpLocks/>
              <a:stCxn id="373" idx="6"/>
              <a:endCxn id="372" idx="2"/>
            </p:cNvCxnSpPr>
            <p:nvPr/>
          </p:nvCxnSpPr>
          <p:spPr>
            <a:xfrm>
              <a:off x="6354862" y="4948681"/>
              <a:ext cx="140245" cy="1172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5F408D6F-2E1A-FF68-56A8-7FB23CFC3D61}"/>
                </a:ext>
              </a:extLst>
            </p:cNvPr>
            <p:cNvCxnSpPr>
              <a:cxnSpLocks/>
              <a:stCxn id="370" idx="2"/>
              <a:endCxn id="369" idx="6"/>
            </p:cNvCxnSpPr>
            <p:nvPr/>
          </p:nvCxnSpPr>
          <p:spPr>
            <a:xfrm flipH="1" flipV="1">
              <a:off x="6210573" y="5292753"/>
              <a:ext cx="241337" cy="5724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9BE0C2AE-39CA-2E64-CF92-6E0848090A6E}"/>
                </a:ext>
              </a:extLst>
            </p:cNvPr>
            <p:cNvCxnSpPr>
              <a:cxnSpLocks/>
              <a:stCxn id="371" idx="1"/>
              <a:endCxn id="372" idx="5"/>
            </p:cNvCxnSpPr>
            <p:nvPr/>
          </p:nvCxnSpPr>
          <p:spPr>
            <a:xfrm flipH="1" flipV="1">
              <a:off x="6554009" y="4974251"/>
              <a:ext cx="90350" cy="16968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D3EAAC09-1E58-B741-F7BE-07A499212647}"/>
                </a:ext>
              </a:extLst>
            </p:cNvPr>
            <p:cNvCxnSpPr>
              <a:cxnSpLocks/>
              <a:stCxn id="370" idx="6"/>
              <a:endCxn id="371" idx="3"/>
            </p:cNvCxnSpPr>
            <p:nvPr/>
          </p:nvCxnSpPr>
          <p:spPr>
            <a:xfrm flipV="1">
              <a:off x="6520918" y="5192735"/>
              <a:ext cx="123441" cy="157266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B5136541-A862-053C-23B9-BEA68FDF5F76}"/>
                </a:ext>
              </a:extLst>
            </p:cNvPr>
            <p:cNvCxnSpPr>
              <a:cxnSpLocks/>
              <a:stCxn id="377" idx="1"/>
              <a:endCxn id="370" idx="4"/>
            </p:cNvCxnSpPr>
            <p:nvPr/>
          </p:nvCxnSpPr>
          <p:spPr>
            <a:xfrm flipH="1" flipV="1">
              <a:off x="6486414" y="5384505"/>
              <a:ext cx="32381" cy="183501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5AD293AF-D381-9DC4-4280-26D20CD41B97}"/>
                </a:ext>
              </a:extLst>
            </p:cNvPr>
            <p:cNvCxnSpPr>
              <a:cxnSpLocks/>
              <a:stCxn id="378" idx="7"/>
              <a:endCxn id="377" idx="2"/>
            </p:cNvCxnSpPr>
            <p:nvPr/>
          </p:nvCxnSpPr>
          <p:spPr>
            <a:xfrm flipV="1">
              <a:off x="6278171" y="5592404"/>
              <a:ext cx="230518" cy="12553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09D7E1E0-3FAA-F09D-F093-C8C6594F8508}"/>
                </a:ext>
              </a:extLst>
            </p:cNvPr>
            <p:cNvCxnSpPr>
              <a:cxnSpLocks/>
              <a:stCxn id="378" idx="1"/>
              <a:endCxn id="368" idx="5"/>
            </p:cNvCxnSpPr>
            <p:nvPr/>
          </p:nvCxnSpPr>
          <p:spPr>
            <a:xfrm flipH="1" flipV="1">
              <a:off x="6112893" y="5595077"/>
              <a:ext cx="116482" cy="12286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1FA8B08F-AC35-26CC-D49B-75976A0FD80B}"/>
                </a:ext>
              </a:extLst>
            </p:cNvPr>
            <p:cNvCxnSpPr>
              <a:cxnSpLocks/>
              <a:stCxn id="379" idx="2"/>
              <a:endCxn id="371" idx="6"/>
            </p:cNvCxnSpPr>
            <p:nvPr/>
          </p:nvCxnSpPr>
          <p:spPr>
            <a:xfrm flipH="1" flipV="1">
              <a:off x="6703261" y="5168337"/>
              <a:ext cx="107946" cy="10275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6200371-E50B-480E-A94E-CDBB072AF710}"/>
                </a:ext>
              </a:extLst>
            </p:cNvPr>
            <p:cNvCxnSpPr>
              <a:cxnSpLocks/>
              <a:stCxn id="382" idx="3"/>
              <a:endCxn id="372" idx="7"/>
            </p:cNvCxnSpPr>
            <p:nvPr/>
          </p:nvCxnSpPr>
          <p:spPr>
            <a:xfrm flipH="1">
              <a:off x="6554009" y="4730208"/>
              <a:ext cx="110010" cy="19524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D8C44399-6F4A-8F68-7704-9879E77C936A}"/>
                </a:ext>
              </a:extLst>
            </p:cNvPr>
            <p:cNvCxnSpPr>
              <a:cxnSpLocks/>
              <a:stCxn id="382" idx="1"/>
              <a:endCxn id="381" idx="5"/>
            </p:cNvCxnSpPr>
            <p:nvPr/>
          </p:nvCxnSpPr>
          <p:spPr>
            <a:xfrm flipH="1" flipV="1">
              <a:off x="6578286" y="4543734"/>
              <a:ext cx="85733" cy="13767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61BAFED5-D822-798D-B915-6ECD091C45F3}"/>
                </a:ext>
              </a:extLst>
            </p:cNvPr>
            <p:cNvCxnSpPr>
              <a:cxnSpLocks/>
              <a:stCxn id="381" idx="3"/>
              <a:endCxn id="376" idx="7"/>
            </p:cNvCxnSpPr>
            <p:nvPr/>
          </p:nvCxnSpPr>
          <p:spPr>
            <a:xfrm flipH="1">
              <a:off x="6234971" y="4543734"/>
              <a:ext cx="294519" cy="86959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941D87E2-F3CF-7166-0590-A15581BBCAB8}"/>
                </a:ext>
              </a:extLst>
            </p:cNvPr>
            <p:cNvCxnSpPr>
              <a:cxnSpLocks/>
              <a:stCxn id="380" idx="0"/>
              <a:endCxn id="588" idx="5"/>
            </p:cNvCxnSpPr>
            <p:nvPr/>
          </p:nvCxnSpPr>
          <p:spPr>
            <a:xfrm flipH="1" flipV="1">
              <a:off x="6912821" y="4767621"/>
              <a:ext cx="70918" cy="161552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598BD4F0-2C2D-6373-6DE0-35D4354EC9F1}"/>
                </a:ext>
              </a:extLst>
            </p:cNvPr>
            <p:cNvCxnSpPr>
              <a:cxnSpLocks/>
              <a:stCxn id="380" idx="3"/>
              <a:endCxn id="379" idx="7"/>
            </p:cNvCxnSpPr>
            <p:nvPr/>
          </p:nvCxnSpPr>
          <p:spPr>
            <a:xfrm flipH="1">
              <a:off x="6870109" y="4988075"/>
              <a:ext cx="89232" cy="166139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3D7C5727-31F8-E403-4527-64482B9B97E2}"/>
                </a:ext>
              </a:extLst>
            </p:cNvPr>
            <p:cNvCxnSpPr>
              <a:cxnSpLocks/>
              <a:stCxn id="578" idx="1"/>
              <a:endCxn id="380" idx="6"/>
            </p:cNvCxnSpPr>
            <p:nvPr/>
          </p:nvCxnSpPr>
          <p:spPr>
            <a:xfrm flipH="1" flipV="1">
              <a:off x="7018243" y="4963677"/>
              <a:ext cx="182522" cy="2961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900FB3F-2198-E286-F2B9-0DA97E97D974}"/>
                </a:ext>
              </a:extLst>
            </p:cNvPr>
            <p:cNvCxnSpPr>
              <a:cxnSpLocks/>
              <a:stCxn id="577" idx="1"/>
              <a:endCxn id="379" idx="5"/>
            </p:cNvCxnSpPr>
            <p:nvPr/>
          </p:nvCxnSpPr>
          <p:spPr>
            <a:xfrm flipH="1" flipV="1">
              <a:off x="6870109" y="5203010"/>
              <a:ext cx="126816" cy="149722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A8422AD-D4E9-0BE1-2215-501A55886FD8}"/>
                </a:ext>
              </a:extLst>
            </p:cNvPr>
            <p:cNvCxnSpPr>
              <a:cxnSpLocks/>
              <a:stCxn id="585" idx="0"/>
              <a:endCxn id="577" idx="4"/>
            </p:cNvCxnSpPr>
            <p:nvPr/>
          </p:nvCxnSpPr>
          <p:spPr>
            <a:xfrm flipH="1" flipV="1">
              <a:off x="7021323" y="5411634"/>
              <a:ext cx="10106" cy="11049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FF3FA4CF-35AE-EF6A-775A-039A54DD3A7F}"/>
                </a:ext>
              </a:extLst>
            </p:cNvPr>
            <p:cNvCxnSpPr>
              <a:cxnSpLocks/>
              <a:stCxn id="576" idx="2"/>
              <a:endCxn id="377" idx="5"/>
            </p:cNvCxnSpPr>
            <p:nvPr/>
          </p:nvCxnSpPr>
          <p:spPr>
            <a:xfrm flipH="1" flipV="1">
              <a:off x="6567591" y="5616802"/>
              <a:ext cx="174335" cy="99861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8A6E140B-20E1-85F2-8B56-5EE889E3906D}"/>
                </a:ext>
              </a:extLst>
            </p:cNvPr>
            <p:cNvCxnSpPr>
              <a:cxnSpLocks/>
              <a:stCxn id="585" idx="3"/>
              <a:endCxn id="576" idx="6"/>
            </p:cNvCxnSpPr>
            <p:nvPr/>
          </p:nvCxnSpPr>
          <p:spPr>
            <a:xfrm flipH="1">
              <a:off x="6810934" y="5581033"/>
              <a:ext cx="196097" cy="135630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7F1B8000-6E79-5C76-5426-AA222850FFF1}"/>
                </a:ext>
              </a:extLst>
            </p:cNvPr>
            <p:cNvCxnSpPr>
              <a:cxnSpLocks/>
              <a:stCxn id="586" idx="3"/>
              <a:endCxn id="577" idx="6"/>
            </p:cNvCxnSpPr>
            <p:nvPr/>
          </p:nvCxnSpPr>
          <p:spPr>
            <a:xfrm flipH="1">
              <a:off x="7055827" y="5255856"/>
              <a:ext cx="190046" cy="12127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9C13E42C-8C55-379F-8508-38E7646C39B6}"/>
                </a:ext>
              </a:extLst>
            </p:cNvPr>
            <p:cNvCxnSpPr>
              <a:cxnSpLocks/>
              <a:stCxn id="586" idx="0"/>
              <a:endCxn id="578" idx="4"/>
            </p:cNvCxnSpPr>
            <p:nvPr/>
          </p:nvCxnSpPr>
          <p:spPr>
            <a:xfrm flipH="1" flipV="1">
              <a:off x="7225163" y="5052193"/>
              <a:ext cx="45108" cy="144761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CEDD53AD-672F-3345-E91A-0D4848457DA6}"/>
                </a:ext>
              </a:extLst>
            </p:cNvPr>
            <p:cNvCxnSpPr>
              <a:cxnSpLocks/>
              <a:stCxn id="588" idx="1"/>
              <a:endCxn id="382" idx="6"/>
            </p:cNvCxnSpPr>
            <p:nvPr/>
          </p:nvCxnSpPr>
          <p:spPr>
            <a:xfrm flipH="1" flipV="1">
              <a:off x="6722921" y="4705810"/>
              <a:ext cx="141104" cy="13015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C68317E5-EB9C-0319-FE56-530B0750DEF6}"/>
                </a:ext>
              </a:extLst>
            </p:cNvPr>
            <p:cNvCxnSpPr>
              <a:cxnSpLocks/>
              <a:stCxn id="587" idx="3"/>
              <a:endCxn id="383" idx="5"/>
            </p:cNvCxnSpPr>
            <p:nvPr/>
          </p:nvCxnSpPr>
          <p:spPr>
            <a:xfrm flipH="1" flipV="1">
              <a:off x="5863573" y="5062268"/>
              <a:ext cx="269532" cy="9183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001F6C1D-35B6-4EF3-4F65-B542D109E059}"/>
              </a:ext>
            </a:extLst>
          </p:cNvPr>
          <p:cNvGrpSpPr/>
          <p:nvPr/>
        </p:nvGrpSpPr>
        <p:grpSpPr>
          <a:xfrm>
            <a:off x="4850370" y="3234174"/>
            <a:ext cx="1923354" cy="1591578"/>
            <a:chOff x="5381421" y="4185265"/>
            <a:chExt cx="1923354" cy="1591578"/>
          </a:xfrm>
        </p:grpSpPr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4FC0837A-179E-4914-C3F8-26A3A5AC7FB5}"/>
                </a:ext>
              </a:extLst>
            </p:cNvPr>
            <p:cNvSpPr/>
            <p:nvPr/>
          </p:nvSpPr>
          <p:spPr>
            <a:xfrm>
              <a:off x="6053991" y="553617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05B94F61-8CE9-590A-491A-1D56F47DA7E1}"/>
                </a:ext>
              </a:extLst>
            </p:cNvPr>
            <p:cNvSpPr/>
            <p:nvPr/>
          </p:nvSpPr>
          <p:spPr>
            <a:xfrm>
              <a:off x="6141565" y="5258249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934D8AAB-3BD7-A2DE-8032-F7E964DCDC36}"/>
                </a:ext>
              </a:extLst>
            </p:cNvPr>
            <p:cNvSpPr/>
            <p:nvPr/>
          </p:nvSpPr>
          <p:spPr>
            <a:xfrm>
              <a:off x="6451910" y="5315497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FFECB528-248F-443E-0127-6FF3DADB0949}"/>
                </a:ext>
              </a:extLst>
            </p:cNvPr>
            <p:cNvSpPr/>
            <p:nvPr/>
          </p:nvSpPr>
          <p:spPr>
            <a:xfrm>
              <a:off x="6634253" y="5133833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CAA53FCB-76C4-0684-C707-2DDC3B4FAA1E}"/>
                </a:ext>
              </a:extLst>
            </p:cNvPr>
            <p:cNvSpPr/>
            <p:nvPr/>
          </p:nvSpPr>
          <p:spPr>
            <a:xfrm>
              <a:off x="6495107" y="4915349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DF890817-B221-FA32-B590-3C9EE1181D22}"/>
                </a:ext>
              </a:extLst>
            </p:cNvPr>
            <p:cNvSpPr/>
            <p:nvPr/>
          </p:nvSpPr>
          <p:spPr>
            <a:xfrm>
              <a:off x="6285854" y="4914177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5C9CC2DF-488A-C244-B9D6-0F6972971B38}"/>
                </a:ext>
              </a:extLst>
            </p:cNvPr>
            <p:cNvSpPr/>
            <p:nvPr/>
          </p:nvSpPr>
          <p:spPr>
            <a:xfrm>
              <a:off x="5899405" y="4705810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B3074C29-A036-B460-54A9-75D710B30EDA}"/>
                </a:ext>
              </a:extLst>
            </p:cNvPr>
            <p:cNvSpPr/>
            <p:nvPr/>
          </p:nvSpPr>
          <p:spPr>
            <a:xfrm>
              <a:off x="6176069" y="4620587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9F4BBC9F-F7C9-FC13-8E9C-721CDEC6C7A4}"/>
                </a:ext>
              </a:extLst>
            </p:cNvPr>
            <p:cNvSpPr/>
            <p:nvPr/>
          </p:nvSpPr>
          <p:spPr>
            <a:xfrm>
              <a:off x="6508689" y="5557900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492143F4-E6AE-B504-6EB7-44CA9D7ED6C1}"/>
                </a:ext>
              </a:extLst>
            </p:cNvPr>
            <p:cNvSpPr/>
            <p:nvPr/>
          </p:nvSpPr>
          <p:spPr>
            <a:xfrm>
              <a:off x="6219269" y="570783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1E91B2F-1B59-E220-7D2C-1F79F83C9267}"/>
                </a:ext>
              </a:extLst>
            </p:cNvPr>
            <p:cNvSpPr/>
            <p:nvPr/>
          </p:nvSpPr>
          <p:spPr>
            <a:xfrm>
              <a:off x="6811207" y="5144108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CC44111E-902C-9D2F-A731-FD027BADFC12}"/>
                </a:ext>
              </a:extLst>
            </p:cNvPr>
            <p:cNvSpPr/>
            <p:nvPr/>
          </p:nvSpPr>
          <p:spPr>
            <a:xfrm>
              <a:off x="6949235" y="4929173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1EA69117-9076-F2DF-D887-E28682788C8E}"/>
                </a:ext>
              </a:extLst>
            </p:cNvPr>
            <p:cNvSpPr/>
            <p:nvPr/>
          </p:nvSpPr>
          <p:spPr>
            <a:xfrm>
              <a:off x="6519384" y="4484832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E5F2A2A7-EF2A-7667-F3B9-C54654063EA6}"/>
                </a:ext>
              </a:extLst>
            </p:cNvPr>
            <p:cNvSpPr/>
            <p:nvPr/>
          </p:nvSpPr>
          <p:spPr>
            <a:xfrm>
              <a:off x="6653913" y="4671306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DFE1B885-044C-E1B2-C497-CE055E1D4DCA}"/>
                </a:ext>
              </a:extLst>
            </p:cNvPr>
            <p:cNvSpPr/>
            <p:nvPr/>
          </p:nvSpPr>
          <p:spPr>
            <a:xfrm>
              <a:off x="5804671" y="5003366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B30840C3-43ED-7D38-EC91-492893AED82C}"/>
                </a:ext>
              </a:extLst>
            </p:cNvPr>
            <p:cNvSpPr/>
            <p:nvPr/>
          </p:nvSpPr>
          <p:spPr>
            <a:xfrm>
              <a:off x="6741926" y="5682159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0716B983-37AE-6693-0B91-71E4BF3C1443}"/>
                </a:ext>
              </a:extLst>
            </p:cNvPr>
            <p:cNvSpPr/>
            <p:nvPr/>
          </p:nvSpPr>
          <p:spPr>
            <a:xfrm>
              <a:off x="6986819" y="5342626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096AB08A-CD6A-8653-4CDF-2169D7E62E4A}"/>
                </a:ext>
              </a:extLst>
            </p:cNvPr>
            <p:cNvSpPr/>
            <p:nvPr/>
          </p:nvSpPr>
          <p:spPr>
            <a:xfrm>
              <a:off x="7190659" y="498318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4CE9D68B-4C18-2B1C-5D50-6D6C08DE6742}"/>
                </a:ext>
              </a:extLst>
            </p:cNvPr>
            <p:cNvSpPr/>
            <p:nvPr/>
          </p:nvSpPr>
          <p:spPr>
            <a:xfrm>
              <a:off x="5709069" y="4563310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28C622DC-95CE-8766-0C32-B12B523A8C9C}"/>
                </a:ext>
              </a:extLst>
            </p:cNvPr>
            <p:cNvSpPr/>
            <p:nvPr/>
          </p:nvSpPr>
          <p:spPr>
            <a:xfrm>
              <a:off x="5735663" y="437817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5E1115AB-4450-D205-B944-62D584BAF414}"/>
                </a:ext>
              </a:extLst>
            </p:cNvPr>
            <p:cNvSpPr/>
            <p:nvPr/>
          </p:nvSpPr>
          <p:spPr>
            <a:xfrm>
              <a:off x="6061496" y="418526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634E26AD-B5F8-4489-1560-72D50DCCCC5E}"/>
                </a:ext>
              </a:extLst>
            </p:cNvPr>
            <p:cNvSpPr/>
            <p:nvPr/>
          </p:nvSpPr>
          <p:spPr>
            <a:xfrm>
              <a:off x="5518196" y="5037870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F268F512-8030-76EE-803E-C07795FBBCB6}"/>
                </a:ext>
              </a:extLst>
            </p:cNvPr>
            <p:cNvSpPr/>
            <p:nvPr/>
          </p:nvSpPr>
          <p:spPr>
            <a:xfrm>
              <a:off x="5381421" y="485171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2E66911E-B057-5999-A522-8E4C426F2411}"/>
                </a:ext>
              </a:extLst>
            </p:cNvPr>
            <p:cNvSpPr/>
            <p:nvPr/>
          </p:nvSpPr>
          <p:spPr>
            <a:xfrm>
              <a:off x="5421561" y="466072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DF26D4C9-C403-80B8-45BE-AFBC48E22770}"/>
                </a:ext>
              </a:extLst>
            </p:cNvPr>
            <p:cNvSpPr/>
            <p:nvPr/>
          </p:nvSpPr>
          <p:spPr>
            <a:xfrm>
              <a:off x="6996925" y="5522131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0215B351-6845-B995-A128-84F3D6E72172}"/>
                </a:ext>
              </a:extLst>
            </p:cNvPr>
            <p:cNvSpPr/>
            <p:nvPr/>
          </p:nvSpPr>
          <p:spPr>
            <a:xfrm>
              <a:off x="7235767" y="5196954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13C28645-4070-6610-44D9-4ACB908FA6AD}"/>
                </a:ext>
              </a:extLst>
            </p:cNvPr>
            <p:cNvSpPr/>
            <p:nvPr/>
          </p:nvSpPr>
          <p:spPr>
            <a:xfrm>
              <a:off x="6122999" y="5095203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FA991D55-C164-D6E6-9C97-9E183D4E6B3D}"/>
                </a:ext>
              </a:extLst>
            </p:cNvPr>
            <p:cNvSpPr/>
            <p:nvPr/>
          </p:nvSpPr>
          <p:spPr>
            <a:xfrm>
              <a:off x="6853919" y="4708719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9" name="TextBox 588">
                <a:extLst>
                  <a:ext uri="{FF2B5EF4-FFF2-40B4-BE49-F238E27FC236}">
                    <a16:creationId xmlns:a16="http://schemas.microsoft.com/office/drawing/2014/main" id="{A2EC4B6F-DEAA-4596-C7E4-FE1132444743}"/>
                  </a:ext>
                </a:extLst>
              </p:cNvPr>
              <p:cNvSpPr txBox="1"/>
              <p:nvPr/>
            </p:nvSpPr>
            <p:spPr>
              <a:xfrm>
                <a:off x="4127500" y="4819304"/>
                <a:ext cx="25160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 dirty="0">
                    <a:solidFill>
                      <a:schemeClr val="accent1">
                        <a:lumMod val="50000"/>
                      </a:schemeClr>
                    </a:solidFill>
                  </a:rPr>
                  <a:t>Bond Percolation Threshold: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9" name="TextBox 588">
                <a:extLst>
                  <a:ext uri="{FF2B5EF4-FFF2-40B4-BE49-F238E27FC236}">
                    <a16:creationId xmlns:a16="http://schemas.microsoft.com/office/drawing/2014/main" id="{A2EC4B6F-DEAA-4596-C7E4-FE1132444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500" y="4819304"/>
                <a:ext cx="2516067" cy="646331"/>
              </a:xfrm>
              <a:prstGeom prst="rect">
                <a:avLst/>
              </a:prstGeom>
              <a:blipFill>
                <a:blip r:embed="rId12"/>
                <a:stretch>
                  <a:fillRect t="-4717" r="-3390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0" name="Group 589">
            <a:extLst>
              <a:ext uri="{FF2B5EF4-FFF2-40B4-BE49-F238E27FC236}">
                <a16:creationId xmlns:a16="http://schemas.microsoft.com/office/drawing/2014/main" id="{8EF19BE4-E380-41BD-FB54-80B4C5E00A1C}"/>
              </a:ext>
            </a:extLst>
          </p:cNvPr>
          <p:cNvGrpSpPr/>
          <p:nvPr/>
        </p:nvGrpSpPr>
        <p:grpSpPr>
          <a:xfrm>
            <a:off x="4977331" y="3634723"/>
            <a:ext cx="1522803" cy="736243"/>
            <a:chOff x="2145807" y="3636242"/>
            <a:chExt cx="1522803" cy="736243"/>
          </a:xfrm>
        </p:grpSpPr>
        <p:cxnSp>
          <p:nvCxnSpPr>
            <p:cNvPr id="591" name="Straight Connector 590">
              <a:extLst>
                <a:ext uri="{FF2B5EF4-FFF2-40B4-BE49-F238E27FC236}">
                  <a16:creationId xmlns:a16="http://schemas.microsoft.com/office/drawing/2014/main" id="{389042F4-5032-4582-4202-3A7B907B3C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5807" y="3636242"/>
              <a:ext cx="218500" cy="97415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Straight Connector 591">
              <a:extLst>
                <a:ext uri="{FF2B5EF4-FFF2-40B4-BE49-F238E27FC236}">
                  <a16:creationId xmlns:a16="http://schemas.microsoft.com/office/drawing/2014/main" id="{714BB918-8CE1-3EE0-8BE3-84E98D4217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7476" y="3988909"/>
              <a:ext cx="178476" cy="177075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Straight Connector 592">
              <a:extLst>
                <a:ext uri="{FF2B5EF4-FFF2-40B4-BE49-F238E27FC236}">
                  <a16:creationId xmlns:a16="http://schemas.microsoft.com/office/drawing/2014/main" id="{28DFBB4D-C82A-86D7-AD61-65CACBB725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32358" y="4232869"/>
              <a:ext cx="136252" cy="139616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4" name="Group 593">
            <a:extLst>
              <a:ext uri="{FF2B5EF4-FFF2-40B4-BE49-F238E27FC236}">
                <a16:creationId xmlns:a16="http://schemas.microsoft.com/office/drawing/2014/main" id="{8D352593-4376-3DCB-1917-4E9DE72D11A7}"/>
              </a:ext>
            </a:extLst>
          </p:cNvPr>
          <p:cNvGrpSpPr/>
          <p:nvPr/>
        </p:nvGrpSpPr>
        <p:grpSpPr>
          <a:xfrm>
            <a:off x="5589773" y="3282613"/>
            <a:ext cx="572627" cy="1493808"/>
            <a:chOff x="2758249" y="3284132"/>
            <a:chExt cx="572627" cy="1493808"/>
          </a:xfrm>
        </p:grpSpPr>
        <p:cxnSp>
          <p:nvCxnSpPr>
            <p:cNvPr id="595" name="Straight Connector 594">
              <a:extLst>
                <a:ext uri="{FF2B5EF4-FFF2-40B4-BE49-F238E27FC236}">
                  <a16:creationId xmlns:a16="http://schemas.microsoft.com/office/drawing/2014/main" id="{FA1CD738-A311-E26E-581A-B39F5939E2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0745" y="3557289"/>
              <a:ext cx="110131" cy="176368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>
              <a:extLst>
                <a:ext uri="{FF2B5EF4-FFF2-40B4-BE49-F238E27FC236}">
                  <a16:creationId xmlns:a16="http://schemas.microsoft.com/office/drawing/2014/main" id="{25D1521E-6282-A06A-37CF-69976B1050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1612" y="4622263"/>
              <a:ext cx="249326" cy="155677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Straight Connector 596">
              <a:extLst>
                <a:ext uri="{FF2B5EF4-FFF2-40B4-BE49-F238E27FC236}">
                  <a16:creationId xmlns:a16="http://schemas.microsoft.com/office/drawing/2014/main" id="{1A768732-616A-2B9E-12E3-0CC5559511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58249" y="3284132"/>
              <a:ext cx="114573" cy="366314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8" name="Group 597">
            <a:extLst>
              <a:ext uri="{FF2B5EF4-FFF2-40B4-BE49-F238E27FC236}">
                <a16:creationId xmlns:a16="http://schemas.microsoft.com/office/drawing/2014/main" id="{FA60340D-28CF-1881-148C-E666BF068066}"/>
              </a:ext>
            </a:extLst>
          </p:cNvPr>
          <p:cNvGrpSpPr/>
          <p:nvPr/>
        </p:nvGrpSpPr>
        <p:grpSpPr>
          <a:xfrm>
            <a:off x="5022075" y="3758548"/>
            <a:ext cx="1135717" cy="438129"/>
            <a:chOff x="2190551" y="3760067"/>
            <a:chExt cx="1135717" cy="438129"/>
          </a:xfrm>
        </p:grpSpPr>
        <p:cxnSp>
          <p:nvCxnSpPr>
            <p:cNvPr id="599" name="Straight Connector 598">
              <a:extLst>
                <a:ext uri="{FF2B5EF4-FFF2-40B4-BE49-F238E27FC236}">
                  <a16:creationId xmlns:a16="http://schemas.microsoft.com/office/drawing/2014/main" id="{DF1F551C-DB65-835C-F8C6-440FB50700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0551" y="4092127"/>
              <a:ext cx="286475" cy="34504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Straight Connector 599">
              <a:extLst>
                <a:ext uri="{FF2B5EF4-FFF2-40B4-BE49-F238E27FC236}">
                  <a16:creationId xmlns:a16="http://schemas.microsoft.com/office/drawing/2014/main" id="{5737DBC7-76DE-323A-F33E-D8D2ACBCDB46}"/>
                </a:ext>
              </a:extLst>
            </p:cNvPr>
            <p:cNvCxnSpPr>
              <a:cxnSpLocks/>
            </p:cNvCxnSpPr>
            <p:nvPr/>
          </p:nvCxnSpPr>
          <p:spPr>
            <a:xfrm>
              <a:off x="3167462" y="3955314"/>
              <a:ext cx="129040" cy="242882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Straight Connector 600">
              <a:extLst>
                <a:ext uri="{FF2B5EF4-FFF2-40B4-BE49-F238E27FC236}">
                  <a16:creationId xmlns:a16="http://schemas.microsoft.com/office/drawing/2014/main" id="{FBAD01BF-DB8E-AE98-A246-6F28882D6B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88558" y="3760067"/>
              <a:ext cx="137710" cy="222607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2" name="Group 601">
            <a:extLst>
              <a:ext uri="{FF2B5EF4-FFF2-40B4-BE49-F238E27FC236}">
                <a16:creationId xmlns:a16="http://schemas.microsoft.com/office/drawing/2014/main" id="{9D40CFA5-5F8C-994F-9096-BD692B1DD8EB}"/>
              </a:ext>
            </a:extLst>
          </p:cNvPr>
          <p:cNvGrpSpPr/>
          <p:nvPr/>
        </p:nvGrpSpPr>
        <p:grpSpPr>
          <a:xfrm>
            <a:off x="5403284" y="3707829"/>
            <a:ext cx="1379886" cy="1061572"/>
            <a:chOff x="2571760" y="3709348"/>
            <a:chExt cx="1379886" cy="1061572"/>
          </a:xfrm>
        </p:grpSpPr>
        <p:cxnSp>
          <p:nvCxnSpPr>
            <p:cNvPr id="603" name="Straight Connector 602">
              <a:extLst>
                <a:ext uri="{FF2B5EF4-FFF2-40B4-BE49-F238E27FC236}">
                  <a16:creationId xmlns:a16="http://schemas.microsoft.com/office/drawing/2014/main" id="{A08E9D0A-FDEE-671C-4A58-F049C1E6F7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87412" y="4013044"/>
              <a:ext cx="64234" cy="272221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Connector 603">
              <a:extLst>
                <a:ext uri="{FF2B5EF4-FFF2-40B4-BE49-F238E27FC236}">
                  <a16:creationId xmlns:a16="http://schemas.microsoft.com/office/drawing/2014/main" id="{7F809959-8F6D-900B-530B-B4573AFE5D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1760" y="3709348"/>
              <a:ext cx="325460" cy="85223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>
              <a:extLst>
                <a:ext uri="{FF2B5EF4-FFF2-40B4-BE49-F238E27FC236}">
                  <a16:creationId xmlns:a16="http://schemas.microsoft.com/office/drawing/2014/main" id="{20BB1FDF-9809-528A-D749-54A42CC569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4281" y="4585427"/>
              <a:ext cx="315183" cy="185493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6" name="Group 605">
            <a:extLst>
              <a:ext uri="{FF2B5EF4-FFF2-40B4-BE49-F238E27FC236}">
                <a16:creationId xmlns:a16="http://schemas.microsoft.com/office/drawing/2014/main" id="{59A98E49-3C7E-1EE4-386B-A04AFE4ECBA7}"/>
              </a:ext>
            </a:extLst>
          </p:cNvPr>
          <p:cNvGrpSpPr/>
          <p:nvPr/>
        </p:nvGrpSpPr>
        <p:grpSpPr>
          <a:xfrm>
            <a:off x="5212948" y="3601756"/>
            <a:ext cx="775932" cy="399663"/>
            <a:chOff x="2381424" y="3603275"/>
            <a:chExt cx="775932" cy="399663"/>
          </a:xfrm>
        </p:grpSpPr>
        <p:cxnSp>
          <p:nvCxnSpPr>
            <p:cNvPr id="607" name="Straight Connector 606">
              <a:extLst>
                <a:ext uri="{FF2B5EF4-FFF2-40B4-BE49-F238E27FC236}">
                  <a16:creationId xmlns:a16="http://schemas.microsoft.com/office/drawing/2014/main" id="{2F816FF7-235E-0E95-EB06-E2395016BF1A}"/>
                </a:ext>
              </a:extLst>
            </p:cNvPr>
            <p:cNvCxnSpPr>
              <a:cxnSpLocks/>
            </p:cNvCxnSpPr>
            <p:nvPr/>
          </p:nvCxnSpPr>
          <p:spPr>
            <a:xfrm>
              <a:off x="2381424" y="3603275"/>
              <a:ext cx="180230" cy="166898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Straight Connector 607">
              <a:extLst>
                <a:ext uri="{FF2B5EF4-FFF2-40B4-BE49-F238E27FC236}">
                  <a16:creationId xmlns:a16="http://schemas.microsoft.com/office/drawing/2014/main" id="{01B04EB0-AAC4-B380-C825-C783EC7B0A38}"/>
                </a:ext>
              </a:extLst>
            </p:cNvPr>
            <p:cNvCxnSpPr>
              <a:cxnSpLocks/>
            </p:cNvCxnSpPr>
            <p:nvPr/>
          </p:nvCxnSpPr>
          <p:spPr>
            <a:xfrm>
              <a:off x="2897220" y="3709348"/>
              <a:ext cx="109785" cy="293590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Connector 608">
              <a:extLst>
                <a:ext uri="{FF2B5EF4-FFF2-40B4-BE49-F238E27FC236}">
                  <a16:creationId xmlns:a16="http://schemas.microsoft.com/office/drawing/2014/main" id="{CBFED607-F4AD-B2E6-C239-84C37FF00F3B}"/>
                </a:ext>
              </a:extLst>
            </p:cNvPr>
            <p:cNvCxnSpPr>
              <a:cxnSpLocks/>
            </p:cNvCxnSpPr>
            <p:nvPr/>
          </p:nvCxnSpPr>
          <p:spPr>
            <a:xfrm>
              <a:off x="3017111" y="3978540"/>
              <a:ext cx="140245" cy="1172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0" name="Group 609">
            <a:extLst>
              <a:ext uri="{FF2B5EF4-FFF2-40B4-BE49-F238E27FC236}">
                <a16:creationId xmlns:a16="http://schemas.microsoft.com/office/drawing/2014/main" id="{B2C7DFB7-4BBE-84E3-650C-5D93AD56A401}"/>
              </a:ext>
            </a:extLst>
          </p:cNvPr>
          <p:cNvGrpSpPr/>
          <p:nvPr/>
        </p:nvGrpSpPr>
        <p:grpSpPr>
          <a:xfrm>
            <a:off x="6128026" y="4196677"/>
            <a:ext cx="660416" cy="203200"/>
            <a:chOff x="3296502" y="4198196"/>
            <a:chExt cx="660416" cy="203200"/>
          </a:xfrm>
        </p:grpSpPr>
        <p:cxnSp>
          <p:nvCxnSpPr>
            <p:cNvPr id="611" name="Straight Connector 610">
              <a:extLst>
                <a:ext uri="{FF2B5EF4-FFF2-40B4-BE49-F238E27FC236}">
                  <a16:creationId xmlns:a16="http://schemas.microsoft.com/office/drawing/2014/main" id="{E44C9E85-0A33-6326-D076-245D020AEB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96502" y="4198196"/>
              <a:ext cx="235856" cy="34673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Straight Connector 611">
              <a:extLst>
                <a:ext uri="{FF2B5EF4-FFF2-40B4-BE49-F238E27FC236}">
                  <a16:creationId xmlns:a16="http://schemas.microsoft.com/office/drawing/2014/main" id="{F54F866F-4FB6-56EE-F184-948B77EA97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9402" y="4285715"/>
              <a:ext cx="317516" cy="115681"/>
            </a:xfrm>
            <a:prstGeom prst="line">
              <a:avLst/>
            </a:prstGeom>
            <a:ln w="76200">
              <a:solidFill>
                <a:schemeClr val="accent1">
                  <a:alpha val="69804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3" name="Freeform: Shape 612">
            <a:extLst>
              <a:ext uri="{FF2B5EF4-FFF2-40B4-BE49-F238E27FC236}">
                <a16:creationId xmlns:a16="http://schemas.microsoft.com/office/drawing/2014/main" id="{701074A2-AE53-0D49-06BF-2857336EB908}"/>
              </a:ext>
            </a:extLst>
          </p:cNvPr>
          <p:cNvSpPr/>
          <p:nvPr/>
        </p:nvSpPr>
        <p:spPr>
          <a:xfrm>
            <a:off x="4952424" y="3611631"/>
            <a:ext cx="1835150" cy="793750"/>
          </a:xfrm>
          <a:custGeom>
            <a:avLst/>
            <a:gdLst>
              <a:gd name="connsiteX0" fmla="*/ 0 w 1835150"/>
              <a:gd name="connsiteY0" fmla="*/ 127000 h 793750"/>
              <a:gd name="connsiteX1" fmla="*/ 298450 w 1835150"/>
              <a:gd name="connsiteY1" fmla="*/ 0 h 793750"/>
              <a:gd name="connsiteX2" fmla="*/ 495300 w 1835150"/>
              <a:gd name="connsiteY2" fmla="*/ 165100 h 793750"/>
              <a:gd name="connsiteX3" fmla="*/ 774700 w 1835150"/>
              <a:gd name="connsiteY3" fmla="*/ 69850 h 793750"/>
              <a:gd name="connsiteX4" fmla="*/ 863600 w 1835150"/>
              <a:gd name="connsiteY4" fmla="*/ 368300 h 793750"/>
              <a:gd name="connsiteX5" fmla="*/ 1085850 w 1835150"/>
              <a:gd name="connsiteY5" fmla="*/ 374650 h 793750"/>
              <a:gd name="connsiteX6" fmla="*/ 1193800 w 1835150"/>
              <a:gd name="connsiteY6" fmla="*/ 596900 h 793750"/>
              <a:gd name="connsiteX7" fmla="*/ 1397000 w 1835150"/>
              <a:gd name="connsiteY7" fmla="*/ 609600 h 793750"/>
              <a:gd name="connsiteX8" fmla="*/ 1555750 w 1835150"/>
              <a:gd name="connsiteY8" fmla="*/ 793750 h 793750"/>
              <a:gd name="connsiteX9" fmla="*/ 1835150 w 1835150"/>
              <a:gd name="connsiteY9" fmla="*/ 67310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5150" h="793750">
                <a:moveTo>
                  <a:pt x="0" y="127000"/>
                </a:moveTo>
                <a:lnTo>
                  <a:pt x="298450" y="0"/>
                </a:lnTo>
                <a:lnTo>
                  <a:pt x="495300" y="165100"/>
                </a:lnTo>
                <a:lnTo>
                  <a:pt x="774700" y="69850"/>
                </a:lnTo>
                <a:lnTo>
                  <a:pt x="863600" y="368300"/>
                </a:lnTo>
                <a:lnTo>
                  <a:pt x="1085850" y="374650"/>
                </a:lnTo>
                <a:lnTo>
                  <a:pt x="1193800" y="596900"/>
                </a:lnTo>
                <a:lnTo>
                  <a:pt x="1397000" y="609600"/>
                </a:lnTo>
                <a:lnTo>
                  <a:pt x="1555750" y="793750"/>
                </a:lnTo>
                <a:lnTo>
                  <a:pt x="1835150" y="673100"/>
                </a:lnTo>
              </a:path>
            </a:pathLst>
          </a:custGeom>
          <a:noFill/>
          <a:ln w="117475"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4" name="Group 613">
            <a:extLst>
              <a:ext uri="{FF2B5EF4-FFF2-40B4-BE49-F238E27FC236}">
                <a16:creationId xmlns:a16="http://schemas.microsoft.com/office/drawing/2014/main" id="{3306A79C-587F-4AA5-FE9B-E31C3DD837DA}"/>
              </a:ext>
            </a:extLst>
          </p:cNvPr>
          <p:cNvGrpSpPr/>
          <p:nvPr/>
        </p:nvGrpSpPr>
        <p:grpSpPr>
          <a:xfrm>
            <a:off x="7208717" y="4538448"/>
            <a:ext cx="3122535" cy="1284502"/>
            <a:chOff x="7144934" y="4751475"/>
            <a:chExt cx="3122535" cy="14854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5" name="Freeform: Shape 614">
                  <a:extLst>
                    <a:ext uri="{FF2B5EF4-FFF2-40B4-BE49-F238E27FC236}">
                      <a16:creationId xmlns:a16="http://schemas.microsoft.com/office/drawing/2014/main" id="{72C5A4B7-DB5A-3AC1-816C-094812AEC990}"/>
                    </a:ext>
                  </a:extLst>
                </p:cNvPr>
                <p:cNvSpPr/>
                <p:nvPr/>
              </p:nvSpPr>
              <p:spPr>
                <a:xfrm>
                  <a:off x="7144934" y="4751475"/>
                  <a:ext cx="3122535" cy="1428917"/>
                </a:xfrm>
                <a:custGeom>
                  <a:avLst/>
                  <a:gdLst>
                    <a:gd name="connsiteX0" fmla="*/ 924972 w 3122535"/>
                    <a:gd name="connsiteY0" fmla="*/ 125645 h 1608751"/>
                    <a:gd name="connsiteX1" fmla="*/ 1972722 w 3122535"/>
                    <a:gd name="connsiteY1" fmla="*/ 258995 h 1608751"/>
                    <a:gd name="connsiteX2" fmla="*/ 3039522 w 3122535"/>
                    <a:gd name="connsiteY2" fmla="*/ 214545 h 1608751"/>
                    <a:gd name="connsiteX3" fmla="*/ 3007772 w 3122535"/>
                    <a:gd name="connsiteY3" fmla="*/ 1078145 h 1608751"/>
                    <a:gd name="connsiteX4" fmla="*/ 2652172 w 3122535"/>
                    <a:gd name="connsiteY4" fmla="*/ 1605195 h 1608751"/>
                    <a:gd name="connsiteX5" fmla="*/ 1756822 w 3122535"/>
                    <a:gd name="connsiteY5" fmla="*/ 1313095 h 1608751"/>
                    <a:gd name="connsiteX6" fmla="*/ 505872 w 3122535"/>
                    <a:gd name="connsiteY6" fmla="*/ 1395645 h 1608751"/>
                    <a:gd name="connsiteX7" fmla="*/ 23272 w 3122535"/>
                    <a:gd name="connsiteY7" fmla="*/ 817795 h 1608751"/>
                    <a:gd name="connsiteX8" fmla="*/ 162972 w 3122535"/>
                    <a:gd name="connsiteY8" fmla="*/ 43095 h 1608751"/>
                    <a:gd name="connsiteX9" fmla="*/ 924972 w 3122535"/>
                    <a:gd name="connsiteY9" fmla="*/ 125645 h 1608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2535" h="1608751">
                      <a:moveTo>
                        <a:pt x="924972" y="125645"/>
                      </a:moveTo>
                      <a:cubicBezTo>
                        <a:pt x="1226597" y="161628"/>
                        <a:pt x="1620297" y="244178"/>
                        <a:pt x="1972722" y="258995"/>
                      </a:cubicBezTo>
                      <a:cubicBezTo>
                        <a:pt x="2325147" y="273812"/>
                        <a:pt x="2867014" y="78020"/>
                        <a:pt x="3039522" y="214545"/>
                      </a:cubicBezTo>
                      <a:cubicBezTo>
                        <a:pt x="3212030" y="351070"/>
                        <a:pt x="3072330" y="846370"/>
                        <a:pt x="3007772" y="1078145"/>
                      </a:cubicBezTo>
                      <a:cubicBezTo>
                        <a:pt x="2943214" y="1309920"/>
                        <a:pt x="2860664" y="1566037"/>
                        <a:pt x="2652172" y="1605195"/>
                      </a:cubicBezTo>
                      <a:cubicBezTo>
                        <a:pt x="2443680" y="1644353"/>
                        <a:pt x="2114539" y="1348020"/>
                        <a:pt x="1756822" y="1313095"/>
                      </a:cubicBezTo>
                      <a:cubicBezTo>
                        <a:pt x="1399105" y="1278170"/>
                        <a:pt x="794797" y="1478195"/>
                        <a:pt x="505872" y="1395645"/>
                      </a:cubicBezTo>
                      <a:cubicBezTo>
                        <a:pt x="216947" y="1313095"/>
                        <a:pt x="80422" y="1043220"/>
                        <a:pt x="23272" y="817795"/>
                      </a:cubicBezTo>
                      <a:cubicBezTo>
                        <a:pt x="-33878" y="592370"/>
                        <a:pt x="14805" y="163745"/>
                        <a:pt x="162972" y="43095"/>
                      </a:cubicBezTo>
                      <a:cubicBezTo>
                        <a:pt x="311139" y="-77555"/>
                        <a:pt x="623347" y="89662"/>
                        <a:pt x="924972" y="125645"/>
                      </a:cubicBezTo>
                      <a:close/>
                    </a:path>
                  </a:pathLst>
                </a:custGeom>
                <a:noFill/>
                <a:ln w="76200"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Fluctuation Number: </a:t>
                  </a:r>
                  <a:endParaRPr lang="en-US" i="1" dirty="0">
                    <a:solidFill>
                      <a:schemeClr val="accent1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𝑐𝑟𝑖𝑡</m:t>
                                </m:r>
                              </m:sup>
                            </m:sSubSup>
                          </m:e>
                        </m:d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sty m:val="p"/>
                          </m:r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i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15" name="Freeform: Shape 614">
                  <a:extLst>
                    <a:ext uri="{FF2B5EF4-FFF2-40B4-BE49-F238E27FC236}">
                      <a16:creationId xmlns:a16="http://schemas.microsoft.com/office/drawing/2014/main" id="{72C5A4B7-DB5A-3AC1-816C-094812AEC9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4934" y="4751475"/>
                  <a:ext cx="3122535" cy="1428917"/>
                </a:xfrm>
                <a:custGeom>
                  <a:avLst/>
                  <a:gdLst>
                    <a:gd name="connsiteX0" fmla="*/ 924972 w 3122535"/>
                    <a:gd name="connsiteY0" fmla="*/ 125645 h 1608751"/>
                    <a:gd name="connsiteX1" fmla="*/ 1972722 w 3122535"/>
                    <a:gd name="connsiteY1" fmla="*/ 258995 h 1608751"/>
                    <a:gd name="connsiteX2" fmla="*/ 3039522 w 3122535"/>
                    <a:gd name="connsiteY2" fmla="*/ 214545 h 1608751"/>
                    <a:gd name="connsiteX3" fmla="*/ 3007772 w 3122535"/>
                    <a:gd name="connsiteY3" fmla="*/ 1078145 h 1608751"/>
                    <a:gd name="connsiteX4" fmla="*/ 2652172 w 3122535"/>
                    <a:gd name="connsiteY4" fmla="*/ 1605195 h 1608751"/>
                    <a:gd name="connsiteX5" fmla="*/ 1756822 w 3122535"/>
                    <a:gd name="connsiteY5" fmla="*/ 1313095 h 1608751"/>
                    <a:gd name="connsiteX6" fmla="*/ 505872 w 3122535"/>
                    <a:gd name="connsiteY6" fmla="*/ 1395645 h 1608751"/>
                    <a:gd name="connsiteX7" fmla="*/ 23272 w 3122535"/>
                    <a:gd name="connsiteY7" fmla="*/ 817795 h 1608751"/>
                    <a:gd name="connsiteX8" fmla="*/ 162972 w 3122535"/>
                    <a:gd name="connsiteY8" fmla="*/ 43095 h 1608751"/>
                    <a:gd name="connsiteX9" fmla="*/ 924972 w 3122535"/>
                    <a:gd name="connsiteY9" fmla="*/ 125645 h 1608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2535" h="1608751">
                      <a:moveTo>
                        <a:pt x="924972" y="125645"/>
                      </a:moveTo>
                      <a:cubicBezTo>
                        <a:pt x="1226597" y="161628"/>
                        <a:pt x="1620297" y="244178"/>
                        <a:pt x="1972722" y="258995"/>
                      </a:cubicBezTo>
                      <a:cubicBezTo>
                        <a:pt x="2325147" y="273812"/>
                        <a:pt x="2867014" y="78020"/>
                        <a:pt x="3039522" y="214545"/>
                      </a:cubicBezTo>
                      <a:cubicBezTo>
                        <a:pt x="3212030" y="351070"/>
                        <a:pt x="3072330" y="846370"/>
                        <a:pt x="3007772" y="1078145"/>
                      </a:cubicBezTo>
                      <a:cubicBezTo>
                        <a:pt x="2943214" y="1309920"/>
                        <a:pt x="2860664" y="1566037"/>
                        <a:pt x="2652172" y="1605195"/>
                      </a:cubicBezTo>
                      <a:cubicBezTo>
                        <a:pt x="2443680" y="1644353"/>
                        <a:pt x="2114539" y="1348020"/>
                        <a:pt x="1756822" y="1313095"/>
                      </a:cubicBezTo>
                      <a:cubicBezTo>
                        <a:pt x="1399105" y="1278170"/>
                        <a:pt x="794797" y="1478195"/>
                        <a:pt x="505872" y="1395645"/>
                      </a:cubicBezTo>
                      <a:cubicBezTo>
                        <a:pt x="216947" y="1313095"/>
                        <a:pt x="80422" y="1043220"/>
                        <a:pt x="23272" y="817795"/>
                      </a:cubicBezTo>
                      <a:cubicBezTo>
                        <a:pt x="-33878" y="592370"/>
                        <a:pt x="14805" y="163745"/>
                        <a:pt x="162972" y="43095"/>
                      </a:cubicBezTo>
                      <a:cubicBezTo>
                        <a:pt x="311139" y="-77555"/>
                        <a:pt x="623347" y="89662"/>
                        <a:pt x="924972" y="125645"/>
                      </a:cubicBez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6" name="TextBox 615">
              <a:extLst>
                <a:ext uri="{FF2B5EF4-FFF2-40B4-BE49-F238E27FC236}">
                  <a16:creationId xmlns:a16="http://schemas.microsoft.com/office/drawing/2014/main" id="{06F97301-6A00-9C93-69CA-3FA1D84189F0}"/>
                </a:ext>
              </a:extLst>
            </p:cNvPr>
            <p:cNvSpPr txBox="1"/>
            <p:nvPr/>
          </p:nvSpPr>
          <p:spPr>
            <a:xfrm>
              <a:off x="7928489" y="6006121"/>
              <a:ext cx="144890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Auradou</a:t>
              </a:r>
              <a:r>
                <a:rPr lang="en-US" sz="9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et al., PRE 1999</a:t>
              </a:r>
            </a:p>
          </p:txBody>
        </p:sp>
      </p:grpSp>
      <p:grpSp>
        <p:nvGrpSpPr>
          <p:cNvPr id="619" name="Group 618">
            <a:extLst>
              <a:ext uri="{FF2B5EF4-FFF2-40B4-BE49-F238E27FC236}">
                <a16:creationId xmlns:a16="http://schemas.microsoft.com/office/drawing/2014/main" id="{AF29CF32-B268-D608-2CC4-746CA13E0F99}"/>
              </a:ext>
            </a:extLst>
          </p:cNvPr>
          <p:cNvGrpSpPr/>
          <p:nvPr/>
        </p:nvGrpSpPr>
        <p:grpSpPr>
          <a:xfrm>
            <a:off x="4767763" y="5613507"/>
            <a:ext cx="2107860" cy="707886"/>
            <a:chOff x="4767763" y="5613507"/>
            <a:chExt cx="2107860" cy="707886"/>
          </a:xfrm>
        </p:grpSpPr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27928C73-8CC7-8260-D234-80D5FF6BC379}"/>
                </a:ext>
              </a:extLst>
            </p:cNvPr>
            <p:cNvSpPr/>
            <p:nvPr/>
          </p:nvSpPr>
          <p:spPr>
            <a:xfrm>
              <a:off x="4957763" y="5614988"/>
              <a:ext cx="280987" cy="371475"/>
            </a:xfrm>
            <a:custGeom>
              <a:avLst/>
              <a:gdLst>
                <a:gd name="connsiteX0" fmla="*/ 0 w 257175"/>
                <a:gd name="connsiteY0" fmla="*/ 0 h 371475"/>
                <a:gd name="connsiteX1" fmla="*/ 76200 w 257175"/>
                <a:gd name="connsiteY1" fmla="*/ 309562 h 371475"/>
                <a:gd name="connsiteX2" fmla="*/ 257175 w 257175"/>
                <a:gd name="connsiteY2" fmla="*/ 3714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175" h="371475">
                  <a:moveTo>
                    <a:pt x="0" y="0"/>
                  </a:moveTo>
                  <a:cubicBezTo>
                    <a:pt x="16669" y="123825"/>
                    <a:pt x="33338" y="247650"/>
                    <a:pt x="76200" y="309562"/>
                  </a:cubicBezTo>
                  <a:cubicBezTo>
                    <a:pt x="119063" y="371475"/>
                    <a:pt x="188119" y="371475"/>
                    <a:pt x="257175" y="371475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9BAA748F-086E-3134-6BE7-3C80C772BCB0}"/>
                </a:ext>
              </a:extLst>
            </p:cNvPr>
            <p:cNvSpPr/>
            <p:nvPr/>
          </p:nvSpPr>
          <p:spPr>
            <a:xfrm>
              <a:off x="4767763" y="5613507"/>
              <a:ext cx="210786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Percolation Theory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875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5DDE0-5744-7089-0153-F3A0E8707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55E5982-780B-772E-638C-B41F0F205AC6}"/>
              </a:ext>
            </a:extLst>
          </p:cNvPr>
          <p:cNvGrpSpPr/>
          <p:nvPr/>
        </p:nvGrpSpPr>
        <p:grpSpPr>
          <a:xfrm>
            <a:off x="98240" y="1126198"/>
            <a:ext cx="4755338" cy="1196673"/>
            <a:chOff x="98240" y="1126198"/>
            <a:chExt cx="4755338" cy="1196673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174145E-F249-1572-F32F-1CA95BA14309}"/>
                </a:ext>
              </a:extLst>
            </p:cNvPr>
            <p:cNvSpPr/>
            <p:nvPr/>
          </p:nvSpPr>
          <p:spPr>
            <a:xfrm>
              <a:off x="98240" y="1126198"/>
              <a:ext cx="1105452" cy="31491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B2B4321-258A-257B-C492-28D5FA4611A4}"/>
                </a:ext>
              </a:extLst>
            </p:cNvPr>
            <p:cNvSpPr/>
            <p:nvPr/>
          </p:nvSpPr>
          <p:spPr>
            <a:xfrm>
              <a:off x="1163554" y="1218814"/>
              <a:ext cx="3690024" cy="1104057"/>
            </a:xfrm>
            <a:custGeom>
              <a:avLst/>
              <a:gdLst>
                <a:gd name="connsiteX0" fmla="*/ 0 w 3694471"/>
                <a:gd name="connsiteY0" fmla="*/ 42173 h 1104057"/>
                <a:gd name="connsiteX1" fmla="*/ 2330245 w 3694471"/>
                <a:gd name="connsiteY1" fmla="*/ 86418 h 1104057"/>
                <a:gd name="connsiteX2" fmla="*/ 3178278 w 3694471"/>
                <a:gd name="connsiteY2" fmla="*/ 816463 h 1104057"/>
                <a:gd name="connsiteX3" fmla="*/ 3694471 w 3694471"/>
                <a:gd name="connsiteY3" fmla="*/ 1104057 h 110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4471" h="1104057">
                  <a:moveTo>
                    <a:pt x="0" y="42173"/>
                  </a:moveTo>
                  <a:cubicBezTo>
                    <a:pt x="900266" y="-229"/>
                    <a:pt x="1800532" y="-42630"/>
                    <a:pt x="2330245" y="86418"/>
                  </a:cubicBezTo>
                  <a:cubicBezTo>
                    <a:pt x="2859958" y="215466"/>
                    <a:pt x="2950907" y="646856"/>
                    <a:pt x="3178278" y="816463"/>
                  </a:cubicBezTo>
                  <a:cubicBezTo>
                    <a:pt x="3405649" y="986070"/>
                    <a:pt x="3550060" y="1045063"/>
                    <a:pt x="3694471" y="1104057"/>
                  </a:cubicBezTo>
                </a:path>
              </a:pathLst>
            </a:custGeom>
            <a:noFill/>
            <a:ln w="28575">
              <a:solidFill>
                <a:schemeClr val="accent5">
                  <a:lumMod val="40000"/>
                  <a:lumOff val="6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 descr="A blue and yellow graph&#10;&#10;AI-generated content may be incorrect.">
            <a:extLst>
              <a:ext uri="{FF2B5EF4-FFF2-40B4-BE49-F238E27FC236}">
                <a16:creationId xmlns:a16="http://schemas.microsoft.com/office/drawing/2014/main" id="{65677E3A-088F-B8D3-3875-BBA48D9B5E8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32" y="1668757"/>
            <a:ext cx="3264164" cy="1397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44BA51-5354-5A55-505D-24ADCAFD5C48}"/>
              </a:ext>
            </a:extLst>
          </p:cNvPr>
          <p:cNvSpPr txBox="1"/>
          <p:nvPr/>
        </p:nvSpPr>
        <p:spPr>
          <a:xfrm>
            <a:off x="66740" y="95875"/>
            <a:ext cx="4759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Stable Drainage </a:t>
            </a:r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 2D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952355-9B74-142E-BE76-A0A600FD2098}"/>
                  </a:ext>
                </a:extLst>
              </p:cNvPr>
              <p:cNvSpPr txBox="1"/>
              <p:nvPr/>
            </p:nvSpPr>
            <p:spPr>
              <a:xfrm>
                <a:off x="98239" y="683720"/>
                <a:ext cx="285908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Invasion-Percolation Model</a:t>
                </a:r>
              </a:p>
              <a:p>
                <a:r>
                  <a:rPr lang="en-US" sz="1400" dirty="0"/>
                  <a:t>Pore network : Hexagonal Lattice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=0.6527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952355-9B74-142E-BE76-A0A600FD2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39" y="683720"/>
                <a:ext cx="2859081" cy="738664"/>
              </a:xfrm>
              <a:prstGeom prst="rect">
                <a:avLst/>
              </a:prstGeom>
              <a:blipFill>
                <a:blip r:embed="rId8"/>
                <a:stretch>
                  <a:fillRect l="-640" t="-1653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B3CE1C50-95CE-56AB-D44E-0D330CE569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0135" y="6219928"/>
            <a:ext cx="1809750" cy="620651"/>
          </a:xfrm>
          <a:prstGeom prst="rect">
            <a:avLst/>
          </a:prstGeom>
        </p:spPr>
      </p:pic>
      <p:pic>
        <p:nvPicPr>
          <p:cNvPr id="2" name="ezgif.com-gif-to-mp4-converter (4)">
            <a:hlinkClick r:id="" action="ppaction://media"/>
            <a:extLst>
              <a:ext uri="{FF2B5EF4-FFF2-40B4-BE49-F238E27FC236}">
                <a16:creationId xmlns:a16="http://schemas.microsoft.com/office/drawing/2014/main" id="{94D39B77-B6F5-A0FA-F652-2A98E698A5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lum contrast="25000"/>
          </a:blip>
          <a:stretch>
            <a:fillRect/>
          </a:stretch>
        </p:blipFill>
        <p:spPr>
          <a:xfrm>
            <a:off x="1203698" y="2205799"/>
            <a:ext cx="2859080" cy="416286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89E2279-D302-3FE1-4A44-F32826E0710F}"/>
              </a:ext>
            </a:extLst>
          </p:cNvPr>
          <p:cNvGrpSpPr/>
          <p:nvPr/>
        </p:nvGrpSpPr>
        <p:grpSpPr>
          <a:xfrm>
            <a:off x="972852" y="1702478"/>
            <a:ext cx="3253033" cy="5078126"/>
            <a:chOff x="160016" y="1824324"/>
            <a:chExt cx="3253033" cy="507812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177FDA1-93C1-8BDA-8075-9828BD0D2674}"/>
                </a:ext>
              </a:extLst>
            </p:cNvPr>
            <p:cNvSpPr txBox="1"/>
            <p:nvPr/>
          </p:nvSpPr>
          <p:spPr>
            <a:xfrm>
              <a:off x="2111619" y="2021690"/>
              <a:ext cx="13014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b="1" dirty="0">
                  <a:solidFill>
                    <a:srgbClr val="FF0000"/>
                  </a:solidFill>
                </a:rPr>
                <a:t>Drainage Front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7FD291-E567-C8E4-72A1-BEDF7A20769A}"/>
                </a:ext>
              </a:extLst>
            </p:cNvPr>
            <p:cNvSpPr txBox="1"/>
            <p:nvPr/>
          </p:nvSpPr>
          <p:spPr>
            <a:xfrm>
              <a:off x="478631" y="1824324"/>
              <a:ext cx="1275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Non-wetting phase: lighter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B5C22CE-1777-862C-4E42-CA59778EB288}"/>
                </a:ext>
              </a:extLst>
            </p:cNvPr>
            <p:cNvSpPr/>
            <p:nvPr/>
          </p:nvSpPr>
          <p:spPr>
            <a:xfrm>
              <a:off x="390863" y="2261322"/>
              <a:ext cx="2844386" cy="82204"/>
            </a:xfrm>
            <a:prstGeom prst="rect">
              <a:avLst/>
            </a:prstGeom>
            <a:solidFill>
              <a:srgbClr val="77F2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DF4B7A9E-F4F8-CC2B-3ED9-50FEEF2F0B26}"/>
                </a:ext>
              </a:extLst>
            </p:cNvPr>
            <p:cNvSpPr/>
            <p:nvPr/>
          </p:nvSpPr>
          <p:spPr>
            <a:xfrm>
              <a:off x="1714684" y="1966088"/>
              <a:ext cx="252000" cy="288000"/>
            </a:xfrm>
            <a:prstGeom prst="downArrow">
              <a:avLst/>
            </a:prstGeom>
            <a:solidFill>
              <a:srgbClr val="77F2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8835445C-F488-E77F-85D9-376B067C69CF}"/>
                </a:ext>
              </a:extLst>
            </p:cNvPr>
            <p:cNvSpPr/>
            <p:nvPr/>
          </p:nvSpPr>
          <p:spPr>
            <a:xfrm>
              <a:off x="1683225" y="6453606"/>
              <a:ext cx="252000" cy="288000"/>
            </a:xfrm>
            <a:prstGeom prst="downArrow">
              <a:avLst/>
            </a:prstGeom>
            <a:solidFill>
              <a:srgbClr val="3C66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E6FEA1-7E5F-151B-DEAC-601A15229E90}"/>
                </a:ext>
              </a:extLst>
            </p:cNvPr>
            <p:cNvSpPr txBox="1"/>
            <p:nvPr/>
          </p:nvSpPr>
          <p:spPr>
            <a:xfrm>
              <a:off x="1900727" y="6440785"/>
              <a:ext cx="1184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Wetting phase: heavier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84B6D75-D33F-169C-DFD0-DF92230DD7E8}"/>
                </a:ext>
              </a:extLst>
            </p:cNvPr>
            <p:cNvGrpSpPr/>
            <p:nvPr/>
          </p:nvGrpSpPr>
          <p:grpSpPr>
            <a:xfrm>
              <a:off x="160016" y="2439083"/>
              <a:ext cx="230845" cy="427116"/>
              <a:chOff x="1392942" y="1917092"/>
              <a:chExt cx="230845" cy="427116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AC5826F-DA7B-7316-656A-54F7BBCA6F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2942" y="1917092"/>
                <a:ext cx="0" cy="4271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BCA36C35-965F-219A-D685-ABB38B4F09AF}"/>
                      </a:ext>
                    </a:extLst>
                  </p:cNvPr>
                  <p:cNvSpPr txBox="1"/>
                  <p:nvPr/>
                </p:nvSpPr>
                <p:spPr>
                  <a:xfrm>
                    <a:off x="1432260" y="1922667"/>
                    <a:ext cx="19152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BCA36C35-965F-219A-D685-ABB38B4F09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32260" y="1922667"/>
                    <a:ext cx="191527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2258" t="-46667" r="-10967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96DF99-AE57-94FB-1D67-E3C9EE812152}"/>
              </a:ext>
            </a:extLst>
          </p:cNvPr>
          <p:cNvGrpSpPr/>
          <p:nvPr/>
        </p:nvGrpSpPr>
        <p:grpSpPr>
          <a:xfrm>
            <a:off x="7939391" y="1702478"/>
            <a:ext cx="3253033" cy="5078126"/>
            <a:chOff x="160016" y="1824324"/>
            <a:chExt cx="3253033" cy="507812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475F05-6CB1-7AA8-E04E-A7DAB6426421}"/>
                </a:ext>
              </a:extLst>
            </p:cNvPr>
            <p:cNvSpPr txBox="1"/>
            <p:nvPr/>
          </p:nvSpPr>
          <p:spPr>
            <a:xfrm>
              <a:off x="2111619" y="2021690"/>
              <a:ext cx="13014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b="1" dirty="0">
                  <a:solidFill>
                    <a:srgbClr val="FF0000"/>
                  </a:solidFill>
                </a:rPr>
                <a:t>Drainage Front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B366DD-C0E5-7855-1963-C0211841DE53}"/>
                </a:ext>
              </a:extLst>
            </p:cNvPr>
            <p:cNvSpPr txBox="1"/>
            <p:nvPr/>
          </p:nvSpPr>
          <p:spPr>
            <a:xfrm>
              <a:off x="478631" y="1824324"/>
              <a:ext cx="1275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Non-wetting phase: lighter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D480F0-E11A-34A6-4923-6650EB46C946}"/>
                </a:ext>
              </a:extLst>
            </p:cNvPr>
            <p:cNvSpPr/>
            <p:nvPr/>
          </p:nvSpPr>
          <p:spPr>
            <a:xfrm>
              <a:off x="390863" y="2261322"/>
              <a:ext cx="2844386" cy="82204"/>
            </a:xfrm>
            <a:prstGeom prst="rect">
              <a:avLst/>
            </a:prstGeom>
            <a:solidFill>
              <a:srgbClr val="77F2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31345CBF-0339-4657-BC1E-4C9B25DC07BA}"/>
                </a:ext>
              </a:extLst>
            </p:cNvPr>
            <p:cNvSpPr/>
            <p:nvPr/>
          </p:nvSpPr>
          <p:spPr>
            <a:xfrm>
              <a:off x="1714684" y="1966088"/>
              <a:ext cx="252000" cy="288000"/>
            </a:xfrm>
            <a:prstGeom prst="downArrow">
              <a:avLst/>
            </a:prstGeom>
            <a:solidFill>
              <a:srgbClr val="77F2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756893D1-160B-86B3-D9A7-BF91C88A99F8}"/>
                </a:ext>
              </a:extLst>
            </p:cNvPr>
            <p:cNvSpPr/>
            <p:nvPr/>
          </p:nvSpPr>
          <p:spPr>
            <a:xfrm>
              <a:off x="1683225" y="6453606"/>
              <a:ext cx="252000" cy="288000"/>
            </a:xfrm>
            <a:prstGeom prst="downArrow">
              <a:avLst/>
            </a:prstGeom>
            <a:solidFill>
              <a:srgbClr val="3C66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4736AE-2657-C1C5-2786-EEF7A428B16A}"/>
                </a:ext>
              </a:extLst>
            </p:cNvPr>
            <p:cNvSpPr txBox="1"/>
            <p:nvPr/>
          </p:nvSpPr>
          <p:spPr>
            <a:xfrm>
              <a:off x="1900727" y="6440785"/>
              <a:ext cx="1184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Wetting phase: heavier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1BD2EA1-962F-F2F9-900E-4FE25A5DB340}"/>
                </a:ext>
              </a:extLst>
            </p:cNvPr>
            <p:cNvGrpSpPr/>
            <p:nvPr/>
          </p:nvGrpSpPr>
          <p:grpSpPr>
            <a:xfrm>
              <a:off x="160016" y="2439083"/>
              <a:ext cx="230845" cy="427116"/>
              <a:chOff x="1392942" y="1917092"/>
              <a:chExt cx="230845" cy="427116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81305683-B5F3-FA4D-3DE4-E7370C72F5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2942" y="1917092"/>
                <a:ext cx="0" cy="4271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C70B71D1-68B2-15E6-6CAF-8CF61ECD59A5}"/>
                      </a:ext>
                    </a:extLst>
                  </p:cNvPr>
                  <p:cNvSpPr txBox="1"/>
                  <p:nvPr/>
                </p:nvSpPr>
                <p:spPr>
                  <a:xfrm>
                    <a:off x="1432260" y="1922667"/>
                    <a:ext cx="19152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C70B71D1-68B2-15E6-6CAF-8CF61ECD59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32260" y="1922667"/>
                    <a:ext cx="191527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2258" t="-46667" r="-106452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26" name="ezgif.com-gif-to-mp4-converter (12)">
            <a:hlinkClick r:id="" action="ppaction://media"/>
            <a:extLst>
              <a:ext uri="{FF2B5EF4-FFF2-40B4-BE49-F238E27FC236}">
                <a16:creationId xmlns:a16="http://schemas.microsoft.com/office/drawing/2014/main" id="{B119B314-EE3F-8A28-2E75-D2A95C9FE87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0236" y="2221680"/>
            <a:ext cx="2858210" cy="41616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A303C7D-A490-B20B-CF4E-7275AC85DE20}"/>
              </a:ext>
            </a:extLst>
          </p:cNvPr>
          <p:cNvGrpSpPr/>
          <p:nvPr/>
        </p:nvGrpSpPr>
        <p:grpSpPr>
          <a:xfrm>
            <a:off x="1394393" y="1398087"/>
            <a:ext cx="8880396" cy="369332"/>
            <a:chOff x="627750" y="6247249"/>
            <a:chExt cx="888039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DB33F01-FB89-A5B6-C435-098D2BE6A88E}"/>
                    </a:ext>
                  </a:extLst>
                </p:cNvPr>
                <p:cNvSpPr txBox="1"/>
                <p:nvPr/>
              </p:nvSpPr>
              <p:spPr>
                <a:xfrm>
                  <a:off x="627750" y="6247249"/>
                  <a:ext cx="186831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b="0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850 </m:t>
                        </m:r>
                        <m:r>
                          <a:rPr lang="en-US" b="0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𝑃𝑎</m:t>
                        </m:r>
                        <m:r>
                          <a:rPr lang="en-US" b="0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dirty="0">
                    <a:solidFill>
                      <a:srgbClr val="FF66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DB33F01-FB89-A5B6-C435-098D2BE6A8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750" y="6247249"/>
                  <a:ext cx="1868311" cy="369332"/>
                </a:xfrm>
                <a:prstGeom prst="rect">
                  <a:avLst/>
                </a:prstGeom>
                <a:blipFill>
                  <a:blip r:embed="rId1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5BB300F-FE93-AC2B-0C82-E1E2D84CBE04}"/>
                    </a:ext>
                  </a:extLst>
                </p:cNvPr>
                <p:cNvSpPr txBox="1"/>
                <p:nvPr/>
              </p:nvSpPr>
              <p:spPr>
                <a:xfrm>
                  <a:off x="7639835" y="6247249"/>
                  <a:ext cx="186831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b="0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215 </m:t>
                        </m:r>
                        <m:r>
                          <a:rPr lang="en-US" b="0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𝑃𝑎</m:t>
                        </m:r>
                        <m:r>
                          <a:rPr lang="en-US" b="0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dirty="0">
                    <a:solidFill>
                      <a:srgbClr val="FF66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5BB300F-FE93-AC2B-0C82-E1E2D84CBE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9835" y="6247249"/>
                  <a:ext cx="1868311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EEB323C-9C9E-A640-57F4-991DAA11802C}"/>
              </a:ext>
            </a:extLst>
          </p:cNvPr>
          <p:cNvGrpSpPr/>
          <p:nvPr/>
        </p:nvGrpSpPr>
        <p:grpSpPr>
          <a:xfrm>
            <a:off x="4127500" y="3214929"/>
            <a:ext cx="3927314" cy="2896479"/>
            <a:chOff x="4127500" y="2832293"/>
            <a:chExt cx="3927314" cy="2896479"/>
          </a:xfrm>
        </p:grpSpPr>
        <p:pic>
          <p:nvPicPr>
            <p:cNvPr id="33" name="Picture 32" descr="A green and orange line graph&#10;&#10;AI-generated content may be incorrect.">
              <a:extLst>
                <a:ext uri="{FF2B5EF4-FFF2-40B4-BE49-F238E27FC236}">
                  <a16:creationId xmlns:a16="http://schemas.microsoft.com/office/drawing/2014/main" id="{451DC9A0-4914-8D3E-0044-C5B284B1C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697" y="2832293"/>
              <a:ext cx="3265200" cy="1269651"/>
            </a:xfrm>
            <a:prstGeom prst="rect">
              <a:avLst/>
            </a:prstGeom>
          </p:spPr>
        </p:pic>
        <p:pic>
          <p:nvPicPr>
            <p:cNvPr id="36" name="Picture 35" descr="A green and orange graph&#10;&#10;AI-generated content may be incorrect.">
              <a:extLst>
                <a:ext uri="{FF2B5EF4-FFF2-40B4-BE49-F238E27FC236}">
                  <a16:creationId xmlns:a16="http://schemas.microsoft.com/office/drawing/2014/main" id="{F8F12885-7186-E20A-9E97-601E26966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697" y="4330548"/>
              <a:ext cx="3265200" cy="1398224"/>
            </a:xfrm>
            <a:prstGeom prst="rect">
              <a:avLst/>
            </a:prstGeom>
          </p:spPr>
        </p:pic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42F2347-E19C-F392-8321-892D4DDB4130}"/>
                </a:ext>
              </a:extLst>
            </p:cNvPr>
            <p:cNvSpPr/>
            <p:nvPr/>
          </p:nvSpPr>
          <p:spPr>
            <a:xfrm>
              <a:off x="4127500" y="3359150"/>
              <a:ext cx="603250" cy="412750"/>
            </a:xfrm>
            <a:custGeom>
              <a:avLst/>
              <a:gdLst>
                <a:gd name="connsiteX0" fmla="*/ 0 w 565150"/>
                <a:gd name="connsiteY0" fmla="*/ 412750 h 412750"/>
                <a:gd name="connsiteX1" fmla="*/ 228600 w 565150"/>
                <a:gd name="connsiteY1" fmla="*/ 114300 h 412750"/>
                <a:gd name="connsiteX2" fmla="*/ 565150 w 565150"/>
                <a:gd name="connsiteY2" fmla="*/ 0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5150" h="412750">
                  <a:moveTo>
                    <a:pt x="0" y="412750"/>
                  </a:moveTo>
                  <a:cubicBezTo>
                    <a:pt x="67204" y="297921"/>
                    <a:pt x="134409" y="183092"/>
                    <a:pt x="228600" y="114300"/>
                  </a:cubicBezTo>
                  <a:cubicBezTo>
                    <a:pt x="322791" y="45508"/>
                    <a:pt x="443970" y="22754"/>
                    <a:pt x="565150" y="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6BBC79B-B162-1EB7-6196-3F9F0FEB2146}"/>
                </a:ext>
              </a:extLst>
            </p:cNvPr>
            <p:cNvSpPr/>
            <p:nvPr/>
          </p:nvSpPr>
          <p:spPr>
            <a:xfrm flipH="1" flipV="1">
              <a:off x="6902450" y="4616091"/>
              <a:ext cx="1152364" cy="673457"/>
            </a:xfrm>
            <a:custGeom>
              <a:avLst/>
              <a:gdLst>
                <a:gd name="connsiteX0" fmla="*/ 0 w 565150"/>
                <a:gd name="connsiteY0" fmla="*/ 412750 h 412750"/>
                <a:gd name="connsiteX1" fmla="*/ 228600 w 565150"/>
                <a:gd name="connsiteY1" fmla="*/ 114300 h 412750"/>
                <a:gd name="connsiteX2" fmla="*/ 565150 w 565150"/>
                <a:gd name="connsiteY2" fmla="*/ 0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5150" h="412750">
                  <a:moveTo>
                    <a:pt x="0" y="412750"/>
                  </a:moveTo>
                  <a:cubicBezTo>
                    <a:pt x="67204" y="297921"/>
                    <a:pt x="134409" y="183092"/>
                    <a:pt x="228600" y="114300"/>
                  </a:cubicBezTo>
                  <a:cubicBezTo>
                    <a:pt x="322791" y="45508"/>
                    <a:pt x="443970" y="22754"/>
                    <a:pt x="565150" y="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6A5F887-A969-396D-7AE7-C2205A2D590B}"/>
              </a:ext>
            </a:extLst>
          </p:cNvPr>
          <p:cNvGrpSpPr/>
          <p:nvPr/>
        </p:nvGrpSpPr>
        <p:grpSpPr>
          <a:xfrm>
            <a:off x="4657004" y="1817149"/>
            <a:ext cx="1713181" cy="1088295"/>
            <a:chOff x="3810350" y="1163586"/>
            <a:chExt cx="1713181" cy="10882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AEA426D-4FBA-4977-185C-B6863532D179}"/>
                    </a:ext>
                  </a:extLst>
                </p:cNvPr>
                <p:cNvSpPr txBox="1"/>
                <p:nvPr/>
              </p:nvSpPr>
              <p:spPr>
                <a:xfrm>
                  <a:off x="5065136" y="1250151"/>
                  <a:ext cx="458395" cy="2542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smtClean="0">
                                <a:solidFill>
                                  <a:srgbClr val="05058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solidFill>
                                  <a:srgbClr val="050584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50584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600" i="1">
                                <a:solidFill>
                                  <a:srgbClr val="050584"/>
                                </a:solidFill>
                                <a:latin typeface="Cambria Math" panose="02040503050406030204" pitchFamily="18" charset="0"/>
                              </a:rPr>
                              <m:t>𝑐𝑟𝑖𝑡</m:t>
                            </m:r>
                          </m:sup>
                        </m:sSubSup>
                      </m:oMath>
                    </m:oMathPara>
                  </a14:m>
                  <a:endParaRPr lang="en-US" sz="1600" dirty="0">
                    <a:solidFill>
                      <a:srgbClr val="050584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AEA426D-4FBA-4977-185C-B6863532D1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5136" y="1250151"/>
                  <a:ext cx="458395" cy="254237"/>
                </a:xfrm>
                <a:prstGeom prst="rect">
                  <a:avLst/>
                </a:prstGeom>
                <a:blipFill>
                  <a:blip r:embed="rId18"/>
                  <a:stretch>
                    <a:fillRect l="-10667" t="-2381" r="-4000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8222871-A6D2-15C6-B592-E8054D3C7E7B}"/>
                </a:ext>
              </a:extLst>
            </p:cNvPr>
            <p:cNvSpPr/>
            <p:nvPr/>
          </p:nvSpPr>
          <p:spPr>
            <a:xfrm>
              <a:off x="3810350" y="1163586"/>
              <a:ext cx="1294418" cy="1088295"/>
            </a:xfrm>
            <a:custGeom>
              <a:avLst/>
              <a:gdLst>
                <a:gd name="connsiteX0" fmla="*/ 28083 w 1294418"/>
                <a:gd name="connsiteY0" fmla="*/ 1071235 h 1088295"/>
                <a:gd name="connsiteX1" fmla="*/ 89498 w 1294418"/>
                <a:gd name="connsiteY1" fmla="*/ 1006408 h 1088295"/>
                <a:gd name="connsiteX2" fmla="*/ 140677 w 1294418"/>
                <a:gd name="connsiteY2" fmla="*/ 924521 h 1088295"/>
                <a:gd name="connsiteX3" fmla="*/ 188444 w 1294418"/>
                <a:gd name="connsiteY3" fmla="*/ 794868 h 1088295"/>
                <a:gd name="connsiteX4" fmla="*/ 232799 w 1294418"/>
                <a:gd name="connsiteY4" fmla="*/ 637918 h 1088295"/>
                <a:gd name="connsiteX5" fmla="*/ 263507 w 1294418"/>
                <a:gd name="connsiteY5" fmla="*/ 494617 h 1088295"/>
                <a:gd name="connsiteX6" fmla="*/ 301038 w 1294418"/>
                <a:gd name="connsiteY6" fmla="*/ 368375 h 1088295"/>
                <a:gd name="connsiteX7" fmla="*/ 331746 w 1294418"/>
                <a:gd name="connsiteY7" fmla="*/ 245545 h 1088295"/>
                <a:gd name="connsiteX8" fmla="*/ 355629 w 1294418"/>
                <a:gd name="connsiteY8" fmla="*/ 143187 h 1088295"/>
                <a:gd name="connsiteX9" fmla="*/ 396572 w 1294418"/>
                <a:gd name="connsiteY9" fmla="*/ 47653 h 1088295"/>
                <a:gd name="connsiteX10" fmla="*/ 434104 w 1294418"/>
                <a:gd name="connsiteY10" fmla="*/ 3298 h 1088295"/>
                <a:gd name="connsiteX11" fmla="*/ 471635 w 1294418"/>
                <a:gd name="connsiteY11" fmla="*/ 10121 h 1088295"/>
                <a:gd name="connsiteX12" fmla="*/ 529638 w 1294418"/>
                <a:gd name="connsiteY12" fmla="*/ 64713 h 1088295"/>
                <a:gd name="connsiteX13" fmla="*/ 580817 w 1294418"/>
                <a:gd name="connsiteY13" fmla="*/ 146599 h 1088295"/>
                <a:gd name="connsiteX14" fmla="*/ 669528 w 1294418"/>
                <a:gd name="connsiteY14" fmla="*/ 279665 h 1088295"/>
                <a:gd name="connsiteX15" fmla="*/ 744590 w 1294418"/>
                <a:gd name="connsiteY15" fmla="*/ 364963 h 1088295"/>
                <a:gd name="connsiteX16" fmla="*/ 806005 w 1294418"/>
                <a:gd name="connsiteY16" fmla="*/ 426378 h 1088295"/>
                <a:gd name="connsiteX17" fmla="*/ 911775 w 1294418"/>
                <a:gd name="connsiteY17" fmla="*/ 494617 h 1088295"/>
                <a:gd name="connsiteX18" fmla="*/ 1034605 w 1294418"/>
                <a:gd name="connsiteY18" fmla="*/ 532148 h 1088295"/>
                <a:gd name="connsiteX19" fmla="*/ 1140375 w 1294418"/>
                <a:gd name="connsiteY19" fmla="*/ 532148 h 1088295"/>
                <a:gd name="connsiteX20" fmla="*/ 1225674 w 1294418"/>
                <a:gd name="connsiteY20" fmla="*/ 518501 h 1088295"/>
                <a:gd name="connsiteX21" fmla="*/ 1287089 w 1294418"/>
                <a:gd name="connsiteY21" fmla="*/ 494617 h 1088295"/>
                <a:gd name="connsiteX22" fmla="*/ 1293913 w 1294418"/>
                <a:gd name="connsiteY22" fmla="*/ 494617 h 1088295"/>
                <a:gd name="connsiteX23" fmla="*/ 1293913 w 1294418"/>
                <a:gd name="connsiteY23" fmla="*/ 552620 h 1088295"/>
                <a:gd name="connsiteX24" fmla="*/ 1293913 w 1294418"/>
                <a:gd name="connsiteY24" fmla="*/ 968877 h 1088295"/>
                <a:gd name="connsiteX25" fmla="*/ 1293913 w 1294418"/>
                <a:gd name="connsiteY25" fmla="*/ 1040527 h 1088295"/>
                <a:gd name="connsiteX26" fmla="*/ 1293913 w 1294418"/>
                <a:gd name="connsiteY26" fmla="*/ 1078059 h 1088295"/>
                <a:gd name="connsiteX27" fmla="*/ 1280265 w 1294418"/>
                <a:gd name="connsiteY27" fmla="*/ 1084883 h 1088295"/>
                <a:gd name="connsiteX28" fmla="*/ 1119904 w 1294418"/>
                <a:gd name="connsiteY28" fmla="*/ 1081471 h 1088295"/>
                <a:gd name="connsiteX29" fmla="*/ 587641 w 1294418"/>
                <a:gd name="connsiteY29" fmla="*/ 1088295 h 1088295"/>
                <a:gd name="connsiteX30" fmla="*/ 28083 w 1294418"/>
                <a:gd name="connsiteY30" fmla="*/ 1071235 h 1088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94418" h="1088295">
                  <a:moveTo>
                    <a:pt x="28083" y="1071235"/>
                  </a:moveTo>
                  <a:cubicBezTo>
                    <a:pt x="-54941" y="1057587"/>
                    <a:pt x="70732" y="1030860"/>
                    <a:pt x="89498" y="1006408"/>
                  </a:cubicBezTo>
                  <a:cubicBezTo>
                    <a:pt x="108264" y="981956"/>
                    <a:pt x="124186" y="959778"/>
                    <a:pt x="140677" y="924521"/>
                  </a:cubicBezTo>
                  <a:cubicBezTo>
                    <a:pt x="157168" y="889264"/>
                    <a:pt x="173090" y="842635"/>
                    <a:pt x="188444" y="794868"/>
                  </a:cubicBezTo>
                  <a:cubicBezTo>
                    <a:pt x="203798" y="747101"/>
                    <a:pt x="220289" y="687960"/>
                    <a:pt x="232799" y="637918"/>
                  </a:cubicBezTo>
                  <a:cubicBezTo>
                    <a:pt x="245309" y="587876"/>
                    <a:pt x="252134" y="539541"/>
                    <a:pt x="263507" y="494617"/>
                  </a:cubicBezTo>
                  <a:cubicBezTo>
                    <a:pt x="274880" y="449693"/>
                    <a:pt x="289665" y="409887"/>
                    <a:pt x="301038" y="368375"/>
                  </a:cubicBezTo>
                  <a:cubicBezTo>
                    <a:pt x="312411" y="326863"/>
                    <a:pt x="322648" y="283076"/>
                    <a:pt x="331746" y="245545"/>
                  </a:cubicBezTo>
                  <a:cubicBezTo>
                    <a:pt x="340844" y="208014"/>
                    <a:pt x="344825" y="176169"/>
                    <a:pt x="355629" y="143187"/>
                  </a:cubicBezTo>
                  <a:cubicBezTo>
                    <a:pt x="366433" y="110205"/>
                    <a:pt x="383493" y="70968"/>
                    <a:pt x="396572" y="47653"/>
                  </a:cubicBezTo>
                  <a:cubicBezTo>
                    <a:pt x="409651" y="24338"/>
                    <a:pt x="421594" y="9553"/>
                    <a:pt x="434104" y="3298"/>
                  </a:cubicBezTo>
                  <a:cubicBezTo>
                    <a:pt x="446614" y="-2957"/>
                    <a:pt x="455713" y="-115"/>
                    <a:pt x="471635" y="10121"/>
                  </a:cubicBezTo>
                  <a:cubicBezTo>
                    <a:pt x="487557" y="20357"/>
                    <a:pt x="511441" y="41967"/>
                    <a:pt x="529638" y="64713"/>
                  </a:cubicBezTo>
                  <a:cubicBezTo>
                    <a:pt x="547835" y="87459"/>
                    <a:pt x="557502" y="110774"/>
                    <a:pt x="580817" y="146599"/>
                  </a:cubicBezTo>
                  <a:cubicBezTo>
                    <a:pt x="604132" y="182424"/>
                    <a:pt x="642233" y="243271"/>
                    <a:pt x="669528" y="279665"/>
                  </a:cubicBezTo>
                  <a:cubicBezTo>
                    <a:pt x="696823" y="316059"/>
                    <a:pt x="721844" y="340511"/>
                    <a:pt x="744590" y="364963"/>
                  </a:cubicBezTo>
                  <a:cubicBezTo>
                    <a:pt x="767336" y="389415"/>
                    <a:pt x="778141" y="404769"/>
                    <a:pt x="806005" y="426378"/>
                  </a:cubicBezTo>
                  <a:cubicBezTo>
                    <a:pt x="833869" y="447987"/>
                    <a:pt x="873675" y="476989"/>
                    <a:pt x="911775" y="494617"/>
                  </a:cubicBezTo>
                  <a:cubicBezTo>
                    <a:pt x="949875" y="512245"/>
                    <a:pt x="996505" y="525893"/>
                    <a:pt x="1034605" y="532148"/>
                  </a:cubicBezTo>
                  <a:cubicBezTo>
                    <a:pt x="1072705" y="538403"/>
                    <a:pt x="1108530" y="534422"/>
                    <a:pt x="1140375" y="532148"/>
                  </a:cubicBezTo>
                  <a:cubicBezTo>
                    <a:pt x="1172220" y="529874"/>
                    <a:pt x="1201222" y="524756"/>
                    <a:pt x="1225674" y="518501"/>
                  </a:cubicBezTo>
                  <a:cubicBezTo>
                    <a:pt x="1250126" y="512246"/>
                    <a:pt x="1287089" y="494617"/>
                    <a:pt x="1287089" y="494617"/>
                  </a:cubicBezTo>
                  <a:cubicBezTo>
                    <a:pt x="1298462" y="490636"/>
                    <a:pt x="1292776" y="484950"/>
                    <a:pt x="1293913" y="494617"/>
                  </a:cubicBezTo>
                  <a:cubicBezTo>
                    <a:pt x="1295050" y="504284"/>
                    <a:pt x="1293913" y="552620"/>
                    <a:pt x="1293913" y="552620"/>
                  </a:cubicBezTo>
                  <a:lnTo>
                    <a:pt x="1293913" y="968877"/>
                  </a:lnTo>
                  <a:lnTo>
                    <a:pt x="1293913" y="1040527"/>
                  </a:lnTo>
                  <a:lnTo>
                    <a:pt x="1293913" y="1078059"/>
                  </a:lnTo>
                  <a:cubicBezTo>
                    <a:pt x="1291638" y="1085452"/>
                    <a:pt x="1280265" y="1084883"/>
                    <a:pt x="1280265" y="1084883"/>
                  </a:cubicBezTo>
                  <a:lnTo>
                    <a:pt x="1119904" y="1081471"/>
                  </a:lnTo>
                  <a:lnTo>
                    <a:pt x="587641" y="1088295"/>
                  </a:lnTo>
                  <a:cubicBezTo>
                    <a:pt x="413632" y="1088295"/>
                    <a:pt x="111107" y="1084883"/>
                    <a:pt x="28083" y="1071235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  <a:alpha val="49804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algn="ctr"/>
              <a:endPara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0.6527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2ED1AD3-6DA5-87F8-A4BE-9529B0E132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4071" y="1489467"/>
              <a:ext cx="0" cy="762414"/>
            </a:xfrm>
            <a:prstGeom prst="line">
              <a:avLst/>
            </a:prstGeom>
            <a:ln>
              <a:solidFill>
                <a:srgbClr val="05058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FD94D5C-5F81-06D5-1D5B-48E94E0DAA32}"/>
                  </a:ext>
                </a:extLst>
              </p:cNvPr>
              <p:cNvSpPr txBox="1"/>
              <p:nvPr/>
            </p:nvSpPr>
            <p:spPr>
              <a:xfrm>
                <a:off x="10397612" y="3467"/>
                <a:ext cx="1794387" cy="1141787"/>
              </a:xfrm>
              <a:prstGeom prst="rect">
                <a:avLst/>
              </a:prstGeom>
              <a:solidFill>
                <a:srgbClr val="F9FBFD"/>
              </a:solidFill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−0.57</m:t>
                          </m:r>
                        </m:sup>
                      </m:sSup>
                    </m:oMath>
                  </m:oMathPara>
                </a14:m>
                <a:endParaRPr lang="en-US" sz="1600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𝑐𝑟𝑖𝑡</m:t>
                              </m:r>
                            </m:sup>
                          </m:sSubSup>
                        </m:e>
                      </m:d>
                      <m: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sty m:val="p"/>
                        </m:rPr>
                        <a:rPr lang="en-US" sz="160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1600" i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FD94D5C-5F81-06D5-1D5B-48E94E0DA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612" y="3467"/>
                <a:ext cx="1794387" cy="114178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FD4A9CB-ABFD-0E5B-0B63-B60C275848CB}"/>
              </a:ext>
            </a:extLst>
          </p:cNvPr>
          <p:cNvCxnSpPr>
            <a:cxnSpLocks/>
          </p:cNvCxnSpPr>
          <p:nvPr/>
        </p:nvCxnSpPr>
        <p:spPr>
          <a:xfrm flipV="1">
            <a:off x="5950725" y="2905444"/>
            <a:ext cx="0" cy="3030782"/>
          </a:xfrm>
          <a:prstGeom prst="line">
            <a:avLst/>
          </a:prstGeom>
          <a:ln>
            <a:solidFill>
              <a:srgbClr val="050584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83BD18CF-E44C-C2BC-E7AA-0F2410E0F2D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4903" t="31183" r="1723" b="40269"/>
          <a:stretch>
            <a:fillRect/>
          </a:stretch>
        </p:blipFill>
        <p:spPr>
          <a:xfrm>
            <a:off x="5390741" y="3403162"/>
            <a:ext cx="1511709" cy="17752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AADB623-2D08-85C3-DB1F-ABC3AD9D7B1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4903" t="31183" r="1723" b="40269"/>
          <a:stretch>
            <a:fillRect/>
          </a:stretch>
        </p:blipFill>
        <p:spPr>
          <a:xfrm>
            <a:off x="5360652" y="4885583"/>
            <a:ext cx="1511709" cy="177522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7AA791B5-15D1-2A13-8DB6-616A97EDBBB4}"/>
              </a:ext>
            </a:extLst>
          </p:cNvPr>
          <p:cNvGrpSpPr/>
          <p:nvPr/>
        </p:nvGrpSpPr>
        <p:grpSpPr>
          <a:xfrm>
            <a:off x="7438562" y="4484580"/>
            <a:ext cx="383631" cy="1843070"/>
            <a:chOff x="7438562" y="4484580"/>
            <a:chExt cx="383631" cy="18430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7677C6A9-AACD-0D1E-6812-369CE020FF02}"/>
                    </a:ext>
                  </a:extLst>
                </p:cNvPr>
                <p:cNvSpPr txBox="1"/>
                <p:nvPr/>
              </p:nvSpPr>
              <p:spPr>
                <a:xfrm>
                  <a:off x="7438562" y="4484580"/>
                  <a:ext cx="376257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𝑃𝑎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7677C6A9-AACD-0D1E-6812-369CE020FF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8562" y="4484580"/>
                  <a:ext cx="376257" cy="215444"/>
                </a:xfrm>
                <a:prstGeom prst="rect">
                  <a:avLst/>
                </a:prstGeom>
                <a:blipFill>
                  <a:blip r:embed="rId20"/>
                  <a:stretch>
                    <a:fillRect l="-17742" t="-5714" r="-16129" b="-3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1B58BFD6-D46B-EECD-D2EF-DD2D731E5C46}"/>
                    </a:ext>
                  </a:extLst>
                </p:cNvPr>
                <p:cNvSpPr txBox="1"/>
                <p:nvPr/>
              </p:nvSpPr>
              <p:spPr>
                <a:xfrm>
                  <a:off x="7445936" y="6112206"/>
                  <a:ext cx="376257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𝑃𝑎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1B58BFD6-D46B-EECD-D2EF-DD2D731E5C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5936" y="6112206"/>
                  <a:ext cx="376257" cy="215444"/>
                </a:xfrm>
                <a:prstGeom prst="rect">
                  <a:avLst/>
                </a:prstGeom>
                <a:blipFill>
                  <a:blip r:embed="rId20"/>
                  <a:stretch>
                    <a:fillRect l="-17742" t="-5714" r="-16129" b="-3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891878A-4815-1E21-86A9-33DDB21CDFF0}"/>
              </a:ext>
            </a:extLst>
          </p:cNvPr>
          <p:cNvGrpSpPr/>
          <p:nvPr/>
        </p:nvGrpSpPr>
        <p:grpSpPr>
          <a:xfrm>
            <a:off x="5265254" y="1267558"/>
            <a:ext cx="2549022" cy="2021003"/>
            <a:chOff x="5265254" y="1267558"/>
            <a:chExt cx="2549022" cy="202100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C7B0FF9-75B8-7344-E9BA-348BBAF2E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4464" t="4179" r="19565" b="67443"/>
            <a:stretch>
              <a:fillRect/>
            </a:stretch>
          </p:blipFill>
          <p:spPr>
            <a:xfrm>
              <a:off x="5383988" y="1651317"/>
              <a:ext cx="1201104" cy="1771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2C53FF0-DCF2-B293-495F-47132B38AF93}"/>
                    </a:ext>
                  </a:extLst>
                </p:cNvPr>
                <p:cNvSpPr txBox="1"/>
                <p:nvPr/>
              </p:nvSpPr>
              <p:spPr>
                <a:xfrm>
                  <a:off x="7438019" y="3073117"/>
                  <a:ext cx="376257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𝑃𝑎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2C53FF0-DCF2-B293-495F-47132B38AF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8019" y="3073117"/>
                  <a:ext cx="376257" cy="215444"/>
                </a:xfrm>
                <a:prstGeom prst="rect">
                  <a:avLst/>
                </a:prstGeom>
                <a:blipFill>
                  <a:blip r:embed="rId21"/>
                  <a:stretch>
                    <a:fillRect l="-17742" t="-2857" r="-16129" b="-3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46645919-DC7C-584B-A6F7-7E77E191199E}"/>
                    </a:ext>
                  </a:extLst>
                </p:cNvPr>
                <p:cNvSpPr txBox="1"/>
                <p:nvPr/>
              </p:nvSpPr>
              <p:spPr>
                <a:xfrm>
                  <a:off x="5265254" y="1267558"/>
                  <a:ext cx="15542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Hi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stogram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46645919-DC7C-584B-A6F7-7E77E19119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5254" y="1267558"/>
                  <a:ext cx="1554208" cy="276999"/>
                </a:xfrm>
                <a:prstGeom prst="rect">
                  <a:avLst/>
                </a:prstGeom>
                <a:blipFill>
                  <a:blip r:embed="rId22"/>
                  <a:stretch>
                    <a:fillRect l="-3529" r="-784" b="-3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586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4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A blue and yellow graph&#10;&#10;AI-generated content may be incorrect.">
            <a:extLst>
              <a:ext uri="{FF2B5EF4-FFF2-40B4-BE49-F238E27FC236}">
                <a16:creationId xmlns:a16="http://schemas.microsoft.com/office/drawing/2014/main" id="{EEEC48FD-EB4C-F8AB-C493-09ED00931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85" y="1528960"/>
            <a:ext cx="3347829" cy="1332120"/>
          </a:xfrm>
          <a:prstGeom prst="rect">
            <a:avLst/>
          </a:prstGeom>
        </p:spPr>
      </p:pic>
      <p:pic>
        <p:nvPicPr>
          <p:cNvPr id="72" name="ezgif.com-gif-to-mp4-converter (13)">
            <a:hlinkClick r:id="" action="ppaction://media"/>
            <a:extLst>
              <a:ext uri="{FF2B5EF4-FFF2-40B4-BE49-F238E27FC236}">
                <a16:creationId xmlns:a16="http://schemas.microsoft.com/office/drawing/2014/main" id="{AD0C7A1B-6C6D-D121-C118-8ADAAC124C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7480" y="1624711"/>
            <a:ext cx="1768162" cy="5022000"/>
          </a:xfrm>
          <a:prstGeom prst="rect">
            <a:avLst/>
          </a:prstGeom>
        </p:spPr>
      </p:pic>
      <p:pic>
        <p:nvPicPr>
          <p:cNvPr id="14" name="ezgif.com-gif-to-mp4-converter (3)">
            <a:hlinkClick r:id="" action="ppaction://media"/>
            <a:extLst>
              <a:ext uri="{FF2B5EF4-FFF2-40B4-BE49-F238E27FC236}">
                <a16:creationId xmlns:a16="http://schemas.microsoft.com/office/drawing/2014/main" id="{F675BBBA-CFDF-B7C0-096C-BEE50FCC62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0035" y="1611044"/>
            <a:ext cx="1768163" cy="5022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76D7D9E-0078-DC82-83CF-D41093CD6781}"/>
              </a:ext>
            </a:extLst>
          </p:cNvPr>
          <p:cNvSpPr/>
          <p:nvPr/>
        </p:nvSpPr>
        <p:spPr>
          <a:xfrm>
            <a:off x="10065756" y="1540816"/>
            <a:ext cx="117504" cy="520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2CABFA-EECA-6741-8098-CE33741B75A6}"/>
              </a:ext>
            </a:extLst>
          </p:cNvPr>
          <p:cNvGrpSpPr>
            <a:grpSpLocks noChangeAspect="1"/>
          </p:cNvGrpSpPr>
          <p:nvPr/>
        </p:nvGrpSpPr>
        <p:grpSpPr>
          <a:xfrm>
            <a:off x="5285818" y="6232558"/>
            <a:ext cx="1768162" cy="625441"/>
            <a:chOff x="7048500" y="1131279"/>
            <a:chExt cx="5791200" cy="20484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240C79-0331-CEFE-E006-71AE7B83E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48500" y="1131279"/>
              <a:ext cx="5791200" cy="204848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4E8475-565D-2CE5-BB3B-65337632B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10424" y="1835150"/>
              <a:ext cx="566953" cy="58187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2C517E7-B5FC-CEEC-0176-6C56EC941240}"/>
              </a:ext>
            </a:extLst>
          </p:cNvPr>
          <p:cNvSpPr txBox="1"/>
          <p:nvPr/>
        </p:nvSpPr>
        <p:spPr>
          <a:xfrm>
            <a:off x="66740" y="95875"/>
            <a:ext cx="4759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Stable Drainage </a:t>
            </a:r>
            <a:r>
              <a:rPr lang="en-US" sz="3600" b="1" dirty="0">
                <a:solidFill>
                  <a:srgbClr val="FF6600"/>
                </a:solidFill>
              </a:rPr>
              <a:t>in 3D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24BAEB3-2869-FC50-C178-726B109EADBA}"/>
              </a:ext>
            </a:extLst>
          </p:cNvPr>
          <p:cNvGrpSpPr/>
          <p:nvPr/>
        </p:nvGrpSpPr>
        <p:grpSpPr>
          <a:xfrm>
            <a:off x="8351304" y="1595095"/>
            <a:ext cx="1730962" cy="890974"/>
            <a:chOff x="607803" y="1835999"/>
            <a:chExt cx="1730962" cy="89097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BB58768-0717-B1C5-DE0C-805131652DD3}"/>
                </a:ext>
              </a:extLst>
            </p:cNvPr>
            <p:cNvCxnSpPr/>
            <p:nvPr/>
          </p:nvCxnSpPr>
          <p:spPr>
            <a:xfrm flipV="1">
              <a:off x="607803" y="1836000"/>
              <a:ext cx="973582" cy="396688"/>
            </a:xfrm>
            <a:prstGeom prst="line">
              <a:avLst/>
            </a:prstGeom>
            <a:ln>
              <a:solidFill>
                <a:srgbClr val="CEDED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F5923E2-E610-7B59-7488-DADC48DF36F9}"/>
                </a:ext>
              </a:extLst>
            </p:cNvPr>
            <p:cNvCxnSpPr/>
            <p:nvPr/>
          </p:nvCxnSpPr>
          <p:spPr>
            <a:xfrm flipV="1">
              <a:off x="1365183" y="2324969"/>
              <a:ext cx="973582" cy="396688"/>
            </a:xfrm>
            <a:prstGeom prst="line">
              <a:avLst/>
            </a:prstGeom>
            <a:ln>
              <a:solidFill>
                <a:srgbClr val="CEDED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C1E2097-6FCA-1278-6C94-901AA9A89027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581384" y="1835999"/>
              <a:ext cx="753264" cy="504000"/>
            </a:xfrm>
            <a:prstGeom prst="line">
              <a:avLst/>
            </a:prstGeom>
            <a:ln>
              <a:solidFill>
                <a:srgbClr val="CEDED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6E6CA24-A6D9-8DCC-49C8-9C9428A1A0C5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11178" y="2222973"/>
              <a:ext cx="753264" cy="504000"/>
            </a:xfrm>
            <a:prstGeom prst="line">
              <a:avLst/>
            </a:prstGeom>
            <a:ln>
              <a:solidFill>
                <a:srgbClr val="CEDED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7693DC-830F-30B6-44C5-DD0E9F217C9A}"/>
              </a:ext>
            </a:extLst>
          </p:cNvPr>
          <p:cNvGrpSpPr/>
          <p:nvPr/>
        </p:nvGrpSpPr>
        <p:grpSpPr>
          <a:xfrm>
            <a:off x="7429288" y="1403845"/>
            <a:ext cx="3137321" cy="5119267"/>
            <a:chOff x="-393954" y="1628801"/>
            <a:chExt cx="3137321" cy="5119267"/>
          </a:xfrm>
        </p:grpSpPr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9DF604DE-CD9A-FA69-EFF2-F2B020E6DD14}"/>
                </a:ext>
              </a:extLst>
            </p:cNvPr>
            <p:cNvSpPr/>
            <p:nvPr/>
          </p:nvSpPr>
          <p:spPr>
            <a:xfrm>
              <a:off x="1208006" y="1885207"/>
              <a:ext cx="252000" cy="288000"/>
            </a:xfrm>
            <a:prstGeom prst="downArrow">
              <a:avLst/>
            </a:prstGeom>
            <a:solidFill>
              <a:srgbClr val="CEDED7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42385224-A1F6-9DB9-859F-97FD90D0B10A}"/>
                </a:ext>
              </a:extLst>
            </p:cNvPr>
            <p:cNvSpPr/>
            <p:nvPr/>
          </p:nvSpPr>
          <p:spPr>
            <a:xfrm>
              <a:off x="607803" y="6347505"/>
              <a:ext cx="252000" cy="288000"/>
            </a:xfrm>
            <a:prstGeom prst="downArrow">
              <a:avLst/>
            </a:prstGeom>
            <a:solidFill>
              <a:srgbClr val="3C6699"/>
            </a:solidFill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07AF74D-CB6F-099B-EA78-6CA78F565FCB}"/>
                </a:ext>
              </a:extLst>
            </p:cNvPr>
            <p:cNvSpPr txBox="1"/>
            <p:nvPr/>
          </p:nvSpPr>
          <p:spPr>
            <a:xfrm>
              <a:off x="-393954" y="6286403"/>
              <a:ext cx="1164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Wetting phase: heavier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CAC74BD-EFA3-E861-89CB-BCC455531878}"/>
                </a:ext>
              </a:extLst>
            </p:cNvPr>
            <p:cNvGrpSpPr/>
            <p:nvPr/>
          </p:nvGrpSpPr>
          <p:grpSpPr>
            <a:xfrm>
              <a:off x="2512522" y="2240750"/>
              <a:ext cx="230845" cy="427116"/>
              <a:chOff x="3745448" y="1718759"/>
              <a:chExt cx="230845" cy="427116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54BF12B6-D89C-2A22-AA55-9EE753BEAC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5448" y="1718759"/>
                <a:ext cx="0" cy="4271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11F613A0-BA77-03FE-DB6C-83FF5ABD1193}"/>
                      </a:ext>
                    </a:extLst>
                  </p:cNvPr>
                  <p:cNvSpPr txBox="1"/>
                  <p:nvPr/>
                </p:nvSpPr>
                <p:spPr>
                  <a:xfrm>
                    <a:off x="3784766" y="1724334"/>
                    <a:ext cx="19152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11F613A0-BA77-03FE-DB6C-83FF5ABD11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84766" y="1724334"/>
                    <a:ext cx="191527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2258" t="-48889" r="-106452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9C7387-2AA8-BB4B-A7EE-3809670A959C}"/>
                </a:ext>
              </a:extLst>
            </p:cNvPr>
            <p:cNvSpPr txBox="1"/>
            <p:nvPr/>
          </p:nvSpPr>
          <p:spPr>
            <a:xfrm>
              <a:off x="-194854" y="1628801"/>
              <a:ext cx="1275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Non-wetting phase: lighter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504376-850D-2227-0C4C-841420EFFEA2}"/>
                </a:ext>
              </a:extLst>
            </p:cNvPr>
            <p:cNvSpPr txBox="1"/>
            <p:nvPr/>
          </p:nvSpPr>
          <p:spPr>
            <a:xfrm>
              <a:off x="1421789" y="1752020"/>
              <a:ext cx="1065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FF0000"/>
                  </a:solidFill>
                </a:rPr>
                <a:t>Drainage Front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D1DE0F8-7B64-BE98-29E5-918C287F8014}"/>
                  </a:ext>
                </a:extLst>
              </p:cNvPr>
              <p:cNvSpPr txBox="1"/>
              <p:nvPr/>
            </p:nvSpPr>
            <p:spPr>
              <a:xfrm>
                <a:off x="9982536" y="3701605"/>
                <a:ext cx="186831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60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700 </m:t>
                      </m:r>
                      <m:r>
                        <a:rPr lang="en-US" sz="16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𝑃𝑎</m:t>
                      </m:r>
                      <m:r>
                        <a:rPr lang="en-US" sz="16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6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600" dirty="0">
                  <a:solidFill>
                    <a:srgbClr val="FF6600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D1DE0F8-7B64-BE98-29E5-918C287F8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536" y="3701605"/>
                <a:ext cx="1868311" cy="338554"/>
              </a:xfrm>
              <a:prstGeom prst="rect">
                <a:avLst/>
              </a:prstGeom>
              <a:blipFill>
                <a:blip r:embed="rId12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>
            <a:extLst>
              <a:ext uri="{FF2B5EF4-FFF2-40B4-BE49-F238E27FC236}">
                <a16:creationId xmlns:a16="http://schemas.microsoft.com/office/drawing/2014/main" id="{C75C603B-8F41-E2B1-A28E-35464D34FD3C}"/>
              </a:ext>
            </a:extLst>
          </p:cNvPr>
          <p:cNvSpPr/>
          <p:nvPr/>
        </p:nvSpPr>
        <p:spPr>
          <a:xfrm>
            <a:off x="3844175" y="1496158"/>
            <a:ext cx="117504" cy="520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C1E941-CE78-41F0-9349-6C681C5B0611}"/>
              </a:ext>
            </a:extLst>
          </p:cNvPr>
          <p:cNvGrpSpPr/>
          <p:nvPr/>
        </p:nvGrpSpPr>
        <p:grpSpPr>
          <a:xfrm>
            <a:off x="2129723" y="1607587"/>
            <a:ext cx="1730962" cy="890974"/>
            <a:chOff x="607803" y="1835999"/>
            <a:chExt cx="1730962" cy="890974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117761E-051A-FC6F-D16C-C8B1CFB47276}"/>
                </a:ext>
              </a:extLst>
            </p:cNvPr>
            <p:cNvCxnSpPr/>
            <p:nvPr/>
          </p:nvCxnSpPr>
          <p:spPr>
            <a:xfrm flipV="1">
              <a:off x="607803" y="1836000"/>
              <a:ext cx="973582" cy="396688"/>
            </a:xfrm>
            <a:prstGeom prst="line">
              <a:avLst/>
            </a:prstGeom>
            <a:ln>
              <a:solidFill>
                <a:srgbClr val="CEDED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7C559B5-8DBC-ACF6-1F19-B7997C0A3593}"/>
                </a:ext>
              </a:extLst>
            </p:cNvPr>
            <p:cNvCxnSpPr/>
            <p:nvPr/>
          </p:nvCxnSpPr>
          <p:spPr>
            <a:xfrm flipV="1">
              <a:off x="1365183" y="2324969"/>
              <a:ext cx="973582" cy="396688"/>
            </a:xfrm>
            <a:prstGeom prst="line">
              <a:avLst/>
            </a:prstGeom>
            <a:ln>
              <a:solidFill>
                <a:srgbClr val="CEDED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ECB0E78-0356-FF23-C992-50F7E06A8B47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581384" y="1835999"/>
              <a:ext cx="753264" cy="504000"/>
            </a:xfrm>
            <a:prstGeom prst="line">
              <a:avLst/>
            </a:prstGeom>
            <a:ln>
              <a:solidFill>
                <a:srgbClr val="CEDED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DC9DC1-E4F1-191A-BDEE-03951ACDACD0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11178" y="2222973"/>
              <a:ext cx="753264" cy="504000"/>
            </a:xfrm>
            <a:prstGeom prst="line">
              <a:avLst/>
            </a:prstGeom>
            <a:ln>
              <a:solidFill>
                <a:srgbClr val="CEDED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8540A8-1055-15D6-AD40-41234F2DF03E}"/>
              </a:ext>
            </a:extLst>
          </p:cNvPr>
          <p:cNvGrpSpPr/>
          <p:nvPr/>
        </p:nvGrpSpPr>
        <p:grpSpPr>
          <a:xfrm>
            <a:off x="1140932" y="1416337"/>
            <a:ext cx="3204096" cy="5093536"/>
            <a:chOff x="-460729" y="1628801"/>
            <a:chExt cx="3204096" cy="5093536"/>
          </a:xfrm>
        </p:grpSpPr>
        <p:sp>
          <p:nvSpPr>
            <p:cNvPr id="62" name="Arrow: Down 61">
              <a:extLst>
                <a:ext uri="{FF2B5EF4-FFF2-40B4-BE49-F238E27FC236}">
                  <a16:creationId xmlns:a16="http://schemas.microsoft.com/office/drawing/2014/main" id="{2716E275-6CB8-40AC-962A-7B3F7676A909}"/>
                </a:ext>
              </a:extLst>
            </p:cNvPr>
            <p:cNvSpPr/>
            <p:nvPr/>
          </p:nvSpPr>
          <p:spPr>
            <a:xfrm>
              <a:off x="1208006" y="1885207"/>
              <a:ext cx="252000" cy="288000"/>
            </a:xfrm>
            <a:prstGeom prst="downArrow">
              <a:avLst/>
            </a:prstGeom>
            <a:solidFill>
              <a:srgbClr val="CEDED7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Arrow: Down 62">
              <a:extLst>
                <a:ext uri="{FF2B5EF4-FFF2-40B4-BE49-F238E27FC236}">
                  <a16:creationId xmlns:a16="http://schemas.microsoft.com/office/drawing/2014/main" id="{4CDE8571-4669-1374-262A-788D5931B414}"/>
                </a:ext>
              </a:extLst>
            </p:cNvPr>
            <p:cNvSpPr/>
            <p:nvPr/>
          </p:nvSpPr>
          <p:spPr>
            <a:xfrm>
              <a:off x="607803" y="6347505"/>
              <a:ext cx="252000" cy="288000"/>
            </a:xfrm>
            <a:prstGeom prst="downArrow">
              <a:avLst/>
            </a:prstGeom>
            <a:solidFill>
              <a:srgbClr val="3C6699"/>
            </a:solidFill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186D2E6-D990-8A43-4DD7-E06901B6454E}"/>
                </a:ext>
              </a:extLst>
            </p:cNvPr>
            <p:cNvSpPr txBox="1"/>
            <p:nvPr/>
          </p:nvSpPr>
          <p:spPr>
            <a:xfrm>
              <a:off x="-460729" y="6260672"/>
              <a:ext cx="1164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Wetting phase: heavier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5767F65-AD29-D238-A2B9-6EB6F40FF20D}"/>
                </a:ext>
              </a:extLst>
            </p:cNvPr>
            <p:cNvGrpSpPr/>
            <p:nvPr/>
          </p:nvGrpSpPr>
          <p:grpSpPr>
            <a:xfrm>
              <a:off x="2512522" y="2240750"/>
              <a:ext cx="230845" cy="427116"/>
              <a:chOff x="3745448" y="1718759"/>
              <a:chExt cx="230845" cy="427116"/>
            </a:xfrm>
          </p:grpSpPr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49DA1A13-2644-41CE-914D-2D1A10040E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5448" y="1718759"/>
                <a:ext cx="0" cy="4271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86F8806A-2A25-E7D9-1AEA-DEB11497D123}"/>
                      </a:ext>
                    </a:extLst>
                  </p:cNvPr>
                  <p:cNvSpPr txBox="1"/>
                  <p:nvPr/>
                </p:nvSpPr>
                <p:spPr>
                  <a:xfrm>
                    <a:off x="3784766" y="1724334"/>
                    <a:ext cx="19152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86F8806A-2A25-E7D9-1AEA-DEB11497D1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84766" y="1724334"/>
                    <a:ext cx="191527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31250" t="-48889" r="-103125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37D5AC2-008D-5C33-4312-BD14BF6AE3BA}"/>
                </a:ext>
              </a:extLst>
            </p:cNvPr>
            <p:cNvSpPr txBox="1"/>
            <p:nvPr/>
          </p:nvSpPr>
          <p:spPr>
            <a:xfrm>
              <a:off x="-194854" y="1628801"/>
              <a:ext cx="1275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Non-wetting phase: lighter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8C9FA74-7207-20CD-0BF6-0DD88E2AF4DA}"/>
                </a:ext>
              </a:extLst>
            </p:cNvPr>
            <p:cNvSpPr txBox="1"/>
            <p:nvPr/>
          </p:nvSpPr>
          <p:spPr>
            <a:xfrm>
              <a:off x="1436537" y="1752020"/>
              <a:ext cx="1065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FF0000"/>
                  </a:solidFill>
                </a:rPr>
                <a:t>Drainage Front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14882-1919-83E2-2A2F-7CB47BAE552F}"/>
                  </a:ext>
                </a:extLst>
              </p:cNvPr>
              <p:cNvSpPr txBox="1"/>
              <p:nvPr/>
            </p:nvSpPr>
            <p:spPr>
              <a:xfrm>
                <a:off x="341153" y="3701605"/>
                <a:ext cx="186831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60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2000 </m:t>
                      </m:r>
                      <m:r>
                        <a:rPr lang="en-US" sz="16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𝑃𝑎</m:t>
                      </m:r>
                      <m:r>
                        <a:rPr lang="en-US" sz="16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6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600" dirty="0">
                  <a:solidFill>
                    <a:srgbClr val="FF660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14882-1919-83E2-2A2F-7CB47BAE5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53" y="3701605"/>
                <a:ext cx="1868311" cy="338554"/>
              </a:xfrm>
              <a:prstGeom prst="rect">
                <a:avLst/>
              </a:prstGeom>
              <a:blipFill>
                <a:blip r:embed="rId14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865414E0-A9F7-7711-B053-7E05F0950400}"/>
              </a:ext>
            </a:extLst>
          </p:cNvPr>
          <p:cNvGrpSpPr/>
          <p:nvPr/>
        </p:nvGrpSpPr>
        <p:grpSpPr>
          <a:xfrm>
            <a:off x="3929812" y="2993907"/>
            <a:ext cx="4125002" cy="3086429"/>
            <a:chOff x="3929812" y="2911357"/>
            <a:chExt cx="4125002" cy="3086429"/>
          </a:xfrm>
        </p:grpSpPr>
        <p:pic>
          <p:nvPicPr>
            <p:cNvPr id="81" name="Picture 80" descr="A graph with numbers and a line&#10;&#10;AI-generated content may be incorrect.">
              <a:extLst>
                <a:ext uri="{FF2B5EF4-FFF2-40B4-BE49-F238E27FC236}">
                  <a16:creationId xmlns:a16="http://schemas.microsoft.com/office/drawing/2014/main" id="{C710EEE8-04DF-FF35-7DDC-7EF4FB354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028" y="2911357"/>
              <a:ext cx="3348000" cy="1525005"/>
            </a:xfrm>
            <a:prstGeom prst="rect">
              <a:avLst/>
            </a:prstGeom>
          </p:spPr>
        </p:pic>
        <p:pic>
          <p:nvPicPr>
            <p:cNvPr id="83" name="Picture 82" descr="A graph of a graph&#10;&#10;AI-generated content may be incorrect.">
              <a:extLst>
                <a:ext uri="{FF2B5EF4-FFF2-40B4-BE49-F238E27FC236}">
                  <a16:creationId xmlns:a16="http://schemas.microsoft.com/office/drawing/2014/main" id="{CE1DD859-5527-1875-19A1-CCB7E4833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788" y="4569189"/>
              <a:ext cx="3348000" cy="1428597"/>
            </a:xfrm>
            <a:prstGeom prst="rect">
              <a:avLst/>
            </a:prstGeom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F4B8FC5-6007-783F-B2EF-D944489169FA}"/>
                </a:ext>
              </a:extLst>
            </p:cNvPr>
            <p:cNvGrpSpPr/>
            <p:nvPr/>
          </p:nvGrpSpPr>
          <p:grpSpPr>
            <a:xfrm>
              <a:off x="3929812" y="3581957"/>
              <a:ext cx="4125002" cy="1929841"/>
              <a:chOff x="3929812" y="3359707"/>
              <a:chExt cx="4125002" cy="1929841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2E1FADF-0093-9E20-95F3-C7BAEDC8099A}"/>
                  </a:ext>
                </a:extLst>
              </p:cNvPr>
              <p:cNvSpPr/>
              <p:nvPr/>
            </p:nvSpPr>
            <p:spPr>
              <a:xfrm>
                <a:off x="3929812" y="3359707"/>
                <a:ext cx="603250" cy="412750"/>
              </a:xfrm>
              <a:custGeom>
                <a:avLst/>
                <a:gdLst>
                  <a:gd name="connsiteX0" fmla="*/ 0 w 565150"/>
                  <a:gd name="connsiteY0" fmla="*/ 412750 h 412750"/>
                  <a:gd name="connsiteX1" fmla="*/ 228600 w 565150"/>
                  <a:gd name="connsiteY1" fmla="*/ 114300 h 412750"/>
                  <a:gd name="connsiteX2" fmla="*/ 565150 w 565150"/>
                  <a:gd name="connsiteY2" fmla="*/ 0 h 412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5150" h="412750">
                    <a:moveTo>
                      <a:pt x="0" y="412750"/>
                    </a:moveTo>
                    <a:cubicBezTo>
                      <a:pt x="67204" y="297921"/>
                      <a:pt x="134409" y="183092"/>
                      <a:pt x="228600" y="114300"/>
                    </a:cubicBezTo>
                    <a:cubicBezTo>
                      <a:pt x="322791" y="45508"/>
                      <a:pt x="443970" y="22754"/>
                      <a:pt x="565150" y="0"/>
                    </a:cubicBezTo>
                  </a:path>
                </a:pathLst>
              </a:custGeom>
              <a:noFill/>
              <a:ln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3D40776-85D1-3EFD-0A49-4AF73D228A47}"/>
                  </a:ext>
                </a:extLst>
              </p:cNvPr>
              <p:cNvSpPr/>
              <p:nvPr/>
            </p:nvSpPr>
            <p:spPr>
              <a:xfrm flipH="1" flipV="1">
                <a:off x="6902450" y="4616091"/>
                <a:ext cx="1152364" cy="673457"/>
              </a:xfrm>
              <a:custGeom>
                <a:avLst/>
                <a:gdLst>
                  <a:gd name="connsiteX0" fmla="*/ 0 w 565150"/>
                  <a:gd name="connsiteY0" fmla="*/ 412750 h 412750"/>
                  <a:gd name="connsiteX1" fmla="*/ 228600 w 565150"/>
                  <a:gd name="connsiteY1" fmla="*/ 114300 h 412750"/>
                  <a:gd name="connsiteX2" fmla="*/ 565150 w 565150"/>
                  <a:gd name="connsiteY2" fmla="*/ 0 h 412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5150" h="412750">
                    <a:moveTo>
                      <a:pt x="0" y="412750"/>
                    </a:moveTo>
                    <a:cubicBezTo>
                      <a:pt x="67204" y="297921"/>
                      <a:pt x="134409" y="183092"/>
                      <a:pt x="228600" y="114300"/>
                    </a:cubicBezTo>
                    <a:cubicBezTo>
                      <a:pt x="322791" y="45508"/>
                      <a:pt x="443970" y="22754"/>
                      <a:pt x="565150" y="0"/>
                    </a:cubicBezTo>
                  </a:path>
                </a:pathLst>
              </a:custGeom>
              <a:noFill/>
              <a:ln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9278F4-0A8D-671E-A0A6-8AA5C91D9082}"/>
              </a:ext>
            </a:extLst>
          </p:cNvPr>
          <p:cNvGrpSpPr/>
          <p:nvPr/>
        </p:nvGrpSpPr>
        <p:grpSpPr>
          <a:xfrm>
            <a:off x="4532778" y="1569230"/>
            <a:ext cx="1312171" cy="1105099"/>
            <a:chOff x="3061759" y="1237684"/>
            <a:chExt cx="1007622" cy="10109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F42CA70-9283-3B00-F101-2372EF38EBEF}"/>
                    </a:ext>
                  </a:extLst>
                </p:cNvPr>
                <p:cNvSpPr txBox="1"/>
                <p:nvPr/>
              </p:nvSpPr>
              <p:spPr>
                <a:xfrm>
                  <a:off x="3610986" y="1253160"/>
                  <a:ext cx="458395" cy="2542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smtClean="0">
                                <a:solidFill>
                                  <a:srgbClr val="05058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solidFill>
                                  <a:srgbClr val="050584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50584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600" i="1">
                                <a:solidFill>
                                  <a:srgbClr val="050584"/>
                                </a:solidFill>
                                <a:latin typeface="Cambria Math" panose="02040503050406030204" pitchFamily="18" charset="0"/>
                              </a:rPr>
                              <m:t>𝑐𝑟𝑖𝑡</m:t>
                            </m:r>
                          </m:sup>
                        </m:sSubSup>
                      </m:oMath>
                    </m:oMathPara>
                  </a14:m>
                  <a:endParaRPr lang="en-US" sz="1600" dirty="0">
                    <a:solidFill>
                      <a:srgbClr val="050584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F42CA70-9283-3B00-F101-2372EF38EB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0986" y="1253160"/>
                  <a:ext cx="458395" cy="254237"/>
                </a:xfrm>
                <a:prstGeom prst="rect">
                  <a:avLst/>
                </a:prstGeom>
                <a:blipFill>
                  <a:blip r:embed="rId17"/>
                  <a:stretch>
                    <a:fillRect t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05F161A-67F7-D208-7EDF-3B2CFEAFF9C8}"/>
                </a:ext>
              </a:extLst>
            </p:cNvPr>
            <p:cNvSpPr/>
            <p:nvPr/>
          </p:nvSpPr>
          <p:spPr>
            <a:xfrm>
              <a:off x="3061759" y="1237684"/>
              <a:ext cx="587319" cy="1010971"/>
            </a:xfrm>
            <a:custGeom>
              <a:avLst/>
              <a:gdLst>
                <a:gd name="connsiteX0" fmla="*/ 60132 w 587319"/>
                <a:gd name="connsiteY0" fmla="*/ 1006752 h 1010971"/>
                <a:gd name="connsiteX1" fmla="*/ 7793 w 587319"/>
                <a:gd name="connsiteY1" fmla="*/ 1006752 h 1010971"/>
                <a:gd name="connsiteX2" fmla="*/ 4714 w 587319"/>
                <a:gd name="connsiteY2" fmla="*/ 979043 h 1010971"/>
                <a:gd name="connsiteX3" fmla="*/ 50896 w 587319"/>
                <a:gd name="connsiteY3" fmla="*/ 911310 h 1010971"/>
                <a:gd name="connsiteX4" fmla="*/ 90920 w 587319"/>
                <a:gd name="connsiteY4" fmla="*/ 794316 h 1010971"/>
                <a:gd name="connsiteX5" fmla="*/ 124786 w 587319"/>
                <a:gd name="connsiteY5" fmla="*/ 665007 h 1010971"/>
                <a:gd name="connsiteX6" fmla="*/ 149417 w 587319"/>
                <a:gd name="connsiteY6" fmla="*/ 511068 h 1010971"/>
                <a:gd name="connsiteX7" fmla="*/ 183283 w 587319"/>
                <a:gd name="connsiteY7" fmla="*/ 329419 h 1010971"/>
                <a:gd name="connsiteX8" fmla="*/ 235623 w 587319"/>
                <a:gd name="connsiteY8" fmla="*/ 107746 h 1010971"/>
                <a:gd name="connsiteX9" fmla="*/ 300277 w 587319"/>
                <a:gd name="connsiteY9" fmla="*/ 3068 h 1010971"/>
                <a:gd name="connsiteX10" fmla="*/ 352617 w 587319"/>
                <a:gd name="connsiteY10" fmla="*/ 33855 h 1010971"/>
                <a:gd name="connsiteX11" fmla="*/ 401877 w 587319"/>
                <a:gd name="connsiteY11" fmla="*/ 95431 h 1010971"/>
                <a:gd name="connsiteX12" fmla="*/ 454217 w 587319"/>
                <a:gd name="connsiteY12" fmla="*/ 187795 h 1010971"/>
                <a:gd name="connsiteX13" fmla="*/ 509635 w 587319"/>
                <a:gd name="connsiteY13" fmla="*/ 289395 h 1010971"/>
                <a:gd name="connsiteX14" fmla="*/ 540423 w 587319"/>
                <a:gd name="connsiteY14" fmla="*/ 335577 h 1010971"/>
                <a:gd name="connsiteX15" fmla="*/ 568132 w 587319"/>
                <a:gd name="connsiteY15" fmla="*/ 366364 h 1010971"/>
                <a:gd name="connsiteX16" fmla="*/ 586605 w 587319"/>
                <a:gd name="connsiteY16" fmla="*/ 384837 h 1010971"/>
                <a:gd name="connsiteX17" fmla="*/ 583526 w 587319"/>
                <a:gd name="connsiteY17" fmla="*/ 406389 h 1010971"/>
                <a:gd name="connsiteX18" fmla="*/ 583526 w 587319"/>
                <a:gd name="connsiteY18" fmla="*/ 483358 h 1010971"/>
                <a:gd name="connsiteX19" fmla="*/ 586605 w 587319"/>
                <a:gd name="connsiteY19" fmla="*/ 631140 h 1010971"/>
                <a:gd name="connsiteX20" fmla="*/ 586605 w 587319"/>
                <a:gd name="connsiteY20" fmla="*/ 726583 h 1010971"/>
                <a:gd name="connsiteX21" fmla="*/ 586605 w 587319"/>
                <a:gd name="connsiteY21" fmla="*/ 852813 h 1010971"/>
                <a:gd name="connsiteX22" fmla="*/ 586605 w 587319"/>
                <a:gd name="connsiteY22" fmla="*/ 942098 h 1010971"/>
                <a:gd name="connsiteX23" fmla="*/ 586605 w 587319"/>
                <a:gd name="connsiteY23" fmla="*/ 994437 h 1010971"/>
                <a:gd name="connsiteX24" fmla="*/ 586605 w 587319"/>
                <a:gd name="connsiteY24" fmla="*/ 1009831 h 1010971"/>
                <a:gd name="connsiteX25" fmla="*/ 574289 w 587319"/>
                <a:gd name="connsiteY25" fmla="*/ 1009831 h 1010971"/>
                <a:gd name="connsiteX26" fmla="*/ 528108 w 587319"/>
                <a:gd name="connsiteY26" fmla="*/ 1009831 h 1010971"/>
                <a:gd name="connsiteX27" fmla="*/ 321829 w 587319"/>
                <a:gd name="connsiteY27" fmla="*/ 1009831 h 1010971"/>
                <a:gd name="connsiteX28" fmla="*/ 140180 w 587319"/>
                <a:gd name="connsiteY28" fmla="*/ 1006752 h 1010971"/>
                <a:gd name="connsiteX29" fmla="*/ 60132 w 587319"/>
                <a:gd name="connsiteY29" fmla="*/ 1006752 h 1010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7319" h="1010971">
                  <a:moveTo>
                    <a:pt x="60132" y="1006752"/>
                  </a:moveTo>
                  <a:cubicBezTo>
                    <a:pt x="38068" y="1006752"/>
                    <a:pt x="17029" y="1011370"/>
                    <a:pt x="7793" y="1006752"/>
                  </a:cubicBezTo>
                  <a:cubicBezTo>
                    <a:pt x="-1443" y="1002134"/>
                    <a:pt x="-2470" y="994950"/>
                    <a:pt x="4714" y="979043"/>
                  </a:cubicBezTo>
                  <a:cubicBezTo>
                    <a:pt x="11898" y="963136"/>
                    <a:pt x="36528" y="942098"/>
                    <a:pt x="50896" y="911310"/>
                  </a:cubicBezTo>
                  <a:cubicBezTo>
                    <a:pt x="65264" y="880522"/>
                    <a:pt x="78605" y="835366"/>
                    <a:pt x="90920" y="794316"/>
                  </a:cubicBezTo>
                  <a:cubicBezTo>
                    <a:pt x="103235" y="753266"/>
                    <a:pt x="115036" y="712215"/>
                    <a:pt x="124786" y="665007"/>
                  </a:cubicBezTo>
                  <a:cubicBezTo>
                    <a:pt x="134536" y="617799"/>
                    <a:pt x="139668" y="566999"/>
                    <a:pt x="149417" y="511068"/>
                  </a:cubicBezTo>
                  <a:cubicBezTo>
                    <a:pt x="159167" y="455137"/>
                    <a:pt x="168915" y="396639"/>
                    <a:pt x="183283" y="329419"/>
                  </a:cubicBezTo>
                  <a:cubicBezTo>
                    <a:pt x="197651" y="262199"/>
                    <a:pt x="216124" y="162138"/>
                    <a:pt x="235623" y="107746"/>
                  </a:cubicBezTo>
                  <a:cubicBezTo>
                    <a:pt x="255122" y="53354"/>
                    <a:pt x="280778" y="15383"/>
                    <a:pt x="300277" y="3068"/>
                  </a:cubicBezTo>
                  <a:cubicBezTo>
                    <a:pt x="319776" y="-9247"/>
                    <a:pt x="335684" y="18461"/>
                    <a:pt x="352617" y="33855"/>
                  </a:cubicBezTo>
                  <a:cubicBezTo>
                    <a:pt x="369550" y="49249"/>
                    <a:pt x="384944" y="69774"/>
                    <a:pt x="401877" y="95431"/>
                  </a:cubicBezTo>
                  <a:cubicBezTo>
                    <a:pt x="418810" y="121088"/>
                    <a:pt x="436257" y="155468"/>
                    <a:pt x="454217" y="187795"/>
                  </a:cubicBezTo>
                  <a:cubicBezTo>
                    <a:pt x="472177" y="220122"/>
                    <a:pt x="495267" y="264765"/>
                    <a:pt x="509635" y="289395"/>
                  </a:cubicBezTo>
                  <a:cubicBezTo>
                    <a:pt x="524003" y="314025"/>
                    <a:pt x="530674" y="322749"/>
                    <a:pt x="540423" y="335577"/>
                  </a:cubicBezTo>
                  <a:cubicBezTo>
                    <a:pt x="550173" y="348405"/>
                    <a:pt x="560435" y="358154"/>
                    <a:pt x="568132" y="366364"/>
                  </a:cubicBezTo>
                  <a:cubicBezTo>
                    <a:pt x="575829" y="374574"/>
                    <a:pt x="584039" y="378166"/>
                    <a:pt x="586605" y="384837"/>
                  </a:cubicBezTo>
                  <a:cubicBezTo>
                    <a:pt x="589171" y="391508"/>
                    <a:pt x="584039" y="389969"/>
                    <a:pt x="583526" y="406389"/>
                  </a:cubicBezTo>
                  <a:cubicBezTo>
                    <a:pt x="583013" y="422809"/>
                    <a:pt x="583013" y="445900"/>
                    <a:pt x="583526" y="483358"/>
                  </a:cubicBezTo>
                  <a:cubicBezTo>
                    <a:pt x="584039" y="520816"/>
                    <a:pt x="586092" y="590603"/>
                    <a:pt x="586605" y="631140"/>
                  </a:cubicBezTo>
                  <a:cubicBezTo>
                    <a:pt x="587118" y="671677"/>
                    <a:pt x="586605" y="726583"/>
                    <a:pt x="586605" y="726583"/>
                  </a:cubicBezTo>
                  <a:lnTo>
                    <a:pt x="586605" y="852813"/>
                  </a:lnTo>
                  <a:lnTo>
                    <a:pt x="586605" y="942098"/>
                  </a:lnTo>
                  <a:lnTo>
                    <a:pt x="586605" y="994437"/>
                  </a:lnTo>
                  <a:lnTo>
                    <a:pt x="586605" y="1009831"/>
                  </a:lnTo>
                  <a:cubicBezTo>
                    <a:pt x="584552" y="1012397"/>
                    <a:pt x="574289" y="1009831"/>
                    <a:pt x="574289" y="1009831"/>
                  </a:cubicBezTo>
                  <a:lnTo>
                    <a:pt x="528108" y="1009831"/>
                  </a:lnTo>
                  <a:lnTo>
                    <a:pt x="321829" y="1009831"/>
                  </a:lnTo>
                  <a:lnTo>
                    <a:pt x="140180" y="1006752"/>
                  </a:lnTo>
                  <a:cubicBezTo>
                    <a:pt x="99130" y="1006239"/>
                    <a:pt x="82196" y="1006752"/>
                    <a:pt x="60132" y="1006752"/>
                  </a:cubicBezTo>
                  <a:close/>
                </a:path>
              </a:pathLst>
            </a:custGeom>
            <a:solidFill>
              <a:srgbClr val="FF6600">
                <a:alpha val="50196"/>
              </a:srgbClr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algn="ctr"/>
              <a:endParaRPr lang="en-US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algn="ctr"/>
              <a:endParaRPr lang="en-US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algn="ctr"/>
              <a:endParaRPr lang="en-US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algn="ctr"/>
              <a:r>
                <a:rPr lang="en-US" sz="1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0.389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63F9B1A-1353-731C-5857-04C2A5AE58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9078" y="1541727"/>
              <a:ext cx="0" cy="706928"/>
            </a:xfrm>
            <a:prstGeom prst="line">
              <a:avLst/>
            </a:prstGeom>
            <a:ln>
              <a:solidFill>
                <a:srgbClr val="05058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C7855BA-F854-7270-0ABF-BE78D5AA279F}"/>
              </a:ext>
            </a:extLst>
          </p:cNvPr>
          <p:cNvGrpSpPr/>
          <p:nvPr/>
        </p:nvGrpSpPr>
        <p:grpSpPr>
          <a:xfrm>
            <a:off x="9982536" y="-203170"/>
            <a:ext cx="2483228" cy="2050265"/>
            <a:chOff x="6086060" y="-109979"/>
            <a:chExt cx="2483228" cy="21414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3EB9CB9B-D2C0-971D-B586-9846B42A047A}"/>
                    </a:ext>
                  </a:extLst>
                </p:cNvPr>
                <p:cNvSpPr txBox="1"/>
                <p:nvPr/>
              </p:nvSpPr>
              <p:spPr>
                <a:xfrm>
                  <a:off x="6086060" y="232840"/>
                  <a:ext cx="2483228" cy="11925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  <m:r>
                          <a:rPr lang="en-US" sz="1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US" sz="16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type m:val="skw"/>
                                <m:ctrlPr>
                                  <a:rPr lang="en-US" sz="16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US" sz="16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1600" i="1" dirty="0">
                    <a:solidFill>
                      <a:schemeClr val="accent1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1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sz="16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16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sz="16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𝑐𝑟𝑖𝑡</m:t>
                                </m:r>
                              </m:sup>
                            </m:sSubSup>
                          </m:e>
                        </m:d>
                        <m:r>
                          <a:rPr lang="en-US" sz="1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sty m:val="p"/>
                          </m:rPr>
                          <a:rPr lang="en-US" sz="1600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1600" i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3EB9CB9B-D2C0-971D-B586-9846B42A04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6060" y="232840"/>
                  <a:ext cx="2483228" cy="119256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Multiplication Sign 88">
              <a:extLst>
                <a:ext uri="{FF2B5EF4-FFF2-40B4-BE49-F238E27FC236}">
                  <a16:creationId xmlns:a16="http://schemas.microsoft.com/office/drawing/2014/main" id="{EACA73E4-DBD0-63AC-C500-5BA8F15AE414}"/>
                </a:ext>
              </a:extLst>
            </p:cNvPr>
            <p:cNvSpPr/>
            <p:nvPr/>
          </p:nvSpPr>
          <p:spPr>
            <a:xfrm>
              <a:off x="6192909" y="-109979"/>
              <a:ext cx="2141442" cy="2141442"/>
            </a:xfrm>
            <a:prstGeom prst="mathMultiply">
              <a:avLst>
                <a:gd name="adj1" fmla="val 8952"/>
              </a:avLst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4CEB781-B2AB-051D-C0EE-6ABD21F62322}"/>
              </a:ext>
            </a:extLst>
          </p:cNvPr>
          <p:cNvGrpSpPr/>
          <p:nvPr/>
        </p:nvGrpSpPr>
        <p:grpSpPr>
          <a:xfrm>
            <a:off x="98240" y="1126198"/>
            <a:ext cx="4637891" cy="831281"/>
            <a:chOff x="98240" y="1126198"/>
            <a:chExt cx="4637891" cy="831281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5075253-946C-50B7-722D-23736698B5C9}"/>
                </a:ext>
              </a:extLst>
            </p:cNvPr>
            <p:cNvSpPr/>
            <p:nvPr/>
          </p:nvSpPr>
          <p:spPr>
            <a:xfrm>
              <a:off x="98240" y="1126198"/>
              <a:ext cx="1105452" cy="31491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1FF87E8-9188-200F-CB78-06D468BFDFE6}"/>
                </a:ext>
              </a:extLst>
            </p:cNvPr>
            <p:cNvSpPr/>
            <p:nvPr/>
          </p:nvSpPr>
          <p:spPr>
            <a:xfrm>
              <a:off x="1163554" y="1218814"/>
              <a:ext cx="3572577" cy="738665"/>
            </a:xfrm>
            <a:custGeom>
              <a:avLst/>
              <a:gdLst>
                <a:gd name="connsiteX0" fmla="*/ 0 w 3694471"/>
                <a:gd name="connsiteY0" fmla="*/ 42173 h 1104057"/>
                <a:gd name="connsiteX1" fmla="*/ 2330245 w 3694471"/>
                <a:gd name="connsiteY1" fmla="*/ 86418 h 1104057"/>
                <a:gd name="connsiteX2" fmla="*/ 3178278 w 3694471"/>
                <a:gd name="connsiteY2" fmla="*/ 816463 h 1104057"/>
                <a:gd name="connsiteX3" fmla="*/ 3694471 w 3694471"/>
                <a:gd name="connsiteY3" fmla="*/ 1104057 h 110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4471" h="1104057">
                  <a:moveTo>
                    <a:pt x="0" y="42173"/>
                  </a:moveTo>
                  <a:cubicBezTo>
                    <a:pt x="900266" y="-229"/>
                    <a:pt x="1800532" y="-42630"/>
                    <a:pt x="2330245" y="86418"/>
                  </a:cubicBezTo>
                  <a:cubicBezTo>
                    <a:pt x="2859958" y="215466"/>
                    <a:pt x="2950907" y="646856"/>
                    <a:pt x="3178278" y="816463"/>
                  </a:cubicBezTo>
                  <a:cubicBezTo>
                    <a:pt x="3405649" y="986070"/>
                    <a:pt x="3550060" y="1045063"/>
                    <a:pt x="3694471" y="1104057"/>
                  </a:cubicBezTo>
                </a:path>
              </a:pathLst>
            </a:custGeom>
            <a:noFill/>
            <a:ln w="28575">
              <a:solidFill>
                <a:srgbClr val="FF6600"/>
              </a:solidFill>
              <a:headEnd type="none" w="med" len="med"/>
              <a:tailEnd type="arrow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2FBE1A7-57E3-3369-8EB7-FC125FAFED67}"/>
                  </a:ext>
                </a:extLst>
              </p:cNvPr>
              <p:cNvSpPr txBox="1"/>
              <p:nvPr/>
            </p:nvSpPr>
            <p:spPr>
              <a:xfrm>
                <a:off x="108297" y="686938"/>
                <a:ext cx="285908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Invasion-Percolation Model</a:t>
                </a:r>
              </a:p>
              <a:p>
                <a:r>
                  <a:rPr lang="en-US" sz="1400" dirty="0"/>
                  <a:t>Pore network : Diamond Lattice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=0.389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2FBE1A7-57E3-3369-8EB7-FC125FAFE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97" y="686938"/>
                <a:ext cx="2859081" cy="738664"/>
              </a:xfrm>
              <a:prstGeom prst="rect">
                <a:avLst/>
              </a:prstGeom>
              <a:blipFill>
                <a:blip r:embed="rId19"/>
                <a:stretch>
                  <a:fillRect l="-640" t="-1653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7" name="Picture 96">
            <a:extLst>
              <a:ext uri="{FF2B5EF4-FFF2-40B4-BE49-F238E27FC236}">
                <a16:creationId xmlns:a16="http://schemas.microsoft.com/office/drawing/2014/main" id="{4B6893A8-39C2-FC68-BB29-EB046C340BC8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14464" t="4179" r="19565" b="67443"/>
          <a:stretch>
            <a:fillRect/>
          </a:stretch>
        </p:blipFill>
        <p:spPr>
          <a:xfrm>
            <a:off x="5684882" y="1812988"/>
            <a:ext cx="1201104" cy="177187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3AD1604-F83F-B45C-C507-2CC59CB037CA}"/>
              </a:ext>
            </a:extLst>
          </p:cNvPr>
          <p:cNvGrpSpPr/>
          <p:nvPr/>
        </p:nvGrpSpPr>
        <p:grpSpPr>
          <a:xfrm>
            <a:off x="5265254" y="1267558"/>
            <a:ext cx="2603647" cy="1366972"/>
            <a:chOff x="5265254" y="1267558"/>
            <a:chExt cx="2603647" cy="13669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B59C9358-E0CF-728B-51AF-97512741498C}"/>
                    </a:ext>
                  </a:extLst>
                </p:cNvPr>
                <p:cNvSpPr txBox="1"/>
                <p:nvPr/>
              </p:nvSpPr>
              <p:spPr>
                <a:xfrm>
                  <a:off x="7492644" y="2419086"/>
                  <a:ext cx="376257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𝑃𝑎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B59C9358-E0CF-728B-51AF-9751274149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2644" y="2419086"/>
                  <a:ext cx="376257" cy="215444"/>
                </a:xfrm>
                <a:prstGeom prst="rect">
                  <a:avLst/>
                </a:prstGeom>
                <a:blipFill>
                  <a:blip r:embed="rId21"/>
                  <a:stretch>
                    <a:fillRect l="-17742" t="-2857" r="-16129" b="-3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BF81624A-3067-123A-C330-C62B322F81AC}"/>
                    </a:ext>
                  </a:extLst>
                </p:cNvPr>
                <p:cNvSpPr txBox="1"/>
                <p:nvPr/>
              </p:nvSpPr>
              <p:spPr>
                <a:xfrm>
                  <a:off x="5265254" y="1267558"/>
                  <a:ext cx="15542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Hi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stogram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BF81624A-3067-123A-C330-C62B322F81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5254" y="1267558"/>
                  <a:ext cx="1554208" cy="276999"/>
                </a:xfrm>
                <a:prstGeom prst="rect">
                  <a:avLst/>
                </a:prstGeom>
                <a:blipFill>
                  <a:blip r:embed="rId22"/>
                  <a:stretch>
                    <a:fillRect l="-3529" r="-784" b="-3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11A041D-FCE7-A9FA-83C4-65024C79DF30}"/>
              </a:ext>
            </a:extLst>
          </p:cNvPr>
          <p:cNvGrpSpPr/>
          <p:nvPr/>
        </p:nvGrpSpPr>
        <p:grpSpPr>
          <a:xfrm>
            <a:off x="7407767" y="4040159"/>
            <a:ext cx="383631" cy="1843070"/>
            <a:chOff x="7438562" y="4484580"/>
            <a:chExt cx="383631" cy="18430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1113A3D9-73BA-9409-05FD-799EFE88C294}"/>
                    </a:ext>
                  </a:extLst>
                </p:cNvPr>
                <p:cNvSpPr txBox="1"/>
                <p:nvPr/>
              </p:nvSpPr>
              <p:spPr>
                <a:xfrm>
                  <a:off x="7438562" y="4484580"/>
                  <a:ext cx="376257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𝑃𝑎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1113A3D9-73BA-9409-05FD-799EFE88C2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8562" y="4484580"/>
                  <a:ext cx="376257" cy="215444"/>
                </a:xfrm>
                <a:prstGeom prst="rect">
                  <a:avLst/>
                </a:prstGeom>
                <a:blipFill>
                  <a:blip r:embed="rId21"/>
                  <a:stretch>
                    <a:fillRect l="-17742" t="-2857" r="-16129" b="-3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3BCE56D5-5E54-07AB-16B0-0D3A54783DB4}"/>
                    </a:ext>
                  </a:extLst>
                </p:cNvPr>
                <p:cNvSpPr txBox="1"/>
                <p:nvPr/>
              </p:nvSpPr>
              <p:spPr>
                <a:xfrm>
                  <a:off x="7445936" y="6112206"/>
                  <a:ext cx="376257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𝑃𝑎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3BCE56D5-5E54-07AB-16B0-0D3A54783D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5936" y="6112206"/>
                  <a:ext cx="376257" cy="215444"/>
                </a:xfrm>
                <a:prstGeom prst="rect">
                  <a:avLst/>
                </a:prstGeom>
                <a:blipFill>
                  <a:blip r:embed="rId21"/>
                  <a:stretch>
                    <a:fillRect l="-17742" t="-2857" r="-16129" b="-3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E69FAA7-AE66-F4A9-24FC-3EC0A752E2A5}"/>
              </a:ext>
            </a:extLst>
          </p:cNvPr>
          <p:cNvCxnSpPr>
            <a:cxnSpLocks/>
          </p:cNvCxnSpPr>
          <p:nvPr/>
        </p:nvCxnSpPr>
        <p:spPr>
          <a:xfrm flipV="1">
            <a:off x="5295540" y="2656252"/>
            <a:ext cx="0" cy="3226977"/>
          </a:xfrm>
          <a:prstGeom prst="line">
            <a:avLst/>
          </a:prstGeom>
          <a:ln>
            <a:solidFill>
              <a:srgbClr val="050584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2764CBCE-6845-866A-C664-54057001F6A6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14903" t="31183" r="1723" b="40269"/>
          <a:stretch>
            <a:fillRect/>
          </a:stretch>
        </p:blipFill>
        <p:spPr>
          <a:xfrm>
            <a:off x="5251266" y="3344932"/>
            <a:ext cx="1511709" cy="17752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4A13B0A7-7693-C346-76B2-007E3FB4C99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14903" t="31183" r="1723" b="40269"/>
          <a:stretch>
            <a:fillRect/>
          </a:stretch>
        </p:blipFill>
        <p:spPr>
          <a:xfrm>
            <a:off x="5221177" y="4827353"/>
            <a:ext cx="1511709" cy="17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8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840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7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9CD5B9-AF95-1B91-143E-9DF9E3D2B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8952721-C58B-E7C6-FCA5-B6B24A599D63}"/>
              </a:ext>
            </a:extLst>
          </p:cNvPr>
          <p:cNvSpPr txBox="1"/>
          <p:nvPr/>
        </p:nvSpPr>
        <p:spPr>
          <a:xfrm>
            <a:off x="-12550" y="47602"/>
            <a:ext cx="670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Percolation of Multiple Phases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0FA77AA-5AA2-4AAF-2275-EF827EF6A780}"/>
              </a:ext>
            </a:extLst>
          </p:cNvPr>
          <p:cNvGrpSpPr/>
          <p:nvPr/>
        </p:nvGrpSpPr>
        <p:grpSpPr>
          <a:xfrm>
            <a:off x="62572" y="1478974"/>
            <a:ext cx="4763515" cy="5285081"/>
            <a:chOff x="62572" y="1478974"/>
            <a:chExt cx="4763515" cy="5285081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EF2AA9E-8BBF-90FC-985D-0464BA4F9DE9}"/>
                </a:ext>
              </a:extLst>
            </p:cNvPr>
            <p:cNvGrpSpPr/>
            <p:nvPr/>
          </p:nvGrpSpPr>
          <p:grpSpPr>
            <a:xfrm>
              <a:off x="74097" y="1670279"/>
              <a:ext cx="4751990" cy="5093776"/>
              <a:chOff x="245742" y="1497465"/>
              <a:chExt cx="4708152" cy="504678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7655B6B-05FA-B4C7-2DF9-732F44D3D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438254" y="5019927"/>
                <a:ext cx="1515640" cy="1522411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34A2CB6-D8DC-DC1D-CFF3-BC867ACAB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46399" y="5021839"/>
                <a:ext cx="1515640" cy="1522411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0C40E4A-7D59-E22C-BA61-5D78B4C95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45742" y="5018716"/>
                <a:ext cx="1515640" cy="152241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6B4E1A6-5252-6C17-9D7F-7D542D279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438254" y="3257409"/>
                <a:ext cx="1515640" cy="152241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4F96F79-4CD3-FE96-2031-01EC65C10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46399" y="3264715"/>
                <a:ext cx="1515640" cy="152241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2B14AC2-AFA7-577B-9DD3-C191D0EF0A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59784" y="3264715"/>
                <a:ext cx="1515640" cy="1522411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4F589DE-0568-D5F8-6C3C-F20FB42AC6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438254" y="1497465"/>
                <a:ext cx="1515639" cy="15224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5909FA9-16E7-F725-237C-ACE0D2EAF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35714" y="1497465"/>
                <a:ext cx="1515640" cy="1522411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6C65FF8-136B-D07D-9E62-4E6F2811B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45742" y="1506938"/>
                <a:ext cx="1515640" cy="1522411"/>
              </a:xfrm>
              <a:prstGeom prst="rect">
                <a:avLst/>
              </a:prstGeom>
            </p:spPr>
          </p:pic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EA648B9F-41FD-325D-2340-03F321293CE0}"/>
                </a:ext>
              </a:extLst>
            </p:cNvPr>
            <p:cNvGrpSpPr/>
            <p:nvPr/>
          </p:nvGrpSpPr>
          <p:grpSpPr>
            <a:xfrm>
              <a:off x="62572" y="1479486"/>
              <a:ext cx="3870801" cy="3761586"/>
              <a:chOff x="234324" y="1295188"/>
              <a:chExt cx="3835091" cy="3726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309F0465-F7CD-0977-35C9-9C228FB5D6E4}"/>
                      </a:ext>
                    </a:extLst>
                  </p:cNvPr>
                  <p:cNvSpPr txBox="1"/>
                  <p:nvPr/>
                </p:nvSpPr>
                <p:spPr>
                  <a:xfrm>
                    <a:off x="234324" y="1311257"/>
                    <a:ext cx="618720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=0.1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309F0465-F7CD-0977-35C9-9C228FB5D6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4324" y="1311257"/>
                    <a:ext cx="618720" cy="200058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4854" t="-3030" r="-971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01428BF6-42B1-8143-CB7D-028C8BFB6EEF}"/>
                      </a:ext>
                    </a:extLst>
                  </p:cNvPr>
                  <p:cNvSpPr txBox="1"/>
                  <p:nvPr/>
                </p:nvSpPr>
                <p:spPr>
                  <a:xfrm>
                    <a:off x="1875715" y="1295188"/>
                    <a:ext cx="618720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=0.2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01428BF6-42B1-8143-CB7D-028C8BFB6E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5715" y="1295188"/>
                    <a:ext cx="618720" cy="200058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4902" t="-6061" r="-1961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7B0E52AB-970E-D578-7847-B2FB81A4382E}"/>
                      </a:ext>
                    </a:extLst>
                  </p:cNvPr>
                  <p:cNvSpPr txBox="1"/>
                  <p:nvPr/>
                </p:nvSpPr>
                <p:spPr>
                  <a:xfrm>
                    <a:off x="3450695" y="1297497"/>
                    <a:ext cx="618720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=0.3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7B0E52AB-970E-D578-7847-B2FB81A438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50695" y="1297497"/>
                    <a:ext cx="618720" cy="200058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4902" t="-3030" r="-1961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508EEAE5-8F0E-0559-1223-5181F41B4242}"/>
                      </a:ext>
                    </a:extLst>
                  </p:cNvPr>
                  <p:cNvSpPr txBox="1"/>
                  <p:nvPr/>
                </p:nvSpPr>
                <p:spPr>
                  <a:xfrm>
                    <a:off x="250548" y="3050518"/>
                    <a:ext cx="618720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=0.4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508EEAE5-8F0E-0559-1223-5181F41B42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0548" y="3050518"/>
                    <a:ext cx="618720" cy="200058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4902" t="-3030" r="-1961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F48EB85A-DC18-5E7D-DA31-2C402CFAC416}"/>
                      </a:ext>
                    </a:extLst>
                  </p:cNvPr>
                  <p:cNvSpPr txBox="1"/>
                  <p:nvPr/>
                </p:nvSpPr>
                <p:spPr>
                  <a:xfrm>
                    <a:off x="1861593" y="3044772"/>
                    <a:ext cx="618720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=0.5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F48EB85A-DC18-5E7D-DA31-2C402CFAC4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61593" y="3044772"/>
                    <a:ext cx="618720" cy="200058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4902" t="-3030" r="-1961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EEB4F9BB-06C7-146A-2526-E3A3162077F5}"/>
                      </a:ext>
                    </a:extLst>
                  </p:cNvPr>
                  <p:cNvSpPr txBox="1"/>
                  <p:nvPr/>
                </p:nvSpPr>
                <p:spPr>
                  <a:xfrm>
                    <a:off x="3444306" y="3044267"/>
                    <a:ext cx="618720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=0.6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EEB4F9BB-06C7-146A-2526-E3A3162077F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44306" y="3044267"/>
                    <a:ext cx="618720" cy="200058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4902" t="-3030" r="-1961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3E0E58B7-C265-8E62-4E34-FE3D7F9A4257}"/>
                      </a:ext>
                    </a:extLst>
                  </p:cNvPr>
                  <p:cNvSpPr txBox="1"/>
                  <p:nvPr/>
                </p:nvSpPr>
                <p:spPr>
                  <a:xfrm>
                    <a:off x="242737" y="4822016"/>
                    <a:ext cx="618720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=0.7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3E0E58B7-C265-8E62-4E34-FE3D7F9A42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2737" y="4822016"/>
                    <a:ext cx="618720" cy="200058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4902" t="-6061" r="-1961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2F52FF52-28B6-813F-898A-4254766183CE}"/>
                      </a:ext>
                    </a:extLst>
                  </p:cNvPr>
                  <p:cNvSpPr txBox="1"/>
                  <p:nvPr/>
                </p:nvSpPr>
                <p:spPr>
                  <a:xfrm>
                    <a:off x="1845284" y="4815665"/>
                    <a:ext cx="618720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=0.8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2F52FF52-28B6-813F-898A-4254766183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45284" y="4815665"/>
                    <a:ext cx="618720" cy="200058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4902" t="-6061" r="-1961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A022852D-866C-6378-2F7C-9C2C49E8063C}"/>
                      </a:ext>
                    </a:extLst>
                  </p:cNvPr>
                  <p:cNvSpPr txBox="1"/>
                  <p:nvPr/>
                </p:nvSpPr>
                <p:spPr>
                  <a:xfrm>
                    <a:off x="3434415" y="4822015"/>
                    <a:ext cx="618720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=0.9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A022852D-866C-6378-2F7C-9C2C49E806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34415" y="4822015"/>
                    <a:ext cx="618720" cy="200058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4854" t="-6061" r="-971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7D38BEAD-1636-6614-9875-6B1C894FCD0C}"/>
                </a:ext>
              </a:extLst>
            </p:cNvPr>
            <p:cNvGrpSpPr/>
            <p:nvPr/>
          </p:nvGrpSpPr>
          <p:grpSpPr>
            <a:xfrm>
              <a:off x="923691" y="1478974"/>
              <a:ext cx="3883000" cy="3761586"/>
              <a:chOff x="234324" y="1295188"/>
              <a:chExt cx="3847178" cy="3726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F1AFDCB3-9844-121F-7A3D-CB1C155011A9}"/>
                      </a:ext>
                    </a:extLst>
                  </p:cNvPr>
                  <p:cNvSpPr txBox="1"/>
                  <p:nvPr/>
                </p:nvSpPr>
                <p:spPr>
                  <a:xfrm>
                    <a:off x="234324" y="1317548"/>
                    <a:ext cx="630807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=0.9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F1AFDCB3-9844-121F-7A3D-CB1C155011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4324" y="1317548"/>
                    <a:ext cx="630807" cy="200058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846" t="-3030" r="-1923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5410D93C-0635-9D13-9A6D-9C44B46CAE56}"/>
                      </a:ext>
                    </a:extLst>
                  </p:cNvPr>
                  <p:cNvSpPr txBox="1"/>
                  <p:nvPr/>
                </p:nvSpPr>
                <p:spPr>
                  <a:xfrm>
                    <a:off x="1875715" y="1295188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=0.8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5410D93C-0635-9D13-9A6D-9C44B46CAE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5715" y="1295188"/>
                    <a:ext cx="630806" cy="200058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810" t="-6061" r="-952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F14E9D4E-E910-E71A-5450-897CCB6A65AE}"/>
                      </a:ext>
                    </a:extLst>
                  </p:cNvPr>
                  <p:cNvSpPr txBox="1"/>
                  <p:nvPr/>
                </p:nvSpPr>
                <p:spPr>
                  <a:xfrm>
                    <a:off x="3450695" y="1297497"/>
                    <a:ext cx="630807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</m:t>
                          </m:r>
                          <m:r>
                            <a:rPr lang="en-US" sz="1200" b="0" i="0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F14E9D4E-E910-E71A-5450-897CCB6A65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50695" y="1297497"/>
                    <a:ext cx="630807" cy="200058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846" t="-3030" r="-1923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8395146A-B73F-09FD-E16A-0B17814AE946}"/>
                      </a:ext>
                    </a:extLst>
                  </p:cNvPr>
                  <p:cNvSpPr txBox="1"/>
                  <p:nvPr/>
                </p:nvSpPr>
                <p:spPr>
                  <a:xfrm>
                    <a:off x="250548" y="3056439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=0.6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8395146A-B73F-09FD-E16A-0B17814AE9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0548" y="3056439"/>
                    <a:ext cx="630806" cy="200058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810" t="-3030" r="-952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0C304063-42B9-AD6E-5C1C-DA668F4ED070}"/>
                      </a:ext>
                    </a:extLst>
                  </p:cNvPr>
                  <p:cNvSpPr txBox="1"/>
                  <p:nvPr/>
                </p:nvSpPr>
                <p:spPr>
                  <a:xfrm>
                    <a:off x="1861593" y="3050693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=0.5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0C304063-42B9-AD6E-5C1C-DA668F4ED0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61593" y="3050693"/>
                    <a:ext cx="630806" cy="200058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846" t="-3030" r="-1923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9A3170F5-A922-C4BF-4B59-AA9E747DAD68}"/>
                      </a:ext>
                    </a:extLst>
                  </p:cNvPr>
                  <p:cNvSpPr txBox="1"/>
                  <p:nvPr/>
                </p:nvSpPr>
                <p:spPr>
                  <a:xfrm>
                    <a:off x="3444306" y="3050188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=0.4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9A3170F5-A922-C4BF-4B59-AA9E747DAD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44306" y="3050188"/>
                    <a:ext cx="630806" cy="200058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846" t="-3030" r="-1923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21B0F5DF-AB71-407A-2B2F-B621F2C040EE}"/>
                      </a:ext>
                    </a:extLst>
                  </p:cNvPr>
                  <p:cNvSpPr txBox="1"/>
                  <p:nvPr/>
                </p:nvSpPr>
                <p:spPr>
                  <a:xfrm>
                    <a:off x="242737" y="4822016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=0.3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21B0F5DF-AB71-407A-2B2F-B621F2C040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2737" y="4822016"/>
                    <a:ext cx="630806" cy="200058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3846" t="-6061" r="-1923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067137AB-44D2-A76F-0629-08692384CFDD}"/>
                      </a:ext>
                    </a:extLst>
                  </p:cNvPr>
                  <p:cNvSpPr txBox="1"/>
                  <p:nvPr/>
                </p:nvSpPr>
                <p:spPr>
                  <a:xfrm>
                    <a:off x="1845284" y="4815665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=0.2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067137AB-44D2-A76F-0629-08692384CF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45284" y="4815665"/>
                    <a:ext cx="630806" cy="200058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l="-3810" t="-2941" r="-952"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97092597-EBA2-1741-6092-B27F3102B97F}"/>
                      </a:ext>
                    </a:extLst>
                  </p:cNvPr>
                  <p:cNvSpPr txBox="1"/>
                  <p:nvPr/>
                </p:nvSpPr>
                <p:spPr>
                  <a:xfrm>
                    <a:off x="3434415" y="4822015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=0.1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97092597-EBA2-1741-6092-B27F3102B97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34415" y="4822015"/>
                    <a:ext cx="630806" cy="200058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 l="-3810" t="-6061" r="-952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7A1F2D-F51D-F00E-61BE-6DFE39A51F03}"/>
              </a:ext>
            </a:extLst>
          </p:cNvPr>
          <p:cNvGrpSpPr/>
          <p:nvPr/>
        </p:nvGrpSpPr>
        <p:grpSpPr>
          <a:xfrm>
            <a:off x="9510539" y="68540"/>
            <a:ext cx="1130938" cy="673089"/>
            <a:chOff x="5205210" y="5660264"/>
            <a:chExt cx="848166" cy="504796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EB2D9A83-4A98-2C5B-5470-22CA69A3A636}"/>
                </a:ext>
              </a:extLst>
            </p:cNvPr>
            <p:cNvSpPr txBox="1"/>
            <p:nvPr/>
          </p:nvSpPr>
          <p:spPr>
            <a:xfrm>
              <a:off x="5324602" y="5660264"/>
              <a:ext cx="728774" cy="253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 Phase A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CD676C8-8176-9592-486A-28BDB945AF87}"/>
                </a:ext>
              </a:extLst>
            </p:cNvPr>
            <p:cNvSpPr txBox="1"/>
            <p:nvPr/>
          </p:nvSpPr>
          <p:spPr>
            <a:xfrm>
              <a:off x="5318703" y="5911155"/>
              <a:ext cx="728774" cy="253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A300"/>
                  </a:solidFill>
                </a:rPr>
                <a:t> Phase B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C0BD971-E47C-656C-A96E-D52734BC00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5210" y="5694496"/>
              <a:ext cx="180000" cy="180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94FAFB92-A3A6-7463-AFBF-C94C49AE6B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9249" y="5964239"/>
              <a:ext cx="180000" cy="180000"/>
            </a:xfrm>
            <a:prstGeom prst="rect">
              <a:avLst/>
            </a:prstGeom>
            <a:solidFill>
              <a:srgbClr val="00A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532DD7-3126-44D0-9793-8FC44F4C6860}"/>
              </a:ext>
            </a:extLst>
          </p:cNvPr>
          <p:cNvGrpSpPr/>
          <p:nvPr/>
        </p:nvGrpSpPr>
        <p:grpSpPr>
          <a:xfrm>
            <a:off x="7197458" y="1423296"/>
            <a:ext cx="4934564" cy="5421959"/>
            <a:chOff x="7123718" y="1408548"/>
            <a:chExt cx="4934564" cy="542195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F1B8F1-4051-BE2F-4532-30732627ABCD}"/>
                </a:ext>
              </a:extLst>
            </p:cNvPr>
            <p:cNvGrpSpPr/>
            <p:nvPr/>
          </p:nvGrpSpPr>
          <p:grpSpPr>
            <a:xfrm>
              <a:off x="7314461" y="1634381"/>
              <a:ext cx="4743821" cy="5196126"/>
              <a:chOff x="6775959" y="1095289"/>
              <a:chExt cx="4842564" cy="5304283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5ACDAB9A-561A-DF2C-9E2E-AF8B166ECC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60681" y="2903095"/>
                <a:ext cx="1550248" cy="1691999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06ED979-567D-3110-F7B1-75E1CC600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790684" y="2916596"/>
                <a:ext cx="1550248" cy="1691999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E5EF264-3267-935D-04E6-D564EF8674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453990" y="2909289"/>
                <a:ext cx="1550248" cy="1691999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7D9CCC7-8356-B4A6-0B26-A131FA8C7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63386" y="4694873"/>
                <a:ext cx="1550248" cy="1691999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0261E95-30C0-350D-A93D-4899A6A79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448922" y="4689866"/>
                <a:ext cx="1550248" cy="1691999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A564D33-AAE0-1D47-5A29-47BD04DCE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790684" y="4707573"/>
                <a:ext cx="1550248" cy="1691999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E27567B1-04C5-E353-B97F-E7F2950893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68275" y="1099828"/>
                <a:ext cx="1550248" cy="1691999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BCA7E8F-7A04-A740-734F-C698D9EE2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465408" y="1096920"/>
                <a:ext cx="1550248" cy="1691999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0B59B2DB-0BD9-D3A9-5A84-DBA1AB49A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775959" y="1095289"/>
                <a:ext cx="1550248" cy="1691999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866B7EB-E455-D22E-C6AB-7CE209686C02}"/>
                </a:ext>
              </a:extLst>
            </p:cNvPr>
            <p:cNvGrpSpPr/>
            <p:nvPr/>
          </p:nvGrpSpPr>
          <p:grpSpPr>
            <a:xfrm>
              <a:off x="7138909" y="1408548"/>
              <a:ext cx="3854429" cy="3747115"/>
              <a:chOff x="6746796" y="1023935"/>
              <a:chExt cx="3934655" cy="382511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1D0F2A71-CE98-1E09-CA35-88CFBC85353E}"/>
                      </a:ext>
                    </a:extLst>
                  </p:cNvPr>
                  <p:cNvSpPr txBox="1"/>
                  <p:nvPr/>
                </p:nvSpPr>
                <p:spPr>
                  <a:xfrm>
                    <a:off x="6746796" y="1039283"/>
                    <a:ext cx="622006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=0.1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1D0F2A71-CE98-1E09-CA35-88CFBC8535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46796" y="1039283"/>
                    <a:ext cx="622006" cy="20112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6000" t="-3125" r="-3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324F9AC5-FC15-4DA5-B8B1-F35A6B9FF6B6}"/>
                      </a:ext>
                    </a:extLst>
                  </p:cNvPr>
                  <p:cNvSpPr txBox="1"/>
                  <p:nvPr/>
                </p:nvSpPr>
                <p:spPr>
                  <a:xfrm>
                    <a:off x="8432638" y="1023935"/>
                    <a:ext cx="622006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=0.2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324F9AC5-FC15-4DA5-B8B1-F35A6B9FF6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32638" y="1023935"/>
                    <a:ext cx="622006" cy="201120"/>
                  </a:xfrm>
                  <a:prstGeom prst="rect">
                    <a:avLst/>
                  </a:prstGeom>
                  <a:blipFill>
                    <a:blip r:embed="rId39"/>
                    <a:stretch>
                      <a:fillRect l="-6000" t="-3030" r="-3000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1BEC7A0E-23A7-ED3C-1FEB-09BAD61106C9}"/>
                      </a:ext>
                    </a:extLst>
                  </p:cNvPr>
                  <p:cNvSpPr txBox="1"/>
                  <p:nvPr/>
                </p:nvSpPr>
                <p:spPr>
                  <a:xfrm>
                    <a:off x="10059446" y="1047830"/>
                    <a:ext cx="622005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=0.3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1BEC7A0E-23A7-ED3C-1FEB-09BAD61106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59446" y="1047830"/>
                    <a:ext cx="622005" cy="20112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6061" t="-3030" r="-4040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40EC53A-30A9-EE09-1789-1CD34D7370E3}"/>
                      </a:ext>
                    </a:extLst>
                  </p:cNvPr>
                  <p:cNvSpPr txBox="1"/>
                  <p:nvPr/>
                </p:nvSpPr>
                <p:spPr>
                  <a:xfrm>
                    <a:off x="6763021" y="2829405"/>
                    <a:ext cx="622006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=0.4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40EC53A-30A9-EE09-1789-1CD34D7370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3021" y="2829405"/>
                    <a:ext cx="622006" cy="201120"/>
                  </a:xfrm>
                  <a:prstGeom prst="rect">
                    <a:avLst/>
                  </a:prstGeom>
                  <a:blipFill>
                    <a:blip r:embed="rId40"/>
                    <a:stretch>
                      <a:fillRect l="-6000" t="-6250" r="-3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15D32BE3-9CEC-D486-41DE-9D8D725464F4}"/>
                      </a:ext>
                    </a:extLst>
                  </p:cNvPr>
                  <p:cNvSpPr txBox="1"/>
                  <p:nvPr/>
                </p:nvSpPr>
                <p:spPr>
                  <a:xfrm>
                    <a:off x="8418515" y="2843839"/>
                    <a:ext cx="622006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=0.5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15D32BE3-9CEC-D486-41DE-9D8D725464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18515" y="2843839"/>
                    <a:ext cx="622006" cy="201120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6000" t="-3125" r="-3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7B4062E8-932C-730B-5DFE-114A315D9CF3}"/>
                      </a:ext>
                    </a:extLst>
                  </p:cNvPr>
                  <p:cNvSpPr txBox="1"/>
                  <p:nvPr/>
                </p:nvSpPr>
                <p:spPr>
                  <a:xfrm>
                    <a:off x="10053056" y="2843901"/>
                    <a:ext cx="622006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=0.6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7B4062E8-932C-730B-5DFE-114A315D9C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53056" y="2843901"/>
                    <a:ext cx="622006" cy="201120"/>
                  </a:xfrm>
                  <a:prstGeom prst="rect">
                    <a:avLst/>
                  </a:prstGeom>
                  <a:blipFill>
                    <a:blip r:embed="rId41"/>
                    <a:stretch>
                      <a:fillRect l="-6000" t="-3125" r="-3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CA3C6A85-6748-50F3-534A-89D41A721F75}"/>
                      </a:ext>
                    </a:extLst>
                  </p:cNvPr>
                  <p:cNvSpPr txBox="1"/>
                  <p:nvPr/>
                </p:nvSpPr>
                <p:spPr>
                  <a:xfrm>
                    <a:off x="6755209" y="4647925"/>
                    <a:ext cx="622006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=0.7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CA3C6A85-6748-50F3-534A-89D41A721F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5209" y="4647925"/>
                    <a:ext cx="622006" cy="201120"/>
                  </a:xfrm>
                  <a:prstGeom prst="rect">
                    <a:avLst/>
                  </a:prstGeom>
                  <a:blipFill>
                    <a:blip r:embed="rId42"/>
                    <a:stretch>
                      <a:fillRect l="-6061" t="-3125" r="-404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7012FAB-9521-7930-8D0E-7F2B89110E02}"/>
                      </a:ext>
                    </a:extLst>
                  </p:cNvPr>
                  <p:cNvSpPr txBox="1"/>
                  <p:nvPr/>
                </p:nvSpPr>
                <p:spPr>
                  <a:xfrm>
                    <a:off x="8402208" y="4641010"/>
                    <a:ext cx="622006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=0.8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7012FAB-9521-7930-8D0E-7F2B89110E0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2208" y="4641010"/>
                    <a:ext cx="622006" cy="20112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6000" t="-6250" r="-3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BC65413A-2D6E-4CC8-0785-8906BE84C839}"/>
                      </a:ext>
                    </a:extLst>
                  </p:cNvPr>
                  <p:cNvSpPr txBox="1"/>
                  <p:nvPr/>
                </p:nvSpPr>
                <p:spPr>
                  <a:xfrm>
                    <a:off x="10024864" y="4647926"/>
                    <a:ext cx="622006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=0.9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BC65413A-2D6E-4CC8-0785-8906BE84C8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24864" y="4647926"/>
                    <a:ext cx="622006" cy="201120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6000" t="-3125" r="-3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D9259AD-A7C4-8E18-09F4-D4A4683C8403}"/>
                </a:ext>
              </a:extLst>
            </p:cNvPr>
            <p:cNvGrpSpPr/>
            <p:nvPr/>
          </p:nvGrpSpPr>
          <p:grpSpPr>
            <a:xfrm>
              <a:off x="7123718" y="1600876"/>
              <a:ext cx="3883000" cy="3767936"/>
              <a:chOff x="234324" y="1288897"/>
              <a:chExt cx="3847178" cy="37331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5CD4972D-B790-A7BF-CCB8-82662A6BB072}"/>
                      </a:ext>
                    </a:extLst>
                  </p:cNvPr>
                  <p:cNvSpPr txBox="1"/>
                  <p:nvPr/>
                </p:nvSpPr>
                <p:spPr>
                  <a:xfrm>
                    <a:off x="234324" y="1317548"/>
                    <a:ext cx="630807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=0.9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5CD4972D-B790-A7BF-CCB8-82662A6BB0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4324" y="1317548"/>
                    <a:ext cx="630807" cy="200058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846" t="-3030" r="-1923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0266C213-CA03-0562-5D2C-E0EB61A82856}"/>
                      </a:ext>
                    </a:extLst>
                  </p:cNvPr>
                  <p:cNvSpPr txBox="1"/>
                  <p:nvPr/>
                </p:nvSpPr>
                <p:spPr>
                  <a:xfrm>
                    <a:off x="1875715" y="1288897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=0.8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0266C213-CA03-0562-5D2C-E0EB61A828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5715" y="1288897"/>
                    <a:ext cx="630806" cy="200058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 l="-3810" t="-3030" r="-952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8771CF4F-6A9D-99E6-78B3-A45726904465}"/>
                      </a:ext>
                    </a:extLst>
                  </p:cNvPr>
                  <p:cNvSpPr txBox="1"/>
                  <p:nvPr/>
                </p:nvSpPr>
                <p:spPr>
                  <a:xfrm>
                    <a:off x="3450695" y="1303789"/>
                    <a:ext cx="630807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</m:t>
                          </m:r>
                          <m:r>
                            <a:rPr lang="en-US" sz="1200" b="0" i="0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8771CF4F-6A9D-99E6-78B3-A457269044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50695" y="1303789"/>
                    <a:ext cx="630807" cy="200058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 l="-3810" t="-2941" r="-952"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0EAA478F-EBD4-6286-793E-7CB4A7492879}"/>
                      </a:ext>
                    </a:extLst>
                  </p:cNvPr>
                  <p:cNvSpPr txBox="1"/>
                  <p:nvPr/>
                </p:nvSpPr>
                <p:spPr>
                  <a:xfrm>
                    <a:off x="250548" y="3056439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=0.6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0EAA478F-EBD4-6286-793E-7CB4A74928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0548" y="3056439"/>
                    <a:ext cx="630806" cy="200058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3810" t="-6061" r="-952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59207BCD-850B-19B4-8FA6-D7324D5D82BF}"/>
                      </a:ext>
                    </a:extLst>
                  </p:cNvPr>
                  <p:cNvSpPr txBox="1"/>
                  <p:nvPr/>
                </p:nvSpPr>
                <p:spPr>
                  <a:xfrm>
                    <a:off x="1861593" y="3050693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=0.5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59207BCD-850B-19B4-8FA6-D7324D5D82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61593" y="3050693"/>
                    <a:ext cx="630806" cy="20005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3810" t="-6061" r="-1905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60FFC54F-0C54-7DF2-873A-08B769419582}"/>
                      </a:ext>
                    </a:extLst>
                  </p:cNvPr>
                  <p:cNvSpPr txBox="1"/>
                  <p:nvPr/>
                </p:nvSpPr>
                <p:spPr>
                  <a:xfrm>
                    <a:off x="3444306" y="3050188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=0.4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60FFC54F-0C54-7DF2-873A-08B7694195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44306" y="3050188"/>
                    <a:ext cx="630806" cy="20005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3810" t="-6061" r="-952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55A462C2-E23E-1938-9D5A-A87300D0319D}"/>
                      </a:ext>
                    </a:extLst>
                  </p:cNvPr>
                  <p:cNvSpPr txBox="1"/>
                  <p:nvPr/>
                </p:nvSpPr>
                <p:spPr>
                  <a:xfrm>
                    <a:off x="242737" y="4822016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=0.3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55A462C2-E23E-1938-9D5A-A87300D0319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2737" y="4822016"/>
                    <a:ext cx="630806" cy="200058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 l="-3810" t="-3030" r="-952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34969AB-50DE-22E0-751C-96EA17BE24A3}"/>
                      </a:ext>
                    </a:extLst>
                  </p:cNvPr>
                  <p:cNvSpPr txBox="1"/>
                  <p:nvPr/>
                </p:nvSpPr>
                <p:spPr>
                  <a:xfrm>
                    <a:off x="1845284" y="4815665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=0.2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34969AB-50DE-22E0-751C-96EA17BE24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45284" y="4815665"/>
                    <a:ext cx="630806" cy="200058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 l="-3810" t="-3030" r="-952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B191BEB8-AB10-D3FA-2269-A0CE7789015B}"/>
                      </a:ext>
                    </a:extLst>
                  </p:cNvPr>
                  <p:cNvSpPr txBox="1"/>
                  <p:nvPr/>
                </p:nvSpPr>
                <p:spPr>
                  <a:xfrm>
                    <a:off x="3434415" y="4822015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=0.1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B191BEB8-AB10-D3FA-2269-A0CE778901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34415" y="4822015"/>
                    <a:ext cx="630806" cy="200058"/>
                  </a:xfrm>
                  <a:prstGeom prst="rect">
                    <a:avLst/>
                  </a:prstGeom>
                  <a:blipFill>
                    <a:blip r:embed="rId51"/>
                    <a:stretch>
                      <a:fillRect l="-3846" t="-3030" r="-1923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7757A97-D618-464D-679C-1966019CA41D}"/>
                  </a:ext>
                </a:extLst>
              </p:cNvPr>
              <p:cNvSpPr txBox="1"/>
              <p:nvPr/>
            </p:nvSpPr>
            <p:spPr>
              <a:xfrm>
                <a:off x="39624" y="783350"/>
                <a:ext cx="28590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2D: </a:t>
                </a:r>
                <a:r>
                  <a:rPr lang="en-US" sz="1400" dirty="0">
                    <a:solidFill>
                      <a:schemeClr val="bg1"/>
                    </a:solidFill>
                  </a:rPr>
                  <a:t>Hexagonal Lattice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=0.6527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7757A97-D618-464D-679C-1966019CA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" y="783350"/>
                <a:ext cx="2859081" cy="523220"/>
              </a:xfrm>
              <a:prstGeom prst="rect">
                <a:avLst/>
              </a:prstGeom>
              <a:blipFill>
                <a:blip r:embed="rId52"/>
                <a:stretch>
                  <a:fillRect l="-640" t="-2353" b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6319CA4-0568-843B-7BD5-E730022B1CD3}"/>
                  </a:ext>
                </a:extLst>
              </p:cNvPr>
              <p:cNvSpPr txBox="1"/>
              <p:nvPr/>
            </p:nvSpPr>
            <p:spPr>
              <a:xfrm>
                <a:off x="7186110" y="785385"/>
                <a:ext cx="28590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3D: </a:t>
                </a:r>
                <a:r>
                  <a:rPr lang="en-US" sz="1400" dirty="0">
                    <a:solidFill>
                      <a:schemeClr val="bg1"/>
                    </a:solidFill>
                  </a:rPr>
                  <a:t>Diamond Lattice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=0.389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6319CA4-0568-843B-7BD5-E730022B1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110" y="785385"/>
                <a:ext cx="2859081" cy="523220"/>
              </a:xfrm>
              <a:prstGeom prst="rect">
                <a:avLst/>
              </a:prstGeom>
              <a:blipFill>
                <a:blip r:embed="rId53"/>
                <a:stretch>
                  <a:fillRect l="-640" t="-2326"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F5A4926F-D15A-CFCB-40EF-1A668DEFF0D0}"/>
              </a:ext>
            </a:extLst>
          </p:cNvPr>
          <p:cNvSpPr txBox="1"/>
          <p:nvPr/>
        </p:nvSpPr>
        <p:spPr>
          <a:xfrm>
            <a:off x="7190722" y="55375"/>
            <a:ext cx="2575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2D and 3D lattices occupied with: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BC8E21-831C-888E-B12F-AF43ABE5F1D9}"/>
              </a:ext>
            </a:extLst>
          </p:cNvPr>
          <p:cNvSpPr/>
          <p:nvPr/>
        </p:nvSpPr>
        <p:spPr>
          <a:xfrm>
            <a:off x="33274" y="783350"/>
            <a:ext cx="4843526" cy="6020698"/>
          </a:xfrm>
          <a:prstGeom prst="rect">
            <a:avLst/>
          </a:prstGeom>
          <a:noFill/>
          <a:ln>
            <a:solidFill>
              <a:srgbClr val="FFFFFF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212A55-C6DE-FFD2-DBB4-0F148C397699}"/>
              </a:ext>
            </a:extLst>
          </p:cNvPr>
          <p:cNvSpPr/>
          <p:nvPr/>
        </p:nvSpPr>
        <p:spPr>
          <a:xfrm>
            <a:off x="7186110" y="800646"/>
            <a:ext cx="4966266" cy="6020698"/>
          </a:xfrm>
          <a:prstGeom prst="rect">
            <a:avLst/>
          </a:prstGeom>
          <a:noFill/>
          <a:ln>
            <a:solidFill>
              <a:srgbClr val="FFFFFF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54BDA8-B8BE-DA0A-C3C5-78B834C00149}"/>
                  </a:ext>
                </a:extLst>
              </p:cNvPr>
              <p:cNvSpPr txBox="1"/>
              <p:nvPr/>
            </p:nvSpPr>
            <p:spPr>
              <a:xfrm>
                <a:off x="10745686" y="215790"/>
                <a:ext cx="13069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00A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A3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A3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54BDA8-B8BE-DA0A-C3C5-78B834C00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5686" y="215790"/>
                <a:ext cx="1306961" cy="307777"/>
              </a:xfrm>
              <a:prstGeom prst="rect">
                <a:avLst/>
              </a:prstGeom>
              <a:blipFill>
                <a:blip r:embed="rId54"/>
                <a:stretch>
                  <a:fillRect l="-9346" r="-186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360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61" grpId="0"/>
      <p:bldP spid="8" grpId="0" animBg="1"/>
      <p:bldP spid="12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6ABB72-A6E7-5FD0-F9A7-ACEC7EFFD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024AB4B-7973-9B0D-C52C-E98BBE5A9ECA}"/>
              </a:ext>
            </a:extLst>
          </p:cNvPr>
          <p:cNvSpPr txBox="1"/>
          <p:nvPr/>
        </p:nvSpPr>
        <p:spPr>
          <a:xfrm>
            <a:off x="-12550" y="47602"/>
            <a:ext cx="670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Percolation of Multiple Phases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737CFDA-BBB3-6767-31F2-5269FAA4CE68}"/>
              </a:ext>
            </a:extLst>
          </p:cNvPr>
          <p:cNvGrpSpPr/>
          <p:nvPr/>
        </p:nvGrpSpPr>
        <p:grpSpPr>
          <a:xfrm>
            <a:off x="7030873" y="52207"/>
            <a:ext cx="5101149" cy="689999"/>
            <a:chOff x="5499851" y="5673022"/>
            <a:chExt cx="3455884" cy="467453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1294B93-FE50-4994-3BB1-4E38714E3A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99851" y="5694304"/>
              <a:ext cx="180000" cy="180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385F3F9-74DA-73D5-3E13-281CE80DC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30241" y="5700653"/>
              <a:ext cx="180000" cy="180000"/>
            </a:xfrm>
            <a:prstGeom prst="rect">
              <a:avLst/>
            </a:prstGeom>
            <a:solidFill>
              <a:srgbClr val="FFB8B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506F996-191A-2ABE-AC31-828527E39C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33831" y="5925569"/>
              <a:ext cx="180000" cy="180000"/>
            </a:xfrm>
            <a:prstGeom prst="rect">
              <a:avLst/>
            </a:prstGeom>
            <a:solidFill>
              <a:srgbClr val="8AFF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86D459D-F1E5-0B31-78CE-6C9555AEAD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03546" y="5937585"/>
              <a:ext cx="180000" cy="180000"/>
            </a:xfrm>
            <a:prstGeom prst="rect">
              <a:avLst/>
            </a:prstGeom>
            <a:solidFill>
              <a:srgbClr val="00A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B83B1AE-D6C2-1F1E-5DFD-5361862752E0}"/>
                </a:ext>
              </a:extLst>
            </p:cNvPr>
            <p:cNvSpPr txBox="1"/>
            <p:nvPr/>
          </p:nvSpPr>
          <p:spPr>
            <a:xfrm>
              <a:off x="5649628" y="5680037"/>
              <a:ext cx="1416957" cy="229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Phase A: Percolating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CDAC0E4-BF6C-4079-DC2C-D69673CE7D2D}"/>
                </a:ext>
              </a:extLst>
            </p:cNvPr>
            <p:cNvSpPr txBox="1"/>
            <p:nvPr/>
          </p:nvSpPr>
          <p:spPr>
            <a:xfrm>
              <a:off x="7277405" y="5673022"/>
              <a:ext cx="1676726" cy="229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B8B8"/>
                  </a:solidFill>
                </a:rPr>
                <a:t>Phase A: Not percolating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A2F3F9D-F71A-CB40-76CB-EEB26763B831}"/>
                </a:ext>
              </a:extLst>
            </p:cNvPr>
            <p:cNvSpPr txBox="1"/>
            <p:nvPr/>
          </p:nvSpPr>
          <p:spPr>
            <a:xfrm>
              <a:off x="5643727" y="5911114"/>
              <a:ext cx="1416957" cy="229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A300"/>
                  </a:solidFill>
                </a:rPr>
                <a:t>Phase B: Percolating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0F28366-1A5D-1850-2392-4F91F1183E1A}"/>
                </a:ext>
              </a:extLst>
            </p:cNvPr>
            <p:cNvSpPr txBox="1"/>
            <p:nvPr/>
          </p:nvSpPr>
          <p:spPr>
            <a:xfrm>
              <a:off x="7279009" y="5895992"/>
              <a:ext cx="1676726" cy="229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8AFF8A"/>
                  </a:solidFill>
                </a:rPr>
                <a:t>Phase B: Not percolating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DCD43AF-11C4-EC00-ADA4-5B56AA6552D3}"/>
              </a:ext>
            </a:extLst>
          </p:cNvPr>
          <p:cNvGrpSpPr/>
          <p:nvPr/>
        </p:nvGrpSpPr>
        <p:grpSpPr>
          <a:xfrm>
            <a:off x="74097" y="1670279"/>
            <a:ext cx="4751989" cy="5106594"/>
            <a:chOff x="245742" y="1497465"/>
            <a:chExt cx="4708151" cy="5059485"/>
          </a:xfrm>
        </p:grpSpPr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1F4E2166-141B-9F24-7332-C6CF26408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38254" y="5034539"/>
              <a:ext cx="1515639" cy="1522411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B9B84B2F-84DE-E525-A02C-801BAC602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6399" y="5021839"/>
              <a:ext cx="1515639" cy="1522411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C7A55FC1-34AA-1937-35E5-08878194C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5742" y="5018716"/>
              <a:ext cx="1515639" cy="1522411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30427036-83B4-AD80-C81E-201D3E54C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38254" y="3264715"/>
              <a:ext cx="1515639" cy="1522411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39BCC525-A81D-FAD6-A0F5-8E13E1F42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6399" y="3264715"/>
              <a:ext cx="1515639" cy="1522411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1536C598-22F9-F30A-D5F6-C4DBD41AF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784" y="3264715"/>
              <a:ext cx="1515639" cy="1522411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7220C79A-4A54-4723-12B1-57F9FD1B2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38254" y="1497465"/>
              <a:ext cx="1515639" cy="1522410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09DF440A-C0C7-4395-3A9D-9093AA083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714" y="1497465"/>
              <a:ext cx="1515639" cy="1522411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07C2F0B2-C397-C17D-59F5-741DF89AB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5742" y="1506938"/>
              <a:ext cx="1515639" cy="1522411"/>
            </a:xfrm>
            <a:prstGeom prst="rect">
              <a:avLst/>
            </a:prstGeom>
          </p:spPr>
        </p:pic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8DD28CE-476F-5443-505A-85D3BA32A7BE}"/>
              </a:ext>
            </a:extLst>
          </p:cNvPr>
          <p:cNvGrpSpPr/>
          <p:nvPr/>
        </p:nvGrpSpPr>
        <p:grpSpPr>
          <a:xfrm>
            <a:off x="62572" y="1479486"/>
            <a:ext cx="3870801" cy="3761586"/>
            <a:chOff x="234324" y="1295188"/>
            <a:chExt cx="3835091" cy="3726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78D85049-F742-C0E4-052B-FD3647F6C52F}"/>
                    </a:ext>
                  </a:extLst>
                </p:cNvPr>
                <p:cNvSpPr txBox="1"/>
                <p:nvPr/>
              </p:nvSpPr>
              <p:spPr>
                <a:xfrm>
                  <a:off x="234324" y="1311257"/>
                  <a:ext cx="618720" cy="2000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=0.1</m:t>
                        </m:r>
                      </m:oMath>
                    </m:oMathPara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78D85049-F742-C0E4-052B-FD3647F6C5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324" y="1311257"/>
                  <a:ext cx="618720" cy="200058"/>
                </a:xfrm>
                <a:prstGeom prst="rect">
                  <a:avLst/>
                </a:prstGeom>
                <a:blipFill>
                  <a:blip r:embed="rId12"/>
                  <a:stretch>
                    <a:fillRect l="-4854" t="-3030" r="-971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4BD23A45-8083-E56C-D6AA-E110BA13C122}"/>
                    </a:ext>
                  </a:extLst>
                </p:cNvPr>
                <p:cNvSpPr txBox="1"/>
                <p:nvPr/>
              </p:nvSpPr>
              <p:spPr>
                <a:xfrm>
                  <a:off x="1875715" y="1295188"/>
                  <a:ext cx="618720" cy="2000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=0.2</m:t>
                        </m:r>
                      </m:oMath>
                    </m:oMathPara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4BD23A45-8083-E56C-D6AA-E110BA13C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5" y="1295188"/>
                  <a:ext cx="618720" cy="200058"/>
                </a:xfrm>
                <a:prstGeom prst="rect">
                  <a:avLst/>
                </a:prstGeom>
                <a:blipFill>
                  <a:blip r:embed="rId13"/>
                  <a:stretch>
                    <a:fillRect l="-4902" t="-6061" r="-1961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78706A79-EE7A-BF62-4A91-09744A193F9D}"/>
                    </a:ext>
                  </a:extLst>
                </p:cNvPr>
                <p:cNvSpPr txBox="1"/>
                <p:nvPr/>
              </p:nvSpPr>
              <p:spPr>
                <a:xfrm>
                  <a:off x="3450695" y="1297497"/>
                  <a:ext cx="618720" cy="2000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=0.3</m:t>
                        </m:r>
                      </m:oMath>
                    </m:oMathPara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78706A79-EE7A-BF62-4A91-09744A193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0695" y="1297497"/>
                  <a:ext cx="618720" cy="200058"/>
                </a:xfrm>
                <a:prstGeom prst="rect">
                  <a:avLst/>
                </a:prstGeom>
                <a:blipFill>
                  <a:blip r:embed="rId14"/>
                  <a:stretch>
                    <a:fillRect l="-4902" t="-3030" r="-1961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ABD798B4-D110-F21F-58D9-D86C16BBDE66}"/>
                    </a:ext>
                  </a:extLst>
                </p:cNvPr>
                <p:cNvSpPr txBox="1"/>
                <p:nvPr/>
              </p:nvSpPr>
              <p:spPr>
                <a:xfrm>
                  <a:off x="250548" y="3050518"/>
                  <a:ext cx="618720" cy="2000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=0.4</m:t>
                        </m:r>
                      </m:oMath>
                    </m:oMathPara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ABD798B4-D110-F21F-58D9-D86C16BBDE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548" y="3050518"/>
                  <a:ext cx="618720" cy="200058"/>
                </a:xfrm>
                <a:prstGeom prst="rect">
                  <a:avLst/>
                </a:prstGeom>
                <a:blipFill>
                  <a:blip r:embed="rId15"/>
                  <a:stretch>
                    <a:fillRect l="-4902" t="-3030" r="-1961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61B418A3-A838-0746-863A-D42BCC09378B}"/>
                    </a:ext>
                  </a:extLst>
                </p:cNvPr>
                <p:cNvSpPr txBox="1"/>
                <p:nvPr/>
              </p:nvSpPr>
              <p:spPr>
                <a:xfrm>
                  <a:off x="1861593" y="3044772"/>
                  <a:ext cx="618720" cy="2000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=0.5</m:t>
                        </m:r>
                      </m:oMath>
                    </m:oMathPara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61B418A3-A838-0746-863A-D42BCC0937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1593" y="3044772"/>
                  <a:ext cx="618720" cy="200058"/>
                </a:xfrm>
                <a:prstGeom prst="rect">
                  <a:avLst/>
                </a:prstGeom>
                <a:blipFill>
                  <a:blip r:embed="rId16"/>
                  <a:stretch>
                    <a:fillRect l="-4902" t="-3030" r="-1961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57617E69-06CD-DA3E-6C09-BB09AC3DA83C}"/>
                    </a:ext>
                  </a:extLst>
                </p:cNvPr>
                <p:cNvSpPr txBox="1"/>
                <p:nvPr/>
              </p:nvSpPr>
              <p:spPr>
                <a:xfrm>
                  <a:off x="3444306" y="3044267"/>
                  <a:ext cx="618720" cy="2000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=0.6</m:t>
                        </m:r>
                      </m:oMath>
                    </m:oMathPara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57617E69-06CD-DA3E-6C09-BB09AC3DA8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4306" y="3044267"/>
                  <a:ext cx="618720" cy="200058"/>
                </a:xfrm>
                <a:prstGeom prst="rect">
                  <a:avLst/>
                </a:prstGeom>
                <a:blipFill>
                  <a:blip r:embed="rId17"/>
                  <a:stretch>
                    <a:fillRect l="-4902" t="-3030" r="-1961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9CDBDBF9-3873-DB01-297B-08841F000E31}"/>
                    </a:ext>
                  </a:extLst>
                </p:cNvPr>
                <p:cNvSpPr txBox="1"/>
                <p:nvPr/>
              </p:nvSpPr>
              <p:spPr>
                <a:xfrm>
                  <a:off x="242737" y="4822016"/>
                  <a:ext cx="618720" cy="2000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=0.7</m:t>
                        </m:r>
                      </m:oMath>
                    </m:oMathPara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9CDBDBF9-3873-DB01-297B-08841F000E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737" y="4822016"/>
                  <a:ext cx="618720" cy="200058"/>
                </a:xfrm>
                <a:prstGeom prst="rect">
                  <a:avLst/>
                </a:prstGeom>
                <a:blipFill>
                  <a:blip r:embed="rId18"/>
                  <a:stretch>
                    <a:fillRect l="-4902" t="-6061" r="-1961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2B2C4880-AF50-7B7B-B90A-D0CCB4310EE2}"/>
                    </a:ext>
                  </a:extLst>
                </p:cNvPr>
                <p:cNvSpPr txBox="1"/>
                <p:nvPr/>
              </p:nvSpPr>
              <p:spPr>
                <a:xfrm>
                  <a:off x="1845284" y="4815665"/>
                  <a:ext cx="618720" cy="2000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=0.8</m:t>
                        </m:r>
                      </m:oMath>
                    </m:oMathPara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2B2C4880-AF50-7B7B-B90A-D0CCB4310E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284" y="4815665"/>
                  <a:ext cx="618720" cy="200058"/>
                </a:xfrm>
                <a:prstGeom prst="rect">
                  <a:avLst/>
                </a:prstGeom>
                <a:blipFill>
                  <a:blip r:embed="rId19"/>
                  <a:stretch>
                    <a:fillRect l="-4902" t="-6061" r="-1961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0F4E7FC3-5EE9-25CA-D98A-BBA869DBA7E5}"/>
                    </a:ext>
                  </a:extLst>
                </p:cNvPr>
                <p:cNvSpPr txBox="1"/>
                <p:nvPr/>
              </p:nvSpPr>
              <p:spPr>
                <a:xfrm>
                  <a:off x="3434415" y="4822015"/>
                  <a:ext cx="618720" cy="2000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=0.9</m:t>
                        </m:r>
                      </m:oMath>
                    </m:oMathPara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0F4E7FC3-5EE9-25CA-D98A-BBA869DBA7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4415" y="4822015"/>
                  <a:ext cx="618720" cy="200058"/>
                </a:xfrm>
                <a:prstGeom prst="rect">
                  <a:avLst/>
                </a:prstGeom>
                <a:blipFill>
                  <a:blip r:embed="rId20"/>
                  <a:stretch>
                    <a:fillRect l="-4854" t="-6061" r="-971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E9CE2078-AF29-C4E1-08F7-36C7632DADE3}"/>
              </a:ext>
            </a:extLst>
          </p:cNvPr>
          <p:cNvGrpSpPr/>
          <p:nvPr/>
        </p:nvGrpSpPr>
        <p:grpSpPr>
          <a:xfrm>
            <a:off x="923691" y="1478974"/>
            <a:ext cx="3883000" cy="3761586"/>
            <a:chOff x="234324" y="1295188"/>
            <a:chExt cx="3847178" cy="3726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C136E29A-4E25-F4C3-D86C-4244CD2D0393}"/>
                    </a:ext>
                  </a:extLst>
                </p:cNvPr>
                <p:cNvSpPr txBox="1"/>
                <p:nvPr/>
              </p:nvSpPr>
              <p:spPr>
                <a:xfrm>
                  <a:off x="234324" y="1317548"/>
                  <a:ext cx="630807" cy="2000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A300"/>
                            </a:solidFill>
                            <a:latin typeface="Cambria Math" panose="02040503050406030204" pitchFamily="18" charset="0"/>
                          </a:rPr>
                          <m:t>=0.9</m:t>
                        </m:r>
                      </m:oMath>
                    </m:oMathPara>
                  </a14:m>
                  <a:endParaRPr lang="en-US" sz="1200" dirty="0">
                    <a:solidFill>
                      <a:srgbClr val="00A300"/>
                    </a:solidFill>
                  </a:endParaRPr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C136E29A-4E25-F4C3-D86C-4244CD2D03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324" y="1317548"/>
                  <a:ext cx="630807" cy="200058"/>
                </a:xfrm>
                <a:prstGeom prst="rect">
                  <a:avLst/>
                </a:prstGeom>
                <a:blipFill>
                  <a:blip r:embed="rId21"/>
                  <a:stretch>
                    <a:fillRect l="-3846" t="-3030" r="-1923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CFFAFE6E-2B2A-C0FE-AF69-42142AA439CC}"/>
                    </a:ext>
                  </a:extLst>
                </p:cNvPr>
                <p:cNvSpPr txBox="1"/>
                <p:nvPr/>
              </p:nvSpPr>
              <p:spPr>
                <a:xfrm>
                  <a:off x="1875715" y="1295188"/>
                  <a:ext cx="630806" cy="20005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A300"/>
                            </a:solidFill>
                            <a:latin typeface="Cambria Math" panose="02040503050406030204" pitchFamily="18" charset="0"/>
                          </a:rPr>
                          <m:t>=0.8</m:t>
                        </m:r>
                      </m:oMath>
                    </m:oMathPara>
                  </a14:m>
                  <a:endParaRPr lang="en-US" sz="1200" dirty="0">
                    <a:solidFill>
                      <a:srgbClr val="00A300"/>
                    </a:solidFill>
                  </a:endParaRPr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CFFAFE6E-2B2A-C0FE-AF69-42142AA439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5" y="1295188"/>
                  <a:ext cx="630806" cy="200058"/>
                </a:xfrm>
                <a:prstGeom prst="rect">
                  <a:avLst/>
                </a:prstGeom>
                <a:blipFill>
                  <a:blip r:embed="rId22"/>
                  <a:stretch>
                    <a:fillRect l="-3810" t="-6061" r="-952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E981FAB6-753E-3CAF-0327-BFA3DC139B5E}"/>
                    </a:ext>
                  </a:extLst>
                </p:cNvPr>
                <p:cNvSpPr txBox="1"/>
                <p:nvPr/>
              </p:nvSpPr>
              <p:spPr>
                <a:xfrm>
                  <a:off x="3450695" y="1297497"/>
                  <a:ext cx="630807" cy="2000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A300"/>
                            </a:solidFill>
                            <a:latin typeface="Cambria Math" panose="02040503050406030204" pitchFamily="18" charset="0"/>
                          </a:rPr>
                          <m:t>=0.</m:t>
                        </m:r>
                        <m:r>
                          <a:rPr lang="en-US" sz="1200" b="0" i="0" smtClean="0">
                            <a:solidFill>
                              <a:srgbClr val="00A3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en-US" sz="1200" dirty="0">
                    <a:solidFill>
                      <a:srgbClr val="00A300"/>
                    </a:solidFill>
                  </a:endParaRP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E981FAB6-753E-3CAF-0327-BFA3DC139B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0695" y="1297497"/>
                  <a:ext cx="630807" cy="200058"/>
                </a:xfrm>
                <a:prstGeom prst="rect">
                  <a:avLst/>
                </a:prstGeom>
                <a:blipFill>
                  <a:blip r:embed="rId23"/>
                  <a:stretch>
                    <a:fillRect l="-3846" t="-3030" r="-1923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11DBCE85-EFD4-AC73-9320-C843A12163FE}"/>
                    </a:ext>
                  </a:extLst>
                </p:cNvPr>
                <p:cNvSpPr txBox="1"/>
                <p:nvPr/>
              </p:nvSpPr>
              <p:spPr>
                <a:xfrm>
                  <a:off x="250548" y="3056439"/>
                  <a:ext cx="630806" cy="2000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A300"/>
                            </a:solidFill>
                            <a:latin typeface="Cambria Math" panose="02040503050406030204" pitchFamily="18" charset="0"/>
                          </a:rPr>
                          <m:t>=0.6</m:t>
                        </m:r>
                      </m:oMath>
                    </m:oMathPara>
                  </a14:m>
                  <a:endParaRPr lang="en-US" sz="1200" dirty="0">
                    <a:solidFill>
                      <a:srgbClr val="00A300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11DBCE85-EFD4-AC73-9320-C843A12163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548" y="3056439"/>
                  <a:ext cx="630806" cy="200058"/>
                </a:xfrm>
                <a:prstGeom prst="rect">
                  <a:avLst/>
                </a:prstGeom>
                <a:blipFill>
                  <a:blip r:embed="rId24"/>
                  <a:stretch>
                    <a:fillRect l="-3810" t="-3030" r="-952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FA6C94C2-1BEF-24FE-A037-3BA03D909542}"/>
                    </a:ext>
                  </a:extLst>
                </p:cNvPr>
                <p:cNvSpPr txBox="1"/>
                <p:nvPr/>
              </p:nvSpPr>
              <p:spPr>
                <a:xfrm>
                  <a:off x="1861593" y="3050693"/>
                  <a:ext cx="630806" cy="2000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A300"/>
                            </a:solidFill>
                            <a:latin typeface="Cambria Math" panose="02040503050406030204" pitchFamily="18" charset="0"/>
                          </a:rPr>
                          <m:t>=0.5</m:t>
                        </m:r>
                      </m:oMath>
                    </m:oMathPara>
                  </a14:m>
                  <a:endParaRPr lang="en-US" sz="1200" dirty="0">
                    <a:solidFill>
                      <a:srgbClr val="00A300"/>
                    </a:solidFill>
                  </a:endParaRPr>
                </a:p>
              </p:txBody>
            </p:sp>
          </mc:Choice>
          <mc:Fallback xmlns="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FA6C94C2-1BEF-24FE-A037-3BA03D9095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1593" y="3050693"/>
                  <a:ext cx="630806" cy="200058"/>
                </a:xfrm>
                <a:prstGeom prst="rect">
                  <a:avLst/>
                </a:prstGeom>
                <a:blipFill>
                  <a:blip r:embed="rId25"/>
                  <a:stretch>
                    <a:fillRect l="-3846" t="-3030" r="-1923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5BB2CDDC-2257-6CB9-0E34-BEC673DDB260}"/>
                    </a:ext>
                  </a:extLst>
                </p:cNvPr>
                <p:cNvSpPr txBox="1"/>
                <p:nvPr/>
              </p:nvSpPr>
              <p:spPr>
                <a:xfrm>
                  <a:off x="3444306" y="3050188"/>
                  <a:ext cx="630806" cy="2000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A300"/>
                            </a:solidFill>
                            <a:latin typeface="Cambria Math" panose="02040503050406030204" pitchFamily="18" charset="0"/>
                          </a:rPr>
                          <m:t>=0.4</m:t>
                        </m:r>
                      </m:oMath>
                    </m:oMathPara>
                  </a14:m>
                  <a:endParaRPr lang="en-US" sz="1200" dirty="0">
                    <a:solidFill>
                      <a:srgbClr val="00A300"/>
                    </a:solidFill>
                  </a:endParaRPr>
                </a:p>
              </p:txBody>
            </p:sp>
          </mc:Choice>
          <mc:Fallback xmlns="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5BB2CDDC-2257-6CB9-0E34-BEC673DDB2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4306" y="3050188"/>
                  <a:ext cx="630806" cy="200058"/>
                </a:xfrm>
                <a:prstGeom prst="rect">
                  <a:avLst/>
                </a:prstGeom>
                <a:blipFill>
                  <a:blip r:embed="rId26"/>
                  <a:stretch>
                    <a:fillRect l="-3846" t="-3030" r="-1923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4FB5BAC6-2290-2C12-BDA5-4C74FD1DD410}"/>
                    </a:ext>
                  </a:extLst>
                </p:cNvPr>
                <p:cNvSpPr txBox="1"/>
                <p:nvPr/>
              </p:nvSpPr>
              <p:spPr>
                <a:xfrm>
                  <a:off x="242737" y="4822016"/>
                  <a:ext cx="630806" cy="2000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A300"/>
                            </a:solidFill>
                            <a:latin typeface="Cambria Math" panose="02040503050406030204" pitchFamily="18" charset="0"/>
                          </a:rPr>
                          <m:t>=0.3</m:t>
                        </m:r>
                      </m:oMath>
                    </m:oMathPara>
                  </a14:m>
                  <a:endParaRPr lang="en-US" sz="1200" dirty="0">
                    <a:solidFill>
                      <a:srgbClr val="00A300"/>
                    </a:solidFill>
                  </a:endParaRPr>
                </a:p>
              </p:txBody>
            </p:sp>
          </mc:Choice>
          <mc:Fallback xmlns=""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4FB5BAC6-2290-2C12-BDA5-4C74FD1DD4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737" y="4822016"/>
                  <a:ext cx="630806" cy="200058"/>
                </a:xfrm>
                <a:prstGeom prst="rect">
                  <a:avLst/>
                </a:prstGeom>
                <a:blipFill>
                  <a:blip r:embed="rId27"/>
                  <a:stretch>
                    <a:fillRect l="-3846" t="-6061" r="-1923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A49DBC8F-BE50-DEBC-BEB2-857CBD41286C}"/>
                    </a:ext>
                  </a:extLst>
                </p:cNvPr>
                <p:cNvSpPr txBox="1"/>
                <p:nvPr/>
              </p:nvSpPr>
              <p:spPr>
                <a:xfrm>
                  <a:off x="1845284" y="4815665"/>
                  <a:ext cx="630806" cy="2000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A300"/>
                            </a:solidFill>
                            <a:latin typeface="Cambria Math" panose="02040503050406030204" pitchFamily="18" charset="0"/>
                          </a:rPr>
                          <m:t>=0.2</m:t>
                        </m:r>
                      </m:oMath>
                    </m:oMathPara>
                  </a14:m>
                  <a:endParaRPr lang="en-US" sz="1200" dirty="0">
                    <a:solidFill>
                      <a:srgbClr val="00A300"/>
                    </a:solidFill>
                  </a:endParaRPr>
                </a:p>
              </p:txBody>
            </p:sp>
          </mc:Choice>
          <mc:Fallback xmlns="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A49DBC8F-BE50-DEBC-BEB2-857CBD4128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284" y="4815665"/>
                  <a:ext cx="630806" cy="200058"/>
                </a:xfrm>
                <a:prstGeom prst="rect">
                  <a:avLst/>
                </a:prstGeom>
                <a:blipFill>
                  <a:blip r:embed="rId28"/>
                  <a:stretch>
                    <a:fillRect l="-3810" t="-2941" r="-952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8AFE75CC-0C32-D0B1-C7C3-3558CA5B1B28}"/>
                    </a:ext>
                  </a:extLst>
                </p:cNvPr>
                <p:cNvSpPr txBox="1"/>
                <p:nvPr/>
              </p:nvSpPr>
              <p:spPr>
                <a:xfrm>
                  <a:off x="3434415" y="4822015"/>
                  <a:ext cx="630806" cy="2000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A3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A300"/>
                            </a:solidFill>
                            <a:latin typeface="Cambria Math" panose="02040503050406030204" pitchFamily="18" charset="0"/>
                          </a:rPr>
                          <m:t>=0.1</m:t>
                        </m:r>
                      </m:oMath>
                    </m:oMathPara>
                  </a14:m>
                  <a:endParaRPr lang="en-US" sz="1200" dirty="0">
                    <a:solidFill>
                      <a:srgbClr val="00A300"/>
                    </a:solidFill>
                  </a:endParaRPr>
                </a:p>
              </p:txBody>
            </p:sp>
          </mc:Choice>
          <mc:Fallback xmlns=""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8AFE75CC-0C32-D0B1-C7C3-3558CA5B1B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4415" y="4822015"/>
                  <a:ext cx="630806" cy="200058"/>
                </a:xfrm>
                <a:prstGeom prst="rect">
                  <a:avLst/>
                </a:prstGeom>
                <a:blipFill>
                  <a:blip r:embed="rId29"/>
                  <a:stretch>
                    <a:fillRect l="-3810" t="-6061" r="-952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CBFFE8DB-29EE-6630-4C00-7C09B5A8E4E9}"/>
              </a:ext>
            </a:extLst>
          </p:cNvPr>
          <p:cNvGrpSpPr/>
          <p:nvPr/>
        </p:nvGrpSpPr>
        <p:grpSpPr>
          <a:xfrm>
            <a:off x="7197458" y="1423296"/>
            <a:ext cx="4934564" cy="5421959"/>
            <a:chOff x="7123718" y="1408548"/>
            <a:chExt cx="4934564" cy="542195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670A787-3FE9-82FB-9C44-F71F5774A353}"/>
                </a:ext>
              </a:extLst>
            </p:cNvPr>
            <p:cNvGrpSpPr/>
            <p:nvPr/>
          </p:nvGrpSpPr>
          <p:grpSpPr>
            <a:xfrm>
              <a:off x="7314461" y="1634381"/>
              <a:ext cx="4743821" cy="5196126"/>
              <a:chOff x="6775959" y="1095289"/>
              <a:chExt cx="4842564" cy="530428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BB59321-CB03-5857-8C16-018EC0BAC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60681" y="2903095"/>
                <a:ext cx="1550248" cy="1691999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7E0EC1D-59F1-94D0-3E5C-FACC27BA3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790684" y="2916596"/>
                <a:ext cx="1550248" cy="1691999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17EA4BA-E588-06A8-1B6B-652A7700D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453990" y="2909289"/>
                <a:ext cx="1550248" cy="169199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BD35F81-E6F7-95EE-59B2-BC4EF1DB0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63386" y="4694873"/>
                <a:ext cx="1550248" cy="169199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878E5C45-02EF-37DC-7A15-B5F809CA7C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448922" y="4689866"/>
                <a:ext cx="1550248" cy="169199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50FB00F5-0869-90AC-076F-5AE7870583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790684" y="4707573"/>
                <a:ext cx="1550248" cy="1691999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175EA3F-B89F-FE6E-CB0D-FC6F5B12A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68275" y="1099828"/>
                <a:ext cx="1550248" cy="1691999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6390596-B7D7-8741-6B07-916968678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465408" y="1096920"/>
                <a:ext cx="1550248" cy="1691999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8AC99824-755D-DD9E-7AAA-69FBD8BC85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775959" y="1095289"/>
                <a:ext cx="1550248" cy="1691999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272ABE0-4A69-37FE-12A5-CC5E440ECB07}"/>
                </a:ext>
              </a:extLst>
            </p:cNvPr>
            <p:cNvGrpSpPr/>
            <p:nvPr/>
          </p:nvGrpSpPr>
          <p:grpSpPr>
            <a:xfrm>
              <a:off x="7138909" y="1408548"/>
              <a:ext cx="3854429" cy="3747115"/>
              <a:chOff x="6746796" y="1023935"/>
              <a:chExt cx="3934655" cy="382511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C1FD591E-905F-F64D-DC20-8EFFCC438508}"/>
                      </a:ext>
                    </a:extLst>
                  </p:cNvPr>
                  <p:cNvSpPr txBox="1"/>
                  <p:nvPr/>
                </p:nvSpPr>
                <p:spPr>
                  <a:xfrm>
                    <a:off x="6746796" y="1039283"/>
                    <a:ext cx="622006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=0.1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C1FD591E-905F-F64D-DC20-8EFFCC4385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46796" y="1039283"/>
                    <a:ext cx="622006" cy="20112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6000" t="-3125" r="-3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3A5D8E79-4132-1E5E-A672-EF95C3D2E381}"/>
                      </a:ext>
                    </a:extLst>
                  </p:cNvPr>
                  <p:cNvSpPr txBox="1"/>
                  <p:nvPr/>
                </p:nvSpPr>
                <p:spPr>
                  <a:xfrm>
                    <a:off x="8432638" y="1023935"/>
                    <a:ext cx="622006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=0.2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3A5D8E79-4132-1E5E-A672-EF95C3D2E3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32638" y="1023935"/>
                    <a:ext cx="622006" cy="201120"/>
                  </a:xfrm>
                  <a:prstGeom prst="rect">
                    <a:avLst/>
                  </a:prstGeom>
                  <a:blipFill>
                    <a:blip r:embed="rId39"/>
                    <a:stretch>
                      <a:fillRect l="-6000" t="-3030" r="-3000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A575242D-748D-DE76-102D-E7607D84CF10}"/>
                      </a:ext>
                    </a:extLst>
                  </p:cNvPr>
                  <p:cNvSpPr txBox="1"/>
                  <p:nvPr/>
                </p:nvSpPr>
                <p:spPr>
                  <a:xfrm>
                    <a:off x="10059446" y="1047830"/>
                    <a:ext cx="622005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=0.3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A575242D-748D-DE76-102D-E7607D84CF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59446" y="1047830"/>
                    <a:ext cx="622005" cy="20112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6061" t="-3030" r="-4040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9315F142-C1BB-FDFA-BB4D-E02038E11D97}"/>
                      </a:ext>
                    </a:extLst>
                  </p:cNvPr>
                  <p:cNvSpPr txBox="1"/>
                  <p:nvPr/>
                </p:nvSpPr>
                <p:spPr>
                  <a:xfrm>
                    <a:off x="6763021" y="2829405"/>
                    <a:ext cx="622006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=0.4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9315F142-C1BB-FDFA-BB4D-E02038E11D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3021" y="2829405"/>
                    <a:ext cx="622006" cy="201120"/>
                  </a:xfrm>
                  <a:prstGeom prst="rect">
                    <a:avLst/>
                  </a:prstGeom>
                  <a:blipFill>
                    <a:blip r:embed="rId40"/>
                    <a:stretch>
                      <a:fillRect l="-6000" t="-6250" r="-3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2163F2B2-7B14-EC22-397C-A8E6BFB65093}"/>
                      </a:ext>
                    </a:extLst>
                  </p:cNvPr>
                  <p:cNvSpPr txBox="1"/>
                  <p:nvPr/>
                </p:nvSpPr>
                <p:spPr>
                  <a:xfrm>
                    <a:off x="8418515" y="2843839"/>
                    <a:ext cx="622006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=0.5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2163F2B2-7B14-EC22-397C-A8E6BFB650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18515" y="2843839"/>
                    <a:ext cx="622006" cy="201120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6000" t="-3125" r="-3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8A7BD1E6-00B5-E9ED-F0EC-310179F398F9}"/>
                      </a:ext>
                    </a:extLst>
                  </p:cNvPr>
                  <p:cNvSpPr txBox="1"/>
                  <p:nvPr/>
                </p:nvSpPr>
                <p:spPr>
                  <a:xfrm>
                    <a:off x="10053056" y="2843901"/>
                    <a:ext cx="622006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=0.6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8A7BD1E6-00B5-E9ED-F0EC-310179F398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53056" y="2843901"/>
                    <a:ext cx="622006" cy="201120"/>
                  </a:xfrm>
                  <a:prstGeom prst="rect">
                    <a:avLst/>
                  </a:prstGeom>
                  <a:blipFill>
                    <a:blip r:embed="rId41"/>
                    <a:stretch>
                      <a:fillRect l="-6000" t="-3125" r="-3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FCC1D7A7-5345-82C7-F493-43D346B9F842}"/>
                      </a:ext>
                    </a:extLst>
                  </p:cNvPr>
                  <p:cNvSpPr txBox="1"/>
                  <p:nvPr/>
                </p:nvSpPr>
                <p:spPr>
                  <a:xfrm>
                    <a:off x="6755209" y="4647925"/>
                    <a:ext cx="622006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=0.7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FCC1D7A7-5345-82C7-F493-43D346B9F8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5209" y="4647925"/>
                    <a:ext cx="622006" cy="201120"/>
                  </a:xfrm>
                  <a:prstGeom prst="rect">
                    <a:avLst/>
                  </a:prstGeom>
                  <a:blipFill>
                    <a:blip r:embed="rId42"/>
                    <a:stretch>
                      <a:fillRect l="-6061" t="-3125" r="-404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BCDC7E12-0383-0983-3576-58CA7D6B2BC1}"/>
                      </a:ext>
                    </a:extLst>
                  </p:cNvPr>
                  <p:cNvSpPr txBox="1"/>
                  <p:nvPr/>
                </p:nvSpPr>
                <p:spPr>
                  <a:xfrm>
                    <a:off x="8402208" y="4641010"/>
                    <a:ext cx="622006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=0.8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BCDC7E12-0383-0983-3576-58CA7D6B2B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2208" y="4641010"/>
                    <a:ext cx="622006" cy="20112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6000" t="-6250" r="-3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AC690C02-19F9-C825-6DC7-89663AA7C0E7}"/>
                      </a:ext>
                    </a:extLst>
                  </p:cNvPr>
                  <p:cNvSpPr txBox="1"/>
                  <p:nvPr/>
                </p:nvSpPr>
                <p:spPr>
                  <a:xfrm>
                    <a:off x="10024864" y="4647926"/>
                    <a:ext cx="622006" cy="2011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=0.9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AC690C02-19F9-C825-6DC7-89663AA7C0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24864" y="4647926"/>
                    <a:ext cx="622006" cy="201120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6000" t="-3125" r="-3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BB217865-5521-606D-3744-FE2ACF06CE8A}"/>
                </a:ext>
              </a:extLst>
            </p:cNvPr>
            <p:cNvGrpSpPr/>
            <p:nvPr/>
          </p:nvGrpSpPr>
          <p:grpSpPr>
            <a:xfrm>
              <a:off x="7123718" y="1600876"/>
              <a:ext cx="3883000" cy="3767936"/>
              <a:chOff x="234324" y="1288897"/>
              <a:chExt cx="3847178" cy="37331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4" name="TextBox 183">
                    <a:extLst>
                      <a:ext uri="{FF2B5EF4-FFF2-40B4-BE49-F238E27FC236}">
                        <a16:creationId xmlns:a16="http://schemas.microsoft.com/office/drawing/2014/main" id="{889B18E7-C960-654F-95E6-C8A79FFC2CD6}"/>
                      </a:ext>
                    </a:extLst>
                  </p:cNvPr>
                  <p:cNvSpPr txBox="1"/>
                  <p:nvPr/>
                </p:nvSpPr>
                <p:spPr>
                  <a:xfrm>
                    <a:off x="234324" y="1317548"/>
                    <a:ext cx="630807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=0.9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4" name="TextBox 183">
                    <a:extLst>
                      <a:ext uri="{FF2B5EF4-FFF2-40B4-BE49-F238E27FC236}">
                        <a16:creationId xmlns:a16="http://schemas.microsoft.com/office/drawing/2014/main" id="{889B18E7-C960-654F-95E6-C8A79FFC2C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4324" y="1317548"/>
                    <a:ext cx="630807" cy="200058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846" t="-3030" r="-1923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5" name="TextBox 184">
                    <a:extLst>
                      <a:ext uri="{FF2B5EF4-FFF2-40B4-BE49-F238E27FC236}">
                        <a16:creationId xmlns:a16="http://schemas.microsoft.com/office/drawing/2014/main" id="{FB53F995-2DA5-C6CD-2432-9C4A3FAB0AC3}"/>
                      </a:ext>
                    </a:extLst>
                  </p:cNvPr>
                  <p:cNvSpPr txBox="1"/>
                  <p:nvPr/>
                </p:nvSpPr>
                <p:spPr>
                  <a:xfrm>
                    <a:off x="1875715" y="1288897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=0.8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5" name="TextBox 184">
                    <a:extLst>
                      <a:ext uri="{FF2B5EF4-FFF2-40B4-BE49-F238E27FC236}">
                        <a16:creationId xmlns:a16="http://schemas.microsoft.com/office/drawing/2014/main" id="{FB53F995-2DA5-C6CD-2432-9C4A3FAB0AC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5715" y="1288897"/>
                    <a:ext cx="630806" cy="200058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 l="-3810" t="-3030" r="-952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510380EA-D4EC-55E2-AB3C-566E1F57FB8F}"/>
                      </a:ext>
                    </a:extLst>
                  </p:cNvPr>
                  <p:cNvSpPr txBox="1"/>
                  <p:nvPr/>
                </p:nvSpPr>
                <p:spPr>
                  <a:xfrm>
                    <a:off x="3450695" y="1303789"/>
                    <a:ext cx="630807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</m:t>
                          </m:r>
                          <m:r>
                            <a:rPr lang="en-US" sz="1200" b="0" i="0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510380EA-D4EC-55E2-AB3C-566E1F57FB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50695" y="1303789"/>
                    <a:ext cx="630807" cy="200058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 l="-3810" t="-2941" r="-952"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2DB87AFD-1FE1-A91C-CE56-BD0BBD21ADCB}"/>
                      </a:ext>
                    </a:extLst>
                  </p:cNvPr>
                  <p:cNvSpPr txBox="1"/>
                  <p:nvPr/>
                </p:nvSpPr>
                <p:spPr>
                  <a:xfrm>
                    <a:off x="250548" y="3056439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=0.6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2DB87AFD-1FE1-A91C-CE56-BD0BBD21ADC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0548" y="3056439"/>
                    <a:ext cx="630806" cy="200058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 l="-3810" t="-6061" r="-952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8" name="TextBox 187">
                    <a:extLst>
                      <a:ext uri="{FF2B5EF4-FFF2-40B4-BE49-F238E27FC236}">
                        <a16:creationId xmlns:a16="http://schemas.microsoft.com/office/drawing/2014/main" id="{34FEDFF4-E118-CB3F-3244-F66E76384D47}"/>
                      </a:ext>
                    </a:extLst>
                  </p:cNvPr>
                  <p:cNvSpPr txBox="1"/>
                  <p:nvPr/>
                </p:nvSpPr>
                <p:spPr>
                  <a:xfrm>
                    <a:off x="1861593" y="3050693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=0.5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8" name="TextBox 187">
                    <a:extLst>
                      <a:ext uri="{FF2B5EF4-FFF2-40B4-BE49-F238E27FC236}">
                        <a16:creationId xmlns:a16="http://schemas.microsoft.com/office/drawing/2014/main" id="{34FEDFF4-E118-CB3F-3244-F66E76384D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61593" y="3050693"/>
                    <a:ext cx="630806" cy="20005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3810" t="-6061" r="-1905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9" name="TextBox 188">
                    <a:extLst>
                      <a:ext uri="{FF2B5EF4-FFF2-40B4-BE49-F238E27FC236}">
                        <a16:creationId xmlns:a16="http://schemas.microsoft.com/office/drawing/2014/main" id="{EAE34EE6-F665-1D71-109B-06B0A2E7C63A}"/>
                      </a:ext>
                    </a:extLst>
                  </p:cNvPr>
                  <p:cNvSpPr txBox="1"/>
                  <p:nvPr/>
                </p:nvSpPr>
                <p:spPr>
                  <a:xfrm>
                    <a:off x="3444306" y="3050188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=0.4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9" name="TextBox 188">
                    <a:extLst>
                      <a:ext uri="{FF2B5EF4-FFF2-40B4-BE49-F238E27FC236}">
                        <a16:creationId xmlns:a16="http://schemas.microsoft.com/office/drawing/2014/main" id="{EAE34EE6-F665-1D71-109B-06B0A2E7C6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44306" y="3050188"/>
                    <a:ext cx="630806" cy="20005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3810" t="-6061" r="-952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0" name="TextBox 189">
                    <a:extLst>
                      <a:ext uri="{FF2B5EF4-FFF2-40B4-BE49-F238E27FC236}">
                        <a16:creationId xmlns:a16="http://schemas.microsoft.com/office/drawing/2014/main" id="{7C144404-4503-F452-C917-E656A6A83E27}"/>
                      </a:ext>
                    </a:extLst>
                  </p:cNvPr>
                  <p:cNvSpPr txBox="1"/>
                  <p:nvPr/>
                </p:nvSpPr>
                <p:spPr>
                  <a:xfrm>
                    <a:off x="242737" y="4822016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=0.3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0" name="TextBox 189">
                    <a:extLst>
                      <a:ext uri="{FF2B5EF4-FFF2-40B4-BE49-F238E27FC236}">
                        <a16:creationId xmlns:a16="http://schemas.microsoft.com/office/drawing/2014/main" id="{7C144404-4503-F452-C917-E656A6A83E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2737" y="4822016"/>
                    <a:ext cx="630806" cy="200058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 l="-3810" t="-3030" r="-952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1" name="TextBox 190">
                    <a:extLst>
                      <a:ext uri="{FF2B5EF4-FFF2-40B4-BE49-F238E27FC236}">
                        <a16:creationId xmlns:a16="http://schemas.microsoft.com/office/drawing/2014/main" id="{84B58B0C-81F2-353B-2877-42F5E7254910}"/>
                      </a:ext>
                    </a:extLst>
                  </p:cNvPr>
                  <p:cNvSpPr txBox="1"/>
                  <p:nvPr/>
                </p:nvSpPr>
                <p:spPr>
                  <a:xfrm>
                    <a:off x="1845284" y="4815665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=0.2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1" name="TextBox 190">
                    <a:extLst>
                      <a:ext uri="{FF2B5EF4-FFF2-40B4-BE49-F238E27FC236}">
                        <a16:creationId xmlns:a16="http://schemas.microsoft.com/office/drawing/2014/main" id="{84B58B0C-81F2-353B-2877-42F5E72549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45284" y="4815665"/>
                    <a:ext cx="630806" cy="200058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 l="-3810" t="-3030" r="-952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1E3FAA61-BF09-C1D2-A02A-C918B4B2EA91}"/>
                      </a:ext>
                    </a:extLst>
                  </p:cNvPr>
                  <p:cNvSpPr txBox="1"/>
                  <p:nvPr/>
                </p:nvSpPr>
                <p:spPr>
                  <a:xfrm>
                    <a:off x="3434415" y="4822015"/>
                    <a:ext cx="630806" cy="20005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A3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A300"/>
                              </a:solidFill>
                              <a:latin typeface="Cambria Math" panose="02040503050406030204" pitchFamily="18" charset="0"/>
                            </a:rPr>
                            <m:t>=0.1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00A3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1E3FAA61-BF09-C1D2-A02A-C918B4B2EA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34415" y="4822015"/>
                    <a:ext cx="630806" cy="200058"/>
                  </a:xfrm>
                  <a:prstGeom prst="rect">
                    <a:avLst/>
                  </a:prstGeom>
                  <a:blipFill>
                    <a:blip r:embed="rId51"/>
                    <a:stretch>
                      <a:fillRect l="-3846" t="-3030" r="-1923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47A08E65-B139-F946-40C8-668D68E4B38B}"/>
              </a:ext>
            </a:extLst>
          </p:cNvPr>
          <p:cNvGrpSpPr/>
          <p:nvPr/>
        </p:nvGrpSpPr>
        <p:grpSpPr>
          <a:xfrm>
            <a:off x="4891762" y="1422219"/>
            <a:ext cx="2333419" cy="1787955"/>
            <a:chOff x="4891762" y="1422219"/>
            <a:chExt cx="2333419" cy="1787955"/>
          </a:xfrm>
        </p:grpSpPr>
        <p:sp>
          <p:nvSpPr>
            <p:cNvPr id="203" name="Right Brace 202">
              <a:extLst>
                <a:ext uri="{FF2B5EF4-FFF2-40B4-BE49-F238E27FC236}">
                  <a16:creationId xmlns:a16="http://schemas.microsoft.com/office/drawing/2014/main" id="{4BBAFC4C-F308-B09A-AB10-7AF03EC0D8CD}"/>
                </a:ext>
              </a:extLst>
            </p:cNvPr>
            <p:cNvSpPr/>
            <p:nvPr/>
          </p:nvSpPr>
          <p:spPr>
            <a:xfrm>
              <a:off x="4891762" y="1637471"/>
              <a:ext cx="200365" cy="1572703"/>
            </a:xfrm>
            <a:prstGeom prst="rightBrace">
              <a:avLst>
                <a:gd name="adj1" fmla="val 39152"/>
                <a:gd name="adj2" fmla="val 50000"/>
              </a:avLst>
            </a:prstGeom>
            <a:ln>
              <a:solidFill>
                <a:srgbClr val="00A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2" name="Right Brace 211">
              <a:extLst>
                <a:ext uri="{FF2B5EF4-FFF2-40B4-BE49-F238E27FC236}">
                  <a16:creationId xmlns:a16="http://schemas.microsoft.com/office/drawing/2014/main" id="{B58930FF-8A38-CBE2-D19A-A9904B7F3E51}"/>
                </a:ext>
              </a:extLst>
            </p:cNvPr>
            <p:cNvSpPr/>
            <p:nvPr/>
          </p:nvSpPr>
          <p:spPr>
            <a:xfrm flipH="1">
              <a:off x="7024816" y="1422219"/>
              <a:ext cx="200365" cy="1572703"/>
            </a:xfrm>
            <a:prstGeom prst="rightBrace">
              <a:avLst>
                <a:gd name="adj1" fmla="val 39152"/>
                <a:gd name="adj2" fmla="val 50000"/>
              </a:avLst>
            </a:prstGeom>
            <a:ln>
              <a:solidFill>
                <a:srgbClr val="00A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57FDA189-5037-9910-0078-694347AF5727}"/>
                </a:ext>
              </a:extLst>
            </p:cNvPr>
            <p:cNvSpPr txBox="1"/>
            <p:nvPr/>
          </p:nvSpPr>
          <p:spPr>
            <a:xfrm>
              <a:off x="5366883" y="2095245"/>
              <a:ext cx="132601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rgbClr val="00A300"/>
                  </a:solidFill>
                </a:rPr>
                <a:t>Only phase B percolates</a:t>
              </a:r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9A475BCF-ABBB-9015-070A-9A956EA4DB8A}"/>
              </a:ext>
            </a:extLst>
          </p:cNvPr>
          <p:cNvGrpSpPr/>
          <p:nvPr/>
        </p:nvGrpSpPr>
        <p:grpSpPr>
          <a:xfrm>
            <a:off x="4896834" y="4940129"/>
            <a:ext cx="2348482" cy="1821996"/>
            <a:chOff x="4896834" y="4940129"/>
            <a:chExt cx="2348482" cy="1821996"/>
          </a:xfrm>
        </p:grpSpPr>
        <p:sp>
          <p:nvSpPr>
            <p:cNvPr id="205" name="Right Brace 204">
              <a:extLst>
                <a:ext uri="{FF2B5EF4-FFF2-40B4-BE49-F238E27FC236}">
                  <a16:creationId xmlns:a16="http://schemas.microsoft.com/office/drawing/2014/main" id="{1BD479FD-1EFC-8FAF-0C82-E61BA9A7E147}"/>
                </a:ext>
              </a:extLst>
            </p:cNvPr>
            <p:cNvSpPr/>
            <p:nvPr/>
          </p:nvSpPr>
          <p:spPr>
            <a:xfrm>
              <a:off x="4896834" y="5189422"/>
              <a:ext cx="200365" cy="1572703"/>
            </a:xfrm>
            <a:prstGeom prst="rightBrace">
              <a:avLst>
                <a:gd name="adj1" fmla="val 39152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rgbClr val="FF0000"/>
                </a:solidFill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0D610A97-3A34-B87F-7A14-F031A2D15B71}"/>
                </a:ext>
              </a:extLst>
            </p:cNvPr>
            <p:cNvSpPr txBox="1"/>
            <p:nvPr/>
          </p:nvSpPr>
          <p:spPr>
            <a:xfrm>
              <a:off x="5383313" y="5556500"/>
              <a:ext cx="13427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rgbClr val="FF0000"/>
                  </a:solidFill>
                </a:rPr>
                <a:t>Only phase A percolates</a:t>
              </a:r>
            </a:p>
          </p:txBody>
        </p:sp>
        <p:sp>
          <p:nvSpPr>
            <p:cNvPr id="214" name="Right Brace 213">
              <a:extLst>
                <a:ext uri="{FF2B5EF4-FFF2-40B4-BE49-F238E27FC236}">
                  <a16:creationId xmlns:a16="http://schemas.microsoft.com/office/drawing/2014/main" id="{A2F454CB-3649-521B-AD97-AC11A0C32E62}"/>
                </a:ext>
              </a:extLst>
            </p:cNvPr>
            <p:cNvSpPr/>
            <p:nvPr/>
          </p:nvSpPr>
          <p:spPr>
            <a:xfrm flipH="1">
              <a:off x="7044951" y="4940129"/>
              <a:ext cx="200365" cy="1572703"/>
            </a:xfrm>
            <a:prstGeom prst="rightBrace">
              <a:avLst>
                <a:gd name="adj1" fmla="val 39152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rgbClr val="FF0000"/>
                </a:solidFill>
              </a:endParaRP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2A24009E-D27D-65A3-4B15-8C037DB049F0}"/>
              </a:ext>
            </a:extLst>
          </p:cNvPr>
          <p:cNvGrpSpPr/>
          <p:nvPr/>
        </p:nvGrpSpPr>
        <p:grpSpPr>
          <a:xfrm>
            <a:off x="4871470" y="3120567"/>
            <a:ext cx="2391900" cy="1867765"/>
            <a:chOff x="4871470" y="3120567"/>
            <a:chExt cx="2391900" cy="1867765"/>
          </a:xfrm>
        </p:grpSpPr>
        <p:sp>
          <p:nvSpPr>
            <p:cNvPr id="207" name="Right Brace 206">
              <a:extLst>
                <a:ext uri="{FF2B5EF4-FFF2-40B4-BE49-F238E27FC236}">
                  <a16:creationId xmlns:a16="http://schemas.microsoft.com/office/drawing/2014/main" id="{1B6E422A-9014-66C4-3F9F-BC0D1C1905B8}"/>
                </a:ext>
              </a:extLst>
            </p:cNvPr>
            <p:cNvSpPr/>
            <p:nvPr/>
          </p:nvSpPr>
          <p:spPr>
            <a:xfrm>
              <a:off x="4871470" y="3415629"/>
              <a:ext cx="200365" cy="1572703"/>
            </a:xfrm>
            <a:prstGeom prst="rightBrace">
              <a:avLst>
                <a:gd name="adj1" fmla="val 39152"/>
                <a:gd name="adj2" fmla="val 50000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44A151F6-5BBE-36AB-D7AE-0024AF39318A}"/>
                </a:ext>
              </a:extLst>
            </p:cNvPr>
            <p:cNvSpPr txBox="1"/>
            <p:nvPr/>
          </p:nvSpPr>
          <p:spPr>
            <a:xfrm>
              <a:off x="4983396" y="4315202"/>
              <a:ext cx="164581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bg1">
                      <a:lumMod val="65000"/>
                    </a:schemeClr>
                  </a:solidFill>
                </a:rPr>
                <a:t>2D: No phase percolates</a:t>
              </a:r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7773515F-26F8-544E-A9F4-478F603E5F43}"/>
                </a:ext>
              </a:extLst>
            </p:cNvPr>
            <p:cNvGrpSpPr/>
            <p:nvPr/>
          </p:nvGrpSpPr>
          <p:grpSpPr>
            <a:xfrm>
              <a:off x="5973384" y="3120567"/>
              <a:ext cx="1289986" cy="1572703"/>
              <a:chOff x="5899644" y="3113193"/>
              <a:chExt cx="1289986" cy="1572703"/>
            </a:xfrm>
          </p:grpSpPr>
          <p:sp>
            <p:nvSpPr>
              <p:cNvPr id="216" name="Right Brace 215">
                <a:extLst>
                  <a:ext uri="{FF2B5EF4-FFF2-40B4-BE49-F238E27FC236}">
                    <a16:creationId xmlns:a16="http://schemas.microsoft.com/office/drawing/2014/main" id="{DB449EA5-3AEE-108D-DB0B-E561003BE5A6}"/>
                  </a:ext>
                </a:extLst>
              </p:cNvPr>
              <p:cNvSpPr/>
              <p:nvPr/>
            </p:nvSpPr>
            <p:spPr>
              <a:xfrm flipH="1">
                <a:off x="6989265" y="3113193"/>
                <a:ext cx="200365" cy="1572703"/>
              </a:xfrm>
              <a:prstGeom prst="rightBrace">
                <a:avLst>
                  <a:gd name="adj1" fmla="val 39152"/>
                  <a:gd name="adj2" fmla="val 50000"/>
                </a:avLst>
              </a:prstGeom>
              <a:ln>
                <a:gradFill>
                  <a:gsLst>
                    <a:gs pos="0">
                      <a:srgbClr val="00A300"/>
                    </a:gs>
                    <a:gs pos="100000">
                      <a:srgbClr val="FF000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53905B8E-D00D-99AE-4914-498FFDEADC58}"/>
                  </a:ext>
                </a:extLst>
              </p:cNvPr>
              <p:cNvSpPr txBox="1"/>
              <p:nvPr/>
            </p:nvSpPr>
            <p:spPr>
              <a:xfrm>
                <a:off x="5899644" y="3427191"/>
                <a:ext cx="1134503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500" b="1" dirty="0">
                    <a:solidFill>
                      <a:schemeClr val="bg1"/>
                    </a:solidFill>
                  </a:rPr>
                  <a:t>3D:Both phases percolate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940A16-C808-C0D0-A231-F7FEB55D188E}"/>
                  </a:ext>
                </a:extLst>
              </p:cNvPr>
              <p:cNvSpPr txBox="1"/>
              <p:nvPr/>
            </p:nvSpPr>
            <p:spPr>
              <a:xfrm>
                <a:off x="39624" y="783350"/>
                <a:ext cx="28590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2D: </a:t>
                </a:r>
                <a:r>
                  <a:rPr lang="en-US" sz="1400" dirty="0">
                    <a:solidFill>
                      <a:schemeClr val="bg1"/>
                    </a:solidFill>
                  </a:rPr>
                  <a:t>Hexagonal Lattice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=0.6527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940A16-C808-C0D0-A231-F7FEB55D1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" y="783350"/>
                <a:ext cx="2859081" cy="523220"/>
              </a:xfrm>
              <a:prstGeom prst="rect">
                <a:avLst/>
              </a:prstGeom>
              <a:blipFill>
                <a:blip r:embed="rId52"/>
                <a:stretch>
                  <a:fillRect l="-640" t="-2353" b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93C8E2-45E2-3727-D388-9B14C9BC50E6}"/>
                  </a:ext>
                </a:extLst>
              </p:cNvPr>
              <p:cNvSpPr txBox="1"/>
              <p:nvPr/>
            </p:nvSpPr>
            <p:spPr>
              <a:xfrm>
                <a:off x="7186110" y="785385"/>
                <a:ext cx="28590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3D: </a:t>
                </a:r>
                <a:r>
                  <a:rPr lang="en-US" sz="1400" dirty="0">
                    <a:solidFill>
                      <a:schemeClr val="bg1"/>
                    </a:solidFill>
                  </a:rPr>
                  <a:t>Diamond Lattice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=0.389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93C8E2-45E2-3727-D388-9B14C9BC5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110" y="785385"/>
                <a:ext cx="2859081" cy="523220"/>
              </a:xfrm>
              <a:prstGeom prst="rect">
                <a:avLst/>
              </a:prstGeom>
              <a:blipFill>
                <a:blip r:embed="rId53"/>
                <a:stretch>
                  <a:fillRect l="-640" t="-2326"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8F6339BF-DB4F-CF4A-09F3-9010AEFAC060}"/>
              </a:ext>
            </a:extLst>
          </p:cNvPr>
          <p:cNvGrpSpPr/>
          <p:nvPr/>
        </p:nvGrpSpPr>
        <p:grpSpPr>
          <a:xfrm>
            <a:off x="3121395" y="861000"/>
            <a:ext cx="9242055" cy="488430"/>
            <a:chOff x="3121395" y="861000"/>
            <a:chExt cx="9242055" cy="4884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A8F045E-B33D-9278-7FE8-8B6D6EAFF221}"/>
                    </a:ext>
                  </a:extLst>
                </p:cNvPr>
                <p:cNvSpPr txBox="1"/>
                <p:nvPr/>
              </p:nvSpPr>
              <p:spPr>
                <a:xfrm>
                  <a:off x="3121395" y="861000"/>
                  <a:ext cx="187054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FFFF00"/>
                      </a:solidFill>
                    </a:rPr>
                    <a:t>2D: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&gt;0.5</m:t>
                      </m:r>
                    </m:oMath>
                  </a14:m>
                  <a:endParaRPr lang="en-US" sz="2400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A8F045E-B33D-9278-7FE8-8B6D6EAFF2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1395" y="861000"/>
                  <a:ext cx="1870549" cy="461665"/>
                </a:xfrm>
                <a:prstGeom prst="rect">
                  <a:avLst/>
                </a:prstGeom>
                <a:blipFill>
                  <a:blip r:embed="rId54"/>
                  <a:stretch>
                    <a:fillRect l="-4886" t="-1052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5BC50B8-BA79-DAEA-901E-2D78A1701CEF}"/>
                    </a:ext>
                  </a:extLst>
                </p:cNvPr>
                <p:cNvSpPr txBox="1"/>
                <p:nvPr/>
              </p:nvSpPr>
              <p:spPr>
                <a:xfrm>
                  <a:off x="10173794" y="887765"/>
                  <a:ext cx="2189656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FFFF00"/>
                      </a:solidFill>
                    </a:rPr>
                    <a:t>3D: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&lt;0.5</m:t>
                      </m:r>
                    </m:oMath>
                  </a14:m>
                  <a:endParaRPr lang="en-US" sz="2400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5BC50B8-BA79-DAEA-901E-2D78A1701C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73794" y="887765"/>
                  <a:ext cx="2189656" cy="461665"/>
                </a:xfrm>
                <a:prstGeom prst="rect">
                  <a:avLst/>
                </a:prstGeom>
                <a:blipFill>
                  <a:blip r:embed="rId55"/>
                  <a:stretch>
                    <a:fillRect l="-4457" t="-10667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2334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E40B3-B531-A8AE-9B2A-A6F532150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B2F61-5088-F0F2-36A0-0392036E02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379" y="1609470"/>
            <a:ext cx="1759768" cy="502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13183E-8F54-1C8C-BB24-E58A73BF8C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04" y="1620495"/>
            <a:ext cx="1759768" cy="5022000"/>
          </a:xfrm>
          <a:prstGeom prst="rect">
            <a:avLst/>
          </a:prstGeom>
        </p:spPr>
      </p:pic>
      <p:pic>
        <p:nvPicPr>
          <p:cNvPr id="74" name="Picture 73" descr="A blue and yellow graph&#10;&#10;AI-generated content may be incorrect.">
            <a:extLst>
              <a:ext uri="{FF2B5EF4-FFF2-40B4-BE49-F238E27FC236}">
                <a16:creationId xmlns:a16="http://schemas.microsoft.com/office/drawing/2014/main" id="{BE33B06D-54DD-AEDD-0A00-98A3F7847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85" y="1528960"/>
            <a:ext cx="3347829" cy="133212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CB3F3F6-0F10-7645-051B-0C567F10824A}"/>
              </a:ext>
            </a:extLst>
          </p:cNvPr>
          <p:cNvSpPr/>
          <p:nvPr/>
        </p:nvSpPr>
        <p:spPr>
          <a:xfrm>
            <a:off x="10065756" y="1540816"/>
            <a:ext cx="117504" cy="520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9A3D80-00F0-7B02-D97A-263A461A0221}"/>
              </a:ext>
            </a:extLst>
          </p:cNvPr>
          <p:cNvGrpSpPr>
            <a:grpSpLocks noChangeAspect="1"/>
          </p:cNvGrpSpPr>
          <p:nvPr/>
        </p:nvGrpSpPr>
        <p:grpSpPr>
          <a:xfrm>
            <a:off x="5285818" y="6232558"/>
            <a:ext cx="1768162" cy="625441"/>
            <a:chOff x="7048500" y="1131279"/>
            <a:chExt cx="5791200" cy="20484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944E6D-02A2-901F-6B24-E1CD366D4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8500" y="1131279"/>
              <a:ext cx="5791200" cy="204848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C20D3C-418D-09B6-4CFC-A59C35C0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0424" y="1835150"/>
              <a:ext cx="566953" cy="58187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1A5317D-1080-F64E-9E16-1D44F1AE9E42}"/>
              </a:ext>
            </a:extLst>
          </p:cNvPr>
          <p:cNvSpPr txBox="1"/>
          <p:nvPr/>
        </p:nvSpPr>
        <p:spPr>
          <a:xfrm>
            <a:off x="66740" y="95875"/>
            <a:ext cx="4759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Stable Drainage </a:t>
            </a:r>
            <a:r>
              <a:rPr lang="en-US" sz="3600" b="1" dirty="0">
                <a:solidFill>
                  <a:srgbClr val="FF6600"/>
                </a:solidFill>
              </a:rPr>
              <a:t>in 3D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187C8C-7F7F-7CB6-A08B-0AE18BDF6091}"/>
                  </a:ext>
                </a:extLst>
              </p:cNvPr>
              <p:cNvSpPr txBox="1"/>
              <p:nvPr/>
            </p:nvSpPr>
            <p:spPr>
              <a:xfrm>
                <a:off x="108297" y="686938"/>
                <a:ext cx="285908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Invasion-Percolation Model</a:t>
                </a:r>
              </a:p>
              <a:p>
                <a:r>
                  <a:rPr lang="en-US" sz="1400" dirty="0"/>
                  <a:t>Pore network : Diamond Lattice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=0.389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187C8C-7F7F-7CB6-A08B-0AE18BDF6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97" y="686938"/>
                <a:ext cx="2859081" cy="738664"/>
              </a:xfrm>
              <a:prstGeom prst="rect">
                <a:avLst/>
              </a:prstGeom>
              <a:blipFill>
                <a:blip r:embed="rId7"/>
                <a:stretch>
                  <a:fillRect l="-640" t="-1653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05E65D24-4A38-E088-929C-940824D705F6}"/>
              </a:ext>
            </a:extLst>
          </p:cNvPr>
          <p:cNvGrpSpPr/>
          <p:nvPr/>
        </p:nvGrpSpPr>
        <p:grpSpPr>
          <a:xfrm>
            <a:off x="8351304" y="1595095"/>
            <a:ext cx="1730962" cy="890974"/>
            <a:chOff x="607803" y="1835999"/>
            <a:chExt cx="1730962" cy="89097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DF793D7-47F4-001B-EA2F-2BDE038B24BA}"/>
                </a:ext>
              </a:extLst>
            </p:cNvPr>
            <p:cNvCxnSpPr/>
            <p:nvPr/>
          </p:nvCxnSpPr>
          <p:spPr>
            <a:xfrm flipV="1">
              <a:off x="607803" y="1836000"/>
              <a:ext cx="973582" cy="396688"/>
            </a:xfrm>
            <a:prstGeom prst="line">
              <a:avLst/>
            </a:prstGeom>
            <a:ln>
              <a:solidFill>
                <a:srgbClr val="CEDED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68B00A2-89E6-1727-7B8C-D390BD437FD4}"/>
                </a:ext>
              </a:extLst>
            </p:cNvPr>
            <p:cNvCxnSpPr/>
            <p:nvPr/>
          </p:nvCxnSpPr>
          <p:spPr>
            <a:xfrm flipV="1">
              <a:off x="1365183" y="2324969"/>
              <a:ext cx="973582" cy="396688"/>
            </a:xfrm>
            <a:prstGeom prst="line">
              <a:avLst/>
            </a:prstGeom>
            <a:ln>
              <a:solidFill>
                <a:srgbClr val="CEDED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7BBE989-0954-0EA7-9A49-FD95EC30B8C9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581384" y="1835999"/>
              <a:ext cx="753264" cy="504000"/>
            </a:xfrm>
            <a:prstGeom prst="line">
              <a:avLst/>
            </a:prstGeom>
            <a:ln>
              <a:solidFill>
                <a:srgbClr val="CEDED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4320736-F90A-80F5-756D-CE95A5B87E6A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11178" y="2222973"/>
              <a:ext cx="753264" cy="504000"/>
            </a:xfrm>
            <a:prstGeom prst="line">
              <a:avLst/>
            </a:prstGeom>
            <a:ln>
              <a:solidFill>
                <a:srgbClr val="CEDED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E97745-3342-6207-AAEC-860D868BA9A9}"/>
              </a:ext>
            </a:extLst>
          </p:cNvPr>
          <p:cNvGrpSpPr/>
          <p:nvPr/>
        </p:nvGrpSpPr>
        <p:grpSpPr>
          <a:xfrm>
            <a:off x="7429288" y="1403845"/>
            <a:ext cx="3137321" cy="5119267"/>
            <a:chOff x="-393954" y="1628801"/>
            <a:chExt cx="3137321" cy="5119267"/>
          </a:xfrm>
        </p:grpSpPr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8D18E93C-D5E0-E33A-3C47-CAA19094EAD8}"/>
                </a:ext>
              </a:extLst>
            </p:cNvPr>
            <p:cNvSpPr/>
            <p:nvPr/>
          </p:nvSpPr>
          <p:spPr>
            <a:xfrm>
              <a:off x="1208006" y="1885207"/>
              <a:ext cx="252000" cy="288000"/>
            </a:xfrm>
            <a:prstGeom prst="downArrow">
              <a:avLst/>
            </a:prstGeom>
            <a:solidFill>
              <a:srgbClr val="CEDED7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3FAF6626-8441-0DCB-4FBD-1FC5BDE8CA07}"/>
                </a:ext>
              </a:extLst>
            </p:cNvPr>
            <p:cNvSpPr/>
            <p:nvPr/>
          </p:nvSpPr>
          <p:spPr>
            <a:xfrm>
              <a:off x="607803" y="6347505"/>
              <a:ext cx="252000" cy="288000"/>
            </a:xfrm>
            <a:prstGeom prst="downArrow">
              <a:avLst/>
            </a:prstGeom>
            <a:solidFill>
              <a:srgbClr val="3C6699"/>
            </a:solidFill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1F9C28-906F-2E2D-6041-ACD3396BF218}"/>
                </a:ext>
              </a:extLst>
            </p:cNvPr>
            <p:cNvSpPr txBox="1"/>
            <p:nvPr/>
          </p:nvSpPr>
          <p:spPr>
            <a:xfrm>
              <a:off x="-393954" y="6286403"/>
              <a:ext cx="1164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Wetting phase: heavier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7A543A5-FB90-6A9E-A0EF-508AB2573554}"/>
                </a:ext>
              </a:extLst>
            </p:cNvPr>
            <p:cNvGrpSpPr/>
            <p:nvPr/>
          </p:nvGrpSpPr>
          <p:grpSpPr>
            <a:xfrm>
              <a:off x="2512522" y="2240750"/>
              <a:ext cx="230845" cy="427116"/>
              <a:chOff x="3745448" y="1718759"/>
              <a:chExt cx="230845" cy="427116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9CF65EF1-BFC8-6835-6DF4-DCC3719C0D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5448" y="1718759"/>
                <a:ext cx="0" cy="4271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695C1FC7-1B64-5396-FC33-363862D850D9}"/>
                      </a:ext>
                    </a:extLst>
                  </p:cNvPr>
                  <p:cNvSpPr txBox="1"/>
                  <p:nvPr/>
                </p:nvSpPr>
                <p:spPr>
                  <a:xfrm>
                    <a:off x="3784766" y="1724334"/>
                    <a:ext cx="19152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695C1FC7-1B64-5396-FC33-363862D850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84766" y="1724334"/>
                    <a:ext cx="191527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2258" t="-48889" r="-106452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7CA4ED7-5BF7-5836-0950-3BFB15953463}"/>
                </a:ext>
              </a:extLst>
            </p:cNvPr>
            <p:cNvSpPr txBox="1"/>
            <p:nvPr/>
          </p:nvSpPr>
          <p:spPr>
            <a:xfrm>
              <a:off x="-194854" y="1628801"/>
              <a:ext cx="1275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Non-wetting phase: lighter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54D0BB3-6383-127D-A11D-A610CC912230}"/>
                </a:ext>
              </a:extLst>
            </p:cNvPr>
            <p:cNvSpPr txBox="1"/>
            <p:nvPr/>
          </p:nvSpPr>
          <p:spPr>
            <a:xfrm>
              <a:off x="1495529" y="1752020"/>
              <a:ext cx="1065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FF0000"/>
                  </a:solidFill>
                </a:rPr>
                <a:t>Drainage Front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4340E5A-23D0-9D8D-4CDE-554C7F9EC18F}"/>
                  </a:ext>
                </a:extLst>
              </p:cNvPr>
              <p:cNvSpPr txBox="1"/>
              <p:nvPr/>
            </p:nvSpPr>
            <p:spPr>
              <a:xfrm>
                <a:off x="7258269" y="6536291"/>
                <a:ext cx="186831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60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700 </m:t>
                      </m:r>
                      <m:r>
                        <a:rPr lang="en-US" sz="16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𝑃𝑎</m:t>
                      </m:r>
                      <m:r>
                        <a:rPr lang="en-US" sz="16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6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600" dirty="0">
                  <a:solidFill>
                    <a:srgbClr val="FF6600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4340E5A-23D0-9D8D-4CDE-554C7F9EC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69" y="6536291"/>
                <a:ext cx="1868311" cy="338554"/>
              </a:xfrm>
              <a:prstGeom prst="rect">
                <a:avLst/>
              </a:prstGeom>
              <a:blipFill>
                <a:blip r:embed="rId9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>
            <a:extLst>
              <a:ext uri="{FF2B5EF4-FFF2-40B4-BE49-F238E27FC236}">
                <a16:creationId xmlns:a16="http://schemas.microsoft.com/office/drawing/2014/main" id="{B5DC1725-8B1D-875B-BE92-9C2B794265A7}"/>
              </a:ext>
            </a:extLst>
          </p:cNvPr>
          <p:cNvSpPr/>
          <p:nvPr/>
        </p:nvSpPr>
        <p:spPr>
          <a:xfrm>
            <a:off x="3844175" y="1496158"/>
            <a:ext cx="117504" cy="520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9DCAE79-2308-8E44-88A6-449F6B4AF4A3}"/>
              </a:ext>
            </a:extLst>
          </p:cNvPr>
          <p:cNvGrpSpPr/>
          <p:nvPr/>
        </p:nvGrpSpPr>
        <p:grpSpPr>
          <a:xfrm>
            <a:off x="2129723" y="1607587"/>
            <a:ext cx="1730962" cy="890974"/>
            <a:chOff x="607803" y="1835999"/>
            <a:chExt cx="1730962" cy="890974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5F784EF-78B5-B88E-E7FC-5F4470337A64}"/>
                </a:ext>
              </a:extLst>
            </p:cNvPr>
            <p:cNvCxnSpPr/>
            <p:nvPr/>
          </p:nvCxnSpPr>
          <p:spPr>
            <a:xfrm flipV="1">
              <a:off x="607803" y="1836000"/>
              <a:ext cx="973582" cy="396688"/>
            </a:xfrm>
            <a:prstGeom prst="line">
              <a:avLst/>
            </a:prstGeom>
            <a:ln>
              <a:solidFill>
                <a:srgbClr val="CEDED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1DD8C71-CA38-C777-94E2-F7555FD73927}"/>
                </a:ext>
              </a:extLst>
            </p:cNvPr>
            <p:cNvCxnSpPr/>
            <p:nvPr/>
          </p:nvCxnSpPr>
          <p:spPr>
            <a:xfrm flipV="1">
              <a:off x="1365183" y="2324969"/>
              <a:ext cx="973582" cy="396688"/>
            </a:xfrm>
            <a:prstGeom prst="line">
              <a:avLst/>
            </a:prstGeom>
            <a:ln>
              <a:solidFill>
                <a:srgbClr val="CEDED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81BAC78-739D-85FA-00AC-348DFB4521F2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581384" y="1835999"/>
              <a:ext cx="753264" cy="504000"/>
            </a:xfrm>
            <a:prstGeom prst="line">
              <a:avLst/>
            </a:prstGeom>
            <a:ln>
              <a:solidFill>
                <a:srgbClr val="CEDED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30546EE-CA47-82E6-77FC-A172C3BB5E9D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11178" y="2222973"/>
              <a:ext cx="753264" cy="504000"/>
            </a:xfrm>
            <a:prstGeom prst="line">
              <a:avLst/>
            </a:prstGeom>
            <a:ln>
              <a:solidFill>
                <a:srgbClr val="CEDED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DA7EBAF-F4BC-EF9A-1AD4-D54FFE8EC904}"/>
              </a:ext>
            </a:extLst>
          </p:cNvPr>
          <p:cNvGrpSpPr/>
          <p:nvPr/>
        </p:nvGrpSpPr>
        <p:grpSpPr>
          <a:xfrm>
            <a:off x="1140932" y="1416337"/>
            <a:ext cx="3204096" cy="5093536"/>
            <a:chOff x="-460729" y="1628801"/>
            <a:chExt cx="3204096" cy="5093536"/>
          </a:xfrm>
        </p:grpSpPr>
        <p:sp>
          <p:nvSpPr>
            <p:cNvPr id="62" name="Arrow: Down 61">
              <a:extLst>
                <a:ext uri="{FF2B5EF4-FFF2-40B4-BE49-F238E27FC236}">
                  <a16:creationId xmlns:a16="http://schemas.microsoft.com/office/drawing/2014/main" id="{BCA7B4AE-1E2C-CBB8-0EE5-0DA77B930877}"/>
                </a:ext>
              </a:extLst>
            </p:cNvPr>
            <p:cNvSpPr/>
            <p:nvPr/>
          </p:nvSpPr>
          <p:spPr>
            <a:xfrm>
              <a:off x="1208006" y="1885207"/>
              <a:ext cx="252000" cy="288000"/>
            </a:xfrm>
            <a:prstGeom prst="downArrow">
              <a:avLst/>
            </a:prstGeom>
            <a:solidFill>
              <a:srgbClr val="CEDED7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Arrow: Down 62">
              <a:extLst>
                <a:ext uri="{FF2B5EF4-FFF2-40B4-BE49-F238E27FC236}">
                  <a16:creationId xmlns:a16="http://schemas.microsoft.com/office/drawing/2014/main" id="{172E0335-765F-E761-9C35-52CC749633CA}"/>
                </a:ext>
              </a:extLst>
            </p:cNvPr>
            <p:cNvSpPr/>
            <p:nvPr/>
          </p:nvSpPr>
          <p:spPr>
            <a:xfrm>
              <a:off x="607803" y="6347505"/>
              <a:ext cx="252000" cy="288000"/>
            </a:xfrm>
            <a:prstGeom prst="downArrow">
              <a:avLst/>
            </a:prstGeom>
            <a:solidFill>
              <a:srgbClr val="3C6699"/>
            </a:solidFill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7AC4273-D021-565E-997A-5644BD6FFE6D}"/>
                </a:ext>
              </a:extLst>
            </p:cNvPr>
            <p:cNvSpPr txBox="1"/>
            <p:nvPr/>
          </p:nvSpPr>
          <p:spPr>
            <a:xfrm>
              <a:off x="-460729" y="6260672"/>
              <a:ext cx="1164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Wetting phase: heavier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C9D35DE-67B2-2E8B-FAE3-14D57CED4341}"/>
                </a:ext>
              </a:extLst>
            </p:cNvPr>
            <p:cNvGrpSpPr/>
            <p:nvPr/>
          </p:nvGrpSpPr>
          <p:grpSpPr>
            <a:xfrm>
              <a:off x="2512522" y="2240750"/>
              <a:ext cx="230845" cy="427116"/>
              <a:chOff x="3745448" y="1718759"/>
              <a:chExt cx="230845" cy="427116"/>
            </a:xfrm>
          </p:grpSpPr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CF02592-8510-C2B0-7A51-5E4095AA84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5448" y="1718759"/>
                <a:ext cx="0" cy="4271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A68B4F94-A8BF-0457-098A-5288E5FCD2C7}"/>
                      </a:ext>
                    </a:extLst>
                  </p:cNvPr>
                  <p:cNvSpPr txBox="1"/>
                  <p:nvPr/>
                </p:nvSpPr>
                <p:spPr>
                  <a:xfrm>
                    <a:off x="3784766" y="1724334"/>
                    <a:ext cx="19152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A68B4F94-A8BF-0457-098A-5288E5FCD2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84766" y="1724334"/>
                    <a:ext cx="191527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1250" t="-48889" r="-103125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104A94E-3E7B-8A61-89DB-C52048717372}"/>
                </a:ext>
              </a:extLst>
            </p:cNvPr>
            <p:cNvSpPr txBox="1"/>
            <p:nvPr/>
          </p:nvSpPr>
          <p:spPr>
            <a:xfrm>
              <a:off x="-194854" y="1628801"/>
              <a:ext cx="1275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Non-wetting phase: lighter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7920197-AB65-FA78-8EEB-628879FD6ABA}"/>
                </a:ext>
              </a:extLst>
            </p:cNvPr>
            <p:cNvSpPr txBox="1"/>
            <p:nvPr/>
          </p:nvSpPr>
          <p:spPr>
            <a:xfrm>
              <a:off x="1495529" y="1752020"/>
              <a:ext cx="1065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FF0000"/>
                  </a:solidFill>
                </a:rPr>
                <a:t>Drainage Front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490586B-AB8B-64D0-250F-D14B33068D10}"/>
                  </a:ext>
                </a:extLst>
              </p:cNvPr>
              <p:cNvSpPr txBox="1"/>
              <p:nvPr/>
            </p:nvSpPr>
            <p:spPr>
              <a:xfrm>
                <a:off x="920576" y="6511443"/>
                <a:ext cx="186831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60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2000 </m:t>
                      </m:r>
                      <m:r>
                        <a:rPr lang="en-US" sz="16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𝑃𝑎</m:t>
                      </m:r>
                      <m:r>
                        <a:rPr lang="en-US" sz="16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6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600" dirty="0">
                  <a:solidFill>
                    <a:srgbClr val="FF660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490586B-AB8B-64D0-250F-D14B33068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576" y="6511443"/>
                <a:ext cx="1868311" cy="338554"/>
              </a:xfrm>
              <a:prstGeom prst="rect">
                <a:avLst/>
              </a:prstGeom>
              <a:blipFill>
                <a:blip r:embed="rId11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64B13450-89EA-1CBD-A2DF-EDE5B7B60A0C}"/>
              </a:ext>
            </a:extLst>
          </p:cNvPr>
          <p:cNvGrpSpPr/>
          <p:nvPr/>
        </p:nvGrpSpPr>
        <p:grpSpPr>
          <a:xfrm>
            <a:off x="3929812" y="2993907"/>
            <a:ext cx="4125002" cy="3086429"/>
            <a:chOff x="3929812" y="2911357"/>
            <a:chExt cx="4125002" cy="3086429"/>
          </a:xfrm>
        </p:grpSpPr>
        <p:pic>
          <p:nvPicPr>
            <p:cNvPr id="81" name="Picture 80" descr="A graph with numbers and a line&#10;&#10;AI-generated content may be incorrect.">
              <a:extLst>
                <a:ext uri="{FF2B5EF4-FFF2-40B4-BE49-F238E27FC236}">
                  <a16:creationId xmlns:a16="http://schemas.microsoft.com/office/drawing/2014/main" id="{9B13DE9B-D5C4-F2CE-0C14-15E555CCC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028" y="2911357"/>
              <a:ext cx="3348000" cy="1525005"/>
            </a:xfrm>
            <a:prstGeom prst="rect">
              <a:avLst/>
            </a:prstGeom>
          </p:spPr>
        </p:pic>
        <p:pic>
          <p:nvPicPr>
            <p:cNvPr id="83" name="Picture 82" descr="A graph of a graph&#10;&#10;AI-generated content may be incorrect.">
              <a:extLst>
                <a:ext uri="{FF2B5EF4-FFF2-40B4-BE49-F238E27FC236}">
                  <a16:creationId xmlns:a16="http://schemas.microsoft.com/office/drawing/2014/main" id="{20C4409C-1D2C-557C-A94A-61387833A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788" y="4569189"/>
              <a:ext cx="3348000" cy="1428597"/>
            </a:xfrm>
            <a:prstGeom prst="rect">
              <a:avLst/>
            </a:prstGeom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0E6E2EF-3CB5-8390-F7CF-9907EF8D8493}"/>
                </a:ext>
              </a:extLst>
            </p:cNvPr>
            <p:cNvGrpSpPr/>
            <p:nvPr/>
          </p:nvGrpSpPr>
          <p:grpSpPr>
            <a:xfrm>
              <a:off x="3929812" y="3581957"/>
              <a:ext cx="4125002" cy="1929841"/>
              <a:chOff x="3929812" y="3359707"/>
              <a:chExt cx="4125002" cy="1929841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C44A660-CA17-2B0E-6E31-D33AE25ADCFF}"/>
                  </a:ext>
                </a:extLst>
              </p:cNvPr>
              <p:cNvSpPr/>
              <p:nvPr/>
            </p:nvSpPr>
            <p:spPr>
              <a:xfrm>
                <a:off x="3929812" y="3359707"/>
                <a:ext cx="603250" cy="412750"/>
              </a:xfrm>
              <a:custGeom>
                <a:avLst/>
                <a:gdLst>
                  <a:gd name="connsiteX0" fmla="*/ 0 w 565150"/>
                  <a:gd name="connsiteY0" fmla="*/ 412750 h 412750"/>
                  <a:gd name="connsiteX1" fmla="*/ 228600 w 565150"/>
                  <a:gd name="connsiteY1" fmla="*/ 114300 h 412750"/>
                  <a:gd name="connsiteX2" fmla="*/ 565150 w 565150"/>
                  <a:gd name="connsiteY2" fmla="*/ 0 h 412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5150" h="412750">
                    <a:moveTo>
                      <a:pt x="0" y="412750"/>
                    </a:moveTo>
                    <a:cubicBezTo>
                      <a:pt x="67204" y="297921"/>
                      <a:pt x="134409" y="183092"/>
                      <a:pt x="228600" y="114300"/>
                    </a:cubicBezTo>
                    <a:cubicBezTo>
                      <a:pt x="322791" y="45508"/>
                      <a:pt x="443970" y="22754"/>
                      <a:pt x="565150" y="0"/>
                    </a:cubicBezTo>
                  </a:path>
                </a:pathLst>
              </a:custGeom>
              <a:noFill/>
              <a:ln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86590F8-F52D-EF00-7CB8-F002BF67AEA4}"/>
                  </a:ext>
                </a:extLst>
              </p:cNvPr>
              <p:cNvSpPr/>
              <p:nvPr/>
            </p:nvSpPr>
            <p:spPr>
              <a:xfrm flipH="1" flipV="1">
                <a:off x="6902450" y="4616091"/>
                <a:ext cx="1152364" cy="673457"/>
              </a:xfrm>
              <a:custGeom>
                <a:avLst/>
                <a:gdLst>
                  <a:gd name="connsiteX0" fmla="*/ 0 w 565150"/>
                  <a:gd name="connsiteY0" fmla="*/ 412750 h 412750"/>
                  <a:gd name="connsiteX1" fmla="*/ 228600 w 565150"/>
                  <a:gd name="connsiteY1" fmla="*/ 114300 h 412750"/>
                  <a:gd name="connsiteX2" fmla="*/ 565150 w 565150"/>
                  <a:gd name="connsiteY2" fmla="*/ 0 h 412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5150" h="412750">
                    <a:moveTo>
                      <a:pt x="0" y="412750"/>
                    </a:moveTo>
                    <a:cubicBezTo>
                      <a:pt x="67204" y="297921"/>
                      <a:pt x="134409" y="183092"/>
                      <a:pt x="228600" y="114300"/>
                    </a:cubicBezTo>
                    <a:cubicBezTo>
                      <a:pt x="322791" y="45508"/>
                      <a:pt x="443970" y="22754"/>
                      <a:pt x="565150" y="0"/>
                    </a:cubicBezTo>
                  </a:path>
                </a:pathLst>
              </a:custGeom>
              <a:noFill/>
              <a:ln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B25C843-D6AC-35A6-0D2E-73F8F308094F}"/>
              </a:ext>
            </a:extLst>
          </p:cNvPr>
          <p:cNvGrpSpPr/>
          <p:nvPr/>
        </p:nvGrpSpPr>
        <p:grpSpPr>
          <a:xfrm>
            <a:off x="4532778" y="1569230"/>
            <a:ext cx="1312171" cy="4342619"/>
            <a:chOff x="3061759" y="1237684"/>
            <a:chExt cx="1007622" cy="3972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1847809-7C97-6A53-87A5-D46D5FFCC7E2}"/>
                    </a:ext>
                  </a:extLst>
                </p:cNvPr>
                <p:cNvSpPr txBox="1"/>
                <p:nvPr/>
              </p:nvSpPr>
              <p:spPr>
                <a:xfrm>
                  <a:off x="3610986" y="1253160"/>
                  <a:ext cx="458395" cy="2542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smtClean="0">
                                <a:solidFill>
                                  <a:srgbClr val="05058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solidFill>
                                  <a:srgbClr val="050584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50584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600" i="1">
                                <a:solidFill>
                                  <a:srgbClr val="050584"/>
                                </a:solidFill>
                                <a:latin typeface="Cambria Math" panose="02040503050406030204" pitchFamily="18" charset="0"/>
                              </a:rPr>
                              <m:t>𝑐𝑟𝑖𝑡</m:t>
                            </m:r>
                          </m:sup>
                        </m:sSubSup>
                      </m:oMath>
                    </m:oMathPara>
                  </a14:m>
                  <a:endParaRPr lang="en-US" sz="1600" dirty="0">
                    <a:solidFill>
                      <a:srgbClr val="050584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1847809-7C97-6A53-87A5-D46D5FFCC7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0986" y="1253160"/>
                  <a:ext cx="458395" cy="254237"/>
                </a:xfrm>
                <a:prstGeom prst="rect">
                  <a:avLst/>
                </a:prstGeom>
                <a:blipFill>
                  <a:blip r:embed="rId14"/>
                  <a:stretch>
                    <a:fillRect t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DBC434B-0D99-E8C9-DB63-A41610EAE722}"/>
                </a:ext>
              </a:extLst>
            </p:cNvPr>
            <p:cNvSpPr/>
            <p:nvPr/>
          </p:nvSpPr>
          <p:spPr>
            <a:xfrm>
              <a:off x="3061759" y="1237684"/>
              <a:ext cx="587319" cy="1010971"/>
            </a:xfrm>
            <a:custGeom>
              <a:avLst/>
              <a:gdLst>
                <a:gd name="connsiteX0" fmla="*/ 60132 w 587319"/>
                <a:gd name="connsiteY0" fmla="*/ 1006752 h 1010971"/>
                <a:gd name="connsiteX1" fmla="*/ 7793 w 587319"/>
                <a:gd name="connsiteY1" fmla="*/ 1006752 h 1010971"/>
                <a:gd name="connsiteX2" fmla="*/ 4714 w 587319"/>
                <a:gd name="connsiteY2" fmla="*/ 979043 h 1010971"/>
                <a:gd name="connsiteX3" fmla="*/ 50896 w 587319"/>
                <a:gd name="connsiteY3" fmla="*/ 911310 h 1010971"/>
                <a:gd name="connsiteX4" fmla="*/ 90920 w 587319"/>
                <a:gd name="connsiteY4" fmla="*/ 794316 h 1010971"/>
                <a:gd name="connsiteX5" fmla="*/ 124786 w 587319"/>
                <a:gd name="connsiteY5" fmla="*/ 665007 h 1010971"/>
                <a:gd name="connsiteX6" fmla="*/ 149417 w 587319"/>
                <a:gd name="connsiteY6" fmla="*/ 511068 h 1010971"/>
                <a:gd name="connsiteX7" fmla="*/ 183283 w 587319"/>
                <a:gd name="connsiteY7" fmla="*/ 329419 h 1010971"/>
                <a:gd name="connsiteX8" fmla="*/ 235623 w 587319"/>
                <a:gd name="connsiteY8" fmla="*/ 107746 h 1010971"/>
                <a:gd name="connsiteX9" fmla="*/ 300277 w 587319"/>
                <a:gd name="connsiteY9" fmla="*/ 3068 h 1010971"/>
                <a:gd name="connsiteX10" fmla="*/ 352617 w 587319"/>
                <a:gd name="connsiteY10" fmla="*/ 33855 h 1010971"/>
                <a:gd name="connsiteX11" fmla="*/ 401877 w 587319"/>
                <a:gd name="connsiteY11" fmla="*/ 95431 h 1010971"/>
                <a:gd name="connsiteX12" fmla="*/ 454217 w 587319"/>
                <a:gd name="connsiteY12" fmla="*/ 187795 h 1010971"/>
                <a:gd name="connsiteX13" fmla="*/ 509635 w 587319"/>
                <a:gd name="connsiteY13" fmla="*/ 289395 h 1010971"/>
                <a:gd name="connsiteX14" fmla="*/ 540423 w 587319"/>
                <a:gd name="connsiteY14" fmla="*/ 335577 h 1010971"/>
                <a:gd name="connsiteX15" fmla="*/ 568132 w 587319"/>
                <a:gd name="connsiteY15" fmla="*/ 366364 h 1010971"/>
                <a:gd name="connsiteX16" fmla="*/ 586605 w 587319"/>
                <a:gd name="connsiteY16" fmla="*/ 384837 h 1010971"/>
                <a:gd name="connsiteX17" fmla="*/ 583526 w 587319"/>
                <a:gd name="connsiteY17" fmla="*/ 406389 h 1010971"/>
                <a:gd name="connsiteX18" fmla="*/ 583526 w 587319"/>
                <a:gd name="connsiteY18" fmla="*/ 483358 h 1010971"/>
                <a:gd name="connsiteX19" fmla="*/ 586605 w 587319"/>
                <a:gd name="connsiteY19" fmla="*/ 631140 h 1010971"/>
                <a:gd name="connsiteX20" fmla="*/ 586605 w 587319"/>
                <a:gd name="connsiteY20" fmla="*/ 726583 h 1010971"/>
                <a:gd name="connsiteX21" fmla="*/ 586605 w 587319"/>
                <a:gd name="connsiteY21" fmla="*/ 852813 h 1010971"/>
                <a:gd name="connsiteX22" fmla="*/ 586605 w 587319"/>
                <a:gd name="connsiteY22" fmla="*/ 942098 h 1010971"/>
                <a:gd name="connsiteX23" fmla="*/ 586605 w 587319"/>
                <a:gd name="connsiteY23" fmla="*/ 994437 h 1010971"/>
                <a:gd name="connsiteX24" fmla="*/ 586605 w 587319"/>
                <a:gd name="connsiteY24" fmla="*/ 1009831 h 1010971"/>
                <a:gd name="connsiteX25" fmla="*/ 574289 w 587319"/>
                <a:gd name="connsiteY25" fmla="*/ 1009831 h 1010971"/>
                <a:gd name="connsiteX26" fmla="*/ 528108 w 587319"/>
                <a:gd name="connsiteY26" fmla="*/ 1009831 h 1010971"/>
                <a:gd name="connsiteX27" fmla="*/ 321829 w 587319"/>
                <a:gd name="connsiteY27" fmla="*/ 1009831 h 1010971"/>
                <a:gd name="connsiteX28" fmla="*/ 140180 w 587319"/>
                <a:gd name="connsiteY28" fmla="*/ 1006752 h 1010971"/>
                <a:gd name="connsiteX29" fmla="*/ 60132 w 587319"/>
                <a:gd name="connsiteY29" fmla="*/ 1006752 h 1010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7319" h="1010971">
                  <a:moveTo>
                    <a:pt x="60132" y="1006752"/>
                  </a:moveTo>
                  <a:cubicBezTo>
                    <a:pt x="38068" y="1006752"/>
                    <a:pt x="17029" y="1011370"/>
                    <a:pt x="7793" y="1006752"/>
                  </a:cubicBezTo>
                  <a:cubicBezTo>
                    <a:pt x="-1443" y="1002134"/>
                    <a:pt x="-2470" y="994950"/>
                    <a:pt x="4714" y="979043"/>
                  </a:cubicBezTo>
                  <a:cubicBezTo>
                    <a:pt x="11898" y="963136"/>
                    <a:pt x="36528" y="942098"/>
                    <a:pt x="50896" y="911310"/>
                  </a:cubicBezTo>
                  <a:cubicBezTo>
                    <a:pt x="65264" y="880522"/>
                    <a:pt x="78605" y="835366"/>
                    <a:pt x="90920" y="794316"/>
                  </a:cubicBezTo>
                  <a:cubicBezTo>
                    <a:pt x="103235" y="753266"/>
                    <a:pt x="115036" y="712215"/>
                    <a:pt x="124786" y="665007"/>
                  </a:cubicBezTo>
                  <a:cubicBezTo>
                    <a:pt x="134536" y="617799"/>
                    <a:pt x="139668" y="566999"/>
                    <a:pt x="149417" y="511068"/>
                  </a:cubicBezTo>
                  <a:cubicBezTo>
                    <a:pt x="159167" y="455137"/>
                    <a:pt x="168915" y="396639"/>
                    <a:pt x="183283" y="329419"/>
                  </a:cubicBezTo>
                  <a:cubicBezTo>
                    <a:pt x="197651" y="262199"/>
                    <a:pt x="216124" y="162138"/>
                    <a:pt x="235623" y="107746"/>
                  </a:cubicBezTo>
                  <a:cubicBezTo>
                    <a:pt x="255122" y="53354"/>
                    <a:pt x="280778" y="15383"/>
                    <a:pt x="300277" y="3068"/>
                  </a:cubicBezTo>
                  <a:cubicBezTo>
                    <a:pt x="319776" y="-9247"/>
                    <a:pt x="335684" y="18461"/>
                    <a:pt x="352617" y="33855"/>
                  </a:cubicBezTo>
                  <a:cubicBezTo>
                    <a:pt x="369550" y="49249"/>
                    <a:pt x="384944" y="69774"/>
                    <a:pt x="401877" y="95431"/>
                  </a:cubicBezTo>
                  <a:cubicBezTo>
                    <a:pt x="418810" y="121088"/>
                    <a:pt x="436257" y="155468"/>
                    <a:pt x="454217" y="187795"/>
                  </a:cubicBezTo>
                  <a:cubicBezTo>
                    <a:pt x="472177" y="220122"/>
                    <a:pt x="495267" y="264765"/>
                    <a:pt x="509635" y="289395"/>
                  </a:cubicBezTo>
                  <a:cubicBezTo>
                    <a:pt x="524003" y="314025"/>
                    <a:pt x="530674" y="322749"/>
                    <a:pt x="540423" y="335577"/>
                  </a:cubicBezTo>
                  <a:cubicBezTo>
                    <a:pt x="550173" y="348405"/>
                    <a:pt x="560435" y="358154"/>
                    <a:pt x="568132" y="366364"/>
                  </a:cubicBezTo>
                  <a:cubicBezTo>
                    <a:pt x="575829" y="374574"/>
                    <a:pt x="584039" y="378166"/>
                    <a:pt x="586605" y="384837"/>
                  </a:cubicBezTo>
                  <a:cubicBezTo>
                    <a:pt x="589171" y="391508"/>
                    <a:pt x="584039" y="389969"/>
                    <a:pt x="583526" y="406389"/>
                  </a:cubicBezTo>
                  <a:cubicBezTo>
                    <a:pt x="583013" y="422809"/>
                    <a:pt x="583013" y="445900"/>
                    <a:pt x="583526" y="483358"/>
                  </a:cubicBezTo>
                  <a:cubicBezTo>
                    <a:pt x="584039" y="520816"/>
                    <a:pt x="586092" y="590603"/>
                    <a:pt x="586605" y="631140"/>
                  </a:cubicBezTo>
                  <a:cubicBezTo>
                    <a:pt x="587118" y="671677"/>
                    <a:pt x="586605" y="726583"/>
                    <a:pt x="586605" y="726583"/>
                  </a:cubicBezTo>
                  <a:lnTo>
                    <a:pt x="586605" y="852813"/>
                  </a:lnTo>
                  <a:lnTo>
                    <a:pt x="586605" y="942098"/>
                  </a:lnTo>
                  <a:lnTo>
                    <a:pt x="586605" y="994437"/>
                  </a:lnTo>
                  <a:lnTo>
                    <a:pt x="586605" y="1009831"/>
                  </a:lnTo>
                  <a:cubicBezTo>
                    <a:pt x="584552" y="1012397"/>
                    <a:pt x="574289" y="1009831"/>
                    <a:pt x="574289" y="1009831"/>
                  </a:cubicBezTo>
                  <a:lnTo>
                    <a:pt x="528108" y="1009831"/>
                  </a:lnTo>
                  <a:lnTo>
                    <a:pt x="321829" y="1009831"/>
                  </a:lnTo>
                  <a:lnTo>
                    <a:pt x="140180" y="1006752"/>
                  </a:lnTo>
                  <a:cubicBezTo>
                    <a:pt x="99130" y="1006239"/>
                    <a:pt x="82196" y="1006752"/>
                    <a:pt x="60132" y="1006752"/>
                  </a:cubicBezTo>
                  <a:close/>
                </a:path>
              </a:pathLst>
            </a:custGeom>
            <a:solidFill>
              <a:srgbClr val="FF6600">
                <a:alpha val="50196"/>
              </a:srgbClr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algn="ctr"/>
              <a:endParaRPr lang="en-US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algn="ctr"/>
              <a:endParaRPr lang="en-US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algn="ctr"/>
              <a:endParaRPr lang="en-US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algn="ctr"/>
              <a:r>
                <a:rPr lang="en-US" sz="1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0.389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C6D64BB-D63A-E2B3-5E53-C7E08A9131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1385" y="1492476"/>
              <a:ext cx="0" cy="3717940"/>
            </a:xfrm>
            <a:prstGeom prst="line">
              <a:avLst/>
            </a:prstGeom>
            <a:ln>
              <a:solidFill>
                <a:srgbClr val="05058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589D56C-302A-2212-7246-6891309AFB76}"/>
              </a:ext>
            </a:extLst>
          </p:cNvPr>
          <p:cNvGrpSpPr/>
          <p:nvPr/>
        </p:nvGrpSpPr>
        <p:grpSpPr>
          <a:xfrm>
            <a:off x="9871563" y="-347858"/>
            <a:ext cx="2483228" cy="2050265"/>
            <a:chOff x="6086060" y="-109979"/>
            <a:chExt cx="2483228" cy="21414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A63591D9-7E95-B36A-6913-A35DD7072142}"/>
                    </a:ext>
                  </a:extLst>
                </p:cNvPr>
                <p:cNvSpPr txBox="1"/>
                <p:nvPr/>
              </p:nvSpPr>
              <p:spPr>
                <a:xfrm>
                  <a:off x="6086060" y="232840"/>
                  <a:ext cx="2483228" cy="140397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type m:val="skw"/>
                                <m:ctrlPr>
                                  <a:rPr lang="en-US" sz="20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num>
                              <m:den>
                                <m:r>
                                  <a:rPr lang="en-US" sz="20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US" sz="20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000" i="1" dirty="0">
                    <a:solidFill>
                      <a:schemeClr val="accent1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0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sz="20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𝑐𝑟𝑖𝑡</m:t>
                                </m:r>
                              </m:sup>
                            </m:sSubSup>
                          </m:e>
                        </m:d>
                        <m: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sty m:val="p"/>
                          </m:rPr>
                          <a:rPr lang="en-US" sz="2000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2000" i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A63591D9-7E95-B36A-6913-A35DD70721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6060" y="232840"/>
                  <a:ext cx="2483228" cy="140397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Multiplication Sign 88">
              <a:extLst>
                <a:ext uri="{FF2B5EF4-FFF2-40B4-BE49-F238E27FC236}">
                  <a16:creationId xmlns:a16="http://schemas.microsoft.com/office/drawing/2014/main" id="{382FECC5-0C40-F5A9-B892-7975DE22C688}"/>
                </a:ext>
              </a:extLst>
            </p:cNvPr>
            <p:cNvSpPr/>
            <p:nvPr/>
          </p:nvSpPr>
          <p:spPr>
            <a:xfrm>
              <a:off x="6192909" y="-109979"/>
              <a:ext cx="2141442" cy="2141442"/>
            </a:xfrm>
            <a:prstGeom prst="mathMultiply">
              <a:avLst>
                <a:gd name="adj1" fmla="val 8952"/>
              </a:avLst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EF27F544-1653-0BAF-8698-A6187C702664}"/>
              </a:ext>
            </a:extLst>
          </p:cNvPr>
          <p:cNvSpPr/>
          <p:nvPr/>
        </p:nvSpPr>
        <p:spPr>
          <a:xfrm>
            <a:off x="5870432" y="2060985"/>
            <a:ext cx="1679807" cy="612439"/>
          </a:xfrm>
          <a:custGeom>
            <a:avLst/>
            <a:gdLst>
              <a:gd name="connsiteX0" fmla="*/ 131045 w 1303106"/>
              <a:gd name="connsiteY0" fmla="*/ 572770 h 574537"/>
              <a:gd name="connsiteX1" fmla="*/ 67435 w 1303106"/>
              <a:gd name="connsiteY1" fmla="*/ 572770 h 574537"/>
              <a:gd name="connsiteX2" fmla="*/ 6475 w 1303106"/>
              <a:gd name="connsiteY2" fmla="*/ 572770 h 574537"/>
              <a:gd name="connsiteX3" fmla="*/ 1174 w 1303106"/>
              <a:gd name="connsiteY3" fmla="*/ 548916 h 574537"/>
              <a:gd name="connsiteX4" fmla="*/ 1174 w 1303106"/>
              <a:gd name="connsiteY4" fmla="*/ 453501 h 574537"/>
              <a:gd name="connsiteX5" fmla="*/ 1174 w 1303106"/>
              <a:gd name="connsiteY5" fmla="*/ 350134 h 574537"/>
              <a:gd name="connsiteX6" fmla="*/ 3824 w 1303106"/>
              <a:gd name="connsiteY6" fmla="*/ 254718 h 574537"/>
              <a:gd name="connsiteX7" fmla="*/ 1174 w 1303106"/>
              <a:gd name="connsiteY7" fmla="*/ 161953 h 574537"/>
              <a:gd name="connsiteX8" fmla="*/ 1174 w 1303106"/>
              <a:gd name="connsiteY8" fmla="*/ 111595 h 574537"/>
              <a:gd name="connsiteX9" fmla="*/ 9125 w 1303106"/>
              <a:gd name="connsiteY9" fmla="*/ 71838 h 574537"/>
              <a:gd name="connsiteX10" fmla="*/ 80687 w 1303106"/>
              <a:gd name="connsiteY10" fmla="*/ 37382 h 574537"/>
              <a:gd name="connsiteX11" fmla="*/ 170802 w 1303106"/>
              <a:gd name="connsiteY11" fmla="*/ 16179 h 574537"/>
              <a:gd name="connsiteX12" fmla="*/ 260916 w 1303106"/>
              <a:gd name="connsiteY12" fmla="*/ 2927 h 574537"/>
              <a:gd name="connsiteX13" fmla="*/ 313925 w 1303106"/>
              <a:gd name="connsiteY13" fmla="*/ 2927 h 574537"/>
              <a:gd name="connsiteX14" fmla="*/ 374885 w 1303106"/>
              <a:gd name="connsiteY14" fmla="*/ 34732 h 574537"/>
              <a:gd name="connsiteX15" fmla="*/ 435845 w 1303106"/>
              <a:gd name="connsiteY15" fmla="*/ 100993 h 574537"/>
              <a:gd name="connsiteX16" fmla="*/ 488854 w 1303106"/>
              <a:gd name="connsiteY16" fmla="*/ 159302 h 574537"/>
              <a:gd name="connsiteX17" fmla="*/ 555115 w 1303106"/>
              <a:gd name="connsiteY17" fmla="*/ 209661 h 574537"/>
              <a:gd name="connsiteX18" fmla="*/ 616075 w 1303106"/>
              <a:gd name="connsiteY18" fmla="*/ 249417 h 574537"/>
              <a:gd name="connsiteX19" fmla="*/ 671734 w 1303106"/>
              <a:gd name="connsiteY19" fmla="*/ 289174 h 574537"/>
              <a:gd name="connsiteX20" fmla="*/ 764499 w 1303106"/>
              <a:gd name="connsiteY20" fmla="*/ 387240 h 574537"/>
              <a:gd name="connsiteX21" fmla="*/ 836061 w 1303106"/>
              <a:gd name="connsiteY21" fmla="*/ 453501 h 574537"/>
              <a:gd name="connsiteX22" fmla="*/ 915574 w 1303106"/>
              <a:gd name="connsiteY22" fmla="*/ 495908 h 574537"/>
              <a:gd name="connsiteX23" fmla="*/ 1024242 w 1303106"/>
              <a:gd name="connsiteY23" fmla="*/ 519762 h 574537"/>
              <a:gd name="connsiteX24" fmla="*/ 1151462 w 1303106"/>
              <a:gd name="connsiteY24" fmla="*/ 540965 h 574537"/>
              <a:gd name="connsiteX25" fmla="*/ 1246878 w 1303106"/>
              <a:gd name="connsiteY25" fmla="*/ 554217 h 574537"/>
              <a:gd name="connsiteX26" fmla="*/ 1294586 w 1303106"/>
              <a:gd name="connsiteY26" fmla="*/ 570120 h 574537"/>
              <a:gd name="connsiteX27" fmla="*/ 1289285 w 1303106"/>
              <a:gd name="connsiteY27" fmla="*/ 572770 h 574537"/>
              <a:gd name="connsiteX28" fmla="*/ 1159414 w 1303106"/>
              <a:gd name="connsiteY28" fmla="*/ 570120 h 574537"/>
              <a:gd name="connsiteX29" fmla="*/ 968582 w 1303106"/>
              <a:gd name="connsiteY29" fmla="*/ 570120 h 574537"/>
              <a:gd name="connsiteX30" fmla="*/ 131045 w 1303106"/>
              <a:gd name="connsiteY30" fmla="*/ 572770 h 57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303106" h="574537">
                <a:moveTo>
                  <a:pt x="131045" y="572770"/>
                </a:moveTo>
                <a:lnTo>
                  <a:pt x="67435" y="572770"/>
                </a:lnTo>
                <a:cubicBezTo>
                  <a:pt x="46673" y="572770"/>
                  <a:pt x="17518" y="576746"/>
                  <a:pt x="6475" y="572770"/>
                </a:cubicBezTo>
                <a:cubicBezTo>
                  <a:pt x="-4568" y="568794"/>
                  <a:pt x="2057" y="568794"/>
                  <a:pt x="1174" y="548916"/>
                </a:cubicBezTo>
                <a:cubicBezTo>
                  <a:pt x="290" y="529038"/>
                  <a:pt x="1174" y="453501"/>
                  <a:pt x="1174" y="453501"/>
                </a:cubicBezTo>
                <a:cubicBezTo>
                  <a:pt x="1174" y="420371"/>
                  <a:pt x="732" y="383264"/>
                  <a:pt x="1174" y="350134"/>
                </a:cubicBezTo>
                <a:cubicBezTo>
                  <a:pt x="1616" y="317004"/>
                  <a:pt x="3824" y="286081"/>
                  <a:pt x="3824" y="254718"/>
                </a:cubicBezTo>
                <a:cubicBezTo>
                  <a:pt x="3824" y="223355"/>
                  <a:pt x="1616" y="185807"/>
                  <a:pt x="1174" y="161953"/>
                </a:cubicBezTo>
                <a:cubicBezTo>
                  <a:pt x="732" y="138099"/>
                  <a:pt x="-151" y="126614"/>
                  <a:pt x="1174" y="111595"/>
                </a:cubicBezTo>
                <a:cubicBezTo>
                  <a:pt x="2499" y="96576"/>
                  <a:pt x="-4127" y="84207"/>
                  <a:pt x="9125" y="71838"/>
                </a:cubicBezTo>
                <a:cubicBezTo>
                  <a:pt x="22377" y="59469"/>
                  <a:pt x="53741" y="46658"/>
                  <a:pt x="80687" y="37382"/>
                </a:cubicBezTo>
                <a:cubicBezTo>
                  <a:pt x="107633" y="28105"/>
                  <a:pt x="140764" y="21921"/>
                  <a:pt x="170802" y="16179"/>
                </a:cubicBezTo>
                <a:cubicBezTo>
                  <a:pt x="200840" y="10436"/>
                  <a:pt x="237062" y="5136"/>
                  <a:pt x="260916" y="2927"/>
                </a:cubicBezTo>
                <a:cubicBezTo>
                  <a:pt x="284770" y="718"/>
                  <a:pt x="294930" y="-2374"/>
                  <a:pt x="313925" y="2927"/>
                </a:cubicBezTo>
                <a:cubicBezTo>
                  <a:pt x="332920" y="8228"/>
                  <a:pt x="354565" y="18388"/>
                  <a:pt x="374885" y="34732"/>
                </a:cubicBezTo>
                <a:cubicBezTo>
                  <a:pt x="395205" y="51076"/>
                  <a:pt x="416850" y="80231"/>
                  <a:pt x="435845" y="100993"/>
                </a:cubicBezTo>
                <a:cubicBezTo>
                  <a:pt x="454840" y="121755"/>
                  <a:pt x="468976" y="141191"/>
                  <a:pt x="488854" y="159302"/>
                </a:cubicBezTo>
                <a:cubicBezTo>
                  <a:pt x="508732" y="177413"/>
                  <a:pt x="533912" y="194642"/>
                  <a:pt x="555115" y="209661"/>
                </a:cubicBezTo>
                <a:cubicBezTo>
                  <a:pt x="576319" y="224680"/>
                  <a:pt x="596639" y="236165"/>
                  <a:pt x="616075" y="249417"/>
                </a:cubicBezTo>
                <a:cubicBezTo>
                  <a:pt x="635511" y="262669"/>
                  <a:pt x="646997" y="266203"/>
                  <a:pt x="671734" y="289174"/>
                </a:cubicBezTo>
                <a:cubicBezTo>
                  <a:pt x="696471" y="312145"/>
                  <a:pt x="737111" y="359852"/>
                  <a:pt x="764499" y="387240"/>
                </a:cubicBezTo>
                <a:cubicBezTo>
                  <a:pt x="791887" y="414628"/>
                  <a:pt x="810882" y="435390"/>
                  <a:pt x="836061" y="453501"/>
                </a:cubicBezTo>
                <a:cubicBezTo>
                  <a:pt x="861240" y="471612"/>
                  <a:pt x="884210" y="484864"/>
                  <a:pt x="915574" y="495908"/>
                </a:cubicBezTo>
                <a:cubicBezTo>
                  <a:pt x="946938" y="506952"/>
                  <a:pt x="984927" y="512253"/>
                  <a:pt x="1024242" y="519762"/>
                </a:cubicBezTo>
                <a:cubicBezTo>
                  <a:pt x="1063557" y="527271"/>
                  <a:pt x="1114356" y="535222"/>
                  <a:pt x="1151462" y="540965"/>
                </a:cubicBezTo>
                <a:cubicBezTo>
                  <a:pt x="1188568" y="546707"/>
                  <a:pt x="1223024" y="549358"/>
                  <a:pt x="1246878" y="554217"/>
                </a:cubicBezTo>
                <a:cubicBezTo>
                  <a:pt x="1270732" y="559076"/>
                  <a:pt x="1287518" y="567028"/>
                  <a:pt x="1294586" y="570120"/>
                </a:cubicBezTo>
                <a:cubicBezTo>
                  <a:pt x="1301654" y="573212"/>
                  <a:pt x="1311814" y="572770"/>
                  <a:pt x="1289285" y="572770"/>
                </a:cubicBezTo>
                <a:cubicBezTo>
                  <a:pt x="1266756" y="572770"/>
                  <a:pt x="1159414" y="570120"/>
                  <a:pt x="1159414" y="570120"/>
                </a:cubicBezTo>
                <a:lnTo>
                  <a:pt x="968582" y="570120"/>
                </a:lnTo>
                <a:lnTo>
                  <a:pt x="131045" y="572770"/>
                </a:lnTo>
                <a:close/>
              </a:path>
            </a:pathLst>
          </a:custGeom>
          <a:solidFill>
            <a:srgbClr val="FF6600">
              <a:alpha val="50196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 0.389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52AFA16-519F-D380-DE77-7FB32C2F7765}"/>
              </a:ext>
            </a:extLst>
          </p:cNvPr>
          <p:cNvCxnSpPr>
            <a:cxnSpLocks/>
          </p:cNvCxnSpPr>
          <p:nvPr/>
        </p:nvCxnSpPr>
        <p:spPr>
          <a:xfrm flipV="1">
            <a:off x="5870432" y="1988729"/>
            <a:ext cx="0" cy="3923120"/>
          </a:xfrm>
          <a:prstGeom prst="line">
            <a:avLst/>
          </a:prstGeom>
          <a:ln>
            <a:solidFill>
              <a:srgbClr val="05058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546E5D-2C23-9EE5-1E16-FAFA263592BF}"/>
                  </a:ext>
                </a:extLst>
              </p:cNvPr>
              <p:cNvSpPr txBox="1"/>
              <p:nvPr/>
            </p:nvSpPr>
            <p:spPr>
              <a:xfrm>
                <a:off x="5786969" y="1715095"/>
                <a:ext cx="50648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rgbClr val="05058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rgbClr val="05058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50584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50584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p>
                      </m:sSubSup>
                    </m:oMath>
                  </m:oMathPara>
                </a14:m>
                <a:endParaRPr lang="en-US" sz="1600" dirty="0">
                  <a:solidFill>
                    <a:srgbClr val="050584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546E5D-2C23-9EE5-1E16-FAFA26359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969" y="1715095"/>
                <a:ext cx="506485" cy="246221"/>
              </a:xfrm>
              <a:prstGeom prst="rect">
                <a:avLst/>
              </a:prstGeom>
              <a:blipFill>
                <a:blip r:embed="rId16"/>
                <a:stretch>
                  <a:fillRect l="-8434"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llout: Line 8">
            <a:extLst>
              <a:ext uri="{FF2B5EF4-FFF2-40B4-BE49-F238E27FC236}">
                <a16:creationId xmlns:a16="http://schemas.microsoft.com/office/drawing/2014/main" id="{6AD438D9-6A1E-4CAF-BF27-28840789B66E}"/>
              </a:ext>
            </a:extLst>
          </p:cNvPr>
          <p:cNvSpPr/>
          <p:nvPr/>
        </p:nvSpPr>
        <p:spPr>
          <a:xfrm flipH="1">
            <a:off x="4767238" y="577752"/>
            <a:ext cx="1652232" cy="461665"/>
          </a:xfrm>
          <a:prstGeom prst="borderCallout1">
            <a:avLst>
              <a:gd name="adj1" fmla="val 99567"/>
              <a:gd name="adj2" fmla="val 78675"/>
              <a:gd name="adj3" fmla="val 227759"/>
              <a:gd name="adj4" fmla="val 64756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Non-wetting phase near percolation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BDEAC08C-4B77-CBD2-E28E-5DF2CA3342BF}"/>
              </a:ext>
            </a:extLst>
          </p:cNvPr>
          <p:cNvSpPr/>
          <p:nvPr/>
        </p:nvSpPr>
        <p:spPr>
          <a:xfrm flipH="1">
            <a:off x="6001556" y="1089252"/>
            <a:ext cx="1652232" cy="461665"/>
          </a:xfrm>
          <a:prstGeom prst="borderCallout1">
            <a:avLst>
              <a:gd name="adj1" fmla="val 100835"/>
              <a:gd name="adj2" fmla="val 68366"/>
              <a:gd name="adj3" fmla="val 144074"/>
              <a:gd name="adj4" fmla="val 84136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Wetting phase near percolation</a:t>
            </a:r>
          </a:p>
        </p:txBody>
      </p:sp>
    </p:spTree>
    <p:extLst>
      <p:ext uri="{BB962C8B-B14F-4D97-AF65-F5344CB8AC3E}">
        <p14:creationId xmlns:p14="http://schemas.microsoft.com/office/powerpoint/2010/main" val="369826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7" grpId="0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15EA68D9-4E48-5F67-71B3-D605CF6A2F9C}"/>
              </a:ext>
            </a:extLst>
          </p:cNvPr>
          <p:cNvGrpSpPr/>
          <p:nvPr/>
        </p:nvGrpSpPr>
        <p:grpSpPr>
          <a:xfrm>
            <a:off x="4230083" y="1257721"/>
            <a:ext cx="1868779" cy="4586311"/>
            <a:chOff x="3396799" y="925882"/>
            <a:chExt cx="1868779" cy="458631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576D2CE-AA16-DDD4-3F9F-1577D08D1BB2}"/>
                </a:ext>
              </a:extLst>
            </p:cNvPr>
            <p:cNvGrpSpPr/>
            <p:nvPr/>
          </p:nvGrpSpPr>
          <p:grpSpPr>
            <a:xfrm>
              <a:off x="3396799" y="4550281"/>
              <a:ext cx="1868779" cy="961912"/>
              <a:chOff x="607803" y="1835999"/>
              <a:chExt cx="1730962" cy="890974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80EE259-72B6-FC4C-0860-8A819B6AB113}"/>
                  </a:ext>
                </a:extLst>
              </p:cNvPr>
              <p:cNvCxnSpPr/>
              <p:nvPr/>
            </p:nvCxnSpPr>
            <p:spPr>
              <a:xfrm flipV="1">
                <a:off x="607803" y="1836000"/>
                <a:ext cx="973582" cy="3966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7A3348A-B917-9A14-3A01-9797B3AD1B16}"/>
                  </a:ext>
                </a:extLst>
              </p:cNvPr>
              <p:cNvCxnSpPr/>
              <p:nvPr/>
            </p:nvCxnSpPr>
            <p:spPr>
              <a:xfrm flipV="1">
                <a:off x="1365183" y="2324969"/>
                <a:ext cx="973582" cy="3966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B6C15D6-9379-A8D2-2E96-39C524830F09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581384" y="1835999"/>
                <a:ext cx="753264" cy="5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729E3E3-650A-80AA-1C71-D0952EB508E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611178" y="2222973"/>
                <a:ext cx="753264" cy="5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695B617-FCA6-A3DC-C37F-9F9F39CC7D04}"/>
                </a:ext>
              </a:extLst>
            </p:cNvPr>
            <p:cNvCxnSpPr/>
            <p:nvPr/>
          </p:nvCxnSpPr>
          <p:spPr>
            <a:xfrm>
              <a:off x="4443302" y="925882"/>
              <a:ext cx="0" cy="362439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14" descr="A red and blue paint splatter&#10;&#10;AI-generated content may be incorrect.">
            <a:extLst>
              <a:ext uri="{FF2B5EF4-FFF2-40B4-BE49-F238E27FC236}">
                <a16:creationId xmlns:a16="http://schemas.microsoft.com/office/drawing/2014/main" id="{E8B94519-6A56-D5F9-D9CC-DB7E449D84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491" y="1257721"/>
            <a:ext cx="1926250" cy="458631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CD83C12-1D79-0415-ADCC-EC7403A0A43C}"/>
              </a:ext>
            </a:extLst>
          </p:cNvPr>
          <p:cNvGrpSpPr/>
          <p:nvPr/>
        </p:nvGrpSpPr>
        <p:grpSpPr>
          <a:xfrm>
            <a:off x="4225490" y="1257721"/>
            <a:ext cx="1868779" cy="4580572"/>
            <a:chOff x="3392206" y="925882"/>
            <a:chExt cx="1868779" cy="458057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A5FC666-77D9-AE3B-EAE3-FDBE653F8282}"/>
                </a:ext>
              </a:extLst>
            </p:cNvPr>
            <p:cNvGrpSpPr/>
            <p:nvPr/>
          </p:nvGrpSpPr>
          <p:grpSpPr>
            <a:xfrm>
              <a:off x="3392206" y="925882"/>
              <a:ext cx="1868779" cy="961912"/>
              <a:chOff x="607803" y="1835999"/>
              <a:chExt cx="1730962" cy="89097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F7C2061-07A1-1584-ADC5-9250D8C09954}"/>
                  </a:ext>
                </a:extLst>
              </p:cNvPr>
              <p:cNvCxnSpPr/>
              <p:nvPr/>
            </p:nvCxnSpPr>
            <p:spPr>
              <a:xfrm flipV="1">
                <a:off x="607803" y="1836000"/>
                <a:ext cx="973582" cy="3966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6ECE2FC-76D9-9522-225E-1B25B24897E9}"/>
                  </a:ext>
                </a:extLst>
              </p:cNvPr>
              <p:cNvCxnSpPr/>
              <p:nvPr/>
            </p:nvCxnSpPr>
            <p:spPr>
              <a:xfrm flipV="1">
                <a:off x="1365183" y="2324969"/>
                <a:ext cx="973582" cy="3966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F08F228-EFBA-B05F-88D5-C6694AD7A2D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581384" y="1835999"/>
                <a:ext cx="753264" cy="5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5A55270-22BC-E5B3-9CD3-5A18264FF44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611178" y="2222973"/>
                <a:ext cx="753264" cy="5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A4F1508-4166-CAC1-42E0-AF3A82C69D1C}"/>
                </a:ext>
              </a:extLst>
            </p:cNvPr>
            <p:cNvCxnSpPr/>
            <p:nvPr/>
          </p:nvCxnSpPr>
          <p:spPr>
            <a:xfrm>
              <a:off x="4209088" y="1882055"/>
              <a:ext cx="0" cy="362439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2CE589A-A0B1-8CAC-D2E8-2FC2607FB5AC}"/>
                </a:ext>
              </a:extLst>
            </p:cNvPr>
            <p:cNvCxnSpPr/>
            <p:nvPr/>
          </p:nvCxnSpPr>
          <p:spPr>
            <a:xfrm>
              <a:off x="3403783" y="1354155"/>
              <a:ext cx="0" cy="362439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21235D3-F9D1-F133-E9E1-2FCE750C0855}"/>
                </a:ext>
              </a:extLst>
            </p:cNvPr>
            <p:cNvCxnSpPr/>
            <p:nvPr/>
          </p:nvCxnSpPr>
          <p:spPr>
            <a:xfrm>
              <a:off x="5245277" y="1461157"/>
              <a:ext cx="0" cy="362439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Picture 7" descr="A grid of hexagons with red and green dots&#10;&#10;AI-generated content may be incorrect.">
            <a:extLst>
              <a:ext uri="{FF2B5EF4-FFF2-40B4-BE49-F238E27FC236}">
                <a16:creationId xmlns:a16="http://schemas.microsoft.com/office/drawing/2014/main" id="{E2A9BEA4-1C7A-C077-40CE-BE77827ED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1" y="2122002"/>
            <a:ext cx="2656764" cy="3871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092CD2-630C-14FD-1D07-0932E126D969}"/>
                  </a:ext>
                </a:extLst>
              </p:cNvPr>
              <p:cNvSpPr txBox="1"/>
              <p:nvPr/>
            </p:nvSpPr>
            <p:spPr>
              <a:xfrm>
                <a:off x="478248" y="875445"/>
                <a:ext cx="2483228" cy="12207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𝑐𝑟𝑖𝑡</m:t>
                              </m:r>
                            </m:sup>
                          </m:sSubSup>
                        </m:e>
                      </m:d>
                      <m: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sty m:val="p"/>
                        </m:rP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1600" i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092CD2-630C-14FD-1D07-0932E126D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48" y="875445"/>
                <a:ext cx="2483228" cy="12207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FF92657-1EF4-42B4-1232-EFBA55F148D6}"/>
              </a:ext>
            </a:extLst>
          </p:cNvPr>
          <p:cNvSpPr txBox="1"/>
          <p:nvPr/>
        </p:nvSpPr>
        <p:spPr>
          <a:xfrm>
            <a:off x="-921268" y="903778"/>
            <a:ext cx="2722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2D</a:t>
            </a:r>
            <a:endParaRPr lang="en-US" sz="4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438418-3CB9-5797-7DED-56781ED49A39}"/>
              </a:ext>
            </a:extLst>
          </p:cNvPr>
          <p:cNvSpPr txBox="1"/>
          <p:nvPr/>
        </p:nvSpPr>
        <p:spPr>
          <a:xfrm>
            <a:off x="3668647" y="867991"/>
            <a:ext cx="9170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6600"/>
                </a:solidFill>
              </a:rPr>
              <a:t>3D</a:t>
            </a:r>
            <a:endParaRPr lang="en-US" sz="4000" dirty="0"/>
          </a:p>
        </p:txBody>
      </p:sp>
      <p:pic>
        <p:nvPicPr>
          <p:cNvPr id="43" name="Picture 42" descr="A red and white dotted pattern&#10;&#10;AI-generated content may be incorrect.">
            <a:extLst>
              <a:ext uri="{FF2B5EF4-FFF2-40B4-BE49-F238E27FC236}">
                <a16:creationId xmlns:a16="http://schemas.microsoft.com/office/drawing/2014/main" id="{B710C700-0334-E89F-ADBE-944654941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116" y="1040632"/>
            <a:ext cx="2875043" cy="50040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F2127E45-94D8-74F0-1FA6-0EEFF36EEE61}"/>
              </a:ext>
            </a:extLst>
          </p:cNvPr>
          <p:cNvGrpSpPr/>
          <p:nvPr/>
        </p:nvGrpSpPr>
        <p:grpSpPr>
          <a:xfrm>
            <a:off x="5036574" y="-1272"/>
            <a:ext cx="3657600" cy="6859272"/>
            <a:chOff x="5036574" y="-1272"/>
            <a:chExt cx="3657600" cy="68592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355C284-0487-B014-2411-35462F7C4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53110" y="-1272"/>
              <a:ext cx="2241064" cy="685927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53CB7BA-8B2E-8A40-D38C-C30CF686474E}"/>
                </a:ext>
              </a:extLst>
            </p:cNvPr>
            <p:cNvSpPr/>
            <p:nvPr/>
          </p:nvSpPr>
          <p:spPr>
            <a:xfrm>
              <a:off x="5036574" y="1784555"/>
              <a:ext cx="1054510" cy="4070555"/>
            </a:xfrm>
            <a:custGeom>
              <a:avLst/>
              <a:gdLst>
                <a:gd name="connsiteX0" fmla="*/ 0 w 1054510"/>
                <a:gd name="connsiteY0" fmla="*/ 420329 h 4070555"/>
                <a:gd name="connsiteX1" fmla="*/ 1054510 w 1054510"/>
                <a:gd name="connsiteY1" fmla="*/ 0 h 4070555"/>
                <a:gd name="connsiteX2" fmla="*/ 1032387 w 1054510"/>
                <a:gd name="connsiteY2" fmla="*/ 3650226 h 4070555"/>
                <a:gd name="connsiteX3" fmla="*/ 7375 w 1054510"/>
                <a:gd name="connsiteY3" fmla="*/ 4070555 h 4070555"/>
                <a:gd name="connsiteX4" fmla="*/ 0 w 1054510"/>
                <a:gd name="connsiteY4" fmla="*/ 420329 h 4070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510" h="4070555">
                  <a:moveTo>
                    <a:pt x="0" y="420329"/>
                  </a:moveTo>
                  <a:lnTo>
                    <a:pt x="1054510" y="0"/>
                  </a:lnTo>
                  <a:lnTo>
                    <a:pt x="1032387" y="3650226"/>
                  </a:lnTo>
                  <a:lnTo>
                    <a:pt x="7375" y="4070555"/>
                  </a:lnTo>
                  <a:cubicBezTo>
                    <a:pt x="4917" y="2853813"/>
                    <a:pt x="2458" y="1637071"/>
                    <a:pt x="0" y="42032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B44C4B3-2A6A-AD41-98E6-7C6070F5A59F}"/>
                </a:ext>
              </a:extLst>
            </p:cNvPr>
            <p:cNvSpPr/>
            <p:nvPr/>
          </p:nvSpPr>
          <p:spPr>
            <a:xfrm>
              <a:off x="5633884" y="3175888"/>
              <a:ext cx="751271" cy="890018"/>
            </a:xfrm>
            <a:custGeom>
              <a:avLst/>
              <a:gdLst>
                <a:gd name="connsiteX0" fmla="*/ 0 w 634181"/>
                <a:gd name="connsiteY0" fmla="*/ 835674 h 890018"/>
                <a:gd name="connsiteX1" fmla="*/ 228600 w 634181"/>
                <a:gd name="connsiteY1" fmla="*/ 813551 h 890018"/>
                <a:gd name="connsiteX2" fmla="*/ 243348 w 634181"/>
                <a:gd name="connsiteY2" fmla="*/ 98254 h 890018"/>
                <a:gd name="connsiteX3" fmla="*/ 634181 w 634181"/>
                <a:gd name="connsiteY3" fmla="*/ 24512 h 89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4181" h="890018">
                  <a:moveTo>
                    <a:pt x="0" y="835674"/>
                  </a:moveTo>
                  <a:cubicBezTo>
                    <a:pt x="94021" y="886064"/>
                    <a:pt x="188042" y="936454"/>
                    <a:pt x="228600" y="813551"/>
                  </a:cubicBezTo>
                  <a:cubicBezTo>
                    <a:pt x="269158" y="690648"/>
                    <a:pt x="175751" y="229760"/>
                    <a:pt x="243348" y="98254"/>
                  </a:cubicBezTo>
                  <a:cubicBezTo>
                    <a:pt x="310945" y="-33252"/>
                    <a:pt x="472563" y="-4370"/>
                    <a:pt x="634181" y="24512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5FBD5EC-809A-0FD8-F73D-F0E26AD49F28}"/>
              </a:ext>
            </a:extLst>
          </p:cNvPr>
          <p:cNvSpPr txBox="1"/>
          <p:nvPr/>
        </p:nvSpPr>
        <p:spPr>
          <a:xfrm>
            <a:off x="131979" y="43062"/>
            <a:ext cx="601976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Stable Drainage Front </a:t>
            </a:r>
            <a:endParaRPr lang="en-US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FA08660-B634-CA82-FE74-B1ECD2759339}"/>
                  </a:ext>
                </a:extLst>
              </p:cNvPr>
              <p:cNvSpPr txBox="1"/>
              <p:nvPr/>
            </p:nvSpPr>
            <p:spPr>
              <a:xfrm>
                <a:off x="50816" y="6044632"/>
                <a:ext cx="3340813" cy="655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The front is in a </a:t>
                </a:r>
                <a:r>
                  <a:rPr lang="en-US" b="1" dirty="0">
                    <a:solidFill>
                      <a:schemeClr val="accent1">
                        <a:lumMod val="50000"/>
                      </a:schemeClr>
                    </a:solidFill>
                  </a:rPr>
                  <a:t>critical region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𝑐𝑟𝑖𝑡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FA08660-B634-CA82-FE74-B1ECD2759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6" y="6044632"/>
                <a:ext cx="3340813" cy="655244"/>
              </a:xfrm>
              <a:prstGeom prst="rect">
                <a:avLst/>
              </a:prstGeom>
              <a:blipFill>
                <a:blip r:embed="rId7"/>
                <a:stretch>
                  <a:fillRect t="-4673" b="-15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60C269E-0F8E-CCB3-8CA0-65BE9ECC1BF3}"/>
              </a:ext>
            </a:extLst>
          </p:cNvPr>
          <p:cNvCxnSpPr/>
          <p:nvPr/>
        </p:nvCxnSpPr>
        <p:spPr>
          <a:xfrm>
            <a:off x="3635477" y="875445"/>
            <a:ext cx="0" cy="5982555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2E9A7ED-11FE-6AAF-F055-047823E031ED}"/>
              </a:ext>
            </a:extLst>
          </p:cNvPr>
          <p:cNvSpPr/>
          <p:nvPr/>
        </p:nvSpPr>
        <p:spPr>
          <a:xfrm>
            <a:off x="8548480" y="3239798"/>
            <a:ext cx="751271" cy="890018"/>
          </a:xfrm>
          <a:custGeom>
            <a:avLst/>
            <a:gdLst>
              <a:gd name="connsiteX0" fmla="*/ 0 w 634181"/>
              <a:gd name="connsiteY0" fmla="*/ 835674 h 890018"/>
              <a:gd name="connsiteX1" fmla="*/ 228600 w 634181"/>
              <a:gd name="connsiteY1" fmla="*/ 813551 h 890018"/>
              <a:gd name="connsiteX2" fmla="*/ 243348 w 634181"/>
              <a:gd name="connsiteY2" fmla="*/ 98254 h 890018"/>
              <a:gd name="connsiteX3" fmla="*/ 634181 w 634181"/>
              <a:gd name="connsiteY3" fmla="*/ 24512 h 89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181" h="890018">
                <a:moveTo>
                  <a:pt x="0" y="835674"/>
                </a:moveTo>
                <a:cubicBezTo>
                  <a:pt x="94021" y="886064"/>
                  <a:pt x="188042" y="936454"/>
                  <a:pt x="228600" y="813551"/>
                </a:cubicBezTo>
                <a:cubicBezTo>
                  <a:pt x="269158" y="690648"/>
                  <a:pt x="175751" y="229760"/>
                  <a:pt x="243348" y="98254"/>
                </a:cubicBezTo>
                <a:cubicBezTo>
                  <a:pt x="310945" y="-33252"/>
                  <a:pt x="472563" y="-4370"/>
                  <a:pt x="634181" y="24512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D83CC48-C5E4-F90D-E56D-D1F20C1F80AA}"/>
                  </a:ext>
                </a:extLst>
              </p:cNvPr>
              <p:cNvSpPr txBox="1"/>
              <p:nvPr/>
            </p:nvSpPr>
            <p:spPr>
              <a:xfrm>
                <a:off x="3643245" y="5932910"/>
                <a:ext cx="28669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The front may extend over a large range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,</a:t>
                </a:r>
              </a:p>
              <a:p>
                <a:pPr algn="ctr"/>
                <a:r>
                  <a:rPr lang="en-US" b="1" dirty="0">
                    <a:solidFill>
                      <a:schemeClr val="accent1">
                        <a:lumMod val="50000"/>
                      </a:schemeClr>
                    </a:solidFill>
                  </a:rPr>
                  <a:t>containing: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D83CC48-C5E4-F90D-E56D-D1F20C1F8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245" y="5932910"/>
                <a:ext cx="2866946" cy="923330"/>
              </a:xfrm>
              <a:prstGeom prst="rect">
                <a:avLst/>
              </a:prstGeom>
              <a:blipFill>
                <a:blip r:embed="rId8"/>
                <a:stretch>
                  <a:fillRect t="-2632" r="-213" b="-9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709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3" grpId="0" animBg="1"/>
      <p:bldP spid="53" grpId="1" animBg="1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ED396-845C-E349-4C61-B874D82FB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dotted background&#10;&#10;AI-generated content may be incorrect.">
            <a:extLst>
              <a:ext uri="{FF2B5EF4-FFF2-40B4-BE49-F238E27FC236}">
                <a16:creationId xmlns:a16="http://schemas.microsoft.com/office/drawing/2014/main" id="{B597CCA6-35D4-5792-2E6E-AC05FE2AF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116" y="1040632"/>
            <a:ext cx="2875043" cy="5004000"/>
          </a:xfrm>
          <a:prstGeom prst="rect">
            <a:avLst/>
          </a:prstGeom>
        </p:spPr>
      </p:pic>
      <p:pic>
        <p:nvPicPr>
          <p:cNvPr id="5" name="Picture 4" descr="A red and white dotted background&#10;&#10;AI-generated content may be incorrect.">
            <a:extLst>
              <a:ext uri="{FF2B5EF4-FFF2-40B4-BE49-F238E27FC236}">
                <a16:creationId xmlns:a16="http://schemas.microsoft.com/office/drawing/2014/main" id="{534AD68E-714E-648D-B8D6-2CCDEF3C1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116" y="1040632"/>
            <a:ext cx="2875043" cy="5004000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FEEC44C-66EE-E273-542D-8B62CBC22B75}"/>
              </a:ext>
            </a:extLst>
          </p:cNvPr>
          <p:cNvGrpSpPr/>
          <p:nvPr/>
        </p:nvGrpSpPr>
        <p:grpSpPr>
          <a:xfrm>
            <a:off x="6123761" y="4842608"/>
            <a:ext cx="6237107" cy="1526686"/>
            <a:chOff x="6123761" y="4842608"/>
            <a:chExt cx="6237107" cy="1526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32B6E78-7FB8-452F-E3B0-4EB1BA7A7424}"/>
                    </a:ext>
                  </a:extLst>
                </p:cNvPr>
                <p:cNvSpPr txBox="1"/>
                <p:nvPr/>
              </p:nvSpPr>
              <p:spPr>
                <a:xfrm>
                  <a:off x="6123761" y="5066630"/>
                  <a:ext cx="2959672" cy="13026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4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</m:oMath>
                  </a14:m>
                  <a:r>
                    <a:rPr lang="en-US" sz="2400" dirty="0">
                      <a:solidFill>
                        <a:schemeClr val="accent1">
                          <a:lumMod val="50000"/>
                        </a:schemeClr>
                      </a:solidFill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den>
                          </m:f>
                        </m:sup>
                      </m:sSubSup>
                    </m:oMath>
                  </a14:m>
                  <a:endParaRPr lang="en-US" sz="2400" i="1" dirty="0">
                    <a:solidFill>
                      <a:schemeClr val="accent1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𝑐𝑟𝑖𝑡</m:t>
                                </m:r>
                              </m:sup>
                            </m:sSubSup>
                          </m:e>
                        </m:d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sty m:val="p"/>
                          </m:r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2400" i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32B6E78-7FB8-452F-E3B0-4EB1BA7A7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3761" y="5066630"/>
                  <a:ext cx="2959672" cy="13026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Right Brace 56">
              <a:extLst>
                <a:ext uri="{FF2B5EF4-FFF2-40B4-BE49-F238E27FC236}">
                  <a16:creationId xmlns:a16="http://schemas.microsoft.com/office/drawing/2014/main" id="{D9CDEEE8-F897-B675-B25A-718915D379AA}"/>
                </a:ext>
              </a:extLst>
            </p:cNvPr>
            <p:cNvSpPr/>
            <p:nvPr/>
          </p:nvSpPr>
          <p:spPr>
            <a:xfrm flipH="1">
              <a:off x="8536066" y="4842608"/>
              <a:ext cx="383457" cy="1202023"/>
            </a:xfrm>
            <a:prstGeom prst="rightBrace">
              <a:avLst>
                <a:gd name="adj1" fmla="val 29487"/>
                <a:gd name="adj2" fmla="val 50000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3EA4FA6-D145-32BB-4B34-F0BB6361D29E}"/>
                    </a:ext>
                  </a:extLst>
                </p:cNvPr>
                <p:cNvSpPr txBox="1"/>
                <p:nvPr/>
              </p:nvSpPr>
              <p:spPr>
                <a:xfrm>
                  <a:off x="8949266" y="5991049"/>
                  <a:ext cx="3411602" cy="3782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critical region </a:t>
                  </a: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where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𝑐𝑟𝑖𝑡</m:t>
                          </m:r>
                        </m:sup>
                      </m:sSub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3EA4FA6-D145-32BB-4B34-F0BB6361D2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9266" y="5991049"/>
                  <a:ext cx="3411602" cy="378245"/>
                </a:xfrm>
                <a:prstGeom prst="rect">
                  <a:avLst/>
                </a:prstGeom>
                <a:blipFill>
                  <a:blip r:embed="rId5"/>
                  <a:stretch>
                    <a:fillRect l="-1429" t="-4839" b="-274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1" name="Picture 80" descr="A grid of hexagons with red and green dots&#10;&#10;AI-generated content may be incorrect.">
            <a:extLst>
              <a:ext uri="{FF2B5EF4-FFF2-40B4-BE49-F238E27FC236}">
                <a16:creationId xmlns:a16="http://schemas.microsoft.com/office/drawing/2014/main" id="{4E196C53-6A76-365F-1AC5-91B0312B1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1" y="2122002"/>
            <a:ext cx="2656764" cy="3871451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93D0C46-DF73-E851-2C06-19797F06D6B4}"/>
              </a:ext>
            </a:extLst>
          </p:cNvPr>
          <p:cNvSpPr txBox="1"/>
          <p:nvPr/>
        </p:nvSpPr>
        <p:spPr>
          <a:xfrm>
            <a:off x="131979" y="43062"/>
            <a:ext cx="601976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Stable Drainage Front </a:t>
            </a:r>
            <a:endParaRPr lang="en-US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FBDEC2E-E31E-1E25-5DEE-53DAE3665D0F}"/>
                  </a:ext>
                </a:extLst>
              </p:cNvPr>
              <p:cNvSpPr txBox="1"/>
              <p:nvPr/>
            </p:nvSpPr>
            <p:spPr>
              <a:xfrm>
                <a:off x="50816" y="6044632"/>
                <a:ext cx="3340813" cy="655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The front is in a </a:t>
                </a:r>
                <a:r>
                  <a:rPr lang="en-US" b="1" dirty="0">
                    <a:solidFill>
                      <a:schemeClr val="accent1">
                        <a:lumMod val="50000"/>
                      </a:schemeClr>
                    </a:solidFill>
                  </a:rPr>
                  <a:t>critical region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𝑐𝑟𝑖𝑡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FBDEC2E-E31E-1E25-5DEE-53DAE3665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6" y="6044632"/>
                <a:ext cx="3340813" cy="655244"/>
              </a:xfrm>
              <a:prstGeom prst="rect">
                <a:avLst/>
              </a:prstGeom>
              <a:blipFill>
                <a:blip r:embed="rId7"/>
                <a:stretch>
                  <a:fillRect t="-4673" b="-15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218CE72-9EAB-B3FB-F214-291D588A3030}"/>
              </a:ext>
            </a:extLst>
          </p:cNvPr>
          <p:cNvCxnSpPr/>
          <p:nvPr/>
        </p:nvCxnSpPr>
        <p:spPr>
          <a:xfrm>
            <a:off x="3635477" y="875445"/>
            <a:ext cx="0" cy="5982555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0AD0319-8E22-002A-CD17-BCF0D7CA9F76}"/>
                  </a:ext>
                </a:extLst>
              </p:cNvPr>
              <p:cNvSpPr txBox="1"/>
              <p:nvPr/>
            </p:nvSpPr>
            <p:spPr>
              <a:xfrm>
                <a:off x="478248" y="875445"/>
                <a:ext cx="2483228" cy="12207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𝑐𝑟𝑖𝑡</m:t>
                              </m:r>
                            </m:sup>
                          </m:sSubSup>
                        </m:e>
                      </m:d>
                      <m: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sty m:val="p"/>
                        </m:rP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1600" i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0AD0319-8E22-002A-CD17-BCF0D7CA9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48" y="875445"/>
                <a:ext cx="2483228" cy="12207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CD5264CC-837A-7E1C-A12A-9375BAA69C38}"/>
              </a:ext>
            </a:extLst>
          </p:cNvPr>
          <p:cNvSpPr txBox="1"/>
          <p:nvPr/>
        </p:nvSpPr>
        <p:spPr>
          <a:xfrm>
            <a:off x="-921268" y="903778"/>
            <a:ext cx="2722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2D</a:t>
            </a:r>
            <a:endParaRPr lang="en-US" sz="4000" dirty="0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31A4B23-F538-15B4-1A0D-7C64C22A0361}"/>
              </a:ext>
            </a:extLst>
          </p:cNvPr>
          <p:cNvGrpSpPr/>
          <p:nvPr/>
        </p:nvGrpSpPr>
        <p:grpSpPr>
          <a:xfrm>
            <a:off x="4230083" y="1257721"/>
            <a:ext cx="1868779" cy="4586311"/>
            <a:chOff x="3396799" y="925882"/>
            <a:chExt cx="1868779" cy="4586311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2A53F57C-E1A5-F84F-57C9-49D0419317AC}"/>
                </a:ext>
              </a:extLst>
            </p:cNvPr>
            <p:cNvGrpSpPr/>
            <p:nvPr/>
          </p:nvGrpSpPr>
          <p:grpSpPr>
            <a:xfrm>
              <a:off x="3396799" y="4550281"/>
              <a:ext cx="1868779" cy="961912"/>
              <a:chOff x="607803" y="1835999"/>
              <a:chExt cx="1730962" cy="890974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5D63F51-C8CD-B288-5B0C-33FDEDBE3E0A}"/>
                  </a:ext>
                </a:extLst>
              </p:cNvPr>
              <p:cNvCxnSpPr/>
              <p:nvPr/>
            </p:nvCxnSpPr>
            <p:spPr>
              <a:xfrm flipV="1">
                <a:off x="607803" y="1836000"/>
                <a:ext cx="973582" cy="3966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D692247-EBA8-08C5-30EA-9D57430BC669}"/>
                  </a:ext>
                </a:extLst>
              </p:cNvPr>
              <p:cNvCxnSpPr/>
              <p:nvPr/>
            </p:nvCxnSpPr>
            <p:spPr>
              <a:xfrm flipV="1">
                <a:off x="1365183" y="2324969"/>
                <a:ext cx="973582" cy="3966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E8E8D192-27E1-5B79-5474-35BA57C1617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581384" y="1835999"/>
                <a:ext cx="753264" cy="5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FD3DA5A-EA4C-6996-7AE0-960F1796879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611178" y="2222973"/>
                <a:ext cx="753264" cy="5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7EC724F-EC2B-3440-0A25-C47ED053E564}"/>
                </a:ext>
              </a:extLst>
            </p:cNvPr>
            <p:cNvCxnSpPr/>
            <p:nvPr/>
          </p:nvCxnSpPr>
          <p:spPr>
            <a:xfrm>
              <a:off x="4443302" y="925882"/>
              <a:ext cx="0" cy="362439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A8D798EF-3873-3E82-7966-E344EF857CE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5491" y="1257722"/>
            <a:ext cx="1926250" cy="4586309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F9EE8F9B-2EA3-EE52-0F3C-E66C28303B69}"/>
              </a:ext>
            </a:extLst>
          </p:cNvPr>
          <p:cNvGrpSpPr/>
          <p:nvPr/>
        </p:nvGrpSpPr>
        <p:grpSpPr>
          <a:xfrm>
            <a:off x="4225490" y="1257721"/>
            <a:ext cx="1868779" cy="4580572"/>
            <a:chOff x="3392206" y="925882"/>
            <a:chExt cx="1868779" cy="4580572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B6E336F-C814-2963-1E5D-56F373469B02}"/>
                </a:ext>
              </a:extLst>
            </p:cNvPr>
            <p:cNvGrpSpPr/>
            <p:nvPr/>
          </p:nvGrpSpPr>
          <p:grpSpPr>
            <a:xfrm>
              <a:off x="3392206" y="925882"/>
              <a:ext cx="1868779" cy="961912"/>
              <a:chOff x="607803" y="1835999"/>
              <a:chExt cx="1730962" cy="890974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2FE6AE19-90F4-341E-3A61-58A2FAB9311B}"/>
                  </a:ext>
                </a:extLst>
              </p:cNvPr>
              <p:cNvCxnSpPr/>
              <p:nvPr/>
            </p:nvCxnSpPr>
            <p:spPr>
              <a:xfrm flipV="1">
                <a:off x="607803" y="1836000"/>
                <a:ext cx="973582" cy="3966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1AA77740-6A6B-8AE7-636F-81FA1C14692E}"/>
                  </a:ext>
                </a:extLst>
              </p:cNvPr>
              <p:cNvCxnSpPr/>
              <p:nvPr/>
            </p:nvCxnSpPr>
            <p:spPr>
              <a:xfrm flipV="1">
                <a:off x="1365183" y="2324969"/>
                <a:ext cx="973582" cy="3966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92AA548E-1EEF-A105-8272-E8A952E52E3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581384" y="1835999"/>
                <a:ext cx="753264" cy="5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9A9329C0-5C91-1B8E-CC10-8B207A8AFAA7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611178" y="2222973"/>
                <a:ext cx="753264" cy="5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BC6556F-2422-6166-1F68-FC6365ACA51D}"/>
                </a:ext>
              </a:extLst>
            </p:cNvPr>
            <p:cNvCxnSpPr/>
            <p:nvPr/>
          </p:nvCxnSpPr>
          <p:spPr>
            <a:xfrm>
              <a:off x="4209088" y="1882055"/>
              <a:ext cx="0" cy="362439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4778EB5-4163-C09B-04DD-24F57DA719DF}"/>
                </a:ext>
              </a:extLst>
            </p:cNvPr>
            <p:cNvCxnSpPr/>
            <p:nvPr/>
          </p:nvCxnSpPr>
          <p:spPr>
            <a:xfrm>
              <a:off x="3403783" y="1354155"/>
              <a:ext cx="0" cy="362439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B678B24-9F41-8482-4FDF-37ED23623D2D}"/>
                </a:ext>
              </a:extLst>
            </p:cNvPr>
            <p:cNvCxnSpPr/>
            <p:nvPr/>
          </p:nvCxnSpPr>
          <p:spPr>
            <a:xfrm>
              <a:off x="5245277" y="1461157"/>
              <a:ext cx="0" cy="362439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0C29BEF9-50DA-C619-6038-12C290852E72}"/>
              </a:ext>
            </a:extLst>
          </p:cNvPr>
          <p:cNvSpPr txBox="1"/>
          <p:nvPr/>
        </p:nvSpPr>
        <p:spPr>
          <a:xfrm>
            <a:off x="3668647" y="867991"/>
            <a:ext cx="9170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6600"/>
                </a:solidFill>
              </a:rPr>
              <a:t>3D</a:t>
            </a:r>
            <a:endParaRPr lang="en-US" sz="4000" dirty="0"/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0591D83-756D-7B3F-7C28-BD92FF5FDDF9}"/>
              </a:ext>
            </a:extLst>
          </p:cNvPr>
          <p:cNvCxnSpPr/>
          <p:nvPr/>
        </p:nvCxnSpPr>
        <p:spPr>
          <a:xfrm>
            <a:off x="3635477" y="875445"/>
            <a:ext cx="0" cy="5982555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F649D1C6-6E25-5D1F-85A5-1587AE6CFDD8}"/>
                  </a:ext>
                </a:extLst>
              </p:cNvPr>
              <p:cNvSpPr txBox="1"/>
              <p:nvPr/>
            </p:nvSpPr>
            <p:spPr>
              <a:xfrm>
                <a:off x="3643245" y="5932910"/>
                <a:ext cx="28669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The front may extend over a large range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,</a:t>
                </a:r>
              </a:p>
              <a:p>
                <a:pPr algn="ctr"/>
                <a:r>
                  <a:rPr lang="en-US" b="1" dirty="0">
                    <a:solidFill>
                      <a:schemeClr val="accent1">
                        <a:lumMod val="50000"/>
                      </a:schemeClr>
                    </a:solidFill>
                  </a:rPr>
                  <a:t>containing:</a:t>
                </a: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F649D1C6-6E25-5D1F-85A5-1587AE6CF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245" y="5932910"/>
                <a:ext cx="2866946" cy="923330"/>
              </a:xfrm>
              <a:prstGeom prst="rect">
                <a:avLst/>
              </a:prstGeom>
              <a:blipFill>
                <a:blip r:embed="rId10"/>
                <a:stretch>
                  <a:fillRect t="-2632" r="-213" b="-9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Callout: Line 113">
            <a:extLst>
              <a:ext uri="{FF2B5EF4-FFF2-40B4-BE49-F238E27FC236}">
                <a16:creationId xmlns:a16="http://schemas.microsoft.com/office/drawing/2014/main" id="{7AFD5B26-B17F-DCD0-337B-4A8B22D8F62B}"/>
              </a:ext>
            </a:extLst>
          </p:cNvPr>
          <p:cNvSpPr/>
          <p:nvPr/>
        </p:nvSpPr>
        <p:spPr>
          <a:xfrm flipH="1">
            <a:off x="10629900" y="6369295"/>
            <a:ext cx="1511284" cy="445644"/>
          </a:xfrm>
          <a:prstGeom prst="borderCallout1">
            <a:avLst>
              <a:gd name="adj1" fmla="val 40422"/>
              <a:gd name="adj2" fmla="val 100582"/>
              <a:gd name="adj3" fmla="val -10195"/>
              <a:gd name="adj4" fmla="val 121252"/>
            </a:avLst>
          </a:prstGeom>
          <a:solidFill>
            <a:schemeClr val="bg1"/>
          </a:solidFill>
          <a:ln>
            <a:solidFill>
              <a:srgbClr val="0B3041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Non-wetting phase near percolation</a:t>
            </a:r>
          </a:p>
        </p:txBody>
      </p:sp>
    </p:spTree>
    <p:extLst>
      <p:ext uri="{BB962C8B-B14F-4D97-AF65-F5344CB8AC3E}">
        <p14:creationId xmlns:p14="http://schemas.microsoft.com/office/powerpoint/2010/main" val="1386509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cro drainage 1mlpermin (1)">
            <a:hlinkClick r:id="" action="ppaction://media"/>
            <a:extLst>
              <a:ext uri="{FF2B5EF4-FFF2-40B4-BE49-F238E27FC236}">
                <a16:creationId xmlns:a16="http://schemas.microsoft.com/office/drawing/2014/main" id="{026E5960-36A9-462D-8093-92F2F3F15B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95" end="11512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10DCDB-08C4-F6D2-7322-940C1BE710CA}"/>
              </a:ext>
            </a:extLst>
          </p:cNvPr>
          <p:cNvSpPr txBox="1"/>
          <p:nvPr/>
        </p:nvSpPr>
        <p:spPr>
          <a:xfrm>
            <a:off x="133350" y="330200"/>
            <a:ext cx="5946286" cy="138499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Drainage in porous media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Wetting fluid displaced by a non-wetting fluid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Hele-Shaw cell filled with a layer of glass beads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Water (dyed black) displaced by air</a:t>
            </a:r>
          </a:p>
        </p:txBody>
      </p:sp>
    </p:spTree>
    <p:extLst>
      <p:ext uri="{BB962C8B-B14F-4D97-AF65-F5344CB8AC3E}">
        <p14:creationId xmlns:p14="http://schemas.microsoft.com/office/powerpoint/2010/main" val="15086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7ED50-3518-DF70-E6E7-59B1AC4AB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C587D94-DF93-B746-FCCD-8B34E8B085D8}"/>
              </a:ext>
            </a:extLst>
          </p:cNvPr>
          <p:cNvSpPr txBox="1"/>
          <p:nvPr/>
        </p:nvSpPr>
        <p:spPr>
          <a:xfrm>
            <a:off x="131979" y="43062"/>
            <a:ext cx="601976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Stable Drainage Front </a:t>
            </a:r>
            <a:endParaRPr lang="en-US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FF3BB2A-F51F-E4CD-C555-1A7A7105581F}"/>
                  </a:ext>
                </a:extLst>
              </p:cNvPr>
              <p:cNvSpPr txBox="1"/>
              <p:nvPr/>
            </p:nvSpPr>
            <p:spPr>
              <a:xfrm>
                <a:off x="6123761" y="5066630"/>
                <a:ext cx="2959672" cy="1302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4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type m:val="skw"/>
                            <m:ctrlPr>
                              <a:rPr 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</m:sup>
                    </m:sSubSup>
                  </m:oMath>
                </a14:m>
                <a:endParaRPr lang="en-US" sz="2400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𝑐𝑟𝑖𝑡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sty m:val="p"/>
                        </m:rPr>
                        <a:rPr lang="en-US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i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FF3BB2A-F51F-E4CD-C555-1A7A71055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3761" y="5066630"/>
                <a:ext cx="2959672" cy="13026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red and white dotted background&#10;&#10;AI-generated content may be incorrect.">
            <a:extLst>
              <a:ext uri="{FF2B5EF4-FFF2-40B4-BE49-F238E27FC236}">
                <a16:creationId xmlns:a16="http://schemas.microsoft.com/office/drawing/2014/main" id="{0B81640F-EDD7-8E4A-A3E2-771D5E3D6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116" y="1040632"/>
            <a:ext cx="2875043" cy="5004000"/>
          </a:xfrm>
          <a:prstGeom prst="rect">
            <a:avLst/>
          </a:prstGeom>
        </p:spPr>
      </p:pic>
      <p:sp>
        <p:nvSpPr>
          <p:cNvPr id="52" name="Right Brace 51">
            <a:extLst>
              <a:ext uri="{FF2B5EF4-FFF2-40B4-BE49-F238E27FC236}">
                <a16:creationId xmlns:a16="http://schemas.microsoft.com/office/drawing/2014/main" id="{AEA5EBEF-92C1-9FF7-AD32-C46E5E10E46A}"/>
              </a:ext>
            </a:extLst>
          </p:cNvPr>
          <p:cNvSpPr/>
          <p:nvPr/>
        </p:nvSpPr>
        <p:spPr>
          <a:xfrm flipH="1">
            <a:off x="8536066" y="4842608"/>
            <a:ext cx="383457" cy="1202023"/>
          </a:xfrm>
          <a:prstGeom prst="rightBrace">
            <a:avLst>
              <a:gd name="adj1" fmla="val 29487"/>
              <a:gd name="adj2" fmla="val 5000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FFB12AA-7A8D-6173-2B2F-4EE523EB3520}"/>
              </a:ext>
            </a:extLst>
          </p:cNvPr>
          <p:cNvGrpSpPr/>
          <p:nvPr/>
        </p:nvGrpSpPr>
        <p:grpSpPr>
          <a:xfrm>
            <a:off x="6062959" y="652795"/>
            <a:ext cx="6129041" cy="1724371"/>
            <a:chOff x="6062959" y="652795"/>
            <a:chExt cx="6129041" cy="1724371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868CF733-1C78-A00B-CF40-8714DF5A3112}"/>
                </a:ext>
              </a:extLst>
            </p:cNvPr>
            <p:cNvSpPr/>
            <p:nvPr/>
          </p:nvSpPr>
          <p:spPr>
            <a:xfrm flipH="1">
              <a:off x="8536064" y="988142"/>
              <a:ext cx="383457" cy="952421"/>
            </a:xfrm>
            <a:prstGeom prst="rightBrace">
              <a:avLst>
                <a:gd name="adj1" fmla="val 29487"/>
                <a:gd name="adj2" fmla="val 50000"/>
              </a:avLst>
            </a:prstGeom>
            <a:ln>
              <a:solidFill>
                <a:srgbClr val="D03C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95E46FF-E31D-ABD2-1CC3-6685EA01CD47}"/>
                    </a:ext>
                  </a:extLst>
                </p:cNvPr>
                <p:cNvSpPr txBox="1"/>
                <p:nvPr/>
              </p:nvSpPr>
              <p:spPr>
                <a:xfrm>
                  <a:off x="6062959" y="1081811"/>
                  <a:ext cx="2959672" cy="12953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4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</m:oMath>
                  </a14:m>
                  <a:r>
                    <a:rPr lang="en-US" sz="2400" dirty="0">
                      <a:solidFill>
                        <a:schemeClr val="accent1">
                          <a:lumMod val="50000"/>
                        </a:schemeClr>
                      </a:solidFill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den>
                          </m:f>
                        </m:sup>
                      </m:sSubSup>
                    </m:oMath>
                  </a14:m>
                  <a:endParaRPr lang="en-US" sz="2400" i="1" dirty="0">
                    <a:solidFill>
                      <a:schemeClr val="accent1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p>
                            </m:sSubSup>
                          </m:e>
                        </m:d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sty m:val="p"/>
                          </m:r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2400" i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95E46FF-E31D-ABD2-1CC3-6685EA01CD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2959" y="1081811"/>
                  <a:ext cx="2959672" cy="12953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A142993B-7881-B001-3BC2-8F2946616B68}"/>
                    </a:ext>
                  </a:extLst>
                </p:cNvPr>
                <p:cNvSpPr txBox="1"/>
                <p:nvPr/>
              </p:nvSpPr>
              <p:spPr>
                <a:xfrm>
                  <a:off x="8780398" y="652795"/>
                  <a:ext cx="341160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critical region </a:t>
                  </a: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where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p>
                      </m:sSub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A142993B-7881-B001-3BC2-8F2946616B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0398" y="652795"/>
                  <a:ext cx="3411602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429" t="-6557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B32C16-E11E-DE37-283E-A2D0F9E188E9}"/>
                  </a:ext>
                </a:extLst>
              </p:cNvPr>
              <p:cNvSpPr txBox="1"/>
              <p:nvPr/>
            </p:nvSpPr>
            <p:spPr>
              <a:xfrm>
                <a:off x="8949266" y="5991049"/>
                <a:ext cx="3411602" cy="378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accent1">
                        <a:lumMod val="50000"/>
                      </a:schemeClr>
                    </a:solidFill>
                  </a:rPr>
                  <a:t>critical region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𝑐𝑟𝑖𝑡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B32C16-E11E-DE37-283E-A2D0F9E18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9266" y="5991049"/>
                <a:ext cx="3411602" cy="378245"/>
              </a:xfrm>
              <a:prstGeom prst="rect">
                <a:avLst/>
              </a:prstGeom>
              <a:blipFill>
                <a:blip r:embed="rId6"/>
                <a:stretch>
                  <a:fillRect l="-1429" t="-4839" b="-27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A grid of hexagons with red and green dots&#10;&#10;AI-generated content may be incorrect.">
            <a:extLst>
              <a:ext uri="{FF2B5EF4-FFF2-40B4-BE49-F238E27FC236}">
                <a16:creationId xmlns:a16="http://schemas.microsoft.com/office/drawing/2014/main" id="{02DCB860-C308-499D-9F45-FBF47D8561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1" y="2122002"/>
            <a:ext cx="2656764" cy="3871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4657794-0FE1-F977-FB8D-5E601828B469}"/>
                  </a:ext>
                </a:extLst>
              </p:cNvPr>
              <p:cNvSpPr txBox="1"/>
              <p:nvPr/>
            </p:nvSpPr>
            <p:spPr>
              <a:xfrm>
                <a:off x="50816" y="6044632"/>
                <a:ext cx="3340813" cy="655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The front is in a </a:t>
                </a:r>
                <a:r>
                  <a:rPr lang="en-US" b="1" dirty="0">
                    <a:solidFill>
                      <a:schemeClr val="accent1">
                        <a:lumMod val="50000"/>
                      </a:schemeClr>
                    </a:solidFill>
                  </a:rPr>
                  <a:t>critical region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𝑐𝑟𝑖𝑡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4657794-0FE1-F977-FB8D-5E601828B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6" y="6044632"/>
                <a:ext cx="3340813" cy="655244"/>
              </a:xfrm>
              <a:prstGeom prst="rect">
                <a:avLst/>
              </a:prstGeom>
              <a:blipFill>
                <a:blip r:embed="rId8"/>
                <a:stretch>
                  <a:fillRect t="-4673" b="-15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E58CC41-2A10-B9D6-1E95-9522F1FF5253}"/>
              </a:ext>
            </a:extLst>
          </p:cNvPr>
          <p:cNvCxnSpPr/>
          <p:nvPr/>
        </p:nvCxnSpPr>
        <p:spPr>
          <a:xfrm>
            <a:off x="3635477" y="875445"/>
            <a:ext cx="0" cy="5982555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CAB2718-722D-F43F-2622-32F2F3F9D65C}"/>
                  </a:ext>
                </a:extLst>
              </p:cNvPr>
              <p:cNvSpPr txBox="1"/>
              <p:nvPr/>
            </p:nvSpPr>
            <p:spPr>
              <a:xfrm>
                <a:off x="478248" y="875445"/>
                <a:ext cx="2483228" cy="12207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𝑐𝑟𝑖𝑡</m:t>
                              </m:r>
                            </m:sup>
                          </m:sSubSup>
                        </m:e>
                      </m:d>
                      <m: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sty m:val="p"/>
                        </m:rPr>
                        <a:rPr lang="en-US" sz="16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1600" i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CAB2718-722D-F43F-2622-32F2F3F9D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48" y="875445"/>
                <a:ext cx="2483228" cy="12207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07B3C99-0AA6-8848-F6AF-AF3E02BAC1DD}"/>
              </a:ext>
            </a:extLst>
          </p:cNvPr>
          <p:cNvSpPr txBox="1"/>
          <p:nvPr/>
        </p:nvSpPr>
        <p:spPr>
          <a:xfrm>
            <a:off x="-921268" y="903778"/>
            <a:ext cx="2722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2D</a:t>
            </a:r>
            <a:endParaRPr lang="en-US" sz="40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F6304C-FF15-09E2-7FA4-4CBE0A498B18}"/>
              </a:ext>
            </a:extLst>
          </p:cNvPr>
          <p:cNvGrpSpPr/>
          <p:nvPr/>
        </p:nvGrpSpPr>
        <p:grpSpPr>
          <a:xfrm>
            <a:off x="4230083" y="1257721"/>
            <a:ext cx="1868779" cy="4586311"/>
            <a:chOff x="3396799" y="925882"/>
            <a:chExt cx="1868779" cy="458631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81B7927-82DC-FBF0-9011-294E47187D06}"/>
                </a:ext>
              </a:extLst>
            </p:cNvPr>
            <p:cNvGrpSpPr/>
            <p:nvPr/>
          </p:nvGrpSpPr>
          <p:grpSpPr>
            <a:xfrm>
              <a:off x="3396799" y="4550281"/>
              <a:ext cx="1868779" cy="961912"/>
              <a:chOff x="607803" y="1835999"/>
              <a:chExt cx="1730962" cy="89097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F65C1B8-53C9-CF84-6DE8-3F0AF7B9671B}"/>
                  </a:ext>
                </a:extLst>
              </p:cNvPr>
              <p:cNvCxnSpPr/>
              <p:nvPr/>
            </p:nvCxnSpPr>
            <p:spPr>
              <a:xfrm flipV="1">
                <a:off x="607803" y="1836000"/>
                <a:ext cx="973582" cy="3966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AD2D51E-6DB9-841E-63C2-DA13084A2FB0}"/>
                  </a:ext>
                </a:extLst>
              </p:cNvPr>
              <p:cNvCxnSpPr/>
              <p:nvPr/>
            </p:nvCxnSpPr>
            <p:spPr>
              <a:xfrm flipV="1">
                <a:off x="1365183" y="2324969"/>
                <a:ext cx="973582" cy="3966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B84F3F1-EF38-FF07-C56C-5AF424673D29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581384" y="1835999"/>
                <a:ext cx="753264" cy="5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4CD9D11-C088-9AC5-C314-24E9EBBAAE0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611178" y="2222973"/>
                <a:ext cx="753264" cy="5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9A6D08C-C9F3-78B4-E5A1-6F43D08897C3}"/>
                </a:ext>
              </a:extLst>
            </p:cNvPr>
            <p:cNvCxnSpPr/>
            <p:nvPr/>
          </p:nvCxnSpPr>
          <p:spPr>
            <a:xfrm>
              <a:off x="4443302" y="925882"/>
              <a:ext cx="0" cy="362439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07D1A13-5B0E-0B5F-EF60-CBFDC013F71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5491" y="1257722"/>
            <a:ext cx="1926250" cy="458630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195159E-1411-0E9E-8643-B91DD9B9E86E}"/>
              </a:ext>
            </a:extLst>
          </p:cNvPr>
          <p:cNvGrpSpPr/>
          <p:nvPr/>
        </p:nvGrpSpPr>
        <p:grpSpPr>
          <a:xfrm>
            <a:off x="4225490" y="1257721"/>
            <a:ext cx="1868779" cy="4580572"/>
            <a:chOff x="3392206" y="925882"/>
            <a:chExt cx="1868779" cy="458057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4EA4D71-C669-6FF3-E7BD-FA59749F402A}"/>
                </a:ext>
              </a:extLst>
            </p:cNvPr>
            <p:cNvGrpSpPr/>
            <p:nvPr/>
          </p:nvGrpSpPr>
          <p:grpSpPr>
            <a:xfrm>
              <a:off x="3392206" y="925882"/>
              <a:ext cx="1868779" cy="961912"/>
              <a:chOff x="607803" y="1835999"/>
              <a:chExt cx="1730962" cy="890974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B802AD9-85D5-9E63-B344-92D5514D7CBE}"/>
                  </a:ext>
                </a:extLst>
              </p:cNvPr>
              <p:cNvCxnSpPr/>
              <p:nvPr/>
            </p:nvCxnSpPr>
            <p:spPr>
              <a:xfrm flipV="1">
                <a:off x="607803" y="1836000"/>
                <a:ext cx="973582" cy="3966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68D408F-E749-0586-8742-6CEBA65A3E13}"/>
                  </a:ext>
                </a:extLst>
              </p:cNvPr>
              <p:cNvCxnSpPr/>
              <p:nvPr/>
            </p:nvCxnSpPr>
            <p:spPr>
              <a:xfrm flipV="1">
                <a:off x="1365183" y="2324969"/>
                <a:ext cx="973582" cy="3966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BA099B7-BFA4-68C5-C9B3-20FAA998F72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581384" y="1835999"/>
                <a:ext cx="753264" cy="5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4C067B3-641B-4E65-06E9-CCFCA75D43F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611178" y="2222973"/>
                <a:ext cx="753264" cy="5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5E11D8F-0C14-7C1A-F958-614CD6AF2F2F}"/>
                </a:ext>
              </a:extLst>
            </p:cNvPr>
            <p:cNvCxnSpPr/>
            <p:nvPr/>
          </p:nvCxnSpPr>
          <p:spPr>
            <a:xfrm>
              <a:off x="4209088" y="1882055"/>
              <a:ext cx="0" cy="362439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751F7B6-0158-EF65-5B47-59B3634BA574}"/>
                </a:ext>
              </a:extLst>
            </p:cNvPr>
            <p:cNvCxnSpPr/>
            <p:nvPr/>
          </p:nvCxnSpPr>
          <p:spPr>
            <a:xfrm>
              <a:off x="3403783" y="1354155"/>
              <a:ext cx="0" cy="362439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18C370D-E6B0-1E7D-ABB1-0449C9FEF678}"/>
                </a:ext>
              </a:extLst>
            </p:cNvPr>
            <p:cNvCxnSpPr/>
            <p:nvPr/>
          </p:nvCxnSpPr>
          <p:spPr>
            <a:xfrm>
              <a:off x="5245277" y="1461157"/>
              <a:ext cx="0" cy="362439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8C1D2FC1-6BE9-C2DB-CAD9-89F63D909D0E}"/>
              </a:ext>
            </a:extLst>
          </p:cNvPr>
          <p:cNvSpPr txBox="1"/>
          <p:nvPr/>
        </p:nvSpPr>
        <p:spPr>
          <a:xfrm>
            <a:off x="3668647" y="867991"/>
            <a:ext cx="9170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6600"/>
                </a:solidFill>
              </a:rPr>
              <a:t>3D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16C02E5-2953-81A2-06B1-A453FF8DE633}"/>
                  </a:ext>
                </a:extLst>
              </p:cNvPr>
              <p:cNvSpPr txBox="1"/>
              <p:nvPr/>
            </p:nvSpPr>
            <p:spPr>
              <a:xfrm>
                <a:off x="3643245" y="5932910"/>
                <a:ext cx="28669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The front may extend over a large range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,</a:t>
                </a:r>
              </a:p>
              <a:p>
                <a:pPr algn="ctr"/>
                <a:r>
                  <a:rPr lang="en-US" b="1" dirty="0">
                    <a:solidFill>
                      <a:schemeClr val="accent1">
                        <a:lumMod val="50000"/>
                      </a:schemeClr>
                    </a:solidFill>
                  </a:rPr>
                  <a:t>containing: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16C02E5-2953-81A2-06B1-A453FF8DE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245" y="5932910"/>
                <a:ext cx="2866946" cy="923330"/>
              </a:xfrm>
              <a:prstGeom prst="rect">
                <a:avLst/>
              </a:prstGeom>
              <a:blipFill>
                <a:blip r:embed="rId11"/>
                <a:stretch>
                  <a:fillRect t="-2632" r="-213" b="-9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C7F54096-D935-4F6A-46EE-C743D85C57C1}"/>
              </a:ext>
            </a:extLst>
          </p:cNvPr>
          <p:cNvGrpSpPr/>
          <p:nvPr/>
        </p:nvGrpSpPr>
        <p:grpSpPr>
          <a:xfrm>
            <a:off x="5891265" y="1977574"/>
            <a:ext cx="5732047" cy="2840971"/>
            <a:chOff x="5891265" y="1977574"/>
            <a:chExt cx="5732047" cy="284097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F9F139E-050B-E180-024C-EA6216602956}"/>
                </a:ext>
              </a:extLst>
            </p:cNvPr>
            <p:cNvGrpSpPr/>
            <p:nvPr/>
          </p:nvGrpSpPr>
          <p:grpSpPr>
            <a:xfrm>
              <a:off x="5891265" y="1977574"/>
              <a:ext cx="3028255" cy="2840971"/>
              <a:chOff x="5891265" y="1977574"/>
              <a:chExt cx="3028255" cy="284097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B73281EC-D2E6-A938-2B42-A4AA9CF88A17}"/>
                      </a:ext>
                    </a:extLst>
                  </p:cNvPr>
                  <p:cNvSpPr txBox="1"/>
                  <p:nvPr/>
                </p:nvSpPr>
                <p:spPr>
                  <a:xfrm>
                    <a:off x="5891265" y="2872533"/>
                    <a:ext cx="2959672" cy="111293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0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𝑐𝑟𝑖𝑡</m:t>
                                  </m:r>
                                </m:sup>
                              </m:sSubSup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2000" i="1" dirty="0">
                      <a:solidFill>
                        <a:schemeClr val="accent1">
                          <a:lumMod val="50000"/>
                        </a:schemeClr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B73281EC-D2E6-A938-2B42-A4AA9CF88A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91265" y="2872533"/>
                    <a:ext cx="2959672" cy="111293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Right Brace 14">
                <a:extLst>
                  <a:ext uri="{FF2B5EF4-FFF2-40B4-BE49-F238E27FC236}">
                    <a16:creationId xmlns:a16="http://schemas.microsoft.com/office/drawing/2014/main" id="{D3EA423B-62A9-8A13-918D-C07CA5C09C5C}"/>
                  </a:ext>
                </a:extLst>
              </p:cNvPr>
              <p:cNvSpPr/>
              <p:nvPr/>
            </p:nvSpPr>
            <p:spPr>
              <a:xfrm flipH="1">
                <a:off x="8536063" y="1977574"/>
                <a:ext cx="383457" cy="2840971"/>
              </a:xfrm>
              <a:prstGeom prst="rightBrace">
                <a:avLst>
                  <a:gd name="adj1" fmla="val 29487"/>
                  <a:gd name="adj2" fmla="val 50000"/>
                </a:avLst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5DBDB2AE-7643-A079-D105-21F4C2DA4C1B}"/>
                    </a:ext>
                  </a:extLst>
                </p:cNvPr>
                <p:cNvSpPr txBox="1"/>
                <p:nvPr/>
              </p:nvSpPr>
              <p:spPr>
                <a:xfrm>
                  <a:off x="9171852" y="3070437"/>
                  <a:ext cx="2451460" cy="655244"/>
                </a:xfrm>
                <a:prstGeom prst="rect">
                  <a:avLst/>
                </a:prstGeom>
                <a:solidFill>
                  <a:srgbClr val="FFFFFF">
                    <a:alpha val="69804"/>
                  </a:srgbClr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transition region </a:t>
                  </a: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from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𝑐𝑟𝑖𝑡</m:t>
                          </m:r>
                        </m:sup>
                      </m:sSubSup>
                      <m:r>
                        <a:rPr lang="en-US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to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p>
                      </m:sSub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5DBDB2AE-7643-A079-D105-21F4C2DA4C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1852" y="3070437"/>
                  <a:ext cx="2451460" cy="655244"/>
                </a:xfrm>
                <a:prstGeom prst="rect">
                  <a:avLst/>
                </a:prstGeom>
                <a:blipFill>
                  <a:blip r:embed="rId13"/>
                  <a:stretch>
                    <a:fillRect l="-995" t="-4673" r="-2736" b="-158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3" name="Callout: Line 112">
            <a:extLst>
              <a:ext uri="{FF2B5EF4-FFF2-40B4-BE49-F238E27FC236}">
                <a16:creationId xmlns:a16="http://schemas.microsoft.com/office/drawing/2014/main" id="{D97EE375-81C2-DBB0-5C7B-13289800AA3B}"/>
              </a:ext>
            </a:extLst>
          </p:cNvPr>
          <p:cNvSpPr/>
          <p:nvPr/>
        </p:nvSpPr>
        <p:spPr>
          <a:xfrm flipH="1">
            <a:off x="10486199" y="43062"/>
            <a:ext cx="1375601" cy="461665"/>
          </a:xfrm>
          <a:prstGeom prst="borderCallout1">
            <a:avLst>
              <a:gd name="adj1" fmla="val 60947"/>
              <a:gd name="adj2" fmla="val 99881"/>
              <a:gd name="adj3" fmla="val 150951"/>
              <a:gd name="adj4" fmla="val 129102"/>
            </a:avLst>
          </a:prstGeom>
          <a:solidFill>
            <a:schemeClr val="bg1"/>
          </a:solidFill>
          <a:ln>
            <a:solidFill>
              <a:srgbClr val="0B3041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Wetting phase near percolation</a:t>
            </a:r>
          </a:p>
        </p:txBody>
      </p:sp>
      <p:sp>
        <p:nvSpPr>
          <p:cNvPr id="64" name="Callout: Line 63">
            <a:extLst>
              <a:ext uri="{FF2B5EF4-FFF2-40B4-BE49-F238E27FC236}">
                <a16:creationId xmlns:a16="http://schemas.microsoft.com/office/drawing/2014/main" id="{261CC747-DBCF-C006-1783-C1A60BF02D76}"/>
              </a:ext>
            </a:extLst>
          </p:cNvPr>
          <p:cNvSpPr/>
          <p:nvPr/>
        </p:nvSpPr>
        <p:spPr>
          <a:xfrm flipH="1">
            <a:off x="10629900" y="6369295"/>
            <a:ext cx="1511284" cy="445644"/>
          </a:xfrm>
          <a:prstGeom prst="borderCallout1">
            <a:avLst>
              <a:gd name="adj1" fmla="val 40422"/>
              <a:gd name="adj2" fmla="val 100582"/>
              <a:gd name="adj3" fmla="val -10195"/>
              <a:gd name="adj4" fmla="val 121252"/>
            </a:avLst>
          </a:prstGeom>
          <a:solidFill>
            <a:schemeClr val="bg1"/>
          </a:solidFill>
          <a:ln>
            <a:solidFill>
              <a:srgbClr val="0B3041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Non-wetting phase near percolation</a:t>
            </a:r>
          </a:p>
        </p:txBody>
      </p:sp>
      <p:sp>
        <p:nvSpPr>
          <p:cNvPr id="65" name="Callout: Line 64">
            <a:extLst>
              <a:ext uri="{FF2B5EF4-FFF2-40B4-BE49-F238E27FC236}">
                <a16:creationId xmlns:a16="http://schemas.microsoft.com/office/drawing/2014/main" id="{724B92EB-0FBB-8458-28B6-A2505699098D}"/>
              </a:ext>
            </a:extLst>
          </p:cNvPr>
          <p:cNvSpPr/>
          <p:nvPr/>
        </p:nvSpPr>
        <p:spPr>
          <a:xfrm flipH="1">
            <a:off x="6858417" y="4064382"/>
            <a:ext cx="1375601" cy="461665"/>
          </a:xfrm>
          <a:prstGeom prst="borderCallout1">
            <a:avLst>
              <a:gd name="adj1" fmla="val 427"/>
              <a:gd name="adj2" fmla="val 633"/>
              <a:gd name="adj3" fmla="val -73248"/>
              <a:gd name="adj4" fmla="val -64315"/>
            </a:avLst>
          </a:prstGeom>
          <a:solidFill>
            <a:schemeClr val="bg1"/>
          </a:solidFill>
          <a:ln>
            <a:solidFill>
              <a:srgbClr val="0B3041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Both phases percolate</a:t>
            </a:r>
          </a:p>
        </p:txBody>
      </p:sp>
    </p:spTree>
    <p:extLst>
      <p:ext uri="{BB962C8B-B14F-4D97-AF65-F5344CB8AC3E}">
        <p14:creationId xmlns:p14="http://schemas.microsoft.com/office/powerpoint/2010/main" val="335505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51BC7-DB77-F9FC-FD16-5C92D839F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38" y="440224"/>
            <a:ext cx="6111624" cy="1443822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Conclusions and Outlook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BD73D5-2FE8-32F0-70B4-A87833CF6F84}"/>
              </a:ext>
            </a:extLst>
          </p:cNvPr>
          <p:cNvGrpSpPr/>
          <p:nvPr/>
        </p:nvGrpSpPr>
        <p:grpSpPr>
          <a:xfrm>
            <a:off x="6785535" y="169284"/>
            <a:ext cx="5250427" cy="2732090"/>
            <a:chOff x="6941573" y="4028765"/>
            <a:chExt cx="5250427" cy="27320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5F6F36A-D835-C042-073B-0459AAD1B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12624" y="4028765"/>
              <a:ext cx="4579376" cy="2732090"/>
            </a:xfrm>
            <a:prstGeom prst="rect">
              <a:avLst/>
            </a:prstGeom>
          </p:spPr>
        </p:pic>
        <p:pic>
          <p:nvPicPr>
            <p:cNvPr id="5" name="Picture 4" descr="A qr code with a white background&#10;&#10;AI-generated content may be incorrect.">
              <a:extLst>
                <a:ext uri="{FF2B5EF4-FFF2-40B4-BE49-F238E27FC236}">
                  <a16:creationId xmlns:a16="http://schemas.microsoft.com/office/drawing/2014/main" id="{ACC766AB-DCC6-B193-8980-0E4BB41D4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3" y="4028765"/>
              <a:ext cx="1199537" cy="119953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7CAF54-DFE5-AD4A-C92A-F6975C563E7A}"/>
                  </a:ext>
                </a:extLst>
              </p:cNvPr>
              <p:cNvSpPr txBox="1"/>
              <p:nvPr/>
            </p:nvSpPr>
            <p:spPr>
              <a:xfrm>
                <a:off x="9138425" y="4861680"/>
                <a:ext cx="3194869" cy="619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0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7CAF54-DFE5-AD4A-C92A-F6975C563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425" y="4861680"/>
                <a:ext cx="3194869" cy="619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A27994-743B-BB69-F894-B40E1BA53BC4}"/>
                  </a:ext>
                </a:extLst>
              </p:cNvPr>
              <p:cNvSpPr txBox="1"/>
              <p:nvPr/>
            </p:nvSpPr>
            <p:spPr>
              <a:xfrm>
                <a:off x="427091" y="4210936"/>
                <a:ext cx="5128102" cy="7727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000" b="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p>
                          </m:sSubSup>
                          <m:r>
                            <a:rPr lang="en-US" sz="2000" b="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000" b="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𝑐𝑟𝑖𝑡</m:t>
                              </m:r>
                            </m:sup>
                          </m:sSubSup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b="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sz="2000" b="0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b="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num>
                                <m:den>
                                  <m:r>
                                    <a:rPr lang="en-US" sz="2000" b="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000" b="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den>
                              </m:f>
                            </m:sup>
                          </m:sSubSup>
                          <m:r>
                            <a:rPr lang="en-US" sz="2000" b="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b="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b="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en-US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num>
                                <m:den>
                                  <m:r>
                                    <a:rPr lang="en-US" sz="2000" b="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000" b="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den>
                              </m:f>
                            </m:sup>
                          </m:sSub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A27994-743B-BB69-F894-B40E1BA53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91" y="4210936"/>
                <a:ext cx="5128102" cy="7727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0DA6393-1D4C-27A2-BA93-86615943975B}"/>
              </a:ext>
            </a:extLst>
          </p:cNvPr>
          <p:cNvSpPr txBox="1"/>
          <p:nvPr/>
        </p:nvSpPr>
        <p:spPr>
          <a:xfrm>
            <a:off x="365976" y="2020236"/>
            <a:ext cx="485666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Test the model validity with more realistic drainage simulations and experiments;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Expand the analyses to saturation and relative permeability scaling laws established for 2D porous media.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98204FF-1B19-7B33-C907-C2D286A8C86F}"/>
              </a:ext>
            </a:extLst>
          </p:cNvPr>
          <p:cNvGrpSpPr/>
          <p:nvPr/>
        </p:nvGrpSpPr>
        <p:grpSpPr>
          <a:xfrm>
            <a:off x="3473245" y="2625213"/>
            <a:ext cx="8062806" cy="4232787"/>
            <a:chOff x="1887209" y="67119"/>
            <a:chExt cx="8411598" cy="441589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A411A1D-4A4F-77EB-AF8D-61F8A68DE6B1}"/>
                </a:ext>
              </a:extLst>
            </p:cNvPr>
            <p:cNvGrpSpPr/>
            <p:nvPr/>
          </p:nvGrpSpPr>
          <p:grpSpPr>
            <a:xfrm>
              <a:off x="1887209" y="67119"/>
              <a:ext cx="4072087" cy="4415895"/>
              <a:chOff x="-1709888" y="2125927"/>
              <a:chExt cx="4072087" cy="4415895"/>
            </a:xfrm>
          </p:grpSpPr>
          <p:sp>
            <p:nvSpPr>
              <p:cNvPr id="24" name="Callout: Line 23">
                <a:extLst>
                  <a:ext uri="{FF2B5EF4-FFF2-40B4-BE49-F238E27FC236}">
                    <a16:creationId xmlns:a16="http://schemas.microsoft.com/office/drawing/2014/main" id="{AA4F78B4-880B-F596-3CA8-5E43D5F221A1}"/>
                  </a:ext>
                </a:extLst>
              </p:cNvPr>
              <p:cNvSpPr/>
              <p:nvPr/>
            </p:nvSpPr>
            <p:spPr>
              <a:xfrm>
                <a:off x="-1709888" y="4657492"/>
                <a:ext cx="2055023" cy="895023"/>
              </a:xfrm>
              <a:prstGeom prst="borderCallout1">
                <a:avLst>
                  <a:gd name="adj1" fmla="val 68074"/>
                  <a:gd name="adj2" fmla="val 100349"/>
                  <a:gd name="adj3" fmla="val 117092"/>
                  <a:gd name="adj4" fmla="val 130514"/>
                </a:avLst>
              </a:prstGeom>
              <a:solidFill>
                <a:schemeClr val="accent1">
                  <a:lumMod val="50000"/>
                </a:schemeClr>
              </a:solidFill>
              <a:ln w="38100">
                <a:solidFill>
                  <a:srgbClr val="2EFE0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Can we theoretically predict this 3D front characteristics</a:t>
                </a:r>
              </a:p>
            </p:txBody>
          </p:sp>
          <p:pic>
            <p:nvPicPr>
              <p:cNvPr id="19" name="Picture 18" descr="A blue screen with white dots&#10;&#10;Description automatically generated">
                <a:extLst>
                  <a:ext uri="{FF2B5EF4-FFF2-40B4-BE49-F238E27FC236}">
                    <a16:creationId xmlns:a16="http://schemas.microsoft.com/office/drawing/2014/main" id="{87895E82-3E43-DA41-72C2-04AE1BDA7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0502" y="2125927"/>
                <a:ext cx="1491697" cy="4415895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E1FD3DD-2AAC-3411-F3B1-AE9F8F4F4A09}"/>
                </a:ext>
              </a:extLst>
            </p:cNvPr>
            <p:cNvGrpSpPr/>
            <p:nvPr/>
          </p:nvGrpSpPr>
          <p:grpSpPr>
            <a:xfrm>
              <a:off x="6056774" y="488577"/>
              <a:ext cx="4242033" cy="3706328"/>
              <a:chOff x="6229350" y="2480710"/>
              <a:chExt cx="4242033" cy="3706328"/>
            </a:xfrm>
          </p:grpSpPr>
          <p:sp>
            <p:nvSpPr>
              <p:cNvPr id="25" name="Callout: Line 24">
                <a:extLst>
                  <a:ext uri="{FF2B5EF4-FFF2-40B4-BE49-F238E27FC236}">
                    <a16:creationId xmlns:a16="http://schemas.microsoft.com/office/drawing/2014/main" id="{1990323F-970D-AFE3-116C-DE8A373251F5}"/>
                  </a:ext>
                </a:extLst>
              </p:cNvPr>
              <p:cNvSpPr/>
              <p:nvPr/>
            </p:nvSpPr>
            <p:spPr>
              <a:xfrm>
                <a:off x="8801771" y="5122256"/>
                <a:ext cx="1669612" cy="727165"/>
              </a:xfrm>
              <a:prstGeom prst="borderCallout1">
                <a:avLst>
                  <a:gd name="adj1" fmla="val 67156"/>
                  <a:gd name="adj2" fmla="val -51"/>
                  <a:gd name="adj3" fmla="val 97805"/>
                  <a:gd name="adj4" fmla="val -26286"/>
                </a:avLst>
              </a:prstGeom>
              <a:solidFill>
                <a:schemeClr val="accent1">
                  <a:lumMod val="50000"/>
                </a:schemeClr>
              </a:solidFill>
              <a:ln w="38100">
                <a:solidFill>
                  <a:srgbClr val="2EFE0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similarly to what is done in 2D?</a:t>
                </a:r>
              </a:p>
            </p:txBody>
          </p:sp>
          <p:pic>
            <p:nvPicPr>
              <p:cNvPr id="23" name="Picture 22" descr="A screenshot of a game&#10;&#10;Description automatically generated">
                <a:extLst>
                  <a:ext uri="{FF2B5EF4-FFF2-40B4-BE49-F238E27FC236}">
                    <a16:creationId xmlns:a16="http://schemas.microsoft.com/office/drawing/2014/main" id="{05EBFB38-B4B9-4860-3A5A-8F6653CB9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9350" y="2480710"/>
                <a:ext cx="2164043" cy="37063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2557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0C0F4ED-0505-4DB5-EC0E-A5BC33C33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4E271-E9E7-63E5-2CD2-4FF36238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04" y="29496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</a:t>
            </a:r>
            <a:r>
              <a:rPr lang="en-US" sz="4800" b="1" noProof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otivation</a:t>
            </a:r>
            <a:endParaRPr lang="en-US" sz="4800" b="1" noProof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026434-C9C4-719B-E532-7B068D3DE0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4574" y="1325563"/>
                <a:ext cx="11407877" cy="5397500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Fundamental understanding of multiphase flows in porous media</a:t>
                </a:r>
              </a:p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Final saturations and trapped cluster structure</a:t>
                </a:r>
              </a:p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Evaporation rate</a:t>
                </a:r>
              </a:p>
              <a:p>
                <a:pPr lvl="1"/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</a:rPr>
                  <a:t>Evaporation requires liquid connected to vapor pathways or sustained by capillary pumping through films. A narrow front reduces the hydraulically connected film region and shortens the constant‑rate drying period, so total drying time and flux decline when </a:t>
                </a:r>
                <a14:m>
                  <m:oMath xmlns:m="http://schemas.openxmlformats.org/officeDocument/2006/math">
                    <m:r>
                      <a:rPr lang="en-US" sz="16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</a:rPr>
                  <a:t>is small. Characteristic lengths combining gravity and viscous dissipation set the maximum film‑sustaining width.</a:t>
                </a:r>
              </a:p>
              <a:p>
                <a:pPr lvl="2"/>
                <a:r>
                  <a:rPr lang="en-US" sz="1400" dirty="0">
                    <a:solidFill>
                      <a:schemeClr val="accent1">
                        <a:lumMod val="50000"/>
                      </a:schemeClr>
                    </a:solidFill>
                  </a:rPr>
                  <a:t>Practical effect: narrower fronts → earlier transition from stage‑1 (fast) to stage‑2 (slow) evaporation → less total water removed during the high‑flux period. </a:t>
                </a:r>
              </a:p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Interfacial chemical reactions</a:t>
                </a:r>
              </a:p>
              <a:p>
                <a:pPr lvl="1"/>
                <a:r>
                  <a:rPr lang="en-US" sz="1700" dirty="0">
                    <a:solidFill>
                      <a:schemeClr val="accent1">
                        <a:lumMod val="50000"/>
                      </a:schemeClr>
                    </a:solidFill>
                  </a:rPr>
                  <a:t>Reaction extent scales with interfacial area and contact time inside the front region. A wider front increases mixing volume and residence time, may promote more precipitation/dissolution. </a:t>
                </a:r>
              </a:p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Biofilm growth and biodegradation </a:t>
                </a:r>
              </a:p>
              <a:p>
                <a:pPr lvl="1"/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</a:rPr>
                  <a:t>A broad connected front sustains habitable volumes and longer exposure to O₂ and substrates, enabling thicker biofilms and higher biodegradation rates; narrow/disconnected fronts limit biomass and local reaction intensity.</a:t>
                </a:r>
              </a:p>
              <a:p>
                <a:pPr lvl="1"/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026434-C9C4-719B-E532-7B068D3DE0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4574" y="1325563"/>
                <a:ext cx="11407877" cy="5397500"/>
              </a:xfrm>
              <a:blipFill>
                <a:blip r:embed="rId2"/>
                <a:stretch>
                  <a:fillRect l="-962" t="-1919" r="-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3963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1D7B7-CDF9-BE71-DB2E-734DA4F67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A3B463-250F-F09D-E78D-C222E1F82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010" r="8125"/>
          <a:stretch>
            <a:fillRect/>
          </a:stretch>
        </p:blipFill>
        <p:spPr>
          <a:xfrm>
            <a:off x="-6350" y="0"/>
            <a:ext cx="12218391" cy="685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4DE1E13-0F1E-13FA-65E9-0B52947E0314}"/>
              </a:ext>
            </a:extLst>
          </p:cNvPr>
          <p:cNvSpPr/>
          <p:nvPr/>
        </p:nvSpPr>
        <p:spPr>
          <a:xfrm>
            <a:off x="2763145" y="7856"/>
            <a:ext cx="9176515" cy="6872895"/>
          </a:xfrm>
          <a:custGeom>
            <a:avLst/>
            <a:gdLst>
              <a:gd name="connsiteX0" fmla="*/ 1119643 w 9176515"/>
              <a:gd name="connsiteY0" fmla="*/ 19440 h 6872895"/>
              <a:gd name="connsiteX1" fmla="*/ 682915 w 9176515"/>
              <a:gd name="connsiteY1" fmla="*/ 33087 h 6872895"/>
              <a:gd name="connsiteX2" fmla="*/ 594204 w 9176515"/>
              <a:gd name="connsiteY2" fmla="*/ 326514 h 6872895"/>
              <a:gd name="connsiteX3" fmla="*/ 594204 w 9176515"/>
              <a:gd name="connsiteY3" fmla="*/ 749595 h 6872895"/>
              <a:gd name="connsiteX4" fmla="*/ 1010461 w 9176515"/>
              <a:gd name="connsiteY4" fmla="*/ 776890 h 6872895"/>
              <a:gd name="connsiteX5" fmla="*/ 1324359 w 9176515"/>
              <a:gd name="connsiteY5" fmla="*/ 1090789 h 6872895"/>
              <a:gd name="connsiteX6" fmla="*/ 1071876 w 9176515"/>
              <a:gd name="connsiteY6" fmla="*/ 1145380 h 6872895"/>
              <a:gd name="connsiteX7" fmla="*/ 730682 w 9176515"/>
              <a:gd name="connsiteY7" fmla="*/ 1104437 h 6872895"/>
              <a:gd name="connsiteX8" fmla="*/ 505494 w 9176515"/>
              <a:gd name="connsiteY8" fmla="*/ 1459278 h 6872895"/>
              <a:gd name="connsiteX9" fmla="*/ 123356 w 9176515"/>
              <a:gd name="connsiteY9" fmla="*/ 1623051 h 6872895"/>
              <a:gd name="connsiteX10" fmla="*/ 75589 w 9176515"/>
              <a:gd name="connsiteY10" fmla="*/ 2059780 h 6872895"/>
              <a:gd name="connsiteX11" fmla="*/ 7351 w 9176515"/>
              <a:gd name="connsiteY11" fmla="*/ 2414622 h 6872895"/>
              <a:gd name="connsiteX12" fmla="*/ 266658 w 9176515"/>
              <a:gd name="connsiteY12" fmla="*/ 2667105 h 6872895"/>
              <a:gd name="connsiteX13" fmla="*/ 607852 w 9176515"/>
              <a:gd name="connsiteY13" fmla="*/ 2482860 h 6872895"/>
              <a:gd name="connsiteX14" fmla="*/ 641971 w 9176515"/>
              <a:gd name="connsiteY14" fmla="*/ 2748992 h 6872895"/>
              <a:gd name="connsiteX15" fmla="*/ 430431 w 9176515"/>
              <a:gd name="connsiteY15" fmla="*/ 3124305 h 6872895"/>
              <a:gd name="connsiteX16" fmla="*/ 491846 w 9176515"/>
              <a:gd name="connsiteY16" fmla="*/ 3465499 h 6872895"/>
              <a:gd name="connsiteX17" fmla="*/ 887631 w 9176515"/>
              <a:gd name="connsiteY17" fmla="*/ 3410908 h 6872895"/>
              <a:gd name="connsiteX18" fmla="*/ 1099171 w 9176515"/>
              <a:gd name="connsiteY18" fmla="*/ 3076538 h 6872895"/>
              <a:gd name="connsiteX19" fmla="*/ 1112819 w 9176515"/>
              <a:gd name="connsiteY19" fmla="*/ 2748992 h 6872895"/>
              <a:gd name="connsiteX20" fmla="*/ 1433542 w 9176515"/>
              <a:gd name="connsiteY20" fmla="*/ 2455565 h 6872895"/>
              <a:gd name="connsiteX21" fmla="*/ 1419894 w 9176515"/>
              <a:gd name="connsiteY21" fmla="*/ 2100723 h 6872895"/>
              <a:gd name="connsiteX22" fmla="*/ 1365303 w 9176515"/>
              <a:gd name="connsiteY22" fmla="*/ 1780001 h 6872895"/>
              <a:gd name="connsiteX23" fmla="*/ 1631434 w 9176515"/>
              <a:gd name="connsiteY23" fmla="*/ 1541165 h 6872895"/>
              <a:gd name="connsiteX24" fmla="*/ 1788383 w 9176515"/>
              <a:gd name="connsiteY24" fmla="*/ 1780001 h 6872895"/>
              <a:gd name="connsiteX25" fmla="*/ 2095458 w 9176515"/>
              <a:gd name="connsiteY25" fmla="*/ 1691290 h 6872895"/>
              <a:gd name="connsiteX26" fmla="*/ 2429828 w 9176515"/>
              <a:gd name="connsiteY26" fmla="*/ 1977893 h 6872895"/>
              <a:gd name="connsiteX27" fmla="*/ 2852909 w 9176515"/>
              <a:gd name="connsiteY27" fmla="*/ 1868711 h 6872895"/>
              <a:gd name="connsiteX28" fmla="*/ 3146336 w 9176515"/>
              <a:gd name="connsiteY28" fmla="*/ 2175786 h 6872895"/>
              <a:gd name="connsiteX29" fmla="*/ 3480706 w 9176515"/>
              <a:gd name="connsiteY29" fmla="*/ 2141666 h 6872895"/>
              <a:gd name="connsiteX30" fmla="*/ 3351052 w 9176515"/>
              <a:gd name="connsiteY30" fmla="*/ 2496508 h 6872895"/>
              <a:gd name="connsiteX31" fmla="*/ 3740013 w 9176515"/>
              <a:gd name="connsiteY31" fmla="*/ 2516980 h 6872895"/>
              <a:gd name="connsiteX32" fmla="*/ 4012968 w 9176515"/>
              <a:gd name="connsiteY32" fmla="*/ 2155314 h 6872895"/>
              <a:gd name="connsiteX33" fmla="*/ 4367810 w 9176515"/>
              <a:gd name="connsiteY33" fmla="*/ 2148490 h 6872895"/>
              <a:gd name="connsiteX34" fmla="*/ 4777243 w 9176515"/>
              <a:gd name="connsiteY34" fmla="*/ 2244025 h 6872895"/>
              <a:gd name="connsiteX35" fmla="*/ 5118437 w 9176515"/>
              <a:gd name="connsiteY35" fmla="*/ 2469213 h 6872895"/>
              <a:gd name="connsiteX36" fmla="*/ 5350449 w 9176515"/>
              <a:gd name="connsiteY36" fmla="*/ 2721696 h 6872895"/>
              <a:gd name="connsiteX37" fmla="*/ 5275386 w 9176515"/>
              <a:gd name="connsiteY37" fmla="*/ 3124305 h 6872895"/>
              <a:gd name="connsiteX38" fmla="*/ 5391392 w 9176515"/>
              <a:gd name="connsiteY38" fmla="*/ 3485971 h 6872895"/>
              <a:gd name="connsiteX39" fmla="*/ 5630228 w 9176515"/>
              <a:gd name="connsiteY39" fmla="*/ 3301726 h 6872895"/>
              <a:gd name="connsiteX40" fmla="*/ 5998718 w 9176515"/>
              <a:gd name="connsiteY40" fmla="*/ 3458675 h 6872895"/>
              <a:gd name="connsiteX41" fmla="*/ 5671171 w 9176515"/>
              <a:gd name="connsiteY41" fmla="*/ 3677040 h 6872895"/>
              <a:gd name="connsiteX42" fmla="*/ 5964598 w 9176515"/>
              <a:gd name="connsiteY42" fmla="*/ 3943171 h 6872895"/>
              <a:gd name="connsiteX43" fmla="*/ 5534694 w 9176515"/>
              <a:gd name="connsiteY43" fmla="*/ 3990938 h 6872895"/>
              <a:gd name="connsiteX44" fmla="*/ 5111613 w 9176515"/>
              <a:gd name="connsiteY44" fmla="*/ 4188831 h 6872895"/>
              <a:gd name="connsiteX45" fmla="*/ 5009255 w 9176515"/>
              <a:gd name="connsiteY45" fmla="*/ 4570968 h 6872895"/>
              <a:gd name="connsiteX46" fmla="*/ 4620294 w 9176515"/>
              <a:gd name="connsiteY46" fmla="*/ 4530025 h 6872895"/>
              <a:gd name="connsiteX47" fmla="*/ 4756771 w 9176515"/>
              <a:gd name="connsiteY47" fmla="*/ 4066001 h 6872895"/>
              <a:gd name="connsiteX48" fmla="*/ 4927368 w 9176515"/>
              <a:gd name="connsiteY48" fmla="*/ 3547386 h 6872895"/>
              <a:gd name="connsiteX49" fmla="*/ 4524759 w 9176515"/>
              <a:gd name="connsiteY49" fmla="*/ 3410908 h 6872895"/>
              <a:gd name="connsiteX50" fmla="*/ 4347339 w 9176515"/>
              <a:gd name="connsiteY50" fmla="*/ 3540562 h 6872895"/>
              <a:gd name="connsiteX51" fmla="*/ 4190389 w 9176515"/>
              <a:gd name="connsiteY51" fmla="*/ 3219840 h 6872895"/>
              <a:gd name="connsiteX52" fmla="*/ 3951554 w 9176515"/>
              <a:gd name="connsiteY52" fmla="*/ 3076538 h 6872895"/>
              <a:gd name="connsiteX53" fmla="*/ 3692246 w 9176515"/>
              <a:gd name="connsiteY53" fmla="*/ 3240311 h 6872895"/>
              <a:gd name="connsiteX54" fmla="*/ 3357876 w 9176515"/>
              <a:gd name="connsiteY54" fmla="*/ 3697511 h 6872895"/>
              <a:gd name="connsiteX55" fmla="*/ 3746837 w 9176515"/>
              <a:gd name="connsiteY55" fmla="*/ 3833989 h 6872895"/>
              <a:gd name="connsiteX56" fmla="*/ 3774133 w 9176515"/>
              <a:gd name="connsiteY56" fmla="*/ 4209302 h 6872895"/>
              <a:gd name="connsiteX57" fmla="*/ 3460234 w 9176515"/>
              <a:gd name="connsiteY57" fmla="*/ 4393547 h 6872895"/>
              <a:gd name="connsiteX58" fmla="*/ 3432939 w 9176515"/>
              <a:gd name="connsiteY58" fmla="*/ 4734741 h 6872895"/>
              <a:gd name="connsiteX59" fmla="*/ 3705894 w 9176515"/>
              <a:gd name="connsiteY59" fmla="*/ 4884866 h 6872895"/>
              <a:gd name="connsiteX60" fmla="*/ 3630831 w 9176515"/>
              <a:gd name="connsiteY60" fmla="*/ 5307947 h 6872895"/>
              <a:gd name="connsiteX61" fmla="*/ 3624007 w 9176515"/>
              <a:gd name="connsiteY61" fmla="*/ 5710556 h 6872895"/>
              <a:gd name="connsiteX62" fmla="*/ 3958377 w 9176515"/>
              <a:gd name="connsiteY62" fmla="*/ 5792443 h 6872895"/>
              <a:gd name="connsiteX63" fmla="*/ 4279100 w 9176515"/>
              <a:gd name="connsiteY63" fmla="*/ 6024454 h 6872895"/>
              <a:gd name="connsiteX64" fmla="*/ 4176742 w 9176515"/>
              <a:gd name="connsiteY64" fmla="*/ 6427063 h 6872895"/>
              <a:gd name="connsiteX65" fmla="*/ 4463345 w 9176515"/>
              <a:gd name="connsiteY65" fmla="*/ 6693195 h 6872895"/>
              <a:gd name="connsiteX66" fmla="*/ 4668061 w 9176515"/>
              <a:gd name="connsiteY66" fmla="*/ 6488478 h 6872895"/>
              <a:gd name="connsiteX67" fmla="*/ 4906897 w 9176515"/>
              <a:gd name="connsiteY67" fmla="*/ 6188228 h 6872895"/>
              <a:gd name="connsiteX68" fmla="*/ 4859130 w 9176515"/>
              <a:gd name="connsiteY68" fmla="*/ 5649141 h 6872895"/>
              <a:gd name="connsiteX69" fmla="*/ 4524759 w 9176515"/>
              <a:gd name="connsiteY69" fmla="*/ 5369362 h 6872895"/>
              <a:gd name="connsiteX70" fmla="*/ 4592998 w 9176515"/>
              <a:gd name="connsiteY70" fmla="*/ 5116878 h 6872895"/>
              <a:gd name="connsiteX71" fmla="*/ 5057022 w 9176515"/>
              <a:gd name="connsiteY71" fmla="*/ 5089583 h 6872895"/>
              <a:gd name="connsiteX72" fmla="*/ 5473279 w 9176515"/>
              <a:gd name="connsiteY72" fmla="*/ 4973577 h 6872895"/>
              <a:gd name="connsiteX73" fmla="*/ 5739410 w 9176515"/>
              <a:gd name="connsiteY73" fmla="*/ 4802980 h 6872895"/>
              <a:gd name="connsiteX74" fmla="*/ 6087428 w 9176515"/>
              <a:gd name="connsiteY74" fmla="*/ 4925810 h 6872895"/>
              <a:gd name="connsiteX75" fmla="*/ 5875888 w 9176515"/>
              <a:gd name="connsiteY75" fmla="*/ 5253356 h 6872895"/>
              <a:gd name="connsiteX76" fmla="*/ 6019189 w 9176515"/>
              <a:gd name="connsiteY76" fmla="*/ 5567254 h 6872895"/>
              <a:gd name="connsiteX77" fmla="*/ 5773530 w 9176515"/>
              <a:gd name="connsiteY77" fmla="*/ 5792443 h 6872895"/>
              <a:gd name="connsiteX78" fmla="*/ 5937303 w 9176515"/>
              <a:gd name="connsiteY78" fmla="*/ 6079045 h 6872895"/>
              <a:gd name="connsiteX79" fmla="*/ 5527870 w 9176515"/>
              <a:gd name="connsiteY79" fmla="*/ 6154108 h 6872895"/>
              <a:gd name="connsiteX80" fmla="*/ 5329977 w 9176515"/>
              <a:gd name="connsiteY80" fmla="*/ 6406592 h 6872895"/>
              <a:gd name="connsiteX81" fmla="*/ 5521046 w 9176515"/>
              <a:gd name="connsiteY81" fmla="*/ 6665899 h 6872895"/>
              <a:gd name="connsiteX82" fmla="*/ 5882712 w 9176515"/>
              <a:gd name="connsiteY82" fmla="*/ 6665899 h 6872895"/>
              <a:gd name="connsiteX83" fmla="*/ 6230730 w 9176515"/>
              <a:gd name="connsiteY83" fmla="*/ 6788729 h 6872895"/>
              <a:gd name="connsiteX84" fmla="*/ 6626515 w 9176515"/>
              <a:gd name="connsiteY84" fmla="*/ 6734138 h 6872895"/>
              <a:gd name="connsiteX85" fmla="*/ 6974533 w 9176515"/>
              <a:gd name="connsiteY85" fmla="*/ 6863792 h 6872895"/>
              <a:gd name="connsiteX86" fmla="*/ 7336198 w 9176515"/>
              <a:gd name="connsiteY86" fmla="*/ 6856968 h 6872895"/>
              <a:gd name="connsiteX87" fmla="*/ 7697864 w 9176515"/>
              <a:gd name="connsiteY87" fmla="*/ 6816025 h 6872895"/>
              <a:gd name="connsiteX88" fmla="*/ 7759279 w 9176515"/>
              <a:gd name="connsiteY88" fmla="*/ 6508950 h 6872895"/>
              <a:gd name="connsiteX89" fmla="*/ 8093649 w 9176515"/>
              <a:gd name="connsiteY89" fmla="*/ 6392944 h 6872895"/>
              <a:gd name="connsiteX90" fmla="*/ 8032234 w 9176515"/>
              <a:gd name="connsiteY90" fmla="*/ 6099517 h 6872895"/>
              <a:gd name="connsiteX91" fmla="*/ 8475786 w 9176515"/>
              <a:gd name="connsiteY91" fmla="*/ 6092693 h 6872895"/>
              <a:gd name="connsiteX92" fmla="*/ 8523554 w 9176515"/>
              <a:gd name="connsiteY92" fmla="*/ 5840210 h 6872895"/>
              <a:gd name="connsiteX93" fmla="*/ 8530377 w 9176515"/>
              <a:gd name="connsiteY93" fmla="*/ 5369362 h 6872895"/>
              <a:gd name="connsiteX94" fmla="*/ 8550849 w 9176515"/>
              <a:gd name="connsiteY94" fmla="*/ 4905338 h 6872895"/>
              <a:gd name="connsiteX95" fmla="*/ 8564497 w 9176515"/>
              <a:gd name="connsiteY95" fmla="*/ 4543672 h 6872895"/>
              <a:gd name="connsiteX96" fmla="*/ 8960282 w 9176515"/>
              <a:gd name="connsiteY96" fmla="*/ 4482257 h 6872895"/>
              <a:gd name="connsiteX97" fmla="*/ 9151351 w 9176515"/>
              <a:gd name="connsiteY97" fmla="*/ 4086472 h 6872895"/>
              <a:gd name="connsiteX98" fmla="*/ 9137703 w 9176515"/>
              <a:gd name="connsiteY98" fmla="*/ 3745278 h 6872895"/>
              <a:gd name="connsiteX99" fmla="*/ 8816980 w 9176515"/>
              <a:gd name="connsiteY99" fmla="*/ 3752102 h 6872895"/>
              <a:gd name="connsiteX100" fmla="*/ 8489434 w 9176515"/>
              <a:gd name="connsiteY100" fmla="*/ 3697511 h 6872895"/>
              <a:gd name="connsiteX101" fmla="*/ 8305189 w 9176515"/>
              <a:gd name="connsiteY101" fmla="*/ 3963643 h 6872895"/>
              <a:gd name="connsiteX102" fmla="*/ 8018586 w 9176515"/>
              <a:gd name="connsiteY102" fmla="*/ 3840813 h 6872895"/>
              <a:gd name="connsiteX103" fmla="*/ 8052706 w 9176515"/>
              <a:gd name="connsiteY103" fmla="*/ 3540562 h 6872895"/>
              <a:gd name="connsiteX104" fmla="*/ 7602330 w 9176515"/>
              <a:gd name="connsiteY104" fmla="*/ 3349493 h 6872895"/>
              <a:gd name="connsiteX105" fmla="*/ 7213368 w 9176515"/>
              <a:gd name="connsiteY105" fmla="*/ 3369965 h 6872895"/>
              <a:gd name="connsiteX106" fmla="*/ 6885822 w 9176515"/>
              <a:gd name="connsiteY106" fmla="*/ 3601977 h 6872895"/>
              <a:gd name="connsiteX107" fmla="*/ 6797112 w 9176515"/>
              <a:gd name="connsiteY107" fmla="*/ 3233487 h 6872895"/>
              <a:gd name="connsiteX108" fmla="*/ 6674282 w 9176515"/>
              <a:gd name="connsiteY108" fmla="*/ 2864998 h 6872895"/>
              <a:gd name="connsiteX109" fmla="*/ 6285321 w 9176515"/>
              <a:gd name="connsiteY109" fmla="*/ 3035595 h 6872895"/>
              <a:gd name="connsiteX110" fmla="*/ 6251201 w 9176515"/>
              <a:gd name="connsiteY110" fmla="*/ 2735344 h 6872895"/>
              <a:gd name="connsiteX111" fmla="*/ 6490037 w 9176515"/>
              <a:gd name="connsiteY111" fmla="*/ 2414622 h 6872895"/>
              <a:gd name="connsiteX112" fmla="*/ 6080604 w 9176515"/>
              <a:gd name="connsiteY112" fmla="*/ 2168962 h 6872895"/>
              <a:gd name="connsiteX113" fmla="*/ 6101076 w 9176515"/>
              <a:gd name="connsiteY113" fmla="*/ 1936950 h 6872895"/>
              <a:gd name="connsiteX114" fmla="*/ 6360383 w 9176515"/>
              <a:gd name="connsiteY114" fmla="*/ 2012013 h 6872895"/>
              <a:gd name="connsiteX115" fmla="*/ 6742521 w 9176515"/>
              <a:gd name="connsiteY115" fmla="*/ 2175786 h 6872895"/>
              <a:gd name="connsiteX116" fmla="*/ 7179249 w 9176515"/>
              <a:gd name="connsiteY116" fmla="*/ 2230377 h 6872895"/>
              <a:gd name="connsiteX117" fmla="*/ 7397613 w 9176515"/>
              <a:gd name="connsiteY117" fmla="*/ 2455565 h 6872895"/>
              <a:gd name="connsiteX118" fmla="*/ 7786574 w 9176515"/>
              <a:gd name="connsiteY118" fmla="*/ 2407798 h 6872895"/>
              <a:gd name="connsiteX119" fmla="*/ 7868461 w 9176515"/>
              <a:gd name="connsiteY119" fmla="*/ 2032484 h 6872895"/>
              <a:gd name="connsiteX120" fmla="*/ 8004939 w 9176515"/>
              <a:gd name="connsiteY120" fmla="*/ 1766353 h 6872895"/>
              <a:gd name="connsiteX121" fmla="*/ 7882109 w 9176515"/>
              <a:gd name="connsiteY121" fmla="*/ 1438807 h 6872895"/>
              <a:gd name="connsiteX122" fmla="*/ 7704688 w 9176515"/>
              <a:gd name="connsiteY122" fmla="*/ 1124908 h 6872895"/>
              <a:gd name="connsiteX123" fmla="*/ 7882109 w 9176515"/>
              <a:gd name="connsiteY123" fmla="*/ 920192 h 6872895"/>
              <a:gd name="connsiteX124" fmla="*/ 8230127 w 9176515"/>
              <a:gd name="connsiteY124" fmla="*/ 913368 h 6872895"/>
              <a:gd name="connsiteX125" fmla="*/ 8462139 w 9176515"/>
              <a:gd name="connsiteY125" fmla="*/ 1090789 h 6872895"/>
              <a:gd name="connsiteX126" fmla="*/ 8700974 w 9176515"/>
              <a:gd name="connsiteY126" fmla="*/ 879248 h 6872895"/>
              <a:gd name="connsiteX127" fmla="*/ 8489434 w 9176515"/>
              <a:gd name="connsiteY127" fmla="*/ 538054 h 6872895"/>
              <a:gd name="connsiteX128" fmla="*/ 8816980 w 9176515"/>
              <a:gd name="connsiteY128" fmla="*/ 462992 h 6872895"/>
              <a:gd name="connsiteX129" fmla="*/ 8926162 w 9176515"/>
              <a:gd name="connsiteY129" fmla="*/ 53559 h 6872895"/>
              <a:gd name="connsiteX130" fmla="*/ 8926162 w 9176515"/>
              <a:gd name="connsiteY130" fmla="*/ 19440 h 687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9176515" h="6872895">
                <a:moveTo>
                  <a:pt x="1119643" y="19440"/>
                </a:moveTo>
                <a:cubicBezTo>
                  <a:pt x="945065" y="674"/>
                  <a:pt x="770488" y="-18092"/>
                  <a:pt x="682915" y="33087"/>
                </a:cubicBezTo>
                <a:cubicBezTo>
                  <a:pt x="595342" y="84266"/>
                  <a:pt x="608989" y="207096"/>
                  <a:pt x="594204" y="326514"/>
                </a:cubicBezTo>
                <a:cubicBezTo>
                  <a:pt x="579419" y="445932"/>
                  <a:pt x="524828" y="674532"/>
                  <a:pt x="594204" y="749595"/>
                </a:cubicBezTo>
                <a:cubicBezTo>
                  <a:pt x="663580" y="824658"/>
                  <a:pt x="888769" y="720024"/>
                  <a:pt x="1010461" y="776890"/>
                </a:cubicBezTo>
                <a:cubicBezTo>
                  <a:pt x="1132153" y="833756"/>
                  <a:pt x="1314123" y="1029374"/>
                  <a:pt x="1324359" y="1090789"/>
                </a:cubicBezTo>
                <a:cubicBezTo>
                  <a:pt x="1334595" y="1152204"/>
                  <a:pt x="1170822" y="1143105"/>
                  <a:pt x="1071876" y="1145380"/>
                </a:cubicBezTo>
                <a:cubicBezTo>
                  <a:pt x="972930" y="1147655"/>
                  <a:pt x="825079" y="1052121"/>
                  <a:pt x="730682" y="1104437"/>
                </a:cubicBezTo>
                <a:cubicBezTo>
                  <a:pt x="636285" y="1156753"/>
                  <a:pt x="606715" y="1372842"/>
                  <a:pt x="505494" y="1459278"/>
                </a:cubicBezTo>
                <a:cubicBezTo>
                  <a:pt x="404273" y="1545714"/>
                  <a:pt x="195007" y="1522967"/>
                  <a:pt x="123356" y="1623051"/>
                </a:cubicBezTo>
                <a:cubicBezTo>
                  <a:pt x="51705" y="1723135"/>
                  <a:pt x="94923" y="1927852"/>
                  <a:pt x="75589" y="2059780"/>
                </a:cubicBezTo>
                <a:cubicBezTo>
                  <a:pt x="56255" y="2191709"/>
                  <a:pt x="-24494" y="2313401"/>
                  <a:pt x="7351" y="2414622"/>
                </a:cubicBezTo>
                <a:cubicBezTo>
                  <a:pt x="39196" y="2515843"/>
                  <a:pt x="166575" y="2655732"/>
                  <a:pt x="266658" y="2667105"/>
                </a:cubicBezTo>
                <a:cubicBezTo>
                  <a:pt x="366741" y="2678478"/>
                  <a:pt x="545300" y="2469212"/>
                  <a:pt x="607852" y="2482860"/>
                </a:cubicBezTo>
                <a:cubicBezTo>
                  <a:pt x="670404" y="2496508"/>
                  <a:pt x="671541" y="2642085"/>
                  <a:pt x="641971" y="2748992"/>
                </a:cubicBezTo>
                <a:cubicBezTo>
                  <a:pt x="612401" y="2855899"/>
                  <a:pt x="455452" y="3004887"/>
                  <a:pt x="430431" y="3124305"/>
                </a:cubicBezTo>
                <a:cubicBezTo>
                  <a:pt x="405410" y="3243723"/>
                  <a:pt x="415646" y="3417732"/>
                  <a:pt x="491846" y="3465499"/>
                </a:cubicBezTo>
                <a:cubicBezTo>
                  <a:pt x="568046" y="3513266"/>
                  <a:pt x="786410" y="3475735"/>
                  <a:pt x="887631" y="3410908"/>
                </a:cubicBezTo>
                <a:cubicBezTo>
                  <a:pt x="988852" y="3346081"/>
                  <a:pt x="1061640" y="3186857"/>
                  <a:pt x="1099171" y="3076538"/>
                </a:cubicBezTo>
                <a:cubicBezTo>
                  <a:pt x="1136702" y="2966219"/>
                  <a:pt x="1057091" y="2852487"/>
                  <a:pt x="1112819" y="2748992"/>
                </a:cubicBezTo>
                <a:cubicBezTo>
                  <a:pt x="1168547" y="2645497"/>
                  <a:pt x="1382363" y="2563610"/>
                  <a:pt x="1433542" y="2455565"/>
                </a:cubicBezTo>
                <a:cubicBezTo>
                  <a:pt x="1484721" y="2347520"/>
                  <a:pt x="1431267" y="2213317"/>
                  <a:pt x="1419894" y="2100723"/>
                </a:cubicBezTo>
                <a:cubicBezTo>
                  <a:pt x="1408521" y="1988129"/>
                  <a:pt x="1330046" y="1873261"/>
                  <a:pt x="1365303" y="1780001"/>
                </a:cubicBezTo>
                <a:cubicBezTo>
                  <a:pt x="1400560" y="1686741"/>
                  <a:pt x="1560921" y="1541165"/>
                  <a:pt x="1631434" y="1541165"/>
                </a:cubicBezTo>
                <a:cubicBezTo>
                  <a:pt x="1701947" y="1541165"/>
                  <a:pt x="1711046" y="1754980"/>
                  <a:pt x="1788383" y="1780001"/>
                </a:cubicBezTo>
                <a:cubicBezTo>
                  <a:pt x="1865720" y="1805022"/>
                  <a:pt x="1988551" y="1658308"/>
                  <a:pt x="2095458" y="1691290"/>
                </a:cubicBezTo>
                <a:cubicBezTo>
                  <a:pt x="2202366" y="1724272"/>
                  <a:pt x="2303586" y="1948323"/>
                  <a:pt x="2429828" y="1977893"/>
                </a:cubicBezTo>
                <a:cubicBezTo>
                  <a:pt x="2556070" y="2007463"/>
                  <a:pt x="2733491" y="1835729"/>
                  <a:pt x="2852909" y="1868711"/>
                </a:cubicBezTo>
                <a:cubicBezTo>
                  <a:pt x="2972327" y="1901693"/>
                  <a:pt x="3041703" y="2130293"/>
                  <a:pt x="3146336" y="2175786"/>
                </a:cubicBezTo>
                <a:cubicBezTo>
                  <a:pt x="3250969" y="2221279"/>
                  <a:pt x="3446587" y="2088212"/>
                  <a:pt x="3480706" y="2141666"/>
                </a:cubicBezTo>
                <a:cubicBezTo>
                  <a:pt x="3514825" y="2195120"/>
                  <a:pt x="3307834" y="2433956"/>
                  <a:pt x="3351052" y="2496508"/>
                </a:cubicBezTo>
                <a:cubicBezTo>
                  <a:pt x="3394270" y="2559060"/>
                  <a:pt x="3629694" y="2573846"/>
                  <a:pt x="3740013" y="2516980"/>
                </a:cubicBezTo>
                <a:cubicBezTo>
                  <a:pt x="3850332" y="2460114"/>
                  <a:pt x="3908335" y="2216729"/>
                  <a:pt x="4012968" y="2155314"/>
                </a:cubicBezTo>
                <a:cubicBezTo>
                  <a:pt x="4117601" y="2093899"/>
                  <a:pt x="4240431" y="2133705"/>
                  <a:pt x="4367810" y="2148490"/>
                </a:cubicBezTo>
                <a:cubicBezTo>
                  <a:pt x="4495189" y="2163275"/>
                  <a:pt x="4652139" y="2190571"/>
                  <a:pt x="4777243" y="2244025"/>
                </a:cubicBezTo>
                <a:cubicBezTo>
                  <a:pt x="4902347" y="2297479"/>
                  <a:pt x="5022903" y="2389601"/>
                  <a:pt x="5118437" y="2469213"/>
                </a:cubicBezTo>
                <a:cubicBezTo>
                  <a:pt x="5213971" y="2548825"/>
                  <a:pt x="5324291" y="2612514"/>
                  <a:pt x="5350449" y="2721696"/>
                </a:cubicBezTo>
                <a:cubicBezTo>
                  <a:pt x="5376607" y="2830878"/>
                  <a:pt x="5268562" y="2996926"/>
                  <a:pt x="5275386" y="3124305"/>
                </a:cubicBezTo>
                <a:cubicBezTo>
                  <a:pt x="5282210" y="3251684"/>
                  <a:pt x="5332252" y="3456401"/>
                  <a:pt x="5391392" y="3485971"/>
                </a:cubicBezTo>
                <a:cubicBezTo>
                  <a:pt x="5450532" y="3515541"/>
                  <a:pt x="5529007" y="3306275"/>
                  <a:pt x="5630228" y="3301726"/>
                </a:cubicBezTo>
                <a:cubicBezTo>
                  <a:pt x="5731449" y="3297177"/>
                  <a:pt x="5991894" y="3396123"/>
                  <a:pt x="5998718" y="3458675"/>
                </a:cubicBezTo>
                <a:cubicBezTo>
                  <a:pt x="6005542" y="3521227"/>
                  <a:pt x="5676858" y="3596291"/>
                  <a:pt x="5671171" y="3677040"/>
                </a:cubicBezTo>
                <a:cubicBezTo>
                  <a:pt x="5665484" y="3757789"/>
                  <a:pt x="5987344" y="3890855"/>
                  <a:pt x="5964598" y="3943171"/>
                </a:cubicBezTo>
                <a:cubicBezTo>
                  <a:pt x="5941852" y="3995487"/>
                  <a:pt x="5676858" y="3949995"/>
                  <a:pt x="5534694" y="3990938"/>
                </a:cubicBezTo>
                <a:cubicBezTo>
                  <a:pt x="5392530" y="4031881"/>
                  <a:pt x="5199186" y="4092159"/>
                  <a:pt x="5111613" y="4188831"/>
                </a:cubicBezTo>
                <a:cubicBezTo>
                  <a:pt x="5024040" y="4285503"/>
                  <a:pt x="5091142" y="4514102"/>
                  <a:pt x="5009255" y="4570968"/>
                </a:cubicBezTo>
                <a:cubicBezTo>
                  <a:pt x="4927368" y="4627834"/>
                  <a:pt x="4662375" y="4614186"/>
                  <a:pt x="4620294" y="4530025"/>
                </a:cubicBezTo>
                <a:cubicBezTo>
                  <a:pt x="4578213" y="4445864"/>
                  <a:pt x="4705592" y="4229774"/>
                  <a:pt x="4756771" y="4066001"/>
                </a:cubicBezTo>
                <a:cubicBezTo>
                  <a:pt x="4807950" y="3902228"/>
                  <a:pt x="4966037" y="3656568"/>
                  <a:pt x="4927368" y="3547386"/>
                </a:cubicBezTo>
                <a:cubicBezTo>
                  <a:pt x="4888699" y="3438204"/>
                  <a:pt x="4621430" y="3412045"/>
                  <a:pt x="4524759" y="3410908"/>
                </a:cubicBezTo>
                <a:cubicBezTo>
                  <a:pt x="4428088" y="3409771"/>
                  <a:pt x="4403067" y="3572407"/>
                  <a:pt x="4347339" y="3540562"/>
                </a:cubicBezTo>
                <a:cubicBezTo>
                  <a:pt x="4291611" y="3508717"/>
                  <a:pt x="4256353" y="3297177"/>
                  <a:pt x="4190389" y="3219840"/>
                </a:cubicBezTo>
                <a:cubicBezTo>
                  <a:pt x="4124425" y="3142503"/>
                  <a:pt x="4034578" y="3073126"/>
                  <a:pt x="3951554" y="3076538"/>
                </a:cubicBezTo>
                <a:cubicBezTo>
                  <a:pt x="3868530" y="3079950"/>
                  <a:pt x="3791192" y="3136816"/>
                  <a:pt x="3692246" y="3240311"/>
                </a:cubicBezTo>
                <a:cubicBezTo>
                  <a:pt x="3593300" y="3343806"/>
                  <a:pt x="3348778" y="3598565"/>
                  <a:pt x="3357876" y="3697511"/>
                </a:cubicBezTo>
                <a:cubicBezTo>
                  <a:pt x="3366975" y="3796457"/>
                  <a:pt x="3677461" y="3748691"/>
                  <a:pt x="3746837" y="3833989"/>
                </a:cubicBezTo>
                <a:cubicBezTo>
                  <a:pt x="3816213" y="3919287"/>
                  <a:pt x="3821900" y="4116042"/>
                  <a:pt x="3774133" y="4209302"/>
                </a:cubicBezTo>
                <a:cubicBezTo>
                  <a:pt x="3726366" y="4302562"/>
                  <a:pt x="3517100" y="4305974"/>
                  <a:pt x="3460234" y="4393547"/>
                </a:cubicBezTo>
                <a:cubicBezTo>
                  <a:pt x="3403368" y="4481120"/>
                  <a:pt x="3391996" y="4652855"/>
                  <a:pt x="3432939" y="4734741"/>
                </a:cubicBezTo>
                <a:cubicBezTo>
                  <a:pt x="3473882" y="4816627"/>
                  <a:pt x="3672912" y="4789332"/>
                  <a:pt x="3705894" y="4884866"/>
                </a:cubicBezTo>
                <a:cubicBezTo>
                  <a:pt x="3738876" y="4980400"/>
                  <a:pt x="3644479" y="5170332"/>
                  <a:pt x="3630831" y="5307947"/>
                </a:cubicBezTo>
                <a:cubicBezTo>
                  <a:pt x="3617183" y="5445562"/>
                  <a:pt x="3569416" y="5629807"/>
                  <a:pt x="3624007" y="5710556"/>
                </a:cubicBezTo>
                <a:cubicBezTo>
                  <a:pt x="3678598" y="5791305"/>
                  <a:pt x="3849195" y="5740127"/>
                  <a:pt x="3958377" y="5792443"/>
                </a:cubicBezTo>
                <a:cubicBezTo>
                  <a:pt x="4067559" y="5844759"/>
                  <a:pt x="4242706" y="5918684"/>
                  <a:pt x="4279100" y="6024454"/>
                </a:cubicBezTo>
                <a:cubicBezTo>
                  <a:pt x="4315494" y="6130224"/>
                  <a:pt x="4146035" y="6315606"/>
                  <a:pt x="4176742" y="6427063"/>
                </a:cubicBezTo>
                <a:cubicBezTo>
                  <a:pt x="4207450" y="6538520"/>
                  <a:pt x="4381459" y="6682959"/>
                  <a:pt x="4463345" y="6693195"/>
                </a:cubicBezTo>
                <a:cubicBezTo>
                  <a:pt x="4545232" y="6703431"/>
                  <a:pt x="4594136" y="6572639"/>
                  <a:pt x="4668061" y="6488478"/>
                </a:cubicBezTo>
                <a:cubicBezTo>
                  <a:pt x="4741986" y="6404317"/>
                  <a:pt x="4875052" y="6328117"/>
                  <a:pt x="4906897" y="6188228"/>
                </a:cubicBezTo>
                <a:cubicBezTo>
                  <a:pt x="4938742" y="6048339"/>
                  <a:pt x="4922820" y="5785619"/>
                  <a:pt x="4859130" y="5649141"/>
                </a:cubicBezTo>
                <a:cubicBezTo>
                  <a:pt x="4795440" y="5512663"/>
                  <a:pt x="4569114" y="5458072"/>
                  <a:pt x="4524759" y="5369362"/>
                </a:cubicBezTo>
                <a:cubicBezTo>
                  <a:pt x="4480404" y="5280652"/>
                  <a:pt x="4504288" y="5163508"/>
                  <a:pt x="4592998" y="5116878"/>
                </a:cubicBezTo>
                <a:cubicBezTo>
                  <a:pt x="4681708" y="5070248"/>
                  <a:pt x="4910309" y="5113466"/>
                  <a:pt x="5057022" y="5089583"/>
                </a:cubicBezTo>
                <a:cubicBezTo>
                  <a:pt x="5203735" y="5065700"/>
                  <a:pt x="5359548" y="5021344"/>
                  <a:pt x="5473279" y="4973577"/>
                </a:cubicBezTo>
                <a:cubicBezTo>
                  <a:pt x="5587010" y="4925810"/>
                  <a:pt x="5637052" y="4810941"/>
                  <a:pt x="5739410" y="4802980"/>
                </a:cubicBezTo>
                <a:cubicBezTo>
                  <a:pt x="5841768" y="4795019"/>
                  <a:pt x="6064682" y="4850747"/>
                  <a:pt x="6087428" y="4925810"/>
                </a:cubicBezTo>
                <a:cubicBezTo>
                  <a:pt x="6110174" y="5000873"/>
                  <a:pt x="5887261" y="5146449"/>
                  <a:pt x="5875888" y="5253356"/>
                </a:cubicBezTo>
                <a:cubicBezTo>
                  <a:pt x="5864515" y="5360263"/>
                  <a:pt x="6036249" y="5477406"/>
                  <a:pt x="6019189" y="5567254"/>
                </a:cubicBezTo>
                <a:cubicBezTo>
                  <a:pt x="6002129" y="5657102"/>
                  <a:pt x="5787178" y="5707145"/>
                  <a:pt x="5773530" y="5792443"/>
                </a:cubicBezTo>
                <a:cubicBezTo>
                  <a:pt x="5759882" y="5877742"/>
                  <a:pt x="5978246" y="6018768"/>
                  <a:pt x="5937303" y="6079045"/>
                </a:cubicBezTo>
                <a:cubicBezTo>
                  <a:pt x="5896360" y="6139322"/>
                  <a:pt x="5629091" y="6099517"/>
                  <a:pt x="5527870" y="6154108"/>
                </a:cubicBezTo>
                <a:cubicBezTo>
                  <a:pt x="5426649" y="6208699"/>
                  <a:pt x="5331114" y="6321294"/>
                  <a:pt x="5329977" y="6406592"/>
                </a:cubicBezTo>
                <a:cubicBezTo>
                  <a:pt x="5328840" y="6491890"/>
                  <a:pt x="5428924" y="6622681"/>
                  <a:pt x="5521046" y="6665899"/>
                </a:cubicBezTo>
                <a:cubicBezTo>
                  <a:pt x="5613168" y="6709117"/>
                  <a:pt x="5764431" y="6645427"/>
                  <a:pt x="5882712" y="6665899"/>
                </a:cubicBezTo>
                <a:cubicBezTo>
                  <a:pt x="6000993" y="6686371"/>
                  <a:pt x="6106763" y="6777356"/>
                  <a:pt x="6230730" y="6788729"/>
                </a:cubicBezTo>
                <a:cubicBezTo>
                  <a:pt x="6354697" y="6800102"/>
                  <a:pt x="6502548" y="6721628"/>
                  <a:pt x="6626515" y="6734138"/>
                </a:cubicBezTo>
                <a:cubicBezTo>
                  <a:pt x="6750482" y="6746648"/>
                  <a:pt x="6856253" y="6843320"/>
                  <a:pt x="6974533" y="6863792"/>
                </a:cubicBezTo>
                <a:cubicBezTo>
                  <a:pt x="7092813" y="6884264"/>
                  <a:pt x="7215643" y="6864929"/>
                  <a:pt x="7336198" y="6856968"/>
                </a:cubicBezTo>
                <a:cubicBezTo>
                  <a:pt x="7456753" y="6849007"/>
                  <a:pt x="7627351" y="6874028"/>
                  <a:pt x="7697864" y="6816025"/>
                </a:cubicBezTo>
                <a:cubicBezTo>
                  <a:pt x="7768377" y="6758022"/>
                  <a:pt x="7693315" y="6579463"/>
                  <a:pt x="7759279" y="6508950"/>
                </a:cubicBezTo>
                <a:cubicBezTo>
                  <a:pt x="7825243" y="6438437"/>
                  <a:pt x="8048157" y="6461183"/>
                  <a:pt x="8093649" y="6392944"/>
                </a:cubicBezTo>
                <a:cubicBezTo>
                  <a:pt x="8139141" y="6324705"/>
                  <a:pt x="7968545" y="6149559"/>
                  <a:pt x="8032234" y="6099517"/>
                </a:cubicBezTo>
                <a:cubicBezTo>
                  <a:pt x="8095924" y="6049475"/>
                  <a:pt x="8393899" y="6135911"/>
                  <a:pt x="8475786" y="6092693"/>
                </a:cubicBezTo>
                <a:cubicBezTo>
                  <a:pt x="8557673" y="6049475"/>
                  <a:pt x="8514456" y="5960765"/>
                  <a:pt x="8523554" y="5840210"/>
                </a:cubicBezTo>
                <a:cubicBezTo>
                  <a:pt x="8532653" y="5719655"/>
                  <a:pt x="8525828" y="5525174"/>
                  <a:pt x="8530377" y="5369362"/>
                </a:cubicBezTo>
                <a:cubicBezTo>
                  <a:pt x="8534926" y="5213550"/>
                  <a:pt x="8545162" y="5042953"/>
                  <a:pt x="8550849" y="4905338"/>
                </a:cubicBezTo>
                <a:cubicBezTo>
                  <a:pt x="8556536" y="4767723"/>
                  <a:pt x="8496258" y="4614186"/>
                  <a:pt x="8564497" y="4543672"/>
                </a:cubicBezTo>
                <a:cubicBezTo>
                  <a:pt x="8632736" y="4473159"/>
                  <a:pt x="8862473" y="4558457"/>
                  <a:pt x="8960282" y="4482257"/>
                </a:cubicBezTo>
                <a:cubicBezTo>
                  <a:pt x="9058091" y="4406057"/>
                  <a:pt x="9121781" y="4209302"/>
                  <a:pt x="9151351" y="4086472"/>
                </a:cubicBezTo>
                <a:cubicBezTo>
                  <a:pt x="9180921" y="3963642"/>
                  <a:pt x="9193432" y="3801006"/>
                  <a:pt x="9137703" y="3745278"/>
                </a:cubicBezTo>
                <a:cubicBezTo>
                  <a:pt x="9081975" y="3689550"/>
                  <a:pt x="8925025" y="3760063"/>
                  <a:pt x="8816980" y="3752102"/>
                </a:cubicBezTo>
                <a:cubicBezTo>
                  <a:pt x="8708935" y="3744141"/>
                  <a:pt x="8574733" y="3662254"/>
                  <a:pt x="8489434" y="3697511"/>
                </a:cubicBezTo>
                <a:cubicBezTo>
                  <a:pt x="8404136" y="3732768"/>
                  <a:pt x="8383664" y="3939759"/>
                  <a:pt x="8305189" y="3963643"/>
                </a:cubicBezTo>
                <a:cubicBezTo>
                  <a:pt x="8226714" y="3987527"/>
                  <a:pt x="8060666" y="3911326"/>
                  <a:pt x="8018586" y="3840813"/>
                </a:cubicBezTo>
                <a:cubicBezTo>
                  <a:pt x="7976506" y="3770300"/>
                  <a:pt x="8122082" y="3622449"/>
                  <a:pt x="8052706" y="3540562"/>
                </a:cubicBezTo>
                <a:cubicBezTo>
                  <a:pt x="7983330" y="3458675"/>
                  <a:pt x="7742220" y="3377926"/>
                  <a:pt x="7602330" y="3349493"/>
                </a:cubicBezTo>
                <a:cubicBezTo>
                  <a:pt x="7462440" y="3321060"/>
                  <a:pt x="7332786" y="3327884"/>
                  <a:pt x="7213368" y="3369965"/>
                </a:cubicBezTo>
                <a:cubicBezTo>
                  <a:pt x="7093950" y="3412046"/>
                  <a:pt x="6955198" y="3624723"/>
                  <a:pt x="6885822" y="3601977"/>
                </a:cubicBezTo>
                <a:cubicBezTo>
                  <a:pt x="6816446" y="3579231"/>
                  <a:pt x="6832369" y="3356317"/>
                  <a:pt x="6797112" y="3233487"/>
                </a:cubicBezTo>
                <a:cubicBezTo>
                  <a:pt x="6761855" y="3110657"/>
                  <a:pt x="6759580" y="2897980"/>
                  <a:pt x="6674282" y="2864998"/>
                </a:cubicBezTo>
                <a:cubicBezTo>
                  <a:pt x="6588984" y="2832016"/>
                  <a:pt x="6355834" y="3057204"/>
                  <a:pt x="6285321" y="3035595"/>
                </a:cubicBezTo>
                <a:cubicBezTo>
                  <a:pt x="6214808" y="3013986"/>
                  <a:pt x="6217082" y="2838839"/>
                  <a:pt x="6251201" y="2735344"/>
                </a:cubicBezTo>
                <a:cubicBezTo>
                  <a:pt x="6285320" y="2631849"/>
                  <a:pt x="6518470" y="2509019"/>
                  <a:pt x="6490037" y="2414622"/>
                </a:cubicBezTo>
                <a:cubicBezTo>
                  <a:pt x="6461604" y="2320225"/>
                  <a:pt x="6145431" y="2248574"/>
                  <a:pt x="6080604" y="2168962"/>
                </a:cubicBezTo>
                <a:cubicBezTo>
                  <a:pt x="6015777" y="2089350"/>
                  <a:pt x="6054446" y="1963108"/>
                  <a:pt x="6101076" y="1936950"/>
                </a:cubicBezTo>
                <a:cubicBezTo>
                  <a:pt x="6147706" y="1910792"/>
                  <a:pt x="6253475" y="1972207"/>
                  <a:pt x="6360383" y="2012013"/>
                </a:cubicBezTo>
                <a:cubicBezTo>
                  <a:pt x="6467291" y="2051819"/>
                  <a:pt x="6606043" y="2139392"/>
                  <a:pt x="6742521" y="2175786"/>
                </a:cubicBezTo>
                <a:cubicBezTo>
                  <a:pt x="6878999" y="2212180"/>
                  <a:pt x="7070067" y="2183747"/>
                  <a:pt x="7179249" y="2230377"/>
                </a:cubicBezTo>
                <a:cubicBezTo>
                  <a:pt x="7288431" y="2277007"/>
                  <a:pt x="7296392" y="2425995"/>
                  <a:pt x="7397613" y="2455565"/>
                </a:cubicBezTo>
                <a:cubicBezTo>
                  <a:pt x="7498834" y="2485135"/>
                  <a:pt x="7708099" y="2478312"/>
                  <a:pt x="7786574" y="2407798"/>
                </a:cubicBezTo>
                <a:cubicBezTo>
                  <a:pt x="7865049" y="2337284"/>
                  <a:pt x="7832067" y="2139392"/>
                  <a:pt x="7868461" y="2032484"/>
                </a:cubicBezTo>
                <a:cubicBezTo>
                  <a:pt x="7904855" y="1925576"/>
                  <a:pt x="8002664" y="1865299"/>
                  <a:pt x="8004939" y="1766353"/>
                </a:cubicBezTo>
                <a:cubicBezTo>
                  <a:pt x="8007214" y="1667407"/>
                  <a:pt x="7932151" y="1545714"/>
                  <a:pt x="7882109" y="1438807"/>
                </a:cubicBezTo>
                <a:cubicBezTo>
                  <a:pt x="7832067" y="1331900"/>
                  <a:pt x="7704688" y="1211344"/>
                  <a:pt x="7704688" y="1124908"/>
                </a:cubicBezTo>
                <a:cubicBezTo>
                  <a:pt x="7704688" y="1038472"/>
                  <a:pt x="7794536" y="955449"/>
                  <a:pt x="7882109" y="920192"/>
                </a:cubicBezTo>
                <a:cubicBezTo>
                  <a:pt x="7969682" y="884935"/>
                  <a:pt x="8133455" y="884935"/>
                  <a:pt x="8230127" y="913368"/>
                </a:cubicBezTo>
                <a:cubicBezTo>
                  <a:pt x="8326799" y="941801"/>
                  <a:pt x="8383665" y="1096476"/>
                  <a:pt x="8462139" y="1090789"/>
                </a:cubicBezTo>
                <a:cubicBezTo>
                  <a:pt x="8540613" y="1085102"/>
                  <a:pt x="8696425" y="971370"/>
                  <a:pt x="8700974" y="879248"/>
                </a:cubicBezTo>
                <a:cubicBezTo>
                  <a:pt x="8705523" y="787126"/>
                  <a:pt x="8470100" y="607430"/>
                  <a:pt x="8489434" y="538054"/>
                </a:cubicBezTo>
                <a:cubicBezTo>
                  <a:pt x="8508768" y="468678"/>
                  <a:pt x="8744192" y="543741"/>
                  <a:pt x="8816980" y="462992"/>
                </a:cubicBezTo>
                <a:cubicBezTo>
                  <a:pt x="8889768" y="382243"/>
                  <a:pt x="8907965" y="127484"/>
                  <a:pt x="8926162" y="53559"/>
                </a:cubicBezTo>
                <a:cubicBezTo>
                  <a:pt x="8944359" y="-20366"/>
                  <a:pt x="8935260" y="-463"/>
                  <a:pt x="8926162" y="1944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5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D83DA2-063E-53AA-A8C1-AB1ABC29BA50}"/>
              </a:ext>
            </a:extLst>
          </p:cNvPr>
          <p:cNvSpPr/>
          <p:nvPr/>
        </p:nvSpPr>
        <p:spPr>
          <a:xfrm>
            <a:off x="2763145" y="7856"/>
            <a:ext cx="9176515" cy="6872895"/>
          </a:xfrm>
          <a:custGeom>
            <a:avLst/>
            <a:gdLst>
              <a:gd name="connsiteX0" fmla="*/ 1119643 w 9176515"/>
              <a:gd name="connsiteY0" fmla="*/ 19440 h 6872895"/>
              <a:gd name="connsiteX1" fmla="*/ 682915 w 9176515"/>
              <a:gd name="connsiteY1" fmla="*/ 33087 h 6872895"/>
              <a:gd name="connsiteX2" fmla="*/ 594204 w 9176515"/>
              <a:gd name="connsiteY2" fmla="*/ 326514 h 6872895"/>
              <a:gd name="connsiteX3" fmla="*/ 594204 w 9176515"/>
              <a:gd name="connsiteY3" fmla="*/ 749595 h 6872895"/>
              <a:gd name="connsiteX4" fmla="*/ 1010461 w 9176515"/>
              <a:gd name="connsiteY4" fmla="*/ 776890 h 6872895"/>
              <a:gd name="connsiteX5" fmla="*/ 1324359 w 9176515"/>
              <a:gd name="connsiteY5" fmla="*/ 1090789 h 6872895"/>
              <a:gd name="connsiteX6" fmla="*/ 1071876 w 9176515"/>
              <a:gd name="connsiteY6" fmla="*/ 1145380 h 6872895"/>
              <a:gd name="connsiteX7" fmla="*/ 730682 w 9176515"/>
              <a:gd name="connsiteY7" fmla="*/ 1104437 h 6872895"/>
              <a:gd name="connsiteX8" fmla="*/ 505494 w 9176515"/>
              <a:gd name="connsiteY8" fmla="*/ 1459278 h 6872895"/>
              <a:gd name="connsiteX9" fmla="*/ 123356 w 9176515"/>
              <a:gd name="connsiteY9" fmla="*/ 1623051 h 6872895"/>
              <a:gd name="connsiteX10" fmla="*/ 75589 w 9176515"/>
              <a:gd name="connsiteY10" fmla="*/ 2059780 h 6872895"/>
              <a:gd name="connsiteX11" fmla="*/ 7351 w 9176515"/>
              <a:gd name="connsiteY11" fmla="*/ 2414622 h 6872895"/>
              <a:gd name="connsiteX12" fmla="*/ 266658 w 9176515"/>
              <a:gd name="connsiteY12" fmla="*/ 2667105 h 6872895"/>
              <a:gd name="connsiteX13" fmla="*/ 607852 w 9176515"/>
              <a:gd name="connsiteY13" fmla="*/ 2482860 h 6872895"/>
              <a:gd name="connsiteX14" fmla="*/ 641971 w 9176515"/>
              <a:gd name="connsiteY14" fmla="*/ 2748992 h 6872895"/>
              <a:gd name="connsiteX15" fmla="*/ 430431 w 9176515"/>
              <a:gd name="connsiteY15" fmla="*/ 3124305 h 6872895"/>
              <a:gd name="connsiteX16" fmla="*/ 491846 w 9176515"/>
              <a:gd name="connsiteY16" fmla="*/ 3465499 h 6872895"/>
              <a:gd name="connsiteX17" fmla="*/ 887631 w 9176515"/>
              <a:gd name="connsiteY17" fmla="*/ 3410908 h 6872895"/>
              <a:gd name="connsiteX18" fmla="*/ 1099171 w 9176515"/>
              <a:gd name="connsiteY18" fmla="*/ 3076538 h 6872895"/>
              <a:gd name="connsiteX19" fmla="*/ 1112819 w 9176515"/>
              <a:gd name="connsiteY19" fmla="*/ 2748992 h 6872895"/>
              <a:gd name="connsiteX20" fmla="*/ 1433542 w 9176515"/>
              <a:gd name="connsiteY20" fmla="*/ 2455565 h 6872895"/>
              <a:gd name="connsiteX21" fmla="*/ 1419894 w 9176515"/>
              <a:gd name="connsiteY21" fmla="*/ 2100723 h 6872895"/>
              <a:gd name="connsiteX22" fmla="*/ 1365303 w 9176515"/>
              <a:gd name="connsiteY22" fmla="*/ 1780001 h 6872895"/>
              <a:gd name="connsiteX23" fmla="*/ 1631434 w 9176515"/>
              <a:gd name="connsiteY23" fmla="*/ 1541165 h 6872895"/>
              <a:gd name="connsiteX24" fmla="*/ 1788383 w 9176515"/>
              <a:gd name="connsiteY24" fmla="*/ 1780001 h 6872895"/>
              <a:gd name="connsiteX25" fmla="*/ 2095458 w 9176515"/>
              <a:gd name="connsiteY25" fmla="*/ 1691290 h 6872895"/>
              <a:gd name="connsiteX26" fmla="*/ 2429828 w 9176515"/>
              <a:gd name="connsiteY26" fmla="*/ 1977893 h 6872895"/>
              <a:gd name="connsiteX27" fmla="*/ 2852909 w 9176515"/>
              <a:gd name="connsiteY27" fmla="*/ 1868711 h 6872895"/>
              <a:gd name="connsiteX28" fmla="*/ 3146336 w 9176515"/>
              <a:gd name="connsiteY28" fmla="*/ 2175786 h 6872895"/>
              <a:gd name="connsiteX29" fmla="*/ 3480706 w 9176515"/>
              <a:gd name="connsiteY29" fmla="*/ 2141666 h 6872895"/>
              <a:gd name="connsiteX30" fmla="*/ 3351052 w 9176515"/>
              <a:gd name="connsiteY30" fmla="*/ 2496508 h 6872895"/>
              <a:gd name="connsiteX31" fmla="*/ 3740013 w 9176515"/>
              <a:gd name="connsiteY31" fmla="*/ 2516980 h 6872895"/>
              <a:gd name="connsiteX32" fmla="*/ 4012968 w 9176515"/>
              <a:gd name="connsiteY32" fmla="*/ 2155314 h 6872895"/>
              <a:gd name="connsiteX33" fmla="*/ 4367810 w 9176515"/>
              <a:gd name="connsiteY33" fmla="*/ 2148490 h 6872895"/>
              <a:gd name="connsiteX34" fmla="*/ 4777243 w 9176515"/>
              <a:gd name="connsiteY34" fmla="*/ 2244025 h 6872895"/>
              <a:gd name="connsiteX35" fmla="*/ 5118437 w 9176515"/>
              <a:gd name="connsiteY35" fmla="*/ 2469213 h 6872895"/>
              <a:gd name="connsiteX36" fmla="*/ 5350449 w 9176515"/>
              <a:gd name="connsiteY36" fmla="*/ 2721696 h 6872895"/>
              <a:gd name="connsiteX37" fmla="*/ 5275386 w 9176515"/>
              <a:gd name="connsiteY37" fmla="*/ 3124305 h 6872895"/>
              <a:gd name="connsiteX38" fmla="*/ 5391392 w 9176515"/>
              <a:gd name="connsiteY38" fmla="*/ 3485971 h 6872895"/>
              <a:gd name="connsiteX39" fmla="*/ 5630228 w 9176515"/>
              <a:gd name="connsiteY39" fmla="*/ 3301726 h 6872895"/>
              <a:gd name="connsiteX40" fmla="*/ 5998718 w 9176515"/>
              <a:gd name="connsiteY40" fmla="*/ 3458675 h 6872895"/>
              <a:gd name="connsiteX41" fmla="*/ 5671171 w 9176515"/>
              <a:gd name="connsiteY41" fmla="*/ 3677040 h 6872895"/>
              <a:gd name="connsiteX42" fmla="*/ 5964598 w 9176515"/>
              <a:gd name="connsiteY42" fmla="*/ 3943171 h 6872895"/>
              <a:gd name="connsiteX43" fmla="*/ 5534694 w 9176515"/>
              <a:gd name="connsiteY43" fmla="*/ 3990938 h 6872895"/>
              <a:gd name="connsiteX44" fmla="*/ 5111613 w 9176515"/>
              <a:gd name="connsiteY44" fmla="*/ 4188831 h 6872895"/>
              <a:gd name="connsiteX45" fmla="*/ 5009255 w 9176515"/>
              <a:gd name="connsiteY45" fmla="*/ 4570968 h 6872895"/>
              <a:gd name="connsiteX46" fmla="*/ 4620294 w 9176515"/>
              <a:gd name="connsiteY46" fmla="*/ 4530025 h 6872895"/>
              <a:gd name="connsiteX47" fmla="*/ 4756771 w 9176515"/>
              <a:gd name="connsiteY47" fmla="*/ 4066001 h 6872895"/>
              <a:gd name="connsiteX48" fmla="*/ 4927368 w 9176515"/>
              <a:gd name="connsiteY48" fmla="*/ 3547386 h 6872895"/>
              <a:gd name="connsiteX49" fmla="*/ 4524759 w 9176515"/>
              <a:gd name="connsiteY49" fmla="*/ 3410908 h 6872895"/>
              <a:gd name="connsiteX50" fmla="*/ 4347339 w 9176515"/>
              <a:gd name="connsiteY50" fmla="*/ 3540562 h 6872895"/>
              <a:gd name="connsiteX51" fmla="*/ 4190389 w 9176515"/>
              <a:gd name="connsiteY51" fmla="*/ 3219840 h 6872895"/>
              <a:gd name="connsiteX52" fmla="*/ 3951554 w 9176515"/>
              <a:gd name="connsiteY52" fmla="*/ 3076538 h 6872895"/>
              <a:gd name="connsiteX53" fmla="*/ 3692246 w 9176515"/>
              <a:gd name="connsiteY53" fmla="*/ 3240311 h 6872895"/>
              <a:gd name="connsiteX54" fmla="*/ 3357876 w 9176515"/>
              <a:gd name="connsiteY54" fmla="*/ 3697511 h 6872895"/>
              <a:gd name="connsiteX55" fmla="*/ 3746837 w 9176515"/>
              <a:gd name="connsiteY55" fmla="*/ 3833989 h 6872895"/>
              <a:gd name="connsiteX56" fmla="*/ 3774133 w 9176515"/>
              <a:gd name="connsiteY56" fmla="*/ 4209302 h 6872895"/>
              <a:gd name="connsiteX57" fmla="*/ 3460234 w 9176515"/>
              <a:gd name="connsiteY57" fmla="*/ 4393547 h 6872895"/>
              <a:gd name="connsiteX58" fmla="*/ 3432939 w 9176515"/>
              <a:gd name="connsiteY58" fmla="*/ 4734741 h 6872895"/>
              <a:gd name="connsiteX59" fmla="*/ 3705894 w 9176515"/>
              <a:gd name="connsiteY59" fmla="*/ 4884866 h 6872895"/>
              <a:gd name="connsiteX60" fmla="*/ 3630831 w 9176515"/>
              <a:gd name="connsiteY60" fmla="*/ 5307947 h 6872895"/>
              <a:gd name="connsiteX61" fmla="*/ 3624007 w 9176515"/>
              <a:gd name="connsiteY61" fmla="*/ 5710556 h 6872895"/>
              <a:gd name="connsiteX62" fmla="*/ 3958377 w 9176515"/>
              <a:gd name="connsiteY62" fmla="*/ 5792443 h 6872895"/>
              <a:gd name="connsiteX63" fmla="*/ 4279100 w 9176515"/>
              <a:gd name="connsiteY63" fmla="*/ 6024454 h 6872895"/>
              <a:gd name="connsiteX64" fmla="*/ 4176742 w 9176515"/>
              <a:gd name="connsiteY64" fmla="*/ 6427063 h 6872895"/>
              <a:gd name="connsiteX65" fmla="*/ 4463345 w 9176515"/>
              <a:gd name="connsiteY65" fmla="*/ 6693195 h 6872895"/>
              <a:gd name="connsiteX66" fmla="*/ 4668061 w 9176515"/>
              <a:gd name="connsiteY66" fmla="*/ 6488478 h 6872895"/>
              <a:gd name="connsiteX67" fmla="*/ 4906897 w 9176515"/>
              <a:gd name="connsiteY67" fmla="*/ 6188228 h 6872895"/>
              <a:gd name="connsiteX68" fmla="*/ 4859130 w 9176515"/>
              <a:gd name="connsiteY68" fmla="*/ 5649141 h 6872895"/>
              <a:gd name="connsiteX69" fmla="*/ 4524759 w 9176515"/>
              <a:gd name="connsiteY69" fmla="*/ 5369362 h 6872895"/>
              <a:gd name="connsiteX70" fmla="*/ 4592998 w 9176515"/>
              <a:gd name="connsiteY70" fmla="*/ 5116878 h 6872895"/>
              <a:gd name="connsiteX71" fmla="*/ 5057022 w 9176515"/>
              <a:gd name="connsiteY71" fmla="*/ 5089583 h 6872895"/>
              <a:gd name="connsiteX72" fmla="*/ 5473279 w 9176515"/>
              <a:gd name="connsiteY72" fmla="*/ 4973577 h 6872895"/>
              <a:gd name="connsiteX73" fmla="*/ 5739410 w 9176515"/>
              <a:gd name="connsiteY73" fmla="*/ 4802980 h 6872895"/>
              <a:gd name="connsiteX74" fmla="*/ 6087428 w 9176515"/>
              <a:gd name="connsiteY74" fmla="*/ 4925810 h 6872895"/>
              <a:gd name="connsiteX75" fmla="*/ 5875888 w 9176515"/>
              <a:gd name="connsiteY75" fmla="*/ 5253356 h 6872895"/>
              <a:gd name="connsiteX76" fmla="*/ 6019189 w 9176515"/>
              <a:gd name="connsiteY76" fmla="*/ 5567254 h 6872895"/>
              <a:gd name="connsiteX77" fmla="*/ 5773530 w 9176515"/>
              <a:gd name="connsiteY77" fmla="*/ 5792443 h 6872895"/>
              <a:gd name="connsiteX78" fmla="*/ 5937303 w 9176515"/>
              <a:gd name="connsiteY78" fmla="*/ 6079045 h 6872895"/>
              <a:gd name="connsiteX79" fmla="*/ 5527870 w 9176515"/>
              <a:gd name="connsiteY79" fmla="*/ 6154108 h 6872895"/>
              <a:gd name="connsiteX80" fmla="*/ 5329977 w 9176515"/>
              <a:gd name="connsiteY80" fmla="*/ 6406592 h 6872895"/>
              <a:gd name="connsiteX81" fmla="*/ 5521046 w 9176515"/>
              <a:gd name="connsiteY81" fmla="*/ 6665899 h 6872895"/>
              <a:gd name="connsiteX82" fmla="*/ 5882712 w 9176515"/>
              <a:gd name="connsiteY82" fmla="*/ 6665899 h 6872895"/>
              <a:gd name="connsiteX83" fmla="*/ 6230730 w 9176515"/>
              <a:gd name="connsiteY83" fmla="*/ 6788729 h 6872895"/>
              <a:gd name="connsiteX84" fmla="*/ 6626515 w 9176515"/>
              <a:gd name="connsiteY84" fmla="*/ 6734138 h 6872895"/>
              <a:gd name="connsiteX85" fmla="*/ 6974533 w 9176515"/>
              <a:gd name="connsiteY85" fmla="*/ 6863792 h 6872895"/>
              <a:gd name="connsiteX86" fmla="*/ 7336198 w 9176515"/>
              <a:gd name="connsiteY86" fmla="*/ 6856968 h 6872895"/>
              <a:gd name="connsiteX87" fmla="*/ 7697864 w 9176515"/>
              <a:gd name="connsiteY87" fmla="*/ 6816025 h 6872895"/>
              <a:gd name="connsiteX88" fmla="*/ 7759279 w 9176515"/>
              <a:gd name="connsiteY88" fmla="*/ 6508950 h 6872895"/>
              <a:gd name="connsiteX89" fmla="*/ 8093649 w 9176515"/>
              <a:gd name="connsiteY89" fmla="*/ 6392944 h 6872895"/>
              <a:gd name="connsiteX90" fmla="*/ 8032234 w 9176515"/>
              <a:gd name="connsiteY90" fmla="*/ 6099517 h 6872895"/>
              <a:gd name="connsiteX91" fmla="*/ 8475786 w 9176515"/>
              <a:gd name="connsiteY91" fmla="*/ 6092693 h 6872895"/>
              <a:gd name="connsiteX92" fmla="*/ 8523554 w 9176515"/>
              <a:gd name="connsiteY92" fmla="*/ 5840210 h 6872895"/>
              <a:gd name="connsiteX93" fmla="*/ 8530377 w 9176515"/>
              <a:gd name="connsiteY93" fmla="*/ 5369362 h 6872895"/>
              <a:gd name="connsiteX94" fmla="*/ 8550849 w 9176515"/>
              <a:gd name="connsiteY94" fmla="*/ 4905338 h 6872895"/>
              <a:gd name="connsiteX95" fmla="*/ 8564497 w 9176515"/>
              <a:gd name="connsiteY95" fmla="*/ 4543672 h 6872895"/>
              <a:gd name="connsiteX96" fmla="*/ 8960282 w 9176515"/>
              <a:gd name="connsiteY96" fmla="*/ 4482257 h 6872895"/>
              <a:gd name="connsiteX97" fmla="*/ 9151351 w 9176515"/>
              <a:gd name="connsiteY97" fmla="*/ 4086472 h 6872895"/>
              <a:gd name="connsiteX98" fmla="*/ 9137703 w 9176515"/>
              <a:gd name="connsiteY98" fmla="*/ 3745278 h 6872895"/>
              <a:gd name="connsiteX99" fmla="*/ 8816980 w 9176515"/>
              <a:gd name="connsiteY99" fmla="*/ 3752102 h 6872895"/>
              <a:gd name="connsiteX100" fmla="*/ 8489434 w 9176515"/>
              <a:gd name="connsiteY100" fmla="*/ 3697511 h 6872895"/>
              <a:gd name="connsiteX101" fmla="*/ 8305189 w 9176515"/>
              <a:gd name="connsiteY101" fmla="*/ 3963643 h 6872895"/>
              <a:gd name="connsiteX102" fmla="*/ 8018586 w 9176515"/>
              <a:gd name="connsiteY102" fmla="*/ 3840813 h 6872895"/>
              <a:gd name="connsiteX103" fmla="*/ 8052706 w 9176515"/>
              <a:gd name="connsiteY103" fmla="*/ 3540562 h 6872895"/>
              <a:gd name="connsiteX104" fmla="*/ 7602330 w 9176515"/>
              <a:gd name="connsiteY104" fmla="*/ 3349493 h 6872895"/>
              <a:gd name="connsiteX105" fmla="*/ 7213368 w 9176515"/>
              <a:gd name="connsiteY105" fmla="*/ 3369965 h 6872895"/>
              <a:gd name="connsiteX106" fmla="*/ 6885822 w 9176515"/>
              <a:gd name="connsiteY106" fmla="*/ 3601977 h 6872895"/>
              <a:gd name="connsiteX107" fmla="*/ 6797112 w 9176515"/>
              <a:gd name="connsiteY107" fmla="*/ 3233487 h 6872895"/>
              <a:gd name="connsiteX108" fmla="*/ 6674282 w 9176515"/>
              <a:gd name="connsiteY108" fmla="*/ 2864998 h 6872895"/>
              <a:gd name="connsiteX109" fmla="*/ 6285321 w 9176515"/>
              <a:gd name="connsiteY109" fmla="*/ 3035595 h 6872895"/>
              <a:gd name="connsiteX110" fmla="*/ 6251201 w 9176515"/>
              <a:gd name="connsiteY110" fmla="*/ 2735344 h 6872895"/>
              <a:gd name="connsiteX111" fmla="*/ 6490037 w 9176515"/>
              <a:gd name="connsiteY111" fmla="*/ 2414622 h 6872895"/>
              <a:gd name="connsiteX112" fmla="*/ 6080604 w 9176515"/>
              <a:gd name="connsiteY112" fmla="*/ 2168962 h 6872895"/>
              <a:gd name="connsiteX113" fmla="*/ 6101076 w 9176515"/>
              <a:gd name="connsiteY113" fmla="*/ 1936950 h 6872895"/>
              <a:gd name="connsiteX114" fmla="*/ 6360383 w 9176515"/>
              <a:gd name="connsiteY114" fmla="*/ 2012013 h 6872895"/>
              <a:gd name="connsiteX115" fmla="*/ 6742521 w 9176515"/>
              <a:gd name="connsiteY115" fmla="*/ 2175786 h 6872895"/>
              <a:gd name="connsiteX116" fmla="*/ 7179249 w 9176515"/>
              <a:gd name="connsiteY116" fmla="*/ 2230377 h 6872895"/>
              <a:gd name="connsiteX117" fmla="*/ 7397613 w 9176515"/>
              <a:gd name="connsiteY117" fmla="*/ 2455565 h 6872895"/>
              <a:gd name="connsiteX118" fmla="*/ 7786574 w 9176515"/>
              <a:gd name="connsiteY118" fmla="*/ 2407798 h 6872895"/>
              <a:gd name="connsiteX119" fmla="*/ 7868461 w 9176515"/>
              <a:gd name="connsiteY119" fmla="*/ 2032484 h 6872895"/>
              <a:gd name="connsiteX120" fmla="*/ 8004939 w 9176515"/>
              <a:gd name="connsiteY120" fmla="*/ 1766353 h 6872895"/>
              <a:gd name="connsiteX121" fmla="*/ 7882109 w 9176515"/>
              <a:gd name="connsiteY121" fmla="*/ 1438807 h 6872895"/>
              <a:gd name="connsiteX122" fmla="*/ 7704688 w 9176515"/>
              <a:gd name="connsiteY122" fmla="*/ 1124908 h 6872895"/>
              <a:gd name="connsiteX123" fmla="*/ 7882109 w 9176515"/>
              <a:gd name="connsiteY123" fmla="*/ 920192 h 6872895"/>
              <a:gd name="connsiteX124" fmla="*/ 8230127 w 9176515"/>
              <a:gd name="connsiteY124" fmla="*/ 913368 h 6872895"/>
              <a:gd name="connsiteX125" fmla="*/ 8462139 w 9176515"/>
              <a:gd name="connsiteY125" fmla="*/ 1090789 h 6872895"/>
              <a:gd name="connsiteX126" fmla="*/ 8700974 w 9176515"/>
              <a:gd name="connsiteY126" fmla="*/ 879248 h 6872895"/>
              <a:gd name="connsiteX127" fmla="*/ 8489434 w 9176515"/>
              <a:gd name="connsiteY127" fmla="*/ 538054 h 6872895"/>
              <a:gd name="connsiteX128" fmla="*/ 8816980 w 9176515"/>
              <a:gd name="connsiteY128" fmla="*/ 462992 h 6872895"/>
              <a:gd name="connsiteX129" fmla="*/ 8926162 w 9176515"/>
              <a:gd name="connsiteY129" fmla="*/ 53559 h 6872895"/>
              <a:gd name="connsiteX130" fmla="*/ 8926162 w 9176515"/>
              <a:gd name="connsiteY130" fmla="*/ 19440 h 687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9176515" h="6872895">
                <a:moveTo>
                  <a:pt x="1119643" y="19440"/>
                </a:moveTo>
                <a:cubicBezTo>
                  <a:pt x="945065" y="674"/>
                  <a:pt x="770488" y="-18092"/>
                  <a:pt x="682915" y="33087"/>
                </a:cubicBezTo>
                <a:cubicBezTo>
                  <a:pt x="595342" y="84266"/>
                  <a:pt x="608989" y="207096"/>
                  <a:pt x="594204" y="326514"/>
                </a:cubicBezTo>
                <a:cubicBezTo>
                  <a:pt x="579419" y="445932"/>
                  <a:pt x="524828" y="674532"/>
                  <a:pt x="594204" y="749595"/>
                </a:cubicBezTo>
                <a:cubicBezTo>
                  <a:pt x="663580" y="824658"/>
                  <a:pt x="888769" y="720024"/>
                  <a:pt x="1010461" y="776890"/>
                </a:cubicBezTo>
                <a:cubicBezTo>
                  <a:pt x="1132153" y="833756"/>
                  <a:pt x="1314123" y="1029374"/>
                  <a:pt x="1324359" y="1090789"/>
                </a:cubicBezTo>
                <a:cubicBezTo>
                  <a:pt x="1334595" y="1152204"/>
                  <a:pt x="1170822" y="1143105"/>
                  <a:pt x="1071876" y="1145380"/>
                </a:cubicBezTo>
                <a:cubicBezTo>
                  <a:pt x="972930" y="1147655"/>
                  <a:pt x="825079" y="1052121"/>
                  <a:pt x="730682" y="1104437"/>
                </a:cubicBezTo>
                <a:cubicBezTo>
                  <a:pt x="636285" y="1156753"/>
                  <a:pt x="606715" y="1372842"/>
                  <a:pt x="505494" y="1459278"/>
                </a:cubicBezTo>
                <a:cubicBezTo>
                  <a:pt x="404273" y="1545714"/>
                  <a:pt x="195007" y="1522967"/>
                  <a:pt x="123356" y="1623051"/>
                </a:cubicBezTo>
                <a:cubicBezTo>
                  <a:pt x="51705" y="1723135"/>
                  <a:pt x="94923" y="1927852"/>
                  <a:pt x="75589" y="2059780"/>
                </a:cubicBezTo>
                <a:cubicBezTo>
                  <a:pt x="56255" y="2191709"/>
                  <a:pt x="-24494" y="2313401"/>
                  <a:pt x="7351" y="2414622"/>
                </a:cubicBezTo>
                <a:cubicBezTo>
                  <a:pt x="39196" y="2515843"/>
                  <a:pt x="166575" y="2655732"/>
                  <a:pt x="266658" y="2667105"/>
                </a:cubicBezTo>
                <a:cubicBezTo>
                  <a:pt x="366741" y="2678478"/>
                  <a:pt x="545300" y="2469212"/>
                  <a:pt x="607852" y="2482860"/>
                </a:cubicBezTo>
                <a:cubicBezTo>
                  <a:pt x="670404" y="2496508"/>
                  <a:pt x="671541" y="2642085"/>
                  <a:pt x="641971" y="2748992"/>
                </a:cubicBezTo>
                <a:cubicBezTo>
                  <a:pt x="612401" y="2855899"/>
                  <a:pt x="455452" y="3004887"/>
                  <a:pt x="430431" y="3124305"/>
                </a:cubicBezTo>
                <a:cubicBezTo>
                  <a:pt x="405410" y="3243723"/>
                  <a:pt x="415646" y="3417732"/>
                  <a:pt x="491846" y="3465499"/>
                </a:cubicBezTo>
                <a:cubicBezTo>
                  <a:pt x="568046" y="3513266"/>
                  <a:pt x="786410" y="3475735"/>
                  <a:pt x="887631" y="3410908"/>
                </a:cubicBezTo>
                <a:cubicBezTo>
                  <a:pt x="988852" y="3346081"/>
                  <a:pt x="1061640" y="3186857"/>
                  <a:pt x="1099171" y="3076538"/>
                </a:cubicBezTo>
                <a:cubicBezTo>
                  <a:pt x="1136702" y="2966219"/>
                  <a:pt x="1057091" y="2852487"/>
                  <a:pt x="1112819" y="2748992"/>
                </a:cubicBezTo>
                <a:cubicBezTo>
                  <a:pt x="1168547" y="2645497"/>
                  <a:pt x="1382363" y="2563610"/>
                  <a:pt x="1433542" y="2455565"/>
                </a:cubicBezTo>
                <a:cubicBezTo>
                  <a:pt x="1484721" y="2347520"/>
                  <a:pt x="1431267" y="2213317"/>
                  <a:pt x="1419894" y="2100723"/>
                </a:cubicBezTo>
                <a:cubicBezTo>
                  <a:pt x="1408521" y="1988129"/>
                  <a:pt x="1330046" y="1873261"/>
                  <a:pt x="1365303" y="1780001"/>
                </a:cubicBezTo>
                <a:cubicBezTo>
                  <a:pt x="1400560" y="1686741"/>
                  <a:pt x="1560921" y="1541165"/>
                  <a:pt x="1631434" y="1541165"/>
                </a:cubicBezTo>
                <a:cubicBezTo>
                  <a:pt x="1701947" y="1541165"/>
                  <a:pt x="1711046" y="1754980"/>
                  <a:pt x="1788383" y="1780001"/>
                </a:cubicBezTo>
                <a:cubicBezTo>
                  <a:pt x="1865720" y="1805022"/>
                  <a:pt x="1988551" y="1658308"/>
                  <a:pt x="2095458" y="1691290"/>
                </a:cubicBezTo>
                <a:cubicBezTo>
                  <a:pt x="2202366" y="1724272"/>
                  <a:pt x="2303586" y="1948323"/>
                  <a:pt x="2429828" y="1977893"/>
                </a:cubicBezTo>
                <a:cubicBezTo>
                  <a:pt x="2556070" y="2007463"/>
                  <a:pt x="2733491" y="1835729"/>
                  <a:pt x="2852909" y="1868711"/>
                </a:cubicBezTo>
                <a:cubicBezTo>
                  <a:pt x="2972327" y="1901693"/>
                  <a:pt x="3041703" y="2130293"/>
                  <a:pt x="3146336" y="2175786"/>
                </a:cubicBezTo>
                <a:cubicBezTo>
                  <a:pt x="3250969" y="2221279"/>
                  <a:pt x="3446587" y="2088212"/>
                  <a:pt x="3480706" y="2141666"/>
                </a:cubicBezTo>
                <a:cubicBezTo>
                  <a:pt x="3514825" y="2195120"/>
                  <a:pt x="3307834" y="2433956"/>
                  <a:pt x="3351052" y="2496508"/>
                </a:cubicBezTo>
                <a:cubicBezTo>
                  <a:pt x="3394270" y="2559060"/>
                  <a:pt x="3629694" y="2573846"/>
                  <a:pt x="3740013" y="2516980"/>
                </a:cubicBezTo>
                <a:cubicBezTo>
                  <a:pt x="3850332" y="2460114"/>
                  <a:pt x="3908335" y="2216729"/>
                  <a:pt x="4012968" y="2155314"/>
                </a:cubicBezTo>
                <a:cubicBezTo>
                  <a:pt x="4117601" y="2093899"/>
                  <a:pt x="4240431" y="2133705"/>
                  <a:pt x="4367810" y="2148490"/>
                </a:cubicBezTo>
                <a:cubicBezTo>
                  <a:pt x="4495189" y="2163275"/>
                  <a:pt x="4652139" y="2190571"/>
                  <a:pt x="4777243" y="2244025"/>
                </a:cubicBezTo>
                <a:cubicBezTo>
                  <a:pt x="4902347" y="2297479"/>
                  <a:pt x="5022903" y="2389601"/>
                  <a:pt x="5118437" y="2469213"/>
                </a:cubicBezTo>
                <a:cubicBezTo>
                  <a:pt x="5213971" y="2548825"/>
                  <a:pt x="5324291" y="2612514"/>
                  <a:pt x="5350449" y="2721696"/>
                </a:cubicBezTo>
                <a:cubicBezTo>
                  <a:pt x="5376607" y="2830878"/>
                  <a:pt x="5268562" y="2996926"/>
                  <a:pt x="5275386" y="3124305"/>
                </a:cubicBezTo>
                <a:cubicBezTo>
                  <a:pt x="5282210" y="3251684"/>
                  <a:pt x="5332252" y="3456401"/>
                  <a:pt x="5391392" y="3485971"/>
                </a:cubicBezTo>
                <a:cubicBezTo>
                  <a:pt x="5450532" y="3515541"/>
                  <a:pt x="5529007" y="3306275"/>
                  <a:pt x="5630228" y="3301726"/>
                </a:cubicBezTo>
                <a:cubicBezTo>
                  <a:pt x="5731449" y="3297177"/>
                  <a:pt x="5991894" y="3396123"/>
                  <a:pt x="5998718" y="3458675"/>
                </a:cubicBezTo>
                <a:cubicBezTo>
                  <a:pt x="6005542" y="3521227"/>
                  <a:pt x="5676858" y="3596291"/>
                  <a:pt x="5671171" y="3677040"/>
                </a:cubicBezTo>
                <a:cubicBezTo>
                  <a:pt x="5665484" y="3757789"/>
                  <a:pt x="5987344" y="3890855"/>
                  <a:pt x="5964598" y="3943171"/>
                </a:cubicBezTo>
                <a:cubicBezTo>
                  <a:pt x="5941852" y="3995487"/>
                  <a:pt x="5676858" y="3949995"/>
                  <a:pt x="5534694" y="3990938"/>
                </a:cubicBezTo>
                <a:cubicBezTo>
                  <a:pt x="5392530" y="4031881"/>
                  <a:pt x="5199186" y="4092159"/>
                  <a:pt x="5111613" y="4188831"/>
                </a:cubicBezTo>
                <a:cubicBezTo>
                  <a:pt x="5024040" y="4285503"/>
                  <a:pt x="5091142" y="4514102"/>
                  <a:pt x="5009255" y="4570968"/>
                </a:cubicBezTo>
                <a:cubicBezTo>
                  <a:pt x="4927368" y="4627834"/>
                  <a:pt x="4662375" y="4614186"/>
                  <a:pt x="4620294" y="4530025"/>
                </a:cubicBezTo>
                <a:cubicBezTo>
                  <a:pt x="4578213" y="4445864"/>
                  <a:pt x="4705592" y="4229774"/>
                  <a:pt x="4756771" y="4066001"/>
                </a:cubicBezTo>
                <a:cubicBezTo>
                  <a:pt x="4807950" y="3902228"/>
                  <a:pt x="4966037" y="3656568"/>
                  <a:pt x="4927368" y="3547386"/>
                </a:cubicBezTo>
                <a:cubicBezTo>
                  <a:pt x="4888699" y="3438204"/>
                  <a:pt x="4621430" y="3412045"/>
                  <a:pt x="4524759" y="3410908"/>
                </a:cubicBezTo>
                <a:cubicBezTo>
                  <a:pt x="4428088" y="3409771"/>
                  <a:pt x="4403067" y="3572407"/>
                  <a:pt x="4347339" y="3540562"/>
                </a:cubicBezTo>
                <a:cubicBezTo>
                  <a:pt x="4291611" y="3508717"/>
                  <a:pt x="4256353" y="3297177"/>
                  <a:pt x="4190389" y="3219840"/>
                </a:cubicBezTo>
                <a:cubicBezTo>
                  <a:pt x="4124425" y="3142503"/>
                  <a:pt x="4034578" y="3073126"/>
                  <a:pt x="3951554" y="3076538"/>
                </a:cubicBezTo>
                <a:cubicBezTo>
                  <a:pt x="3868530" y="3079950"/>
                  <a:pt x="3791192" y="3136816"/>
                  <a:pt x="3692246" y="3240311"/>
                </a:cubicBezTo>
                <a:cubicBezTo>
                  <a:pt x="3593300" y="3343806"/>
                  <a:pt x="3348778" y="3598565"/>
                  <a:pt x="3357876" y="3697511"/>
                </a:cubicBezTo>
                <a:cubicBezTo>
                  <a:pt x="3366975" y="3796457"/>
                  <a:pt x="3677461" y="3748691"/>
                  <a:pt x="3746837" y="3833989"/>
                </a:cubicBezTo>
                <a:cubicBezTo>
                  <a:pt x="3816213" y="3919287"/>
                  <a:pt x="3821900" y="4116042"/>
                  <a:pt x="3774133" y="4209302"/>
                </a:cubicBezTo>
                <a:cubicBezTo>
                  <a:pt x="3726366" y="4302562"/>
                  <a:pt x="3517100" y="4305974"/>
                  <a:pt x="3460234" y="4393547"/>
                </a:cubicBezTo>
                <a:cubicBezTo>
                  <a:pt x="3403368" y="4481120"/>
                  <a:pt x="3391996" y="4652855"/>
                  <a:pt x="3432939" y="4734741"/>
                </a:cubicBezTo>
                <a:cubicBezTo>
                  <a:pt x="3473882" y="4816627"/>
                  <a:pt x="3672912" y="4789332"/>
                  <a:pt x="3705894" y="4884866"/>
                </a:cubicBezTo>
                <a:cubicBezTo>
                  <a:pt x="3738876" y="4980400"/>
                  <a:pt x="3644479" y="5170332"/>
                  <a:pt x="3630831" y="5307947"/>
                </a:cubicBezTo>
                <a:cubicBezTo>
                  <a:pt x="3617183" y="5445562"/>
                  <a:pt x="3569416" y="5629807"/>
                  <a:pt x="3624007" y="5710556"/>
                </a:cubicBezTo>
                <a:cubicBezTo>
                  <a:pt x="3678598" y="5791305"/>
                  <a:pt x="3849195" y="5740127"/>
                  <a:pt x="3958377" y="5792443"/>
                </a:cubicBezTo>
                <a:cubicBezTo>
                  <a:pt x="4067559" y="5844759"/>
                  <a:pt x="4242706" y="5918684"/>
                  <a:pt x="4279100" y="6024454"/>
                </a:cubicBezTo>
                <a:cubicBezTo>
                  <a:pt x="4315494" y="6130224"/>
                  <a:pt x="4146035" y="6315606"/>
                  <a:pt x="4176742" y="6427063"/>
                </a:cubicBezTo>
                <a:cubicBezTo>
                  <a:pt x="4207450" y="6538520"/>
                  <a:pt x="4381459" y="6682959"/>
                  <a:pt x="4463345" y="6693195"/>
                </a:cubicBezTo>
                <a:cubicBezTo>
                  <a:pt x="4545232" y="6703431"/>
                  <a:pt x="4594136" y="6572639"/>
                  <a:pt x="4668061" y="6488478"/>
                </a:cubicBezTo>
                <a:cubicBezTo>
                  <a:pt x="4741986" y="6404317"/>
                  <a:pt x="4875052" y="6328117"/>
                  <a:pt x="4906897" y="6188228"/>
                </a:cubicBezTo>
                <a:cubicBezTo>
                  <a:pt x="4938742" y="6048339"/>
                  <a:pt x="4922820" y="5785619"/>
                  <a:pt x="4859130" y="5649141"/>
                </a:cubicBezTo>
                <a:cubicBezTo>
                  <a:pt x="4795440" y="5512663"/>
                  <a:pt x="4569114" y="5458072"/>
                  <a:pt x="4524759" y="5369362"/>
                </a:cubicBezTo>
                <a:cubicBezTo>
                  <a:pt x="4480404" y="5280652"/>
                  <a:pt x="4504288" y="5163508"/>
                  <a:pt x="4592998" y="5116878"/>
                </a:cubicBezTo>
                <a:cubicBezTo>
                  <a:pt x="4681708" y="5070248"/>
                  <a:pt x="4910309" y="5113466"/>
                  <a:pt x="5057022" y="5089583"/>
                </a:cubicBezTo>
                <a:cubicBezTo>
                  <a:pt x="5203735" y="5065700"/>
                  <a:pt x="5359548" y="5021344"/>
                  <a:pt x="5473279" y="4973577"/>
                </a:cubicBezTo>
                <a:cubicBezTo>
                  <a:pt x="5587010" y="4925810"/>
                  <a:pt x="5637052" y="4810941"/>
                  <a:pt x="5739410" y="4802980"/>
                </a:cubicBezTo>
                <a:cubicBezTo>
                  <a:pt x="5841768" y="4795019"/>
                  <a:pt x="6064682" y="4850747"/>
                  <a:pt x="6087428" y="4925810"/>
                </a:cubicBezTo>
                <a:cubicBezTo>
                  <a:pt x="6110174" y="5000873"/>
                  <a:pt x="5887261" y="5146449"/>
                  <a:pt x="5875888" y="5253356"/>
                </a:cubicBezTo>
                <a:cubicBezTo>
                  <a:pt x="5864515" y="5360263"/>
                  <a:pt x="6036249" y="5477406"/>
                  <a:pt x="6019189" y="5567254"/>
                </a:cubicBezTo>
                <a:cubicBezTo>
                  <a:pt x="6002129" y="5657102"/>
                  <a:pt x="5787178" y="5707145"/>
                  <a:pt x="5773530" y="5792443"/>
                </a:cubicBezTo>
                <a:cubicBezTo>
                  <a:pt x="5759882" y="5877742"/>
                  <a:pt x="5978246" y="6018768"/>
                  <a:pt x="5937303" y="6079045"/>
                </a:cubicBezTo>
                <a:cubicBezTo>
                  <a:pt x="5896360" y="6139322"/>
                  <a:pt x="5629091" y="6099517"/>
                  <a:pt x="5527870" y="6154108"/>
                </a:cubicBezTo>
                <a:cubicBezTo>
                  <a:pt x="5426649" y="6208699"/>
                  <a:pt x="5331114" y="6321294"/>
                  <a:pt x="5329977" y="6406592"/>
                </a:cubicBezTo>
                <a:cubicBezTo>
                  <a:pt x="5328840" y="6491890"/>
                  <a:pt x="5428924" y="6622681"/>
                  <a:pt x="5521046" y="6665899"/>
                </a:cubicBezTo>
                <a:cubicBezTo>
                  <a:pt x="5613168" y="6709117"/>
                  <a:pt x="5764431" y="6645427"/>
                  <a:pt x="5882712" y="6665899"/>
                </a:cubicBezTo>
                <a:cubicBezTo>
                  <a:pt x="6000993" y="6686371"/>
                  <a:pt x="6106763" y="6777356"/>
                  <a:pt x="6230730" y="6788729"/>
                </a:cubicBezTo>
                <a:cubicBezTo>
                  <a:pt x="6354697" y="6800102"/>
                  <a:pt x="6502548" y="6721628"/>
                  <a:pt x="6626515" y="6734138"/>
                </a:cubicBezTo>
                <a:cubicBezTo>
                  <a:pt x="6750482" y="6746648"/>
                  <a:pt x="6856253" y="6843320"/>
                  <a:pt x="6974533" y="6863792"/>
                </a:cubicBezTo>
                <a:cubicBezTo>
                  <a:pt x="7092813" y="6884264"/>
                  <a:pt x="7215643" y="6864929"/>
                  <a:pt x="7336198" y="6856968"/>
                </a:cubicBezTo>
                <a:cubicBezTo>
                  <a:pt x="7456753" y="6849007"/>
                  <a:pt x="7627351" y="6874028"/>
                  <a:pt x="7697864" y="6816025"/>
                </a:cubicBezTo>
                <a:cubicBezTo>
                  <a:pt x="7768377" y="6758022"/>
                  <a:pt x="7693315" y="6579463"/>
                  <a:pt x="7759279" y="6508950"/>
                </a:cubicBezTo>
                <a:cubicBezTo>
                  <a:pt x="7825243" y="6438437"/>
                  <a:pt x="8048157" y="6461183"/>
                  <a:pt x="8093649" y="6392944"/>
                </a:cubicBezTo>
                <a:cubicBezTo>
                  <a:pt x="8139141" y="6324705"/>
                  <a:pt x="7968545" y="6149559"/>
                  <a:pt x="8032234" y="6099517"/>
                </a:cubicBezTo>
                <a:cubicBezTo>
                  <a:pt x="8095924" y="6049475"/>
                  <a:pt x="8393899" y="6135911"/>
                  <a:pt x="8475786" y="6092693"/>
                </a:cubicBezTo>
                <a:cubicBezTo>
                  <a:pt x="8557673" y="6049475"/>
                  <a:pt x="8514456" y="5960765"/>
                  <a:pt x="8523554" y="5840210"/>
                </a:cubicBezTo>
                <a:cubicBezTo>
                  <a:pt x="8532653" y="5719655"/>
                  <a:pt x="8525828" y="5525174"/>
                  <a:pt x="8530377" y="5369362"/>
                </a:cubicBezTo>
                <a:cubicBezTo>
                  <a:pt x="8534926" y="5213550"/>
                  <a:pt x="8545162" y="5042953"/>
                  <a:pt x="8550849" y="4905338"/>
                </a:cubicBezTo>
                <a:cubicBezTo>
                  <a:pt x="8556536" y="4767723"/>
                  <a:pt x="8496258" y="4614186"/>
                  <a:pt x="8564497" y="4543672"/>
                </a:cubicBezTo>
                <a:cubicBezTo>
                  <a:pt x="8632736" y="4473159"/>
                  <a:pt x="8862473" y="4558457"/>
                  <a:pt x="8960282" y="4482257"/>
                </a:cubicBezTo>
                <a:cubicBezTo>
                  <a:pt x="9058091" y="4406057"/>
                  <a:pt x="9121781" y="4209302"/>
                  <a:pt x="9151351" y="4086472"/>
                </a:cubicBezTo>
                <a:cubicBezTo>
                  <a:pt x="9180921" y="3963642"/>
                  <a:pt x="9193432" y="3801006"/>
                  <a:pt x="9137703" y="3745278"/>
                </a:cubicBezTo>
                <a:cubicBezTo>
                  <a:pt x="9081975" y="3689550"/>
                  <a:pt x="8925025" y="3760063"/>
                  <a:pt x="8816980" y="3752102"/>
                </a:cubicBezTo>
                <a:cubicBezTo>
                  <a:pt x="8708935" y="3744141"/>
                  <a:pt x="8574733" y="3662254"/>
                  <a:pt x="8489434" y="3697511"/>
                </a:cubicBezTo>
                <a:cubicBezTo>
                  <a:pt x="8404136" y="3732768"/>
                  <a:pt x="8383664" y="3939759"/>
                  <a:pt x="8305189" y="3963643"/>
                </a:cubicBezTo>
                <a:cubicBezTo>
                  <a:pt x="8226714" y="3987527"/>
                  <a:pt x="8060666" y="3911326"/>
                  <a:pt x="8018586" y="3840813"/>
                </a:cubicBezTo>
                <a:cubicBezTo>
                  <a:pt x="7976506" y="3770300"/>
                  <a:pt x="8122082" y="3622449"/>
                  <a:pt x="8052706" y="3540562"/>
                </a:cubicBezTo>
                <a:cubicBezTo>
                  <a:pt x="7983330" y="3458675"/>
                  <a:pt x="7742220" y="3377926"/>
                  <a:pt x="7602330" y="3349493"/>
                </a:cubicBezTo>
                <a:cubicBezTo>
                  <a:pt x="7462440" y="3321060"/>
                  <a:pt x="7332786" y="3327884"/>
                  <a:pt x="7213368" y="3369965"/>
                </a:cubicBezTo>
                <a:cubicBezTo>
                  <a:pt x="7093950" y="3412046"/>
                  <a:pt x="6955198" y="3624723"/>
                  <a:pt x="6885822" y="3601977"/>
                </a:cubicBezTo>
                <a:cubicBezTo>
                  <a:pt x="6816446" y="3579231"/>
                  <a:pt x="6832369" y="3356317"/>
                  <a:pt x="6797112" y="3233487"/>
                </a:cubicBezTo>
                <a:cubicBezTo>
                  <a:pt x="6761855" y="3110657"/>
                  <a:pt x="6759580" y="2897980"/>
                  <a:pt x="6674282" y="2864998"/>
                </a:cubicBezTo>
                <a:cubicBezTo>
                  <a:pt x="6588984" y="2832016"/>
                  <a:pt x="6355834" y="3057204"/>
                  <a:pt x="6285321" y="3035595"/>
                </a:cubicBezTo>
                <a:cubicBezTo>
                  <a:pt x="6214808" y="3013986"/>
                  <a:pt x="6217082" y="2838839"/>
                  <a:pt x="6251201" y="2735344"/>
                </a:cubicBezTo>
                <a:cubicBezTo>
                  <a:pt x="6285320" y="2631849"/>
                  <a:pt x="6518470" y="2509019"/>
                  <a:pt x="6490037" y="2414622"/>
                </a:cubicBezTo>
                <a:cubicBezTo>
                  <a:pt x="6461604" y="2320225"/>
                  <a:pt x="6145431" y="2248574"/>
                  <a:pt x="6080604" y="2168962"/>
                </a:cubicBezTo>
                <a:cubicBezTo>
                  <a:pt x="6015777" y="2089350"/>
                  <a:pt x="6054446" y="1963108"/>
                  <a:pt x="6101076" y="1936950"/>
                </a:cubicBezTo>
                <a:cubicBezTo>
                  <a:pt x="6147706" y="1910792"/>
                  <a:pt x="6253475" y="1972207"/>
                  <a:pt x="6360383" y="2012013"/>
                </a:cubicBezTo>
                <a:cubicBezTo>
                  <a:pt x="6467291" y="2051819"/>
                  <a:pt x="6606043" y="2139392"/>
                  <a:pt x="6742521" y="2175786"/>
                </a:cubicBezTo>
                <a:cubicBezTo>
                  <a:pt x="6878999" y="2212180"/>
                  <a:pt x="7070067" y="2183747"/>
                  <a:pt x="7179249" y="2230377"/>
                </a:cubicBezTo>
                <a:cubicBezTo>
                  <a:pt x="7288431" y="2277007"/>
                  <a:pt x="7296392" y="2425995"/>
                  <a:pt x="7397613" y="2455565"/>
                </a:cubicBezTo>
                <a:cubicBezTo>
                  <a:pt x="7498834" y="2485135"/>
                  <a:pt x="7708099" y="2478312"/>
                  <a:pt x="7786574" y="2407798"/>
                </a:cubicBezTo>
                <a:cubicBezTo>
                  <a:pt x="7865049" y="2337284"/>
                  <a:pt x="7832067" y="2139392"/>
                  <a:pt x="7868461" y="2032484"/>
                </a:cubicBezTo>
                <a:cubicBezTo>
                  <a:pt x="7904855" y="1925576"/>
                  <a:pt x="8002664" y="1865299"/>
                  <a:pt x="8004939" y="1766353"/>
                </a:cubicBezTo>
                <a:cubicBezTo>
                  <a:pt x="8007214" y="1667407"/>
                  <a:pt x="7932151" y="1545714"/>
                  <a:pt x="7882109" y="1438807"/>
                </a:cubicBezTo>
                <a:cubicBezTo>
                  <a:pt x="7832067" y="1331900"/>
                  <a:pt x="7704688" y="1211344"/>
                  <a:pt x="7704688" y="1124908"/>
                </a:cubicBezTo>
                <a:cubicBezTo>
                  <a:pt x="7704688" y="1038472"/>
                  <a:pt x="7794536" y="955449"/>
                  <a:pt x="7882109" y="920192"/>
                </a:cubicBezTo>
                <a:cubicBezTo>
                  <a:pt x="7969682" y="884935"/>
                  <a:pt x="8133455" y="884935"/>
                  <a:pt x="8230127" y="913368"/>
                </a:cubicBezTo>
                <a:cubicBezTo>
                  <a:pt x="8326799" y="941801"/>
                  <a:pt x="8383665" y="1096476"/>
                  <a:pt x="8462139" y="1090789"/>
                </a:cubicBezTo>
                <a:cubicBezTo>
                  <a:pt x="8540613" y="1085102"/>
                  <a:pt x="8696425" y="971370"/>
                  <a:pt x="8700974" y="879248"/>
                </a:cubicBezTo>
                <a:cubicBezTo>
                  <a:pt x="8705523" y="787126"/>
                  <a:pt x="8470100" y="607430"/>
                  <a:pt x="8489434" y="538054"/>
                </a:cubicBezTo>
                <a:cubicBezTo>
                  <a:pt x="8508768" y="468678"/>
                  <a:pt x="8744192" y="543741"/>
                  <a:pt x="8816980" y="462992"/>
                </a:cubicBezTo>
                <a:cubicBezTo>
                  <a:pt x="8889768" y="382243"/>
                  <a:pt x="8907965" y="127484"/>
                  <a:pt x="8926162" y="53559"/>
                </a:cubicBezTo>
                <a:cubicBezTo>
                  <a:pt x="8944359" y="-20366"/>
                  <a:pt x="8935260" y="-463"/>
                  <a:pt x="8926162" y="1944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723BF-50A2-835C-2ECC-5FF90851AAF4}"/>
              </a:ext>
            </a:extLst>
          </p:cNvPr>
          <p:cNvSpPr txBox="1"/>
          <p:nvPr/>
        </p:nvSpPr>
        <p:spPr>
          <a:xfrm>
            <a:off x="2207977" y="3705370"/>
            <a:ext cx="38129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Drainage Front</a:t>
            </a:r>
          </a:p>
        </p:txBody>
      </p:sp>
    </p:spTree>
    <p:extLst>
      <p:ext uri="{BB962C8B-B14F-4D97-AF65-F5344CB8AC3E}">
        <p14:creationId xmlns:p14="http://schemas.microsoft.com/office/powerpoint/2010/main" val="55786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D9F1F-3307-A305-4EA6-DACB91ECE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926BE0E3-493D-13D2-C20C-D4461A7C5618}"/>
              </a:ext>
            </a:extLst>
          </p:cNvPr>
          <p:cNvGrpSpPr/>
          <p:nvPr/>
        </p:nvGrpSpPr>
        <p:grpSpPr>
          <a:xfrm>
            <a:off x="5141300" y="2561122"/>
            <a:ext cx="2365395" cy="3017293"/>
            <a:chOff x="5226152" y="2596327"/>
            <a:chExt cx="2645020" cy="337398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57E2E47-18F9-2430-A594-BDEC65563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4961" y="2596327"/>
              <a:ext cx="2105025" cy="31623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D3FA7F4-2F1C-AFAB-E72E-E28C7969C6B6}"/>
                </a:ext>
              </a:extLst>
            </p:cNvPr>
            <p:cNvSpPr txBox="1"/>
            <p:nvPr/>
          </p:nvSpPr>
          <p:spPr>
            <a:xfrm>
              <a:off x="5226152" y="5729395"/>
              <a:ext cx="2645020" cy="240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/>
                <a:t>Lenormand, J. Phys.: </a:t>
              </a:r>
              <a:r>
                <a:rPr lang="en-US" sz="800" i="1" dirty="0" err="1"/>
                <a:t>Condens</a:t>
              </a:r>
              <a:r>
                <a:rPr lang="en-US" sz="800" i="1" dirty="0"/>
                <a:t>. Matter 1990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E4EB1A9-CAB5-E7A1-ABA5-FD7211A6334D}"/>
              </a:ext>
            </a:extLst>
          </p:cNvPr>
          <p:cNvGrpSpPr/>
          <p:nvPr/>
        </p:nvGrpSpPr>
        <p:grpSpPr>
          <a:xfrm>
            <a:off x="7030620" y="267026"/>
            <a:ext cx="3001881" cy="2993058"/>
            <a:chOff x="7030620" y="267026"/>
            <a:chExt cx="3001881" cy="2993058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54E4384-808B-B2BE-1490-F23ED3BCD180}"/>
                </a:ext>
              </a:extLst>
            </p:cNvPr>
            <p:cNvSpPr/>
            <p:nvPr/>
          </p:nvSpPr>
          <p:spPr>
            <a:xfrm>
              <a:off x="7030620" y="267026"/>
              <a:ext cx="3001881" cy="2993058"/>
            </a:xfrm>
            <a:prstGeom prst="rect">
              <a:avLst/>
            </a:pr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F1E6840-A191-03B2-7DFD-95981A96BFBA}"/>
                </a:ext>
              </a:extLst>
            </p:cNvPr>
            <p:cNvSpPr/>
            <p:nvPr/>
          </p:nvSpPr>
          <p:spPr>
            <a:xfrm>
              <a:off x="7220905" y="562111"/>
              <a:ext cx="2540665" cy="2560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2C3AF7E-5F20-5D0F-4A03-07B896914927}"/>
              </a:ext>
            </a:extLst>
          </p:cNvPr>
          <p:cNvGrpSpPr/>
          <p:nvPr/>
        </p:nvGrpSpPr>
        <p:grpSpPr>
          <a:xfrm>
            <a:off x="2461349" y="549411"/>
            <a:ext cx="7658950" cy="6100633"/>
            <a:chOff x="2461349" y="549411"/>
            <a:chExt cx="7658950" cy="610063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ADC07D2-6DB4-528D-9CA7-F84F030FE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2505" y="549411"/>
              <a:ext cx="2580408" cy="259515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11A285E-AFC8-892E-B1DF-21800E5DA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2681" y="2566396"/>
              <a:ext cx="498388" cy="4983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BF8898F-44BB-AD12-6900-35892A5490B6}"/>
                </a:ext>
              </a:extLst>
            </p:cNvPr>
            <p:cNvSpPr txBox="1"/>
            <p:nvPr/>
          </p:nvSpPr>
          <p:spPr>
            <a:xfrm>
              <a:off x="8528054" y="3093678"/>
              <a:ext cx="1442006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/>
                <a:t>M</a:t>
              </a:r>
              <a:r>
                <a:rPr lang="pt-BR" sz="900" i="1" dirty="0" err="1"/>
                <a:t>éheust</a:t>
              </a:r>
              <a:r>
                <a:rPr lang="en-US" sz="900" i="1" dirty="0"/>
                <a:t> et al., PRE 2002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0022D2B-98AE-B7EC-58CF-41A1F9E83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61349" y="549411"/>
              <a:ext cx="2624982" cy="2595153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C8ACF99-2CAB-0EEA-E47F-1013F7C03CBD}"/>
                </a:ext>
              </a:extLst>
            </p:cNvPr>
            <p:cNvSpPr txBox="1"/>
            <p:nvPr/>
          </p:nvSpPr>
          <p:spPr>
            <a:xfrm>
              <a:off x="3803651" y="3109936"/>
              <a:ext cx="147881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/>
                <a:t>M</a:t>
              </a:r>
              <a:r>
                <a:rPr lang="pt-BR" sz="900" i="1" dirty="0" err="1"/>
                <a:t>éheust</a:t>
              </a:r>
              <a:r>
                <a:rPr lang="en-US" sz="900" i="1" dirty="0"/>
                <a:t> et al., PRE 2002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3042165-D414-1057-ACCC-5C2E0BB4D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495"/>
            <a:stretch>
              <a:fillRect/>
            </a:stretch>
          </p:blipFill>
          <p:spPr>
            <a:xfrm>
              <a:off x="2563845" y="2598320"/>
              <a:ext cx="427531" cy="48329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5768F78-D326-1DC6-B33C-451404C8D0BA}"/>
                </a:ext>
              </a:extLst>
            </p:cNvPr>
            <p:cNvSpPr txBox="1"/>
            <p:nvPr/>
          </p:nvSpPr>
          <p:spPr>
            <a:xfrm>
              <a:off x="8083550" y="6419212"/>
              <a:ext cx="203674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i="1" dirty="0"/>
                <a:t>Marcel Moura, </a:t>
              </a:r>
              <a:r>
                <a:rPr lang="en-US" sz="900" i="1" dirty="0" err="1"/>
                <a:t>FlowConn</a:t>
              </a:r>
              <a:r>
                <a:rPr lang="en-US" sz="900" i="1" dirty="0"/>
                <a:t> Project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10133EE-9344-5E96-9130-0FBEC6DAD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5168"/>
            <a:stretch>
              <a:fillRect/>
            </a:stretch>
          </p:blipFill>
          <p:spPr>
            <a:xfrm rot="16200000">
              <a:off x="7156326" y="3807937"/>
              <a:ext cx="2669823" cy="2540664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C0F89A2-CDEF-F22E-05DF-4B1DFBBEEA2F}"/>
              </a:ext>
            </a:extLst>
          </p:cNvPr>
          <p:cNvSpPr txBox="1"/>
          <p:nvPr/>
        </p:nvSpPr>
        <p:spPr>
          <a:xfrm>
            <a:off x="5253456" y="2217930"/>
            <a:ext cx="171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Drainage Front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1326B29-E682-62D6-E7C8-4BCA43199000}"/>
              </a:ext>
            </a:extLst>
          </p:cNvPr>
          <p:cNvSpPr txBox="1"/>
          <p:nvPr/>
        </p:nvSpPr>
        <p:spPr>
          <a:xfrm>
            <a:off x="66740" y="95875"/>
            <a:ext cx="2257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Drainage Patterns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88D0529-785F-8303-FD5C-469F3ECA25C7}"/>
              </a:ext>
            </a:extLst>
          </p:cNvPr>
          <p:cNvGrpSpPr/>
          <p:nvPr/>
        </p:nvGrpSpPr>
        <p:grpSpPr>
          <a:xfrm>
            <a:off x="2526337" y="655910"/>
            <a:ext cx="7229384" cy="5664771"/>
            <a:chOff x="2526337" y="655910"/>
            <a:chExt cx="7229384" cy="5664771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7E2202-D6DD-D6F7-7CCC-6A479BA3A714}"/>
                </a:ext>
              </a:extLst>
            </p:cNvPr>
            <p:cNvSpPr/>
            <p:nvPr/>
          </p:nvSpPr>
          <p:spPr>
            <a:xfrm>
              <a:off x="2526337" y="655910"/>
              <a:ext cx="2522504" cy="2264125"/>
            </a:xfrm>
            <a:custGeom>
              <a:avLst/>
              <a:gdLst>
                <a:gd name="connsiteX0" fmla="*/ 2588 w 2522504"/>
                <a:gd name="connsiteY0" fmla="*/ 258310 h 2264125"/>
                <a:gd name="connsiteX1" fmla="*/ 18536 w 2522504"/>
                <a:gd name="connsiteY1" fmla="*/ 183883 h 2264125"/>
                <a:gd name="connsiteX2" fmla="*/ 140811 w 2522504"/>
                <a:gd name="connsiteY2" fmla="*/ 141352 h 2264125"/>
                <a:gd name="connsiteX3" fmla="*/ 215239 w 2522504"/>
                <a:gd name="connsiteY3" fmla="*/ 178566 h 2264125"/>
                <a:gd name="connsiteX4" fmla="*/ 316248 w 2522504"/>
                <a:gd name="connsiteY4" fmla="*/ 130720 h 2264125"/>
                <a:gd name="connsiteX5" fmla="*/ 465104 w 2522504"/>
                <a:gd name="connsiteY5" fmla="*/ 258310 h 2264125"/>
                <a:gd name="connsiteX6" fmla="*/ 470420 w 2522504"/>
                <a:gd name="connsiteY6" fmla="*/ 385901 h 2264125"/>
                <a:gd name="connsiteX7" fmla="*/ 321564 w 2522504"/>
                <a:gd name="connsiteY7" fmla="*/ 518808 h 2264125"/>
                <a:gd name="connsiteX8" fmla="*/ 369411 w 2522504"/>
                <a:gd name="connsiteY8" fmla="*/ 630450 h 2264125"/>
                <a:gd name="connsiteX9" fmla="*/ 502318 w 2522504"/>
                <a:gd name="connsiteY9" fmla="*/ 678297 h 2264125"/>
                <a:gd name="connsiteX10" fmla="*/ 358778 w 2522504"/>
                <a:gd name="connsiteY10" fmla="*/ 747408 h 2264125"/>
                <a:gd name="connsiteX11" fmla="*/ 395992 w 2522504"/>
                <a:gd name="connsiteY11" fmla="*/ 901580 h 2264125"/>
                <a:gd name="connsiteX12" fmla="*/ 523583 w 2522504"/>
                <a:gd name="connsiteY12" fmla="*/ 811204 h 2264125"/>
                <a:gd name="connsiteX13" fmla="*/ 619276 w 2522504"/>
                <a:gd name="connsiteY13" fmla="*/ 486910 h 2264125"/>
                <a:gd name="connsiteX14" fmla="*/ 528899 w 2522504"/>
                <a:gd name="connsiteY14" fmla="*/ 359320 h 2264125"/>
                <a:gd name="connsiteX15" fmla="*/ 608643 w 2522504"/>
                <a:gd name="connsiteY15" fmla="*/ 284892 h 2264125"/>
                <a:gd name="connsiteX16" fmla="*/ 571430 w 2522504"/>
                <a:gd name="connsiteY16" fmla="*/ 151985 h 2264125"/>
                <a:gd name="connsiteX17" fmla="*/ 773448 w 2522504"/>
                <a:gd name="connsiteY17" fmla="*/ 114771 h 2264125"/>
                <a:gd name="connsiteX18" fmla="*/ 943569 w 2522504"/>
                <a:gd name="connsiteY18" fmla="*/ 199831 h 2264125"/>
                <a:gd name="connsiteX19" fmla="*/ 1108374 w 2522504"/>
                <a:gd name="connsiteY19" fmla="*/ 247678 h 2264125"/>
                <a:gd name="connsiteX20" fmla="*/ 1145588 w 2522504"/>
                <a:gd name="connsiteY20" fmla="*/ 114771 h 2264125"/>
                <a:gd name="connsiteX21" fmla="*/ 1156220 w 2522504"/>
                <a:gd name="connsiteY21" fmla="*/ 8445 h 2264125"/>
                <a:gd name="connsiteX22" fmla="*/ 1342290 w 2522504"/>
                <a:gd name="connsiteY22" fmla="*/ 40343 h 2264125"/>
                <a:gd name="connsiteX23" fmla="*/ 1448616 w 2522504"/>
                <a:gd name="connsiteY23" fmla="*/ 306157 h 2264125"/>
                <a:gd name="connsiteX24" fmla="*/ 1512411 w 2522504"/>
                <a:gd name="connsiteY24" fmla="*/ 449697 h 2264125"/>
                <a:gd name="connsiteX25" fmla="*/ 1629369 w 2522504"/>
                <a:gd name="connsiteY25" fmla="*/ 486910 h 2264125"/>
                <a:gd name="connsiteX26" fmla="*/ 1581523 w 2522504"/>
                <a:gd name="connsiteY26" fmla="*/ 290208 h 2264125"/>
                <a:gd name="connsiteX27" fmla="*/ 1703797 w 2522504"/>
                <a:gd name="connsiteY27" fmla="*/ 162617 h 2264125"/>
                <a:gd name="connsiteX28" fmla="*/ 1884550 w 2522504"/>
                <a:gd name="connsiteY28" fmla="*/ 146669 h 2264125"/>
                <a:gd name="connsiteX29" fmla="*/ 1943030 w 2522504"/>
                <a:gd name="connsiteY29" fmla="*/ 274259 h 2264125"/>
                <a:gd name="connsiteX30" fmla="*/ 1895183 w 2522504"/>
                <a:gd name="connsiteY30" fmla="*/ 369952 h 2264125"/>
                <a:gd name="connsiteX31" fmla="*/ 2038723 w 2522504"/>
                <a:gd name="connsiteY31" fmla="*/ 375269 h 2264125"/>
                <a:gd name="connsiteX32" fmla="*/ 2113150 w 2522504"/>
                <a:gd name="connsiteY32" fmla="*/ 566655 h 2264125"/>
                <a:gd name="connsiteX33" fmla="*/ 2075936 w 2522504"/>
                <a:gd name="connsiteY33" fmla="*/ 800571 h 2264125"/>
                <a:gd name="connsiteX34" fmla="*/ 2012141 w 2522504"/>
                <a:gd name="connsiteY34" fmla="*/ 1002590 h 2264125"/>
                <a:gd name="connsiteX35" fmla="*/ 1804806 w 2522504"/>
                <a:gd name="connsiteY35" fmla="*/ 1135497 h 2264125"/>
                <a:gd name="connsiteX36" fmla="*/ 1719746 w 2522504"/>
                <a:gd name="connsiteY36" fmla="*/ 1358780 h 2264125"/>
                <a:gd name="connsiteX37" fmla="*/ 1443299 w 2522504"/>
                <a:gd name="connsiteY37" fmla="*/ 1550166 h 2264125"/>
                <a:gd name="connsiteX38" fmla="*/ 1645318 w 2522504"/>
                <a:gd name="connsiteY38" fmla="*/ 1757501 h 2264125"/>
                <a:gd name="connsiteX39" fmla="*/ 1570890 w 2522504"/>
                <a:gd name="connsiteY39" fmla="*/ 1948887 h 2264125"/>
                <a:gd name="connsiteX40" fmla="*/ 1326341 w 2522504"/>
                <a:gd name="connsiteY40" fmla="*/ 2071162 h 2264125"/>
                <a:gd name="connsiteX41" fmla="*/ 1262546 w 2522504"/>
                <a:gd name="connsiteY41" fmla="*/ 2193436 h 2264125"/>
                <a:gd name="connsiteX42" fmla="*/ 1448616 w 2522504"/>
                <a:gd name="connsiteY42" fmla="*/ 2150906 h 2264125"/>
                <a:gd name="connsiteX43" fmla="*/ 1586839 w 2522504"/>
                <a:gd name="connsiteY43" fmla="*/ 2156222 h 2264125"/>
                <a:gd name="connsiteX44" fmla="*/ 1592155 w 2522504"/>
                <a:gd name="connsiteY44" fmla="*/ 2033948 h 2264125"/>
                <a:gd name="connsiteX45" fmla="*/ 1703797 w 2522504"/>
                <a:gd name="connsiteY45" fmla="*/ 2150906 h 2264125"/>
                <a:gd name="connsiteX46" fmla="*/ 1677216 w 2522504"/>
                <a:gd name="connsiteY46" fmla="*/ 2257231 h 2264125"/>
                <a:gd name="connsiteX47" fmla="*/ 1863285 w 2522504"/>
                <a:gd name="connsiteY47" fmla="*/ 2235966 h 2264125"/>
                <a:gd name="connsiteX48" fmla="*/ 1820755 w 2522504"/>
                <a:gd name="connsiteY48" fmla="*/ 2092427 h 2264125"/>
                <a:gd name="connsiteX49" fmla="*/ 1677216 w 2522504"/>
                <a:gd name="connsiteY49" fmla="*/ 1932938 h 2264125"/>
                <a:gd name="connsiteX50" fmla="*/ 1746327 w 2522504"/>
                <a:gd name="connsiteY50" fmla="*/ 1890408 h 2264125"/>
                <a:gd name="connsiteX51" fmla="*/ 1746327 w 2522504"/>
                <a:gd name="connsiteY51" fmla="*/ 1720287 h 2264125"/>
                <a:gd name="connsiteX52" fmla="*/ 1953662 w 2522504"/>
                <a:gd name="connsiteY52" fmla="*/ 1736236 h 2264125"/>
                <a:gd name="connsiteX53" fmla="*/ 1741011 w 2522504"/>
                <a:gd name="connsiteY53" fmla="*/ 1550166 h 2264125"/>
                <a:gd name="connsiteX54" fmla="*/ 1863285 w 2522504"/>
                <a:gd name="connsiteY54" fmla="*/ 1369413 h 2264125"/>
                <a:gd name="connsiteX55" fmla="*/ 1927081 w 2522504"/>
                <a:gd name="connsiteY55" fmla="*/ 1332199 h 2264125"/>
                <a:gd name="connsiteX56" fmla="*/ 1815439 w 2522504"/>
                <a:gd name="connsiteY56" fmla="*/ 1252455 h 2264125"/>
                <a:gd name="connsiteX57" fmla="*/ 2065304 w 2522504"/>
                <a:gd name="connsiteY57" fmla="*/ 1151445 h 2264125"/>
                <a:gd name="connsiteX58" fmla="*/ 1958978 w 2522504"/>
                <a:gd name="connsiteY58" fmla="*/ 1321566 h 2264125"/>
                <a:gd name="connsiteX59" fmla="*/ 2028090 w 2522504"/>
                <a:gd name="connsiteY59" fmla="*/ 1438524 h 2264125"/>
                <a:gd name="connsiteX60" fmla="*/ 2028090 w 2522504"/>
                <a:gd name="connsiteY60" fmla="*/ 1305617 h 2264125"/>
                <a:gd name="connsiteX61" fmla="*/ 2155681 w 2522504"/>
                <a:gd name="connsiteY61" fmla="*/ 1268404 h 2264125"/>
                <a:gd name="connsiteX62" fmla="*/ 2150364 w 2522504"/>
                <a:gd name="connsiteY62" fmla="*/ 1130180 h 2264125"/>
                <a:gd name="connsiteX63" fmla="*/ 2097202 w 2522504"/>
                <a:gd name="connsiteY63" fmla="*/ 922845 h 2264125"/>
                <a:gd name="connsiteX64" fmla="*/ 2192895 w 2522504"/>
                <a:gd name="connsiteY64" fmla="*/ 922845 h 2264125"/>
                <a:gd name="connsiteX65" fmla="*/ 2208843 w 2522504"/>
                <a:gd name="connsiteY65" fmla="*/ 1066385 h 2264125"/>
                <a:gd name="connsiteX66" fmla="*/ 2352383 w 2522504"/>
                <a:gd name="connsiteY66" fmla="*/ 1135497 h 2264125"/>
                <a:gd name="connsiteX67" fmla="*/ 2426811 w 2522504"/>
                <a:gd name="connsiteY67" fmla="*/ 1263087 h 2264125"/>
                <a:gd name="connsiteX68" fmla="*/ 2426811 w 2522504"/>
                <a:gd name="connsiteY68" fmla="*/ 1411943 h 2264125"/>
                <a:gd name="connsiteX69" fmla="*/ 2384281 w 2522504"/>
                <a:gd name="connsiteY69" fmla="*/ 1667124 h 2264125"/>
                <a:gd name="connsiteX70" fmla="*/ 2479974 w 2522504"/>
                <a:gd name="connsiteY70" fmla="*/ 1768134 h 2264125"/>
                <a:gd name="connsiteX71" fmla="*/ 2506555 w 2522504"/>
                <a:gd name="connsiteY71" fmla="*/ 1300301 h 2264125"/>
                <a:gd name="connsiteX72" fmla="*/ 2464025 w 2522504"/>
                <a:gd name="connsiteY72" fmla="*/ 1071701 h 2264125"/>
                <a:gd name="connsiteX73" fmla="*/ 2277955 w 2522504"/>
                <a:gd name="connsiteY73" fmla="*/ 1013222 h 2264125"/>
                <a:gd name="connsiteX74" fmla="*/ 2235425 w 2522504"/>
                <a:gd name="connsiteY74" fmla="*/ 832469 h 2264125"/>
                <a:gd name="connsiteX75" fmla="*/ 2309853 w 2522504"/>
                <a:gd name="connsiteY75" fmla="*/ 843101 h 2264125"/>
                <a:gd name="connsiteX76" fmla="*/ 2203527 w 2522504"/>
                <a:gd name="connsiteY76" fmla="*/ 678297 h 2264125"/>
                <a:gd name="connsiteX77" fmla="*/ 2230109 w 2522504"/>
                <a:gd name="connsiteY77" fmla="*/ 550706 h 2264125"/>
                <a:gd name="connsiteX78" fmla="*/ 2203527 w 2522504"/>
                <a:gd name="connsiteY78" fmla="*/ 364636 h 2264125"/>
                <a:gd name="connsiteX79" fmla="*/ 2230109 w 2522504"/>
                <a:gd name="connsiteY79" fmla="*/ 231729 h 2264125"/>
                <a:gd name="connsiteX80" fmla="*/ 2171630 w 2522504"/>
                <a:gd name="connsiteY80" fmla="*/ 120087 h 2264125"/>
                <a:gd name="connsiteX81" fmla="*/ 2240741 w 2522504"/>
                <a:gd name="connsiteY81" fmla="*/ 35027 h 2264125"/>
                <a:gd name="connsiteX82" fmla="*/ 2363016 w 2522504"/>
                <a:gd name="connsiteY82" fmla="*/ 141352 h 2264125"/>
                <a:gd name="connsiteX83" fmla="*/ 2421495 w 2522504"/>
                <a:gd name="connsiteY83" fmla="*/ 157301 h 2264125"/>
                <a:gd name="connsiteX84" fmla="*/ 2522504 w 2522504"/>
                <a:gd name="connsiteY84" fmla="*/ 210464 h 226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522504" h="2264125">
                  <a:moveTo>
                    <a:pt x="2588" y="258310"/>
                  </a:moveTo>
                  <a:cubicBezTo>
                    <a:pt x="-957" y="230843"/>
                    <a:pt x="-4501" y="203376"/>
                    <a:pt x="18536" y="183883"/>
                  </a:cubicBezTo>
                  <a:cubicBezTo>
                    <a:pt x="41573" y="164390"/>
                    <a:pt x="108027" y="142238"/>
                    <a:pt x="140811" y="141352"/>
                  </a:cubicBezTo>
                  <a:cubicBezTo>
                    <a:pt x="173595" y="140466"/>
                    <a:pt x="186000" y="180338"/>
                    <a:pt x="215239" y="178566"/>
                  </a:cubicBezTo>
                  <a:cubicBezTo>
                    <a:pt x="244478" y="176794"/>
                    <a:pt x="274604" y="117429"/>
                    <a:pt x="316248" y="130720"/>
                  </a:cubicBezTo>
                  <a:cubicBezTo>
                    <a:pt x="357892" y="144011"/>
                    <a:pt x="439409" y="215780"/>
                    <a:pt x="465104" y="258310"/>
                  </a:cubicBezTo>
                  <a:cubicBezTo>
                    <a:pt x="490799" y="300840"/>
                    <a:pt x="494343" y="342485"/>
                    <a:pt x="470420" y="385901"/>
                  </a:cubicBezTo>
                  <a:cubicBezTo>
                    <a:pt x="446497" y="429317"/>
                    <a:pt x="338399" y="478050"/>
                    <a:pt x="321564" y="518808"/>
                  </a:cubicBezTo>
                  <a:cubicBezTo>
                    <a:pt x="304729" y="559566"/>
                    <a:pt x="339285" y="603869"/>
                    <a:pt x="369411" y="630450"/>
                  </a:cubicBezTo>
                  <a:cubicBezTo>
                    <a:pt x="399537" y="657031"/>
                    <a:pt x="504090" y="658804"/>
                    <a:pt x="502318" y="678297"/>
                  </a:cubicBezTo>
                  <a:cubicBezTo>
                    <a:pt x="500546" y="697790"/>
                    <a:pt x="376499" y="710194"/>
                    <a:pt x="358778" y="747408"/>
                  </a:cubicBezTo>
                  <a:cubicBezTo>
                    <a:pt x="341057" y="784622"/>
                    <a:pt x="368525" y="890947"/>
                    <a:pt x="395992" y="901580"/>
                  </a:cubicBezTo>
                  <a:cubicBezTo>
                    <a:pt x="423459" y="912213"/>
                    <a:pt x="486369" y="880316"/>
                    <a:pt x="523583" y="811204"/>
                  </a:cubicBezTo>
                  <a:cubicBezTo>
                    <a:pt x="560797" y="742092"/>
                    <a:pt x="618390" y="562224"/>
                    <a:pt x="619276" y="486910"/>
                  </a:cubicBezTo>
                  <a:cubicBezTo>
                    <a:pt x="620162" y="411596"/>
                    <a:pt x="530671" y="392990"/>
                    <a:pt x="528899" y="359320"/>
                  </a:cubicBezTo>
                  <a:cubicBezTo>
                    <a:pt x="527127" y="325650"/>
                    <a:pt x="601555" y="319448"/>
                    <a:pt x="608643" y="284892"/>
                  </a:cubicBezTo>
                  <a:cubicBezTo>
                    <a:pt x="615732" y="250336"/>
                    <a:pt x="543963" y="180338"/>
                    <a:pt x="571430" y="151985"/>
                  </a:cubicBezTo>
                  <a:cubicBezTo>
                    <a:pt x="598897" y="123632"/>
                    <a:pt x="711425" y="106797"/>
                    <a:pt x="773448" y="114771"/>
                  </a:cubicBezTo>
                  <a:cubicBezTo>
                    <a:pt x="835471" y="122745"/>
                    <a:pt x="887748" y="177680"/>
                    <a:pt x="943569" y="199831"/>
                  </a:cubicBezTo>
                  <a:cubicBezTo>
                    <a:pt x="999390" y="221982"/>
                    <a:pt x="1074704" y="261855"/>
                    <a:pt x="1108374" y="247678"/>
                  </a:cubicBezTo>
                  <a:cubicBezTo>
                    <a:pt x="1142044" y="233501"/>
                    <a:pt x="1137614" y="154643"/>
                    <a:pt x="1145588" y="114771"/>
                  </a:cubicBezTo>
                  <a:cubicBezTo>
                    <a:pt x="1153562" y="74899"/>
                    <a:pt x="1123436" y="20850"/>
                    <a:pt x="1156220" y="8445"/>
                  </a:cubicBezTo>
                  <a:cubicBezTo>
                    <a:pt x="1189004" y="-3960"/>
                    <a:pt x="1293557" y="-9276"/>
                    <a:pt x="1342290" y="40343"/>
                  </a:cubicBezTo>
                  <a:cubicBezTo>
                    <a:pt x="1391023" y="89962"/>
                    <a:pt x="1420262" y="237931"/>
                    <a:pt x="1448616" y="306157"/>
                  </a:cubicBezTo>
                  <a:cubicBezTo>
                    <a:pt x="1476970" y="374383"/>
                    <a:pt x="1482286" y="419572"/>
                    <a:pt x="1512411" y="449697"/>
                  </a:cubicBezTo>
                  <a:cubicBezTo>
                    <a:pt x="1542536" y="479822"/>
                    <a:pt x="1617850" y="513491"/>
                    <a:pt x="1629369" y="486910"/>
                  </a:cubicBezTo>
                  <a:cubicBezTo>
                    <a:pt x="1640888" y="460329"/>
                    <a:pt x="1569118" y="344257"/>
                    <a:pt x="1581523" y="290208"/>
                  </a:cubicBezTo>
                  <a:cubicBezTo>
                    <a:pt x="1593928" y="236159"/>
                    <a:pt x="1653293" y="186540"/>
                    <a:pt x="1703797" y="162617"/>
                  </a:cubicBezTo>
                  <a:cubicBezTo>
                    <a:pt x="1754302" y="138694"/>
                    <a:pt x="1844678" y="128062"/>
                    <a:pt x="1884550" y="146669"/>
                  </a:cubicBezTo>
                  <a:cubicBezTo>
                    <a:pt x="1924422" y="165276"/>
                    <a:pt x="1941258" y="237045"/>
                    <a:pt x="1943030" y="274259"/>
                  </a:cubicBezTo>
                  <a:cubicBezTo>
                    <a:pt x="1944802" y="311473"/>
                    <a:pt x="1879234" y="353117"/>
                    <a:pt x="1895183" y="369952"/>
                  </a:cubicBezTo>
                  <a:cubicBezTo>
                    <a:pt x="1911132" y="386787"/>
                    <a:pt x="2002395" y="342485"/>
                    <a:pt x="2038723" y="375269"/>
                  </a:cubicBezTo>
                  <a:cubicBezTo>
                    <a:pt x="2075051" y="408053"/>
                    <a:pt x="2106948" y="495771"/>
                    <a:pt x="2113150" y="566655"/>
                  </a:cubicBezTo>
                  <a:cubicBezTo>
                    <a:pt x="2119352" y="637539"/>
                    <a:pt x="2092771" y="727915"/>
                    <a:pt x="2075936" y="800571"/>
                  </a:cubicBezTo>
                  <a:cubicBezTo>
                    <a:pt x="2059101" y="873227"/>
                    <a:pt x="2057329" y="946769"/>
                    <a:pt x="2012141" y="1002590"/>
                  </a:cubicBezTo>
                  <a:cubicBezTo>
                    <a:pt x="1966953" y="1058411"/>
                    <a:pt x="1853538" y="1076132"/>
                    <a:pt x="1804806" y="1135497"/>
                  </a:cubicBezTo>
                  <a:cubicBezTo>
                    <a:pt x="1756074" y="1194862"/>
                    <a:pt x="1779997" y="1289669"/>
                    <a:pt x="1719746" y="1358780"/>
                  </a:cubicBezTo>
                  <a:cubicBezTo>
                    <a:pt x="1659495" y="1427891"/>
                    <a:pt x="1455704" y="1483713"/>
                    <a:pt x="1443299" y="1550166"/>
                  </a:cubicBezTo>
                  <a:cubicBezTo>
                    <a:pt x="1430894" y="1616619"/>
                    <a:pt x="1624053" y="1691048"/>
                    <a:pt x="1645318" y="1757501"/>
                  </a:cubicBezTo>
                  <a:cubicBezTo>
                    <a:pt x="1666583" y="1823955"/>
                    <a:pt x="1624053" y="1896610"/>
                    <a:pt x="1570890" y="1948887"/>
                  </a:cubicBezTo>
                  <a:cubicBezTo>
                    <a:pt x="1517727" y="2001164"/>
                    <a:pt x="1377732" y="2030404"/>
                    <a:pt x="1326341" y="2071162"/>
                  </a:cubicBezTo>
                  <a:cubicBezTo>
                    <a:pt x="1274950" y="2111920"/>
                    <a:pt x="1242167" y="2180145"/>
                    <a:pt x="1262546" y="2193436"/>
                  </a:cubicBezTo>
                  <a:cubicBezTo>
                    <a:pt x="1282925" y="2206727"/>
                    <a:pt x="1394567" y="2157108"/>
                    <a:pt x="1448616" y="2150906"/>
                  </a:cubicBezTo>
                  <a:cubicBezTo>
                    <a:pt x="1502665" y="2144704"/>
                    <a:pt x="1562916" y="2175715"/>
                    <a:pt x="1586839" y="2156222"/>
                  </a:cubicBezTo>
                  <a:cubicBezTo>
                    <a:pt x="1610762" y="2136729"/>
                    <a:pt x="1572662" y="2034834"/>
                    <a:pt x="1592155" y="2033948"/>
                  </a:cubicBezTo>
                  <a:cubicBezTo>
                    <a:pt x="1611648" y="2033062"/>
                    <a:pt x="1689620" y="2113692"/>
                    <a:pt x="1703797" y="2150906"/>
                  </a:cubicBezTo>
                  <a:cubicBezTo>
                    <a:pt x="1717974" y="2188120"/>
                    <a:pt x="1650635" y="2243054"/>
                    <a:pt x="1677216" y="2257231"/>
                  </a:cubicBezTo>
                  <a:cubicBezTo>
                    <a:pt x="1703797" y="2271408"/>
                    <a:pt x="1839362" y="2263433"/>
                    <a:pt x="1863285" y="2235966"/>
                  </a:cubicBezTo>
                  <a:cubicBezTo>
                    <a:pt x="1887208" y="2208499"/>
                    <a:pt x="1851766" y="2142932"/>
                    <a:pt x="1820755" y="2092427"/>
                  </a:cubicBezTo>
                  <a:cubicBezTo>
                    <a:pt x="1789744" y="2041922"/>
                    <a:pt x="1689621" y="1966608"/>
                    <a:pt x="1677216" y="1932938"/>
                  </a:cubicBezTo>
                  <a:cubicBezTo>
                    <a:pt x="1664811" y="1899268"/>
                    <a:pt x="1734809" y="1925850"/>
                    <a:pt x="1746327" y="1890408"/>
                  </a:cubicBezTo>
                  <a:cubicBezTo>
                    <a:pt x="1757845" y="1854966"/>
                    <a:pt x="1711771" y="1745982"/>
                    <a:pt x="1746327" y="1720287"/>
                  </a:cubicBezTo>
                  <a:cubicBezTo>
                    <a:pt x="1780883" y="1694592"/>
                    <a:pt x="1954548" y="1764589"/>
                    <a:pt x="1953662" y="1736236"/>
                  </a:cubicBezTo>
                  <a:cubicBezTo>
                    <a:pt x="1952776" y="1707883"/>
                    <a:pt x="1756074" y="1611303"/>
                    <a:pt x="1741011" y="1550166"/>
                  </a:cubicBezTo>
                  <a:cubicBezTo>
                    <a:pt x="1725948" y="1489029"/>
                    <a:pt x="1832273" y="1405741"/>
                    <a:pt x="1863285" y="1369413"/>
                  </a:cubicBezTo>
                  <a:cubicBezTo>
                    <a:pt x="1894297" y="1333085"/>
                    <a:pt x="1935055" y="1351692"/>
                    <a:pt x="1927081" y="1332199"/>
                  </a:cubicBezTo>
                  <a:cubicBezTo>
                    <a:pt x="1919107" y="1312706"/>
                    <a:pt x="1792402" y="1282581"/>
                    <a:pt x="1815439" y="1252455"/>
                  </a:cubicBezTo>
                  <a:cubicBezTo>
                    <a:pt x="1838476" y="1222329"/>
                    <a:pt x="2041381" y="1139927"/>
                    <a:pt x="2065304" y="1151445"/>
                  </a:cubicBezTo>
                  <a:cubicBezTo>
                    <a:pt x="2089227" y="1162963"/>
                    <a:pt x="1965180" y="1273720"/>
                    <a:pt x="1958978" y="1321566"/>
                  </a:cubicBezTo>
                  <a:cubicBezTo>
                    <a:pt x="1952776" y="1369413"/>
                    <a:pt x="2016571" y="1441182"/>
                    <a:pt x="2028090" y="1438524"/>
                  </a:cubicBezTo>
                  <a:cubicBezTo>
                    <a:pt x="2039609" y="1435866"/>
                    <a:pt x="2006825" y="1333970"/>
                    <a:pt x="2028090" y="1305617"/>
                  </a:cubicBezTo>
                  <a:cubicBezTo>
                    <a:pt x="2049355" y="1277264"/>
                    <a:pt x="2135302" y="1297644"/>
                    <a:pt x="2155681" y="1268404"/>
                  </a:cubicBezTo>
                  <a:cubicBezTo>
                    <a:pt x="2176060" y="1239164"/>
                    <a:pt x="2160111" y="1187773"/>
                    <a:pt x="2150364" y="1130180"/>
                  </a:cubicBezTo>
                  <a:cubicBezTo>
                    <a:pt x="2140618" y="1072587"/>
                    <a:pt x="2090114" y="957401"/>
                    <a:pt x="2097202" y="922845"/>
                  </a:cubicBezTo>
                  <a:cubicBezTo>
                    <a:pt x="2104291" y="888289"/>
                    <a:pt x="2174288" y="898922"/>
                    <a:pt x="2192895" y="922845"/>
                  </a:cubicBezTo>
                  <a:cubicBezTo>
                    <a:pt x="2211502" y="946768"/>
                    <a:pt x="2182262" y="1030943"/>
                    <a:pt x="2208843" y="1066385"/>
                  </a:cubicBezTo>
                  <a:cubicBezTo>
                    <a:pt x="2235424" y="1101827"/>
                    <a:pt x="2316055" y="1102713"/>
                    <a:pt x="2352383" y="1135497"/>
                  </a:cubicBezTo>
                  <a:cubicBezTo>
                    <a:pt x="2388711" y="1168281"/>
                    <a:pt x="2414406" y="1217013"/>
                    <a:pt x="2426811" y="1263087"/>
                  </a:cubicBezTo>
                  <a:cubicBezTo>
                    <a:pt x="2439216" y="1309161"/>
                    <a:pt x="2433899" y="1344604"/>
                    <a:pt x="2426811" y="1411943"/>
                  </a:cubicBezTo>
                  <a:cubicBezTo>
                    <a:pt x="2419723" y="1479283"/>
                    <a:pt x="2375421" y="1607759"/>
                    <a:pt x="2384281" y="1667124"/>
                  </a:cubicBezTo>
                  <a:cubicBezTo>
                    <a:pt x="2393141" y="1726489"/>
                    <a:pt x="2459595" y="1829271"/>
                    <a:pt x="2479974" y="1768134"/>
                  </a:cubicBezTo>
                  <a:cubicBezTo>
                    <a:pt x="2500353" y="1706997"/>
                    <a:pt x="2509213" y="1416373"/>
                    <a:pt x="2506555" y="1300301"/>
                  </a:cubicBezTo>
                  <a:cubicBezTo>
                    <a:pt x="2503897" y="1184229"/>
                    <a:pt x="2502125" y="1119548"/>
                    <a:pt x="2464025" y="1071701"/>
                  </a:cubicBezTo>
                  <a:cubicBezTo>
                    <a:pt x="2425925" y="1023855"/>
                    <a:pt x="2316055" y="1053094"/>
                    <a:pt x="2277955" y="1013222"/>
                  </a:cubicBezTo>
                  <a:cubicBezTo>
                    <a:pt x="2239855" y="973350"/>
                    <a:pt x="2230109" y="860823"/>
                    <a:pt x="2235425" y="832469"/>
                  </a:cubicBezTo>
                  <a:cubicBezTo>
                    <a:pt x="2240741" y="804115"/>
                    <a:pt x="2315169" y="868796"/>
                    <a:pt x="2309853" y="843101"/>
                  </a:cubicBezTo>
                  <a:cubicBezTo>
                    <a:pt x="2304537" y="817406"/>
                    <a:pt x="2216818" y="727030"/>
                    <a:pt x="2203527" y="678297"/>
                  </a:cubicBezTo>
                  <a:cubicBezTo>
                    <a:pt x="2190236" y="629565"/>
                    <a:pt x="2230109" y="602983"/>
                    <a:pt x="2230109" y="550706"/>
                  </a:cubicBezTo>
                  <a:cubicBezTo>
                    <a:pt x="2230109" y="498429"/>
                    <a:pt x="2203527" y="417799"/>
                    <a:pt x="2203527" y="364636"/>
                  </a:cubicBezTo>
                  <a:cubicBezTo>
                    <a:pt x="2203527" y="311473"/>
                    <a:pt x="2235425" y="272487"/>
                    <a:pt x="2230109" y="231729"/>
                  </a:cubicBezTo>
                  <a:cubicBezTo>
                    <a:pt x="2224793" y="190971"/>
                    <a:pt x="2169858" y="152871"/>
                    <a:pt x="2171630" y="120087"/>
                  </a:cubicBezTo>
                  <a:cubicBezTo>
                    <a:pt x="2173402" y="87303"/>
                    <a:pt x="2208843" y="31483"/>
                    <a:pt x="2240741" y="35027"/>
                  </a:cubicBezTo>
                  <a:cubicBezTo>
                    <a:pt x="2272639" y="38571"/>
                    <a:pt x="2332890" y="120973"/>
                    <a:pt x="2363016" y="141352"/>
                  </a:cubicBezTo>
                  <a:cubicBezTo>
                    <a:pt x="2393142" y="161731"/>
                    <a:pt x="2394914" y="145782"/>
                    <a:pt x="2421495" y="157301"/>
                  </a:cubicBezTo>
                  <a:cubicBezTo>
                    <a:pt x="2448076" y="168820"/>
                    <a:pt x="2485290" y="189642"/>
                    <a:pt x="2522504" y="21046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4922878-C715-2CA3-ABFF-170749147AA1}"/>
                </a:ext>
              </a:extLst>
            </p:cNvPr>
            <p:cNvSpPr/>
            <p:nvPr/>
          </p:nvSpPr>
          <p:spPr>
            <a:xfrm>
              <a:off x="7228096" y="1723790"/>
              <a:ext cx="2488018" cy="633620"/>
            </a:xfrm>
            <a:custGeom>
              <a:avLst/>
              <a:gdLst>
                <a:gd name="connsiteX0" fmla="*/ 0 w 2488018"/>
                <a:gd name="connsiteY0" fmla="*/ 352340 h 633620"/>
                <a:gd name="connsiteX1" fmla="*/ 111642 w 2488018"/>
                <a:gd name="connsiteY1" fmla="*/ 373605 h 633620"/>
                <a:gd name="connsiteX2" fmla="*/ 53163 w 2488018"/>
                <a:gd name="connsiteY2" fmla="*/ 219433 h 633620"/>
                <a:gd name="connsiteX3" fmla="*/ 122274 w 2488018"/>
                <a:gd name="connsiteY3" fmla="*/ 176903 h 633620"/>
                <a:gd name="connsiteX4" fmla="*/ 116958 w 2488018"/>
                <a:gd name="connsiteY4" fmla="*/ 1466 h 633620"/>
                <a:gd name="connsiteX5" fmla="*/ 175437 w 2488018"/>
                <a:gd name="connsiteY5" fmla="*/ 102475 h 633620"/>
                <a:gd name="connsiteX6" fmla="*/ 287079 w 2488018"/>
                <a:gd name="connsiteY6" fmla="*/ 267280 h 633620"/>
                <a:gd name="connsiteX7" fmla="*/ 329609 w 2488018"/>
                <a:gd name="connsiteY7" fmla="*/ 272596 h 633620"/>
                <a:gd name="connsiteX8" fmla="*/ 329609 w 2488018"/>
                <a:gd name="connsiteY8" fmla="*/ 352340 h 633620"/>
                <a:gd name="connsiteX9" fmla="*/ 292395 w 2488018"/>
                <a:gd name="connsiteY9" fmla="*/ 437401 h 633620"/>
                <a:gd name="connsiteX10" fmla="*/ 393404 w 2488018"/>
                <a:gd name="connsiteY10" fmla="*/ 453349 h 633620"/>
                <a:gd name="connsiteX11" fmla="*/ 473149 w 2488018"/>
                <a:gd name="connsiteY11" fmla="*/ 405503 h 633620"/>
                <a:gd name="connsiteX12" fmla="*/ 542260 w 2488018"/>
                <a:gd name="connsiteY12" fmla="*/ 389554 h 633620"/>
                <a:gd name="connsiteX13" fmla="*/ 611372 w 2488018"/>
                <a:gd name="connsiteY13" fmla="*/ 384238 h 633620"/>
                <a:gd name="connsiteX14" fmla="*/ 696432 w 2488018"/>
                <a:gd name="connsiteY14" fmla="*/ 267280 h 633620"/>
                <a:gd name="connsiteX15" fmla="*/ 781493 w 2488018"/>
                <a:gd name="connsiteY15" fmla="*/ 277912 h 633620"/>
                <a:gd name="connsiteX16" fmla="*/ 723014 w 2488018"/>
                <a:gd name="connsiteY16" fmla="*/ 176903 h 633620"/>
                <a:gd name="connsiteX17" fmla="*/ 595423 w 2488018"/>
                <a:gd name="connsiteY17" fmla="*/ 107791 h 633620"/>
                <a:gd name="connsiteX18" fmla="*/ 606056 w 2488018"/>
                <a:gd name="connsiteY18" fmla="*/ 54628 h 633620"/>
                <a:gd name="connsiteX19" fmla="*/ 818707 w 2488018"/>
                <a:gd name="connsiteY19" fmla="*/ 59945 h 633620"/>
                <a:gd name="connsiteX20" fmla="*/ 946297 w 2488018"/>
                <a:gd name="connsiteY20" fmla="*/ 160954 h 633620"/>
                <a:gd name="connsiteX21" fmla="*/ 994144 w 2488018"/>
                <a:gd name="connsiteY21" fmla="*/ 176903 h 633620"/>
                <a:gd name="connsiteX22" fmla="*/ 988828 w 2488018"/>
                <a:gd name="connsiteY22" fmla="*/ 277912 h 633620"/>
                <a:gd name="connsiteX23" fmla="*/ 1100470 w 2488018"/>
                <a:gd name="connsiteY23" fmla="*/ 389554 h 633620"/>
                <a:gd name="connsiteX24" fmla="*/ 1095153 w 2488018"/>
                <a:gd name="connsiteY24" fmla="*/ 485247 h 633620"/>
                <a:gd name="connsiteX25" fmla="*/ 1180214 w 2488018"/>
                <a:gd name="connsiteY25" fmla="*/ 474615 h 633620"/>
                <a:gd name="connsiteX26" fmla="*/ 1180214 w 2488018"/>
                <a:gd name="connsiteY26" fmla="*/ 373605 h 633620"/>
                <a:gd name="connsiteX27" fmla="*/ 1265274 w 2488018"/>
                <a:gd name="connsiteY27" fmla="*/ 331075 h 633620"/>
                <a:gd name="connsiteX28" fmla="*/ 1206795 w 2488018"/>
                <a:gd name="connsiteY28" fmla="*/ 230066 h 633620"/>
                <a:gd name="connsiteX29" fmla="*/ 1222744 w 2488018"/>
                <a:gd name="connsiteY29" fmla="*/ 176903 h 633620"/>
                <a:gd name="connsiteX30" fmla="*/ 1281223 w 2488018"/>
                <a:gd name="connsiteY30" fmla="*/ 49312 h 633620"/>
                <a:gd name="connsiteX31" fmla="*/ 1355651 w 2488018"/>
                <a:gd name="connsiteY31" fmla="*/ 107791 h 633620"/>
                <a:gd name="connsiteX32" fmla="*/ 1291856 w 2488018"/>
                <a:gd name="connsiteY32" fmla="*/ 150321 h 633620"/>
                <a:gd name="connsiteX33" fmla="*/ 1355651 w 2488018"/>
                <a:gd name="connsiteY33" fmla="*/ 208801 h 633620"/>
                <a:gd name="connsiteX34" fmla="*/ 1414130 w 2488018"/>
                <a:gd name="connsiteY34" fmla="*/ 208801 h 633620"/>
                <a:gd name="connsiteX35" fmla="*/ 1488558 w 2488018"/>
                <a:gd name="connsiteY35" fmla="*/ 224749 h 633620"/>
                <a:gd name="connsiteX36" fmla="*/ 1541721 w 2488018"/>
                <a:gd name="connsiteY36" fmla="*/ 309810 h 633620"/>
                <a:gd name="connsiteX37" fmla="*/ 1674628 w 2488018"/>
                <a:gd name="connsiteY37" fmla="*/ 341708 h 633620"/>
                <a:gd name="connsiteX38" fmla="*/ 1690576 w 2488018"/>
                <a:gd name="connsiteY38" fmla="*/ 240698 h 633620"/>
                <a:gd name="connsiteX39" fmla="*/ 1754372 w 2488018"/>
                <a:gd name="connsiteY39" fmla="*/ 176903 h 633620"/>
                <a:gd name="connsiteX40" fmla="*/ 1754372 w 2488018"/>
                <a:gd name="connsiteY40" fmla="*/ 288545 h 633620"/>
                <a:gd name="connsiteX41" fmla="*/ 1733107 w 2488018"/>
                <a:gd name="connsiteY41" fmla="*/ 410819 h 633620"/>
                <a:gd name="connsiteX42" fmla="*/ 1786270 w 2488018"/>
                <a:gd name="connsiteY42" fmla="*/ 421452 h 633620"/>
                <a:gd name="connsiteX43" fmla="*/ 1802218 w 2488018"/>
                <a:gd name="connsiteY43" fmla="*/ 389554 h 633620"/>
                <a:gd name="connsiteX44" fmla="*/ 1876646 w 2488018"/>
                <a:gd name="connsiteY44" fmla="*/ 394870 h 633620"/>
                <a:gd name="connsiteX45" fmla="*/ 1897911 w 2488018"/>
                <a:gd name="connsiteY45" fmla="*/ 352340 h 633620"/>
                <a:gd name="connsiteX46" fmla="*/ 1951074 w 2488018"/>
                <a:gd name="connsiteY46" fmla="*/ 389554 h 633620"/>
                <a:gd name="connsiteX47" fmla="*/ 1871330 w 2488018"/>
                <a:gd name="connsiteY47" fmla="*/ 506512 h 633620"/>
                <a:gd name="connsiteX48" fmla="*/ 1956390 w 2488018"/>
                <a:gd name="connsiteY48" fmla="*/ 527777 h 633620"/>
                <a:gd name="connsiteX49" fmla="*/ 1972339 w 2488018"/>
                <a:gd name="connsiteY49" fmla="*/ 628787 h 633620"/>
                <a:gd name="connsiteX50" fmla="*/ 2052083 w 2488018"/>
                <a:gd name="connsiteY50" fmla="*/ 602205 h 633620"/>
                <a:gd name="connsiteX51" fmla="*/ 2030818 w 2488018"/>
                <a:gd name="connsiteY51" fmla="*/ 469298 h 633620"/>
                <a:gd name="connsiteX52" fmla="*/ 2126511 w 2488018"/>
                <a:gd name="connsiteY52" fmla="*/ 405503 h 633620"/>
                <a:gd name="connsiteX53" fmla="*/ 2025502 w 2488018"/>
                <a:gd name="connsiteY53" fmla="*/ 272596 h 633620"/>
                <a:gd name="connsiteX54" fmla="*/ 2110563 w 2488018"/>
                <a:gd name="connsiteY54" fmla="*/ 283228 h 633620"/>
                <a:gd name="connsiteX55" fmla="*/ 2105246 w 2488018"/>
                <a:gd name="connsiteY55" fmla="*/ 368289 h 633620"/>
                <a:gd name="connsiteX56" fmla="*/ 2238153 w 2488018"/>
                <a:gd name="connsiteY56" fmla="*/ 432084 h 633620"/>
                <a:gd name="connsiteX57" fmla="*/ 2243470 w 2488018"/>
                <a:gd name="connsiteY57" fmla="*/ 347024 h 633620"/>
                <a:gd name="connsiteX58" fmla="*/ 2301949 w 2488018"/>
                <a:gd name="connsiteY58" fmla="*/ 421452 h 633620"/>
                <a:gd name="connsiteX59" fmla="*/ 2344479 w 2488018"/>
                <a:gd name="connsiteY59" fmla="*/ 341708 h 633620"/>
                <a:gd name="connsiteX60" fmla="*/ 2397642 w 2488018"/>
                <a:gd name="connsiteY60" fmla="*/ 277912 h 633620"/>
                <a:gd name="connsiteX61" fmla="*/ 2477386 w 2488018"/>
                <a:gd name="connsiteY61" fmla="*/ 299177 h 633620"/>
                <a:gd name="connsiteX62" fmla="*/ 2413590 w 2488018"/>
                <a:gd name="connsiteY62" fmla="*/ 357656 h 633620"/>
                <a:gd name="connsiteX63" fmla="*/ 2466753 w 2488018"/>
                <a:gd name="connsiteY63" fmla="*/ 426768 h 633620"/>
                <a:gd name="connsiteX64" fmla="*/ 2488018 w 2488018"/>
                <a:gd name="connsiteY64" fmla="*/ 394870 h 633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488018" h="633620">
                  <a:moveTo>
                    <a:pt x="0" y="352340"/>
                  </a:moveTo>
                  <a:cubicBezTo>
                    <a:pt x="51391" y="374048"/>
                    <a:pt x="102782" y="395756"/>
                    <a:pt x="111642" y="373605"/>
                  </a:cubicBezTo>
                  <a:cubicBezTo>
                    <a:pt x="120502" y="351454"/>
                    <a:pt x="51391" y="252217"/>
                    <a:pt x="53163" y="219433"/>
                  </a:cubicBezTo>
                  <a:cubicBezTo>
                    <a:pt x="54935" y="186649"/>
                    <a:pt x="111642" y="213231"/>
                    <a:pt x="122274" y="176903"/>
                  </a:cubicBezTo>
                  <a:cubicBezTo>
                    <a:pt x="132906" y="140575"/>
                    <a:pt x="108098" y="13871"/>
                    <a:pt x="116958" y="1466"/>
                  </a:cubicBezTo>
                  <a:cubicBezTo>
                    <a:pt x="125818" y="-10939"/>
                    <a:pt x="147083" y="58173"/>
                    <a:pt x="175437" y="102475"/>
                  </a:cubicBezTo>
                  <a:cubicBezTo>
                    <a:pt x="203791" y="146777"/>
                    <a:pt x="261384" y="238927"/>
                    <a:pt x="287079" y="267280"/>
                  </a:cubicBezTo>
                  <a:cubicBezTo>
                    <a:pt x="312774" y="295633"/>
                    <a:pt x="322521" y="258419"/>
                    <a:pt x="329609" y="272596"/>
                  </a:cubicBezTo>
                  <a:cubicBezTo>
                    <a:pt x="336697" y="286773"/>
                    <a:pt x="335811" y="324873"/>
                    <a:pt x="329609" y="352340"/>
                  </a:cubicBezTo>
                  <a:cubicBezTo>
                    <a:pt x="323407" y="379807"/>
                    <a:pt x="281763" y="420566"/>
                    <a:pt x="292395" y="437401"/>
                  </a:cubicBezTo>
                  <a:cubicBezTo>
                    <a:pt x="303027" y="454236"/>
                    <a:pt x="363278" y="458665"/>
                    <a:pt x="393404" y="453349"/>
                  </a:cubicBezTo>
                  <a:cubicBezTo>
                    <a:pt x="423530" y="448033"/>
                    <a:pt x="448340" y="416135"/>
                    <a:pt x="473149" y="405503"/>
                  </a:cubicBezTo>
                  <a:cubicBezTo>
                    <a:pt x="497958" y="394871"/>
                    <a:pt x="519223" y="393098"/>
                    <a:pt x="542260" y="389554"/>
                  </a:cubicBezTo>
                  <a:cubicBezTo>
                    <a:pt x="565297" y="386010"/>
                    <a:pt x="585677" y="404617"/>
                    <a:pt x="611372" y="384238"/>
                  </a:cubicBezTo>
                  <a:cubicBezTo>
                    <a:pt x="637067" y="363859"/>
                    <a:pt x="668079" y="285001"/>
                    <a:pt x="696432" y="267280"/>
                  </a:cubicBezTo>
                  <a:cubicBezTo>
                    <a:pt x="724786" y="249559"/>
                    <a:pt x="777063" y="292975"/>
                    <a:pt x="781493" y="277912"/>
                  </a:cubicBezTo>
                  <a:cubicBezTo>
                    <a:pt x="785923" y="262849"/>
                    <a:pt x="754026" y="205256"/>
                    <a:pt x="723014" y="176903"/>
                  </a:cubicBezTo>
                  <a:cubicBezTo>
                    <a:pt x="692002" y="148550"/>
                    <a:pt x="614916" y="128170"/>
                    <a:pt x="595423" y="107791"/>
                  </a:cubicBezTo>
                  <a:cubicBezTo>
                    <a:pt x="575930" y="87412"/>
                    <a:pt x="568842" y="62602"/>
                    <a:pt x="606056" y="54628"/>
                  </a:cubicBezTo>
                  <a:cubicBezTo>
                    <a:pt x="643270" y="46654"/>
                    <a:pt x="762000" y="42224"/>
                    <a:pt x="818707" y="59945"/>
                  </a:cubicBezTo>
                  <a:cubicBezTo>
                    <a:pt x="875414" y="77666"/>
                    <a:pt x="917057" y="141461"/>
                    <a:pt x="946297" y="160954"/>
                  </a:cubicBezTo>
                  <a:cubicBezTo>
                    <a:pt x="975537" y="180447"/>
                    <a:pt x="987056" y="157410"/>
                    <a:pt x="994144" y="176903"/>
                  </a:cubicBezTo>
                  <a:cubicBezTo>
                    <a:pt x="1001232" y="196396"/>
                    <a:pt x="971107" y="242470"/>
                    <a:pt x="988828" y="277912"/>
                  </a:cubicBezTo>
                  <a:cubicBezTo>
                    <a:pt x="1006549" y="313354"/>
                    <a:pt x="1082749" y="354998"/>
                    <a:pt x="1100470" y="389554"/>
                  </a:cubicBezTo>
                  <a:cubicBezTo>
                    <a:pt x="1118191" y="424110"/>
                    <a:pt x="1081862" y="471070"/>
                    <a:pt x="1095153" y="485247"/>
                  </a:cubicBezTo>
                  <a:cubicBezTo>
                    <a:pt x="1108444" y="499424"/>
                    <a:pt x="1166037" y="493222"/>
                    <a:pt x="1180214" y="474615"/>
                  </a:cubicBezTo>
                  <a:cubicBezTo>
                    <a:pt x="1194391" y="456008"/>
                    <a:pt x="1166037" y="397528"/>
                    <a:pt x="1180214" y="373605"/>
                  </a:cubicBezTo>
                  <a:cubicBezTo>
                    <a:pt x="1194391" y="349682"/>
                    <a:pt x="1260844" y="354998"/>
                    <a:pt x="1265274" y="331075"/>
                  </a:cubicBezTo>
                  <a:cubicBezTo>
                    <a:pt x="1269704" y="307152"/>
                    <a:pt x="1213883" y="255761"/>
                    <a:pt x="1206795" y="230066"/>
                  </a:cubicBezTo>
                  <a:cubicBezTo>
                    <a:pt x="1199707" y="204371"/>
                    <a:pt x="1210339" y="207029"/>
                    <a:pt x="1222744" y="176903"/>
                  </a:cubicBezTo>
                  <a:cubicBezTo>
                    <a:pt x="1235149" y="146777"/>
                    <a:pt x="1259072" y="60831"/>
                    <a:pt x="1281223" y="49312"/>
                  </a:cubicBezTo>
                  <a:cubicBezTo>
                    <a:pt x="1303374" y="37793"/>
                    <a:pt x="1353879" y="90956"/>
                    <a:pt x="1355651" y="107791"/>
                  </a:cubicBezTo>
                  <a:cubicBezTo>
                    <a:pt x="1357423" y="124626"/>
                    <a:pt x="1291856" y="133486"/>
                    <a:pt x="1291856" y="150321"/>
                  </a:cubicBezTo>
                  <a:cubicBezTo>
                    <a:pt x="1291856" y="167156"/>
                    <a:pt x="1335272" y="199054"/>
                    <a:pt x="1355651" y="208801"/>
                  </a:cubicBezTo>
                  <a:cubicBezTo>
                    <a:pt x="1376030" y="218548"/>
                    <a:pt x="1391979" y="206143"/>
                    <a:pt x="1414130" y="208801"/>
                  </a:cubicBezTo>
                  <a:cubicBezTo>
                    <a:pt x="1436281" y="211459"/>
                    <a:pt x="1467293" y="207914"/>
                    <a:pt x="1488558" y="224749"/>
                  </a:cubicBezTo>
                  <a:cubicBezTo>
                    <a:pt x="1509823" y="241584"/>
                    <a:pt x="1510709" y="290317"/>
                    <a:pt x="1541721" y="309810"/>
                  </a:cubicBezTo>
                  <a:cubicBezTo>
                    <a:pt x="1572733" y="329303"/>
                    <a:pt x="1649819" y="353227"/>
                    <a:pt x="1674628" y="341708"/>
                  </a:cubicBezTo>
                  <a:cubicBezTo>
                    <a:pt x="1699437" y="330189"/>
                    <a:pt x="1677285" y="268165"/>
                    <a:pt x="1690576" y="240698"/>
                  </a:cubicBezTo>
                  <a:cubicBezTo>
                    <a:pt x="1703867" y="213231"/>
                    <a:pt x="1743739" y="168928"/>
                    <a:pt x="1754372" y="176903"/>
                  </a:cubicBezTo>
                  <a:cubicBezTo>
                    <a:pt x="1765005" y="184877"/>
                    <a:pt x="1757916" y="249559"/>
                    <a:pt x="1754372" y="288545"/>
                  </a:cubicBezTo>
                  <a:cubicBezTo>
                    <a:pt x="1750828" y="327531"/>
                    <a:pt x="1727791" y="388668"/>
                    <a:pt x="1733107" y="410819"/>
                  </a:cubicBezTo>
                  <a:cubicBezTo>
                    <a:pt x="1738423" y="432970"/>
                    <a:pt x="1774752" y="424996"/>
                    <a:pt x="1786270" y="421452"/>
                  </a:cubicBezTo>
                  <a:cubicBezTo>
                    <a:pt x="1797788" y="417908"/>
                    <a:pt x="1787155" y="393984"/>
                    <a:pt x="1802218" y="389554"/>
                  </a:cubicBezTo>
                  <a:cubicBezTo>
                    <a:pt x="1817281" y="385124"/>
                    <a:pt x="1860697" y="401072"/>
                    <a:pt x="1876646" y="394870"/>
                  </a:cubicBezTo>
                  <a:cubicBezTo>
                    <a:pt x="1892595" y="388668"/>
                    <a:pt x="1885506" y="353226"/>
                    <a:pt x="1897911" y="352340"/>
                  </a:cubicBezTo>
                  <a:cubicBezTo>
                    <a:pt x="1910316" y="351454"/>
                    <a:pt x="1955504" y="363859"/>
                    <a:pt x="1951074" y="389554"/>
                  </a:cubicBezTo>
                  <a:cubicBezTo>
                    <a:pt x="1946644" y="415249"/>
                    <a:pt x="1870444" y="483475"/>
                    <a:pt x="1871330" y="506512"/>
                  </a:cubicBezTo>
                  <a:cubicBezTo>
                    <a:pt x="1872216" y="529549"/>
                    <a:pt x="1939555" y="507398"/>
                    <a:pt x="1956390" y="527777"/>
                  </a:cubicBezTo>
                  <a:cubicBezTo>
                    <a:pt x="1973225" y="548156"/>
                    <a:pt x="1956390" y="616382"/>
                    <a:pt x="1972339" y="628787"/>
                  </a:cubicBezTo>
                  <a:cubicBezTo>
                    <a:pt x="1988288" y="641192"/>
                    <a:pt x="2042337" y="628787"/>
                    <a:pt x="2052083" y="602205"/>
                  </a:cubicBezTo>
                  <a:cubicBezTo>
                    <a:pt x="2061830" y="575624"/>
                    <a:pt x="2018413" y="502082"/>
                    <a:pt x="2030818" y="469298"/>
                  </a:cubicBezTo>
                  <a:cubicBezTo>
                    <a:pt x="2043223" y="436514"/>
                    <a:pt x="2127397" y="438287"/>
                    <a:pt x="2126511" y="405503"/>
                  </a:cubicBezTo>
                  <a:cubicBezTo>
                    <a:pt x="2125625" y="372719"/>
                    <a:pt x="2028160" y="292975"/>
                    <a:pt x="2025502" y="272596"/>
                  </a:cubicBezTo>
                  <a:cubicBezTo>
                    <a:pt x="2022844" y="252217"/>
                    <a:pt x="2097272" y="267279"/>
                    <a:pt x="2110563" y="283228"/>
                  </a:cubicBezTo>
                  <a:cubicBezTo>
                    <a:pt x="2123854" y="299177"/>
                    <a:pt x="2083981" y="343480"/>
                    <a:pt x="2105246" y="368289"/>
                  </a:cubicBezTo>
                  <a:cubicBezTo>
                    <a:pt x="2126511" y="393098"/>
                    <a:pt x="2215116" y="435628"/>
                    <a:pt x="2238153" y="432084"/>
                  </a:cubicBezTo>
                  <a:cubicBezTo>
                    <a:pt x="2261190" y="428540"/>
                    <a:pt x="2232837" y="348796"/>
                    <a:pt x="2243470" y="347024"/>
                  </a:cubicBezTo>
                  <a:cubicBezTo>
                    <a:pt x="2254103" y="345252"/>
                    <a:pt x="2285114" y="422338"/>
                    <a:pt x="2301949" y="421452"/>
                  </a:cubicBezTo>
                  <a:cubicBezTo>
                    <a:pt x="2318784" y="420566"/>
                    <a:pt x="2328530" y="365631"/>
                    <a:pt x="2344479" y="341708"/>
                  </a:cubicBezTo>
                  <a:cubicBezTo>
                    <a:pt x="2360428" y="317785"/>
                    <a:pt x="2375491" y="285000"/>
                    <a:pt x="2397642" y="277912"/>
                  </a:cubicBezTo>
                  <a:cubicBezTo>
                    <a:pt x="2419793" y="270824"/>
                    <a:pt x="2474728" y="285886"/>
                    <a:pt x="2477386" y="299177"/>
                  </a:cubicBezTo>
                  <a:cubicBezTo>
                    <a:pt x="2480044" y="312468"/>
                    <a:pt x="2415362" y="336391"/>
                    <a:pt x="2413590" y="357656"/>
                  </a:cubicBezTo>
                  <a:cubicBezTo>
                    <a:pt x="2411818" y="378921"/>
                    <a:pt x="2454348" y="420566"/>
                    <a:pt x="2466753" y="426768"/>
                  </a:cubicBezTo>
                  <a:cubicBezTo>
                    <a:pt x="2479158" y="432970"/>
                    <a:pt x="2483588" y="413920"/>
                    <a:pt x="2488018" y="39487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E1E893-0369-73A9-BE16-5F51F65825F3}"/>
                </a:ext>
              </a:extLst>
            </p:cNvPr>
            <p:cNvSpPr/>
            <p:nvPr/>
          </p:nvSpPr>
          <p:spPr>
            <a:xfrm>
              <a:off x="7274293" y="3765550"/>
              <a:ext cx="2481428" cy="2555131"/>
            </a:xfrm>
            <a:custGeom>
              <a:avLst/>
              <a:gdLst>
                <a:gd name="connsiteX0" fmla="*/ 98057 w 2481428"/>
                <a:gd name="connsiteY0" fmla="*/ 0 h 2555131"/>
                <a:gd name="connsiteX1" fmla="*/ 136157 w 2481428"/>
                <a:gd name="connsiteY1" fmla="*/ 69850 h 2555131"/>
                <a:gd name="connsiteX2" fmla="*/ 15507 w 2481428"/>
                <a:gd name="connsiteY2" fmla="*/ 114300 h 2555131"/>
                <a:gd name="connsiteX3" fmla="*/ 9157 w 2481428"/>
                <a:gd name="connsiteY3" fmla="*/ 241300 h 2555131"/>
                <a:gd name="connsiteX4" fmla="*/ 85357 w 2481428"/>
                <a:gd name="connsiteY4" fmla="*/ 342900 h 2555131"/>
                <a:gd name="connsiteX5" fmla="*/ 104407 w 2481428"/>
                <a:gd name="connsiteY5" fmla="*/ 425450 h 2555131"/>
                <a:gd name="connsiteX6" fmla="*/ 186957 w 2481428"/>
                <a:gd name="connsiteY6" fmla="*/ 412750 h 2555131"/>
                <a:gd name="connsiteX7" fmla="*/ 288557 w 2481428"/>
                <a:gd name="connsiteY7" fmla="*/ 469900 h 2555131"/>
                <a:gd name="connsiteX8" fmla="*/ 275857 w 2481428"/>
                <a:gd name="connsiteY8" fmla="*/ 539750 h 2555131"/>
                <a:gd name="connsiteX9" fmla="*/ 352057 w 2481428"/>
                <a:gd name="connsiteY9" fmla="*/ 577850 h 2555131"/>
                <a:gd name="connsiteX10" fmla="*/ 390157 w 2481428"/>
                <a:gd name="connsiteY10" fmla="*/ 482600 h 2555131"/>
                <a:gd name="connsiteX11" fmla="*/ 428257 w 2481428"/>
                <a:gd name="connsiteY11" fmla="*/ 406400 h 2555131"/>
                <a:gd name="connsiteX12" fmla="*/ 466357 w 2481428"/>
                <a:gd name="connsiteY12" fmla="*/ 514350 h 2555131"/>
                <a:gd name="connsiteX13" fmla="*/ 460007 w 2481428"/>
                <a:gd name="connsiteY13" fmla="*/ 603250 h 2555131"/>
                <a:gd name="connsiteX14" fmla="*/ 326657 w 2481428"/>
                <a:gd name="connsiteY14" fmla="*/ 609600 h 2555131"/>
                <a:gd name="connsiteX15" fmla="*/ 269507 w 2481428"/>
                <a:gd name="connsiteY15" fmla="*/ 730250 h 2555131"/>
                <a:gd name="connsiteX16" fmla="*/ 186957 w 2481428"/>
                <a:gd name="connsiteY16" fmla="*/ 831850 h 2555131"/>
                <a:gd name="connsiteX17" fmla="*/ 282207 w 2481428"/>
                <a:gd name="connsiteY17" fmla="*/ 933450 h 2555131"/>
                <a:gd name="connsiteX18" fmla="*/ 428257 w 2481428"/>
                <a:gd name="connsiteY18" fmla="*/ 1041400 h 2555131"/>
                <a:gd name="connsiteX19" fmla="*/ 453657 w 2481428"/>
                <a:gd name="connsiteY19" fmla="*/ 1136650 h 2555131"/>
                <a:gd name="connsiteX20" fmla="*/ 396507 w 2481428"/>
                <a:gd name="connsiteY20" fmla="*/ 1308100 h 2555131"/>
                <a:gd name="connsiteX21" fmla="*/ 421907 w 2481428"/>
                <a:gd name="connsiteY21" fmla="*/ 1441450 h 2555131"/>
                <a:gd name="connsiteX22" fmla="*/ 383807 w 2481428"/>
                <a:gd name="connsiteY22" fmla="*/ 1543050 h 2555131"/>
                <a:gd name="connsiteX23" fmla="*/ 237757 w 2481428"/>
                <a:gd name="connsiteY23" fmla="*/ 1473200 h 2555131"/>
                <a:gd name="connsiteX24" fmla="*/ 199657 w 2481428"/>
                <a:gd name="connsiteY24" fmla="*/ 1574800 h 2555131"/>
                <a:gd name="connsiteX25" fmla="*/ 142507 w 2481428"/>
                <a:gd name="connsiteY25" fmla="*/ 1657350 h 2555131"/>
                <a:gd name="connsiteX26" fmla="*/ 193307 w 2481428"/>
                <a:gd name="connsiteY26" fmla="*/ 1746250 h 2555131"/>
                <a:gd name="connsiteX27" fmla="*/ 53607 w 2481428"/>
                <a:gd name="connsiteY27" fmla="*/ 1797050 h 2555131"/>
                <a:gd name="connsiteX28" fmla="*/ 2807 w 2481428"/>
                <a:gd name="connsiteY28" fmla="*/ 2012950 h 2555131"/>
                <a:gd name="connsiteX29" fmla="*/ 123457 w 2481428"/>
                <a:gd name="connsiteY29" fmla="*/ 2159000 h 2555131"/>
                <a:gd name="connsiteX30" fmla="*/ 269507 w 2481428"/>
                <a:gd name="connsiteY30" fmla="*/ 2152650 h 2555131"/>
                <a:gd name="connsiteX31" fmla="*/ 364757 w 2481428"/>
                <a:gd name="connsiteY31" fmla="*/ 2082800 h 2555131"/>
                <a:gd name="connsiteX32" fmla="*/ 402857 w 2481428"/>
                <a:gd name="connsiteY32" fmla="*/ 2209800 h 2555131"/>
                <a:gd name="connsiteX33" fmla="*/ 567957 w 2481428"/>
                <a:gd name="connsiteY33" fmla="*/ 2254250 h 2555131"/>
                <a:gd name="connsiteX34" fmla="*/ 555257 w 2481428"/>
                <a:gd name="connsiteY34" fmla="*/ 2343150 h 2555131"/>
                <a:gd name="connsiteX35" fmla="*/ 504457 w 2481428"/>
                <a:gd name="connsiteY35" fmla="*/ 2463800 h 2555131"/>
                <a:gd name="connsiteX36" fmla="*/ 561607 w 2481428"/>
                <a:gd name="connsiteY36" fmla="*/ 2552700 h 2555131"/>
                <a:gd name="connsiteX37" fmla="*/ 631457 w 2481428"/>
                <a:gd name="connsiteY37" fmla="*/ 2520950 h 2555131"/>
                <a:gd name="connsiteX38" fmla="*/ 612407 w 2481428"/>
                <a:gd name="connsiteY38" fmla="*/ 2425700 h 2555131"/>
                <a:gd name="connsiteX39" fmla="*/ 682257 w 2481428"/>
                <a:gd name="connsiteY39" fmla="*/ 2419350 h 2555131"/>
                <a:gd name="connsiteX40" fmla="*/ 669557 w 2481428"/>
                <a:gd name="connsiteY40" fmla="*/ 2286000 h 2555131"/>
                <a:gd name="connsiteX41" fmla="*/ 764807 w 2481428"/>
                <a:gd name="connsiteY41" fmla="*/ 2260600 h 2555131"/>
                <a:gd name="connsiteX42" fmla="*/ 758457 w 2481428"/>
                <a:gd name="connsiteY42" fmla="*/ 2127250 h 2555131"/>
                <a:gd name="connsiteX43" fmla="*/ 853707 w 2481428"/>
                <a:gd name="connsiteY43" fmla="*/ 2178050 h 2555131"/>
                <a:gd name="connsiteX44" fmla="*/ 904507 w 2481428"/>
                <a:gd name="connsiteY44" fmla="*/ 2019300 h 2555131"/>
                <a:gd name="connsiteX45" fmla="*/ 1025157 w 2481428"/>
                <a:gd name="connsiteY45" fmla="*/ 2032000 h 2555131"/>
                <a:gd name="connsiteX46" fmla="*/ 974357 w 2481428"/>
                <a:gd name="connsiteY46" fmla="*/ 1828800 h 2555131"/>
                <a:gd name="connsiteX47" fmla="*/ 758457 w 2481428"/>
                <a:gd name="connsiteY47" fmla="*/ 1828800 h 2555131"/>
                <a:gd name="connsiteX48" fmla="*/ 593357 w 2481428"/>
                <a:gd name="connsiteY48" fmla="*/ 1797050 h 2555131"/>
                <a:gd name="connsiteX49" fmla="*/ 574307 w 2481428"/>
                <a:gd name="connsiteY49" fmla="*/ 1695450 h 2555131"/>
                <a:gd name="connsiteX50" fmla="*/ 714007 w 2481428"/>
                <a:gd name="connsiteY50" fmla="*/ 1695450 h 2555131"/>
                <a:gd name="connsiteX51" fmla="*/ 663207 w 2481428"/>
                <a:gd name="connsiteY51" fmla="*/ 1574800 h 2555131"/>
                <a:gd name="connsiteX52" fmla="*/ 688607 w 2481428"/>
                <a:gd name="connsiteY52" fmla="*/ 1460500 h 2555131"/>
                <a:gd name="connsiteX53" fmla="*/ 650507 w 2481428"/>
                <a:gd name="connsiteY53" fmla="*/ 1416050 h 2555131"/>
                <a:gd name="connsiteX54" fmla="*/ 942607 w 2481428"/>
                <a:gd name="connsiteY54" fmla="*/ 1263650 h 2555131"/>
                <a:gd name="connsiteX55" fmla="*/ 1050557 w 2481428"/>
                <a:gd name="connsiteY55" fmla="*/ 1352550 h 2555131"/>
                <a:gd name="connsiteX56" fmla="*/ 1101357 w 2481428"/>
                <a:gd name="connsiteY56" fmla="*/ 1244600 h 2555131"/>
                <a:gd name="connsiteX57" fmla="*/ 1018807 w 2481428"/>
                <a:gd name="connsiteY57" fmla="*/ 1162050 h 2555131"/>
                <a:gd name="connsiteX58" fmla="*/ 1063257 w 2481428"/>
                <a:gd name="connsiteY58" fmla="*/ 1041400 h 2555131"/>
                <a:gd name="connsiteX59" fmla="*/ 1177557 w 2481428"/>
                <a:gd name="connsiteY59" fmla="*/ 1206500 h 2555131"/>
                <a:gd name="connsiteX60" fmla="*/ 1285507 w 2481428"/>
                <a:gd name="connsiteY60" fmla="*/ 1143000 h 2555131"/>
                <a:gd name="connsiteX61" fmla="*/ 1361707 w 2481428"/>
                <a:gd name="connsiteY61" fmla="*/ 1174750 h 2555131"/>
                <a:gd name="connsiteX62" fmla="*/ 1361707 w 2481428"/>
                <a:gd name="connsiteY62" fmla="*/ 1016000 h 2555131"/>
                <a:gd name="connsiteX63" fmla="*/ 1393457 w 2481428"/>
                <a:gd name="connsiteY63" fmla="*/ 914400 h 2555131"/>
                <a:gd name="connsiteX64" fmla="*/ 1342657 w 2481428"/>
                <a:gd name="connsiteY64" fmla="*/ 800100 h 2555131"/>
                <a:gd name="connsiteX65" fmla="*/ 1336307 w 2481428"/>
                <a:gd name="connsiteY65" fmla="*/ 628650 h 2555131"/>
                <a:gd name="connsiteX66" fmla="*/ 1260107 w 2481428"/>
                <a:gd name="connsiteY66" fmla="*/ 527050 h 2555131"/>
                <a:gd name="connsiteX67" fmla="*/ 1368057 w 2481428"/>
                <a:gd name="connsiteY67" fmla="*/ 520700 h 2555131"/>
                <a:gd name="connsiteX68" fmla="*/ 1368057 w 2481428"/>
                <a:gd name="connsiteY68" fmla="*/ 476250 h 2555131"/>
                <a:gd name="connsiteX69" fmla="*/ 1583957 w 2481428"/>
                <a:gd name="connsiteY69" fmla="*/ 476250 h 2555131"/>
                <a:gd name="connsiteX70" fmla="*/ 1603007 w 2481428"/>
                <a:gd name="connsiteY70" fmla="*/ 342900 h 2555131"/>
                <a:gd name="connsiteX71" fmla="*/ 1685557 w 2481428"/>
                <a:gd name="connsiteY71" fmla="*/ 330200 h 2555131"/>
                <a:gd name="connsiteX72" fmla="*/ 1755407 w 2481428"/>
                <a:gd name="connsiteY72" fmla="*/ 120650 h 2555131"/>
                <a:gd name="connsiteX73" fmla="*/ 1818907 w 2481428"/>
                <a:gd name="connsiteY73" fmla="*/ 120650 h 2555131"/>
                <a:gd name="connsiteX74" fmla="*/ 1742707 w 2481428"/>
                <a:gd name="connsiteY74" fmla="*/ 241300 h 2555131"/>
                <a:gd name="connsiteX75" fmla="*/ 1780807 w 2481428"/>
                <a:gd name="connsiteY75" fmla="*/ 311150 h 2555131"/>
                <a:gd name="connsiteX76" fmla="*/ 1914157 w 2481428"/>
                <a:gd name="connsiteY76" fmla="*/ 444500 h 2555131"/>
                <a:gd name="connsiteX77" fmla="*/ 1895107 w 2481428"/>
                <a:gd name="connsiteY77" fmla="*/ 622300 h 2555131"/>
                <a:gd name="connsiteX78" fmla="*/ 1952257 w 2481428"/>
                <a:gd name="connsiteY78" fmla="*/ 723900 h 2555131"/>
                <a:gd name="connsiteX79" fmla="*/ 2142757 w 2481428"/>
                <a:gd name="connsiteY79" fmla="*/ 869950 h 2555131"/>
                <a:gd name="connsiteX80" fmla="*/ 2168157 w 2481428"/>
                <a:gd name="connsiteY80" fmla="*/ 965200 h 2555131"/>
                <a:gd name="connsiteX81" fmla="*/ 2034807 w 2481428"/>
                <a:gd name="connsiteY81" fmla="*/ 1009650 h 2555131"/>
                <a:gd name="connsiteX82" fmla="*/ 1933207 w 2481428"/>
                <a:gd name="connsiteY82" fmla="*/ 1022350 h 2555131"/>
                <a:gd name="connsiteX83" fmla="*/ 1818907 w 2481428"/>
                <a:gd name="connsiteY83" fmla="*/ 1130300 h 2555131"/>
                <a:gd name="connsiteX84" fmla="*/ 1577607 w 2481428"/>
                <a:gd name="connsiteY84" fmla="*/ 1162050 h 2555131"/>
                <a:gd name="connsiteX85" fmla="*/ 1647457 w 2481428"/>
                <a:gd name="connsiteY85" fmla="*/ 1250950 h 2555131"/>
                <a:gd name="connsiteX86" fmla="*/ 1850657 w 2481428"/>
                <a:gd name="connsiteY86" fmla="*/ 1231900 h 2555131"/>
                <a:gd name="connsiteX87" fmla="*/ 1850657 w 2481428"/>
                <a:gd name="connsiteY87" fmla="*/ 1308100 h 2555131"/>
                <a:gd name="connsiteX88" fmla="*/ 1730007 w 2481428"/>
                <a:gd name="connsiteY88" fmla="*/ 1441450 h 2555131"/>
                <a:gd name="connsiteX89" fmla="*/ 1742707 w 2481428"/>
                <a:gd name="connsiteY89" fmla="*/ 1517650 h 2555131"/>
                <a:gd name="connsiteX90" fmla="*/ 1857007 w 2481428"/>
                <a:gd name="connsiteY90" fmla="*/ 1543050 h 2555131"/>
                <a:gd name="connsiteX91" fmla="*/ 1901457 w 2481428"/>
                <a:gd name="connsiteY91" fmla="*/ 1384300 h 2555131"/>
                <a:gd name="connsiteX92" fmla="*/ 1977657 w 2481428"/>
                <a:gd name="connsiteY92" fmla="*/ 1409700 h 2555131"/>
                <a:gd name="connsiteX93" fmla="*/ 1964957 w 2481428"/>
                <a:gd name="connsiteY93" fmla="*/ 1612900 h 2555131"/>
                <a:gd name="connsiteX94" fmla="*/ 1926857 w 2481428"/>
                <a:gd name="connsiteY94" fmla="*/ 1670050 h 2555131"/>
                <a:gd name="connsiteX95" fmla="*/ 1850657 w 2481428"/>
                <a:gd name="connsiteY95" fmla="*/ 1619250 h 2555131"/>
                <a:gd name="connsiteX96" fmla="*/ 1857007 w 2481428"/>
                <a:gd name="connsiteY96" fmla="*/ 1758950 h 2555131"/>
                <a:gd name="connsiteX97" fmla="*/ 1926857 w 2481428"/>
                <a:gd name="connsiteY97" fmla="*/ 1809750 h 2555131"/>
                <a:gd name="connsiteX98" fmla="*/ 1971307 w 2481428"/>
                <a:gd name="connsiteY98" fmla="*/ 1739900 h 2555131"/>
                <a:gd name="connsiteX99" fmla="*/ 2047507 w 2481428"/>
                <a:gd name="connsiteY99" fmla="*/ 1784350 h 2555131"/>
                <a:gd name="connsiteX100" fmla="*/ 2047507 w 2481428"/>
                <a:gd name="connsiteY100" fmla="*/ 1879600 h 2555131"/>
                <a:gd name="connsiteX101" fmla="*/ 2155457 w 2481428"/>
                <a:gd name="connsiteY101" fmla="*/ 1962150 h 2555131"/>
                <a:gd name="connsiteX102" fmla="*/ 1990357 w 2481428"/>
                <a:gd name="connsiteY102" fmla="*/ 2006600 h 2555131"/>
                <a:gd name="connsiteX103" fmla="*/ 1971307 w 2481428"/>
                <a:gd name="connsiteY103" fmla="*/ 2127250 h 2555131"/>
                <a:gd name="connsiteX104" fmla="*/ 1939557 w 2481428"/>
                <a:gd name="connsiteY104" fmla="*/ 2298700 h 2555131"/>
                <a:gd name="connsiteX105" fmla="*/ 2009407 w 2481428"/>
                <a:gd name="connsiteY105" fmla="*/ 2349500 h 2555131"/>
                <a:gd name="connsiteX106" fmla="*/ 2060207 w 2481428"/>
                <a:gd name="connsiteY106" fmla="*/ 2279650 h 2555131"/>
                <a:gd name="connsiteX107" fmla="*/ 2187207 w 2481428"/>
                <a:gd name="connsiteY107" fmla="*/ 2317750 h 2555131"/>
                <a:gd name="connsiteX108" fmla="*/ 2180857 w 2481428"/>
                <a:gd name="connsiteY108" fmla="*/ 2235200 h 2555131"/>
                <a:gd name="connsiteX109" fmla="*/ 2231657 w 2481428"/>
                <a:gd name="connsiteY109" fmla="*/ 2165350 h 2555131"/>
                <a:gd name="connsiteX110" fmla="*/ 2212607 w 2481428"/>
                <a:gd name="connsiteY110" fmla="*/ 2051050 h 2555131"/>
                <a:gd name="connsiteX111" fmla="*/ 2365007 w 2481428"/>
                <a:gd name="connsiteY111" fmla="*/ 1993900 h 2555131"/>
                <a:gd name="connsiteX112" fmla="*/ 2307857 w 2481428"/>
                <a:gd name="connsiteY112" fmla="*/ 1822450 h 2555131"/>
                <a:gd name="connsiteX113" fmla="*/ 2149107 w 2481428"/>
                <a:gd name="connsiteY113" fmla="*/ 1733550 h 2555131"/>
                <a:gd name="connsiteX114" fmla="*/ 2168157 w 2481428"/>
                <a:gd name="connsiteY114" fmla="*/ 1581150 h 2555131"/>
                <a:gd name="connsiteX115" fmla="*/ 2314207 w 2481428"/>
                <a:gd name="connsiteY115" fmla="*/ 1492250 h 2555131"/>
                <a:gd name="connsiteX116" fmla="*/ 2244357 w 2481428"/>
                <a:gd name="connsiteY116" fmla="*/ 1600200 h 2555131"/>
                <a:gd name="connsiteX117" fmla="*/ 2238007 w 2481428"/>
                <a:gd name="connsiteY117" fmla="*/ 1689100 h 2555131"/>
                <a:gd name="connsiteX118" fmla="*/ 2371357 w 2481428"/>
                <a:gd name="connsiteY118" fmla="*/ 1619250 h 2555131"/>
                <a:gd name="connsiteX119" fmla="*/ 2428507 w 2481428"/>
                <a:gd name="connsiteY119" fmla="*/ 1631950 h 2555131"/>
                <a:gd name="connsiteX120" fmla="*/ 2428507 w 2481428"/>
                <a:gd name="connsiteY120" fmla="*/ 1428750 h 2555131"/>
                <a:gd name="connsiteX121" fmla="*/ 2396757 w 2481428"/>
                <a:gd name="connsiteY121" fmla="*/ 1238250 h 2555131"/>
                <a:gd name="connsiteX122" fmla="*/ 2358657 w 2481428"/>
                <a:gd name="connsiteY122" fmla="*/ 1066800 h 2555131"/>
                <a:gd name="connsiteX123" fmla="*/ 2472957 w 2481428"/>
                <a:gd name="connsiteY123" fmla="*/ 1035050 h 2555131"/>
                <a:gd name="connsiteX124" fmla="*/ 2466607 w 2481428"/>
                <a:gd name="connsiteY124" fmla="*/ 806450 h 2555131"/>
                <a:gd name="connsiteX125" fmla="*/ 2415807 w 2481428"/>
                <a:gd name="connsiteY125" fmla="*/ 590550 h 2555131"/>
                <a:gd name="connsiteX126" fmla="*/ 2428507 w 2481428"/>
                <a:gd name="connsiteY126" fmla="*/ 508000 h 2555131"/>
                <a:gd name="connsiteX127" fmla="*/ 2371357 w 2481428"/>
                <a:gd name="connsiteY127" fmla="*/ 323850 h 2555131"/>
                <a:gd name="connsiteX128" fmla="*/ 2422157 w 2481428"/>
                <a:gd name="connsiteY128" fmla="*/ 196850 h 2555131"/>
                <a:gd name="connsiteX129" fmla="*/ 2472957 w 2481428"/>
                <a:gd name="connsiteY129" fmla="*/ 6350 h 255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481428" h="2555131">
                  <a:moveTo>
                    <a:pt x="98057" y="0"/>
                  </a:moveTo>
                  <a:cubicBezTo>
                    <a:pt x="123986" y="25400"/>
                    <a:pt x="149915" y="50800"/>
                    <a:pt x="136157" y="69850"/>
                  </a:cubicBezTo>
                  <a:cubicBezTo>
                    <a:pt x="122399" y="88900"/>
                    <a:pt x="36674" y="85725"/>
                    <a:pt x="15507" y="114300"/>
                  </a:cubicBezTo>
                  <a:cubicBezTo>
                    <a:pt x="-5660" y="142875"/>
                    <a:pt x="-2485" y="203200"/>
                    <a:pt x="9157" y="241300"/>
                  </a:cubicBezTo>
                  <a:cubicBezTo>
                    <a:pt x="20799" y="279400"/>
                    <a:pt x="69482" y="312208"/>
                    <a:pt x="85357" y="342900"/>
                  </a:cubicBezTo>
                  <a:cubicBezTo>
                    <a:pt x="101232" y="373592"/>
                    <a:pt x="87474" y="413808"/>
                    <a:pt x="104407" y="425450"/>
                  </a:cubicBezTo>
                  <a:cubicBezTo>
                    <a:pt x="121340" y="437092"/>
                    <a:pt x="156265" y="405342"/>
                    <a:pt x="186957" y="412750"/>
                  </a:cubicBezTo>
                  <a:cubicBezTo>
                    <a:pt x="217649" y="420158"/>
                    <a:pt x="273740" y="448733"/>
                    <a:pt x="288557" y="469900"/>
                  </a:cubicBezTo>
                  <a:cubicBezTo>
                    <a:pt x="303374" y="491067"/>
                    <a:pt x="265274" y="521758"/>
                    <a:pt x="275857" y="539750"/>
                  </a:cubicBezTo>
                  <a:cubicBezTo>
                    <a:pt x="286440" y="557742"/>
                    <a:pt x="333007" y="587375"/>
                    <a:pt x="352057" y="577850"/>
                  </a:cubicBezTo>
                  <a:cubicBezTo>
                    <a:pt x="371107" y="568325"/>
                    <a:pt x="377457" y="511175"/>
                    <a:pt x="390157" y="482600"/>
                  </a:cubicBezTo>
                  <a:cubicBezTo>
                    <a:pt x="402857" y="454025"/>
                    <a:pt x="415557" y="401108"/>
                    <a:pt x="428257" y="406400"/>
                  </a:cubicBezTo>
                  <a:cubicBezTo>
                    <a:pt x="440957" y="411692"/>
                    <a:pt x="461065" y="481542"/>
                    <a:pt x="466357" y="514350"/>
                  </a:cubicBezTo>
                  <a:cubicBezTo>
                    <a:pt x="471649" y="547158"/>
                    <a:pt x="483290" y="587375"/>
                    <a:pt x="460007" y="603250"/>
                  </a:cubicBezTo>
                  <a:cubicBezTo>
                    <a:pt x="436724" y="619125"/>
                    <a:pt x="358407" y="588433"/>
                    <a:pt x="326657" y="609600"/>
                  </a:cubicBezTo>
                  <a:cubicBezTo>
                    <a:pt x="294907" y="630767"/>
                    <a:pt x="292790" y="693208"/>
                    <a:pt x="269507" y="730250"/>
                  </a:cubicBezTo>
                  <a:cubicBezTo>
                    <a:pt x="246224" y="767292"/>
                    <a:pt x="184840" y="797983"/>
                    <a:pt x="186957" y="831850"/>
                  </a:cubicBezTo>
                  <a:cubicBezTo>
                    <a:pt x="189074" y="865717"/>
                    <a:pt x="241990" y="898525"/>
                    <a:pt x="282207" y="933450"/>
                  </a:cubicBezTo>
                  <a:cubicBezTo>
                    <a:pt x="322424" y="968375"/>
                    <a:pt x="399682" y="1007533"/>
                    <a:pt x="428257" y="1041400"/>
                  </a:cubicBezTo>
                  <a:cubicBezTo>
                    <a:pt x="456832" y="1075267"/>
                    <a:pt x="458949" y="1092200"/>
                    <a:pt x="453657" y="1136650"/>
                  </a:cubicBezTo>
                  <a:cubicBezTo>
                    <a:pt x="448365" y="1181100"/>
                    <a:pt x="401799" y="1257300"/>
                    <a:pt x="396507" y="1308100"/>
                  </a:cubicBezTo>
                  <a:cubicBezTo>
                    <a:pt x="391215" y="1358900"/>
                    <a:pt x="424024" y="1402292"/>
                    <a:pt x="421907" y="1441450"/>
                  </a:cubicBezTo>
                  <a:cubicBezTo>
                    <a:pt x="419790" y="1480608"/>
                    <a:pt x="414499" y="1537758"/>
                    <a:pt x="383807" y="1543050"/>
                  </a:cubicBezTo>
                  <a:cubicBezTo>
                    <a:pt x="353115" y="1548342"/>
                    <a:pt x="268449" y="1467908"/>
                    <a:pt x="237757" y="1473200"/>
                  </a:cubicBezTo>
                  <a:cubicBezTo>
                    <a:pt x="207065" y="1478492"/>
                    <a:pt x="215532" y="1544108"/>
                    <a:pt x="199657" y="1574800"/>
                  </a:cubicBezTo>
                  <a:cubicBezTo>
                    <a:pt x="183782" y="1605492"/>
                    <a:pt x="143565" y="1628775"/>
                    <a:pt x="142507" y="1657350"/>
                  </a:cubicBezTo>
                  <a:cubicBezTo>
                    <a:pt x="141449" y="1685925"/>
                    <a:pt x="208124" y="1722967"/>
                    <a:pt x="193307" y="1746250"/>
                  </a:cubicBezTo>
                  <a:cubicBezTo>
                    <a:pt x="178490" y="1769533"/>
                    <a:pt x="85357" y="1752600"/>
                    <a:pt x="53607" y="1797050"/>
                  </a:cubicBezTo>
                  <a:cubicBezTo>
                    <a:pt x="21857" y="1841500"/>
                    <a:pt x="-8835" y="1952625"/>
                    <a:pt x="2807" y="2012950"/>
                  </a:cubicBezTo>
                  <a:cubicBezTo>
                    <a:pt x="14449" y="2073275"/>
                    <a:pt x="79007" y="2135717"/>
                    <a:pt x="123457" y="2159000"/>
                  </a:cubicBezTo>
                  <a:cubicBezTo>
                    <a:pt x="167907" y="2182283"/>
                    <a:pt x="229290" y="2165350"/>
                    <a:pt x="269507" y="2152650"/>
                  </a:cubicBezTo>
                  <a:cubicBezTo>
                    <a:pt x="309724" y="2139950"/>
                    <a:pt x="342532" y="2073275"/>
                    <a:pt x="364757" y="2082800"/>
                  </a:cubicBezTo>
                  <a:cubicBezTo>
                    <a:pt x="386982" y="2092325"/>
                    <a:pt x="368990" y="2181225"/>
                    <a:pt x="402857" y="2209800"/>
                  </a:cubicBezTo>
                  <a:cubicBezTo>
                    <a:pt x="436724" y="2238375"/>
                    <a:pt x="542557" y="2232025"/>
                    <a:pt x="567957" y="2254250"/>
                  </a:cubicBezTo>
                  <a:cubicBezTo>
                    <a:pt x="593357" y="2276475"/>
                    <a:pt x="565840" y="2308225"/>
                    <a:pt x="555257" y="2343150"/>
                  </a:cubicBezTo>
                  <a:cubicBezTo>
                    <a:pt x="544674" y="2378075"/>
                    <a:pt x="503399" y="2428875"/>
                    <a:pt x="504457" y="2463800"/>
                  </a:cubicBezTo>
                  <a:cubicBezTo>
                    <a:pt x="505515" y="2498725"/>
                    <a:pt x="540440" y="2543175"/>
                    <a:pt x="561607" y="2552700"/>
                  </a:cubicBezTo>
                  <a:cubicBezTo>
                    <a:pt x="582774" y="2562225"/>
                    <a:pt x="622990" y="2542117"/>
                    <a:pt x="631457" y="2520950"/>
                  </a:cubicBezTo>
                  <a:cubicBezTo>
                    <a:pt x="639924" y="2499783"/>
                    <a:pt x="603940" y="2442633"/>
                    <a:pt x="612407" y="2425700"/>
                  </a:cubicBezTo>
                  <a:cubicBezTo>
                    <a:pt x="620874" y="2408767"/>
                    <a:pt x="672732" y="2442633"/>
                    <a:pt x="682257" y="2419350"/>
                  </a:cubicBezTo>
                  <a:cubicBezTo>
                    <a:pt x="691782" y="2396067"/>
                    <a:pt x="655799" y="2312458"/>
                    <a:pt x="669557" y="2286000"/>
                  </a:cubicBezTo>
                  <a:cubicBezTo>
                    <a:pt x="683315" y="2259542"/>
                    <a:pt x="749990" y="2287058"/>
                    <a:pt x="764807" y="2260600"/>
                  </a:cubicBezTo>
                  <a:cubicBezTo>
                    <a:pt x="779624" y="2234142"/>
                    <a:pt x="743640" y="2141008"/>
                    <a:pt x="758457" y="2127250"/>
                  </a:cubicBezTo>
                  <a:cubicBezTo>
                    <a:pt x="773274" y="2113492"/>
                    <a:pt x="829365" y="2196042"/>
                    <a:pt x="853707" y="2178050"/>
                  </a:cubicBezTo>
                  <a:cubicBezTo>
                    <a:pt x="878049" y="2160058"/>
                    <a:pt x="875932" y="2043642"/>
                    <a:pt x="904507" y="2019300"/>
                  </a:cubicBezTo>
                  <a:cubicBezTo>
                    <a:pt x="933082" y="1994958"/>
                    <a:pt x="1013515" y="2063750"/>
                    <a:pt x="1025157" y="2032000"/>
                  </a:cubicBezTo>
                  <a:cubicBezTo>
                    <a:pt x="1036799" y="2000250"/>
                    <a:pt x="1018807" y="1862667"/>
                    <a:pt x="974357" y="1828800"/>
                  </a:cubicBezTo>
                  <a:cubicBezTo>
                    <a:pt x="929907" y="1794933"/>
                    <a:pt x="821957" y="1834092"/>
                    <a:pt x="758457" y="1828800"/>
                  </a:cubicBezTo>
                  <a:cubicBezTo>
                    <a:pt x="694957" y="1823508"/>
                    <a:pt x="624049" y="1819275"/>
                    <a:pt x="593357" y="1797050"/>
                  </a:cubicBezTo>
                  <a:cubicBezTo>
                    <a:pt x="562665" y="1774825"/>
                    <a:pt x="554199" y="1712383"/>
                    <a:pt x="574307" y="1695450"/>
                  </a:cubicBezTo>
                  <a:cubicBezTo>
                    <a:pt x="594415" y="1678517"/>
                    <a:pt x="699190" y="1715558"/>
                    <a:pt x="714007" y="1695450"/>
                  </a:cubicBezTo>
                  <a:cubicBezTo>
                    <a:pt x="728824" y="1675342"/>
                    <a:pt x="667440" y="1613958"/>
                    <a:pt x="663207" y="1574800"/>
                  </a:cubicBezTo>
                  <a:cubicBezTo>
                    <a:pt x="658974" y="1535642"/>
                    <a:pt x="690724" y="1486958"/>
                    <a:pt x="688607" y="1460500"/>
                  </a:cubicBezTo>
                  <a:cubicBezTo>
                    <a:pt x="686490" y="1434042"/>
                    <a:pt x="608174" y="1448858"/>
                    <a:pt x="650507" y="1416050"/>
                  </a:cubicBezTo>
                  <a:cubicBezTo>
                    <a:pt x="692840" y="1383242"/>
                    <a:pt x="875932" y="1274233"/>
                    <a:pt x="942607" y="1263650"/>
                  </a:cubicBezTo>
                  <a:cubicBezTo>
                    <a:pt x="1009282" y="1253067"/>
                    <a:pt x="1024099" y="1355725"/>
                    <a:pt x="1050557" y="1352550"/>
                  </a:cubicBezTo>
                  <a:cubicBezTo>
                    <a:pt x="1077015" y="1349375"/>
                    <a:pt x="1106649" y="1276350"/>
                    <a:pt x="1101357" y="1244600"/>
                  </a:cubicBezTo>
                  <a:cubicBezTo>
                    <a:pt x="1096065" y="1212850"/>
                    <a:pt x="1025157" y="1195917"/>
                    <a:pt x="1018807" y="1162050"/>
                  </a:cubicBezTo>
                  <a:cubicBezTo>
                    <a:pt x="1012457" y="1128183"/>
                    <a:pt x="1036799" y="1033992"/>
                    <a:pt x="1063257" y="1041400"/>
                  </a:cubicBezTo>
                  <a:cubicBezTo>
                    <a:pt x="1089715" y="1048808"/>
                    <a:pt x="1140515" y="1189567"/>
                    <a:pt x="1177557" y="1206500"/>
                  </a:cubicBezTo>
                  <a:cubicBezTo>
                    <a:pt x="1214599" y="1223433"/>
                    <a:pt x="1254815" y="1148292"/>
                    <a:pt x="1285507" y="1143000"/>
                  </a:cubicBezTo>
                  <a:cubicBezTo>
                    <a:pt x="1316199" y="1137708"/>
                    <a:pt x="1349007" y="1195917"/>
                    <a:pt x="1361707" y="1174750"/>
                  </a:cubicBezTo>
                  <a:cubicBezTo>
                    <a:pt x="1374407" y="1153583"/>
                    <a:pt x="1356415" y="1059392"/>
                    <a:pt x="1361707" y="1016000"/>
                  </a:cubicBezTo>
                  <a:cubicBezTo>
                    <a:pt x="1366999" y="972608"/>
                    <a:pt x="1396632" y="950383"/>
                    <a:pt x="1393457" y="914400"/>
                  </a:cubicBezTo>
                  <a:cubicBezTo>
                    <a:pt x="1390282" y="878417"/>
                    <a:pt x="1352182" y="847725"/>
                    <a:pt x="1342657" y="800100"/>
                  </a:cubicBezTo>
                  <a:cubicBezTo>
                    <a:pt x="1333132" y="752475"/>
                    <a:pt x="1350065" y="674158"/>
                    <a:pt x="1336307" y="628650"/>
                  </a:cubicBezTo>
                  <a:cubicBezTo>
                    <a:pt x="1322549" y="583142"/>
                    <a:pt x="1254815" y="545042"/>
                    <a:pt x="1260107" y="527050"/>
                  </a:cubicBezTo>
                  <a:cubicBezTo>
                    <a:pt x="1265399" y="509058"/>
                    <a:pt x="1350065" y="529167"/>
                    <a:pt x="1368057" y="520700"/>
                  </a:cubicBezTo>
                  <a:cubicBezTo>
                    <a:pt x="1386049" y="512233"/>
                    <a:pt x="1332074" y="483658"/>
                    <a:pt x="1368057" y="476250"/>
                  </a:cubicBezTo>
                  <a:cubicBezTo>
                    <a:pt x="1404040" y="468842"/>
                    <a:pt x="1544799" y="498475"/>
                    <a:pt x="1583957" y="476250"/>
                  </a:cubicBezTo>
                  <a:cubicBezTo>
                    <a:pt x="1623115" y="454025"/>
                    <a:pt x="1586074" y="367242"/>
                    <a:pt x="1603007" y="342900"/>
                  </a:cubicBezTo>
                  <a:cubicBezTo>
                    <a:pt x="1619940" y="318558"/>
                    <a:pt x="1660157" y="367242"/>
                    <a:pt x="1685557" y="330200"/>
                  </a:cubicBezTo>
                  <a:cubicBezTo>
                    <a:pt x="1710957" y="293158"/>
                    <a:pt x="1733182" y="155575"/>
                    <a:pt x="1755407" y="120650"/>
                  </a:cubicBezTo>
                  <a:cubicBezTo>
                    <a:pt x="1777632" y="85725"/>
                    <a:pt x="1821024" y="100542"/>
                    <a:pt x="1818907" y="120650"/>
                  </a:cubicBezTo>
                  <a:cubicBezTo>
                    <a:pt x="1816790" y="140758"/>
                    <a:pt x="1749057" y="209550"/>
                    <a:pt x="1742707" y="241300"/>
                  </a:cubicBezTo>
                  <a:cubicBezTo>
                    <a:pt x="1736357" y="273050"/>
                    <a:pt x="1752232" y="277283"/>
                    <a:pt x="1780807" y="311150"/>
                  </a:cubicBezTo>
                  <a:cubicBezTo>
                    <a:pt x="1809382" y="345017"/>
                    <a:pt x="1895107" y="392642"/>
                    <a:pt x="1914157" y="444500"/>
                  </a:cubicBezTo>
                  <a:cubicBezTo>
                    <a:pt x="1933207" y="496358"/>
                    <a:pt x="1888757" y="575733"/>
                    <a:pt x="1895107" y="622300"/>
                  </a:cubicBezTo>
                  <a:cubicBezTo>
                    <a:pt x="1901457" y="668867"/>
                    <a:pt x="1910982" y="682625"/>
                    <a:pt x="1952257" y="723900"/>
                  </a:cubicBezTo>
                  <a:cubicBezTo>
                    <a:pt x="1993532" y="765175"/>
                    <a:pt x="2106774" y="829733"/>
                    <a:pt x="2142757" y="869950"/>
                  </a:cubicBezTo>
                  <a:cubicBezTo>
                    <a:pt x="2178740" y="910167"/>
                    <a:pt x="2186149" y="941917"/>
                    <a:pt x="2168157" y="965200"/>
                  </a:cubicBezTo>
                  <a:cubicBezTo>
                    <a:pt x="2150165" y="988483"/>
                    <a:pt x="2073965" y="1000125"/>
                    <a:pt x="2034807" y="1009650"/>
                  </a:cubicBezTo>
                  <a:cubicBezTo>
                    <a:pt x="1995649" y="1019175"/>
                    <a:pt x="1969190" y="1002242"/>
                    <a:pt x="1933207" y="1022350"/>
                  </a:cubicBezTo>
                  <a:cubicBezTo>
                    <a:pt x="1897224" y="1042458"/>
                    <a:pt x="1878174" y="1107017"/>
                    <a:pt x="1818907" y="1130300"/>
                  </a:cubicBezTo>
                  <a:cubicBezTo>
                    <a:pt x="1759640" y="1153583"/>
                    <a:pt x="1606182" y="1141942"/>
                    <a:pt x="1577607" y="1162050"/>
                  </a:cubicBezTo>
                  <a:cubicBezTo>
                    <a:pt x="1549032" y="1182158"/>
                    <a:pt x="1601949" y="1239308"/>
                    <a:pt x="1647457" y="1250950"/>
                  </a:cubicBezTo>
                  <a:cubicBezTo>
                    <a:pt x="1692965" y="1262592"/>
                    <a:pt x="1816790" y="1222375"/>
                    <a:pt x="1850657" y="1231900"/>
                  </a:cubicBezTo>
                  <a:cubicBezTo>
                    <a:pt x="1884524" y="1241425"/>
                    <a:pt x="1870765" y="1273175"/>
                    <a:pt x="1850657" y="1308100"/>
                  </a:cubicBezTo>
                  <a:cubicBezTo>
                    <a:pt x="1830549" y="1343025"/>
                    <a:pt x="1747999" y="1406525"/>
                    <a:pt x="1730007" y="1441450"/>
                  </a:cubicBezTo>
                  <a:cubicBezTo>
                    <a:pt x="1712015" y="1476375"/>
                    <a:pt x="1721540" y="1500717"/>
                    <a:pt x="1742707" y="1517650"/>
                  </a:cubicBezTo>
                  <a:cubicBezTo>
                    <a:pt x="1763874" y="1534583"/>
                    <a:pt x="1830549" y="1565275"/>
                    <a:pt x="1857007" y="1543050"/>
                  </a:cubicBezTo>
                  <a:cubicBezTo>
                    <a:pt x="1883465" y="1520825"/>
                    <a:pt x="1881349" y="1406525"/>
                    <a:pt x="1901457" y="1384300"/>
                  </a:cubicBezTo>
                  <a:cubicBezTo>
                    <a:pt x="1921565" y="1362075"/>
                    <a:pt x="1967074" y="1371600"/>
                    <a:pt x="1977657" y="1409700"/>
                  </a:cubicBezTo>
                  <a:cubicBezTo>
                    <a:pt x="1988240" y="1447800"/>
                    <a:pt x="1973424" y="1569508"/>
                    <a:pt x="1964957" y="1612900"/>
                  </a:cubicBezTo>
                  <a:cubicBezTo>
                    <a:pt x="1956490" y="1656292"/>
                    <a:pt x="1945907" y="1668992"/>
                    <a:pt x="1926857" y="1670050"/>
                  </a:cubicBezTo>
                  <a:cubicBezTo>
                    <a:pt x="1907807" y="1671108"/>
                    <a:pt x="1862299" y="1604434"/>
                    <a:pt x="1850657" y="1619250"/>
                  </a:cubicBezTo>
                  <a:cubicBezTo>
                    <a:pt x="1839015" y="1634066"/>
                    <a:pt x="1844307" y="1727200"/>
                    <a:pt x="1857007" y="1758950"/>
                  </a:cubicBezTo>
                  <a:cubicBezTo>
                    <a:pt x="1869707" y="1790700"/>
                    <a:pt x="1907807" y="1812925"/>
                    <a:pt x="1926857" y="1809750"/>
                  </a:cubicBezTo>
                  <a:cubicBezTo>
                    <a:pt x="1945907" y="1806575"/>
                    <a:pt x="1951199" y="1744133"/>
                    <a:pt x="1971307" y="1739900"/>
                  </a:cubicBezTo>
                  <a:cubicBezTo>
                    <a:pt x="1991415" y="1735667"/>
                    <a:pt x="2034807" y="1761067"/>
                    <a:pt x="2047507" y="1784350"/>
                  </a:cubicBezTo>
                  <a:cubicBezTo>
                    <a:pt x="2060207" y="1807633"/>
                    <a:pt x="2029515" y="1849967"/>
                    <a:pt x="2047507" y="1879600"/>
                  </a:cubicBezTo>
                  <a:cubicBezTo>
                    <a:pt x="2065499" y="1909233"/>
                    <a:pt x="2164982" y="1940983"/>
                    <a:pt x="2155457" y="1962150"/>
                  </a:cubicBezTo>
                  <a:cubicBezTo>
                    <a:pt x="2145932" y="1983317"/>
                    <a:pt x="2021049" y="1979083"/>
                    <a:pt x="1990357" y="2006600"/>
                  </a:cubicBezTo>
                  <a:cubicBezTo>
                    <a:pt x="1959665" y="2034117"/>
                    <a:pt x="1979774" y="2078567"/>
                    <a:pt x="1971307" y="2127250"/>
                  </a:cubicBezTo>
                  <a:cubicBezTo>
                    <a:pt x="1962840" y="2175933"/>
                    <a:pt x="1933207" y="2261658"/>
                    <a:pt x="1939557" y="2298700"/>
                  </a:cubicBezTo>
                  <a:cubicBezTo>
                    <a:pt x="1945907" y="2335742"/>
                    <a:pt x="1989299" y="2352675"/>
                    <a:pt x="2009407" y="2349500"/>
                  </a:cubicBezTo>
                  <a:cubicBezTo>
                    <a:pt x="2029515" y="2346325"/>
                    <a:pt x="2030574" y="2284942"/>
                    <a:pt x="2060207" y="2279650"/>
                  </a:cubicBezTo>
                  <a:cubicBezTo>
                    <a:pt x="2089840" y="2274358"/>
                    <a:pt x="2167099" y="2325158"/>
                    <a:pt x="2187207" y="2317750"/>
                  </a:cubicBezTo>
                  <a:cubicBezTo>
                    <a:pt x="2207315" y="2310342"/>
                    <a:pt x="2173449" y="2260600"/>
                    <a:pt x="2180857" y="2235200"/>
                  </a:cubicBezTo>
                  <a:cubicBezTo>
                    <a:pt x="2188265" y="2209800"/>
                    <a:pt x="2226365" y="2196042"/>
                    <a:pt x="2231657" y="2165350"/>
                  </a:cubicBezTo>
                  <a:cubicBezTo>
                    <a:pt x="2236949" y="2134658"/>
                    <a:pt x="2190382" y="2079625"/>
                    <a:pt x="2212607" y="2051050"/>
                  </a:cubicBezTo>
                  <a:cubicBezTo>
                    <a:pt x="2234832" y="2022475"/>
                    <a:pt x="2349132" y="2032000"/>
                    <a:pt x="2365007" y="1993900"/>
                  </a:cubicBezTo>
                  <a:cubicBezTo>
                    <a:pt x="2380882" y="1955800"/>
                    <a:pt x="2343840" y="1865842"/>
                    <a:pt x="2307857" y="1822450"/>
                  </a:cubicBezTo>
                  <a:cubicBezTo>
                    <a:pt x="2271874" y="1779058"/>
                    <a:pt x="2172390" y="1773767"/>
                    <a:pt x="2149107" y="1733550"/>
                  </a:cubicBezTo>
                  <a:cubicBezTo>
                    <a:pt x="2125824" y="1693333"/>
                    <a:pt x="2140640" y="1621367"/>
                    <a:pt x="2168157" y="1581150"/>
                  </a:cubicBezTo>
                  <a:cubicBezTo>
                    <a:pt x="2195674" y="1540933"/>
                    <a:pt x="2301507" y="1489075"/>
                    <a:pt x="2314207" y="1492250"/>
                  </a:cubicBezTo>
                  <a:cubicBezTo>
                    <a:pt x="2326907" y="1495425"/>
                    <a:pt x="2257057" y="1567392"/>
                    <a:pt x="2244357" y="1600200"/>
                  </a:cubicBezTo>
                  <a:cubicBezTo>
                    <a:pt x="2231657" y="1633008"/>
                    <a:pt x="2216840" y="1685925"/>
                    <a:pt x="2238007" y="1689100"/>
                  </a:cubicBezTo>
                  <a:cubicBezTo>
                    <a:pt x="2259174" y="1692275"/>
                    <a:pt x="2339607" y="1628775"/>
                    <a:pt x="2371357" y="1619250"/>
                  </a:cubicBezTo>
                  <a:cubicBezTo>
                    <a:pt x="2403107" y="1609725"/>
                    <a:pt x="2418982" y="1663700"/>
                    <a:pt x="2428507" y="1631950"/>
                  </a:cubicBezTo>
                  <a:cubicBezTo>
                    <a:pt x="2438032" y="1600200"/>
                    <a:pt x="2433799" y="1494367"/>
                    <a:pt x="2428507" y="1428750"/>
                  </a:cubicBezTo>
                  <a:cubicBezTo>
                    <a:pt x="2423215" y="1363133"/>
                    <a:pt x="2408399" y="1298575"/>
                    <a:pt x="2396757" y="1238250"/>
                  </a:cubicBezTo>
                  <a:cubicBezTo>
                    <a:pt x="2385115" y="1177925"/>
                    <a:pt x="2345957" y="1100667"/>
                    <a:pt x="2358657" y="1066800"/>
                  </a:cubicBezTo>
                  <a:cubicBezTo>
                    <a:pt x="2371357" y="1032933"/>
                    <a:pt x="2454965" y="1078442"/>
                    <a:pt x="2472957" y="1035050"/>
                  </a:cubicBezTo>
                  <a:cubicBezTo>
                    <a:pt x="2490949" y="991658"/>
                    <a:pt x="2476132" y="880533"/>
                    <a:pt x="2466607" y="806450"/>
                  </a:cubicBezTo>
                  <a:cubicBezTo>
                    <a:pt x="2457082" y="732367"/>
                    <a:pt x="2422157" y="640292"/>
                    <a:pt x="2415807" y="590550"/>
                  </a:cubicBezTo>
                  <a:cubicBezTo>
                    <a:pt x="2409457" y="540808"/>
                    <a:pt x="2435915" y="552450"/>
                    <a:pt x="2428507" y="508000"/>
                  </a:cubicBezTo>
                  <a:cubicBezTo>
                    <a:pt x="2421099" y="463550"/>
                    <a:pt x="2372415" y="375708"/>
                    <a:pt x="2371357" y="323850"/>
                  </a:cubicBezTo>
                  <a:cubicBezTo>
                    <a:pt x="2370299" y="271992"/>
                    <a:pt x="2405224" y="249767"/>
                    <a:pt x="2422157" y="196850"/>
                  </a:cubicBezTo>
                  <a:cubicBezTo>
                    <a:pt x="2439090" y="143933"/>
                    <a:pt x="2456023" y="75141"/>
                    <a:pt x="2472957" y="635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163A23B-5B67-BD30-5227-8CFE8C18ECA8}"/>
              </a:ext>
            </a:extLst>
          </p:cNvPr>
          <p:cNvGrpSpPr/>
          <p:nvPr/>
        </p:nvGrpSpPr>
        <p:grpSpPr>
          <a:xfrm>
            <a:off x="2412650" y="233329"/>
            <a:ext cx="7372028" cy="6169398"/>
            <a:chOff x="2412650" y="233329"/>
            <a:chExt cx="7372028" cy="616939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3189CB6-9A17-3357-B1CD-F84BB54E40F5}"/>
                </a:ext>
              </a:extLst>
            </p:cNvPr>
            <p:cNvSpPr txBox="1"/>
            <p:nvPr/>
          </p:nvSpPr>
          <p:spPr>
            <a:xfrm>
              <a:off x="7101899" y="260153"/>
              <a:ext cx="2484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Stable Displacement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DEBBAF7-066F-5CB3-1A5A-2DDBBA52C615}"/>
                </a:ext>
              </a:extLst>
            </p:cNvPr>
            <p:cNvSpPr txBox="1"/>
            <p:nvPr/>
          </p:nvSpPr>
          <p:spPr>
            <a:xfrm>
              <a:off x="2412650" y="233329"/>
              <a:ext cx="25185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Viscous Fingering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0957179-956B-0DCD-DE7B-99C9E39E044A}"/>
                </a:ext>
              </a:extLst>
            </p:cNvPr>
            <p:cNvSpPr txBox="1"/>
            <p:nvPr/>
          </p:nvSpPr>
          <p:spPr>
            <a:xfrm>
              <a:off x="7101899" y="3412036"/>
              <a:ext cx="22649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Capillary Fingering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B842639-FB94-3615-89CA-0C3AE97499B8}"/>
                </a:ext>
              </a:extLst>
            </p:cNvPr>
            <p:cNvSpPr/>
            <p:nvPr/>
          </p:nvSpPr>
          <p:spPr>
            <a:xfrm>
              <a:off x="2513459" y="562111"/>
              <a:ext cx="2556582" cy="2560525"/>
            </a:xfrm>
            <a:prstGeom prst="rect">
              <a:avLst/>
            </a:pr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BBCB44D-5B47-FB2B-B9FD-80155C16FCBB}"/>
                </a:ext>
              </a:extLst>
            </p:cNvPr>
            <p:cNvSpPr/>
            <p:nvPr/>
          </p:nvSpPr>
          <p:spPr>
            <a:xfrm>
              <a:off x="7193928" y="562111"/>
              <a:ext cx="2556582" cy="2560525"/>
            </a:xfrm>
            <a:prstGeom prst="rect">
              <a:avLst/>
            </a:pr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01C9093-3C9A-7072-7D57-798322BD4303}"/>
                </a:ext>
              </a:extLst>
            </p:cNvPr>
            <p:cNvSpPr/>
            <p:nvPr/>
          </p:nvSpPr>
          <p:spPr>
            <a:xfrm>
              <a:off x="7228096" y="3732903"/>
              <a:ext cx="2556582" cy="2669824"/>
            </a:xfrm>
            <a:prstGeom prst="rect">
              <a:avLst/>
            </a:pr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A5F240-A0DC-5768-C316-23BBC834DE94}"/>
              </a:ext>
            </a:extLst>
          </p:cNvPr>
          <p:cNvGrpSpPr/>
          <p:nvPr/>
        </p:nvGrpSpPr>
        <p:grpSpPr>
          <a:xfrm>
            <a:off x="9443380" y="314776"/>
            <a:ext cx="2811799" cy="441888"/>
            <a:chOff x="8104103" y="2546111"/>
            <a:chExt cx="3191980" cy="441888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36B12B0-85B8-C0EA-8703-0ABD76BBC808}"/>
                </a:ext>
              </a:extLst>
            </p:cNvPr>
            <p:cNvSpPr/>
            <p:nvPr/>
          </p:nvSpPr>
          <p:spPr>
            <a:xfrm flipV="1">
              <a:off x="8104103" y="2546111"/>
              <a:ext cx="1843577" cy="148404"/>
            </a:xfrm>
            <a:custGeom>
              <a:avLst/>
              <a:gdLst>
                <a:gd name="connsiteX0" fmla="*/ 0 w 3752850"/>
                <a:gd name="connsiteY0" fmla="*/ 19050 h 190584"/>
                <a:gd name="connsiteX1" fmla="*/ 2279650 w 3752850"/>
                <a:gd name="connsiteY1" fmla="*/ 190500 h 190584"/>
                <a:gd name="connsiteX2" fmla="*/ 3752850 w 3752850"/>
                <a:gd name="connsiteY2" fmla="*/ 0 h 19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52850" h="190584">
                  <a:moveTo>
                    <a:pt x="0" y="19050"/>
                  </a:moveTo>
                  <a:cubicBezTo>
                    <a:pt x="827087" y="106362"/>
                    <a:pt x="1654175" y="193675"/>
                    <a:pt x="2279650" y="190500"/>
                  </a:cubicBezTo>
                  <a:cubicBezTo>
                    <a:pt x="2905125" y="187325"/>
                    <a:pt x="3328987" y="93662"/>
                    <a:pt x="3752850" y="0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70975F2-44B9-6758-FEFB-35D2BDCAF003}"/>
                </a:ext>
              </a:extLst>
            </p:cNvPr>
            <p:cNvSpPr txBox="1"/>
            <p:nvPr/>
          </p:nvSpPr>
          <p:spPr>
            <a:xfrm>
              <a:off x="8872549" y="2711000"/>
              <a:ext cx="24235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 err="1"/>
                <a:t>Also</a:t>
              </a:r>
              <a:r>
                <a:rPr lang="pt-BR" sz="1200" dirty="0"/>
                <a:t> </a:t>
              </a:r>
              <a:r>
                <a:rPr lang="pt-BR" sz="1200" dirty="0" err="1"/>
                <a:t>gravity-dominated</a:t>
              </a:r>
              <a:r>
                <a:rPr lang="pt-BR" sz="1200" dirty="0"/>
                <a:t> </a:t>
              </a:r>
              <a:r>
                <a:rPr lang="pt-BR" sz="1200" dirty="0" err="1"/>
                <a:t>flows</a:t>
              </a:r>
              <a:endParaRPr lang="en-US" sz="1200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FAE3654-B20B-DE10-255A-ADA5658CBA73}"/>
              </a:ext>
            </a:extLst>
          </p:cNvPr>
          <p:cNvGrpSpPr/>
          <p:nvPr/>
        </p:nvGrpSpPr>
        <p:grpSpPr>
          <a:xfrm>
            <a:off x="5485847" y="1439493"/>
            <a:ext cx="1220306" cy="805760"/>
            <a:chOff x="2152993" y="4128227"/>
            <a:chExt cx="1220306" cy="805760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D1BA97B-498B-60A7-B1E2-569538D2CA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91496" y="4155946"/>
              <a:ext cx="1041027" cy="756000"/>
            </a:xfrm>
            <a:custGeom>
              <a:avLst/>
              <a:gdLst>
                <a:gd name="connsiteX0" fmla="*/ 1119643 w 9176515"/>
                <a:gd name="connsiteY0" fmla="*/ 19440 h 6872895"/>
                <a:gd name="connsiteX1" fmla="*/ 682915 w 9176515"/>
                <a:gd name="connsiteY1" fmla="*/ 33087 h 6872895"/>
                <a:gd name="connsiteX2" fmla="*/ 594204 w 9176515"/>
                <a:gd name="connsiteY2" fmla="*/ 326514 h 6872895"/>
                <a:gd name="connsiteX3" fmla="*/ 594204 w 9176515"/>
                <a:gd name="connsiteY3" fmla="*/ 749595 h 6872895"/>
                <a:gd name="connsiteX4" fmla="*/ 1010461 w 9176515"/>
                <a:gd name="connsiteY4" fmla="*/ 776890 h 6872895"/>
                <a:gd name="connsiteX5" fmla="*/ 1324359 w 9176515"/>
                <a:gd name="connsiteY5" fmla="*/ 1090789 h 6872895"/>
                <a:gd name="connsiteX6" fmla="*/ 1071876 w 9176515"/>
                <a:gd name="connsiteY6" fmla="*/ 1145380 h 6872895"/>
                <a:gd name="connsiteX7" fmla="*/ 730682 w 9176515"/>
                <a:gd name="connsiteY7" fmla="*/ 1104437 h 6872895"/>
                <a:gd name="connsiteX8" fmla="*/ 505494 w 9176515"/>
                <a:gd name="connsiteY8" fmla="*/ 1459278 h 6872895"/>
                <a:gd name="connsiteX9" fmla="*/ 123356 w 9176515"/>
                <a:gd name="connsiteY9" fmla="*/ 1623051 h 6872895"/>
                <a:gd name="connsiteX10" fmla="*/ 75589 w 9176515"/>
                <a:gd name="connsiteY10" fmla="*/ 2059780 h 6872895"/>
                <a:gd name="connsiteX11" fmla="*/ 7351 w 9176515"/>
                <a:gd name="connsiteY11" fmla="*/ 2414622 h 6872895"/>
                <a:gd name="connsiteX12" fmla="*/ 266658 w 9176515"/>
                <a:gd name="connsiteY12" fmla="*/ 2667105 h 6872895"/>
                <a:gd name="connsiteX13" fmla="*/ 607852 w 9176515"/>
                <a:gd name="connsiteY13" fmla="*/ 2482860 h 6872895"/>
                <a:gd name="connsiteX14" fmla="*/ 641971 w 9176515"/>
                <a:gd name="connsiteY14" fmla="*/ 2748992 h 6872895"/>
                <a:gd name="connsiteX15" fmla="*/ 430431 w 9176515"/>
                <a:gd name="connsiteY15" fmla="*/ 3124305 h 6872895"/>
                <a:gd name="connsiteX16" fmla="*/ 491846 w 9176515"/>
                <a:gd name="connsiteY16" fmla="*/ 3465499 h 6872895"/>
                <a:gd name="connsiteX17" fmla="*/ 887631 w 9176515"/>
                <a:gd name="connsiteY17" fmla="*/ 3410908 h 6872895"/>
                <a:gd name="connsiteX18" fmla="*/ 1099171 w 9176515"/>
                <a:gd name="connsiteY18" fmla="*/ 3076538 h 6872895"/>
                <a:gd name="connsiteX19" fmla="*/ 1112819 w 9176515"/>
                <a:gd name="connsiteY19" fmla="*/ 2748992 h 6872895"/>
                <a:gd name="connsiteX20" fmla="*/ 1433542 w 9176515"/>
                <a:gd name="connsiteY20" fmla="*/ 2455565 h 6872895"/>
                <a:gd name="connsiteX21" fmla="*/ 1419894 w 9176515"/>
                <a:gd name="connsiteY21" fmla="*/ 2100723 h 6872895"/>
                <a:gd name="connsiteX22" fmla="*/ 1365303 w 9176515"/>
                <a:gd name="connsiteY22" fmla="*/ 1780001 h 6872895"/>
                <a:gd name="connsiteX23" fmla="*/ 1631434 w 9176515"/>
                <a:gd name="connsiteY23" fmla="*/ 1541165 h 6872895"/>
                <a:gd name="connsiteX24" fmla="*/ 1788383 w 9176515"/>
                <a:gd name="connsiteY24" fmla="*/ 1780001 h 6872895"/>
                <a:gd name="connsiteX25" fmla="*/ 2095458 w 9176515"/>
                <a:gd name="connsiteY25" fmla="*/ 1691290 h 6872895"/>
                <a:gd name="connsiteX26" fmla="*/ 2429828 w 9176515"/>
                <a:gd name="connsiteY26" fmla="*/ 1977893 h 6872895"/>
                <a:gd name="connsiteX27" fmla="*/ 2852909 w 9176515"/>
                <a:gd name="connsiteY27" fmla="*/ 1868711 h 6872895"/>
                <a:gd name="connsiteX28" fmla="*/ 3146336 w 9176515"/>
                <a:gd name="connsiteY28" fmla="*/ 2175786 h 6872895"/>
                <a:gd name="connsiteX29" fmla="*/ 3480706 w 9176515"/>
                <a:gd name="connsiteY29" fmla="*/ 2141666 h 6872895"/>
                <a:gd name="connsiteX30" fmla="*/ 3351052 w 9176515"/>
                <a:gd name="connsiteY30" fmla="*/ 2496508 h 6872895"/>
                <a:gd name="connsiteX31" fmla="*/ 3740013 w 9176515"/>
                <a:gd name="connsiteY31" fmla="*/ 2516980 h 6872895"/>
                <a:gd name="connsiteX32" fmla="*/ 4012968 w 9176515"/>
                <a:gd name="connsiteY32" fmla="*/ 2155314 h 6872895"/>
                <a:gd name="connsiteX33" fmla="*/ 4367810 w 9176515"/>
                <a:gd name="connsiteY33" fmla="*/ 2148490 h 6872895"/>
                <a:gd name="connsiteX34" fmla="*/ 4777243 w 9176515"/>
                <a:gd name="connsiteY34" fmla="*/ 2244025 h 6872895"/>
                <a:gd name="connsiteX35" fmla="*/ 5118437 w 9176515"/>
                <a:gd name="connsiteY35" fmla="*/ 2469213 h 6872895"/>
                <a:gd name="connsiteX36" fmla="*/ 5350449 w 9176515"/>
                <a:gd name="connsiteY36" fmla="*/ 2721696 h 6872895"/>
                <a:gd name="connsiteX37" fmla="*/ 5275386 w 9176515"/>
                <a:gd name="connsiteY37" fmla="*/ 3124305 h 6872895"/>
                <a:gd name="connsiteX38" fmla="*/ 5391392 w 9176515"/>
                <a:gd name="connsiteY38" fmla="*/ 3485971 h 6872895"/>
                <a:gd name="connsiteX39" fmla="*/ 5630228 w 9176515"/>
                <a:gd name="connsiteY39" fmla="*/ 3301726 h 6872895"/>
                <a:gd name="connsiteX40" fmla="*/ 5998718 w 9176515"/>
                <a:gd name="connsiteY40" fmla="*/ 3458675 h 6872895"/>
                <a:gd name="connsiteX41" fmla="*/ 5671171 w 9176515"/>
                <a:gd name="connsiteY41" fmla="*/ 3677040 h 6872895"/>
                <a:gd name="connsiteX42" fmla="*/ 5964598 w 9176515"/>
                <a:gd name="connsiteY42" fmla="*/ 3943171 h 6872895"/>
                <a:gd name="connsiteX43" fmla="*/ 5534694 w 9176515"/>
                <a:gd name="connsiteY43" fmla="*/ 3990938 h 6872895"/>
                <a:gd name="connsiteX44" fmla="*/ 5111613 w 9176515"/>
                <a:gd name="connsiteY44" fmla="*/ 4188831 h 6872895"/>
                <a:gd name="connsiteX45" fmla="*/ 5009255 w 9176515"/>
                <a:gd name="connsiteY45" fmla="*/ 4570968 h 6872895"/>
                <a:gd name="connsiteX46" fmla="*/ 4620294 w 9176515"/>
                <a:gd name="connsiteY46" fmla="*/ 4530025 h 6872895"/>
                <a:gd name="connsiteX47" fmla="*/ 4756771 w 9176515"/>
                <a:gd name="connsiteY47" fmla="*/ 4066001 h 6872895"/>
                <a:gd name="connsiteX48" fmla="*/ 4927368 w 9176515"/>
                <a:gd name="connsiteY48" fmla="*/ 3547386 h 6872895"/>
                <a:gd name="connsiteX49" fmla="*/ 4524759 w 9176515"/>
                <a:gd name="connsiteY49" fmla="*/ 3410908 h 6872895"/>
                <a:gd name="connsiteX50" fmla="*/ 4347339 w 9176515"/>
                <a:gd name="connsiteY50" fmla="*/ 3540562 h 6872895"/>
                <a:gd name="connsiteX51" fmla="*/ 4190389 w 9176515"/>
                <a:gd name="connsiteY51" fmla="*/ 3219840 h 6872895"/>
                <a:gd name="connsiteX52" fmla="*/ 3951554 w 9176515"/>
                <a:gd name="connsiteY52" fmla="*/ 3076538 h 6872895"/>
                <a:gd name="connsiteX53" fmla="*/ 3692246 w 9176515"/>
                <a:gd name="connsiteY53" fmla="*/ 3240311 h 6872895"/>
                <a:gd name="connsiteX54" fmla="*/ 3357876 w 9176515"/>
                <a:gd name="connsiteY54" fmla="*/ 3697511 h 6872895"/>
                <a:gd name="connsiteX55" fmla="*/ 3746837 w 9176515"/>
                <a:gd name="connsiteY55" fmla="*/ 3833989 h 6872895"/>
                <a:gd name="connsiteX56" fmla="*/ 3774133 w 9176515"/>
                <a:gd name="connsiteY56" fmla="*/ 4209302 h 6872895"/>
                <a:gd name="connsiteX57" fmla="*/ 3460234 w 9176515"/>
                <a:gd name="connsiteY57" fmla="*/ 4393547 h 6872895"/>
                <a:gd name="connsiteX58" fmla="*/ 3432939 w 9176515"/>
                <a:gd name="connsiteY58" fmla="*/ 4734741 h 6872895"/>
                <a:gd name="connsiteX59" fmla="*/ 3705894 w 9176515"/>
                <a:gd name="connsiteY59" fmla="*/ 4884866 h 6872895"/>
                <a:gd name="connsiteX60" fmla="*/ 3630831 w 9176515"/>
                <a:gd name="connsiteY60" fmla="*/ 5307947 h 6872895"/>
                <a:gd name="connsiteX61" fmla="*/ 3624007 w 9176515"/>
                <a:gd name="connsiteY61" fmla="*/ 5710556 h 6872895"/>
                <a:gd name="connsiteX62" fmla="*/ 3958377 w 9176515"/>
                <a:gd name="connsiteY62" fmla="*/ 5792443 h 6872895"/>
                <a:gd name="connsiteX63" fmla="*/ 4279100 w 9176515"/>
                <a:gd name="connsiteY63" fmla="*/ 6024454 h 6872895"/>
                <a:gd name="connsiteX64" fmla="*/ 4176742 w 9176515"/>
                <a:gd name="connsiteY64" fmla="*/ 6427063 h 6872895"/>
                <a:gd name="connsiteX65" fmla="*/ 4463345 w 9176515"/>
                <a:gd name="connsiteY65" fmla="*/ 6693195 h 6872895"/>
                <a:gd name="connsiteX66" fmla="*/ 4668061 w 9176515"/>
                <a:gd name="connsiteY66" fmla="*/ 6488478 h 6872895"/>
                <a:gd name="connsiteX67" fmla="*/ 4906897 w 9176515"/>
                <a:gd name="connsiteY67" fmla="*/ 6188228 h 6872895"/>
                <a:gd name="connsiteX68" fmla="*/ 4859130 w 9176515"/>
                <a:gd name="connsiteY68" fmla="*/ 5649141 h 6872895"/>
                <a:gd name="connsiteX69" fmla="*/ 4524759 w 9176515"/>
                <a:gd name="connsiteY69" fmla="*/ 5369362 h 6872895"/>
                <a:gd name="connsiteX70" fmla="*/ 4592998 w 9176515"/>
                <a:gd name="connsiteY70" fmla="*/ 5116878 h 6872895"/>
                <a:gd name="connsiteX71" fmla="*/ 5057022 w 9176515"/>
                <a:gd name="connsiteY71" fmla="*/ 5089583 h 6872895"/>
                <a:gd name="connsiteX72" fmla="*/ 5473279 w 9176515"/>
                <a:gd name="connsiteY72" fmla="*/ 4973577 h 6872895"/>
                <a:gd name="connsiteX73" fmla="*/ 5739410 w 9176515"/>
                <a:gd name="connsiteY73" fmla="*/ 4802980 h 6872895"/>
                <a:gd name="connsiteX74" fmla="*/ 6087428 w 9176515"/>
                <a:gd name="connsiteY74" fmla="*/ 4925810 h 6872895"/>
                <a:gd name="connsiteX75" fmla="*/ 5875888 w 9176515"/>
                <a:gd name="connsiteY75" fmla="*/ 5253356 h 6872895"/>
                <a:gd name="connsiteX76" fmla="*/ 6019189 w 9176515"/>
                <a:gd name="connsiteY76" fmla="*/ 5567254 h 6872895"/>
                <a:gd name="connsiteX77" fmla="*/ 5773530 w 9176515"/>
                <a:gd name="connsiteY77" fmla="*/ 5792443 h 6872895"/>
                <a:gd name="connsiteX78" fmla="*/ 5937303 w 9176515"/>
                <a:gd name="connsiteY78" fmla="*/ 6079045 h 6872895"/>
                <a:gd name="connsiteX79" fmla="*/ 5527870 w 9176515"/>
                <a:gd name="connsiteY79" fmla="*/ 6154108 h 6872895"/>
                <a:gd name="connsiteX80" fmla="*/ 5329977 w 9176515"/>
                <a:gd name="connsiteY80" fmla="*/ 6406592 h 6872895"/>
                <a:gd name="connsiteX81" fmla="*/ 5521046 w 9176515"/>
                <a:gd name="connsiteY81" fmla="*/ 6665899 h 6872895"/>
                <a:gd name="connsiteX82" fmla="*/ 5882712 w 9176515"/>
                <a:gd name="connsiteY82" fmla="*/ 6665899 h 6872895"/>
                <a:gd name="connsiteX83" fmla="*/ 6230730 w 9176515"/>
                <a:gd name="connsiteY83" fmla="*/ 6788729 h 6872895"/>
                <a:gd name="connsiteX84" fmla="*/ 6626515 w 9176515"/>
                <a:gd name="connsiteY84" fmla="*/ 6734138 h 6872895"/>
                <a:gd name="connsiteX85" fmla="*/ 6974533 w 9176515"/>
                <a:gd name="connsiteY85" fmla="*/ 6863792 h 6872895"/>
                <a:gd name="connsiteX86" fmla="*/ 7336198 w 9176515"/>
                <a:gd name="connsiteY86" fmla="*/ 6856968 h 6872895"/>
                <a:gd name="connsiteX87" fmla="*/ 7697864 w 9176515"/>
                <a:gd name="connsiteY87" fmla="*/ 6816025 h 6872895"/>
                <a:gd name="connsiteX88" fmla="*/ 7759279 w 9176515"/>
                <a:gd name="connsiteY88" fmla="*/ 6508950 h 6872895"/>
                <a:gd name="connsiteX89" fmla="*/ 8093649 w 9176515"/>
                <a:gd name="connsiteY89" fmla="*/ 6392944 h 6872895"/>
                <a:gd name="connsiteX90" fmla="*/ 8032234 w 9176515"/>
                <a:gd name="connsiteY90" fmla="*/ 6099517 h 6872895"/>
                <a:gd name="connsiteX91" fmla="*/ 8475786 w 9176515"/>
                <a:gd name="connsiteY91" fmla="*/ 6092693 h 6872895"/>
                <a:gd name="connsiteX92" fmla="*/ 8523554 w 9176515"/>
                <a:gd name="connsiteY92" fmla="*/ 5840210 h 6872895"/>
                <a:gd name="connsiteX93" fmla="*/ 8530377 w 9176515"/>
                <a:gd name="connsiteY93" fmla="*/ 5369362 h 6872895"/>
                <a:gd name="connsiteX94" fmla="*/ 8550849 w 9176515"/>
                <a:gd name="connsiteY94" fmla="*/ 4905338 h 6872895"/>
                <a:gd name="connsiteX95" fmla="*/ 8564497 w 9176515"/>
                <a:gd name="connsiteY95" fmla="*/ 4543672 h 6872895"/>
                <a:gd name="connsiteX96" fmla="*/ 8960282 w 9176515"/>
                <a:gd name="connsiteY96" fmla="*/ 4482257 h 6872895"/>
                <a:gd name="connsiteX97" fmla="*/ 9151351 w 9176515"/>
                <a:gd name="connsiteY97" fmla="*/ 4086472 h 6872895"/>
                <a:gd name="connsiteX98" fmla="*/ 9137703 w 9176515"/>
                <a:gd name="connsiteY98" fmla="*/ 3745278 h 6872895"/>
                <a:gd name="connsiteX99" fmla="*/ 8816980 w 9176515"/>
                <a:gd name="connsiteY99" fmla="*/ 3752102 h 6872895"/>
                <a:gd name="connsiteX100" fmla="*/ 8489434 w 9176515"/>
                <a:gd name="connsiteY100" fmla="*/ 3697511 h 6872895"/>
                <a:gd name="connsiteX101" fmla="*/ 8305189 w 9176515"/>
                <a:gd name="connsiteY101" fmla="*/ 3963643 h 6872895"/>
                <a:gd name="connsiteX102" fmla="*/ 8018586 w 9176515"/>
                <a:gd name="connsiteY102" fmla="*/ 3840813 h 6872895"/>
                <a:gd name="connsiteX103" fmla="*/ 8052706 w 9176515"/>
                <a:gd name="connsiteY103" fmla="*/ 3540562 h 6872895"/>
                <a:gd name="connsiteX104" fmla="*/ 7602330 w 9176515"/>
                <a:gd name="connsiteY104" fmla="*/ 3349493 h 6872895"/>
                <a:gd name="connsiteX105" fmla="*/ 7213368 w 9176515"/>
                <a:gd name="connsiteY105" fmla="*/ 3369965 h 6872895"/>
                <a:gd name="connsiteX106" fmla="*/ 6885822 w 9176515"/>
                <a:gd name="connsiteY106" fmla="*/ 3601977 h 6872895"/>
                <a:gd name="connsiteX107" fmla="*/ 6797112 w 9176515"/>
                <a:gd name="connsiteY107" fmla="*/ 3233487 h 6872895"/>
                <a:gd name="connsiteX108" fmla="*/ 6674282 w 9176515"/>
                <a:gd name="connsiteY108" fmla="*/ 2864998 h 6872895"/>
                <a:gd name="connsiteX109" fmla="*/ 6285321 w 9176515"/>
                <a:gd name="connsiteY109" fmla="*/ 3035595 h 6872895"/>
                <a:gd name="connsiteX110" fmla="*/ 6251201 w 9176515"/>
                <a:gd name="connsiteY110" fmla="*/ 2735344 h 6872895"/>
                <a:gd name="connsiteX111" fmla="*/ 6490037 w 9176515"/>
                <a:gd name="connsiteY111" fmla="*/ 2414622 h 6872895"/>
                <a:gd name="connsiteX112" fmla="*/ 6080604 w 9176515"/>
                <a:gd name="connsiteY112" fmla="*/ 2168962 h 6872895"/>
                <a:gd name="connsiteX113" fmla="*/ 6101076 w 9176515"/>
                <a:gd name="connsiteY113" fmla="*/ 1936950 h 6872895"/>
                <a:gd name="connsiteX114" fmla="*/ 6360383 w 9176515"/>
                <a:gd name="connsiteY114" fmla="*/ 2012013 h 6872895"/>
                <a:gd name="connsiteX115" fmla="*/ 6742521 w 9176515"/>
                <a:gd name="connsiteY115" fmla="*/ 2175786 h 6872895"/>
                <a:gd name="connsiteX116" fmla="*/ 7179249 w 9176515"/>
                <a:gd name="connsiteY116" fmla="*/ 2230377 h 6872895"/>
                <a:gd name="connsiteX117" fmla="*/ 7397613 w 9176515"/>
                <a:gd name="connsiteY117" fmla="*/ 2455565 h 6872895"/>
                <a:gd name="connsiteX118" fmla="*/ 7786574 w 9176515"/>
                <a:gd name="connsiteY118" fmla="*/ 2407798 h 6872895"/>
                <a:gd name="connsiteX119" fmla="*/ 7868461 w 9176515"/>
                <a:gd name="connsiteY119" fmla="*/ 2032484 h 6872895"/>
                <a:gd name="connsiteX120" fmla="*/ 8004939 w 9176515"/>
                <a:gd name="connsiteY120" fmla="*/ 1766353 h 6872895"/>
                <a:gd name="connsiteX121" fmla="*/ 7882109 w 9176515"/>
                <a:gd name="connsiteY121" fmla="*/ 1438807 h 6872895"/>
                <a:gd name="connsiteX122" fmla="*/ 7704688 w 9176515"/>
                <a:gd name="connsiteY122" fmla="*/ 1124908 h 6872895"/>
                <a:gd name="connsiteX123" fmla="*/ 7882109 w 9176515"/>
                <a:gd name="connsiteY123" fmla="*/ 920192 h 6872895"/>
                <a:gd name="connsiteX124" fmla="*/ 8230127 w 9176515"/>
                <a:gd name="connsiteY124" fmla="*/ 913368 h 6872895"/>
                <a:gd name="connsiteX125" fmla="*/ 8462139 w 9176515"/>
                <a:gd name="connsiteY125" fmla="*/ 1090789 h 6872895"/>
                <a:gd name="connsiteX126" fmla="*/ 8700974 w 9176515"/>
                <a:gd name="connsiteY126" fmla="*/ 879248 h 6872895"/>
                <a:gd name="connsiteX127" fmla="*/ 8489434 w 9176515"/>
                <a:gd name="connsiteY127" fmla="*/ 538054 h 6872895"/>
                <a:gd name="connsiteX128" fmla="*/ 8816980 w 9176515"/>
                <a:gd name="connsiteY128" fmla="*/ 462992 h 6872895"/>
                <a:gd name="connsiteX129" fmla="*/ 8926162 w 9176515"/>
                <a:gd name="connsiteY129" fmla="*/ 53559 h 6872895"/>
                <a:gd name="connsiteX130" fmla="*/ 8926162 w 9176515"/>
                <a:gd name="connsiteY130" fmla="*/ 19440 h 687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176515" h="6872895">
                  <a:moveTo>
                    <a:pt x="1119643" y="19440"/>
                  </a:moveTo>
                  <a:cubicBezTo>
                    <a:pt x="945065" y="674"/>
                    <a:pt x="770488" y="-18092"/>
                    <a:pt x="682915" y="33087"/>
                  </a:cubicBezTo>
                  <a:cubicBezTo>
                    <a:pt x="595342" y="84266"/>
                    <a:pt x="608989" y="207096"/>
                    <a:pt x="594204" y="326514"/>
                  </a:cubicBezTo>
                  <a:cubicBezTo>
                    <a:pt x="579419" y="445932"/>
                    <a:pt x="524828" y="674532"/>
                    <a:pt x="594204" y="749595"/>
                  </a:cubicBezTo>
                  <a:cubicBezTo>
                    <a:pt x="663580" y="824658"/>
                    <a:pt x="888769" y="720024"/>
                    <a:pt x="1010461" y="776890"/>
                  </a:cubicBezTo>
                  <a:cubicBezTo>
                    <a:pt x="1132153" y="833756"/>
                    <a:pt x="1314123" y="1029374"/>
                    <a:pt x="1324359" y="1090789"/>
                  </a:cubicBezTo>
                  <a:cubicBezTo>
                    <a:pt x="1334595" y="1152204"/>
                    <a:pt x="1170822" y="1143105"/>
                    <a:pt x="1071876" y="1145380"/>
                  </a:cubicBezTo>
                  <a:cubicBezTo>
                    <a:pt x="972930" y="1147655"/>
                    <a:pt x="825079" y="1052121"/>
                    <a:pt x="730682" y="1104437"/>
                  </a:cubicBezTo>
                  <a:cubicBezTo>
                    <a:pt x="636285" y="1156753"/>
                    <a:pt x="606715" y="1372842"/>
                    <a:pt x="505494" y="1459278"/>
                  </a:cubicBezTo>
                  <a:cubicBezTo>
                    <a:pt x="404273" y="1545714"/>
                    <a:pt x="195007" y="1522967"/>
                    <a:pt x="123356" y="1623051"/>
                  </a:cubicBezTo>
                  <a:cubicBezTo>
                    <a:pt x="51705" y="1723135"/>
                    <a:pt x="94923" y="1927852"/>
                    <a:pt x="75589" y="2059780"/>
                  </a:cubicBezTo>
                  <a:cubicBezTo>
                    <a:pt x="56255" y="2191709"/>
                    <a:pt x="-24494" y="2313401"/>
                    <a:pt x="7351" y="2414622"/>
                  </a:cubicBezTo>
                  <a:cubicBezTo>
                    <a:pt x="39196" y="2515843"/>
                    <a:pt x="166575" y="2655732"/>
                    <a:pt x="266658" y="2667105"/>
                  </a:cubicBezTo>
                  <a:cubicBezTo>
                    <a:pt x="366741" y="2678478"/>
                    <a:pt x="545300" y="2469212"/>
                    <a:pt x="607852" y="2482860"/>
                  </a:cubicBezTo>
                  <a:cubicBezTo>
                    <a:pt x="670404" y="2496508"/>
                    <a:pt x="671541" y="2642085"/>
                    <a:pt x="641971" y="2748992"/>
                  </a:cubicBezTo>
                  <a:cubicBezTo>
                    <a:pt x="612401" y="2855899"/>
                    <a:pt x="455452" y="3004887"/>
                    <a:pt x="430431" y="3124305"/>
                  </a:cubicBezTo>
                  <a:cubicBezTo>
                    <a:pt x="405410" y="3243723"/>
                    <a:pt x="415646" y="3417732"/>
                    <a:pt x="491846" y="3465499"/>
                  </a:cubicBezTo>
                  <a:cubicBezTo>
                    <a:pt x="568046" y="3513266"/>
                    <a:pt x="786410" y="3475735"/>
                    <a:pt x="887631" y="3410908"/>
                  </a:cubicBezTo>
                  <a:cubicBezTo>
                    <a:pt x="988852" y="3346081"/>
                    <a:pt x="1061640" y="3186857"/>
                    <a:pt x="1099171" y="3076538"/>
                  </a:cubicBezTo>
                  <a:cubicBezTo>
                    <a:pt x="1136702" y="2966219"/>
                    <a:pt x="1057091" y="2852487"/>
                    <a:pt x="1112819" y="2748992"/>
                  </a:cubicBezTo>
                  <a:cubicBezTo>
                    <a:pt x="1168547" y="2645497"/>
                    <a:pt x="1382363" y="2563610"/>
                    <a:pt x="1433542" y="2455565"/>
                  </a:cubicBezTo>
                  <a:cubicBezTo>
                    <a:pt x="1484721" y="2347520"/>
                    <a:pt x="1431267" y="2213317"/>
                    <a:pt x="1419894" y="2100723"/>
                  </a:cubicBezTo>
                  <a:cubicBezTo>
                    <a:pt x="1408521" y="1988129"/>
                    <a:pt x="1330046" y="1873261"/>
                    <a:pt x="1365303" y="1780001"/>
                  </a:cubicBezTo>
                  <a:cubicBezTo>
                    <a:pt x="1400560" y="1686741"/>
                    <a:pt x="1560921" y="1541165"/>
                    <a:pt x="1631434" y="1541165"/>
                  </a:cubicBezTo>
                  <a:cubicBezTo>
                    <a:pt x="1701947" y="1541165"/>
                    <a:pt x="1711046" y="1754980"/>
                    <a:pt x="1788383" y="1780001"/>
                  </a:cubicBezTo>
                  <a:cubicBezTo>
                    <a:pt x="1865720" y="1805022"/>
                    <a:pt x="1988551" y="1658308"/>
                    <a:pt x="2095458" y="1691290"/>
                  </a:cubicBezTo>
                  <a:cubicBezTo>
                    <a:pt x="2202366" y="1724272"/>
                    <a:pt x="2303586" y="1948323"/>
                    <a:pt x="2429828" y="1977893"/>
                  </a:cubicBezTo>
                  <a:cubicBezTo>
                    <a:pt x="2556070" y="2007463"/>
                    <a:pt x="2733491" y="1835729"/>
                    <a:pt x="2852909" y="1868711"/>
                  </a:cubicBezTo>
                  <a:cubicBezTo>
                    <a:pt x="2972327" y="1901693"/>
                    <a:pt x="3041703" y="2130293"/>
                    <a:pt x="3146336" y="2175786"/>
                  </a:cubicBezTo>
                  <a:cubicBezTo>
                    <a:pt x="3250969" y="2221279"/>
                    <a:pt x="3446587" y="2088212"/>
                    <a:pt x="3480706" y="2141666"/>
                  </a:cubicBezTo>
                  <a:cubicBezTo>
                    <a:pt x="3514825" y="2195120"/>
                    <a:pt x="3307834" y="2433956"/>
                    <a:pt x="3351052" y="2496508"/>
                  </a:cubicBezTo>
                  <a:cubicBezTo>
                    <a:pt x="3394270" y="2559060"/>
                    <a:pt x="3629694" y="2573846"/>
                    <a:pt x="3740013" y="2516980"/>
                  </a:cubicBezTo>
                  <a:cubicBezTo>
                    <a:pt x="3850332" y="2460114"/>
                    <a:pt x="3908335" y="2216729"/>
                    <a:pt x="4012968" y="2155314"/>
                  </a:cubicBezTo>
                  <a:cubicBezTo>
                    <a:pt x="4117601" y="2093899"/>
                    <a:pt x="4240431" y="2133705"/>
                    <a:pt x="4367810" y="2148490"/>
                  </a:cubicBezTo>
                  <a:cubicBezTo>
                    <a:pt x="4495189" y="2163275"/>
                    <a:pt x="4652139" y="2190571"/>
                    <a:pt x="4777243" y="2244025"/>
                  </a:cubicBezTo>
                  <a:cubicBezTo>
                    <a:pt x="4902347" y="2297479"/>
                    <a:pt x="5022903" y="2389601"/>
                    <a:pt x="5118437" y="2469213"/>
                  </a:cubicBezTo>
                  <a:cubicBezTo>
                    <a:pt x="5213971" y="2548825"/>
                    <a:pt x="5324291" y="2612514"/>
                    <a:pt x="5350449" y="2721696"/>
                  </a:cubicBezTo>
                  <a:cubicBezTo>
                    <a:pt x="5376607" y="2830878"/>
                    <a:pt x="5268562" y="2996926"/>
                    <a:pt x="5275386" y="3124305"/>
                  </a:cubicBezTo>
                  <a:cubicBezTo>
                    <a:pt x="5282210" y="3251684"/>
                    <a:pt x="5332252" y="3456401"/>
                    <a:pt x="5391392" y="3485971"/>
                  </a:cubicBezTo>
                  <a:cubicBezTo>
                    <a:pt x="5450532" y="3515541"/>
                    <a:pt x="5529007" y="3306275"/>
                    <a:pt x="5630228" y="3301726"/>
                  </a:cubicBezTo>
                  <a:cubicBezTo>
                    <a:pt x="5731449" y="3297177"/>
                    <a:pt x="5991894" y="3396123"/>
                    <a:pt x="5998718" y="3458675"/>
                  </a:cubicBezTo>
                  <a:cubicBezTo>
                    <a:pt x="6005542" y="3521227"/>
                    <a:pt x="5676858" y="3596291"/>
                    <a:pt x="5671171" y="3677040"/>
                  </a:cubicBezTo>
                  <a:cubicBezTo>
                    <a:pt x="5665484" y="3757789"/>
                    <a:pt x="5987344" y="3890855"/>
                    <a:pt x="5964598" y="3943171"/>
                  </a:cubicBezTo>
                  <a:cubicBezTo>
                    <a:pt x="5941852" y="3995487"/>
                    <a:pt x="5676858" y="3949995"/>
                    <a:pt x="5534694" y="3990938"/>
                  </a:cubicBezTo>
                  <a:cubicBezTo>
                    <a:pt x="5392530" y="4031881"/>
                    <a:pt x="5199186" y="4092159"/>
                    <a:pt x="5111613" y="4188831"/>
                  </a:cubicBezTo>
                  <a:cubicBezTo>
                    <a:pt x="5024040" y="4285503"/>
                    <a:pt x="5091142" y="4514102"/>
                    <a:pt x="5009255" y="4570968"/>
                  </a:cubicBezTo>
                  <a:cubicBezTo>
                    <a:pt x="4927368" y="4627834"/>
                    <a:pt x="4662375" y="4614186"/>
                    <a:pt x="4620294" y="4530025"/>
                  </a:cubicBezTo>
                  <a:cubicBezTo>
                    <a:pt x="4578213" y="4445864"/>
                    <a:pt x="4705592" y="4229774"/>
                    <a:pt x="4756771" y="4066001"/>
                  </a:cubicBezTo>
                  <a:cubicBezTo>
                    <a:pt x="4807950" y="3902228"/>
                    <a:pt x="4966037" y="3656568"/>
                    <a:pt x="4927368" y="3547386"/>
                  </a:cubicBezTo>
                  <a:cubicBezTo>
                    <a:pt x="4888699" y="3438204"/>
                    <a:pt x="4621430" y="3412045"/>
                    <a:pt x="4524759" y="3410908"/>
                  </a:cubicBezTo>
                  <a:cubicBezTo>
                    <a:pt x="4428088" y="3409771"/>
                    <a:pt x="4403067" y="3572407"/>
                    <a:pt x="4347339" y="3540562"/>
                  </a:cubicBezTo>
                  <a:cubicBezTo>
                    <a:pt x="4291611" y="3508717"/>
                    <a:pt x="4256353" y="3297177"/>
                    <a:pt x="4190389" y="3219840"/>
                  </a:cubicBezTo>
                  <a:cubicBezTo>
                    <a:pt x="4124425" y="3142503"/>
                    <a:pt x="4034578" y="3073126"/>
                    <a:pt x="3951554" y="3076538"/>
                  </a:cubicBezTo>
                  <a:cubicBezTo>
                    <a:pt x="3868530" y="3079950"/>
                    <a:pt x="3791192" y="3136816"/>
                    <a:pt x="3692246" y="3240311"/>
                  </a:cubicBezTo>
                  <a:cubicBezTo>
                    <a:pt x="3593300" y="3343806"/>
                    <a:pt x="3348778" y="3598565"/>
                    <a:pt x="3357876" y="3697511"/>
                  </a:cubicBezTo>
                  <a:cubicBezTo>
                    <a:pt x="3366975" y="3796457"/>
                    <a:pt x="3677461" y="3748691"/>
                    <a:pt x="3746837" y="3833989"/>
                  </a:cubicBezTo>
                  <a:cubicBezTo>
                    <a:pt x="3816213" y="3919287"/>
                    <a:pt x="3821900" y="4116042"/>
                    <a:pt x="3774133" y="4209302"/>
                  </a:cubicBezTo>
                  <a:cubicBezTo>
                    <a:pt x="3726366" y="4302562"/>
                    <a:pt x="3517100" y="4305974"/>
                    <a:pt x="3460234" y="4393547"/>
                  </a:cubicBezTo>
                  <a:cubicBezTo>
                    <a:pt x="3403368" y="4481120"/>
                    <a:pt x="3391996" y="4652855"/>
                    <a:pt x="3432939" y="4734741"/>
                  </a:cubicBezTo>
                  <a:cubicBezTo>
                    <a:pt x="3473882" y="4816627"/>
                    <a:pt x="3672912" y="4789332"/>
                    <a:pt x="3705894" y="4884866"/>
                  </a:cubicBezTo>
                  <a:cubicBezTo>
                    <a:pt x="3738876" y="4980400"/>
                    <a:pt x="3644479" y="5170332"/>
                    <a:pt x="3630831" y="5307947"/>
                  </a:cubicBezTo>
                  <a:cubicBezTo>
                    <a:pt x="3617183" y="5445562"/>
                    <a:pt x="3569416" y="5629807"/>
                    <a:pt x="3624007" y="5710556"/>
                  </a:cubicBezTo>
                  <a:cubicBezTo>
                    <a:pt x="3678598" y="5791305"/>
                    <a:pt x="3849195" y="5740127"/>
                    <a:pt x="3958377" y="5792443"/>
                  </a:cubicBezTo>
                  <a:cubicBezTo>
                    <a:pt x="4067559" y="5844759"/>
                    <a:pt x="4242706" y="5918684"/>
                    <a:pt x="4279100" y="6024454"/>
                  </a:cubicBezTo>
                  <a:cubicBezTo>
                    <a:pt x="4315494" y="6130224"/>
                    <a:pt x="4146035" y="6315606"/>
                    <a:pt x="4176742" y="6427063"/>
                  </a:cubicBezTo>
                  <a:cubicBezTo>
                    <a:pt x="4207450" y="6538520"/>
                    <a:pt x="4381459" y="6682959"/>
                    <a:pt x="4463345" y="6693195"/>
                  </a:cubicBezTo>
                  <a:cubicBezTo>
                    <a:pt x="4545232" y="6703431"/>
                    <a:pt x="4594136" y="6572639"/>
                    <a:pt x="4668061" y="6488478"/>
                  </a:cubicBezTo>
                  <a:cubicBezTo>
                    <a:pt x="4741986" y="6404317"/>
                    <a:pt x="4875052" y="6328117"/>
                    <a:pt x="4906897" y="6188228"/>
                  </a:cubicBezTo>
                  <a:cubicBezTo>
                    <a:pt x="4938742" y="6048339"/>
                    <a:pt x="4922820" y="5785619"/>
                    <a:pt x="4859130" y="5649141"/>
                  </a:cubicBezTo>
                  <a:cubicBezTo>
                    <a:pt x="4795440" y="5512663"/>
                    <a:pt x="4569114" y="5458072"/>
                    <a:pt x="4524759" y="5369362"/>
                  </a:cubicBezTo>
                  <a:cubicBezTo>
                    <a:pt x="4480404" y="5280652"/>
                    <a:pt x="4504288" y="5163508"/>
                    <a:pt x="4592998" y="5116878"/>
                  </a:cubicBezTo>
                  <a:cubicBezTo>
                    <a:pt x="4681708" y="5070248"/>
                    <a:pt x="4910309" y="5113466"/>
                    <a:pt x="5057022" y="5089583"/>
                  </a:cubicBezTo>
                  <a:cubicBezTo>
                    <a:pt x="5203735" y="5065700"/>
                    <a:pt x="5359548" y="5021344"/>
                    <a:pt x="5473279" y="4973577"/>
                  </a:cubicBezTo>
                  <a:cubicBezTo>
                    <a:pt x="5587010" y="4925810"/>
                    <a:pt x="5637052" y="4810941"/>
                    <a:pt x="5739410" y="4802980"/>
                  </a:cubicBezTo>
                  <a:cubicBezTo>
                    <a:pt x="5841768" y="4795019"/>
                    <a:pt x="6064682" y="4850747"/>
                    <a:pt x="6087428" y="4925810"/>
                  </a:cubicBezTo>
                  <a:cubicBezTo>
                    <a:pt x="6110174" y="5000873"/>
                    <a:pt x="5887261" y="5146449"/>
                    <a:pt x="5875888" y="5253356"/>
                  </a:cubicBezTo>
                  <a:cubicBezTo>
                    <a:pt x="5864515" y="5360263"/>
                    <a:pt x="6036249" y="5477406"/>
                    <a:pt x="6019189" y="5567254"/>
                  </a:cubicBezTo>
                  <a:cubicBezTo>
                    <a:pt x="6002129" y="5657102"/>
                    <a:pt x="5787178" y="5707145"/>
                    <a:pt x="5773530" y="5792443"/>
                  </a:cubicBezTo>
                  <a:cubicBezTo>
                    <a:pt x="5759882" y="5877742"/>
                    <a:pt x="5978246" y="6018768"/>
                    <a:pt x="5937303" y="6079045"/>
                  </a:cubicBezTo>
                  <a:cubicBezTo>
                    <a:pt x="5896360" y="6139322"/>
                    <a:pt x="5629091" y="6099517"/>
                    <a:pt x="5527870" y="6154108"/>
                  </a:cubicBezTo>
                  <a:cubicBezTo>
                    <a:pt x="5426649" y="6208699"/>
                    <a:pt x="5331114" y="6321294"/>
                    <a:pt x="5329977" y="6406592"/>
                  </a:cubicBezTo>
                  <a:cubicBezTo>
                    <a:pt x="5328840" y="6491890"/>
                    <a:pt x="5428924" y="6622681"/>
                    <a:pt x="5521046" y="6665899"/>
                  </a:cubicBezTo>
                  <a:cubicBezTo>
                    <a:pt x="5613168" y="6709117"/>
                    <a:pt x="5764431" y="6645427"/>
                    <a:pt x="5882712" y="6665899"/>
                  </a:cubicBezTo>
                  <a:cubicBezTo>
                    <a:pt x="6000993" y="6686371"/>
                    <a:pt x="6106763" y="6777356"/>
                    <a:pt x="6230730" y="6788729"/>
                  </a:cubicBezTo>
                  <a:cubicBezTo>
                    <a:pt x="6354697" y="6800102"/>
                    <a:pt x="6502548" y="6721628"/>
                    <a:pt x="6626515" y="6734138"/>
                  </a:cubicBezTo>
                  <a:cubicBezTo>
                    <a:pt x="6750482" y="6746648"/>
                    <a:pt x="6856253" y="6843320"/>
                    <a:pt x="6974533" y="6863792"/>
                  </a:cubicBezTo>
                  <a:cubicBezTo>
                    <a:pt x="7092813" y="6884264"/>
                    <a:pt x="7215643" y="6864929"/>
                    <a:pt x="7336198" y="6856968"/>
                  </a:cubicBezTo>
                  <a:cubicBezTo>
                    <a:pt x="7456753" y="6849007"/>
                    <a:pt x="7627351" y="6874028"/>
                    <a:pt x="7697864" y="6816025"/>
                  </a:cubicBezTo>
                  <a:cubicBezTo>
                    <a:pt x="7768377" y="6758022"/>
                    <a:pt x="7693315" y="6579463"/>
                    <a:pt x="7759279" y="6508950"/>
                  </a:cubicBezTo>
                  <a:cubicBezTo>
                    <a:pt x="7825243" y="6438437"/>
                    <a:pt x="8048157" y="6461183"/>
                    <a:pt x="8093649" y="6392944"/>
                  </a:cubicBezTo>
                  <a:cubicBezTo>
                    <a:pt x="8139141" y="6324705"/>
                    <a:pt x="7968545" y="6149559"/>
                    <a:pt x="8032234" y="6099517"/>
                  </a:cubicBezTo>
                  <a:cubicBezTo>
                    <a:pt x="8095924" y="6049475"/>
                    <a:pt x="8393899" y="6135911"/>
                    <a:pt x="8475786" y="6092693"/>
                  </a:cubicBezTo>
                  <a:cubicBezTo>
                    <a:pt x="8557673" y="6049475"/>
                    <a:pt x="8514456" y="5960765"/>
                    <a:pt x="8523554" y="5840210"/>
                  </a:cubicBezTo>
                  <a:cubicBezTo>
                    <a:pt x="8532653" y="5719655"/>
                    <a:pt x="8525828" y="5525174"/>
                    <a:pt x="8530377" y="5369362"/>
                  </a:cubicBezTo>
                  <a:cubicBezTo>
                    <a:pt x="8534926" y="5213550"/>
                    <a:pt x="8545162" y="5042953"/>
                    <a:pt x="8550849" y="4905338"/>
                  </a:cubicBezTo>
                  <a:cubicBezTo>
                    <a:pt x="8556536" y="4767723"/>
                    <a:pt x="8496258" y="4614186"/>
                    <a:pt x="8564497" y="4543672"/>
                  </a:cubicBezTo>
                  <a:cubicBezTo>
                    <a:pt x="8632736" y="4473159"/>
                    <a:pt x="8862473" y="4558457"/>
                    <a:pt x="8960282" y="4482257"/>
                  </a:cubicBezTo>
                  <a:cubicBezTo>
                    <a:pt x="9058091" y="4406057"/>
                    <a:pt x="9121781" y="4209302"/>
                    <a:pt x="9151351" y="4086472"/>
                  </a:cubicBezTo>
                  <a:cubicBezTo>
                    <a:pt x="9180921" y="3963642"/>
                    <a:pt x="9193432" y="3801006"/>
                    <a:pt x="9137703" y="3745278"/>
                  </a:cubicBezTo>
                  <a:cubicBezTo>
                    <a:pt x="9081975" y="3689550"/>
                    <a:pt x="8925025" y="3760063"/>
                    <a:pt x="8816980" y="3752102"/>
                  </a:cubicBezTo>
                  <a:cubicBezTo>
                    <a:pt x="8708935" y="3744141"/>
                    <a:pt x="8574733" y="3662254"/>
                    <a:pt x="8489434" y="3697511"/>
                  </a:cubicBezTo>
                  <a:cubicBezTo>
                    <a:pt x="8404136" y="3732768"/>
                    <a:pt x="8383664" y="3939759"/>
                    <a:pt x="8305189" y="3963643"/>
                  </a:cubicBezTo>
                  <a:cubicBezTo>
                    <a:pt x="8226714" y="3987527"/>
                    <a:pt x="8060666" y="3911326"/>
                    <a:pt x="8018586" y="3840813"/>
                  </a:cubicBezTo>
                  <a:cubicBezTo>
                    <a:pt x="7976506" y="3770300"/>
                    <a:pt x="8122082" y="3622449"/>
                    <a:pt x="8052706" y="3540562"/>
                  </a:cubicBezTo>
                  <a:cubicBezTo>
                    <a:pt x="7983330" y="3458675"/>
                    <a:pt x="7742220" y="3377926"/>
                    <a:pt x="7602330" y="3349493"/>
                  </a:cubicBezTo>
                  <a:cubicBezTo>
                    <a:pt x="7462440" y="3321060"/>
                    <a:pt x="7332786" y="3327884"/>
                    <a:pt x="7213368" y="3369965"/>
                  </a:cubicBezTo>
                  <a:cubicBezTo>
                    <a:pt x="7093950" y="3412046"/>
                    <a:pt x="6955198" y="3624723"/>
                    <a:pt x="6885822" y="3601977"/>
                  </a:cubicBezTo>
                  <a:cubicBezTo>
                    <a:pt x="6816446" y="3579231"/>
                    <a:pt x="6832369" y="3356317"/>
                    <a:pt x="6797112" y="3233487"/>
                  </a:cubicBezTo>
                  <a:cubicBezTo>
                    <a:pt x="6761855" y="3110657"/>
                    <a:pt x="6759580" y="2897980"/>
                    <a:pt x="6674282" y="2864998"/>
                  </a:cubicBezTo>
                  <a:cubicBezTo>
                    <a:pt x="6588984" y="2832016"/>
                    <a:pt x="6355834" y="3057204"/>
                    <a:pt x="6285321" y="3035595"/>
                  </a:cubicBezTo>
                  <a:cubicBezTo>
                    <a:pt x="6214808" y="3013986"/>
                    <a:pt x="6217082" y="2838839"/>
                    <a:pt x="6251201" y="2735344"/>
                  </a:cubicBezTo>
                  <a:cubicBezTo>
                    <a:pt x="6285320" y="2631849"/>
                    <a:pt x="6518470" y="2509019"/>
                    <a:pt x="6490037" y="2414622"/>
                  </a:cubicBezTo>
                  <a:cubicBezTo>
                    <a:pt x="6461604" y="2320225"/>
                    <a:pt x="6145431" y="2248574"/>
                    <a:pt x="6080604" y="2168962"/>
                  </a:cubicBezTo>
                  <a:cubicBezTo>
                    <a:pt x="6015777" y="2089350"/>
                    <a:pt x="6054446" y="1963108"/>
                    <a:pt x="6101076" y="1936950"/>
                  </a:cubicBezTo>
                  <a:cubicBezTo>
                    <a:pt x="6147706" y="1910792"/>
                    <a:pt x="6253475" y="1972207"/>
                    <a:pt x="6360383" y="2012013"/>
                  </a:cubicBezTo>
                  <a:cubicBezTo>
                    <a:pt x="6467291" y="2051819"/>
                    <a:pt x="6606043" y="2139392"/>
                    <a:pt x="6742521" y="2175786"/>
                  </a:cubicBezTo>
                  <a:cubicBezTo>
                    <a:pt x="6878999" y="2212180"/>
                    <a:pt x="7070067" y="2183747"/>
                    <a:pt x="7179249" y="2230377"/>
                  </a:cubicBezTo>
                  <a:cubicBezTo>
                    <a:pt x="7288431" y="2277007"/>
                    <a:pt x="7296392" y="2425995"/>
                    <a:pt x="7397613" y="2455565"/>
                  </a:cubicBezTo>
                  <a:cubicBezTo>
                    <a:pt x="7498834" y="2485135"/>
                    <a:pt x="7708099" y="2478312"/>
                    <a:pt x="7786574" y="2407798"/>
                  </a:cubicBezTo>
                  <a:cubicBezTo>
                    <a:pt x="7865049" y="2337284"/>
                    <a:pt x="7832067" y="2139392"/>
                    <a:pt x="7868461" y="2032484"/>
                  </a:cubicBezTo>
                  <a:cubicBezTo>
                    <a:pt x="7904855" y="1925576"/>
                    <a:pt x="8002664" y="1865299"/>
                    <a:pt x="8004939" y="1766353"/>
                  </a:cubicBezTo>
                  <a:cubicBezTo>
                    <a:pt x="8007214" y="1667407"/>
                    <a:pt x="7932151" y="1545714"/>
                    <a:pt x="7882109" y="1438807"/>
                  </a:cubicBezTo>
                  <a:cubicBezTo>
                    <a:pt x="7832067" y="1331900"/>
                    <a:pt x="7704688" y="1211344"/>
                    <a:pt x="7704688" y="1124908"/>
                  </a:cubicBezTo>
                  <a:cubicBezTo>
                    <a:pt x="7704688" y="1038472"/>
                    <a:pt x="7794536" y="955449"/>
                    <a:pt x="7882109" y="920192"/>
                  </a:cubicBezTo>
                  <a:cubicBezTo>
                    <a:pt x="7969682" y="884935"/>
                    <a:pt x="8133455" y="884935"/>
                    <a:pt x="8230127" y="913368"/>
                  </a:cubicBezTo>
                  <a:cubicBezTo>
                    <a:pt x="8326799" y="941801"/>
                    <a:pt x="8383665" y="1096476"/>
                    <a:pt x="8462139" y="1090789"/>
                  </a:cubicBezTo>
                  <a:cubicBezTo>
                    <a:pt x="8540613" y="1085102"/>
                    <a:pt x="8696425" y="971370"/>
                    <a:pt x="8700974" y="879248"/>
                  </a:cubicBezTo>
                  <a:cubicBezTo>
                    <a:pt x="8705523" y="787126"/>
                    <a:pt x="8470100" y="607430"/>
                    <a:pt x="8489434" y="538054"/>
                  </a:cubicBezTo>
                  <a:cubicBezTo>
                    <a:pt x="8508768" y="468678"/>
                    <a:pt x="8744192" y="543741"/>
                    <a:pt x="8816980" y="462992"/>
                  </a:cubicBezTo>
                  <a:cubicBezTo>
                    <a:pt x="8889768" y="382243"/>
                    <a:pt x="8907965" y="127484"/>
                    <a:pt x="8926162" y="53559"/>
                  </a:cubicBezTo>
                  <a:cubicBezTo>
                    <a:pt x="8944359" y="-20366"/>
                    <a:pt x="8935260" y="-463"/>
                    <a:pt x="8926162" y="1944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1BBD173-840B-25E5-75E6-FAFBD3A6C525}"/>
                </a:ext>
              </a:extLst>
            </p:cNvPr>
            <p:cNvSpPr/>
            <p:nvPr/>
          </p:nvSpPr>
          <p:spPr>
            <a:xfrm>
              <a:off x="2152993" y="4128227"/>
              <a:ext cx="1220306" cy="805760"/>
            </a:xfrm>
            <a:prstGeom prst="rect">
              <a:avLst/>
            </a:pr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C3C6607-62D1-D7EB-8C67-A71BD164B019}"/>
              </a:ext>
            </a:extLst>
          </p:cNvPr>
          <p:cNvGrpSpPr/>
          <p:nvPr/>
        </p:nvGrpSpPr>
        <p:grpSpPr>
          <a:xfrm>
            <a:off x="7193928" y="1713649"/>
            <a:ext cx="4905999" cy="965946"/>
            <a:chOff x="7193928" y="1713649"/>
            <a:chExt cx="4905999" cy="96594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6423CDD-9DEF-0ED6-AC02-62968C9863B7}"/>
                </a:ext>
              </a:extLst>
            </p:cNvPr>
            <p:cNvGrpSpPr/>
            <p:nvPr/>
          </p:nvGrpSpPr>
          <p:grpSpPr>
            <a:xfrm>
              <a:off x="7193928" y="1713649"/>
              <a:ext cx="2838573" cy="663444"/>
              <a:chOff x="7300455" y="1744123"/>
              <a:chExt cx="2838573" cy="66344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9E41A1F-A869-8940-9A4C-930C26CD4A7D}"/>
                  </a:ext>
                </a:extLst>
              </p:cNvPr>
              <p:cNvCxnSpPr/>
              <p:nvPr/>
            </p:nvCxnSpPr>
            <p:spPr>
              <a:xfrm>
                <a:off x="7300455" y="1744123"/>
                <a:ext cx="252360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91BB7EA-7A5B-129D-CA0A-67281A879AB4}"/>
                  </a:ext>
                </a:extLst>
              </p:cNvPr>
              <p:cNvCxnSpPr/>
              <p:nvPr/>
            </p:nvCxnSpPr>
            <p:spPr>
              <a:xfrm>
                <a:off x="7328854" y="2407567"/>
                <a:ext cx="252360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F4A3CC08-D9EF-A5F1-0D05-F0F56B374A1D}"/>
                      </a:ext>
                    </a:extLst>
                  </p:cNvPr>
                  <p:cNvSpPr txBox="1"/>
                  <p:nvPr/>
                </p:nvSpPr>
                <p:spPr>
                  <a:xfrm>
                    <a:off x="9970480" y="1915724"/>
                    <a:ext cx="168548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oMath>
                      </m:oMathPara>
                    </a14:m>
                    <a:endParaRPr lang="en-US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F4A3CC08-D9EF-A5F1-0D05-F0F56B374A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70480" y="1915724"/>
                    <a:ext cx="168548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9286" r="-32143" b="-2391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D40C2090-0C48-B1CB-BC6E-2ACDBBB270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4529" y="1744123"/>
                <a:ext cx="0" cy="650681"/>
              </a:xfrm>
              <a:prstGeom prst="straightConnector1">
                <a:avLst/>
              </a:prstGeom>
              <a:ln>
                <a:solidFill>
                  <a:schemeClr val="accent1">
                    <a:lumMod val="50000"/>
                  </a:schemeClr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0C0F0252-042F-6B4C-2C47-0850821897BD}"/>
                    </a:ext>
                  </a:extLst>
                </p:cNvPr>
                <p:cNvSpPr txBox="1"/>
                <p:nvPr/>
              </p:nvSpPr>
              <p:spPr>
                <a:xfrm>
                  <a:off x="10074277" y="1756265"/>
                  <a:ext cx="202565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Finite</a:t>
                  </a: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drainage front width: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</m:oMath>
                  </a14:m>
                  <a:endParaRPr lang="en-US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  <a:p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0C0F0252-042F-6B4C-2C47-0850821897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4277" y="1756265"/>
                  <a:ext cx="2025650" cy="923330"/>
                </a:xfrm>
                <a:prstGeom prst="rect">
                  <a:avLst/>
                </a:prstGeom>
                <a:blipFill>
                  <a:blip r:embed="rId10"/>
                  <a:stretch>
                    <a:fillRect l="-2711" t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54A54E4-1E87-B4A5-820B-1244E02D79DD}"/>
              </a:ext>
            </a:extLst>
          </p:cNvPr>
          <p:cNvGrpSpPr/>
          <p:nvPr/>
        </p:nvGrpSpPr>
        <p:grpSpPr>
          <a:xfrm>
            <a:off x="2658914" y="2895600"/>
            <a:ext cx="4846786" cy="3561281"/>
            <a:chOff x="2658914" y="2895600"/>
            <a:chExt cx="4846786" cy="3561281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E9EE990-4F3E-C5FD-6609-EB60EBEA6499}"/>
                </a:ext>
              </a:extLst>
            </p:cNvPr>
            <p:cNvSpPr/>
            <p:nvPr/>
          </p:nvSpPr>
          <p:spPr>
            <a:xfrm>
              <a:off x="2767381" y="2895600"/>
              <a:ext cx="845769" cy="1974850"/>
            </a:xfrm>
            <a:custGeom>
              <a:avLst/>
              <a:gdLst>
                <a:gd name="connsiteX0" fmla="*/ 845769 w 845769"/>
                <a:gd name="connsiteY0" fmla="*/ 0 h 1974850"/>
                <a:gd name="connsiteX1" fmla="*/ 96469 w 845769"/>
                <a:gd name="connsiteY1" fmla="*/ 730250 h 1974850"/>
                <a:gd name="connsiteX2" fmla="*/ 32969 w 845769"/>
                <a:gd name="connsiteY2" fmla="*/ 1974850 h 197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5769" h="1974850">
                  <a:moveTo>
                    <a:pt x="845769" y="0"/>
                  </a:moveTo>
                  <a:cubicBezTo>
                    <a:pt x="538852" y="200554"/>
                    <a:pt x="231936" y="401108"/>
                    <a:pt x="96469" y="730250"/>
                  </a:cubicBezTo>
                  <a:cubicBezTo>
                    <a:pt x="-38998" y="1059392"/>
                    <a:pt x="-3015" y="1517121"/>
                    <a:pt x="32969" y="197485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F1C3C41-D2B2-DC87-5654-1D0FC407CE1C}"/>
                </a:ext>
              </a:extLst>
            </p:cNvPr>
            <p:cNvSpPr/>
            <p:nvPr/>
          </p:nvSpPr>
          <p:spPr>
            <a:xfrm>
              <a:off x="3816350" y="5911850"/>
              <a:ext cx="3689350" cy="545031"/>
            </a:xfrm>
            <a:custGeom>
              <a:avLst/>
              <a:gdLst>
                <a:gd name="connsiteX0" fmla="*/ 3689350 w 3689350"/>
                <a:gd name="connsiteY0" fmla="*/ 228600 h 545031"/>
                <a:gd name="connsiteX1" fmla="*/ 1911350 w 3689350"/>
                <a:gd name="connsiteY1" fmla="*/ 539750 h 545031"/>
                <a:gd name="connsiteX2" fmla="*/ 0 w 3689350"/>
                <a:gd name="connsiteY2" fmla="*/ 0 h 54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9350" h="545031">
                  <a:moveTo>
                    <a:pt x="3689350" y="228600"/>
                  </a:moveTo>
                  <a:cubicBezTo>
                    <a:pt x="3107796" y="403225"/>
                    <a:pt x="2526242" y="577850"/>
                    <a:pt x="1911350" y="539750"/>
                  </a:cubicBezTo>
                  <a:cubicBezTo>
                    <a:pt x="1296458" y="501650"/>
                    <a:pt x="648229" y="250825"/>
                    <a:pt x="0" y="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0A4EDC3-2EB6-002F-C78C-7A5223889A09}"/>
                </a:ext>
              </a:extLst>
            </p:cNvPr>
            <p:cNvSpPr txBox="1"/>
            <p:nvPr/>
          </p:nvSpPr>
          <p:spPr>
            <a:xfrm>
              <a:off x="2658914" y="5024020"/>
              <a:ext cx="20256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Fingers grow unbounded</a:t>
              </a:r>
            </a:p>
            <a:p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58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42749-0A79-C291-4C2C-C04FEDFEB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>
            <a:extLst>
              <a:ext uri="{FF2B5EF4-FFF2-40B4-BE49-F238E27FC236}">
                <a16:creationId xmlns:a16="http://schemas.microsoft.com/office/drawing/2014/main" id="{C2E334CF-C39C-548B-16D4-29E872BEA175}"/>
              </a:ext>
            </a:extLst>
          </p:cNvPr>
          <p:cNvSpPr txBox="1"/>
          <p:nvPr/>
        </p:nvSpPr>
        <p:spPr>
          <a:xfrm>
            <a:off x="2278391" y="459829"/>
            <a:ext cx="2900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noProof="0" dirty="0"/>
              <a:t>Why is the front width finite?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D7AEA5E-EB0D-6A97-FC0B-E15227102361}"/>
              </a:ext>
            </a:extLst>
          </p:cNvPr>
          <p:cNvGrpSpPr/>
          <p:nvPr/>
        </p:nvGrpSpPr>
        <p:grpSpPr>
          <a:xfrm>
            <a:off x="490354" y="1446027"/>
            <a:ext cx="4075758" cy="4099048"/>
            <a:chOff x="490354" y="1446027"/>
            <a:chExt cx="4075758" cy="409904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32E3E5B-55EF-4C16-BE40-D575171CA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354" y="1446027"/>
              <a:ext cx="4075758" cy="409904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8CABF61-6E6A-1435-48F0-5C0124625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197" y="4631858"/>
              <a:ext cx="787205" cy="787205"/>
            </a:xfrm>
            <a:prstGeom prst="rect">
              <a:avLst/>
            </a:prstGeom>
          </p:spPr>
        </p:pic>
      </p:grp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A66A3285-19D2-FFEF-BB2F-E0836D16CA7B}"/>
              </a:ext>
            </a:extLst>
          </p:cNvPr>
          <p:cNvSpPr/>
          <p:nvPr/>
        </p:nvSpPr>
        <p:spPr>
          <a:xfrm>
            <a:off x="486764" y="3312699"/>
            <a:ext cx="4053391" cy="2187349"/>
          </a:xfrm>
          <a:custGeom>
            <a:avLst/>
            <a:gdLst>
              <a:gd name="connsiteX0" fmla="*/ 13654 w 4053391"/>
              <a:gd name="connsiteY0" fmla="*/ 2187349 h 2187349"/>
              <a:gd name="connsiteX1" fmla="*/ 6 w 4053391"/>
              <a:gd name="connsiteY1" fmla="*/ 877164 h 2187349"/>
              <a:gd name="connsiteX2" fmla="*/ 13654 w 4053391"/>
              <a:gd name="connsiteY2" fmla="*/ 558716 h 2187349"/>
              <a:gd name="connsiteX3" fmla="*/ 86442 w 4053391"/>
              <a:gd name="connsiteY3" fmla="*/ 567814 h 2187349"/>
              <a:gd name="connsiteX4" fmla="*/ 195624 w 4053391"/>
              <a:gd name="connsiteY4" fmla="*/ 590561 h 2187349"/>
              <a:gd name="connsiteX5" fmla="*/ 232018 w 4053391"/>
              <a:gd name="connsiteY5" fmla="*/ 595110 h 2187349"/>
              <a:gd name="connsiteX6" fmla="*/ 232018 w 4053391"/>
              <a:gd name="connsiteY6" fmla="*/ 517773 h 2187349"/>
              <a:gd name="connsiteX7" fmla="*/ 181976 w 4053391"/>
              <a:gd name="connsiteY7" fmla="*/ 440435 h 2187349"/>
              <a:gd name="connsiteX8" fmla="*/ 159230 w 4053391"/>
              <a:gd name="connsiteY8" fmla="*/ 358549 h 2187349"/>
              <a:gd name="connsiteX9" fmla="*/ 181976 w 4053391"/>
              <a:gd name="connsiteY9" fmla="*/ 317605 h 2187349"/>
              <a:gd name="connsiteX10" fmla="*/ 232018 w 4053391"/>
              <a:gd name="connsiteY10" fmla="*/ 303958 h 2187349"/>
              <a:gd name="connsiteX11" fmla="*/ 254764 w 4053391"/>
              <a:gd name="connsiteY11" fmla="*/ 240268 h 2187349"/>
              <a:gd name="connsiteX12" fmla="*/ 250215 w 4053391"/>
              <a:gd name="connsiteY12" fmla="*/ 117438 h 2187349"/>
              <a:gd name="connsiteX13" fmla="*/ 250215 w 4053391"/>
              <a:gd name="connsiteY13" fmla="*/ 21904 h 2187349"/>
              <a:gd name="connsiteX14" fmla="*/ 263863 w 4053391"/>
              <a:gd name="connsiteY14" fmla="*/ 8256 h 2187349"/>
              <a:gd name="connsiteX15" fmla="*/ 323003 w 4053391"/>
              <a:gd name="connsiteY15" fmla="*/ 126537 h 2187349"/>
              <a:gd name="connsiteX16" fmla="*/ 418537 w 4053391"/>
              <a:gd name="connsiteY16" fmla="*/ 285761 h 2187349"/>
              <a:gd name="connsiteX17" fmla="*/ 500424 w 4053391"/>
              <a:gd name="connsiteY17" fmla="*/ 394943 h 2187349"/>
              <a:gd name="connsiteX18" fmla="*/ 536818 w 4053391"/>
              <a:gd name="connsiteY18" fmla="*/ 435886 h 2187349"/>
              <a:gd name="connsiteX19" fmla="*/ 582311 w 4053391"/>
              <a:gd name="connsiteY19" fmla="*/ 422238 h 2187349"/>
              <a:gd name="connsiteX20" fmla="*/ 586860 w 4053391"/>
              <a:gd name="connsiteY20" fmla="*/ 485928 h 2187349"/>
              <a:gd name="connsiteX21" fmla="*/ 545917 w 4053391"/>
              <a:gd name="connsiteY21" fmla="*/ 617856 h 2187349"/>
              <a:gd name="connsiteX22" fmla="*/ 523170 w 4053391"/>
              <a:gd name="connsiteY22" fmla="*/ 658800 h 2187349"/>
              <a:gd name="connsiteX23" fmla="*/ 568663 w 4053391"/>
              <a:gd name="connsiteY23" fmla="*/ 704292 h 2187349"/>
              <a:gd name="connsiteX24" fmla="*/ 659648 w 4053391"/>
              <a:gd name="connsiteY24" fmla="*/ 708841 h 2187349"/>
              <a:gd name="connsiteX25" fmla="*/ 727887 w 4053391"/>
              <a:gd name="connsiteY25" fmla="*/ 695194 h 2187349"/>
              <a:gd name="connsiteX26" fmla="*/ 777929 w 4053391"/>
              <a:gd name="connsiteY26" fmla="*/ 649701 h 2187349"/>
              <a:gd name="connsiteX27" fmla="*/ 850717 w 4053391"/>
              <a:gd name="connsiteY27" fmla="*/ 631504 h 2187349"/>
              <a:gd name="connsiteX28" fmla="*/ 918955 w 4053391"/>
              <a:gd name="connsiteY28" fmla="*/ 617856 h 2187349"/>
              <a:gd name="connsiteX29" fmla="*/ 1019039 w 4053391"/>
              <a:gd name="connsiteY29" fmla="*/ 608758 h 2187349"/>
              <a:gd name="connsiteX30" fmla="*/ 1064532 w 4053391"/>
              <a:gd name="connsiteY30" fmla="*/ 535970 h 2187349"/>
              <a:gd name="connsiteX31" fmla="*/ 1132770 w 4053391"/>
              <a:gd name="connsiteY31" fmla="*/ 449534 h 2187349"/>
              <a:gd name="connsiteX32" fmla="*/ 1164615 w 4053391"/>
              <a:gd name="connsiteY32" fmla="*/ 408591 h 2187349"/>
              <a:gd name="connsiteX33" fmla="*/ 1228305 w 4053391"/>
              <a:gd name="connsiteY33" fmla="*/ 413140 h 2187349"/>
              <a:gd name="connsiteX34" fmla="*/ 1273797 w 4053391"/>
              <a:gd name="connsiteY34" fmla="*/ 440435 h 2187349"/>
              <a:gd name="connsiteX35" fmla="*/ 1291994 w 4053391"/>
              <a:gd name="connsiteY35" fmla="*/ 426788 h 2187349"/>
              <a:gd name="connsiteX36" fmla="*/ 1278346 w 4053391"/>
              <a:gd name="connsiteY36" fmla="*/ 376746 h 2187349"/>
              <a:gd name="connsiteX37" fmla="*/ 1232854 w 4053391"/>
              <a:gd name="connsiteY37" fmla="*/ 281211 h 2187349"/>
              <a:gd name="connsiteX38" fmla="*/ 1169164 w 4053391"/>
              <a:gd name="connsiteY38" fmla="*/ 235719 h 2187349"/>
              <a:gd name="connsiteX39" fmla="*/ 1064532 w 4053391"/>
              <a:gd name="connsiteY39" fmla="*/ 199325 h 2187349"/>
              <a:gd name="connsiteX40" fmla="*/ 1000842 w 4053391"/>
              <a:gd name="connsiteY40" fmla="*/ 158382 h 2187349"/>
              <a:gd name="connsiteX41" fmla="*/ 973546 w 4053391"/>
              <a:gd name="connsiteY41" fmla="*/ 117438 h 2187349"/>
              <a:gd name="connsiteX42" fmla="*/ 1000842 w 4053391"/>
              <a:gd name="connsiteY42" fmla="*/ 81044 h 2187349"/>
              <a:gd name="connsiteX43" fmla="*/ 1082729 w 4053391"/>
              <a:gd name="connsiteY43" fmla="*/ 76495 h 2187349"/>
              <a:gd name="connsiteX44" fmla="*/ 1210108 w 4053391"/>
              <a:gd name="connsiteY44" fmla="*/ 67397 h 2187349"/>
              <a:gd name="connsiteX45" fmla="*/ 1305642 w 4053391"/>
              <a:gd name="connsiteY45" fmla="*/ 71946 h 2187349"/>
              <a:gd name="connsiteX46" fmla="*/ 1392078 w 4053391"/>
              <a:gd name="connsiteY46" fmla="*/ 94692 h 2187349"/>
              <a:gd name="connsiteX47" fmla="*/ 1483063 w 4053391"/>
              <a:gd name="connsiteY47" fmla="*/ 162931 h 2187349"/>
              <a:gd name="connsiteX48" fmla="*/ 1537654 w 4053391"/>
              <a:gd name="connsiteY48" fmla="*/ 231170 h 2187349"/>
              <a:gd name="connsiteX49" fmla="*/ 1587696 w 4053391"/>
              <a:gd name="connsiteY49" fmla="*/ 263014 h 2187349"/>
              <a:gd name="connsiteX50" fmla="*/ 1610442 w 4053391"/>
              <a:gd name="connsiteY50" fmla="*/ 263014 h 2187349"/>
              <a:gd name="connsiteX51" fmla="*/ 1624090 w 4053391"/>
              <a:gd name="connsiteY51" fmla="*/ 294859 h 2187349"/>
              <a:gd name="connsiteX52" fmla="*/ 1624090 w 4053391"/>
              <a:gd name="connsiteY52" fmla="*/ 354000 h 2187349"/>
              <a:gd name="connsiteX53" fmla="*/ 1614991 w 4053391"/>
              <a:gd name="connsiteY53" fmla="*/ 399492 h 2187349"/>
              <a:gd name="connsiteX54" fmla="*/ 1633188 w 4053391"/>
              <a:gd name="connsiteY54" fmla="*/ 458632 h 2187349"/>
              <a:gd name="connsiteX55" fmla="*/ 1705976 w 4053391"/>
              <a:gd name="connsiteY55" fmla="*/ 517773 h 2187349"/>
              <a:gd name="connsiteX56" fmla="*/ 1769666 w 4053391"/>
              <a:gd name="connsiteY56" fmla="*/ 576913 h 2187349"/>
              <a:gd name="connsiteX57" fmla="*/ 1801511 w 4053391"/>
              <a:gd name="connsiteY57" fmla="*/ 626955 h 2187349"/>
              <a:gd name="connsiteX58" fmla="*/ 1792412 w 4053391"/>
              <a:gd name="connsiteY58" fmla="*/ 699743 h 2187349"/>
              <a:gd name="connsiteX59" fmla="*/ 1783314 w 4053391"/>
              <a:gd name="connsiteY59" fmla="*/ 736137 h 2187349"/>
              <a:gd name="connsiteX60" fmla="*/ 1819708 w 4053391"/>
              <a:gd name="connsiteY60" fmla="*/ 772531 h 2187349"/>
              <a:gd name="connsiteX61" fmla="*/ 1919791 w 4053391"/>
              <a:gd name="connsiteY61" fmla="*/ 758883 h 2187349"/>
              <a:gd name="connsiteX62" fmla="*/ 1933439 w 4053391"/>
              <a:gd name="connsiteY62" fmla="*/ 713391 h 2187349"/>
              <a:gd name="connsiteX63" fmla="*/ 1928890 w 4053391"/>
              <a:gd name="connsiteY63" fmla="*/ 636053 h 2187349"/>
              <a:gd name="connsiteX64" fmla="*/ 1928890 w 4053391"/>
              <a:gd name="connsiteY64" fmla="*/ 590561 h 2187349"/>
              <a:gd name="connsiteX65" fmla="*/ 1965284 w 4053391"/>
              <a:gd name="connsiteY65" fmla="*/ 563265 h 2187349"/>
              <a:gd name="connsiteX66" fmla="*/ 2015326 w 4053391"/>
              <a:gd name="connsiteY66" fmla="*/ 540519 h 2187349"/>
              <a:gd name="connsiteX67" fmla="*/ 2051720 w 4053391"/>
              <a:gd name="connsiteY67" fmla="*/ 526871 h 2187349"/>
              <a:gd name="connsiteX68" fmla="*/ 2038072 w 4053391"/>
              <a:gd name="connsiteY68" fmla="*/ 472280 h 2187349"/>
              <a:gd name="connsiteX69" fmla="*/ 1992579 w 4053391"/>
              <a:gd name="connsiteY69" fmla="*/ 385844 h 2187349"/>
              <a:gd name="connsiteX70" fmla="*/ 1969833 w 4053391"/>
              <a:gd name="connsiteY70" fmla="*/ 344901 h 2187349"/>
              <a:gd name="connsiteX71" fmla="*/ 1978932 w 4053391"/>
              <a:gd name="connsiteY71" fmla="*/ 285761 h 2187349"/>
              <a:gd name="connsiteX72" fmla="*/ 2028973 w 4053391"/>
              <a:gd name="connsiteY72" fmla="*/ 199325 h 2187349"/>
              <a:gd name="connsiteX73" fmla="*/ 2042621 w 4053391"/>
              <a:gd name="connsiteY73" fmla="*/ 131086 h 2187349"/>
              <a:gd name="connsiteX74" fmla="*/ 2088114 w 4053391"/>
              <a:gd name="connsiteY74" fmla="*/ 90143 h 2187349"/>
              <a:gd name="connsiteX75" fmla="*/ 2129057 w 4053391"/>
              <a:gd name="connsiteY75" fmla="*/ 85594 h 2187349"/>
              <a:gd name="connsiteX76" fmla="*/ 2179099 w 4053391"/>
              <a:gd name="connsiteY76" fmla="*/ 126537 h 2187349"/>
              <a:gd name="connsiteX77" fmla="*/ 2192746 w 4053391"/>
              <a:gd name="connsiteY77" fmla="*/ 162931 h 2187349"/>
              <a:gd name="connsiteX78" fmla="*/ 2147254 w 4053391"/>
              <a:gd name="connsiteY78" fmla="*/ 194776 h 2187349"/>
              <a:gd name="connsiteX79" fmla="*/ 2097212 w 4053391"/>
              <a:gd name="connsiteY79" fmla="*/ 222071 h 2187349"/>
              <a:gd name="connsiteX80" fmla="*/ 2142705 w 4053391"/>
              <a:gd name="connsiteY80" fmla="*/ 285761 h 2187349"/>
              <a:gd name="connsiteX81" fmla="*/ 2201845 w 4053391"/>
              <a:gd name="connsiteY81" fmla="*/ 317605 h 2187349"/>
              <a:gd name="connsiteX82" fmla="*/ 2247337 w 4053391"/>
              <a:gd name="connsiteY82" fmla="*/ 322155 h 2187349"/>
              <a:gd name="connsiteX83" fmla="*/ 2311027 w 4053391"/>
              <a:gd name="connsiteY83" fmla="*/ 322155 h 2187349"/>
              <a:gd name="connsiteX84" fmla="*/ 2365618 w 4053391"/>
              <a:gd name="connsiteY84" fmla="*/ 331253 h 2187349"/>
              <a:gd name="connsiteX85" fmla="*/ 2415660 w 4053391"/>
              <a:gd name="connsiteY85" fmla="*/ 354000 h 2187349"/>
              <a:gd name="connsiteX86" fmla="*/ 2461152 w 4053391"/>
              <a:gd name="connsiteY86" fmla="*/ 454083 h 2187349"/>
              <a:gd name="connsiteX87" fmla="*/ 2529391 w 4053391"/>
              <a:gd name="connsiteY87" fmla="*/ 499576 h 2187349"/>
              <a:gd name="connsiteX88" fmla="*/ 2620376 w 4053391"/>
              <a:gd name="connsiteY88" fmla="*/ 531420 h 2187349"/>
              <a:gd name="connsiteX89" fmla="*/ 2697714 w 4053391"/>
              <a:gd name="connsiteY89" fmla="*/ 531420 h 2187349"/>
              <a:gd name="connsiteX90" fmla="*/ 2725009 w 4053391"/>
              <a:gd name="connsiteY90" fmla="*/ 517773 h 2187349"/>
              <a:gd name="connsiteX91" fmla="*/ 2725009 w 4053391"/>
              <a:gd name="connsiteY91" fmla="*/ 435886 h 2187349"/>
              <a:gd name="connsiteX92" fmla="*/ 2729558 w 4053391"/>
              <a:gd name="connsiteY92" fmla="*/ 372197 h 2187349"/>
              <a:gd name="connsiteX93" fmla="*/ 2770502 w 4053391"/>
              <a:gd name="connsiteY93" fmla="*/ 308507 h 2187349"/>
              <a:gd name="connsiteX94" fmla="*/ 2811445 w 4053391"/>
              <a:gd name="connsiteY94" fmla="*/ 290310 h 2187349"/>
              <a:gd name="connsiteX95" fmla="*/ 2829642 w 4053391"/>
              <a:gd name="connsiteY95" fmla="*/ 272113 h 2187349"/>
              <a:gd name="connsiteX96" fmla="*/ 2834191 w 4053391"/>
              <a:gd name="connsiteY96" fmla="*/ 340352 h 2187349"/>
              <a:gd name="connsiteX97" fmla="*/ 2829642 w 4053391"/>
              <a:gd name="connsiteY97" fmla="*/ 476829 h 2187349"/>
              <a:gd name="connsiteX98" fmla="*/ 2797797 w 4053391"/>
              <a:gd name="connsiteY98" fmla="*/ 572364 h 2187349"/>
              <a:gd name="connsiteX99" fmla="*/ 2802346 w 4053391"/>
              <a:gd name="connsiteY99" fmla="*/ 640602 h 2187349"/>
              <a:gd name="connsiteX100" fmla="*/ 2847839 w 4053391"/>
              <a:gd name="connsiteY100" fmla="*/ 672447 h 2187349"/>
              <a:gd name="connsiteX101" fmla="*/ 2893332 w 4053391"/>
              <a:gd name="connsiteY101" fmla="*/ 654250 h 2187349"/>
              <a:gd name="connsiteX102" fmla="*/ 2902430 w 4053391"/>
              <a:gd name="connsiteY102" fmla="*/ 617856 h 2187349"/>
              <a:gd name="connsiteX103" fmla="*/ 2952472 w 4053391"/>
              <a:gd name="connsiteY103" fmla="*/ 608758 h 2187349"/>
              <a:gd name="connsiteX104" fmla="*/ 3016161 w 4053391"/>
              <a:gd name="connsiteY104" fmla="*/ 613307 h 2187349"/>
              <a:gd name="connsiteX105" fmla="*/ 3034358 w 4053391"/>
              <a:gd name="connsiteY105" fmla="*/ 604208 h 2187349"/>
              <a:gd name="connsiteX106" fmla="*/ 3052555 w 4053391"/>
              <a:gd name="connsiteY106" fmla="*/ 581462 h 2187349"/>
              <a:gd name="connsiteX107" fmla="*/ 3061654 w 4053391"/>
              <a:gd name="connsiteY107" fmla="*/ 554167 h 2187349"/>
              <a:gd name="connsiteX108" fmla="*/ 3116245 w 4053391"/>
              <a:gd name="connsiteY108" fmla="*/ 572364 h 2187349"/>
              <a:gd name="connsiteX109" fmla="*/ 3125343 w 4053391"/>
              <a:gd name="connsiteY109" fmla="*/ 613307 h 2187349"/>
              <a:gd name="connsiteX110" fmla="*/ 3075302 w 4053391"/>
              <a:gd name="connsiteY110" fmla="*/ 686095 h 2187349"/>
              <a:gd name="connsiteX111" fmla="*/ 3007063 w 4053391"/>
              <a:gd name="connsiteY111" fmla="*/ 763432 h 2187349"/>
              <a:gd name="connsiteX112" fmla="*/ 3029809 w 4053391"/>
              <a:gd name="connsiteY112" fmla="*/ 799826 h 2187349"/>
              <a:gd name="connsiteX113" fmla="*/ 3093499 w 4053391"/>
              <a:gd name="connsiteY113" fmla="*/ 808925 h 2187349"/>
              <a:gd name="connsiteX114" fmla="*/ 3152639 w 4053391"/>
              <a:gd name="connsiteY114" fmla="*/ 831671 h 2187349"/>
              <a:gd name="connsiteX115" fmla="*/ 3161737 w 4053391"/>
              <a:gd name="connsiteY115" fmla="*/ 927205 h 2187349"/>
              <a:gd name="connsiteX116" fmla="*/ 3170836 w 4053391"/>
              <a:gd name="connsiteY116" fmla="*/ 986346 h 2187349"/>
              <a:gd name="connsiteX117" fmla="*/ 3229976 w 4053391"/>
              <a:gd name="connsiteY117" fmla="*/ 990895 h 2187349"/>
              <a:gd name="connsiteX118" fmla="*/ 3298215 w 4053391"/>
              <a:gd name="connsiteY118" fmla="*/ 968149 h 2187349"/>
              <a:gd name="connsiteX119" fmla="*/ 3298215 w 4053391"/>
              <a:gd name="connsiteY119" fmla="*/ 904459 h 2187349"/>
              <a:gd name="connsiteX120" fmla="*/ 3284567 w 4053391"/>
              <a:gd name="connsiteY120" fmla="*/ 808925 h 2187349"/>
              <a:gd name="connsiteX121" fmla="*/ 3275469 w 4053391"/>
              <a:gd name="connsiteY121" fmla="*/ 745235 h 2187349"/>
              <a:gd name="connsiteX122" fmla="*/ 3311863 w 4053391"/>
              <a:gd name="connsiteY122" fmla="*/ 708841 h 2187349"/>
              <a:gd name="connsiteX123" fmla="*/ 3380102 w 4053391"/>
              <a:gd name="connsiteY123" fmla="*/ 667898 h 2187349"/>
              <a:gd name="connsiteX124" fmla="*/ 3416496 w 4053391"/>
              <a:gd name="connsiteY124" fmla="*/ 654250 h 2187349"/>
              <a:gd name="connsiteX125" fmla="*/ 3398299 w 4053391"/>
              <a:gd name="connsiteY125" fmla="*/ 590561 h 2187349"/>
              <a:gd name="connsiteX126" fmla="*/ 3320961 w 4053391"/>
              <a:gd name="connsiteY126" fmla="*/ 490477 h 2187349"/>
              <a:gd name="connsiteX127" fmla="*/ 3270920 w 4053391"/>
              <a:gd name="connsiteY127" fmla="*/ 422238 h 2187349"/>
              <a:gd name="connsiteX128" fmla="*/ 3275469 w 4053391"/>
              <a:gd name="connsiteY128" fmla="*/ 399492 h 2187349"/>
              <a:gd name="connsiteX129" fmla="*/ 3380102 w 4053391"/>
              <a:gd name="connsiteY129" fmla="*/ 417689 h 2187349"/>
              <a:gd name="connsiteX130" fmla="*/ 3389200 w 4053391"/>
              <a:gd name="connsiteY130" fmla="*/ 454083 h 2187349"/>
              <a:gd name="connsiteX131" fmla="*/ 3384651 w 4053391"/>
              <a:gd name="connsiteY131" fmla="*/ 522322 h 2187349"/>
              <a:gd name="connsiteX132" fmla="*/ 3421045 w 4053391"/>
              <a:gd name="connsiteY132" fmla="*/ 617856 h 2187349"/>
              <a:gd name="connsiteX133" fmla="*/ 3548424 w 4053391"/>
              <a:gd name="connsiteY133" fmla="*/ 672447 h 2187349"/>
              <a:gd name="connsiteX134" fmla="*/ 3616663 w 4053391"/>
              <a:gd name="connsiteY134" fmla="*/ 658800 h 2187349"/>
              <a:gd name="connsiteX135" fmla="*/ 3603015 w 4053391"/>
              <a:gd name="connsiteY135" fmla="*/ 586011 h 2187349"/>
              <a:gd name="connsiteX136" fmla="*/ 3607564 w 4053391"/>
              <a:gd name="connsiteY136" fmla="*/ 549617 h 2187349"/>
              <a:gd name="connsiteX137" fmla="*/ 3675803 w 4053391"/>
              <a:gd name="connsiteY137" fmla="*/ 640602 h 2187349"/>
              <a:gd name="connsiteX138" fmla="*/ 3721296 w 4053391"/>
              <a:gd name="connsiteY138" fmla="*/ 640602 h 2187349"/>
              <a:gd name="connsiteX139" fmla="*/ 3762239 w 4053391"/>
              <a:gd name="connsiteY139" fmla="*/ 531420 h 2187349"/>
              <a:gd name="connsiteX140" fmla="*/ 3816830 w 4053391"/>
              <a:gd name="connsiteY140" fmla="*/ 458632 h 2187349"/>
              <a:gd name="connsiteX141" fmla="*/ 3857773 w 4053391"/>
              <a:gd name="connsiteY141" fmla="*/ 435886 h 2187349"/>
              <a:gd name="connsiteX142" fmla="*/ 3921463 w 4053391"/>
              <a:gd name="connsiteY142" fmla="*/ 431337 h 2187349"/>
              <a:gd name="connsiteX143" fmla="*/ 3962406 w 4053391"/>
              <a:gd name="connsiteY143" fmla="*/ 454083 h 2187349"/>
              <a:gd name="connsiteX144" fmla="*/ 3894167 w 4053391"/>
              <a:gd name="connsiteY144" fmla="*/ 522322 h 2187349"/>
              <a:gd name="connsiteX145" fmla="*/ 3875970 w 4053391"/>
              <a:gd name="connsiteY145" fmla="*/ 549617 h 2187349"/>
              <a:gd name="connsiteX146" fmla="*/ 3903266 w 4053391"/>
              <a:gd name="connsiteY146" fmla="*/ 626955 h 2187349"/>
              <a:gd name="connsiteX147" fmla="*/ 3966955 w 4053391"/>
              <a:gd name="connsiteY147" fmla="*/ 667898 h 2187349"/>
              <a:gd name="connsiteX148" fmla="*/ 3989702 w 4053391"/>
              <a:gd name="connsiteY148" fmla="*/ 622405 h 2187349"/>
              <a:gd name="connsiteX149" fmla="*/ 4026096 w 4053391"/>
              <a:gd name="connsiteY149" fmla="*/ 622405 h 2187349"/>
              <a:gd name="connsiteX150" fmla="*/ 4026096 w 4053391"/>
              <a:gd name="connsiteY150" fmla="*/ 649701 h 2187349"/>
              <a:gd name="connsiteX151" fmla="*/ 4044293 w 4053391"/>
              <a:gd name="connsiteY151" fmla="*/ 1673283 h 2187349"/>
              <a:gd name="connsiteX152" fmla="*/ 4053391 w 4053391"/>
              <a:gd name="connsiteY152" fmla="*/ 1987182 h 2187349"/>
              <a:gd name="connsiteX153" fmla="*/ 4044293 w 4053391"/>
              <a:gd name="connsiteY153" fmla="*/ 2082716 h 2187349"/>
              <a:gd name="connsiteX154" fmla="*/ 4044293 w 4053391"/>
              <a:gd name="connsiteY154" fmla="*/ 2150955 h 2187349"/>
              <a:gd name="connsiteX155" fmla="*/ 3998800 w 4053391"/>
              <a:gd name="connsiteY155" fmla="*/ 2182800 h 2187349"/>
              <a:gd name="connsiteX156" fmla="*/ 3866872 w 4053391"/>
              <a:gd name="connsiteY156" fmla="*/ 2182800 h 2187349"/>
              <a:gd name="connsiteX157" fmla="*/ 423087 w 4053391"/>
              <a:gd name="connsiteY157" fmla="*/ 2182800 h 2187349"/>
              <a:gd name="connsiteX158" fmla="*/ 154681 w 4053391"/>
              <a:gd name="connsiteY158" fmla="*/ 2182800 h 2187349"/>
              <a:gd name="connsiteX159" fmla="*/ 13654 w 4053391"/>
              <a:gd name="connsiteY159" fmla="*/ 2187349 h 218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4053391" h="2187349">
                <a:moveTo>
                  <a:pt x="13654" y="2187349"/>
                </a:moveTo>
                <a:cubicBezTo>
                  <a:pt x="6830" y="1667976"/>
                  <a:pt x="6" y="1148603"/>
                  <a:pt x="6" y="877164"/>
                </a:cubicBezTo>
                <a:cubicBezTo>
                  <a:pt x="6" y="605725"/>
                  <a:pt x="-752" y="610274"/>
                  <a:pt x="13654" y="558716"/>
                </a:cubicBezTo>
                <a:cubicBezTo>
                  <a:pt x="28060" y="507158"/>
                  <a:pt x="56114" y="562506"/>
                  <a:pt x="86442" y="567814"/>
                </a:cubicBezTo>
                <a:cubicBezTo>
                  <a:pt x="116770" y="573121"/>
                  <a:pt x="171361" y="586012"/>
                  <a:pt x="195624" y="590561"/>
                </a:cubicBezTo>
                <a:cubicBezTo>
                  <a:pt x="219887" y="595110"/>
                  <a:pt x="225952" y="607241"/>
                  <a:pt x="232018" y="595110"/>
                </a:cubicBezTo>
                <a:cubicBezTo>
                  <a:pt x="238084" y="582979"/>
                  <a:pt x="240358" y="543552"/>
                  <a:pt x="232018" y="517773"/>
                </a:cubicBezTo>
                <a:cubicBezTo>
                  <a:pt x="223678" y="491994"/>
                  <a:pt x="194107" y="466972"/>
                  <a:pt x="181976" y="440435"/>
                </a:cubicBezTo>
                <a:cubicBezTo>
                  <a:pt x="169845" y="413898"/>
                  <a:pt x="159230" y="379021"/>
                  <a:pt x="159230" y="358549"/>
                </a:cubicBezTo>
                <a:cubicBezTo>
                  <a:pt x="159230" y="338077"/>
                  <a:pt x="169845" y="326703"/>
                  <a:pt x="181976" y="317605"/>
                </a:cubicBezTo>
                <a:cubicBezTo>
                  <a:pt x="194107" y="308507"/>
                  <a:pt x="219887" y="316847"/>
                  <a:pt x="232018" y="303958"/>
                </a:cubicBezTo>
                <a:cubicBezTo>
                  <a:pt x="244149" y="291069"/>
                  <a:pt x="251731" y="271355"/>
                  <a:pt x="254764" y="240268"/>
                </a:cubicBezTo>
                <a:cubicBezTo>
                  <a:pt x="257797" y="209181"/>
                  <a:pt x="250973" y="153832"/>
                  <a:pt x="250215" y="117438"/>
                </a:cubicBezTo>
                <a:cubicBezTo>
                  <a:pt x="249457" y="81044"/>
                  <a:pt x="247940" y="40101"/>
                  <a:pt x="250215" y="21904"/>
                </a:cubicBezTo>
                <a:cubicBezTo>
                  <a:pt x="252490" y="3707"/>
                  <a:pt x="251732" y="-9183"/>
                  <a:pt x="263863" y="8256"/>
                </a:cubicBezTo>
                <a:cubicBezTo>
                  <a:pt x="275994" y="25695"/>
                  <a:pt x="297224" y="80286"/>
                  <a:pt x="323003" y="126537"/>
                </a:cubicBezTo>
                <a:cubicBezTo>
                  <a:pt x="348782" y="172788"/>
                  <a:pt x="388967" y="241027"/>
                  <a:pt x="418537" y="285761"/>
                </a:cubicBezTo>
                <a:cubicBezTo>
                  <a:pt x="448107" y="330495"/>
                  <a:pt x="480711" y="369922"/>
                  <a:pt x="500424" y="394943"/>
                </a:cubicBezTo>
                <a:cubicBezTo>
                  <a:pt x="520138" y="419964"/>
                  <a:pt x="523170" y="431337"/>
                  <a:pt x="536818" y="435886"/>
                </a:cubicBezTo>
                <a:cubicBezTo>
                  <a:pt x="550466" y="440435"/>
                  <a:pt x="573971" y="413898"/>
                  <a:pt x="582311" y="422238"/>
                </a:cubicBezTo>
                <a:cubicBezTo>
                  <a:pt x="590651" y="430578"/>
                  <a:pt x="592926" y="453325"/>
                  <a:pt x="586860" y="485928"/>
                </a:cubicBezTo>
                <a:cubicBezTo>
                  <a:pt x="580794" y="518531"/>
                  <a:pt x="556532" y="589044"/>
                  <a:pt x="545917" y="617856"/>
                </a:cubicBezTo>
                <a:cubicBezTo>
                  <a:pt x="535302" y="646668"/>
                  <a:pt x="519379" y="644394"/>
                  <a:pt x="523170" y="658800"/>
                </a:cubicBezTo>
                <a:cubicBezTo>
                  <a:pt x="526961" y="673206"/>
                  <a:pt x="545917" y="695952"/>
                  <a:pt x="568663" y="704292"/>
                </a:cubicBezTo>
                <a:cubicBezTo>
                  <a:pt x="591409" y="712632"/>
                  <a:pt x="633111" y="710357"/>
                  <a:pt x="659648" y="708841"/>
                </a:cubicBezTo>
                <a:cubicBezTo>
                  <a:pt x="686185" y="707325"/>
                  <a:pt x="708174" y="705051"/>
                  <a:pt x="727887" y="695194"/>
                </a:cubicBezTo>
                <a:cubicBezTo>
                  <a:pt x="747600" y="685337"/>
                  <a:pt x="757457" y="660316"/>
                  <a:pt x="777929" y="649701"/>
                </a:cubicBezTo>
                <a:cubicBezTo>
                  <a:pt x="798401" y="639086"/>
                  <a:pt x="827213" y="636811"/>
                  <a:pt x="850717" y="631504"/>
                </a:cubicBezTo>
                <a:cubicBezTo>
                  <a:pt x="874221" y="626197"/>
                  <a:pt x="890901" y="621647"/>
                  <a:pt x="918955" y="617856"/>
                </a:cubicBezTo>
                <a:cubicBezTo>
                  <a:pt x="947009" y="614065"/>
                  <a:pt x="994776" y="622406"/>
                  <a:pt x="1019039" y="608758"/>
                </a:cubicBezTo>
                <a:cubicBezTo>
                  <a:pt x="1043302" y="595110"/>
                  <a:pt x="1045577" y="562507"/>
                  <a:pt x="1064532" y="535970"/>
                </a:cubicBezTo>
                <a:cubicBezTo>
                  <a:pt x="1083487" y="509433"/>
                  <a:pt x="1116090" y="470764"/>
                  <a:pt x="1132770" y="449534"/>
                </a:cubicBezTo>
                <a:cubicBezTo>
                  <a:pt x="1149450" y="428304"/>
                  <a:pt x="1148693" y="414657"/>
                  <a:pt x="1164615" y="408591"/>
                </a:cubicBezTo>
                <a:cubicBezTo>
                  <a:pt x="1180537" y="402525"/>
                  <a:pt x="1210108" y="407833"/>
                  <a:pt x="1228305" y="413140"/>
                </a:cubicBezTo>
                <a:cubicBezTo>
                  <a:pt x="1246502" y="418447"/>
                  <a:pt x="1273797" y="440435"/>
                  <a:pt x="1273797" y="440435"/>
                </a:cubicBezTo>
                <a:cubicBezTo>
                  <a:pt x="1284412" y="442710"/>
                  <a:pt x="1291236" y="437403"/>
                  <a:pt x="1291994" y="426788"/>
                </a:cubicBezTo>
                <a:cubicBezTo>
                  <a:pt x="1292752" y="416173"/>
                  <a:pt x="1288203" y="401009"/>
                  <a:pt x="1278346" y="376746"/>
                </a:cubicBezTo>
                <a:cubicBezTo>
                  <a:pt x="1268489" y="352483"/>
                  <a:pt x="1251051" y="304715"/>
                  <a:pt x="1232854" y="281211"/>
                </a:cubicBezTo>
                <a:cubicBezTo>
                  <a:pt x="1214657" y="257707"/>
                  <a:pt x="1197218" y="249367"/>
                  <a:pt x="1169164" y="235719"/>
                </a:cubicBezTo>
                <a:cubicBezTo>
                  <a:pt x="1141110" y="222071"/>
                  <a:pt x="1092586" y="212215"/>
                  <a:pt x="1064532" y="199325"/>
                </a:cubicBezTo>
                <a:cubicBezTo>
                  <a:pt x="1036478" y="186435"/>
                  <a:pt x="1016006" y="172030"/>
                  <a:pt x="1000842" y="158382"/>
                </a:cubicBezTo>
                <a:cubicBezTo>
                  <a:pt x="985678" y="144734"/>
                  <a:pt x="973546" y="130328"/>
                  <a:pt x="973546" y="117438"/>
                </a:cubicBezTo>
                <a:cubicBezTo>
                  <a:pt x="973546" y="104548"/>
                  <a:pt x="982645" y="87868"/>
                  <a:pt x="1000842" y="81044"/>
                </a:cubicBezTo>
                <a:cubicBezTo>
                  <a:pt x="1019039" y="74220"/>
                  <a:pt x="1082729" y="76495"/>
                  <a:pt x="1082729" y="76495"/>
                </a:cubicBezTo>
                <a:cubicBezTo>
                  <a:pt x="1117607" y="74221"/>
                  <a:pt x="1172956" y="68155"/>
                  <a:pt x="1210108" y="67397"/>
                </a:cubicBezTo>
                <a:cubicBezTo>
                  <a:pt x="1247260" y="66639"/>
                  <a:pt x="1275314" y="67397"/>
                  <a:pt x="1305642" y="71946"/>
                </a:cubicBezTo>
                <a:cubicBezTo>
                  <a:pt x="1335970" y="76495"/>
                  <a:pt x="1362508" y="79528"/>
                  <a:pt x="1392078" y="94692"/>
                </a:cubicBezTo>
                <a:cubicBezTo>
                  <a:pt x="1421648" y="109856"/>
                  <a:pt x="1458800" y="140185"/>
                  <a:pt x="1483063" y="162931"/>
                </a:cubicBezTo>
                <a:cubicBezTo>
                  <a:pt x="1507326" y="185677"/>
                  <a:pt x="1520215" y="214489"/>
                  <a:pt x="1537654" y="231170"/>
                </a:cubicBezTo>
                <a:cubicBezTo>
                  <a:pt x="1555093" y="247850"/>
                  <a:pt x="1575565" y="257707"/>
                  <a:pt x="1587696" y="263014"/>
                </a:cubicBezTo>
                <a:cubicBezTo>
                  <a:pt x="1599827" y="268321"/>
                  <a:pt x="1604376" y="257707"/>
                  <a:pt x="1610442" y="263014"/>
                </a:cubicBezTo>
                <a:cubicBezTo>
                  <a:pt x="1616508" y="268321"/>
                  <a:pt x="1621815" y="279695"/>
                  <a:pt x="1624090" y="294859"/>
                </a:cubicBezTo>
                <a:cubicBezTo>
                  <a:pt x="1626365" y="310023"/>
                  <a:pt x="1625606" y="336561"/>
                  <a:pt x="1624090" y="354000"/>
                </a:cubicBezTo>
                <a:cubicBezTo>
                  <a:pt x="1622574" y="371439"/>
                  <a:pt x="1613475" y="382053"/>
                  <a:pt x="1614991" y="399492"/>
                </a:cubicBezTo>
                <a:cubicBezTo>
                  <a:pt x="1616507" y="416931"/>
                  <a:pt x="1618024" y="438918"/>
                  <a:pt x="1633188" y="458632"/>
                </a:cubicBezTo>
                <a:cubicBezTo>
                  <a:pt x="1648352" y="478345"/>
                  <a:pt x="1683230" y="498060"/>
                  <a:pt x="1705976" y="517773"/>
                </a:cubicBezTo>
                <a:cubicBezTo>
                  <a:pt x="1728722" y="537486"/>
                  <a:pt x="1753744" y="558716"/>
                  <a:pt x="1769666" y="576913"/>
                </a:cubicBezTo>
                <a:cubicBezTo>
                  <a:pt x="1785589" y="595110"/>
                  <a:pt x="1797720" y="606483"/>
                  <a:pt x="1801511" y="626955"/>
                </a:cubicBezTo>
                <a:cubicBezTo>
                  <a:pt x="1805302" y="647427"/>
                  <a:pt x="1795445" y="681546"/>
                  <a:pt x="1792412" y="699743"/>
                </a:cubicBezTo>
                <a:cubicBezTo>
                  <a:pt x="1789379" y="717940"/>
                  <a:pt x="1778765" y="724006"/>
                  <a:pt x="1783314" y="736137"/>
                </a:cubicBezTo>
                <a:cubicBezTo>
                  <a:pt x="1787863" y="748268"/>
                  <a:pt x="1796962" y="768740"/>
                  <a:pt x="1819708" y="772531"/>
                </a:cubicBezTo>
                <a:cubicBezTo>
                  <a:pt x="1842454" y="776322"/>
                  <a:pt x="1900836" y="768740"/>
                  <a:pt x="1919791" y="758883"/>
                </a:cubicBezTo>
                <a:cubicBezTo>
                  <a:pt x="1938746" y="749026"/>
                  <a:pt x="1931923" y="733863"/>
                  <a:pt x="1933439" y="713391"/>
                </a:cubicBezTo>
                <a:cubicBezTo>
                  <a:pt x="1934955" y="692919"/>
                  <a:pt x="1929648" y="656525"/>
                  <a:pt x="1928890" y="636053"/>
                </a:cubicBezTo>
                <a:cubicBezTo>
                  <a:pt x="1928132" y="615581"/>
                  <a:pt x="1922824" y="602692"/>
                  <a:pt x="1928890" y="590561"/>
                </a:cubicBezTo>
                <a:cubicBezTo>
                  <a:pt x="1934956" y="578430"/>
                  <a:pt x="1950878" y="571605"/>
                  <a:pt x="1965284" y="563265"/>
                </a:cubicBezTo>
                <a:cubicBezTo>
                  <a:pt x="1979690" y="554925"/>
                  <a:pt x="2000920" y="546585"/>
                  <a:pt x="2015326" y="540519"/>
                </a:cubicBezTo>
                <a:cubicBezTo>
                  <a:pt x="2029732" y="534453"/>
                  <a:pt x="2047929" y="538244"/>
                  <a:pt x="2051720" y="526871"/>
                </a:cubicBezTo>
                <a:cubicBezTo>
                  <a:pt x="2055511" y="515498"/>
                  <a:pt x="2047929" y="495784"/>
                  <a:pt x="2038072" y="472280"/>
                </a:cubicBezTo>
                <a:cubicBezTo>
                  <a:pt x="2028215" y="448775"/>
                  <a:pt x="2003952" y="407074"/>
                  <a:pt x="1992579" y="385844"/>
                </a:cubicBezTo>
                <a:cubicBezTo>
                  <a:pt x="1981206" y="364614"/>
                  <a:pt x="1972108" y="361582"/>
                  <a:pt x="1969833" y="344901"/>
                </a:cubicBezTo>
                <a:cubicBezTo>
                  <a:pt x="1967558" y="328220"/>
                  <a:pt x="1969075" y="310024"/>
                  <a:pt x="1978932" y="285761"/>
                </a:cubicBezTo>
                <a:cubicBezTo>
                  <a:pt x="1988789" y="261498"/>
                  <a:pt x="2018358" y="225104"/>
                  <a:pt x="2028973" y="199325"/>
                </a:cubicBezTo>
                <a:cubicBezTo>
                  <a:pt x="2039588" y="173546"/>
                  <a:pt x="2032764" y="149283"/>
                  <a:pt x="2042621" y="131086"/>
                </a:cubicBezTo>
                <a:cubicBezTo>
                  <a:pt x="2052478" y="112889"/>
                  <a:pt x="2073708" y="97725"/>
                  <a:pt x="2088114" y="90143"/>
                </a:cubicBezTo>
                <a:cubicBezTo>
                  <a:pt x="2102520" y="82561"/>
                  <a:pt x="2113893" y="79528"/>
                  <a:pt x="2129057" y="85594"/>
                </a:cubicBezTo>
                <a:cubicBezTo>
                  <a:pt x="2144221" y="91660"/>
                  <a:pt x="2168484" y="113647"/>
                  <a:pt x="2179099" y="126537"/>
                </a:cubicBezTo>
                <a:cubicBezTo>
                  <a:pt x="2189714" y="139426"/>
                  <a:pt x="2198053" y="151558"/>
                  <a:pt x="2192746" y="162931"/>
                </a:cubicBezTo>
                <a:cubicBezTo>
                  <a:pt x="2187439" y="174304"/>
                  <a:pt x="2163176" y="184919"/>
                  <a:pt x="2147254" y="194776"/>
                </a:cubicBezTo>
                <a:cubicBezTo>
                  <a:pt x="2131332" y="204633"/>
                  <a:pt x="2097970" y="206907"/>
                  <a:pt x="2097212" y="222071"/>
                </a:cubicBezTo>
                <a:cubicBezTo>
                  <a:pt x="2096454" y="237235"/>
                  <a:pt x="2125266" y="269839"/>
                  <a:pt x="2142705" y="285761"/>
                </a:cubicBezTo>
                <a:cubicBezTo>
                  <a:pt x="2160144" y="301683"/>
                  <a:pt x="2184406" y="311539"/>
                  <a:pt x="2201845" y="317605"/>
                </a:cubicBezTo>
                <a:cubicBezTo>
                  <a:pt x="2219284" y="323671"/>
                  <a:pt x="2229140" y="321397"/>
                  <a:pt x="2247337" y="322155"/>
                </a:cubicBezTo>
                <a:cubicBezTo>
                  <a:pt x="2265534" y="322913"/>
                  <a:pt x="2291314" y="320639"/>
                  <a:pt x="2311027" y="322155"/>
                </a:cubicBezTo>
                <a:cubicBezTo>
                  <a:pt x="2330741" y="323671"/>
                  <a:pt x="2348179" y="325946"/>
                  <a:pt x="2365618" y="331253"/>
                </a:cubicBezTo>
                <a:cubicBezTo>
                  <a:pt x="2383057" y="336560"/>
                  <a:pt x="2399738" y="333528"/>
                  <a:pt x="2415660" y="354000"/>
                </a:cubicBezTo>
                <a:cubicBezTo>
                  <a:pt x="2431582" y="374472"/>
                  <a:pt x="2442197" y="429820"/>
                  <a:pt x="2461152" y="454083"/>
                </a:cubicBezTo>
                <a:cubicBezTo>
                  <a:pt x="2480107" y="478346"/>
                  <a:pt x="2502854" y="486686"/>
                  <a:pt x="2529391" y="499576"/>
                </a:cubicBezTo>
                <a:cubicBezTo>
                  <a:pt x="2555928" y="512466"/>
                  <a:pt x="2592322" y="526113"/>
                  <a:pt x="2620376" y="531420"/>
                </a:cubicBezTo>
                <a:cubicBezTo>
                  <a:pt x="2648430" y="536727"/>
                  <a:pt x="2680275" y="533694"/>
                  <a:pt x="2697714" y="531420"/>
                </a:cubicBezTo>
                <a:cubicBezTo>
                  <a:pt x="2715153" y="529146"/>
                  <a:pt x="2720460" y="533695"/>
                  <a:pt x="2725009" y="517773"/>
                </a:cubicBezTo>
                <a:cubicBezTo>
                  <a:pt x="2729558" y="501851"/>
                  <a:pt x="2724251" y="460149"/>
                  <a:pt x="2725009" y="435886"/>
                </a:cubicBezTo>
                <a:cubicBezTo>
                  <a:pt x="2725767" y="411623"/>
                  <a:pt x="2721976" y="393427"/>
                  <a:pt x="2729558" y="372197"/>
                </a:cubicBezTo>
                <a:cubicBezTo>
                  <a:pt x="2737140" y="350967"/>
                  <a:pt x="2756854" y="322155"/>
                  <a:pt x="2770502" y="308507"/>
                </a:cubicBezTo>
                <a:cubicBezTo>
                  <a:pt x="2784150" y="294859"/>
                  <a:pt x="2811445" y="290310"/>
                  <a:pt x="2811445" y="290310"/>
                </a:cubicBezTo>
                <a:cubicBezTo>
                  <a:pt x="2821302" y="284244"/>
                  <a:pt x="2825851" y="263773"/>
                  <a:pt x="2829642" y="272113"/>
                </a:cubicBezTo>
                <a:cubicBezTo>
                  <a:pt x="2833433" y="280453"/>
                  <a:pt x="2834191" y="306233"/>
                  <a:pt x="2834191" y="340352"/>
                </a:cubicBezTo>
                <a:cubicBezTo>
                  <a:pt x="2834191" y="374471"/>
                  <a:pt x="2835708" y="438160"/>
                  <a:pt x="2829642" y="476829"/>
                </a:cubicBezTo>
                <a:cubicBezTo>
                  <a:pt x="2823576" y="515498"/>
                  <a:pt x="2802346" y="545069"/>
                  <a:pt x="2797797" y="572364"/>
                </a:cubicBezTo>
                <a:cubicBezTo>
                  <a:pt x="2793248" y="599659"/>
                  <a:pt x="2794006" y="623921"/>
                  <a:pt x="2802346" y="640602"/>
                </a:cubicBezTo>
                <a:cubicBezTo>
                  <a:pt x="2810686" y="657282"/>
                  <a:pt x="2832675" y="670172"/>
                  <a:pt x="2847839" y="672447"/>
                </a:cubicBezTo>
                <a:cubicBezTo>
                  <a:pt x="2863003" y="674722"/>
                  <a:pt x="2884234" y="663348"/>
                  <a:pt x="2893332" y="654250"/>
                </a:cubicBezTo>
                <a:cubicBezTo>
                  <a:pt x="2902430" y="645152"/>
                  <a:pt x="2892573" y="625438"/>
                  <a:pt x="2902430" y="617856"/>
                </a:cubicBezTo>
                <a:cubicBezTo>
                  <a:pt x="2912287" y="610274"/>
                  <a:pt x="2933517" y="609516"/>
                  <a:pt x="2952472" y="608758"/>
                </a:cubicBezTo>
                <a:cubicBezTo>
                  <a:pt x="2971427" y="608000"/>
                  <a:pt x="3016161" y="613307"/>
                  <a:pt x="3016161" y="613307"/>
                </a:cubicBezTo>
                <a:cubicBezTo>
                  <a:pt x="3029809" y="612549"/>
                  <a:pt x="3028292" y="609515"/>
                  <a:pt x="3034358" y="604208"/>
                </a:cubicBezTo>
                <a:cubicBezTo>
                  <a:pt x="3040424" y="598901"/>
                  <a:pt x="3048006" y="589802"/>
                  <a:pt x="3052555" y="581462"/>
                </a:cubicBezTo>
                <a:cubicBezTo>
                  <a:pt x="3057104" y="573122"/>
                  <a:pt x="3051039" y="555683"/>
                  <a:pt x="3061654" y="554167"/>
                </a:cubicBezTo>
                <a:cubicBezTo>
                  <a:pt x="3072269" y="552651"/>
                  <a:pt x="3105630" y="562507"/>
                  <a:pt x="3116245" y="572364"/>
                </a:cubicBezTo>
                <a:cubicBezTo>
                  <a:pt x="3126860" y="582221"/>
                  <a:pt x="3132167" y="594352"/>
                  <a:pt x="3125343" y="613307"/>
                </a:cubicBezTo>
                <a:cubicBezTo>
                  <a:pt x="3118519" y="632262"/>
                  <a:pt x="3095015" y="661074"/>
                  <a:pt x="3075302" y="686095"/>
                </a:cubicBezTo>
                <a:cubicBezTo>
                  <a:pt x="3055589" y="711116"/>
                  <a:pt x="3014645" y="744477"/>
                  <a:pt x="3007063" y="763432"/>
                </a:cubicBezTo>
                <a:cubicBezTo>
                  <a:pt x="2999481" y="782387"/>
                  <a:pt x="3015403" y="792244"/>
                  <a:pt x="3029809" y="799826"/>
                </a:cubicBezTo>
                <a:cubicBezTo>
                  <a:pt x="3044215" y="807408"/>
                  <a:pt x="3073027" y="803617"/>
                  <a:pt x="3093499" y="808925"/>
                </a:cubicBezTo>
                <a:cubicBezTo>
                  <a:pt x="3113971" y="814233"/>
                  <a:pt x="3141266" y="811958"/>
                  <a:pt x="3152639" y="831671"/>
                </a:cubicBezTo>
                <a:cubicBezTo>
                  <a:pt x="3164012" y="851384"/>
                  <a:pt x="3158704" y="901426"/>
                  <a:pt x="3161737" y="927205"/>
                </a:cubicBezTo>
                <a:cubicBezTo>
                  <a:pt x="3164770" y="952984"/>
                  <a:pt x="3159463" y="975731"/>
                  <a:pt x="3170836" y="986346"/>
                </a:cubicBezTo>
                <a:cubicBezTo>
                  <a:pt x="3182209" y="996961"/>
                  <a:pt x="3208746" y="993928"/>
                  <a:pt x="3229976" y="990895"/>
                </a:cubicBezTo>
                <a:cubicBezTo>
                  <a:pt x="3251206" y="987862"/>
                  <a:pt x="3286842" y="982555"/>
                  <a:pt x="3298215" y="968149"/>
                </a:cubicBezTo>
                <a:cubicBezTo>
                  <a:pt x="3309588" y="953743"/>
                  <a:pt x="3300490" y="930996"/>
                  <a:pt x="3298215" y="904459"/>
                </a:cubicBezTo>
                <a:cubicBezTo>
                  <a:pt x="3295940" y="877922"/>
                  <a:pt x="3288358" y="835462"/>
                  <a:pt x="3284567" y="808925"/>
                </a:cubicBezTo>
                <a:cubicBezTo>
                  <a:pt x="3280776" y="782388"/>
                  <a:pt x="3270920" y="761916"/>
                  <a:pt x="3275469" y="745235"/>
                </a:cubicBezTo>
                <a:cubicBezTo>
                  <a:pt x="3280018" y="728554"/>
                  <a:pt x="3294424" y="721730"/>
                  <a:pt x="3311863" y="708841"/>
                </a:cubicBezTo>
                <a:cubicBezTo>
                  <a:pt x="3329302" y="695952"/>
                  <a:pt x="3362663" y="676996"/>
                  <a:pt x="3380102" y="667898"/>
                </a:cubicBezTo>
                <a:cubicBezTo>
                  <a:pt x="3397541" y="658800"/>
                  <a:pt x="3413463" y="667139"/>
                  <a:pt x="3416496" y="654250"/>
                </a:cubicBezTo>
                <a:cubicBezTo>
                  <a:pt x="3419529" y="641361"/>
                  <a:pt x="3414221" y="617856"/>
                  <a:pt x="3398299" y="590561"/>
                </a:cubicBezTo>
                <a:cubicBezTo>
                  <a:pt x="3382377" y="563266"/>
                  <a:pt x="3342191" y="518531"/>
                  <a:pt x="3320961" y="490477"/>
                </a:cubicBezTo>
                <a:cubicBezTo>
                  <a:pt x="3299731" y="462423"/>
                  <a:pt x="3278502" y="437402"/>
                  <a:pt x="3270920" y="422238"/>
                </a:cubicBezTo>
                <a:cubicBezTo>
                  <a:pt x="3263338" y="407074"/>
                  <a:pt x="3257272" y="400250"/>
                  <a:pt x="3275469" y="399492"/>
                </a:cubicBezTo>
                <a:cubicBezTo>
                  <a:pt x="3293666" y="398734"/>
                  <a:pt x="3361147" y="408591"/>
                  <a:pt x="3380102" y="417689"/>
                </a:cubicBezTo>
                <a:cubicBezTo>
                  <a:pt x="3399057" y="426787"/>
                  <a:pt x="3388442" y="436644"/>
                  <a:pt x="3389200" y="454083"/>
                </a:cubicBezTo>
                <a:cubicBezTo>
                  <a:pt x="3389958" y="471522"/>
                  <a:pt x="3379344" y="495027"/>
                  <a:pt x="3384651" y="522322"/>
                </a:cubicBezTo>
                <a:cubicBezTo>
                  <a:pt x="3389958" y="549617"/>
                  <a:pt x="3393750" y="592835"/>
                  <a:pt x="3421045" y="617856"/>
                </a:cubicBezTo>
                <a:cubicBezTo>
                  <a:pt x="3448340" y="642877"/>
                  <a:pt x="3515821" y="665623"/>
                  <a:pt x="3548424" y="672447"/>
                </a:cubicBezTo>
                <a:cubicBezTo>
                  <a:pt x="3581027" y="679271"/>
                  <a:pt x="3607565" y="673206"/>
                  <a:pt x="3616663" y="658800"/>
                </a:cubicBezTo>
                <a:cubicBezTo>
                  <a:pt x="3625761" y="644394"/>
                  <a:pt x="3604532" y="604208"/>
                  <a:pt x="3603015" y="586011"/>
                </a:cubicBezTo>
                <a:cubicBezTo>
                  <a:pt x="3601499" y="567814"/>
                  <a:pt x="3595433" y="540519"/>
                  <a:pt x="3607564" y="549617"/>
                </a:cubicBezTo>
                <a:cubicBezTo>
                  <a:pt x="3619695" y="558715"/>
                  <a:pt x="3656848" y="625438"/>
                  <a:pt x="3675803" y="640602"/>
                </a:cubicBezTo>
                <a:cubicBezTo>
                  <a:pt x="3694758" y="655766"/>
                  <a:pt x="3706890" y="658799"/>
                  <a:pt x="3721296" y="640602"/>
                </a:cubicBezTo>
                <a:cubicBezTo>
                  <a:pt x="3735702" y="622405"/>
                  <a:pt x="3746317" y="561748"/>
                  <a:pt x="3762239" y="531420"/>
                </a:cubicBezTo>
                <a:cubicBezTo>
                  <a:pt x="3778161" y="501092"/>
                  <a:pt x="3800908" y="474554"/>
                  <a:pt x="3816830" y="458632"/>
                </a:cubicBezTo>
                <a:cubicBezTo>
                  <a:pt x="3832752" y="442710"/>
                  <a:pt x="3840334" y="440435"/>
                  <a:pt x="3857773" y="435886"/>
                </a:cubicBezTo>
                <a:cubicBezTo>
                  <a:pt x="3875212" y="431337"/>
                  <a:pt x="3904024" y="428304"/>
                  <a:pt x="3921463" y="431337"/>
                </a:cubicBezTo>
                <a:cubicBezTo>
                  <a:pt x="3938902" y="434370"/>
                  <a:pt x="3966955" y="438919"/>
                  <a:pt x="3962406" y="454083"/>
                </a:cubicBezTo>
                <a:cubicBezTo>
                  <a:pt x="3957857" y="469247"/>
                  <a:pt x="3908573" y="506400"/>
                  <a:pt x="3894167" y="522322"/>
                </a:cubicBezTo>
                <a:cubicBezTo>
                  <a:pt x="3879761" y="538244"/>
                  <a:pt x="3874454" y="532178"/>
                  <a:pt x="3875970" y="549617"/>
                </a:cubicBezTo>
                <a:cubicBezTo>
                  <a:pt x="3877486" y="567056"/>
                  <a:pt x="3888102" y="607241"/>
                  <a:pt x="3903266" y="626955"/>
                </a:cubicBezTo>
                <a:cubicBezTo>
                  <a:pt x="3918430" y="646668"/>
                  <a:pt x="3952549" y="668656"/>
                  <a:pt x="3966955" y="667898"/>
                </a:cubicBezTo>
                <a:cubicBezTo>
                  <a:pt x="3981361" y="667140"/>
                  <a:pt x="3979845" y="629987"/>
                  <a:pt x="3989702" y="622405"/>
                </a:cubicBezTo>
                <a:cubicBezTo>
                  <a:pt x="3999559" y="614823"/>
                  <a:pt x="4020030" y="617856"/>
                  <a:pt x="4026096" y="622405"/>
                </a:cubicBezTo>
                <a:cubicBezTo>
                  <a:pt x="4032162" y="626954"/>
                  <a:pt x="4023063" y="474555"/>
                  <a:pt x="4026096" y="649701"/>
                </a:cubicBezTo>
                <a:cubicBezTo>
                  <a:pt x="4029129" y="824847"/>
                  <a:pt x="4039744" y="1450370"/>
                  <a:pt x="4044293" y="1673283"/>
                </a:cubicBezTo>
                <a:cubicBezTo>
                  <a:pt x="4048842" y="1896196"/>
                  <a:pt x="4053391" y="1918943"/>
                  <a:pt x="4053391" y="1987182"/>
                </a:cubicBezTo>
                <a:cubicBezTo>
                  <a:pt x="4053391" y="2055421"/>
                  <a:pt x="4045809" y="2055421"/>
                  <a:pt x="4044293" y="2082716"/>
                </a:cubicBezTo>
                <a:cubicBezTo>
                  <a:pt x="4042777" y="2110011"/>
                  <a:pt x="4051875" y="2134274"/>
                  <a:pt x="4044293" y="2150955"/>
                </a:cubicBezTo>
                <a:cubicBezTo>
                  <a:pt x="4036711" y="2167636"/>
                  <a:pt x="4028370" y="2177493"/>
                  <a:pt x="3998800" y="2182800"/>
                </a:cubicBezTo>
                <a:cubicBezTo>
                  <a:pt x="3969230" y="2188107"/>
                  <a:pt x="3866872" y="2182800"/>
                  <a:pt x="3866872" y="2182800"/>
                </a:cubicBezTo>
                <a:lnTo>
                  <a:pt x="423087" y="2182800"/>
                </a:lnTo>
                <a:lnTo>
                  <a:pt x="154681" y="2182800"/>
                </a:lnTo>
                <a:lnTo>
                  <a:pt x="13654" y="218734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718548E-48A2-8CB0-B636-A045BFA2C9EC}"/>
              </a:ext>
            </a:extLst>
          </p:cNvPr>
          <p:cNvSpPr txBox="1"/>
          <p:nvPr/>
        </p:nvSpPr>
        <p:spPr>
          <a:xfrm>
            <a:off x="66740" y="95875"/>
            <a:ext cx="2257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Stable Drainage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12DBEB-E2EA-544A-0B20-9718D6FB4144}"/>
              </a:ext>
            </a:extLst>
          </p:cNvPr>
          <p:cNvSpPr txBox="1"/>
          <p:nvPr/>
        </p:nvSpPr>
        <p:spPr>
          <a:xfrm>
            <a:off x="3243747" y="5522131"/>
            <a:ext cx="21163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M</a:t>
            </a:r>
            <a:r>
              <a:rPr lang="pt-BR" sz="900" i="1" dirty="0" err="1"/>
              <a:t>éheust</a:t>
            </a:r>
            <a:r>
              <a:rPr lang="en-US" sz="900" i="1" dirty="0"/>
              <a:t> et al., PRE 2002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1F7A7C-FC3E-3239-41D9-15C0332F60A0}"/>
              </a:ext>
            </a:extLst>
          </p:cNvPr>
          <p:cNvGrpSpPr/>
          <p:nvPr/>
        </p:nvGrpSpPr>
        <p:grpSpPr>
          <a:xfrm>
            <a:off x="154039" y="3284942"/>
            <a:ext cx="4369468" cy="1055508"/>
            <a:chOff x="7086105" y="1744123"/>
            <a:chExt cx="2766358" cy="66825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74F5886-661B-748B-9DD3-21880148109A}"/>
                </a:ext>
              </a:extLst>
            </p:cNvPr>
            <p:cNvCxnSpPr/>
            <p:nvPr/>
          </p:nvCxnSpPr>
          <p:spPr>
            <a:xfrm>
              <a:off x="7300455" y="1744123"/>
              <a:ext cx="252360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97DC19E-9B27-3933-B0A0-45DD430AB252}"/>
                </a:ext>
              </a:extLst>
            </p:cNvPr>
            <p:cNvCxnSpPr/>
            <p:nvPr/>
          </p:nvCxnSpPr>
          <p:spPr>
            <a:xfrm>
              <a:off x="7328854" y="2407567"/>
              <a:ext cx="252360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15457D7-B3B7-B473-1794-DD8353E434DB}"/>
                    </a:ext>
                  </a:extLst>
                </p:cNvPr>
                <p:cNvSpPr txBox="1"/>
                <p:nvPr/>
              </p:nvSpPr>
              <p:spPr>
                <a:xfrm>
                  <a:off x="7086105" y="1973499"/>
                  <a:ext cx="16854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15457D7-B3B7-B473-1794-DD8353E434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6105" y="1973499"/>
                  <a:ext cx="16854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6818" r="-2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C335E9-A6CC-2894-026E-F84C05746336}"/>
                </a:ext>
              </a:extLst>
            </p:cNvPr>
            <p:cNvCxnSpPr>
              <a:cxnSpLocks/>
            </p:cNvCxnSpPr>
            <p:nvPr/>
          </p:nvCxnSpPr>
          <p:spPr>
            <a:xfrm>
              <a:off x="7100356" y="1761696"/>
              <a:ext cx="0" cy="650681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6956106-11E1-4EAC-5D14-13D52153A129}"/>
              </a:ext>
            </a:extLst>
          </p:cNvPr>
          <p:cNvSpPr/>
          <p:nvPr/>
        </p:nvSpPr>
        <p:spPr>
          <a:xfrm>
            <a:off x="546570" y="3300961"/>
            <a:ext cx="3929828" cy="1000804"/>
          </a:xfrm>
          <a:custGeom>
            <a:avLst/>
            <a:gdLst>
              <a:gd name="connsiteX0" fmla="*/ 0 w 2488018"/>
              <a:gd name="connsiteY0" fmla="*/ 352340 h 633620"/>
              <a:gd name="connsiteX1" fmla="*/ 111642 w 2488018"/>
              <a:gd name="connsiteY1" fmla="*/ 373605 h 633620"/>
              <a:gd name="connsiteX2" fmla="*/ 53163 w 2488018"/>
              <a:gd name="connsiteY2" fmla="*/ 219433 h 633620"/>
              <a:gd name="connsiteX3" fmla="*/ 122274 w 2488018"/>
              <a:gd name="connsiteY3" fmla="*/ 176903 h 633620"/>
              <a:gd name="connsiteX4" fmla="*/ 116958 w 2488018"/>
              <a:gd name="connsiteY4" fmla="*/ 1466 h 633620"/>
              <a:gd name="connsiteX5" fmla="*/ 175437 w 2488018"/>
              <a:gd name="connsiteY5" fmla="*/ 102475 h 633620"/>
              <a:gd name="connsiteX6" fmla="*/ 287079 w 2488018"/>
              <a:gd name="connsiteY6" fmla="*/ 267280 h 633620"/>
              <a:gd name="connsiteX7" fmla="*/ 329609 w 2488018"/>
              <a:gd name="connsiteY7" fmla="*/ 272596 h 633620"/>
              <a:gd name="connsiteX8" fmla="*/ 329609 w 2488018"/>
              <a:gd name="connsiteY8" fmla="*/ 352340 h 633620"/>
              <a:gd name="connsiteX9" fmla="*/ 292395 w 2488018"/>
              <a:gd name="connsiteY9" fmla="*/ 437401 h 633620"/>
              <a:gd name="connsiteX10" fmla="*/ 393404 w 2488018"/>
              <a:gd name="connsiteY10" fmla="*/ 453349 h 633620"/>
              <a:gd name="connsiteX11" fmla="*/ 473149 w 2488018"/>
              <a:gd name="connsiteY11" fmla="*/ 405503 h 633620"/>
              <a:gd name="connsiteX12" fmla="*/ 542260 w 2488018"/>
              <a:gd name="connsiteY12" fmla="*/ 389554 h 633620"/>
              <a:gd name="connsiteX13" fmla="*/ 611372 w 2488018"/>
              <a:gd name="connsiteY13" fmla="*/ 384238 h 633620"/>
              <a:gd name="connsiteX14" fmla="*/ 696432 w 2488018"/>
              <a:gd name="connsiteY14" fmla="*/ 267280 h 633620"/>
              <a:gd name="connsiteX15" fmla="*/ 781493 w 2488018"/>
              <a:gd name="connsiteY15" fmla="*/ 277912 h 633620"/>
              <a:gd name="connsiteX16" fmla="*/ 723014 w 2488018"/>
              <a:gd name="connsiteY16" fmla="*/ 176903 h 633620"/>
              <a:gd name="connsiteX17" fmla="*/ 595423 w 2488018"/>
              <a:gd name="connsiteY17" fmla="*/ 107791 h 633620"/>
              <a:gd name="connsiteX18" fmla="*/ 606056 w 2488018"/>
              <a:gd name="connsiteY18" fmla="*/ 54628 h 633620"/>
              <a:gd name="connsiteX19" fmla="*/ 818707 w 2488018"/>
              <a:gd name="connsiteY19" fmla="*/ 59945 h 633620"/>
              <a:gd name="connsiteX20" fmla="*/ 946297 w 2488018"/>
              <a:gd name="connsiteY20" fmla="*/ 160954 h 633620"/>
              <a:gd name="connsiteX21" fmla="*/ 994144 w 2488018"/>
              <a:gd name="connsiteY21" fmla="*/ 176903 h 633620"/>
              <a:gd name="connsiteX22" fmla="*/ 988828 w 2488018"/>
              <a:gd name="connsiteY22" fmla="*/ 277912 h 633620"/>
              <a:gd name="connsiteX23" fmla="*/ 1100470 w 2488018"/>
              <a:gd name="connsiteY23" fmla="*/ 389554 h 633620"/>
              <a:gd name="connsiteX24" fmla="*/ 1095153 w 2488018"/>
              <a:gd name="connsiteY24" fmla="*/ 485247 h 633620"/>
              <a:gd name="connsiteX25" fmla="*/ 1180214 w 2488018"/>
              <a:gd name="connsiteY25" fmla="*/ 474615 h 633620"/>
              <a:gd name="connsiteX26" fmla="*/ 1180214 w 2488018"/>
              <a:gd name="connsiteY26" fmla="*/ 373605 h 633620"/>
              <a:gd name="connsiteX27" fmla="*/ 1265274 w 2488018"/>
              <a:gd name="connsiteY27" fmla="*/ 331075 h 633620"/>
              <a:gd name="connsiteX28" fmla="*/ 1206795 w 2488018"/>
              <a:gd name="connsiteY28" fmla="*/ 230066 h 633620"/>
              <a:gd name="connsiteX29" fmla="*/ 1222744 w 2488018"/>
              <a:gd name="connsiteY29" fmla="*/ 176903 h 633620"/>
              <a:gd name="connsiteX30" fmla="*/ 1281223 w 2488018"/>
              <a:gd name="connsiteY30" fmla="*/ 49312 h 633620"/>
              <a:gd name="connsiteX31" fmla="*/ 1355651 w 2488018"/>
              <a:gd name="connsiteY31" fmla="*/ 107791 h 633620"/>
              <a:gd name="connsiteX32" fmla="*/ 1291856 w 2488018"/>
              <a:gd name="connsiteY32" fmla="*/ 150321 h 633620"/>
              <a:gd name="connsiteX33" fmla="*/ 1355651 w 2488018"/>
              <a:gd name="connsiteY33" fmla="*/ 208801 h 633620"/>
              <a:gd name="connsiteX34" fmla="*/ 1414130 w 2488018"/>
              <a:gd name="connsiteY34" fmla="*/ 208801 h 633620"/>
              <a:gd name="connsiteX35" fmla="*/ 1488558 w 2488018"/>
              <a:gd name="connsiteY35" fmla="*/ 224749 h 633620"/>
              <a:gd name="connsiteX36" fmla="*/ 1541721 w 2488018"/>
              <a:gd name="connsiteY36" fmla="*/ 309810 h 633620"/>
              <a:gd name="connsiteX37" fmla="*/ 1674628 w 2488018"/>
              <a:gd name="connsiteY37" fmla="*/ 341708 h 633620"/>
              <a:gd name="connsiteX38" fmla="*/ 1690576 w 2488018"/>
              <a:gd name="connsiteY38" fmla="*/ 240698 h 633620"/>
              <a:gd name="connsiteX39" fmla="*/ 1754372 w 2488018"/>
              <a:gd name="connsiteY39" fmla="*/ 176903 h 633620"/>
              <a:gd name="connsiteX40" fmla="*/ 1754372 w 2488018"/>
              <a:gd name="connsiteY40" fmla="*/ 288545 h 633620"/>
              <a:gd name="connsiteX41" fmla="*/ 1733107 w 2488018"/>
              <a:gd name="connsiteY41" fmla="*/ 410819 h 633620"/>
              <a:gd name="connsiteX42" fmla="*/ 1786270 w 2488018"/>
              <a:gd name="connsiteY42" fmla="*/ 421452 h 633620"/>
              <a:gd name="connsiteX43" fmla="*/ 1802218 w 2488018"/>
              <a:gd name="connsiteY43" fmla="*/ 389554 h 633620"/>
              <a:gd name="connsiteX44" fmla="*/ 1876646 w 2488018"/>
              <a:gd name="connsiteY44" fmla="*/ 394870 h 633620"/>
              <a:gd name="connsiteX45" fmla="*/ 1897911 w 2488018"/>
              <a:gd name="connsiteY45" fmla="*/ 352340 h 633620"/>
              <a:gd name="connsiteX46" fmla="*/ 1951074 w 2488018"/>
              <a:gd name="connsiteY46" fmla="*/ 389554 h 633620"/>
              <a:gd name="connsiteX47" fmla="*/ 1871330 w 2488018"/>
              <a:gd name="connsiteY47" fmla="*/ 506512 h 633620"/>
              <a:gd name="connsiteX48" fmla="*/ 1956390 w 2488018"/>
              <a:gd name="connsiteY48" fmla="*/ 527777 h 633620"/>
              <a:gd name="connsiteX49" fmla="*/ 1972339 w 2488018"/>
              <a:gd name="connsiteY49" fmla="*/ 628787 h 633620"/>
              <a:gd name="connsiteX50" fmla="*/ 2052083 w 2488018"/>
              <a:gd name="connsiteY50" fmla="*/ 602205 h 633620"/>
              <a:gd name="connsiteX51" fmla="*/ 2030818 w 2488018"/>
              <a:gd name="connsiteY51" fmla="*/ 469298 h 633620"/>
              <a:gd name="connsiteX52" fmla="*/ 2126511 w 2488018"/>
              <a:gd name="connsiteY52" fmla="*/ 405503 h 633620"/>
              <a:gd name="connsiteX53" fmla="*/ 2025502 w 2488018"/>
              <a:gd name="connsiteY53" fmla="*/ 272596 h 633620"/>
              <a:gd name="connsiteX54" fmla="*/ 2110563 w 2488018"/>
              <a:gd name="connsiteY54" fmla="*/ 283228 h 633620"/>
              <a:gd name="connsiteX55" fmla="*/ 2105246 w 2488018"/>
              <a:gd name="connsiteY55" fmla="*/ 368289 h 633620"/>
              <a:gd name="connsiteX56" fmla="*/ 2238153 w 2488018"/>
              <a:gd name="connsiteY56" fmla="*/ 432084 h 633620"/>
              <a:gd name="connsiteX57" fmla="*/ 2243470 w 2488018"/>
              <a:gd name="connsiteY57" fmla="*/ 347024 h 633620"/>
              <a:gd name="connsiteX58" fmla="*/ 2301949 w 2488018"/>
              <a:gd name="connsiteY58" fmla="*/ 421452 h 633620"/>
              <a:gd name="connsiteX59" fmla="*/ 2344479 w 2488018"/>
              <a:gd name="connsiteY59" fmla="*/ 341708 h 633620"/>
              <a:gd name="connsiteX60" fmla="*/ 2397642 w 2488018"/>
              <a:gd name="connsiteY60" fmla="*/ 277912 h 633620"/>
              <a:gd name="connsiteX61" fmla="*/ 2477386 w 2488018"/>
              <a:gd name="connsiteY61" fmla="*/ 299177 h 633620"/>
              <a:gd name="connsiteX62" fmla="*/ 2413590 w 2488018"/>
              <a:gd name="connsiteY62" fmla="*/ 357656 h 633620"/>
              <a:gd name="connsiteX63" fmla="*/ 2466753 w 2488018"/>
              <a:gd name="connsiteY63" fmla="*/ 426768 h 633620"/>
              <a:gd name="connsiteX64" fmla="*/ 2488018 w 2488018"/>
              <a:gd name="connsiteY64" fmla="*/ 394870 h 63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488018" h="633620">
                <a:moveTo>
                  <a:pt x="0" y="352340"/>
                </a:moveTo>
                <a:cubicBezTo>
                  <a:pt x="51391" y="374048"/>
                  <a:pt x="102782" y="395756"/>
                  <a:pt x="111642" y="373605"/>
                </a:cubicBezTo>
                <a:cubicBezTo>
                  <a:pt x="120502" y="351454"/>
                  <a:pt x="51391" y="252217"/>
                  <a:pt x="53163" y="219433"/>
                </a:cubicBezTo>
                <a:cubicBezTo>
                  <a:pt x="54935" y="186649"/>
                  <a:pt x="111642" y="213231"/>
                  <a:pt x="122274" y="176903"/>
                </a:cubicBezTo>
                <a:cubicBezTo>
                  <a:pt x="132906" y="140575"/>
                  <a:pt x="108098" y="13871"/>
                  <a:pt x="116958" y="1466"/>
                </a:cubicBezTo>
                <a:cubicBezTo>
                  <a:pt x="125818" y="-10939"/>
                  <a:pt x="147083" y="58173"/>
                  <a:pt x="175437" y="102475"/>
                </a:cubicBezTo>
                <a:cubicBezTo>
                  <a:pt x="203791" y="146777"/>
                  <a:pt x="261384" y="238927"/>
                  <a:pt x="287079" y="267280"/>
                </a:cubicBezTo>
                <a:cubicBezTo>
                  <a:pt x="312774" y="295633"/>
                  <a:pt x="322521" y="258419"/>
                  <a:pt x="329609" y="272596"/>
                </a:cubicBezTo>
                <a:cubicBezTo>
                  <a:pt x="336697" y="286773"/>
                  <a:pt x="335811" y="324873"/>
                  <a:pt x="329609" y="352340"/>
                </a:cubicBezTo>
                <a:cubicBezTo>
                  <a:pt x="323407" y="379807"/>
                  <a:pt x="281763" y="420566"/>
                  <a:pt x="292395" y="437401"/>
                </a:cubicBezTo>
                <a:cubicBezTo>
                  <a:pt x="303027" y="454236"/>
                  <a:pt x="363278" y="458665"/>
                  <a:pt x="393404" y="453349"/>
                </a:cubicBezTo>
                <a:cubicBezTo>
                  <a:pt x="423530" y="448033"/>
                  <a:pt x="448340" y="416135"/>
                  <a:pt x="473149" y="405503"/>
                </a:cubicBezTo>
                <a:cubicBezTo>
                  <a:pt x="497958" y="394871"/>
                  <a:pt x="519223" y="393098"/>
                  <a:pt x="542260" y="389554"/>
                </a:cubicBezTo>
                <a:cubicBezTo>
                  <a:pt x="565297" y="386010"/>
                  <a:pt x="585677" y="404617"/>
                  <a:pt x="611372" y="384238"/>
                </a:cubicBezTo>
                <a:cubicBezTo>
                  <a:pt x="637067" y="363859"/>
                  <a:pt x="668079" y="285001"/>
                  <a:pt x="696432" y="267280"/>
                </a:cubicBezTo>
                <a:cubicBezTo>
                  <a:pt x="724786" y="249559"/>
                  <a:pt x="777063" y="292975"/>
                  <a:pt x="781493" y="277912"/>
                </a:cubicBezTo>
                <a:cubicBezTo>
                  <a:pt x="785923" y="262849"/>
                  <a:pt x="754026" y="205256"/>
                  <a:pt x="723014" y="176903"/>
                </a:cubicBezTo>
                <a:cubicBezTo>
                  <a:pt x="692002" y="148550"/>
                  <a:pt x="614916" y="128170"/>
                  <a:pt x="595423" y="107791"/>
                </a:cubicBezTo>
                <a:cubicBezTo>
                  <a:pt x="575930" y="87412"/>
                  <a:pt x="568842" y="62602"/>
                  <a:pt x="606056" y="54628"/>
                </a:cubicBezTo>
                <a:cubicBezTo>
                  <a:pt x="643270" y="46654"/>
                  <a:pt x="762000" y="42224"/>
                  <a:pt x="818707" y="59945"/>
                </a:cubicBezTo>
                <a:cubicBezTo>
                  <a:pt x="875414" y="77666"/>
                  <a:pt x="917057" y="141461"/>
                  <a:pt x="946297" y="160954"/>
                </a:cubicBezTo>
                <a:cubicBezTo>
                  <a:pt x="975537" y="180447"/>
                  <a:pt x="987056" y="157410"/>
                  <a:pt x="994144" y="176903"/>
                </a:cubicBezTo>
                <a:cubicBezTo>
                  <a:pt x="1001232" y="196396"/>
                  <a:pt x="971107" y="242470"/>
                  <a:pt x="988828" y="277912"/>
                </a:cubicBezTo>
                <a:cubicBezTo>
                  <a:pt x="1006549" y="313354"/>
                  <a:pt x="1082749" y="354998"/>
                  <a:pt x="1100470" y="389554"/>
                </a:cubicBezTo>
                <a:cubicBezTo>
                  <a:pt x="1118191" y="424110"/>
                  <a:pt x="1081862" y="471070"/>
                  <a:pt x="1095153" y="485247"/>
                </a:cubicBezTo>
                <a:cubicBezTo>
                  <a:pt x="1108444" y="499424"/>
                  <a:pt x="1166037" y="493222"/>
                  <a:pt x="1180214" y="474615"/>
                </a:cubicBezTo>
                <a:cubicBezTo>
                  <a:pt x="1194391" y="456008"/>
                  <a:pt x="1166037" y="397528"/>
                  <a:pt x="1180214" y="373605"/>
                </a:cubicBezTo>
                <a:cubicBezTo>
                  <a:pt x="1194391" y="349682"/>
                  <a:pt x="1260844" y="354998"/>
                  <a:pt x="1265274" y="331075"/>
                </a:cubicBezTo>
                <a:cubicBezTo>
                  <a:pt x="1269704" y="307152"/>
                  <a:pt x="1213883" y="255761"/>
                  <a:pt x="1206795" y="230066"/>
                </a:cubicBezTo>
                <a:cubicBezTo>
                  <a:pt x="1199707" y="204371"/>
                  <a:pt x="1210339" y="207029"/>
                  <a:pt x="1222744" y="176903"/>
                </a:cubicBezTo>
                <a:cubicBezTo>
                  <a:pt x="1235149" y="146777"/>
                  <a:pt x="1259072" y="60831"/>
                  <a:pt x="1281223" y="49312"/>
                </a:cubicBezTo>
                <a:cubicBezTo>
                  <a:pt x="1303374" y="37793"/>
                  <a:pt x="1353879" y="90956"/>
                  <a:pt x="1355651" y="107791"/>
                </a:cubicBezTo>
                <a:cubicBezTo>
                  <a:pt x="1357423" y="124626"/>
                  <a:pt x="1291856" y="133486"/>
                  <a:pt x="1291856" y="150321"/>
                </a:cubicBezTo>
                <a:cubicBezTo>
                  <a:pt x="1291856" y="167156"/>
                  <a:pt x="1335272" y="199054"/>
                  <a:pt x="1355651" y="208801"/>
                </a:cubicBezTo>
                <a:cubicBezTo>
                  <a:pt x="1376030" y="218548"/>
                  <a:pt x="1391979" y="206143"/>
                  <a:pt x="1414130" y="208801"/>
                </a:cubicBezTo>
                <a:cubicBezTo>
                  <a:pt x="1436281" y="211459"/>
                  <a:pt x="1467293" y="207914"/>
                  <a:pt x="1488558" y="224749"/>
                </a:cubicBezTo>
                <a:cubicBezTo>
                  <a:pt x="1509823" y="241584"/>
                  <a:pt x="1510709" y="290317"/>
                  <a:pt x="1541721" y="309810"/>
                </a:cubicBezTo>
                <a:cubicBezTo>
                  <a:pt x="1572733" y="329303"/>
                  <a:pt x="1649819" y="353227"/>
                  <a:pt x="1674628" y="341708"/>
                </a:cubicBezTo>
                <a:cubicBezTo>
                  <a:pt x="1699437" y="330189"/>
                  <a:pt x="1677285" y="268165"/>
                  <a:pt x="1690576" y="240698"/>
                </a:cubicBezTo>
                <a:cubicBezTo>
                  <a:pt x="1703867" y="213231"/>
                  <a:pt x="1743739" y="168928"/>
                  <a:pt x="1754372" y="176903"/>
                </a:cubicBezTo>
                <a:cubicBezTo>
                  <a:pt x="1765005" y="184877"/>
                  <a:pt x="1757916" y="249559"/>
                  <a:pt x="1754372" y="288545"/>
                </a:cubicBezTo>
                <a:cubicBezTo>
                  <a:pt x="1750828" y="327531"/>
                  <a:pt x="1727791" y="388668"/>
                  <a:pt x="1733107" y="410819"/>
                </a:cubicBezTo>
                <a:cubicBezTo>
                  <a:pt x="1738423" y="432970"/>
                  <a:pt x="1774752" y="424996"/>
                  <a:pt x="1786270" y="421452"/>
                </a:cubicBezTo>
                <a:cubicBezTo>
                  <a:pt x="1797788" y="417908"/>
                  <a:pt x="1787155" y="393984"/>
                  <a:pt x="1802218" y="389554"/>
                </a:cubicBezTo>
                <a:cubicBezTo>
                  <a:pt x="1817281" y="385124"/>
                  <a:pt x="1860697" y="401072"/>
                  <a:pt x="1876646" y="394870"/>
                </a:cubicBezTo>
                <a:cubicBezTo>
                  <a:pt x="1892595" y="388668"/>
                  <a:pt x="1885506" y="353226"/>
                  <a:pt x="1897911" y="352340"/>
                </a:cubicBezTo>
                <a:cubicBezTo>
                  <a:pt x="1910316" y="351454"/>
                  <a:pt x="1955504" y="363859"/>
                  <a:pt x="1951074" y="389554"/>
                </a:cubicBezTo>
                <a:cubicBezTo>
                  <a:pt x="1946644" y="415249"/>
                  <a:pt x="1870444" y="483475"/>
                  <a:pt x="1871330" y="506512"/>
                </a:cubicBezTo>
                <a:cubicBezTo>
                  <a:pt x="1872216" y="529549"/>
                  <a:pt x="1939555" y="507398"/>
                  <a:pt x="1956390" y="527777"/>
                </a:cubicBezTo>
                <a:cubicBezTo>
                  <a:pt x="1973225" y="548156"/>
                  <a:pt x="1956390" y="616382"/>
                  <a:pt x="1972339" y="628787"/>
                </a:cubicBezTo>
                <a:cubicBezTo>
                  <a:pt x="1988288" y="641192"/>
                  <a:pt x="2042337" y="628787"/>
                  <a:pt x="2052083" y="602205"/>
                </a:cubicBezTo>
                <a:cubicBezTo>
                  <a:pt x="2061830" y="575624"/>
                  <a:pt x="2018413" y="502082"/>
                  <a:pt x="2030818" y="469298"/>
                </a:cubicBezTo>
                <a:cubicBezTo>
                  <a:pt x="2043223" y="436514"/>
                  <a:pt x="2127397" y="438287"/>
                  <a:pt x="2126511" y="405503"/>
                </a:cubicBezTo>
                <a:cubicBezTo>
                  <a:pt x="2125625" y="372719"/>
                  <a:pt x="2028160" y="292975"/>
                  <a:pt x="2025502" y="272596"/>
                </a:cubicBezTo>
                <a:cubicBezTo>
                  <a:pt x="2022844" y="252217"/>
                  <a:pt x="2097272" y="267279"/>
                  <a:pt x="2110563" y="283228"/>
                </a:cubicBezTo>
                <a:cubicBezTo>
                  <a:pt x="2123854" y="299177"/>
                  <a:pt x="2083981" y="343480"/>
                  <a:pt x="2105246" y="368289"/>
                </a:cubicBezTo>
                <a:cubicBezTo>
                  <a:pt x="2126511" y="393098"/>
                  <a:pt x="2215116" y="435628"/>
                  <a:pt x="2238153" y="432084"/>
                </a:cubicBezTo>
                <a:cubicBezTo>
                  <a:pt x="2261190" y="428540"/>
                  <a:pt x="2232837" y="348796"/>
                  <a:pt x="2243470" y="347024"/>
                </a:cubicBezTo>
                <a:cubicBezTo>
                  <a:pt x="2254103" y="345252"/>
                  <a:pt x="2285114" y="422338"/>
                  <a:pt x="2301949" y="421452"/>
                </a:cubicBezTo>
                <a:cubicBezTo>
                  <a:pt x="2318784" y="420566"/>
                  <a:pt x="2328530" y="365631"/>
                  <a:pt x="2344479" y="341708"/>
                </a:cubicBezTo>
                <a:cubicBezTo>
                  <a:pt x="2360428" y="317785"/>
                  <a:pt x="2375491" y="285000"/>
                  <a:pt x="2397642" y="277912"/>
                </a:cubicBezTo>
                <a:cubicBezTo>
                  <a:pt x="2419793" y="270824"/>
                  <a:pt x="2474728" y="285886"/>
                  <a:pt x="2477386" y="299177"/>
                </a:cubicBezTo>
                <a:cubicBezTo>
                  <a:pt x="2480044" y="312468"/>
                  <a:pt x="2415362" y="336391"/>
                  <a:pt x="2413590" y="357656"/>
                </a:cubicBezTo>
                <a:cubicBezTo>
                  <a:pt x="2411818" y="378921"/>
                  <a:pt x="2454348" y="420566"/>
                  <a:pt x="2466753" y="426768"/>
                </a:cubicBezTo>
                <a:cubicBezTo>
                  <a:pt x="2479158" y="432970"/>
                  <a:pt x="2483588" y="413920"/>
                  <a:pt x="2488018" y="39487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F3258E4-E47D-CCCD-83D8-DB6E5BAC3992}"/>
              </a:ext>
            </a:extLst>
          </p:cNvPr>
          <p:cNvSpPr/>
          <p:nvPr/>
        </p:nvSpPr>
        <p:spPr>
          <a:xfrm>
            <a:off x="492602" y="1466087"/>
            <a:ext cx="4038125" cy="4044353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18B713E-E9FE-E1D7-BF3A-69C2F4D8E157}"/>
              </a:ext>
            </a:extLst>
          </p:cNvPr>
          <p:cNvGrpSpPr/>
          <p:nvPr/>
        </p:nvGrpSpPr>
        <p:grpSpPr>
          <a:xfrm>
            <a:off x="546570" y="1556475"/>
            <a:ext cx="744948" cy="3929630"/>
            <a:chOff x="546570" y="1556475"/>
            <a:chExt cx="744948" cy="392963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96B11B3-B5F7-802A-909A-608561E4461C}"/>
                </a:ext>
              </a:extLst>
            </p:cNvPr>
            <p:cNvSpPr txBox="1"/>
            <p:nvPr/>
          </p:nvSpPr>
          <p:spPr>
            <a:xfrm>
              <a:off x="546570" y="5116773"/>
              <a:ext cx="744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water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F63A996-40BA-7225-72D4-4BA9B5AA4FB4}"/>
                </a:ext>
              </a:extLst>
            </p:cNvPr>
            <p:cNvSpPr txBox="1"/>
            <p:nvPr/>
          </p:nvSpPr>
          <p:spPr>
            <a:xfrm>
              <a:off x="546570" y="1556475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air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7BC45D5-D3CD-3589-D745-9F8064C5B083}"/>
              </a:ext>
            </a:extLst>
          </p:cNvPr>
          <p:cNvGrpSpPr/>
          <p:nvPr/>
        </p:nvGrpSpPr>
        <p:grpSpPr>
          <a:xfrm>
            <a:off x="4670592" y="1483010"/>
            <a:ext cx="230845" cy="427116"/>
            <a:chOff x="4670592" y="1483010"/>
            <a:chExt cx="230845" cy="427116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7E399A52-6AB9-50D2-19F9-983C7F882662}"/>
                </a:ext>
              </a:extLst>
            </p:cNvPr>
            <p:cNvCxnSpPr>
              <a:cxnSpLocks/>
            </p:cNvCxnSpPr>
            <p:nvPr/>
          </p:nvCxnSpPr>
          <p:spPr>
            <a:xfrm>
              <a:off x="4670592" y="1483010"/>
              <a:ext cx="0" cy="4271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C44AE61C-644B-18E5-B466-5D5282F07F4A}"/>
                    </a:ext>
                  </a:extLst>
                </p:cNvPr>
                <p:cNvSpPr txBox="1"/>
                <p:nvPr/>
              </p:nvSpPr>
              <p:spPr>
                <a:xfrm>
                  <a:off x="4709910" y="1488585"/>
                  <a:ext cx="1915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C44AE61C-644B-18E5-B466-5D5282F07F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9910" y="1488585"/>
                  <a:ext cx="191527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258" t="-45652" r="-106452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8456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B1FC5-6735-B7A2-06F3-7CEC088E8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>
            <a:extLst>
              <a:ext uri="{FF2B5EF4-FFF2-40B4-BE49-F238E27FC236}">
                <a16:creationId xmlns:a16="http://schemas.microsoft.com/office/drawing/2014/main" id="{4704B8D0-6EE2-A3C3-1B46-0CB22C62437F}"/>
              </a:ext>
            </a:extLst>
          </p:cNvPr>
          <p:cNvSpPr txBox="1"/>
          <p:nvPr/>
        </p:nvSpPr>
        <p:spPr>
          <a:xfrm>
            <a:off x="2567193" y="462211"/>
            <a:ext cx="2900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noProof="0" dirty="0"/>
              <a:t>How to predict the finite width?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EA7C903E-82FE-C15E-3ECE-833E27F5A4D1}"/>
              </a:ext>
            </a:extLst>
          </p:cNvPr>
          <p:cNvSpPr/>
          <p:nvPr/>
        </p:nvSpPr>
        <p:spPr>
          <a:xfrm>
            <a:off x="486764" y="3312699"/>
            <a:ext cx="4053391" cy="2187349"/>
          </a:xfrm>
          <a:custGeom>
            <a:avLst/>
            <a:gdLst>
              <a:gd name="connsiteX0" fmla="*/ 13654 w 4053391"/>
              <a:gd name="connsiteY0" fmla="*/ 2187349 h 2187349"/>
              <a:gd name="connsiteX1" fmla="*/ 6 w 4053391"/>
              <a:gd name="connsiteY1" fmla="*/ 877164 h 2187349"/>
              <a:gd name="connsiteX2" fmla="*/ 13654 w 4053391"/>
              <a:gd name="connsiteY2" fmla="*/ 558716 h 2187349"/>
              <a:gd name="connsiteX3" fmla="*/ 86442 w 4053391"/>
              <a:gd name="connsiteY3" fmla="*/ 567814 h 2187349"/>
              <a:gd name="connsiteX4" fmla="*/ 195624 w 4053391"/>
              <a:gd name="connsiteY4" fmla="*/ 590561 h 2187349"/>
              <a:gd name="connsiteX5" fmla="*/ 232018 w 4053391"/>
              <a:gd name="connsiteY5" fmla="*/ 595110 h 2187349"/>
              <a:gd name="connsiteX6" fmla="*/ 232018 w 4053391"/>
              <a:gd name="connsiteY6" fmla="*/ 517773 h 2187349"/>
              <a:gd name="connsiteX7" fmla="*/ 181976 w 4053391"/>
              <a:gd name="connsiteY7" fmla="*/ 440435 h 2187349"/>
              <a:gd name="connsiteX8" fmla="*/ 159230 w 4053391"/>
              <a:gd name="connsiteY8" fmla="*/ 358549 h 2187349"/>
              <a:gd name="connsiteX9" fmla="*/ 181976 w 4053391"/>
              <a:gd name="connsiteY9" fmla="*/ 317605 h 2187349"/>
              <a:gd name="connsiteX10" fmla="*/ 232018 w 4053391"/>
              <a:gd name="connsiteY10" fmla="*/ 303958 h 2187349"/>
              <a:gd name="connsiteX11" fmla="*/ 254764 w 4053391"/>
              <a:gd name="connsiteY11" fmla="*/ 240268 h 2187349"/>
              <a:gd name="connsiteX12" fmla="*/ 250215 w 4053391"/>
              <a:gd name="connsiteY12" fmla="*/ 117438 h 2187349"/>
              <a:gd name="connsiteX13" fmla="*/ 250215 w 4053391"/>
              <a:gd name="connsiteY13" fmla="*/ 21904 h 2187349"/>
              <a:gd name="connsiteX14" fmla="*/ 263863 w 4053391"/>
              <a:gd name="connsiteY14" fmla="*/ 8256 h 2187349"/>
              <a:gd name="connsiteX15" fmla="*/ 323003 w 4053391"/>
              <a:gd name="connsiteY15" fmla="*/ 126537 h 2187349"/>
              <a:gd name="connsiteX16" fmla="*/ 418537 w 4053391"/>
              <a:gd name="connsiteY16" fmla="*/ 285761 h 2187349"/>
              <a:gd name="connsiteX17" fmla="*/ 500424 w 4053391"/>
              <a:gd name="connsiteY17" fmla="*/ 394943 h 2187349"/>
              <a:gd name="connsiteX18" fmla="*/ 536818 w 4053391"/>
              <a:gd name="connsiteY18" fmla="*/ 435886 h 2187349"/>
              <a:gd name="connsiteX19" fmla="*/ 582311 w 4053391"/>
              <a:gd name="connsiteY19" fmla="*/ 422238 h 2187349"/>
              <a:gd name="connsiteX20" fmla="*/ 586860 w 4053391"/>
              <a:gd name="connsiteY20" fmla="*/ 485928 h 2187349"/>
              <a:gd name="connsiteX21" fmla="*/ 545917 w 4053391"/>
              <a:gd name="connsiteY21" fmla="*/ 617856 h 2187349"/>
              <a:gd name="connsiteX22" fmla="*/ 523170 w 4053391"/>
              <a:gd name="connsiteY22" fmla="*/ 658800 h 2187349"/>
              <a:gd name="connsiteX23" fmla="*/ 568663 w 4053391"/>
              <a:gd name="connsiteY23" fmla="*/ 704292 h 2187349"/>
              <a:gd name="connsiteX24" fmla="*/ 659648 w 4053391"/>
              <a:gd name="connsiteY24" fmla="*/ 708841 h 2187349"/>
              <a:gd name="connsiteX25" fmla="*/ 727887 w 4053391"/>
              <a:gd name="connsiteY25" fmla="*/ 695194 h 2187349"/>
              <a:gd name="connsiteX26" fmla="*/ 777929 w 4053391"/>
              <a:gd name="connsiteY26" fmla="*/ 649701 h 2187349"/>
              <a:gd name="connsiteX27" fmla="*/ 850717 w 4053391"/>
              <a:gd name="connsiteY27" fmla="*/ 631504 h 2187349"/>
              <a:gd name="connsiteX28" fmla="*/ 918955 w 4053391"/>
              <a:gd name="connsiteY28" fmla="*/ 617856 h 2187349"/>
              <a:gd name="connsiteX29" fmla="*/ 1019039 w 4053391"/>
              <a:gd name="connsiteY29" fmla="*/ 608758 h 2187349"/>
              <a:gd name="connsiteX30" fmla="*/ 1064532 w 4053391"/>
              <a:gd name="connsiteY30" fmla="*/ 535970 h 2187349"/>
              <a:gd name="connsiteX31" fmla="*/ 1132770 w 4053391"/>
              <a:gd name="connsiteY31" fmla="*/ 449534 h 2187349"/>
              <a:gd name="connsiteX32" fmla="*/ 1164615 w 4053391"/>
              <a:gd name="connsiteY32" fmla="*/ 408591 h 2187349"/>
              <a:gd name="connsiteX33" fmla="*/ 1228305 w 4053391"/>
              <a:gd name="connsiteY33" fmla="*/ 413140 h 2187349"/>
              <a:gd name="connsiteX34" fmla="*/ 1273797 w 4053391"/>
              <a:gd name="connsiteY34" fmla="*/ 440435 h 2187349"/>
              <a:gd name="connsiteX35" fmla="*/ 1291994 w 4053391"/>
              <a:gd name="connsiteY35" fmla="*/ 426788 h 2187349"/>
              <a:gd name="connsiteX36" fmla="*/ 1278346 w 4053391"/>
              <a:gd name="connsiteY36" fmla="*/ 376746 h 2187349"/>
              <a:gd name="connsiteX37" fmla="*/ 1232854 w 4053391"/>
              <a:gd name="connsiteY37" fmla="*/ 281211 h 2187349"/>
              <a:gd name="connsiteX38" fmla="*/ 1169164 w 4053391"/>
              <a:gd name="connsiteY38" fmla="*/ 235719 h 2187349"/>
              <a:gd name="connsiteX39" fmla="*/ 1064532 w 4053391"/>
              <a:gd name="connsiteY39" fmla="*/ 199325 h 2187349"/>
              <a:gd name="connsiteX40" fmla="*/ 1000842 w 4053391"/>
              <a:gd name="connsiteY40" fmla="*/ 158382 h 2187349"/>
              <a:gd name="connsiteX41" fmla="*/ 973546 w 4053391"/>
              <a:gd name="connsiteY41" fmla="*/ 117438 h 2187349"/>
              <a:gd name="connsiteX42" fmla="*/ 1000842 w 4053391"/>
              <a:gd name="connsiteY42" fmla="*/ 81044 h 2187349"/>
              <a:gd name="connsiteX43" fmla="*/ 1082729 w 4053391"/>
              <a:gd name="connsiteY43" fmla="*/ 76495 h 2187349"/>
              <a:gd name="connsiteX44" fmla="*/ 1210108 w 4053391"/>
              <a:gd name="connsiteY44" fmla="*/ 67397 h 2187349"/>
              <a:gd name="connsiteX45" fmla="*/ 1305642 w 4053391"/>
              <a:gd name="connsiteY45" fmla="*/ 71946 h 2187349"/>
              <a:gd name="connsiteX46" fmla="*/ 1392078 w 4053391"/>
              <a:gd name="connsiteY46" fmla="*/ 94692 h 2187349"/>
              <a:gd name="connsiteX47" fmla="*/ 1483063 w 4053391"/>
              <a:gd name="connsiteY47" fmla="*/ 162931 h 2187349"/>
              <a:gd name="connsiteX48" fmla="*/ 1537654 w 4053391"/>
              <a:gd name="connsiteY48" fmla="*/ 231170 h 2187349"/>
              <a:gd name="connsiteX49" fmla="*/ 1587696 w 4053391"/>
              <a:gd name="connsiteY49" fmla="*/ 263014 h 2187349"/>
              <a:gd name="connsiteX50" fmla="*/ 1610442 w 4053391"/>
              <a:gd name="connsiteY50" fmla="*/ 263014 h 2187349"/>
              <a:gd name="connsiteX51" fmla="*/ 1624090 w 4053391"/>
              <a:gd name="connsiteY51" fmla="*/ 294859 h 2187349"/>
              <a:gd name="connsiteX52" fmla="*/ 1624090 w 4053391"/>
              <a:gd name="connsiteY52" fmla="*/ 354000 h 2187349"/>
              <a:gd name="connsiteX53" fmla="*/ 1614991 w 4053391"/>
              <a:gd name="connsiteY53" fmla="*/ 399492 h 2187349"/>
              <a:gd name="connsiteX54" fmla="*/ 1633188 w 4053391"/>
              <a:gd name="connsiteY54" fmla="*/ 458632 h 2187349"/>
              <a:gd name="connsiteX55" fmla="*/ 1705976 w 4053391"/>
              <a:gd name="connsiteY55" fmla="*/ 517773 h 2187349"/>
              <a:gd name="connsiteX56" fmla="*/ 1769666 w 4053391"/>
              <a:gd name="connsiteY56" fmla="*/ 576913 h 2187349"/>
              <a:gd name="connsiteX57" fmla="*/ 1801511 w 4053391"/>
              <a:gd name="connsiteY57" fmla="*/ 626955 h 2187349"/>
              <a:gd name="connsiteX58" fmla="*/ 1792412 w 4053391"/>
              <a:gd name="connsiteY58" fmla="*/ 699743 h 2187349"/>
              <a:gd name="connsiteX59" fmla="*/ 1783314 w 4053391"/>
              <a:gd name="connsiteY59" fmla="*/ 736137 h 2187349"/>
              <a:gd name="connsiteX60" fmla="*/ 1819708 w 4053391"/>
              <a:gd name="connsiteY60" fmla="*/ 772531 h 2187349"/>
              <a:gd name="connsiteX61" fmla="*/ 1919791 w 4053391"/>
              <a:gd name="connsiteY61" fmla="*/ 758883 h 2187349"/>
              <a:gd name="connsiteX62" fmla="*/ 1933439 w 4053391"/>
              <a:gd name="connsiteY62" fmla="*/ 713391 h 2187349"/>
              <a:gd name="connsiteX63" fmla="*/ 1928890 w 4053391"/>
              <a:gd name="connsiteY63" fmla="*/ 636053 h 2187349"/>
              <a:gd name="connsiteX64" fmla="*/ 1928890 w 4053391"/>
              <a:gd name="connsiteY64" fmla="*/ 590561 h 2187349"/>
              <a:gd name="connsiteX65" fmla="*/ 1965284 w 4053391"/>
              <a:gd name="connsiteY65" fmla="*/ 563265 h 2187349"/>
              <a:gd name="connsiteX66" fmla="*/ 2015326 w 4053391"/>
              <a:gd name="connsiteY66" fmla="*/ 540519 h 2187349"/>
              <a:gd name="connsiteX67" fmla="*/ 2051720 w 4053391"/>
              <a:gd name="connsiteY67" fmla="*/ 526871 h 2187349"/>
              <a:gd name="connsiteX68" fmla="*/ 2038072 w 4053391"/>
              <a:gd name="connsiteY68" fmla="*/ 472280 h 2187349"/>
              <a:gd name="connsiteX69" fmla="*/ 1992579 w 4053391"/>
              <a:gd name="connsiteY69" fmla="*/ 385844 h 2187349"/>
              <a:gd name="connsiteX70" fmla="*/ 1969833 w 4053391"/>
              <a:gd name="connsiteY70" fmla="*/ 344901 h 2187349"/>
              <a:gd name="connsiteX71" fmla="*/ 1978932 w 4053391"/>
              <a:gd name="connsiteY71" fmla="*/ 285761 h 2187349"/>
              <a:gd name="connsiteX72" fmla="*/ 2028973 w 4053391"/>
              <a:gd name="connsiteY72" fmla="*/ 199325 h 2187349"/>
              <a:gd name="connsiteX73" fmla="*/ 2042621 w 4053391"/>
              <a:gd name="connsiteY73" fmla="*/ 131086 h 2187349"/>
              <a:gd name="connsiteX74" fmla="*/ 2088114 w 4053391"/>
              <a:gd name="connsiteY74" fmla="*/ 90143 h 2187349"/>
              <a:gd name="connsiteX75" fmla="*/ 2129057 w 4053391"/>
              <a:gd name="connsiteY75" fmla="*/ 85594 h 2187349"/>
              <a:gd name="connsiteX76" fmla="*/ 2179099 w 4053391"/>
              <a:gd name="connsiteY76" fmla="*/ 126537 h 2187349"/>
              <a:gd name="connsiteX77" fmla="*/ 2192746 w 4053391"/>
              <a:gd name="connsiteY77" fmla="*/ 162931 h 2187349"/>
              <a:gd name="connsiteX78" fmla="*/ 2147254 w 4053391"/>
              <a:gd name="connsiteY78" fmla="*/ 194776 h 2187349"/>
              <a:gd name="connsiteX79" fmla="*/ 2097212 w 4053391"/>
              <a:gd name="connsiteY79" fmla="*/ 222071 h 2187349"/>
              <a:gd name="connsiteX80" fmla="*/ 2142705 w 4053391"/>
              <a:gd name="connsiteY80" fmla="*/ 285761 h 2187349"/>
              <a:gd name="connsiteX81" fmla="*/ 2201845 w 4053391"/>
              <a:gd name="connsiteY81" fmla="*/ 317605 h 2187349"/>
              <a:gd name="connsiteX82" fmla="*/ 2247337 w 4053391"/>
              <a:gd name="connsiteY82" fmla="*/ 322155 h 2187349"/>
              <a:gd name="connsiteX83" fmla="*/ 2311027 w 4053391"/>
              <a:gd name="connsiteY83" fmla="*/ 322155 h 2187349"/>
              <a:gd name="connsiteX84" fmla="*/ 2365618 w 4053391"/>
              <a:gd name="connsiteY84" fmla="*/ 331253 h 2187349"/>
              <a:gd name="connsiteX85" fmla="*/ 2415660 w 4053391"/>
              <a:gd name="connsiteY85" fmla="*/ 354000 h 2187349"/>
              <a:gd name="connsiteX86" fmla="*/ 2461152 w 4053391"/>
              <a:gd name="connsiteY86" fmla="*/ 454083 h 2187349"/>
              <a:gd name="connsiteX87" fmla="*/ 2529391 w 4053391"/>
              <a:gd name="connsiteY87" fmla="*/ 499576 h 2187349"/>
              <a:gd name="connsiteX88" fmla="*/ 2620376 w 4053391"/>
              <a:gd name="connsiteY88" fmla="*/ 531420 h 2187349"/>
              <a:gd name="connsiteX89" fmla="*/ 2697714 w 4053391"/>
              <a:gd name="connsiteY89" fmla="*/ 531420 h 2187349"/>
              <a:gd name="connsiteX90" fmla="*/ 2725009 w 4053391"/>
              <a:gd name="connsiteY90" fmla="*/ 517773 h 2187349"/>
              <a:gd name="connsiteX91" fmla="*/ 2725009 w 4053391"/>
              <a:gd name="connsiteY91" fmla="*/ 435886 h 2187349"/>
              <a:gd name="connsiteX92" fmla="*/ 2729558 w 4053391"/>
              <a:gd name="connsiteY92" fmla="*/ 372197 h 2187349"/>
              <a:gd name="connsiteX93" fmla="*/ 2770502 w 4053391"/>
              <a:gd name="connsiteY93" fmla="*/ 308507 h 2187349"/>
              <a:gd name="connsiteX94" fmla="*/ 2811445 w 4053391"/>
              <a:gd name="connsiteY94" fmla="*/ 290310 h 2187349"/>
              <a:gd name="connsiteX95" fmla="*/ 2829642 w 4053391"/>
              <a:gd name="connsiteY95" fmla="*/ 272113 h 2187349"/>
              <a:gd name="connsiteX96" fmla="*/ 2834191 w 4053391"/>
              <a:gd name="connsiteY96" fmla="*/ 340352 h 2187349"/>
              <a:gd name="connsiteX97" fmla="*/ 2829642 w 4053391"/>
              <a:gd name="connsiteY97" fmla="*/ 476829 h 2187349"/>
              <a:gd name="connsiteX98" fmla="*/ 2797797 w 4053391"/>
              <a:gd name="connsiteY98" fmla="*/ 572364 h 2187349"/>
              <a:gd name="connsiteX99" fmla="*/ 2802346 w 4053391"/>
              <a:gd name="connsiteY99" fmla="*/ 640602 h 2187349"/>
              <a:gd name="connsiteX100" fmla="*/ 2847839 w 4053391"/>
              <a:gd name="connsiteY100" fmla="*/ 672447 h 2187349"/>
              <a:gd name="connsiteX101" fmla="*/ 2893332 w 4053391"/>
              <a:gd name="connsiteY101" fmla="*/ 654250 h 2187349"/>
              <a:gd name="connsiteX102" fmla="*/ 2902430 w 4053391"/>
              <a:gd name="connsiteY102" fmla="*/ 617856 h 2187349"/>
              <a:gd name="connsiteX103" fmla="*/ 2952472 w 4053391"/>
              <a:gd name="connsiteY103" fmla="*/ 608758 h 2187349"/>
              <a:gd name="connsiteX104" fmla="*/ 3016161 w 4053391"/>
              <a:gd name="connsiteY104" fmla="*/ 613307 h 2187349"/>
              <a:gd name="connsiteX105" fmla="*/ 3034358 w 4053391"/>
              <a:gd name="connsiteY105" fmla="*/ 604208 h 2187349"/>
              <a:gd name="connsiteX106" fmla="*/ 3052555 w 4053391"/>
              <a:gd name="connsiteY106" fmla="*/ 581462 h 2187349"/>
              <a:gd name="connsiteX107" fmla="*/ 3061654 w 4053391"/>
              <a:gd name="connsiteY107" fmla="*/ 554167 h 2187349"/>
              <a:gd name="connsiteX108" fmla="*/ 3116245 w 4053391"/>
              <a:gd name="connsiteY108" fmla="*/ 572364 h 2187349"/>
              <a:gd name="connsiteX109" fmla="*/ 3125343 w 4053391"/>
              <a:gd name="connsiteY109" fmla="*/ 613307 h 2187349"/>
              <a:gd name="connsiteX110" fmla="*/ 3075302 w 4053391"/>
              <a:gd name="connsiteY110" fmla="*/ 686095 h 2187349"/>
              <a:gd name="connsiteX111" fmla="*/ 3007063 w 4053391"/>
              <a:gd name="connsiteY111" fmla="*/ 763432 h 2187349"/>
              <a:gd name="connsiteX112" fmla="*/ 3029809 w 4053391"/>
              <a:gd name="connsiteY112" fmla="*/ 799826 h 2187349"/>
              <a:gd name="connsiteX113" fmla="*/ 3093499 w 4053391"/>
              <a:gd name="connsiteY113" fmla="*/ 808925 h 2187349"/>
              <a:gd name="connsiteX114" fmla="*/ 3152639 w 4053391"/>
              <a:gd name="connsiteY114" fmla="*/ 831671 h 2187349"/>
              <a:gd name="connsiteX115" fmla="*/ 3161737 w 4053391"/>
              <a:gd name="connsiteY115" fmla="*/ 927205 h 2187349"/>
              <a:gd name="connsiteX116" fmla="*/ 3170836 w 4053391"/>
              <a:gd name="connsiteY116" fmla="*/ 986346 h 2187349"/>
              <a:gd name="connsiteX117" fmla="*/ 3229976 w 4053391"/>
              <a:gd name="connsiteY117" fmla="*/ 990895 h 2187349"/>
              <a:gd name="connsiteX118" fmla="*/ 3298215 w 4053391"/>
              <a:gd name="connsiteY118" fmla="*/ 968149 h 2187349"/>
              <a:gd name="connsiteX119" fmla="*/ 3298215 w 4053391"/>
              <a:gd name="connsiteY119" fmla="*/ 904459 h 2187349"/>
              <a:gd name="connsiteX120" fmla="*/ 3284567 w 4053391"/>
              <a:gd name="connsiteY120" fmla="*/ 808925 h 2187349"/>
              <a:gd name="connsiteX121" fmla="*/ 3275469 w 4053391"/>
              <a:gd name="connsiteY121" fmla="*/ 745235 h 2187349"/>
              <a:gd name="connsiteX122" fmla="*/ 3311863 w 4053391"/>
              <a:gd name="connsiteY122" fmla="*/ 708841 h 2187349"/>
              <a:gd name="connsiteX123" fmla="*/ 3380102 w 4053391"/>
              <a:gd name="connsiteY123" fmla="*/ 667898 h 2187349"/>
              <a:gd name="connsiteX124" fmla="*/ 3416496 w 4053391"/>
              <a:gd name="connsiteY124" fmla="*/ 654250 h 2187349"/>
              <a:gd name="connsiteX125" fmla="*/ 3398299 w 4053391"/>
              <a:gd name="connsiteY125" fmla="*/ 590561 h 2187349"/>
              <a:gd name="connsiteX126" fmla="*/ 3320961 w 4053391"/>
              <a:gd name="connsiteY126" fmla="*/ 490477 h 2187349"/>
              <a:gd name="connsiteX127" fmla="*/ 3270920 w 4053391"/>
              <a:gd name="connsiteY127" fmla="*/ 422238 h 2187349"/>
              <a:gd name="connsiteX128" fmla="*/ 3275469 w 4053391"/>
              <a:gd name="connsiteY128" fmla="*/ 399492 h 2187349"/>
              <a:gd name="connsiteX129" fmla="*/ 3380102 w 4053391"/>
              <a:gd name="connsiteY129" fmla="*/ 417689 h 2187349"/>
              <a:gd name="connsiteX130" fmla="*/ 3389200 w 4053391"/>
              <a:gd name="connsiteY130" fmla="*/ 454083 h 2187349"/>
              <a:gd name="connsiteX131" fmla="*/ 3384651 w 4053391"/>
              <a:gd name="connsiteY131" fmla="*/ 522322 h 2187349"/>
              <a:gd name="connsiteX132" fmla="*/ 3421045 w 4053391"/>
              <a:gd name="connsiteY132" fmla="*/ 617856 h 2187349"/>
              <a:gd name="connsiteX133" fmla="*/ 3548424 w 4053391"/>
              <a:gd name="connsiteY133" fmla="*/ 672447 h 2187349"/>
              <a:gd name="connsiteX134" fmla="*/ 3616663 w 4053391"/>
              <a:gd name="connsiteY134" fmla="*/ 658800 h 2187349"/>
              <a:gd name="connsiteX135" fmla="*/ 3603015 w 4053391"/>
              <a:gd name="connsiteY135" fmla="*/ 586011 h 2187349"/>
              <a:gd name="connsiteX136" fmla="*/ 3607564 w 4053391"/>
              <a:gd name="connsiteY136" fmla="*/ 549617 h 2187349"/>
              <a:gd name="connsiteX137" fmla="*/ 3675803 w 4053391"/>
              <a:gd name="connsiteY137" fmla="*/ 640602 h 2187349"/>
              <a:gd name="connsiteX138" fmla="*/ 3721296 w 4053391"/>
              <a:gd name="connsiteY138" fmla="*/ 640602 h 2187349"/>
              <a:gd name="connsiteX139" fmla="*/ 3762239 w 4053391"/>
              <a:gd name="connsiteY139" fmla="*/ 531420 h 2187349"/>
              <a:gd name="connsiteX140" fmla="*/ 3816830 w 4053391"/>
              <a:gd name="connsiteY140" fmla="*/ 458632 h 2187349"/>
              <a:gd name="connsiteX141" fmla="*/ 3857773 w 4053391"/>
              <a:gd name="connsiteY141" fmla="*/ 435886 h 2187349"/>
              <a:gd name="connsiteX142" fmla="*/ 3921463 w 4053391"/>
              <a:gd name="connsiteY142" fmla="*/ 431337 h 2187349"/>
              <a:gd name="connsiteX143" fmla="*/ 3962406 w 4053391"/>
              <a:gd name="connsiteY143" fmla="*/ 454083 h 2187349"/>
              <a:gd name="connsiteX144" fmla="*/ 3894167 w 4053391"/>
              <a:gd name="connsiteY144" fmla="*/ 522322 h 2187349"/>
              <a:gd name="connsiteX145" fmla="*/ 3875970 w 4053391"/>
              <a:gd name="connsiteY145" fmla="*/ 549617 h 2187349"/>
              <a:gd name="connsiteX146" fmla="*/ 3903266 w 4053391"/>
              <a:gd name="connsiteY146" fmla="*/ 626955 h 2187349"/>
              <a:gd name="connsiteX147" fmla="*/ 3966955 w 4053391"/>
              <a:gd name="connsiteY147" fmla="*/ 667898 h 2187349"/>
              <a:gd name="connsiteX148" fmla="*/ 3989702 w 4053391"/>
              <a:gd name="connsiteY148" fmla="*/ 622405 h 2187349"/>
              <a:gd name="connsiteX149" fmla="*/ 4026096 w 4053391"/>
              <a:gd name="connsiteY149" fmla="*/ 622405 h 2187349"/>
              <a:gd name="connsiteX150" fmla="*/ 4026096 w 4053391"/>
              <a:gd name="connsiteY150" fmla="*/ 649701 h 2187349"/>
              <a:gd name="connsiteX151" fmla="*/ 4044293 w 4053391"/>
              <a:gd name="connsiteY151" fmla="*/ 1673283 h 2187349"/>
              <a:gd name="connsiteX152" fmla="*/ 4053391 w 4053391"/>
              <a:gd name="connsiteY152" fmla="*/ 1987182 h 2187349"/>
              <a:gd name="connsiteX153" fmla="*/ 4044293 w 4053391"/>
              <a:gd name="connsiteY153" fmla="*/ 2082716 h 2187349"/>
              <a:gd name="connsiteX154" fmla="*/ 4044293 w 4053391"/>
              <a:gd name="connsiteY154" fmla="*/ 2150955 h 2187349"/>
              <a:gd name="connsiteX155" fmla="*/ 3998800 w 4053391"/>
              <a:gd name="connsiteY155" fmla="*/ 2182800 h 2187349"/>
              <a:gd name="connsiteX156" fmla="*/ 3866872 w 4053391"/>
              <a:gd name="connsiteY156" fmla="*/ 2182800 h 2187349"/>
              <a:gd name="connsiteX157" fmla="*/ 423087 w 4053391"/>
              <a:gd name="connsiteY157" fmla="*/ 2182800 h 2187349"/>
              <a:gd name="connsiteX158" fmla="*/ 154681 w 4053391"/>
              <a:gd name="connsiteY158" fmla="*/ 2182800 h 2187349"/>
              <a:gd name="connsiteX159" fmla="*/ 13654 w 4053391"/>
              <a:gd name="connsiteY159" fmla="*/ 2187349 h 218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4053391" h="2187349">
                <a:moveTo>
                  <a:pt x="13654" y="2187349"/>
                </a:moveTo>
                <a:cubicBezTo>
                  <a:pt x="6830" y="1667976"/>
                  <a:pt x="6" y="1148603"/>
                  <a:pt x="6" y="877164"/>
                </a:cubicBezTo>
                <a:cubicBezTo>
                  <a:pt x="6" y="605725"/>
                  <a:pt x="-752" y="610274"/>
                  <a:pt x="13654" y="558716"/>
                </a:cubicBezTo>
                <a:cubicBezTo>
                  <a:pt x="28060" y="507158"/>
                  <a:pt x="56114" y="562506"/>
                  <a:pt x="86442" y="567814"/>
                </a:cubicBezTo>
                <a:cubicBezTo>
                  <a:pt x="116770" y="573121"/>
                  <a:pt x="171361" y="586012"/>
                  <a:pt x="195624" y="590561"/>
                </a:cubicBezTo>
                <a:cubicBezTo>
                  <a:pt x="219887" y="595110"/>
                  <a:pt x="225952" y="607241"/>
                  <a:pt x="232018" y="595110"/>
                </a:cubicBezTo>
                <a:cubicBezTo>
                  <a:pt x="238084" y="582979"/>
                  <a:pt x="240358" y="543552"/>
                  <a:pt x="232018" y="517773"/>
                </a:cubicBezTo>
                <a:cubicBezTo>
                  <a:pt x="223678" y="491994"/>
                  <a:pt x="194107" y="466972"/>
                  <a:pt x="181976" y="440435"/>
                </a:cubicBezTo>
                <a:cubicBezTo>
                  <a:pt x="169845" y="413898"/>
                  <a:pt x="159230" y="379021"/>
                  <a:pt x="159230" y="358549"/>
                </a:cubicBezTo>
                <a:cubicBezTo>
                  <a:pt x="159230" y="338077"/>
                  <a:pt x="169845" y="326703"/>
                  <a:pt x="181976" y="317605"/>
                </a:cubicBezTo>
                <a:cubicBezTo>
                  <a:pt x="194107" y="308507"/>
                  <a:pt x="219887" y="316847"/>
                  <a:pt x="232018" y="303958"/>
                </a:cubicBezTo>
                <a:cubicBezTo>
                  <a:pt x="244149" y="291069"/>
                  <a:pt x="251731" y="271355"/>
                  <a:pt x="254764" y="240268"/>
                </a:cubicBezTo>
                <a:cubicBezTo>
                  <a:pt x="257797" y="209181"/>
                  <a:pt x="250973" y="153832"/>
                  <a:pt x="250215" y="117438"/>
                </a:cubicBezTo>
                <a:cubicBezTo>
                  <a:pt x="249457" y="81044"/>
                  <a:pt x="247940" y="40101"/>
                  <a:pt x="250215" y="21904"/>
                </a:cubicBezTo>
                <a:cubicBezTo>
                  <a:pt x="252490" y="3707"/>
                  <a:pt x="251732" y="-9183"/>
                  <a:pt x="263863" y="8256"/>
                </a:cubicBezTo>
                <a:cubicBezTo>
                  <a:pt x="275994" y="25695"/>
                  <a:pt x="297224" y="80286"/>
                  <a:pt x="323003" y="126537"/>
                </a:cubicBezTo>
                <a:cubicBezTo>
                  <a:pt x="348782" y="172788"/>
                  <a:pt x="388967" y="241027"/>
                  <a:pt x="418537" y="285761"/>
                </a:cubicBezTo>
                <a:cubicBezTo>
                  <a:pt x="448107" y="330495"/>
                  <a:pt x="480711" y="369922"/>
                  <a:pt x="500424" y="394943"/>
                </a:cubicBezTo>
                <a:cubicBezTo>
                  <a:pt x="520138" y="419964"/>
                  <a:pt x="523170" y="431337"/>
                  <a:pt x="536818" y="435886"/>
                </a:cubicBezTo>
                <a:cubicBezTo>
                  <a:pt x="550466" y="440435"/>
                  <a:pt x="573971" y="413898"/>
                  <a:pt x="582311" y="422238"/>
                </a:cubicBezTo>
                <a:cubicBezTo>
                  <a:pt x="590651" y="430578"/>
                  <a:pt x="592926" y="453325"/>
                  <a:pt x="586860" y="485928"/>
                </a:cubicBezTo>
                <a:cubicBezTo>
                  <a:pt x="580794" y="518531"/>
                  <a:pt x="556532" y="589044"/>
                  <a:pt x="545917" y="617856"/>
                </a:cubicBezTo>
                <a:cubicBezTo>
                  <a:pt x="535302" y="646668"/>
                  <a:pt x="519379" y="644394"/>
                  <a:pt x="523170" y="658800"/>
                </a:cubicBezTo>
                <a:cubicBezTo>
                  <a:pt x="526961" y="673206"/>
                  <a:pt x="545917" y="695952"/>
                  <a:pt x="568663" y="704292"/>
                </a:cubicBezTo>
                <a:cubicBezTo>
                  <a:pt x="591409" y="712632"/>
                  <a:pt x="633111" y="710357"/>
                  <a:pt x="659648" y="708841"/>
                </a:cubicBezTo>
                <a:cubicBezTo>
                  <a:pt x="686185" y="707325"/>
                  <a:pt x="708174" y="705051"/>
                  <a:pt x="727887" y="695194"/>
                </a:cubicBezTo>
                <a:cubicBezTo>
                  <a:pt x="747600" y="685337"/>
                  <a:pt x="757457" y="660316"/>
                  <a:pt x="777929" y="649701"/>
                </a:cubicBezTo>
                <a:cubicBezTo>
                  <a:pt x="798401" y="639086"/>
                  <a:pt x="827213" y="636811"/>
                  <a:pt x="850717" y="631504"/>
                </a:cubicBezTo>
                <a:cubicBezTo>
                  <a:pt x="874221" y="626197"/>
                  <a:pt x="890901" y="621647"/>
                  <a:pt x="918955" y="617856"/>
                </a:cubicBezTo>
                <a:cubicBezTo>
                  <a:pt x="947009" y="614065"/>
                  <a:pt x="994776" y="622406"/>
                  <a:pt x="1019039" y="608758"/>
                </a:cubicBezTo>
                <a:cubicBezTo>
                  <a:pt x="1043302" y="595110"/>
                  <a:pt x="1045577" y="562507"/>
                  <a:pt x="1064532" y="535970"/>
                </a:cubicBezTo>
                <a:cubicBezTo>
                  <a:pt x="1083487" y="509433"/>
                  <a:pt x="1116090" y="470764"/>
                  <a:pt x="1132770" y="449534"/>
                </a:cubicBezTo>
                <a:cubicBezTo>
                  <a:pt x="1149450" y="428304"/>
                  <a:pt x="1148693" y="414657"/>
                  <a:pt x="1164615" y="408591"/>
                </a:cubicBezTo>
                <a:cubicBezTo>
                  <a:pt x="1180537" y="402525"/>
                  <a:pt x="1210108" y="407833"/>
                  <a:pt x="1228305" y="413140"/>
                </a:cubicBezTo>
                <a:cubicBezTo>
                  <a:pt x="1246502" y="418447"/>
                  <a:pt x="1273797" y="440435"/>
                  <a:pt x="1273797" y="440435"/>
                </a:cubicBezTo>
                <a:cubicBezTo>
                  <a:pt x="1284412" y="442710"/>
                  <a:pt x="1291236" y="437403"/>
                  <a:pt x="1291994" y="426788"/>
                </a:cubicBezTo>
                <a:cubicBezTo>
                  <a:pt x="1292752" y="416173"/>
                  <a:pt x="1288203" y="401009"/>
                  <a:pt x="1278346" y="376746"/>
                </a:cubicBezTo>
                <a:cubicBezTo>
                  <a:pt x="1268489" y="352483"/>
                  <a:pt x="1251051" y="304715"/>
                  <a:pt x="1232854" y="281211"/>
                </a:cubicBezTo>
                <a:cubicBezTo>
                  <a:pt x="1214657" y="257707"/>
                  <a:pt x="1197218" y="249367"/>
                  <a:pt x="1169164" y="235719"/>
                </a:cubicBezTo>
                <a:cubicBezTo>
                  <a:pt x="1141110" y="222071"/>
                  <a:pt x="1092586" y="212215"/>
                  <a:pt x="1064532" y="199325"/>
                </a:cubicBezTo>
                <a:cubicBezTo>
                  <a:pt x="1036478" y="186435"/>
                  <a:pt x="1016006" y="172030"/>
                  <a:pt x="1000842" y="158382"/>
                </a:cubicBezTo>
                <a:cubicBezTo>
                  <a:pt x="985678" y="144734"/>
                  <a:pt x="973546" y="130328"/>
                  <a:pt x="973546" y="117438"/>
                </a:cubicBezTo>
                <a:cubicBezTo>
                  <a:pt x="973546" y="104548"/>
                  <a:pt x="982645" y="87868"/>
                  <a:pt x="1000842" y="81044"/>
                </a:cubicBezTo>
                <a:cubicBezTo>
                  <a:pt x="1019039" y="74220"/>
                  <a:pt x="1082729" y="76495"/>
                  <a:pt x="1082729" y="76495"/>
                </a:cubicBezTo>
                <a:cubicBezTo>
                  <a:pt x="1117607" y="74221"/>
                  <a:pt x="1172956" y="68155"/>
                  <a:pt x="1210108" y="67397"/>
                </a:cubicBezTo>
                <a:cubicBezTo>
                  <a:pt x="1247260" y="66639"/>
                  <a:pt x="1275314" y="67397"/>
                  <a:pt x="1305642" y="71946"/>
                </a:cubicBezTo>
                <a:cubicBezTo>
                  <a:pt x="1335970" y="76495"/>
                  <a:pt x="1362508" y="79528"/>
                  <a:pt x="1392078" y="94692"/>
                </a:cubicBezTo>
                <a:cubicBezTo>
                  <a:pt x="1421648" y="109856"/>
                  <a:pt x="1458800" y="140185"/>
                  <a:pt x="1483063" y="162931"/>
                </a:cubicBezTo>
                <a:cubicBezTo>
                  <a:pt x="1507326" y="185677"/>
                  <a:pt x="1520215" y="214489"/>
                  <a:pt x="1537654" y="231170"/>
                </a:cubicBezTo>
                <a:cubicBezTo>
                  <a:pt x="1555093" y="247850"/>
                  <a:pt x="1575565" y="257707"/>
                  <a:pt x="1587696" y="263014"/>
                </a:cubicBezTo>
                <a:cubicBezTo>
                  <a:pt x="1599827" y="268321"/>
                  <a:pt x="1604376" y="257707"/>
                  <a:pt x="1610442" y="263014"/>
                </a:cubicBezTo>
                <a:cubicBezTo>
                  <a:pt x="1616508" y="268321"/>
                  <a:pt x="1621815" y="279695"/>
                  <a:pt x="1624090" y="294859"/>
                </a:cubicBezTo>
                <a:cubicBezTo>
                  <a:pt x="1626365" y="310023"/>
                  <a:pt x="1625606" y="336561"/>
                  <a:pt x="1624090" y="354000"/>
                </a:cubicBezTo>
                <a:cubicBezTo>
                  <a:pt x="1622574" y="371439"/>
                  <a:pt x="1613475" y="382053"/>
                  <a:pt x="1614991" y="399492"/>
                </a:cubicBezTo>
                <a:cubicBezTo>
                  <a:pt x="1616507" y="416931"/>
                  <a:pt x="1618024" y="438918"/>
                  <a:pt x="1633188" y="458632"/>
                </a:cubicBezTo>
                <a:cubicBezTo>
                  <a:pt x="1648352" y="478345"/>
                  <a:pt x="1683230" y="498060"/>
                  <a:pt x="1705976" y="517773"/>
                </a:cubicBezTo>
                <a:cubicBezTo>
                  <a:pt x="1728722" y="537486"/>
                  <a:pt x="1753744" y="558716"/>
                  <a:pt x="1769666" y="576913"/>
                </a:cubicBezTo>
                <a:cubicBezTo>
                  <a:pt x="1785589" y="595110"/>
                  <a:pt x="1797720" y="606483"/>
                  <a:pt x="1801511" y="626955"/>
                </a:cubicBezTo>
                <a:cubicBezTo>
                  <a:pt x="1805302" y="647427"/>
                  <a:pt x="1795445" y="681546"/>
                  <a:pt x="1792412" y="699743"/>
                </a:cubicBezTo>
                <a:cubicBezTo>
                  <a:pt x="1789379" y="717940"/>
                  <a:pt x="1778765" y="724006"/>
                  <a:pt x="1783314" y="736137"/>
                </a:cubicBezTo>
                <a:cubicBezTo>
                  <a:pt x="1787863" y="748268"/>
                  <a:pt x="1796962" y="768740"/>
                  <a:pt x="1819708" y="772531"/>
                </a:cubicBezTo>
                <a:cubicBezTo>
                  <a:pt x="1842454" y="776322"/>
                  <a:pt x="1900836" y="768740"/>
                  <a:pt x="1919791" y="758883"/>
                </a:cubicBezTo>
                <a:cubicBezTo>
                  <a:pt x="1938746" y="749026"/>
                  <a:pt x="1931923" y="733863"/>
                  <a:pt x="1933439" y="713391"/>
                </a:cubicBezTo>
                <a:cubicBezTo>
                  <a:pt x="1934955" y="692919"/>
                  <a:pt x="1929648" y="656525"/>
                  <a:pt x="1928890" y="636053"/>
                </a:cubicBezTo>
                <a:cubicBezTo>
                  <a:pt x="1928132" y="615581"/>
                  <a:pt x="1922824" y="602692"/>
                  <a:pt x="1928890" y="590561"/>
                </a:cubicBezTo>
                <a:cubicBezTo>
                  <a:pt x="1934956" y="578430"/>
                  <a:pt x="1950878" y="571605"/>
                  <a:pt x="1965284" y="563265"/>
                </a:cubicBezTo>
                <a:cubicBezTo>
                  <a:pt x="1979690" y="554925"/>
                  <a:pt x="2000920" y="546585"/>
                  <a:pt x="2015326" y="540519"/>
                </a:cubicBezTo>
                <a:cubicBezTo>
                  <a:pt x="2029732" y="534453"/>
                  <a:pt x="2047929" y="538244"/>
                  <a:pt x="2051720" y="526871"/>
                </a:cubicBezTo>
                <a:cubicBezTo>
                  <a:pt x="2055511" y="515498"/>
                  <a:pt x="2047929" y="495784"/>
                  <a:pt x="2038072" y="472280"/>
                </a:cubicBezTo>
                <a:cubicBezTo>
                  <a:pt x="2028215" y="448775"/>
                  <a:pt x="2003952" y="407074"/>
                  <a:pt x="1992579" y="385844"/>
                </a:cubicBezTo>
                <a:cubicBezTo>
                  <a:pt x="1981206" y="364614"/>
                  <a:pt x="1972108" y="361582"/>
                  <a:pt x="1969833" y="344901"/>
                </a:cubicBezTo>
                <a:cubicBezTo>
                  <a:pt x="1967558" y="328220"/>
                  <a:pt x="1969075" y="310024"/>
                  <a:pt x="1978932" y="285761"/>
                </a:cubicBezTo>
                <a:cubicBezTo>
                  <a:pt x="1988789" y="261498"/>
                  <a:pt x="2018358" y="225104"/>
                  <a:pt x="2028973" y="199325"/>
                </a:cubicBezTo>
                <a:cubicBezTo>
                  <a:pt x="2039588" y="173546"/>
                  <a:pt x="2032764" y="149283"/>
                  <a:pt x="2042621" y="131086"/>
                </a:cubicBezTo>
                <a:cubicBezTo>
                  <a:pt x="2052478" y="112889"/>
                  <a:pt x="2073708" y="97725"/>
                  <a:pt x="2088114" y="90143"/>
                </a:cubicBezTo>
                <a:cubicBezTo>
                  <a:pt x="2102520" y="82561"/>
                  <a:pt x="2113893" y="79528"/>
                  <a:pt x="2129057" y="85594"/>
                </a:cubicBezTo>
                <a:cubicBezTo>
                  <a:pt x="2144221" y="91660"/>
                  <a:pt x="2168484" y="113647"/>
                  <a:pt x="2179099" y="126537"/>
                </a:cubicBezTo>
                <a:cubicBezTo>
                  <a:pt x="2189714" y="139426"/>
                  <a:pt x="2198053" y="151558"/>
                  <a:pt x="2192746" y="162931"/>
                </a:cubicBezTo>
                <a:cubicBezTo>
                  <a:pt x="2187439" y="174304"/>
                  <a:pt x="2163176" y="184919"/>
                  <a:pt x="2147254" y="194776"/>
                </a:cubicBezTo>
                <a:cubicBezTo>
                  <a:pt x="2131332" y="204633"/>
                  <a:pt x="2097970" y="206907"/>
                  <a:pt x="2097212" y="222071"/>
                </a:cubicBezTo>
                <a:cubicBezTo>
                  <a:pt x="2096454" y="237235"/>
                  <a:pt x="2125266" y="269839"/>
                  <a:pt x="2142705" y="285761"/>
                </a:cubicBezTo>
                <a:cubicBezTo>
                  <a:pt x="2160144" y="301683"/>
                  <a:pt x="2184406" y="311539"/>
                  <a:pt x="2201845" y="317605"/>
                </a:cubicBezTo>
                <a:cubicBezTo>
                  <a:pt x="2219284" y="323671"/>
                  <a:pt x="2229140" y="321397"/>
                  <a:pt x="2247337" y="322155"/>
                </a:cubicBezTo>
                <a:cubicBezTo>
                  <a:pt x="2265534" y="322913"/>
                  <a:pt x="2291314" y="320639"/>
                  <a:pt x="2311027" y="322155"/>
                </a:cubicBezTo>
                <a:cubicBezTo>
                  <a:pt x="2330741" y="323671"/>
                  <a:pt x="2348179" y="325946"/>
                  <a:pt x="2365618" y="331253"/>
                </a:cubicBezTo>
                <a:cubicBezTo>
                  <a:pt x="2383057" y="336560"/>
                  <a:pt x="2399738" y="333528"/>
                  <a:pt x="2415660" y="354000"/>
                </a:cubicBezTo>
                <a:cubicBezTo>
                  <a:pt x="2431582" y="374472"/>
                  <a:pt x="2442197" y="429820"/>
                  <a:pt x="2461152" y="454083"/>
                </a:cubicBezTo>
                <a:cubicBezTo>
                  <a:pt x="2480107" y="478346"/>
                  <a:pt x="2502854" y="486686"/>
                  <a:pt x="2529391" y="499576"/>
                </a:cubicBezTo>
                <a:cubicBezTo>
                  <a:pt x="2555928" y="512466"/>
                  <a:pt x="2592322" y="526113"/>
                  <a:pt x="2620376" y="531420"/>
                </a:cubicBezTo>
                <a:cubicBezTo>
                  <a:pt x="2648430" y="536727"/>
                  <a:pt x="2680275" y="533694"/>
                  <a:pt x="2697714" y="531420"/>
                </a:cubicBezTo>
                <a:cubicBezTo>
                  <a:pt x="2715153" y="529146"/>
                  <a:pt x="2720460" y="533695"/>
                  <a:pt x="2725009" y="517773"/>
                </a:cubicBezTo>
                <a:cubicBezTo>
                  <a:pt x="2729558" y="501851"/>
                  <a:pt x="2724251" y="460149"/>
                  <a:pt x="2725009" y="435886"/>
                </a:cubicBezTo>
                <a:cubicBezTo>
                  <a:pt x="2725767" y="411623"/>
                  <a:pt x="2721976" y="393427"/>
                  <a:pt x="2729558" y="372197"/>
                </a:cubicBezTo>
                <a:cubicBezTo>
                  <a:pt x="2737140" y="350967"/>
                  <a:pt x="2756854" y="322155"/>
                  <a:pt x="2770502" y="308507"/>
                </a:cubicBezTo>
                <a:cubicBezTo>
                  <a:pt x="2784150" y="294859"/>
                  <a:pt x="2811445" y="290310"/>
                  <a:pt x="2811445" y="290310"/>
                </a:cubicBezTo>
                <a:cubicBezTo>
                  <a:pt x="2821302" y="284244"/>
                  <a:pt x="2825851" y="263773"/>
                  <a:pt x="2829642" y="272113"/>
                </a:cubicBezTo>
                <a:cubicBezTo>
                  <a:pt x="2833433" y="280453"/>
                  <a:pt x="2834191" y="306233"/>
                  <a:pt x="2834191" y="340352"/>
                </a:cubicBezTo>
                <a:cubicBezTo>
                  <a:pt x="2834191" y="374471"/>
                  <a:pt x="2835708" y="438160"/>
                  <a:pt x="2829642" y="476829"/>
                </a:cubicBezTo>
                <a:cubicBezTo>
                  <a:pt x="2823576" y="515498"/>
                  <a:pt x="2802346" y="545069"/>
                  <a:pt x="2797797" y="572364"/>
                </a:cubicBezTo>
                <a:cubicBezTo>
                  <a:pt x="2793248" y="599659"/>
                  <a:pt x="2794006" y="623921"/>
                  <a:pt x="2802346" y="640602"/>
                </a:cubicBezTo>
                <a:cubicBezTo>
                  <a:pt x="2810686" y="657282"/>
                  <a:pt x="2832675" y="670172"/>
                  <a:pt x="2847839" y="672447"/>
                </a:cubicBezTo>
                <a:cubicBezTo>
                  <a:pt x="2863003" y="674722"/>
                  <a:pt x="2884234" y="663348"/>
                  <a:pt x="2893332" y="654250"/>
                </a:cubicBezTo>
                <a:cubicBezTo>
                  <a:pt x="2902430" y="645152"/>
                  <a:pt x="2892573" y="625438"/>
                  <a:pt x="2902430" y="617856"/>
                </a:cubicBezTo>
                <a:cubicBezTo>
                  <a:pt x="2912287" y="610274"/>
                  <a:pt x="2933517" y="609516"/>
                  <a:pt x="2952472" y="608758"/>
                </a:cubicBezTo>
                <a:cubicBezTo>
                  <a:pt x="2971427" y="608000"/>
                  <a:pt x="3016161" y="613307"/>
                  <a:pt x="3016161" y="613307"/>
                </a:cubicBezTo>
                <a:cubicBezTo>
                  <a:pt x="3029809" y="612549"/>
                  <a:pt x="3028292" y="609515"/>
                  <a:pt x="3034358" y="604208"/>
                </a:cubicBezTo>
                <a:cubicBezTo>
                  <a:pt x="3040424" y="598901"/>
                  <a:pt x="3048006" y="589802"/>
                  <a:pt x="3052555" y="581462"/>
                </a:cubicBezTo>
                <a:cubicBezTo>
                  <a:pt x="3057104" y="573122"/>
                  <a:pt x="3051039" y="555683"/>
                  <a:pt x="3061654" y="554167"/>
                </a:cubicBezTo>
                <a:cubicBezTo>
                  <a:pt x="3072269" y="552651"/>
                  <a:pt x="3105630" y="562507"/>
                  <a:pt x="3116245" y="572364"/>
                </a:cubicBezTo>
                <a:cubicBezTo>
                  <a:pt x="3126860" y="582221"/>
                  <a:pt x="3132167" y="594352"/>
                  <a:pt x="3125343" y="613307"/>
                </a:cubicBezTo>
                <a:cubicBezTo>
                  <a:pt x="3118519" y="632262"/>
                  <a:pt x="3095015" y="661074"/>
                  <a:pt x="3075302" y="686095"/>
                </a:cubicBezTo>
                <a:cubicBezTo>
                  <a:pt x="3055589" y="711116"/>
                  <a:pt x="3014645" y="744477"/>
                  <a:pt x="3007063" y="763432"/>
                </a:cubicBezTo>
                <a:cubicBezTo>
                  <a:pt x="2999481" y="782387"/>
                  <a:pt x="3015403" y="792244"/>
                  <a:pt x="3029809" y="799826"/>
                </a:cubicBezTo>
                <a:cubicBezTo>
                  <a:pt x="3044215" y="807408"/>
                  <a:pt x="3073027" y="803617"/>
                  <a:pt x="3093499" y="808925"/>
                </a:cubicBezTo>
                <a:cubicBezTo>
                  <a:pt x="3113971" y="814233"/>
                  <a:pt x="3141266" y="811958"/>
                  <a:pt x="3152639" y="831671"/>
                </a:cubicBezTo>
                <a:cubicBezTo>
                  <a:pt x="3164012" y="851384"/>
                  <a:pt x="3158704" y="901426"/>
                  <a:pt x="3161737" y="927205"/>
                </a:cubicBezTo>
                <a:cubicBezTo>
                  <a:pt x="3164770" y="952984"/>
                  <a:pt x="3159463" y="975731"/>
                  <a:pt x="3170836" y="986346"/>
                </a:cubicBezTo>
                <a:cubicBezTo>
                  <a:pt x="3182209" y="996961"/>
                  <a:pt x="3208746" y="993928"/>
                  <a:pt x="3229976" y="990895"/>
                </a:cubicBezTo>
                <a:cubicBezTo>
                  <a:pt x="3251206" y="987862"/>
                  <a:pt x="3286842" y="982555"/>
                  <a:pt x="3298215" y="968149"/>
                </a:cubicBezTo>
                <a:cubicBezTo>
                  <a:pt x="3309588" y="953743"/>
                  <a:pt x="3300490" y="930996"/>
                  <a:pt x="3298215" y="904459"/>
                </a:cubicBezTo>
                <a:cubicBezTo>
                  <a:pt x="3295940" y="877922"/>
                  <a:pt x="3288358" y="835462"/>
                  <a:pt x="3284567" y="808925"/>
                </a:cubicBezTo>
                <a:cubicBezTo>
                  <a:pt x="3280776" y="782388"/>
                  <a:pt x="3270920" y="761916"/>
                  <a:pt x="3275469" y="745235"/>
                </a:cubicBezTo>
                <a:cubicBezTo>
                  <a:pt x="3280018" y="728554"/>
                  <a:pt x="3294424" y="721730"/>
                  <a:pt x="3311863" y="708841"/>
                </a:cubicBezTo>
                <a:cubicBezTo>
                  <a:pt x="3329302" y="695952"/>
                  <a:pt x="3362663" y="676996"/>
                  <a:pt x="3380102" y="667898"/>
                </a:cubicBezTo>
                <a:cubicBezTo>
                  <a:pt x="3397541" y="658800"/>
                  <a:pt x="3413463" y="667139"/>
                  <a:pt x="3416496" y="654250"/>
                </a:cubicBezTo>
                <a:cubicBezTo>
                  <a:pt x="3419529" y="641361"/>
                  <a:pt x="3414221" y="617856"/>
                  <a:pt x="3398299" y="590561"/>
                </a:cubicBezTo>
                <a:cubicBezTo>
                  <a:pt x="3382377" y="563266"/>
                  <a:pt x="3342191" y="518531"/>
                  <a:pt x="3320961" y="490477"/>
                </a:cubicBezTo>
                <a:cubicBezTo>
                  <a:pt x="3299731" y="462423"/>
                  <a:pt x="3278502" y="437402"/>
                  <a:pt x="3270920" y="422238"/>
                </a:cubicBezTo>
                <a:cubicBezTo>
                  <a:pt x="3263338" y="407074"/>
                  <a:pt x="3257272" y="400250"/>
                  <a:pt x="3275469" y="399492"/>
                </a:cubicBezTo>
                <a:cubicBezTo>
                  <a:pt x="3293666" y="398734"/>
                  <a:pt x="3361147" y="408591"/>
                  <a:pt x="3380102" y="417689"/>
                </a:cubicBezTo>
                <a:cubicBezTo>
                  <a:pt x="3399057" y="426787"/>
                  <a:pt x="3388442" y="436644"/>
                  <a:pt x="3389200" y="454083"/>
                </a:cubicBezTo>
                <a:cubicBezTo>
                  <a:pt x="3389958" y="471522"/>
                  <a:pt x="3379344" y="495027"/>
                  <a:pt x="3384651" y="522322"/>
                </a:cubicBezTo>
                <a:cubicBezTo>
                  <a:pt x="3389958" y="549617"/>
                  <a:pt x="3393750" y="592835"/>
                  <a:pt x="3421045" y="617856"/>
                </a:cubicBezTo>
                <a:cubicBezTo>
                  <a:pt x="3448340" y="642877"/>
                  <a:pt x="3515821" y="665623"/>
                  <a:pt x="3548424" y="672447"/>
                </a:cubicBezTo>
                <a:cubicBezTo>
                  <a:pt x="3581027" y="679271"/>
                  <a:pt x="3607565" y="673206"/>
                  <a:pt x="3616663" y="658800"/>
                </a:cubicBezTo>
                <a:cubicBezTo>
                  <a:pt x="3625761" y="644394"/>
                  <a:pt x="3604532" y="604208"/>
                  <a:pt x="3603015" y="586011"/>
                </a:cubicBezTo>
                <a:cubicBezTo>
                  <a:pt x="3601499" y="567814"/>
                  <a:pt x="3595433" y="540519"/>
                  <a:pt x="3607564" y="549617"/>
                </a:cubicBezTo>
                <a:cubicBezTo>
                  <a:pt x="3619695" y="558715"/>
                  <a:pt x="3656848" y="625438"/>
                  <a:pt x="3675803" y="640602"/>
                </a:cubicBezTo>
                <a:cubicBezTo>
                  <a:pt x="3694758" y="655766"/>
                  <a:pt x="3706890" y="658799"/>
                  <a:pt x="3721296" y="640602"/>
                </a:cubicBezTo>
                <a:cubicBezTo>
                  <a:pt x="3735702" y="622405"/>
                  <a:pt x="3746317" y="561748"/>
                  <a:pt x="3762239" y="531420"/>
                </a:cubicBezTo>
                <a:cubicBezTo>
                  <a:pt x="3778161" y="501092"/>
                  <a:pt x="3800908" y="474554"/>
                  <a:pt x="3816830" y="458632"/>
                </a:cubicBezTo>
                <a:cubicBezTo>
                  <a:pt x="3832752" y="442710"/>
                  <a:pt x="3840334" y="440435"/>
                  <a:pt x="3857773" y="435886"/>
                </a:cubicBezTo>
                <a:cubicBezTo>
                  <a:pt x="3875212" y="431337"/>
                  <a:pt x="3904024" y="428304"/>
                  <a:pt x="3921463" y="431337"/>
                </a:cubicBezTo>
                <a:cubicBezTo>
                  <a:pt x="3938902" y="434370"/>
                  <a:pt x="3966955" y="438919"/>
                  <a:pt x="3962406" y="454083"/>
                </a:cubicBezTo>
                <a:cubicBezTo>
                  <a:pt x="3957857" y="469247"/>
                  <a:pt x="3908573" y="506400"/>
                  <a:pt x="3894167" y="522322"/>
                </a:cubicBezTo>
                <a:cubicBezTo>
                  <a:pt x="3879761" y="538244"/>
                  <a:pt x="3874454" y="532178"/>
                  <a:pt x="3875970" y="549617"/>
                </a:cubicBezTo>
                <a:cubicBezTo>
                  <a:pt x="3877486" y="567056"/>
                  <a:pt x="3888102" y="607241"/>
                  <a:pt x="3903266" y="626955"/>
                </a:cubicBezTo>
                <a:cubicBezTo>
                  <a:pt x="3918430" y="646668"/>
                  <a:pt x="3952549" y="668656"/>
                  <a:pt x="3966955" y="667898"/>
                </a:cubicBezTo>
                <a:cubicBezTo>
                  <a:pt x="3981361" y="667140"/>
                  <a:pt x="3979845" y="629987"/>
                  <a:pt x="3989702" y="622405"/>
                </a:cubicBezTo>
                <a:cubicBezTo>
                  <a:pt x="3999559" y="614823"/>
                  <a:pt x="4020030" y="617856"/>
                  <a:pt x="4026096" y="622405"/>
                </a:cubicBezTo>
                <a:cubicBezTo>
                  <a:pt x="4032162" y="626954"/>
                  <a:pt x="4023063" y="474555"/>
                  <a:pt x="4026096" y="649701"/>
                </a:cubicBezTo>
                <a:cubicBezTo>
                  <a:pt x="4029129" y="824847"/>
                  <a:pt x="4039744" y="1450370"/>
                  <a:pt x="4044293" y="1673283"/>
                </a:cubicBezTo>
                <a:cubicBezTo>
                  <a:pt x="4048842" y="1896196"/>
                  <a:pt x="4053391" y="1918943"/>
                  <a:pt x="4053391" y="1987182"/>
                </a:cubicBezTo>
                <a:cubicBezTo>
                  <a:pt x="4053391" y="2055421"/>
                  <a:pt x="4045809" y="2055421"/>
                  <a:pt x="4044293" y="2082716"/>
                </a:cubicBezTo>
                <a:cubicBezTo>
                  <a:pt x="4042777" y="2110011"/>
                  <a:pt x="4051875" y="2134274"/>
                  <a:pt x="4044293" y="2150955"/>
                </a:cubicBezTo>
                <a:cubicBezTo>
                  <a:pt x="4036711" y="2167636"/>
                  <a:pt x="4028370" y="2177493"/>
                  <a:pt x="3998800" y="2182800"/>
                </a:cubicBezTo>
                <a:cubicBezTo>
                  <a:pt x="3969230" y="2188107"/>
                  <a:pt x="3866872" y="2182800"/>
                  <a:pt x="3866872" y="2182800"/>
                </a:cubicBezTo>
                <a:lnTo>
                  <a:pt x="423087" y="2182800"/>
                </a:lnTo>
                <a:lnTo>
                  <a:pt x="154681" y="2182800"/>
                </a:lnTo>
                <a:lnTo>
                  <a:pt x="13654" y="2187349"/>
                </a:lnTo>
                <a:close/>
              </a:path>
            </a:pathLst>
          </a:custGeom>
          <a:gradFill>
            <a:gsLst>
              <a:gs pos="50000">
                <a:schemeClr val="tx2">
                  <a:lumMod val="25000"/>
                  <a:lumOff val="7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tx2"/>
              </a:gs>
            </a:gsLst>
            <a:lin ang="5400000" scaled="1"/>
          </a:gradFill>
          <a:ln w="12700">
            <a:gradFill>
              <a:gsLst>
                <a:gs pos="0">
                  <a:srgbClr val="EEF0F2"/>
                </a:gs>
                <a:gs pos="100000">
                  <a:srgbClr val="ACCDEC"/>
                </a:gs>
              </a:gsLst>
              <a:lin ang="5400000" scaled="1"/>
            </a:gradFill>
            <a:headEnd type="arrow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461639F-AF9F-3856-5BCB-F3DD7A4C58EE}"/>
              </a:ext>
            </a:extLst>
          </p:cNvPr>
          <p:cNvSpPr txBox="1"/>
          <p:nvPr/>
        </p:nvSpPr>
        <p:spPr>
          <a:xfrm>
            <a:off x="66740" y="95875"/>
            <a:ext cx="2257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Stable Drainage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F9FB98-39E0-F45C-9E1D-E699C145DAA1}"/>
              </a:ext>
            </a:extLst>
          </p:cNvPr>
          <p:cNvSpPr txBox="1"/>
          <p:nvPr/>
        </p:nvSpPr>
        <p:spPr>
          <a:xfrm>
            <a:off x="3243747" y="5522131"/>
            <a:ext cx="14268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M</a:t>
            </a:r>
            <a:r>
              <a:rPr lang="pt-BR" sz="900" i="1" dirty="0" err="1"/>
              <a:t>éheust</a:t>
            </a:r>
            <a:r>
              <a:rPr lang="en-US" sz="900" i="1" dirty="0"/>
              <a:t> et al., PRE 2002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BFEF47F-B744-9E36-3748-C95A59AE5B23}"/>
              </a:ext>
            </a:extLst>
          </p:cNvPr>
          <p:cNvSpPr/>
          <p:nvPr/>
        </p:nvSpPr>
        <p:spPr>
          <a:xfrm>
            <a:off x="546570" y="3300961"/>
            <a:ext cx="3929828" cy="1000804"/>
          </a:xfrm>
          <a:custGeom>
            <a:avLst/>
            <a:gdLst>
              <a:gd name="connsiteX0" fmla="*/ 0 w 2488018"/>
              <a:gd name="connsiteY0" fmla="*/ 352340 h 633620"/>
              <a:gd name="connsiteX1" fmla="*/ 111642 w 2488018"/>
              <a:gd name="connsiteY1" fmla="*/ 373605 h 633620"/>
              <a:gd name="connsiteX2" fmla="*/ 53163 w 2488018"/>
              <a:gd name="connsiteY2" fmla="*/ 219433 h 633620"/>
              <a:gd name="connsiteX3" fmla="*/ 122274 w 2488018"/>
              <a:gd name="connsiteY3" fmla="*/ 176903 h 633620"/>
              <a:gd name="connsiteX4" fmla="*/ 116958 w 2488018"/>
              <a:gd name="connsiteY4" fmla="*/ 1466 h 633620"/>
              <a:gd name="connsiteX5" fmla="*/ 175437 w 2488018"/>
              <a:gd name="connsiteY5" fmla="*/ 102475 h 633620"/>
              <a:gd name="connsiteX6" fmla="*/ 287079 w 2488018"/>
              <a:gd name="connsiteY6" fmla="*/ 267280 h 633620"/>
              <a:gd name="connsiteX7" fmla="*/ 329609 w 2488018"/>
              <a:gd name="connsiteY7" fmla="*/ 272596 h 633620"/>
              <a:gd name="connsiteX8" fmla="*/ 329609 w 2488018"/>
              <a:gd name="connsiteY8" fmla="*/ 352340 h 633620"/>
              <a:gd name="connsiteX9" fmla="*/ 292395 w 2488018"/>
              <a:gd name="connsiteY9" fmla="*/ 437401 h 633620"/>
              <a:gd name="connsiteX10" fmla="*/ 393404 w 2488018"/>
              <a:gd name="connsiteY10" fmla="*/ 453349 h 633620"/>
              <a:gd name="connsiteX11" fmla="*/ 473149 w 2488018"/>
              <a:gd name="connsiteY11" fmla="*/ 405503 h 633620"/>
              <a:gd name="connsiteX12" fmla="*/ 542260 w 2488018"/>
              <a:gd name="connsiteY12" fmla="*/ 389554 h 633620"/>
              <a:gd name="connsiteX13" fmla="*/ 611372 w 2488018"/>
              <a:gd name="connsiteY13" fmla="*/ 384238 h 633620"/>
              <a:gd name="connsiteX14" fmla="*/ 696432 w 2488018"/>
              <a:gd name="connsiteY14" fmla="*/ 267280 h 633620"/>
              <a:gd name="connsiteX15" fmla="*/ 781493 w 2488018"/>
              <a:gd name="connsiteY15" fmla="*/ 277912 h 633620"/>
              <a:gd name="connsiteX16" fmla="*/ 723014 w 2488018"/>
              <a:gd name="connsiteY16" fmla="*/ 176903 h 633620"/>
              <a:gd name="connsiteX17" fmla="*/ 595423 w 2488018"/>
              <a:gd name="connsiteY17" fmla="*/ 107791 h 633620"/>
              <a:gd name="connsiteX18" fmla="*/ 606056 w 2488018"/>
              <a:gd name="connsiteY18" fmla="*/ 54628 h 633620"/>
              <a:gd name="connsiteX19" fmla="*/ 818707 w 2488018"/>
              <a:gd name="connsiteY19" fmla="*/ 59945 h 633620"/>
              <a:gd name="connsiteX20" fmla="*/ 946297 w 2488018"/>
              <a:gd name="connsiteY20" fmla="*/ 160954 h 633620"/>
              <a:gd name="connsiteX21" fmla="*/ 994144 w 2488018"/>
              <a:gd name="connsiteY21" fmla="*/ 176903 h 633620"/>
              <a:gd name="connsiteX22" fmla="*/ 988828 w 2488018"/>
              <a:gd name="connsiteY22" fmla="*/ 277912 h 633620"/>
              <a:gd name="connsiteX23" fmla="*/ 1100470 w 2488018"/>
              <a:gd name="connsiteY23" fmla="*/ 389554 h 633620"/>
              <a:gd name="connsiteX24" fmla="*/ 1095153 w 2488018"/>
              <a:gd name="connsiteY24" fmla="*/ 485247 h 633620"/>
              <a:gd name="connsiteX25" fmla="*/ 1180214 w 2488018"/>
              <a:gd name="connsiteY25" fmla="*/ 474615 h 633620"/>
              <a:gd name="connsiteX26" fmla="*/ 1180214 w 2488018"/>
              <a:gd name="connsiteY26" fmla="*/ 373605 h 633620"/>
              <a:gd name="connsiteX27" fmla="*/ 1265274 w 2488018"/>
              <a:gd name="connsiteY27" fmla="*/ 331075 h 633620"/>
              <a:gd name="connsiteX28" fmla="*/ 1206795 w 2488018"/>
              <a:gd name="connsiteY28" fmla="*/ 230066 h 633620"/>
              <a:gd name="connsiteX29" fmla="*/ 1222744 w 2488018"/>
              <a:gd name="connsiteY29" fmla="*/ 176903 h 633620"/>
              <a:gd name="connsiteX30" fmla="*/ 1281223 w 2488018"/>
              <a:gd name="connsiteY30" fmla="*/ 49312 h 633620"/>
              <a:gd name="connsiteX31" fmla="*/ 1355651 w 2488018"/>
              <a:gd name="connsiteY31" fmla="*/ 107791 h 633620"/>
              <a:gd name="connsiteX32" fmla="*/ 1291856 w 2488018"/>
              <a:gd name="connsiteY32" fmla="*/ 150321 h 633620"/>
              <a:gd name="connsiteX33" fmla="*/ 1355651 w 2488018"/>
              <a:gd name="connsiteY33" fmla="*/ 208801 h 633620"/>
              <a:gd name="connsiteX34" fmla="*/ 1414130 w 2488018"/>
              <a:gd name="connsiteY34" fmla="*/ 208801 h 633620"/>
              <a:gd name="connsiteX35" fmla="*/ 1488558 w 2488018"/>
              <a:gd name="connsiteY35" fmla="*/ 224749 h 633620"/>
              <a:gd name="connsiteX36" fmla="*/ 1541721 w 2488018"/>
              <a:gd name="connsiteY36" fmla="*/ 309810 h 633620"/>
              <a:gd name="connsiteX37" fmla="*/ 1674628 w 2488018"/>
              <a:gd name="connsiteY37" fmla="*/ 341708 h 633620"/>
              <a:gd name="connsiteX38" fmla="*/ 1690576 w 2488018"/>
              <a:gd name="connsiteY38" fmla="*/ 240698 h 633620"/>
              <a:gd name="connsiteX39" fmla="*/ 1754372 w 2488018"/>
              <a:gd name="connsiteY39" fmla="*/ 176903 h 633620"/>
              <a:gd name="connsiteX40" fmla="*/ 1754372 w 2488018"/>
              <a:gd name="connsiteY40" fmla="*/ 288545 h 633620"/>
              <a:gd name="connsiteX41" fmla="*/ 1733107 w 2488018"/>
              <a:gd name="connsiteY41" fmla="*/ 410819 h 633620"/>
              <a:gd name="connsiteX42" fmla="*/ 1786270 w 2488018"/>
              <a:gd name="connsiteY42" fmla="*/ 421452 h 633620"/>
              <a:gd name="connsiteX43" fmla="*/ 1802218 w 2488018"/>
              <a:gd name="connsiteY43" fmla="*/ 389554 h 633620"/>
              <a:gd name="connsiteX44" fmla="*/ 1876646 w 2488018"/>
              <a:gd name="connsiteY44" fmla="*/ 394870 h 633620"/>
              <a:gd name="connsiteX45" fmla="*/ 1897911 w 2488018"/>
              <a:gd name="connsiteY45" fmla="*/ 352340 h 633620"/>
              <a:gd name="connsiteX46" fmla="*/ 1951074 w 2488018"/>
              <a:gd name="connsiteY46" fmla="*/ 389554 h 633620"/>
              <a:gd name="connsiteX47" fmla="*/ 1871330 w 2488018"/>
              <a:gd name="connsiteY47" fmla="*/ 506512 h 633620"/>
              <a:gd name="connsiteX48" fmla="*/ 1956390 w 2488018"/>
              <a:gd name="connsiteY48" fmla="*/ 527777 h 633620"/>
              <a:gd name="connsiteX49" fmla="*/ 1972339 w 2488018"/>
              <a:gd name="connsiteY49" fmla="*/ 628787 h 633620"/>
              <a:gd name="connsiteX50" fmla="*/ 2052083 w 2488018"/>
              <a:gd name="connsiteY50" fmla="*/ 602205 h 633620"/>
              <a:gd name="connsiteX51" fmla="*/ 2030818 w 2488018"/>
              <a:gd name="connsiteY51" fmla="*/ 469298 h 633620"/>
              <a:gd name="connsiteX52" fmla="*/ 2126511 w 2488018"/>
              <a:gd name="connsiteY52" fmla="*/ 405503 h 633620"/>
              <a:gd name="connsiteX53" fmla="*/ 2025502 w 2488018"/>
              <a:gd name="connsiteY53" fmla="*/ 272596 h 633620"/>
              <a:gd name="connsiteX54" fmla="*/ 2110563 w 2488018"/>
              <a:gd name="connsiteY54" fmla="*/ 283228 h 633620"/>
              <a:gd name="connsiteX55" fmla="*/ 2105246 w 2488018"/>
              <a:gd name="connsiteY55" fmla="*/ 368289 h 633620"/>
              <a:gd name="connsiteX56" fmla="*/ 2238153 w 2488018"/>
              <a:gd name="connsiteY56" fmla="*/ 432084 h 633620"/>
              <a:gd name="connsiteX57" fmla="*/ 2243470 w 2488018"/>
              <a:gd name="connsiteY57" fmla="*/ 347024 h 633620"/>
              <a:gd name="connsiteX58" fmla="*/ 2301949 w 2488018"/>
              <a:gd name="connsiteY58" fmla="*/ 421452 h 633620"/>
              <a:gd name="connsiteX59" fmla="*/ 2344479 w 2488018"/>
              <a:gd name="connsiteY59" fmla="*/ 341708 h 633620"/>
              <a:gd name="connsiteX60" fmla="*/ 2397642 w 2488018"/>
              <a:gd name="connsiteY60" fmla="*/ 277912 h 633620"/>
              <a:gd name="connsiteX61" fmla="*/ 2477386 w 2488018"/>
              <a:gd name="connsiteY61" fmla="*/ 299177 h 633620"/>
              <a:gd name="connsiteX62" fmla="*/ 2413590 w 2488018"/>
              <a:gd name="connsiteY62" fmla="*/ 357656 h 633620"/>
              <a:gd name="connsiteX63" fmla="*/ 2466753 w 2488018"/>
              <a:gd name="connsiteY63" fmla="*/ 426768 h 633620"/>
              <a:gd name="connsiteX64" fmla="*/ 2488018 w 2488018"/>
              <a:gd name="connsiteY64" fmla="*/ 394870 h 63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488018" h="633620">
                <a:moveTo>
                  <a:pt x="0" y="352340"/>
                </a:moveTo>
                <a:cubicBezTo>
                  <a:pt x="51391" y="374048"/>
                  <a:pt x="102782" y="395756"/>
                  <a:pt x="111642" y="373605"/>
                </a:cubicBezTo>
                <a:cubicBezTo>
                  <a:pt x="120502" y="351454"/>
                  <a:pt x="51391" y="252217"/>
                  <a:pt x="53163" y="219433"/>
                </a:cubicBezTo>
                <a:cubicBezTo>
                  <a:pt x="54935" y="186649"/>
                  <a:pt x="111642" y="213231"/>
                  <a:pt x="122274" y="176903"/>
                </a:cubicBezTo>
                <a:cubicBezTo>
                  <a:pt x="132906" y="140575"/>
                  <a:pt x="108098" y="13871"/>
                  <a:pt x="116958" y="1466"/>
                </a:cubicBezTo>
                <a:cubicBezTo>
                  <a:pt x="125818" y="-10939"/>
                  <a:pt x="147083" y="58173"/>
                  <a:pt x="175437" y="102475"/>
                </a:cubicBezTo>
                <a:cubicBezTo>
                  <a:pt x="203791" y="146777"/>
                  <a:pt x="261384" y="238927"/>
                  <a:pt x="287079" y="267280"/>
                </a:cubicBezTo>
                <a:cubicBezTo>
                  <a:pt x="312774" y="295633"/>
                  <a:pt x="322521" y="258419"/>
                  <a:pt x="329609" y="272596"/>
                </a:cubicBezTo>
                <a:cubicBezTo>
                  <a:pt x="336697" y="286773"/>
                  <a:pt x="335811" y="324873"/>
                  <a:pt x="329609" y="352340"/>
                </a:cubicBezTo>
                <a:cubicBezTo>
                  <a:pt x="323407" y="379807"/>
                  <a:pt x="281763" y="420566"/>
                  <a:pt x="292395" y="437401"/>
                </a:cubicBezTo>
                <a:cubicBezTo>
                  <a:pt x="303027" y="454236"/>
                  <a:pt x="363278" y="458665"/>
                  <a:pt x="393404" y="453349"/>
                </a:cubicBezTo>
                <a:cubicBezTo>
                  <a:pt x="423530" y="448033"/>
                  <a:pt x="448340" y="416135"/>
                  <a:pt x="473149" y="405503"/>
                </a:cubicBezTo>
                <a:cubicBezTo>
                  <a:pt x="497958" y="394871"/>
                  <a:pt x="519223" y="393098"/>
                  <a:pt x="542260" y="389554"/>
                </a:cubicBezTo>
                <a:cubicBezTo>
                  <a:pt x="565297" y="386010"/>
                  <a:pt x="585677" y="404617"/>
                  <a:pt x="611372" y="384238"/>
                </a:cubicBezTo>
                <a:cubicBezTo>
                  <a:pt x="637067" y="363859"/>
                  <a:pt x="668079" y="285001"/>
                  <a:pt x="696432" y="267280"/>
                </a:cubicBezTo>
                <a:cubicBezTo>
                  <a:pt x="724786" y="249559"/>
                  <a:pt x="777063" y="292975"/>
                  <a:pt x="781493" y="277912"/>
                </a:cubicBezTo>
                <a:cubicBezTo>
                  <a:pt x="785923" y="262849"/>
                  <a:pt x="754026" y="205256"/>
                  <a:pt x="723014" y="176903"/>
                </a:cubicBezTo>
                <a:cubicBezTo>
                  <a:pt x="692002" y="148550"/>
                  <a:pt x="614916" y="128170"/>
                  <a:pt x="595423" y="107791"/>
                </a:cubicBezTo>
                <a:cubicBezTo>
                  <a:pt x="575930" y="87412"/>
                  <a:pt x="568842" y="62602"/>
                  <a:pt x="606056" y="54628"/>
                </a:cubicBezTo>
                <a:cubicBezTo>
                  <a:pt x="643270" y="46654"/>
                  <a:pt x="762000" y="42224"/>
                  <a:pt x="818707" y="59945"/>
                </a:cubicBezTo>
                <a:cubicBezTo>
                  <a:pt x="875414" y="77666"/>
                  <a:pt x="917057" y="141461"/>
                  <a:pt x="946297" y="160954"/>
                </a:cubicBezTo>
                <a:cubicBezTo>
                  <a:pt x="975537" y="180447"/>
                  <a:pt x="987056" y="157410"/>
                  <a:pt x="994144" y="176903"/>
                </a:cubicBezTo>
                <a:cubicBezTo>
                  <a:pt x="1001232" y="196396"/>
                  <a:pt x="971107" y="242470"/>
                  <a:pt x="988828" y="277912"/>
                </a:cubicBezTo>
                <a:cubicBezTo>
                  <a:pt x="1006549" y="313354"/>
                  <a:pt x="1082749" y="354998"/>
                  <a:pt x="1100470" y="389554"/>
                </a:cubicBezTo>
                <a:cubicBezTo>
                  <a:pt x="1118191" y="424110"/>
                  <a:pt x="1081862" y="471070"/>
                  <a:pt x="1095153" y="485247"/>
                </a:cubicBezTo>
                <a:cubicBezTo>
                  <a:pt x="1108444" y="499424"/>
                  <a:pt x="1166037" y="493222"/>
                  <a:pt x="1180214" y="474615"/>
                </a:cubicBezTo>
                <a:cubicBezTo>
                  <a:pt x="1194391" y="456008"/>
                  <a:pt x="1166037" y="397528"/>
                  <a:pt x="1180214" y="373605"/>
                </a:cubicBezTo>
                <a:cubicBezTo>
                  <a:pt x="1194391" y="349682"/>
                  <a:pt x="1260844" y="354998"/>
                  <a:pt x="1265274" y="331075"/>
                </a:cubicBezTo>
                <a:cubicBezTo>
                  <a:pt x="1269704" y="307152"/>
                  <a:pt x="1213883" y="255761"/>
                  <a:pt x="1206795" y="230066"/>
                </a:cubicBezTo>
                <a:cubicBezTo>
                  <a:pt x="1199707" y="204371"/>
                  <a:pt x="1210339" y="207029"/>
                  <a:pt x="1222744" y="176903"/>
                </a:cubicBezTo>
                <a:cubicBezTo>
                  <a:pt x="1235149" y="146777"/>
                  <a:pt x="1259072" y="60831"/>
                  <a:pt x="1281223" y="49312"/>
                </a:cubicBezTo>
                <a:cubicBezTo>
                  <a:pt x="1303374" y="37793"/>
                  <a:pt x="1353879" y="90956"/>
                  <a:pt x="1355651" y="107791"/>
                </a:cubicBezTo>
                <a:cubicBezTo>
                  <a:pt x="1357423" y="124626"/>
                  <a:pt x="1291856" y="133486"/>
                  <a:pt x="1291856" y="150321"/>
                </a:cubicBezTo>
                <a:cubicBezTo>
                  <a:pt x="1291856" y="167156"/>
                  <a:pt x="1335272" y="199054"/>
                  <a:pt x="1355651" y="208801"/>
                </a:cubicBezTo>
                <a:cubicBezTo>
                  <a:pt x="1376030" y="218548"/>
                  <a:pt x="1391979" y="206143"/>
                  <a:pt x="1414130" y="208801"/>
                </a:cubicBezTo>
                <a:cubicBezTo>
                  <a:pt x="1436281" y="211459"/>
                  <a:pt x="1467293" y="207914"/>
                  <a:pt x="1488558" y="224749"/>
                </a:cubicBezTo>
                <a:cubicBezTo>
                  <a:pt x="1509823" y="241584"/>
                  <a:pt x="1510709" y="290317"/>
                  <a:pt x="1541721" y="309810"/>
                </a:cubicBezTo>
                <a:cubicBezTo>
                  <a:pt x="1572733" y="329303"/>
                  <a:pt x="1649819" y="353227"/>
                  <a:pt x="1674628" y="341708"/>
                </a:cubicBezTo>
                <a:cubicBezTo>
                  <a:pt x="1699437" y="330189"/>
                  <a:pt x="1677285" y="268165"/>
                  <a:pt x="1690576" y="240698"/>
                </a:cubicBezTo>
                <a:cubicBezTo>
                  <a:pt x="1703867" y="213231"/>
                  <a:pt x="1743739" y="168928"/>
                  <a:pt x="1754372" y="176903"/>
                </a:cubicBezTo>
                <a:cubicBezTo>
                  <a:pt x="1765005" y="184877"/>
                  <a:pt x="1757916" y="249559"/>
                  <a:pt x="1754372" y="288545"/>
                </a:cubicBezTo>
                <a:cubicBezTo>
                  <a:pt x="1750828" y="327531"/>
                  <a:pt x="1727791" y="388668"/>
                  <a:pt x="1733107" y="410819"/>
                </a:cubicBezTo>
                <a:cubicBezTo>
                  <a:pt x="1738423" y="432970"/>
                  <a:pt x="1774752" y="424996"/>
                  <a:pt x="1786270" y="421452"/>
                </a:cubicBezTo>
                <a:cubicBezTo>
                  <a:pt x="1797788" y="417908"/>
                  <a:pt x="1787155" y="393984"/>
                  <a:pt x="1802218" y="389554"/>
                </a:cubicBezTo>
                <a:cubicBezTo>
                  <a:pt x="1817281" y="385124"/>
                  <a:pt x="1860697" y="401072"/>
                  <a:pt x="1876646" y="394870"/>
                </a:cubicBezTo>
                <a:cubicBezTo>
                  <a:pt x="1892595" y="388668"/>
                  <a:pt x="1885506" y="353226"/>
                  <a:pt x="1897911" y="352340"/>
                </a:cubicBezTo>
                <a:cubicBezTo>
                  <a:pt x="1910316" y="351454"/>
                  <a:pt x="1955504" y="363859"/>
                  <a:pt x="1951074" y="389554"/>
                </a:cubicBezTo>
                <a:cubicBezTo>
                  <a:pt x="1946644" y="415249"/>
                  <a:pt x="1870444" y="483475"/>
                  <a:pt x="1871330" y="506512"/>
                </a:cubicBezTo>
                <a:cubicBezTo>
                  <a:pt x="1872216" y="529549"/>
                  <a:pt x="1939555" y="507398"/>
                  <a:pt x="1956390" y="527777"/>
                </a:cubicBezTo>
                <a:cubicBezTo>
                  <a:pt x="1973225" y="548156"/>
                  <a:pt x="1956390" y="616382"/>
                  <a:pt x="1972339" y="628787"/>
                </a:cubicBezTo>
                <a:cubicBezTo>
                  <a:pt x="1988288" y="641192"/>
                  <a:pt x="2042337" y="628787"/>
                  <a:pt x="2052083" y="602205"/>
                </a:cubicBezTo>
                <a:cubicBezTo>
                  <a:pt x="2061830" y="575624"/>
                  <a:pt x="2018413" y="502082"/>
                  <a:pt x="2030818" y="469298"/>
                </a:cubicBezTo>
                <a:cubicBezTo>
                  <a:pt x="2043223" y="436514"/>
                  <a:pt x="2127397" y="438287"/>
                  <a:pt x="2126511" y="405503"/>
                </a:cubicBezTo>
                <a:cubicBezTo>
                  <a:pt x="2125625" y="372719"/>
                  <a:pt x="2028160" y="292975"/>
                  <a:pt x="2025502" y="272596"/>
                </a:cubicBezTo>
                <a:cubicBezTo>
                  <a:pt x="2022844" y="252217"/>
                  <a:pt x="2097272" y="267279"/>
                  <a:pt x="2110563" y="283228"/>
                </a:cubicBezTo>
                <a:cubicBezTo>
                  <a:pt x="2123854" y="299177"/>
                  <a:pt x="2083981" y="343480"/>
                  <a:pt x="2105246" y="368289"/>
                </a:cubicBezTo>
                <a:cubicBezTo>
                  <a:pt x="2126511" y="393098"/>
                  <a:pt x="2215116" y="435628"/>
                  <a:pt x="2238153" y="432084"/>
                </a:cubicBezTo>
                <a:cubicBezTo>
                  <a:pt x="2261190" y="428540"/>
                  <a:pt x="2232837" y="348796"/>
                  <a:pt x="2243470" y="347024"/>
                </a:cubicBezTo>
                <a:cubicBezTo>
                  <a:pt x="2254103" y="345252"/>
                  <a:pt x="2285114" y="422338"/>
                  <a:pt x="2301949" y="421452"/>
                </a:cubicBezTo>
                <a:cubicBezTo>
                  <a:pt x="2318784" y="420566"/>
                  <a:pt x="2328530" y="365631"/>
                  <a:pt x="2344479" y="341708"/>
                </a:cubicBezTo>
                <a:cubicBezTo>
                  <a:pt x="2360428" y="317785"/>
                  <a:pt x="2375491" y="285000"/>
                  <a:pt x="2397642" y="277912"/>
                </a:cubicBezTo>
                <a:cubicBezTo>
                  <a:pt x="2419793" y="270824"/>
                  <a:pt x="2474728" y="285886"/>
                  <a:pt x="2477386" y="299177"/>
                </a:cubicBezTo>
                <a:cubicBezTo>
                  <a:pt x="2480044" y="312468"/>
                  <a:pt x="2415362" y="336391"/>
                  <a:pt x="2413590" y="357656"/>
                </a:cubicBezTo>
                <a:cubicBezTo>
                  <a:pt x="2411818" y="378921"/>
                  <a:pt x="2454348" y="420566"/>
                  <a:pt x="2466753" y="426768"/>
                </a:cubicBezTo>
                <a:cubicBezTo>
                  <a:pt x="2479158" y="432970"/>
                  <a:pt x="2483588" y="413920"/>
                  <a:pt x="2488018" y="394870"/>
                </a:cubicBezTo>
              </a:path>
            </a:pathLst>
          </a:custGeom>
          <a:noFill/>
          <a:ln w="28575">
            <a:gradFill>
              <a:gsLst>
                <a:gs pos="0">
                  <a:srgbClr val="FF660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6AF767F-7993-FF2E-730C-16C1D47A7B16}"/>
              </a:ext>
            </a:extLst>
          </p:cNvPr>
          <p:cNvSpPr/>
          <p:nvPr/>
        </p:nvSpPr>
        <p:spPr>
          <a:xfrm>
            <a:off x="492602" y="1466087"/>
            <a:ext cx="4038125" cy="4044353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D54E2C1-55DE-C989-C7A6-C19DA767D8A5}"/>
              </a:ext>
            </a:extLst>
          </p:cNvPr>
          <p:cNvGrpSpPr/>
          <p:nvPr/>
        </p:nvGrpSpPr>
        <p:grpSpPr>
          <a:xfrm>
            <a:off x="546570" y="1556475"/>
            <a:ext cx="744948" cy="3929630"/>
            <a:chOff x="546570" y="1556475"/>
            <a:chExt cx="744948" cy="392963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5861B23-BDF5-4F86-EAD8-F9D965A1BC88}"/>
                </a:ext>
              </a:extLst>
            </p:cNvPr>
            <p:cNvSpPr txBox="1"/>
            <p:nvPr/>
          </p:nvSpPr>
          <p:spPr>
            <a:xfrm>
              <a:off x="546570" y="5116773"/>
              <a:ext cx="744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water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32F449D-C395-3157-0A0D-F925A2E7AA37}"/>
                </a:ext>
              </a:extLst>
            </p:cNvPr>
            <p:cNvSpPr txBox="1"/>
            <p:nvPr/>
          </p:nvSpPr>
          <p:spPr>
            <a:xfrm>
              <a:off x="546570" y="1556475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air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45CF343-3BAC-94CA-9D12-1616D165B0DF}"/>
              </a:ext>
            </a:extLst>
          </p:cNvPr>
          <p:cNvGrpSpPr/>
          <p:nvPr/>
        </p:nvGrpSpPr>
        <p:grpSpPr>
          <a:xfrm>
            <a:off x="4670592" y="1483010"/>
            <a:ext cx="230845" cy="427116"/>
            <a:chOff x="4670592" y="1483010"/>
            <a:chExt cx="230845" cy="427116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FFBEA0A-08DA-E5C0-2FD9-C8AB54AC9125}"/>
                </a:ext>
              </a:extLst>
            </p:cNvPr>
            <p:cNvCxnSpPr>
              <a:cxnSpLocks/>
            </p:cNvCxnSpPr>
            <p:nvPr/>
          </p:nvCxnSpPr>
          <p:spPr>
            <a:xfrm>
              <a:off x="4670592" y="1483010"/>
              <a:ext cx="0" cy="4271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108260FF-19E8-D833-77CD-7C609FD323E7}"/>
                    </a:ext>
                  </a:extLst>
                </p:cNvPr>
                <p:cNvSpPr txBox="1"/>
                <p:nvPr/>
              </p:nvSpPr>
              <p:spPr>
                <a:xfrm>
                  <a:off x="4709910" y="1488585"/>
                  <a:ext cx="1915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108260FF-19E8-D833-77CD-7C609FD323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9910" y="1488585"/>
                  <a:ext cx="191527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32258" t="-45652" r="-106452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7AB41F7-B3DC-8308-9F9C-05902E808BF1}"/>
              </a:ext>
            </a:extLst>
          </p:cNvPr>
          <p:cNvGrpSpPr/>
          <p:nvPr/>
        </p:nvGrpSpPr>
        <p:grpSpPr>
          <a:xfrm>
            <a:off x="2278391" y="5955805"/>
            <a:ext cx="2023534" cy="749779"/>
            <a:chOff x="5320646" y="588218"/>
            <a:chExt cx="2023534" cy="7497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5DFBF4E-3D3C-FD5F-7A85-5F569143859B}"/>
                    </a:ext>
                  </a:extLst>
                </p:cNvPr>
                <p:cNvSpPr txBox="1"/>
                <p:nvPr/>
              </p:nvSpPr>
              <p:spPr>
                <a:xfrm>
                  <a:off x="5412481" y="588218"/>
                  <a:ext cx="18398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𝑎𝑖𝑟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𝑤𝑎𝑡𝑒𝑟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5DFBF4E-3D3C-FD5F-7A85-5F56914385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2481" y="588218"/>
                  <a:ext cx="1839863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2980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B51D62-5C06-35A3-8315-FF07A8054CF5}"/>
                </a:ext>
              </a:extLst>
            </p:cNvPr>
            <p:cNvSpPr txBox="1"/>
            <p:nvPr/>
          </p:nvSpPr>
          <p:spPr>
            <a:xfrm>
              <a:off x="5452812" y="999443"/>
              <a:ext cx="1799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noProof="0" dirty="0"/>
                <a:t>Capillary pressure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0C4395A-99B3-6CB7-0AD2-DF6DF57A7ECE}"/>
                </a:ext>
              </a:extLst>
            </p:cNvPr>
            <p:cNvCxnSpPr/>
            <p:nvPr/>
          </p:nvCxnSpPr>
          <p:spPr>
            <a:xfrm>
              <a:off x="5320646" y="991575"/>
              <a:ext cx="2023534" cy="0"/>
            </a:xfrm>
            <a:prstGeom prst="line">
              <a:avLst/>
            </a:prstGeom>
            <a:ln w="127000">
              <a:gradFill>
                <a:gsLst>
                  <a:gs pos="0">
                    <a:srgbClr val="FFFF00"/>
                  </a:gs>
                  <a:gs pos="100000">
                    <a:srgbClr val="FF6600"/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76DBCDB-2F23-E85D-F5FC-13DBF0311653}"/>
              </a:ext>
            </a:extLst>
          </p:cNvPr>
          <p:cNvGrpSpPr/>
          <p:nvPr/>
        </p:nvGrpSpPr>
        <p:grpSpPr>
          <a:xfrm>
            <a:off x="154039" y="3284942"/>
            <a:ext cx="4369468" cy="1055508"/>
            <a:chOff x="7086105" y="1744123"/>
            <a:chExt cx="2766358" cy="66825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BF8D427-7E2F-7E4C-9EF3-A647C6A98E8E}"/>
                </a:ext>
              </a:extLst>
            </p:cNvPr>
            <p:cNvCxnSpPr/>
            <p:nvPr/>
          </p:nvCxnSpPr>
          <p:spPr>
            <a:xfrm>
              <a:off x="7300455" y="1744123"/>
              <a:ext cx="252360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3004A9D-DC32-E765-A44D-58F31CC0D273}"/>
                </a:ext>
              </a:extLst>
            </p:cNvPr>
            <p:cNvCxnSpPr/>
            <p:nvPr/>
          </p:nvCxnSpPr>
          <p:spPr>
            <a:xfrm>
              <a:off x="7328854" y="2407567"/>
              <a:ext cx="252360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7C9D642-E697-4BED-08F7-B60925A15C99}"/>
                    </a:ext>
                  </a:extLst>
                </p:cNvPr>
                <p:cNvSpPr txBox="1"/>
                <p:nvPr/>
              </p:nvSpPr>
              <p:spPr>
                <a:xfrm>
                  <a:off x="7086105" y="1973499"/>
                  <a:ext cx="16854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7C9D642-E697-4BED-08F7-B60925A15C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6105" y="1973499"/>
                  <a:ext cx="16854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6818" r="-2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3BD07FB-4502-28B8-5D3F-0468D888F37E}"/>
                </a:ext>
              </a:extLst>
            </p:cNvPr>
            <p:cNvCxnSpPr>
              <a:cxnSpLocks/>
            </p:cNvCxnSpPr>
            <p:nvPr/>
          </p:nvCxnSpPr>
          <p:spPr>
            <a:xfrm>
              <a:off x="7100356" y="1761696"/>
              <a:ext cx="0" cy="650681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07F3F9-49D8-E639-1EDD-76492CF68B1E}"/>
              </a:ext>
            </a:extLst>
          </p:cNvPr>
          <p:cNvGrpSpPr/>
          <p:nvPr/>
        </p:nvGrpSpPr>
        <p:grpSpPr>
          <a:xfrm>
            <a:off x="483756" y="5798774"/>
            <a:ext cx="1667945" cy="353501"/>
            <a:chOff x="4663005" y="5409905"/>
            <a:chExt cx="1667945" cy="35350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54AC363-9DE8-77A2-5AF1-9191F2CB48B3}"/>
                </a:ext>
              </a:extLst>
            </p:cNvPr>
            <p:cNvCxnSpPr>
              <a:cxnSpLocks/>
            </p:cNvCxnSpPr>
            <p:nvPr/>
          </p:nvCxnSpPr>
          <p:spPr>
            <a:xfrm>
              <a:off x="4663005" y="5409905"/>
              <a:ext cx="1667945" cy="0"/>
            </a:xfrm>
            <a:prstGeom prst="line">
              <a:avLst/>
            </a:prstGeom>
            <a:ln w="152400">
              <a:gradFill>
                <a:gsLst>
                  <a:gs pos="50000">
                    <a:schemeClr val="tx2">
                      <a:lumMod val="25000"/>
                      <a:lumOff val="7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tx2"/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C573350-B8C2-DB84-D103-6D4A1E730FC1}"/>
                </a:ext>
              </a:extLst>
            </p:cNvPr>
            <p:cNvSpPr txBox="1"/>
            <p:nvPr/>
          </p:nvSpPr>
          <p:spPr>
            <a:xfrm>
              <a:off x="4734268" y="5424852"/>
              <a:ext cx="15254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noProof="0" dirty="0"/>
                <a:t>Water pressure</a:t>
              </a:r>
            </a:p>
          </p:txBody>
        </p:sp>
      </p:grp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A8FD04EF-BFDE-87FE-EE53-7053F71238BE}"/>
              </a:ext>
            </a:extLst>
          </p:cNvPr>
          <p:cNvSpPr/>
          <p:nvPr/>
        </p:nvSpPr>
        <p:spPr>
          <a:xfrm>
            <a:off x="546570" y="3300961"/>
            <a:ext cx="3929828" cy="1000804"/>
          </a:xfrm>
          <a:custGeom>
            <a:avLst/>
            <a:gdLst>
              <a:gd name="connsiteX0" fmla="*/ 0 w 2488018"/>
              <a:gd name="connsiteY0" fmla="*/ 352340 h 633620"/>
              <a:gd name="connsiteX1" fmla="*/ 111642 w 2488018"/>
              <a:gd name="connsiteY1" fmla="*/ 373605 h 633620"/>
              <a:gd name="connsiteX2" fmla="*/ 53163 w 2488018"/>
              <a:gd name="connsiteY2" fmla="*/ 219433 h 633620"/>
              <a:gd name="connsiteX3" fmla="*/ 122274 w 2488018"/>
              <a:gd name="connsiteY3" fmla="*/ 176903 h 633620"/>
              <a:gd name="connsiteX4" fmla="*/ 116958 w 2488018"/>
              <a:gd name="connsiteY4" fmla="*/ 1466 h 633620"/>
              <a:gd name="connsiteX5" fmla="*/ 175437 w 2488018"/>
              <a:gd name="connsiteY5" fmla="*/ 102475 h 633620"/>
              <a:gd name="connsiteX6" fmla="*/ 287079 w 2488018"/>
              <a:gd name="connsiteY6" fmla="*/ 267280 h 633620"/>
              <a:gd name="connsiteX7" fmla="*/ 329609 w 2488018"/>
              <a:gd name="connsiteY7" fmla="*/ 272596 h 633620"/>
              <a:gd name="connsiteX8" fmla="*/ 329609 w 2488018"/>
              <a:gd name="connsiteY8" fmla="*/ 352340 h 633620"/>
              <a:gd name="connsiteX9" fmla="*/ 292395 w 2488018"/>
              <a:gd name="connsiteY9" fmla="*/ 437401 h 633620"/>
              <a:gd name="connsiteX10" fmla="*/ 393404 w 2488018"/>
              <a:gd name="connsiteY10" fmla="*/ 453349 h 633620"/>
              <a:gd name="connsiteX11" fmla="*/ 473149 w 2488018"/>
              <a:gd name="connsiteY11" fmla="*/ 405503 h 633620"/>
              <a:gd name="connsiteX12" fmla="*/ 542260 w 2488018"/>
              <a:gd name="connsiteY12" fmla="*/ 389554 h 633620"/>
              <a:gd name="connsiteX13" fmla="*/ 611372 w 2488018"/>
              <a:gd name="connsiteY13" fmla="*/ 384238 h 633620"/>
              <a:gd name="connsiteX14" fmla="*/ 696432 w 2488018"/>
              <a:gd name="connsiteY14" fmla="*/ 267280 h 633620"/>
              <a:gd name="connsiteX15" fmla="*/ 781493 w 2488018"/>
              <a:gd name="connsiteY15" fmla="*/ 277912 h 633620"/>
              <a:gd name="connsiteX16" fmla="*/ 723014 w 2488018"/>
              <a:gd name="connsiteY16" fmla="*/ 176903 h 633620"/>
              <a:gd name="connsiteX17" fmla="*/ 595423 w 2488018"/>
              <a:gd name="connsiteY17" fmla="*/ 107791 h 633620"/>
              <a:gd name="connsiteX18" fmla="*/ 606056 w 2488018"/>
              <a:gd name="connsiteY18" fmla="*/ 54628 h 633620"/>
              <a:gd name="connsiteX19" fmla="*/ 818707 w 2488018"/>
              <a:gd name="connsiteY19" fmla="*/ 59945 h 633620"/>
              <a:gd name="connsiteX20" fmla="*/ 946297 w 2488018"/>
              <a:gd name="connsiteY20" fmla="*/ 160954 h 633620"/>
              <a:gd name="connsiteX21" fmla="*/ 994144 w 2488018"/>
              <a:gd name="connsiteY21" fmla="*/ 176903 h 633620"/>
              <a:gd name="connsiteX22" fmla="*/ 988828 w 2488018"/>
              <a:gd name="connsiteY22" fmla="*/ 277912 h 633620"/>
              <a:gd name="connsiteX23" fmla="*/ 1100470 w 2488018"/>
              <a:gd name="connsiteY23" fmla="*/ 389554 h 633620"/>
              <a:gd name="connsiteX24" fmla="*/ 1095153 w 2488018"/>
              <a:gd name="connsiteY24" fmla="*/ 485247 h 633620"/>
              <a:gd name="connsiteX25" fmla="*/ 1180214 w 2488018"/>
              <a:gd name="connsiteY25" fmla="*/ 474615 h 633620"/>
              <a:gd name="connsiteX26" fmla="*/ 1180214 w 2488018"/>
              <a:gd name="connsiteY26" fmla="*/ 373605 h 633620"/>
              <a:gd name="connsiteX27" fmla="*/ 1265274 w 2488018"/>
              <a:gd name="connsiteY27" fmla="*/ 331075 h 633620"/>
              <a:gd name="connsiteX28" fmla="*/ 1206795 w 2488018"/>
              <a:gd name="connsiteY28" fmla="*/ 230066 h 633620"/>
              <a:gd name="connsiteX29" fmla="*/ 1222744 w 2488018"/>
              <a:gd name="connsiteY29" fmla="*/ 176903 h 633620"/>
              <a:gd name="connsiteX30" fmla="*/ 1281223 w 2488018"/>
              <a:gd name="connsiteY30" fmla="*/ 49312 h 633620"/>
              <a:gd name="connsiteX31" fmla="*/ 1355651 w 2488018"/>
              <a:gd name="connsiteY31" fmla="*/ 107791 h 633620"/>
              <a:gd name="connsiteX32" fmla="*/ 1291856 w 2488018"/>
              <a:gd name="connsiteY32" fmla="*/ 150321 h 633620"/>
              <a:gd name="connsiteX33" fmla="*/ 1355651 w 2488018"/>
              <a:gd name="connsiteY33" fmla="*/ 208801 h 633620"/>
              <a:gd name="connsiteX34" fmla="*/ 1414130 w 2488018"/>
              <a:gd name="connsiteY34" fmla="*/ 208801 h 633620"/>
              <a:gd name="connsiteX35" fmla="*/ 1488558 w 2488018"/>
              <a:gd name="connsiteY35" fmla="*/ 224749 h 633620"/>
              <a:gd name="connsiteX36" fmla="*/ 1541721 w 2488018"/>
              <a:gd name="connsiteY36" fmla="*/ 309810 h 633620"/>
              <a:gd name="connsiteX37" fmla="*/ 1674628 w 2488018"/>
              <a:gd name="connsiteY37" fmla="*/ 341708 h 633620"/>
              <a:gd name="connsiteX38" fmla="*/ 1690576 w 2488018"/>
              <a:gd name="connsiteY38" fmla="*/ 240698 h 633620"/>
              <a:gd name="connsiteX39" fmla="*/ 1754372 w 2488018"/>
              <a:gd name="connsiteY39" fmla="*/ 176903 h 633620"/>
              <a:gd name="connsiteX40" fmla="*/ 1754372 w 2488018"/>
              <a:gd name="connsiteY40" fmla="*/ 288545 h 633620"/>
              <a:gd name="connsiteX41" fmla="*/ 1733107 w 2488018"/>
              <a:gd name="connsiteY41" fmla="*/ 410819 h 633620"/>
              <a:gd name="connsiteX42" fmla="*/ 1786270 w 2488018"/>
              <a:gd name="connsiteY42" fmla="*/ 421452 h 633620"/>
              <a:gd name="connsiteX43" fmla="*/ 1802218 w 2488018"/>
              <a:gd name="connsiteY43" fmla="*/ 389554 h 633620"/>
              <a:gd name="connsiteX44" fmla="*/ 1876646 w 2488018"/>
              <a:gd name="connsiteY44" fmla="*/ 394870 h 633620"/>
              <a:gd name="connsiteX45" fmla="*/ 1897911 w 2488018"/>
              <a:gd name="connsiteY45" fmla="*/ 352340 h 633620"/>
              <a:gd name="connsiteX46" fmla="*/ 1951074 w 2488018"/>
              <a:gd name="connsiteY46" fmla="*/ 389554 h 633620"/>
              <a:gd name="connsiteX47" fmla="*/ 1871330 w 2488018"/>
              <a:gd name="connsiteY47" fmla="*/ 506512 h 633620"/>
              <a:gd name="connsiteX48" fmla="*/ 1956390 w 2488018"/>
              <a:gd name="connsiteY48" fmla="*/ 527777 h 633620"/>
              <a:gd name="connsiteX49" fmla="*/ 1972339 w 2488018"/>
              <a:gd name="connsiteY49" fmla="*/ 628787 h 633620"/>
              <a:gd name="connsiteX50" fmla="*/ 2052083 w 2488018"/>
              <a:gd name="connsiteY50" fmla="*/ 602205 h 633620"/>
              <a:gd name="connsiteX51" fmla="*/ 2030818 w 2488018"/>
              <a:gd name="connsiteY51" fmla="*/ 469298 h 633620"/>
              <a:gd name="connsiteX52" fmla="*/ 2126511 w 2488018"/>
              <a:gd name="connsiteY52" fmla="*/ 405503 h 633620"/>
              <a:gd name="connsiteX53" fmla="*/ 2025502 w 2488018"/>
              <a:gd name="connsiteY53" fmla="*/ 272596 h 633620"/>
              <a:gd name="connsiteX54" fmla="*/ 2110563 w 2488018"/>
              <a:gd name="connsiteY54" fmla="*/ 283228 h 633620"/>
              <a:gd name="connsiteX55" fmla="*/ 2105246 w 2488018"/>
              <a:gd name="connsiteY55" fmla="*/ 368289 h 633620"/>
              <a:gd name="connsiteX56" fmla="*/ 2238153 w 2488018"/>
              <a:gd name="connsiteY56" fmla="*/ 432084 h 633620"/>
              <a:gd name="connsiteX57" fmla="*/ 2243470 w 2488018"/>
              <a:gd name="connsiteY57" fmla="*/ 347024 h 633620"/>
              <a:gd name="connsiteX58" fmla="*/ 2301949 w 2488018"/>
              <a:gd name="connsiteY58" fmla="*/ 421452 h 633620"/>
              <a:gd name="connsiteX59" fmla="*/ 2344479 w 2488018"/>
              <a:gd name="connsiteY59" fmla="*/ 341708 h 633620"/>
              <a:gd name="connsiteX60" fmla="*/ 2397642 w 2488018"/>
              <a:gd name="connsiteY60" fmla="*/ 277912 h 633620"/>
              <a:gd name="connsiteX61" fmla="*/ 2477386 w 2488018"/>
              <a:gd name="connsiteY61" fmla="*/ 299177 h 633620"/>
              <a:gd name="connsiteX62" fmla="*/ 2413590 w 2488018"/>
              <a:gd name="connsiteY62" fmla="*/ 357656 h 633620"/>
              <a:gd name="connsiteX63" fmla="*/ 2466753 w 2488018"/>
              <a:gd name="connsiteY63" fmla="*/ 426768 h 633620"/>
              <a:gd name="connsiteX64" fmla="*/ 2488018 w 2488018"/>
              <a:gd name="connsiteY64" fmla="*/ 394870 h 63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488018" h="633620">
                <a:moveTo>
                  <a:pt x="0" y="352340"/>
                </a:moveTo>
                <a:cubicBezTo>
                  <a:pt x="51391" y="374048"/>
                  <a:pt x="102782" y="395756"/>
                  <a:pt x="111642" y="373605"/>
                </a:cubicBezTo>
                <a:cubicBezTo>
                  <a:pt x="120502" y="351454"/>
                  <a:pt x="51391" y="252217"/>
                  <a:pt x="53163" y="219433"/>
                </a:cubicBezTo>
                <a:cubicBezTo>
                  <a:pt x="54935" y="186649"/>
                  <a:pt x="111642" y="213231"/>
                  <a:pt x="122274" y="176903"/>
                </a:cubicBezTo>
                <a:cubicBezTo>
                  <a:pt x="132906" y="140575"/>
                  <a:pt x="108098" y="13871"/>
                  <a:pt x="116958" y="1466"/>
                </a:cubicBezTo>
                <a:cubicBezTo>
                  <a:pt x="125818" y="-10939"/>
                  <a:pt x="147083" y="58173"/>
                  <a:pt x="175437" y="102475"/>
                </a:cubicBezTo>
                <a:cubicBezTo>
                  <a:pt x="203791" y="146777"/>
                  <a:pt x="261384" y="238927"/>
                  <a:pt x="287079" y="267280"/>
                </a:cubicBezTo>
                <a:cubicBezTo>
                  <a:pt x="312774" y="295633"/>
                  <a:pt x="322521" y="258419"/>
                  <a:pt x="329609" y="272596"/>
                </a:cubicBezTo>
                <a:cubicBezTo>
                  <a:pt x="336697" y="286773"/>
                  <a:pt x="335811" y="324873"/>
                  <a:pt x="329609" y="352340"/>
                </a:cubicBezTo>
                <a:cubicBezTo>
                  <a:pt x="323407" y="379807"/>
                  <a:pt x="281763" y="420566"/>
                  <a:pt x="292395" y="437401"/>
                </a:cubicBezTo>
                <a:cubicBezTo>
                  <a:pt x="303027" y="454236"/>
                  <a:pt x="363278" y="458665"/>
                  <a:pt x="393404" y="453349"/>
                </a:cubicBezTo>
                <a:cubicBezTo>
                  <a:pt x="423530" y="448033"/>
                  <a:pt x="448340" y="416135"/>
                  <a:pt x="473149" y="405503"/>
                </a:cubicBezTo>
                <a:cubicBezTo>
                  <a:pt x="497958" y="394871"/>
                  <a:pt x="519223" y="393098"/>
                  <a:pt x="542260" y="389554"/>
                </a:cubicBezTo>
                <a:cubicBezTo>
                  <a:pt x="565297" y="386010"/>
                  <a:pt x="585677" y="404617"/>
                  <a:pt x="611372" y="384238"/>
                </a:cubicBezTo>
                <a:cubicBezTo>
                  <a:pt x="637067" y="363859"/>
                  <a:pt x="668079" y="285001"/>
                  <a:pt x="696432" y="267280"/>
                </a:cubicBezTo>
                <a:cubicBezTo>
                  <a:pt x="724786" y="249559"/>
                  <a:pt x="777063" y="292975"/>
                  <a:pt x="781493" y="277912"/>
                </a:cubicBezTo>
                <a:cubicBezTo>
                  <a:pt x="785923" y="262849"/>
                  <a:pt x="754026" y="205256"/>
                  <a:pt x="723014" y="176903"/>
                </a:cubicBezTo>
                <a:cubicBezTo>
                  <a:pt x="692002" y="148550"/>
                  <a:pt x="614916" y="128170"/>
                  <a:pt x="595423" y="107791"/>
                </a:cubicBezTo>
                <a:cubicBezTo>
                  <a:pt x="575930" y="87412"/>
                  <a:pt x="568842" y="62602"/>
                  <a:pt x="606056" y="54628"/>
                </a:cubicBezTo>
                <a:cubicBezTo>
                  <a:pt x="643270" y="46654"/>
                  <a:pt x="762000" y="42224"/>
                  <a:pt x="818707" y="59945"/>
                </a:cubicBezTo>
                <a:cubicBezTo>
                  <a:pt x="875414" y="77666"/>
                  <a:pt x="917057" y="141461"/>
                  <a:pt x="946297" y="160954"/>
                </a:cubicBezTo>
                <a:cubicBezTo>
                  <a:pt x="975537" y="180447"/>
                  <a:pt x="987056" y="157410"/>
                  <a:pt x="994144" y="176903"/>
                </a:cubicBezTo>
                <a:cubicBezTo>
                  <a:pt x="1001232" y="196396"/>
                  <a:pt x="971107" y="242470"/>
                  <a:pt x="988828" y="277912"/>
                </a:cubicBezTo>
                <a:cubicBezTo>
                  <a:pt x="1006549" y="313354"/>
                  <a:pt x="1082749" y="354998"/>
                  <a:pt x="1100470" y="389554"/>
                </a:cubicBezTo>
                <a:cubicBezTo>
                  <a:pt x="1118191" y="424110"/>
                  <a:pt x="1081862" y="471070"/>
                  <a:pt x="1095153" y="485247"/>
                </a:cubicBezTo>
                <a:cubicBezTo>
                  <a:pt x="1108444" y="499424"/>
                  <a:pt x="1166037" y="493222"/>
                  <a:pt x="1180214" y="474615"/>
                </a:cubicBezTo>
                <a:cubicBezTo>
                  <a:pt x="1194391" y="456008"/>
                  <a:pt x="1166037" y="397528"/>
                  <a:pt x="1180214" y="373605"/>
                </a:cubicBezTo>
                <a:cubicBezTo>
                  <a:pt x="1194391" y="349682"/>
                  <a:pt x="1260844" y="354998"/>
                  <a:pt x="1265274" y="331075"/>
                </a:cubicBezTo>
                <a:cubicBezTo>
                  <a:pt x="1269704" y="307152"/>
                  <a:pt x="1213883" y="255761"/>
                  <a:pt x="1206795" y="230066"/>
                </a:cubicBezTo>
                <a:cubicBezTo>
                  <a:pt x="1199707" y="204371"/>
                  <a:pt x="1210339" y="207029"/>
                  <a:pt x="1222744" y="176903"/>
                </a:cubicBezTo>
                <a:cubicBezTo>
                  <a:pt x="1235149" y="146777"/>
                  <a:pt x="1259072" y="60831"/>
                  <a:pt x="1281223" y="49312"/>
                </a:cubicBezTo>
                <a:cubicBezTo>
                  <a:pt x="1303374" y="37793"/>
                  <a:pt x="1353879" y="90956"/>
                  <a:pt x="1355651" y="107791"/>
                </a:cubicBezTo>
                <a:cubicBezTo>
                  <a:pt x="1357423" y="124626"/>
                  <a:pt x="1291856" y="133486"/>
                  <a:pt x="1291856" y="150321"/>
                </a:cubicBezTo>
                <a:cubicBezTo>
                  <a:pt x="1291856" y="167156"/>
                  <a:pt x="1335272" y="199054"/>
                  <a:pt x="1355651" y="208801"/>
                </a:cubicBezTo>
                <a:cubicBezTo>
                  <a:pt x="1376030" y="218548"/>
                  <a:pt x="1391979" y="206143"/>
                  <a:pt x="1414130" y="208801"/>
                </a:cubicBezTo>
                <a:cubicBezTo>
                  <a:pt x="1436281" y="211459"/>
                  <a:pt x="1467293" y="207914"/>
                  <a:pt x="1488558" y="224749"/>
                </a:cubicBezTo>
                <a:cubicBezTo>
                  <a:pt x="1509823" y="241584"/>
                  <a:pt x="1510709" y="290317"/>
                  <a:pt x="1541721" y="309810"/>
                </a:cubicBezTo>
                <a:cubicBezTo>
                  <a:pt x="1572733" y="329303"/>
                  <a:pt x="1649819" y="353227"/>
                  <a:pt x="1674628" y="341708"/>
                </a:cubicBezTo>
                <a:cubicBezTo>
                  <a:pt x="1699437" y="330189"/>
                  <a:pt x="1677285" y="268165"/>
                  <a:pt x="1690576" y="240698"/>
                </a:cubicBezTo>
                <a:cubicBezTo>
                  <a:pt x="1703867" y="213231"/>
                  <a:pt x="1743739" y="168928"/>
                  <a:pt x="1754372" y="176903"/>
                </a:cubicBezTo>
                <a:cubicBezTo>
                  <a:pt x="1765005" y="184877"/>
                  <a:pt x="1757916" y="249559"/>
                  <a:pt x="1754372" y="288545"/>
                </a:cubicBezTo>
                <a:cubicBezTo>
                  <a:pt x="1750828" y="327531"/>
                  <a:pt x="1727791" y="388668"/>
                  <a:pt x="1733107" y="410819"/>
                </a:cubicBezTo>
                <a:cubicBezTo>
                  <a:pt x="1738423" y="432970"/>
                  <a:pt x="1774752" y="424996"/>
                  <a:pt x="1786270" y="421452"/>
                </a:cubicBezTo>
                <a:cubicBezTo>
                  <a:pt x="1797788" y="417908"/>
                  <a:pt x="1787155" y="393984"/>
                  <a:pt x="1802218" y="389554"/>
                </a:cubicBezTo>
                <a:cubicBezTo>
                  <a:pt x="1817281" y="385124"/>
                  <a:pt x="1860697" y="401072"/>
                  <a:pt x="1876646" y="394870"/>
                </a:cubicBezTo>
                <a:cubicBezTo>
                  <a:pt x="1892595" y="388668"/>
                  <a:pt x="1885506" y="353226"/>
                  <a:pt x="1897911" y="352340"/>
                </a:cubicBezTo>
                <a:cubicBezTo>
                  <a:pt x="1910316" y="351454"/>
                  <a:pt x="1955504" y="363859"/>
                  <a:pt x="1951074" y="389554"/>
                </a:cubicBezTo>
                <a:cubicBezTo>
                  <a:pt x="1946644" y="415249"/>
                  <a:pt x="1870444" y="483475"/>
                  <a:pt x="1871330" y="506512"/>
                </a:cubicBezTo>
                <a:cubicBezTo>
                  <a:pt x="1872216" y="529549"/>
                  <a:pt x="1939555" y="507398"/>
                  <a:pt x="1956390" y="527777"/>
                </a:cubicBezTo>
                <a:cubicBezTo>
                  <a:pt x="1973225" y="548156"/>
                  <a:pt x="1956390" y="616382"/>
                  <a:pt x="1972339" y="628787"/>
                </a:cubicBezTo>
                <a:cubicBezTo>
                  <a:pt x="1988288" y="641192"/>
                  <a:pt x="2042337" y="628787"/>
                  <a:pt x="2052083" y="602205"/>
                </a:cubicBezTo>
                <a:cubicBezTo>
                  <a:pt x="2061830" y="575624"/>
                  <a:pt x="2018413" y="502082"/>
                  <a:pt x="2030818" y="469298"/>
                </a:cubicBezTo>
                <a:cubicBezTo>
                  <a:pt x="2043223" y="436514"/>
                  <a:pt x="2127397" y="438287"/>
                  <a:pt x="2126511" y="405503"/>
                </a:cubicBezTo>
                <a:cubicBezTo>
                  <a:pt x="2125625" y="372719"/>
                  <a:pt x="2028160" y="292975"/>
                  <a:pt x="2025502" y="272596"/>
                </a:cubicBezTo>
                <a:cubicBezTo>
                  <a:pt x="2022844" y="252217"/>
                  <a:pt x="2097272" y="267279"/>
                  <a:pt x="2110563" y="283228"/>
                </a:cubicBezTo>
                <a:cubicBezTo>
                  <a:pt x="2123854" y="299177"/>
                  <a:pt x="2083981" y="343480"/>
                  <a:pt x="2105246" y="368289"/>
                </a:cubicBezTo>
                <a:cubicBezTo>
                  <a:pt x="2126511" y="393098"/>
                  <a:pt x="2215116" y="435628"/>
                  <a:pt x="2238153" y="432084"/>
                </a:cubicBezTo>
                <a:cubicBezTo>
                  <a:pt x="2261190" y="428540"/>
                  <a:pt x="2232837" y="348796"/>
                  <a:pt x="2243470" y="347024"/>
                </a:cubicBezTo>
                <a:cubicBezTo>
                  <a:pt x="2254103" y="345252"/>
                  <a:pt x="2285114" y="422338"/>
                  <a:pt x="2301949" y="421452"/>
                </a:cubicBezTo>
                <a:cubicBezTo>
                  <a:pt x="2318784" y="420566"/>
                  <a:pt x="2328530" y="365631"/>
                  <a:pt x="2344479" y="341708"/>
                </a:cubicBezTo>
                <a:cubicBezTo>
                  <a:pt x="2360428" y="317785"/>
                  <a:pt x="2375491" y="285000"/>
                  <a:pt x="2397642" y="277912"/>
                </a:cubicBezTo>
                <a:cubicBezTo>
                  <a:pt x="2419793" y="270824"/>
                  <a:pt x="2474728" y="285886"/>
                  <a:pt x="2477386" y="299177"/>
                </a:cubicBezTo>
                <a:cubicBezTo>
                  <a:pt x="2480044" y="312468"/>
                  <a:pt x="2415362" y="336391"/>
                  <a:pt x="2413590" y="357656"/>
                </a:cubicBezTo>
                <a:cubicBezTo>
                  <a:pt x="2411818" y="378921"/>
                  <a:pt x="2454348" y="420566"/>
                  <a:pt x="2466753" y="426768"/>
                </a:cubicBezTo>
                <a:cubicBezTo>
                  <a:pt x="2479158" y="432970"/>
                  <a:pt x="2483588" y="413920"/>
                  <a:pt x="2488018" y="39487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D056B57-8252-2E7A-D5EC-54687D6A5B16}"/>
              </a:ext>
            </a:extLst>
          </p:cNvPr>
          <p:cNvGrpSpPr/>
          <p:nvPr/>
        </p:nvGrpSpPr>
        <p:grpSpPr>
          <a:xfrm>
            <a:off x="738011" y="2513929"/>
            <a:ext cx="2239402" cy="711871"/>
            <a:chOff x="738011" y="2513929"/>
            <a:chExt cx="2239402" cy="711871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16E5CD0-5546-8E67-516C-7C85768C16BB}"/>
                </a:ext>
              </a:extLst>
            </p:cNvPr>
            <p:cNvSpPr/>
            <p:nvPr/>
          </p:nvSpPr>
          <p:spPr>
            <a:xfrm>
              <a:off x="738011" y="2698750"/>
              <a:ext cx="360539" cy="527050"/>
            </a:xfrm>
            <a:custGeom>
              <a:avLst/>
              <a:gdLst>
                <a:gd name="connsiteX0" fmla="*/ 4939 w 360539"/>
                <a:gd name="connsiteY0" fmla="*/ 527050 h 527050"/>
                <a:gd name="connsiteX1" fmla="*/ 49389 w 360539"/>
                <a:gd name="connsiteY1" fmla="*/ 120650 h 527050"/>
                <a:gd name="connsiteX2" fmla="*/ 360539 w 360539"/>
                <a:gd name="connsiteY2" fmla="*/ 0 h 52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0539" h="527050">
                  <a:moveTo>
                    <a:pt x="4939" y="527050"/>
                  </a:moveTo>
                  <a:cubicBezTo>
                    <a:pt x="-2470" y="367771"/>
                    <a:pt x="-9878" y="208492"/>
                    <a:pt x="49389" y="120650"/>
                  </a:cubicBezTo>
                  <a:cubicBezTo>
                    <a:pt x="108656" y="32808"/>
                    <a:pt x="234597" y="16404"/>
                    <a:pt x="360539" y="0"/>
                  </a:cubicBezTo>
                </a:path>
              </a:pathLst>
            </a:custGeom>
            <a:noFill/>
            <a:ln>
              <a:headEnd type="arrow" w="med" len="med"/>
              <a:tailEnd type="non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F1B095B-C835-0167-1C54-66C02B663B40}"/>
                </a:ext>
              </a:extLst>
            </p:cNvPr>
            <p:cNvSpPr txBox="1"/>
            <p:nvPr/>
          </p:nvSpPr>
          <p:spPr>
            <a:xfrm>
              <a:off x="1094975" y="2513929"/>
              <a:ext cx="1882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noProof="0" dirty="0"/>
                <a:t>Easier to </a:t>
              </a:r>
              <a:r>
                <a:rPr lang="en-US" sz="1600" dirty="0"/>
                <a:t>drain here</a:t>
              </a:r>
              <a:endParaRPr lang="en-US" sz="1600" noProof="0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B33F329-139D-61C0-0FD7-940D0B7D2ABA}"/>
              </a:ext>
            </a:extLst>
          </p:cNvPr>
          <p:cNvGrpSpPr/>
          <p:nvPr/>
        </p:nvGrpSpPr>
        <p:grpSpPr>
          <a:xfrm>
            <a:off x="2395794" y="4373467"/>
            <a:ext cx="1338006" cy="743306"/>
            <a:chOff x="2395794" y="4373467"/>
            <a:chExt cx="1338006" cy="743306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417B325-A31C-C501-09DA-C26421FFD350}"/>
                </a:ext>
              </a:extLst>
            </p:cNvPr>
            <p:cNvSpPr/>
            <p:nvPr/>
          </p:nvSpPr>
          <p:spPr>
            <a:xfrm rot="10800000">
              <a:off x="3373261" y="4373467"/>
              <a:ext cx="360539" cy="527050"/>
            </a:xfrm>
            <a:custGeom>
              <a:avLst/>
              <a:gdLst>
                <a:gd name="connsiteX0" fmla="*/ 4939 w 360539"/>
                <a:gd name="connsiteY0" fmla="*/ 527050 h 527050"/>
                <a:gd name="connsiteX1" fmla="*/ 49389 w 360539"/>
                <a:gd name="connsiteY1" fmla="*/ 120650 h 527050"/>
                <a:gd name="connsiteX2" fmla="*/ 360539 w 360539"/>
                <a:gd name="connsiteY2" fmla="*/ 0 h 52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0539" h="527050">
                  <a:moveTo>
                    <a:pt x="4939" y="527050"/>
                  </a:moveTo>
                  <a:cubicBezTo>
                    <a:pt x="-2470" y="367771"/>
                    <a:pt x="-9878" y="208492"/>
                    <a:pt x="49389" y="120650"/>
                  </a:cubicBezTo>
                  <a:cubicBezTo>
                    <a:pt x="108656" y="32808"/>
                    <a:pt x="234597" y="16404"/>
                    <a:pt x="360539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7458F10-B9DB-D1AD-625F-BC9A703054CE}"/>
                </a:ext>
              </a:extLst>
            </p:cNvPr>
            <p:cNvSpPr txBox="1"/>
            <p:nvPr/>
          </p:nvSpPr>
          <p:spPr>
            <a:xfrm>
              <a:off x="2395794" y="4778219"/>
              <a:ext cx="10554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noProof="0" dirty="0">
                  <a:solidFill>
                    <a:schemeClr val="bg1"/>
                  </a:solidFill>
                </a:rPr>
                <a:t>than here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95302722-C156-27A9-64AE-6488A243F0A2}"/>
              </a:ext>
            </a:extLst>
          </p:cNvPr>
          <p:cNvSpPr txBox="1"/>
          <p:nvPr/>
        </p:nvSpPr>
        <p:spPr>
          <a:xfrm>
            <a:off x="2278391" y="459829"/>
            <a:ext cx="2900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noProof="0" dirty="0"/>
              <a:t>Why is the front width finite?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6B3B2CC-FB63-A5C0-E09C-78BB43BD9862}"/>
                  </a:ext>
                </a:extLst>
              </p:cNvPr>
              <p:cNvSpPr txBox="1"/>
              <p:nvPr/>
            </p:nvSpPr>
            <p:spPr>
              <a:xfrm>
                <a:off x="3451276" y="3345631"/>
                <a:ext cx="3817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6B3B2CC-FB63-A5C0-E09C-78BB43BD9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276" y="3345631"/>
                <a:ext cx="381771" cy="276999"/>
              </a:xfrm>
              <a:prstGeom prst="rect">
                <a:avLst/>
              </a:prstGeom>
              <a:blipFill>
                <a:blip r:embed="rId5"/>
                <a:stretch>
                  <a:fillRect l="-14286" r="-317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7508C39-281C-DC5D-0BD8-277FC6D2854D}"/>
                  </a:ext>
                </a:extLst>
              </p:cNvPr>
              <p:cNvSpPr txBox="1"/>
              <p:nvPr/>
            </p:nvSpPr>
            <p:spPr>
              <a:xfrm>
                <a:off x="5391547" y="1276168"/>
                <a:ext cx="15330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1)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  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7508C39-281C-DC5D-0BD8-277FC6D28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547" y="1276168"/>
                <a:ext cx="1533047" cy="276999"/>
              </a:xfrm>
              <a:prstGeom prst="rect">
                <a:avLst/>
              </a:prstGeom>
              <a:blipFill>
                <a:blip r:embed="rId6"/>
                <a:stretch>
                  <a:fillRect l="-3175"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2B6655F-9315-D315-64B0-8A74FFCF8161}"/>
                  </a:ext>
                </a:extLst>
              </p:cNvPr>
              <p:cNvSpPr txBox="1"/>
              <p:nvPr/>
            </p:nvSpPr>
            <p:spPr>
              <a:xfrm>
                <a:off x="5420463" y="1655618"/>
                <a:ext cx="53901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dirty="0"/>
                  <a:t> Porous medium structure and interface interactions</a:t>
                </a: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2B6655F-9315-D315-64B0-8A74FFCF8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463" y="1655618"/>
                <a:ext cx="5390130" cy="276999"/>
              </a:xfrm>
              <a:prstGeom prst="rect">
                <a:avLst/>
              </a:prstGeom>
              <a:blipFill>
                <a:blip r:embed="rId7"/>
                <a:stretch>
                  <a:fillRect l="-1471" t="-26667" r="-1923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Rectangle 99">
            <a:extLst>
              <a:ext uri="{FF2B5EF4-FFF2-40B4-BE49-F238E27FC236}">
                <a16:creationId xmlns:a16="http://schemas.microsoft.com/office/drawing/2014/main" id="{6F5DC348-9BA2-9B32-48E1-E87ECDD239BC}"/>
              </a:ext>
            </a:extLst>
          </p:cNvPr>
          <p:cNvSpPr/>
          <p:nvPr/>
        </p:nvSpPr>
        <p:spPr>
          <a:xfrm>
            <a:off x="5319036" y="546403"/>
            <a:ext cx="1840165" cy="110921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1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55" grpId="0" animBg="1"/>
      <p:bldP spid="79" grpId="0"/>
      <p:bldP spid="83" grpId="0"/>
      <p:bldP spid="86" grpId="0"/>
      <p:bldP spid="94" grpId="0"/>
      <p:bldP spid="1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A88E1-ABBE-87AB-B471-40390437F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75C25D2-3B84-46DB-6EB4-818E450C3FF3}"/>
              </a:ext>
            </a:extLst>
          </p:cNvPr>
          <p:cNvGrpSpPr/>
          <p:nvPr/>
        </p:nvGrpSpPr>
        <p:grpSpPr>
          <a:xfrm>
            <a:off x="490354" y="1446027"/>
            <a:ext cx="4075758" cy="4099048"/>
            <a:chOff x="490354" y="1446027"/>
            <a:chExt cx="4075758" cy="409904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BC90359-678F-B8CB-0E18-5A9BEFC68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354" y="1446027"/>
              <a:ext cx="4075758" cy="409904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F47BF43-3C34-1206-885F-C8A1F30E1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197" y="4631858"/>
              <a:ext cx="787205" cy="787205"/>
            </a:xfrm>
            <a:prstGeom prst="rect">
              <a:avLst/>
            </a:prstGeom>
          </p:spPr>
        </p:pic>
      </p:grp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46C349F-A847-C420-FC90-E753ACFFE0F5}"/>
              </a:ext>
            </a:extLst>
          </p:cNvPr>
          <p:cNvSpPr/>
          <p:nvPr/>
        </p:nvSpPr>
        <p:spPr>
          <a:xfrm>
            <a:off x="486764" y="3312699"/>
            <a:ext cx="4053391" cy="2187349"/>
          </a:xfrm>
          <a:custGeom>
            <a:avLst/>
            <a:gdLst>
              <a:gd name="connsiteX0" fmla="*/ 13654 w 4053391"/>
              <a:gd name="connsiteY0" fmla="*/ 2187349 h 2187349"/>
              <a:gd name="connsiteX1" fmla="*/ 6 w 4053391"/>
              <a:gd name="connsiteY1" fmla="*/ 877164 h 2187349"/>
              <a:gd name="connsiteX2" fmla="*/ 13654 w 4053391"/>
              <a:gd name="connsiteY2" fmla="*/ 558716 h 2187349"/>
              <a:gd name="connsiteX3" fmla="*/ 86442 w 4053391"/>
              <a:gd name="connsiteY3" fmla="*/ 567814 h 2187349"/>
              <a:gd name="connsiteX4" fmla="*/ 195624 w 4053391"/>
              <a:gd name="connsiteY4" fmla="*/ 590561 h 2187349"/>
              <a:gd name="connsiteX5" fmla="*/ 232018 w 4053391"/>
              <a:gd name="connsiteY5" fmla="*/ 595110 h 2187349"/>
              <a:gd name="connsiteX6" fmla="*/ 232018 w 4053391"/>
              <a:gd name="connsiteY6" fmla="*/ 517773 h 2187349"/>
              <a:gd name="connsiteX7" fmla="*/ 181976 w 4053391"/>
              <a:gd name="connsiteY7" fmla="*/ 440435 h 2187349"/>
              <a:gd name="connsiteX8" fmla="*/ 159230 w 4053391"/>
              <a:gd name="connsiteY8" fmla="*/ 358549 h 2187349"/>
              <a:gd name="connsiteX9" fmla="*/ 181976 w 4053391"/>
              <a:gd name="connsiteY9" fmla="*/ 317605 h 2187349"/>
              <a:gd name="connsiteX10" fmla="*/ 232018 w 4053391"/>
              <a:gd name="connsiteY10" fmla="*/ 303958 h 2187349"/>
              <a:gd name="connsiteX11" fmla="*/ 254764 w 4053391"/>
              <a:gd name="connsiteY11" fmla="*/ 240268 h 2187349"/>
              <a:gd name="connsiteX12" fmla="*/ 250215 w 4053391"/>
              <a:gd name="connsiteY12" fmla="*/ 117438 h 2187349"/>
              <a:gd name="connsiteX13" fmla="*/ 250215 w 4053391"/>
              <a:gd name="connsiteY13" fmla="*/ 21904 h 2187349"/>
              <a:gd name="connsiteX14" fmla="*/ 263863 w 4053391"/>
              <a:gd name="connsiteY14" fmla="*/ 8256 h 2187349"/>
              <a:gd name="connsiteX15" fmla="*/ 323003 w 4053391"/>
              <a:gd name="connsiteY15" fmla="*/ 126537 h 2187349"/>
              <a:gd name="connsiteX16" fmla="*/ 418537 w 4053391"/>
              <a:gd name="connsiteY16" fmla="*/ 285761 h 2187349"/>
              <a:gd name="connsiteX17" fmla="*/ 500424 w 4053391"/>
              <a:gd name="connsiteY17" fmla="*/ 394943 h 2187349"/>
              <a:gd name="connsiteX18" fmla="*/ 536818 w 4053391"/>
              <a:gd name="connsiteY18" fmla="*/ 435886 h 2187349"/>
              <a:gd name="connsiteX19" fmla="*/ 582311 w 4053391"/>
              <a:gd name="connsiteY19" fmla="*/ 422238 h 2187349"/>
              <a:gd name="connsiteX20" fmla="*/ 586860 w 4053391"/>
              <a:gd name="connsiteY20" fmla="*/ 485928 h 2187349"/>
              <a:gd name="connsiteX21" fmla="*/ 545917 w 4053391"/>
              <a:gd name="connsiteY21" fmla="*/ 617856 h 2187349"/>
              <a:gd name="connsiteX22" fmla="*/ 523170 w 4053391"/>
              <a:gd name="connsiteY22" fmla="*/ 658800 h 2187349"/>
              <a:gd name="connsiteX23" fmla="*/ 568663 w 4053391"/>
              <a:gd name="connsiteY23" fmla="*/ 704292 h 2187349"/>
              <a:gd name="connsiteX24" fmla="*/ 659648 w 4053391"/>
              <a:gd name="connsiteY24" fmla="*/ 708841 h 2187349"/>
              <a:gd name="connsiteX25" fmla="*/ 727887 w 4053391"/>
              <a:gd name="connsiteY25" fmla="*/ 695194 h 2187349"/>
              <a:gd name="connsiteX26" fmla="*/ 777929 w 4053391"/>
              <a:gd name="connsiteY26" fmla="*/ 649701 h 2187349"/>
              <a:gd name="connsiteX27" fmla="*/ 850717 w 4053391"/>
              <a:gd name="connsiteY27" fmla="*/ 631504 h 2187349"/>
              <a:gd name="connsiteX28" fmla="*/ 918955 w 4053391"/>
              <a:gd name="connsiteY28" fmla="*/ 617856 h 2187349"/>
              <a:gd name="connsiteX29" fmla="*/ 1019039 w 4053391"/>
              <a:gd name="connsiteY29" fmla="*/ 608758 h 2187349"/>
              <a:gd name="connsiteX30" fmla="*/ 1064532 w 4053391"/>
              <a:gd name="connsiteY30" fmla="*/ 535970 h 2187349"/>
              <a:gd name="connsiteX31" fmla="*/ 1132770 w 4053391"/>
              <a:gd name="connsiteY31" fmla="*/ 449534 h 2187349"/>
              <a:gd name="connsiteX32" fmla="*/ 1164615 w 4053391"/>
              <a:gd name="connsiteY32" fmla="*/ 408591 h 2187349"/>
              <a:gd name="connsiteX33" fmla="*/ 1228305 w 4053391"/>
              <a:gd name="connsiteY33" fmla="*/ 413140 h 2187349"/>
              <a:gd name="connsiteX34" fmla="*/ 1273797 w 4053391"/>
              <a:gd name="connsiteY34" fmla="*/ 440435 h 2187349"/>
              <a:gd name="connsiteX35" fmla="*/ 1291994 w 4053391"/>
              <a:gd name="connsiteY35" fmla="*/ 426788 h 2187349"/>
              <a:gd name="connsiteX36" fmla="*/ 1278346 w 4053391"/>
              <a:gd name="connsiteY36" fmla="*/ 376746 h 2187349"/>
              <a:gd name="connsiteX37" fmla="*/ 1232854 w 4053391"/>
              <a:gd name="connsiteY37" fmla="*/ 281211 h 2187349"/>
              <a:gd name="connsiteX38" fmla="*/ 1169164 w 4053391"/>
              <a:gd name="connsiteY38" fmla="*/ 235719 h 2187349"/>
              <a:gd name="connsiteX39" fmla="*/ 1064532 w 4053391"/>
              <a:gd name="connsiteY39" fmla="*/ 199325 h 2187349"/>
              <a:gd name="connsiteX40" fmla="*/ 1000842 w 4053391"/>
              <a:gd name="connsiteY40" fmla="*/ 158382 h 2187349"/>
              <a:gd name="connsiteX41" fmla="*/ 973546 w 4053391"/>
              <a:gd name="connsiteY41" fmla="*/ 117438 h 2187349"/>
              <a:gd name="connsiteX42" fmla="*/ 1000842 w 4053391"/>
              <a:gd name="connsiteY42" fmla="*/ 81044 h 2187349"/>
              <a:gd name="connsiteX43" fmla="*/ 1082729 w 4053391"/>
              <a:gd name="connsiteY43" fmla="*/ 76495 h 2187349"/>
              <a:gd name="connsiteX44" fmla="*/ 1210108 w 4053391"/>
              <a:gd name="connsiteY44" fmla="*/ 67397 h 2187349"/>
              <a:gd name="connsiteX45" fmla="*/ 1305642 w 4053391"/>
              <a:gd name="connsiteY45" fmla="*/ 71946 h 2187349"/>
              <a:gd name="connsiteX46" fmla="*/ 1392078 w 4053391"/>
              <a:gd name="connsiteY46" fmla="*/ 94692 h 2187349"/>
              <a:gd name="connsiteX47" fmla="*/ 1483063 w 4053391"/>
              <a:gd name="connsiteY47" fmla="*/ 162931 h 2187349"/>
              <a:gd name="connsiteX48" fmla="*/ 1537654 w 4053391"/>
              <a:gd name="connsiteY48" fmla="*/ 231170 h 2187349"/>
              <a:gd name="connsiteX49" fmla="*/ 1587696 w 4053391"/>
              <a:gd name="connsiteY49" fmla="*/ 263014 h 2187349"/>
              <a:gd name="connsiteX50" fmla="*/ 1610442 w 4053391"/>
              <a:gd name="connsiteY50" fmla="*/ 263014 h 2187349"/>
              <a:gd name="connsiteX51" fmla="*/ 1624090 w 4053391"/>
              <a:gd name="connsiteY51" fmla="*/ 294859 h 2187349"/>
              <a:gd name="connsiteX52" fmla="*/ 1624090 w 4053391"/>
              <a:gd name="connsiteY52" fmla="*/ 354000 h 2187349"/>
              <a:gd name="connsiteX53" fmla="*/ 1614991 w 4053391"/>
              <a:gd name="connsiteY53" fmla="*/ 399492 h 2187349"/>
              <a:gd name="connsiteX54" fmla="*/ 1633188 w 4053391"/>
              <a:gd name="connsiteY54" fmla="*/ 458632 h 2187349"/>
              <a:gd name="connsiteX55" fmla="*/ 1705976 w 4053391"/>
              <a:gd name="connsiteY55" fmla="*/ 517773 h 2187349"/>
              <a:gd name="connsiteX56" fmla="*/ 1769666 w 4053391"/>
              <a:gd name="connsiteY56" fmla="*/ 576913 h 2187349"/>
              <a:gd name="connsiteX57" fmla="*/ 1801511 w 4053391"/>
              <a:gd name="connsiteY57" fmla="*/ 626955 h 2187349"/>
              <a:gd name="connsiteX58" fmla="*/ 1792412 w 4053391"/>
              <a:gd name="connsiteY58" fmla="*/ 699743 h 2187349"/>
              <a:gd name="connsiteX59" fmla="*/ 1783314 w 4053391"/>
              <a:gd name="connsiteY59" fmla="*/ 736137 h 2187349"/>
              <a:gd name="connsiteX60" fmla="*/ 1819708 w 4053391"/>
              <a:gd name="connsiteY60" fmla="*/ 772531 h 2187349"/>
              <a:gd name="connsiteX61" fmla="*/ 1919791 w 4053391"/>
              <a:gd name="connsiteY61" fmla="*/ 758883 h 2187349"/>
              <a:gd name="connsiteX62" fmla="*/ 1933439 w 4053391"/>
              <a:gd name="connsiteY62" fmla="*/ 713391 h 2187349"/>
              <a:gd name="connsiteX63" fmla="*/ 1928890 w 4053391"/>
              <a:gd name="connsiteY63" fmla="*/ 636053 h 2187349"/>
              <a:gd name="connsiteX64" fmla="*/ 1928890 w 4053391"/>
              <a:gd name="connsiteY64" fmla="*/ 590561 h 2187349"/>
              <a:gd name="connsiteX65" fmla="*/ 1965284 w 4053391"/>
              <a:gd name="connsiteY65" fmla="*/ 563265 h 2187349"/>
              <a:gd name="connsiteX66" fmla="*/ 2015326 w 4053391"/>
              <a:gd name="connsiteY66" fmla="*/ 540519 h 2187349"/>
              <a:gd name="connsiteX67" fmla="*/ 2051720 w 4053391"/>
              <a:gd name="connsiteY67" fmla="*/ 526871 h 2187349"/>
              <a:gd name="connsiteX68" fmla="*/ 2038072 w 4053391"/>
              <a:gd name="connsiteY68" fmla="*/ 472280 h 2187349"/>
              <a:gd name="connsiteX69" fmla="*/ 1992579 w 4053391"/>
              <a:gd name="connsiteY69" fmla="*/ 385844 h 2187349"/>
              <a:gd name="connsiteX70" fmla="*/ 1969833 w 4053391"/>
              <a:gd name="connsiteY70" fmla="*/ 344901 h 2187349"/>
              <a:gd name="connsiteX71" fmla="*/ 1978932 w 4053391"/>
              <a:gd name="connsiteY71" fmla="*/ 285761 h 2187349"/>
              <a:gd name="connsiteX72" fmla="*/ 2028973 w 4053391"/>
              <a:gd name="connsiteY72" fmla="*/ 199325 h 2187349"/>
              <a:gd name="connsiteX73" fmla="*/ 2042621 w 4053391"/>
              <a:gd name="connsiteY73" fmla="*/ 131086 h 2187349"/>
              <a:gd name="connsiteX74" fmla="*/ 2088114 w 4053391"/>
              <a:gd name="connsiteY74" fmla="*/ 90143 h 2187349"/>
              <a:gd name="connsiteX75" fmla="*/ 2129057 w 4053391"/>
              <a:gd name="connsiteY75" fmla="*/ 85594 h 2187349"/>
              <a:gd name="connsiteX76" fmla="*/ 2179099 w 4053391"/>
              <a:gd name="connsiteY76" fmla="*/ 126537 h 2187349"/>
              <a:gd name="connsiteX77" fmla="*/ 2192746 w 4053391"/>
              <a:gd name="connsiteY77" fmla="*/ 162931 h 2187349"/>
              <a:gd name="connsiteX78" fmla="*/ 2147254 w 4053391"/>
              <a:gd name="connsiteY78" fmla="*/ 194776 h 2187349"/>
              <a:gd name="connsiteX79" fmla="*/ 2097212 w 4053391"/>
              <a:gd name="connsiteY79" fmla="*/ 222071 h 2187349"/>
              <a:gd name="connsiteX80" fmla="*/ 2142705 w 4053391"/>
              <a:gd name="connsiteY80" fmla="*/ 285761 h 2187349"/>
              <a:gd name="connsiteX81" fmla="*/ 2201845 w 4053391"/>
              <a:gd name="connsiteY81" fmla="*/ 317605 h 2187349"/>
              <a:gd name="connsiteX82" fmla="*/ 2247337 w 4053391"/>
              <a:gd name="connsiteY82" fmla="*/ 322155 h 2187349"/>
              <a:gd name="connsiteX83" fmla="*/ 2311027 w 4053391"/>
              <a:gd name="connsiteY83" fmla="*/ 322155 h 2187349"/>
              <a:gd name="connsiteX84" fmla="*/ 2365618 w 4053391"/>
              <a:gd name="connsiteY84" fmla="*/ 331253 h 2187349"/>
              <a:gd name="connsiteX85" fmla="*/ 2415660 w 4053391"/>
              <a:gd name="connsiteY85" fmla="*/ 354000 h 2187349"/>
              <a:gd name="connsiteX86" fmla="*/ 2461152 w 4053391"/>
              <a:gd name="connsiteY86" fmla="*/ 454083 h 2187349"/>
              <a:gd name="connsiteX87" fmla="*/ 2529391 w 4053391"/>
              <a:gd name="connsiteY87" fmla="*/ 499576 h 2187349"/>
              <a:gd name="connsiteX88" fmla="*/ 2620376 w 4053391"/>
              <a:gd name="connsiteY88" fmla="*/ 531420 h 2187349"/>
              <a:gd name="connsiteX89" fmla="*/ 2697714 w 4053391"/>
              <a:gd name="connsiteY89" fmla="*/ 531420 h 2187349"/>
              <a:gd name="connsiteX90" fmla="*/ 2725009 w 4053391"/>
              <a:gd name="connsiteY90" fmla="*/ 517773 h 2187349"/>
              <a:gd name="connsiteX91" fmla="*/ 2725009 w 4053391"/>
              <a:gd name="connsiteY91" fmla="*/ 435886 h 2187349"/>
              <a:gd name="connsiteX92" fmla="*/ 2729558 w 4053391"/>
              <a:gd name="connsiteY92" fmla="*/ 372197 h 2187349"/>
              <a:gd name="connsiteX93" fmla="*/ 2770502 w 4053391"/>
              <a:gd name="connsiteY93" fmla="*/ 308507 h 2187349"/>
              <a:gd name="connsiteX94" fmla="*/ 2811445 w 4053391"/>
              <a:gd name="connsiteY94" fmla="*/ 290310 h 2187349"/>
              <a:gd name="connsiteX95" fmla="*/ 2829642 w 4053391"/>
              <a:gd name="connsiteY95" fmla="*/ 272113 h 2187349"/>
              <a:gd name="connsiteX96" fmla="*/ 2834191 w 4053391"/>
              <a:gd name="connsiteY96" fmla="*/ 340352 h 2187349"/>
              <a:gd name="connsiteX97" fmla="*/ 2829642 w 4053391"/>
              <a:gd name="connsiteY97" fmla="*/ 476829 h 2187349"/>
              <a:gd name="connsiteX98" fmla="*/ 2797797 w 4053391"/>
              <a:gd name="connsiteY98" fmla="*/ 572364 h 2187349"/>
              <a:gd name="connsiteX99" fmla="*/ 2802346 w 4053391"/>
              <a:gd name="connsiteY99" fmla="*/ 640602 h 2187349"/>
              <a:gd name="connsiteX100" fmla="*/ 2847839 w 4053391"/>
              <a:gd name="connsiteY100" fmla="*/ 672447 h 2187349"/>
              <a:gd name="connsiteX101" fmla="*/ 2893332 w 4053391"/>
              <a:gd name="connsiteY101" fmla="*/ 654250 h 2187349"/>
              <a:gd name="connsiteX102" fmla="*/ 2902430 w 4053391"/>
              <a:gd name="connsiteY102" fmla="*/ 617856 h 2187349"/>
              <a:gd name="connsiteX103" fmla="*/ 2952472 w 4053391"/>
              <a:gd name="connsiteY103" fmla="*/ 608758 h 2187349"/>
              <a:gd name="connsiteX104" fmla="*/ 3016161 w 4053391"/>
              <a:gd name="connsiteY104" fmla="*/ 613307 h 2187349"/>
              <a:gd name="connsiteX105" fmla="*/ 3034358 w 4053391"/>
              <a:gd name="connsiteY105" fmla="*/ 604208 h 2187349"/>
              <a:gd name="connsiteX106" fmla="*/ 3052555 w 4053391"/>
              <a:gd name="connsiteY106" fmla="*/ 581462 h 2187349"/>
              <a:gd name="connsiteX107" fmla="*/ 3061654 w 4053391"/>
              <a:gd name="connsiteY107" fmla="*/ 554167 h 2187349"/>
              <a:gd name="connsiteX108" fmla="*/ 3116245 w 4053391"/>
              <a:gd name="connsiteY108" fmla="*/ 572364 h 2187349"/>
              <a:gd name="connsiteX109" fmla="*/ 3125343 w 4053391"/>
              <a:gd name="connsiteY109" fmla="*/ 613307 h 2187349"/>
              <a:gd name="connsiteX110" fmla="*/ 3075302 w 4053391"/>
              <a:gd name="connsiteY110" fmla="*/ 686095 h 2187349"/>
              <a:gd name="connsiteX111" fmla="*/ 3007063 w 4053391"/>
              <a:gd name="connsiteY111" fmla="*/ 763432 h 2187349"/>
              <a:gd name="connsiteX112" fmla="*/ 3029809 w 4053391"/>
              <a:gd name="connsiteY112" fmla="*/ 799826 h 2187349"/>
              <a:gd name="connsiteX113" fmla="*/ 3093499 w 4053391"/>
              <a:gd name="connsiteY113" fmla="*/ 808925 h 2187349"/>
              <a:gd name="connsiteX114" fmla="*/ 3152639 w 4053391"/>
              <a:gd name="connsiteY114" fmla="*/ 831671 h 2187349"/>
              <a:gd name="connsiteX115" fmla="*/ 3161737 w 4053391"/>
              <a:gd name="connsiteY115" fmla="*/ 927205 h 2187349"/>
              <a:gd name="connsiteX116" fmla="*/ 3170836 w 4053391"/>
              <a:gd name="connsiteY116" fmla="*/ 986346 h 2187349"/>
              <a:gd name="connsiteX117" fmla="*/ 3229976 w 4053391"/>
              <a:gd name="connsiteY117" fmla="*/ 990895 h 2187349"/>
              <a:gd name="connsiteX118" fmla="*/ 3298215 w 4053391"/>
              <a:gd name="connsiteY118" fmla="*/ 968149 h 2187349"/>
              <a:gd name="connsiteX119" fmla="*/ 3298215 w 4053391"/>
              <a:gd name="connsiteY119" fmla="*/ 904459 h 2187349"/>
              <a:gd name="connsiteX120" fmla="*/ 3284567 w 4053391"/>
              <a:gd name="connsiteY120" fmla="*/ 808925 h 2187349"/>
              <a:gd name="connsiteX121" fmla="*/ 3275469 w 4053391"/>
              <a:gd name="connsiteY121" fmla="*/ 745235 h 2187349"/>
              <a:gd name="connsiteX122" fmla="*/ 3311863 w 4053391"/>
              <a:gd name="connsiteY122" fmla="*/ 708841 h 2187349"/>
              <a:gd name="connsiteX123" fmla="*/ 3380102 w 4053391"/>
              <a:gd name="connsiteY123" fmla="*/ 667898 h 2187349"/>
              <a:gd name="connsiteX124" fmla="*/ 3416496 w 4053391"/>
              <a:gd name="connsiteY124" fmla="*/ 654250 h 2187349"/>
              <a:gd name="connsiteX125" fmla="*/ 3398299 w 4053391"/>
              <a:gd name="connsiteY125" fmla="*/ 590561 h 2187349"/>
              <a:gd name="connsiteX126" fmla="*/ 3320961 w 4053391"/>
              <a:gd name="connsiteY126" fmla="*/ 490477 h 2187349"/>
              <a:gd name="connsiteX127" fmla="*/ 3270920 w 4053391"/>
              <a:gd name="connsiteY127" fmla="*/ 422238 h 2187349"/>
              <a:gd name="connsiteX128" fmla="*/ 3275469 w 4053391"/>
              <a:gd name="connsiteY128" fmla="*/ 399492 h 2187349"/>
              <a:gd name="connsiteX129" fmla="*/ 3380102 w 4053391"/>
              <a:gd name="connsiteY129" fmla="*/ 417689 h 2187349"/>
              <a:gd name="connsiteX130" fmla="*/ 3389200 w 4053391"/>
              <a:gd name="connsiteY130" fmla="*/ 454083 h 2187349"/>
              <a:gd name="connsiteX131" fmla="*/ 3384651 w 4053391"/>
              <a:gd name="connsiteY131" fmla="*/ 522322 h 2187349"/>
              <a:gd name="connsiteX132" fmla="*/ 3421045 w 4053391"/>
              <a:gd name="connsiteY132" fmla="*/ 617856 h 2187349"/>
              <a:gd name="connsiteX133" fmla="*/ 3548424 w 4053391"/>
              <a:gd name="connsiteY133" fmla="*/ 672447 h 2187349"/>
              <a:gd name="connsiteX134" fmla="*/ 3616663 w 4053391"/>
              <a:gd name="connsiteY134" fmla="*/ 658800 h 2187349"/>
              <a:gd name="connsiteX135" fmla="*/ 3603015 w 4053391"/>
              <a:gd name="connsiteY135" fmla="*/ 586011 h 2187349"/>
              <a:gd name="connsiteX136" fmla="*/ 3607564 w 4053391"/>
              <a:gd name="connsiteY136" fmla="*/ 549617 h 2187349"/>
              <a:gd name="connsiteX137" fmla="*/ 3675803 w 4053391"/>
              <a:gd name="connsiteY137" fmla="*/ 640602 h 2187349"/>
              <a:gd name="connsiteX138" fmla="*/ 3721296 w 4053391"/>
              <a:gd name="connsiteY138" fmla="*/ 640602 h 2187349"/>
              <a:gd name="connsiteX139" fmla="*/ 3762239 w 4053391"/>
              <a:gd name="connsiteY139" fmla="*/ 531420 h 2187349"/>
              <a:gd name="connsiteX140" fmla="*/ 3816830 w 4053391"/>
              <a:gd name="connsiteY140" fmla="*/ 458632 h 2187349"/>
              <a:gd name="connsiteX141" fmla="*/ 3857773 w 4053391"/>
              <a:gd name="connsiteY141" fmla="*/ 435886 h 2187349"/>
              <a:gd name="connsiteX142" fmla="*/ 3921463 w 4053391"/>
              <a:gd name="connsiteY142" fmla="*/ 431337 h 2187349"/>
              <a:gd name="connsiteX143" fmla="*/ 3962406 w 4053391"/>
              <a:gd name="connsiteY143" fmla="*/ 454083 h 2187349"/>
              <a:gd name="connsiteX144" fmla="*/ 3894167 w 4053391"/>
              <a:gd name="connsiteY144" fmla="*/ 522322 h 2187349"/>
              <a:gd name="connsiteX145" fmla="*/ 3875970 w 4053391"/>
              <a:gd name="connsiteY145" fmla="*/ 549617 h 2187349"/>
              <a:gd name="connsiteX146" fmla="*/ 3903266 w 4053391"/>
              <a:gd name="connsiteY146" fmla="*/ 626955 h 2187349"/>
              <a:gd name="connsiteX147" fmla="*/ 3966955 w 4053391"/>
              <a:gd name="connsiteY147" fmla="*/ 667898 h 2187349"/>
              <a:gd name="connsiteX148" fmla="*/ 3989702 w 4053391"/>
              <a:gd name="connsiteY148" fmla="*/ 622405 h 2187349"/>
              <a:gd name="connsiteX149" fmla="*/ 4026096 w 4053391"/>
              <a:gd name="connsiteY149" fmla="*/ 622405 h 2187349"/>
              <a:gd name="connsiteX150" fmla="*/ 4026096 w 4053391"/>
              <a:gd name="connsiteY150" fmla="*/ 649701 h 2187349"/>
              <a:gd name="connsiteX151" fmla="*/ 4044293 w 4053391"/>
              <a:gd name="connsiteY151" fmla="*/ 1673283 h 2187349"/>
              <a:gd name="connsiteX152" fmla="*/ 4053391 w 4053391"/>
              <a:gd name="connsiteY152" fmla="*/ 1987182 h 2187349"/>
              <a:gd name="connsiteX153" fmla="*/ 4044293 w 4053391"/>
              <a:gd name="connsiteY153" fmla="*/ 2082716 h 2187349"/>
              <a:gd name="connsiteX154" fmla="*/ 4044293 w 4053391"/>
              <a:gd name="connsiteY154" fmla="*/ 2150955 h 2187349"/>
              <a:gd name="connsiteX155" fmla="*/ 3998800 w 4053391"/>
              <a:gd name="connsiteY155" fmla="*/ 2182800 h 2187349"/>
              <a:gd name="connsiteX156" fmla="*/ 3866872 w 4053391"/>
              <a:gd name="connsiteY156" fmla="*/ 2182800 h 2187349"/>
              <a:gd name="connsiteX157" fmla="*/ 423087 w 4053391"/>
              <a:gd name="connsiteY157" fmla="*/ 2182800 h 2187349"/>
              <a:gd name="connsiteX158" fmla="*/ 154681 w 4053391"/>
              <a:gd name="connsiteY158" fmla="*/ 2182800 h 2187349"/>
              <a:gd name="connsiteX159" fmla="*/ 13654 w 4053391"/>
              <a:gd name="connsiteY159" fmla="*/ 2187349 h 218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4053391" h="2187349">
                <a:moveTo>
                  <a:pt x="13654" y="2187349"/>
                </a:moveTo>
                <a:cubicBezTo>
                  <a:pt x="6830" y="1667976"/>
                  <a:pt x="6" y="1148603"/>
                  <a:pt x="6" y="877164"/>
                </a:cubicBezTo>
                <a:cubicBezTo>
                  <a:pt x="6" y="605725"/>
                  <a:pt x="-752" y="610274"/>
                  <a:pt x="13654" y="558716"/>
                </a:cubicBezTo>
                <a:cubicBezTo>
                  <a:pt x="28060" y="507158"/>
                  <a:pt x="56114" y="562506"/>
                  <a:pt x="86442" y="567814"/>
                </a:cubicBezTo>
                <a:cubicBezTo>
                  <a:pt x="116770" y="573121"/>
                  <a:pt x="171361" y="586012"/>
                  <a:pt x="195624" y="590561"/>
                </a:cubicBezTo>
                <a:cubicBezTo>
                  <a:pt x="219887" y="595110"/>
                  <a:pt x="225952" y="607241"/>
                  <a:pt x="232018" y="595110"/>
                </a:cubicBezTo>
                <a:cubicBezTo>
                  <a:pt x="238084" y="582979"/>
                  <a:pt x="240358" y="543552"/>
                  <a:pt x="232018" y="517773"/>
                </a:cubicBezTo>
                <a:cubicBezTo>
                  <a:pt x="223678" y="491994"/>
                  <a:pt x="194107" y="466972"/>
                  <a:pt x="181976" y="440435"/>
                </a:cubicBezTo>
                <a:cubicBezTo>
                  <a:pt x="169845" y="413898"/>
                  <a:pt x="159230" y="379021"/>
                  <a:pt x="159230" y="358549"/>
                </a:cubicBezTo>
                <a:cubicBezTo>
                  <a:pt x="159230" y="338077"/>
                  <a:pt x="169845" y="326703"/>
                  <a:pt x="181976" y="317605"/>
                </a:cubicBezTo>
                <a:cubicBezTo>
                  <a:pt x="194107" y="308507"/>
                  <a:pt x="219887" y="316847"/>
                  <a:pt x="232018" y="303958"/>
                </a:cubicBezTo>
                <a:cubicBezTo>
                  <a:pt x="244149" y="291069"/>
                  <a:pt x="251731" y="271355"/>
                  <a:pt x="254764" y="240268"/>
                </a:cubicBezTo>
                <a:cubicBezTo>
                  <a:pt x="257797" y="209181"/>
                  <a:pt x="250973" y="153832"/>
                  <a:pt x="250215" y="117438"/>
                </a:cubicBezTo>
                <a:cubicBezTo>
                  <a:pt x="249457" y="81044"/>
                  <a:pt x="247940" y="40101"/>
                  <a:pt x="250215" y="21904"/>
                </a:cubicBezTo>
                <a:cubicBezTo>
                  <a:pt x="252490" y="3707"/>
                  <a:pt x="251732" y="-9183"/>
                  <a:pt x="263863" y="8256"/>
                </a:cubicBezTo>
                <a:cubicBezTo>
                  <a:pt x="275994" y="25695"/>
                  <a:pt x="297224" y="80286"/>
                  <a:pt x="323003" y="126537"/>
                </a:cubicBezTo>
                <a:cubicBezTo>
                  <a:pt x="348782" y="172788"/>
                  <a:pt x="388967" y="241027"/>
                  <a:pt x="418537" y="285761"/>
                </a:cubicBezTo>
                <a:cubicBezTo>
                  <a:pt x="448107" y="330495"/>
                  <a:pt x="480711" y="369922"/>
                  <a:pt x="500424" y="394943"/>
                </a:cubicBezTo>
                <a:cubicBezTo>
                  <a:pt x="520138" y="419964"/>
                  <a:pt x="523170" y="431337"/>
                  <a:pt x="536818" y="435886"/>
                </a:cubicBezTo>
                <a:cubicBezTo>
                  <a:pt x="550466" y="440435"/>
                  <a:pt x="573971" y="413898"/>
                  <a:pt x="582311" y="422238"/>
                </a:cubicBezTo>
                <a:cubicBezTo>
                  <a:pt x="590651" y="430578"/>
                  <a:pt x="592926" y="453325"/>
                  <a:pt x="586860" y="485928"/>
                </a:cubicBezTo>
                <a:cubicBezTo>
                  <a:pt x="580794" y="518531"/>
                  <a:pt x="556532" y="589044"/>
                  <a:pt x="545917" y="617856"/>
                </a:cubicBezTo>
                <a:cubicBezTo>
                  <a:pt x="535302" y="646668"/>
                  <a:pt x="519379" y="644394"/>
                  <a:pt x="523170" y="658800"/>
                </a:cubicBezTo>
                <a:cubicBezTo>
                  <a:pt x="526961" y="673206"/>
                  <a:pt x="545917" y="695952"/>
                  <a:pt x="568663" y="704292"/>
                </a:cubicBezTo>
                <a:cubicBezTo>
                  <a:pt x="591409" y="712632"/>
                  <a:pt x="633111" y="710357"/>
                  <a:pt x="659648" y="708841"/>
                </a:cubicBezTo>
                <a:cubicBezTo>
                  <a:pt x="686185" y="707325"/>
                  <a:pt x="708174" y="705051"/>
                  <a:pt x="727887" y="695194"/>
                </a:cubicBezTo>
                <a:cubicBezTo>
                  <a:pt x="747600" y="685337"/>
                  <a:pt x="757457" y="660316"/>
                  <a:pt x="777929" y="649701"/>
                </a:cubicBezTo>
                <a:cubicBezTo>
                  <a:pt x="798401" y="639086"/>
                  <a:pt x="827213" y="636811"/>
                  <a:pt x="850717" y="631504"/>
                </a:cubicBezTo>
                <a:cubicBezTo>
                  <a:pt x="874221" y="626197"/>
                  <a:pt x="890901" y="621647"/>
                  <a:pt x="918955" y="617856"/>
                </a:cubicBezTo>
                <a:cubicBezTo>
                  <a:pt x="947009" y="614065"/>
                  <a:pt x="994776" y="622406"/>
                  <a:pt x="1019039" y="608758"/>
                </a:cubicBezTo>
                <a:cubicBezTo>
                  <a:pt x="1043302" y="595110"/>
                  <a:pt x="1045577" y="562507"/>
                  <a:pt x="1064532" y="535970"/>
                </a:cubicBezTo>
                <a:cubicBezTo>
                  <a:pt x="1083487" y="509433"/>
                  <a:pt x="1116090" y="470764"/>
                  <a:pt x="1132770" y="449534"/>
                </a:cubicBezTo>
                <a:cubicBezTo>
                  <a:pt x="1149450" y="428304"/>
                  <a:pt x="1148693" y="414657"/>
                  <a:pt x="1164615" y="408591"/>
                </a:cubicBezTo>
                <a:cubicBezTo>
                  <a:pt x="1180537" y="402525"/>
                  <a:pt x="1210108" y="407833"/>
                  <a:pt x="1228305" y="413140"/>
                </a:cubicBezTo>
                <a:cubicBezTo>
                  <a:pt x="1246502" y="418447"/>
                  <a:pt x="1273797" y="440435"/>
                  <a:pt x="1273797" y="440435"/>
                </a:cubicBezTo>
                <a:cubicBezTo>
                  <a:pt x="1284412" y="442710"/>
                  <a:pt x="1291236" y="437403"/>
                  <a:pt x="1291994" y="426788"/>
                </a:cubicBezTo>
                <a:cubicBezTo>
                  <a:pt x="1292752" y="416173"/>
                  <a:pt x="1288203" y="401009"/>
                  <a:pt x="1278346" y="376746"/>
                </a:cubicBezTo>
                <a:cubicBezTo>
                  <a:pt x="1268489" y="352483"/>
                  <a:pt x="1251051" y="304715"/>
                  <a:pt x="1232854" y="281211"/>
                </a:cubicBezTo>
                <a:cubicBezTo>
                  <a:pt x="1214657" y="257707"/>
                  <a:pt x="1197218" y="249367"/>
                  <a:pt x="1169164" y="235719"/>
                </a:cubicBezTo>
                <a:cubicBezTo>
                  <a:pt x="1141110" y="222071"/>
                  <a:pt x="1092586" y="212215"/>
                  <a:pt x="1064532" y="199325"/>
                </a:cubicBezTo>
                <a:cubicBezTo>
                  <a:pt x="1036478" y="186435"/>
                  <a:pt x="1016006" y="172030"/>
                  <a:pt x="1000842" y="158382"/>
                </a:cubicBezTo>
                <a:cubicBezTo>
                  <a:pt x="985678" y="144734"/>
                  <a:pt x="973546" y="130328"/>
                  <a:pt x="973546" y="117438"/>
                </a:cubicBezTo>
                <a:cubicBezTo>
                  <a:pt x="973546" y="104548"/>
                  <a:pt x="982645" y="87868"/>
                  <a:pt x="1000842" y="81044"/>
                </a:cubicBezTo>
                <a:cubicBezTo>
                  <a:pt x="1019039" y="74220"/>
                  <a:pt x="1082729" y="76495"/>
                  <a:pt x="1082729" y="76495"/>
                </a:cubicBezTo>
                <a:cubicBezTo>
                  <a:pt x="1117607" y="74221"/>
                  <a:pt x="1172956" y="68155"/>
                  <a:pt x="1210108" y="67397"/>
                </a:cubicBezTo>
                <a:cubicBezTo>
                  <a:pt x="1247260" y="66639"/>
                  <a:pt x="1275314" y="67397"/>
                  <a:pt x="1305642" y="71946"/>
                </a:cubicBezTo>
                <a:cubicBezTo>
                  <a:pt x="1335970" y="76495"/>
                  <a:pt x="1362508" y="79528"/>
                  <a:pt x="1392078" y="94692"/>
                </a:cubicBezTo>
                <a:cubicBezTo>
                  <a:pt x="1421648" y="109856"/>
                  <a:pt x="1458800" y="140185"/>
                  <a:pt x="1483063" y="162931"/>
                </a:cubicBezTo>
                <a:cubicBezTo>
                  <a:pt x="1507326" y="185677"/>
                  <a:pt x="1520215" y="214489"/>
                  <a:pt x="1537654" y="231170"/>
                </a:cubicBezTo>
                <a:cubicBezTo>
                  <a:pt x="1555093" y="247850"/>
                  <a:pt x="1575565" y="257707"/>
                  <a:pt x="1587696" y="263014"/>
                </a:cubicBezTo>
                <a:cubicBezTo>
                  <a:pt x="1599827" y="268321"/>
                  <a:pt x="1604376" y="257707"/>
                  <a:pt x="1610442" y="263014"/>
                </a:cubicBezTo>
                <a:cubicBezTo>
                  <a:pt x="1616508" y="268321"/>
                  <a:pt x="1621815" y="279695"/>
                  <a:pt x="1624090" y="294859"/>
                </a:cubicBezTo>
                <a:cubicBezTo>
                  <a:pt x="1626365" y="310023"/>
                  <a:pt x="1625606" y="336561"/>
                  <a:pt x="1624090" y="354000"/>
                </a:cubicBezTo>
                <a:cubicBezTo>
                  <a:pt x="1622574" y="371439"/>
                  <a:pt x="1613475" y="382053"/>
                  <a:pt x="1614991" y="399492"/>
                </a:cubicBezTo>
                <a:cubicBezTo>
                  <a:pt x="1616507" y="416931"/>
                  <a:pt x="1618024" y="438918"/>
                  <a:pt x="1633188" y="458632"/>
                </a:cubicBezTo>
                <a:cubicBezTo>
                  <a:pt x="1648352" y="478345"/>
                  <a:pt x="1683230" y="498060"/>
                  <a:pt x="1705976" y="517773"/>
                </a:cubicBezTo>
                <a:cubicBezTo>
                  <a:pt x="1728722" y="537486"/>
                  <a:pt x="1753744" y="558716"/>
                  <a:pt x="1769666" y="576913"/>
                </a:cubicBezTo>
                <a:cubicBezTo>
                  <a:pt x="1785589" y="595110"/>
                  <a:pt x="1797720" y="606483"/>
                  <a:pt x="1801511" y="626955"/>
                </a:cubicBezTo>
                <a:cubicBezTo>
                  <a:pt x="1805302" y="647427"/>
                  <a:pt x="1795445" y="681546"/>
                  <a:pt x="1792412" y="699743"/>
                </a:cubicBezTo>
                <a:cubicBezTo>
                  <a:pt x="1789379" y="717940"/>
                  <a:pt x="1778765" y="724006"/>
                  <a:pt x="1783314" y="736137"/>
                </a:cubicBezTo>
                <a:cubicBezTo>
                  <a:pt x="1787863" y="748268"/>
                  <a:pt x="1796962" y="768740"/>
                  <a:pt x="1819708" y="772531"/>
                </a:cubicBezTo>
                <a:cubicBezTo>
                  <a:pt x="1842454" y="776322"/>
                  <a:pt x="1900836" y="768740"/>
                  <a:pt x="1919791" y="758883"/>
                </a:cubicBezTo>
                <a:cubicBezTo>
                  <a:pt x="1938746" y="749026"/>
                  <a:pt x="1931923" y="733863"/>
                  <a:pt x="1933439" y="713391"/>
                </a:cubicBezTo>
                <a:cubicBezTo>
                  <a:pt x="1934955" y="692919"/>
                  <a:pt x="1929648" y="656525"/>
                  <a:pt x="1928890" y="636053"/>
                </a:cubicBezTo>
                <a:cubicBezTo>
                  <a:pt x="1928132" y="615581"/>
                  <a:pt x="1922824" y="602692"/>
                  <a:pt x="1928890" y="590561"/>
                </a:cubicBezTo>
                <a:cubicBezTo>
                  <a:pt x="1934956" y="578430"/>
                  <a:pt x="1950878" y="571605"/>
                  <a:pt x="1965284" y="563265"/>
                </a:cubicBezTo>
                <a:cubicBezTo>
                  <a:pt x="1979690" y="554925"/>
                  <a:pt x="2000920" y="546585"/>
                  <a:pt x="2015326" y="540519"/>
                </a:cubicBezTo>
                <a:cubicBezTo>
                  <a:pt x="2029732" y="534453"/>
                  <a:pt x="2047929" y="538244"/>
                  <a:pt x="2051720" y="526871"/>
                </a:cubicBezTo>
                <a:cubicBezTo>
                  <a:pt x="2055511" y="515498"/>
                  <a:pt x="2047929" y="495784"/>
                  <a:pt x="2038072" y="472280"/>
                </a:cubicBezTo>
                <a:cubicBezTo>
                  <a:pt x="2028215" y="448775"/>
                  <a:pt x="2003952" y="407074"/>
                  <a:pt x="1992579" y="385844"/>
                </a:cubicBezTo>
                <a:cubicBezTo>
                  <a:pt x="1981206" y="364614"/>
                  <a:pt x="1972108" y="361582"/>
                  <a:pt x="1969833" y="344901"/>
                </a:cubicBezTo>
                <a:cubicBezTo>
                  <a:pt x="1967558" y="328220"/>
                  <a:pt x="1969075" y="310024"/>
                  <a:pt x="1978932" y="285761"/>
                </a:cubicBezTo>
                <a:cubicBezTo>
                  <a:pt x="1988789" y="261498"/>
                  <a:pt x="2018358" y="225104"/>
                  <a:pt x="2028973" y="199325"/>
                </a:cubicBezTo>
                <a:cubicBezTo>
                  <a:pt x="2039588" y="173546"/>
                  <a:pt x="2032764" y="149283"/>
                  <a:pt x="2042621" y="131086"/>
                </a:cubicBezTo>
                <a:cubicBezTo>
                  <a:pt x="2052478" y="112889"/>
                  <a:pt x="2073708" y="97725"/>
                  <a:pt x="2088114" y="90143"/>
                </a:cubicBezTo>
                <a:cubicBezTo>
                  <a:pt x="2102520" y="82561"/>
                  <a:pt x="2113893" y="79528"/>
                  <a:pt x="2129057" y="85594"/>
                </a:cubicBezTo>
                <a:cubicBezTo>
                  <a:pt x="2144221" y="91660"/>
                  <a:pt x="2168484" y="113647"/>
                  <a:pt x="2179099" y="126537"/>
                </a:cubicBezTo>
                <a:cubicBezTo>
                  <a:pt x="2189714" y="139426"/>
                  <a:pt x="2198053" y="151558"/>
                  <a:pt x="2192746" y="162931"/>
                </a:cubicBezTo>
                <a:cubicBezTo>
                  <a:pt x="2187439" y="174304"/>
                  <a:pt x="2163176" y="184919"/>
                  <a:pt x="2147254" y="194776"/>
                </a:cubicBezTo>
                <a:cubicBezTo>
                  <a:pt x="2131332" y="204633"/>
                  <a:pt x="2097970" y="206907"/>
                  <a:pt x="2097212" y="222071"/>
                </a:cubicBezTo>
                <a:cubicBezTo>
                  <a:pt x="2096454" y="237235"/>
                  <a:pt x="2125266" y="269839"/>
                  <a:pt x="2142705" y="285761"/>
                </a:cubicBezTo>
                <a:cubicBezTo>
                  <a:pt x="2160144" y="301683"/>
                  <a:pt x="2184406" y="311539"/>
                  <a:pt x="2201845" y="317605"/>
                </a:cubicBezTo>
                <a:cubicBezTo>
                  <a:pt x="2219284" y="323671"/>
                  <a:pt x="2229140" y="321397"/>
                  <a:pt x="2247337" y="322155"/>
                </a:cubicBezTo>
                <a:cubicBezTo>
                  <a:pt x="2265534" y="322913"/>
                  <a:pt x="2291314" y="320639"/>
                  <a:pt x="2311027" y="322155"/>
                </a:cubicBezTo>
                <a:cubicBezTo>
                  <a:pt x="2330741" y="323671"/>
                  <a:pt x="2348179" y="325946"/>
                  <a:pt x="2365618" y="331253"/>
                </a:cubicBezTo>
                <a:cubicBezTo>
                  <a:pt x="2383057" y="336560"/>
                  <a:pt x="2399738" y="333528"/>
                  <a:pt x="2415660" y="354000"/>
                </a:cubicBezTo>
                <a:cubicBezTo>
                  <a:pt x="2431582" y="374472"/>
                  <a:pt x="2442197" y="429820"/>
                  <a:pt x="2461152" y="454083"/>
                </a:cubicBezTo>
                <a:cubicBezTo>
                  <a:pt x="2480107" y="478346"/>
                  <a:pt x="2502854" y="486686"/>
                  <a:pt x="2529391" y="499576"/>
                </a:cubicBezTo>
                <a:cubicBezTo>
                  <a:pt x="2555928" y="512466"/>
                  <a:pt x="2592322" y="526113"/>
                  <a:pt x="2620376" y="531420"/>
                </a:cubicBezTo>
                <a:cubicBezTo>
                  <a:pt x="2648430" y="536727"/>
                  <a:pt x="2680275" y="533694"/>
                  <a:pt x="2697714" y="531420"/>
                </a:cubicBezTo>
                <a:cubicBezTo>
                  <a:pt x="2715153" y="529146"/>
                  <a:pt x="2720460" y="533695"/>
                  <a:pt x="2725009" y="517773"/>
                </a:cubicBezTo>
                <a:cubicBezTo>
                  <a:pt x="2729558" y="501851"/>
                  <a:pt x="2724251" y="460149"/>
                  <a:pt x="2725009" y="435886"/>
                </a:cubicBezTo>
                <a:cubicBezTo>
                  <a:pt x="2725767" y="411623"/>
                  <a:pt x="2721976" y="393427"/>
                  <a:pt x="2729558" y="372197"/>
                </a:cubicBezTo>
                <a:cubicBezTo>
                  <a:pt x="2737140" y="350967"/>
                  <a:pt x="2756854" y="322155"/>
                  <a:pt x="2770502" y="308507"/>
                </a:cubicBezTo>
                <a:cubicBezTo>
                  <a:pt x="2784150" y="294859"/>
                  <a:pt x="2811445" y="290310"/>
                  <a:pt x="2811445" y="290310"/>
                </a:cubicBezTo>
                <a:cubicBezTo>
                  <a:pt x="2821302" y="284244"/>
                  <a:pt x="2825851" y="263773"/>
                  <a:pt x="2829642" y="272113"/>
                </a:cubicBezTo>
                <a:cubicBezTo>
                  <a:pt x="2833433" y="280453"/>
                  <a:pt x="2834191" y="306233"/>
                  <a:pt x="2834191" y="340352"/>
                </a:cubicBezTo>
                <a:cubicBezTo>
                  <a:pt x="2834191" y="374471"/>
                  <a:pt x="2835708" y="438160"/>
                  <a:pt x="2829642" y="476829"/>
                </a:cubicBezTo>
                <a:cubicBezTo>
                  <a:pt x="2823576" y="515498"/>
                  <a:pt x="2802346" y="545069"/>
                  <a:pt x="2797797" y="572364"/>
                </a:cubicBezTo>
                <a:cubicBezTo>
                  <a:pt x="2793248" y="599659"/>
                  <a:pt x="2794006" y="623921"/>
                  <a:pt x="2802346" y="640602"/>
                </a:cubicBezTo>
                <a:cubicBezTo>
                  <a:pt x="2810686" y="657282"/>
                  <a:pt x="2832675" y="670172"/>
                  <a:pt x="2847839" y="672447"/>
                </a:cubicBezTo>
                <a:cubicBezTo>
                  <a:pt x="2863003" y="674722"/>
                  <a:pt x="2884234" y="663348"/>
                  <a:pt x="2893332" y="654250"/>
                </a:cubicBezTo>
                <a:cubicBezTo>
                  <a:pt x="2902430" y="645152"/>
                  <a:pt x="2892573" y="625438"/>
                  <a:pt x="2902430" y="617856"/>
                </a:cubicBezTo>
                <a:cubicBezTo>
                  <a:pt x="2912287" y="610274"/>
                  <a:pt x="2933517" y="609516"/>
                  <a:pt x="2952472" y="608758"/>
                </a:cubicBezTo>
                <a:cubicBezTo>
                  <a:pt x="2971427" y="608000"/>
                  <a:pt x="3016161" y="613307"/>
                  <a:pt x="3016161" y="613307"/>
                </a:cubicBezTo>
                <a:cubicBezTo>
                  <a:pt x="3029809" y="612549"/>
                  <a:pt x="3028292" y="609515"/>
                  <a:pt x="3034358" y="604208"/>
                </a:cubicBezTo>
                <a:cubicBezTo>
                  <a:pt x="3040424" y="598901"/>
                  <a:pt x="3048006" y="589802"/>
                  <a:pt x="3052555" y="581462"/>
                </a:cubicBezTo>
                <a:cubicBezTo>
                  <a:pt x="3057104" y="573122"/>
                  <a:pt x="3051039" y="555683"/>
                  <a:pt x="3061654" y="554167"/>
                </a:cubicBezTo>
                <a:cubicBezTo>
                  <a:pt x="3072269" y="552651"/>
                  <a:pt x="3105630" y="562507"/>
                  <a:pt x="3116245" y="572364"/>
                </a:cubicBezTo>
                <a:cubicBezTo>
                  <a:pt x="3126860" y="582221"/>
                  <a:pt x="3132167" y="594352"/>
                  <a:pt x="3125343" y="613307"/>
                </a:cubicBezTo>
                <a:cubicBezTo>
                  <a:pt x="3118519" y="632262"/>
                  <a:pt x="3095015" y="661074"/>
                  <a:pt x="3075302" y="686095"/>
                </a:cubicBezTo>
                <a:cubicBezTo>
                  <a:pt x="3055589" y="711116"/>
                  <a:pt x="3014645" y="744477"/>
                  <a:pt x="3007063" y="763432"/>
                </a:cubicBezTo>
                <a:cubicBezTo>
                  <a:pt x="2999481" y="782387"/>
                  <a:pt x="3015403" y="792244"/>
                  <a:pt x="3029809" y="799826"/>
                </a:cubicBezTo>
                <a:cubicBezTo>
                  <a:pt x="3044215" y="807408"/>
                  <a:pt x="3073027" y="803617"/>
                  <a:pt x="3093499" y="808925"/>
                </a:cubicBezTo>
                <a:cubicBezTo>
                  <a:pt x="3113971" y="814233"/>
                  <a:pt x="3141266" y="811958"/>
                  <a:pt x="3152639" y="831671"/>
                </a:cubicBezTo>
                <a:cubicBezTo>
                  <a:pt x="3164012" y="851384"/>
                  <a:pt x="3158704" y="901426"/>
                  <a:pt x="3161737" y="927205"/>
                </a:cubicBezTo>
                <a:cubicBezTo>
                  <a:pt x="3164770" y="952984"/>
                  <a:pt x="3159463" y="975731"/>
                  <a:pt x="3170836" y="986346"/>
                </a:cubicBezTo>
                <a:cubicBezTo>
                  <a:pt x="3182209" y="996961"/>
                  <a:pt x="3208746" y="993928"/>
                  <a:pt x="3229976" y="990895"/>
                </a:cubicBezTo>
                <a:cubicBezTo>
                  <a:pt x="3251206" y="987862"/>
                  <a:pt x="3286842" y="982555"/>
                  <a:pt x="3298215" y="968149"/>
                </a:cubicBezTo>
                <a:cubicBezTo>
                  <a:pt x="3309588" y="953743"/>
                  <a:pt x="3300490" y="930996"/>
                  <a:pt x="3298215" y="904459"/>
                </a:cubicBezTo>
                <a:cubicBezTo>
                  <a:pt x="3295940" y="877922"/>
                  <a:pt x="3288358" y="835462"/>
                  <a:pt x="3284567" y="808925"/>
                </a:cubicBezTo>
                <a:cubicBezTo>
                  <a:pt x="3280776" y="782388"/>
                  <a:pt x="3270920" y="761916"/>
                  <a:pt x="3275469" y="745235"/>
                </a:cubicBezTo>
                <a:cubicBezTo>
                  <a:pt x="3280018" y="728554"/>
                  <a:pt x="3294424" y="721730"/>
                  <a:pt x="3311863" y="708841"/>
                </a:cubicBezTo>
                <a:cubicBezTo>
                  <a:pt x="3329302" y="695952"/>
                  <a:pt x="3362663" y="676996"/>
                  <a:pt x="3380102" y="667898"/>
                </a:cubicBezTo>
                <a:cubicBezTo>
                  <a:pt x="3397541" y="658800"/>
                  <a:pt x="3413463" y="667139"/>
                  <a:pt x="3416496" y="654250"/>
                </a:cubicBezTo>
                <a:cubicBezTo>
                  <a:pt x="3419529" y="641361"/>
                  <a:pt x="3414221" y="617856"/>
                  <a:pt x="3398299" y="590561"/>
                </a:cubicBezTo>
                <a:cubicBezTo>
                  <a:pt x="3382377" y="563266"/>
                  <a:pt x="3342191" y="518531"/>
                  <a:pt x="3320961" y="490477"/>
                </a:cubicBezTo>
                <a:cubicBezTo>
                  <a:pt x="3299731" y="462423"/>
                  <a:pt x="3278502" y="437402"/>
                  <a:pt x="3270920" y="422238"/>
                </a:cubicBezTo>
                <a:cubicBezTo>
                  <a:pt x="3263338" y="407074"/>
                  <a:pt x="3257272" y="400250"/>
                  <a:pt x="3275469" y="399492"/>
                </a:cubicBezTo>
                <a:cubicBezTo>
                  <a:pt x="3293666" y="398734"/>
                  <a:pt x="3361147" y="408591"/>
                  <a:pt x="3380102" y="417689"/>
                </a:cubicBezTo>
                <a:cubicBezTo>
                  <a:pt x="3399057" y="426787"/>
                  <a:pt x="3388442" y="436644"/>
                  <a:pt x="3389200" y="454083"/>
                </a:cubicBezTo>
                <a:cubicBezTo>
                  <a:pt x="3389958" y="471522"/>
                  <a:pt x="3379344" y="495027"/>
                  <a:pt x="3384651" y="522322"/>
                </a:cubicBezTo>
                <a:cubicBezTo>
                  <a:pt x="3389958" y="549617"/>
                  <a:pt x="3393750" y="592835"/>
                  <a:pt x="3421045" y="617856"/>
                </a:cubicBezTo>
                <a:cubicBezTo>
                  <a:pt x="3448340" y="642877"/>
                  <a:pt x="3515821" y="665623"/>
                  <a:pt x="3548424" y="672447"/>
                </a:cubicBezTo>
                <a:cubicBezTo>
                  <a:pt x="3581027" y="679271"/>
                  <a:pt x="3607565" y="673206"/>
                  <a:pt x="3616663" y="658800"/>
                </a:cubicBezTo>
                <a:cubicBezTo>
                  <a:pt x="3625761" y="644394"/>
                  <a:pt x="3604532" y="604208"/>
                  <a:pt x="3603015" y="586011"/>
                </a:cubicBezTo>
                <a:cubicBezTo>
                  <a:pt x="3601499" y="567814"/>
                  <a:pt x="3595433" y="540519"/>
                  <a:pt x="3607564" y="549617"/>
                </a:cubicBezTo>
                <a:cubicBezTo>
                  <a:pt x="3619695" y="558715"/>
                  <a:pt x="3656848" y="625438"/>
                  <a:pt x="3675803" y="640602"/>
                </a:cubicBezTo>
                <a:cubicBezTo>
                  <a:pt x="3694758" y="655766"/>
                  <a:pt x="3706890" y="658799"/>
                  <a:pt x="3721296" y="640602"/>
                </a:cubicBezTo>
                <a:cubicBezTo>
                  <a:pt x="3735702" y="622405"/>
                  <a:pt x="3746317" y="561748"/>
                  <a:pt x="3762239" y="531420"/>
                </a:cubicBezTo>
                <a:cubicBezTo>
                  <a:pt x="3778161" y="501092"/>
                  <a:pt x="3800908" y="474554"/>
                  <a:pt x="3816830" y="458632"/>
                </a:cubicBezTo>
                <a:cubicBezTo>
                  <a:pt x="3832752" y="442710"/>
                  <a:pt x="3840334" y="440435"/>
                  <a:pt x="3857773" y="435886"/>
                </a:cubicBezTo>
                <a:cubicBezTo>
                  <a:pt x="3875212" y="431337"/>
                  <a:pt x="3904024" y="428304"/>
                  <a:pt x="3921463" y="431337"/>
                </a:cubicBezTo>
                <a:cubicBezTo>
                  <a:pt x="3938902" y="434370"/>
                  <a:pt x="3966955" y="438919"/>
                  <a:pt x="3962406" y="454083"/>
                </a:cubicBezTo>
                <a:cubicBezTo>
                  <a:pt x="3957857" y="469247"/>
                  <a:pt x="3908573" y="506400"/>
                  <a:pt x="3894167" y="522322"/>
                </a:cubicBezTo>
                <a:cubicBezTo>
                  <a:pt x="3879761" y="538244"/>
                  <a:pt x="3874454" y="532178"/>
                  <a:pt x="3875970" y="549617"/>
                </a:cubicBezTo>
                <a:cubicBezTo>
                  <a:pt x="3877486" y="567056"/>
                  <a:pt x="3888102" y="607241"/>
                  <a:pt x="3903266" y="626955"/>
                </a:cubicBezTo>
                <a:cubicBezTo>
                  <a:pt x="3918430" y="646668"/>
                  <a:pt x="3952549" y="668656"/>
                  <a:pt x="3966955" y="667898"/>
                </a:cubicBezTo>
                <a:cubicBezTo>
                  <a:pt x="3981361" y="667140"/>
                  <a:pt x="3979845" y="629987"/>
                  <a:pt x="3989702" y="622405"/>
                </a:cubicBezTo>
                <a:cubicBezTo>
                  <a:pt x="3999559" y="614823"/>
                  <a:pt x="4020030" y="617856"/>
                  <a:pt x="4026096" y="622405"/>
                </a:cubicBezTo>
                <a:cubicBezTo>
                  <a:pt x="4032162" y="626954"/>
                  <a:pt x="4023063" y="474555"/>
                  <a:pt x="4026096" y="649701"/>
                </a:cubicBezTo>
                <a:cubicBezTo>
                  <a:pt x="4029129" y="824847"/>
                  <a:pt x="4039744" y="1450370"/>
                  <a:pt x="4044293" y="1673283"/>
                </a:cubicBezTo>
                <a:cubicBezTo>
                  <a:pt x="4048842" y="1896196"/>
                  <a:pt x="4053391" y="1918943"/>
                  <a:pt x="4053391" y="1987182"/>
                </a:cubicBezTo>
                <a:cubicBezTo>
                  <a:pt x="4053391" y="2055421"/>
                  <a:pt x="4045809" y="2055421"/>
                  <a:pt x="4044293" y="2082716"/>
                </a:cubicBezTo>
                <a:cubicBezTo>
                  <a:pt x="4042777" y="2110011"/>
                  <a:pt x="4051875" y="2134274"/>
                  <a:pt x="4044293" y="2150955"/>
                </a:cubicBezTo>
                <a:cubicBezTo>
                  <a:pt x="4036711" y="2167636"/>
                  <a:pt x="4028370" y="2177493"/>
                  <a:pt x="3998800" y="2182800"/>
                </a:cubicBezTo>
                <a:cubicBezTo>
                  <a:pt x="3969230" y="2188107"/>
                  <a:pt x="3866872" y="2182800"/>
                  <a:pt x="3866872" y="2182800"/>
                </a:cubicBezTo>
                <a:lnTo>
                  <a:pt x="423087" y="2182800"/>
                </a:lnTo>
                <a:lnTo>
                  <a:pt x="154681" y="2182800"/>
                </a:lnTo>
                <a:lnTo>
                  <a:pt x="13654" y="2187349"/>
                </a:lnTo>
                <a:close/>
              </a:path>
            </a:pathLst>
          </a:custGeom>
          <a:gradFill>
            <a:gsLst>
              <a:gs pos="50000">
                <a:schemeClr val="tx2">
                  <a:lumMod val="25000"/>
                  <a:lumOff val="75000"/>
                  <a:alpha val="50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tx2"/>
              </a:gs>
            </a:gsLst>
            <a:lin ang="5400000" scaled="1"/>
          </a:gradFill>
          <a:ln w="12700">
            <a:gradFill>
              <a:gsLst>
                <a:gs pos="0">
                  <a:srgbClr val="EEF0F2"/>
                </a:gs>
                <a:gs pos="100000">
                  <a:srgbClr val="ACCDEC"/>
                </a:gs>
              </a:gsLst>
              <a:lin ang="5400000" scaled="1"/>
            </a:gradFill>
            <a:headEnd type="arrow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4544379-2BA2-EFBC-4951-6D5F1A80B6B3}"/>
              </a:ext>
            </a:extLst>
          </p:cNvPr>
          <p:cNvSpPr txBox="1"/>
          <p:nvPr/>
        </p:nvSpPr>
        <p:spPr>
          <a:xfrm>
            <a:off x="66740" y="95875"/>
            <a:ext cx="2257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Stable Drainage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B69DDD-9875-937E-E494-810CFFFF1885}"/>
              </a:ext>
            </a:extLst>
          </p:cNvPr>
          <p:cNvSpPr txBox="1"/>
          <p:nvPr/>
        </p:nvSpPr>
        <p:spPr>
          <a:xfrm>
            <a:off x="3243747" y="5522131"/>
            <a:ext cx="141080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M</a:t>
            </a:r>
            <a:r>
              <a:rPr lang="pt-BR" sz="900" i="1" dirty="0" err="1"/>
              <a:t>éheust</a:t>
            </a:r>
            <a:r>
              <a:rPr lang="en-US" sz="900" i="1" dirty="0"/>
              <a:t> et al., PRE 2002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04F11C-FCB4-CA7F-E872-AD6D39B0B075}"/>
              </a:ext>
            </a:extLst>
          </p:cNvPr>
          <p:cNvSpPr/>
          <p:nvPr/>
        </p:nvSpPr>
        <p:spPr>
          <a:xfrm>
            <a:off x="546570" y="3300961"/>
            <a:ext cx="3929828" cy="1000804"/>
          </a:xfrm>
          <a:custGeom>
            <a:avLst/>
            <a:gdLst>
              <a:gd name="connsiteX0" fmla="*/ 0 w 2488018"/>
              <a:gd name="connsiteY0" fmla="*/ 352340 h 633620"/>
              <a:gd name="connsiteX1" fmla="*/ 111642 w 2488018"/>
              <a:gd name="connsiteY1" fmla="*/ 373605 h 633620"/>
              <a:gd name="connsiteX2" fmla="*/ 53163 w 2488018"/>
              <a:gd name="connsiteY2" fmla="*/ 219433 h 633620"/>
              <a:gd name="connsiteX3" fmla="*/ 122274 w 2488018"/>
              <a:gd name="connsiteY3" fmla="*/ 176903 h 633620"/>
              <a:gd name="connsiteX4" fmla="*/ 116958 w 2488018"/>
              <a:gd name="connsiteY4" fmla="*/ 1466 h 633620"/>
              <a:gd name="connsiteX5" fmla="*/ 175437 w 2488018"/>
              <a:gd name="connsiteY5" fmla="*/ 102475 h 633620"/>
              <a:gd name="connsiteX6" fmla="*/ 287079 w 2488018"/>
              <a:gd name="connsiteY6" fmla="*/ 267280 h 633620"/>
              <a:gd name="connsiteX7" fmla="*/ 329609 w 2488018"/>
              <a:gd name="connsiteY7" fmla="*/ 272596 h 633620"/>
              <a:gd name="connsiteX8" fmla="*/ 329609 w 2488018"/>
              <a:gd name="connsiteY8" fmla="*/ 352340 h 633620"/>
              <a:gd name="connsiteX9" fmla="*/ 292395 w 2488018"/>
              <a:gd name="connsiteY9" fmla="*/ 437401 h 633620"/>
              <a:gd name="connsiteX10" fmla="*/ 393404 w 2488018"/>
              <a:gd name="connsiteY10" fmla="*/ 453349 h 633620"/>
              <a:gd name="connsiteX11" fmla="*/ 473149 w 2488018"/>
              <a:gd name="connsiteY11" fmla="*/ 405503 h 633620"/>
              <a:gd name="connsiteX12" fmla="*/ 542260 w 2488018"/>
              <a:gd name="connsiteY12" fmla="*/ 389554 h 633620"/>
              <a:gd name="connsiteX13" fmla="*/ 611372 w 2488018"/>
              <a:gd name="connsiteY13" fmla="*/ 384238 h 633620"/>
              <a:gd name="connsiteX14" fmla="*/ 696432 w 2488018"/>
              <a:gd name="connsiteY14" fmla="*/ 267280 h 633620"/>
              <a:gd name="connsiteX15" fmla="*/ 781493 w 2488018"/>
              <a:gd name="connsiteY15" fmla="*/ 277912 h 633620"/>
              <a:gd name="connsiteX16" fmla="*/ 723014 w 2488018"/>
              <a:gd name="connsiteY16" fmla="*/ 176903 h 633620"/>
              <a:gd name="connsiteX17" fmla="*/ 595423 w 2488018"/>
              <a:gd name="connsiteY17" fmla="*/ 107791 h 633620"/>
              <a:gd name="connsiteX18" fmla="*/ 606056 w 2488018"/>
              <a:gd name="connsiteY18" fmla="*/ 54628 h 633620"/>
              <a:gd name="connsiteX19" fmla="*/ 818707 w 2488018"/>
              <a:gd name="connsiteY19" fmla="*/ 59945 h 633620"/>
              <a:gd name="connsiteX20" fmla="*/ 946297 w 2488018"/>
              <a:gd name="connsiteY20" fmla="*/ 160954 h 633620"/>
              <a:gd name="connsiteX21" fmla="*/ 994144 w 2488018"/>
              <a:gd name="connsiteY21" fmla="*/ 176903 h 633620"/>
              <a:gd name="connsiteX22" fmla="*/ 988828 w 2488018"/>
              <a:gd name="connsiteY22" fmla="*/ 277912 h 633620"/>
              <a:gd name="connsiteX23" fmla="*/ 1100470 w 2488018"/>
              <a:gd name="connsiteY23" fmla="*/ 389554 h 633620"/>
              <a:gd name="connsiteX24" fmla="*/ 1095153 w 2488018"/>
              <a:gd name="connsiteY24" fmla="*/ 485247 h 633620"/>
              <a:gd name="connsiteX25" fmla="*/ 1180214 w 2488018"/>
              <a:gd name="connsiteY25" fmla="*/ 474615 h 633620"/>
              <a:gd name="connsiteX26" fmla="*/ 1180214 w 2488018"/>
              <a:gd name="connsiteY26" fmla="*/ 373605 h 633620"/>
              <a:gd name="connsiteX27" fmla="*/ 1265274 w 2488018"/>
              <a:gd name="connsiteY27" fmla="*/ 331075 h 633620"/>
              <a:gd name="connsiteX28" fmla="*/ 1206795 w 2488018"/>
              <a:gd name="connsiteY28" fmla="*/ 230066 h 633620"/>
              <a:gd name="connsiteX29" fmla="*/ 1222744 w 2488018"/>
              <a:gd name="connsiteY29" fmla="*/ 176903 h 633620"/>
              <a:gd name="connsiteX30" fmla="*/ 1281223 w 2488018"/>
              <a:gd name="connsiteY30" fmla="*/ 49312 h 633620"/>
              <a:gd name="connsiteX31" fmla="*/ 1355651 w 2488018"/>
              <a:gd name="connsiteY31" fmla="*/ 107791 h 633620"/>
              <a:gd name="connsiteX32" fmla="*/ 1291856 w 2488018"/>
              <a:gd name="connsiteY32" fmla="*/ 150321 h 633620"/>
              <a:gd name="connsiteX33" fmla="*/ 1355651 w 2488018"/>
              <a:gd name="connsiteY33" fmla="*/ 208801 h 633620"/>
              <a:gd name="connsiteX34" fmla="*/ 1414130 w 2488018"/>
              <a:gd name="connsiteY34" fmla="*/ 208801 h 633620"/>
              <a:gd name="connsiteX35" fmla="*/ 1488558 w 2488018"/>
              <a:gd name="connsiteY35" fmla="*/ 224749 h 633620"/>
              <a:gd name="connsiteX36" fmla="*/ 1541721 w 2488018"/>
              <a:gd name="connsiteY36" fmla="*/ 309810 h 633620"/>
              <a:gd name="connsiteX37" fmla="*/ 1674628 w 2488018"/>
              <a:gd name="connsiteY37" fmla="*/ 341708 h 633620"/>
              <a:gd name="connsiteX38" fmla="*/ 1690576 w 2488018"/>
              <a:gd name="connsiteY38" fmla="*/ 240698 h 633620"/>
              <a:gd name="connsiteX39" fmla="*/ 1754372 w 2488018"/>
              <a:gd name="connsiteY39" fmla="*/ 176903 h 633620"/>
              <a:gd name="connsiteX40" fmla="*/ 1754372 w 2488018"/>
              <a:gd name="connsiteY40" fmla="*/ 288545 h 633620"/>
              <a:gd name="connsiteX41" fmla="*/ 1733107 w 2488018"/>
              <a:gd name="connsiteY41" fmla="*/ 410819 h 633620"/>
              <a:gd name="connsiteX42" fmla="*/ 1786270 w 2488018"/>
              <a:gd name="connsiteY42" fmla="*/ 421452 h 633620"/>
              <a:gd name="connsiteX43" fmla="*/ 1802218 w 2488018"/>
              <a:gd name="connsiteY43" fmla="*/ 389554 h 633620"/>
              <a:gd name="connsiteX44" fmla="*/ 1876646 w 2488018"/>
              <a:gd name="connsiteY44" fmla="*/ 394870 h 633620"/>
              <a:gd name="connsiteX45" fmla="*/ 1897911 w 2488018"/>
              <a:gd name="connsiteY45" fmla="*/ 352340 h 633620"/>
              <a:gd name="connsiteX46" fmla="*/ 1951074 w 2488018"/>
              <a:gd name="connsiteY46" fmla="*/ 389554 h 633620"/>
              <a:gd name="connsiteX47" fmla="*/ 1871330 w 2488018"/>
              <a:gd name="connsiteY47" fmla="*/ 506512 h 633620"/>
              <a:gd name="connsiteX48" fmla="*/ 1956390 w 2488018"/>
              <a:gd name="connsiteY48" fmla="*/ 527777 h 633620"/>
              <a:gd name="connsiteX49" fmla="*/ 1972339 w 2488018"/>
              <a:gd name="connsiteY49" fmla="*/ 628787 h 633620"/>
              <a:gd name="connsiteX50" fmla="*/ 2052083 w 2488018"/>
              <a:gd name="connsiteY50" fmla="*/ 602205 h 633620"/>
              <a:gd name="connsiteX51" fmla="*/ 2030818 w 2488018"/>
              <a:gd name="connsiteY51" fmla="*/ 469298 h 633620"/>
              <a:gd name="connsiteX52" fmla="*/ 2126511 w 2488018"/>
              <a:gd name="connsiteY52" fmla="*/ 405503 h 633620"/>
              <a:gd name="connsiteX53" fmla="*/ 2025502 w 2488018"/>
              <a:gd name="connsiteY53" fmla="*/ 272596 h 633620"/>
              <a:gd name="connsiteX54" fmla="*/ 2110563 w 2488018"/>
              <a:gd name="connsiteY54" fmla="*/ 283228 h 633620"/>
              <a:gd name="connsiteX55" fmla="*/ 2105246 w 2488018"/>
              <a:gd name="connsiteY55" fmla="*/ 368289 h 633620"/>
              <a:gd name="connsiteX56" fmla="*/ 2238153 w 2488018"/>
              <a:gd name="connsiteY56" fmla="*/ 432084 h 633620"/>
              <a:gd name="connsiteX57" fmla="*/ 2243470 w 2488018"/>
              <a:gd name="connsiteY57" fmla="*/ 347024 h 633620"/>
              <a:gd name="connsiteX58" fmla="*/ 2301949 w 2488018"/>
              <a:gd name="connsiteY58" fmla="*/ 421452 h 633620"/>
              <a:gd name="connsiteX59" fmla="*/ 2344479 w 2488018"/>
              <a:gd name="connsiteY59" fmla="*/ 341708 h 633620"/>
              <a:gd name="connsiteX60" fmla="*/ 2397642 w 2488018"/>
              <a:gd name="connsiteY60" fmla="*/ 277912 h 633620"/>
              <a:gd name="connsiteX61" fmla="*/ 2477386 w 2488018"/>
              <a:gd name="connsiteY61" fmla="*/ 299177 h 633620"/>
              <a:gd name="connsiteX62" fmla="*/ 2413590 w 2488018"/>
              <a:gd name="connsiteY62" fmla="*/ 357656 h 633620"/>
              <a:gd name="connsiteX63" fmla="*/ 2466753 w 2488018"/>
              <a:gd name="connsiteY63" fmla="*/ 426768 h 633620"/>
              <a:gd name="connsiteX64" fmla="*/ 2488018 w 2488018"/>
              <a:gd name="connsiteY64" fmla="*/ 394870 h 63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488018" h="633620">
                <a:moveTo>
                  <a:pt x="0" y="352340"/>
                </a:moveTo>
                <a:cubicBezTo>
                  <a:pt x="51391" y="374048"/>
                  <a:pt x="102782" y="395756"/>
                  <a:pt x="111642" y="373605"/>
                </a:cubicBezTo>
                <a:cubicBezTo>
                  <a:pt x="120502" y="351454"/>
                  <a:pt x="51391" y="252217"/>
                  <a:pt x="53163" y="219433"/>
                </a:cubicBezTo>
                <a:cubicBezTo>
                  <a:pt x="54935" y="186649"/>
                  <a:pt x="111642" y="213231"/>
                  <a:pt x="122274" y="176903"/>
                </a:cubicBezTo>
                <a:cubicBezTo>
                  <a:pt x="132906" y="140575"/>
                  <a:pt x="108098" y="13871"/>
                  <a:pt x="116958" y="1466"/>
                </a:cubicBezTo>
                <a:cubicBezTo>
                  <a:pt x="125818" y="-10939"/>
                  <a:pt x="147083" y="58173"/>
                  <a:pt x="175437" y="102475"/>
                </a:cubicBezTo>
                <a:cubicBezTo>
                  <a:pt x="203791" y="146777"/>
                  <a:pt x="261384" y="238927"/>
                  <a:pt x="287079" y="267280"/>
                </a:cubicBezTo>
                <a:cubicBezTo>
                  <a:pt x="312774" y="295633"/>
                  <a:pt x="322521" y="258419"/>
                  <a:pt x="329609" y="272596"/>
                </a:cubicBezTo>
                <a:cubicBezTo>
                  <a:pt x="336697" y="286773"/>
                  <a:pt x="335811" y="324873"/>
                  <a:pt x="329609" y="352340"/>
                </a:cubicBezTo>
                <a:cubicBezTo>
                  <a:pt x="323407" y="379807"/>
                  <a:pt x="281763" y="420566"/>
                  <a:pt x="292395" y="437401"/>
                </a:cubicBezTo>
                <a:cubicBezTo>
                  <a:pt x="303027" y="454236"/>
                  <a:pt x="363278" y="458665"/>
                  <a:pt x="393404" y="453349"/>
                </a:cubicBezTo>
                <a:cubicBezTo>
                  <a:pt x="423530" y="448033"/>
                  <a:pt x="448340" y="416135"/>
                  <a:pt x="473149" y="405503"/>
                </a:cubicBezTo>
                <a:cubicBezTo>
                  <a:pt x="497958" y="394871"/>
                  <a:pt x="519223" y="393098"/>
                  <a:pt x="542260" y="389554"/>
                </a:cubicBezTo>
                <a:cubicBezTo>
                  <a:pt x="565297" y="386010"/>
                  <a:pt x="585677" y="404617"/>
                  <a:pt x="611372" y="384238"/>
                </a:cubicBezTo>
                <a:cubicBezTo>
                  <a:pt x="637067" y="363859"/>
                  <a:pt x="668079" y="285001"/>
                  <a:pt x="696432" y="267280"/>
                </a:cubicBezTo>
                <a:cubicBezTo>
                  <a:pt x="724786" y="249559"/>
                  <a:pt x="777063" y="292975"/>
                  <a:pt x="781493" y="277912"/>
                </a:cubicBezTo>
                <a:cubicBezTo>
                  <a:pt x="785923" y="262849"/>
                  <a:pt x="754026" y="205256"/>
                  <a:pt x="723014" y="176903"/>
                </a:cubicBezTo>
                <a:cubicBezTo>
                  <a:pt x="692002" y="148550"/>
                  <a:pt x="614916" y="128170"/>
                  <a:pt x="595423" y="107791"/>
                </a:cubicBezTo>
                <a:cubicBezTo>
                  <a:pt x="575930" y="87412"/>
                  <a:pt x="568842" y="62602"/>
                  <a:pt x="606056" y="54628"/>
                </a:cubicBezTo>
                <a:cubicBezTo>
                  <a:pt x="643270" y="46654"/>
                  <a:pt x="762000" y="42224"/>
                  <a:pt x="818707" y="59945"/>
                </a:cubicBezTo>
                <a:cubicBezTo>
                  <a:pt x="875414" y="77666"/>
                  <a:pt x="917057" y="141461"/>
                  <a:pt x="946297" y="160954"/>
                </a:cubicBezTo>
                <a:cubicBezTo>
                  <a:pt x="975537" y="180447"/>
                  <a:pt x="987056" y="157410"/>
                  <a:pt x="994144" y="176903"/>
                </a:cubicBezTo>
                <a:cubicBezTo>
                  <a:pt x="1001232" y="196396"/>
                  <a:pt x="971107" y="242470"/>
                  <a:pt x="988828" y="277912"/>
                </a:cubicBezTo>
                <a:cubicBezTo>
                  <a:pt x="1006549" y="313354"/>
                  <a:pt x="1082749" y="354998"/>
                  <a:pt x="1100470" y="389554"/>
                </a:cubicBezTo>
                <a:cubicBezTo>
                  <a:pt x="1118191" y="424110"/>
                  <a:pt x="1081862" y="471070"/>
                  <a:pt x="1095153" y="485247"/>
                </a:cubicBezTo>
                <a:cubicBezTo>
                  <a:pt x="1108444" y="499424"/>
                  <a:pt x="1166037" y="493222"/>
                  <a:pt x="1180214" y="474615"/>
                </a:cubicBezTo>
                <a:cubicBezTo>
                  <a:pt x="1194391" y="456008"/>
                  <a:pt x="1166037" y="397528"/>
                  <a:pt x="1180214" y="373605"/>
                </a:cubicBezTo>
                <a:cubicBezTo>
                  <a:pt x="1194391" y="349682"/>
                  <a:pt x="1260844" y="354998"/>
                  <a:pt x="1265274" y="331075"/>
                </a:cubicBezTo>
                <a:cubicBezTo>
                  <a:pt x="1269704" y="307152"/>
                  <a:pt x="1213883" y="255761"/>
                  <a:pt x="1206795" y="230066"/>
                </a:cubicBezTo>
                <a:cubicBezTo>
                  <a:pt x="1199707" y="204371"/>
                  <a:pt x="1210339" y="207029"/>
                  <a:pt x="1222744" y="176903"/>
                </a:cubicBezTo>
                <a:cubicBezTo>
                  <a:pt x="1235149" y="146777"/>
                  <a:pt x="1259072" y="60831"/>
                  <a:pt x="1281223" y="49312"/>
                </a:cubicBezTo>
                <a:cubicBezTo>
                  <a:pt x="1303374" y="37793"/>
                  <a:pt x="1353879" y="90956"/>
                  <a:pt x="1355651" y="107791"/>
                </a:cubicBezTo>
                <a:cubicBezTo>
                  <a:pt x="1357423" y="124626"/>
                  <a:pt x="1291856" y="133486"/>
                  <a:pt x="1291856" y="150321"/>
                </a:cubicBezTo>
                <a:cubicBezTo>
                  <a:pt x="1291856" y="167156"/>
                  <a:pt x="1335272" y="199054"/>
                  <a:pt x="1355651" y="208801"/>
                </a:cubicBezTo>
                <a:cubicBezTo>
                  <a:pt x="1376030" y="218548"/>
                  <a:pt x="1391979" y="206143"/>
                  <a:pt x="1414130" y="208801"/>
                </a:cubicBezTo>
                <a:cubicBezTo>
                  <a:pt x="1436281" y="211459"/>
                  <a:pt x="1467293" y="207914"/>
                  <a:pt x="1488558" y="224749"/>
                </a:cubicBezTo>
                <a:cubicBezTo>
                  <a:pt x="1509823" y="241584"/>
                  <a:pt x="1510709" y="290317"/>
                  <a:pt x="1541721" y="309810"/>
                </a:cubicBezTo>
                <a:cubicBezTo>
                  <a:pt x="1572733" y="329303"/>
                  <a:pt x="1649819" y="353227"/>
                  <a:pt x="1674628" y="341708"/>
                </a:cubicBezTo>
                <a:cubicBezTo>
                  <a:pt x="1699437" y="330189"/>
                  <a:pt x="1677285" y="268165"/>
                  <a:pt x="1690576" y="240698"/>
                </a:cubicBezTo>
                <a:cubicBezTo>
                  <a:pt x="1703867" y="213231"/>
                  <a:pt x="1743739" y="168928"/>
                  <a:pt x="1754372" y="176903"/>
                </a:cubicBezTo>
                <a:cubicBezTo>
                  <a:pt x="1765005" y="184877"/>
                  <a:pt x="1757916" y="249559"/>
                  <a:pt x="1754372" y="288545"/>
                </a:cubicBezTo>
                <a:cubicBezTo>
                  <a:pt x="1750828" y="327531"/>
                  <a:pt x="1727791" y="388668"/>
                  <a:pt x="1733107" y="410819"/>
                </a:cubicBezTo>
                <a:cubicBezTo>
                  <a:pt x="1738423" y="432970"/>
                  <a:pt x="1774752" y="424996"/>
                  <a:pt x="1786270" y="421452"/>
                </a:cubicBezTo>
                <a:cubicBezTo>
                  <a:pt x="1797788" y="417908"/>
                  <a:pt x="1787155" y="393984"/>
                  <a:pt x="1802218" y="389554"/>
                </a:cubicBezTo>
                <a:cubicBezTo>
                  <a:pt x="1817281" y="385124"/>
                  <a:pt x="1860697" y="401072"/>
                  <a:pt x="1876646" y="394870"/>
                </a:cubicBezTo>
                <a:cubicBezTo>
                  <a:pt x="1892595" y="388668"/>
                  <a:pt x="1885506" y="353226"/>
                  <a:pt x="1897911" y="352340"/>
                </a:cubicBezTo>
                <a:cubicBezTo>
                  <a:pt x="1910316" y="351454"/>
                  <a:pt x="1955504" y="363859"/>
                  <a:pt x="1951074" y="389554"/>
                </a:cubicBezTo>
                <a:cubicBezTo>
                  <a:pt x="1946644" y="415249"/>
                  <a:pt x="1870444" y="483475"/>
                  <a:pt x="1871330" y="506512"/>
                </a:cubicBezTo>
                <a:cubicBezTo>
                  <a:pt x="1872216" y="529549"/>
                  <a:pt x="1939555" y="507398"/>
                  <a:pt x="1956390" y="527777"/>
                </a:cubicBezTo>
                <a:cubicBezTo>
                  <a:pt x="1973225" y="548156"/>
                  <a:pt x="1956390" y="616382"/>
                  <a:pt x="1972339" y="628787"/>
                </a:cubicBezTo>
                <a:cubicBezTo>
                  <a:pt x="1988288" y="641192"/>
                  <a:pt x="2042337" y="628787"/>
                  <a:pt x="2052083" y="602205"/>
                </a:cubicBezTo>
                <a:cubicBezTo>
                  <a:pt x="2061830" y="575624"/>
                  <a:pt x="2018413" y="502082"/>
                  <a:pt x="2030818" y="469298"/>
                </a:cubicBezTo>
                <a:cubicBezTo>
                  <a:pt x="2043223" y="436514"/>
                  <a:pt x="2127397" y="438287"/>
                  <a:pt x="2126511" y="405503"/>
                </a:cubicBezTo>
                <a:cubicBezTo>
                  <a:pt x="2125625" y="372719"/>
                  <a:pt x="2028160" y="292975"/>
                  <a:pt x="2025502" y="272596"/>
                </a:cubicBezTo>
                <a:cubicBezTo>
                  <a:pt x="2022844" y="252217"/>
                  <a:pt x="2097272" y="267279"/>
                  <a:pt x="2110563" y="283228"/>
                </a:cubicBezTo>
                <a:cubicBezTo>
                  <a:pt x="2123854" y="299177"/>
                  <a:pt x="2083981" y="343480"/>
                  <a:pt x="2105246" y="368289"/>
                </a:cubicBezTo>
                <a:cubicBezTo>
                  <a:pt x="2126511" y="393098"/>
                  <a:pt x="2215116" y="435628"/>
                  <a:pt x="2238153" y="432084"/>
                </a:cubicBezTo>
                <a:cubicBezTo>
                  <a:pt x="2261190" y="428540"/>
                  <a:pt x="2232837" y="348796"/>
                  <a:pt x="2243470" y="347024"/>
                </a:cubicBezTo>
                <a:cubicBezTo>
                  <a:pt x="2254103" y="345252"/>
                  <a:pt x="2285114" y="422338"/>
                  <a:pt x="2301949" y="421452"/>
                </a:cubicBezTo>
                <a:cubicBezTo>
                  <a:pt x="2318784" y="420566"/>
                  <a:pt x="2328530" y="365631"/>
                  <a:pt x="2344479" y="341708"/>
                </a:cubicBezTo>
                <a:cubicBezTo>
                  <a:pt x="2360428" y="317785"/>
                  <a:pt x="2375491" y="285000"/>
                  <a:pt x="2397642" y="277912"/>
                </a:cubicBezTo>
                <a:cubicBezTo>
                  <a:pt x="2419793" y="270824"/>
                  <a:pt x="2474728" y="285886"/>
                  <a:pt x="2477386" y="299177"/>
                </a:cubicBezTo>
                <a:cubicBezTo>
                  <a:pt x="2480044" y="312468"/>
                  <a:pt x="2415362" y="336391"/>
                  <a:pt x="2413590" y="357656"/>
                </a:cubicBezTo>
                <a:cubicBezTo>
                  <a:pt x="2411818" y="378921"/>
                  <a:pt x="2454348" y="420566"/>
                  <a:pt x="2466753" y="426768"/>
                </a:cubicBezTo>
                <a:cubicBezTo>
                  <a:pt x="2479158" y="432970"/>
                  <a:pt x="2483588" y="413920"/>
                  <a:pt x="2488018" y="394870"/>
                </a:cubicBezTo>
              </a:path>
            </a:pathLst>
          </a:custGeom>
          <a:noFill/>
          <a:ln w="28575">
            <a:gradFill>
              <a:gsLst>
                <a:gs pos="0">
                  <a:srgbClr val="FF660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88C13A-2BA0-D1D8-63E6-368BBC4CFDE7}"/>
              </a:ext>
            </a:extLst>
          </p:cNvPr>
          <p:cNvSpPr/>
          <p:nvPr/>
        </p:nvSpPr>
        <p:spPr>
          <a:xfrm>
            <a:off x="492602" y="1466087"/>
            <a:ext cx="4038125" cy="4044353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DBB86E2-DDB8-A93C-937F-C293646CE085}"/>
              </a:ext>
            </a:extLst>
          </p:cNvPr>
          <p:cNvGrpSpPr/>
          <p:nvPr/>
        </p:nvGrpSpPr>
        <p:grpSpPr>
          <a:xfrm>
            <a:off x="546570" y="1556475"/>
            <a:ext cx="744948" cy="3929630"/>
            <a:chOff x="546570" y="1556475"/>
            <a:chExt cx="744948" cy="392963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E93B452-B80C-73C2-42F9-9EC6E3E8E945}"/>
                </a:ext>
              </a:extLst>
            </p:cNvPr>
            <p:cNvSpPr txBox="1"/>
            <p:nvPr/>
          </p:nvSpPr>
          <p:spPr>
            <a:xfrm>
              <a:off x="546570" y="5116773"/>
              <a:ext cx="744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water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7AD5F3D-008D-DB20-B0A5-E8BA8D127BF8}"/>
                </a:ext>
              </a:extLst>
            </p:cNvPr>
            <p:cNvSpPr txBox="1"/>
            <p:nvPr/>
          </p:nvSpPr>
          <p:spPr>
            <a:xfrm>
              <a:off x="546570" y="1556475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air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0FFA3DB-95AF-EF06-1F6B-E8D5CE5FCB2C}"/>
              </a:ext>
            </a:extLst>
          </p:cNvPr>
          <p:cNvGrpSpPr/>
          <p:nvPr/>
        </p:nvGrpSpPr>
        <p:grpSpPr>
          <a:xfrm>
            <a:off x="4670592" y="1483010"/>
            <a:ext cx="230845" cy="427116"/>
            <a:chOff x="4670592" y="1483010"/>
            <a:chExt cx="230845" cy="427116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7104F756-7F5B-D232-0068-35583BBDFCB4}"/>
                </a:ext>
              </a:extLst>
            </p:cNvPr>
            <p:cNvCxnSpPr>
              <a:cxnSpLocks/>
            </p:cNvCxnSpPr>
            <p:nvPr/>
          </p:nvCxnSpPr>
          <p:spPr>
            <a:xfrm>
              <a:off x="4670592" y="1483010"/>
              <a:ext cx="0" cy="4271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D7A44ED6-754D-7260-ACF7-464060BB69F2}"/>
                    </a:ext>
                  </a:extLst>
                </p:cNvPr>
                <p:cNvSpPr txBox="1"/>
                <p:nvPr/>
              </p:nvSpPr>
              <p:spPr>
                <a:xfrm>
                  <a:off x="4709910" y="1488585"/>
                  <a:ext cx="1915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D7A44ED6-754D-7260-ACF7-464060BB69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9910" y="1488585"/>
                  <a:ext cx="191527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2258" t="-45652" r="-106452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B37A4AA-37A0-BBF3-631B-019CB849B43E}"/>
              </a:ext>
            </a:extLst>
          </p:cNvPr>
          <p:cNvGrpSpPr/>
          <p:nvPr/>
        </p:nvGrpSpPr>
        <p:grpSpPr>
          <a:xfrm>
            <a:off x="2278391" y="5955805"/>
            <a:ext cx="2023534" cy="749779"/>
            <a:chOff x="5320646" y="588218"/>
            <a:chExt cx="2023534" cy="7497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0623695-4EEC-294C-ACB2-20D074338CB2}"/>
                    </a:ext>
                  </a:extLst>
                </p:cNvPr>
                <p:cNvSpPr txBox="1"/>
                <p:nvPr/>
              </p:nvSpPr>
              <p:spPr>
                <a:xfrm>
                  <a:off x="5412481" y="588218"/>
                  <a:ext cx="18398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𝑎𝑖𝑟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𝑤𝑎𝑡𝑒𝑟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0623695-4EEC-294C-ACB2-20D074338C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2481" y="588218"/>
                  <a:ext cx="1839863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980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1DC603-08D9-E453-97D0-20F4D6E7EC43}"/>
                </a:ext>
              </a:extLst>
            </p:cNvPr>
            <p:cNvSpPr txBox="1"/>
            <p:nvPr/>
          </p:nvSpPr>
          <p:spPr>
            <a:xfrm>
              <a:off x="5452812" y="999443"/>
              <a:ext cx="1799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noProof="0" dirty="0"/>
                <a:t>Capillary pressure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93C33BA-B065-8AF8-D201-B6F37FF1FB92}"/>
                </a:ext>
              </a:extLst>
            </p:cNvPr>
            <p:cNvCxnSpPr/>
            <p:nvPr/>
          </p:nvCxnSpPr>
          <p:spPr>
            <a:xfrm>
              <a:off x="5320646" y="991575"/>
              <a:ext cx="2023534" cy="0"/>
            </a:xfrm>
            <a:prstGeom prst="line">
              <a:avLst/>
            </a:prstGeom>
            <a:ln w="127000">
              <a:gradFill>
                <a:gsLst>
                  <a:gs pos="0">
                    <a:srgbClr val="FFFF00"/>
                  </a:gs>
                  <a:gs pos="100000">
                    <a:srgbClr val="FF6600"/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07E4B53-2A96-7378-817D-16970377A10C}"/>
              </a:ext>
            </a:extLst>
          </p:cNvPr>
          <p:cNvGrpSpPr/>
          <p:nvPr/>
        </p:nvGrpSpPr>
        <p:grpSpPr>
          <a:xfrm>
            <a:off x="154039" y="3284942"/>
            <a:ext cx="4369468" cy="1055508"/>
            <a:chOff x="7086105" y="1744123"/>
            <a:chExt cx="2766358" cy="66825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A2185F1-A112-8ED2-E5B0-D4CCC172489F}"/>
                </a:ext>
              </a:extLst>
            </p:cNvPr>
            <p:cNvCxnSpPr/>
            <p:nvPr/>
          </p:nvCxnSpPr>
          <p:spPr>
            <a:xfrm>
              <a:off x="7300455" y="1744123"/>
              <a:ext cx="252360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019E716-F72F-F8EE-C066-18852E23F43F}"/>
                </a:ext>
              </a:extLst>
            </p:cNvPr>
            <p:cNvCxnSpPr/>
            <p:nvPr/>
          </p:nvCxnSpPr>
          <p:spPr>
            <a:xfrm>
              <a:off x="7328854" y="2407567"/>
              <a:ext cx="252360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F022EC6-54DE-A19E-26BF-AD90B2D6ADFC}"/>
                    </a:ext>
                  </a:extLst>
                </p:cNvPr>
                <p:cNvSpPr txBox="1"/>
                <p:nvPr/>
              </p:nvSpPr>
              <p:spPr>
                <a:xfrm>
                  <a:off x="7086105" y="1973499"/>
                  <a:ext cx="16854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F022EC6-54DE-A19E-26BF-AD90B2D6AD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6105" y="1973499"/>
                  <a:ext cx="168548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6818" r="-2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E90BE1B-73D9-98AD-6616-7105F2FB645E}"/>
                </a:ext>
              </a:extLst>
            </p:cNvPr>
            <p:cNvCxnSpPr>
              <a:cxnSpLocks/>
            </p:cNvCxnSpPr>
            <p:nvPr/>
          </p:nvCxnSpPr>
          <p:spPr>
            <a:xfrm>
              <a:off x="7100356" y="1761696"/>
              <a:ext cx="0" cy="650681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F7FEECA-39AA-6BD7-A037-331FAD264BE2}"/>
              </a:ext>
            </a:extLst>
          </p:cNvPr>
          <p:cNvGrpSpPr/>
          <p:nvPr/>
        </p:nvGrpSpPr>
        <p:grpSpPr>
          <a:xfrm>
            <a:off x="483756" y="5798774"/>
            <a:ext cx="1667945" cy="353501"/>
            <a:chOff x="4663005" y="5409905"/>
            <a:chExt cx="1667945" cy="35350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E3F3887-7FBC-4957-30B5-145002D545FF}"/>
                </a:ext>
              </a:extLst>
            </p:cNvPr>
            <p:cNvCxnSpPr>
              <a:cxnSpLocks/>
            </p:cNvCxnSpPr>
            <p:nvPr/>
          </p:nvCxnSpPr>
          <p:spPr>
            <a:xfrm>
              <a:off x="4663005" y="5409905"/>
              <a:ext cx="1667945" cy="0"/>
            </a:xfrm>
            <a:prstGeom prst="line">
              <a:avLst/>
            </a:prstGeom>
            <a:ln w="152400">
              <a:gradFill>
                <a:gsLst>
                  <a:gs pos="50000">
                    <a:schemeClr val="tx2">
                      <a:lumMod val="25000"/>
                      <a:lumOff val="7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tx2"/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82B111F-652E-8181-9BFA-D378C46B55A8}"/>
                </a:ext>
              </a:extLst>
            </p:cNvPr>
            <p:cNvSpPr txBox="1"/>
            <p:nvPr/>
          </p:nvSpPr>
          <p:spPr>
            <a:xfrm>
              <a:off x="4734268" y="5424852"/>
              <a:ext cx="15254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noProof="0" dirty="0"/>
                <a:t>Water pressure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9C18668-7161-629B-0321-8F18383B3051}"/>
                  </a:ext>
                </a:extLst>
              </p:cNvPr>
              <p:cNvSpPr txBox="1"/>
              <p:nvPr/>
            </p:nvSpPr>
            <p:spPr>
              <a:xfrm>
                <a:off x="3451276" y="3345631"/>
                <a:ext cx="3817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9C18668-7161-629B-0321-8F18383B3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276" y="3345631"/>
                <a:ext cx="381771" cy="276999"/>
              </a:xfrm>
              <a:prstGeom prst="rect">
                <a:avLst/>
              </a:prstGeom>
              <a:blipFill>
                <a:blip r:embed="rId7"/>
                <a:stretch>
                  <a:fillRect l="-14286" r="-317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172470F-A402-C015-A693-06359F9C463A}"/>
                  </a:ext>
                </a:extLst>
              </p:cNvPr>
              <p:cNvSpPr txBox="1"/>
              <p:nvPr/>
            </p:nvSpPr>
            <p:spPr>
              <a:xfrm>
                <a:off x="5811756" y="2059407"/>
                <a:ext cx="42334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Capillary pressure threshold distribution</a:t>
                </a: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172470F-A402-C015-A693-06359F9C4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756" y="2059407"/>
                <a:ext cx="4233467" cy="276999"/>
              </a:xfrm>
              <a:prstGeom prst="rect">
                <a:avLst/>
              </a:prstGeom>
              <a:blipFill>
                <a:blip r:embed="rId8"/>
                <a:stretch>
                  <a:fillRect l="-1439" t="-26667" r="-2590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:a16="http://schemas.microsoft.com/office/drawing/2014/main" id="{CB4E8AB9-C254-3DD9-4C2E-EEDC0C0E7567}"/>
              </a:ext>
            </a:extLst>
          </p:cNvPr>
          <p:cNvSpPr/>
          <p:nvPr/>
        </p:nvSpPr>
        <p:spPr>
          <a:xfrm>
            <a:off x="6214167" y="2638346"/>
            <a:ext cx="5933383" cy="66261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F409192C-D3FD-2971-7BBE-E88BCDF2B9BE}"/>
              </a:ext>
            </a:extLst>
          </p:cNvPr>
          <p:cNvGrpSpPr/>
          <p:nvPr/>
        </p:nvGrpSpPr>
        <p:grpSpPr>
          <a:xfrm>
            <a:off x="4094654" y="2929424"/>
            <a:ext cx="2907832" cy="2187349"/>
            <a:chOff x="4094654" y="2929424"/>
            <a:chExt cx="2907832" cy="2187349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639CE39-F76D-3C73-C98B-C2A584089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2137" t="51482" r="52516" b="17286"/>
            <a:stretch>
              <a:fillRect/>
            </a:stretch>
          </p:blipFill>
          <p:spPr>
            <a:xfrm>
              <a:off x="4718952" y="2929424"/>
              <a:ext cx="2283534" cy="2187349"/>
            </a:xfrm>
            <a:prstGeom prst="rect">
              <a:avLst/>
            </a:prstGeom>
          </p:spPr>
        </p:pic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7E53E072-EA13-A1FF-8B06-4BE844E31385}"/>
                </a:ext>
              </a:extLst>
            </p:cNvPr>
            <p:cNvSpPr/>
            <p:nvPr/>
          </p:nvSpPr>
          <p:spPr>
            <a:xfrm>
              <a:off x="4094654" y="4840933"/>
              <a:ext cx="179230" cy="18452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2478909-1CE0-918D-A853-EE43DE809896}"/>
                </a:ext>
              </a:extLst>
            </p:cNvPr>
            <p:cNvSpPr/>
            <p:nvPr/>
          </p:nvSpPr>
          <p:spPr>
            <a:xfrm>
              <a:off x="4283312" y="4527703"/>
              <a:ext cx="454296" cy="427117"/>
            </a:xfrm>
            <a:custGeom>
              <a:avLst/>
              <a:gdLst>
                <a:gd name="connsiteX0" fmla="*/ 0 w 901700"/>
                <a:gd name="connsiteY0" fmla="*/ 692150 h 692150"/>
                <a:gd name="connsiteX1" fmla="*/ 476250 w 901700"/>
                <a:gd name="connsiteY1" fmla="*/ 584200 h 692150"/>
                <a:gd name="connsiteX2" fmla="*/ 609600 w 901700"/>
                <a:gd name="connsiteY2" fmla="*/ 165100 h 692150"/>
                <a:gd name="connsiteX3" fmla="*/ 901700 w 901700"/>
                <a:gd name="connsiteY3" fmla="*/ 0 h 69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1700" h="692150">
                  <a:moveTo>
                    <a:pt x="0" y="692150"/>
                  </a:moveTo>
                  <a:cubicBezTo>
                    <a:pt x="187325" y="682096"/>
                    <a:pt x="374650" y="672042"/>
                    <a:pt x="476250" y="584200"/>
                  </a:cubicBezTo>
                  <a:cubicBezTo>
                    <a:pt x="577850" y="496358"/>
                    <a:pt x="538692" y="262467"/>
                    <a:pt x="609600" y="165100"/>
                  </a:cubicBezTo>
                  <a:cubicBezTo>
                    <a:pt x="680508" y="67733"/>
                    <a:pt x="791104" y="33866"/>
                    <a:pt x="901700" y="0"/>
                  </a:cubicBez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E13B5B2-B9C6-DF64-B098-EB036AD571F5}"/>
              </a:ext>
            </a:extLst>
          </p:cNvPr>
          <p:cNvGrpSpPr/>
          <p:nvPr/>
        </p:nvGrpSpPr>
        <p:grpSpPr>
          <a:xfrm>
            <a:off x="4807860" y="3405471"/>
            <a:ext cx="2179505" cy="1364049"/>
            <a:chOff x="7338836" y="3677461"/>
            <a:chExt cx="2179505" cy="1364049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32CBDE8F-AE3F-0763-5F8D-434553E21046}"/>
                </a:ext>
              </a:extLst>
            </p:cNvPr>
            <p:cNvCxnSpPr>
              <a:cxnSpLocks/>
            </p:cNvCxnSpPr>
            <p:nvPr/>
          </p:nvCxnSpPr>
          <p:spPr>
            <a:xfrm>
              <a:off x="8003074" y="3677461"/>
              <a:ext cx="181552" cy="36186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390FA9C-6D6F-B83F-F0AB-4E5EC0600E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6524" y="3942524"/>
              <a:ext cx="62901" cy="202503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7CC8287C-34CF-9D59-6235-F3A46780CBB0}"/>
                </a:ext>
              </a:extLst>
            </p:cNvPr>
            <p:cNvCxnSpPr>
              <a:cxnSpLocks/>
            </p:cNvCxnSpPr>
            <p:nvPr/>
          </p:nvCxnSpPr>
          <p:spPr>
            <a:xfrm>
              <a:off x="8394110" y="3907611"/>
              <a:ext cx="148325" cy="275820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5E8E30E-033B-2E4A-BB3A-11E555C2AA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05757" y="3907611"/>
              <a:ext cx="204059" cy="300260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391F923B-8B1A-3423-6D4A-770EB6D10B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72636" y="4207871"/>
              <a:ext cx="254897" cy="101088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83FAB8A9-31F6-D1AF-3016-C93DD8C549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00084" y="4308958"/>
              <a:ext cx="206271" cy="265347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74239DA1-2E51-31F6-3AEC-5B112FBA19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35237" y="4043775"/>
              <a:ext cx="183104" cy="65053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33AE10C0-74E8-266C-414A-FCCA4C8CA7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88544" y="4382442"/>
              <a:ext cx="184354" cy="55722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E3ACEA35-DBB5-A16A-BE70-F3489974FC06}"/>
                </a:ext>
              </a:extLst>
            </p:cNvPr>
            <p:cNvCxnSpPr>
              <a:cxnSpLocks/>
            </p:cNvCxnSpPr>
            <p:nvPr/>
          </p:nvCxnSpPr>
          <p:spPr>
            <a:xfrm>
              <a:off x="9263048" y="4286275"/>
              <a:ext cx="85997" cy="124027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6ABD5963-38C4-F283-D130-99118AEEDD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8418" y="4145027"/>
              <a:ext cx="33670" cy="205758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5EF65BD7-E2C2-5D58-FD6F-029DEDF03F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19097" y="3837783"/>
              <a:ext cx="28024" cy="307243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1D286501-48D6-BDBD-3363-151F79710B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23533" y="4361292"/>
              <a:ext cx="39038" cy="275873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EF058D40-390B-0EBE-E929-E4FB584B89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6401" y="3837782"/>
              <a:ext cx="201487" cy="120372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F343474-947D-F4BB-FC4F-ED61F3E180AF}"/>
                </a:ext>
              </a:extLst>
            </p:cNvPr>
            <p:cNvCxnSpPr>
              <a:cxnSpLocks/>
            </p:cNvCxnSpPr>
            <p:nvPr/>
          </p:nvCxnSpPr>
          <p:spPr>
            <a:xfrm>
              <a:off x="7938481" y="4151323"/>
              <a:ext cx="134417" cy="93367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2D2AFD98-4C33-0C21-F465-F47542FF745B}"/>
                </a:ext>
              </a:extLst>
            </p:cNvPr>
            <p:cNvCxnSpPr>
              <a:cxnSpLocks/>
            </p:cNvCxnSpPr>
            <p:nvPr/>
          </p:nvCxnSpPr>
          <p:spPr>
            <a:xfrm>
              <a:off x="7543009" y="4183431"/>
              <a:ext cx="134424" cy="199011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1F433C3B-E290-30D3-D3B7-BFDD443C8424}"/>
                </a:ext>
              </a:extLst>
            </p:cNvPr>
            <p:cNvCxnSpPr>
              <a:cxnSpLocks/>
            </p:cNvCxnSpPr>
            <p:nvPr/>
          </p:nvCxnSpPr>
          <p:spPr>
            <a:xfrm>
              <a:off x="7781788" y="4183431"/>
              <a:ext cx="0" cy="177861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C3C0E1AD-4C22-9928-6406-A6A02B21F908}"/>
                </a:ext>
              </a:extLst>
            </p:cNvPr>
            <p:cNvCxnSpPr>
              <a:cxnSpLocks/>
            </p:cNvCxnSpPr>
            <p:nvPr/>
          </p:nvCxnSpPr>
          <p:spPr>
            <a:xfrm>
              <a:off x="7822314" y="3767955"/>
              <a:ext cx="0" cy="127554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5D54FED-4835-D334-2FAB-5F34191C3002}"/>
                </a:ext>
              </a:extLst>
            </p:cNvPr>
            <p:cNvCxnSpPr>
              <a:cxnSpLocks/>
            </p:cNvCxnSpPr>
            <p:nvPr/>
          </p:nvCxnSpPr>
          <p:spPr>
            <a:xfrm>
              <a:off x="7538575" y="4028320"/>
              <a:ext cx="127554" cy="0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D8569D89-50A8-C0DB-490B-BD651660C158}"/>
                </a:ext>
              </a:extLst>
            </p:cNvPr>
            <p:cNvCxnSpPr>
              <a:cxnSpLocks/>
            </p:cNvCxnSpPr>
            <p:nvPr/>
          </p:nvCxnSpPr>
          <p:spPr>
            <a:xfrm>
              <a:off x="7586175" y="3767955"/>
              <a:ext cx="91259" cy="127076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BF0091B7-6FF6-E9F5-1D95-7FCDEB321EAA}"/>
                </a:ext>
              </a:extLst>
            </p:cNvPr>
            <p:cNvCxnSpPr>
              <a:cxnSpLocks/>
            </p:cNvCxnSpPr>
            <p:nvPr/>
          </p:nvCxnSpPr>
          <p:spPr>
            <a:xfrm>
              <a:off x="7338836" y="4623896"/>
              <a:ext cx="0" cy="130509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156C4631-5E30-6704-F9EE-779199EB5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5768" y="4637165"/>
              <a:ext cx="184072" cy="157069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6F399F82-D020-EF37-2085-1603D19FB53A}"/>
                </a:ext>
              </a:extLst>
            </p:cNvPr>
            <p:cNvCxnSpPr>
              <a:cxnSpLocks/>
            </p:cNvCxnSpPr>
            <p:nvPr/>
          </p:nvCxnSpPr>
          <p:spPr>
            <a:xfrm>
              <a:off x="7527958" y="4506489"/>
              <a:ext cx="127554" cy="42518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92DE8AC4-93B7-665D-5E9C-47D4CF6A5DFC}"/>
                </a:ext>
              </a:extLst>
            </p:cNvPr>
            <p:cNvCxnSpPr>
              <a:cxnSpLocks/>
            </p:cNvCxnSpPr>
            <p:nvPr/>
          </p:nvCxnSpPr>
          <p:spPr>
            <a:xfrm>
              <a:off x="7442087" y="4912680"/>
              <a:ext cx="134417" cy="93367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99986314-35C7-2BC1-BAAC-EF3BD900C1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3436" y="4670843"/>
              <a:ext cx="28024" cy="307243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AB18BA20-AF7C-E1C7-0FD4-ADBC427108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43420" y="4493974"/>
              <a:ext cx="96212" cy="159280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4088BE22-9B82-576A-7DD8-54290B19E829}"/>
                </a:ext>
              </a:extLst>
            </p:cNvPr>
            <p:cNvCxnSpPr>
              <a:cxnSpLocks/>
            </p:cNvCxnSpPr>
            <p:nvPr/>
          </p:nvCxnSpPr>
          <p:spPr>
            <a:xfrm>
              <a:off x="7850438" y="4646633"/>
              <a:ext cx="85036" cy="85036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02C141E8-B930-3929-3991-DAFF4FF20385}"/>
                </a:ext>
              </a:extLst>
            </p:cNvPr>
            <p:cNvCxnSpPr>
              <a:cxnSpLocks/>
            </p:cNvCxnSpPr>
            <p:nvPr/>
          </p:nvCxnSpPr>
          <p:spPr>
            <a:xfrm>
              <a:off x="8149503" y="4894143"/>
              <a:ext cx="134417" cy="93367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F0BED588-F325-571B-09B5-12F5CEFAD4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7482" y="4751716"/>
              <a:ext cx="127554" cy="42518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ADCECBC7-9E97-A6CF-BE4E-A35F6D94E7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43009" y="3746696"/>
              <a:ext cx="127554" cy="0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6C9784FF-FF1F-BEF4-ED2D-23375900EB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82202" y="3729319"/>
              <a:ext cx="127554" cy="42518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2F55C35D-0298-3F7F-3756-CBD6A4DD7A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2571" y="3699320"/>
              <a:ext cx="127554" cy="42518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432B4C68-435C-089F-2F75-2DA788453E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15455" y="4351848"/>
              <a:ext cx="127554" cy="0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CB8105A8-BBCC-7376-3E27-F69B863471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85527" y="4689151"/>
              <a:ext cx="148813" cy="0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62D48B3F-A34B-D0C3-491F-0BF957A028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16148" y="4714042"/>
              <a:ext cx="127554" cy="42518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AE03202D-3A0C-DCEE-B941-42B7BB935E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5455" y="4467297"/>
              <a:ext cx="0" cy="85036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74925DA4-BEF7-569B-89EF-26C093F7F9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74065" y="4446060"/>
              <a:ext cx="85036" cy="127554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F3BE977D-1EB3-E22E-6711-ECC5A025A3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5723" y="4463971"/>
              <a:ext cx="85036" cy="127554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F38E1416-6974-7659-F72B-3A73A49C92AE}"/>
                </a:ext>
              </a:extLst>
            </p:cNvPr>
            <p:cNvCxnSpPr>
              <a:cxnSpLocks/>
            </p:cNvCxnSpPr>
            <p:nvPr/>
          </p:nvCxnSpPr>
          <p:spPr>
            <a:xfrm>
              <a:off x="9106355" y="3958154"/>
              <a:ext cx="17178" cy="70166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BA5C7627-CA1B-A394-C4AF-1C12418846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63356" y="3815602"/>
              <a:ext cx="104282" cy="213815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54549510-6DCD-33D5-9FD7-B1D78FD828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59933" y="4824464"/>
              <a:ext cx="112877" cy="139373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BCEDA5F1-DF6E-5773-80C2-CB9AC180E1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8457" y="4859956"/>
              <a:ext cx="0" cy="127554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7A330DE2-5982-6CB1-EC92-45E6EA5603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44689" y="4912680"/>
              <a:ext cx="99013" cy="101543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A188D978-2B2F-D1A8-DBF3-7B2FD728AB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12430" y="4894143"/>
              <a:ext cx="76114" cy="109772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B95F6463-B254-EDB7-29EE-93A4478CDF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43726" y="4933510"/>
              <a:ext cx="36000" cy="108000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71CF6225-7D06-3BDC-E97F-54D2744AD2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9677" y="4603102"/>
              <a:ext cx="65820" cy="104600"/>
            </a:xfrm>
            <a:prstGeom prst="straightConnector1">
              <a:avLst/>
            </a:prstGeom>
            <a:ln w="12700">
              <a:solidFill>
                <a:srgbClr val="00FF99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B03E591E-1B2C-4519-FF44-190AFFB4CEEB}"/>
              </a:ext>
            </a:extLst>
          </p:cNvPr>
          <p:cNvSpPr/>
          <p:nvPr/>
        </p:nvSpPr>
        <p:spPr>
          <a:xfrm>
            <a:off x="220977" y="5694898"/>
            <a:ext cx="4206483" cy="108411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0EC16588-787C-35AA-B55A-1BA2F5AB84C3}"/>
                  </a:ext>
                </a:extLst>
              </p:cNvPr>
              <p:cNvSpPr txBox="1"/>
              <p:nvPr/>
            </p:nvSpPr>
            <p:spPr>
              <a:xfrm>
                <a:off x="9985375" y="2013240"/>
                <a:ext cx="16541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0EC16588-787C-35AA-B55A-1BA2F5AB8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5375" y="2013240"/>
                <a:ext cx="1654175" cy="369332"/>
              </a:xfrm>
              <a:prstGeom prst="rect">
                <a:avLst/>
              </a:prstGeom>
              <a:blipFill>
                <a:blip r:embed="rId10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TextBox 117">
            <a:extLst>
              <a:ext uri="{FF2B5EF4-FFF2-40B4-BE49-F238E27FC236}">
                <a16:creationId xmlns:a16="http://schemas.microsoft.com/office/drawing/2014/main" id="{7E65CEBB-54CC-B1DE-1255-74A16442B87E}"/>
              </a:ext>
            </a:extLst>
          </p:cNvPr>
          <p:cNvSpPr txBox="1"/>
          <p:nvPr/>
        </p:nvSpPr>
        <p:spPr>
          <a:xfrm>
            <a:off x="2567193" y="462211"/>
            <a:ext cx="2900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noProof="0" dirty="0"/>
              <a:t>How to predict the finite width?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6ECED751-59ED-7C22-3B7B-C96D94BB8918}"/>
                  </a:ext>
                </a:extLst>
              </p:cNvPr>
              <p:cNvSpPr txBox="1"/>
              <p:nvPr/>
            </p:nvSpPr>
            <p:spPr>
              <a:xfrm>
                <a:off x="5420463" y="1655618"/>
                <a:ext cx="53901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dirty="0"/>
                  <a:t> Porous medium structure and interface interactions</a:t>
                </a: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6ECED751-59ED-7C22-3B7B-C96D94BB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463" y="1655618"/>
                <a:ext cx="5390130" cy="276999"/>
              </a:xfrm>
              <a:prstGeom prst="rect">
                <a:avLst/>
              </a:prstGeom>
              <a:blipFill>
                <a:blip r:embed="rId11"/>
                <a:stretch>
                  <a:fillRect l="-1471" t="-26667" r="-1923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9" name="Group 178">
            <a:extLst>
              <a:ext uri="{FF2B5EF4-FFF2-40B4-BE49-F238E27FC236}">
                <a16:creationId xmlns:a16="http://schemas.microsoft.com/office/drawing/2014/main" id="{CFBCDA32-D19B-4278-3A83-BB238D00ECAC}"/>
              </a:ext>
            </a:extLst>
          </p:cNvPr>
          <p:cNvGrpSpPr/>
          <p:nvPr/>
        </p:nvGrpSpPr>
        <p:grpSpPr>
          <a:xfrm>
            <a:off x="8129033" y="2530346"/>
            <a:ext cx="3183873" cy="2019333"/>
            <a:chOff x="8129033" y="2530346"/>
            <a:chExt cx="3183873" cy="2019333"/>
          </a:xfrm>
        </p:grpSpPr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F2A975C-9672-7371-85D6-D082C95F4DDD}"/>
                </a:ext>
              </a:extLst>
            </p:cNvPr>
            <p:cNvSpPr/>
            <p:nvPr/>
          </p:nvSpPr>
          <p:spPr>
            <a:xfrm>
              <a:off x="8488644" y="2812986"/>
              <a:ext cx="2407640" cy="1428916"/>
            </a:xfrm>
            <a:custGeom>
              <a:avLst/>
              <a:gdLst>
                <a:gd name="connsiteX0" fmla="*/ 0 w 2407640"/>
                <a:gd name="connsiteY0" fmla="*/ 1403749 h 1428916"/>
                <a:gd name="connsiteX1" fmla="*/ 494950 w 2407640"/>
                <a:gd name="connsiteY1" fmla="*/ 36343 h 1428916"/>
                <a:gd name="connsiteX2" fmla="*/ 1233182 w 2407640"/>
                <a:gd name="connsiteY2" fmla="*/ 413848 h 1428916"/>
                <a:gd name="connsiteX3" fmla="*/ 1921079 w 2407640"/>
                <a:gd name="connsiteY3" fmla="*/ 623573 h 1428916"/>
                <a:gd name="connsiteX4" fmla="*/ 2407640 w 2407640"/>
                <a:gd name="connsiteY4" fmla="*/ 1428916 h 142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7640" h="1428916">
                  <a:moveTo>
                    <a:pt x="0" y="1403749"/>
                  </a:moveTo>
                  <a:cubicBezTo>
                    <a:pt x="144710" y="802537"/>
                    <a:pt x="289420" y="201326"/>
                    <a:pt x="494950" y="36343"/>
                  </a:cubicBezTo>
                  <a:cubicBezTo>
                    <a:pt x="700480" y="-128640"/>
                    <a:pt x="995494" y="315976"/>
                    <a:pt x="1233182" y="413848"/>
                  </a:cubicBezTo>
                  <a:cubicBezTo>
                    <a:pt x="1470870" y="511720"/>
                    <a:pt x="1725336" y="454395"/>
                    <a:pt x="1921079" y="623573"/>
                  </a:cubicBezTo>
                  <a:cubicBezTo>
                    <a:pt x="2116822" y="792751"/>
                    <a:pt x="2262231" y="1110833"/>
                    <a:pt x="2407640" y="142891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43C3150C-F719-5B88-94EC-23E0CA9F3654}"/>
                </a:ext>
              </a:extLst>
            </p:cNvPr>
            <p:cNvGrpSpPr/>
            <p:nvPr/>
          </p:nvGrpSpPr>
          <p:grpSpPr>
            <a:xfrm>
              <a:off x="8129033" y="2530346"/>
              <a:ext cx="3183873" cy="2019333"/>
              <a:chOff x="6177040" y="245320"/>
              <a:chExt cx="3183873" cy="201933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4" name="TextBox 173">
                    <a:extLst>
                      <a:ext uri="{FF2B5EF4-FFF2-40B4-BE49-F238E27FC236}">
                        <a16:creationId xmlns:a16="http://schemas.microsoft.com/office/drawing/2014/main" id="{683F603C-13F6-0453-8BC0-6C6A84E4808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6041362" y="518203"/>
                    <a:ext cx="4868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74" name="TextBox 173">
                    <a:extLst>
                      <a:ext uri="{FF2B5EF4-FFF2-40B4-BE49-F238E27FC236}">
                        <a16:creationId xmlns:a16="http://schemas.microsoft.com/office/drawing/2014/main" id="{683F603C-13F6-0453-8BC0-6C6A84E480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6041362" y="518203"/>
                    <a:ext cx="486800" cy="215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14286" b="-759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5" name="TextBox 174">
                    <a:extLst>
                      <a:ext uri="{FF2B5EF4-FFF2-40B4-BE49-F238E27FC236}">
                        <a16:creationId xmlns:a16="http://schemas.microsoft.com/office/drawing/2014/main" id="{C8FD5B7B-BDB1-B795-CF05-94B5BA169D4A}"/>
                      </a:ext>
                    </a:extLst>
                  </p:cNvPr>
                  <p:cNvSpPr txBox="1"/>
                  <p:nvPr/>
                </p:nvSpPr>
                <p:spPr>
                  <a:xfrm>
                    <a:off x="8974298" y="1956876"/>
                    <a:ext cx="367019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75" name="TextBox 174">
                    <a:extLst>
                      <a:ext uri="{FF2B5EF4-FFF2-40B4-BE49-F238E27FC236}">
                        <a16:creationId xmlns:a16="http://schemas.microsoft.com/office/drawing/2014/main" id="{C8FD5B7B-BDB1-B795-CF05-94B5BA169D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74298" y="1956876"/>
                    <a:ext cx="367019" cy="30777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51B46ED7-5D2E-E50B-D26B-7E3A942F319E}"/>
                  </a:ext>
                </a:extLst>
              </p:cNvPr>
              <p:cNvGrpSpPr/>
              <p:nvPr/>
            </p:nvGrpSpPr>
            <p:grpSpPr>
              <a:xfrm>
                <a:off x="6317071" y="245320"/>
                <a:ext cx="3043842" cy="1833643"/>
                <a:chOff x="6132513" y="1367406"/>
                <a:chExt cx="3043842" cy="1833643"/>
              </a:xfrm>
            </p:grpSpPr>
            <p:cxnSp>
              <p:nvCxnSpPr>
                <p:cNvPr id="177" name="Straight Arrow Connector 176">
                  <a:extLst>
                    <a:ext uri="{FF2B5EF4-FFF2-40B4-BE49-F238E27FC236}">
                      <a16:creationId xmlns:a16="http://schemas.microsoft.com/office/drawing/2014/main" id="{50732AB7-E700-0A55-3C51-A911BB322F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9126" y="1367406"/>
                  <a:ext cx="0" cy="1833643"/>
                </a:xfrm>
                <a:prstGeom prst="straightConnector1">
                  <a:avLst/>
                </a:prstGeom>
                <a:ln w="28575">
                  <a:headEnd type="none" w="med" len="med"/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Arrow Connector 177">
                  <a:extLst>
                    <a:ext uri="{FF2B5EF4-FFF2-40B4-BE49-F238E27FC236}">
                      <a16:creationId xmlns:a16="http://schemas.microsoft.com/office/drawing/2014/main" id="{ABD06776-3F97-0C2F-0540-C09DEA613B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32513" y="3066293"/>
                  <a:ext cx="3043842" cy="0"/>
                </a:xfrm>
                <a:prstGeom prst="straightConnector1">
                  <a:avLst/>
                </a:prstGeom>
                <a:ln w="28575">
                  <a:headEnd type="none" w="med" len="med"/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80" name="Freeform: Shape 179">
            <a:extLst>
              <a:ext uri="{FF2B5EF4-FFF2-40B4-BE49-F238E27FC236}">
                <a16:creationId xmlns:a16="http://schemas.microsoft.com/office/drawing/2014/main" id="{74B9D032-E8D4-073B-9135-B08EEB72B691}"/>
              </a:ext>
            </a:extLst>
          </p:cNvPr>
          <p:cNvSpPr/>
          <p:nvPr/>
        </p:nvSpPr>
        <p:spPr>
          <a:xfrm>
            <a:off x="5816009" y="3083442"/>
            <a:ext cx="2317898" cy="419986"/>
          </a:xfrm>
          <a:custGeom>
            <a:avLst/>
            <a:gdLst>
              <a:gd name="connsiteX0" fmla="*/ 0 w 2317898"/>
              <a:gd name="connsiteY0" fmla="*/ 419986 h 419986"/>
              <a:gd name="connsiteX1" fmla="*/ 547577 w 2317898"/>
              <a:gd name="connsiteY1" fmla="*/ 58479 h 419986"/>
              <a:gd name="connsiteX2" fmla="*/ 1913861 w 2317898"/>
              <a:gd name="connsiteY2" fmla="*/ 106325 h 419986"/>
              <a:gd name="connsiteX3" fmla="*/ 2317898 w 2317898"/>
              <a:gd name="connsiteY3" fmla="*/ 0 h 41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898" h="419986">
                <a:moveTo>
                  <a:pt x="0" y="419986"/>
                </a:moveTo>
                <a:cubicBezTo>
                  <a:pt x="114300" y="265371"/>
                  <a:pt x="228600" y="110756"/>
                  <a:pt x="547577" y="58479"/>
                </a:cubicBezTo>
                <a:cubicBezTo>
                  <a:pt x="866554" y="6202"/>
                  <a:pt x="1618808" y="116071"/>
                  <a:pt x="1913861" y="106325"/>
                </a:cubicBezTo>
                <a:cubicBezTo>
                  <a:pt x="2208915" y="96578"/>
                  <a:pt x="2263406" y="48289"/>
                  <a:pt x="2317898" y="0"/>
                </a:cubicBezTo>
              </a:path>
            </a:pathLst>
          </a:custGeom>
          <a:noFill/>
          <a:ln>
            <a:solidFill>
              <a:srgbClr val="00FF99"/>
            </a:solidFill>
            <a:headEnd type="none" w="med" len="med"/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247FAB0D-A22A-76FB-48E5-4A8C932F4B6D}"/>
                  </a:ext>
                </a:extLst>
              </p:cNvPr>
              <p:cNvSpPr txBox="1"/>
              <p:nvPr/>
            </p:nvSpPr>
            <p:spPr>
              <a:xfrm>
                <a:off x="5391547" y="1276168"/>
                <a:ext cx="15330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1)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  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247FAB0D-A22A-76FB-48E5-4A8C932F4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547" y="1276168"/>
                <a:ext cx="1533047" cy="276999"/>
              </a:xfrm>
              <a:prstGeom prst="rect">
                <a:avLst/>
              </a:prstGeom>
              <a:blipFill>
                <a:blip r:embed="rId14"/>
                <a:stretch>
                  <a:fillRect l="-3175"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Rectangle 181">
            <a:extLst>
              <a:ext uri="{FF2B5EF4-FFF2-40B4-BE49-F238E27FC236}">
                <a16:creationId xmlns:a16="http://schemas.microsoft.com/office/drawing/2014/main" id="{1D0B7EA2-30BD-967E-5A70-C8E7AB06CA7F}"/>
              </a:ext>
            </a:extLst>
          </p:cNvPr>
          <p:cNvSpPr/>
          <p:nvPr/>
        </p:nvSpPr>
        <p:spPr>
          <a:xfrm>
            <a:off x="5319036" y="546403"/>
            <a:ext cx="1840165" cy="110921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14" grpId="0"/>
      <p:bldP spid="1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591BD-7CD1-1272-A076-F3F4E0BB2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6AD2E64-89A6-9028-4679-4F34D6809DC7}"/>
              </a:ext>
            </a:extLst>
          </p:cNvPr>
          <p:cNvGrpSpPr/>
          <p:nvPr/>
        </p:nvGrpSpPr>
        <p:grpSpPr>
          <a:xfrm>
            <a:off x="490354" y="1446027"/>
            <a:ext cx="4075758" cy="4099048"/>
            <a:chOff x="490354" y="1446027"/>
            <a:chExt cx="4075758" cy="409904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1B72DFC-4625-0E44-F0F9-76A6EE159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354" y="1446027"/>
              <a:ext cx="4075758" cy="409904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04C48AB-914D-5ACE-0022-80EBE2F40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197" y="4631858"/>
              <a:ext cx="787205" cy="787205"/>
            </a:xfrm>
            <a:prstGeom prst="rect">
              <a:avLst/>
            </a:prstGeom>
          </p:spPr>
        </p:pic>
      </p:grp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B77DE34-5674-0485-640D-779CA9D3E3F4}"/>
              </a:ext>
            </a:extLst>
          </p:cNvPr>
          <p:cNvSpPr/>
          <p:nvPr/>
        </p:nvSpPr>
        <p:spPr>
          <a:xfrm>
            <a:off x="486764" y="3312699"/>
            <a:ext cx="4053391" cy="2187349"/>
          </a:xfrm>
          <a:custGeom>
            <a:avLst/>
            <a:gdLst>
              <a:gd name="connsiteX0" fmla="*/ 13654 w 4053391"/>
              <a:gd name="connsiteY0" fmla="*/ 2187349 h 2187349"/>
              <a:gd name="connsiteX1" fmla="*/ 6 w 4053391"/>
              <a:gd name="connsiteY1" fmla="*/ 877164 h 2187349"/>
              <a:gd name="connsiteX2" fmla="*/ 13654 w 4053391"/>
              <a:gd name="connsiteY2" fmla="*/ 558716 h 2187349"/>
              <a:gd name="connsiteX3" fmla="*/ 86442 w 4053391"/>
              <a:gd name="connsiteY3" fmla="*/ 567814 h 2187349"/>
              <a:gd name="connsiteX4" fmla="*/ 195624 w 4053391"/>
              <a:gd name="connsiteY4" fmla="*/ 590561 h 2187349"/>
              <a:gd name="connsiteX5" fmla="*/ 232018 w 4053391"/>
              <a:gd name="connsiteY5" fmla="*/ 595110 h 2187349"/>
              <a:gd name="connsiteX6" fmla="*/ 232018 w 4053391"/>
              <a:gd name="connsiteY6" fmla="*/ 517773 h 2187349"/>
              <a:gd name="connsiteX7" fmla="*/ 181976 w 4053391"/>
              <a:gd name="connsiteY7" fmla="*/ 440435 h 2187349"/>
              <a:gd name="connsiteX8" fmla="*/ 159230 w 4053391"/>
              <a:gd name="connsiteY8" fmla="*/ 358549 h 2187349"/>
              <a:gd name="connsiteX9" fmla="*/ 181976 w 4053391"/>
              <a:gd name="connsiteY9" fmla="*/ 317605 h 2187349"/>
              <a:gd name="connsiteX10" fmla="*/ 232018 w 4053391"/>
              <a:gd name="connsiteY10" fmla="*/ 303958 h 2187349"/>
              <a:gd name="connsiteX11" fmla="*/ 254764 w 4053391"/>
              <a:gd name="connsiteY11" fmla="*/ 240268 h 2187349"/>
              <a:gd name="connsiteX12" fmla="*/ 250215 w 4053391"/>
              <a:gd name="connsiteY12" fmla="*/ 117438 h 2187349"/>
              <a:gd name="connsiteX13" fmla="*/ 250215 w 4053391"/>
              <a:gd name="connsiteY13" fmla="*/ 21904 h 2187349"/>
              <a:gd name="connsiteX14" fmla="*/ 263863 w 4053391"/>
              <a:gd name="connsiteY14" fmla="*/ 8256 h 2187349"/>
              <a:gd name="connsiteX15" fmla="*/ 323003 w 4053391"/>
              <a:gd name="connsiteY15" fmla="*/ 126537 h 2187349"/>
              <a:gd name="connsiteX16" fmla="*/ 418537 w 4053391"/>
              <a:gd name="connsiteY16" fmla="*/ 285761 h 2187349"/>
              <a:gd name="connsiteX17" fmla="*/ 500424 w 4053391"/>
              <a:gd name="connsiteY17" fmla="*/ 394943 h 2187349"/>
              <a:gd name="connsiteX18" fmla="*/ 536818 w 4053391"/>
              <a:gd name="connsiteY18" fmla="*/ 435886 h 2187349"/>
              <a:gd name="connsiteX19" fmla="*/ 582311 w 4053391"/>
              <a:gd name="connsiteY19" fmla="*/ 422238 h 2187349"/>
              <a:gd name="connsiteX20" fmla="*/ 586860 w 4053391"/>
              <a:gd name="connsiteY20" fmla="*/ 485928 h 2187349"/>
              <a:gd name="connsiteX21" fmla="*/ 545917 w 4053391"/>
              <a:gd name="connsiteY21" fmla="*/ 617856 h 2187349"/>
              <a:gd name="connsiteX22" fmla="*/ 523170 w 4053391"/>
              <a:gd name="connsiteY22" fmla="*/ 658800 h 2187349"/>
              <a:gd name="connsiteX23" fmla="*/ 568663 w 4053391"/>
              <a:gd name="connsiteY23" fmla="*/ 704292 h 2187349"/>
              <a:gd name="connsiteX24" fmla="*/ 659648 w 4053391"/>
              <a:gd name="connsiteY24" fmla="*/ 708841 h 2187349"/>
              <a:gd name="connsiteX25" fmla="*/ 727887 w 4053391"/>
              <a:gd name="connsiteY25" fmla="*/ 695194 h 2187349"/>
              <a:gd name="connsiteX26" fmla="*/ 777929 w 4053391"/>
              <a:gd name="connsiteY26" fmla="*/ 649701 h 2187349"/>
              <a:gd name="connsiteX27" fmla="*/ 850717 w 4053391"/>
              <a:gd name="connsiteY27" fmla="*/ 631504 h 2187349"/>
              <a:gd name="connsiteX28" fmla="*/ 918955 w 4053391"/>
              <a:gd name="connsiteY28" fmla="*/ 617856 h 2187349"/>
              <a:gd name="connsiteX29" fmla="*/ 1019039 w 4053391"/>
              <a:gd name="connsiteY29" fmla="*/ 608758 h 2187349"/>
              <a:gd name="connsiteX30" fmla="*/ 1064532 w 4053391"/>
              <a:gd name="connsiteY30" fmla="*/ 535970 h 2187349"/>
              <a:gd name="connsiteX31" fmla="*/ 1132770 w 4053391"/>
              <a:gd name="connsiteY31" fmla="*/ 449534 h 2187349"/>
              <a:gd name="connsiteX32" fmla="*/ 1164615 w 4053391"/>
              <a:gd name="connsiteY32" fmla="*/ 408591 h 2187349"/>
              <a:gd name="connsiteX33" fmla="*/ 1228305 w 4053391"/>
              <a:gd name="connsiteY33" fmla="*/ 413140 h 2187349"/>
              <a:gd name="connsiteX34" fmla="*/ 1273797 w 4053391"/>
              <a:gd name="connsiteY34" fmla="*/ 440435 h 2187349"/>
              <a:gd name="connsiteX35" fmla="*/ 1291994 w 4053391"/>
              <a:gd name="connsiteY35" fmla="*/ 426788 h 2187349"/>
              <a:gd name="connsiteX36" fmla="*/ 1278346 w 4053391"/>
              <a:gd name="connsiteY36" fmla="*/ 376746 h 2187349"/>
              <a:gd name="connsiteX37" fmla="*/ 1232854 w 4053391"/>
              <a:gd name="connsiteY37" fmla="*/ 281211 h 2187349"/>
              <a:gd name="connsiteX38" fmla="*/ 1169164 w 4053391"/>
              <a:gd name="connsiteY38" fmla="*/ 235719 h 2187349"/>
              <a:gd name="connsiteX39" fmla="*/ 1064532 w 4053391"/>
              <a:gd name="connsiteY39" fmla="*/ 199325 h 2187349"/>
              <a:gd name="connsiteX40" fmla="*/ 1000842 w 4053391"/>
              <a:gd name="connsiteY40" fmla="*/ 158382 h 2187349"/>
              <a:gd name="connsiteX41" fmla="*/ 973546 w 4053391"/>
              <a:gd name="connsiteY41" fmla="*/ 117438 h 2187349"/>
              <a:gd name="connsiteX42" fmla="*/ 1000842 w 4053391"/>
              <a:gd name="connsiteY42" fmla="*/ 81044 h 2187349"/>
              <a:gd name="connsiteX43" fmla="*/ 1082729 w 4053391"/>
              <a:gd name="connsiteY43" fmla="*/ 76495 h 2187349"/>
              <a:gd name="connsiteX44" fmla="*/ 1210108 w 4053391"/>
              <a:gd name="connsiteY44" fmla="*/ 67397 h 2187349"/>
              <a:gd name="connsiteX45" fmla="*/ 1305642 w 4053391"/>
              <a:gd name="connsiteY45" fmla="*/ 71946 h 2187349"/>
              <a:gd name="connsiteX46" fmla="*/ 1392078 w 4053391"/>
              <a:gd name="connsiteY46" fmla="*/ 94692 h 2187349"/>
              <a:gd name="connsiteX47" fmla="*/ 1483063 w 4053391"/>
              <a:gd name="connsiteY47" fmla="*/ 162931 h 2187349"/>
              <a:gd name="connsiteX48" fmla="*/ 1537654 w 4053391"/>
              <a:gd name="connsiteY48" fmla="*/ 231170 h 2187349"/>
              <a:gd name="connsiteX49" fmla="*/ 1587696 w 4053391"/>
              <a:gd name="connsiteY49" fmla="*/ 263014 h 2187349"/>
              <a:gd name="connsiteX50" fmla="*/ 1610442 w 4053391"/>
              <a:gd name="connsiteY50" fmla="*/ 263014 h 2187349"/>
              <a:gd name="connsiteX51" fmla="*/ 1624090 w 4053391"/>
              <a:gd name="connsiteY51" fmla="*/ 294859 h 2187349"/>
              <a:gd name="connsiteX52" fmla="*/ 1624090 w 4053391"/>
              <a:gd name="connsiteY52" fmla="*/ 354000 h 2187349"/>
              <a:gd name="connsiteX53" fmla="*/ 1614991 w 4053391"/>
              <a:gd name="connsiteY53" fmla="*/ 399492 h 2187349"/>
              <a:gd name="connsiteX54" fmla="*/ 1633188 w 4053391"/>
              <a:gd name="connsiteY54" fmla="*/ 458632 h 2187349"/>
              <a:gd name="connsiteX55" fmla="*/ 1705976 w 4053391"/>
              <a:gd name="connsiteY55" fmla="*/ 517773 h 2187349"/>
              <a:gd name="connsiteX56" fmla="*/ 1769666 w 4053391"/>
              <a:gd name="connsiteY56" fmla="*/ 576913 h 2187349"/>
              <a:gd name="connsiteX57" fmla="*/ 1801511 w 4053391"/>
              <a:gd name="connsiteY57" fmla="*/ 626955 h 2187349"/>
              <a:gd name="connsiteX58" fmla="*/ 1792412 w 4053391"/>
              <a:gd name="connsiteY58" fmla="*/ 699743 h 2187349"/>
              <a:gd name="connsiteX59" fmla="*/ 1783314 w 4053391"/>
              <a:gd name="connsiteY59" fmla="*/ 736137 h 2187349"/>
              <a:gd name="connsiteX60" fmla="*/ 1819708 w 4053391"/>
              <a:gd name="connsiteY60" fmla="*/ 772531 h 2187349"/>
              <a:gd name="connsiteX61" fmla="*/ 1919791 w 4053391"/>
              <a:gd name="connsiteY61" fmla="*/ 758883 h 2187349"/>
              <a:gd name="connsiteX62" fmla="*/ 1933439 w 4053391"/>
              <a:gd name="connsiteY62" fmla="*/ 713391 h 2187349"/>
              <a:gd name="connsiteX63" fmla="*/ 1928890 w 4053391"/>
              <a:gd name="connsiteY63" fmla="*/ 636053 h 2187349"/>
              <a:gd name="connsiteX64" fmla="*/ 1928890 w 4053391"/>
              <a:gd name="connsiteY64" fmla="*/ 590561 h 2187349"/>
              <a:gd name="connsiteX65" fmla="*/ 1965284 w 4053391"/>
              <a:gd name="connsiteY65" fmla="*/ 563265 h 2187349"/>
              <a:gd name="connsiteX66" fmla="*/ 2015326 w 4053391"/>
              <a:gd name="connsiteY66" fmla="*/ 540519 h 2187349"/>
              <a:gd name="connsiteX67" fmla="*/ 2051720 w 4053391"/>
              <a:gd name="connsiteY67" fmla="*/ 526871 h 2187349"/>
              <a:gd name="connsiteX68" fmla="*/ 2038072 w 4053391"/>
              <a:gd name="connsiteY68" fmla="*/ 472280 h 2187349"/>
              <a:gd name="connsiteX69" fmla="*/ 1992579 w 4053391"/>
              <a:gd name="connsiteY69" fmla="*/ 385844 h 2187349"/>
              <a:gd name="connsiteX70" fmla="*/ 1969833 w 4053391"/>
              <a:gd name="connsiteY70" fmla="*/ 344901 h 2187349"/>
              <a:gd name="connsiteX71" fmla="*/ 1978932 w 4053391"/>
              <a:gd name="connsiteY71" fmla="*/ 285761 h 2187349"/>
              <a:gd name="connsiteX72" fmla="*/ 2028973 w 4053391"/>
              <a:gd name="connsiteY72" fmla="*/ 199325 h 2187349"/>
              <a:gd name="connsiteX73" fmla="*/ 2042621 w 4053391"/>
              <a:gd name="connsiteY73" fmla="*/ 131086 h 2187349"/>
              <a:gd name="connsiteX74" fmla="*/ 2088114 w 4053391"/>
              <a:gd name="connsiteY74" fmla="*/ 90143 h 2187349"/>
              <a:gd name="connsiteX75" fmla="*/ 2129057 w 4053391"/>
              <a:gd name="connsiteY75" fmla="*/ 85594 h 2187349"/>
              <a:gd name="connsiteX76" fmla="*/ 2179099 w 4053391"/>
              <a:gd name="connsiteY76" fmla="*/ 126537 h 2187349"/>
              <a:gd name="connsiteX77" fmla="*/ 2192746 w 4053391"/>
              <a:gd name="connsiteY77" fmla="*/ 162931 h 2187349"/>
              <a:gd name="connsiteX78" fmla="*/ 2147254 w 4053391"/>
              <a:gd name="connsiteY78" fmla="*/ 194776 h 2187349"/>
              <a:gd name="connsiteX79" fmla="*/ 2097212 w 4053391"/>
              <a:gd name="connsiteY79" fmla="*/ 222071 h 2187349"/>
              <a:gd name="connsiteX80" fmla="*/ 2142705 w 4053391"/>
              <a:gd name="connsiteY80" fmla="*/ 285761 h 2187349"/>
              <a:gd name="connsiteX81" fmla="*/ 2201845 w 4053391"/>
              <a:gd name="connsiteY81" fmla="*/ 317605 h 2187349"/>
              <a:gd name="connsiteX82" fmla="*/ 2247337 w 4053391"/>
              <a:gd name="connsiteY82" fmla="*/ 322155 h 2187349"/>
              <a:gd name="connsiteX83" fmla="*/ 2311027 w 4053391"/>
              <a:gd name="connsiteY83" fmla="*/ 322155 h 2187349"/>
              <a:gd name="connsiteX84" fmla="*/ 2365618 w 4053391"/>
              <a:gd name="connsiteY84" fmla="*/ 331253 h 2187349"/>
              <a:gd name="connsiteX85" fmla="*/ 2415660 w 4053391"/>
              <a:gd name="connsiteY85" fmla="*/ 354000 h 2187349"/>
              <a:gd name="connsiteX86" fmla="*/ 2461152 w 4053391"/>
              <a:gd name="connsiteY86" fmla="*/ 454083 h 2187349"/>
              <a:gd name="connsiteX87" fmla="*/ 2529391 w 4053391"/>
              <a:gd name="connsiteY87" fmla="*/ 499576 h 2187349"/>
              <a:gd name="connsiteX88" fmla="*/ 2620376 w 4053391"/>
              <a:gd name="connsiteY88" fmla="*/ 531420 h 2187349"/>
              <a:gd name="connsiteX89" fmla="*/ 2697714 w 4053391"/>
              <a:gd name="connsiteY89" fmla="*/ 531420 h 2187349"/>
              <a:gd name="connsiteX90" fmla="*/ 2725009 w 4053391"/>
              <a:gd name="connsiteY90" fmla="*/ 517773 h 2187349"/>
              <a:gd name="connsiteX91" fmla="*/ 2725009 w 4053391"/>
              <a:gd name="connsiteY91" fmla="*/ 435886 h 2187349"/>
              <a:gd name="connsiteX92" fmla="*/ 2729558 w 4053391"/>
              <a:gd name="connsiteY92" fmla="*/ 372197 h 2187349"/>
              <a:gd name="connsiteX93" fmla="*/ 2770502 w 4053391"/>
              <a:gd name="connsiteY93" fmla="*/ 308507 h 2187349"/>
              <a:gd name="connsiteX94" fmla="*/ 2811445 w 4053391"/>
              <a:gd name="connsiteY94" fmla="*/ 290310 h 2187349"/>
              <a:gd name="connsiteX95" fmla="*/ 2829642 w 4053391"/>
              <a:gd name="connsiteY95" fmla="*/ 272113 h 2187349"/>
              <a:gd name="connsiteX96" fmla="*/ 2834191 w 4053391"/>
              <a:gd name="connsiteY96" fmla="*/ 340352 h 2187349"/>
              <a:gd name="connsiteX97" fmla="*/ 2829642 w 4053391"/>
              <a:gd name="connsiteY97" fmla="*/ 476829 h 2187349"/>
              <a:gd name="connsiteX98" fmla="*/ 2797797 w 4053391"/>
              <a:gd name="connsiteY98" fmla="*/ 572364 h 2187349"/>
              <a:gd name="connsiteX99" fmla="*/ 2802346 w 4053391"/>
              <a:gd name="connsiteY99" fmla="*/ 640602 h 2187349"/>
              <a:gd name="connsiteX100" fmla="*/ 2847839 w 4053391"/>
              <a:gd name="connsiteY100" fmla="*/ 672447 h 2187349"/>
              <a:gd name="connsiteX101" fmla="*/ 2893332 w 4053391"/>
              <a:gd name="connsiteY101" fmla="*/ 654250 h 2187349"/>
              <a:gd name="connsiteX102" fmla="*/ 2902430 w 4053391"/>
              <a:gd name="connsiteY102" fmla="*/ 617856 h 2187349"/>
              <a:gd name="connsiteX103" fmla="*/ 2952472 w 4053391"/>
              <a:gd name="connsiteY103" fmla="*/ 608758 h 2187349"/>
              <a:gd name="connsiteX104" fmla="*/ 3016161 w 4053391"/>
              <a:gd name="connsiteY104" fmla="*/ 613307 h 2187349"/>
              <a:gd name="connsiteX105" fmla="*/ 3034358 w 4053391"/>
              <a:gd name="connsiteY105" fmla="*/ 604208 h 2187349"/>
              <a:gd name="connsiteX106" fmla="*/ 3052555 w 4053391"/>
              <a:gd name="connsiteY106" fmla="*/ 581462 h 2187349"/>
              <a:gd name="connsiteX107" fmla="*/ 3061654 w 4053391"/>
              <a:gd name="connsiteY107" fmla="*/ 554167 h 2187349"/>
              <a:gd name="connsiteX108" fmla="*/ 3116245 w 4053391"/>
              <a:gd name="connsiteY108" fmla="*/ 572364 h 2187349"/>
              <a:gd name="connsiteX109" fmla="*/ 3125343 w 4053391"/>
              <a:gd name="connsiteY109" fmla="*/ 613307 h 2187349"/>
              <a:gd name="connsiteX110" fmla="*/ 3075302 w 4053391"/>
              <a:gd name="connsiteY110" fmla="*/ 686095 h 2187349"/>
              <a:gd name="connsiteX111" fmla="*/ 3007063 w 4053391"/>
              <a:gd name="connsiteY111" fmla="*/ 763432 h 2187349"/>
              <a:gd name="connsiteX112" fmla="*/ 3029809 w 4053391"/>
              <a:gd name="connsiteY112" fmla="*/ 799826 h 2187349"/>
              <a:gd name="connsiteX113" fmla="*/ 3093499 w 4053391"/>
              <a:gd name="connsiteY113" fmla="*/ 808925 h 2187349"/>
              <a:gd name="connsiteX114" fmla="*/ 3152639 w 4053391"/>
              <a:gd name="connsiteY114" fmla="*/ 831671 h 2187349"/>
              <a:gd name="connsiteX115" fmla="*/ 3161737 w 4053391"/>
              <a:gd name="connsiteY115" fmla="*/ 927205 h 2187349"/>
              <a:gd name="connsiteX116" fmla="*/ 3170836 w 4053391"/>
              <a:gd name="connsiteY116" fmla="*/ 986346 h 2187349"/>
              <a:gd name="connsiteX117" fmla="*/ 3229976 w 4053391"/>
              <a:gd name="connsiteY117" fmla="*/ 990895 h 2187349"/>
              <a:gd name="connsiteX118" fmla="*/ 3298215 w 4053391"/>
              <a:gd name="connsiteY118" fmla="*/ 968149 h 2187349"/>
              <a:gd name="connsiteX119" fmla="*/ 3298215 w 4053391"/>
              <a:gd name="connsiteY119" fmla="*/ 904459 h 2187349"/>
              <a:gd name="connsiteX120" fmla="*/ 3284567 w 4053391"/>
              <a:gd name="connsiteY120" fmla="*/ 808925 h 2187349"/>
              <a:gd name="connsiteX121" fmla="*/ 3275469 w 4053391"/>
              <a:gd name="connsiteY121" fmla="*/ 745235 h 2187349"/>
              <a:gd name="connsiteX122" fmla="*/ 3311863 w 4053391"/>
              <a:gd name="connsiteY122" fmla="*/ 708841 h 2187349"/>
              <a:gd name="connsiteX123" fmla="*/ 3380102 w 4053391"/>
              <a:gd name="connsiteY123" fmla="*/ 667898 h 2187349"/>
              <a:gd name="connsiteX124" fmla="*/ 3416496 w 4053391"/>
              <a:gd name="connsiteY124" fmla="*/ 654250 h 2187349"/>
              <a:gd name="connsiteX125" fmla="*/ 3398299 w 4053391"/>
              <a:gd name="connsiteY125" fmla="*/ 590561 h 2187349"/>
              <a:gd name="connsiteX126" fmla="*/ 3320961 w 4053391"/>
              <a:gd name="connsiteY126" fmla="*/ 490477 h 2187349"/>
              <a:gd name="connsiteX127" fmla="*/ 3270920 w 4053391"/>
              <a:gd name="connsiteY127" fmla="*/ 422238 h 2187349"/>
              <a:gd name="connsiteX128" fmla="*/ 3275469 w 4053391"/>
              <a:gd name="connsiteY128" fmla="*/ 399492 h 2187349"/>
              <a:gd name="connsiteX129" fmla="*/ 3380102 w 4053391"/>
              <a:gd name="connsiteY129" fmla="*/ 417689 h 2187349"/>
              <a:gd name="connsiteX130" fmla="*/ 3389200 w 4053391"/>
              <a:gd name="connsiteY130" fmla="*/ 454083 h 2187349"/>
              <a:gd name="connsiteX131" fmla="*/ 3384651 w 4053391"/>
              <a:gd name="connsiteY131" fmla="*/ 522322 h 2187349"/>
              <a:gd name="connsiteX132" fmla="*/ 3421045 w 4053391"/>
              <a:gd name="connsiteY132" fmla="*/ 617856 h 2187349"/>
              <a:gd name="connsiteX133" fmla="*/ 3548424 w 4053391"/>
              <a:gd name="connsiteY133" fmla="*/ 672447 h 2187349"/>
              <a:gd name="connsiteX134" fmla="*/ 3616663 w 4053391"/>
              <a:gd name="connsiteY134" fmla="*/ 658800 h 2187349"/>
              <a:gd name="connsiteX135" fmla="*/ 3603015 w 4053391"/>
              <a:gd name="connsiteY135" fmla="*/ 586011 h 2187349"/>
              <a:gd name="connsiteX136" fmla="*/ 3607564 w 4053391"/>
              <a:gd name="connsiteY136" fmla="*/ 549617 h 2187349"/>
              <a:gd name="connsiteX137" fmla="*/ 3675803 w 4053391"/>
              <a:gd name="connsiteY137" fmla="*/ 640602 h 2187349"/>
              <a:gd name="connsiteX138" fmla="*/ 3721296 w 4053391"/>
              <a:gd name="connsiteY138" fmla="*/ 640602 h 2187349"/>
              <a:gd name="connsiteX139" fmla="*/ 3762239 w 4053391"/>
              <a:gd name="connsiteY139" fmla="*/ 531420 h 2187349"/>
              <a:gd name="connsiteX140" fmla="*/ 3816830 w 4053391"/>
              <a:gd name="connsiteY140" fmla="*/ 458632 h 2187349"/>
              <a:gd name="connsiteX141" fmla="*/ 3857773 w 4053391"/>
              <a:gd name="connsiteY141" fmla="*/ 435886 h 2187349"/>
              <a:gd name="connsiteX142" fmla="*/ 3921463 w 4053391"/>
              <a:gd name="connsiteY142" fmla="*/ 431337 h 2187349"/>
              <a:gd name="connsiteX143" fmla="*/ 3962406 w 4053391"/>
              <a:gd name="connsiteY143" fmla="*/ 454083 h 2187349"/>
              <a:gd name="connsiteX144" fmla="*/ 3894167 w 4053391"/>
              <a:gd name="connsiteY144" fmla="*/ 522322 h 2187349"/>
              <a:gd name="connsiteX145" fmla="*/ 3875970 w 4053391"/>
              <a:gd name="connsiteY145" fmla="*/ 549617 h 2187349"/>
              <a:gd name="connsiteX146" fmla="*/ 3903266 w 4053391"/>
              <a:gd name="connsiteY146" fmla="*/ 626955 h 2187349"/>
              <a:gd name="connsiteX147" fmla="*/ 3966955 w 4053391"/>
              <a:gd name="connsiteY147" fmla="*/ 667898 h 2187349"/>
              <a:gd name="connsiteX148" fmla="*/ 3989702 w 4053391"/>
              <a:gd name="connsiteY148" fmla="*/ 622405 h 2187349"/>
              <a:gd name="connsiteX149" fmla="*/ 4026096 w 4053391"/>
              <a:gd name="connsiteY149" fmla="*/ 622405 h 2187349"/>
              <a:gd name="connsiteX150" fmla="*/ 4026096 w 4053391"/>
              <a:gd name="connsiteY150" fmla="*/ 649701 h 2187349"/>
              <a:gd name="connsiteX151" fmla="*/ 4044293 w 4053391"/>
              <a:gd name="connsiteY151" fmla="*/ 1673283 h 2187349"/>
              <a:gd name="connsiteX152" fmla="*/ 4053391 w 4053391"/>
              <a:gd name="connsiteY152" fmla="*/ 1987182 h 2187349"/>
              <a:gd name="connsiteX153" fmla="*/ 4044293 w 4053391"/>
              <a:gd name="connsiteY153" fmla="*/ 2082716 h 2187349"/>
              <a:gd name="connsiteX154" fmla="*/ 4044293 w 4053391"/>
              <a:gd name="connsiteY154" fmla="*/ 2150955 h 2187349"/>
              <a:gd name="connsiteX155" fmla="*/ 3998800 w 4053391"/>
              <a:gd name="connsiteY155" fmla="*/ 2182800 h 2187349"/>
              <a:gd name="connsiteX156" fmla="*/ 3866872 w 4053391"/>
              <a:gd name="connsiteY156" fmla="*/ 2182800 h 2187349"/>
              <a:gd name="connsiteX157" fmla="*/ 423087 w 4053391"/>
              <a:gd name="connsiteY157" fmla="*/ 2182800 h 2187349"/>
              <a:gd name="connsiteX158" fmla="*/ 154681 w 4053391"/>
              <a:gd name="connsiteY158" fmla="*/ 2182800 h 2187349"/>
              <a:gd name="connsiteX159" fmla="*/ 13654 w 4053391"/>
              <a:gd name="connsiteY159" fmla="*/ 2187349 h 218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4053391" h="2187349">
                <a:moveTo>
                  <a:pt x="13654" y="2187349"/>
                </a:moveTo>
                <a:cubicBezTo>
                  <a:pt x="6830" y="1667976"/>
                  <a:pt x="6" y="1148603"/>
                  <a:pt x="6" y="877164"/>
                </a:cubicBezTo>
                <a:cubicBezTo>
                  <a:pt x="6" y="605725"/>
                  <a:pt x="-752" y="610274"/>
                  <a:pt x="13654" y="558716"/>
                </a:cubicBezTo>
                <a:cubicBezTo>
                  <a:pt x="28060" y="507158"/>
                  <a:pt x="56114" y="562506"/>
                  <a:pt x="86442" y="567814"/>
                </a:cubicBezTo>
                <a:cubicBezTo>
                  <a:pt x="116770" y="573121"/>
                  <a:pt x="171361" y="586012"/>
                  <a:pt x="195624" y="590561"/>
                </a:cubicBezTo>
                <a:cubicBezTo>
                  <a:pt x="219887" y="595110"/>
                  <a:pt x="225952" y="607241"/>
                  <a:pt x="232018" y="595110"/>
                </a:cubicBezTo>
                <a:cubicBezTo>
                  <a:pt x="238084" y="582979"/>
                  <a:pt x="240358" y="543552"/>
                  <a:pt x="232018" y="517773"/>
                </a:cubicBezTo>
                <a:cubicBezTo>
                  <a:pt x="223678" y="491994"/>
                  <a:pt x="194107" y="466972"/>
                  <a:pt x="181976" y="440435"/>
                </a:cubicBezTo>
                <a:cubicBezTo>
                  <a:pt x="169845" y="413898"/>
                  <a:pt x="159230" y="379021"/>
                  <a:pt x="159230" y="358549"/>
                </a:cubicBezTo>
                <a:cubicBezTo>
                  <a:pt x="159230" y="338077"/>
                  <a:pt x="169845" y="326703"/>
                  <a:pt x="181976" y="317605"/>
                </a:cubicBezTo>
                <a:cubicBezTo>
                  <a:pt x="194107" y="308507"/>
                  <a:pt x="219887" y="316847"/>
                  <a:pt x="232018" y="303958"/>
                </a:cubicBezTo>
                <a:cubicBezTo>
                  <a:pt x="244149" y="291069"/>
                  <a:pt x="251731" y="271355"/>
                  <a:pt x="254764" y="240268"/>
                </a:cubicBezTo>
                <a:cubicBezTo>
                  <a:pt x="257797" y="209181"/>
                  <a:pt x="250973" y="153832"/>
                  <a:pt x="250215" y="117438"/>
                </a:cubicBezTo>
                <a:cubicBezTo>
                  <a:pt x="249457" y="81044"/>
                  <a:pt x="247940" y="40101"/>
                  <a:pt x="250215" y="21904"/>
                </a:cubicBezTo>
                <a:cubicBezTo>
                  <a:pt x="252490" y="3707"/>
                  <a:pt x="251732" y="-9183"/>
                  <a:pt x="263863" y="8256"/>
                </a:cubicBezTo>
                <a:cubicBezTo>
                  <a:pt x="275994" y="25695"/>
                  <a:pt x="297224" y="80286"/>
                  <a:pt x="323003" y="126537"/>
                </a:cubicBezTo>
                <a:cubicBezTo>
                  <a:pt x="348782" y="172788"/>
                  <a:pt x="388967" y="241027"/>
                  <a:pt x="418537" y="285761"/>
                </a:cubicBezTo>
                <a:cubicBezTo>
                  <a:pt x="448107" y="330495"/>
                  <a:pt x="480711" y="369922"/>
                  <a:pt x="500424" y="394943"/>
                </a:cubicBezTo>
                <a:cubicBezTo>
                  <a:pt x="520138" y="419964"/>
                  <a:pt x="523170" y="431337"/>
                  <a:pt x="536818" y="435886"/>
                </a:cubicBezTo>
                <a:cubicBezTo>
                  <a:pt x="550466" y="440435"/>
                  <a:pt x="573971" y="413898"/>
                  <a:pt x="582311" y="422238"/>
                </a:cubicBezTo>
                <a:cubicBezTo>
                  <a:pt x="590651" y="430578"/>
                  <a:pt x="592926" y="453325"/>
                  <a:pt x="586860" y="485928"/>
                </a:cubicBezTo>
                <a:cubicBezTo>
                  <a:pt x="580794" y="518531"/>
                  <a:pt x="556532" y="589044"/>
                  <a:pt x="545917" y="617856"/>
                </a:cubicBezTo>
                <a:cubicBezTo>
                  <a:pt x="535302" y="646668"/>
                  <a:pt x="519379" y="644394"/>
                  <a:pt x="523170" y="658800"/>
                </a:cubicBezTo>
                <a:cubicBezTo>
                  <a:pt x="526961" y="673206"/>
                  <a:pt x="545917" y="695952"/>
                  <a:pt x="568663" y="704292"/>
                </a:cubicBezTo>
                <a:cubicBezTo>
                  <a:pt x="591409" y="712632"/>
                  <a:pt x="633111" y="710357"/>
                  <a:pt x="659648" y="708841"/>
                </a:cubicBezTo>
                <a:cubicBezTo>
                  <a:pt x="686185" y="707325"/>
                  <a:pt x="708174" y="705051"/>
                  <a:pt x="727887" y="695194"/>
                </a:cubicBezTo>
                <a:cubicBezTo>
                  <a:pt x="747600" y="685337"/>
                  <a:pt x="757457" y="660316"/>
                  <a:pt x="777929" y="649701"/>
                </a:cubicBezTo>
                <a:cubicBezTo>
                  <a:pt x="798401" y="639086"/>
                  <a:pt x="827213" y="636811"/>
                  <a:pt x="850717" y="631504"/>
                </a:cubicBezTo>
                <a:cubicBezTo>
                  <a:pt x="874221" y="626197"/>
                  <a:pt x="890901" y="621647"/>
                  <a:pt x="918955" y="617856"/>
                </a:cubicBezTo>
                <a:cubicBezTo>
                  <a:pt x="947009" y="614065"/>
                  <a:pt x="994776" y="622406"/>
                  <a:pt x="1019039" y="608758"/>
                </a:cubicBezTo>
                <a:cubicBezTo>
                  <a:pt x="1043302" y="595110"/>
                  <a:pt x="1045577" y="562507"/>
                  <a:pt x="1064532" y="535970"/>
                </a:cubicBezTo>
                <a:cubicBezTo>
                  <a:pt x="1083487" y="509433"/>
                  <a:pt x="1116090" y="470764"/>
                  <a:pt x="1132770" y="449534"/>
                </a:cubicBezTo>
                <a:cubicBezTo>
                  <a:pt x="1149450" y="428304"/>
                  <a:pt x="1148693" y="414657"/>
                  <a:pt x="1164615" y="408591"/>
                </a:cubicBezTo>
                <a:cubicBezTo>
                  <a:pt x="1180537" y="402525"/>
                  <a:pt x="1210108" y="407833"/>
                  <a:pt x="1228305" y="413140"/>
                </a:cubicBezTo>
                <a:cubicBezTo>
                  <a:pt x="1246502" y="418447"/>
                  <a:pt x="1273797" y="440435"/>
                  <a:pt x="1273797" y="440435"/>
                </a:cubicBezTo>
                <a:cubicBezTo>
                  <a:pt x="1284412" y="442710"/>
                  <a:pt x="1291236" y="437403"/>
                  <a:pt x="1291994" y="426788"/>
                </a:cubicBezTo>
                <a:cubicBezTo>
                  <a:pt x="1292752" y="416173"/>
                  <a:pt x="1288203" y="401009"/>
                  <a:pt x="1278346" y="376746"/>
                </a:cubicBezTo>
                <a:cubicBezTo>
                  <a:pt x="1268489" y="352483"/>
                  <a:pt x="1251051" y="304715"/>
                  <a:pt x="1232854" y="281211"/>
                </a:cubicBezTo>
                <a:cubicBezTo>
                  <a:pt x="1214657" y="257707"/>
                  <a:pt x="1197218" y="249367"/>
                  <a:pt x="1169164" y="235719"/>
                </a:cubicBezTo>
                <a:cubicBezTo>
                  <a:pt x="1141110" y="222071"/>
                  <a:pt x="1092586" y="212215"/>
                  <a:pt x="1064532" y="199325"/>
                </a:cubicBezTo>
                <a:cubicBezTo>
                  <a:pt x="1036478" y="186435"/>
                  <a:pt x="1016006" y="172030"/>
                  <a:pt x="1000842" y="158382"/>
                </a:cubicBezTo>
                <a:cubicBezTo>
                  <a:pt x="985678" y="144734"/>
                  <a:pt x="973546" y="130328"/>
                  <a:pt x="973546" y="117438"/>
                </a:cubicBezTo>
                <a:cubicBezTo>
                  <a:pt x="973546" y="104548"/>
                  <a:pt x="982645" y="87868"/>
                  <a:pt x="1000842" y="81044"/>
                </a:cubicBezTo>
                <a:cubicBezTo>
                  <a:pt x="1019039" y="74220"/>
                  <a:pt x="1082729" y="76495"/>
                  <a:pt x="1082729" y="76495"/>
                </a:cubicBezTo>
                <a:cubicBezTo>
                  <a:pt x="1117607" y="74221"/>
                  <a:pt x="1172956" y="68155"/>
                  <a:pt x="1210108" y="67397"/>
                </a:cubicBezTo>
                <a:cubicBezTo>
                  <a:pt x="1247260" y="66639"/>
                  <a:pt x="1275314" y="67397"/>
                  <a:pt x="1305642" y="71946"/>
                </a:cubicBezTo>
                <a:cubicBezTo>
                  <a:pt x="1335970" y="76495"/>
                  <a:pt x="1362508" y="79528"/>
                  <a:pt x="1392078" y="94692"/>
                </a:cubicBezTo>
                <a:cubicBezTo>
                  <a:pt x="1421648" y="109856"/>
                  <a:pt x="1458800" y="140185"/>
                  <a:pt x="1483063" y="162931"/>
                </a:cubicBezTo>
                <a:cubicBezTo>
                  <a:pt x="1507326" y="185677"/>
                  <a:pt x="1520215" y="214489"/>
                  <a:pt x="1537654" y="231170"/>
                </a:cubicBezTo>
                <a:cubicBezTo>
                  <a:pt x="1555093" y="247850"/>
                  <a:pt x="1575565" y="257707"/>
                  <a:pt x="1587696" y="263014"/>
                </a:cubicBezTo>
                <a:cubicBezTo>
                  <a:pt x="1599827" y="268321"/>
                  <a:pt x="1604376" y="257707"/>
                  <a:pt x="1610442" y="263014"/>
                </a:cubicBezTo>
                <a:cubicBezTo>
                  <a:pt x="1616508" y="268321"/>
                  <a:pt x="1621815" y="279695"/>
                  <a:pt x="1624090" y="294859"/>
                </a:cubicBezTo>
                <a:cubicBezTo>
                  <a:pt x="1626365" y="310023"/>
                  <a:pt x="1625606" y="336561"/>
                  <a:pt x="1624090" y="354000"/>
                </a:cubicBezTo>
                <a:cubicBezTo>
                  <a:pt x="1622574" y="371439"/>
                  <a:pt x="1613475" y="382053"/>
                  <a:pt x="1614991" y="399492"/>
                </a:cubicBezTo>
                <a:cubicBezTo>
                  <a:pt x="1616507" y="416931"/>
                  <a:pt x="1618024" y="438918"/>
                  <a:pt x="1633188" y="458632"/>
                </a:cubicBezTo>
                <a:cubicBezTo>
                  <a:pt x="1648352" y="478345"/>
                  <a:pt x="1683230" y="498060"/>
                  <a:pt x="1705976" y="517773"/>
                </a:cubicBezTo>
                <a:cubicBezTo>
                  <a:pt x="1728722" y="537486"/>
                  <a:pt x="1753744" y="558716"/>
                  <a:pt x="1769666" y="576913"/>
                </a:cubicBezTo>
                <a:cubicBezTo>
                  <a:pt x="1785589" y="595110"/>
                  <a:pt x="1797720" y="606483"/>
                  <a:pt x="1801511" y="626955"/>
                </a:cubicBezTo>
                <a:cubicBezTo>
                  <a:pt x="1805302" y="647427"/>
                  <a:pt x="1795445" y="681546"/>
                  <a:pt x="1792412" y="699743"/>
                </a:cubicBezTo>
                <a:cubicBezTo>
                  <a:pt x="1789379" y="717940"/>
                  <a:pt x="1778765" y="724006"/>
                  <a:pt x="1783314" y="736137"/>
                </a:cubicBezTo>
                <a:cubicBezTo>
                  <a:pt x="1787863" y="748268"/>
                  <a:pt x="1796962" y="768740"/>
                  <a:pt x="1819708" y="772531"/>
                </a:cubicBezTo>
                <a:cubicBezTo>
                  <a:pt x="1842454" y="776322"/>
                  <a:pt x="1900836" y="768740"/>
                  <a:pt x="1919791" y="758883"/>
                </a:cubicBezTo>
                <a:cubicBezTo>
                  <a:pt x="1938746" y="749026"/>
                  <a:pt x="1931923" y="733863"/>
                  <a:pt x="1933439" y="713391"/>
                </a:cubicBezTo>
                <a:cubicBezTo>
                  <a:pt x="1934955" y="692919"/>
                  <a:pt x="1929648" y="656525"/>
                  <a:pt x="1928890" y="636053"/>
                </a:cubicBezTo>
                <a:cubicBezTo>
                  <a:pt x="1928132" y="615581"/>
                  <a:pt x="1922824" y="602692"/>
                  <a:pt x="1928890" y="590561"/>
                </a:cubicBezTo>
                <a:cubicBezTo>
                  <a:pt x="1934956" y="578430"/>
                  <a:pt x="1950878" y="571605"/>
                  <a:pt x="1965284" y="563265"/>
                </a:cubicBezTo>
                <a:cubicBezTo>
                  <a:pt x="1979690" y="554925"/>
                  <a:pt x="2000920" y="546585"/>
                  <a:pt x="2015326" y="540519"/>
                </a:cubicBezTo>
                <a:cubicBezTo>
                  <a:pt x="2029732" y="534453"/>
                  <a:pt x="2047929" y="538244"/>
                  <a:pt x="2051720" y="526871"/>
                </a:cubicBezTo>
                <a:cubicBezTo>
                  <a:pt x="2055511" y="515498"/>
                  <a:pt x="2047929" y="495784"/>
                  <a:pt x="2038072" y="472280"/>
                </a:cubicBezTo>
                <a:cubicBezTo>
                  <a:pt x="2028215" y="448775"/>
                  <a:pt x="2003952" y="407074"/>
                  <a:pt x="1992579" y="385844"/>
                </a:cubicBezTo>
                <a:cubicBezTo>
                  <a:pt x="1981206" y="364614"/>
                  <a:pt x="1972108" y="361582"/>
                  <a:pt x="1969833" y="344901"/>
                </a:cubicBezTo>
                <a:cubicBezTo>
                  <a:pt x="1967558" y="328220"/>
                  <a:pt x="1969075" y="310024"/>
                  <a:pt x="1978932" y="285761"/>
                </a:cubicBezTo>
                <a:cubicBezTo>
                  <a:pt x="1988789" y="261498"/>
                  <a:pt x="2018358" y="225104"/>
                  <a:pt x="2028973" y="199325"/>
                </a:cubicBezTo>
                <a:cubicBezTo>
                  <a:pt x="2039588" y="173546"/>
                  <a:pt x="2032764" y="149283"/>
                  <a:pt x="2042621" y="131086"/>
                </a:cubicBezTo>
                <a:cubicBezTo>
                  <a:pt x="2052478" y="112889"/>
                  <a:pt x="2073708" y="97725"/>
                  <a:pt x="2088114" y="90143"/>
                </a:cubicBezTo>
                <a:cubicBezTo>
                  <a:pt x="2102520" y="82561"/>
                  <a:pt x="2113893" y="79528"/>
                  <a:pt x="2129057" y="85594"/>
                </a:cubicBezTo>
                <a:cubicBezTo>
                  <a:pt x="2144221" y="91660"/>
                  <a:pt x="2168484" y="113647"/>
                  <a:pt x="2179099" y="126537"/>
                </a:cubicBezTo>
                <a:cubicBezTo>
                  <a:pt x="2189714" y="139426"/>
                  <a:pt x="2198053" y="151558"/>
                  <a:pt x="2192746" y="162931"/>
                </a:cubicBezTo>
                <a:cubicBezTo>
                  <a:pt x="2187439" y="174304"/>
                  <a:pt x="2163176" y="184919"/>
                  <a:pt x="2147254" y="194776"/>
                </a:cubicBezTo>
                <a:cubicBezTo>
                  <a:pt x="2131332" y="204633"/>
                  <a:pt x="2097970" y="206907"/>
                  <a:pt x="2097212" y="222071"/>
                </a:cubicBezTo>
                <a:cubicBezTo>
                  <a:pt x="2096454" y="237235"/>
                  <a:pt x="2125266" y="269839"/>
                  <a:pt x="2142705" y="285761"/>
                </a:cubicBezTo>
                <a:cubicBezTo>
                  <a:pt x="2160144" y="301683"/>
                  <a:pt x="2184406" y="311539"/>
                  <a:pt x="2201845" y="317605"/>
                </a:cubicBezTo>
                <a:cubicBezTo>
                  <a:pt x="2219284" y="323671"/>
                  <a:pt x="2229140" y="321397"/>
                  <a:pt x="2247337" y="322155"/>
                </a:cubicBezTo>
                <a:cubicBezTo>
                  <a:pt x="2265534" y="322913"/>
                  <a:pt x="2291314" y="320639"/>
                  <a:pt x="2311027" y="322155"/>
                </a:cubicBezTo>
                <a:cubicBezTo>
                  <a:pt x="2330741" y="323671"/>
                  <a:pt x="2348179" y="325946"/>
                  <a:pt x="2365618" y="331253"/>
                </a:cubicBezTo>
                <a:cubicBezTo>
                  <a:pt x="2383057" y="336560"/>
                  <a:pt x="2399738" y="333528"/>
                  <a:pt x="2415660" y="354000"/>
                </a:cubicBezTo>
                <a:cubicBezTo>
                  <a:pt x="2431582" y="374472"/>
                  <a:pt x="2442197" y="429820"/>
                  <a:pt x="2461152" y="454083"/>
                </a:cubicBezTo>
                <a:cubicBezTo>
                  <a:pt x="2480107" y="478346"/>
                  <a:pt x="2502854" y="486686"/>
                  <a:pt x="2529391" y="499576"/>
                </a:cubicBezTo>
                <a:cubicBezTo>
                  <a:pt x="2555928" y="512466"/>
                  <a:pt x="2592322" y="526113"/>
                  <a:pt x="2620376" y="531420"/>
                </a:cubicBezTo>
                <a:cubicBezTo>
                  <a:pt x="2648430" y="536727"/>
                  <a:pt x="2680275" y="533694"/>
                  <a:pt x="2697714" y="531420"/>
                </a:cubicBezTo>
                <a:cubicBezTo>
                  <a:pt x="2715153" y="529146"/>
                  <a:pt x="2720460" y="533695"/>
                  <a:pt x="2725009" y="517773"/>
                </a:cubicBezTo>
                <a:cubicBezTo>
                  <a:pt x="2729558" y="501851"/>
                  <a:pt x="2724251" y="460149"/>
                  <a:pt x="2725009" y="435886"/>
                </a:cubicBezTo>
                <a:cubicBezTo>
                  <a:pt x="2725767" y="411623"/>
                  <a:pt x="2721976" y="393427"/>
                  <a:pt x="2729558" y="372197"/>
                </a:cubicBezTo>
                <a:cubicBezTo>
                  <a:pt x="2737140" y="350967"/>
                  <a:pt x="2756854" y="322155"/>
                  <a:pt x="2770502" y="308507"/>
                </a:cubicBezTo>
                <a:cubicBezTo>
                  <a:pt x="2784150" y="294859"/>
                  <a:pt x="2811445" y="290310"/>
                  <a:pt x="2811445" y="290310"/>
                </a:cubicBezTo>
                <a:cubicBezTo>
                  <a:pt x="2821302" y="284244"/>
                  <a:pt x="2825851" y="263773"/>
                  <a:pt x="2829642" y="272113"/>
                </a:cubicBezTo>
                <a:cubicBezTo>
                  <a:pt x="2833433" y="280453"/>
                  <a:pt x="2834191" y="306233"/>
                  <a:pt x="2834191" y="340352"/>
                </a:cubicBezTo>
                <a:cubicBezTo>
                  <a:pt x="2834191" y="374471"/>
                  <a:pt x="2835708" y="438160"/>
                  <a:pt x="2829642" y="476829"/>
                </a:cubicBezTo>
                <a:cubicBezTo>
                  <a:pt x="2823576" y="515498"/>
                  <a:pt x="2802346" y="545069"/>
                  <a:pt x="2797797" y="572364"/>
                </a:cubicBezTo>
                <a:cubicBezTo>
                  <a:pt x="2793248" y="599659"/>
                  <a:pt x="2794006" y="623921"/>
                  <a:pt x="2802346" y="640602"/>
                </a:cubicBezTo>
                <a:cubicBezTo>
                  <a:pt x="2810686" y="657282"/>
                  <a:pt x="2832675" y="670172"/>
                  <a:pt x="2847839" y="672447"/>
                </a:cubicBezTo>
                <a:cubicBezTo>
                  <a:pt x="2863003" y="674722"/>
                  <a:pt x="2884234" y="663348"/>
                  <a:pt x="2893332" y="654250"/>
                </a:cubicBezTo>
                <a:cubicBezTo>
                  <a:pt x="2902430" y="645152"/>
                  <a:pt x="2892573" y="625438"/>
                  <a:pt x="2902430" y="617856"/>
                </a:cubicBezTo>
                <a:cubicBezTo>
                  <a:pt x="2912287" y="610274"/>
                  <a:pt x="2933517" y="609516"/>
                  <a:pt x="2952472" y="608758"/>
                </a:cubicBezTo>
                <a:cubicBezTo>
                  <a:pt x="2971427" y="608000"/>
                  <a:pt x="3016161" y="613307"/>
                  <a:pt x="3016161" y="613307"/>
                </a:cubicBezTo>
                <a:cubicBezTo>
                  <a:pt x="3029809" y="612549"/>
                  <a:pt x="3028292" y="609515"/>
                  <a:pt x="3034358" y="604208"/>
                </a:cubicBezTo>
                <a:cubicBezTo>
                  <a:pt x="3040424" y="598901"/>
                  <a:pt x="3048006" y="589802"/>
                  <a:pt x="3052555" y="581462"/>
                </a:cubicBezTo>
                <a:cubicBezTo>
                  <a:pt x="3057104" y="573122"/>
                  <a:pt x="3051039" y="555683"/>
                  <a:pt x="3061654" y="554167"/>
                </a:cubicBezTo>
                <a:cubicBezTo>
                  <a:pt x="3072269" y="552651"/>
                  <a:pt x="3105630" y="562507"/>
                  <a:pt x="3116245" y="572364"/>
                </a:cubicBezTo>
                <a:cubicBezTo>
                  <a:pt x="3126860" y="582221"/>
                  <a:pt x="3132167" y="594352"/>
                  <a:pt x="3125343" y="613307"/>
                </a:cubicBezTo>
                <a:cubicBezTo>
                  <a:pt x="3118519" y="632262"/>
                  <a:pt x="3095015" y="661074"/>
                  <a:pt x="3075302" y="686095"/>
                </a:cubicBezTo>
                <a:cubicBezTo>
                  <a:pt x="3055589" y="711116"/>
                  <a:pt x="3014645" y="744477"/>
                  <a:pt x="3007063" y="763432"/>
                </a:cubicBezTo>
                <a:cubicBezTo>
                  <a:pt x="2999481" y="782387"/>
                  <a:pt x="3015403" y="792244"/>
                  <a:pt x="3029809" y="799826"/>
                </a:cubicBezTo>
                <a:cubicBezTo>
                  <a:pt x="3044215" y="807408"/>
                  <a:pt x="3073027" y="803617"/>
                  <a:pt x="3093499" y="808925"/>
                </a:cubicBezTo>
                <a:cubicBezTo>
                  <a:pt x="3113971" y="814233"/>
                  <a:pt x="3141266" y="811958"/>
                  <a:pt x="3152639" y="831671"/>
                </a:cubicBezTo>
                <a:cubicBezTo>
                  <a:pt x="3164012" y="851384"/>
                  <a:pt x="3158704" y="901426"/>
                  <a:pt x="3161737" y="927205"/>
                </a:cubicBezTo>
                <a:cubicBezTo>
                  <a:pt x="3164770" y="952984"/>
                  <a:pt x="3159463" y="975731"/>
                  <a:pt x="3170836" y="986346"/>
                </a:cubicBezTo>
                <a:cubicBezTo>
                  <a:pt x="3182209" y="996961"/>
                  <a:pt x="3208746" y="993928"/>
                  <a:pt x="3229976" y="990895"/>
                </a:cubicBezTo>
                <a:cubicBezTo>
                  <a:pt x="3251206" y="987862"/>
                  <a:pt x="3286842" y="982555"/>
                  <a:pt x="3298215" y="968149"/>
                </a:cubicBezTo>
                <a:cubicBezTo>
                  <a:pt x="3309588" y="953743"/>
                  <a:pt x="3300490" y="930996"/>
                  <a:pt x="3298215" y="904459"/>
                </a:cubicBezTo>
                <a:cubicBezTo>
                  <a:pt x="3295940" y="877922"/>
                  <a:pt x="3288358" y="835462"/>
                  <a:pt x="3284567" y="808925"/>
                </a:cubicBezTo>
                <a:cubicBezTo>
                  <a:pt x="3280776" y="782388"/>
                  <a:pt x="3270920" y="761916"/>
                  <a:pt x="3275469" y="745235"/>
                </a:cubicBezTo>
                <a:cubicBezTo>
                  <a:pt x="3280018" y="728554"/>
                  <a:pt x="3294424" y="721730"/>
                  <a:pt x="3311863" y="708841"/>
                </a:cubicBezTo>
                <a:cubicBezTo>
                  <a:pt x="3329302" y="695952"/>
                  <a:pt x="3362663" y="676996"/>
                  <a:pt x="3380102" y="667898"/>
                </a:cubicBezTo>
                <a:cubicBezTo>
                  <a:pt x="3397541" y="658800"/>
                  <a:pt x="3413463" y="667139"/>
                  <a:pt x="3416496" y="654250"/>
                </a:cubicBezTo>
                <a:cubicBezTo>
                  <a:pt x="3419529" y="641361"/>
                  <a:pt x="3414221" y="617856"/>
                  <a:pt x="3398299" y="590561"/>
                </a:cubicBezTo>
                <a:cubicBezTo>
                  <a:pt x="3382377" y="563266"/>
                  <a:pt x="3342191" y="518531"/>
                  <a:pt x="3320961" y="490477"/>
                </a:cubicBezTo>
                <a:cubicBezTo>
                  <a:pt x="3299731" y="462423"/>
                  <a:pt x="3278502" y="437402"/>
                  <a:pt x="3270920" y="422238"/>
                </a:cubicBezTo>
                <a:cubicBezTo>
                  <a:pt x="3263338" y="407074"/>
                  <a:pt x="3257272" y="400250"/>
                  <a:pt x="3275469" y="399492"/>
                </a:cubicBezTo>
                <a:cubicBezTo>
                  <a:pt x="3293666" y="398734"/>
                  <a:pt x="3361147" y="408591"/>
                  <a:pt x="3380102" y="417689"/>
                </a:cubicBezTo>
                <a:cubicBezTo>
                  <a:pt x="3399057" y="426787"/>
                  <a:pt x="3388442" y="436644"/>
                  <a:pt x="3389200" y="454083"/>
                </a:cubicBezTo>
                <a:cubicBezTo>
                  <a:pt x="3389958" y="471522"/>
                  <a:pt x="3379344" y="495027"/>
                  <a:pt x="3384651" y="522322"/>
                </a:cubicBezTo>
                <a:cubicBezTo>
                  <a:pt x="3389958" y="549617"/>
                  <a:pt x="3393750" y="592835"/>
                  <a:pt x="3421045" y="617856"/>
                </a:cubicBezTo>
                <a:cubicBezTo>
                  <a:pt x="3448340" y="642877"/>
                  <a:pt x="3515821" y="665623"/>
                  <a:pt x="3548424" y="672447"/>
                </a:cubicBezTo>
                <a:cubicBezTo>
                  <a:pt x="3581027" y="679271"/>
                  <a:pt x="3607565" y="673206"/>
                  <a:pt x="3616663" y="658800"/>
                </a:cubicBezTo>
                <a:cubicBezTo>
                  <a:pt x="3625761" y="644394"/>
                  <a:pt x="3604532" y="604208"/>
                  <a:pt x="3603015" y="586011"/>
                </a:cubicBezTo>
                <a:cubicBezTo>
                  <a:pt x="3601499" y="567814"/>
                  <a:pt x="3595433" y="540519"/>
                  <a:pt x="3607564" y="549617"/>
                </a:cubicBezTo>
                <a:cubicBezTo>
                  <a:pt x="3619695" y="558715"/>
                  <a:pt x="3656848" y="625438"/>
                  <a:pt x="3675803" y="640602"/>
                </a:cubicBezTo>
                <a:cubicBezTo>
                  <a:pt x="3694758" y="655766"/>
                  <a:pt x="3706890" y="658799"/>
                  <a:pt x="3721296" y="640602"/>
                </a:cubicBezTo>
                <a:cubicBezTo>
                  <a:pt x="3735702" y="622405"/>
                  <a:pt x="3746317" y="561748"/>
                  <a:pt x="3762239" y="531420"/>
                </a:cubicBezTo>
                <a:cubicBezTo>
                  <a:pt x="3778161" y="501092"/>
                  <a:pt x="3800908" y="474554"/>
                  <a:pt x="3816830" y="458632"/>
                </a:cubicBezTo>
                <a:cubicBezTo>
                  <a:pt x="3832752" y="442710"/>
                  <a:pt x="3840334" y="440435"/>
                  <a:pt x="3857773" y="435886"/>
                </a:cubicBezTo>
                <a:cubicBezTo>
                  <a:pt x="3875212" y="431337"/>
                  <a:pt x="3904024" y="428304"/>
                  <a:pt x="3921463" y="431337"/>
                </a:cubicBezTo>
                <a:cubicBezTo>
                  <a:pt x="3938902" y="434370"/>
                  <a:pt x="3966955" y="438919"/>
                  <a:pt x="3962406" y="454083"/>
                </a:cubicBezTo>
                <a:cubicBezTo>
                  <a:pt x="3957857" y="469247"/>
                  <a:pt x="3908573" y="506400"/>
                  <a:pt x="3894167" y="522322"/>
                </a:cubicBezTo>
                <a:cubicBezTo>
                  <a:pt x="3879761" y="538244"/>
                  <a:pt x="3874454" y="532178"/>
                  <a:pt x="3875970" y="549617"/>
                </a:cubicBezTo>
                <a:cubicBezTo>
                  <a:pt x="3877486" y="567056"/>
                  <a:pt x="3888102" y="607241"/>
                  <a:pt x="3903266" y="626955"/>
                </a:cubicBezTo>
                <a:cubicBezTo>
                  <a:pt x="3918430" y="646668"/>
                  <a:pt x="3952549" y="668656"/>
                  <a:pt x="3966955" y="667898"/>
                </a:cubicBezTo>
                <a:cubicBezTo>
                  <a:pt x="3981361" y="667140"/>
                  <a:pt x="3979845" y="629987"/>
                  <a:pt x="3989702" y="622405"/>
                </a:cubicBezTo>
                <a:cubicBezTo>
                  <a:pt x="3999559" y="614823"/>
                  <a:pt x="4020030" y="617856"/>
                  <a:pt x="4026096" y="622405"/>
                </a:cubicBezTo>
                <a:cubicBezTo>
                  <a:pt x="4032162" y="626954"/>
                  <a:pt x="4023063" y="474555"/>
                  <a:pt x="4026096" y="649701"/>
                </a:cubicBezTo>
                <a:cubicBezTo>
                  <a:pt x="4029129" y="824847"/>
                  <a:pt x="4039744" y="1450370"/>
                  <a:pt x="4044293" y="1673283"/>
                </a:cubicBezTo>
                <a:cubicBezTo>
                  <a:pt x="4048842" y="1896196"/>
                  <a:pt x="4053391" y="1918943"/>
                  <a:pt x="4053391" y="1987182"/>
                </a:cubicBezTo>
                <a:cubicBezTo>
                  <a:pt x="4053391" y="2055421"/>
                  <a:pt x="4045809" y="2055421"/>
                  <a:pt x="4044293" y="2082716"/>
                </a:cubicBezTo>
                <a:cubicBezTo>
                  <a:pt x="4042777" y="2110011"/>
                  <a:pt x="4051875" y="2134274"/>
                  <a:pt x="4044293" y="2150955"/>
                </a:cubicBezTo>
                <a:cubicBezTo>
                  <a:pt x="4036711" y="2167636"/>
                  <a:pt x="4028370" y="2177493"/>
                  <a:pt x="3998800" y="2182800"/>
                </a:cubicBezTo>
                <a:cubicBezTo>
                  <a:pt x="3969230" y="2188107"/>
                  <a:pt x="3866872" y="2182800"/>
                  <a:pt x="3866872" y="2182800"/>
                </a:cubicBezTo>
                <a:lnTo>
                  <a:pt x="423087" y="2182800"/>
                </a:lnTo>
                <a:lnTo>
                  <a:pt x="154681" y="2182800"/>
                </a:lnTo>
                <a:lnTo>
                  <a:pt x="13654" y="2187349"/>
                </a:lnTo>
                <a:close/>
              </a:path>
            </a:pathLst>
          </a:custGeom>
          <a:gradFill>
            <a:gsLst>
              <a:gs pos="50000">
                <a:schemeClr val="tx2">
                  <a:lumMod val="25000"/>
                  <a:lumOff val="75000"/>
                  <a:alpha val="50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tx2"/>
              </a:gs>
            </a:gsLst>
            <a:lin ang="5400000" scaled="1"/>
          </a:gradFill>
          <a:ln w="12700">
            <a:gradFill>
              <a:gsLst>
                <a:gs pos="0">
                  <a:srgbClr val="EEF0F2"/>
                </a:gs>
                <a:gs pos="100000">
                  <a:srgbClr val="ACCDEC"/>
                </a:gs>
              </a:gsLst>
              <a:lin ang="5400000" scaled="1"/>
            </a:gradFill>
            <a:headEnd type="arrow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8FDCA2B-39FC-80CA-44E8-A623E691CFA4}"/>
              </a:ext>
            </a:extLst>
          </p:cNvPr>
          <p:cNvSpPr txBox="1"/>
          <p:nvPr/>
        </p:nvSpPr>
        <p:spPr>
          <a:xfrm>
            <a:off x="66740" y="95875"/>
            <a:ext cx="2257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Stable Drainage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D6B518-ABAE-28FB-62CC-341284384625}"/>
              </a:ext>
            </a:extLst>
          </p:cNvPr>
          <p:cNvSpPr txBox="1"/>
          <p:nvPr/>
        </p:nvSpPr>
        <p:spPr>
          <a:xfrm>
            <a:off x="3243747" y="5522131"/>
            <a:ext cx="14425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M</a:t>
            </a:r>
            <a:r>
              <a:rPr lang="pt-BR" sz="900" i="1" dirty="0" err="1"/>
              <a:t>éheust</a:t>
            </a:r>
            <a:r>
              <a:rPr lang="en-US" sz="900" i="1" dirty="0"/>
              <a:t> et al., PRE 2002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1D108FB-731E-FC52-15F9-7C32B21B6114}"/>
              </a:ext>
            </a:extLst>
          </p:cNvPr>
          <p:cNvSpPr/>
          <p:nvPr/>
        </p:nvSpPr>
        <p:spPr>
          <a:xfrm>
            <a:off x="546570" y="3300961"/>
            <a:ext cx="3929828" cy="1000804"/>
          </a:xfrm>
          <a:custGeom>
            <a:avLst/>
            <a:gdLst>
              <a:gd name="connsiteX0" fmla="*/ 0 w 2488018"/>
              <a:gd name="connsiteY0" fmla="*/ 352340 h 633620"/>
              <a:gd name="connsiteX1" fmla="*/ 111642 w 2488018"/>
              <a:gd name="connsiteY1" fmla="*/ 373605 h 633620"/>
              <a:gd name="connsiteX2" fmla="*/ 53163 w 2488018"/>
              <a:gd name="connsiteY2" fmla="*/ 219433 h 633620"/>
              <a:gd name="connsiteX3" fmla="*/ 122274 w 2488018"/>
              <a:gd name="connsiteY3" fmla="*/ 176903 h 633620"/>
              <a:gd name="connsiteX4" fmla="*/ 116958 w 2488018"/>
              <a:gd name="connsiteY4" fmla="*/ 1466 h 633620"/>
              <a:gd name="connsiteX5" fmla="*/ 175437 w 2488018"/>
              <a:gd name="connsiteY5" fmla="*/ 102475 h 633620"/>
              <a:gd name="connsiteX6" fmla="*/ 287079 w 2488018"/>
              <a:gd name="connsiteY6" fmla="*/ 267280 h 633620"/>
              <a:gd name="connsiteX7" fmla="*/ 329609 w 2488018"/>
              <a:gd name="connsiteY7" fmla="*/ 272596 h 633620"/>
              <a:gd name="connsiteX8" fmla="*/ 329609 w 2488018"/>
              <a:gd name="connsiteY8" fmla="*/ 352340 h 633620"/>
              <a:gd name="connsiteX9" fmla="*/ 292395 w 2488018"/>
              <a:gd name="connsiteY9" fmla="*/ 437401 h 633620"/>
              <a:gd name="connsiteX10" fmla="*/ 393404 w 2488018"/>
              <a:gd name="connsiteY10" fmla="*/ 453349 h 633620"/>
              <a:gd name="connsiteX11" fmla="*/ 473149 w 2488018"/>
              <a:gd name="connsiteY11" fmla="*/ 405503 h 633620"/>
              <a:gd name="connsiteX12" fmla="*/ 542260 w 2488018"/>
              <a:gd name="connsiteY12" fmla="*/ 389554 h 633620"/>
              <a:gd name="connsiteX13" fmla="*/ 611372 w 2488018"/>
              <a:gd name="connsiteY13" fmla="*/ 384238 h 633620"/>
              <a:gd name="connsiteX14" fmla="*/ 696432 w 2488018"/>
              <a:gd name="connsiteY14" fmla="*/ 267280 h 633620"/>
              <a:gd name="connsiteX15" fmla="*/ 781493 w 2488018"/>
              <a:gd name="connsiteY15" fmla="*/ 277912 h 633620"/>
              <a:gd name="connsiteX16" fmla="*/ 723014 w 2488018"/>
              <a:gd name="connsiteY16" fmla="*/ 176903 h 633620"/>
              <a:gd name="connsiteX17" fmla="*/ 595423 w 2488018"/>
              <a:gd name="connsiteY17" fmla="*/ 107791 h 633620"/>
              <a:gd name="connsiteX18" fmla="*/ 606056 w 2488018"/>
              <a:gd name="connsiteY18" fmla="*/ 54628 h 633620"/>
              <a:gd name="connsiteX19" fmla="*/ 818707 w 2488018"/>
              <a:gd name="connsiteY19" fmla="*/ 59945 h 633620"/>
              <a:gd name="connsiteX20" fmla="*/ 946297 w 2488018"/>
              <a:gd name="connsiteY20" fmla="*/ 160954 h 633620"/>
              <a:gd name="connsiteX21" fmla="*/ 994144 w 2488018"/>
              <a:gd name="connsiteY21" fmla="*/ 176903 h 633620"/>
              <a:gd name="connsiteX22" fmla="*/ 988828 w 2488018"/>
              <a:gd name="connsiteY22" fmla="*/ 277912 h 633620"/>
              <a:gd name="connsiteX23" fmla="*/ 1100470 w 2488018"/>
              <a:gd name="connsiteY23" fmla="*/ 389554 h 633620"/>
              <a:gd name="connsiteX24" fmla="*/ 1095153 w 2488018"/>
              <a:gd name="connsiteY24" fmla="*/ 485247 h 633620"/>
              <a:gd name="connsiteX25" fmla="*/ 1180214 w 2488018"/>
              <a:gd name="connsiteY25" fmla="*/ 474615 h 633620"/>
              <a:gd name="connsiteX26" fmla="*/ 1180214 w 2488018"/>
              <a:gd name="connsiteY26" fmla="*/ 373605 h 633620"/>
              <a:gd name="connsiteX27" fmla="*/ 1265274 w 2488018"/>
              <a:gd name="connsiteY27" fmla="*/ 331075 h 633620"/>
              <a:gd name="connsiteX28" fmla="*/ 1206795 w 2488018"/>
              <a:gd name="connsiteY28" fmla="*/ 230066 h 633620"/>
              <a:gd name="connsiteX29" fmla="*/ 1222744 w 2488018"/>
              <a:gd name="connsiteY29" fmla="*/ 176903 h 633620"/>
              <a:gd name="connsiteX30" fmla="*/ 1281223 w 2488018"/>
              <a:gd name="connsiteY30" fmla="*/ 49312 h 633620"/>
              <a:gd name="connsiteX31" fmla="*/ 1355651 w 2488018"/>
              <a:gd name="connsiteY31" fmla="*/ 107791 h 633620"/>
              <a:gd name="connsiteX32" fmla="*/ 1291856 w 2488018"/>
              <a:gd name="connsiteY32" fmla="*/ 150321 h 633620"/>
              <a:gd name="connsiteX33" fmla="*/ 1355651 w 2488018"/>
              <a:gd name="connsiteY33" fmla="*/ 208801 h 633620"/>
              <a:gd name="connsiteX34" fmla="*/ 1414130 w 2488018"/>
              <a:gd name="connsiteY34" fmla="*/ 208801 h 633620"/>
              <a:gd name="connsiteX35" fmla="*/ 1488558 w 2488018"/>
              <a:gd name="connsiteY35" fmla="*/ 224749 h 633620"/>
              <a:gd name="connsiteX36" fmla="*/ 1541721 w 2488018"/>
              <a:gd name="connsiteY36" fmla="*/ 309810 h 633620"/>
              <a:gd name="connsiteX37" fmla="*/ 1674628 w 2488018"/>
              <a:gd name="connsiteY37" fmla="*/ 341708 h 633620"/>
              <a:gd name="connsiteX38" fmla="*/ 1690576 w 2488018"/>
              <a:gd name="connsiteY38" fmla="*/ 240698 h 633620"/>
              <a:gd name="connsiteX39" fmla="*/ 1754372 w 2488018"/>
              <a:gd name="connsiteY39" fmla="*/ 176903 h 633620"/>
              <a:gd name="connsiteX40" fmla="*/ 1754372 w 2488018"/>
              <a:gd name="connsiteY40" fmla="*/ 288545 h 633620"/>
              <a:gd name="connsiteX41" fmla="*/ 1733107 w 2488018"/>
              <a:gd name="connsiteY41" fmla="*/ 410819 h 633620"/>
              <a:gd name="connsiteX42" fmla="*/ 1786270 w 2488018"/>
              <a:gd name="connsiteY42" fmla="*/ 421452 h 633620"/>
              <a:gd name="connsiteX43" fmla="*/ 1802218 w 2488018"/>
              <a:gd name="connsiteY43" fmla="*/ 389554 h 633620"/>
              <a:gd name="connsiteX44" fmla="*/ 1876646 w 2488018"/>
              <a:gd name="connsiteY44" fmla="*/ 394870 h 633620"/>
              <a:gd name="connsiteX45" fmla="*/ 1897911 w 2488018"/>
              <a:gd name="connsiteY45" fmla="*/ 352340 h 633620"/>
              <a:gd name="connsiteX46" fmla="*/ 1951074 w 2488018"/>
              <a:gd name="connsiteY46" fmla="*/ 389554 h 633620"/>
              <a:gd name="connsiteX47" fmla="*/ 1871330 w 2488018"/>
              <a:gd name="connsiteY47" fmla="*/ 506512 h 633620"/>
              <a:gd name="connsiteX48" fmla="*/ 1956390 w 2488018"/>
              <a:gd name="connsiteY48" fmla="*/ 527777 h 633620"/>
              <a:gd name="connsiteX49" fmla="*/ 1972339 w 2488018"/>
              <a:gd name="connsiteY49" fmla="*/ 628787 h 633620"/>
              <a:gd name="connsiteX50" fmla="*/ 2052083 w 2488018"/>
              <a:gd name="connsiteY50" fmla="*/ 602205 h 633620"/>
              <a:gd name="connsiteX51" fmla="*/ 2030818 w 2488018"/>
              <a:gd name="connsiteY51" fmla="*/ 469298 h 633620"/>
              <a:gd name="connsiteX52" fmla="*/ 2126511 w 2488018"/>
              <a:gd name="connsiteY52" fmla="*/ 405503 h 633620"/>
              <a:gd name="connsiteX53" fmla="*/ 2025502 w 2488018"/>
              <a:gd name="connsiteY53" fmla="*/ 272596 h 633620"/>
              <a:gd name="connsiteX54" fmla="*/ 2110563 w 2488018"/>
              <a:gd name="connsiteY54" fmla="*/ 283228 h 633620"/>
              <a:gd name="connsiteX55" fmla="*/ 2105246 w 2488018"/>
              <a:gd name="connsiteY55" fmla="*/ 368289 h 633620"/>
              <a:gd name="connsiteX56" fmla="*/ 2238153 w 2488018"/>
              <a:gd name="connsiteY56" fmla="*/ 432084 h 633620"/>
              <a:gd name="connsiteX57" fmla="*/ 2243470 w 2488018"/>
              <a:gd name="connsiteY57" fmla="*/ 347024 h 633620"/>
              <a:gd name="connsiteX58" fmla="*/ 2301949 w 2488018"/>
              <a:gd name="connsiteY58" fmla="*/ 421452 h 633620"/>
              <a:gd name="connsiteX59" fmla="*/ 2344479 w 2488018"/>
              <a:gd name="connsiteY59" fmla="*/ 341708 h 633620"/>
              <a:gd name="connsiteX60" fmla="*/ 2397642 w 2488018"/>
              <a:gd name="connsiteY60" fmla="*/ 277912 h 633620"/>
              <a:gd name="connsiteX61" fmla="*/ 2477386 w 2488018"/>
              <a:gd name="connsiteY61" fmla="*/ 299177 h 633620"/>
              <a:gd name="connsiteX62" fmla="*/ 2413590 w 2488018"/>
              <a:gd name="connsiteY62" fmla="*/ 357656 h 633620"/>
              <a:gd name="connsiteX63" fmla="*/ 2466753 w 2488018"/>
              <a:gd name="connsiteY63" fmla="*/ 426768 h 633620"/>
              <a:gd name="connsiteX64" fmla="*/ 2488018 w 2488018"/>
              <a:gd name="connsiteY64" fmla="*/ 394870 h 63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488018" h="633620">
                <a:moveTo>
                  <a:pt x="0" y="352340"/>
                </a:moveTo>
                <a:cubicBezTo>
                  <a:pt x="51391" y="374048"/>
                  <a:pt x="102782" y="395756"/>
                  <a:pt x="111642" y="373605"/>
                </a:cubicBezTo>
                <a:cubicBezTo>
                  <a:pt x="120502" y="351454"/>
                  <a:pt x="51391" y="252217"/>
                  <a:pt x="53163" y="219433"/>
                </a:cubicBezTo>
                <a:cubicBezTo>
                  <a:pt x="54935" y="186649"/>
                  <a:pt x="111642" y="213231"/>
                  <a:pt x="122274" y="176903"/>
                </a:cubicBezTo>
                <a:cubicBezTo>
                  <a:pt x="132906" y="140575"/>
                  <a:pt x="108098" y="13871"/>
                  <a:pt x="116958" y="1466"/>
                </a:cubicBezTo>
                <a:cubicBezTo>
                  <a:pt x="125818" y="-10939"/>
                  <a:pt x="147083" y="58173"/>
                  <a:pt x="175437" y="102475"/>
                </a:cubicBezTo>
                <a:cubicBezTo>
                  <a:pt x="203791" y="146777"/>
                  <a:pt x="261384" y="238927"/>
                  <a:pt x="287079" y="267280"/>
                </a:cubicBezTo>
                <a:cubicBezTo>
                  <a:pt x="312774" y="295633"/>
                  <a:pt x="322521" y="258419"/>
                  <a:pt x="329609" y="272596"/>
                </a:cubicBezTo>
                <a:cubicBezTo>
                  <a:pt x="336697" y="286773"/>
                  <a:pt x="335811" y="324873"/>
                  <a:pt x="329609" y="352340"/>
                </a:cubicBezTo>
                <a:cubicBezTo>
                  <a:pt x="323407" y="379807"/>
                  <a:pt x="281763" y="420566"/>
                  <a:pt x="292395" y="437401"/>
                </a:cubicBezTo>
                <a:cubicBezTo>
                  <a:pt x="303027" y="454236"/>
                  <a:pt x="363278" y="458665"/>
                  <a:pt x="393404" y="453349"/>
                </a:cubicBezTo>
                <a:cubicBezTo>
                  <a:pt x="423530" y="448033"/>
                  <a:pt x="448340" y="416135"/>
                  <a:pt x="473149" y="405503"/>
                </a:cubicBezTo>
                <a:cubicBezTo>
                  <a:pt x="497958" y="394871"/>
                  <a:pt x="519223" y="393098"/>
                  <a:pt x="542260" y="389554"/>
                </a:cubicBezTo>
                <a:cubicBezTo>
                  <a:pt x="565297" y="386010"/>
                  <a:pt x="585677" y="404617"/>
                  <a:pt x="611372" y="384238"/>
                </a:cubicBezTo>
                <a:cubicBezTo>
                  <a:pt x="637067" y="363859"/>
                  <a:pt x="668079" y="285001"/>
                  <a:pt x="696432" y="267280"/>
                </a:cubicBezTo>
                <a:cubicBezTo>
                  <a:pt x="724786" y="249559"/>
                  <a:pt x="777063" y="292975"/>
                  <a:pt x="781493" y="277912"/>
                </a:cubicBezTo>
                <a:cubicBezTo>
                  <a:pt x="785923" y="262849"/>
                  <a:pt x="754026" y="205256"/>
                  <a:pt x="723014" y="176903"/>
                </a:cubicBezTo>
                <a:cubicBezTo>
                  <a:pt x="692002" y="148550"/>
                  <a:pt x="614916" y="128170"/>
                  <a:pt x="595423" y="107791"/>
                </a:cubicBezTo>
                <a:cubicBezTo>
                  <a:pt x="575930" y="87412"/>
                  <a:pt x="568842" y="62602"/>
                  <a:pt x="606056" y="54628"/>
                </a:cubicBezTo>
                <a:cubicBezTo>
                  <a:pt x="643270" y="46654"/>
                  <a:pt x="762000" y="42224"/>
                  <a:pt x="818707" y="59945"/>
                </a:cubicBezTo>
                <a:cubicBezTo>
                  <a:pt x="875414" y="77666"/>
                  <a:pt x="917057" y="141461"/>
                  <a:pt x="946297" y="160954"/>
                </a:cubicBezTo>
                <a:cubicBezTo>
                  <a:pt x="975537" y="180447"/>
                  <a:pt x="987056" y="157410"/>
                  <a:pt x="994144" y="176903"/>
                </a:cubicBezTo>
                <a:cubicBezTo>
                  <a:pt x="1001232" y="196396"/>
                  <a:pt x="971107" y="242470"/>
                  <a:pt x="988828" y="277912"/>
                </a:cubicBezTo>
                <a:cubicBezTo>
                  <a:pt x="1006549" y="313354"/>
                  <a:pt x="1082749" y="354998"/>
                  <a:pt x="1100470" y="389554"/>
                </a:cubicBezTo>
                <a:cubicBezTo>
                  <a:pt x="1118191" y="424110"/>
                  <a:pt x="1081862" y="471070"/>
                  <a:pt x="1095153" y="485247"/>
                </a:cubicBezTo>
                <a:cubicBezTo>
                  <a:pt x="1108444" y="499424"/>
                  <a:pt x="1166037" y="493222"/>
                  <a:pt x="1180214" y="474615"/>
                </a:cubicBezTo>
                <a:cubicBezTo>
                  <a:pt x="1194391" y="456008"/>
                  <a:pt x="1166037" y="397528"/>
                  <a:pt x="1180214" y="373605"/>
                </a:cubicBezTo>
                <a:cubicBezTo>
                  <a:pt x="1194391" y="349682"/>
                  <a:pt x="1260844" y="354998"/>
                  <a:pt x="1265274" y="331075"/>
                </a:cubicBezTo>
                <a:cubicBezTo>
                  <a:pt x="1269704" y="307152"/>
                  <a:pt x="1213883" y="255761"/>
                  <a:pt x="1206795" y="230066"/>
                </a:cubicBezTo>
                <a:cubicBezTo>
                  <a:pt x="1199707" y="204371"/>
                  <a:pt x="1210339" y="207029"/>
                  <a:pt x="1222744" y="176903"/>
                </a:cubicBezTo>
                <a:cubicBezTo>
                  <a:pt x="1235149" y="146777"/>
                  <a:pt x="1259072" y="60831"/>
                  <a:pt x="1281223" y="49312"/>
                </a:cubicBezTo>
                <a:cubicBezTo>
                  <a:pt x="1303374" y="37793"/>
                  <a:pt x="1353879" y="90956"/>
                  <a:pt x="1355651" y="107791"/>
                </a:cubicBezTo>
                <a:cubicBezTo>
                  <a:pt x="1357423" y="124626"/>
                  <a:pt x="1291856" y="133486"/>
                  <a:pt x="1291856" y="150321"/>
                </a:cubicBezTo>
                <a:cubicBezTo>
                  <a:pt x="1291856" y="167156"/>
                  <a:pt x="1335272" y="199054"/>
                  <a:pt x="1355651" y="208801"/>
                </a:cubicBezTo>
                <a:cubicBezTo>
                  <a:pt x="1376030" y="218548"/>
                  <a:pt x="1391979" y="206143"/>
                  <a:pt x="1414130" y="208801"/>
                </a:cubicBezTo>
                <a:cubicBezTo>
                  <a:pt x="1436281" y="211459"/>
                  <a:pt x="1467293" y="207914"/>
                  <a:pt x="1488558" y="224749"/>
                </a:cubicBezTo>
                <a:cubicBezTo>
                  <a:pt x="1509823" y="241584"/>
                  <a:pt x="1510709" y="290317"/>
                  <a:pt x="1541721" y="309810"/>
                </a:cubicBezTo>
                <a:cubicBezTo>
                  <a:pt x="1572733" y="329303"/>
                  <a:pt x="1649819" y="353227"/>
                  <a:pt x="1674628" y="341708"/>
                </a:cubicBezTo>
                <a:cubicBezTo>
                  <a:pt x="1699437" y="330189"/>
                  <a:pt x="1677285" y="268165"/>
                  <a:pt x="1690576" y="240698"/>
                </a:cubicBezTo>
                <a:cubicBezTo>
                  <a:pt x="1703867" y="213231"/>
                  <a:pt x="1743739" y="168928"/>
                  <a:pt x="1754372" y="176903"/>
                </a:cubicBezTo>
                <a:cubicBezTo>
                  <a:pt x="1765005" y="184877"/>
                  <a:pt x="1757916" y="249559"/>
                  <a:pt x="1754372" y="288545"/>
                </a:cubicBezTo>
                <a:cubicBezTo>
                  <a:pt x="1750828" y="327531"/>
                  <a:pt x="1727791" y="388668"/>
                  <a:pt x="1733107" y="410819"/>
                </a:cubicBezTo>
                <a:cubicBezTo>
                  <a:pt x="1738423" y="432970"/>
                  <a:pt x="1774752" y="424996"/>
                  <a:pt x="1786270" y="421452"/>
                </a:cubicBezTo>
                <a:cubicBezTo>
                  <a:pt x="1797788" y="417908"/>
                  <a:pt x="1787155" y="393984"/>
                  <a:pt x="1802218" y="389554"/>
                </a:cubicBezTo>
                <a:cubicBezTo>
                  <a:pt x="1817281" y="385124"/>
                  <a:pt x="1860697" y="401072"/>
                  <a:pt x="1876646" y="394870"/>
                </a:cubicBezTo>
                <a:cubicBezTo>
                  <a:pt x="1892595" y="388668"/>
                  <a:pt x="1885506" y="353226"/>
                  <a:pt x="1897911" y="352340"/>
                </a:cubicBezTo>
                <a:cubicBezTo>
                  <a:pt x="1910316" y="351454"/>
                  <a:pt x="1955504" y="363859"/>
                  <a:pt x="1951074" y="389554"/>
                </a:cubicBezTo>
                <a:cubicBezTo>
                  <a:pt x="1946644" y="415249"/>
                  <a:pt x="1870444" y="483475"/>
                  <a:pt x="1871330" y="506512"/>
                </a:cubicBezTo>
                <a:cubicBezTo>
                  <a:pt x="1872216" y="529549"/>
                  <a:pt x="1939555" y="507398"/>
                  <a:pt x="1956390" y="527777"/>
                </a:cubicBezTo>
                <a:cubicBezTo>
                  <a:pt x="1973225" y="548156"/>
                  <a:pt x="1956390" y="616382"/>
                  <a:pt x="1972339" y="628787"/>
                </a:cubicBezTo>
                <a:cubicBezTo>
                  <a:pt x="1988288" y="641192"/>
                  <a:pt x="2042337" y="628787"/>
                  <a:pt x="2052083" y="602205"/>
                </a:cubicBezTo>
                <a:cubicBezTo>
                  <a:pt x="2061830" y="575624"/>
                  <a:pt x="2018413" y="502082"/>
                  <a:pt x="2030818" y="469298"/>
                </a:cubicBezTo>
                <a:cubicBezTo>
                  <a:pt x="2043223" y="436514"/>
                  <a:pt x="2127397" y="438287"/>
                  <a:pt x="2126511" y="405503"/>
                </a:cubicBezTo>
                <a:cubicBezTo>
                  <a:pt x="2125625" y="372719"/>
                  <a:pt x="2028160" y="292975"/>
                  <a:pt x="2025502" y="272596"/>
                </a:cubicBezTo>
                <a:cubicBezTo>
                  <a:pt x="2022844" y="252217"/>
                  <a:pt x="2097272" y="267279"/>
                  <a:pt x="2110563" y="283228"/>
                </a:cubicBezTo>
                <a:cubicBezTo>
                  <a:pt x="2123854" y="299177"/>
                  <a:pt x="2083981" y="343480"/>
                  <a:pt x="2105246" y="368289"/>
                </a:cubicBezTo>
                <a:cubicBezTo>
                  <a:pt x="2126511" y="393098"/>
                  <a:pt x="2215116" y="435628"/>
                  <a:pt x="2238153" y="432084"/>
                </a:cubicBezTo>
                <a:cubicBezTo>
                  <a:pt x="2261190" y="428540"/>
                  <a:pt x="2232837" y="348796"/>
                  <a:pt x="2243470" y="347024"/>
                </a:cubicBezTo>
                <a:cubicBezTo>
                  <a:pt x="2254103" y="345252"/>
                  <a:pt x="2285114" y="422338"/>
                  <a:pt x="2301949" y="421452"/>
                </a:cubicBezTo>
                <a:cubicBezTo>
                  <a:pt x="2318784" y="420566"/>
                  <a:pt x="2328530" y="365631"/>
                  <a:pt x="2344479" y="341708"/>
                </a:cubicBezTo>
                <a:cubicBezTo>
                  <a:pt x="2360428" y="317785"/>
                  <a:pt x="2375491" y="285000"/>
                  <a:pt x="2397642" y="277912"/>
                </a:cubicBezTo>
                <a:cubicBezTo>
                  <a:pt x="2419793" y="270824"/>
                  <a:pt x="2474728" y="285886"/>
                  <a:pt x="2477386" y="299177"/>
                </a:cubicBezTo>
                <a:cubicBezTo>
                  <a:pt x="2480044" y="312468"/>
                  <a:pt x="2415362" y="336391"/>
                  <a:pt x="2413590" y="357656"/>
                </a:cubicBezTo>
                <a:cubicBezTo>
                  <a:pt x="2411818" y="378921"/>
                  <a:pt x="2454348" y="420566"/>
                  <a:pt x="2466753" y="426768"/>
                </a:cubicBezTo>
                <a:cubicBezTo>
                  <a:pt x="2479158" y="432970"/>
                  <a:pt x="2483588" y="413920"/>
                  <a:pt x="2488018" y="394870"/>
                </a:cubicBezTo>
              </a:path>
            </a:pathLst>
          </a:custGeom>
          <a:noFill/>
          <a:ln w="28575">
            <a:gradFill>
              <a:gsLst>
                <a:gs pos="0">
                  <a:srgbClr val="FF660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2BE52E-99B3-835D-E6A9-E712733BF834}"/>
              </a:ext>
            </a:extLst>
          </p:cNvPr>
          <p:cNvSpPr/>
          <p:nvPr/>
        </p:nvSpPr>
        <p:spPr>
          <a:xfrm>
            <a:off x="492602" y="1466087"/>
            <a:ext cx="4038125" cy="4044353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B098AD5-18FA-3306-ED64-A45E3DAD5508}"/>
              </a:ext>
            </a:extLst>
          </p:cNvPr>
          <p:cNvGrpSpPr/>
          <p:nvPr/>
        </p:nvGrpSpPr>
        <p:grpSpPr>
          <a:xfrm>
            <a:off x="546570" y="1556475"/>
            <a:ext cx="744948" cy="3929630"/>
            <a:chOff x="546570" y="1556475"/>
            <a:chExt cx="744948" cy="392963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57EE78D-A83E-B9B3-1BA6-82EA43A3568A}"/>
                </a:ext>
              </a:extLst>
            </p:cNvPr>
            <p:cNvSpPr txBox="1"/>
            <p:nvPr/>
          </p:nvSpPr>
          <p:spPr>
            <a:xfrm>
              <a:off x="546570" y="5116773"/>
              <a:ext cx="744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water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65BC14E-98B2-1AA4-D43E-554E751C9DF9}"/>
                </a:ext>
              </a:extLst>
            </p:cNvPr>
            <p:cNvSpPr txBox="1"/>
            <p:nvPr/>
          </p:nvSpPr>
          <p:spPr>
            <a:xfrm>
              <a:off x="546570" y="1556475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air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C09547-9C6B-267B-B05E-1FECBE751D59}"/>
              </a:ext>
            </a:extLst>
          </p:cNvPr>
          <p:cNvGrpSpPr/>
          <p:nvPr/>
        </p:nvGrpSpPr>
        <p:grpSpPr>
          <a:xfrm>
            <a:off x="2278391" y="5955805"/>
            <a:ext cx="2023534" cy="749779"/>
            <a:chOff x="5320646" y="588218"/>
            <a:chExt cx="2023534" cy="7497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1D6881-7559-F27F-91E9-A757090BA387}"/>
                    </a:ext>
                  </a:extLst>
                </p:cNvPr>
                <p:cNvSpPr txBox="1"/>
                <p:nvPr/>
              </p:nvSpPr>
              <p:spPr>
                <a:xfrm>
                  <a:off x="5412481" y="588218"/>
                  <a:ext cx="18398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𝑎𝑖𝑟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𝑤𝑎𝑡𝑒𝑟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1D6881-7559-F27F-91E9-A757090BA3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2481" y="588218"/>
                  <a:ext cx="1839863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980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C540A1-8554-4404-A8D3-12C056544EC8}"/>
                </a:ext>
              </a:extLst>
            </p:cNvPr>
            <p:cNvSpPr txBox="1"/>
            <p:nvPr/>
          </p:nvSpPr>
          <p:spPr>
            <a:xfrm>
              <a:off x="5452812" y="999443"/>
              <a:ext cx="1799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noProof="0" dirty="0"/>
                <a:t>Capillary pressure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B9A2B5A-2C6B-B068-36B7-EAF06E124CA9}"/>
                </a:ext>
              </a:extLst>
            </p:cNvPr>
            <p:cNvCxnSpPr/>
            <p:nvPr/>
          </p:nvCxnSpPr>
          <p:spPr>
            <a:xfrm>
              <a:off x="5320646" y="991575"/>
              <a:ext cx="2023534" cy="0"/>
            </a:xfrm>
            <a:prstGeom prst="line">
              <a:avLst/>
            </a:prstGeom>
            <a:ln w="127000">
              <a:gradFill>
                <a:gsLst>
                  <a:gs pos="0">
                    <a:srgbClr val="FFFF00"/>
                  </a:gs>
                  <a:gs pos="100000">
                    <a:srgbClr val="FF6600"/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872EAF5-FC9C-5BCF-FC0B-59F9EB0F69B6}"/>
              </a:ext>
            </a:extLst>
          </p:cNvPr>
          <p:cNvGrpSpPr/>
          <p:nvPr/>
        </p:nvGrpSpPr>
        <p:grpSpPr>
          <a:xfrm>
            <a:off x="154039" y="3284942"/>
            <a:ext cx="4369468" cy="1055508"/>
            <a:chOff x="7086105" y="1744123"/>
            <a:chExt cx="2766358" cy="66825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AB25D22-6996-1628-D7D7-068807F699DE}"/>
                </a:ext>
              </a:extLst>
            </p:cNvPr>
            <p:cNvCxnSpPr/>
            <p:nvPr/>
          </p:nvCxnSpPr>
          <p:spPr>
            <a:xfrm>
              <a:off x="7300455" y="1744123"/>
              <a:ext cx="252360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1770AA2-C795-CFD2-9C00-6E2A5E5417F6}"/>
                </a:ext>
              </a:extLst>
            </p:cNvPr>
            <p:cNvCxnSpPr/>
            <p:nvPr/>
          </p:nvCxnSpPr>
          <p:spPr>
            <a:xfrm>
              <a:off x="7328854" y="2407567"/>
              <a:ext cx="252360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2818F13-DC1A-B338-083D-6BC2F6908199}"/>
                    </a:ext>
                  </a:extLst>
                </p:cNvPr>
                <p:cNvSpPr txBox="1"/>
                <p:nvPr/>
              </p:nvSpPr>
              <p:spPr>
                <a:xfrm>
                  <a:off x="7086105" y="1973499"/>
                  <a:ext cx="16854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2818F13-DC1A-B338-083D-6BC2F69081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6105" y="1973499"/>
                  <a:ext cx="168548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6818" r="-2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A617A6E-CC21-D489-82A0-A8A6AB7EF1EF}"/>
                </a:ext>
              </a:extLst>
            </p:cNvPr>
            <p:cNvCxnSpPr>
              <a:cxnSpLocks/>
            </p:cNvCxnSpPr>
            <p:nvPr/>
          </p:nvCxnSpPr>
          <p:spPr>
            <a:xfrm>
              <a:off x="7100356" y="1761696"/>
              <a:ext cx="0" cy="650681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A563D64-DF8C-C230-6980-E8D4F94D9264}"/>
              </a:ext>
            </a:extLst>
          </p:cNvPr>
          <p:cNvGrpSpPr/>
          <p:nvPr/>
        </p:nvGrpSpPr>
        <p:grpSpPr>
          <a:xfrm>
            <a:off x="483756" y="5798774"/>
            <a:ext cx="1667945" cy="353501"/>
            <a:chOff x="4663005" y="5409905"/>
            <a:chExt cx="1667945" cy="35350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9E85736-9007-D38A-3E15-5122CF4C6AE6}"/>
                </a:ext>
              </a:extLst>
            </p:cNvPr>
            <p:cNvCxnSpPr>
              <a:cxnSpLocks/>
            </p:cNvCxnSpPr>
            <p:nvPr/>
          </p:nvCxnSpPr>
          <p:spPr>
            <a:xfrm>
              <a:off x="4663005" y="5409905"/>
              <a:ext cx="1667945" cy="0"/>
            </a:xfrm>
            <a:prstGeom prst="line">
              <a:avLst/>
            </a:prstGeom>
            <a:ln w="152400">
              <a:gradFill>
                <a:gsLst>
                  <a:gs pos="50000">
                    <a:schemeClr val="tx2">
                      <a:lumMod val="25000"/>
                      <a:lumOff val="7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tx2"/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364C45E-8E9D-D250-4246-72B161AF1FB9}"/>
                </a:ext>
              </a:extLst>
            </p:cNvPr>
            <p:cNvSpPr txBox="1"/>
            <p:nvPr/>
          </p:nvSpPr>
          <p:spPr>
            <a:xfrm>
              <a:off x="4734268" y="5424852"/>
              <a:ext cx="15254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noProof="0" dirty="0"/>
                <a:t>Water pressure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229BC31-03EA-4203-EC1C-F5A29A59FECF}"/>
                  </a:ext>
                </a:extLst>
              </p:cNvPr>
              <p:cNvSpPr txBox="1"/>
              <p:nvPr/>
            </p:nvSpPr>
            <p:spPr>
              <a:xfrm>
                <a:off x="3451276" y="3345631"/>
                <a:ext cx="3817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229BC31-03EA-4203-EC1C-F5A29A59F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276" y="3345631"/>
                <a:ext cx="381771" cy="276999"/>
              </a:xfrm>
              <a:prstGeom prst="rect">
                <a:avLst/>
              </a:prstGeom>
              <a:blipFill>
                <a:blip r:embed="rId7"/>
                <a:stretch>
                  <a:fillRect l="-14286" r="-317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93A51453-5006-FC96-9DC7-BBE51BC0118A}"/>
                  </a:ext>
                </a:extLst>
              </p:cNvPr>
              <p:cNvSpPr txBox="1"/>
              <p:nvPr/>
            </p:nvSpPr>
            <p:spPr>
              <a:xfrm>
                <a:off x="5821693" y="2396594"/>
                <a:ext cx="19329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Pore connectivity</a:t>
                </a:r>
              </a:p>
            </p:txBody>
          </p:sp>
        </mc:Choice>
        <mc:Fallback xmlns=""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93A51453-5006-FC96-9DC7-BBE51BC01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693" y="2396594"/>
                <a:ext cx="1932901" cy="276999"/>
              </a:xfrm>
              <a:prstGeom prst="rect">
                <a:avLst/>
              </a:prstGeom>
              <a:blipFill>
                <a:blip r:embed="rId8"/>
                <a:stretch>
                  <a:fillRect l="-4416" t="-26087" r="-7256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5" name="Rectangle 374">
            <a:extLst>
              <a:ext uri="{FF2B5EF4-FFF2-40B4-BE49-F238E27FC236}">
                <a16:creationId xmlns:a16="http://schemas.microsoft.com/office/drawing/2014/main" id="{390AE4C5-246A-B239-49C0-7AD2031C869B}"/>
              </a:ext>
            </a:extLst>
          </p:cNvPr>
          <p:cNvSpPr/>
          <p:nvPr/>
        </p:nvSpPr>
        <p:spPr>
          <a:xfrm>
            <a:off x="220977" y="5694898"/>
            <a:ext cx="4206483" cy="108411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8" name="Group 517">
            <a:extLst>
              <a:ext uri="{FF2B5EF4-FFF2-40B4-BE49-F238E27FC236}">
                <a16:creationId xmlns:a16="http://schemas.microsoft.com/office/drawing/2014/main" id="{DAF6C16D-B93D-864F-BC4C-391FEA95772E}"/>
              </a:ext>
            </a:extLst>
          </p:cNvPr>
          <p:cNvGrpSpPr/>
          <p:nvPr/>
        </p:nvGrpSpPr>
        <p:grpSpPr>
          <a:xfrm>
            <a:off x="4094654" y="2929424"/>
            <a:ext cx="2926487" cy="2187349"/>
            <a:chOff x="4094654" y="2929424"/>
            <a:chExt cx="2926487" cy="2187349"/>
          </a:xfrm>
        </p:grpSpPr>
        <p:pic>
          <p:nvPicPr>
            <p:cNvPr id="380" name="Picture 379">
              <a:extLst>
                <a:ext uri="{FF2B5EF4-FFF2-40B4-BE49-F238E27FC236}">
                  <a16:creationId xmlns:a16="http://schemas.microsoft.com/office/drawing/2014/main" id="{81A7715B-9EF6-B166-B693-9CCC964B3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66" t="52720" r="74387" b="16048"/>
            <a:stretch>
              <a:fillRect/>
            </a:stretch>
          </p:blipFill>
          <p:spPr>
            <a:xfrm>
              <a:off x="4737607" y="2929424"/>
              <a:ext cx="2283534" cy="2187349"/>
            </a:xfrm>
            <a:prstGeom prst="rect">
              <a:avLst/>
            </a:prstGeom>
          </p:spPr>
        </p:pic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1FE3A144-4960-AB5F-823B-F74F881B41FD}"/>
                </a:ext>
              </a:extLst>
            </p:cNvPr>
            <p:cNvSpPr/>
            <p:nvPr/>
          </p:nvSpPr>
          <p:spPr>
            <a:xfrm>
              <a:off x="4094654" y="4840933"/>
              <a:ext cx="179230" cy="18452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28841753-D525-14A4-74E8-DE189F8A2D45}"/>
                </a:ext>
              </a:extLst>
            </p:cNvPr>
            <p:cNvSpPr/>
            <p:nvPr/>
          </p:nvSpPr>
          <p:spPr>
            <a:xfrm>
              <a:off x="4283312" y="4527703"/>
              <a:ext cx="454296" cy="427117"/>
            </a:xfrm>
            <a:custGeom>
              <a:avLst/>
              <a:gdLst>
                <a:gd name="connsiteX0" fmla="*/ 0 w 901700"/>
                <a:gd name="connsiteY0" fmla="*/ 692150 h 692150"/>
                <a:gd name="connsiteX1" fmla="*/ 476250 w 901700"/>
                <a:gd name="connsiteY1" fmla="*/ 584200 h 692150"/>
                <a:gd name="connsiteX2" fmla="*/ 609600 w 901700"/>
                <a:gd name="connsiteY2" fmla="*/ 165100 h 692150"/>
                <a:gd name="connsiteX3" fmla="*/ 901700 w 901700"/>
                <a:gd name="connsiteY3" fmla="*/ 0 h 69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1700" h="692150">
                  <a:moveTo>
                    <a:pt x="0" y="692150"/>
                  </a:moveTo>
                  <a:cubicBezTo>
                    <a:pt x="187325" y="682096"/>
                    <a:pt x="374650" y="672042"/>
                    <a:pt x="476250" y="584200"/>
                  </a:cubicBezTo>
                  <a:cubicBezTo>
                    <a:pt x="577850" y="496358"/>
                    <a:pt x="538692" y="262467"/>
                    <a:pt x="609600" y="165100"/>
                  </a:cubicBezTo>
                  <a:cubicBezTo>
                    <a:pt x="680508" y="67733"/>
                    <a:pt x="791104" y="33866"/>
                    <a:pt x="901700" y="0"/>
                  </a:cubicBez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0" name="TextBox 449">
            <a:extLst>
              <a:ext uri="{FF2B5EF4-FFF2-40B4-BE49-F238E27FC236}">
                <a16:creationId xmlns:a16="http://schemas.microsoft.com/office/drawing/2014/main" id="{45BABA2D-B8CD-B7DF-5D8A-BEE318F95C93}"/>
              </a:ext>
            </a:extLst>
          </p:cNvPr>
          <p:cNvSpPr txBox="1"/>
          <p:nvPr/>
        </p:nvSpPr>
        <p:spPr>
          <a:xfrm>
            <a:off x="4738993" y="4879351"/>
            <a:ext cx="2165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Pore network: network of sites (pores) connected by bonds (pore throats)</a:t>
            </a:r>
          </a:p>
        </p:txBody>
      </p: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EB8D963D-8381-047E-481A-A481D964F122}"/>
              </a:ext>
            </a:extLst>
          </p:cNvPr>
          <p:cNvGrpSpPr/>
          <p:nvPr/>
        </p:nvGrpSpPr>
        <p:grpSpPr>
          <a:xfrm>
            <a:off x="4884874" y="3293076"/>
            <a:ext cx="1854346" cy="1473774"/>
            <a:chOff x="5415925" y="4244167"/>
            <a:chExt cx="1854346" cy="1473774"/>
          </a:xfrm>
        </p:grpSpPr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991DBD52-837F-DEC2-0C0E-91CA249CD816}"/>
                </a:ext>
              </a:extLst>
            </p:cNvPr>
            <p:cNvCxnSpPr>
              <a:cxnSpLocks/>
              <a:stCxn id="512" idx="0"/>
              <a:endCxn id="513" idx="3"/>
            </p:cNvCxnSpPr>
            <p:nvPr/>
          </p:nvCxnSpPr>
          <p:spPr>
            <a:xfrm flipV="1">
              <a:off x="5415925" y="4719627"/>
              <a:ext cx="15742" cy="13208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AA4CC7FA-D19F-4C05-49B9-16A73FBC0155}"/>
                </a:ext>
              </a:extLst>
            </p:cNvPr>
            <p:cNvCxnSpPr>
              <a:cxnSpLocks/>
              <a:stCxn id="513" idx="6"/>
              <a:endCxn id="508" idx="2"/>
            </p:cNvCxnSpPr>
            <p:nvPr/>
          </p:nvCxnSpPr>
          <p:spPr>
            <a:xfrm flipV="1">
              <a:off x="5490569" y="4597814"/>
              <a:ext cx="218500" cy="97415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4A31D5C6-8FDC-6F46-175C-244AA7A5B9BA}"/>
                </a:ext>
              </a:extLst>
            </p:cNvPr>
            <p:cNvCxnSpPr>
              <a:cxnSpLocks/>
              <a:stCxn id="508" idx="0"/>
              <a:endCxn id="509" idx="4"/>
            </p:cNvCxnSpPr>
            <p:nvPr/>
          </p:nvCxnSpPr>
          <p:spPr>
            <a:xfrm flipV="1">
              <a:off x="5743573" y="4447183"/>
              <a:ext cx="26594" cy="11612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41C575D6-C5E2-C54D-070F-4D60B7E38ECE}"/>
                </a:ext>
              </a:extLst>
            </p:cNvPr>
            <p:cNvCxnSpPr>
              <a:cxnSpLocks/>
              <a:stCxn id="509" idx="7"/>
              <a:endCxn id="510" idx="3"/>
            </p:cNvCxnSpPr>
            <p:nvPr/>
          </p:nvCxnSpPr>
          <p:spPr>
            <a:xfrm flipV="1">
              <a:off x="5794565" y="4244167"/>
              <a:ext cx="277037" cy="14411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5449382F-A5A4-3032-999E-18ED915FC20A}"/>
                </a:ext>
              </a:extLst>
            </p:cNvPr>
            <p:cNvCxnSpPr>
              <a:cxnSpLocks/>
              <a:stCxn id="510" idx="4"/>
              <a:endCxn id="497" idx="0"/>
            </p:cNvCxnSpPr>
            <p:nvPr/>
          </p:nvCxnSpPr>
          <p:spPr>
            <a:xfrm>
              <a:off x="6096000" y="4254273"/>
              <a:ext cx="114573" cy="36631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ACB65FA6-4353-F371-E281-CD437BBC0E86}"/>
                </a:ext>
              </a:extLst>
            </p:cNvPr>
            <p:cNvCxnSpPr>
              <a:cxnSpLocks/>
              <a:stCxn id="508" idx="5"/>
              <a:endCxn id="496" idx="2"/>
            </p:cNvCxnSpPr>
            <p:nvPr/>
          </p:nvCxnSpPr>
          <p:spPr>
            <a:xfrm>
              <a:off x="5767971" y="4622212"/>
              <a:ext cx="131434" cy="118102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771A0A50-9440-04CF-9D41-B1497D6E9C9C}"/>
                </a:ext>
              </a:extLst>
            </p:cNvPr>
            <p:cNvCxnSpPr>
              <a:cxnSpLocks/>
              <a:stCxn id="496" idx="6"/>
              <a:endCxn id="497" idx="3"/>
            </p:cNvCxnSpPr>
            <p:nvPr/>
          </p:nvCxnSpPr>
          <p:spPr>
            <a:xfrm flipV="1">
              <a:off x="5968413" y="4679489"/>
              <a:ext cx="217762" cy="60825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B0FE78F7-2867-678C-00FE-A1C012FBA621}"/>
                </a:ext>
              </a:extLst>
            </p:cNvPr>
            <p:cNvCxnSpPr>
              <a:cxnSpLocks/>
              <a:stCxn id="496" idx="4"/>
              <a:endCxn id="504" idx="0"/>
            </p:cNvCxnSpPr>
            <p:nvPr/>
          </p:nvCxnSpPr>
          <p:spPr>
            <a:xfrm flipH="1">
              <a:off x="5839175" y="4774818"/>
              <a:ext cx="94734" cy="22854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8B8608C8-20B4-D8AF-116F-5C073AAB7CBD}"/>
                </a:ext>
              </a:extLst>
            </p:cNvPr>
            <p:cNvCxnSpPr>
              <a:cxnSpLocks/>
              <a:stCxn id="512" idx="5"/>
              <a:endCxn id="511" idx="1"/>
            </p:cNvCxnSpPr>
            <p:nvPr/>
          </p:nvCxnSpPr>
          <p:spPr>
            <a:xfrm>
              <a:off x="5440323" y="4910617"/>
              <a:ext cx="87979" cy="137359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9C07F4CF-D522-CCC9-2C34-315108CB18BB}"/>
                </a:ext>
              </a:extLst>
            </p:cNvPr>
            <p:cNvCxnSpPr>
              <a:cxnSpLocks/>
              <a:stCxn id="511" idx="6"/>
              <a:endCxn id="504" idx="2"/>
            </p:cNvCxnSpPr>
            <p:nvPr/>
          </p:nvCxnSpPr>
          <p:spPr>
            <a:xfrm flipV="1">
              <a:off x="5587204" y="5037870"/>
              <a:ext cx="217467" cy="3450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2C91887B-6156-7CB9-74BA-D537CE83368A}"/>
                </a:ext>
              </a:extLst>
            </p:cNvPr>
            <p:cNvCxnSpPr>
              <a:cxnSpLocks/>
              <a:stCxn id="516" idx="4"/>
              <a:endCxn id="491" idx="0"/>
            </p:cNvCxnSpPr>
            <p:nvPr/>
          </p:nvCxnSpPr>
          <p:spPr>
            <a:xfrm>
              <a:off x="6157503" y="5164211"/>
              <a:ext cx="18566" cy="9403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8F1F6E28-9A30-DCC5-335E-866A1C32926E}"/>
                </a:ext>
              </a:extLst>
            </p:cNvPr>
            <p:cNvCxnSpPr>
              <a:cxnSpLocks/>
              <a:stCxn id="491" idx="3"/>
              <a:endCxn id="490" idx="0"/>
            </p:cNvCxnSpPr>
            <p:nvPr/>
          </p:nvCxnSpPr>
          <p:spPr>
            <a:xfrm flipH="1">
              <a:off x="6088495" y="5317151"/>
              <a:ext cx="63176" cy="21902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>
              <a:extLst>
                <a:ext uri="{FF2B5EF4-FFF2-40B4-BE49-F238E27FC236}">
                  <a16:creationId xmlns:a16="http://schemas.microsoft.com/office/drawing/2014/main" id="{2F6E9ED1-EE43-7262-8B57-26FCDA213D62}"/>
                </a:ext>
              </a:extLst>
            </p:cNvPr>
            <p:cNvCxnSpPr>
              <a:cxnSpLocks/>
              <a:stCxn id="516" idx="7"/>
              <a:endCxn id="495" idx="4"/>
            </p:cNvCxnSpPr>
            <p:nvPr/>
          </p:nvCxnSpPr>
          <p:spPr>
            <a:xfrm flipV="1">
              <a:off x="6181901" y="4983185"/>
              <a:ext cx="138457" cy="12212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7C335BCD-BDD8-20DE-0D5B-4C13FBDE98A7}"/>
                </a:ext>
              </a:extLst>
            </p:cNvPr>
            <p:cNvCxnSpPr>
              <a:cxnSpLocks/>
              <a:stCxn id="497" idx="5"/>
              <a:endCxn id="495" idx="0"/>
            </p:cNvCxnSpPr>
            <p:nvPr/>
          </p:nvCxnSpPr>
          <p:spPr>
            <a:xfrm>
              <a:off x="6234971" y="4679489"/>
              <a:ext cx="85387" cy="23468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A3EB50E1-C69B-1249-9299-D29C0C4A0D83}"/>
                </a:ext>
              </a:extLst>
            </p:cNvPr>
            <p:cNvCxnSpPr>
              <a:cxnSpLocks/>
              <a:stCxn id="495" idx="6"/>
              <a:endCxn id="494" idx="2"/>
            </p:cNvCxnSpPr>
            <p:nvPr/>
          </p:nvCxnSpPr>
          <p:spPr>
            <a:xfrm>
              <a:off x="6354862" y="4948681"/>
              <a:ext cx="140245" cy="1172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357BDDAC-5D68-2022-5CA6-939DA57694B6}"/>
                </a:ext>
              </a:extLst>
            </p:cNvPr>
            <p:cNvCxnSpPr>
              <a:cxnSpLocks/>
              <a:stCxn id="492" idx="2"/>
              <a:endCxn id="491" idx="6"/>
            </p:cNvCxnSpPr>
            <p:nvPr/>
          </p:nvCxnSpPr>
          <p:spPr>
            <a:xfrm flipH="1" flipV="1">
              <a:off x="6210573" y="5292753"/>
              <a:ext cx="241337" cy="5724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2AA69643-4629-756F-2EE0-DBA29A441DB7}"/>
                </a:ext>
              </a:extLst>
            </p:cNvPr>
            <p:cNvCxnSpPr>
              <a:cxnSpLocks/>
              <a:stCxn id="493" idx="1"/>
              <a:endCxn id="494" idx="5"/>
            </p:cNvCxnSpPr>
            <p:nvPr/>
          </p:nvCxnSpPr>
          <p:spPr>
            <a:xfrm flipH="1" flipV="1">
              <a:off x="6554009" y="4974251"/>
              <a:ext cx="90350" cy="16968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D146059D-219D-9FD5-8E06-4A900A345193}"/>
                </a:ext>
              </a:extLst>
            </p:cNvPr>
            <p:cNvCxnSpPr>
              <a:cxnSpLocks/>
              <a:stCxn id="492" idx="6"/>
              <a:endCxn id="493" idx="3"/>
            </p:cNvCxnSpPr>
            <p:nvPr/>
          </p:nvCxnSpPr>
          <p:spPr>
            <a:xfrm flipV="1">
              <a:off x="6520918" y="5192735"/>
              <a:ext cx="123441" cy="157266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5DBED09C-AC7B-7AA0-162C-68E23BEFB769}"/>
                </a:ext>
              </a:extLst>
            </p:cNvPr>
            <p:cNvCxnSpPr>
              <a:cxnSpLocks/>
              <a:stCxn id="498" idx="1"/>
              <a:endCxn id="492" idx="4"/>
            </p:cNvCxnSpPr>
            <p:nvPr/>
          </p:nvCxnSpPr>
          <p:spPr>
            <a:xfrm flipH="1" flipV="1">
              <a:off x="6486414" y="5384505"/>
              <a:ext cx="32381" cy="183501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769359CF-CA14-CCC9-F3E8-7784AD9565F8}"/>
                </a:ext>
              </a:extLst>
            </p:cNvPr>
            <p:cNvCxnSpPr>
              <a:cxnSpLocks/>
              <a:stCxn id="499" idx="7"/>
              <a:endCxn id="498" idx="2"/>
            </p:cNvCxnSpPr>
            <p:nvPr/>
          </p:nvCxnSpPr>
          <p:spPr>
            <a:xfrm flipV="1">
              <a:off x="6278171" y="5592404"/>
              <a:ext cx="230518" cy="12553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9623C793-851F-8243-220B-C8C24D23C013}"/>
                </a:ext>
              </a:extLst>
            </p:cNvPr>
            <p:cNvCxnSpPr>
              <a:cxnSpLocks/>
              <a:stCxn id="499" idx="1"/>
              <a:endCxn id="490" idx="5"/>
            </p:cNvCxnSpPr>
            <p:nvPr/>
          </p:nvCxnSpPr>
          <p:spPr>
            <a:xfrm flipH="1" flipV="1">
              <a:off x="6112893" y="5595077"/>
              <a:ext cx="116482" cy="12286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DA9F749A-0C00-800C-6AA4-CB82A1B0F479}"/>
                </a:ext>
              </a:extLst>
            </p:cNvPr>
            <p:cNvCxnSpPr>
              <a:cxnSpLocks/>
              <a:stCxn id="500" idx="2"/>
              <a:endCxn id="493" idx="6"/>
            </p:cNvCxnSpPr>
            <p:nvPr/>
          </p:nvCxnSpPr>
          <p:spPr>
            <a:xfrm flipH="1" flipV="1">
              <a:off x="6703261" y="5168337"/>
              <a:ext cx="107946" cy="10275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67312B64-8EA2-EDCE-CAB9-6926F51DD69D}"/>
                </a:ext>
              </a:extLst>
            </p:cNvPr>
            <p:cNvCxnSpPr>
              <a:cxnSpLocks/>
              <a:stCxn id="503" idx="3"/>
              <a:endCxn id="494" idx="7"/>
            </p:cNvCxnSpPr>
            <p:nvPr/>
          </p:nvCxnSpPr>
          <p:spPr>
            <a:xfrm flipH="1">
              <a:off x="6554009" y="4730208"/>
              <a:ext cx="110010" cy="19524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150642E7-E1D9-F988-2896-B401E9F799F6}"/>
                </a:ext>
              </a:extLst>
            </p:cNvPr>
            <p:cNvCxnSpPr>
              <a:cxnSpLocks/>
              <a:stCxn id="503" idx="1"/>
              <a:endCxn id="502" idx="5"/>
            </p:cNvCxnSpPr>
            <p:nvPr/>
          </p:nvCxnSpPr>
          <p:spPr>
            <a:xfrm flipH="1" flipV="1">
              <a:off x="6578286" y="4543734"/>
              <a:ext cx="85733" cy="137678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709D9A9B-FBC0-5482-F521-B6DD4EC43B09}"/>
                </a:ext>
              </a:extLst>
            </p:cNvPr>
            <p:cNvCxnSpPr>
              <a:cxnSpLocks/>
              <a:stCxn id="502" idx="3"/>
              <a:endCxn id="497" idx="7"/>
            </p:cNvCxnSpPr>
            <p:nvPr/>
          </p:nvCxnSpPr>
          <p:spPr>
            <a:xfrm flipH="1">
              <a:off x="6234971" y="4543734"/>
              <a:ext cx="294519" cy="86959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91A61939-A8DB-B90B-0456-DF8813080CC5}"/>
                </a:ext>
              </a:extLst>
            </p:cNvPr>
            <p:cNvCxnSpPr>
              <a:cxnSpLocks/>
              <a:stCxn id="501" idx="0"/>
              <a:endCxn id="517" idx="5"/>
            </p:cNvCxnSpPr>
            <p:nvPr/>
          </p:nvCxnSpPr>
          <p:spPr>
            <a:xfrm flipH="1" flipV="1">
              <a:off x="6912821" y="4767621"/>
              <a:ext cx="70918" cy="161552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BC33E069-D096-6992-8880-33E565B528D6}"/>
                </a:ext>
              </a:extLst>
            </p:cNvPr>
            <p:cNvCxnSpPr>
              <a:cxnSpLocks/>
              <a:stCxn id="501" idx="3"/>
              <a:endCxn id="500" idx="7"/>
            </p:cNvCxnSpPr>
            <p:nvPr/>
          </p:nvCxnSpPr>
          <p:spPr>
            <a:xfrm flipH="1">
              <a:off x="6870109" y="4988075"/>
              <a:ext cx="89232" cy="166139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F033FCAE-AF11-33C5-E9A3-882A951720B3}"/>
                </a:ext>
              </a:extLst>
            </p:cNvPr>
            <p:cNvCxnSpPr>
              <a:cxnSpLocks/>
              <a:stCxn id="507" idx="1"/>
              <a:endCxn id="501" idx="6"/>
            </p:cNvCxnSpPr>
            <p:nvPr/>
          </p:nvCxnSpPr>
          <p:spPr>
            <a:xfrm flipH="1" flipV="1">
              <a:off x="7018243" y="4963677"/>
              <a:ext cx="182522" cy="2961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ABC40033-BDA9-B642-D324-FCECFEC01AA9}"/>
                </a:ext>
              </a:extLst>
            </p:cNvPr>
            <p:cNvCxnSpPr>
              <a:cxnSpLocks/>
              <a:stCxn id="506" idx="1"/>
              <a:endCxn id="500" idx="5"/>
            </p:cNvCxnSpPr>
            <p:nvPr/>
          </p:nvCxnSpPr>
          <p:spPr>
            <a:xfrm flipH="1" flipV="1">
              <a:off x="6870109" y="5203010"/>
              <a:ext cx="126816" cy="149722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858FE22F-ADD9-4D50-6E45-1C12D58DB4B2}"/>
                </a:ext>
              </a:extLst>
            </p:cNvPr>
            <p:cNvCxnSpPr>
              <a:cxnSpLocks/>
              <a:stCxn id="514" idx="0"/>
              <a:endCxn id="506" idx="4"/>
            </p:cNvCxnSpPr>
            <p:nvPr/>
          </p:nvCxnSpPr>
          <p:spPr>
            <a:xfrm flipH="1" flipV="1">
              <a:off x="7021323" y="5411634"/>
              <a:ext cx="10106" cy="11049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6379D118-FBF4-29C7-C579-1F43C446835E}"/>
                </a:ext>
              </a:extLst>
            </p:cNvPr>
            <p:cNvCxnSpPr>
              <a:cxnSpLocks/>
              <a:stCxn id="505" idx="2"/>
              <a:endCxn id="498" idx="5"/>
            </p:cNvCxnSpPr>
            <p:nvPr/>
          </p:nvCxnSpPr>
          <p:spPr>
            <a:xfrm flipH="1" flipV="1">
              <a:off x="6567591" y="5616802"/>
              <a:ext cx="174335" cy="99861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C8D02771-CF17-CC2A-DD36-D4B0953F5045}"/>
                </a:ext>
              </a:extLst>
            </p:cNvPr>
            <p:cNvCxnSpPr>
              <a:cxnSpLocks/>
              <a:stCxn id="514" idx="3"/>
              <a:endCxn id="505" idx="6"/>
            </p:cNvCxnSpPr>
            <p:nvPr/>
          </p:nvCxnSpPr>
          <p:spPr>
            <a:xfrm flipH="1">
              <a:off x="6810934" y="5581033"/>
              <a:ext cx="196097" cy="135630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4585C960-24F4-A5A8-A397-0A0C804502FA}"/>
                </a:ext>
              </a:extLst>
            </p:cNvPr>
            <p:cNvCxnSpPr>
              <a:cxnSpLocks/>
              <a:stCxn id="515" idx="3"/>
              <a:endCxn id="506" idx="6"/>
            </p:cNvCxnSpPr>
            <p:nvPr/>
          </p:nvCxnSpPr>
          <p:spPr>
            <a:xfrm flipH="1">
              <a:off x="7055827" y="5255856"/>
              <a:ext cx="190046" cy="121274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ADE2AB13-D864-CD13-0CBE-B8B235824B71}"/>
                </a:ext>
              </a:extLst>
            </p:cNvPr>
            <p:cNvCxnSpPr>
              <a:cxnSpLocks/>
              <a:stCxn id="515" idx="0"/>
              <a:endCxn id="507" idx="4"/>
            </p:cNvCxnSpPr>
            <p:nvPr/>
          </p:nvCxnSpPr>
          <p:spPr>
            <a:xfrm flipH="1" flipV="1">
              <a:off x="7225163" y="5052193"/>
              <a:ext cx="45108" cy="144761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0B4429C6-EA82-1F99-F35A-9F40EBEEADA0}"/>
                </a:ext>
              </a:extLst>
            </p:cNvPr>
            <p:cNvCxnSpPr>
              <a:cxnSpLocks/>
              <a:stCxn id="517" idx="1"/>
              <a:endCxn id="503" idx="6"/>
            </p:cNvCxnSpPr>
            <p:nvPr/>
          </p:nvCxnSpPr>
          <p:spPr>
            <a:xfrm flipH="1" flipV="1">
              <a:off x="6722921" y="4705810"/>
              <a:ext cx="141104" cy="13015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36152C09-2EB7-7F85-C9EC-03C5C5482F00}"/>
                </a:ext>
              </a:extLst>
            </p:cNvPr>
            <p:cNvCxnSpPr>
              <a:cxnSpLocks/>
              <a:stCxn id="516" idx="3"/>
              <a:endCxn id="504" idx="5"/>
            </p:cNvCxnSpPr>
            <p:nvPr/>
          </p:nvCxnSpPr>
          <p:spPr>
            <a:xfrm flipH="1" flipV="1">
              <a:off x="5863573" y="5062268"/>
              <a:ext cx="269532" cy="91837"/>
            </a:xfrm>
            <a:prstGeom prst="line">
              <a:avLst/>
            </a:prstGeom>
            <a:ln>
              <a:solidFill>
                <a:srgbClr val="CC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9" name="Group 488">
            <a:extLst>
              <a:ext uri="{FF2B5EF4-FFF2-40B4-BE49-F238E27FC236}">
                <a16:creationId xmlns:a16="http://schemas.microsoft.com/office/drawing/2014/main" id="{58B69E86-5C88-7060-725E-AD6986ABB764}"/>
              </a:ext>
            </a:extLst>
          </p:cNvPr>
          <p:cNvGrpSpPr/>
          <p:nvPr/>
        </p:nvGrpSpPr>
        <p:grpSpPr>
          <a:xfrm>
            <a:off x="4850370" y="3234174"/>
            <a:ext cx="1923354" cy="1591578"/>
            <a:chOff x="5381421" y="4185265"/>
            <a:chExt cx="1923354" cy="1591578"/>
          </a:xfrm>
        </p:grpSpPr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AA43A206-F764-0851-69BE-E416261E50A0}"/>
                </a:ext>
              </a:extLst>
            </p:cNvPr>
            <p:cNvSpPr/>
            <p:nvPr/>
          </p:nvSpPr>
          <p:spPr>
            <a:xfrm>
              <a:off x="6053991" y="553617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C410E42E-96CD-063B-5147-30E6FC9DA728}"/>
                </a:ext>
              </a:extLst>
            </p:cNvPr>
            <p:cNvSpPr/>
            <p:nvPr/>
          </p:nvSpPr>
          <p:spPr>
            <a:xfrm>
              <a:off x="6141565" y="5258249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BC9D1FEB-E722-5C58-6F00-7871EB0045D4}"/>
                </a:ext>
              </a:extLst>
            </p:cNvPr>
            <p:cNvSpPr/>
            <p:nvPr/>
          </p:nvSpPr>
          <p:spPr>
            <a:xfrm>
              <a:off x="6451910" y="5315497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50C67AF0-DBDC-1F74-5C1E-DBA1D358CB45}"/>
                </a:ext>
              </a:extLst>
            </p:cNvPr>
            <p:cNvSpPr/>
            <p:nvPr/>
          </p:nvSpPr>
          <p:spPr>
            <a:xfrm>
              <a:off x="6634253" y="5133833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41166162-A34B-DACA-5310-B784B4A32EFD}"/>
                </a:ext>
              </a:extLst>
            </p:cNvPr>
            <p:cNvSpPr/>
            <p:nvPr/>
          </p:nvSpPr>
          <p:spPr>
            <a:xfrm>
              <a:off x="6495107" y="4915349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C790349B-0249-4419-4EA2-C6C23BB0D740}"/>
                </a:ext>
              </a:extLst>
            </p:cNvPr>
            <p:cNvSpPr/>
            <p:nvPr/>
          </p:nvSpPr>
          <p:spPr>
            <a:xfrm>
              <a:off x="6285854" y="4914177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625E481A-B467-757D-14E9-0207EFDB6DB8}"/>
                </a:ext>
              </a:extLst>
            </p:cNvPr>
            <p:cNvSpPr/>
            <p:nvPr/>
          </p:nvSpPr>
          <p:spPr>
            <a:xfrm>
              <a:off x="5899405" y="4705810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D1232F60-76AD-D097-2E24-583FF70F4E80}"/>
                </a:ext>
              </a:extLst>
            </p:cNvPr>
            <p:cNvSpPr/>
            <p:nvPr/>
          </p:nvSpPr>
          <p:spPr>
            <a:xfrm>
              <a:off x="6176069" y="4620587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05407138-69A0-B94E-4CB4-598C4FD5B324}"/>
                </a:ext>
              </a:extLst>
            </p:cNvPr>
            <p:cNvSpPr/>
            <p:nvPr/>
          </p:nvSpPr>
          <p:spPr>
            <a:xfrm>
              <a:off x="6508689" y="5557900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F3E95640-BD8E-3D98-52CB-ECD25D58DF53}"/>
                </a:ext>
              </a:extLst>
            </p:cNvPr>
            <p:cNvSpPr/>
            <p:nvPr/>
          </p:nvSpPr>
          <p:spPr>
            <a:xfrm>
              <a:off x="6219269" y="570783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F40BB5FB-611A-B534-CF31-6075236A1250}"/>
                </a:ext>
              </a:extLst>
            </p:cNvPr>
            <p:cNvSpPr/>
            <p:nvPr/>
          </p:nvSpPr>
          <p:spPr>
            <a:xfrm>
              <a:off x="6811207" y="5144108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312F3171-9DB4-785B-1F42-0B1BC4BF03C5}"/>
                </a:ext>
              </a:extLst>
            </p:cNvPr>
            <p:cNvSpPr/>
            <p:nvPr/>
          </p:nvSpPr>
          <p:spPr>
            <a:xfrm>
              <a:off x="6949235" y="4929173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2F4582BC-1965-5CE1-0188-4F36F341FA2C}"/>
                </a:ext>
              </a:extLst>
            </p:cNvPr>
            <p:cNvSpPr/>
            <p:nvPr/>
          </p:nvSpPr>
          <p:spPr>
            <a:xfrm>
              <a:off x="6519384" y="4484832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5776345E-BBFD-60A3-B39A-B16867297CF5}"/>
                </a:ext>
              </a:extLst>
            </p:cNvPr>
            <p:cNvSpPr/>
            <p:nvPr/>
          </p:nvSpPr>
          <p:spPr>
            <a:xfrm>
              <a:off x="6653913" y="4671306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86135533-C347-03A0-DF66-B3962751D28E}"/>
                </a:ext>
              </a:extLst>
            </p:cNvPr>
            <p:cNvSpPr/>
            <p:nvPr/>
          </p:nvSpPr>
          <p:spPr>
            <a:xfrm>
              <a:off x="5804671" y="5003366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63D78CED-9986-A00B-FE67-B0EB9F007C73}"/>
                </a:ext>
              </a:extLst>
            </p:cNvPr>
            <p:cNvSpPr/>
            <p:nvPr/>
          </p:nvSpPr>
          <p:spPr>
            <a:xfrm>
              <a:off x="6741926" y="5682159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593E260B-4015-36D0-7991-81892E5871C2}"/>
                </a:ext>
              </a:extLst>
            </p:cNvPr>
            <p:cNvSpPr/>
            <p:nvPr/>
          </p:nvSpPr>
          <p:spPr>
            <a:xfrm>
              <a:off x="6986819" y="5342626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0A14694D-7DAE-75B0-DDF8-C0C887DD3782}"/>
                </a:ext>
              </a:extLst>
            </p:cNvPr>
            <p:cNvSpPr/>
            <p:nvPr/>
          </p:nvSpPr>
          <p:spPr>
            <a:xfrm>
              <a:off x="7190659" y="498318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7A4F2CAE-F705-519C-0CDF-C60F09028CA2}"/>
                </a:ext>
              </a:extLst>
            </p:cNvPr>
            <p:cNvSpPr/>
            <p:nvPr/>
          </p:nvSpPr>
          <p:spPr>
            <a:xfrm>
              <a:off x="5709069" y="4563310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85C22190-E434-36CC-9ACD-EE55C0FB5AD0}"/>
                </a:ext>
              </a:extLst>
            </p:cNvPr>
            <p:cNvSpPr/>
            <p:nvPr/>
          </p:nvSpPr>
          <p:spPr>
            <a:xfrm>
              <a:off x="5735663" y="437817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8940548F-FAA9-23EF-FB37-EDBB8D2A9645}"/>
                </a:ext>
              </a:extLst>
            </p:cNvPr>
            <p:cNvSpPr/>
            <p:nvPr/>
          </p:nvSpPr>
          <p:spPr>
            <a:xfrm>
              <a:off x="6061496" y="418526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DF338313-8BA3-EC4A-F6F1-077050C06DC9}"/>
                </a:ext>
              </a:extLst>
            </p:cNvPr>
            <p:cNvSpPr/>
            <p:nvPr/>
          </p:nvSpPr>
          <p:spPr>
            <a:xfrm>
              <a:off x="5518196" y="5037870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76481BF9-1AAF-A936-07C5-5AD71A46E884}"/>
                </a:ext>
              </a:extLst>
            </p:cNvPr>
            <p:cNvSpPr/>
            <p:nvPr/>
          </p:nvSpPr>
          <p:spPr>
            <a:xfrm>
              <a:off x="5381421" y="485171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9940A7F3-4C82-BB0F-E54E-ED0357A44ACD}"/>
                </a:ext>
              </a:extLst>
            </p:cNvPr>
            <p:cNvSpPr/>
            <p:nvPr/>
          </p:nvSpPr>
          <p:spPr>
            <a:xfrm>
              <a:off x="5421561" y="4660725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D44ABEDF-04F8-7A13-6195-1C2B6DF9AD82}"/>
                </a:ext>
              </a:extLst>
            </p:cNvPr>
            <p:cNvSpPr/>
            <p:nvPr/>
          </p:nvSpPr>
          <p:spPr>
            <a:xfrm>
              <a:off x="6996925" y="5522131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A8D224F3-1E56-C63E-469E-1F54690645FD}"/>
                </a:ext>
              </a:extLst>
            </p:cNvPr>
            <p:cNvSpPr/>
            <p:nvPr/>
          </p:nvSpPr>
          <p:spPr>
            <a:xfrm>
              <a:off x="7235767" y="5196954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C293A7A7-CB44-7798-4314-9BC68AE14869}"/>
                </a:ext>
              </a:extLst>
            </p:cNvPr>
            <p:cNvSpPr/>
            <p:nvPr/>
          </p:nvSpPr>
          <p:spPr>
            <a:xfrm>
              <a:off x="6122999" y="5095203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431FF47E-2E6F-918A-3E8E-384BF3710BED}"/>
                </a:ext>
              </a:extLst>
            </p:cNvPr>
            <p:cNvSpPr/>
            <p:nvPr/>
          </p:nvSpPr>
          <p:spPr>
            <a:xfrm>
              <a:off x="6853919" y="4708719"/>
              <a:ext cx="69008" cy="6900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0" name="Group 559">
            <a:extLst>
              <a:ext uri="{FF2B5EF4-FFF2-40B4-BE49-F238E27FC236}">
                <a16:creationId xmlns:a16="http://schemas.microsoft.com/office/drawing/2014/main" id="{A519C575-D7D3-BCB9-0293-E77ADFCC574C}"/>
              </a:ext>
            </a:extLst>
          </p:cNvPr>
          <p:cNvGrpSpPr/>
          <p:nvPr/>
        </p:nvGrpSpPr>
        <p:grpSpPr>
          <a:xfrm>
            <a:off x="4767763" y="5613507"/>
            <a:ext cx="2107860" cy="707886"/>
            <a:chOff x="4767763" y="5613507"/>
            <a:chExt cx="2107860" cy="707886"/>
          </a:xfrm>
        </p:grpSpPr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E29C5F59-753C-3A3A-714C-3714F8D8BC89}"/>
                </a:ext>
              </a:extLst>
            </p:cNvPr>
            <p:cNvSpPr/>
            <p:nvPr/>
          </p:nvSpPr>
          <p:spPr>
            <a:xfrm>
              <a:off x="4957763" y="5614988"/>
              <a:ext cx="280987" cy="371475"/>
            </a:xfrm>
            <a:custGeom>
              <a:avLst/>
              <a:gdLst>
                <a:gd name="connsiteX0" fmla="*/ 0 w 257175"/>
                <a:gd name="connsiteY0" fmla="*/ 0 h 371475"/>
                <a:gd name="connsiteX1" fmla="*/ 76200 w 257175"/>
                <a:gd name="connsiteY1" fmla="*/ 309562 h 371475"/>
                <a:gd name="connsiteX2" fmla="*/ 257175 w 257175"/>
                <a:gd name="connsiteY2" fmla="*/ 3714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175" h="371475">
                  <a:moveTo>
                    <a:pt x="0" y="0"/>
                  </a:moveTo>
                  <a:cubicBezTo>
                    <a:pt x="16669" y="123825"/>
                    <a:pt x="33338" y="247650"/>
                    <a:pt x="76200" y="309562"/>
                  </a:cubicBezTo>
                  <a:cubicBezTo>
                    <a:pt x="119063" y="371475"/>
                    <a:pt x="188119" y="371475"/>
                    <a:pt x="257175" y="371475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id="{E0EC5C5E-DE37-65A9-0B1A-6EE56A0C93ED}"/>
                </a:ext>
              </a:extLst>
            </p:cNvPr>
            <p:cNvSpPr/>
            <p:nvPr/>
          </p:nvSpPr>
          <p:spPr>
            <a:xfrm>
              <a:off x="4767763" y="5613507"/>
              <a:ext cx="210786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Percolation Theory</a:t>
              </a:r>
            </a:p>
          </p:txBody>
        </p:sp>
      </p:grpSp>
      <p:grpSp>
        <p:nvGrpSpPr>
          <p:cNvPr id="563" name="Group 562">
            <a:extLst>
              <a:ext uri="{FF2B5EF4-FFF2-40B4-BE49-F238E27FC236}">
                <a16:creationId xmlns:a16="http://schemas.microsoft.com/office/drawing/2014/main" id="{8EB23AC3-1207-67D3-802A-DFD99082C302}"/>
              </a:ext>
            </a:extLst>
          </p:cNvPr>
          <p:cNvGrpSpPr/>
          <p:nvPr/>
        </p:nvGrpSpPr>
        <p:grpSpPr>
          <a:xfrm>
            <a:off x="4670592" y="1483010"/>
            <a:ext cx="230845" cy="427116"/>
            <a:chOff x="4670592" y="1483010"/>
            <a:chExt cx="230845" cy="427116"/>
          </a:xfrm>
        </p:grpSpPr>
        <p:cxnSp>
          <p:nvCxnSpPr>
            <p:cNvPr id="564" name="Straight Arrow Connector 563">
              <a:extLst>
                <a:ext uri="{FF2B5EF4-FFF2-40B4-BE49-F238E27FC236}">
                  <a16:creationId xmlns:a16="http://schemas.microsoft.com/office/drawing/2014/main" id="{1598C5D2-D203-5955-1792-11D4DBD6D8DF}"/>
                </a:ext>
              </a:extLst>
            </p:cNvPr>
            <p:cNvCxnSpPr>
              <a:cxnSpLocks/>
            </p:cNvCxnSpPr>
            <p:nvPr/>
          </p:nvCxnSpPr>
          <p:spPr>
            <a:xfrm>
              <a:off x="4670592" y="1483010"/>
              <a:ext cx="0" cy="4271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5" name="TextBox 564">
                  <a:extLst>
                    <a:ext uri="{FF2B5EF4-FFF2-40B4-BE49-F238E27FC236}">
                      <a16:creationId xmlns:a16="http://schemas.microsoft.com/office/drawing/2014/main" id="{CE4DE089-5BCF-4D84-4EA4-C903CA7F14E2}"/>
                    </a:ext>
                  </a:extLst>
                </p:cNvPr>
                <p:cNvSpPr txBox="1"/>
                <p:nvPr/>
              </p:nvSpPr>
              <p:spPr>
                <a:xfrm>
                  <a:off x="4709910" y="1488585"/>
                  <a:ext cx="1915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5" name="TextBox 564">
                  <a:extLst>
                    <a:ext uri="{FF2B5EF4-FFF2-40B4-BE49-F238E27FC236}">
                      <a16:creationId xmlns:a16="http://schemas.microsoft.com/office/drawing/2014/main" id="{CE4DE089-5BCF-4D84-4EA4-C903CA7F1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9910" y="1488585"/>
                  <a:ext cx="191527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2258" t="-45652" r="-106452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6" name="TextBox 565">
                <a:extLst>
                  <a:ext uri="{FF2B5EF4-FFF2-40B4-BE49-F238E27FC236}">
                    <a16:creationId xmlns:a16="http://schemas.microsoft.com/office/drawing/2014/main" id="{1F5C541A-B34C-7166-BD47-1B664B9AB911}"/>
                  </a:ext>
                </a:extLst>
              </p:cNvPr>
              <p:cNvSpPr txBox="1"/>
              <p:nvPr/>
            </p:nvSpPr>
            <p:spPr>
              <a:xfrm>
                <a:off x="5811756" y="2059407"/>
                <a:ext cx="42334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Capillary pressure threshold distribution</a:t>
                </a:r>
              </a:p>
            </p:txBody>
          </p:sp>
        </mc:Choice>
        <mc:Fallback xmlns="">
          <p:sp>
            <p:nvSpPr>
              <p:cNvPr id="566" name="TextBox 565">
                <a:extLst>
                  <a:ext uri="{FF2B5EF4-FFF2-40B4-BE49-F238E27FC236}">
                    <a16:creationId xmlns:a16="http://schemas.microsoft.com/office/drawing/2014/main" id="{1F5C541A-B34C-7166-BD47-1B664B9AB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756" y="2059407"/>
                <a:ext cx="4233467" cy="276999"/>
              </a:xfrm>
              <a:prstGeom prst="rect">
                <a:avLst/>
              </a:prstGeom>
              <a:blipFill>
                <a:blip r:embed="rId11"/>
                <a:stretch>
                  <a:fillRect l="-1439" t="-26667" r="-2590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8" name="TextBox 567">
            <a:extLst>
              <a:ext uri="{FF2B5EF4-FFF2-40B4-BE49-F238E27FC236}">
                <a16:creationId xmlns:a16="http://schemas.microsoft.com/office/drawing/2014/main" id="{D8D454BA-0358-D28A-39AA-C2481C0CCD96}"/>
              </a:ext>
            </a:extLst>
          </p:cNvPr>
          <p:cNvSpPr txBox="1"/>
          <p:nvPr/>
        </p:nvSpPr>
        <p:spPr>
          <a:xfrm>
            <a:off x="2567193" y="462211"/>
            <a:ext cx="2900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noProof="0" dirty="0"/>
              <a:t>How to predict the finite width?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6" name="TextBox 575">
                <a:extLst>
                  <a:ext uri="{FF2B5EF4-FFF2-40B4-BE49-F238E27FC236}">
                    <a16:creationId xmlns:a16="http://schemas.microsoft.com/office/drawing/2014/main" id="{4FCD48D7-C7DE-09CC-3103-B9EB0C8244D7}"/>
                  </a:ext>
                </a:extLst>
              </p:cNvPr>
              <p:cNvSpPr txBox="1"/>
              <p:nvPr/>
            </p:nvSpPr>
            <p:spPr>
              <a:xfrm>
                <a:off x="5420463" y="1655618"/>
                <a:ext cx="53901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dirty="0"/>
                  <a:t> Porous medium structure and interface interactions</a:t>
                </a:r>
              </a:p>
            </p:txBody>
          </p:sp>
        </mc:Choice>
        <mc:Fallback xmlns="">
          <p:sp>
            <p:nvSpPr>
              <p:cNvPr id="576" name="TextBox 575">
                <a:extLst>
                  <a:ext uri="{FF2B5EF4-FFF2-40B4-BE49-F238E27FC236}">
                    <a16:creationId xmlns:a16="http://schemas.microsoft.com/office/drawing/2014/main" id="{4FCD48D7-C7DE-09CC-3103-B9EB0C824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463" y="1655618"/>
                <a:ext cx="5390130" cy="276999"/>
              </a:xfrm>
              <a:prstGeom prst="rect">
                <a:avLst/>
              </a:prstGeom>
              <a:blipFill>
                <a:blip r:embed="rId12"/>
                <a:stretch>
                  <a:fillRect l="-1471" t="-26667" r="-1923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6" name="TextBox 585">
                <a:extLst>
                  <a:ext uri="{FF2B5EF4-FFF2-40B4-BE49-F238E27FC236}">
                    <a16:creationId xmlns:a16="http://schemas.microsoft.com/office/drawing/2014/main" id="{96D78D23-4634-FCE1-A16F-C3B63B610CDE}"/>
                  </a:ext>
                </a:extLst>
              </p:cNvPr>
              <p:cNvSpPr txBox="1"/>
              <p:nvPr/>
            </p:nvSpPr>
            <p:spPr>
              <a:xfrm>
                <a:off x="9985375" y="2013240"/>
                <a:ext cx="16541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6" name="TextBox 585">
                <a:extLst>
                  <a:ext uri="{FF2B5EF4-FFF2-40B4-BE49-F238E27FC236}">
                    <a16:creationId xmlns:a16="http://schemas.microsoft.com/office/drawing/2014/main" id="{96D78D23-4634-FCE1-A16F-C3B63B610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5375" y="2013240"/>
                <a:ext cx="1654175" cy="369332"/>
              </a:xfrm>
              <a:prstGeom prst="rect">
                <a:avLst/>
              </a:prstGeom>
              <a:blipFill>
                <a:blip r:embed="rId13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4" name="Group 593">
            <a:extLst>
              <a:ext uri="{FF2B5EF4-FFF2-40B4-BE49-F238E27FC236}">
                <a16:creationId xmlns:a16="http://schemas.microsoft.com/office/drawing/2014/main" id="{F7B9CFC8-290F-94B7-0AB3-1230B6CF6C27}"/>
              </a:ext>
            </a:extLst>
          </p:cNvPr>
          <p:cNvGrpSpPr/>
          <p:nvPr/>
        </p:nvGrpSpPr>
        <p:grpSpPr>
          <a:xfrm>
            <a:off x="8129033" y="2530346"/>
            <a:ext cx="3183873" cy="2019333"/>
            <a:chOff x="8129033" y="2530346"/>
            <a:chExt cx="3183873" cy="2019333"/>
          </a:xfrm>
        </p:grpSpPr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0733D029-9997-EF37-99CE-2C83D2312200}"/>
                </a:ext>
              </a:extLst>
            </p:cNvPr>
            <p:cNvSpPr/>
            <p:nvPr/>
          </p:nvSpPr>
          <p:spPr>
            <a:xfrm>
              <a:off x="8488644" y="2812986"/>
              <a:ext cx="2407640" cy="1428916"/>
            </a:xfrm>
            <a:custGeom>
              <a:avLst/>
              <a:gdLst>
                <a:gd name="connsiteX0" fmla="*/ 0 w 2407640"/>
                <a:gd name="connsiteY0" fmla="*/ 1403749 h 1428916"/>
                <a:gd name="connsiteX1" fmla="*/ 494950 w 2407640"/>
                <a:gd name="connsiteY1" fmla="*/ 36343 h 1428916"/>
                <a:gd name="connsiteX2" fmla="*/ 1233182 w 2407640"/>
                <a:gd name="connsiteY2" fmla="*/ 413848 h 1428916"/>
                <a:gd name="connsiteX3" fmla="*/ 1921079 w 2407640"/>
                <a:gd name="connsiteY3" fmla="*/ 623573 h 1428916"/>
                <a:gd name="connsiteX4" fmla="*/ 2407640 w 2407640"/>
                <a:gd name="connsiteY4" fmla="*/ 1428916 h 142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7640" h="1428916">
                  <a:moveTo>
                    <a:pt x="0" y="1403749"/>
                  </a:moveTo>
                  <a:cubicBezTo>
                    <a:pt x="144710" y="802537"/>
                    <a:pt x="289420" y="201326"/>
                    <a:pt x="494950" y="36343"/>
                  </a:cubicBezTo>
                  <a:cubicBezTo>
                    <a:pt x="700480" y="-128640"/>
                    <a:pt x="995494" y="315976"/>
                    <a:pt x="1233182" y="413848"/>
                  </a:cubicBezTo>
                  <a:cubicBezTo>
                    <a:pt x="1470870" y="511720"/>
                    <a:pt x="1725336" y="454395"/>
                    <a:pt x="1921079" y="623573"/>
                  </a:cubicBezTo>
                  <a:cubicBezTo>
                    <a:pt x="2116822" y="792751"/>
                    <a:pt x="2262231" y="1110833"/>
                    <a:pt x="2407640" y="142891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6" name="Group 595">
              <a:extLst>
                <a:ext uri="{FF2B5EF4-FFF2-40B4-BE49-F238E27FC236}">
                  <a16:creationId xmlns:a16="http://schemas.microsoft.com/office/drawing/2014/main" id="{0F4E93E8-B2B1-6B41-C86B-B5FE7DE1F7A8}"/>
                </a:ext>
              </a:extLst>
            </p:cNvPr>
            <p:cNvGrpSpPr/>
            <p:nvPr/>
          </p:nvGrpSpPr>
          <p:grpSpPr>
            <a:xfrm>
              <a:off x="8129033" y="2530346"/>
              <a:ext cx="3183873" cy="2019333"/>
              <a:chOff x="6177040" y="245320"/>
              <a:chExt cx="3183873" cy="201933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7" name="TextBox 596">
                    <a:extLst>
                      <a:ext uri="{FF2B5EF4-FFF2-40B4-BE49-F238E27FC236}">
                        <a16:creationId xmlns:a16="http://schemas.microsoft.com/office/drawing/2014/main" id="{E786C5A2-B91A-2F69-170A-91DEBD779E7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6041362" y="518203"/>
                    <a:ext cx="4868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597" name="TextBox 596">
                    <a:extLst>
                      <a:ext uri="{FF2B5EF4-FFF2-40B4-BE49-F238E27FC236}">
                        <a16:creationId xmlns:a16="http://schemas.microsoft.com/office/drawing/2014/main" id="{E786C5A2-B91A-2F69-170A-91DEBD779E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6041362" y="518203"/>
                    <a:ext cx="486800" cy="21544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r="-14286" b="-759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8" name="TextBox 597">
                    <a:extLst>
                      <a:ext uri="{FF2B5EF4-FFF2-40B4-BE49-F238E27FC236}">
                        <a16:creationId xmlns:a16="http://schemas.microsoft.com/office/drawing/2014/main" id="{08437C00-8CCD-A291-E849-C7BB115ACC8E}"/>
                      </a:ext>
                    </a:extLst>
                  </p:cNvPr>
                  <p:cNvSpPr txBox="1"/>
                  <p:nvPr/>
                </p:nvSpPr>
                <p:spPr>
                  <a:xfrm>
                    <a:off x="8974298" y="1956876"/>
                    <a:ext cx="367019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598" name="TextBox 597">
                    <a:extLst>
                      <a:ext uri="{FF2B5EF4-FFF2-40B4-BE49-F238E27FC236}">
                        <a16:creationId xmlns:a16="http://schemas.microsoft.com/office/drawing/2014/main" id="{08437C00-8CCD-A291-E849-C7BB115ACC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74298" y="1956876"/>
                    <a:ext cx="367019" cy="307777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99" name="Group 598">
                <a:extLst>
                  <a:ext uri="{FF2B5EF4-FFF2-40B4-BE49-F238E27FC236}">
                    <a16:creationId xmlns:a16="http://schemas.microsoft.com/office/drawing/2014/main" id="{9FF00D3F-86FB-D3BC-C473-9EDE5916CD58}"/>
                  </a:ext>
                </a:extLst>
              </p:cNvPr>
              <p:cNvGrpSpPr/>
              <p:nvPr/>
            </p:nvGrpSpPr>
            <p:grpSpPr>
              <a:xfrm>
                <a:off x="6317071" y="245320"/>
                <a:ext cx="3043842" cy="1833643"/>
                <a:chOff x="6132513" y="1367406"/>
                <a:chExt cx="3043842" cy="1833643"/>
              </a:xfrm>
            </p:grpSpPr>
            <p:cxnSp>
              <p:nvCxnSpPr>
                <p:cNvPr id="600" name="Straight Arrow Connector 599">
                  <a:extLst>
                    <a:ext uri="{FF2B5EF4-FFF2-40B4-BE49-F238E27FC236}">
                      <a16:creationId xmlns:a16="http://schemas.microsoft.com/office/drawing/2014/main" id="{A6B0DF24-3A3C-6EAA-1D72-ABA7284A04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9126" y="1367406"/>
                  <a:ext cx="0" cy="1833643"/>
                </a:xfrm>
                <a:prstGeom prst="straightConnector1">
                  <a:avLst/>
                </a:prstGeom>
                <a:ln w="28575">
                  <a:headEnd type="none" w="med" len="med"/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1" name="Straight Arrow Connector 600">
                  <a:extLst>
                    <a:ext uri="{FF2B5EF4-FFF2-40B4-BE49-F238E27FC236}">
                      <a16:creationId xmlns:a16="http://schemas.microsoft.com/office/drawing/2014/main" id="{8546CC86-1451-B29F-03A4-348FB0B64B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32513" y="3066293"/>
                  <a:ext cx="3043842" cy="0"/>
                </a:xfrm>
                <a:prstGeom prst="straightConnector1">
                  <a:avLst/>
                </a:prstGeom>
                <a:ln w="28575">
                  <a:headEnd type="none" w="med" len="med"/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2" name="TextBox 601">
                <a:extLst>
                  <a:ext uri="{FF2B5EF4-FFF2-40B4-BE49-F238E27FC236}">
                    <a16:creationId xmlns:a16="http://schemas.microsoft.com/office/drawing/2014/main" id="{7D17F3E9-34DA-E883-DC56-D2D1524EB2AE}"/>
                  </a:ext>
                </a:extLst>
              </p:cNvPr>
              <p:cNvSpPr txBox="1"/>
              <p:nvPr/>
            </p:nvSpPr>
            <p:spPr>
              <a:xfrm>
                <a:off x="5391547" y="1276168"/>
                <a:ext cx="15330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1)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  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2" name="TextBox 601">
                <a:extLst>
                  <a:ext uri="{FF2B5EF4-FFF2-40B4-BE49-F238E27FC236}">
                    <a16:creationId xmlns:a16="http://schemas.microsoft.com/office/drawing/2014/main" id="{7D17F3E9-34DA-E883-DC56-D2D1524EB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547" y="1276168"/>
                <a:ext cx="1533047" cy="276999"/>
              </a:xfrm>
              <a:prstGeom prst="rect">
                <a:avLst/>
              </a:prstGeom>
              <a:blipFill>
                <a:blip r:embed="rId16"/>
                <a:stretch>
                  <a:fillRect l="-3175"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3" name="Rectangle 602">
            <a:extLst>
              <a:ext uri="{FF2B5EF4-FFF2-40B4-BE49-F238E27FC236}">
                <a16:creationId xmlns:a16="http://schemas.microsoft.com/office/drawing/2014/main" id="{279BE79E-872E-76C1-6C43-159E34896CCC}"/>
              </a:ext>
            </a:extLst>
          </p:cNvPr>
          <p:cNvSpPr/>
          <p:nvPr/>
        </p:nvSpPr>
        <p:spPr>
          <a:xfrm>
            <a:off x="5319036" y="546403"/>
            <a:ext cx="1840165" cy="110921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8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16616</TotalTime>
  <Words>1624</Words>
  <Application>Microsoft Office PowerPoint</Application>
  <PresentationFormat>Widescreen</PresentationFormat>
  <Paragraphs>398</Paragraphs>
  <Slides>22</Slides>
  <Notes>7</Notes>
  <HiddenSlides>1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Aptos Display</vt:lpstr>
      <vt:lpstr>Arial</vt:lpstr>
      <vt:lpstr>Cambria Math</vt:lpstr>
      <vt:lpstr>Office Theme</vt:lpstr>
      <vt:lpstr>A Theoretical Model for Stable Drainage Fronts in 3D Porous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and Outlook</vt:lpstr>
      <vt:lpstr>Motivation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Paula Kozlowski Pitombeira Reis</dc:creator>
  <cp:lastModifiedBy>Paula Kozlowski Pitombeira Reis</cp:lastModifiedBy>
  <cp:revision>65</cp:revision>
  <dcterms:created xsi:type="dcterms:W3CDTF">2026-04-27T10:02:12Z</dcterms:created>
  <dcterms:modified xsi:type="dcterms:W3CDTF">2026-05-16T10:24:35Z</dcterms:modified>
</cp:coreProperties>
</file>