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308" r:id="rId3"/>
    <p:sldId id="347" r:id="rId4"/>
    <p:sldId id="348" r:id="rId5"/>
    <p:sldId id="315" r:id="rId6"/>
    <p:sldId id="328" r:id="rId7"/>
    <p:sldId id="352" r:id="rId8"/>
    <p:sldId id="351" r:id="rId9"/>
    <p:sldId id="353" r:id="rId10"/>
    <p:sldId id="354" r:id="rId11"/>
    <p:sldId id="332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2F6EEA-E1DA-43A6-9D06-51BFB01F08E3}">
          <p14:sldIdLst>
            <p14:sldId id="257"/>
            <p14:sldId id="308"/>
            <p14:sldId id="347"/>
            <p14:sldId id="348"/>
            <p14:sldId id="315"/>
            <p14:sldId id="328"/>
            <p14:sldId id="352"/>
            <p14:sldId id="351"/>
            <p14:sldId id="353"/>
            <p14:sldId id="354"/>
            <p14:sldId id="332"/>
            <p14:sldId id="326"/>
          </p14:sldIdLst>
        </p14:section>
        <p14:section name="prelim" id="{377A4E56-18C3-4C1E-A642-A8BA438AD19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F68E3B-FCE2-F3DA-D120-A317DE3CE43F}" name="Johanna Michelle Romero Rodriguez" initials="JMRR" userId="S::jromer17@uwyo.edu::d4d80363-cf99-4145-9b3b-a001fb3d8d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024"/>
    <a:srgbClr val="D9E7B3"/>
    <a:srgbClr val="EED9FF"/>
    <a:srgbClr val="FED7D3"/>
    <a:srgbClr val="E84234"/>
    <a:srgbClr val="D1D1D1"/>
    <a:srgbClr val="BFB7BF"/>
    <a:srgbClr val="767171"/>
    <a:srgbClr val="004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D0B7A-B6D3-9D44-BD66-A3B9F37D0C1D}" v="177" dt="2026-05-13T22:25:47.649"/>
    <p1510:client id="{9C6EE8FB-ED9F-405F-BE95-1B4C3B46F21E}" v="114" dt="2026-05-13T15:32:20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5" autoAdjust="0"/>
    <p:restoredTop sz="96024"/>
  </p:normalViewPr>
  <p:slideViewPr>
    <p:cSldViewPr snapToGrid="0">
      <p:cViewPr>
        <p:scale>
          <a:sx n="86" d="100"/>
          <a:sy n="86" d="100"/>
        </p:scale>
        <p:origin x="346" y="67"/>
      </p:cViewPr>
      <p:guideLst/>
    </p:cSldViewPr>
  </p:slideViewPr>
  <p:notesTextViewPr>
    <p:cViewPr>
      <p:scale>
        <a:sx n="190" d="100"/>
        <a:sy n="19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ACF4A-E23B-934B-B631-BE6C97ADDC7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8F24-AD8F-4E46-A022-903B8DDF99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Dakota Sandstone, the Muddy Sandstone, the Mowry Shale, and the Frontier Formation.</a:t>
            </a:r>
          </a:p>
          <a:p>
            <a:r>
              <a:rPr lang="en-US" dirty="0"/>
              <a:t>I want to highlight not the numbers per se, but that this is an important resource.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72C3-9A89-97EE-F424-6BD7261E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21E31-21A6-D8B4-2FEA-8ABE78C53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C6046-1899-7C15-DA9A-3795413A5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Dakota Sandstone, the Muddy Sandstone, the Mowry Shale, and the Frontier Formation.</a:t>
            </a:r>
          </a:p>
          <a:p>
            <a:r>
              <a:rPr lang="en-US" dirty="0"/>
              <a:t>I want to highlight not the numbers per se, but that this is an important resource.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CAE28-5BF7-23B1-5D54-E0461267C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19B17-5022-E3A6-D5CE-F89BA9BF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F3F41-D265-9364-57F0-27D25015E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5DFDC-4F9A-A42C-CCE5-B9628664E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Dakota Sandstone, the Muddy Sandstone, the Mowry Shale, and the Frontier Formation.</a:t>
            </a:r>
          </a:p>
          <a:p>
            <a:r>
              <a:rPr lang="en-US" dirty="0"/>
              <a:t>I want to highlight not the numbers per se, but that this is an important resource.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0A00-A764-C0CA-61D3-3BAF4E26F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28CF-FF0A-18B9-6111-C0C37C3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09DFB-F0E4-A452-79FE-E49A7FE21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372DE-558C-A62D-6004-36FC10BCD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B8FE-B992-EF48-F572-F1750804E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0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87FD-C83C-E88D-501D-03BDD490F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65531D-6389-06D7-E74A-7DCB988BA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026D8-72EC-27A1-7DF7-AFE22B40C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Organic-matter-hosted pores are also present but are generally &gt;50 nm and developed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inhomogeneously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in various organic-matter components. (Milliken and Olsen, 2017)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BADA-3B90-72F3-EDDF-FA1D4036E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3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6B7D-9752-F4BB-CD38-1113534BC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7BDD4-03F3-32E4-82B5-DD75469D8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19E20-DAD5-973E-1B6F-073FA33BB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5112-5197-3864-B939-156BF96C8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8F24-AD8F-4E46-A022-903B8DDF99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3600-BF2A-D1B4-5827-E99564478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85A76-F89D-9B26-D453-C5970D397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1FDC-D27A-5FE6-00FB-CCFFFEC3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6405-2E37-174E-8E78-A7DEFA0005C6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D2D6-36BC-E2EF-56F1-42AE8158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327A-D87E-973F-93A5-924A8403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3B5A-8F63-7DE4-3764-94313BBC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8AF3B-282E-AFDC-7CC7-4ACB7470A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E12B2-F84E-F990-F61B-C4FC27E2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A62-A076-1943-B95A-C4953018534A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69EA8-F60C-6CD0-5589-35D62E5F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BA7C6-5D13-90B1-DD58-B945C3EE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918A1-D9C5-354F-C157-0AAA5AE5C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983EF-E346-0E8A-F95E-77C197D60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DE83-D48A-ED3D-A43C-9D300C80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606A-4FE3-3645-9B50-5033601ACAA4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4293-8D1E-548B-429D-5B5E0D61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4B674-FEF6-5D46-247D-449B1858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0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6780-1ADA-CCFD-D82C-242B98D7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C088-76E9-0331-B422-1DE983074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1668-71B4-8797-9C0E-443461FD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8C98-97F3-5A4E-9F86-486F78011906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B011E-26EC-9580-2D58-30466DE7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F68BA-BA6D-78C9-B771-B59B5F2F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C97C-3547-4365-5411-7B99872D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79723-52BA-54D5-0EDE-ACE577C9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1ADF-B983-6FFD-6148-9238157F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7DFC-BF49-EB42-B827-298B78E0BC5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41BD-321D-9F48-4CAF-B9DEE547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1DCD7-DAB8-75B1-1CFA-F1974098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C208-F2C5-E4EE-FCCE-A1A09351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8FC5-5A06-7578-1667-FACB15B83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AE2CE-6FB7-F753-4C22-14A19454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BFBC7-C490-0972-B75B-A0000EA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91C-F07F-6540-858D-FE82859F864C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A40FB-6CDF-063A-343F-53ABC382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3B4A0-05E7-495D-CA86-8612CF6D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D759-1EB2-0AD9-DE84-EC616442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0CC16-E711-C7D3-0C1F-C02E1914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84FC4-FF7C-AED8-D92F-0B6447B08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21B60-E9FF-4371-E2D2-5D652345C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671E6-6F00-C1ED-243F-E88894326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275AB-7384-0C4F-4160-3F0F0749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E5A7-ACF1-6B4D-8E19-0E73DA835D40}" type="datetime1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25F47-0475-6D2A-C6DC-EA725011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A8FF6-F4EB-B30E-0BC4-95D06D5E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3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D166-6121-5BC0-6EB9-2F0475C6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12B11-4416-9ACB-8E5A-86DACE96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BCF7-5495-EC44-9CA4-6B7DE76D2717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554C2-2F18-01A4-1388-CD7ED092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EAF37-5658-999A-DD21-604437B0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02F48-BA92-FC41-DE60-25350E07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099-0D50-5341-9E64-210C7DE7D079}" type="datetime1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1A90B-317B-190F-A9FA-93D0648D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AD518-6FFC-F530-D2F7-1F472D7B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50CB-E5C7-978E-8B02-D1E9FD4C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3CB2-4E61-E9A2-0843-D8D770B6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F59CF-B3DE-7700-EF82-3C3F3AFB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A126-BC04-47FD-9E3A-A26B0588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969F-B29A-D94D-8DCC-65076DD24203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07817-068F-C96B-F127-D4F8EA0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0FD39-31B9-807D-A376-03F3EC77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3BB3-6BCD-F5D6-C94A-35D440E5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6E944-0C8B-E738-2D09-4F88BA567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CBF2A-7A5A-66AE-5F65-0D6234D1E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D96E-DDEE-838D-6066-BBCF1017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4B36-0B80-4B40-ACF5-6B2E06229771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1D851-046B-8DC9-7AF3-73702667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884E4-4BE8-1811-73A6-AAFACA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62DC9-2B3F-3291-1ACB-0D1429F7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3A3FF-EC69-F1C8-F820-CAFC38CE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19E9A-9052-BC7C-2760-BA7EC401B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38FF0-93F7-B54A-9D9E-F8311929698C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1266F-8B2A-0B6E-F69C-47E8C6B90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67371-FCAF-4EEA-DB4E-7EC730511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8D2F6-188C-F147-8284-3F32C99B8D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48B035-4D4C-F6EF-BDAB-51B9B1758AEB}"/>
              </a:ext>
            </a:extLst>
          </p:cNvPr>
          <p:cNvSpPr txBox="1">
            <a:spLocks/>
          </p:cNvSpPr>
          <p:nvPr/>
        </p:nvSpPr>
        <p:spPr>
          <a:xfrm>
            <a:off x="831274" y="3212707"/>
            <a:ext cx="10119756" cy="1723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A3024"/>
                </a:solidFill>
                <a:latin typeface="Aptos Narrow" panose="020B0004020202020204" pitchFamily="34" charset="0"/>
              </a:rPr>
              <a:t>Characterization and Modeling of Secondary Fe(OH)</a:t>
            </a:r>
            <a:r>
              <a:rPr lang="en-US" sz="4000" b="1" baseline="-25000" dirty="0">
                <a:solidFill>
                  <a:srgbClr val="4A3024"/>
                </a:solidFill>
                <a:latin typeface="Aptos Narrow" panose="020B0004020202020204" pitchFamily="34" charset="0"/>
              </a:rPr>
              <a:t>3</a:t>
            </a:r>
            <a:r>
              <a:rPr lang="en-US" sz="4000" b="1" dirty="0">
                <a:solidFill>
                  <a:srgbClr val="4A3024"/>
                </a:solidFill>
                <a:latin typeface="Aptos Narrow" panose="020B0004020202020204" pitchFamily="34" charset="0"/>
              </a:rPr>
              <a:t> Phases in Stimulated Shale (239)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FEEAF7-79B6-4969-F616-15A4F3AE43C1}"/>
              </a:ext>
            </a:extLst>
          </p:cNvPr>
          <p:cNvSpPr txBox="1">
            <a:spLocks/>
          </p:cNvSpPr>
          <p:nvPr/>
        </p:nvSpPr>
        <p:spPr>
          <a:xfrm>
            <a:off x="831274" y="5135073"/>
            <a:ext cx="10119756" cy="403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200" dirty="0">
                <a:solidFill>
                  <a:srgbClr val="4A3024">
                    <a:alpha val="65000"/>
                  </a:srgbClr>
                </a:solidFill>
                <a:latin typeface="Aptos Display" panose="020B0004020202020204" pitchFamily="34" charset="0"/>
              </a:rPr>
              <a:t>Z. Kou, V. Alvarado*, S. Aryana, </a:t>
            </a:r>
            <a:r>
              <a:rPr lang="en-US" sz="2200" i="1" dirty="0">
                <a:solidFill>
                  <a:srgbClr val="4A3024">
                    <a:alpha val="65000"/>
                  </a:srgbClr>
                </a:solidFill>
                <a:latin typeface="Aptos Display" panose="020B0004020202020204" pitchFamily="34" charset="0"/>
              </a:rPr>
              <a:t>U. of Wyoming</a:t>
            </a:r>
            <a:r>
              <a:rPr lang="en-US" sz="2200" dirty="0">
                <a:solidFill>
                  <a:srgbClr val="4A3024">
                    <a:alpha val="65000"/>
                  </a:srgbClr>
                </a:solidFill>
                <a:latin typeface="Aptos Display" panose="020B0004020202020204" pitchFamily="34" charset="0"/>
              </a:rPr>
              <a:t>, Q. ,Li, </a:t>
            </a:r>
            <a:r>
              <a:rPr lang="en-US" sz="2200" i="1" dirty="0">
                <a:solidFill>
                  <a:srgbClr val="4A3024">
                    <a:alpha val="65000"/>
                  </a:srgbClr>
                </a:solidFill>
                <a:latin typeface="Aptos Display" panose="020B0004020202020204" pitchFamily="34" charset="0"/>
              </a:rPr>
              <a:t>Stony Brook</a:t>
            </a:r>
            <a:r>
              <a:rPr lang="en-US" sz="2200" dirty="0">
                <a:solidFill>
                  <a:srgbClr val="4A3024">
                    <a:alpha val="65000"/>
                  </a:srgbClr>
                </a:solidFill>
                <a:latin typeface="Aptos Display" panose="020B0004020202020204" pitchFamily="34" charset="0"/>
              </a:rPr>
              <a:t>, C. Ross, </a:t>
            </a:r>
            <a:r>
              <a:rPr lang="en-US" sz="2200" i="1" dirty="0">
                <a:solidFill>
                  <a:srgbClr val="4A3024">
                    <a:alpha val="65000"/>
                  </a:srgbClr>
                </a:solidFill>
                <a:latin typeface="Aptos Display" panose="020B0004020202020204" pitchFamily="34" charset="0"/>
              </a:rPr>
              <a:t>Stanford U.</a:t>
            </a:r>
          </a:p>
        </p:txBody>
      </p:sp>
      <p:pic>
        <p:nvPicPr>
          <p:cNvPr id="4100" name="Picture 4" descr="UW The University of Wyoming Logo PNG Vector (AI, SVG) Free Download">
            <a:extLst>
              <a:ext uri="{FF2B5EF4-FFF2-40B4-BE49-F238E27FC236}">
                <a16:creationId xmlns:a16="http://schemas.microsoft.com/office/drawing/2014/main" id="{3A0E8307-56B8-05A0-E209-6BD03A466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b="27706"/>
          <a:stretch>
            <a:fillRect/>
          </a:stretch>
        </p:blipFill>
        <p:spPr bwMode="auto">
          <a:xfrm>
            <a:off x="10212778" y="166255"/>
            <a:ext cx="1812966" cy="8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rPore 2025 (Albuquerque NM) - 17th annual meeting of International  Society for Porous Media -- showsbee.com">
            <a:extLst>
              <a:ext uri="{FF2B5EF4-FFF2-40B4-BE49-F238E27FC236}">
                <a16:creationId xmlns:a16="http://schemas.microsoft.com/office/drawing/2014/main" id="{692F9697-0A27-2F1D-83EB-65CA4523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" y="247535"/>
            <a:ext cx="2891037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8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A671-660B-8C66-4418-B7AAC825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Transport Model Profiles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C496B-A680-856E-B087-FD5809A5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 descr="A graph of a function&#10;&#10;AI-generated content may be incorrect.">
            <a:extLst>
              <a:ext uri="{FF2B5EF4-FFF2-40B4-BE49-F238E27FC236}">
                <a16:creationId xmlns:a16="http://schemas.microsoft.com/office/drawing/2014/main" id="{435FFB1C-1249-A710-2F4D-8A9EB2038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672" y="1241830"/>
            <a:ext cx="8698833" cy="51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9C8E4-3DE1-2C2D-D6D3-C11EA92BB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7033-8EF9-7940-BF3C-080079AD2653}"/>
              </a:ext>
            </a:extLst>
          </p:cNvPr>
          <p:cNvSpPr txBox="1">
            <a:spLocks/>
          </p:cNvSpPr>
          <p:nvPr/>
        </p:nvSpPr>
        <p:spPr>
          <a:xfrm>
            <a:off x="533400" y="517525"/>
            <a:ext cx="10972800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/>
                </a:solidFill>
                <a:latin typeface="Aptos Narrow" panose="020B0004020202020204" pitchFamily="34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8FF98-6E48-33DB-6E5A-2A28043D7FC2}"/>
              </a:ext>
            </a:extLst>
          </p:cNvPr>
          <p:cNvSpPr txBox="1"/>
          <p:nvPr/>
        </p:nvSpPr>
        <p:spPr>
          <a:xfrm>
            <a:off x="533398" y="1843088"/>
            <a:ext cx="10270960" cy="10411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Two distinct morphologies of Fe(OH) were (1) loosely clustered, nanometer-sized precipitates with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moldic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pores from ankerite dissolution; (2) pyrite-replacing precipitates that preserved the framboidal structure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Reactive-transport model suggests that Fe in Fe(OH)</a:t>
            </a:r>
            <a:r>
              <a:rPr lang="en-US" sz="2400" baseline="-25000" dirty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precipitates originated from ankerite dissolution by acid and from pyrite oxidation by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dissolved oxygen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Findings provide the key factors influencing spatial distribution of secondary iron hydroxide with the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rock matrix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E62A-E979-5ED7-075D-9B95E3C2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199" y="6340475"/>
            <a:ext cx="550127" cy="365125"/>
          </a:xfrm>
        </p:spPr>
        <p:txBody>
          <a:bodyPr/>
          <a:lstStyle/>
          <a:p>
            <a:fld id="{C418D2F6-188C-F147-8284-3F32C99B8D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1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5D19-1DCE-A91F-89B3-FAAAAA91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F017-7699-F2E5-6F7F-B832964FF682}"/>
              </a:ext>
            </a:extLst>
          </p:cNvPr>
          <p:cNvSpPr txBox="1">
            <a:spLocks/>
          </p:cNvSpPr>
          <p:nvPr/>
        </p:nvSpPr>
        <p:spPr>
          <a:xfrm>
            <a:off x="609600" y="4107391"/>
            <a:ext cx="10972800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>
                <a:solidFill>
                  <a:srgbClr val="002060"/>
                </a:solidFill>
                <a:latin typeface="Aptos Narrow" panose="020B0004020202020204" pitchFamily="34" charset="0"/>
              </a:rPr>
              <a:t>Thank you</a:t>
            </a:r>
            <a:endParaRPr lang="en-US" sz="9600" b="1" dirty="0">
              <a:solidFill>
                <a:srgbClr val="002060"/>
              </a:solidFill>
              <a:latin typeface="Aptos Narrow" panose="020B00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8A8EED-6AE4-2307-0395-DF1C3B5D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199" y="6340475"/>
            <a:ext cx="550127" cy="365125"/>
          </a:xfrm>
        </p:spPr>
        <p:txBody>
          <a:bodyPr/>
          <a:lstStyle/>
          <a:p>
            <a:fld id="{C418D2F6-188C-F147-8284-3F32C99B8D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7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CC6AF-CCC1-4775-3CB2-CAF89D01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8365-2150-EEE4-5750-4F9AC3DDACF1}"/>
              </a:ext>
            </a:extLst>
          </p:cNvPr>
          <p:cNvSpPr txBox="1">
            <a:spLocks/>
          </p:cNvSpPr>
          <p:nvPr/>
        </p:nvSpPr>
        <p:spPr>
          <a:xfrm>
            <a:off x="533400" y="517525"/>
            <a:ext cx="10972800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/>
                </a:solidFill>
                <a:latin typeface="Aptos Narrow" panose="020B0004020202020204" pitchFamily="34" charset="0"/>
              </a:rPr>
              <a:t>Introduction - Motivation</a:t>
            </a:r>
            <a:endParaRPr lang="en-US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36AF-0326-22C5-E0F6-A871DCCD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199" y="6340475"/>
            <a:ext cx="550127" cy="365125"/>
          </a:xfrm>
        </p:spPr>
        <p:txBody>
          <a:bodyPr/>
          <a:lstStyle/>
          <a:p>
            <a:fld id="{C418D2F6-188C-F147-8284-3F32C99B8D8E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8086E-4E40-6CE3-1A29-A34C0E2EB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5" y="1229246"/>
            <a:ext cx="5234763" cy="491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E1A66E-3D42-4C8F-206F-B2C6F6149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180305"/>
            <a:ext cx="5990001" cy="478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15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533E3-9B3C-69CF-DF00-82DBBA00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54FA-D261-404B-D191-20986B0F49AF}"/>
              </a:ext>
            </a:extLst>
          </p:cNvPr>
          <p:cNvSpPr txBox="1">
            <a:spLocks/>
          </p:cNvSpPr>
          <p:nvPr/>
        </p:nvSpPr>
        <p:spPr>
          <a:xfrm>
            <a:off x="533400" y="517525"/>
            <a:ext cx="10972800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  <a:latin typeface="Aptos Narrow" panose="020B0004020202020204" pitchFamily="34" charset="0"/>
              </a:rPr>
              <a:t>Mowry Shale - Characteristics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4622-2FBE-080D-CDAD-DFA9DD1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199" y="6340475"/>
            <a:ext cx="550127" cy="365125"/>
          </a:xfrm>
        </p:spPr>
        <p:txBody>
          <a:bodyPr/>
          <a:lstStyle/>
          <a:p>
            <a:fld id="{C418D2F6-188C-F147-8284-3F32C99B8D8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F5D5986F-6E6E-DDF5-201D-40C33AB6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9" y="1180306"/>
            <a:ext cx="3648069" cy="485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A3FB8-CFDD-7820-34AC-A403D22B2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89" y="1699127"/>
            <a:ext cx="5710129" cy="4240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F7EDC-A61A-A195-4F79-07458D2B2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11B7-4F82-BA26-63C6-1EA7679A8583}"/>
              </a:ext>
            </a:extLst>
          </p:cNvPr>
          <p:cNvSpPr txBox="1">
            <a:spLocks/>
          </p:cNvSpPr>
          <p:nvPr/>
        </p:nvSpPr>
        <p:spPr>
          <a:xfrm>
            <a:off x="533400" y="517525"/>
            <a:ext cx="10972800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  <a:latin typeface="Aptos Narrow" panose="020B0004020202020204" pitchFamily="34" charset="0"/>
              </a:rPr>
              <a:t>Mowry Shale – Mineralogic Characteristics*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9F013-A630-56D6-EA86-2F8A0736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199" y="6340475"/>
            <a:ext cx="550127" cy="365125"/>
          </a:xfrm>
        </p:spPr>
        <p:txBody>
          <a:bodyPr/>
          <a:lstStyle/>
          <a:p>
            <a:fld id="{C418D2F6-188C-F147-8284-3F32C99B8D8E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9C57D0-50D0-9599-CDFD-B851B7527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91270"/>
              </p:ext>
            </p:extLst>
          </p:nvPr>
        </p:nvGraphicFramePr>
        <p:xfrm>
          <a:off x="685800" y="1356348"/>
          <a:ext cx="11079125" cy="3327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578">
                  <a:extLst>
                    <a:ext uri="{9D8B030D-6E8A-4147-A177-3AD203B41FA5}">
                      <a16:colId xmlns:a16="http://schemas.microsoft.com/office/drawing/2014/main" val="2432781198"/>
                    </a:ext>
                  </a:extLst>
                </a:gridCol>
                <a:gridCol w="1079177">
                  <a:extLst>
                    <a:ext uri="{9D8B030D-6E8A-4147-A177-3AD203B41FA5}">
                      <a16:colId xmlns:a16="http://schemas.microsoft.com/office/drawing/2014/main" val="4176513639"/>
                    </a:ext>
                  </a:extLst>
                </a:gridCol>
                <a:gridCol w="1086840">
                  <a:extLst>
                    <a:ext uri="{9D8B030D-6E8A-4147-A177-3AD203B41FA5}">
                      <a16:colId xmlns:a16="http://schemas.microsoft.com/office/drawing/2014/main" val="3467828595"/>
                    </a:ext>
                  </a:extLst>
                </a:gridCol>
                <a:gridCol w="1448268">
                  <a:extLst>
                    <a:ext uri="{9D8B030D-6E8A-4147-A177-3AD203B41FA5}">
                      <a16:colId xmlns:a16="http://schemas.microsoft.com/office/drawing/2014/main" val="3962946504"/>
                    </a:ext>
                  </a:extLst>
                </a:gridCol>
                <a:gridCol w="1676875">
                  <a:extLst>
                    <a:ext uri="{9D8B030D-6E8A-4147-A177-3AD203B41FA5}">
                      <a16:colId xmlns:a16="http://schemas.microsoft.com/office/drawing/2014/main" val="711064428"/>
                    </a:ext>
                  </a:extLst>
                </a:gridCol>
                <a:gridCol w="1498077">
                  <a:extLst>
                    <a:ext uri="{9D8B030D-6E8A-4147-A177-3AD203B41FA5}">
                      <a16:colId xmlns:a16="http://schemas.microsoft.com/office/drawing/2014/main" val="996637596"/>
                    </a:ext>
                  </a:extLst>
                </a:gridCol>
                <a:gridCol w="1289904">
                  <a:extLst>
                    <a:ext uri="{9D8B030D-6E8A-4147-A177-3AD203B41FA5}">
                      <a16:colId xmlns:a16="http://schemas.microsoft.com/office/drawing/2014/main" val="1393245346"/>
                    </a:ext>
                  </a:extLst>
                </a:gridCol>
                <a:gridCol w="916981">
                  <a:extLst>
                    <a:ext uri="{9D8B030D-6E8A-4147-A177-3AD203B41FA5}">
                      <a16:colId xmlns:a16="http://schemas.microsoft.com/office/drawing/2014/main" val="4040578405"/>
                    </a:ext>
                  </a:extLst>
                </a:gridCol>
                <a:gridCol w="808425">
                  <a:extLst>
                    <a:ext uri="{9D8B030D-6E8A-4147-A177-3AD203B41FA5}">
                      <a16:colId xmlns:a16="http://schemas.microsoft.com/office/drawing/2014/main" val="3784361009"/>
                    </a:ext>
                  </a:extLst>
                </a:gridCol>
              </a:tblGrid>
              <a:tr h="1726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Source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Quartz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Clay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Ankerite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K-feldspar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Plagioclase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Dolomite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Pyrite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TOC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9810861"/>
                  </a:ext>
                </a:extLst>
              </a:tr>
              <a:tr h="800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SER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40.6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31.4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-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14.7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12.1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-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1.3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2.6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54356"/>
                  </a:ext>
                </a:extLst>
              </a:tr>
              <a:tr h="800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USGS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78.7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9.7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7.3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-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-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1.5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2.8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2.49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2031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257230-E43A-B894-0827-486507066F28}"/>
              </a:ext>
            </a:extLst>
          </p:cNvPr>
          <p:cNvSpPr txBox="1"/>
          <p:nvPr/>
        </p:nvSpPr>
        <p:spPr>
          <a:xfrm>
            <a:off x="742180" y="4986145"/>
            <a:ext cx="1103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*Kou et al., URTEC 2025, DS031S064R005. A low-pH stimulation fluid was used to test the hypothesis that the choice of stimulation fluid could be responsible for harmful rock alterations </a:t>
            </a:r>
          </a:p>
        </p:txBody>
      </p:sp>
    </p:spTree>
    <p:extLst>
      <p:ext uri="{BB962C8B-B14F-4D97-AF65-F5344CB8AC3E}">
        <p14:creationId xmlns:p14="http://schemas.microsoft.com/office/powerpoint/2010/main" val="61860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799D-A059-7591-1801-4129DB40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046A51-AFF7-D08A-FD9F-FE7ACD672E40}"/>
              </a:ext>
            </a:extLst>
          </p:cNvPr>
          <p:cNvSpPr txBox="1">
            <a:spLocks/>
          </p:cNvSpPr>
          <p:nvPr/>
        </p:nvSpPr>
        <p:spPr>
          <a:xfrm>
            <a:off x="533400" y="517525"/>
            <a:ext cx="10972800" cy="6871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083425" algn="l"/>
              </a:tabLst>
            </a:pPr>
            <a:r>
              <a:rPr lang="en-US" b="1" dirty="0">
                <a:solidFill>
                  <a:schemeClr val="accent5"/>
                </a:solidFill>
                <a:latin typeface="Aptos Narrow" panose="020B0004020202020204" pitchFamily="34" charset="0"/>
              </a:rPr>
              <a:t>Methods (Li et al., Energy &amp; Fuels, 2025)</a:t>
            </a: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5F27DE59-F291-C246-C9C0-0BA7BEB4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199" y="6340475"/>
            <a:ext cx="550127" cy="365125"/>
          </a:xfrm>
        </p:spPr>
        <p:txBody>
          <a:bodyPr/>
          <a:lstStyle/>
          <a:p>
            <a:fld id="{C418D2F6-188C-F147-8284-3F32C99B8D8E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4B90F-EED6-4F93-E450-146BE5AB1832}"/>
              </a:ext>
            </a:extLst>
          </p:cNvPr>
          <p:cNvSpPr txBox="1"/>
          <p:nvPr/>
        </p:nvSpPr>
        <p:spPr>
          <a:xfrm>
            <a:off x="533399" y="5451471"/>
            <a:ext cx="5302858" cy="538609"/>
          </a:xfrm>
          <a:prstGeom prst="rect">
            <a:avLst/>
          </a:prstGeom>
          <a:noFill/>
          <a:ln>
            <a:noFill/>
          </a:ln>
        </p:spPr>
        <p:txBody>
          <a:bodyPr wrap="square" lIns="0" rIns="91440">
            <a:spAutoFit/>
          </a:bodyPr>
          <a:lstStyle/>
          <a:p>
            <a:pPr>
              <a:buSzPct val="60000"/>
            </a:pPr>
            <a:r>
              <a:rPr lang="en-US" sz="1600" dirty="0">
                <a:latin typeface="Aptos Narrow" panose="020B0004020202020204" pitchFamily="34" charset="0"/>
              </a:rPr>
              <a:t>Formation water chemistry taken from the USGS. </a:t>
            </a:r>
          </a:p>
          <a:p>
            <a:pPr>
              <a:buSzPct val="60000"/>
            </a:pPr>
            <a:r>
              <a:rPr lang="en-US" sz="1200" dirty="0">
                <a:latin typeface="Aptos Narrow" panose="020B0004020202020204" pitchFamily="34" charset="0"/>
              </a:rPr>
              <a:t>Concentrations in mmol/L, Ionic strength in mol/L.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0144D86E-F721-6594-A4B4-1CFC74863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2728364"/>
                  </p:ext>
                </p:extLst>
              </p:nvPr>
            </p:nvGraphicFramePr>
            <p:xfrm>
              <a:off x="533399" y="5990080"/>
              <a:ext cx="4977064" cy="5238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2133">
                      <a:extLst>
                        <a:ext uri="{9D8B030D-6E8A-4147-A177-3AD203B41FA5}">
                          <a16:colId xmlns:a16="http://schemas.microsoft.com/office/drawing/2014/main" val="3016821803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909519424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38393471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3470367648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319208149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544795692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256510170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1788911980"/>
                        </a:ext>
                      </a:extLst>
                    </a:gridCol>
                  </a:tblGrid>
                  <a:tr h="261938"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Na</a:t>
                          </a:r>
                          <a:r>
                            <a:rPr lang="en-US" sz="1400" u="none" strike="noStrike" baseline="30000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+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K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+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Ca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2+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Mg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2+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Cl</a:t>
                          </a:r>
                          <a:r>
                            <a:rPr lang="en-US" sz="1400" u="none" strike="noStrike" baseline="30000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-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HCO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Aptos Narrow" panose="020B0004020202020204" pitchFamily="34" charset="0"/>
                            </a:rPr>
                            <a:t>3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-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SO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Aptos Narrow" panose="020B0004020202020204" pitchFamily="34" charset="0"/>
                            </a:rPr>
                            <a:t>4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2-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i="0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1136006"/>
                      </a:ext>
                    </a:extLst>
                  </a:tr>
                  <a:tr h="261938"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668.9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98.72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40.83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5.75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850.5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0.635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0.908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9082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0144D86E-F721-6594-A4B4-1CFC74863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2728364"/>
                  </p:ext>
                </p:extLst>
              </p:nvPr>
            </p:nvGraphicFramePr>
            <p:xfrm>
              <a:off x="533399" y="5990080"/>
              <a:ext cx="4977064" cy="52387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2133">
                      <a:extLst>
                        <a:ext uri="{9D8B030D-6E8A-4147-A177-3AD203B41FA5}">
                          <a16:colId xmlns:a16="http://schemas.microsoft.com/office/drawing/2014/main" val="3016821803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909519424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38393471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3470367648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319208149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544795692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2256510170"/>
                        </a:ext>
                      </a:extLst>
                    </a:gridCol>
                    <a:gridCol w="622133">
                      <a:extLst>
                        <a:ext uri="{9D8B030D-6E8A-4147-A177-3AD203B41FA5}">
                          <a16:colId xmlns:a16="http://schemas.microsoft.com/office/drawing/2014/main" val="1788911980"/>
                        </a:ext>
                      </a:extLst>
                    </a:gridCol>
                  </a:tblGrid>
                  <a:tr h="261938"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Na</a:t>
                          </a:r>
                          <a:r>
                            <a:rPr lang="en-US" sz="1400" u="none" strike="noStrike" baseline="30000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+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K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+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Ca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2+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Mg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2+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Cl</a:t>
                          </a:r>
                          <a:r>
                            <a:rPr lang="en-US" sz="1400" u="none" strike="noStrike" baseline="30000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-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HCO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Aptos Narrow" panose="020B0004020202020204" pitchFamily="34" charset="0"/>
                            </a:rPr>
                            <a:t>3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-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SO</a:t>
                          </a:r>
                          <a:r>
                            <a:rPr lang="en-US" sz="1400" u="none" strike="noStrike" baseline="-25000" dirty="0">
                              <a:effectLst/>
                              <a:latin typeface="Aptos Narrow" panose="020B0004020202020204" pitchFamily="34" charset="0"/>
                            </a:rPr>
                            <a:t>4</a:t>
                          </a:r>
                          <a:r>
                            <a:rPr lang="en-US" sz="1400" u="none" strike="noStrike" baseline="30000" dirty="0">
                              <a:effectLst/>
                              <a:latin typeface="Aptos Narrow" panose="020B0004020202020204" pitchFamily="34" charset="0"/>
                            </a:rPr>
                            <a:t>2-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2041" t="-14286" r="-2041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1136006"/>
                      </a:ext>
                    </a:extLst>
                  </a:tr>
                  <a:tr h="261938"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668.9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98.72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40.83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5.75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solidFill>
                                <a:schemeClr val="accent5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850.5</a:t>
                          </a:r>
                          <a:endParaRPr lang="en-US" sz="1400" b="1" i="0" u="none" strike="noStrike" dirty="0">
                            <a:solidFill>
                              <a:schemeClr val="accent5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0.635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>
                            <a:buNone/>
                          </a:pPr>
                          <a:r>
                            <a:rPr lang="en-US" sz="1400" u="none" strike="noStrike" dirty="0">
                              <a:effectLst/>
                              <a:latin typeface="Aptos Narrow" panose="020B0004020202020204" pitchFamily="34" charset="0"/>
                            </a:rPr>
                            <a:t>0.908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9525" marR="9525" marT="9525" marB="0" anchor="ctr"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9082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2C0EE88-941C-DE71-EE66-1B20CEF84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" y="1522482"/>
            <a:ext cx="5384177" cy="3628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0FE0F-8E3A-FD03-BFAF-81229DB63C1F}"/>
              </a:ext>
            </a:extLst>
          </p:cNvPr>
          <p:cNvSpPr txBox="1"/>
          <p:nvPr/>
        </p:nvSpPr>
        <p:spPr>
          <a:xfrm>
            <a:off x="6734372" y="1489798"/>
            <a:ext cx="4722627" cy="489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Samples</a:t>
            </a:r>
            <a:r>
              <a:rPr lang="en-US" sz="2000" dirty="0"/>
              <a:t>. USGS Well 11-1H @ 3228.54 m (10592.33 ft). XRD indicates 78.7% </a:t>
            </a:r>
            <a:r>
              <a:rPr lang="en-US" sz="2000" b="1" dirty="0"/>
              <a:t>quartz</a:t>
            </a:r>
            <a:r>
              <a:rPr lang="en-US" sz="2000" dirty="0"/>
              <a:t>, 9.7% </a:t>
            </a:r>
            <a:r>
              <a:rPr lang="en-US" sz="2000" b="1" dirty="0"/>
              <a:t>chlorite</a:t>
            </a:r>
            <a:r>
              <a:rPr lang="en-US" sz="2000" dirty="0"/>
              <a:t>, 7.3% </a:t>
            </a:r>
            <a:r>
              <a:rPr lang="en-US" sz="2000" b="1" i="1" dirty="0"/>
              <a:t>ankerite</a:t>
            </a:r>
            <a:r>
              <a:rPr lang="en-US" sz="2000" dirty="0"/>
              <a:t>, 1.5% </a:t>
            </a:r>
            <a:r>
              <a:rPr lang="en-US" sz="2000" b="1" dirty="0"/>
              <a:t>dolomite</a:t>
            </a:r>
            <a:r>
              <a:rPr lang="en-US" sz="2000" dirty="0"/>
              <a:t> and 2.8% </a:t>
            </a:r>
            <a:r>
              <a:rPr lang="en-US" sz="2000" b="1" i="1" dirty="0"/>
              <a:t>pyrite</a:t>
            </a:r>
            <a:r>
              <a:rPr lang="en-US" sz="2000" dirty="0"/>
              <a:t>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Aging process with </a:t>
            </a:r>
            <a:r>
              <a:rPr lang="en-US" sz="2000" b="1" dirty="0"/>
              <a:t>B</a:t>
            </a:r>
            <a:r>
              <a:rPr lang="en-US" sz="2000" dirty="0"/>
              <a:t>rine or Brine + </a:t>
            </a:r>
            <a:r>
              <a:rPr lang="en-US" sz="2000" b="1" dirty="0"/>
              <a:t>S</a:t>
            </a:r>
            <a:r>
              <a:rPr lang="en-US" sz="2000" dirty="0"/>
              <a:t>timulation Fluid for 30 days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Scanning Electron Microscope- and Focused Ion Beam-Equipped SEM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Reactive Transport Modeling (</a:t>
            </a:r>
            <a:r>
              <a:rPr lang="en-US" sz="2000" b="1" dirty="0" err="1"/>
              <a:t>CrunchFlow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84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9D5C6-5935-2366-62A3-28BC311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EA28D11-4F70-F086-F1F8-EBC2B34A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18D2F6-188C-F147-8284-3F32C99B8D8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A collage of images of different types of metal&#10;&#10;AI-generated content may be incorrect.">
            <a:extLst>
              <a:ext uri="{FF2B5EF4-FFF2-40B4-BE49-F238E27FC236}">
                <a16:creationId xmlns:a16="http://schemas.microsoft.com/office/drawing/2014/main" id="{E737CE19-C8A6-6ECE-107F-29650BAA6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24" y="209115"/>
            <a:ext cx="9179667" cy="63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00B4-502A-E477-9DA9-24B8A22B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Pyrite replacement by secondary Fe(OH)</a:t>
            </a:r>
            <a:r>
              <a:rPr lang="en-US" baseline="-25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87D9F-FEE1-A5A9-B933-7F13B420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 descr="A collage of images of different shapes and colors&#10;&#10;AI-generated content may be incorrect.">
            <a:extLst>
              <a:ext uri="{FF2B5EF4-FFF2-40B4-BE49-F238E27FC236}">
                <a16:creationId xmlns:a16="http://schemas.microsoft.com/office/drawing/2014/main" id="{9F13AD49-8216-019E-C1BE-44EC0AC0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150" y="1533569"/>
            <a:ext cx="7084893" cy="53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EE62-47FA-B084-C826-0E9CBCFF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Brine-only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33669-D3F1-9DB4-3FFA-B499564C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D2F6-188C-F147-8284-3F32C99B8D8E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A collage of images of different shapes and colors&#10;&#10;AI-generated content may be incorrect.">
            <a:extLst>
              <a:ext uri="{FF2B5EF4-FFF2-40B4-BE49-F238E27FC236}">
                <a16:creationId xmlns:a16="http://schemas.microsoft.com/office/drawing/2014/main" id="{28947B05-D063-D1B4-4C7D-450620B1A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2024856"/>
            <a:ext cx="95631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8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7920C-BFE9-663E-F066-4F831EE6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Pyrite oxidation</a:t>
            </a:r>
          </a:p>
        </p:txBody>
      </p:sp>
      <p:pic>
        <p:nvPicPr>
          <p:cNvPr id="5" name="Content Placeholder 4" descr="A graph of different types of fluid&#10;&#10;AI-generated content may be incorrect.">
            <a:extLst>
              <a:ext uri="{FF2B5EF4-FFF2-40B4-BE49-F238E27FC236}">
                <a16:creationId xmlns:a16="http://schemas.microsoft.com/office/drawing/2014/main" id="{D0987AC6-D4C0-F4A8-B9E4-41E2656B5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647749"/>
            <a:ext cx="6780700" cy="55601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AA3C1-C8DC-EA61-9038-37077C1A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418D2F6-188C-F147-8284-3F32C99B8D8E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41754</TotalTime>
  <Words>481</Words>
  <Application>Microsoft Office PowerPoint</Application>
  <PresentationFormat>Grand écran</PresentationFormat>
  <Paragraphs>90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Aptos Narrow</vt:lpstr>
      <vt:lpstr>Arial</vt:lpstr>
      <vt:lpstr>Calibri</vt:lpstr>
      <vt:lpstr>Cambria Math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Pyrite replacement by secondary Fe(OH)3</vt:lpstr>
      <vt:lpstr>Brine-only case</vt:lpstr>
      <vt:lpstr>Pyrite oxidation</vt:lpstr>
      <vt:lpstr>Reactive Transport Model Profiles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Michelle Romero Rodriguez</dc:creator>
  <cp:lastModifiedBy>joseph chaillot</cp:lastModifiedBy>
  <cp:revision>11</cp:revision>
  <cp:lastPrinted>2026-05-05T05:08:06Z</cp:lastPrinted>
  <dcterms:created xsi:type="dcterms:W3CDTF">2026-02-04T01:03:29Z</dcterms:created>
  <dcterms:modified xsi:type="dcterms:W3CDTF">2026-05-22T09:36:54Z</dcterms:modified>
</cp:coreProperties>
</file>