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5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47" r:id="rId2"/>
    <p:sldId id="1573" r:id="rId3"/>
    <p:sldId id="1530" r:id="rId4"/>
    <p:sldId id="1559" r:id="rId5"/>
    <p:sldId id="1560" r:id="rId6"/>
    <p:sldId id="346" r:id="rId7"/>
    <p:sldId id="1555" r:id="rId8"/>
    <p:sldId id="1556" r:id="rId9"/>
    <p:sldId id="1564" r:id="rId10"/>
    <p:sldId id="374" r:id="rId11"/>
    <p:sldId id="1576" r:id="rId12"/>
    <p:sldId id="1577" r:id="rId13"/>
    <p:sldId id="1578" r:id="rId14"/>
    <p:sldId id="355" r:id="rId15"/>
    <p:sldId id="1548" r:id="rId16"/>
    <p:sldId id="1572" r:id="rId17"/>
    <p:sldId id="1350" r:id="rId18"/>
    <p:sldId id="379" r:id="rId19"/>
    <p:sldId id="1452" r:id="rId20"/>
  </p:sldIdLst>
  <p:sldSz cx="12193588" cy="685800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3399"/>
    <a:srgbClr val="120FA5"/>
    <a:srgbClr val="EED5F1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47" autoAdjust="0"/>
    <p:restoredTop sz="89708" autoAdjust="0"/>
  </p:normalViewPr>
  <p:slideViewPr>
    <p:cSldViewPr snapToGrid="0" showGuides="1">
      <p:cViewPr varScale="1">
        <p:scale>
          <a:sx n="106" d="100"/>
          <a:sy n="106" d="100"/>
        </p:scale>
        <p:origin x="208" y="416"/>
      </p:cViewPr>
      <p:guideLst>
        <p:guide orient="horz" pos="2160"/>
        <p:guide pos="291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DC30C3-5707-53CE-1DA5-1AB2A39A7F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DDE3A24-42F9-A679-2402-480851C6D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B0A7E-3F4C-4131-8ADE-529416D45D33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FFB95ED-9C67-6BA2-19B7-2EC286FAA5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886215-E26E-9D27-4FAF-7E88DD3E4E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4BF21-1D0E-4E1D-969F-B6DB339695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650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FEA3EC0-5AD5-E018-B875-BD6DC6F0A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C7240D8B-E160-AA9C-05D4-0184C685421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4FBA865-ACF8-F4AE-299D-AEA0A4F6F51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C4B36FD-87FC-7D26-3AFF-0818829ABFDF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F4DCA67-9887-60D9-5AEA-0549764D8E1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82CFA68-676A-CBA8-C43F-1EF3D1BF41B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996565A8-277C-8C16-471F-82520820818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76209047-9348-4606-9C06-473CD9B61BC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y2p92HQDb0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7AA39-BC10-E35D-0063-F5B06A574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927E88-323F-8749-3486-17D707349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A32904B-509F-5FFD-66D5-CEF0327DA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100C88-8E32-DAD0-F9F2-5C10F0B4724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0662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9B848-0909-8DE1-4D93-47E4F56CF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F9198E9-E6AF-2595-1BE8-EC6DBCBE9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56F28EB-90AE-4364-1CC3-B63860814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9B8D3C-E6C2-ADC2-F515-C429D3EA72D6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5813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774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6C109-B391-8008-AB88-7EE9AAB5C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6BCA15B-B621-99E3-0F7A-9002F5AA2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0C4FD88-4862-0B0A-C4DD-521A3142E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040345-26DB-DB3C-78D4-833503507A62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0703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CE26A-B215-9662-C33D-F23EFA969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42BC04F-A217-823D-449A-B41F03359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4E6A5C3-B947-7A2B-1E5D-8605AE504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CF4F45-E22D-D6C8-812C-96F01AF3CD03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9423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3183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Laboratory Visit (Movie):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https://www.youtube.com/watch?v=Qy2p92HQDb0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050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78D84-7F49-DD2D-13E2-1AF060DD6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5779E3-7235-63DF-06D0-45CCF897E1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F286221-D005-683A-B942-B8DA86087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termos geoquímicos, um diabásio apresenta aproximadamente:</a:t>
            </a:r>
          </a:p>
          <a:p>
            <a:r>
              <a:rPr lang="pt-BR" b="1" dirty="0" err="1"/>
              <a:t>SiO</a:t>
            </a:r>
            <a:r>
              <a:rPr lang="pt-BR" b="1" dirty="0"/>
              <a:t>₂:</a:t>
            </a:r>
            <a:r>
              <a:rPr lang="pt-BR" dirty="0"/>
              <a:t> 45–52%</a:t>
            </a:r>
          </a:p>
          <a:p>
            <a:r>
              <a:rPr lang="pt-BR" b="1" dirty="0" err="1"/>
              <a:t>Al₂O</a:t>
            </a:r>
            <a:r>
              <a:rPr lang="pt-BR" b="1" dirty="0"/>
              <a:t>₃:</a:t>
            </a:r>
            <a:r>
              <a:rPr lang="pt-BR" dirty="0"/>
              <a:t> 13–17%</a:t>
            </a:r>
          </a:p>
          <a:p>
            <a:r>
              <a:rPr lang="pt-BR" b="1" dirty="0" err="1"/>
              <a:t>FeO</a:t>
            </a:r>
            <a:r>
              <a:rPr lang="pt-BR" b="1" dirty="0"/>
              <a:t> + </a:t>
            </a:r>
            <a:r>
              <a:rPr lang="pt-BR" b="1" dirty="0" err="1"/>
              <a:t>Fe₂O</a:t>
            </a:r>
            <a:r>
              <a:rPr lang="pt-BR" b="1" dirty="0"/>
              <a:t>₃:</a:t>
            </a:r>
            <a:r>
              <a:rPr lang="pt-BR" dirty="0"/>
              <a:t> 8–15%</a:t>
            </a:r>
          </a:p>
          <a:p>
            <a:r>
              <a:rPr lang="pt-BR" b="1" dirty="0" err="1"/>
              <a:t>MgO</a:t>
            </a:r>
            <a:r>
              <a:rPr lang="pt-BR" b="1" dirty="0"/>
              <a:t>:</a:t>
            </a:r>
            <a:r>
              <a:rPr lang="pt-BR" dirty="0"/>
              <a:t> 5–10%</a:t>
            </a:r>
          </a:p>
          <a:p>
            <a:r>
              <a:rPr lang="pt-BR" b="1" dirty="0" err="1"/>
              <a:t>CaO</a:t>
            </a:r>
            <a:r>
              <a:rPr lang="pt-BR" b="1" dirty="0"/>
              <a:t>:</a:t>
            </a:r>
            <a:r>
              <a:rPr lang="pt-BR" dirty="0"/>
              <a:t> 8–12%</a:t>
            </a:r>
          </a:p>
          <a:p>
            <a:r>
              <a:rPr lang="pt-BR" b="1" dirty="0" err="1"/>
              <a:t>Na₂O</a:t>
            </a:r>
            <a:r>
              <a:rPr lang="pt-BR" b="1" dirty="0"/>
              <a:t> + K₂O:</a:t>
            </a:r>
            <a:r>
              <a:rPr lang="pt-BR" dirty="0"/>
              <a:t> geralmente &lt; 5%</a:t>
            </a:r>
          </a:p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3DC0AA-2069-D2F8-FC5A-5BFC0FF8767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644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228C5-47CE-893A-4612-0199E2F67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318C25-4EFB-0948-69C0-A298662E9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1A74E8D-0E5D-6878-41E0-CF83B3ED5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termos geoquímicos, um diabásio apresenta aproximadamente:</a:t>
            </a:r>
          </a:p>
          <a:p>
            <a:r>
              <a:rPr lang="pt-BR" b="1" dirty="0" err="1"/>
              <a:t>SiO</a:t>
            </a:r>
            <a:r>
              <a:rPr lang="pt-BR" b="1" dirty="0"/>
              <a:t>₂:</a:t>
            </a:r>
            <a:r>
              <a:rPr lang="pt-BR" dirty="0"/>
              <a:t> 45–52%</a:t>
            </a:r>
          </a:p>
          <a:p>
            <a:r>
              <a:rPr lang="pt-BR" b="1" dirty="0" err="1"/>
              <a:t>Al₂O</a:t>
            </a:r>
            <a:r>
              <a:rPr lang="pt-BR" b="1" dirty="0"/>
              <a:t>₃:</a:t>
            </a:r>
            <a:r>
              <a:rPr lang="pt-BR" dirty="0"/>
              <a:t> 13–17%</a:t>
            </a:r>
          </a:p>
          <a:p>
            <a:r>
              <a:rPr lang="pt-BR" b="1" dirty="0" err="1"/>
              <a:t>FeO</a:t>
            </a:r>
            <a:r>
              <a:rPr lang="pt-BR" b="1" dirty="0"/>
              <a:t> + </a:t>
            </a:r>
            <a:r>
              <a:rPr lang="pt-BR" b="1" dirty="0" err="1"/>
              <a:t>Fe₂O</a:t>
            </a:r>
            <a:r>
              <a:rPr lang="pt-BR" b="1" dirty="0"/>
              <a:t>₃:</a:t>
            </a:r>
            <a:r>
              <a:rPr lang="pt-BR" dirty="0"/>
              <a:t> 8–15%</a:t>
            </a:r>
          </a:p>
          <a:p>
            <a:r>
              <a:rPr lang="pt-BR" b="1" dirty="0" err="1"/>
              <a:t>MgO</a:t>
            </a:r>
            <a:r>
              <a:rPr lang="pt-BR" b="1" dirty="0"/>
              <a:t>:</a:t>
            </a:r>
            <a:r>
              <a:rPr lang="pt-BR" dirty="0"/>
              <a:t> 5–10%</a:t>
            </a:r>
          </a:p>
          <a:p>
            <a:r>
              <a:rPr lang="pt-BR" b="1" dirty="0" err="1"/>
              <a:t>CaO</a:t>
            </a:r>
            <a:r>
              <a:rPr lang="pt-BR" b="1" dirty="0"/>
              <a:t>:</a:t>
            </a:r>
            <a:r>
              <a:rPr lang="pt-BR" dirty="0"/>
              <a:t> 8–12%</a:t>
            </a:r>
          </a:p>
          <a:p>
            <a:r>
              <a:rPr lang="pt-BR" b="1" dirty="0" err="1"/>
              <a:t>Na₂O</a:t>
            </a:r>
            <a:r>
              <a:rPr lang="pt-BR" b="1" dirty="0"/>
              <a:t> + K₂O:</a:t>
            </a:r>
            <a:r>
              <a:rPr lang="pt-BR" dirty="0"/>
              <a:t> geralmente &lt; 5%</a:t>
            </a:r>
          </a:p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1450F1-7E79-10FE-3C73-B7C4502A5F36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664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B163-C351-DE36-4DC1-AA8BEF285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A5BAB84-32EE-0CDC-A081-7DF6C8BC4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653849-7E0B-B129-BEE4-B733425F3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7EC9DE-0A47-536D-87AE-6C7612666C8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83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CB1AC-270D-BEDA-5E42-64F3ECF3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A314CDC-6C5B-9766-464B-1AF015E64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0C003D-C3D7-52E3-050C-3CF3BB0A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8CDED5-A7DC-57FC-4071-2A76CC75BBDF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836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171E7-833F-07D8-8610-5BD4D1F0C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3DB358B-BCA5-3191-7553-9AC8428C0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D9BE54-F295-B183-5842-B3FA8E33E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60750A-A0A9-20BE-D7AA-4B91A886B3A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7691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87F8A-5C04-A145-7D7A-486EB266E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1025CE-0F21-4CD0-2027-9A5AC4667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34E59D2-4ED6-C9BD-C329-A01E76DEB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922BEA-CF8E-28E5-41A3-AFDC1A53102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748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3604A-B077-0340-41AB-6AACFAE35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3BB60EF-2A40-6C5A-E482-93A71F5C4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4A2E89E-8CF0-77E1-7004-541E90DA6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F51640-F3AA-822A-D48E-532C5F0749E5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106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92A2B-DF9A-18BD-14F8-728D78863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253AEA-F81A-48A0-6660-B54F1F98D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D2BC7F-1BB6-3BE9-BDBC-ECCC37F6B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A06C7D-E2D2-11D4-1D4F-90A6DB36DA0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76209047-9348-4606-9C06-473CD9B61BC6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94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&#10;&#10;O conteúdo gerado por IA pode estar incorreto.">
            <a:extLst>
              <a:ext uri="{FF2B5EF4-FFF2-40B4-BE49-F238E27FC236}">
                <a16:creationId xmlns:a16="http://schemas.microsoft.com/office/drawing/2014/main" id="{3D9454D9-1709-E4BF-F3D5-1FD244FD5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55" y="0"/>
            <a:ext cx="1280770" cy="153004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7D80C3-2595-472E-FAEC-F2B7F9791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160" y="2422397"/>
            <a:ext cx="11679822" cy="64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defRPr lang="pt-BR" sz="3600" b="1">
                <a:solidFill>
                  <a:schemeClr val="bg2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/>
              <a:t>Clique para editar o título Mestre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C4AD1C0-B47C-AEEE-691F-27219FF6B662}"/>
              </a:ext>
            </a:extLst>
          </p:cNvPr>
          <p:cNvSpPr txBox="1"/>
          <p:nvPr userDrawn="1"/>
        </p:nvSpPr>
        <p:spPr>
          <a:xfrm>
            <a:off x="0" y="6531429"/>
            <a:ext cx="12193588" cy="326571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square" lIns="89988" tIns="44994" rIns="89988" bIns="44994" anchor="ctr">
            <a:noAutofit/>
          </a:bodyPr>
          <a:lstStyle>
            <a:defPPr>
              <a:defRPr lang="en-US"/>
            </a:defPPr>
            <a:lvl1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6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>
              <a:lnSpc>
                <a:spcPct val="100000"/>
              </a:lnSpc>
            </a:pPr>
            <a:endParaRPr lang="en-US" sz="2400" b="1" dirty="0">
              <a:solidFill>
                <a:srgbClr val="120F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A37E6A-EDCE-2DEA-1D7B-B1713B9B4F6E}"/>
              </a:ext>
            </a:extLst>
          </p:cNvPr>
          <p:cNvSpPr txBox="1"/>
          <p:nvPr userDrawn="1"/>
        </p:nvSpPr>
        <p:spPr>
          <a:xfrm>
            <a:off x="1962150" y="439021"/>
            <a:ext cx="8269288" cy="9510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3399"/>
                </a:solidFill>
                <a:latin typeface="+mj-lt"/>
              </a:rPr>
              <a:t>UNIVERSIDADE FEDERAL DO PARÁ</a:t>
            </a:r>
          </a:p>
          <a:p>
            <a:pPr algn="ctr"/>
            <a:r>
              <a:rPr lang="pt-BR" sz="2000" b="1" dirty="0">
                <a:solidFill>
                  <a:srgbClr val="003399"/>
                </a:solidFill>
                <a:latin typeface="+mj-lt"/>
              </a:rPr>
              <a:t>LABORATÓRIO DE CIÊNCIA E ENGENHARIA </a:t>
            </a:r>
          </a:p>
          <a:p>
            <a:pPr algn="ctr"/>
            <a:r>
              <a:rPr lang="pt-BR" sz="2000" b="1" dirty="0">
                <a:solidFill>
                  <a:srgbClr val="003399"/>
                </a:solidFill>
                <a:latin typeface="+mj-lt"/>
              </a:rPr>
              <a:t>DE PETRÓLEO E ENERGIA</a:t>
            </a: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A553F28D-5776-834A-C8E3-135E14A3B7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56"/>
          <a:stretch>
            <a:fillRect/>
          </a:stretch>
        </p:blipFill>
        <p:spPr>
          <a:xfrm>
            <a:off x="9869747" y="74635"/>
            <a:ext cx="1183341" cy="13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9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99646-3EFE-5F1B-24D7-0AB52CE0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48" y="159544"/>
            <a:ext cx="11812859" cy="836422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3399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BE3749-D1B4-3D4B-5EC8-96F3B3FBB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48" y="1203522"/>
            <a:ext cx="11812859" cy="54949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99"/>
                </a:solidFill>
                <a:latin typeface="+mn-ea"/>
                <a:ea typeface="+mn-ea"/>
              </a:defRPr>
            </a:lvl1pPr>
            <a:lvl2pPr>
              <a:defRPr>
                <a:solidFill>
                  <a:srgbClr val="003399"/>
                </a:solidFill>
                <a:latin typeface="+mn-ea"/>
                <a:ea typeface="+mn-ea"/>
              </a:defRPr>
            </a:lvl2pPr>
            <a:lvl3pPr>
              <a:defRPr>
                <a:solidFill>
                  <a:srgbClr val="003399"/>
                </a:solidFill>
                <a:latin typeface="+mn-ea"/>
                <a:ea typeface="+mn-ea"/>
              </a:defRPr>
            </a:lvl3pPr>
            <a:lvl4pPr>
              <a:defRPr>
                <a:solidFill>
                  <a:srgbClr val="003399"/>
                </a:solidFill>
                <a:latin typeface="+mn-ea"/>
                <a:ea typeface="+mn-ea"/>
              </a:defRPr>
            </a:lvl4pPr>
            <a:lvl5pPr>
              <a:defRPr>
                <a:solidFill>
                  <a:srgbClr val="003399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061F10-8F23-F830-E44C-83465485864A}"/>
              </a:ext>
            </a:extLst>
          </p:cNvPr>
          <p:cNvCxnSpPr/>
          <p:nvPr userDrawn="1"/>
        </p:nvCxnSpPr>
        <p:spPr bwMode="auto">
          <a:xfrm>
            <a:off x="141248" y="995965"/>
            <a:ext cx="11812859" cy="0"/>
          </a:xfrm>
          <a:prstGeom prst="line">
            <a:avLst/>
          </a:prstGeom>
          <a:solidFill>
            <a:srgbClr val="00B8FF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05118C-EBBC-688F-473C-BF67C8BC9682}"/>
              </a:ext>
            </a:extLst>
          </p:cNvPr>
          <p:cNvSpPr txBox="1">
            <a:spLocks/>
          </p:cNvSpPr>
          <p:nvPr userDrawn="1"/>
        </p:nvSpPr>
        <p:spPr>
          <a:xfrm>
            <a:off x="11468100" y="6298356"/>
            <a:ext cx="725488" cy="607643"/>
          </a:xfrm>
          <a:prstGeom prst="rect">
            <a:avLst/>
          </a:prstGeom>
        </p:spPr>
        <p:txBody>
          <a:bodyPr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/>
            <a:fld id="{A7613B08-4C2C-48CE-A0A0-3FA3D2A37FB9}" type="slidenum">
              <a:rPr lang="en-US" noProof="0" smtClean="0">
                <a:solidFill>
                  <a:schemeClr val="tx1"/>
                </a:solidFill>
              </a:rPr>
              <a:pPr algn="ctr"/>
              <a:t>‹nº›</a:t>
            </a:fld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A525784-05BF-6B2F-3C5B-933888F3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050"/>
            <a:ext cx="10969625" cy="114141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3399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6FB2AE60-0AC0-D341-53F8-4A9CEA0533FD}"/>
              </a:ext>
            </a:extLst>
          </p:cNvPr>
          <p:cNvCxnSpPr/>
          <p:nvPr userDrawn="1"/>
        </p:nvCxnSpPr>
        <p:spPr bwMode="auto">
          <a:xfrm>
            <a:off x="609600" y="1109472"/>
            <a:ext cx="1096962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Espaço Reservado para Número de Slide 3">
            <a:extLst>
              <a:ext uri="{FF2B5EF4-FFF2-40B4-BE49-F238E27FC236}">
                <a16:creationId xmlns:a16="http://schemas.microsoft.com/office/drawing/2014/main" id="{FAA6A190-E635-2A20-10BD-2DEBD416BCC1}"/>
              </a:ext>
            </a:extLst>
          </p:cNvPr>
          <p:cNvSpPr txBox="1">
            <a:spLocks/>
          </p:cNvSpPr>
          <p:nvPr userDrawn="1"/>
        </p:nvSpPr>
        <p:spPr>
          <a:xfrm>
            <a:off x="11468100" y="6298356"/>
            <a:ext cx="725488" cy="607643"/>
          </a:xfrm>
          <a:prstGeom prst="rect">
            <a:avLst/>
          </a:prstGeom>
        </p:spPr>
        <p:txBody>
          <a:bodyPr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/>
            <a:fld id="{A7613B08-4C2C-48CE-A0A0-3FA3D2A37FB9}" type="slidenum">
              <a:rPr lang="en-US" noProof="0" smtClean="0">
                <a:solidFill>
                  <a:schemeClr val="tx1"/>
                </a:solidFill>
              </a:rPr>
              <a:pPr algn="ctr"/>
              <a:t>‹nº›</a:t>
            </a:fld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00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A7F1701-89CE-621E-7245-E1B65E5E1A93}"/>
              </a:ext>
            </a:extLst>
          </p:cNvPr>
          <p:cNvSpPr/>
          <p:nvPr userDrawn="1"/>
        </p:nvSpPr>
        <p:spPr bwMode="auto">
          <a:xfrm>
            <a:off x="0" y="0"/>
            <a:ext cx="12193588" cy="6858000"/>
          </a:xfrm>
          <a:prstGeom prst="rect">
            <a:avLst/>
          </a:prstGeom>
          <a:ln w="28575">
            <a:solidFill>
              <a:srgbClr val="120FA5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7D80C3-2595-472E-FAEC-F2B7F9791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138" y="2877275"/>
            <a:ext cx="11679822" cy="58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defRPr lang="pt-BR" sz="3200" b="1">
                <a:solidFill>
                  <a:srgbClr val="120FA5"/>
                </a:solidFill>
                <a:latin typeface="Montserrat" pitchFamily="2" charset="0"/>
                <a:ea typeface="Microsoft YaHei" panose="020B0503020204020204" pitchFamily="34" charset="-122"/>
                <a:cs typeface="+mn-cs"/>
              </a:defRPr>
            </a:lvl1pPr>
          </a:lstStyle>
          <a:p>
            <a:pPr lvl="0"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7349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99646-3EFE-5F1B-24D7-0AB52CE0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050"/>
            <a:ext cx="10969625" cy="114141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BE3749-D1B4-3D4B-5EC8-96F3B3FBB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4963"/>
            <a:ext cx="10969625" cy="4522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061F10-8F23-F830-E44C-83465485864A}"/>
              </a:ext>
            </a:extLst>
          </p:cNvPr>
          <p:cNvCxnSpPr/>
          <p:nvPr userDrawn="1"/>
        </p:nvCxnSpPr>
        <p:spPr bwMode="auto">
          <a:xfrm>
            <a:off x="609600" y="1109472"/>
            <a:ext cx="1096962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617E02EC-2D60-1866-1ABB-EAED25611EE4}"/>
              </a:ext>
            </a:extLst>
          </p:cNvPr>
          <p:cNvSpPr/>
          <p:nvPr userDrawn="1"/>
        </p:nvSpPr>
        <p:spPr bwMode="auto">
          <a:xfrm>
            <a:off x="0" y="0"/>
            <a:ext cx="12193588" cy="6858000"/>
          </a:xfrm>
          <a:prstGeom prst="rect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BDA271-E04E-B681-27B8-281D24C1BFE5}"/>
              </a:ext>
            </a:extLst>
          </p:cNvPr>
          <p:cNvSpPr txBox="1">
            <a:spLocks/>
          </p:cNvSpPr>
          <p:nvPr userDrawn="1"/>
        </p:nvSpPr>
        <p:spPr>
          <a:xfrm>
            <a:off x="11468100" y="6298356"/>
            <a:ext cx="725488" cy="607643"/>
          </a:xfrm>
          <a:prstGeom prst="rect">
            <a:avLst/>
          </a:prstGeom>
        </p:spPr>
        <p:txBody>
          <a:bodyPr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/>
            <a:fld id="{A7613B08-4C2C-48CE-A0A0-3FA3D2A37FB9}" type="slidenum">
              <a:rPr lang="en-US" noProof="0" smtClean="0">
                <a:solidFill>
                  <a:schemeClr val="tx1"/>
                </a:solidFill>
              </a:rPr>
              <a:pPr algn="ctr"/>
              <a:t>‹nº›</a:t>
            </a:fld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7" name="Google Shape;278;p18">
            <a:extLst>
              <a:ext uri="{FF2B5EF4-FFF2-40B4-BE49-F238E27FC236}">
                <a16:creationId xmlns:a16="http://schemas.microsoft.com/office/drawing/2014/main" id="{EBE1EAD8-7269-56EE-1F5F-9BA8FA53928C}"/>
              </a:ext>
            </a:extLst>
          </p:cNvPr>
          <p:cNvSpPr txBox="1"/>
          <p:nvPr userDrawn="1"/>
        </p:nvSpPr>
        <p:spPr>
          <a:xfrm>
            <a:off x="8449848" y="1414463"/>
            <a:ext cx="3211928" cy="112287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noProof="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 at the same conditions but performed with different sample size will lead to different S (skin) values</a:t>
            </a:r>
            <a:endParaRPr lang="en-US" noProof="0" dirty="0"/>
          </a:p>
        </p:txBody>
      </p:sp>
      <p:sp>
        <p:nvSpPr>
          <p:cNvPr id="31" name="Google Shape;282;p18">
            <a:extLst>
              <a:ext uri="{FF2B5EF4-FFF2-40B4-BE49-F238E27FC236}">
                <a16:creationId xmlns:a16="http://schemas.microsoft.com/office/drawing/2014/main" id="{7C2E9B2F-78F7-2AF8-B3CD-D4E986E8424D}"/>
              </a:ext>
            </a:extLst>
          </p:cNvPr>
          <p:cNvSpPr txBox="1"/>
          <p:nvPr userDrawn="1"/>
        </p:nvSpPr>
        <p:spPr>
          <a:xfrm>
            <a:off x="8449848" y="3006207"/>
            <a:ext cx="3211928" cy="112287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noProof="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upscale effectively the experimental results of PVBT data from laboratory experiments?</a:t>
            </a:r>
            <a:endParaRPr lang="en-US" noProof="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1DBCA64-1575-6677-B5F7-D7945A99880C}"/>
              </a:ext>
            </a:extLst>
          </p:cNvPr>
          <p:cNvSpPr txBox="1"/>
          <p:nvPr userDrawn="1"/>
        </p:nvSpPr>
        <p:spPr>
          <a:xfrm>
            <a:off x="9189305" y="5524201"/>
            <a:ext cx="2907673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noProof="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BUIJSE &amp; GLASBERGEN, 2005</a:t>
            </a:r>
            <a:endParaRPr lang="en-US" sz="1400" noProof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1172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  <p:sldLayoutId id="2147483650" r:id="rId4"/>
    <p:sldLayoutId id="2147483651" r:id="rId5"/>
  </p:sldLayoutIdLst>
  <p:hf hdr="0" ftr="0" dt="0"/>
  <p:txStyles>
    <p:titleStyle>
      <a:lvl1pPr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cpetro.ufpa.b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pedroaum@ufpa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8.jpeg"/><Relationship Id="rId5" Type="http://schemas.openxmlformats.org/officeDocument/2006/relationships/hyperlink" Target="http://www.lcpetro.ufpa.br/" TargetMode="Externa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3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98F55451-AF34-EAD1-1BB7-232A5BCB4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" y="5324807"/>
            <a:ext cx="2687730" cy="100818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F1246DD-2E0D-1936-5594-CCCC0542B9FB}"/>
              </a:ext>
            </a:extLst>
          </p:cNvPr>
          <p:cNvSpPr txBox="1"/>
          <p:nvPr/>
        </p:nvSpPr>
        <p:spPr>
          <a:xfrm>
            <a:off x="0" y="6332991"/>
            <a:ext cx="2841144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www.lcpetro.ufpa.br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Google Shape;157;p1">
            <a:extLst>
              <a:ext uri="{FF2B5EF4-FFF2-40B4-BE49-F238E27FC236}">
                <a16:creationId xmlns:a16="http://schemas.microsoft.com/office/drawing/2014/main" id="{D8D58DFA-3E93-CA13-EE75-0BE723FCC69E}"/>
              </a:ext>
            </a:extLst>
          </p:cNvPr>
          <p:cNvSpPr/>
          <p:nvPr/>
        </p:nvSpPr>
        <p:spPr>
          <a:xfrm>
            <a:off x="1687210" y="4549398"/>
            <a:ext cx="8828505" cy="231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44975" rIns="89975" bIns="44975" anchor="t" anchorCtr="0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Caio Cézar Goes Pereira, Nathalia Almeida Braga, Lorena Cardoso Batista Aum, Raphael Gachet, and Pedro Tupã Pandava Aum</a:t>
            </a:r>
            <a:endParaRPr lang="en-US" sz="1100" b="1" noProof="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u="sng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pedroaum@ufpa.br</a:t>
            </a:r>
            <a:endParaRPr lang="en-US" sz="2000" i="1" u="sng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3000"/>
              </a:lnSpc>
            </a:pP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Federal University of Pará</a:t>
            </a:r>
            <a:endParaRPr lang="en-US" sz="1100" noProof="0" dirty="0">
              <a:solidFill>
                <a:schemeClr val="dk1"/>
              </a:solidFill>
            </a:endParaRPr>
          </a:p>
          <a:p>
            <a:pPr algn="ctr">
              <a:lnSpc>
                <a:spcPct val="93000"/>
              </a:lnSpc>
            </a:pPr>
            <a:r>
              <a:rPr lang="en-US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and Petroleum Science Laboratory</a:t>
            </a:r>
            <a:endParaRPr lang="en-US" sz="1800" noProof="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ct val="93000"/>
              </a:lnSpc>
            </a:pPr>
            <a:r>
              <a:rPr lang="en-US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2026</a:t>
            </a:r>
            <a:endParaRPr lang="en-US" sz="4000" b="1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58;p1">
            <a:extLst>
              <a:ext uri="{FF2B5EF4-FFF2-40B4-BE49-F238E27FC236}">
                <a16:creationId xmlns:a16="http://schemas.microsoft.com/office/drawing/2014/main" id="{A4A8F329-4BAC-CEA4-C0D4-ED562E7B95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5417" y="5078186"/>
            <a:ext cx="1271813" cy="16047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9;p1">
            <a:extLst>
              <a:ext uri="{FF2B5EF4-FFF2-40B4-BE49-F238E27FC236}">
                <a16:creationId xmlns:a16="http://schemas.microsoft.com/office/drawing/2014/main" id="{FA8974AD-8AE7-E348-069C-3D5C31CB7586}"/>
              </a:ext>
            </a:extLst>
          </p:cNvPr>
          <p:cNvSpPr txBox="1"/>
          <p:nvPr/>
        </p:nvSpPr>
        <p:spPr>
          <a:xfrm>
            <a:off x="3859" y="2556814"/>
            <a:ext cx="12190608" cy="10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3200" b="1" i="1" noProof="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Effect of Temperature on Matrix Acidizing in Carbonate Formations Through 3D Computational Simulation Using </a:t>
            </a:r>
            <a:r>
              <a:rPr lang="en-US" sz="3200" b="1" i="1" noProof="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OpenFOAM</a:t>
            </a:r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7" name="Picture 1" descr="A person walking on a street&#10;&#10;AI-generated content may be incorrect.">
            <a:extLst>
              <a:ext uri="{FF2B5EF4-FFF2-40B4-BE49-F238E27FC236}">
                <a16:creationId xmlns:a16="http://schemas.microsoft.com/office/drawing/2014/main" id="{FD21D994-3426-1C7A-04BB-1A52E6E76B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4" t="2162" r="41141" b="71081"/>
          <a:stretch>
            <a:fillRect/>
          </a:stretch>
        </p:blipFill>
        <p:spPr>
          <a:xfrm>
            <a:off x="3578261" y="56071"/>
            <a:ext cx="5045311" cy="1019421"/>
          </a:xfrm>
          <a:prstGeom prst="rect">
            <a:avLst/>
          </a:prstGeom>
        </p:spPr>
      </p:pic>
      <p:pic>
        <p:nvPicPr>
          <p:cNvPr id="10" name="Imagem 9" descr="InterPore2026">
            <a:extLst>
              <a:ext uri="{FF2B5EF4-FFF2-40B4-BE49-F238E27FC236}">
                <a16:creationId xmlns:a16="http://schemas.microsoft.com/office/drawing/2014/main" id="{2EA38917-80EE-5B05-E703-4C6D344B99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455" t="31296" r="5065" b="2934"/>
          <a:stretch>
            <a:fillRect/>
          </a:stretch>
        </p:blipFill>
        <p:spPr>
          <a:xfrm>
            <a:off x="10370664" y="193069"/>
            <a:ext cx="1507976" cy="164767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A794E0-D80A-A2EA-5432-2BF21135C9B6}"/>
              </a:ext>
            </a:extLst>
          </p:cNvPr>
          <p:cNvSpPr txBox="1"/>
          <p:nvPr/>
        </p:nvSpPr>
        <p:spPr>
          <a:xfrm>
            <a:off x="2036294" y="1018645"/>
            <a:ext cx="7720127" cy="8938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tx1"/>
                </a:solidFill>
                <a:latin typeface="Calibri"/>
              </a:rPr>
              <a:t>18</a:t>
            </a:r>
            <a:r>
              <a:rPr lang="en-US" sz="2800" b="1" baseline="30000" noProof="0" dirty="0">
                <a:solidFill>
                  <a:schemeClr val="tx1"/>
                </a:solidFill>
                <a:latin typeface="Calibri"/>
              </a:rPr>
              <a:t>th</a:t>
            </a:r>
            <a:r>
              <a:rPr lang="en-US" sz="2800" b="1" noProof="0" dirty="0">
                <a:solidFill>
                  <a:schemeClr val="tx1"/>
                </a:solidFill>
                <a:latin typeface="Calibri"/>
              </a:rPr>
              <a:t> Annual Meeting &amp; Conference Courses</a:t>
            </a:r>
            <a:endParaRPr lang="en-US" noProof="0" dirty="0">
              <a:solidFill>
                <a:schemeClr val="tx1"/>
              </a:solidFill>
            </a:endParaRPr>
          </a:p>
          <a:p>
            <a:pPr algn="ctr"/>
            <a:r>
              <a:rPr lang="en-US" sz="2800" b="1" noProof="0" dirty="0">
                <a:solidFill>
                  <a:schemeClr val="tx1"/>
                </a:solidFill>
                <a:latin typeface="Calibri"/>
              </a:rPr>
              <a:t>19-22 May 2026, Nantes France</a:t>
            </a:r>
          </a:p>
        </p:txBody>
      </p:sp>
    </p:spTree>
    <p:extLst>
      <p:ext uri="{BB962C8B-B14F-4D97-AF65-F5344CB8AC3E}">
        <p14:creationId xmlns:p14="http://schemas.microsoft.com/office/powerpoint/2010/main" val="1757757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CCE86-5EBF-DF8F-720C-42E58A62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09AF9E36-3628-19F0-66A2-52F1445315BB}"/>
              </a:ext>
            </a:extLst>
          </p:cNvPr>
          <p:cNvSpPr txBox="1">
            <a:spLocks/>
          </p:cNvSpPr>
          <p:nvPr/>
        </p:nvSpPr>
        <p:spPr>
          <a:xfrm>
            <a:off x="293648" y="311944"/>
            <a:ext cx="11812859" cy="836422"/>
          </a:xfrm>
          <a:prstGeom prst="rect">
            <a:avLst/>
          </a:prstGeom>
        </p:spPr>
        <p:txBody>
          <a:bodyPr/>
          <a:lstStyle>
            <a:lvl1pPr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 b="1" kern="1200">
                <a:solidFill>
                  <a:srgbClr val="003399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hangingPunct="1"/>
            <a:r>
              <a:rPr lang="en-US" noProof="0" dirty="0"/>
              <a:t>Results – low velocity (0.0001 m/s)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0E4C5F3-BCCF-8120-3FE7-70B75E1BB3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29" t="12076" r="9840" b="23923"/>
          <a:stretch>
            <a:fillRect/>
          </a:stretch>
        </p:blipFill>
        <p:spPr>
          <a:xfrm>
            <a:off x="482021" y="1929468"/>
            <a:ext cx="4775990" cy="22552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8E797B6-041C-3178-A37C-E80008E3CF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320" t="12333" r="10124" b="23625"/>
          <a:stretch>
            <a:fillRect/>
          </a:stretch>
        </p:blipFill>
        <p:spPr>
          <a:xfrm>
            <a:off x="6957705" y="1928162"/>
            <a:ext cx="4779039" cy="2257799"/>
          </a:xfrm>
          <a:prstGeom prst="rect">
            <a:avLst/>
          </a:prstGeom>
        </p:spPr>
      </p:pic>
      <p:pic>
        <p:nvPicPr>
          <p:cNvPr id="7" name="Picture 3" descr="A blue and red object&#10;&#10;AI-generated content may be incorrect.">
            <a:extLst>
              <a:ext uri="{FF2B5EF4-FFF2-40B4-BE49-F238E27FC236}">
                <a16:creationId xmlns:a16="http://schemas.microsoft.com/office/drawing/2014/main" id="{BAA95723-F314-227D-BD16-03F6678019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20" t="12088" r="10124" b="23214"/>
          <a:stretch>
            <a:fillRect/>
          </a:stretch>
        </p:blipFill>
        <p:spPr>
          <a:xfrm>
            <a:off x="3059057" y="4477090"/>
            <a:ext cx="4779039" cy="2271095"/>
          </a:xfrm>
          <a:prstGeom prst="rect">
            <a:avLst/>
          </a:prstGeom>
        </p:spPr>
      </p:pic>
      <p:sp>
        <p:nvSpPr>
          <p:cNvPr id="8" name="Google Shape;415;p19">
            <a:extLst>
              <a:ext uri="{FF2B5EF4-FFF2-40B4-BE49-F238E27FC236}">
                <a16:creationId xmlns:a16="http://schemas.microsoft.com/office/drawing/2014/main" id="{C6C9FEB1-805B-AAB7-78CA-09AC25F5A76C}"/>
              </a:ext>
            </a:extLst>
          </p:cNvPr>
          <p:cNvSpPr txBox="1"/>
          <p:nvPr/>
        </p:nvSpPr>
        <p:spPr>
          <a:xfrm>
            <a:off x="2031537" y="1873054"/>
            <a:ext cx="1669989" cy="50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25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9" name="Google Shape;415;p19">
            <a:extLst>
              <a:ext uri="{FF2B5EF4-FFF2-40B4-BE49-F238E27FC236}">
                <a16:creationId xmlns:a16="http://schemas.microsoft.com/office/drawing/2014/main" id="{A62CFA3A-2189-EEFB-ACAC-5D904079912C}"/>
              </a:ext>
            </a:extLst>
          </p:cNvPr>
          <p:cNvSpPr txBox="1"/>
          <p:nvPr/>
        </p:nvSpPr>
        <p:spPr>
          <a:xfrm>
            <a:off x="8514190" y="1910268"/>
            <a:ext cx="1669989" cy="50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50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0" name="Google Shape;415;p19">
            <a:extLst>
              <a:ext uri="{FF2B5EF4-FFF2-40B4-BE49-F238E27FC236}">
                <a16:creationId xmlns:a16="http://schemas.microsoft.com/office/drawing/2014/main" id="{A7968C86-984A-5A90-59F3-F16F2ABFD598}"/>
              </a:ext>
            </a:extLst>
          </p:cNvPr>
          <p:cNvSpPr txBox="1"/>
          <p:nvPr/>
        </p:nvSpPr>
        <p:spPr>
          <a:xfrm>
            <a:off x="4575889" y="4475855"/>
            <a:ext cx="1745374" cy="49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100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1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7C93E6-7FF6-B5CC-3116-A4D93C7A7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93338C90-27C8-C766-E18D-723ADAB970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63" t="12662" r="10219" b="24026"/>
          <a:stretch>
            <a:fillRect/>
          </a:stretch>
        </p:blipFill>
        <p:spPr>
          <a:xfrm>
            <a:off x="6846452" y="1737762"/>
            <a:ext cx="4655001" cy="2198518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ED72C280-180A-50A8-B490-33F53E472526}"/>
              </a:ext>
            </a:extLst>
          </p:cNvPr>
          <p:cNvSpPr txBox="1">
            <a:spLocks/>
          </p:cNvSpPr>
          <p:nvPr/>
        </p:nvSpPr>
        <p:spPr>
          <a:xfrm>
            <a:off x="293648" y="311944"/>
            <a:ext cx="11812859" cy="836422"/>
          </a:xfrm>
          <a:prstGeom prst="rect">
            <a:avLst/>
          </a:prstGeom>
        </p:spPr>
        <p:txBody>
          <a:bodyPr/>
          <a:lstStyle>
            <a:lvl1pPr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 b="1" kern="1200">
                <a:solidFill>
                  <a:srgbClr val="003399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hangingPunct="1"/>
            <a:r>
              <a:rPr lang="en-US" noProof="0" dirty="0"/>
              <a:t>Results – Intermediate Velocity (0.01 m/s)</a:t>
            </a:r>
          </a:p>
        </p:txBody>
      </p:sp>
      <p:sp>
        <p:nvSpPr>
          <p:cNvPr id="3" name="Google Shape;415;p19">
            <a:extLst>
              <a:ext uri="{FF2B5EF4-FFF2-40B4-BE49-F238E27FC236}">
                <a16:creationId xmlns:a16="http://schemas.microsoft.com/office/drawing/2014/main" id="{ABEF9739-4F28-9A19-DFA6-6044CE5FBFFE}"/>
              </a:ext>
            </a:extLst>
          </p:cNvPr>
          <p:cNvSpPr txBox="1"/>
          <p:nvPr/>
        </p:nvSpPr>
        <p:spPr>
          <a:xfrm>
            <a:off x="2043894" y="1809200"/>
            <a:ext cx="1669989" cy="50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25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2" name="Google Shape;415;p19">
            <a:extLst>
              <a:ext uri="{FF2B5EF4-FFF2-40B4-BE49-F238E27FC236}">
                <a16:creationId xmlns:a16="http://schemas.microsoft.com/office/drawing/2014/main" id="{ECF7F61B-77CC-5416-C832-EDDC3D8F42A1}"/>
              </a:ext>
            </a:extLst>
          </p:cNvPr>
          <p:cNvSpPr txBox="1"/>
          <p:nvPr/>
        </p:nvSpPr>
        <p:spPr>
          <a:xfrm>
            <a:off x="8338957" y="1732614"/>
            <a:ext cx="1669989" cy="50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50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3" name="Google Shape;415;p19">
            <a:extLst>
              <a:ext uri="{FF2B5EF4-FFF2-40B4-BE49-F238E27FC236}">
                <a16:creationId xmlns:a16="http://schemas.microsoft.com/office/drawing/2014/main" id="{9729B930-AD88-CD1F-F0C5-538060B71807}"/>
              </a:ext>
            </a:extLst>
          </p:cNvPr>
          <p:cNvSpPr txBox="1"/>
          <p:nvPr/>
        </p:nvSpPr>
        <p:spPr>
          <a:xfrm>
            <a:off x="4569238" y="4571223"/>
            <a:ext cx="1745374" cy="49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100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14" name="Picture 7" descr="A blue and red rectangular object&#10;&#10;AI-generated content may be incorrect.">
            <a:extLst>
              <a:ext uri="{FF2B5EF4-FFF2-40B4-BE49-F238E27FC236}">
                <a16:creationId xmlns:a16="http://schemas.microsoft.com/office/drawing/2014/main" id="{C0E8482E-C994-E4DC-5FBC-BA38A1207D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79" t="12358" r="10219" b="24390"/>
          <a:stretch>
            <a:fillRect/>
          </a:stretch>
        </p:blipFill>
        <p:spPr>
          <a:xfrm>
            <a:off x="620950" y="1732614"/>
            <a:ext cx="4665304" cy="2184438"/>
          </a:xfrm>
          <a:prstGeom prst="rect">
            <a:avLst/>
          </a:prstGeom>
        </p:spPr>
      </p:pic>
      <p:pic>
        <p:nvPicPr>
          <p:cNvPr id="16" name="Picture 9" descr="A blue pencil with a white background&#10;&#10;AI-generated content may be incorrect.">
            <a:extLst>
              <a:ext uri="{FF2B5EF4-FFF2-40B4-BE49-F238E27FC236}">
                <a16:creationId xmlns:a16="http://schemas.microsoft.com/office/drawing/2014/main" id="{D55AD521-7C1E-5E1F-5CFE-EE35EED63FE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10" t="12430" r="10388" b="24427"/>
          <a:stretch>
            <a:fillRect/>
          </a:stretch>
        </p:blipFill>
        <p:spPr>
          <a:xfrm>
            <a:off x="3453294" y="4506448"/>
            <a:ext cx="4665292" cy="21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41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5099C-E87E-A524-15EA-DFD1CF2F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E0C7DC1-7C8D-66CC-A62E-198F28B04705}"/>
              </a:ext>
            </a:extLst>
          </p:cNvPr>
          <p:cNvSpPr txBox="1">
            <a:spLocks/>
          </p:cNvSpPr>
          <p:nvPr/>
        </p:nvSpPr>
        <p:spPr>
          <a:xfrm>
            <a:off x="293648" y="311944"/>
            <a:ext cx="11812859" cy="836422"/>
          </a:xfrm>
          <a:prstGeom prst="rect">
            <a:avLst/>
          </a:prstGeom>
        </p:spPr>
        <p:txBody>
          <a:bodyPr/>
          <a:lstStyle>
            <a:lvl1pPr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 b="1" kern="1200">
                <a:solidFill>
                  <a:srgbClr val="003399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hangingPunct="1"/>
            <a:r>
              <a:rPr lang="en-US" noProof="0" dirty="0"/>
              <a:t>Results - high velocity (0.2 m/s)</a:t>
            </a:r>
          </a:p>
        </p:txBody>
      </p:sp>
      <p:sp>
        <p:nvSpPr>
          <p:cNvPr id="5" name="Google Shape;415;p19">
            <a:extLst>
              <a:ext uri="{FF2B5EF4-FFF2-40B4-BE49-F238E27FC236}">
                <a16:creationId xmlns:a16="http://schemas.microsoft.com/office/drawing/2014/main" id="{84EB437F-0EBE-A0ED-151D-ECC8BAFBFE46}"/>
              </a:ext>
            </a:extLst>
          </p:cNvPr>
          <p:cNvSpPr txBox="1"/>
          <p:nvPr/>
        </p:nvSpPr>
        <p:spPr>
          <a:xfrm>
            <a:off x="2048319" y="2254563"/>
            <a:ext cx="1669989" cy="50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25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6" name="Google Shape;415;p19">
            <a:extLst>
              <a:ext uri="{FF2B5EF4-FFF2-40B4-BE49-F238E27FC236}">
                <a16:creationId xmlns:a16="http://schemas.microsoft.com/office/drawing/2014/main" id="{63355C8F-1245-3FBE-C152-7D33CE78638B}"/>
              </a:ext>
            </a:extLst>
          </p:cNvPr>
          <p:cNvSpPr txBox="1"/>
          <p:nvPr/>
        </p:nvSpPr>
        <p:spPr>
          <a:xfrm>
            <a:off x="8526547" y="1810304"/>
            <a:ext cx="1669989" cy="50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50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7" name="Google Shape;415;p19">
            <a:extLst>
              <a:ext uri="{FF2B5EF4-FFF2-40B4-BE49-F238E27FC236}">
                <a16:creationId xmlns:a16="http://schemas.microsoft.com/office/drawing/2014/main" id="{9E66768A-5809-127F-57CF-AB74A7A25ECE}"/>
              </a:ext>
            </a:extLst>
          </p:cNvPr>
          <p:cNvSpPr txBox="1"/>
          <p:nvPr/>
        </p:nvSpPr>
        <p:spPr>
          <a:xfrm>
            <a:off x="5224107" y="4416181"/>
            <a:ext cx="1745374" cy="49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93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rgbClr val="0070C0"/>
                </a:solidFill>
              </a:rPr>
              <a:t>100 °C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8" name="Picture 1" descr="A long rectangular object with a red and blue color&#10;&#10;AI-generated content may be incorrect.">
            <a:extLst>
              <a:ext uri="{FF2B5EF4-FFF2-40B4-BE49-F238E27FC236}">
                <a16:creationId xmlns:a16="http://schemas.microsoft.com/office/drawing/2014/main" id="{3A50A530-938A-C0FA-024F-239E90CFDC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63" t="13171" r="10219" b="24065"/>
          <a:stretch>
            <a:fillRect/>
          </a:stretch>
        </p:blipFill>
        <p:spPr>
          <a:xfrm>
            <a:off x="504319" y="2254563"/>
            <a:ext cx="4757987" cy="2205022"/>
          </a:xfrm>
          <a:prstGeom prst="rect">
            <a:avLst/>
          </a:prstGeom>
        </p:spPr>
      </p:pic>
      <p:pic>
        <p:nvPicPr>
          <p:cNvPr id="9" name="Picture 2" descr="A long rectangular object with a red and blue color&#10;&#10;AI-generated content may be incorrect.">
            <a:extLst>
              <a:ext uri="{FF2B5EF4-FFF2-40B4-BE49-F238E27FC236}">
                <a16:creationId xmlns:a16="http://schemas.microsoft.com/office/drawing/2014/main" id="{933FCFC7-A4C2-6878-8ADF-94B6C7A7A0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79" t="12825" r="10304" b="24351"/>
          <a:stretch>
            <a:fillRect/>
          </a:stretch>
        </p:blipFill>
        <p:spPr>
          <a:xfrm>
            <a:off x="6982548" y="1810304"/>
            <a:ext cx="4757986" cy="2219151"/>
          </a:xfrm>
          <a:prstGeom prst="rect">
            <a:avLst/>
          </a:prstGeom>
        </p:spPr>
      </p:pic>
      <p:pic>
        <p:nvPicPr>
          <p:cNvPr id="10" name="Picture 3" descr="A blue rectangular object with rust&#10;&#10;AI-generated content may be incorrect.">
            <a:extLst>
              <a:ext uri="{FF2B5EF4-FFF2-40B4-BE49-F238E27FC236}">
                <a16:creationId xmlns:a16="http://schemas.microsoft.com/office/drawing/2014/main" id="{AD8099A8-C609-033F-8DCF-B4590C65CC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79" t="12430" r="10304" b="24427"/>
          <a:stretch>
            <a:fillRect/>
          </a:stretch>
        </p:blipFill>
        <p:spPr>
          <a:xfrm>
            <a:off x="3717801" y="4416181"/>
            <a:ext cx="4757986" cy="22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32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5B5C78-A414-DABD-ED00-38D8A832A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07203E62-0B55-16A9-69F7-185A35A8120E}"/>
              </a:ext>
            </a:extLst>
          </p:cNvPr>
          <p:cNvSpPr txBox="1">
            <a:spLocks/>
          </p:cNvSpPr>
          <p:nvPr/>
        </p:nvSpPr>
        <p:spPr>
          <a:xfrm>
            <a:off x="293648" y="311944"/>
            <a:ext cx="11812859" cy="836422"/>
          </a:xfrm>
          <a:prstGeom prst="rect">
            <a:avLst/>
          </a:prstGeom>
        </p:spPr>
        <p:txBody>
          <a:bodyPr/>
          <a:lstStyle>
            <a:lvl1pPr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 b="1" kern="1200">
                <a:solidFill>
                  <a:srgbClr val="003399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hangingPunct="1"/>
            <a:r>
              <a:rPr lang="en-US" noProof="0" dirty="0"/>
              <a:t>Results</a:t>
            </a:r>
          </a:p>
        </p:txBody>
      </p:sp>
      <p:pic>
        <p:nvPicPr>
          <p:cNvPr id="2" name="Imagem 1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1E022503-92EE-3FC0-E1A6-9D68D10A8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778" y="1148366"/>
            <a:ext cx="5735682" cy="57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49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E7FFD-5941-92B4-3ACD-0C8699D8B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B8D634-65E4-4650-41CF-D512AF143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64" y="1140838"/>
            <a:ext cx="11812859" cy="5494921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Calibri"/>
              <a:buChar char="-"/>
            </a:pPr>
            <a:r>
              <a:rPr lang="en-US" sz="2400" noProof="0" dirty="0"/>
              <a:t>Higher temperatures exhibit larger PVBT values before the optimal point is reached.</a:t>
            </a:r>
          </a:p>
          <a:p>
            <a:pPr marL="457200" indent="-457200">
              <a:lnSpc>
                <a:spcPct val="150000"/>
              </a:lnSpc>
              <a:buFont typeface="Calibri"/>
              <a:buChar char="-"/>
            </a:pPr>
            <a:r>
              <a:rPr lang="en-US" sz="2400" noProof="0" dirty="0"/>
              <a:t>At high flow velocities, lower temperatures lead to higher PVBT values.</a:t>
            </a:r>
          </a:p>
          <a:p>
            <a:pPr marL="457200" indent="-457200">
              <a:lnSpc>
                <a:spcPct val="150000"/>
              </a:lnSpc>
              <a:buFont typeface="Calibri"/>
              <a:buChar char="-"/>
            </a:pPr>
            <a:r>
              <a:rPr lang="en-US" sz="2400" noProof="0" dirty="0"/>
              <a:t>The optimal point shifts toward higher velocities as temperature increases.</a:t>
            </a:r>
          </a:p>
          <a:p>
            <a:pPr marL="457200" indent="-457200">
              <a:lnSpc>
                <a:spcPct val="150000"/>
              </a:lnSpc>
              <a:buFont typeface="Calibri"/>
              <a:buChar char="-"/>
            </a:pPr>
            <a:r>
              <a:rPr lang="en-US" sz="2400" noProof="0" dirty="0"/>
              <a:t>The system exhibits distinct optimal operating conditions depending on the temperature level.</a:t>
            </a:r>
          </a:p>
        </p:txBody>
      </p:sp>
    </p:spTree>
    <p:extLst>
      <p:ext uri="{BB962C8B-B14F-4D97-AF65-F5344CB8AC3E}">
        <p14:creationId xmlns:p14="http://schemas.microsoft.com/office/powerpoint/2010/main" val="1160795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8A955-2D4D-21F3-BFFE-15F082651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BF2600BE-974F-75EA-0326-36BEBE4C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Research Outlook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B94A6E-7995-5C5A-0200-31E79F3CB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</a:blip>
          <a:srcRect t="7703"/>
          <a:stretch>
            <a:fillRect/>
          </a:stretch>
        </p:blipFill>
        <p:spPr>
          <a:xfrm>
            <a:off x="791707" y="1192975"/>
            <a:ext cx="10610174" cy="550548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61512D4-B53E-95DB-7168-6856CD614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83" t="18966" r="33670" b="19316"/>
          <a:stretch/>
        </p:blipFill>
        <p:spPr>
          <a:xfrm>
            <a:off x="1949450" y="5477770"/>
            <a:ext cx="1702414" cy="1348276"/>
          </a:xfrm>
          <a:prstGeom prst="rect">
            <a:avLst/>
          </a:prstGeom>
        </p:spPr>
      </p:pic>
      <p:pic>
        <p:nvPicPr>
          <p:cNvPr id="30" name="Picture 4" descr="Petrobras Logo – PNG e Vetor – Download de Logo">
            <a:extLst>
              <a:ext uri="{FF2B5EF4-FFF2-40B4-BE49-F238E27FC236}">
                <a16:creationId xmlns:a16="http://schemas.microsoft.com/office/drawing/2014/main" id="{ADEB61A3-8E87-B751-6873-A3B51B3A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" y="5648419"/>
            <a:ext cx="1826077" cy="10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5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C3562D-98EA-1B3C-9AD5-7C0740559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" descr="Uma imagem contendo Diagrama&#10;&#10;Descrição gerada automaticamente">
            <a:extLst>
              <a:ext uri="{FF2B5EF4-FFF2-40B4-BE49-F238E27FC236}">
                <a16:creationId xmlns:a16="http://schemas.microsoft.com/office/drawing/2014/main" id="{6E68DE2D-A10A-BA20-A641-576484910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3" t="10317" r="23615" b="2502"/>
          <a:stretch/>
        </p:blipFill>
        <p:spPr bwMode="auto">
          <a:xfrm>
            <a:off x="2198839" y="3679930"/>
            <a:ext cx="2283008" cy="23878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AB005E6-5AB8-D439-2AF1-AE07F7FAF99B}"/>
              </a:ext>
            </a:extLst>
          </p:cNvPr>
          <p:cNvSpPr txBox="1"/>
          <p:nvPr/>
        </p:nvSpPr>
        <p:spPr>
          <a:xfrm>
            <a:off x="366685" y="6250461"/>
            <a:ext cx="6163732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1"/>
            <a:r>
              <a:rPr lang="en-US" sz="3600" i="1" u="sng" noProof="0" dirty="0">
                <a:solidFill>
                  <a:srgbClr val="0000FF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www.lcpetro.ufpa.br</a:t>
            </a:r>
            <a:r>
              <a:rPr lang="en-US" sz="3600" i="1" u="sng" noProof="0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02B4A31-ED7E-BC71-2DF7-F5320B849B68}"/>
              </a:ext>
            </a:extLst>
          </p:cNvPr>
          <p:cNvSpPr txBox="1"/>
          <p:nvPr/>
        </p:nvSpPr>
        <p:spPr>
          <a:xfrm>
            <a:off x="274625" y="2259669"/>
            <a:ext cx="5720615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noProof="0" dirty="0">
                <a:solidFill>
                  <a:schemeClr val="tx1"/>
                </a:solidFill>
              </a:rPr>
              <a:t>Research group focused on reactive and non reactive </a:t>
            </a:r>
            <a:r>
              <a:rPr lang="en-US" sz="2000" b="1" noProof="0" dirty="0">
                <a:solidFill>
                  <a:schemeClr val="tx1"/>
                </a:solidFill>
              </a:rPr>
              <a:t>flow in porous media – experimental and numerical simulation</a:t>
            </a:r>
            <a:endParaRPr lang="en-US" sz="2000" noProof="0" dirty="0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94457EA-B7E8-F7E0-AB98-8BEFAA0F7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23" y="3766244"/>
            <a:ext cx="4588755" cy="3059169"/>
          </a:xfrm>
          <a:prstGeom prst="rect">
            <a:avLst/>
          </a:prstGeom>
        </p:spPr>
      </p:pic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8FBBCBFE-04CD-9352-B59E-9F193148D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1549" cy="193237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7DF8326B-14FF-20D1-6C57-6DDACF69D8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75" t="4229" r="5161" b="6897"/>
          <a:stretch>
            <a:fillRect/>
          </a:stretch>
        </p:blipFill>
        <p:spPr>
          <a:xfrm>
            <a:off x="6764224" y="249189"/>
            <a:ext cx="4607822" cy="31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6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DC70DCA-9449-B881-697E-25EC71BF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67" y="5360284"/>
            <a:ext cx="3696453" cy="14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501;p25">
            <a:extLst>
              <a:ext uri="{FF2B5EF4-FFF2-40B4-BE49-F238E27FC236}">
                <a16:creationId xmlns:a16="http://schemas.microsoft.com/office/drawing/2014/main" id="{81837198-134B-183F-90FB-90BBF23A73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2658" y="1083408"/>
            <a:ext cx="1707293" cy="208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06;p25" descr="Agência Nacional do Petróleo, Gás Natural e Biocombustíveis (ANP) -  Organizações - Base dos Dados">
            <a:extLst>
              <a:ext uri="{FF2B5EF4-FFF2-40B4-BE49-F238E27FC236}">
                <a16:creationId xmlns:a16="http://schemas.microsoft.com/office/drawing/2014/main" id="{30A5F4EE-B190-BA04-5221-63F718C63D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2463" y="4051803"/>
            <a:ext cx="3246900" cy="121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07;p25">
            <a:extLst>
              <a:ext uri="{FF2B5EF4-FFF2-40B4-BE49-F238E27FC236}">
                <a16:creationId xmlns:a16="http://schemas.microsoft.com/office/drawing/2014/main" id="{2284DFA5-5FFA-2725-0264-25E8ED838E1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9468" y="1737452"/>
            <a:ext cx="2352891" cy="10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08;p25">
            <a:extLst>
              <a:ext uri="{FF2B5EF4-FFF2-40B4-BE49-F238E27FC236}">
                <a16:creationId xmlns:a16="http://schemas.microsoft.com/office/drawing/2014/main" id="{133E555E-B97C-E64D-895E-B8E295877F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3074" y="3947319"/>
            <a:ext cx="1347438" cy="134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09;p25">
            <a:extLst>
              <a:ext uri="{FF2B5EF4-FFF2-40B4-BE49-F238E27FC236}">
                <a16:creationId xmlns:a16="http://schemas.microsoft.com/office/drawing/2014/main" id="{563278F6-B02D-B830-3C60-D534355C6F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8182" t="18966" r="33670" b="19316"/>
          <a:stretch/>
        </p:blipFill>
        <p:spPr>
          <a:xfrm>
            <a:off x="1603576" y="1402743"/>
            <a:ext cx="2352891" cy="18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2;p25" descr="Petrobras Logo – PNG e Vetor – Download de Logo">
            <a:extLst>
              <a:ext uri="{FF2B5EF4-FFF2-40B4-BE49-F238E27FC236}">
                <a16:creationId xmlns:a16="http://schemas.microsoft.com/office/drawing/2014/main" id="{08DB7AD7-642D-323B-02EA-C0CF6C84FCD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12687" y="3896615"/>
            <a:ext cx="2352891" cy="139814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20">
            <a:extLst>
              <a:ext uri="{FF2B5EF4-FFF2-40B4-BE49-F238E27FC236}">
                <a16:creationId xmlns:a16="http://schemas.microsoft.com/office/drawing/2014/main" id="{F0273750-CD62-48D6-CADF-F0F22B81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63" y="91790"/>
            <a:ext cx="11812859" cy="836422"/>
          </a:xfrm>
        </p:spPr>
        <p:txBody>
          <a:bodyPr/>
          <a:lstStyle/>
          <a:p>
            <a:pPr algn="ctr"/>
            <a:r>
              <a:rPr lang="en-US" noProof="0" dirty="0">
                <a:solidFill>
                  <a:srgbClr val="003399"/>
                </a:solidFill>
                <a:latin typeface="+mj-ea"/>
                <a:cs typeface="Arial" panose="020B0604020202020204" pitchFamily="34" charset="0"/>
              </a:rPr>
              <a:t>Acknowledgments and Support</a:t>
            </a:r>
            <a:br>
              <a:rPr lang="en-US" noProof="0" dirty="0">
                <a:solidFill>
                  <a:srgbClr val="003399"/>
                </a:solidFill>
                <a:latin typeface="+mj-ea"/>
                <a:cs typeface="Arial" panose="020B0604020202020204" pitchFamily="34" charset="0"/>
              </a:rPr>
            </a:br>
            <a:endParaRPr lang="en-US" noProof="0" dirty="0">
              <a:solidFill>
                <a:srgbClr val="003399"/>
              </a:solidFill>
              <a:latin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7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7911A77-736D-A85D-F26C-03DA3570A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difício, ao ar livre, grama, casa&#10;&#10;O conteúdo gerado por IA pode estar incorreto.">
            <a:extLst>
              <a:ext uri="{FF2B5EF4-FFF2-40B4-BE49-F238E27FC236}">
                <a16:creationId xmlns:a16="http://schemas.microsoft.com/office/drawing/2014/main" id="{35AC91E2-FB3C-42FB-3991-1A1D9073C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07" y="3666552"/>
            <a:ext cx="4509642" cy="29948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1A7D31B-6D30-3C4A-EA8C-CEC93C0E4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911" r="19409" b="35626"/>
          <a:stretch>
            <a:fillRect/>
          </a:stretch>
        </p:blipFill>
        <p:spPr bwMode="auto">
          <a:xfrm>
            <a:off x="3410744" y="733764"/>
            <a:ext cx="5719196" cy="26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F73215AE-0AF8-3EA1-F0BE-46E2ADE646D6}"/>
              </a:ext>
            </a:extLst>
          </p:cNvPr>
          <p:cNvSpPr/>
          <p:nvPr/>
        </p:nvSpPr>
        <p:spPr>
          <a:xfrm rot="10332677">
            <a:off x="7649600" y="1477945"/>
            <a:ext cx="1910620" cy="114426"/>
          </a:xfrm>
          <a:prstGeom prst="rightArrow">
            <a:avLst>
              <a:gd name="adj1" fmla="val 57877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A978DB8-949D-810F-5FE5-5ACD5CE2C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09" y="1185191"/>
            <a:ext cx="2316681" cy="89619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FC246D4-9DF2-4681-30EF-BC213E165BF6}"/>
              </a:ext>
            </a:extLst>
          </p:cNvPr>
          <p:cNvSpPr txBox="1"/>
          <p:nvPr/>
        </p:nvSpPr>
        <p:spPr>
          <a:xfrm>
            <a:off x="9305984" y="1185191"/>
            <a:ext cx="1845500" cy="34996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noProof="0" dirty="0">
                <a:solidFill>
                  <a:schemeClr val="tx1"/>
                </a:solidFill>
                <a:latin typeface="+mj-lt"/>
              </a:rPr>
              <a:t>LAB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26CECA6E-3641-21AD-7BAE-7FC67205A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225" y="3517898"/>
            <a:ext cx="4625871" cy="3469973"/>
          </a:xfrm>
          <a:prstGeom prst="rect">
            <a:avLst/>
          </a:prstGeom>
        </p:spPr>
      </p:pic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B00DBAAD-2176-3F82-64B1-B03BEA2BAFB5}"/>
              </a:ext>
            </a:extLst>
          </p:cNvPr>
          <p:cNvSpPr/>
          <p:nvPr/>
        </p:nvSpPr>
        <p:spPr>
          <a:xfrm rot="9262135" flipH="1">
            <a:off x="2685576" y="2887099"/>
            <a:ext cx="2886409" cy="132232"/>
          </a:xfrm>
          <a:prstGeom prst="rightArrow">
            <a:avLst>
              <a:gd name="adj1" fmla="val 57877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7F9E6E5-AEA3-AD3F-9B22-60EC9920AA68}"/>
              </a:ext>
            </a:extLst>
          </p:cNvPr>
          <p:cNvSpPr txBox="1"/>
          <p:nvPr/>
        </p:nvSpPr>
        <p:spPr>
          <a:xfrm>
            <a:off x="1389200" y="2953215"/>
            <a:ext cx="1845500" cy="34996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tx1"/>
                </a:solidFill>
                <a:latin typeface="+mj-lt"/>
              </a:rPr>
              <a:t>ADM</a:t>
            </a:r>
          </a:p>
        </p:txBody>
      </p:sp>
      <p:pic>
        <p:nvPicPr>
          <p:cNvPr id="27" name="Image 11">
            <a:extLst>
              <a:ext uri="{FF2B5EF4-FFF2-40B4-BE49-F238E27FC236}">
                <a16:creationId xmlns:a16="http://schemas.microsoft.com/office/drawing/2014/main" id="{B3B65736-FD18-883F-5DBF-9A43FFF30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65" y="4207570"/>
            <a:ext cx="2114494" cy="1672530"/>
          </a:xfrm>
          <a:prstGeom prst="rect">
            <a:avLst/>
          </a:prstGeom>
          <a:ln>
            <a:noFill/>
          </a:ln>
        </p:spPr>
      </p:pic>
      <p:pic>
        <p:nvPicPr>
          <p:cNvPr id="28" name="Imagem 2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B8CE83E7-D961-4E9C-A806-CDF21D229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84" y="1890674"/>
            <a:ext cx="2405295" cy="142260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26A7368-1014-D90D-065F-A2702CBE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LCPETRO Facilities </a:t>
            </a:r>
          </a:p>
        </p:txBody>
      </p:sp>
    </p:spTree>
    <p:extLst>
      <p:ext uri="{BB962C8B-B14F-4D97-AF65-F5344CB8AC3E}">
        <p14:creationId xmlns:p14="http://schemas.microsoft.com/office/powerpoint/2010/main" val="403115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1F168D-85C1-21C8-8D32-C5602392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8A48052-667D-4A62-A954-BBEB07D45809}"/>
              </a:ext>
            </a:extLst>
          </p:cNvPr>
          <p:cNvSpPr txBox="1"/>
          <p:nvPr/>
        </p:nvSpPr>
        <p:spPr>
          <a:xfrm>
            <a:off x="-19446" y="1056089"/>
            <a:ext cx="5679494" cy="2372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Equipment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Core Flooding System (wetted parts in Hastelloy C) both dual core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MicroCT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V-Tomex-s/ 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Rotating Disk Reactor (RDR) / DCI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Atomic Absorption Spectrophotometer /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3500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Viscometer (with wetted parts in Hastelloy C) / Grace Instruments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Tensiometer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 Rock Saturator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Permeameter, Porosimeter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Printer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Ultra-purifier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D507707-0F3F-A1FB-765A-423FADFBD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6330"/>
          <a:stretch/>
        </p:blipFill>
        <p:spPr bwMode="auto">
          <a:xfrm>
            <a:off x="14020" y="3724574"/>
            <a:ext cx="3712614" cy="2780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 descr="Uma imagem contendo no interior, mesa, cozinha, pequeno&#10;&#10;Descrição gerada automaticamente">
            <a:extLst>
              <a:ext uri="{FF2B5EF4-FFF2-40B4-BE49-F238E27FC236}">
                <a16:creationId xmlns:a16="http://schemas.microsoft.com/office/drawing/2014/main" id="{8AA69EEB-4E07-C696-156E-5538407EA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35" y="3728598"/>
            <a:ext cx="3697227" cy="277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6BA6DD2-CE19-9107-69E9-C9754D335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50" y="1010665"/>
            <a:ext cx="2947308" cy="226315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908C6C8-3789-82AB-D1AB-C77A13ACAE29}"/>
              </a:ext>
            </a:extLst>
          </p:cNvPr>
          <p:cNvSpPr txBox="1"/>
          <p:nvPr/>
        </p:nvSpPr>
        <p:spPr>
          <a:xfrm>
            <a:off x="1870327" y="6505369"/>
            <a:ext cx="34598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external (left ), internal detail (right)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6CF51E5-4FC7-96B9-8EA9-1366B976C723}"/>
              </a:ext>
            </a:extLst>
          </p:cNvPr>
          <p:cNvSpPr txBox="1"/>
          <p:nvPr/>
        </p:nvSpPr>
        <p:spPr>
          <a:xfrm>
            <a:off x="7639176" y="3346765"/>
            <a:ext cx="40557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Coreflooding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external (left) and internal (right) details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D2EC027-E406-845E-9D8F-6C986AD248CA}"/>
              </a:ext>
            </a:extLst>
          </p:cNvPr>
          <p:cNvSpPr txBox="1"/>
          <p:nvPr/>
        </p:nvSpPr>
        <p:spPr>
          <a:xfrm>
            <a:off x="7639176" y="6505369"/>
            <a:ext cx="4443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Fig. Rotating Disc Reactor external (left) and sampler (right) details</a:t>
            </a:r>
          </a:p>
        </p:txBody>
      </p:sp>
      <p:pic>
        <p:nvPicPr>
          <p:cNvPr id="3" name="Imagem 2" descr="Uma imagem contendo no interior, comida, forno, aberto&#10;&#10;Descrição gerada automaticamente">
            <a:extLst>
              <a:ext uri="{FF2B5EF4-FFF2-40B4-BE49-F238E27FC236}">
                <a16:creationId xmlns:a16="http://schemas.microsoft.com/office/drawing/2014/main" id="{92EA5ECE-8128-B506-9C5F-BE6337080C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2"/>
          <a:stretch/>
        </p:blipFill>
        <p:spPr>
          <a:xfrm rot="16200000">
            <a:off x="9826679" y="1194128"/>
            <a:ext cx="2224373" cy="186091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0137BD0D-3844-A432-69DB-707E95515B77}"/>
              </a:ext>
            </a:extLst>
          </p:cNvPr>
          <p:cNvSpPr>
            <a:spLocks noChangeAspect="1"/>
          </p:cNvSpPr>
          <p:nvPr/>
        </p:nvSpPr>
        <p:spPr>
          <a:xfrm>
            <a:off x="7639176" y="3724573"/>
            <a:ext cx="2076319" cy="27727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E22F738-9155-4ACF-C8DD-924FD187C8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462"/>
          <a:stretch/>
        </p:blipFill>
        <p:spPr>
          <a:xfrm>
            <a:off x="9762392" y="3724572"/>
            <a:ext cx="2131969" cy="2772745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ADA8D828-B547-BE5C-A935-D893E3F25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LCPETRO Equipment's</a:t>
            </a:r>
          </a:p>
        </p:txBody>
      </p:sp>
    </p:spTree>
    <p:extLst>
      <p:ext uri="{BB962C8B-B14F-4D97-AF65-F5344CB8AC3E}">
        <p14:creationId xmlns:p14="http://schemas.microsoft.com/office/powerpoint/2010/main" val="4202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1869A-078E-AF37-0F9A-B79728216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EBFC1-764A-D318-49C2-6EA1F38A6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Outline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673349-C15E-AA13-EF07-AD39D0D7B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64" y="1140838"/>
            <a:ext cx="11812859" cy="549492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cs typeface="Times New Roman"/>
              </a:rPr>
              <a:t>Carbonate Acidizing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cs typeface="Times New Roman"/>
              </a:rPr>
              <a:t>Experiments at Laboratory Scale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cs typeface="Times New Roman"/>
              </a:rPr>
              <a:t>Numerical Simulation Experiments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cs typeface="Times New Roman"/>
              </a:rPr>
              <a:t>Objectives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cs typeface="Times New Roman"/>
              </a:rPr>
              <a:t>Mathematical Model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cs typeface="Times New Roman"/>
              </a:rPr>
              <a:t>Results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cs typeface="Times New Roman"/>
              </a:rPr>
              <a:t>Conclusions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cs typeface="Times New Roman"/>
              </a:rPr>
              <a:t>Outlooks</a:t>
            </a:r>
          </a:p>
        </p:txBody>
      </p:sp>
    </p:spTree>
    <p:extLst>
      <p:ext uri="{BB962C8B-B14F-4D97-AF65-F5344CB8AC3E}">
        <p14:creationId xmlns:p14="http://schemas.microsoft.com/office/powerpoint/2010/main" val="3676620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2CA8F-06C2-F88E-4230-01EEB6034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78D332D5-6C4B-A55C-352D-85B4DC3A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Carbonate Acidizing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E621C0-9C2F-ED13-64C7-962E4937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600" y="1107637"/>
            <a:ext cx="5378382" cy="504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070CC-E768-00E8-31AA-A00458B27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36770C7A-D7C2-DB7D-F1A9-A1BD8CD8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Carbonate Acidizing - Laboratory Experiments</a:t>
            </a:r>
          </a:p>
        </p:txBody>
      </p:sp>
      <p:pic>
        <p:nvPicPr>
          <p:cNvPr id="4" name="Imagem 3" descr="Uma imagem contendo no interior, comida, forno, aberto&#10;&#10;Descrição gerada automaticamente">
            <a:extLst>
              <a:ext uri="{FF2B5EF4-FFF2-40B4-BE49-F238E27FC236}">
                <a16:creationId xmlns:a16="http://schemas.microsoft.com/office/drawing/2014/main" id="{52D9A30A-E5D3-DD15-B544-DA006A470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2"/>
          <a:stretch/>
        </p:blipFill>
        <p:spPr>
          <a:xfrm rot="16200000">
            <a:off x="-47427" y="1665449"/>
            <a:ext cx="4965156" cy="4153853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E673F128-619F-596B-2664-2BA0C30773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70" y="1382890"/>
            <a:ext cx="7037471" cy="4842063"/>
          </a:xfrm>
          <a:prstGeom prst="rect">
            <a:avLst/>
          </a:prstGeom>
        </p:spPr>
      </p:pic>
      <p:pic>
        <p:nvPicPr>
          <p:cNvPr id="2" name="Imagem 1" descr="Uma imagem contendo no interior, mesa, cozinha, pequeno&#10;&#10;Descrição gerada automaticamente">
            <a:extLst>
              <a:ext uri="{FF2B5EF4-FFF2-40B4-BE49-F238E27FC236}">
                <a16:creationId xmlns:a16="http://schemas.microsoft.com/office/drawing/2014/main" id="{A04C9ADB-31B9-0AFF-0670-B834BDE3E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686" y="1259797"/>
            <a:ext cx="2686421" cy="201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1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4EDB6-89D1-D296-47C2-C0A69319B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E75AA2-D0B1-A816-34D0-D6485201C68B}"/>
              </a:ext>
            </a:extLst>
          </p:cNvPr>
          <p:cNvSpPr txBox="1">
            <a:spLocks/>
          </p:cNvSpPr>
          <p:nvPr/>
        </p:nvSpPr>
        <p:spPr>
          <a:xfrm>
            <a:off x="469880" y="1076023"/>
            <a:ext cx="11485466" cy="5416852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lnSpc>
                <a:spcPct val="92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1"/>
            <a:r>
              <a:rPr lang="en-US" sz="1800" noProof="0" dirty="0">
                <a:solidFill>
                  <a:schemeClr val="tx1"/>
                </a:solidFill>
              </a:rPr>
              <a:t>Objective: optimum parameters for a dominant wormhole (lowest Pore Volumes to Breakthrough - </a:t>
            </a:r>
            <a:r>
              <a:rPr lang="en-US" sz="1800" noProof="0" dirty="0" err="1">
                <a:solidFill>
                  <a:schemeClr val="tx1"/>
                </a:solidFill>
              </a:rPr>
              <a:t>PVBt</a:t>
            </a:r>
            <a:r>
              <a:rPr lang="en-US" sz="1800" noProof="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1" name="Imagem 12">
            <a:extLst>
              <a:ext uri="{FF2B5EF4-FFF2-40B4-BE49-F238E27FC236}">
                <a16:creationId xmlns:a16="http://schemas.microsoft.com/office/drawing/2014/main" id="{52B3B2DD-8F0F-4EF1-2680-CB60B370F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7"/>
          <a:stretch/>
        </p:blipFill>
        <p:spPr>
          <a:xfrm rot="16200000">
            <a:off x="882800" y="1867078"/>
            <a:ext cx="4068760" cy="384947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87A3F27-11FD-DCAE-13CD-AEC6DFADA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80" y="1532774"/>
            <a:ext cx="6590866" cy="3849476"/>
          </a:xfrm>
          <a:prstGeom prst="rect">
            <a:avLst/>
          </a:prstGeom>
        </p:spPr>
      </p:pic>
      <p:sp>
        <p:nvSpPr>
          <p:cNvPr id="13" name="Flowchart: Connector 14">
            <a:extLst>
              <a:ext uri="{FF2B5EF4-FFF2-40B4-BE49-F238E27FC236}">
                <a16:creationId xmlns:a16="http://schemas.microsoft.com/office/drawing/2014/main" id="{85D5004A-A583-9446-9EDF-143C0C7806FC}"/>
              </a:ext>
            </a:extLst>
          </p:cNvPr>
          <p:cNvSpPr/>
          <p:nvPr/>
        </p:nvSpPr>
        <p:spPr>
          <a:xfrm>
            <a:off x="6096000" y="2040192"/>
            <a:ext cx="914400" cy="1178560"/>
          </a:xfrm>
          <a:prstGeom prst="flowChartConnector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4" name="Flowchart: Connector 19">
            <a:extLst>
              <a:ext uri="{FF2B5EF4-FFF2-40B4-BE49-F238E27FC236}">
                <a16:creationId xmlns:a16="http://schemas.microsoft.com/office/drawing/2014/main" id="{77BB9DF8-F10D-20D6-C06B-3F1098A9E53D}"/>
              </a:ext>
            </a:extLst>
          </p:cNvPr>
          <p:cNvSpPr/>
          <p:nvPr/>
        </p:nvSpPr>
        <p:spPr>
          <a:xfrm rot="20665848">
            <a:off x="9304094" y="2421398"/>
            <a:ext cx="1564957" cy="841535"/>
          </a:xfrm>
          <a:prstGeom prst="flowChartConnector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5" name="Flowchart: Connector 20">
            <a:extLst>
              <a:ext uri="{FF2B5EF4-FFF2-40B4-BE49-F238E27FC236}">
                <a16:creationId xmlns:a16="http://schemas.microsoft.com/office/drawing/2014/main" id="{0CEAC233-0CD8-D17A-0A28-99011CC0C738}"/>
              </a:ext>
            </a:extLst>
          </p:cNvPr>
          <p:cNvSpPr/>
          <p:nvPr/>
        </p:nvSpPr>
        <p:spPr>
          <a:xfrm>
            <a:off x="6743534" y="3218751"/>
            <a:ext cx="1191425" cy="622271"/>
          </a:xfrm>
          <a:prstGeom prst="flowChartConnector">
            <a:avLst/>
          </a:prstGeom>
          <a:solidFill>
            <a:srgbClr val="0066FF">
              <a:alpha val="26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B73E1711-D753-3A3F-1FCF-6D18B739C117}"/>
              </a:ext>
            </a:extLst>
          </p:cNvPr>
          <p:cNvSpPr txBox="1"/>
          <p:nvPr/>
        </p:nvSpPr>
        <p:spPr>
          <a:xfrm>
            <a:off x="5855109" y="6343994"/>
            <a:ext cx="5867012" cy="521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noProof="0" dirty="0">
                <a:solidFill>
                  <a:schemeClr val="tx1"/>
                </a:solidFill>
              </a:rPr>
              <a:t>[</a:t>
            </a:r>
            <a:r>
              <a:rPr lang="en-US" sz="1000" i="1" noProof="0" dirty="0">
                <a:solidFill>
                  <a:schemeClr val="tx1"/>
                </a:solidFill>
              </a:rPr>
              <a:t>A Semiempirical Model To Calculate Wormhole Growth in Carbonate Acidizing</a:t>
            </a:r>
            <a:r>
              <a:rPr lang="en-US" sz="1000" noProof="0" dirty="0">
                <a:solidFill>
                  <a:schemeClr val="tx1"/>
                </a:solidFill>
              </a:rPr>
              <a:t> - M. </a:t>
            </a:r>
            <a:r>
              <a:rPr lang="en-US" sz="1000" noProof="0" dirty="0" err="1">
                <a:solidFill>
                  <a:schemeClr val="tx1"/>
                </a:solidFill>
              </a:rPr>
              <a:t>Buijse</a:t>
            </a:r>
            <a:r>
              <a:rPr lang="en-US" sz="1000" noProof="0" dirty="0">
                <a:solidFill>
                  <a:schemeClr val="tx1"/>
                </a:solidFill>
              </a:rPr>
              <a:t>, Shell Intl. E&amp;P B.V., and G. </a:t>
            </a:r>
            <a:r>
              <a:rPr lang="en-US" sz="1000" noProof="0" dirty="0" err="1">
                <a:solidFill>
                  <a:schemeClr val="tx1"/>
                </a:solidFill>
              </a:rPr>
              <a:t>Glasbergen</a:t>
            </a:r>
            <a:r>
              <a:rPr lang="en-US" sz="1000" noProof="0" dirty="0">
                <a:solidFill>
                  <a:schemeClr val="tx1"/>
                </a:solidFill>
              </a:rPr>
              <a:t>, Halliburton - SPE 96892]</a:t>
            </a:r>
          </a:p>
          <a:p>
            <a:endParaRPr lang="en-US" sz="1000" noProof="0" dirty="0">
              <a:solidFill>
                <a:schemeClr val="tx1"/>
              </a:solidFill>
            </a:endParaRP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340B5614-0967-6102-1C8D-40EF016BCBB0}"/>
              </a:ext>
            </a:extLst>
          </p:cNvPr>
          <p:cNvSpPr/>
          <p:nvPr/>
        </p:nvSpPr>
        <p:spPr>
          <a:xfrm>
            <a:off x="2296160" y="2079856"/>
            <a:ext cx="944880" cy="105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12E1451E-097F-ED28-5BC6-78DA7936F007}"/>
              </a:ext>
            </a:extLst>
          </p:cNvPr>
          <p:cNvSpPr txBox="1"/>
          <p:nvPr/>
        </p:nvSpPr>
        <p:spPr>
          <a:xfrm>
            <a:off x="898090" y="5772044"/>
            <a:ext cx="862607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Face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Dissolution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25EE83ED-D42C-AAF0-B2EE-00E2BF2E8DFD}"/>
              </a:ext>
            </a:extLst>
          </p:cNvPr>
          <p:cNvSpPr txBox="1"/>
          <p:nvPr/>
        </p:nvSpPr>
        <p:spPr>
          <a:xfrm>
            <a:off x="1618521" y="5772044"/>
            <a:ext cx="862607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Conical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Wormhole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3B2C7852-733D-24AC-72C3-329E8E92BDDC}"/>
              </a:ext>
            </a:extLst>
          </p:cNvPr>
          <p:cNvSpPr txBox="1"/>
          <p:nvPr/>
        </p:nvSpPr>
        <p:spPr>
          <a:xfrm>
            <a:off x="2311106" y="5772044"/>
            <a:ext cx="862607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Dominant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Wormhole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209F49F6-7DBD-08F2-434B-DF73A92A57F7}"/>
              </a:ext>
            </a:extLst>
          </p:cNvPr>
          <p:cNvSpPr txBox="1"/>
          <p:nvPr/>
        </p:nvSpPr>
        <p:spPr>
          <a:xfrm>
            <a:off x="3003690" y="5772044"/>
            <a:ext cx="862607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Ramified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Wormhole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39DC005A-83A8-2CB8-BCC6-5EF34A1D0E53}"/>
              </a:ext>
            </a:extLst>
          </p:cNvPr>
          <p:cNvSpPr txBox="1"/>
          <p:nvPr/>
        </p:nvSpPr>
        <p:spPr>
          <a:xfrm>
            <a:off x="3724122" y="5772044"/>
            <a:ext cx="862607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Uniform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Dissolution</a:t>
            </a: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610C7D20-96A5-9632-C704-7371D71CE689}"/>
              </a:ext>
            </a:extLst>
          </p:cNvPr>
          <p:cNvSpPr/>
          <p:nvPr/>
        </p:nvSpPr>
        <p:spPr>
          <a:xfrm rot="16200000">
            <a:off x="1563097" y="3161966"/>
            <a:ext cx="4509219" cy="1449599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9B9C66AC-B655-E83D-D27B-9CA0ED9C21DB}"/>
              </a:ext>
            </a:extLst>
          </p:cNvPr>
          <p:cNvSpPr/>
          <p:nvPr/>
        </p:nvSpPr>
        <p:spPr>
          <a:xfrm rot="16200000">
            <a:off x="-648661" y="3109528"/>
            <a:ext cx="4509216" cy="1554480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grpSp>
        <p:nvGrpSpPr>
          <p:cNvPr id="25" name="Group 50">
            <a:extLst>
              <a:ext uri="{FF2B5EF4-FFF2-40B4-BE49-F238E27FC236}">
                <a16:creationId xmlns:a16="http://schemas.microsoft.com/office/drawing/2014/main" id="{E21A31ED-598A-B4C5-7792-889368378399}"/>
              </a:ext>
            </a:extLst>
          </p:cNvPr>
          <p:cNvGrpSpPr/>
          <p:nvPr/>
        </p:nvGrpSpPr>
        <p:grpSpPr>
          <a:xfrm>
            <a:off x="4717194" y="1419860"/>
            <a:ext cx="168792" cy="2303780"/>
            <a:chOff x="4717194" y="1419860"/>
            <a:chExt cx="168792" cy="2303780"/>
          </a:xfrm>
        </p:grpSpPr>
        <p:pic>
          <p:nvPicPr>
            <p:cNvPr id="26" name="Picture 31">
              <a:extLst>
                <a:ext uri="{FF2B5EF4-FFF2-40B4-BE49-F238E27FC236}">
                  <a16:creationId xmlns:a16="http://schemas.microsoft.com/office/drawing/2014/main" id="{D4E9195F-6AC2-BF36-6A6E-8AC8D7AB6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2179" t="22881" r="95260" b="30601"/>
            <a:stretch/>
          </p:blipFill>
          <p:spPr>
            <a:xfrm>
              <a:off x="4717194" y="1712825"/>
              <a:ext cx="168792" cy="17907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cxnSp>
          <p:nvCxnSpPr>
            <p:cNvPr id="27" name="Straight Arrow Connector 36">
              <a:extLst>
                <a:ext uri="{FF2B5EF4-FFF2-40B4-BE49-F238E27FC236}">
                  <a16:creationId xmlns:a16="http://schemas.microsoft.com/office/drawing/2014/main" id="{E20D4497-FE57-1877-CACC-CDEEB43F8BFC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4801590" y="1419860"/>
              <a:ext cx="0" cy="29296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8">
              <a:extLst>
                <a:ext uri="{FF2B5EF4-FFF2-40B4-BE49-F238E27FC236}">
                  <a16:creationId xmlns:a16="http://schemas.microsoft.com/office/drawing/2014/main" id="{6F4B05ED-A357-93DE-6ED6-374E3C3D340E}"/>
                </a:ext>
              </a:extLst>
            </p:cNvPr>
            <p:cNvCxnSpPr/>
            <p:nvPr/>
          </p:nvCxnSpPr>
          <p:spPr>
            <a:xfrm>
              <a:off x="4801590" y="3503525"/>
              <a:ext cx="0" cy="220115"/>
            </a:xfrm>
            <a:prstGeom prst="line">
              <a:avLst/>
            </a:prstGeom>
            <a:ln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49">
            <a:extLst>
              <a:ext uri="{FF2B5EF4-FFF2-40B4-BE49-F238E27FC236}">
                <a16:creationId xmlns:a16="http://schemas.microsoft.com/office/drawing/2014/main" id="{DAD808F7-91B8-6255-9165-E8DA86C747D3}"/>
              </a:ext>
            </a:extLst>
          </p:cNvPr>
          <p:cNvGrpSpPr/>
          <p:nvPr/>
        </p:nvGrpSpPr>
        <p:grpSpPr>
          <a:xfrm>
            <a:off x="1679377" y="6202856"/>
            <a:ext cx="2313153" cy="265471"/>
            <a:chOff x="1679377" y="6232352"/>
            <a:chExt cx="2313153" cy="26547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DF2087C-4652-8194-8AE2-69FF1B72D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FFCC">
                  <a:tint val="45000"/>
                  <a:satMod val="400000"/>
                </a:srgbClr>
              </a:duotone>
            </a:blip>
            <a:srcRect l="39219" t="92361" r="34921" b="743"/>
            <a:stretch/>
          </p:blipFill>
          <p:spPr>
            <a:xfrm>
              <a:off x="1889127" y="6232352"/>
              <a:ext cx="1704405" cy="265471"/>
            </a:xfrm>
            <a:prstGeom prst="rect">
              <a:avLst/>
            </a:prstGeom>
            <a:ln>
              <a:solidFill>
                <a:srgbClr val="FF9933"/>
              </a:solidFill>
            </a:ln>
          </p:spPr>
        </p:pic>
        <p:cxnSp>
          <p:nvCxnSpPr>
            <p:cNvPr id="31" name="Straight Arrow Connector 39">
              <a:extLst>
                <a:ext uri="{FF2B5EF4-FFF2-40B4-BE49-F238E27FC236}">
                  <a16:creationId xmlns:a16="http://schemas.microsoft.com/office/drawing/2014/main" id="{DF2C62A6-39F2-DBA7-5F97-6C9642EC06C6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3593532" y="6365088"/>
              <a:ext cx="398998" cy="0"/>
            </a:xfrm>
            <a:prstGeom prst="straightConnector1">
              <a:avLst/>
            </a:prstGeom>
            <a:ln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40">
              <a:extLst>
                <a:ext uri="{FF2B5EF4-FFF2-40B4-BE49-F238E27FC236}">
                  <a16:creationId xmlns:a16="http://schemas.microsoft.com/office/drawing/2014/main" id="{1DE99D55-1C41-2B3D-FF3A-B2936F2C8A01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1679377" y="6365088"/>
              <a:ext cx="209750" cy="0"/>
            </a:xfrm>
            <a:prstGeom prst="line">
              <a:avLst/>
            </a:prstGeom>
            <a:ln>
              <a:solidFill>
                <a:srgbClr val="FF99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51">
            <a:extLst>
              <a:ext uri="{FF2B5EF4-FFF2-40B4-BE49-F238E27FC236}">
                <a16:creationId xmlns:a16="http://schemas.microsoft.com/office/drawing/2014/main" id="{E721CE2B-6C99-DD96-105A-8F63D9BCD3FA}"/>
              </a:ext>
            </a:extLst>
          </p:cNvPr>
          <p:cNvGrpSpPr/>
          <p:nvPr/>
        </p:nvGrpSpPr>
        <p:grpSpPr>
          <a:xfrm>
            <a:off x="5512049" y="2123913"/>
            <a:ext cx="168792" cy="2303780"/>
            <a:chOff x="4717194" y="1419860"/>
            <a:chExt cx="168792" cy="2303780"/>
          </a:xfrm>
        </p:grpSpPr>
        <p:pic>
          <p:nvPicPr>
            <p:cNvPr id="34" name="Picture 52">
              <a:extLst>
                <a:ext uri="{FF2B5EF4-FFF2-40B4-BE49-F238E27FC236}">
                  <a16:creationId xmlns:a16="http://schemas.microsoft.com/office/drawing/2014/main" id="{EF32758C-E4DE-B1A3-1B8A-A229B2222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2179" t="22881" r="95260" b="30601"/>
            <a:stretch/>
          </p:blipFill>
          <p:spPr>
            <a:xfrm>
              <a:off x="4717194" y="1712825"/>
              <a:ext cx="168792" cy="17907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cxnSp>
          <p:nvCxnSpPr>
            <p:cNvPr id="35" name="Straight Arrow Connector 53">
              <a:extLst>
                <a:ext uri="{FF2B5EF4-FFF2-40B4-BE49-F238E27FC236}">
                  <a16:creationId xmlns:a16="http://schemas.microsoft.com/office/drawing/2014/main" id="{6BE08289-5144-B9D2-F032-031EE14E6F13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V="1">
              <a:off x="4801590" y="1419860"/>
              <a:ext cx="0" cy="29296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54">
              <a:extLst>
                <a:ext uri="{FF2B5EF4-FFF2-40B4-BE49-F238E27FC236}">
                  <a16:creationId xmlns:a16="http://schemas.microsoft.com/office/drawing/2014/main" id="{5A8FDE95-CBCE-C27B-33EE-6C8C40E23CA3}"/>
                </a:ext>
              </a:extLst>
            </p:cNvPr>
            <p:cNvCxnSpPr/>
            <p:nvPr/>
          </p:nvCxnSpPr>
          <p:spPr>
            <a:xfrm>
              <a:off x="4801590" y="3503525"/>
              <a:ext cx="0" cy="220115"/>
            </a:xfrm>
            <a:prstGeom prst="line">
              <a:avLst/>
            </a:prstGeom>
            <a:ln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55">
            <a:extLst>
              <a:ext uri="{FF2B5EF4-FFF2-40B4-BE49-F238E27FC236}">
                <a16:creationId xmlns:a16="http://schemas.microsoft.com/office/drawing/2014/main" id="{CCC80B18-574A-1B94-62A7-77517E2777B1}"/>
              </a:ext>
            </a:extLst>
          </p:cNvPr>
          <p:cNvGrpSpPr/>
          <p:nvPr/>
        </p:nvGrpSpPr>
        <p:grpSpPr>
          <a:xfrm>
            <a:off x="7736048" y="5081978"/>
            <a:ext cx="2313153" cy="265471"/>
            <a:chOff x="1679377" y="6232352"/>
            <a:chExt cx="2313153" cy="265471"/>
          </a:xfrm>
        </p:grpSpPr>
        <p:pic>
          <p:nvPicPr>
            <p:cNvPr id="38" name="Picture 56">
              <a:extLst>
                <a:ext uri="{FF2B5EF4-FFF2-40B4-BE49-F238E27FC236}">
                  <a16:creationId xmlns:a16="http://schemas.microsoft.com/office/drawing/2014/main" id="{3B27F7A0-C47D-8B5C-3877-0638B0937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FFCC">
                  <a:tint val="45000"/>
                  <a:satMod val="400000"/>
                </a:srgbClr>
              </a:duotone>
            </a:blip>
            <a:srcRect l="39219" t="92361" r="34921" b="743"/>
            <a:stretch/>
          </p:blipFill>
          <p:spPr>
            <a:xfrm>
              <a:off x="1889127" y="6232352"/>
              <a:ext cx="1704405" cy="265471"/>
            </a:xfrm>
            <a:prstGeom prst="rect">
              <a:avLst/>
            </a:prstGeom>
            <a:ln>
              <a:solidFill>
                <a:srgbClr val="FF9933"/>
              </a:solidFill>
            </a:ln>
          </p:spPr>
        </p:pic>
        <p:cxnSp>
          <p:nvCxnSpPr>
            <p:cNvPr id="39" name="Straight Arrow Connector 57">
              <a:extLst>
                <a:ext uri="{FF2B5EF4-FFF2-40B4-BE49-F238E27FC236}">
                  <a16:creationId xmlns:a16="http://schemas.microsoft.com/office/drawing/2014/main" id="{6042D1C0-7E47-F867-FDDE-BA3E49FB9418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3593532" y="6365088"/>
              <a:ext cx="398998" cy="0"/>
            </a:xfrm>
            <a:prstGeom prst="straightConnector1">
              <a:avLst/>
            </a:prstGeom>
            <a:ln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58">
              <a:extLst>
                <a:ext uri="{FF2B5EF4-FFF2-40B4-BE49-F238E27FC236}">
                  <a16:creationId xmlns:a16="http://schemas.microsoft.com/office/drawing/2014/main" id="{73C2CC0A-E9DB-32D4-DFB4-B599A065DA17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1679377" y="6365088"/>
              <a:ext cx="209750" cy="0"/>
            </a:xfrm>
            <a:prstGeom prst="line">
              <a:avLst/>
            </a:prstGeom>
            <a:ln>
              <a:solidFill>
                <a:srgbClr val="FF993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18">
            <a:extLst>
              <a:ext uri="{FF2B5EF4-FFF2-40B4-BE49-F238E27FC236}">
                <a16:creationId xmlns:a16="http://schemas.microsoft.com/office/drawing/2014/main" id="{1448B70B-5035-D2A2-6AD4-55F129BC2294}"/>
              </a:ext>
            </a:extLst>
          </p:cNvPr>
          <p:cNvSpPr/>
          <p:nvPr/>
        </p:nvSpPr>
        <p:spPr>
          <a:xfrm rot="16200000">
            <a:off x="486721" y="3531253"/>
            <a:ext cx="4509218" cy="711031"/>
          </a:xfrm>
          <a:prstGeom prst="rect">
            <a:avLst/>
          </a:prstGeom>
          <a:solidFill>
            <a:srgbClr val="0066FF">
              <a:alpha val="26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id="{9043608F-05CE-74DE-B2C5-5433865AE688}"/>
              </a:ext>
            </a:extLst>
          </p:cNvPr>
          <p:cNvSpPr txBox="1"/>
          <p:nvPr/>
        </p:nvSpPr>
        <p:spPr>
          <a:xfrm>
            <a:off x="2396557" y="2711077"/>
            <a:ext cx="707093" cy="400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" noProof="0" dirty="0">
                <a:solidFill>
                  <a:schemeClr val="tx1"/>
                </a:solidFill>
              </a:rPr>
              <a:t>Minimum volume of fluid required for a given depth of stimulation</a:t>
            </a:r>
          </a:p>
        </p:txBody>
      </p:sp>
      <p:sp>
        <p:nvSpPr>
          <p:cNvPr id="45" name="Título 20">
            <a:extLst>
              <a:ext uri="{FF2B5EF4-FFF2-40B4-BE49-F238E27FC236}">
                <a16:creationId xmlns:a16="http://schemas.microsoft.com/office/drawing/2014/main" id="{34689C31-ACD0-C66A-E2D8-0B7112F4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48" y="159544"/>
            <a:ext cx="11812859" cy="836422"/>
          </a:xfrm>
        </p:spPr>
        <p:txBody>
          <a:bodyPr/>
          <a:lstStyle/>
          <a:p>
            <a:r>
              <a:rPr lang="en-US" noProof="0" dirty="0"/>
              <a:t>Carbonate Acidizing - Laboratory Experiments</a:t>
            </a:r>
          </a:p>
        </p:txBody>
      </p:sp>
    </p:spTree>
    <p:extLst>
      <p:ext uri="{BB962C8B-B14F-4D97-AF65-F5344CB8AC3E}">
        <p14:creationId xmlns:p14="http://schemas.microsoft.com/office/powerpoint/2010/main" val="33346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3" grpId="0" animBg="1"/>
      <p:bldP spid="23" grpId="1" animBg="1"/>
      <p:bldP spid="24" grpId="0" animBg="1"/>
      <p:bldP spid="24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E7FFD-5941-92B4-3ACD-0C8699D8B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Objective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B8D634-65E4-4650-41CF-D512AF143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0E3881"/>
                </a:solidFill>
                <a:cs typeface="Times New Roman"/>
              </a:rPr>
              <a:t>3-D Reactive Flow Simulation, </a:t>
            </a:r>
            <a:r>
              <a:rPr lang="en-US" noProof="0" dirty="0" err="1">
                <a:solidFill>
                  <a:srgbClr val="0E3881"/>
                </a:solidFill>
                <a:cs typeface="Times New Roman"/>
              </a:rPr>
              <a:t>incorpotating</a:t>
            </a:r>
            <a:r>
              <a:rPr lang="en-US" noProof="0" dirty="0">
                <a:solidFill>
                  <a:srgbClr val="0E3881"/>
                </a:solidFill>
                <a:cs typeface="Times New Roman"/>
              </a:rPr>
              <a:t> the effects of temperature on reaction </a:t>
            </a:r>
            <a:r>
              <a:rPr lang="en-US" noProof="0" dirty="0" err="1">
                <a:solidFill>
                  <a:srgbClr val="0E3881"/>
                </a:solidFill>
                <a:cs typeface="Times New Roman"/>
              </a:rPr>
              <a:t>kinectics</a:t>
            </a:r>
            <a:r>
              <a:rPr lang="en-US" noProof="0" dirty="0">
                <a:solidFill>
                  <a:srgbClr val="0E3881"/>
                </a:solidFill>
                <a:cs typeface="Times New Roman"/>
              </a:rPr>
              <a:t> in carbonate acidizing simulations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noProof="0" dirty="0">
              <a:solidFill>
                <a:srgbClr val="0E3881"/>
              </a:solidFill>
              <a:cs typeface="Times New Roman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noProof="0" dirty="0">
              <a:solidFill>
                <a:srgbClr val="0E3881"/>
              </a:solidFill>
              <a:cs typeface="Times New Roman"/>
            </a:endParaRPr>
          </a:p>
          <a:p>
            <a:pPr algn="just">
              <a:lnSpc>
                <a:spcPct val="150000"/>
              </a:lnSpc>
            </a:pPr>
            <a:endParaRPr lang="en-US" noProof="0" dirty="0"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387858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3723B-656E-850C-614E-0CD3AC18E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9D8CB-0BDA-300A-15B7-4D00B2C5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Times New Roman"/>
                <a:cs typeface="Times New Roman"/>
              </a:rPr>
              <a:t>Mathematical Model</a:t>
            </a:r>
            <a:endParaRPr lang="en-US" noProof="0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B57A60D-30A9-E251-43AB-0E6A6664BB83}"/>
              </a:ext>
            </a:extLst>
          </p:cNvPr>
          <p:cNvCxnSpPr/>
          <p:nvPr/>
        </p:nvCxnSpPr>
        <p:spPr>
          <a:xfrm>
            <a:off x="-4218" y="6159301"/>
            <a:ext cx="12197806" cy="43041"/>
          </a:xfrm>
          <a:prstGeom prst="straightConnector1">
            <a:avLst/>
          </a:prstGeom>
          <a:ln w="12700">
            <a:solidFill>
              <a:srgbClr val="4D4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348;p15">
            <a:extLst>
              <a:ext uri="{FF2B5EF4-FFF2-40B4-BE49-F238E27FC236}">
                <a16:creationId xmlns:a16="http://schemas.microsoft.com/office/drawing/2014/main" id="{B659BEA2-1DA5-DA53-E789-0C3277AE35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762" b="4367"/>
          <a:stretch/>
        </p:blipFill>
        <p:spPr>
          <a:xfrm>
            <a:off x="302880" y="1838028"/>
            <a:ext cx="5959847" cy="64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49;p15">
            <a:extLst>
              <a:ext uri="{FF2B5EF4-FFF2-40B4-BE49-F238E27FC236}">
                <a16:creationId xmlns:a16="http://schemas.microsoft.com/office/drawing/2014/main" id="{DE5A07C2-2277-0F51-7957-9EF8D7B388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1" r="19077" b="1"/>
          <a:stretch/>
        </p:blipFill>
        <p:spPr>
          <a:xfrm>
            <a:off x="302880" y="3124891"/>
            <a:ext cx="2419400" cy="79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50;p15">
            <a:extLst>
              <a:ext uri="{FF2B5EF4-FFF2-40B4-BE49-F238E27FC236}">
                <a16:creationId xmlns:a16="http://schemas.microsoft.com/office/drawing/2014/main" id="{065D012C-BD86-9EFA-17BB-117F36DA731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428"/>
          <a:stretch/>
        </p:blipFill>
        <p:spPr>
          <a:xfrm>
            <a:off x="302880" y="4622162"/>
            <a:ext cx="7228514" cy="79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51;p15">
            <a:extLst>
              <a:ext uri="{FF2B5EF4-FFF2-40B4-BE49-F238E27FC236}">
                <a16:creationId xmlns:a16="http://schemas.microsoft.com/office/drawing/2014/main" id="{F350BB1B-BA30-470C-E12F-450700E74216}"/>
              </a:ext>
            </a:extLst>
          </p:cNvPr>
          <p:cNvSpPr txBox="1"/>
          <p:nvPr/>
        </p:nvSpPr>
        <p:spPr>
          <a:xfrm>
            <a:off x="216616" y="1209608"/>
            <a:ext cx="4932048" cy="31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92000"/>
              </a:lnSpc>
              <a:buChar char="•"/>
            </a:pPr>
            <a:r>
              <a:rPr lang="en-US" sz="24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Times New Roman"/>
              </a:rPr>
              <a:t>Momentum conservation</a:t>
            </a:r>
            <a:endParaRPr lang="en-US" sz="2400" b="1" noProof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2" name="Google Shape;354;p15">
            <a:extLst>
              <a:ext uri="{FF2B5EF4-FFF2-40B4-BE49-F238E27FC236}">
                <a16:creationId xmlns:a16="http://schemas.microsoft.com/office/drawing/2014/main" id="{595A743A-7834-A4F8-2918-44DE1AE0529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8810"/>
          <a:stretch/>
        </p:blipFill>
        <p:spPr>
          <a:xfrm>
            <a:off x="7760026" y="1528127"/>
            <a:ext cx="3503760" cy="287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55;p15">
            <a:extLst>
              <a:ext uri="{FF2B5EF4-FFF2-40B4-BE49-F238E27FC236}">
                <a16:creationId xmlns:a16="http://schemas.microsoft.com/office/drawing/2014/main" id="{77E8BA7D-C72E-7F98-60A3-6293080C006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15231" b="-2148"/>
          <a:stretch/>
        </p:blipFill>
        <p:spPr>
          <a:xfrm>
            <a:off x="8041993" y="4727779"/>
            <a:ext cx="3128530" cy="7682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51;p15">
            <a:extLst>
              <a:ext uri="{FF2B5EF4-FFF2-40B4-BE49-F238E27FC236}">
                <a16:creationId xmlns:a16="http://schemas.microsoft.com/office/drawing/2014/main" id="{3FDD0130-635E-1AA5-B7F9-9F781678F43D}"/>
              </a:ext>
            </a:extLst>
          </p:cNvPr>
          <p:cNvSpPr txBox="1"/>
          <p:nvPr/>
        </p:nvSpPr>
        <p:spPr>
          <a:xfrm>
            <a:off x="302880" y="2704852"/>
            <a:ext cx="3494314" cy="31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92000"/>
              </a:lnSpc>
              <a:buChar char="•"/>
            </a:pPr>
            <a:r>
              <a:rPr lang="en-US" sz="24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Times New Roman"/>
              </a:rPr>
              <a:t>Mass conservation</a:t>
            </a:r>
            <a:endParaRPr lang="en-US" sz="2400" b="1" noProof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" name="Google Shape;351;p15">
            <a:extLst>
              <a:ext uri="{FF2B5EF4-FFF2-40B4-BE49-F238E27FC236}">
                <a16:creationId xmlns:a16="http://schemas.microsoft.com/office/drawing/2014/main" id="{DE2DD9BE-B27A-8FCC-3AE7-2E34804D48A3}"/>
              </a:ext>
            </a:extLst>
          </p:cNvPr>
          <p:cNvSpPr txBox="1"/>
          <p:nvPr/>
        </p:nvSpPr>
        <p:spPr>
          <a:xfrm>
            <a:off x="302880" y="4128211"/>
            <a:ext cx="3494314" cy="31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92000"/>
              </a:lnSpc>
              <a:buChar char="•"/>
            </a:pPr>
            <a:r>
              <a:rPr lang="en-US" sz="24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Times New Roman"/>
              </a:rPr>
              <a:t>Acid concentration</a:t>
            </a:r>
            <a:endParaRPr lang="en-US" sz="2400" b="1" noProof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" name="Google Shape;351;p15">
            <a:extLst>
              <a:ext uri="{FF2B5EF4-FFF2-40B4-BE49-F238E27FC236}">
                <a16:creationId xmlns:a16="http://schemas.microsoft.com/office/drawing/2014/main" id="{CF09127B-437F-97A4-2A29-AE1FCDC2B6E4}"/>
              </a:ext>
            </a:extLst>
          </p:cNvPr>
          <p:cNvSpPr txBox="1"/>
          <p:nvPr/>
        </p:nvSpPr>
        <p:spPr>
          <a:xfrm>
            <a:off x="7764729" y="4300739"/>
            <a:ext cx="3494314" cy="31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92000"/>
              </a:lnSpc>
              <a:buChar char="•"/>
            </a:pPr>
            <a:r>
              <a:rPr lang="en-US" sz="24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Times New Roman"/>
              </a:rPr>
              <a:t>Porosity evolution</a:t>
            </a:r>
            <a:endParaRPr lang="en-US" sz="2400" b="1" noProof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7" name="Google Shape;351;p15">
            <a:extLst>
              <a:ext uri="{FF2B5EF4-FFF2-40B4-BE49-F238E27FC236}">
                <a16:creationId xmlns:a16="http://schemas.microsoft.com/office/drawing/2014/main" id="{91330479-6EB4-697E-E652-5B7C74A74B55}"/>
              </a:ext>
            </a:extLst>
          </p:cNvPr>
          <p:cNvSpPr txBox="1"/>
          <p:nvPr/>
        </p:nvSpPr>
        <p:spPr>
          <a:xfrm>
            <a:off x="7764729" y="1252740"/>
            <a:ext cx="3695596" cy="31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92000"/>
              </a:lnSpc>
              <a:buChar char="•"/>
            </a:pPr>
            <a:r>
              <a:rPr lang="en-US" sz="24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Times New Roman"/>
              </a:rPr>
              <a:t>Porosity correlations</a:t>
            </a:r>
            <a:endParaRPr lang="en-US" sz="2400" b="1" noProof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9065923-B671-E657-D0F3-1477DC79297E}"/>
              </a:ext>
            </a:extLst>
          </p:cNvPr>
          <p:cNvSpPr txBox="1"/>
          <p:nvPr/>
        </p:nvSpPr>
        <p:spPr>
          <a:xfrm>
            <a:off x="0" y="6180822"/>
            <a:ext cx="5349240" cy="6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tx1"/>
                </a:solidFill>
              </a:rPr>
              <a:t>Panga </a:t>
            </a:r>
            <a:r>
              <a:rPr lang="en-US" i="1" noProof="0" dirty="0">
                <a:solidFill>
                  <a:schemeClr val="tx1"/>
                </a:solidFill>
              </a:rPr>
              <a:t>et al.</a:t>
            </a:r>
            <a:r>
              <a:rPr lang="en-US" noProof="0" dirty="0">
                <a:solidFill>
                  <a:schemeClr val="tx1"/>
                </a:solidFill>
              </a:rPr>
              <a:t> (2005), </a:t>
            </a:r>
            <a:r>
              <a:rPr lang="en-US" i="1" noProof="0" dirty="0">
                <a:solidFill>
                  <a:schemeClr val="tx1"/>
                </a:solidFill>
              </a:rPr>
              <a:t>AIChE Journal</a:t>
            </a:r>
            <a:br>
              <a:rPr lang="en-US" i="1" noProof="0" dirty="0">
                <a:solidFill>
                  <a:schemeClr val="tx1"/>
                </a:solidFill>
              </a:rPr>
            </a:br>
            <a:r>
              <a:rPr lang="en-US" noProof="0" dirty="0">
                <a:solidFill>
                  <a:schemeClr val="tx1"/>
                </a:solidFill>
              </a:rPr>
              <a:t>Akanni </a:t>
            </a:r>
            <a:r>
              <a:rPr lang="en-US" i="1" noProof="0" dirty="0">
                <a:solidFill>
                  <a:schemeClr val="tx1"/>
                </a:solidFill>
              </a:rPr>
              <a:t>et al.</a:t>
            </a:r>
            <a:r>
              <a:rPr lang="en-US" noProof="0" dirty="0">
                <a:solidFill>
                  <a:schemeClr val="tx1"/>
                </a:solidFill>
              </a:rPr>
              <a:t> (2017), </a:t>
            </a:r>
            <a:r>
              <a:rPr lang="en-US" i="1" noProof="0" dirty="0">
                <a:solidFill>
                  <a:schemeClr val="tx1"/>
                </a:solidFill>
              </a:rPr>
              <a:t>SPE J.</a:t>
            </a:r>
            <a:r>
              <a:rPr lang="en-US" noProof="0" dirty="0">
                <a:solidFill>
                  <a:schemeClr val="tx1"/>
                </a:solidFill>
              </a:rPr>
              <a:t>, SPE-187962-PA</a:t>
            </a:r>
          </a:p>
        </p:txBody>
      </p:sp>
    </p:spTree>
    <p:extLst>
      <p:ext uri="{BB962C8B-B14F-4D97-AF65-F5344CB8AC3E}">
        <p14:creationId xmlns:p14="http://schemas.microsoft.com/office/powerpoint/2010/main" val="1337896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28BE4-7069-B4CF-EFEE-39D2D4FB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800D9-A304-D182-C3F9-B6A392BD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Times New Roman"/>
                <a:cs typeface="Times New Roman"/>
              </a:rPr>
              <a:t>Mathematical Model</a:t>
            </a:r>
            <a:endParaRPr lang="en-US" noProof="0" dirty="0"/>
          </a:p>
        </p:txBody>
      </p:sp>
      <p:pic>
        <p:nvPicPr>
          <p:cNvPr id="8" name="Google Shape;370;p16" descr="Gráfico&#10;&#10;O conteúdo gerado por IA pode estar incorreto.">
            <a:extLst>
              <a:ext uri="{FF2B5EF4-FFF2-40B4-BE49-F238E27FC236}">
                <a16:creationId xmlns:a16="http://schemas.microsoft.com/office/drawing/2014/main" id="{411C0DBC-6593-DABB-1431-A0788BB38C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87314"/>
            <a:ext cx="6801377" cy="285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2;p16">
            <a:extLst>
              <a:ext uri="{FF2B5EF4-FFF2-40B4-BE49-F238E27FC236}">
                <a16:creationId xmlns:a16="http://schemas.microsoft.com/office/drawing/2014/main" id="{0F224B94-47D8-71AB-0727-567B69D8F4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86" t="11906"/>
          <a:stretch/>
        </p:blipFill>
        <p:spPr>
          <a:xfrm>
            <a:off x="8051863" y="5337361"/>
            <a:ext cx="3299017" cy="133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3;p16">
            <a:extLst>
              <a:ext uri="{FF2B5EF4-FFF2-40B4-BE49-F238E27FC236}">
                <a16:creationId xmlns:a16="http://schemas.microsoft.com/office/drawing/2014/main" id="{605DED2E-1E92-9CCE-C4FB-68633B885F7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19171" y="5470490"/>
            <a:ext cx="3283668" cy="131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74;p16">
            <a:extLst>
              <a:ext uri="{FF2B5EF4-FFF2-40B4-BE49-F238E27FC236}">
                <a16:creationId xmlns:a16="http://schemas.microsoft.com/office/drawing/2014/main" id="{718A3ED9-D158-CB91-FB80-695EB51AA31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394232"/>
            <a:ext cx="2961343" cy="146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OpenFOAM">
            <a:extLst>
              <a:ext uri="{FF2B5EF4-FFF2-40B4-BE49-F238E27FC236}">
                <a16:creationId xmlns:a16="http://schemas.microsoft.com/office/drawing/2014/main" id="{09338689-3991-257E-6FB1-F6C80775836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9335" y="3339213"/>
            <a:ext cx="2970143" cy="1552139"/>
          </a:xfrm>
          <a:prstGeom prst="rect">
            <a:avLst/>
          </a:prstGeom>
        </p:spPr>
      </p:pic>
      <p:sp>
        <p:nvSpPr>
          <p:cNvPr id="4" name="Google Shape;364;p16">
            <a:extLst>
              <a:ext uri="{FF2B5EF4-FFF2-40B4-BE49-F238E27FC236}">
                <a16:creationId xmlns:a16="http://schemas.microsoft.com/office/drawing/2014/main" id="{1ECEA3F5-043E-7A22-EB0C-4F21F96695EA}"/>
              </a:ext>
            </a:extLst>
          </p:cNvPr>
          <p:cNvSpPr/>
          <p:nvPr/>
        </p:nvSpPr>
        <p:spPr>
          <a:xfrm>
            <a:off x="203443" y="963255"/>
            <a:ext cx="11786702" cy="69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457200" indent="-457200">
              <a:lnSpc>
                <a:spcPct val="92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Reaction rate constant (</a:t>
            </a:r>
            <a:r>
              <a:rPr lang="en-US" sz="2800" b="1" noProof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ks</a:t>
            </a:r>
            <a:r>
              <a:rPr lang="en-US" sz="28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Google Shape;366;p16">
            <a:extLst>
              <a:ext uri="{FF2B5EF4-FFF2-40B4-BE49-F238E27FC236}">
                <a16:creationId xmlns:a16="http://schemas.microsoft.com/office/drawing/2014/main" id="{99C813FD-4292-1C97-20D8-D1C6484A4C21}"/>
              </a:ext>
            </a:extLst>
          </p:cNvPr>
          <p:cNvSpPr txBox="1"/>
          <p:nvPr/>
        </p:nvSpPr>
        <p:spPr>
          <a:xfrm>
            <a:off x="6300237" y="995966"/>
            <a:ext cx="5653870" cy="69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457200" indent="-457200">
              <a:lnSpc>
                <a:spcPct val="92000"/>
              </a:lnSpc>
              <a:buSzPts val="2800"/>
              <a:buFont typeface="Arial"/>
              <a:buChar char="•"/>
            </a:pPr>
            <a:r>
              <a:rPr lang="en-US" sz="28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Molecular diffusivity (Dm):</a:t>
            </a:r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C04E63A-03AE-4319-8F0B-D69B00EC58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383" y="1609266"/>
            <a:ext cx="3611171" cy="102336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30BEEB3-0457-8752-9E69-4CD62BAA4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2152" y="1667276"/>
            <a:ext cx="3677132" cy="9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1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E6BA4-A99A-9CDA-A397-126F8168E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C1A02-89E6-3715-6094-436002B4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48" y="18864"/>
            <a:ext cx="12052340" cy="836422"/>
          </a:xfrm>
        </p:spPr>
        <p:txBody>
          <a:bodyPr/>
          <a:lstStyle/>
          <a:p>
            <a:r>
              <a:rPr lang="en-US" noProof="0" dirty="0"/>
              <a:t>Results – Reactive Flow Simulation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197F957-B51A-1C65-93E9-3D98CC2F05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467" b="5632"/>
          <a:stretch>
            <a:fillRect/>
          </a:stretch>
        </p:blipFill>
        <p:spPr>
          <a:xfrm>
            <a:off x="1235446" y="1030856"/>
            <a:ext cx="9722695" cy="58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22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Personaliza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Personaliza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Personaliza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Personaliza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Personaliza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Personaliza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Personaliza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7898</TotalTime>
  <Words>621</Words>
  <Application>Microsoft Macintosh PowerPoint</Application>
  <PresentationFormat>Personalizar</PresentationFormat>
  <Paragraphs>120</Paragraphs>
  <Slides>19</Slides>
  <Notes>15</Notes>
  <HiddenSlides>2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Calibri</vt:lpstr>
      <vt:lpstr>Montserrat</vt:lpstr>
      <vt:lpstr>Times New Roman</vt:lpstr>
      <vt:lpstr>Tema do Office</vt:lpstr>
      <vt:lpstr>Apresentação do PowerPoint</vt:lpstr>
      <vt:lpstr>Outline</vt:lpstr>
      <vt:lpstr>Carbonate Acidizing</vt:lpstr>
      <vt:lpstr>Carbonate Acidizing - Laboratory Experiments</vt:lpstr>
      <vt:lpstr>Carbonate Acidizing - Laboratory Experiments</vt:lpstr>
      <vt:lpstr>Objective</vt:lpstr>
      <vt:lpstr>Mathematical Model</vt:lpstr>
      <vt:lpstr>Mathematical Model</vt:lpstr>
      <vt:lpstr>Results – Reactive Flow Simulation</vt:lpstr>
      <vt:lpstr>Apresentação do PowerPoint</vt:lpstr>
      <vt:lpstr>Apresentação do PowerPoint</vt:lpstr>
      <vt:lpstr>Apresentação do PowerPoint</vt:lpstr>
      <vt:lpstr>Apresentação do PowerPoint</vt:lpstr>
      <vt:lpstr>Conclusions</vt:lpstr>
      <vt:lpstr>Research Outlook</vt:lpstr>
      <vt:lpstr>Apresentação do PowerPoint</vt:lpstr>
      <vt:lpstr>Acknowledgments and Support </vt:lpstr>
      <vt:lpstr>LCPETRO Facilities </vt:lpstr>
      <vt:lpstr>LCPETRO Equipment's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Lorena Cardoso</dc:creator>
  <cp:lastModifiedBy>Pedro Tupã Pandava Aum</cp:lastModifiedBy>
  <cp:revision>80</cp:revision>
  <cp:lastPrinted>1601-01-01T00:00:00Z</cp:lastPrinted>
  <dcterms:created xsi:type="dcterms:W3CDTF">1601-01-01T00:00:00Z</dcterms:created>
  <dcterms:modified xsi:type="dcterms:W3CDTF">2026-05-20T04:46:24Z</dcterms:modified>
</cp:coreProperties>
</file>