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6858000" cy="9144000"/>
  <p:embeddedFontLst>
    <p:embeddedFont>
      <p:font typeface="Lexend" panose="020B0604020202020204" charset="0"/>
      <p:regular r:id="rId18"/>
      <p:bold r:id="rId19"/>
    </p:embeddedFont>
    <p:embeddedFont>
      <p:font typeface="Proxima Nova" panose="020B0604020202020204" charset="0"/>
      <p:regular r:id="rId20"/>
      <p:bold r:id="rId21"/>
      <p:italic r:id="rId22"/>
      <p:boldItalic r:id="rId23"/>
    </p:embeddedFont>
    <p:embeddedFont>
      <p:font typeface="Proxima Nova Semibold" panose="020B0604020202020204" charset="0"/>
      <p:regular r:id="rId24"/>
      <p:bold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1930" y="97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g3e383e18194_1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" name="Google Shape;56;g3e383e18194_1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93b0ade4c2_0_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93b0ade4c2_0_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393b0ade4c2_0_4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393b0ade4c2_0_4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93b0ade4c2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93b0ade4c2_0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39153d475d4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39153d475d4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9153d475d4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9153d475d4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39153d475d4_0_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39153d475d4_0_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9153d475d4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39153d475d4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39153d475d4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39153d475d4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39153d475d4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39153d475d4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b11f3d83c7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3b11f3d83c7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393b0ade4c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393b0ade4c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3db0917105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3db0917105b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3e383e1819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3e383e1819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39153d475d4_0_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39153d475d4_0_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1">
  <p:cSld name="TITLE_AND_BODY_1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120875" y="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100"/>
              <a:buFont typeface="Proxima Nova"/>
              <a:buNone/>
              <a:defRPr sz="2100">
                <a:latin typeface="Proxima Nova"/>
                <a:ea typeface="Proxima Nova"/>
                <a:cs typeface="Proxima Nova"/>
                <a:sym typeface="Proxima Nov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  <p:cxnSp>
        <p:nvCxnSpPr>
          <p:cNvPr id="53" name="Google Shape;53;p13"/>
          <p:cNvCxnSpPr/>
          <p:nvPr/>
        </p:nvCxnSpPr>
        <p:spPr>
          <a:xfrm>
            <a:off x="-7350" y="531475"/>
            <a:ext cx="9144000" cy="2490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‹N›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link.aps.org/doi/10.1103/hm82-167x" TargetMode="External"/><Relationship Id="rId5" Type="http://schemas.openxmlformats.org/officeDocument/2006/relationships/hyperlink" Target="https://arxiv.org/abs/2604.02981" TargetMode="External"/><Relationship Id="rId4" Type="http://schemas.openxmlformats.org/officeDocument/2006/relationships/hyperlink" Target="https://arxiv.org/pdf/2604.103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14"/>
          <p:cNvPicPr preferRelativeResize="0"/>
          <p:nvPr/>
        </p:nvPicPr>
        <p:blipFill rotWithShape="1">
          <a:blip r:embed="rId3">
            <a:alphaModFix/>
          </a:blip>
          <a:srcRect l="63422"/>
          <a:stretch/>
        </p:blipFill>
        <p:spPr>
          <a:xfrm>
            <a:off x="3184315" y="771967"/>
            <a:ext cx="1851153" cy="2961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4"/>
          <p:cNvPicPr preferRelativeResize="0"/>
          <p:nvPr/>
        </p:nvPicPr>
        <p:blipFill rotWithShape="1">
          <a:blip r:embed="rId3">
            <a:alphaModFix/>
          </a:blip>
          <a:srcRect l="33704" r="37425"/>
          <a:stretch/>
        </p:blipFill>
        <p:spPr>
          <a:xfrm>
            <a:off x="1587228" y="714240"/>
            <a:ext cx="1461149" cy="2961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4" title="PXL_20250604_224533961.jpg"/>
          <p:cNvPicPr preferRelativeResize="0"/>
          <p:nvPr/>
        </p:nvPicPr>
        <p:blipFill rotWithShape="1">
          <a:blip r:embed="rId4">
            <a:alphaModFix/>
          </a:blip>
          <a:srcRect l="3245" t="11287" r="9533" b="21526"/>
          <a:stretch/>
        </p:blipFill>
        <p:spPr>
          <a:xfrm>
            <a:off x="4944125" y="0"/>
            <a:ext cx="4199873" cy="4313375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4"/>
          <p:cNvSpPr txBox="1"/>
          <p:nvPr/>
        </p:nvSpPr>
        <p:spPr>
          <a:xfrm>
            <a:off x="88625" y="0"/>
            <a:ext cx="5391000" cy="76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rPr>
              <a:t>Enhanced mixing in dynamic multiphase flow through 3D porous media</a:t>
            </a:r>
            <a:endParaRPr sz="2200" b="1">
              <a:solidFill>
                <a:schemeClr val="lt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62" name="Google Shape;62;p14"/>
          <p:cNvSpPr txBox="1"/>
          <p:nvPr/>
        </p:nvSpPr>
        <p:spPr>
          <a:xfrm>
            <a:off x="0" y="3601559"/>
            <a:ext cx="43563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Kevin Pierce</a:t>
            </a:r>
            <a:r>
              <a:rPr lang="en" sz="1800" b="1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1</a:t>
            </a:r>
            <a:r>
              <a:rPr lang="en" sz="18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, Marc Lamblin</a:t>
            </a:r>
            <a:r>
              <a:rPr lang="en" sz="1800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2</a:t>
            </a:r>
            <a:r>
              <a:rPr lang="en" sz="18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, Tanguy Le Borgne</a:t>
            </a:r>
            <a:r>
              <a:rPr lang="en" sz="1800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2</a:t>
            </a:r>
            <a:r>
              <a:rPr lang="en" sz="18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, Joris Heyman</a:t>
            </a:r>
            <a:r>
              <a:rPr lang="en" sz="1800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2</a:t>
            </a:r>
            <a:r>
              <a:rPr lang="en" sz="18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, Gaute Linga</a:t>
            </a:r>
            <a:r>
              <a:rPr lang="en" sz="1800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3</a:t>
            </a:r>
            <a:endParaRPr sz="1100">
              <a:solidFill>
                <a:schemeClr val="lt1"/>
              </a:solidFill>
              <a:highlight>
                <a:schemeClr val="dk1"/>
              </a:highlight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63" name="Google Shape;63;p14"/>
          <p:cNvPicPr preferRelativeResize="0"/>
          <p:nvPr/>
        </p:nvPicPr>
        <p:blipFill rotWithShape="1">
          <a:blip r:embed="rId3">
            <a:alphaModFix/>
          </a:blip>
          <a:srcRect l="920" r="67895" b="40166"/>
          <a:stretch/>
        </p:blipFill>
        <p:spPr>
          <a:xfrm>
            <a:off x="43295" y="757525"/>
            <a:ext cx="1578225" cy="1771700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14"/>
          <p:cNvSpPr txBox="1"/>
          <p:nvPr/>
        </p:nvSpPr>
        <p:spPr>
          <a:xfrm>
            <a:off x="0" y="4313375"/>
            <a:ext cx="4709700" cy="119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1</a:t>
            </a:r>
            <a:r>
              <a:rPr lang="en" sz="11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Porelab, Njord Centre, University of Oslo, Norway</a:t>
            </a:r>
            <a:endParaRPr sz="1100">
              <a:solidFill>
                <a:schemeClr val="lt1"/>
              </a:solidFill>
              <a:highlight>
                <a:schemeClr val="dk1"/>
              </a:highlight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2</a:t>
            </a:r>
            <a:r>
              <a:rPr lang="en" sz="11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Department of Geoscience, University of Rennes, France</a:t>
            </a:r>
            <a:endParaRPr sz="1100">
              <a:solidFill>
                <a:schemeClr val="lt1"/>
              </a:solidFill>
              <a:highlight>
                <a:schemeClr val="dk1"/>
              </a:highlight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 baseline="300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3</a:t>
            </a:r>
            <a:r>
              <a:rPr lang="en" sz="1100">
                <a:solidFill>
                  <a:schemeClr val="lt1"/>
                </a:solidFill>
                <a:highlight>
                  <a:schemeClr val="dk1"/>
                </a:highlight>
                <a:latin typeface="Proxima Nova"/>
                <a:ea typeface="Proxima Nova"/>
                <a:cs typeface="Proxima Nova"/>
                <a:sym typeface="Proxima Nova"/>
              </a:rPr>
              <a:t>Department of Physics, Norwegian University of Science and Technology, Norway</a:t>
            </a:r>
            <a:endParaRPr sz="1100">
              <a:solidFill>
                <a:schemeClr val="dk2"/>
              </a:solidFill>
            </a:endParaRPr>
          </a:p>
        </p:txBody>
      </p:sp>
      <p:sp>
        <p:nvSpPr>
          <p:cNvPr id="65" name="Google Shape;65;p14"/>
          <p:cNvSpPr/>
          <p:nvPr/>
        </p:nvSpPr>
        <p:spPr>
          <a:xfrm>
            <a:off x="1660300" y="6088900"/>
            <a:ext cx="3748500" cy="6528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6" name="Google Shape;66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87962" y="5872661"/>
            <a:ext cx="1385275" cy="569892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4" title="logo_IMAGEO_1.png"/>
          <p:cNvPicPr preferRelativeResize="0"/>
          <p:nvPr/>
        </p:nvPicPr>
        <p:blipFill rotWithShape="1">
          <a:blip r:embed="rId6">
            <a:alphaModFix/>
          </a:blip>
          <a:srcRect r="59313"/>
          <a:stretch/>
        </p:blipFill>
        <p:spPr>
          <a:xfrm>
            <a:off x="6607975" y="4406838"/>
            <a:ext cx="882726" cy="56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4" title="image4_dark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035475" y="4435362"/>
            <a:ext cx="1246723" cy="51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4" title="imageo_dark.png"/>
          <p:cNvPicPr preferRelativeResize="0"/>
          <p:nvPr/>
        </p:nvPicPr>
        <p:blipFill rotWithShape="1">
          <a:blip r:embed="rId8">
            <a:alphaModFix/>
          </a:blip>
          <a:srcRect l="39218" r="6"/>
          <a:stretch/>
        </p:blipFill>
        <p:spPr>
          <a:xfrm>
            <a:off x="7460028" y="4367150"/>
            <a:ext cx="1502175" cy="649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5"/>
          <p:cNvSpPr txBox="1"/>
          <p:nvPr/>
        </p:nvSpPr>
        <p:spPr>
          <a:xfrm>
            <a:off x="0" y="102138"/>
            <a:ext cx="9230100" cy="53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Mixing distributes reactants, contaminants, and nutrients in the environment</a:t>
            </a:r>
            <a:endParaRPr sz="2100">
              <a:solidFill>
                <a:schemeClr val="dk1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pic>
        <p:nvPicPr>
          <p:cNvPr id="75" name="Google Shape;7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5863" y="850200"/>
            <a:ext cx="4524974" cy="3457317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33619" y="850200"/>
            <a:ext cx="2224519" cy="3457325"/>
          </a:xfrm>
          <a:prstGeom prst="rect">
            <a:avLst/>
          </a:prstGeom>
          <a:noFill/>
          <a:ln>
            <a:noFill/>
          </a:ln>
        </p:spPr>
      </p:pic>
      <p:sp>
        <p:nvSpPr>
          <p:cNvPr id="77" name="Google Shape;77;p15"/>
          <p:cNvSpPr txBox="1"/>
          <p:nvPr/>
        </p:nvSpPr>
        <p:spPr>
          <a:xfrm>
            <a:off x="4613168" y="3980270"/>
            <a:ext cx="1033200" cy="48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1875" tIns="81875" rIns="81875" bIns="818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12" b="1">
                <a:solidFill>
                  <a:schemeClr val="lt1"/>
                </a:solidFill>
              </a:rPr>
              <a:t>E.S.A.</a:t>
            </a:r>
            <a:endParaRPr sz="1612" b="1">
              <a:solidFill>
                <a:schemeClr val="lt1"/>
              </a:solidFill>
            </a:endParaRPr>
          </a:p>
        </p:txBody>
      </p:sp>
      <p:sp>
        <p:nvSpPr>
          <p:cNvPr id="78" name="Google Shape;78;p15"/>
          <p:cNvSpPr txBox="1"/>
          <p:nvPr/>
        </p:nvSpPr>
        <p:spPr>
          <a:xfrm>
            <a:off x="7460234" y="3980270"/>
            <a:ext cx="1033200" cy="48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1875" tIns="81875" rIns="81875" bIns="818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12" b="1">
                <a:solidFill>
                  <a:srgbClr val="38761D"/>
                </a:solidFill>
              </a:rPr>
              <a:t>U.S.G.S.</a:t>
            </a:r>
            <a:endParaRPr sz="1612" b="1">
              <a:solidFill>
                <a:srgbClr val="38761D"/>
              </a:solidFill>
            </a:endParaRPr>
          </a:p>
        </p:txBody>
      </p:sp>
      <p:sp>
        <p:nvSpPr>
          <p:cNvPr id="79" name="Google Shape;79;p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sp>
        <p:nvSpPr>
          <p:cNvPr id="80" name="Google Shape;80;p15"/>
          <p:cNvSpPr txBox="1"/>
          <p:nvPr/>
        </p:nvSpPr>
        <p:spPr>
          <a:xfrm>
            <a:off x="224525" y="4624825"/>
            <a:ext cx="8718300" cy="53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rgbClr val="0000FF"/>
                </a:solidFill>
                <a:latin typeface="Lexend"/>
                <a:ea typeface="Lexend"/>
                <a:cs typeface="Lexend"/>
                <a:sym typeface="Lexend"/>
              </a:rPr>
              <a:t>Mixing in the ground remains poorly understood, especially in multiphase flows</a:t>
            </a:r>
            <a:endParaRPr sz="1600" b="1">
              <a:solidFill>
                <a:srgbClr val="0000FF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6"/>
          <p:cNvSpPr txBox="1"/>
          <p:nvPr/>
        </p:nvSpPr>
        <p:spPr>
          <a:xfrm>
            <a:off x="4891315" y="786188"/>
            <a:ext cx="46236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Flows stretch solutes into filaments</a:t>
            </a:r>
            <a:endParaRPr b="1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86" name="Google Shape;86;p16"/>
          <p:cNvPicPr preferRelativeResize="0"/>
          <p:nvPr/>
        </p:nvPicPr>
        <p:blipFill rotWithShape="1">
          <a:blip r:embed="rId3">
            <a:alphaModFix/>
          </a:blip>
          <a:srcRect t="32522" b="25724"/>
          <a:stretch/>
        </p:blipFill>
        <p:spPr>
          <a:xfrm>
            <a:off x="4891315" y="1866020"/>
            <a:ext cx="964007" cy="369188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6"/>
          <p:cNvPicPr preferRelativeResize="0"/>
          <p:nvPr/>
        </p:nvPicPr>
        <p:blipFill rotWithShape="1">
          <a:blip r:embed="rId4">
            <a:alphaModFix/>
          </a:blip>
          <a:srcRect t="16536" b="4910"/>
          <a:stretch/>
        </p:blipFill>
        <p:spPr>
          <a:xfrm rot="9580213">
            <a:off x="6297607" y="1699616"/>
            <a:ext cx="1102896" cy="72804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88" name="Google Shape;88;p16"/>
          <p:cNvCxnSpPr>
            <a:stCxn id="86" idx="3"/>
          </p:cNvCxnSpPr>
          <p:nvPr/>
        </p:nvCxnSpPr>
        <p:spPr>
          <a:xfrm>
            <a:off x="5855322" y="2050615"/>
            <a:ext cx="686700" cy="7800"/>
          </a:xfrm>
          <a:prstGeom prst="straightConnector1">
            <a:avLst/>
          </a:prstGeom>
          <a:noFill/>
          <a:ln w="24550" cap="flat" cmpd="sng">
            <a:solidFill>
              <a:srgbClr val="595959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89" name="Google Shape;89;p16"/>
          <p:cNvSpPr/>
          <p:nvPr/>
        </p:nvSpPr>
        <p:spPr>
          <a:xfrm>
            <a:off x="8066485" y="1254801"/>
            <a:ext cx="707529" cy="1617559"/>
          </a:xfrm>
          <a:custGeom>
            <a:avLst/>
            <a:gdLst/>
            <a:ahLst/>
            <a:cxnLst/>
            <a:rect l="l" t="t" r="r" b="b"/>
            <a:pathLst>
              <a:path w="43905" h="100376" extrusionOk="0">
                <a:moveTo>
                  <a:pt x="0" y="100376"/>
                </a:moveTo>
                <a:cubicBezTo>
                  <a:pt x="9463" y="97537"/>
                  <a:pt x="18880" y="94158"/>
                  <a:pt x="28678" y="92894"/>
                </a:cubicBezTo>
                <a:cubicBezTo>
                  <a:pt x="33046" y="92330"/>
                  <a:pt x="40284" y="92848"/>
                  <a:pt x="41148" y="88530"/>
                </a:cubicBezTo>
                <a:cubicBezTo>
                  <a:pt x="42869" y="79930"/>
                  <a:pt x="33962" y="69853"/>
                  <a:pt x="25561" y="67333"/>
                </a:cubicBezTo>
                <a:cubicBezTo>
                  <a:pt x="21264" y="66044"/>
                  <a:pt x="13556" y="68568"/>
                  <a:pt x="12469" y="64216"/>
                </a:cubicBezTo>
                <a:cubicBezTo>
                  <a:pt x="10904" y="57953"/>
                  <a:pt x="16860" y="49779"/>
                  <a:pt x="23067" y="48006"/>
                </a:cubicBezTo>
                <a:cubicBezTo>
                  <a:pt x="29949" y="46040"/>
                  <a:pt x="39737" y="45300"/>
                  <a:pt x="42394" y="38654"/>
                </a:cubicBezTo>
                <a:cubicBezTo>
                  <a:pt x="43785" y="35175"/>
                  <a:pt x="44409" y="30911"/>
                  <a:pt x="43018" y="27432"/>
                </a:cubicBezTo>
                <a:cubicBezTo>
                  <a:pt x="41184" y="22845"/>
                  <a:pt x="34094" y="23020"/>
                  <a:pt x="29302" y="21821"/>
                </a:cubicBezTo>
                <a:cubicBezTo>
                  <a:pt x="25735" y="20929"/>
                  <a:pt x="23236" y="17399"/>
                  <a:pt x="21197" y="14339"/>
                </a:cubicBezTo>
                <a:cubicBezTo>
                  <a:pt x="16273" y="6952"/>
                  <a:pt x="35028" y="2152"/>
                  <a:pt x="43641" y="0"/>
                </a:cubicBezTo>
              </a:path>
            </a:pathLst>
          </a:custGeom>
          <a:noFill/>
          <a:ln w="18425" cap="flat" cmpd="sng">
            <a:solidFill>
              <a:srgbClr val="98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cxnSp>
        <p:nvCxnSpPr>
          <p:cNvPr id="90" name="Google Shape;90;p16"/>
          <p:cNvCxnSpPr/>
          <p:nvPr/>
        </p:nvCxnSpPr>
        <p:spPr>
          <a:xfrm>
            <a:off x="7280567" y="2059784"/>
            <a:ext cx="686700" cy="7800"/>
          </a:xfrm>
          <a:prstGeom prst="straightConnector1">
            <a:avLst/>
          </a:prstGeom>
          <a:noFill/>
          <a:ln w="24550" cap="flat" cmpd="sng">
            <a:solidFill>
              <a:srgbClr val="595959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91" name="Google Shape;91;p16"/>
          <p:cNvSpPr txBox="1"/>
          <p:nvPr/>
        </p:nvSpPr>
        <p:spPr>
          <a:xfrm>
            <a:off x="4882440" y="3256325"/>
            <a:ext cx="4896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Stretching increases gradients and fuels diffusion</a:t>
            </a:r>
            <a:endParaRPr b="1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92" name="Google Shape;92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88953" y="3882025"/>
            <a:ext cx="1914525" cy="276225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6"/>
          <p:cNvSpPr txBox="1"/>
          <p:nvPr/>
        </p:nvSpPr>
        <p:spPr>
          <a:xfrm>
            <a:off x="0" y="102138"/>
            <a:ext cx="9230100" cy="53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solidFill>
                  <a:schemeClr val="dk1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Mixing, stirring, and reactions closely relate to fluid stretching</a:t>
            </a:r>
            <a:endParaRPr sz="2100">
              <a:solidFill>
                <a:schemeClr val="dk1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94" name="Google Shape;94;p16"/>
          <p:cNvSpPr txBox="1"/>
          <p:nvPr/>
        </p:nvSpPr>
        <p:spPr>
          <a:xfrm>
            <a:off x="217200" y="4488625"/>
            <a:ext cx="8926800" cy="56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Stretching and mixing – nearly interchangeable; reactions occur across mixing fronts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95" name="Google Shape;95;p1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pic>
        <p:nvPicPr>
          <p:cNvPr id="96" name="Google Shape;96;p16"/>
          <p:cNvPicPr preferRelativeResize="0"/>
          <p:nvPr/>
        </p:nvPicPr>
        <p:blipFill rotWithShape="1">
          <a:blip r:embed="rId6">
            <a:alphaModFix/>
          </a:blip>
          <a:srcRect t="38463" b="8905"/>
          <a:stretch/>
        </p:blipFill>
        <p:spPr>
          <a:xfrm>
            <a:off x="349625" y="786200"/>
            <a:ext cx="4015550" cy="1440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6"/>
          <p:cNvPicPr preferRelativeResize="0"/>
          <p:nvPr/>
        </p:nvPicPr>
        <p:blipFill rotWithShape="1">
          <a:blip r:embed="rId7">
            <a:alphaModFix/>
          </a:blip>
          <a:srcRect t="51437" r="5900"/>
          <a:stretch/>
        </p:blipFill>
        <p:spPr>
          <a:xfrm rot="10800000">
            <a:off x="347149" y="2374001"/>
            <a:ext cx="4020501" cy="1720099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6"/>
          <p:cNvSpPr txBox="1"/>
          <p:nvPr/>
        </p:nvSpPr>
        <p:spPr>
          <a:xfrm>
            <a:off x="347138" y="4055413"/>
            <a:ext cx="36252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accent5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[Pierce et al, 2026]</a:t>
            </a:r>
            <a:endParaRPr sz="1000">
              <a:solidFill>
                <a:schemeClr val="accent5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7"/>
          <p:cNvSpPr txBox="1"/>
          <p:nvPr/>
        </p:nvSpPr>
        <p:spPr>
          <a:xfrm>
            <a:off x="41500" y="635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How does mixing progress in porous media flows? Earlier work: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04" name="Google Shape;104;p17"/>
          <p:cNvSpPr txBox="1"/>
          <p:nvPr/>
        </p:nvSpPr>
        <p:spPr>
          <a:xfrm>
            <a:off x="192325" y="4519825"/>
            <a:ext cx="8955900" cy="53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Proxima Nova Semibold"/>
                <a:ea typeface="Proxima Nova Semibold"/>
                <a:cs typeface="Proxima Nova Semibold"/>
                <a:sym typeface="Proxima Nova Semibold"/>
              </a:rPr>
              <a:t>Single phase flows exhibit </a:t>
            </a:r>
            <a:r>
              <a:rPr lang="en" sz="1800" i="1">
                <a:latin typeface="Proxima Nova Semibold"/>
                <a:ea typeface="Proxima Nova Semibold"/>
                <a:cs typeface="Proxima Nova Semibold"/>
                <a:sym typeface="Proxima Nova Semibold"/>
              </a:rPr>
              <a:t>chaotic mixing</a:t>
            </a:r>
            <a:r>
              <a:rPr lang="en" sz="1800">
                <a:latin typeface="Proxima Nova Semibold"/>
                <a:ea typeface="Proxima Nova Semibold"/>
                <a:cs typeface="Proxima Nova Semibold"/>
                <a:sym typeface="Proxima Nova Semibold"/>
              </a:rPr>
              <a:t> characterized by a </a:t>
            </a:r>
            <a:r>
              <a:rPr lang="en" sz="1800" b="1">
                <a:solidFill>
                  <a:srgbClr val="A053BC"/>
                </a:solidFill>
                <a:latin typeface="Proxima Nova"/>
                <a:ea typeface="Proxima Nova"/>
                <a:cs typeface="Proxima Nova"/>
                <a:sym typeface="Proxima Nova"/>
              </a:rPr>
              <a:t>Lyapunov exponent</a:t>
            </a:r>
            <a:endParaRPr sz="1800" b="1">
              <a:solidFill>
                <a:srgbClr val="A053BC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05" name="Google Shape;10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78600" y="1352475"/>
            <a:ext cx="2493850" cy="694025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1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sp>
        <p:nvSpPr>
          <p:cNvPr id="107" name="Google Shape;107;p17"/>
          <p:cNvSpPr txBox="1"/>
          <p:nvPr/>
        </p:nvSpPr>
        <p:spPr>
          <a:xfrm>
            <a:off x="5409525" y="711775"/>
            <a:ext cx="2787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Plume elongation: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08" name="Google Shape;108;p17"/>
          <p:cNvSpPr txBox="1"/>
          <p:nvPr/>
        </p:nvSpPr>
        <p:spPr>
          <a:xfrm>
            <a:off x="5446700" y="2465563"/>
            <a:ext cx="2787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Concentration statistics:</a:t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109" name="Google Shape;109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65005" y="3420525"/>
            <a:ext cx="3127434" cy="3936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0" name="Google Shape;110;p17"/>
          <p:cNvCxnSpPr/>
          <p:nvPr/>
        </p:nvCxnSpPr>
        <p:spPr>
          <a:xfrm flipH="1">
            <a:off x="7526300" y="3921125"/>
            <a:ext cx="396900" cy="6498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1" name="Google Shape;111;p17"/>
          <p:cNvSpPr txBox="1"/>
          <p:nvPr/>
        </p:nvSpPr>
        <p:spPr>
          <a:xfrm>
            <a:off x="549275" y="1019175"/>
            <a:ext cx="2079600" cy="33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2"/>
              </a:solidFill>
            </a:endParaRPr>
          </a:p>
        </p:txBody>
      </p:sp>
      <p:sp>
        <p:nvSpPr>
          <p:cNvPr id="112" name="Google Shape;112;p17"/>
          <p:cNvSpPr txBox="1"/>
          <p:nvPr/>
        </p:nvSpPr>
        <p:spPr>
          <a:xfrm>
            <a:off x="120863" y="3779538"/>
            <a:ext cx="3625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accent5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[Heyman et al, 2020 – PNAS, see also Turuban et al 2018 –  PRL, Souzy et al 2018 – JFM, Lester et al 2018 – JFM]</a:t>
            </a:r>
            <a:endParaRPr sz="1000">
              <a:solidFill>
                <a:schemeClr val="accent5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pic>
        <p:nvPicPr>
          <p:cNvPr id="113" name="Google Shape;113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92313" y="868350"/>
            <a:ext cx="1682002" cy="28424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1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34425" y="868350"/>
            <a:ext cx="2911050" cy="291119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8"/>
          <p:cNvSpPr txBox="1"/>
          <p:nvPr/>
        </p:nvSpPr>
        <p:spPr>
          <a:xfrm>
            <a:off x="120875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What about mixing in dynamic multiphase flows?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20" name="Google Shape;120;p18"/>
          <p:cNvSpPr txBox="1"/>
          <p:nvPr/>
        </p:nvSpPr>
        <p:spPr>
          <a:xfrm>
            <a:off x="297700" y="572700"/>
            <a:ext cx="4807800" cy="117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Font typeface="Proxima Nova Semibold"/>
              <a:buChar char="●"/>
            </a:pPr>
            <a:r>
              <a:rPr lang="en" sz="1700">
                <a:solidFill>
                  <a:schemeClr val="dk2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The </a:t>
            </a:r>
            <a:r>
              <a:rPr lang="en" sz="1700" b="1" i="1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vadose zone</a:t>
            </a:r>
            <a:r>
              <a:rPr lang="en" sz="1700">
                <a:solidFill>
                  <a:schemeClr val="dk2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 is constantly subject to drainage and imbibition flows</a:t>
            </a:r>
            <a:endParaRPr sz="1700">
              <a:solidFill>
                <a:schemeClr val="dk2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solidFill>
                <a:schemeClr val="dk2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Font typeface="Proxima Nova Semibold"/>
              <a:buChar char="●"/>
            </a:pPr>
            <a:r>
              <a:rPr lang="en" sz="1700">
                <a:solidFill>
                  <a:schemeClr val="dk2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The </a:t>
            </a:r>
            <a:r>
              <a:rPr lang="en" sz="1700" b="1" i="1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Capillary number</a:t>
            </a:r>
            <a:r>
              <a:rPr lang="en" sz="1700">
                <a:solidFill>
                  <a:schemeClr val="dk2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 characterizes intermittency in these flows</a:t>
            </a:r>
            <a:endParaRPr sz="1700" b="1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21" name="Google Shape;12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5550" y="2430371"/>
            <a:ext cx="4512325" cy="199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76371" y="3120300"/>
            <a:ext cx="1599600" cy="90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8" title="output.gif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74225" y="-3766750"/>
            <a:ext cx="3710576" cy="2222578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18"/>
          <p:cNvSpPr txBox="1"/>
          <p:nvPr/>
        </p:nvSpPr>
        <p:spPr>
          <a:xfrm>
            <a:off x="5105500" y="-1216575"/>
            <a:ext cx="2025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accent5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[Bultreys et al., 2024 – PNAS]</a:t>
            </a:r>
            <a:endParaRPr sz="1000">
              <a:solidFill>
                <a:schemeClr val="accent5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25" name="Google Shape;125;p18"/>
          <p:cNvSpPr txBox="1"/>
          <p:nvPr/>
        </p:nvSpPr>
        <p:spPr>
          <a:xfrm>
            <a:off x="297700" y="4570800"/>
            <a:ext cx="8955900" cy="53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Proxima Nova Semibold"/>
                <a:ea typeface="Proxima Nova Semibold"/>
                <a:cs typeface="Proxima Nova Semibold"/>
                <a:sym typeface="Proxima Nova Semibold"/>
              </a:rPr>
              <a:t>How is mixing modified by multiphase flow intermittency? </a:t>
            </a:r>
            <a:endParaRPr sz="18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26" name="Google Shape;126;p1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sp>
        <p:nvSpPr>
          <p:cNvPr id="127" name="Google Shape;127;p18"/>
          <p:cNvSpPr txBox="1"/>
          <p:nvPr/>
        </p:nvSpPr>
        <p:spPr>
          <a:xfrm>
            <a:off x="5783970" y="4130250"/>
            <a:ext cx="25812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Low Ca = More intermittency</a:t>
            </a:r>
            <a:endParaRPr b="1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28" name="Google Shape;128;p18" title="teabag.gif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109325" y="855150"/>
            <a:ext cx="3733701" cy="20985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565875" y="49817"/>
            <a:ext cx="578114" cy="752975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8"/>
          <p:cNvSpPr txBox="1"/>
          <p:nvPr/>
        </p:nvSpPr>
        <p:spPr>
          <a:xfrm>
            <a:off x="5105502" y="534975"/>
            <a:ext cx="3733800" cy="2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980000"/>
                </a:solidFill>
              </a:rPr>
              <a:t>Marcel Moura - high impact experimental data</a:t>
            </a:r>
            <a:endParaRPr sz="1200">
              <a:solidFill>
                <a:srgbClr val="98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9"/>
          <p:cNvSpPr txBox="1"/>
          <p:nvPr/>
        </p:nvSpPr>
        <p:spPr>
          <a:xfrm>
            <a:off x="120875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In 2D, dynamic multiphase flows are known to enhance mixing rates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36" name="Google Shape;136;p19"/>
          <p:cNvSpPr txBox="1"/>
          <p:nvPr/>
        </p:nvSpPr>
        <p:spPr>
          <a:xfrm>
            <a:off x="222400" y="43196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Transverse motions reorient filaments and enhance stretching &amp; folding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37" name="Google Shape;137;p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cxnSp>
        <p:nvCxnSpPr>
          <p:cNvPr id="139" name="Google Shape;139;p19"/>
          <p:cNvCxnSpPr/>
          <p:nvPr/>
        </p:nvCxnSpPr>
        <p:spPr>
          <a:xfrm flipH="1">
            <a:off x="8309635" y="2034293"/>
            <a:ext cx="17100" cy="123450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40" name="Google Shape;140;p19"/>
          <p:cNvCxnSpPr/>
          <p:nvPr/>
        </p:nvCxnSpPr>
        <p:spPr>
          <a:xfrm rot="10800000">
            <a:off x="7965560" y="3003043"/>
            <a:ext cx="0" cy="88290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41" name="Google Shape;141;p19"/>
          <p:cNvCxnSpPr/>
          <p:nvPr/>
        </p:nvCxnSpPr>
        <p:spPr>
          <a:xfrm flipH="1">
            <a:off x="6971235" y="1612342"/>
            <a:ext cx="6600" cy="155340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42" name="Google Shape;142;p19"/>
          <p:cNvCxnSpPr/>
          <p:nvPr/>
        </p:nvCxnSpPr>
        <p:spPr>
          <a:xfrm rot="10800000" flipH="1">
            <a:off x="7442635" y="2098293"/>
            <a:ext cx="6600" cy="128190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pic>
        <p:nvPicPr>
          <p:cNvPr id="143" name="Google Shape;143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79460" y="976880"/>
            <a:ext cx="896250" cy="506896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19"/>
          <p:cNvSpPr txBox="1"/>
          <p:nvPr/>
        </p:nvSpPr>
        <p:spPr>
          <a:xfrm>
            <a:off x="1035838" y="4083088"/>
            <a:ext cx="36252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9900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[See Linga, Pierce et al 2026 – Arxiv]</a:t>
            </a:r>
            <a:endParaRPr sz="1000">
              <a:solidFill>
                <a:srgbClr val="9900FF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pic>
        <p:nvPicPr>
          <p:cNvPr id="2" name="MovieS2_multiphase">
            <a:hlinkClick r:id="" action="ppaction://media"/>
            <a:extLst>
              <a:ext uri="{FF2B5EF4-FFF2-40B4-BE49-F238E27FC236}">
                <a16:creationId xmlns:a16="http://schemas.microsoft.com/office/drawing/2014/main" id="{DE989905-9D60-0D20-1826-8776DA00D8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8440" y="721712"/>
            <a:ext cx="5205044" cy="3263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0"/>
          <p:cNvSpPr txBox="1"/>
          <p:nvPr/>
        </p:nvSpPr>
        <p:spPr>
          <a:xfrm>
            <a:off x="120875" y="0"/>
            <a:ext cx="90231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rPr lang="en" sz="2143">
                <a:latin typeface="Proxima Nova Semibold"/>
                <a:ea typeface="Proxima Nova Semibold"/>
                <a:cs typeface="Proxima Nova Semibold"/>
                <a:sym typeface="Proxima Nova Semibold"/>
              </a:rPr>
              <a:t>In 3D, resolution of mixing in multiphase flow is a substantial challenge</a:t>
            </a:r>
            <a:endParaRPr sz="2143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50" name="Google Shape;150;p20"/>
          <p:cNvSpPr txBox="1"/>
          <p:nvPr/>
        </p:nvSpPr>
        <p:spPr>
          <a:xfrm>
            <a:off x="253950" y="4443775"/>
            <a:ext cx="8955900" cy="53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1C4587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Beadpacks + multiple Refractive index matching + laser-induced fluorescence + 3D imaging</a:t>
            </a:r>
            <a:endParaRPr sz="1600">
              <a:solidFill>
                <a:srgbClr val="1C4587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pic>
        <p:nvPicPr>
          <p:cNvPr id="151" name="Google Shape;151;p20"/>
          <p:cNvPicPr preferRelativeResize="0"/>
          <p:nvPr/>
        </p:nvPicPr>
        <p:blipFill rotWithShape="1">
          <a:blip r:embed="rId3">
            <a:alphaModFix/>
          </a:blip>
          <a:srcRect l="14361" r="23739"/>
          <a:stretch/>
        </p:blipFill>
        <p:spPr>
          <a:xfrm>
            <a:off x="3319471" y="675863"/>
            <a:ext cx="2933491" cy="3664750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20"/>
          <p:cNvSpPr/>
          <p:nvPr/>
        </p:nvSpPr>
        <p:spPr>
          <a:xfrm>
            <a:off x="6482675" y="649025"/>
            <a:ext cx="2440800" cy="3664800"/>
          </a:xfrm>
          <a:prstGeom prst="rect">
            <a:avLst/>
          </a:prstGeom>
          <a:solidFill>
            <a:schemeClr val="lt2"/>
          </a:solidFill>
          <a:ln w="381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20"/>
          <p:cNvSpPr/>
          <p:nvPr/>
        </p:nvSpPr>
        <p:spPr>
          <a:xfrm>
            <a:off x="6511200" y="676525"/>
            <a:ext cx="2389200" cy="1150800"/>
          </a:xfrm>
          <a:prstGeom prst="rect">
            <a:avLst/>
          </a:prstGeom>
          <a:solidFill>
            <a:srgbClr val="FF9900"/>
          </a:solidFill>
          <a:ln w="9525" cap="flat" cmpd="sng">
            <a:solidFill>
              <a:srgbClr val="FF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20"/>
          <p:cNvSpPr/>
          <p:nvPr/>
        </p:nvSpPr>
        <p:spPr>
          <a:xfrm>
            <a:off x="6508475" y="1827339"/>
            <a:ext cx="2389200" cy="2479200"/>
          </a:xfrm>
          <a:prstGeom prst="rect">
            <a:avLst/>
          </a:prstGeom>
          <a:solidFill>
            <a:srgbClr val="D9EAD3"/>
          </a:solidFill>
          <a:ln w="9525" cap="flat" cmpd="sng">
            <a:solidFill>
              <a:srgbClr val="D9EAD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55" name="Google Shape;155;p20"/>
          <p:cNvCxnSpPr/>
          <p:nvPr/>
        </p:nvCxnSpPr>
        <p:spPr>
          <a:xfrm>
            <a:off x="8319300" y="1265800"/>
            <a:ext cx="0" cy="1269900"/>
          </a:xfrm>
          <a:prstGeom prst="straightConnector1">
            <a:avLst/>
          </a:prstGeom>
          <a:noFill/>
          <a:ln w="76200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56" name="Google Shape;156;p20"/>
          <p:cNvSpPr txBox="1"/>
          <p:nvPr/>
        </p:nvSpPr>
        <p:spPr>
          <a:xfrm>
            <a:off x="8319300" y="1392275"/>
            <a:ext cx="779100" cy="2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Flow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57" name="Google Shape;157;p20"/>
          <p:cNvSpPr txBox="1"/>
          <p:nvPr/>
        </p:nvSpPr>
        <p:spPr>
          <a:xfrm>
            <a:off x="6878325" y="944875"/>
            <a:ext cx="7791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OIL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58" name="Google Shape;158;p20"/>
          <p:cNvSpPr txBox="1"/>
          <p:nvPr/>
        </p:nvSpPr>
        <p:spPr>
          <a:xfrm>
            <a:off x="6878325" y="3537375"/>
            <a:ext cx="14961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GLYCEROL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59" name="Google Shape;159;p20"/>
          <p:cNvSpPr/>
          <p:nvPr/>
        </p:nvSpPr>
        <p:spPr>
          <a:xfrm>
            <a:off x="7512575" y="1986275"/>
            <a:ext cx="381000" cy="381000"/>
          </a:xfrm>
          <a:prstGeom prst="ellipse">
            <a:avLst/>
          </a:prstGeom>
          <a:solidFill>
            <a:srgbClr val="00FF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20"/>
          <p:cNvSpPr txBox="1"/>
          <p:nvPr/>
        </p:nvSpPr>
        <p:spPr>
          <a:xfrm>
            <a:off x="6845525" y="1963000"/>
            <a:ext cx="666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DYE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61" name="Google Shape;161;p2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pic>
        <p:nvPicPr>
          <p:cNvPr id="162" name="Google Shape;162;p20"/>
          <p:cNvPicPr preferRelativeResize="0"/>
          <p:nvPr/>
        </p:nvPicPr>
        <p:blipFill rotWithShape="1">
          <a:blip r:embed="rId4">
            <a:alphaModFix/>
          </a:blip>
          <a:srcRect l="17412" t="12111" r="22318"/>
          <a:stretch/>
        </p:blipFill>
        <p:spPr>
          <a:xfrm>
            <a:off x="253950" y="651500"/>
            <a:ext cx="2835801" cy="3713472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0"/>
          <p:cNvSpPr txBox="1"/>
          <p:nvPr/>
        </p:nvSpPr>
        <p:spPr>
          <a:xfrm>
            <a:off x="1747349" y="4718125"/>
            <a:ext cx="6314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9900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[For methods, see Brodin, Pierce et al 2024 (two phase) – PRF; Heyman et al 2020 – PNAS (mixing)]</a:t>
            </a:r>
            <a:endParaRPr sz="1000">
              <a:solidFill>
                <a:srgbClr val="9900FF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21" title="concat.gif"/>
          <p:cNvPicPr preferRelativeResize="0"/>
          <p:nvPr/>
        </p:nvPicPr>
        <p:blipFill rotWithShape="1">
          <a:blip r:embed="rId3">
            <a:alphaModFix/>
          </a:blip>
          <a:srcRect l="15673" t="18017" r="19803" b="9859"/>
          <a:stretch/>
        </p:blipFill>
        <p:spPr>
          <a:xfrm>
            <a:off x="0" y="672602"/>
            <a:ext cx="5143649" cy="4312149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1"/>
          <p:cNvSpPr txBox="1"/>
          <p:nvPr/>
        </p:nvSpPr>
        <p:spPr>
          <a:xfrm>
            <a:off x="120875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Experimental Results: Concentration dynamics in single phase flow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pic>
        <p:nvPicPr>
          <p:cNvPr id="170" name="Google Shape;170;p21"/>
          <p:cNvPicPr preferRelativeResize="0"/>
          <p:nvPr/>
        </p:nvPicPr>
        <p:blipFill rotWithShape="1">
          <a:blip r:embed="rId4">
            <a:alphaModFix/>
          </a:blip>
          <a:srcRect l="10717" r="17840"/>
          <a:stretch/>
        </p:blipFill>
        <p:spPr>
          <a:xfrm>
            <a:off x="5721950" y="572700"/>
            <a:ext cx="2738426" cy="4425849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1"/>
          <p:cNvSpPr txBox="1"/>
          <p:nvPr/>
        </p:nvSpPr>
        <p:spPr>
          <a:xfrm>
            <a:off x="1292450" y="490425"/>
            <a:ext cx="3628500" cy="36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Pe ~ 1e4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72" name="Google Shape;172;p2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2"/>
          <p:cNvSpPr txBox="1"/>
          <p:nvPr/>
        </p:nvSpPr>
        <p:spPr>
          <a:xfrm>
            <a:off x="120875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100">
                <a:solidFill>
                  <a:schemeClr val="dk1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Experimental Results: Concentration dynamics in multi phase flow</a:t>
            </a:r>
            <a:endParaRPr sz="2100">
              <a:solidFill>
                <a:schemeClr val="dk1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pic>
        <p:nvPicPr>
          <p:cNvPr id="178" name="Google Shape;178;p22" title="concat.gif"/>
          <p:cNvPicPr preferRelativeResize="0"/>
          <p:nvPr/>
        </p:nvPicPr>
        <p:blipFill rotWithShape="1">
          <a:blip r:embed="rId3">
            <a:alphaModFix/>
          </a:blip>
          <a:srcRect l="24963" t="19807" r="22483" b="24383"/>
          <a:stretch/>
        </p:blipFill>
        <p:spPr>
          <a:xfrm>
            <a:off x="120875" y="572700"/>
            <a:ext cx="4888499" cy="457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22"/>
          <p:cNvPicPr preferRelativeResize="0"/>
          <p:nvPr/>
        </p:nvPicPr>
        <p:blipFill rotWithShape="1">
          <a:blip r:embed="rId4">
            <a:alphaModFix/>
          </a:blip>
          <a:srcRect l="11845" r="17608"/>
          <a:stretch/>
        </p:blipFill>
        <p:spPr>
          <a:xfrm>
            <a:off x="5721950" y="544425"/>
            <a:ext cx="2738426" cy="4482376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Google Shape;18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5050" y="759400"/>
            <a:ext cx="5883851" cy="4172176"/>
          </a:xfrm>
          <a:prstGeom prst="rect">
            <a:avLst/>
          </a:prstGeom>
          <a:noFill/>
          <a:ln>
            <a:noFill/>
          </a:ln>
        </p:spPr>
      </p:pic>
      <p:sp>
        <p:nvSpPr>
          <p:cNvPr id="186" name="Google Shape;186;p23"/>
          <p:cNvSpPr txBox="1"/>
          <p:nvPr/>
        </p:nvSpPr>
        <p:spPr>
          <a:xfrm>
            <a:off x="6108900" y="1314150"/>
            <a:ext cx="2827800" cy="251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Single phase flows, Lyapunov consistent with earlier studies</a:t>
            </a:r>
            <a:endParaRPr sz="1800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Two flow rates, one 15x higher.</a:t>
            </a:r>
            <a:endParaRPr sz="1800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Lyapunov is flow-rate independent.</a:t>
            </a:r>
            <a:endParaRPr sz="1800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187" name="Google Shape;187;p23"/>
          <p:cNvSpPr txBox="1"/>
          <p:nvPr/>
        </p:nvSpPr>
        <p:spPr>
          <a:xfrm>
            <a:off x="120875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Chaotic mixing is insensitive to flow rate in single phase flows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188" name="Google Shape;188;p2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4"/>
          <p:cNvSpPr txBox="1"/>
          <p:nvPr/>
        </p:nvSpPr>
        <p:spPr>
          <a:xfrm>
            <a:off x="120875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Multiphase flows significantly enhance chaotic mixing in 3D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pic>
        <p:nvPicPr>
          <p:cNvPr id="194" name="Google Shape;194;p24"/>
          <p:cNvPicPr preferRelativeResize="0"/>
          <p:nvPr/>
        </p:nvPicPr>
        <p:blipFill rotWithShape="1">
          <a:blip r:embed="rId3">
            <a:alphaModFix/>
          </a:blip>
          <a:srcRect l="2038"/>
          <a:stretch/>
        </p:blipFill>
        <p:spPr>
          <a:xfrm>
            <a:off x="284950" y="761973"/>
            <a:ext cx="5883851" cy="4258889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4"/>
          <p:cNvSpPr txBox="1"/>
          <p:nvPr/>
        </p:nvSpPr>
        <p:spPr>
          <a:xfrm>
            <a:off x="6108900" y="1314150"/>
            <a:ext cx="2827800" cy="251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Multiphase flow – Lyapunov depends sharply on Capillary number</a:t>
            </a:r>
            <a:endParaRPr sz="1800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196" name="Google Shape;196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25888" y="2916050"/>
            <a:ext cx="2393825" cy="1918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4"/>
          <p:cNvPicPr preferRelativeResize="0"/>
          <p:nvPr/>
        </p:nvPicPr>
        <p:blipFill rotWithShape="1">
          <a:blip r:embed="rId5">
            <a:alphaModFix/>
          </a:blip>
          <a:srcRect b="30372"/>
          <a:stretch/>
        </p:blipFill>
        <p:spPr>
          <a:xfrm>
            <a:off x="4874000" y="2571747"/>
            <a:ext cx="918325" cy="344300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24"/>
          <p:cNvSpPr/>
          <p:nvPr/>
        </p:nvSpPr>
        <p:spPr>
          <a:xfrm>
            <a:off x="4299375" y="1941125"/>
            <a:ext cx="1590600" cy="5727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24"/>
          <p:cNvSpPr txBox="1"/>
          <p:nvPr/>
        </p:nvSpPr>
        <p:spPr>
          <a:xfrm>
            <a:off x="1514775" y="2916050"/>
            <a:ext cx="1177500" cy="43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Low Ca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200" name="Google Shape;200;p24"/>
          <p:cNvSpPr/>
          <p:nvPr/>
        </p:nvSpPr>
        <p:spPr>
          <a:xfrm>
            <a:off x="3585875" y="1504700"/>
            <a:ext cx="2050500" cy="5727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24"/>
          <p:cNvSpPr txBox="1"/>
          <p:nvPr/>
        </p:nvSpPr>
        <p:spPr>
          <a:xfrm>
            <a:off x="3585875" y="1571288"/>
            <a:ext cx="1177500" cy="43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High Ca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202" name="Google Shape;202;p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Google Shape;207;p25" title="stack-1.gif"/>
          <p:cNvPicPr preferRelativeResize="0"/>
          <p:nvPr/>
        </p:nvPicPr>
        <p:blipFill rotWithShape="1">
          <a:blip r:embed="rId3">
            <a:alphaModFix/>
          </a:blip>
          <a:srcRect b="11676"/>
          <a:stretch/>
        </p:blipFill>
        <p:spPr>
          <a:xfrm>
            <a:off x="152400" y="725100"/>
            <a:ext cx="8532001" cy="3767874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5"/>
          <p:cNvSpPr txBox="1"/>
          <p:nvPr/>
        </p:nvSpPr>
        <p:spPr>
          <a:xfrm>
            <a:off x="192875" y="4525072"/>
            <a:ext cx="8448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1C4587"/>
                </a:solidFill>
              </a:rPr>
              <a:t>Multiphase flow tends to reorient the plume away from the mean flow</a:t>
            </a:r>
            <a:endParaRPr sz="1800" b="1">
              <a:solidFill>
                <a:srgbClr val="1C4587"/>
              </a:solidFill>
            </a:endParaRPr>
          </a:p>
        </p:txBody>
      </p:sp>
      <p:sp>
        <p:nvSpPr>
          <p:cNvPr id="209" name="Google Shape;209;p25"/>
          <p:cNvSpPr txBox="1"/>
          <p:nvPr/>
        </p:nvSpPr>
        <p:spPr>
          <a:xfrm>
            <a:off x="120875" y="6627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Qualitative view on Ca Dependence (Ca=5e-4 vs Ca=1e-4)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210" name="Google Shape;210;p2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  <p:sp>
        <p:nvSpPr>
          <p:cNvPr id="211" name="Google Shape;211;p25"/>
          <p:cNvSpPr txBox="1"/>
          <p:nvPr/>
        </p:nvSpPr>
        <p:spPr>
          <a:xfrm>
            <a:off x="612975" y="362623"/>
            <a:ext cx="65199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A053BC"/>
                </a:solidFill>
              </a:rPr>
              <a:t>Left, higher Ca (less intermittent); Right; lower Ca (more intermittent)</a:t>
            </a:r>
            <a:endParaRPr b="1">
              <a:solidFill>
                <a:srgbClr val="A053BC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6"/>
          <p:cNvSpPr txBox="1"/>
          <p:nvPr/>
        </p:nvSpPr>
        <p:spPr>
          <a:xfrm>
            <a:off x="120875" y="0"/>
            <a:ext cx="8900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Ongoing: Dual-emission methods to isolate the interface dynamics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217" name="Google Shape;217;p26"/>
          <p:cNvSpPr txBox="1"/>
          <p:nvPr/>
        </p:nvSpPr>
        <p:spPr>
          <a:xfrm>
            <a:off x="192875" y="4525075"/>
            <a:ext cx="9270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1C4587"/>
                </a:solidFill>
              </a:rPr>
              <a:t>Goal to quantitatively relate mixing enhancement to space/time scales of bursts</a:t>
            </a:r>
            <a:endParaRPr sz="1800" b="1">
              <a:solidFill>
                <a:srgbClr val="1C4587"/>
              </a:solidFill>
            </a:endParaRPr>
          </a:p>
        </p:txBody>
      </p:sp>
      <p:sp>
        <p:nvSpPr>
          <p:cNvPr id="218" name="Google Shape;218;p2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13</a:t>
            </a:fld>
            <a:endParaRPr/>
          </a:p>
        </p:txBody>
      </p:sp>
      <p:pic>
        <p:nvPicPr>
          <p:cNvPr id="219" name="Google Shape;21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01150" y="676444"/>
            <a:ext cx="6372419" cy="3647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7"/>
          <p:cNvSpPr txBox="1"/>
          <p:nvPr/>
        </p:nvSpPr>
        <p:spPr>
          <a:xfrm>
            <a:off x="120875" y="0"/>
            <a:ext cx="8900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>
                <a:latin typeface="Proxima Nova Semibold"/>
                <a:ea typeface="Proxima Nova Semibold"/>
                <a:cs typeface="Proxima Nova Semibold"/>
                <a:sym typeface="Proxima Nova Semibold"/>
              </a:rPr>
              <a:t>Ongoing: Dual-emission methods for improved interface tracking</a:t>
            </a:r>
            <a:endParaRPr sz="2100">
              <a:solidFill>
                <a:srgbClr val="000000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225" name="Google Shape;225;p27"/>
          <p:cNvSpPr txBox="1"/>
          <p:nvPr/>
        </p:nvSpPr>
        <p:spPr>
          <a:xfrm>
            <a:off x="192875" y="4525075"/>
            <a:ext cx="9270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1C4587"/>
                </a:solidFill>
              </a:rPr>
              <a:t>Goal to quantitatively relate mixing enhancement to space/time scales of bursts</a:t>
            </a:r>
            <a:endParaRPr sz="1800" b="1">
              <a:solidFill>
                <a:srgbClr val="1C4587"/>
              </a:solidFill>
            </a:endParaRPr>
          </a:p>
        </p:txBody>
      </p:sp>
      <p:sp>
        <p:nvSpPr>
          <p:cNvPr id="226" name="Google Shape;226;p2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14</a:t>
            </a:fld>
            <a:endParaRPr/>
          </a:p>
        </p:txBody>
      </p:sp>
      <p:pic>
        <p:nvPicPr>
          <p:cNvPr id="227" name="Google Shape;227;p27" title="phaseSegmentation.gif"/>
          <p:cNvPicPr preferRelativeResize="0"/>
          <p:nvPr/>
        </p:nvPicPr>
        <p:blipFill rotWithShape="1">
          <a:blip r:embed="rId3">
            <a:alphaModFix/>
          </a:blip>
          <a:srcRect t="15006" b="5090"/>
          <a:stretch/>
        </p:blipFill>
        <p:spPr>
          <a:xfrm>
            <a:off x="1180350" y="733487"/>
            <a:ext cx="5979316" cy="35448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8"/>
          <p:cNvSpPr txBox="1"/>
          <p:nvPr/>
        </p:nvSpPr>
        <p:spPr>
          <a:xfrm>
            <a:off x="120875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rPr>
              <a:t>Conclusions</a:t>
            </a:r>
            <a:endParaRPr sz="2100" b="1">
              <a:solidFill>
                <a:schemeClr val="dk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233" name="Google Shape;233;p28"/>
          <p:cNvSpPr txBox="1"/>
          <p:nvPr/>
        </p:nvSpPr>
        <p:spPr>
          <a:xfrm>
            <a:off x="294800" y="572700"/>
            <a:ext cx="4153800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1900"/>
              <a:buFont typeface="Proxima Nova Semibold"/>
              <a:buChar char="●"/>
            </a:pPr>
            <a:r>
              <a:rPr lang="en" sz="1900">
                <a:solidFill>
                  <a:srgbClr val="1C4587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3D resolution of mixing in dynamic multiphase flows</a:t>
            </a:r>
            <a:endParaRPr sz="1900">
              <a:solidFill>
                <a:srgbClr val="1C4587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>
              <a:solidFill>
                <a:srgbClr val="1C4587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rgbClr val="1C4587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1900"/>
              <a:buFont typeface="Proxima Nova Semibold"/>
              <a:buChar char="●"/>
            </a:pPr>
            <a:r>
              <a:rPr lang="en" sz="1900">
                <a:solidFill>
                  <a:srgbClr val="1C4587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Stretching rates depend sharply on Ca</a:t>
            </a:r>
            <a:endParaRPr sz="1900">
              <a:solidFill>
                <a:srgbClr val="1C4587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>
              <a:solidFill>
                <a:srgbClr val="1C4587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1900"/>
              <a:buFont typeface="Proxima Nova Semibold"/>
              <a:buChar char="●"/>
            </a:pPr>
            <a:r>
              <a:rPr lang="en" sz="1900">
                <a:solidFill>
                  <a:srgbClr val="1C4587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rPr>
              <a:t>Ongoing work to relate to flow reorientation by bursts</a:t>
            </a:r>
            <a:endParaRPr sz="1900">
              <a:solidFill>
                <a:srgbClr val="1C4587"/>
              </a:solidFill>
              <a:latin typeface="Proxima Nova Semibold"/>
              <a:ea typeface="Proxima Nova Semibold"/>
              <a:cs typeface="Proxima Nova Semibold"/>
              <a:sym typeface="Proxima Nova Semibold"/>
            </a:endParaRPr>
          </a:p>
        </p:txBody>
      </p:sp>
      <p:sp>
        <p:nvSpPr>
          <p:cNvPr id="234" name="Google Shape;234;p28"/>
          <p:cNvSpPr txBox="1"/>
          <p:nvPr/>
        </p:nvSpPr>
        <p:spPr>
          <a:xfrm>
            <a:off x="192875" y="4494673"/>
            <a:ext cx="8448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chemeClr val="dk2"/>
              </a:solidFill>
            </a:endParaRPr>
          </a:p>
        </p:txBody>
      </p:sp>
      <p:sp>
        <p:nvSpPr>
          <p:cNvPr id="235" name="Google Shape;235;p28"/>
          <p:cNvSpPr txBox="1"/>
          <p:nvPr/>
        </p:nvSpPr>
        <p:spPr>
          <a:xfrm>
            <a:off x="192875" y="4400973"/>
            <a:ext cx="8448600" cy="572700"/>
          </a:xfrm>
          <a:prstGeom prst="rect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1C4587"/>
                </a:solidFill>
                <a:latin typeface="Proxima Nova"/>
                <a:ea typeface="Proxima Nova"/>
                <a:cs typeface="Proxima Nova"/>
                <a:sym typeface="Proxima Nova"/>
              </a:rPr>
              <a:t>Multiphase flow dynamics expected to moderate reactions in the subsurface</a:t>
            </a:r>
            <a:endParaRPr sz="1800" b="1">
              <a:solidFill>
                <a:srgbClr val="1C4587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236" name="Google Shape;236;p28"/>
          <p:cNvPicPr preferRelativeResize="0"/>
          <p:nvPr/>
        </p:nvPicPr>
        <p:blipFill rotWithShape="1">
          <a:blip r:embed="rId3">
            <a:alphaModFix/>
          </a:blip>
          <a:srcRect l="-2010" t="815" r="2010" b="933"/>
          <a:stretch/>
        </p:blipFill>
        <p:spPr>
          <a:xfrm>
            <a:off x="4979075" y="176000"/>
            <a:ext cx="3559226" cy="3851225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2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  <p:sp>
        <p:nvSpPr>
          <p:cNvPr id="238" name="Google Shape;238;p28"/>
          <p:cNvSpPr txBox="1"/>
          <p:nvPr/>
        </p:nvSpPr>
        <p:spPr>
          <a:xfrm>
            <a:off x="1219025" y="3380975"/>
            <a:ext cx="3600600" cy="102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>
                <a:solidFill>
                  <a:srgbClr val="1C4587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https://arxiv.org/pdf/2604.10382</a:t>
            </a:r>
            <a:endParaRPr sz="1200">
              <a:solidFill>
                <a:srgbClr val="1C4587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>
                <a:solidFill>
                  <a:srgbClr val="1C4587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https://arxiv.org/abs/2604.02981</a:t>
            </a:r>
            <a:endParaRPr sz="1200">
              <a:solidFill>
                <a:srgbClr val="1C4587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>
                <a:solidFill>
                  <a:srgbClr val="1C4587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https://link.aps.org/doi/10.1103/hm82-167x</a:t>
            </a:r>
            <a:r>
              <a:rPr lang="en" sz="1200">
                <a:solidFill>
                  <a:srgbClr val="1C4587"/>
                </a:solidFill>
              </a:rPr>
              <a:t> </a:t>
            </a:r>
            <a:endParaRPr sz="1200">
              <a:solidFill>
                <a:srgbClr val="1C4587"/>
              </a:solidFill>
            </a:endParaRPr>
          </a:p>
        </p:txBody>
      </p:sp>
      <p:pic>
        <p:nvPicPr>
          <p:cNvPr id="239" name="Google Shape;239;p2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92877" y="3296101"/>
            <a:ext cx="866700" cy="885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579</Words>
  <Application>Microsoft Office PowerPoint</Application>
  <PresentationFormat>Presentazione su schermo (16:9)</PresentationFormat>
  <Paragraphs>82</Paragraphs>
  <Slides>15</Slides>
  <Notes>15</Notes>
  <HiddenSlides>0</HiddenSlides>
  <MMClips>1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15</vt:i4>
      </vt:variant>
    </vt:vector>
  </HeadingPairs>
  <TitlesOfParts>
    <vt:vector size="20" baseType="lpstr">
      <vt:lpstr>Lexend</vt:lpstr>
      <vt:lpstr>Proxima Nova</vt:lpstr>
      <vt:lpstr>Arial</vt:lpstr>
      <vt:lpstr>Proxima Nova Semibold</vt:lpstr>
      <vt:lpstr>Simple Light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Stefano Ascione</cp:lastModifiedBy>
  <cp:revision>2</cp:revision>
  <dcterms:modified xsi:type="dcterms:W3CDTF">2026-05-20T16:00:53Z</dcterms:modified>
</cp:coreProperties>
</file>