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sldIdLst>
    <p:sldId id="256" r:id="rId2"/>
    <p:sldId id="1227" r:id="rId3"/>
    <p:sldId id="266" r:id="rId4"/>
    <p:sldId id="1226" r:id="rId5"/>
    <p:sldId id="1225" r:id="rId6"/>
    <p:sldId id="1141" r:id="rId7"/>
    <p:sldId id="1142" r:id="rId8"/>
    <p:sldId id="1144" r:id="rId9"/>
    <p:sldId id="1145" r:id="rId10"/>
    <p:sldId id="1185" r:id="rId11"/>
    <p:sldId id="1184" r:id="rId12"/>
    <p:sldId id="1182" r:id="rId13"/>
    <p:sldId id="1183" r:id="rId14"/>
    <p:sldId id="1176" r:id="rId15"/>
    <p:sldId id="1181" r:id="rId16"/>
    <p:sldId id="1179" r:id="rId17"/>
    <p:sldId id="1178" r:id="rId18"/>
    <p:sldId id="1177" r:id="rId19"/>
    <p:sldId id="1175" r:id="rId20"/>
    <p:sldId id="1174" r:id="rId21"/>
    <p:sldId id="1199" r:id="rId22"/>
    <p:sldId id="1197" r:id="rId23"/>
    <p:sldId id="1196" r:id="rId24"/>
    <p:sldId id="1195" r:id="rId25"/>
    <p:sldId id="1192" r:id="rId26"/>
    <p:sldId id="1194" r:id="rId27"/>
    <p:sldId id="1193" r:id="rId28"/>
    <p:sldId id="1200" r:id="rId29"/>
    <p:sldId id="1169" r:id="rId30"/>
    <p:sldId id="1201" r:id="rId31"/>
    <p:sldId id="1203" r:id="rId32"/>
    <p:sldId id="1204" r:id="rId33"/>
    <p:sldId id="1205" r:id="rId34"/>
    <p:sldId id="1206" r:id="rId35"/>
    <p:sldId id="1209" r:id="rId36"/>
    <p:sldId id="1221" r:id="rId37"/>
    <p:sldId id="1236" r:id="rId38"/>
    <p:sldId id="1235" r:id="rId39"/>
    <p:sldId id="1234" r:id="rId40"/>
    <p:sldId id="1232" r:id="rId41"/>
    <p:sldId id="1230" r:id="rId42"/>
    <p:sldId id="1229" r:id="rId43"/>
    <p:sldId id="1222" r:id="rId44"/>
    <p:sldId id="1228" r:id="rId45"/>
    <p:sldId id="736" r:id="rId46"/>
    <p:sldId id="1224" r:id="rId47"/>
    <p:sldId id="1237" r:id="rId48"/>
    <p:sldId id="1240" r:id="rId49"/>
    <p:sldId id="1108" r:id="rId50"/>
    <p:sldId id="1238" r:id="rId51"/>
    <p:sldId id="1239" r:id="rId52"/>
  </p:sldIdLst>
  <p:sldSz cx="12192000" cy="6858000"/>
  <p:notesSz cx="6858000" cy="9144000"/>
  <p:defaultTextStyle>
    <a:defPPr>
      <a:defRPr lang="en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2493F9"/>
    <a:srgbClr val="6751F1"/>
    <a:srgbClr val="9DD197"/>
    <a:srgbClr val="EFD19F"/>
    <a:srgbClr val="FCE0B1"/>
    <a:srgbClr val="9DD098"/>
    <a:srgbClr val="616161"/>
    <a:srgbClr val="9ED098"/>
    <a:srgbClr val="2B98F9"/>
    <a:srgbClr val="2BA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CE678-3295-4BEF-969B-B3D0556DD1AA}" v="21" dt="2026-05-20T15:12:04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artje Boon" userId="c0cafd493ce0157e" providerId="LiveId" clId="{D1185AC9-D30A-4D68-94DF-C1F0F7A2B1FE}"/>
    <pc:docChg chg="undo custSel modSld">
      <pc:chgData name="Maartje Boon" userId="c0cafd493ce0157e" providerId="LiveId" clId="{D1185AC9-D30A-4D68-94DF-C1F0F7A2B1FE}" dt="2026-05-20T15:12:04.508" v="1017"/>
      <pc:docMkLst>
        <pc:docMk/>
      </pc:docMkLst>
      <pc:sldChg chg="modNotes">
        <pc:chgData name="Maartje Boon" userId="c0cafd493ce0157e" providerId="LiveId" clId="{D1185AC9-D30A-4D68-94DF-C1F0F7A2B1FE}" dt="2026-05-20T12:57:53.660" v="39" actId="368"/>
        <pc:sldMkLst>
          <pc:docMk/>
          <pc:sldMk cId="2709071728" sldId="1169"/>
        </pc:sldMkLst>
      </pc:sldChg>
      <pc:sldChg chg="addSp delSp modSp mod modNotes">
        <pc:chgData name="Maartje Boon" userId="c0cafd493ce0157e" providerId="LiveId" clId="{D1185AC9-D30A-4D68-94DF-C1F0F7A2B1FE}" dt="2026-05-20T15:12:04.508" v="1017"/>
        <pc:sldMkLst>
          <pc:docMk/>
          <pc:sldMk cId="125342919" sldId="1174"/>
        </pc:sldMkLst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4" creationId="{42D789A7-2A0A-6E3C-F211-EA934DFF1456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5" creationId="{F2B6488B-4F48-3464-EAC0-16E75BD3126F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12" creationId="{96319F2A-820B-5E5D-0144-066608D31BAA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14" creationId="{314F5AAE-8850-F13B-8E64-6B9FFC4FC8A5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16" creationId="{0B66517C-0B11-EC8A-E58C-1D4E7DE5AD39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27" creationId="{5666328F-E31A-AE95-9CD0-CEC65E94D02A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35" creationId="{B2B3B883-0E94-49D9-A538-10C35C498F69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36" creationId="{4B8F4CAA-1796-A93E-9789-71DFBC92EA1C}"/>
          </ac:spMkLst>
        </pc:spChg>
        <pc:spChg chg="del">
          <ac:chgData name="Maartje Boon" userId="c0cafd493ce0157e" providerId="LiveId" clId="{D1185AC9-D30A-4D68-94DF-C1F0F7A2B1FE}" dt="2026-05-20T15:12:03.640" v="1016" actId="478"/>
          <ac:spMkLst>
            <pc:docMk/>
            <pc:sldMk cId="125342919" sldId="1174"/>
            <ac:spMk id="39" creationId="{609F984B-A9C8-C5AC-AC0C-2DCCA59A4824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41" creationId="{6E673D03-E656-F1A5-ECA3-CE1C7C7645C6}"/>
          </ac:spMkLst>
        </pc:spChg>
        <pc:spChg chg="del">
          <ac:chgData name="Maartje Boon" userId="c0cafd493ce0157e" providerId="LiveId" clId="{D1185AC9-D30A-4D68-94DF-C1F0F7A2B1FE}" dt="2026-05-20T15:12:00.820" v="1015" actId="478"/>
          <ac:spMkLst>
            <pc:docMk/>
            <pc:sldMk cId="125342919" sldId="1174"/>
            <ac:spMk id="48" creationId="{025EF0A9-F115-57DB-4B39-D21C14251336}"/>
          </ac:spMkLst>
        </pc:spChg>
        <pc:spChg chg="del">
          <ac:chgData name="Maartje Boon" userId="c0cafd493ce0157e" providerId="LiveId" clId="{D1185AC9-D30A-4D68-94DF-C1F0F7A2B1FE}" dt="2026-05-20T13:01:52.776" v="56" actId="478"/>
          <ac:spMkLst>
            <pc:docMk/>
            <pc:sldMk cId="125342919" sldId="1174"/>
            <ac:spMk id="60" creationId="{92263F15-4490-0CA7-8733-798F8EACE220}"/>
          </ac:spMkLst>
        </pc:spChg>
        <pc:spChg chg="add mod">
          <ac:chgData name="Maartje Boon" userId="c0cafd493ce0157e" providerId="LiveId" clId="{D1185AC9-D30A-4D68-94DF-C1F0F7A2B1FE}" dt="2026-05-20T13:01:53.618" v="57"/>
          <ac:spMkLst>
            <pc:docMk/>
            <pc:sldMk cId="125342919" sldId="1174"/>
            <ac:spMk id="72" creationId="{0ECD8DE8-CBE2-0702-3EA2-797221244F56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75" creationId="{1BFA9230-650F-4FBD-60AA-A477C9D5C7F1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76" creationId="{65A42568-840C-B9CA-7FE1-CF9B458876AC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77" creationId="{153DFE95-FAD9-E3BF-D448-DEDEBD3ADBA7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78" creationId="{4745C3B1-A6D1-C2CD-8DA3-5E23BBBDBF39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79" creationId="{8EC72F5E-509E-5AAD-9285-4BC859C5478F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80" creationId="{8AD5842F-463C-9656-A3E8-1DB3B0EA4D37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81" creationId="{FC3BFD59-8519-22B8-5A4E-21D74FBA843D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83" creationId="{35E96286-852A-71C0-EA6C-42BFD9C8B5D9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85" creationId="{C0D43203-DDEC-FE65-9A81-0E4F54EE7CF3}"/>
          </ac:spMkLst>
        </pc:spChg>
        <pc:spChg chg="add mod">
          <ac:chgData name="Maartje Boon" userId="c0cafd493ce0157e" providerId="LiveId" clId="{D1185AC9-D30A-4D68-94DF-C1F0F7A2B1FE}" dt="2026-05-20T15:12:04.508" v="1017"/>
          <ac:spMkLst>
            <pc:docMk/>
            <pc:sldMk cId="125342919" sldId="1174"/>
            <ac:spMk id="86" creationId="{9371C293-904D-3AFC-1D30-9FDDDE457AE1}"/>
          </ac:spMkLst>
        </pc:spChg>
      </pc:sldChg>
      <pc:sldChg chg="addSp delSp modSp mod modNotes">
        <pc:chgData name="Maartje Boon" userId="c0cafd493ce0157e" providerId="LiveId" clId="{D1185AC9-D30A-4D68-94DF-C1F0F7A2B1FE}" dt="2026-05-20T15:11:54.077" v="1014"/>
        <pc:sldMkLst>
          <pc:docMk/>
          <pc:sldMk cId="3422741494" sldId="1175"/>
        </pc:sldMkLst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47" creationId="{44A2F313-3553-81E1-02DC-45EFF219FCDD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50" creationId="{FD0DF05A-75E3-83B4-64AC-5F4E4C4A4FE6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54" creationId="{01E0413E-8EAB-443D-88E4-62EDDAE253DA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56" creationId="{F1469911-BCB3-183E-E3BF-F4E116D49846}"/>
          </ac:spMkLst>
        </pc:spChg>
        <pc:spChg chg="mod">
          <ac:chgData name="Maartje Boon" userId="c0cafd493ce0157e" providerId="LiveId" clId="{D1185AC9-D30A-4D68-94DF-C1F0F7A2B1FE}" dt="2026-05-20T13:01:22.868" v="55" actId="207"/>
          <ac:spMkLst>
            <pc:docMk/>
            <pc:sldMk cId="3422741494" sldId="1175"/>
            <ac:spMk id="60" creationId="{7C6066B0-B353-CFCB-C7CA-EAAD7CE6E034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66" creationId="{99A3ECD8-3C81-413A-D925-6C5B64F1D55F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68" creationId="{AB903A21-7790-AB90-C5D3-42CB8795D9E3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69" creationId="{7BF8A539-6507-A385-552D-B5476625714A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71" creationId="{FE09460D-8AC2-27C7-B8FD-E6781FEC39EA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72" creationId="{5DD109C2-4AF7-0269-7884-FF967D2F27C9}"/>
          </ac:spMkLst>
        </pc:spChg>
        <pc:spChg chg="del">
          <ac:chgData name="Maartje Boon" userId="c0cafd493ce0157e" providerId="LiveId" clId="{D1185AC9-D30A-4D68-94DF-C1F0F7A2B1FE}" dt="2026-05-20T15:11:53.084" v="1013" actId="478"/>
          <ac:spMkLst>
            <pc:docMk/>
            <pc:sldMk cId="3422741494" sldId="1175"/>
            <ac:spMk id="73" creationId="{773409AE-AA4F-39BB-5802-EDAE7855727D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76" creationId="{1047AF5A-132D-4220-ACFC-1887B28B287D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77" creationId="{D7D7102E-3180-E3EE-1748-81CBA0ACB671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79" creationId="{A2FF1682-9B8F-2F99-4120-C94113424401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1" creationId="{144164FB-DF52-9221-0D11-7EA61E434991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3" creationId="{C673846B-D726-45FF-12FE-A4254C64B6AB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4" creationId="{22BE7BEA-25C9-2C3E-FE0A-5C250CDB253E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6" creationId="{351248D4-63A7-B267-A9F7-5620731A0510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7" creationId="{A6E0141E-234A-4D53-A855-3E52FEB2CEA0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8" creationId="{79A913F4-48A2-5B33-D4EC-3D0D28853F1B}"/>
          </ac:spMkLst>
        </pc:spChg>
        <pc:spChg chg="add mod">
          <ac:chgData name="Maartje Boon" userId="c0cafd493ce0157e" providerId="LiveId" clId="{D1185AC9-D30A-4D68-94DF-C1F0F7A2B1FE}" dt="2026-05-20T15:11:54.077" v="1014"/>
          <ac:spMkLst>
            <pc:docMk/>
            <pc:sldMk cId="3422741494" sldId="1175"/>
            <ac:spMk id="89" creationId="{468418C9-6B51-3FB2-5E46-1731598B3B13}"/>
          </ac:spMkLst>
        </pc:spChg>
      </pc:sldChg>
      <pc:sldChg chg="addSp delSp modSp mod modNotes">
        <pc:chgData name="Maartje Boon" userId="c0cafd493ce0157e" providerId="LiveId" clId="{D1185AC9-D30A-4D68-94DF-C1F0F7A2B1FE}" dt="2026-05-20T15:10:16.146" v="983"/>
        <pc:sldMkLst>
          <pc:docMk/>
          <pc:sldMk cId="2541423045" sldId="1176"/>
        </pc:sldMkLst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0" creationId="{768BA079-5014-3197-CC1E-3B189E2659F3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1" creationId="{487CC907-2F95-27C4-DA0D-70F190D34EA7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2" creationId="{EA7D7365-A611-CCC7-A0B2-287B322F68D4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3" creationId="{C31F78DD-DCF3-357C-7789-B677D617087B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6" creationId="{79D4D78A-12FF-9C8F-9FCA-A45A2FA8DB1E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7" creationId="{041B6AB1-98DE-8682-F75E-11617AD16CFF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8" creationId="{0FD62D43-5397-30E3-3457-D7A751F942CB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79" creationId="{B4B3B3CC-40C7-D8C6-32ED-DF02265C6568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80" creationId="{97453AA7-6605-7E3E-0D00-561ECF498BA0}"/>
          </ac:spMkLst>
        </pc:spChg>
        <pc:spChg chg="del">
          <ac:chgData name="Maartje Boon" userId="c0cafd493ce0157e" providerId="LiveId" clId="{D1185AC9-D30A-4D68-94DF-C1F0F7A2B1FE}" dt="2026-05-20T15:10:15.173" v="982" actId="478"/>
          <ac:spMkLst>
            <pc:docMk/>
            <pc:sldMk cId="2541423045" sldId="1176"/>
            <ac:spMk id="81" creationId="{3CCE63C3-8767-33EB-C117-6B93FB1B5EED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82" creationId="{F0E53A77-A9BD-5BCD-F2F6-DBBD37B2C4A8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85" creationId="{14752472-C374-06B9-3D2D-76E07DFE670F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86" creationId="{89505054-71AB-6B37-1AE7-7CF725B0B93D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87" creationId="{2A9F1CB1-B298-91E7-B354-C17CB275E31A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88" creationId="{144BE34A-7C44-2419-5F6F-8F15D62CB270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90" creationId="{BBE95CC6-2637-2197-8A19-C59DFB617CBC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91" creationId="{87CB58D0-3B31-BF93-1AFE-676982A529E6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92" creationId="{0299D795-6585-D713-B660-A3882E9BBF3F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93" creationId="{292797EB-3E14-1D9E-FF3E-29D66AFD2242}"/>
          </ac:spMkLst>
        </pc:spChg>
        <pc:spChg chg="add mod">
          <ac:chgData name="Maartje Boon" userId="c0cafd493ce0157e" providerId="LiveId" clId="{D1185AC9-D30A-4D68-94DF-C1F0F7A2B1FE}" dt="2026-05-20T15:10:16.146" v="983"/>
          <ac:spMkLst>
            <pc:docMk/>
            <pc:sldMk cId="2541423045" sldId="1176"/>
            <ac:spMk id="96" creationId="{81783673-5A65-F273-2D9E-FDA77DEEB4B2}"/>
          </ac:spMkLst>
        </pc:spChg>
      </pc:sldChg>
      <pc:sldChg chg="addSp delSp modSp mod modNotes">
        <pc:chgData name="Maartje Boon" userId="c0cafd493ce0157e" providerId="LiveId" clId="{D1185AC9-D30A-4D68-94DF-C1F0F7A2B1FE}" dt="2026-05-20T15:11:45.146" v="1012"/>
        <pc:sldMkLst>
          <pc:docMk/>
          <pc:sldMk cId="1144024961" sldId="1177"/>
        </pc:sldMkLst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0" creationId="{C0AECEDE-B035-AC76-5D42-25AD51337389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1" creationId="{6FC339C2-7296-48A4-3840-416C86EC3970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2" creationId="{FE758882-550D-A630-CB69-E3C5C708DA6A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3" creationId="{8D75A829-524D-6015-D3C7-97AC4053C9AD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4" creationId="{9A0647ED-E4B6-EF17-3F6D-C8162969082E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6" creationId="{F4DBFE24-D145-7D98-BB0E-988DE14456B3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8" creationId="{8D2481CE-1EE0-6D31-5EBD-8DBA0C194E7B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79" creationId="{E4377D65-7A94-BB7D-3503-99C3260841B0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80" creationId="{0C82FF51-3F32-0527-BC7D-47362B484181}"/>
          </ac:spMkLst>
        </pc:spChg>
        <pc:spChg chg="del">
          <ac:chgData name="Maartje Boon" userId="c0cafd493ce0157e" providerId="LiveId" clId="{D1185AC9-D30A-4D68-94DF-C1F0F7A2B1FE}" dt="2026-05-20T15:11:44.187" v="1011" actId="478"/>
          <ac:spMkLst>
            <pc:docMk/>
            <pc:sldMk cId="1144024961" sldId="1177"/>
            <ac:spMk id="81" creationId="{6F2ADD61-1C37-1AF6-FF0F-882C529274A5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83" creationId="{CD4CA000-97E0-7FA5-8CE3-6DDF2285F499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84" creationId="{01F93413-FCA0-492B-0A3F-440ADDD13BC5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87" creationId="{EC4A9264-A01E-1822-D5AA-AD0674D393FA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88" creationId="{2A5BD08C-B139-F5B6-3B95-6330B881A720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89" creationId="{13E05EAE-750E-CB76-1138-F6C0A53A8321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92" creationId="{D86768E1-BB0C-2ABD-1B14-5AFA2E795609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93" creationId="{63B7892A-174D-6C66-FF7E-92B1A00EEBC6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94" creationId="{75682941-4617-170E-FBF2-9AB83B87392F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95" creationId="{9DEE20E8-8072-6425-B5BE-9C465984CC13}"/>
          </ac:spMkLst>
        </pc:spChg>
        <pc:spChg chg="add mod">
          <ac:chgData name="Maartje Boon" userId="c0cafd493ce0157e" providerId="LiveId" clId="{D1185AC9-D30A-4D68-94DF-C1F0F7A2B1FE}" dt="2026-05-20T15:11:45.146" v="1012"/>
          <ac:spMkLst>
            <pc:docMk/>
            <pc:sldMk cId="1144024961" sldId="1177"/>
            <ac:spMk id="97" creationId="{564B60C8-9E07-C813-6453-5A59E9B85069}"/>
          </ac:spMkLst>
        </pc:spChg>
      </pc:sldChg>
      <pc:sldChg chg="addSp delSp modSp mod modNotes">
        <pc:chgData name="Maartje Boon" userId="c0cafd493ce0157e" providerId="LiveId" clId="{D1185AC9-D30A-4D68-94DF-C1F0F7A2B1FE}" dt="2026-05-20T15:11:36.903" v="1010"/>
        <pc:sldMkLst>
          <pc:docMk/>
          <pc:sldMk cId="3097164458" sldId="1178"/>
        </pc:sldMkLst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47" creationId="{A3E0E72C-0BC9-C626-E3B7-663FC7F172E3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50" creationId="{EE2D3EB0-2A42-B523-534D-5D5165124FCD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54" creationId="{AE7375BC-19BB-6901-3C78-BA8E6449CE80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55" creationId="{E24ED47B-E40C-EE1F-2111-D0913D02C8A7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56" creationId="{CD53A544-D99B-2F53-0F55-32C209E996EF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58" creationId="{5BFE5C08-19A2-DD64-BE9E-94CF0DE161AF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60" creationId="{B0100784-6A3C-CC19-18F4-5F987C80716A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61" creationId="{EEC3BB95-0D75-C523-4215-3AABA443CA1B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62" creationId="{8679BEAB-0989-89B5-FF22-CC43565D843A}"/>
          </ac:spMkLst>
        </pc:spChg>
        <pc:spChg chg="del">
          <ac:chgData name="Maartje Boon" userId="c0cafd493ce0157e" providerId="LiveId" clId="{D1185AC9-D30A-4D68-94DF-C1F0F7A2B1FE}" dt="2026-05-20T15:11:32.967" v="1008" actId="478"/>
          <ac:spMkLst>
            <pc:docMk/>
            <pc:sldMk cId="3097164458" sldId="1178"/>
            <ac:spMk id="63" creationId="{4C802DFE-7591-91B2-79AA-253EF4D70C04}"/>
          </ac:spMkLst>
        </pc:spChg>
        <pc:spChg chg="del">
          <ac:chgData name="Maartje Boon" userId="c0cafd493ce0157e" providerId="LiveId" clId="{D1185AC9-D30A-4D68-94DF-C1F0F7A2B1FE}" dt="2026-05-20T15:11:36.001" v="1009" actId="478"/>
          <ac:spMkLst>
            <pc:docMk/>
            <pc:sldMk cId="3097164458" sldId="1178"/>
            <ac:spMk id="64" creationId="{522C4C60-7F9D-4287-0C83-677BE4B87F84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67" creationId="{B3A5D51F-AAE2-AD75-2D21-6398FFA7F6E8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68" creationId="{1570630F-0433-D322-64A8-4944ECDA9611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2" creationId="{AA450D30-FD15-5DEA-7ED6-3FEB0887E189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3" creationId="{675EABDC-7872-11CE-E3AA-B95B4D6900A5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4" creationId="{C2B7E956-792C-1C78-A7FE-DF2F07260D82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5" creationId="{301B2EC4-4E20-9E26-4B8B-5CFE01DBD82D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7" creationId="{D5689C79-ED41-30EB-E3E9-40E2E85A0DE8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8" creationId="{615448B9-3D0D-D8C4-4837-94B2E3478553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79" creationId="{C974084D-B46D-C18F-A611-DEB1F224779A}"/>
          </ac:spMkLst>
        </pc:spChg>
        <pc:spChg chg="add mod">
          <ac:chgData name="Maartje Boon" userId="c0cafd493ce0157e" providerId="LiveId" clId="{D1185AC9-D30A-4D68-94DF-C1F0F7A2B1FE}" dt="2026-05-20T15:11:36.903" v="1010"/>
          <ac:spMkLst>
            <pc:docMk/>
            <pc:sldMk cId="3097164458" sldId="1178"/>
            <ac:spMk id="80" creationId="{5345CF16-2D3E-EF7F-0CAE-B1981D19AD16}"/>
          </ac:spMkLst>
        </pc:spChg>
      </pc:sldChg>
      <pc:sldChg chg="addSp delSp modSp mod modNotes">
        <pc:chgData name="Maartje Boon" userId="c0cafd493ce0157e" providerId="LiveId" clId="{D1185AC9-D30A-4D68-94DF-C1F0F7A2B1FE}" dt="2026-05-20T15:11:27.820" v="1007"/>
        <pc:sldMkLst>
          <pc:docMk/>
          <pc:sldMk cId="2594229122" sldId="1179"/>
        </pc:sldMkLst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19" creationId="{8EA6C02F-37D6-22EF-D748-42303B1BF590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21" creationId="{AC41A091-F2A9-E0AC-962E-AA297C60FB35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26" creationId="{5DA01FA3-01EE-8EB7-7BD6-F9D2814040C6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28" creationId="{635E67B3-E073-9D78-410A-9C61AAC0EA3A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29" creationId="{2F1609BD-20B1-F289-71EB-B45FB4F15DF8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30" creationId="{B1A84DC5-1786-6A24-DF47-26331262F7F4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42" creationId="{750ABFEF-721D-8A9D-A74F-6011EBA13436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43" creationId="{ECDA6B46-A1AC-117E-40FB-CD5BF4FF077B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44" creationId="{9EA0322D-47A5-105C-E282-D47CD0C5BB0F}"/>
          </ac:spMkLst>
        </pc:spChg>
        <pc:spChg chg="del">
          <ac:chgData name="Maartje Boon" userId="c0cafd493ce0157e" providerId="LiveId" clId="{D1185AC9-D30A-4D68-94DF-C1F0F7A2B1FE}" dt="2026-05-20T15:11:06.535" v="1005" actId="478"/>
          <ac:spMkLst>
            <pc:docMk/>
            <pc:sldMk cId="2594229122" sldId="1179"/>
            <ac:spMk id="45" creationId="{F3068483-281F-1E38-D432-20DA03307F6F}"/>
          </ac:spMkLst>
        </pc:spChg>
        <pc:spChg chg="del">
          <ac:chgData name="Maartje Boon" userId="c0cafd493ce0157e" providerId="LiveId" clId="{D1185AC9-D30A-4D68-94DF-C1F0F7A2B1FE}" dt="2026-05-20T15:11:13.771" v="1006" actId="478"/>
          <ac:spMkLst>
            <pc:docMk/>
            <pc:sldMk cId="2594229122" sldId="1179"/>
            <ac:spMk id="47" creationId="{C217564F-3D0D-7BAC-91EA-ED9315BABB87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1" creationId="{07698712-1B1F-21AF-9CD4-77B3E4BBBC74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2" creationId="{223026C6-7A4F-8456-B951-6319DE09789D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3" creationId="{9A41A8EA-B448-8EE9-CAAA-8779F3E6A103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6" creationId="{DF3EDCAD-8AB5-6CCD-EF40-38FE7A7BD81B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7" creationId="{90813AEE-9A60-A694-BF7F-06F9E4C0EE7E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59" creationId="{4D5CE6FB-94A3-860B-B075-7043C5DB3DB0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61" creationId="{F564D4DE-EA5C-D34B-7AFF-8BA0665B4FF8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63" creationId="{2D9D2E6A-6597-9AD1-3C83-EC06249CAD2E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64" creationId="{43A561C6-2AAA-F979-EA80-A2A696DCC313}"/>
          </ac:spMkLst>
        </pc:spChg>
        <pc:spChg chg="add mod">
          <ac:chgData name="Maartje Boon" userId="c0cafd493ce0157e" providerId="LiveId" clId="{D1185AC9-D30A-4D68-94DF-C1F0F7A2B1FE}" dt="2026-05-20T15:11:27.820" v="1007"/>
          <ac:spMkLst>
            <pc:docMk/>
            <pc:sldMk cId="2594229122" sldId="1179"/>
            <ac:spMk id="65" creationId="{85B65D47-B5ED-A45E-69D1-E156E738C654}"/>
          </ac:spMkLst>
        </pc:spChg>
      </pc:sldChg>
      <pc:sldChg chg="addSp delSp modSp mod modNotes">
        <pc:chgData name="Maartje Boon" userId="c0cafd493ce0157e" providerId="LiveId" clId="{D1185AC9-D30A-4D68-94DF-C1F0F7A2B1FE}" dt="2026-05-20T15:10:55.620" v="1004" actId="1038"/>
        <pc:sldMkLst>
          <pc:docMk/>
          <pc:sldMk cId="3262826801" sldId="1181"/>
        </pc:sldMkLst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17" creationId="{EB08A802-4313-AD09-585A-59475645FEC5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21" creationId="{C7F1D4E1-B306-8E40-2031-84C5CB7BABDF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24" creationId="{FCC48CCC-61B5-718F-EB5A-E4477DA0DCEC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26" creationId="{0B6E6F11-0998-A826-5A11-A1F287D99CD8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28" creationId="{960CB495-23CB-F3D7-A0C8-1754DF0A7799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29" creationId="{6E4CB229-62DA-CBC0-7685-F5D049465B98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30" creationId="{85B4E2C5-48CD-1E17-1975-974D280C54BE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42" creationId="{B688026A-BBD0-0DCF-23D6-1F053A6D3398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43" creationId="{6BF4EBA6-6BD6-4E75-41E1-348910CBA0B4}"/>
          </ac:spMkLst>
        </pc:spChg>
        <pc:spChg chg="del">
          <ac:chgData name="Maartje Boon" userId="c0cafd493ce0157e" providerId="LiveId" clId="{D1185AC9-D30A-4D68-94DF-C1F0F7A2B1FE}" dt="2026-05-20T15:10:27.762" v="984" actId="478"/>
          <ac:spMkLst>
            <pc:docMk/>
            <pc:sldMk cId="3262826801" sldId="1181"/>
            <ac:spMk id="45" creationId="{FC8693F0-349E-20BC-A961-C8314263969B}"/>
          </ac:spMkLst>
        </pc:spChg>
        <pc:spChg chg="mod ord">
          <ac:chgData name="Maartje Boon" userId="c0cafd493ce0157e" providerId="LiveId" clId="{D1185AC9-D30A-4D68-94DF-C1F0F7A2B1FE}" dt="2026-05-20T15:10:55.620" v="1004" actId="1038"/>
          <ac:spMkLst>
            <pc:docMk/>
            <pc:sldMk cId="3262826801" sldId="1181"/>
            <ac:spMk id="46" creationId="{DDFA2B0B-5462-0D03-129D-89D8BC9F69FE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0" creationId="{7E35AA80-7F2A-1ADE-D997-A07EFD7691D2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1" creationId="{ECB0C2E9-25F7-52A5-AC70-616C8FC6DFDD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2" creationId="{4BCCD991-AF37-A96E-69AD-848157DD0280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3" creationId="{3E954F7D-3584-95B8-FC05-960956714D28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5" creationId="{D0D98421-EF80-421C-9308-BC24E757513F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7" creationId="{05A164F6-2091-3465-6CD4-2B25EFC839A6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8" creationId="{228D9D5B-821F-E028-8404-3973A2237954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59" creationId="{556770C8-3866-892A-D70D-D1CDE6D9CE6D}"/>
          </ac:spMkLst>
        </pc:spChg>
        <pc:spChg chg="add del mod">
          <ac:chgData name="Maartje Boon" userId="c0cafd493ce0157e" providerId="LiveId" clId="{D1185AC9-D30A-4D68-94DF-C1F0F7A2B1FE}" dt="2026-05-20T15:10:40.340" v="987" actId="478"/>
          <ac:spMkLst>
            <pc:docMk/>
            <pc:sldMk cId="3262826801" sldId="1181"/>
            <ac:spMk id="61" creationId="{1ADF4E0D-2B4C-6C89-F18A-E1FC1074EF1E}"/>
          </ac:spMkLst>
        </pc:spChg>
        <pc:spChg chg="add del mod">
          <ac:chgData name="Maartje Boon" userId="c0cafd493ce0157e" providerId="LiveId" clId="{D1185AC9-D30A-4D68-94DF-C1F0F7A2B1FE}" dt="2026-05-20T15:10:43.823" v="988" actId="478"/>
          <ac:spMkLst>
            <pc:docMk/>
            <pc:sldMk cId="3262826801" sldId="1181"/>
            <ac:spMk id="62" creationId="{AA7D3008-2F19-530B-EF10-E8E329E57664}"/>
          </ac:spMkLst>
        </pc:spChg>
      </pc:sldChg>
      <pc:sldChg chg="addSp delSp modSp mod modNotes">
        <pc:chgData name="Maartje Boon" userId="c0cafd493ce0157e" providerId="LiveId" clId="{D1185AC9-D30A-4D68-94DF-C1F0F7A2B1FE}" dt="2026-05-20T15:09:54.485" v="978"/>
        <pc:sldMkLst>
          <pc:docMk/>
          <pc:sldMk cId="2617116539" sldId="1182"/>
        </pc:sldMkLst>
        <pc:spChg chg="mod">
          <ac:chgData name="Maartje Boon" userId="c0cafd493ce0157e" providerId="LiveId" clId="{D1185AC9-D30A-4D68-94DF-C1F0F7A2B1FE}" dt="2026-05-20T15:08:00.973" v="954" actId="1036"/>
          <ac:spMkLst>
            <pc:docMk/>
            <pc:sldMk cId="2617116539" sldId="1182"/>
            <ac:spMk id="9" creationId="{300A5C8A-E574-0D5E-63C2-8953D80BD824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10" creationId="{61AD21FE-7BF6-8313-DE79-85FDEC3ABF62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13" creationId="{5FE1D7C2-1398-720F-CEA7-8F2B2A0E8430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19" creationId="{1AD4AB1F-932D-E452-DCA1-B771B0CB224C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21" creationId="{B6884E95-9BDF-C787-805D-A901D478B115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24" creationId="{0FB39662-84E0-4BE6-41F5-ED9C459E563D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26" creationId="{8F1041FC-E620-459E-A289-1203EF77D999}"/>
          </ac:spMkLst>
        </pc:spChg>
        <pc:spChg chg="mod">
          <ac:chgData name="Maartje Boon" userId="c0cafd493ce0157e" providerId="LiveId" clId="{D1185AC9-D30A-4D68-94DF-C1F0F7A2B1FE}" dt="2026-05-20T15:08:00.973" v="954" actId="1036"/>
          <ac:spMkLst>
            <pc:docMk/>
            <pc:sldMk cId="2617116539" sldId="1182"/>
            <ac:spMk id="28" creationId="{D06E34FA-9A54-6F6F-1438-D330EDD39CED}"/>
          </ac:spMkLst>
        </pc:spChg>
        <pc:spChg chg="mod">
          <ac:chgData name="Maartje Boon" userId="c0cafd493ce0157e" providerId="LiveId" clId="{D1185AC9-D30A-4D68-94DF-C1F0F7A2B1FE}" dt="2026-05-20T15:08:00.973" v="954" actId="1036"/>
          <ac:spMkLst>
            <pc:docMk/>
            <pc:sldMk cId="2617116539" sldId="1182"/>
            <ac:spMk id="29" creationId="{E69FFF24-24C0-F27C-5464-30E843CC592F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30" creationId="{D8331202-BA17-2CB1-8DE2-D02D321A2740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31" creationId="{3BDF912F-97A4-6A97-E90A-35CE1651A43B}"/>
          </ac:spMkLst>
        </pc:spChg>
        <pc:spChg chg="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42" creationId="{F11EEB23-F0DB-F160-9209-4DCE0160A087}"/>
          </ac:spMkLst>
        </pc:spChg>
        <pc:spChg chg="del">
          <ac:chgData name="Maartje Boon" userId="c0cafd493ce0157e" providerId="LiveId" clId="{D1185AC9-D30A-4D68-94DF-C1F0F7A2B1FE}" dt="2026-05-20T15:09:53.587" v="977" actId="478"/>
          <ac:spMkLst>
            <pc:docMk/>
            <pc:sldMk cId="2617116539" sldId="1182"/>
            <ac:spMk id="43" creationId="{8F2D7D2B-2237-CE56-1770-A2DCADD89730}"/>
          </ac:spMkLst>
        </pc:spChg>
        <pc:spChg chg="add del mod">
          <ac:chgData name="Maartje Boon" userId="c0cafd493ce0157e" providerId="LiveId" clId="{D1185AC9-D30A-4D68-94DF-C1F0F7A2B1FE}" dt="2026-05-20T15:09:51.256" v="976" actId="478"/>
          <ac:spMkLst>
            <pc:docMk/>
            <pc:sldMk cId="2617116539" sldId="1182"/>
            <ac:spMk id="44" creationId="{D6BF7F11-4207-D1CD-4623-CE23AD710CC8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45" creationId="{9466A193-7A2C-AF86-E637-479B8CCECDCE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46" creationId="{DFD55718-D3CD-9EF7-8B6C-8B6A7766757E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49" creationId="{344D1E0E-12EE-E052-7E76-84CE4E4A5A82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0" creationId="{2C1C9321-F72D-9E27-F2F9-E683B861B08D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1" creationId="{C51D81FE-C82C-1D93-0B0B-733AB55FD133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2" creationId="{D2951167-8D94-9D92-5B02-68325CADB078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5" creationId="{CDD893E9-F84A-CE22-08A9-6B7BBBB82B4F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6" creationId="{11074B0B-BC69-10E1-3979-2882AFAB6D32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59" creationId="{110C02BB-097B-2CF5-DB67-9D9901D48119}"/>
          </ac:spMkLst>
        </pc:spChg>
        <pc:spChg chg="add mod">
          <ac:chgData name="Maartje Boon" userId="c0cafd493ce0157e" providerId="LiveId" clId="{D1185AC9-D30A-4D68-94DF-C1F0F7A2B1FE}" dt="2026-05-20T15:09:54.485" v="978"/>
          <ac:spMkLst>
            <pc:docMk/>
            <pc:sldMk cId="2617116539" sldId="1182"/>
            <ac:spMk id="60" creationId="{D939FC2E-9BCD-6ACC-E274-5DD54FA32640}"/>
          </ac:spMkLst>
        </pc:spChg>
      </pc:sldChg>
      <pc:sldChg chg="addSp delSp modSp mod modNotes">
        <pc:chgData name="Maartje Boon" userId="c0cafd493ce0157e" providerId="LiveId" clId="{D1185AC9-D30A-4D68-94DF-C1F0F7A2B1FE}" dt="2026-05-20T15:10:06.997" v="981"/>
        <pc:sldMkLst>
          <pc:docMk/>
          <pc:sldMk cId="2976012757" sldId="1183"/>
        </pc:sldMkLst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9" creationId="{70C1B43B-9B95-2D8B-51EC-8A8AC06DAFB8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10" creationId="{1479B614-2A24-C5D2-128C-5B53EFE8942E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13" creationId="{4DFC767C-B963-4FA6-8532-469035CDD1B1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17" creationId="{3AD79D36-9BC0-0FA7-A93F-335A9CD7CAD8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19" creationId="{7105C00D-36FF-929D-97ED-F7C1A04296B6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21" creationId="{ABC9F1CE-6EB6-EA2F-A970-817843D7E2CF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24" creationId="{6B6F4CD1-F2FD-B105-7B6E-FDEA1C502F38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26" creationId="{7F70B7DD-A26B-9D65-5931-3657E409FD72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28" creationId="{73137D51-76AE-70A9-589A-65ADBE454BD2}"/>
          </ac:spMkLst>
        </pc:spChg>
        <pc:spChg chg="del">
          <ac:chgData name="Maartje Boon" userId="c0cafd493ce0157e" providerId="LiveId" clId="{D1185AC9-D30A-4D68-94DF-C1F0F7A2B1FE}" dt="2026-05-20T15:10:02.945" v="979" actId="478"/>
          <ac:spMkLst>
            <pc:docMk/>
            <pc:sldMk cId="2976012757" sldId="1183"/>
            <ac:spMk id="29" creationId="{1FF1D36F-1190-CDF7-34A7-EBDDA457A37D}"/>
          </ac:spMkLst>
        </pc:spChg>
        <pc:spChg chg="del">
          <ac:chgData name="Maartje Boon" userId="c0cafd493ce0157e" providerId="LiveId" clId="{D1185AC9-D30A-4D68-94DF-C1F0F7A2B1FE}" dt="2026-05-20T15:10:06.070" v="980" actId="478"/>
          <ac:spMkLst>
            <pc:docMk/>
            <pc:sldMk cId="2976012757" sldId="1183"/>
            <ac:spMk id="43" creationId="{51F97554-CA02-F7A0-45C7-82690B15E8B8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44" creationId="{9A9FA936-32E5-BEFC-F663-0C42B3C920B0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45" creationId="{48B7D4D0-571F-C264-0932-415B23910947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47" creationId="{5EE331CB-342D-B911-6CCB-E500EB2C1A58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0" creationId="{2E95A563-E2AB-E37B-40ED-DB899BFE79D7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1" creationId="{818DAA62-8E0D-8532-9222-773A2560584E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2" creationId="{43350828-C168-4D71-A29E-A3CD2FF1BC3A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4" creationId="{DD18653F-8A28-CBB1-9002-440558CA3F19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5" creationId="{EFEF7CA2-3712-3D33-7307-74FF9FBE71CD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7" creationId="{C68A50FE-D940-15AF-9990-00E9413886A2}"/>
          </ac:spMkLst>
        </pc:spChg>
        <pc:spChg chg="add mod">
          <ac:chgData name="Maartje Boon" userId="c0cafd493ce0157e" providerId="LiveId" clId="{D1185AC9-D30A-4D68-94DF-C1F0F7A2B1FE}" dt="2026-05-20T15:10:06.997" v="981"/>
          <ac:spMkLst>
            <pc:docMk/>
            <pc:sldMk cId="2976012757" sldId="1183"/>
            <ac:spMk id="59" creationId="{B41916C2-3893-EC34-918F-19BA5AFE12C8}"/>
          </ac:spMkLst>
        </pc:spChg>
      </pc:sldChg>
      <pc:sldChg chg="addSp delSp modSp mod modNotes">
        <pc:chgData name="Maartje Boon" userId="c0cafd493ce0157e" providerId="LiveId" clId="{D1185AC9-D30A-4D68-94DF-C1F0F7A2B1FE}" dt="2026-05-20T15:09:35.537" v="975"/>
        <pc:sldMkLst>
          <pc:docMk/>
          <pc:sldMk cId="3803672091" sldId="1184"/>
        </pc:sldMkLst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13" creationId="{82CBC33F-EC81-989A-5959-175EC5BD4BA0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17" creationId="{5A7F1DE6-F247-BE3B-0B95-9BA001E0B860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18" creationId="{1EC9D57C-C03A-2766-8034-1BE7665EAE75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19" creationId="{AC554A5E-ED60-B7E5-02DD-6F7217D9C1E4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20" creationId="{0CC748CA-AB9B-2D13-AF3F-A826625C7DC4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21" creationId="{A3AFFC1B-DB8A-7232-B4C7-E5AE4D933490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26" creationId="{48521DF0-EA46-7896-DFA6-D264B550BD47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28" creationId="{D7E40638-E3EF-C05B-3DF9-D501D31E9DFA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30" creationId="{1F65F4E1-0615-5A55-2BC0-CF9CFDA22C6A}"/>
          </ac:spMkLst>
        </pc:spChg>
        <pc:spChg chg="del">
          <ac:chgData name="Maartje Boon" userId="c0cafd493ce0157e" providerId="LiveId" clId="{D1185AC9-D30A-4D68-94DF-C1F0F7A2B1FE}" dt="2026-05-20T15:09:34.614" v="974" actId="478"/>
          <ac:spMkLst>
            <pc:docMk/>
            <pc:sldMk cId="3803672091" sldId="1184"/>
            <ac:spMk id="31" creationId="{B7D128F9-F961-3203-FABF-87BCEEC9F66D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42" creationId="{7CECC3FA-72A9-D0EC-3A14-5D75C7F180C5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43" creationId="{F2D7A638-85D9-7FF1-4EA4-4AAE0460DCAE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49" creationId="{80D403E7-6480-06FB-E6F0-2C22388AA6C5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0" creationId="{D2DF7387-01CA-68C1-66B0-F4FF880E5D10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1" creationId="{067CD791-9BF5-D680-341A-765CA6AB6871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2" creationId="{3C95E53C-873C-596D-C97C-BEA29EA300D0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4" creationId="{E1A7C5BF-D41B-8CAD-319C-7386D4E7D478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5" creationId="{BD6B198E-9C0C-8288-84F5-D7ECADADC559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6" creationId="{B4FF5F2C-524C-3098-9B92-A23119BC810C}"/>
          </ac:spMkLst>
        </pc:spChg>
        <pc:spChg chg="add mod">
          <ac:chgData name="Maartje Boon" userId="c0cafd493ce0157e" providerId="LiveId" clId="{D1185AC9-D30A-4D68-94DF-C1F0F7A2B1FE}" dt="2026-05-20T15:09:35.537" v="975"/>
          <ac:spMkLst>
            <pc:docMk/>
            <pc:sldMk cId="3803672091" sldId="1184"/>
            <ac:spMk id="57" creationId="{2DC4C6E3-8198-C47C-F411-287B258CEBED}"/>
          </ac:spMkLst>
        </pc:spChg>
      </pc:sldChg>
      <pc:sldChg chg="addSp delSp modSp mod modNotes">
        <pc:chgData name="Maartje Boon" userId="c0cafd493ce0157e" providerId="LiveId" clId="{D1185AC9-D30A-4D68-94DF-C1F0F7A2B1FE}" dt="2026-05-20T15:09:29.912" v="973" actId="478"/>
        <pc:sldMkLst>
          <pc:docMk/>
          <pc:sldMk cId="2645569853" sldId="1185"/>
        </pc:sldMkLst>
        <pc:spChg chg="del">
          <ac:chgData name="Maartje Boon" userId="c0cafd493ce0157e" providerId="LiveId" clId="{D1185AC9-D30A-4D68-94DF-C1F0F7A2B1FE}" dt="2026-05-20T15:09:14.019" v="970" actId="478"/>
          <ac:spMkLst>
            <pc:docMk/>
            <pc:sldMk cId="2645569853" sldId="1185"/>
            <ac:spMk id="9" creationId="{3C08E019-0893-EB19-7944-A3D7E9F3F051}"/>
          </ac:spMkLst>
        </pc:spChg>
        <pc:spChg chg="del">
          <ac:chgData name="Maartje Boon" userId="c0cafd493ce0157e" providerId="LiveId" clId="{D1185AC9-D30A-4D68-94DF-C1F0F7A2B1FE}" dt="2026-05-20T15:09:14.019" v="970" actId="478"/>
          <ac:spMkLst>
            <pc:docMk/>
            <pc:sldMk cId="2645569853" sldId="1185"/>
            <ac:spMk id="10" creationId="{1F0FE29A-4B08-91AD-D5F7-A658063AD59E}"/>
          </ac:spMkLst>
        </pc:spChg>
        <pc:spChg chg="del">
          <ac:chgData name="Maartje Boon" userId="c0cafd493ce0157e" providerId="LiveId" clId="{D1185AC9-D30A-4D68-94DF-C1F0F7A2B1FE}" dt="2026-05-20T15:09:14.019" v="970" actId="478"/>
          <ac:spMkLst>
            <pc:docMk/>
            <pc:sldMk cId="2645569853" sldId="1185"/>
            <ac:spMk id="13" creationId="{02500B95-A035-14FC-C2A6-AD486D9DD63D}"/>
          </ac:spMkLst>
        </pc:spChg>
        <pc:spChg chg="del">
          <ac:chgData name="Maartje Boon" userId="c0cafd493ce0157e" providerId="LiveId" clId="{D1185AC9-D30A-4D68-94DF-C1F0F7A2B1FE}" dt="2026-05-20T15:09:14.019" v="970" actId="478"/>
          <ac:spMkLst>
            <pc:docMk/>
            <pc:sldMk cId="2645569853" sldId="1185"/>
            <ac:spMk id="15" creationId="{02AD0879-A270-24F2-1844-64442C983A1A}"/>
          </ac:spMkLst>
        </pc:spChg>
        <pc:spChg chg="del">
          <ac:chgData name="Maartje Boon" userId="c0cafd493ce0157e" providerId="LiveId" clId="{D1185AC9-D30A-4D68-94DF-C1F0F7A2B1FE}" dt="2026-05-20T15:09:14.019" v="970" actId="478"/>
          <ac:spMkLst>
            <pc:docMk/>
            <pc:sldMk cId="2645569853" sldId="1185"/>
            <ac:spMk id="26" creationId="{F03326AD-4690-D91E-EAEA-F815E90032B2}"/>
          </ac:spMkLst>
        </pc:spChg>
        <pc:spChg chg="del">
          <ac:chgData name="Maartje Boon" userId="c0cafd493ce0157e" providerId="LiveId" clId="{D1185AC9-D30A-4D68-94DF-C1F0F7A2B1FE}" dt="2026-05-20T15:09:17.608" v="971" actId="478"/>
          <ac:spMkLst>
            <pc:docMk/>
            <pc:sldMk cId="2645569853" sldId="1185"/>
            <ac:spMk id="28" creationId="{F5AC60D5-CA9A-240B-514C-FFEE316039D6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29" creationId="{6D47DFE6-598B-A2C6-A73F-D6ABBE17449D}"/>
          </ac:spMkLst>
        </pc:spChg>
        <pc:spChg chg="add mod">
          <ac:chgData name="Maartje Boon" userId="c0cafd493ce0157e" providerId="LiveId" clId="{D1185AC9-D30A-4D68-94DF-C1F0F7A2B1FE}" dt="2026-05-20T15:09:18.575" v="972"/>
          <ac:spMkLst>
            <pc:docMk/>
            <pc:sldMk cId="2645569853" sldId="1185"/>
            <ac:spMk id="30" creationId="{9C4AFAC3-CA3F-32AC-7462-7EE7B05031D7}"/>
          </ac:spMkLst>
        </pc:spChg>
        <pc:spChg chg="add mod">
          <ac:chgData name="Maartje Boon" userId="c0cafd493ce0157e" providerId="LiveId" clId="{D1185AC9-D30A-4D68-94DF-C1F0F7A2B1FE}" dt="2026-05-20T15:09:18.575" v="972"/>
          <ac:spMkLst>
            <pc:docMk/>
            <pc:sldMk cId="2645569853" sldId="1185"/>
            <ac:spMk id="43" creationId="{39D16311-A227-15C2-559B-4B9D984F378E}"/>
          </ac:spMkLst>
        </pc:spChg>
        <pc:spChg chg="del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44" creationId="{3222C119-48E9-2BE9-4CC2-858B4500DECF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45" creationId="{A7427CCD-8AA6-FB75-9336-B36748DAC3BC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46" creationId="{8EA41BC8-16C1-4949-D171-0C28CC3E9EF5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47" creationId="{FB8E578C-056D-8336-19DF-046F2C34DB7D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49" creationId="{B8CE895F-D266-E2A7-37FF-40C8938A3D76}"/>
          </ac:spMkLst>
        </pc:spChg>
        <pc:spChg chg="add del mod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50" creationId="{CB6EECF8-8FFD-057A-D1C4-95EC34243B25}"/>
          </ac:spMkLst>
        </pc:spChg>
        <pc:spChg chg="del">
          <ac:chgData name="Maartje Boon" userId="c0cafd493ce0157e" providerId="LiveId" clId="{D1185AC9-D30A-4D68-94DF-C1F0F7A2B1FE}" dt="2026-05-20T15:09:29.912" v="973" actId="478"/>
          <ac:spMkLst>
            <pc:docMk/>
            <pc:sldMk cId="2645569853" sldId="1185"/>
            <ac:spMk id="51" creationId="{E12A5F5D-362D-B324-8F74-FCBC1AEE94BE}"/>
          </ac:spMkLst>
        </pc:spChg>
        <pc:spChg chg="add mod">
          <ac:chgData name="Maartje Boon" userId="c0cafd493ce0157e" providerId="LiveId" clId="{D1185AC9-D30A-4D68-94DF-C1F0F7A2B1FE}" dt="2026-05-20T15:09:18.575" v="972"/>
          <ac:spMkLst>
            <pc:docMk/>
            <pc:sldMk cId="2645569853" sldId="1185"/>
            <ac:spMk id="53" creationId="{8F239591-74F6-F201-B20A-CE9E6926EBAF}"/>
          </ac:spMkLst>
        </pc:spChg>
        <pc:spChg chg="add mod">
          <ac:chgData name="Maartje Boon" userId="c0cafd493ce0157e" providerId="LiveId" clId="{D1185AC9-D30A-4D68-94DF-C1F0F7A2B1FE}" dt="2026-05-20T15:09:18.575" v="972"/>
          <ac:spMkLst>
            <pc:docMk/>
            <pc:sldMk cId="2645569853" sldId="1185"/>
            <ac:spMk id="54" creationId="{4E9B0EF8-96E5-D3B1-0B85-DEC8EA30F158}"/>
          </ac:spMkLst>
        </pc:spChg>
      </pc:sldChg>
      <pc:sldChg chg="modNotes">
        <pc:chgData name="Maartje Boon" userId="c0cafd493ce0157e" providerId="LiveId" clId="{D1185AC9-D30A-4D68-94DF-C1F0F7A2B1FE}" dt="2026-05-20T12:57:53.614" v="31" actId="368"/>
        <pc:sldMkLst>
          <pc:docMk/>
          <pc:sldMk cId="3755089366" sldId="1192"/>
        </pc:sldMkLst>
      </pc:sldChg>
      <pc:sldChg chg="modNotes">
        <pc:chgData name="Maartje Boon" userId="c0cafd493ce0157e" providerId="LiveId" clId="{D1185AC9-D30A-4D68-94DF-C1F0F7A2B1FE}" dt="2026-05-20T12:57:53.630" v="35" actId="368"/>
        <pc:sldMkLst>
          <pc:docMk/>
          <pc:sldMk cId="2608240414" sldId="1193"/>
        </pc:sldMkLst>
      </pc:sldChg>
      <pc:sldChg chg="modNotes">
        <pc:chgData name="Maartje Boon" userId="c0cafd493ce0157e" providerId="LiveId" clId="{D1185AC9-D30A-4D68-94DF-C1F0F7A2B1FE}" dt="2026-05-20T12:57:53.630" v="33" actId="368"/>
        <pc:sldMkLst>
          <pc:docMk/>
          <pc:sldMk cId="784768410" sldId="1194"/>
        </pc:sldMkLst>
      </pc:sldChg>
      <pc:sldChg chg="modNotes">
        <pc:chgData name="Maartje Boon" userId="c0cafd493ce0157e" providerId="LiveId" clId="{D1185AC9-D30A-4D68-94DF-C1F0F7A2B1FE}" dt="2026-05-20T12:57:53.614" v="29" actId="368"/>
        <pc:sldMkLst>
          <pc:docMk/>
          <pc:sldMk cId="2914699544" sldId="1195"/>
        </pc:sldMkLst>
      </pc:sldChg>
      <pc:sldChg chg="modNotes">
        <pc:chgData name="Maartje Boon" userId="c0cafd493ce0157e" providerId="LiveId" clId="{D1185AC9-D30A-4D68-94DF-C1F0F7A2B1FE}" dt="2026-05-20T12:57:53.598" v="27" actId="368"/>
        <pc:sldMkLst>
          <pc:docMk/>
          <pc:sldMk cId="326863824" sldId="1196"/>
        </pc:sldMkLst>
      </pc:sldChg>
      <pc:sldChg chg="modNotes">
        <pc:chgData name="Maartje Boon" userId="c0cafd493ce0157e" providerId="LiveId" clId="{D1185AC9-D30A-4D68-94DF-C1F0F7A2B1FE}" dt="2026-05-20T12:57:53.598" v="25" actId="368"/>
        <pc:sldMkLst>
          <pc:docMk/>
          <pc:sldMk cId="1617938122" sldId="1197"/>
        </pc:sldMkLst>
      </pc:sldChg>
      <pc:sldChg chg="modNotes">
        <pc:chgData name="Maartje Boon" userId="c0cafd493ce0157e" providerId="LiveId" clId="{D1185AC9-D30A-4D68-94DF-C1F0F7A2B1FE}" dt="2026-05-20T12:57:53.582" v="23" actId="368"/>
        <pc:sldMkLst>
          <pc:docMk/>
          <pc:sldMk cId="2920913439" sldId="1199"/>
        </pc:sldMkLst>
      </pc:sldChg>
      <pc:sldChg chg="modNotes">
        <pc:chgData name="Maartje Boon" userId="c0cafd493ce0157e" providerId="LiveId" clId="{D1185AC9-D30A-4D68-94DF-C1F0F7A2B1FE}" dt="2026-05-20T12:57:53.650" v="37" actId="368"/>
        <pc:sldMkLst>
          <pc:docMk/>
          <pc:sldMk cId="3293228772" sldId="1200"/>
        </pc:sldMkLst>
      </pc:sldChg>
      <pc:sldChg chg="modSp mod modNotes">
        <pc:chgData name="Maartje Boon" userId="c0cafd493ce0157e" providerId="LiveId" clId="{D1185AC9-D30A-4D68-94DF-C1F0F7A2B1FE}" dt="2026-05-20T13:06:32.872" v="248" actId="20577"/>
        <pc:sldMkLst>
          <pc:docMk/>
          <pc:sldMk cId="3320572849" sldId="1201"/>
        </pc:sldMkLst>
        <pc:spChg chg="mod">
          <ac:chgData name="Maartje Boon" userId="c0cafd493ce0157e" providerId="LiveId" clId="{D1185AC9-D30A-4D68-94DF-C1F0F7A2B1FE}" dt="2026-05-20T13:06:32.872" v="248" actId="20577"/>
          <ac:spMkLst>
            <pc:docMk/>
            <pc:sldMk cId="3320572849" sldId="1201"/>
            <ac:spMk id="8" creationId="{1C4D9D4F-D8AC-A980-D17C-5D1015512E68}"/>
          </ac:spMkLst>
        </pc:spChg>
      </pc:sldChg>
      <pc:sldChg chg="modSp mod modNotes">
        <pc:chgData name="Maartje Boon" userId="c0cafd493ce0157e" providerId="LiveId" clId="{D1185AC9-D30A-4D68-94DF-C1F0F7A2B1FE}" dt="2026-05-20T13:07:34.656" v="496" actId="20577"/>
        <pc:sldMkLst>
          <pc:docMk/>
          <pc:sldMk cId="4041261671" sldId="1203"/>
        </pc:sldMkLst>
        <pc:spChg chg="mod">
          <ac:chgData name="Maartje Boon" userId="c0cafd493ce0157e" providerId="LiveId" clId="{D1185AC9-D30A-4D68-94DF-C1F0F7A2B1FE}" dt="2026-05-20T13:07:34.656" v="496" actId="20577"/>
          <ac:spMkLst>
            <pc:docMk/>
            <pc:sldMk cId="4041261671" sldId="1203"/>
            <ac:spMk id="8" creationId="{1C4D9D4F-D8AC-A980-D17C-5D1015512E68}"/>
          </ac:spMkLst>
        </pc:spChg>
      </pc:sldChg>
      <pc:sldChg chg="addSp delSp modSp mod modNotes">
        <pc:chgData name="Maartje Boon" userId="c0cafd493ce0157e" providerId="LiveId" clId="{D1185AC9-D30A-4D68-94DF-C1F0F7A2B1FE}" dt="2026-05-20T13:10:53.794" v="735" actId="14100"/>
        <pc:sldMkLst>
          <pc:docMk/>
          <pc:sldMk cId="1941777782" sldId="1204"/>
        </pc:sldMkLst>
        <pc:spChg chg="add mod">
          <ac:chgData name="Maartje Boon" userId="c0cafd493ce0157e" providerId="LiveId" clId="{D1185AC9-D30A-4D68-94DF-C1F0F7A2B1FE}" dt="2026-05-20T13:10:53.794" v="735" actId="14100"/>
          <ac:spMkLst>
            <pc:docMk/>
            <pc:sldMk cId="1941777782" sldId="1204"/>
            <ac:spMk id="5" creationId="{1F0D3650-E16A-1555-0FE3-A4A559945F29}"/>
          </ac:spMkLst>
        </pc:spChg>
        <pc:spChg chg="del mod">
          <ac:chgData name="Maartje Boon" userId="c0cafd493ce0157e" providerId="LiveId" clId="{D1185AC9-D30A-4D68-94DF-C1F0F7A2B1FE}" dt="2026-05-20T13:08:06.140" v="554"/>
          <ac:spMkLst>
            <pc:docMk/>
            <pc:sldMk cId="1941777782" sldId="1204"/>
            <ac:spMk id="8" creationId="{1C4D9D4F-D8AC-A980-D17C-5D1015512E68}"/>
          </ac:spMkLst>
        </pc:spChg>
      </pc:sldChg>
      <pc:sldChg chg="addSp delSp modSp mod modNotes">
        <pc:chgData name="Maartje Boon" userId="c0cafd493ce0157e" providerId="LiveId" clId="{D1185AC9-D30A-4D68-94DF-C1F0F7A2B1FE}" dt="2026-05-20T13:13:24.603" v="917" actId="20577"/>
        <pc:sldMkLst>
          <pc:docMk/>
          <pc:sldMk cId="2743163887" sldId="1205"/>
        </pc:sldMkLst>
        <pc:spChg chg="add mod">
          <ac:chgData name="Maartje Boon" userId="c0cafd493ce0157e" providerId="LiveId" clId="{D1185AC9-D30A-4D68-94DF-C1F0F7A2B1FE}" dt="2026-05-20T13:13:24.603" v="917" actId="20577"/>
          <ac:spMkLst>
            <pc:docMk/>
            <pc:sldMk cId="2743163887" sldId="1205"/>
            <ac:spMk id="6" creationId="{13D567E3-CAC9-0F7C-D1FF-1A5964BE9EC9}"/>
          </ac:spMkLst>
        </pc:spChg>
        <pc:spChg chg="del">
          <ac:chgData name="Maartje Boon" userId="c0cafd493ce0157e" providerId="LiveId" clId="{D1185AC9-D30A-4D68-94DF-C1F0F7A2B1FE}" dt="2026-05-20T13:11:56.329" v="737" actId="478"/>
          <ac:spMkLst>
            <pc:docMk/>
            <pc:sldMk cId="2743163887" sldId="1205"/>
            <ac:spMk id="8" creationId="{1C4D9D4F-D8AC-A980-D17C-5D1015512E68}"/>
          </ac:spMkLst>
        </pc:spChg>
      </pc:sldChg>
      <pc:sldChg chg="addSp delSp modSp mod modNotes">
        <pc:chgData name="Maartje Boon" userId="c0cafd493ce0157e" providerId="LiveId" clId="{D1185AC9-D30A-4D68-94DF-C1F0F7A2B1FE}" dt="2026-05-20T13:15:51.417" v="937" actId="20577"/>
        <pc:sldMkLst>
          <pc:docMk/>
          <pc:sldMk cId="604846699" sldId="1206"/>
        </pc:sldMkLst>
        <pc:spChg chg="add del mod">
          <ac:chgData name="Maartje Boon" userId="c0cafd493ce0157e" providerId="LiveId" clId="{D1185AC9-D30A-4D68-94DF-C1F0F7A2B1FE}" dt="2026-05-20T13:15:44.287" v="927" actId="478"/>
          <ac:spMkLst>
            <pc:docMk/>
            <pc:sldMk cId="604846699" sldId="1206"/>
            <ac:spMk id="4" creationId="{4854557D-0D88-6C0D-0EED-DEBDE173FDF0}"/>
          </ac:spMkLst>
        </pc:spChg>
        <pc:spChg chg="mod">
          <ac:chgData name="Maartje Boon" userId="c0cafd493ce0157e" providerId="LiveId" clId="{D1185AC9-D30A-4D68-94DF-C1F0F7A2B1FE}" dt="2026-05-20T13:15:51.417" v="937" actId="20577"/>
          <ac:spMkLst>
            <pc:docMk/>
            <pc:sldMk cId="604846699" sldId="1206"/>
            <ac:spMk id="8" creationId="{1C4D9D4F-D8AC-A980-D17C-5D1015512E68}"/>
          </ac:spMkLst>
        </pc:spChg>
      </pc:sldChg>
      <pc:sldChg chg="addSp delSp modSp mod modNotes">
        <pc:chgData name="Maartje Boon" userId="c0cafd493ce0157e" providerId="LiveId" clId="{D1185AC9-D30A-4D68-94DF-C1F0F7A2B1FE}" dt="2026-05-20T13:16:15.108" v="939"/>
        <pc:sldMkLst>
          <pc:docMk/>
          <pc:sldMk cId="3313914716" sldId="1209"/>
        </pc:sldMkLst>
        <pc:spChg chg="add mod">
          <ac:chgData name="Maartje Boon" userId="c0cafd493ce0157e" providerId="LiveId" clId="{D1185AC9-D30A-4D68-94DF-C1F0F7A2B1FE}" dt="2026-05-20T13:16:15.108" v="939"/>
          <ac:spMkLst>
            <pc:docMk/>
            <pc:sldMk cId="3313914716" sldId="1209"/>
            <ac:spMk id="7" creationId="{5057BF19-1C55-773A-361D-B2E59917CE8D}"/>
          </ac:spMkLst>
        </pc:spChg>
        <pc:spChg chg="del">
          <ac:chgData name="Maartje Boon" userId="c0cafd493ce0157e" providerId="LiveId" clId="{D1185AC9-D30A-4D68-94DF-C1F0F7A2B1FE}" dt="2026-05-20T13:16:14.354" v="938" actId="478"/>
          <ac:spMkLst>
            <pc:docMk/>
            <pc:sldMk cId="3313914716" sldId="1209"/>
            <ac:spMk id="8" creationId="{1C4D9D4F-D8AC-A980-D17C-5D1015512E68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12T16:02:44.410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1 0 9830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12T16:02:44.410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1 0 9830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12T16:02:44.410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1 0 9830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E42263-59D2-489A-BD1E-0BFD29CC2912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9C40C-9918-4376-9C46-7D5093293F8C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761021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CC127-D6CB-8E21-8C19-44C999FCD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5CAF7C-EA44-463F-0BB7-7422D4089B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41FADA-4C27-F237-3CA6-818FE6F010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A8A02E-78F7-8721-754A-A9EAE04630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6598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7CDD9-CFF6-1330-8D7A-D61FCE928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CB5BEC-C7BE-11B8-06B7-290C83198B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847AF1-AB80-B09A-C801-DBFDF1A053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204F8B-354F-01CE-EF48-8513D0AB5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097283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26BBF3-BDDF-437B-2D8B-6DF59B24C2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54C990-A29D-3D56-F1B2-C46087259E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5EF16-019C-7A55-12DE-439167D946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BBB54-19B8-CFDC-32B3-B806767149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090066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29B34-206E-5105-AE9D-EE8ACA928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88993F-7057-BECD-5FC7-B621BA20B9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84CE4F-922C-755C-30B9-F5B84A508E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A23CF-6F40-DE56-A743-902EBBC9B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368863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8E2B9-17E0-48A8-13CE-2B649B533E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54E04-A3AA-0BAC-6FB3-483C8FC0A3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FE911-B229-3AAF-0DDB-E2C9C7046F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6CEE9-9FFD-5C1F-3341-B982A806D6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337292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CE2F9-D05A-0BE8-08D8-EADB3F737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1C5C08-F47C-E52E-3AE2-11F35E81FC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8BDDD-E2FC-CF2A-9E49-733DE76E00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E2EA2A-E887-5A82-8016-FA66FE834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01050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3C132-C455-7F79-1430-2FAD72F80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2BC232-266B-36B2-056B-3E179C88B5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6F3C66-D85F-C5E4-822B-B486CD2B2C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7A8A38-60E1-7D31-F4E6-89FBBA952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521873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1469E-82DD-B3F3-10B7-28D6B4E3F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14D0D5-A38D-2AA6-3B35-DDE728077B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B4A839-ACCA-5DB0-021B-B5E9943697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26EB84-C4F0-C0E9-561E-D379DDBB1E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404287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2836A-70E8-547B-35D1-3B4B675F4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8F0D86-2326-6D53-DDC2-7F1DE4115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8DD35C-0945-E9FA-25D0-B32710F26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8C0B24-EAC1-02B5-D559-8FD248A6EE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8586058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AF99A-FD2D-A51B-7ED4-E956B54F75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7B0454-EEA8-DB27-55F2-F072894FB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1B6083-9D0D-8141-B399-65BDA76E3E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C608D0-3242-2F03-C8A0-E5F804DBAA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19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986502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2B15C-E06B-4D0B-A340-230EA5C65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C88D50-B7B8-29E4-EB97-F75C19EF73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C618C0-E38D-7B08-FD6A-55F9C98C6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F07CF-C23C-7A76-E7DB-1DEE1F6E0F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9C40C-9918-4376-9C46-7D5093293F8C}" type="slidenum">
              <a:rPr lang="en-NL" smtClean="0"/>
              <a:t>20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045236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EBDCC-2DA2-FE32-3E28-0A34FF3B7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C177C2-1832-AF7C-5934-772D43C4BE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0E6EE-D3BC-91BD-6915-7DE54530E7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0FED73-30B5-79F9-6220-B9A0C5E28E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6835334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DDB55-B4AC-2A53-DD98-F1AA85577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CC5A41-AEE0-452C-F10B-63FB37BA08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0808DC-162A-60CF-5026-6488B2AD74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189558-1284-9A50-F7D6-58A4C3A641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5095379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A22E0-8055-54CA-3743-EB5BEB8A6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CA200B-8AAB-C3E0-149E-CC74BC6EFF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581C69-C130-EC15-421E-9EFE219BFC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9C8CE-B2B0-F150-108B-6757F92635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1547336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1C226-7DC9-AFAD-0681-257A8B619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1BB933-03C8-F8F9-8C5B-291EA8A608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7E1862-9C43-A667-16EB-3EB993A25B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89A852-AC05-1A18-97B4-5A2DED7A4D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067187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337DA-028A-C50B-53D3-64821744D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FB5AD7-2FA0-5853-CF42-EE58564ED5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9D2520-E827-0DA4-8BE9-9BCDB95CD4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FD4704-08F1-FAEC-8403-F1B346E02D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0449864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6F0F5-08FC-3441-5CAB-E6EA96D504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1BB31-AAA1-3DAB-1080-A07605F436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4EF438-8FE7-F016-AED2-50A3F1C504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A64AD9-BEEB-D8DF-4D79-A5429BA7F5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2573794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1180DE-387E-C6C2-3C8B-3AC9FB682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49A337-C665-0E49-E7B3-2AE310543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35BD76-0912-907B-3ACF-9035BD1F2D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444E6-A29F-6B67-5C6E-C9D85A8C22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0134581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DE6A4-B915-A920-8166-61D95774F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03F44A-9030-29B6-D8E3-91CB1CB01B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420F5C-78A8-156F-E65E-4D44E5D51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135256-9B6B-4C02-BBFF-FE01E16970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28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209303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0A85D-F71E-2EB7-364E-63BC7B838B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925E45-9FFF-7AB4-73E5-E368D8474A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EED964-A9D7-30A4-8070-BA7EC7D07C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00352-0A39-C2F1-97ED-9AB54D35DF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29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317671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225760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9567220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5704679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872750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5034934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91873-3394-736F-B3E4-816BFBBC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8131F-DB87-64A6-7572-53876B52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32118-2A26-2A19-7B29-229257DFE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C401A-E2E7-389D-F904-302012FB0C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35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5416212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D25B0-AC8D-84E3-676C-FFCD8368C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0D19AE-2854-E02C-C796-1051D88973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BB2FFE-7A03-90A9-E422-AA81C4DD5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1EEC8-1126-B9A5-0C0C-DD30D1B46C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23248-2C1B-4C39-893B-0459BAB5EA13}" type="slidenum">
              <a:rPr lang="en-NL" smtClean="0"/>
              <a:t>49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471102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3608C-5F35-09D9-1211-B324307B4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D718C-13F0-80A9-D7CC-D7F9E9803E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5B0B7-8FBE-62C2-B502-40E8980DB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216F5-7DD0-9573-1EF6-BB6682B65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A0BE2-16A1-82FE-CAEE-39B58F3E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821558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F4900-C17D-321F-BB42-569E8A4E7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C6380-AB1A-0241-5015-25DC8AA3E4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1F8BB-F5D1-0D24-B006-767FE9B1C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60523-3A1E-D3C6-65F9-84B2DD9D1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4FE20-377E-779D-5814-AC1167905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239943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A5EFC-7D84-E5AB-9A5D-A689DE924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50A300-CF15-122E-65E9-07DF21CAD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AA0F3-C70B-D87E-B770-43B9C840A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CEA49-E21C-81C3-E555-B22ED3C27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8DA9FA-FA18-E762-987C-5562BAB7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192322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837C-F1A6-F9F5-A310-451246D4A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CED78-27C6-87ED-7236-E64C58840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708CF9-69BE-842D-77ED-1F745EB966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DC9B4-32A5-89CB-0BD5-0402695A6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EE728-FD81-C016-9476-56329A666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F80F50-7FA0-5B51-6FA6-FBB0E5225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383166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6C303-3D2D-FA28-BDB0-20B610370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2480E-FD9E-4D9F-9972-B90DD163D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8499B-AC4F-69CD-802E-0541924CF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657A95-E7F3-1F68-52B7-8BA3783742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312076-4493-8191-1760-1C660FE6FA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298CEA-6C92-03E9-A1AB-3E1779072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8EC338-317E-8D7C-4D4C-3AB664E45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4275F5-C043-B210-2466-53D68DD8A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752591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AFE00-6386-1958-3972-7DD16ED93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37E6E8-8707-F029-06A2-C5E9E55EC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8E78C5-1FED-6E85-4FB9-CC1269DB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5C080-A8DE-F76D-0FBC-7A9CA79FE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230257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B703D9-DFD3-5F38-F200-B5E7CF6B0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74F27-46AC-02D1-C713-445825D3D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2BEB8-B15B-F9C5-5CF3-D5A497FAC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037328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BC5E4-DFEE-9C55-EB86-41019AA76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3A37F-9702-2038-777F-09C65CDC3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34CB3D-145F-DB08-892D-ACC687A7B0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BE670-F715-809A-5770-4443AFCC0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F01C0-B566-1420-9CA9-5FDB56829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090E13-77B2-AB49-5B94-66E6ADFF0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769714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05F37-D253-5463-1B8A-1D142FB5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FDC0FE-8F52-433F-7237-4055A99E6F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8EEFB-99EB-DF8C-836A-E557FCC6FA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D0811-7F3B-6002-8949-A8BB19F60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23692-DAB7-285A-13F6-6281E741B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133DD-B61B-3E14-42C9-EE871A9B0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72889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95FB4-870B-366A-3B11-A8791E6EB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345DC-D11E-200E-F032-FE20983068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153C-597A-B2F7-3806-649FACE8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390C1-5613-055F-BBC7-02F7E7D2E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C70D8-DD7A-F29F-584E-E6A868B6F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541791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2B712B-8416-02AC-477B-09CBDBBF89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83AB2-1632-B924-80F2-14FBEC22A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854AF-DB76-A7FC-EB11-0964CCE53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A49D-2D6F-FA7E-A50C-90927CB06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D18310-CB76-D3CF-278C-929063A42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145385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3B6F1-1EA4-DC39-EA9F-6948C3C46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42E3C0-FFB3-687D-03F7-CA48FB820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292D8-8C1D-19FC-D74B-EF023F4C1C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25D41-686B-4EF3-8BD3-96A1BD472800}" type="datetimeFigureOut">
              <a:rPr lang="en-NL" smtClean="0"/>
              <a:t>20/05/2026</a:t>
            </a:fld>
            <a:endParaRPr lang="en-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158AB-4ACE-28D9-5D59-80EB3AC778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6716E-36E5-DA87-6406-81E9E2F18A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F9B83F-A74E-429A-92EC-06BB30F99811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931757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customXml" Target="../ink/ink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customXml" Target="../ink/ink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customXml" Target="../ink/ink3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15.png"/><Relationship Id="rId9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16.png"/><Relationship Id="rId9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6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10" Type="http://schemas.openxmlformats.org/officeDocument/2006/relationships/image" Target="../media/image19.png"/><Relationship Id="rId4" Type="http://schemas.openxmlformats.org/officeDocument/2006/relationships/image" Target="../media/image17.png"/><Relationship Id="rId9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6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10" Type="http://schemas.openxmlformats.org/officeDocument/2006/relationships/image" Target="../media/image19.png"/><Relationship Id="rId4" Type="http://schemas.openxmlformats.org/officeDocument/2006/relationships/image" Target="../media/image17.png"/><Relationship Id="rId9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6.png"/><Relationship Id="rId10" Type="http://schemas.openxmlformats.org/officeDocument/2006/relationships/image" Target="../media/image19.png"/><Relationship Id="rId4" Type="http://schemas.openxmlformats.org/officeDocument/2006/relationships/image" Target="../media/image20.png"/><Relationship Id="rId9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12.png"/><Relationship Id="rId4" Type="http://schemas.openxmlformats.org/officeDocument/2006/relationships/image" Target="../media/image21.png"/><Relationship Id="rId9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12.png"/><Relationship Id="rId5" Type="http://schemas.openxmlformats.org/officeDocument/2006/relationships/image" Target="../media/image22.png"/><Relationship Id="rId10" Type="http://schemas.openxmlformats.org/officeDocument/2006/relationships/image" Target="../media/image14.png"/><Relationship Id="rId4" Type="http://schemas.openxmlformats.org/officeDocument/2006/relationships/image" Target="../media/image21.png"/><Relationship Id="rId9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12.png"/><Relationship Id="rId5" Type="http://schemas.openxmlformats.org/officeDocument/2006/relationships/image" Target="../media/image16.png"/><Relationship Id="rId10" Type="http://schemas.openxmlformats.org/officeDocument/2006/relationships/image" Target="../media/image14.png"/><Relationship Id="rId4" Type="http://schemas.openxmlformats.org/officeDocument/2006/relationships/image" Target="../media/image20.png"/><Relationship Id="rId9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5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6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2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5.png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25.png"/><Relationship Id="rId4" Type="http://schemas.openxmlformats.org/officeDocument/2006/relationships/image" Target="../media/image2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2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25.png"/><Relationship Id="rId4" Type="http://schemas.openxmlformats.org/officeDocument/2006/relationships/image" Target="../media/image2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jp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7.jpg"/><Relationship Id="rId7" Type="http://schemas.openxmlformats.org/officeDocument/2006/relationships/image" Target="../media/image51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9" Type="http://schemas.openxmlformats.org/officeDocument/2006/relationships/image" Target="../media/image53.jp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7.jpg"/><Relationship Id="rId7" Type="http://schemas.openxmlformats.org/officeDocument/2006/relationships/image" Target="../media/image51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9" Type="http://schemas.openxmlformats.org/officeDocument/2006/relationships/image" Target="../media/image53.jp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E66734-BE87-C4E8-81BF-5E9D7259D2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0" t="4633" r="6767" b="3274"/>
          <a:stretch>
            <a:fillRect/>
          </a:stretch>
        </p:blipFill>
        <p:spPr>
          <a:xfrm>
            <a:off x="10154747" y="4781550"/>
            <a:ext cx="1712280" cy="1668921"/>
          </a:xfrm>
          <a:prstGeom prst="ellipse">
            <a:avLst/>
          </a:prstGeom>
          <a:effectLst>
            <a:softEdge rad="1651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76B581D-A3C1-5576-CB4A-CE820A68333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961" b="19175"/>
          <a:stretch>
            <a:fillRect/>
          </a:stretch>
        </p:blipFill>
        <p:spPr>
          <a:xfrm>
            <a:off x="4445714" y="439141"/>
            <a:ext cx="7746286" cy="6418859"/>
          </a:xfrm>
          <a:prstGeom prst="rect">
            <a:avLst/>
          </a:prstGeom>
          <a:effectLst>
            <a:softEdge rad="0"/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45EDE37-5593-36D5-27EC-C4DFE76680BC}"/>
              </a:ext>
            </a:extLst>
          </p:cNvPr>
          <p:cNvSpPr/>
          <p:nvPr/>
        </p:nvSpPr>
        <p:spPr>
          <a:xfrm>
            <a:off x="4328160" y="203200"/>
            <a:ext cx="5826588" cy="6654800"/>
          </a:xfrm>
          <a:prstGeom prst="rect">
            <a:avLst/>
          </a:prstGeom>
          <a:gradFill>
            <a:gsLst>
              <a:gs pos="59000">
                <a:schemeClr val="bg1">
                  <a:alpha val="0"/>
                </a:schemeClr>
              </a:gs>
              <a:gs pos="94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E003-8E6E-ED85-E20A-9B23DA7F7DB4}"/>
              </a:ext>
            </a:extLst>
          </p:cNvPr>
          <p:cNvSpPr txBox="1"/>
          <p:nvPr/>
        </p:nvSpPr>
        <p:spPr>
          <a:xfrm>
            <a:off x="370694" y="317221"/>
            <a:ext cx="779563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Exsolution and mixing during hydrogen storage with CO</a:t>
            </a:r>
            <a:r>
              <a:rPr lang="en-US" sz="3600" baseline="-25000" dirty="0"/>
              <a:t>2</a:t>
            </a:r>
            <a:r>
              <a:rPr lang="en-US" sz="3600" dirty="0"/>
              <a:t> cushion-gas</a:t>
            </a:r>
          </a:p>
          <a:p>
            <a:r>
              <a:rPr lang="en-US" sz="3600" dirty="0"/>
              <a:t>in heterogeneous porous media  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B19E51D-18CA-0745-7112-B55E6FECA6A8}"/>
              </a:ext>
            </a:extLst>
          </p:cNvPr>
          <p:cNvSpPr txBox="1">
            <a:spLocks/>
          </p:cNvSpPr>
          <p:nvPr/>
        </p:nvSpPr>
        <p:spPr>
          <a:xfrm>
            <a:off x="370694" y="2425073"/>
            <a:ext cx="6515870" cy="5729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Amir Reza Zargar &amp; </a:t>
            </a:r>
            <a:r>
              <a:rPr lang="en-US" u="sng" dirty="0"/>
              <a:t>Maartje Boon</a:t>
            </a:r>
          </a:p>
          <a:p>
            <a:pPr algn="l"/>
            <a:r>
              <a:rPr lang="en-US" dirty="0"/>
              <a:t>University of Stuttgart</a:t>
            </a:r>
          </a:p>
        </p:txBody>
      </p:sp>
      <p:pic>
        <p:nvPicPr>
          <p:cNvPr id="6" name="Picture 5" descr="A person with a beard and mustache&#10;&#10;Description automatically generated">
            <a:extLst>
              <a:ext uri="{FF2B5EF4-FFF2-40B4-BE49-F238E27FC236}">
                <a16:creationId xmlns:a16="http://schemas.microsoft.com/office/drawing/2014/main" id="{13C8E48B-71B2-32DE-BEEB-136CD61FA1B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6" t="7216" r="6685" b="27540"/>
          <a:stretch/>
        </p:blipFill>
        <p:spPr>
          <a:xfrm>
            <a:off x="370694" y="3661643"/>
            <a:ext cx="1659580" cy="1667482"/>
          </a:xfrm>
          <a:prstGeom prst="rect">
            <a:avLst/>
          </a:prstGeom>
          <a:ln w="117475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E0693F-E737-5F28-0F20-7FCC9B6883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94" y="6223696"/>
            <a:ext cx="2290908" cy="4862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D53879-AF53-212D-E88F-A1A19515BB10}"/>
              </a:ext>
            </a:extLst>
          </p:cNvPr>
          <p:cNvSpPr txBox="1"/>
          <p:nvPr/>
        </p:nvSpPr>
        <p:spPr>
          <a:xfrm>
            <a:off x="4239527" y="6309946"/>
            <a:ext cx="33879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975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8751D-412C-5CF6-DF87-ABDFB3083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C89802-11D9-553E-C4D4-E4122930D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6DCBF61-3ACA-A54D-9C07-09777D5CF1D8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30ABC30-2F9A-234E-130C-E6583EC2C412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4BA0BA1-8803-464A-408C-A9FFE0D64CAB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A651992-FC22-4552-7564-35C5DCB7E3D9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7BE1E0D-FADD-1EC8-6DF8-3C1A072C9DF0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8C4900-88D9-E42A-C484-8805E1AA8C94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Mixing of H</a:t>
            </a:r>
            <a:r>
              <a:rPr lang="en-US" sz="3200" baseline="-25000" dirty="0"/>
              <a:t>2</a:t>
            </a:r>
            <a:r>
              <a:rPr lang="en-US" sz="3200" dirty="0"/>
              <a:t> with CO</a:t>
            </a:r>
            <a:r>
              <a:rPr lang="en-US" sz="3200" baseline="-25000" dirty="0"/>
              <a:t>2</a:t>
            </a:r>
            <a:r>
              <a:rPr lang="en-US" sz="3200" dirty="0"/>
              <a:t> cushion gas leads to unwanted effects: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A66A7C-AEE0-6875-3F65-3E1AE229AB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201" y="1508674"/>
            <a:ext cx="3823242" cy="37418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680282-5F78-B783-10F9-20A041E8C50D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372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7E3468-F55E-EE9E-1A62-21558E8BA4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7B53C7FE-2A50-AAFF-A914-DF03F39C05EA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FD57987-5B38-119B-EA70-CCF623FF4288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3EA5809-5AC3-17B9-3544-CCA08D711859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CAA057-9FA2-909D-1FE4-9020CAE59DFD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F4ECC-1A85-7B20-B987-ACD8994B059D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B22AEA-C57D-CE78-3A64-B60CD30F4FB2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Mixing of H</a:t>
            </a:r>
            <a:r>
              <a:rPr lang="en-US" sz="3200" baseline="-25000" dirty="0"/>
              <a:t>2</a:t>
            </a:r>
            <a:r>
              <a:rPr lang="en-US" sz="3200" dirty="0"/>
              <a:t> with CO</a:t>
            </a:r>
            <a:r>
              <a:rPr lang="en-US" sz="3200" baseline="-25000" dirty="0"/>
              <a:t>2</a:t>
            </a:r>
            <a:r>
              <a:rPr lang="en-US" sz="3200" dirty="0"/>
              <a:t> cushion gas leads to unwanted effects: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DF1059-C02D-ADA4-32DC-2121B0279CBB}"/>
              </a:ext>
            </a:extLst>
          </p:cNvPr>
          <p:cNvSpPr txBox="1"/>
          <p:nvPr/>
        </p:nvSpPr>
        <p:spPr>
          <a:xfrm>
            <a:off x="7357308" y="5538260"/>
            <a:ext cx="43933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Hydrogen loss </a:t>
            </a:r>
            <a:r>
              <a:rPr lang="en-US" sz="1600" dirty="0"/>
              <a:t>in cushion gas volume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CDDEA8-393F-B8F5-97DC-F23B641A73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201" y="1508674"/>
            <a:ext cx="3823242" cy="37418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63952F-87E1-DF47-55A4-542D3996AB34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93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A467A-A603-0955-3979-97BB9F27B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2BFB83-0E88-02E9-B707-EA8DA2D3B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C4BF3C69-FD18-D9A2-8F3C-95ED0E14C788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311E641-4649-5A6F-131A-D7D60754C0F9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B84564F-3015-BDD3-A265-E029F5CFB7A4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DAA69E6-AD1E-2EBE-866D-3F87F170128B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34E612A-AE54-4FE0-4400-DEB7D100FB15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E38B5E-E434-FF49-BE1D-3D0B5926849E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Mixing of H</a:t>
            </a:r>
            <a:r>
              <a:rPr lang="en-US" sz="3200" baseline="-25000" dirty="0"/>
              <a:t>2</a:t>
            </a:r>
            <a:r>
              <a:rPr lang="en-US" sz="3200" dirty="0"/>
              <a:t> with CO</a:t>
            </a:r>
            <a:r>
              <a:rPr lang="en-US" sz="3200" baseline="-25000" dirty="0"/>
              <a:t>2</a:t>
            </a:r>
            <a:r>
              <a:rPr lang="en-US" sz="3200" dirty="0"/>
              <a:t> cushion gas leads to unwanted effects: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103E0-DE99-3601-BE4E-F6315A34F7CE}"/>
              </a:ext>
            </a:extLst>
          </p:cNvPr>
          <p:cNvSpPr txBox="1"/>
          <p:nvPr/>
        </p:nvSpPr>
        <p:spPr>
          <a:xfrm>
            <a:off x="7357308" y="5538260"/>
            <a:ext cx="4393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Hydrogen loss </a:t>
            </a:r>
            <a:r>
              <a:rPr lang="en-US" sz="1600" dirty="0"/>
              <a:t>in cushion gas volume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Impurities</a:t>
            </a:r>
            <a:r>
              <a:rPr lang="en-US" sz="1600" dirty="0"/>
              <a:t> in the produced gas stream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4D813F-0F4E-5B19-41CB-C65440666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201" y="1508674"/>
            <a:ext cx="3823242" cy="37418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BCA432-D2BE-BE56-EF43-FB14A4C3BC6C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483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4F55C-9D19-CD4C-867C-F37937E039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F0CF07-C0DC-C316-E342-2F9F7F6C9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1902D02-1E7D-4490-90AE-BC2E5D0F99AD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A67B855-3FDB-BA79-582B-ED267086EDD0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830586-FAC0-ED02-6093-E130218A8616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5267BB-351C-777C-A1F6-843105C29387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DB256EB-4379-B951-EC60-0279FE8B627A}"/>
              </a:ext>
            </a:extLst>
          </p:cNvPr>
          <p:cNvSpPr txBox="1"/>
          <p:nvPr/>
        </p:nvSpPr>
        <p:spPr>
          <a:xfrm>
            <a:off x="8368945" y="6369257"/>
            <a:ext cx="22206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600" i="1" dirty="0"/>
              <a:t>CO</a:t>
            </a:r>
            <a:r>
              <a:rPr lang="pt-BR" sz="1600" i="1" baseline="-25000" dirty="0"/>
              <a:t>2</a:t>
            </a:r>
            <a:r>
              <a:rPr lang="pt-BR" sz="1600" i="1" dirty="0"/>
              <a:t>​+4H</a:t>
            </a:r>
            <a:r>
              <a:rPr lang="pt-BR" sz="1600" i="1" baseline="-25000" dirty="0"/>
              <a:t>2</a:t>
            </a:r>
            <a:r>
              <a:rPr lang="pt-BR" sz="1600" i="1" dirty="0"/>
              <a:t>​ </a:t>
            </a:r>
            <a:r>
              <a:rPr lang="pt-BR" sz="1600" i="1" dirty="0">
                <a:sym typeface="Wingdings" panose="05000000000000000000" pitchFamily="2" charset="2"/>
              </a:rPr>
              <a:t> </a:t>
            </a:r>
            <a:r>
              <a:rPr lang="pt-BR" sz="1600" i="1" dirty="0"/>
              <a:t>CH</a:t>
            </a:r>
            <a:r>
              <a:rPr lang="pt-BR" sz="1600" i="1" baseline="-25000" dirty="0"/>
              <a:t>4</a:t>
            </a:r>
            <a:r>
              <a:rPr lang="pt-BR" sz="1600" i="1" dirty="0"/>
              <a:t>​+2H</a:t>
            </a:r>
            <a:r>
              <a:rPr lang="pt-BR" sz="1600" i="1" baseline="-25000" dirty="0"/>
              <a:t>2</a:t>
            </a:r>
            <a:r>
              <a:rPr lang="pt-BR" sz="1600" i="1" dirty="0"/>
              <a:t>​O</a:t>
            </a:r>
            <a:endParaRPr lang="en-NL" sz="1600" i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80336B6-8A1C-DA72-1046-D539C8E6B50B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16ED31-40F5-453D-7EA7-2EF7F495571F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Mixing of H</a:t>
            </a:r>
            <a:r>
              <a:rPr lang="en-US" sz="3200" baseline="-25000" dirty="0"/>
              <a:t>2</a:t>
            </a:r>
            <a:r>
              <a:rPr lang="en-US" sz="3200" dirty="0"/>
              <a:t> with CO</a:t>
            </a:r>
            <a:r>
              <a:rPr lang="en-US" sz="3200" baseline="-25000" dirty="0"/>
              <a:t>2</a:t>
            </a:r>
            <a:r>
              <a:rPr lang="en-US" sz="3200" dirty="0"/>
              <a:t> cushion gas leads to unwanted effects: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584812-8207-C93B-FD29-BC2C754A93CC}"/>
              </a:ext>
            </a:extLst>
          </p:cNvPr>
          <p:cNvSpPr txBox="1"/>
          <p:nvPr/>
        </p:nvSpPr>
        <p:spPr>
          <a:xfrm>
            <a:off x="7357308" y="5538260"/>
            <a:ext cx="4393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Hydrogen loss </a:t>
            </a:r>
            <a:r>
              <a:rPr lang="en-US" sz="1600" dirty="0"/>
              <a:t>in cushion gas volume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Impurities</a:t>
            </a:r>
            <a:r>
              <a:rPr lang="en-US" sz="1600" dirty="0"/>
              <a:t> in the produced gas stream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BA2FF"/>
                </a:solidFill>
              </a:rPr>
              <a:t>Microbial activity </a:t>
            </a:r>
            <a:r>
              <a:rPr lang="en-US" sz="1600" dirty="0"/>
              <a:t>(methanogenesis):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E85ECC-EE69-2D87-B0D7-7790B10BF8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201" y="1508674"/>
            <a:ext cx="3823242" cy="37418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FB8387-DA0C-3EEC-D042-6B1E4FB2107B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915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4520C4-8BD0-01F0-A661-1527EAEC9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C8E41A-5F59-BA09-F034-89DC8D3DCE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D5428E-9888-52FC-DC14-960C64C893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201" y="1508674"/>
            <a:ext cx="3823242" cy="3741832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03CF6B7-BC4E-2B5A-A6E4-5858C7E6A20A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E5622CD-E378-9358-9727-F6690DFA10CB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89DC6B-2625-A249-1DA3-20E1BA9F6E30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B530C4D-EC64-26EA-8626-CDFBDE9F2FF7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E1AD392-E597-BB2C-4146-61787F6DEB2A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980A53-2D75-6770-E710-AE93756AFC4B}"/>
              </a:ext>
            </a:extLst>
          </p:cNvPr>
          <p:cNvSpPr txBox="1"/>
          <p:nvPr/>
        </p:nvSpPr>
        <p:spPr>
          <a:xfrm>
            <a:off x="7357308" y="5538260"/>
            <a:ext cx="4393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Mixing of H</a:t>
            </a:r>
            <a:r>
              <a:rPr lang="en-US" sz="1600" baseline="-25000" dirty="0"/>
              <a:t>2</a:t>
            </a:r>
            <a:r>
              <a:rPr lang="en-US" sz="1600" dirty="0"/>
              <a:t> with cushion gas is commonly treated as </a:t>
            </a:r>
            <a:r>
              <a:rPr lang="en-US" sz="1600" i="1" dirty="0">
                <a:solidFill>
                  <a:srgbClr val="2BA2FF"/>
                </a:solidFill>
              </a:rPr>
              <a:t>single-phase process </a:t>
            </a:r>
            <a:r>
              <a:rPr lang="en-US" sz="1600" dirty="0"/>
              <a:t>involving </a:t>
            </a:r>
            <a:r>
              <a:rPr lang="en-US" sz="1600" i="1" dirty="0">
                <a:solidFill>
                  <a:srgbClr val="2BA2FF"/>
                </a:solidFill>
              </a:rPr>
              <a:t>gas diffusion (B) </a:t>
            </a:r>
            <a:r>
              <a:rPr lang="en-US" sz="1600" dirty="0"/>
              <a:t>and </a:t>
            </a:r>
            <a:r>
              <a:rPr lang="en-US" sz="1600" i="1" dirty="0">
                <a:solidFill>
                  <a:srgbClr val="2BA2FF"/>
                </a:solidFill>
              </a:rPr>
              <a:t>dispersion (A).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6C9666-86C9-D215-7FEE-DEE4354D8662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</a:t>
            </a:r>
            <a:r>
              <a:rPr lang="en-US" sz="3200" baseline="-25000" dirty="0"/>
              <a:t>2</a:t>
            </a:r>
            <a:r>
              <a:rPr lang="en-US" sz="3200" dirty="0"/>
              <a:t>-cushion gas mixing is treated as a single-phase process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DA1FD-BDA0-7929-024D-7DF274D59E49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617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CC4D4-674E-F537-B896-57A059D17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C7CDC5B-C706-0A3C-5CE3-065DA0336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71" y="1510936"/>
            <a:ext cx="3800872" cy="368081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29A78F3-7302-1A8D-B371-9AE5D6952A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B4B976C-7267-05F3-68F3-EF3E535D69D0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53AA2B3-3379-9543-9798-5BA2090E18D6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73C165B-153A-A413-B2B4-EA8908888BA1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EF38F6A-C933-A3FC-8FE6-37E993F65245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2B021DF-5344-0A83-1E72-D4B946234A2D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4A1B4B-A9B3-137A-9FE8-006EDD7F33BF}"/>
              </a:ext>
            </a:extLst>
          </p:cNvPr>
          <p:cNvSpPr txBox="1"/>
          <p:nvPr/>
        </p:nvSpPr>
        <p:spPr>
          <a:xfrm>
            <a:off x="7357308" y="5538260"/>
            <a:ext cx="45044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</a:t>
            </a:r>
            <a:r>
              <a:rPr lang="en-US" sz="1600" baseline="-25000" dirty="0"/>
              <a:t>2</a:t>
            </a:r>
            <a:r>
              <a:rPr lang="en-US" sz="1600" dirty="0"/>
              <a:t> – CO</a:t>
            </a:r>
            <a:r>
              <a:rPr lang="en-US" sz="1600" baseline="-25000" dirty="0"/>
              <a:t>2</a:t>
            </a:r>
            <a:r>
              <a:rPr lang="en-US" sz="1600" dirty="0"/>
              <a:t> mixing can be impacted by the brine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42FF2-E789-039A-B2A1-09C8E4C81EEC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Understanding the interaction with the brine is important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A140CB7-3749-07D4-273D-87B823BB9882}"/>
                  </a:ext>
                </a:extLst>
              </p14:cNvPr>
              <p14:cNvContentPartPr/>
              <p14:nvPr/>
            </p14:nvContentPartPr>
            <p14:xfrm>
              <a:off x="-2768840" y="-7620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A140CB7-3749-07D4-273D-87B823BB988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2786480" y="-78000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Rectangle 20">
            <a:extLst>
              <a:ext uri="{FF2B5EF4-FFF2-40B4-BE49-F238E27FC236}">
                <a16:creationId xmlns:a16="http://schemas.microsoft.com/office/drawing/2014/main" id="{BC7AF6DC-13BA-0FCC-580D-53C530715740}"/>
              </a:ext>
            </a:extLst>
          </p:cNvPr>
          <p:cNvSpPr/>
          <p:nvPr/>
        </p:nvSpPr>
        <p:spPr>
          <a:xfrm rot="2365121">
            <a:off x="10679343" y="1432897"/>
            <a:ext cx="116228" cy="470288"/>
          </a:xfrm>
          <a:prstGeom prst="rect">
            <a:avLst/>
          </a:prstGeom>
          <a:gradFill>
            <a:gsLst>
              <a:gs pos="0">
                <a:srgbClr val="9ED098"/>
              </a:gs>
              <a:gs pos="100000">
                <a:srgbClr val="EFD19F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2851609-3EC4-2DFF-AC6A-295E8F7C1898}"/>
              </a:ext>
            </a:extLst>
          </p:cNvPr>
          <p:cNvSpPr/>
          <p:nvPr/>
        </p:nvSpPr>
        <p:spPr>
          <a:xfrm rot="21399510">
            <a:off x="8178800" y="3153725"/>
            <a:ext cx="825501" cy="1212290"/>
          </a:xfrm>
          <a:custGeom>
            <a:avLst/>
            <a:gdLst>
              <a:gd name="csX0" fmla="*/ 87313 w 716045"/>
              <a:gd name="csY0" fmla="*/ 211775 h 1212290"/>
              <a:gd name="csX1" fmla="*/ 138113 w 716045"/>
              <a:gd name="csY1" fmla="*/ 376875 h 1212290"/>
              <a:gd name="csX2" fmla="*/ 106363 w 716045"/>
              <a:gd name="csY2" fmla="*/ 580075 h 1212290"/>
              <a:gd name="csX3" fmla="*/ 80963 w 716045"/>
              <a:gd name="csY3" fmla="*/ 757875 h 1212290"/>
              <a:gd name="csX4" fmla="*/ 17463 w 716045"/>
              <a:gd name="csY4" fmla="*/ 929325 h 1212290"/>
              <a:gd name="csX5" fmla="*/ 144463 w 716045"/>
              <a:gd name="csY5" fmla="*/ 916625 h 1212290"/>
              <a:gd name="csX6" fmla="*/ 246063 w 716045"/>
              <a:gd name="csY6" fmla="*/ 961075 h 1212290"/>
              <a:gd name="csX7" fmla="*/ 284163 w 716045"/>
              <a:gd name="csY7" fmla="*/ 1157925 h 1212290"/>
              <a:gd name="csX8" fmla="*/ 284163 w 716045"/>
              <a:gd name="csY8" fmla="*/ 1208725 h 1212290"/>
              <a:gd name="csX9" fmla="*/ 519113 w 716045"/>
              <a:gd name="csY9" fmla="*/ 1081725 h 1212290"/>
              <a:gd name="csX10" fmla="*/ 506413 w 716045"/>
              <a:gd name="csY10" fmla="*/ 1030925 h 1212290"/>
              <a:gd name="csX11" fmla="*/ 582613 w 716045"/>
              <a:gd name="csY11" fmla="*/ 910275 h 1212290"/>
              <a:gd name="csX12" fmla="*/ 411163 w 716045"/>
              <a:gd name="csY12" fmla="*/ 789625 h 1212290"/>
              <a:gd name="csX13" fmla="*/ 334963 w 716045"/>
              <a:gd name="csY13" fmla="*/ 630875 h 1212290"/>
              <a:gd name="csX14" fmla="*/ 354013 w 716045"/>
              <a:gd name="csY14" fmla="*/ 446725 h 1212290"/>
              <a:gd name="csX15" fmla="*/ 455613 w 716045"/>
              <a:gd name="csY15" fmla="*/ 294325 h 1212290"/>
              <a:gd name="csX16" fmla="*/ 696913 w 716045"/>
              <a:gd name="csY16" fmla="*/ 237175 h 1212290"/>
              <a:gd name="csX17" fmla="*/ 690563 w 716045"/>
              <a:gd name="csY17" fmla="*/ 135575 h 1212290"/>
              <a:gd name="csX18" fmla="*/ 608013 w 716045"/>
              <a:gd name="csY18" fmla="*/ 84775 h 1212290"/>
              <a:gd name="csX19" fmla="*/ 341313 w 716045"/>
              <a:gd name="csY19" fmla="*/ 84775 h 1212290"/>
              <a:gd name="csX20" fmla="*/ 176213 w 716045"/>
              <a:gd name="csY20" fmla="*/ 97475 h 1212290"/>
              <a:gd name="csX21" fmla="*/ 23813 w 716045"/>
              <a:gd name="csY21" fmla="*/ 2225 h 1212290"/>
              <a:gd name="csX22" fmla="*/ 4763 w 716045"/>
              <a:gd name="csY22" fmla="*/ 46675 h 1212290"/>
              <a:gd name="csX23" fmla="*/ 87313 w 716045"/>
              <a:gd name="csY23" fmla="*/ 211775 h 1212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716045" h="1212290">
                <a:moveTo>
                  <a:pt x="87313" y="211775"/>
                </a:moveTo>
                <a:cubicBezTo>
                  <a:pt x="109538" y="266808"/>
                  <a:pt x="134938" y="315492"/>
                  <a:pt x="138113" y="376875"/>
                </a:cubicBezTo>
                <a:cubicBezTo>
                  <a:pt x="141288" y="438258"/>
                  <a:pt x="115888" y="516575"/>
                  <a:pt x="106363" y="580075"/>
                </a:cubicBezTo>
                <a:cubicBezTo>
                  <a:pt x="96838" y="643575"/>
                  <a:pt x="95780" y="699667"/>
                  <a:pt x="80963" y="757875"/>
                </a:cubicBezTo>
                <a:cubicBezTo>
                  <a:pt x="66146" y="816083"/>
                  <a:pt x="6880" y="902867"/>
                  <a:pt x="17463" y="929325"/>
                </a:cubicBezTo>
                <a:cubicBezTo>
                  <a:pt x="28046" y="955783"/>
                  <a:pt x="106363" y="911333"/>
                  <a:pt x="144463" y="916625"/>
                </a:cubicBezTo>
                <a:cubicBezTo>
                  <a:pt x="182563" y="921917"/>
                  <a:pt x="222780" y="920858"/>
                  <a:pt x="246063" y="961075"/>
                </a:cubicBezTo>
                <a:cubicBezTo>
                  <a:pt x="269346" y="1001292"/>
                  <a:pt x="277813" y="1116650"/>
                  <a:pt x="284163" y="1157925"/>
                </a:cubicBezTo>
                <a:cubicBezTo>
                  <a:pt x="290513" y="1199200"/>
                  <a:pt x="245005" y="1221425"/>
                  <a:pt x="284163" y="1208725"/>
                </a:cubicBezTo>
                <a:cubicBezTo>
                  <a:pt x="323321" y="1196025"/>
                  <a:pt x="482071" y="1111358"/>
                  <a:pt x="519113" y="1081725"/>
                </a:cubicBezTo>
                <a:cubicBezTo>
                  <a:pt x="556155" y="1052092"/>
                  <a:pt x="495830" y="1059500"/>
                  <a:pt x="506413" y="1030925"/>
                </a:cubicBezTo>
                <a:cubicBezTo>
                  <a:pt x="516996" y="1002350"/>
                  <a:pt x="598488" y="950492"/>
                  <a:pt x="582613" y="910275"/>
                </a:cubicBezTo>
                <a:cubicBezTo>
                  <a:pt x="566738" y="870058"/>
                  <a:pt x="452438" y="836192"/>
                  <a:pt x="411163" y="789625"/>
                </a:cubicBezTo>
                <a:cubicBezTo>
                  <a:pt x="369888" y="743058"/>
                  <a:pt x="344488" y="688025"/>
                  <a:pt x="334963" y="630875"/>
                </a:cubicBezTo>
                <a:cubicBezTo>
                  <a:pt x="325438" y="573725"/>
                  <a:pt x="333905" y="502817"/>
                  <a:pt x="354013" y="446725"/>
                </a:cubicBezTo>
                <a:cubicBezTo>
                  <a:pt x="374121" y="390633"/>
                  <a:pt x="398463" y="329250"/>
                  <a:pt x="455613" y="294325"/>
                </a:cubicBezTo>
                <a:cubicBezTo>
                  <a:pt x="512763" y="259400"/>
                  <a:pt x="657755" y="263633"/>
                  <a:pt x="696913" y="237175"/>
                </a:cubicBezTo>
                <a:cubicBezTo>
                  <a:pt x="736071" y="210717"/>
                  <a:pt x="705380" y="160975"/>
                  <a:pt x="690563" y="135575"/>
                </a:cubicBezTo>
                <a:cubicBezTo>
                  <a:pt x="675746" y="110175"/>
                  <a:pt x="666221" y="93242"/>
                  <a:pt x="608013" y="84775"/>
                </a:cubicBezTo>
                <a:cubicBezTo>
                  <a:pt x="549805" y="76308"/>
                  <a:pt x="413280" y="82658"/>
                  <a:pt x="341313" y="84775"/>
                </a:cubicBezTo>
                <a:cubicBezTo>
                  <a:pt x="269346" y="86892"/>
                  <a:pt x="229130" y="111233"/>
                  <a:pt x="176213" y="97475"/>
                </a:cubicBezTo>
                <a:cubicBezTo>
                  <a:pt x="123296" y="83717"/>
                  <a:pt x="52388" y="10692"/>
                  <a:pt x="23813" y="2225"/>
                </a:cubicBezTo>
                <a:cubicBezTo>
                  <a:pt x="-4762" y="-6242"/>
                  <a:pt x="-2645" y="9633"/>
                  <a:pt x="4763" y="46675"/>
                </a:cubicBezTo>
                <a:cubicBezTo>
                  <a:pt x="12171" y="83717"/>
                  <a:pt x="65088" y="156742"/>
                  <a:pt x="87313" y="211775"/>
                </a:cubicBezTo>
                <a:close/>
              </a:path>
            </a:pathLst>
          </a:cu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E2242B51-E03E-06D0-CBD0-946FB025FF3E}"/>
              </a:ext>
            </a:extLst>
          </p:cNvPr>
          <p:cNvSpPr/>
          <p:nvPr/>
        </p:nvSpPr>
        <p:spPr>
          <a:xfrm rot="1865450">
            <a:off x="8204816" y="3202433"/>
            <a:ext cx="301712" cy="85841"/>
          </a:xfrm>
          <a:prstGeom prst="ellipse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35DAA908-63C5-EC61-E58C-15399BF7AE09}"/>
              </a:ext>
            </a:extLst>
          </p:cNvPr>
          <p:cNvSpPr/>
          <p:nvPr/>
        </p:nvSpPr>
        <p:spPr>
          <a:xfrm rot="1865450">
            <a:off x="7976180" y="2924329"/>
            <a:ext cx="245280" cy="288076"/>
          </a:xfrm>
          <a:prstGeom prst="ellipse">
            <a:avLst/>
          </a:prstGeom>
          <a:solidFill>
            <a:srgbClr val="9ED098"/>
          </a:solidFill>
          <a:ln>
            <a:solidFill>
              <a:srgbClr val="9E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096F43CB-62B8-0638-2E24-4AB63EB66924}"/>
              </a:ext>
            </a:extLst>
          </p:cNvPr>
          <p:cNvSpPr/>
          <p:nvPr/>
        </p:nvSpPr>
        <p:spPr>
          <a:xfrm rot="20050132">
            <a:off x="10017491" y="2312924"/>
            <a:ext cx="691985" cy="276225"/>
          </a:xfrm>
          <a:prstGeom prst="ellipse">
            <a:avLst/>
          </a:prstGeom>
          <a:solidFill>
            <a:srgbClr val="EFD19F"/>
          </a:solidFill>
          <a:ln>
            <a:solidFill>
              <a:srgbClr val="EFD19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1CED27FE-BDC2-1951-D756-063248308830}"/>
              </a:ext>
            </a:extLst>
          </p:cNvPr>
          <p:cNvSpPr/>
          <p:nvPr/>
        </p:nvSpPr>
        <p:spPr>
          <a:xfrm rot="21242106">
            <a:off x="8845668" y="3211062"/>
            <a:ext cx="149766" cy="129551"/>
          </a:xfrm>
          <a:custGeom>
            <a:avLst/>
            <a:gdLst>
              <a:gd name="csX0" fmla="*/ 63582 w 209737"/>
              <a:gd name="csY0" fmla="*/ 22998 h 153274"/>
              <a:gd name="csX1" fmla="*/ 7702 w 209737"/>
              <a:gd name="csY1" fmla="*/ 58558 h 153274"/>
              <a:gd name="csX2" fmla="*/ 2622 w 209737"/>
              <a:gd name="csY2" fmla="*/ 119518 h 153274"/>
              <a:gd name="csX3" fmla="*/ 28022 w 209737"/>
              <a:gd name="csY3" fmla="*/ 149998 h 153274"/>
              <a:gd name="csX4" fmla="*/ 99142 w 209737"/>
              <a:gd name="csY4" fmla="*/ 149998 h 153274"/>
              <a:gd name="csX5" fmla="*/ 205822 w 209737"/>
              <a:gd name="csY5" fmla="*/ 139838 h 153274"/>
              <a:gd name="csX6" fmla="*/ 175342 w 209737"/>
              <a:gd name="csY6" fmla="*/ 7758 h 153274"/>
              <a:gd name="csX7" fmla="*/ 63582 w 209737"/>
              <a:gd name="csY7" fmla="*/ 22998 h 15327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09737" h="153274">
                <a:moveTo>
                  <a:pt x="63582" y="22998"/>
                </a:moveTo>
                <a:cubicBezTo>
                  <a:pt x="35642" y="31465"/>
                  <a:pt x="17862" y="42471"/>
                  <a:pt x="7702" y="58558"/>
                </a:cubicBezTo>
                <a:cubicBezTo>
                  <a:pt x="-2458" y="74645"/>
                  <a:pt x="-765" y="104278"/>
                  <a:pt x="2622" y="119518"/>
                </a:cubicBezTo>
                <a:cubicBezTo>
                  <a:pt x="6009" y="134758"/>
                  <a:pt x="11935" y="144918"/>
                  <a:pt x="28022" y="149998"/>
                </a:cubicBezTo>
                <a:cubicBezTo>
                  <a:pt x="44109" y="155078"/>
                  <a:pt x="69509" y="151691"/>
                  <a:pt x="99142" y="149998"/>
                </a:cubicBezTo>
                <a:cubicBezTo>
                  <a:pt x="128775" y="148305"/>
                  <a:pt x="193122" y="163545"/>
                  <a:pt x="205822" y="139838"/>
                </a:cubicBezTo>
                <a:cubicBezTo>
                  <a:pt x="218522" y="116131"/>
                  <a:pt x="198202" y="28925"/>
                  <a:pt x="175342" y="7758"/>
                </a:cubicBezTo>
                <a:cubicBezTo>
                  <a:pt x="152482" y="-13409"/>
                  <a:pt x="91522" y="14531"/>
                  <a:pt x="63582" y="22998"/>
                </a:cubicBezTo>
                <a:close/>
              </a:path>
            </a:pathLst>
          </a:custGeom>
          <a:solidFill>
            <a:srgbClr val="9DD098"/>
          </a:solidFill>
          <a:ln>
            <a:solidFill>
              <a:srgbClr val="9D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1E1C5BC-0116-64EF-8824-ED8C3DFF0F07}"/>
              </a:ext>
            </a:extLst>
          </p:cNvPr>
          <p:cNvSpPr/>
          <p:nvPr/>
        </p:nvSpPr>
        <p:spPr>
          <a:xfrm>
            <a:off x="8711168" y="2024221"/>
            <a:ext cx="718924" cy="303492"/>
          </a:xfrm>
          <a:custGeom>
            <a:avLst/>
            <a:gdLst>
              <a:gd name="csX0" fmla="*/ 178832 w 718924"/>
              <a:gd name="csY0" fmla="*/ 28099 h 303492"/>
              <a:gd name="csX1" fmla="*/ 356632 w 718924"/>
              <a:gd name="csY1" fmla="*/ 78899 h 303492"/>
              <a:gd name="csX2" fmla="*/ 442992 w 718924"/>
              <a:gd name="csY2" fmla="*/ 48419 h 303492"/>
              <a:gd name="csX3" fmla="*/ 529352 w 718924"/>
              <a:gd name="csY3" fmla="*/ 68739 h 303492"/>
              <a:gd name="csX4" fmla="*/ 615712 w 718924"/>
              <a:gd name="csY4" fmla="*/ 83979 h 303492"/>
              <a:gd name="csX5" fmla="*/ 707152 w 718924"/>
              <a:gd name="csY5" fmla="*/ 104299 h 303492"/>
              <a:gd name="csX6" fmla="*/ 712232 w 718924"/>
              <a:gd name="csY6" fmla="*/ 175419 h 303492"/>
              <a:gd name="csX7" fmla="*/ 656352 w 718924"/>
              <a:gd name="csY7" fmla="*/ 139859 h 303492"/>
              <a:gd name="csX8" fmla="*/ 600472 w 718924"/>
              <a:gd name="csY8" fmla="*/ 185579 h 303492"/>
              <a:gd name="csX9" fmla="*/ 605552 w 718924"/>
              <a:gd name="csY9" fmla="*/ 210979 h 303492"/>
              <a:gd name="csX10" fmla="*/ 529352 w 718924"/>
              <a:gd name="csY10" fmla="*/ 271939 h 303492"/>
              <a:gd name="csX11" fmla="*/ 336312 w 718924"/>
              <a:gd name="csY11" fmla="*/ 292259 h 303492"/>
              <a:gd name="csX12" fmla="*/ 148352 w 718924"/>
              <a:gd name="csY12" fmla="*/ 302419 h 303492"/>
              <a:gd name="csX13" fmla="*/ 36592 w 718924"/>
              <a:gd name="csY13" fmla="*/ 266859 h 303492"/>
              <a:gd name="csX14" fmla="*/ 6112 w 718924"/>
              <a:gd name="csY14" fmla="*/ 205899 h 303492"/>
              <a:gd name="csX15" fmla="*/ 6112 w 718924"/>
              <a:gd name="csY15" fmla="*/ 139859 h 303492"/>
              <a:gd name="csX16" fmla="*/ 16272 w 718924"/>
              <a:gd name="csY16" fmla="*/ 7779 h 303492"/>
              <a:gd name="csX17" fmla="*/ 178832 w 718924"/>
              <a:gd name="csY17" fmla="*/ 28099 h 3034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</a:cxnLst>
            <a:rect l="l" t="t" r="r" b="b"/>
            <a:pathLst>
              <a:path w="718924" h="303492">
                <a:moveTo>
                  <a:pt x="178832" y="28099"/>
                </a:moveTo>
                <a:cubicBezTo>
                  <a:pt x="235559" y="39952"/>
                  <a:pt x="312605" y="75512"/>
                  <a:pt x="356632" y="78899"/>
                </a:cubicBezTo>
                <a:cubicBezTo>
                  <a:pt x="400659" y="82286"/>
                  <a:pt x="414205" y="50112"/>
                  <a:pt x="442992" y="48419"/>
                </a:cubicBezTo>
                <a:cubicBezTo>
                  <a:pt x="471779" y="46726"/>
                  <a:pt x="500565" y="62812"/>
                  <a:pt x="529352" y="68739"/>
                </a:cubicBezTo>
                <a:cubicBezTo>
                  <a:pt x="558139" y="74666"/>
                  <a:pt x="615712" y="83979"/>
                  <a:pt x="615712" y="83979"/>
                </a:cubicBezTo>
                <a:cubicBezTo>
                  <a:pt x="645345" y="89906"/>
                  <a:pt x="691065" y="89059"/>
                  <a:pt x="707152" y="104299"/>
                </a:cubicBezTo>
                <a:cubicBezTo>
                  <a:pt x="723239" y="119539"/>
                  <a:pt x="720699" y="169492"/>
                  <a:pt x="712232" y="175419"/>
                </a:cubicBezTo>
                <a:cubicBezTo>
                  <a:pt x="703765" y="181346"/>
                  <a:pt x="674979" y="138166"/>
                  <a:pt x="656352" y="139859"/>
                </a:cubicBezTo>
                <a:cubicBezTo>
                  <a:pt x="637725" y="141552"/>
                  <a:pt x="608939" y="173726"/>
                  <a:pt x="600472" y="185579"/>
                </a:cubicBezTo>
                <a:cubicBezTo>
                  <a:pt x="592005" y="197432"/>
                  <a:pt x="617405" y="196586"/>
                  <a:pt x="605552" y="210979"/>
                </a:cubicBezTo>
                <a:cubicBezTo>
                  <a:pt x="593699" y="225372"/>
                  <a:pt x="574225" y="258392"/>
                  <a:pt x="529352" y="271939"/>
                </a:cubicBezTo>
                <a:cubicBezTo>
                  <a:pt x="484479" y="285486"/>
                  <a:pt x="399812" y="287179"/>
                  <a:pt x="336312" y="292259"/>
                </a:cubicBezTo>
                <a:cubicBezTo>
                  <a:pt x="272812" y="297339"/>
                  <a:pt x="198305" y="306652"/>
                  <a:pt x="148352" y="302419"/>
                </a:cubicBezTo>
                <a:cubicBezTo>
                  <a:pt x="98399" y="298186"/>
                  <a:pt x="60299" y="282946"/>
                  <a:pt x="36592" y="266859"/>
                </a:cubicBezTo>
                <a:cubicBezTo>
                  <a:pt x="12885" y="250772"/>
                  <a:pt x="11192" y="227066"/>
                  <a:pt x="6112" y="205899"/>
                </a:cubicBezTo>
                <a:cubicBezTo>
                  <a:pt x="1032" y="184732"/>
                  <a:pt x="4419" y="172879"/>
                  <a:pt x="6112" y="139859"/>
                </a:cubicBezTo>
                <a:cubicBezTo>
                  <a:pt x="7805" y="106839"/>
                  <a:pt x="-14208" y="29792"/>
                  <a:pt x="16272" y="7779"/>
                </a:cubicBezTo>
                <a:cubicBezTo>
                  <a:pt x="46752" y="-14234"/>
                  <a:pt x="122105" y="16246"/>
                  <a:pt x="178832" y="28099"/>
                </a:cubicBezTo>
                <a:close/>
              </a:path>
            </a:pathLst>
          </a:custGeom>
          <a:solidFill>
            <a:srgbClr val="9DD197"/>
          </a:solidFill>
          <a:ln>
            <a:solidFill>
              <a:srgbClr val="9DD19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473A17-6E06-3ADB-9E8F-983D6EA117BD}"/>
              </a:ext>
            </a:extLst>
          </p:cNvPr>
          <p:cNvSpPr/>
          <p:nvPr/>
        </p:nvSpPr>
        <p:spPr>
          <a:xfrm>
            <a:off x="9527592" y="1980183"/>
            <a:ext cx="825731" cy="813974"/>
          </a:xfrm>
          <a:custGeom>
            <a:avLst/>
            <a:gdLst>
              <a:gd name="csX0" fmla="*/ 813258 w 825731"/>
              <a:gd name="csY0" fmla="*/ 279562 h 813974"/>
              <a:gd name="csX1" fmla="*/ 716738 w 825731"/>
              <a:gd name="csY1" fmla="*/ 299882 h 813974"/>
              <a:gd name="csX2" fmla="*/ 620218 w 825731"/>
              <a:gd name="csY2" fmla="*/ 284642 h 813974"/>
              <a:gd name="csX3" fmla="*/ 508458 w 825731"/>
              <a:gd name="csY3" fmla="*/ 233842 h 813974"/>
              <a:gd name="csX4" fmla="*/ 381458 w 825731"/>
              <a:gd name="csY4" fmla="*/ 177962 h 813974"/>
              <a:gd name="csX5" fmla="*/ 320498 w 825731"/>
              <a:gd name="csY5" fmla="*/ 188122 h 813974"/>
              <a:gd name="csX6" fmla="*/ 213818 w 825731"/>
              <a:gd name="csY6" fmla="*/ 106842 h 813974"/>
              <a:gd name="csX7" fmla="*/ 173178 w 825731"/>
              <a:gd name="csY7" fmla="*/ 162 h 813974"/>
              <a:gd name="csX8" fmla="*/ 76658 w 825731"/>
              <a:gd name="csY8" fmla="*/ 132242 h 813974"/>
              <a:gd name="csX9" fmla="*/ 25858 w 825731"/>
              <a:gd name="csY9" fmla="*/ 284642 h 813974"/>
              <a:gd name="csX10" fmla="*/ 458 w 825731"/>
              <a:gd name="csY10" fmla="*/ 376082 h 813974"/>
              <a:gd name="csX11" fmla="*/ 46178 w 825731"/>
              <a:gd name="csY11" fmla="*/ 457362 h 813974"/>
              <a:gd name="csX12" fmla="*/ 86818 w 825731"/>
              <a:gd name="csY12" fmla="*/ 518322 h 813974"/>
              <a:gd name="csX13" fmla="*/ 66498 w 825731"/>
              <a:gd name="csY13" fmla="*/ 594522 h 813974"/>
              <a:gd name="csX14" fmla="*/ 10618 w 825731"/>
              <a:gd name="csY14" fmla="*/ 691042 h 813974"/>
              <a:gd name="csX15" fmla="*/ 51258 w 825731"/>
              <a:gd name="csY15" fmla="*/ 777402 h 813974"/>
              <a:gd name="csX16" fmla="*/ 142698 w 825731"/>
              <a:gd name="csY16" fmla="*/ 812962 h 813974"/>
              <a:gd name="csX17" fmla="*/ 244298 w 825731"/>
              <a:gd name="csY17" fmla="*/ 741842 h 813974"/>
              <a:gd name="csX18" fmla="*/ 310338 w 825731"/>
              <a:gd name="csY18" fmla="*/ 655482 h 813974"/>
              <a:gd name="csX19" fmla="*/ 361138 w 825731"/>
              <a:gd name="csY19" fmla="*/ 635162 h 813974"/>
              <a:gd name="csX20" fmla="*/ 401778 w 825731"/>
              <a:gd name="csY20" fmla="*/ 630082 h 813974"/>
              <a:gd name="csX21" fmla="*/ 437338 w 825731"/>
              <a:gd name="csY21" fmla="*/ 665642 h 813974"/>
              <a:gd name="csX22" fmla="*/ 488138 w 825731"/>
              <a:gd name="csY22" fmla="*/ 706282 h 813974"/>
              <a:gd name="csX23" fmla="*/ 544018 w 825731"/>
              <a:gd name="csY23" fmla="*/ 797722 h 813974"/>
              <a:gd name="csX24" fmla="*/ 645618 w 825731"/>
              <a:gd name="csY24" fmla="*/ 746922 h 813974"/>
              <a:gd name="csX25" fmla="*/ 711658 w 825731"/>
              <a:gd name="csY25" fmla="*/ 691042 h 813974"/>
              <a:gd name="csX26" fmla="*/ 767538 w 825731"/>
              <a:gd name="csY26" fmla="*/ 594522 h 813974"/>
              <a:gd name="csX27" fmla="*/ 818338 w 825731"/>
              <a:gd name="csY27" fmla="*/ 482762 h 813974"/>
              <a:gd name="csX28" fmla="*/ 823418 w 825731"/>
              <a:gd name="csY28" fmla="*/ 350682 h 813974"/>
              <a:gd name="csX29" fmla="*/ 813258 w 825731"/>
              <a:gd name="csY29" fmla="*/ 279562 h 81397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</a:cxnLst>
            <a:rect l="l" t="t" r="r" b="b"/>
            <a:pathLst>
              <a:path w="825731" h="813974">
                <a:moveTo>
                  <a:pt x="813258" y="279562"/>
                </a:moveTo>
                <a:cubicBezTo>
                  <a:pt x="795478" y="271095"/>
                  <a:pt x="748911" y="299035"/>
                  <a:pt x="716738" y="299882"/>
                </a:cubicBezTo>
                <a:cubicBezTo>
                  <a:pt x="684565" y="300729"/>
                  <a:pt x="654931" y="295649"/>
                  <a:pt x="620218" y="284642"/>
                </a:cubicBezTo>
                <a:cubicBezTo>
                  <a:pt x="585505" y="273635"/>
                  <a:pt x="508458" y="233842"/>
                  <a:pt x="508458" y="233842"/>
                </a:cubicBezTo>
                <a:cubicBezTo>
                  <a:pt x="468665" y="216062"/>
                  <a:pt x="412785" y="185582"/>
                  <a:pt x="381458" y="177962"/>
                </a:cubicBezTo>
                <a:cubicBezTo>
                  <a:pt x="350131" y="170342"/>
                  <a:pt x="348438" y="199975"/>
                  <a:pt x="320498" y="188122"/>
                </a:cubicBezTo>
                <a:cubicBezTo>
                  <a:pt x="292558" y="176269"/>
                  <a:pt x="238371" y="138169"/>
                  <a:pt x="213818" y="106842"/>
                </a:cubicBezTo>
                <a:cubicBezTo>
                  <a:pt x="189265" y="75515"/>
                  <a:pt x="196038" y="-4071"/>
                  <a:pt x="173178" y="162"/>
                </a:cubicBezTo>
                <a:cubicBezTo>
                  <a:pt x="150318" y="4395"/>
                  <a:pt x="101211" y="84829"/>
                  <a:pt x="76658" y="132242"/>
                </a:cubicBezTo>
                <a:cubicBezTo>
                  <a:pt x="52105" y="179655"/>
                  <a:pt x="38558" y="244002"/>
                  <a:pt x="25858" y="284642"/>
                </a:cubicBezTo>
                <a:cubicBezTo>
                  <a:pt x="13158" y="325282"/>
                  <a:pt x="-2929" y="347295"/>
                  <a:pt x="458" y="376082"/>
                </a:cubicBezTo>
                <a:cubicBezTo>
                  <a:pt x="3845" y="404869"/>
                  <a:pt x="31785" y="433655"/>
                  <a:pt x="46178" y="457362"/>
                </a:cubicBezTo>
                <a:cubicBezTo>
                  <a:pt x="60571" y="481069"/>
                  <a:pt x="83431" y="495462"/>
                  <a:pt x="86818" y="518322"/>
                </a:cubicBezTo>
                <a:cubicBezTo>
                  <a:pt x="90205" y="541182"/>
                  <a:pt x="79198" y="565735"/>
                  <a:pt x="66498" y="594522"/>
                </a:cubicBezTo>
                <a:cubicBezTo>
                  <a:pt x="53798" y="623309"/>
                  <a:pt x="13158" y="660562"/>
                  <a:pt x="10618" y="691042"/>
                </a:cubicBezTo>
                <a:cubicBezTo>
                  <a:pt x="8078" y="721522"/>
                  <a:pt x="29245" y="757082"/>
                  <a:pt x="51258" y="777402"/>
                </a:cubicBezTo>
                <a:cubicBezTo>
                  <a:pt x="73271" y="797722"/>
                  <a:pt x="110525" y="818889"/>
                  <a:pt x="142698" y="812962"/>
                </a:cubicBezTo>
                <a:cubicBezTo>
                  <a:pt x="174871" y="807035"/>
                  <a:pt x="216358" y="768089"/>
                  <a:pt x="244298" y="741842"/>
                </a:cubicBezTo>
                <a:cubicBezTo>
                  <a:pt x="272238" y="715595"/>
                  <a:pt x="290865" y="673262"/>
                  <a:pt x="310338" y="655482"/>
                </a:cubicBezTo>
                <a:cubicBezTo>
                  <a:pt x="329811" y="637702"/>
                  <a:pt x="345898" y="639395"/>
                  <a:pt x="361138" y="635162"/>
                </a:cubicBezTo>
                <a:cubicBezTo>
                  <a:pt x="376378" y="630929"/>
                  <a:pt x="389078" y="625002"/>
                  <a:pt x="401778" y="630082"/>
                </a:cubicBezTo>
                <a:cubicBezTo>
                  <a:pt x="414478" y="635162"/>
                  <a:pt x="422945" y="652942"/>
                  <a:pt x="437338" y="665642"/>
                </a:cubicBezTo>
                <a:cubicBezTo>
                  <a:pt x="451731" y="678342"/>
                  <a:pt x="470358" y="684269"/>
                  <a:pt x="488138" y="706282"/>
                </a:cubicBezTo>
                <a:cubicBezTo>
                  <a:pt x="505918" y="728295"/>
                  <a:pt x="517771" y="790949"/>
                  <a:pt x="544018" y="797722"/>
                </a:cubicBezTo>
                <a:cubicBezTo>
                  <a:pt x="570265" y="804495"/>
                  <a:pt x="617678" y="764702"/>
                  <a:pt x="645618" y="746922"/>
                </a:cubicBezTo>
                <a:cubicBezTo>
                  <a:pt x="673558" y="729142"/>
                  <a:pt x="691338" y="716442"/>
                  <a:pt x="711658" y="691042"/>
                </a:cubicBezTo>
                <a:cubicBezTo>
                  <a:pt x="731978" y="665642"/>
                  <a:pt x="749758" y="629235"/>
                  <a:pt x="767538" y="594522"/>
                </a:cubicBezTo>
                <a:cubicBezTo>
                  <a:pt x="785318" y="559809"/>
                  <a:pt x="809025" y="523402"/>
                  <a:pt x="818338" y="482762"/>
                </a:cubicBezTo>
                <a:cubicBezTo>
                  <a:pt x="827651" y="442122"/>
                  <a:pt x="821725" y="387089"/>
                  <a:pt x="823418" y="350682"/>
                </a:cubicBezTo>
                <a:cubicBezTo>
                  <a:pt x="825111" y="314275"/>
                  <a:pt x="831038" y="288029"/>
                  <a:pt x="813258" y="279562"/>
                </a:cubicBezTo>
                <a:close/>
              </a:path>
            </a:pathLst>
          </a:custGeom>
          <a:gradFill flip="none" rotWithShape="1">
            <a:gsLst>
              <a:gs pos="42000">
                <a:srgbClr val="9DD197"/>
              </a:gs>
              <a:gs pos="72000">
                <a:srgbClr val="EFD19F"/>
              </a:gs>
            </a:gsLst>
            <a:lin ang="2700000" scaled="1"/>
            <a:tileRect/>
          </a:gradFill>
          <a:ln>
            <a:gradFill>
              <a:gsLst>
                <a:gs pos="43000">
                  <a:srgbClr val="9DD197"/>
                </a:gs>
                <a:gs pos="70000">
                  <a:srgbClr val="EFD19F"/>
                </a:gs>
              </a:gsLst>
              <a:lin ang="270000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97E3D92-20DD-7492-C799-2EC249B61E11}"/>
              </a:ext>
            </a:extLst>
          </p:cNvPr>
          <p:cNvSpPr/>
          <p:nvPr/>
        </p:nvSpPr>
        <p:spPr>
          <a:xfrm>
            <a:off x="9326880" y="2038844"/>
            <a:ext cx="453149" cy="376064"/>
          </a:xfrm>
          <a:custGeom>
            <a:avLst/>
            <a:gdLst>
              <a:gd name="csX0" fmla="*/ 194958 w 434747"/>
              <a:gd name="csY0" fmla="*/ 353836 h 376064"/>
              <a:gd name="csX1" fmla="*/ 149238 w 434747"/>
              <a:gd name="csY1" fmla="*/ 308116 h 376064"/>
              <a:gd name="csX2" fmla="*/ 154318 w 434747"/>
              <a:gd name="csY2" fmla="*/ 216676 h 376064"/>
              <a:gd name="csX3" fmla="*/ 133998 w 434747"/>
              <a:gd name="csY3" fmla="*/ 191276 h 376064"/>
              <a:gd name="csX4" fmla="*/ 32398 w 434747"/>
              <a:gd name="csY4" fmla="*/ 140476 h 376064"/>
              <a:gd name="csX5" fmla="*/ 1918 w 434747"/>
              <a:gd name="csY5" fmla="*/ 69356 h 376064"/>
              <a:gd name="csX6" fmla="*/ 78118 w 434747"/>
              <a:gd name="csY6" fmla="*/ 28716 h 376064"/>
              <a:gd name="csX7" fmla="*/ 260998 w 434747"/>
              <a:gd name="csY7" fmla="*/ 3316 h 376064"/>
              <a:gd name="csX8" fmla="*/ 367678 w 434747"/>
              <a:gd name="csY8" fmla="*/ 104916 h 376064"/>
              <a:gd name="csX9" fmla="*/ 433718 w 434747"/>
              <a:gd name="csY9" fmla="*/ 313196 h 376064"/>
              <a:gd name="csX10" fmla="*/ 316878 w 434747"/>
              <a:gd name="csY10" fmla="*/ 374156 h 376064"/>
              <a:gd name="csX11" fmla="*/ 194958 w 434747"/>
              <a:gd name="csY11" fmla="*/ 353836 h 3760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434747" h="376064">
                <a:moveTo>
                  <a:pt x="194958" y="353836"/>
                </a:moveTo>
                <a:cubicBezTo>
                  <a:pt x="167018" y="342829"/>
                  <a:pt x="156011" y="330976"/>
                  <a:pt x="149238" y="308116"/>
                </a:cubicBezTo>
                <a:cubicBezTo>
                  <a:pt x="142465" y="285256"/>
                  <a:pt x="156858" y="236149"/>
                  <a:pt x="154318" y="216676"/>
                </a:cubicBezTo>
                <a:cubicBezTo>
                  <a:pt x="151778" y="197203"/>
                  <a:pt x="154318" y="203976"/>
                  <a:pt x="133998" y="191276"/>
                </a:cubicBezTo>
                <a:cubicBezTo>
                  <a:pt x="113678" y="178576"/>
                  <a:pt x="54411" y="160796"/>
                  <a:pt x="32398" y="140476"/>
                </a:cubicBezTo>
                <a:cubicBezTo>
                  <a:pt x="10385" y="120156"/>
                  <a:pt x="-5702" y="87983"/>
                  <a:pt x="1918" y="69356"/>
                </a:cubicBezTo>
                <a:cubicBezTo>
                  <a:pt x="9538" y="50729"/>
                  <a:pt x="34938" y="39723"/>
                  <a:pt x="78118" y="28716"/>
                </a:cubicBezTo>
                <a:cubicBezTo>
                  <a:pt x="121298" y="17709"/>
                  <a:pt x="212738" y="-9384"/>
                  <a:pt x="260998" y="3316"/>
                </a:cubicBezTo>
                <a:cubicBezTo>
                  <a:pt x="309258" y="16016"/>
                  <a:pt x="338891" y="53269"/>
                  <a:pt x="367678" y="104916"/>
                </a:cubicBezTo>
                <a:cubicBezTo>
                  <a:pt x="396465" y="156563"/>
                  <a:pt x="442185" y="268323"/>
                  <a:pt x="433718" y="313196"/>
                </a:cubicBezTo>
                <a:cubicBezTo>
                  <a:pt x="425251" y="358069"/>
                  <a:pt x="349051" y="366536"/>
                  <a:pt x="316878" y="374156"/>
                </a:cubicBezTo>
                <a:cubicBezTo>
                  <a:pt x="284705" y="381776"/>
                  <a:pt x="222898" y="364843"/>
                  <a:pt x="194958" y="353836"/>
                </a:cubicBezTo>
                <a:close/>
              </a:path>
            </a:pathLst>
          </a:custGeom>
          <a:solidFill>
            <a:srgbClr val="9DD197"/>
          </a:solidFill>
          <a:ln>
            <a:solidFill>
              <a:srgbClr val="9DD19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A21276-BA37-4CAD-1103-09653D4C7E44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294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DA06-A955-D50F-B1A2-48AD1BD6D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AE6995A-61A7-2E17-C5E2-03AC4762D5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71" y="1510936"/>
            <a:ext cx="3800872" cy="368081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49A4A11-28DD-A632-DBA8-E39B3F761F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78824682-09E0-E316-874D-1DAE8C52052D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69FF331-DFC1-0EE2-F9C9-B56B6945BEB3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8833BBA-B836-9FD0-FD54-B920EE29B268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1F5496C-7EF3-AAAC-0547-890F641A9331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974AC8B-186C-35E1-B930-C2C3B4FBB0E2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F18C72-41BB-BF0C-B816-1D859B4F528B}"/>
              </a:ext>
            </a:extLst>
          </p:cNvPr>
          <p:cNvSpPr txBox="1"/>
          <p:nvPr/>
        </p:nvSpPr>
        <p:spPr>
          <a:xfrm>
            <a:off x="7357308" y="5538260"/>
            <a:ext cx="4504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</a:t>
            </a:r>
            <a:r>
              <a:rPr lang="en-US" sz="1600" baseline="-25000" dirty="0"/>
              <a:t>2</a:t>
            </a:r>
            <a:r>
              <a:rPr lang="en-US" sz="1600" dirty="0"/>
              <a:t> – CO</a:t>
            </a:r>
            <a:r>
              <a:rPr lang="en-US" sz="1600" baseline="-25000" dirty="0"/>
              <a:t>2</a:t>
            </a:r>
            <a:r>
              <a:rPr lang="en-US" sz="1600" dirty="0"/>
              <a:t> mixing can be impacted by the brine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Microbial activity takes place in the brine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233B00-9E13-871B-7B1C-F8948797899B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Understanding the interaction with the brine is important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2C626F1-8EC2-6F3D-C372-0292FE516BC2}"/>
                  </a:ext>
                </a:extLst>
              </p14:cNvPr>
              <p14:cNvContentPartPr/>
              <p14:nvPr/>
            </p14:nvContentPartPr>
            <p14:xfrm>
              <a:off x="-2768840" y="-7620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2C626F1-8EC2-6F3D-C372-0292FE516BC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2786840" y="-78000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C55A842-8BE9-4BFF-DF64-68E8EE119C7F}"/>
              </a:ext>
            </a:extLst>
          </p:cNvPr>
          <p:cNvSpPr/>
          <p:nvPr/>
        </p:nvSpPr>
        <p:spPr>
          <a:xfrm>
            <a:off x="9358535" y="2075738"/>
            <a:ext cx="595817" cy="687939"/>
          </a:xfrm>
          <a:custGeom>
            <a:avLst/>
            <a:gdLst>
              <a:gd name="csX0" fmla="*/ 20415 w 595817"/>
              <a:gd name="csY0" fmla="*/ 32462 h 687939"/>
              <a:gd name="csX1" fmla="*/ 376015 w 595817"/>
              <a:gd name="csY1" fmla="*/ 7062 h 687939"/>
              <a:gd name="csX2" fmla="*/ 541115 w 595817"/>
              <a:gd name="csY2" fmla="*/ 159462 h 687939"/>
              <a:gd name="csX3" fmla="*/ 591915 w 595817"/>
              <a:gd name="csY3" fmla="*/ 375362 h 687939"/>
              <a:gd name="csX4" fmla="*/ 452215 w 595817"/>
              <a:gd name="csY4" fmla="*/ 578562 h 687939"/>
              <a:gd name="csX5" fmla="*/ 337915 w 595817"/>
              <a:gd name="csY5" fmla="*/ 680162 h 687939"/>
              <a:gd name="csX6" fmla="*/ 210915 w 595817"/>
              <a:gd name="csY6" fmla="*/ 375362 h 687939"/>
              <a:gd name="csX7" fmla="*/ 58515 w 595817"/>
              <a:gd name="csY7" fmla="*/ 95962 h 687939"/>
              <a:gd name="csX8" fmla="*/ 20415 w 595817"/>
              <a:gd name="csY8" fmla="*/ 32462 h 68793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95817" h="687939">
                <a:moveTo>
                  <a:pt x="20415" y="32462"/>
                </a:moveTo>
                <a:cubicBezTo>
                  <a:pt x="73332" y="17645"/>
                  <a:pt x="289232" y="-14105"/>
                  <a:pt x="376015" y="7062"/>
                </a:cubicBezTo>
                <a:cubicBezTo>
                  <a:pt x="462798" y="28229"/>
                  <a:pt x="505132" y="98079"/>
                  <a:pt x="541115" y="159462"/>
                </a:cubicBezTo>
                <a:cubicBezTo>
                  <a:pt x="577098" y="220845"/>
                  <a:pt x="606732" y="305512"/>
                  <a:pt x="591915" y="375362"/>
                </a:cubicBezTo>
                <a:cubicBezTo>
                  <a:pt x="577098" y="445212"/>
                  <a:pt x="494548" y="527762"/>
                  <a:pt x="452215" y="578562"/>
                </a:cubicBezTo>
                <a:cubicBezTo>
                  <a:pt x="409882" y="629362"/>
                  <a:pt x="378132" y="714029"/>
                  <a:pt x="337915" y="680162"/>
                </a:cubicBezTo>
                <a:cubicBezTo>
                  <a:pt x="297698" y="646295"/>
                  <a:pt x="257482" y="472729"/>
                  <a:pt x="210915" y="375362"/>
                </a:cubicBezTo>
                <a:cubicBezTo>
                  <a:pt x="164348" y="277995"/>
                  <a:pt x="86032" y="155229"/>
                  <a:pt x="58515" y="95962"/>
                </a:cubicBezTo>
                <a:cubicBezTo>
                  <a:pt x="30998" y="36695"/>
                  <a:pt x="-32502" y="47279"/>
                  <a:pt x="20415" y="32462"/>
                </a:cubicBezTo>
                <a:close/>
              </a:path>
            </a:pathLst>
          </a:custGeom>
          <a:solidFill>
            <a:srgbClr val="9ED098"/>
          </a:solidFill>
          <a:ln>
            <a:solidFill>
              <a:srgbClr val="9E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7DAA606-790E-3C1F-94B7-52642127EDF8}"/>
              </a:ext>
            </a:extLst>
          </p:cNvPr>
          <p:cNvSpPr/>
          <p:nvPr/>
        </p:nvSpPr>
        <p:spPr>
          <a:xfrm rot="21203173">
            <a:off x="9562758" y="2028170"/>
            <a:ext cx="891856" cy="721245"/>
          </a:xfrm>
          <a:custGeom>
            <a:avLst/>
            <a:gdLst>
              <a:gd name="csX0" fmla="*/ 23028 w 778293"/>
              <a:gd name="csY0" fmla="*/ 536062 h 651252"/>
              <a:gd name="csX1" fmla="*/ 213528 w 778293"/>
              <a:gd name="csY1" fmla="*/ 497962 h 651252"/>
              <a:gd name="csX2" fmla="*/ 340528 w 778293"/>
              <a:gd name="csY2" fmla="*/ 510662 h 651252"/>
              <a:gd name="csX3" fmla="*/ 429428 w 778293"/>
              <a:gd name="csY3" fmla="*/ 650362 h 651252"/>
              <a:gd name="csX4" fmla="*/ 645328 w 778293"/>
              <a:gd name="csY4" fmla="*/ 434462 h 651252"/>
              <a:gd name="csX5" fmla="*/ 734228 w 778293"/>
              <a:gd name="csY5" fmla="*/ 345562 h 651252"/>
              <a:gd name="csX6" fmla="*/ 759628 w 778293"/>
              <a:gd name="csY6" fmla="*/ 256662 h 651252"/>
              <a:gd name="csX7" fmla="*/ 454828 w 778293"/>
              <a:gd name="csY7" fmla="*/ 205862 h 651252"/>
              <a:gd name="csX8" fmla="*/ 289728 w 778293"/>
              <a:gd name="csY8" fmla="*/ 116962 h 651252"/>
              <a:gd name="csX9" fmla="*/ 86528 w 778293"/>
              <a:gd name="csY9" fmla="*/ 15362 h 651252"/>
              <a:gd name="csX10" fmla="*/ 10328 w 778293"/>
              <a:gd name="csY10" fmla="*/ 472562 h 651252"/>
              <a:gd name="csX11" fmla="*/ 23028 w 778293"/>
              <a:gd name="csY11" fmla="*/ 536062 h 6512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778293" h="651252">
                <a:moveTo>
                  <a:pt x="23028" y="536062"/>
                </a:moveTo>
                <a:cubicBezTo>
                  <a:pt x="56895" y="540295"/>
                  <a:pt x="160611" y="502195"/>
                  <a:pt x="213528" y="497962"/>
                </a:cubicBezTo>
                <a:cubicBezTo>
                  <a:pt x="266445" y="493729"/>
                  <a:pt x="304545" y="485262"/>
                  <a:pt x="340528" y="510662"/>
                </a:cubicBezTo>
                <a:cubicBezTo>
                  <a:pt x="376511" y="536062"/>
                  <a:pt x="378628" y="663062"/>
                  <a:pt x="429428" y="650362"/>
                </a:cubicBezTo>
                <a:cubicBezTo>
                  <a:pt x="480228" y="637662"/>
                  <a:pt x="645328" y="434462"/>
                  <a:pt x="645328" y="434462"/>
                </a:cubicBezTo>
                <a:cubicBezTo>
                  <a:pt x="696128" y="383662"/>
                  <a:pt x="715178" y="375195"/>
                  <a:pt x="734228" y="345562"/>
                </a:cubicBezTo>
                <a:cubicBezTo>
                  <a:pt x="753278" y="315929"/>
                  <a:pt x="806195" y="279945"/>
                  <a:pt x="759628" y="256662"/>
                </a:cubicBezTo>
                <a:cubicBezTo>
                  <a:pt x="713061" y="233379"/>
                  <a:pt x="533145" y="229145"/>
                  <a:pt x="454828" y="205862"/>
                </a:cubicBezTo>
                <a:cubicBezTo>
                  <a:pt x="376511" y="182579"/>
                  <a:pt x="351111" y="148712"/>
                  <a:pt x="289728" y="116962"/>
                </a:cubicBezTo>
                <a:cubicBezTo>
                  <a:pt x="228345" y="85212"/>
                  <a:pt x="133095" y="-43905"/>
                  <a:pt x="86528" y="15362"/>
                </a:cubicBezTo>
                <a:cubicBezTo>
                  <a:pt x="39961" y="74629"/>
                  <a:pt x="20911" y="390012"/>
                  <a:pt x="10328" y="472562"/>
                </a:cubicBezTo>
                <a:cubicBezTo>
                  <a:pt x="-255" y="555112"/>
                  <a:pt x="-10839" y="531829"/>
                  <a:pt x="23028" y="536062"/>
                </a:cubicBezTo>
                <a:close/>
              </a:path>
            </a:pathLst>
          </a:custGeom>
          <a:gradFill>
            <a:gsLst>
              <a:gs pos="0">
                <a:srgbClr val="9ED098"/>
              </a:gs>
              <a:gs pos="100000">
                <a:srgbClr val="EFD19F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B3418F-E50A-D0E6-5920-90BBBC10CD03}"/>
              </a:ext>
            </a:extLst>
          </p:cNvPr>
          <p:cNvSpPr/>
          <p:nvPr/>
        </p:nvSpPr>
        <p:spPr>
          <a:xfrm rot="2365121">
            <a:off x="10679343" y="1432897"/>
            <a:ext cx="116228" cy="470288"/>
          </a:xfrm>
          <a:prstGeom prst="rect">
            <a:avLst/>
          </a:prstGeom>
          <a:gradFill>
            <a:gsLst>
              <a:gs pos="0">
                <a:srgbClr val="9ED098"/>
              </a:gs>
              <a:gs pos="100000">
                <a:srgbClr val="EFD19F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BE42B8A-58FB-2CFD-BC76-B0B75FD564A7}"/>
              </a:ext>
            </a:extLst>
          </p:cNvPr>
          <p:cNvSpPr/>
          <p:nvPr/>
        </p:nvSpPr>
        <p:spPr>
          <a:xfrm rot="21399510">
            <a:off x="8178800" y="3153725"/>
            <a:ext cx="825501" cy="1212290"/>
          </a:xfrm>
          <a:custGeom>
            <a:avLst/>
            <a:gdLst>
              <a:gd name="csX0" fmla="*/ 87313 w 716045"/>
              <a:gd name="csY0" fmla="*/ 211775 h 1212290"/>
              <a:gd name="csX1" fmla="*/ 138113 w 716045"/>
              <a:gd name="csY1" fmla="*/ 376875 h 1212290"/>
              <a:gd name="csX2" fmla="*/ 106363 w 716045"/>
              <a:gd name="csY2" fmla="*/ 580075 h 1212290"/>
              <a:gd name="csX3" fmla="*/ 80963 w 716045"/>
              <a:gd name="csY3" fmla="*/ 757875 h 1212290"/>
              <a:gd name="csX4" fmla="*/ 17463 w 716045"/>
              <a:gd name="csY4" fmla="*/ 929325 h 1212290"/>
              <a:gd name="csX5" fmla="*/ 144463 w 716045"/>
              <a:gd name="csY5" fmla="*/ 916625 h 1212290"/>
              <a:gd name="csX6" fmla="*/ 246063 w 716045"/>
              <a:gd name="csY6" fmla="*/ 961075 h 1212290"/>
              <a:gd name="csX7" fmla="*/ 284163 w 716045"/>
              <a:gd name="csY7" fmla="*/ 1157925 h 1212290"/>
              <a:gd name="csX8" fmla="*/ 284163 w 716045"/>
              <a:gd name="csY8" fmla="*/ 1208725 h 1212290"/>
              <a:gd name="csX9" fmla="*/ 519113 w 716045"/>
              <a:gd name="csY9" fmla="*/ 1081725 h 1212290"/>
              <a:gd name="csX10" fmla="*/ 506413 w 716045"/>
              <a:gd name="csY10" fmla="*/ 1030925 h 1212290"/>
              <a:gd name="csX11" fmla="*/ 582613 w 716045"/>
              <a:gd name="csY11" fmla="*/ 910275 h 1212290"/>
              <a:gd name="csX12" fmla="*/ 411163 w 716045"/>
              <a:gd name="csY12" fmla="*/ 789625 h 1212290"/>
              <a:gd name="csX13" fmla="*/ 334963 w 716045"/>
              <a:gd name="csY13" fmla="*/ 630875 h 1212290"/>
              <a:gd name="csX14" fmla="*/ 354013 w 716045"/>
              <a:gd name="csY14" fmla="*/ 446725 h 1212290"/>
              <a:gd name="csX15" fmla="*/ 455613 w 716045"/>
              <a:gd name="csY15" fmla="*/ 294325 h 1212290"/>
              <a:gd name="csX16" fmla="*/ 696913 w 716045"/>
              <a:gd name="csY16" fmla="*/ 237175 h 1212290"/>
              <a:gd name="csX17" fmla="*/ 690563 w 716045"/>
              <a:gd name="csY17" fmla="*/ 135575 h 1212290"/>
              <a:gd name="csX18" fmla="*/ 608013 w 716045"/>
              <a:gd name="csY18" fmla="*/ 84775 h 1212290"/>
              <a:gd name="csX19" fmla="*/ 341313 w 716045"/>
              <a:gd name="csY19" fmla="*/ 84775 h 1212290"/>
              <a:gd name="csX20" fmla="*/ 176213 w 716045"/>
              <a:gd name="csY20" fmla="*/ 97475 h 1212290"/>
              <a:gd name="csX21" fmla="*/ 23813 w 716045"/>
              <a:gd name="csY21" fmla="*/ 2225 h 1212290"/>
              <a:gd name="csX22" fmla="*/ 4763 w 716045"/>
              <a:gd name="csY22" fmla="*/ 46675 h 1212290"/>
              <a:gd name="csX23" fmla="*/ 87313 w 716045"/>
              <a:gd name="csY23" fmla="*/ 211775 h 1212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716045" h="1212290">
                <a:moveTo>
                  <a:pt x="87313" y="211775"/>
                </a:moveTo>
                <a:cubicBezTo>
                  <a:pt x="109538" y="266808"/>
                  <a:pt x="134938" y="315492"/>
                  <a:pt x="138113" y="376875"/>
                </a:cubicBezTo>
                <a:cubicBezTo>
                  <a:pt x="141288" y="438258"/>
                  <a:pt x="115888" y="516575"/>
                  <a:pt x="106363" y="580075"/>
                </a:cubicBezTo>
                <a:cubicBezTo>
                  <a:pt x="96838" y="643575"/>
                  <a:pt x="95780" y="699667"/>
                  <a:pt x="80963" y="757875"/>
                </a:cubicBezTo>
                <a:cubicBezTo>
                  <a:pt x="66146" y="816083"/>
                  <a:pt x="6880" y="902867"/>
                  <a:pt x="17463" y="929325"/>
                </a:cubicBezTo>
                <a:cubicBezTo>
                  <a:pt x="28046" y="955783"/>
                  <a:pt x="106363" y="911333"/>
                  <a:pt x="144463" y="916625"/>
                </a:cubicBezTo>
                <a:cubicBezTo>
                  <a:pt x="182563" y="921917"/>
                  <a:pt x="222780" y="920858"/>
                  <a:pt x="246063" y="961075"/>
                </a:cubicBezTo>
                <a:cubicBezTo>
                  <a:pt x="269346" y="1001292"/>
                  <a:pt x="277813" y="1116650"/>
                  <a:pt x="284163" y="1157925"/>
                </a:cubicBezTo>
                <a:cubicBezTo>
                  <a:pt x="290513" y="1199200"/>
                  <a:pt x="245005" y="1221425"/>
                  <a:pt x="284163" y="1208725"/>
                </a:cubicBezTo>
                <a:cubicBezTo>
                  <a:pt x="323321" y="1196025"/>
                  <a:pt x="482071" y="1111358"/>
                  <a:pt x="519113" y="1081725"/>
                </a:cubicBezTo>
                <a:cubicBezTo>
                  <a:pt x="556155" y="1052092"/>
                  <a:pt x="495830" y="1059500"/>
                  <a:pt x="506413" y="1030925"/>
                </a:cubicBezTo>
                <a:cubicBezTo>
                  <a:pt x="516996" y="1002350"/>
                  <a:pt x="598488" y="950492"/>
                  <a:pt x="582613" y="910275"/>
                </a:cubicBezTo>
                <a:cubicBezTo>
                  <a:pt x="566738" y="870058"/>
                  <a:pt x="452438" y="836192"/>
                  <a:pt x="411163" y="789625"/>
                </a:cubicBezTo>
                <a:cubicBezTo>
                  <a:pt x="369888" y="743058"/>
                  <a:pt x="344488" y="688025"/>
                  <a:pt x="334963" y="630875"/>
                </a:cubicBezTo>
                <a:cubicBezTo>
                  <a:pt x="325438" y="573725"/>
                  <a:pt x="333905" y="502817"/>
                  <a:pt x="354013" y="446725"/>
                </a:cubicBezTo>
                <a:cubicBezTo>
                  <a:pt x="374121" y="390633"/>
                  <a:pt x="398463" y="329250"/>
                  <a:pt x="455613" y="294325"/>
                </a:cubicBezTo>
                <a:cubicBezTo>
                  <a:pt x="512763" y="259400"/>
                  <a:pt x="657755" y="263633"/>
                  <a:pt x="696913" y="237175"/>
                </a:cubicBezTo>
                <a:cubicBezTo>
                  <a:pt x="736071" y="210717"/>
                  <a:pt x="705380" y="160975"/>
                  <a:pt x="690563" y="135575"/>
                </a:cubicBezTo>
                <a:cubicBezTo>
                  <a:pt x="675746" y="110175"/>
                  <a:pt x="666221" y="93242"/>
                  <a:pt x="608013" y="84775"/>
                </a:cubicBezTo>
                <a:cubicBezTo>
                  <a:pt x="549805" y="76308"/>
                  <a:pt x="413280" y="82658"/>
                  <a:pt x="341313" y="84775"/>
                </a:cubicBezTo>
                <a:cubicBezTo>
                  <a:pt x="269346" y="86892"/>
                  <a:pt x="229130" y="111233"/>
                  <a:pt x="176213" y="97475"/>
                </a:cubicBezTo>
                <a:cubicBezTo>
                  <a:pt x="123296" y="83717"/>
                  <a:pt x="52388" y="10692"/>
                  <a:pt x="23813" y="2225"/>
                </a:cubicBezTo>
                <a:cubicBezTo>
                  <a:pt x="-4762" y="-6242"/>
                  <a:pt x="-2645" y="9633"/>
                  <a:pt x="4763" y="46675"/>
                </a:cubicBezTo>
                <a:cubicBezTo>
                  <a:pt x="12171" y="83717"/>
                  <a:pt x="65088" y="156742"/>
                  <a:pt x="87313" y="211775"/>
                </a:cubicBezTo>
                <a:close/>
              </a:path>
            </a:pathLst>
          </a:cu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B8E9D660-FF6A-EC03-8989-3F042A46703D}"/>
              </a:ext>
            </a:extLst>
          </p:cNvPr>
          <p:cNvSpPr/>
          <p:nvPr/>
        </p:nvSpPr>
        <p:spPr>
          <a:xfrm rot="1865450">
            <a:off x="8204816" y="3202433"/>
            <a:ext cx="301712" cy="85841"/>
          </a:xfrm>
          <a:prstGeom prst="ellipse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05F8125B-07FE-6E72-87CC-00A2ABBF1459}"/>
              </a:ext>
            </a:extLst>
          </p:cNvPr>
          <p:cNvSpPr/>
          <p:nvPr/>
        </p:nvSpPr>
        <p:spPr>
          <a:xfrm rot="1865450">
            <a:off x="7976180" y="2924329"/>
            <a:ext cx="245280" cy="288076"/>
          </a:xfrm>
          <a:prstGeom prst="ellipse">
            <a:avLst/>
          </a:prstGeom>
          <a:solidFill>
            <a:srgbClr val="9ED098"/>
          </a:solidFill>
          <a:ln>
            <a:solidFill>
              <a:srgbClr val="9E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720F2A01-4B42-EA40-3530-3AC8AB7501AC}"/>
              </a:ext>
            </a:extLst>
          </p:cNvPr>
          <p:cNvSpPr/>
          <p:nvPr/>
        </p:nvSpPr>
        <p:spPr>
          <a:xfrm rot="20050132">
            <a:off x="9994295" y="2341399"/>
            <a:ext cx="691985" cy="276225"/>
          </a:xfrm>
          <a:prstGeom prst="ellipse">
            <a:avLst/>
          </a:prstGeom>
          <a:solidFill>
            <a:srgbClr val="EFD19F"/>
          </a:solidFill>
          <a:ln>
            <a:solidFill>
              <a:srgbClr val="EFD19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FC2C74-8FC3-E95B-2C4B-6EE59319D3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490" y="2763677"/>
            <a:ext cx="2833000" cy="2308824"/>
          </a:xfrm>
          <a:prstGeom prst="rect">
            <a:avLst/>
          </a:prstGeom>
          <a:solidFill>
            <a:schemeClr val="bg1"/>
          </a:solidFill>
          <a:ln w="41275">
            <a:solidFill>
              <a:schemeClr val="bg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CFF03E-F0B9-1FBF-4F22-3DC38E58596A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954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8A6C7-D575-6269-0CBF-88296F86B5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52DF65C-48AD-18D3-3533-1D38A54B11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71" y="1510936"/>
            <a:ext cx="3800872" cy="368081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EEE0812-9DF5-BAA8-8DFC-EE1B9CDAE4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2" y="1052045"/>
            <a:ext cx="6158015" cy="530564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AB78913-E0FE-D7B3-3BA5-CC819F40DAFB}"/>
              </a:ext>
            </a:extLst>
          </p:cNvPr>
          <p:cNvSpPr/>
          <p:nvPr/>
        </p:nvSpPr>
        <p:spPr>
          <a:xfrm>
            <a:off x="5336730" y="3751219"/>
            <a:ext cx="447675" cy="428625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E22599-A4A9-4B1E-2D9B-DC6BE55D9180}"/>
              </a:ext>
            </a:extLst>
          </p:cNvPr>
          <p:cNvSpPr txBox="1"/>
          <p:nvPr/>
        </p:nvSpPr>
        <p:spPr>
          <a:xfrm>
            <a:off x="4834932" y="4179844"/>
            <a:ext cx="1336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</a:t>
            </a:r>
            <a:endParaRPr lang="en-NL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45ED759-5909-B9B8-6E9A-78AC77BAB411}"/>
              </a:ext>
            </a:extLst>
          </p:cNvPr>
          <p:cNvSpPr/>
          <p:nvPr/>
        </p:nvSpPr>
        <p:spPr>
          <a:xfrm>
            <a:off x="7382699" y="1391472"/>
            <a:ext cx="4034246" cy="3955593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02D5B35-9457-31C5-1676-7F371A2462EC}"/>
              </a:ext>
            </a:extLst>
          </p:cNvPr>
          <p:cNvSpPr txBox="1"/>
          <p:nvPr/>
        </p:nvSpPr>
        <p:spPr>
          <a:xfrm>
            <a:off x="8735248" y="1007741"/>
            <a:ext cx="140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Mixing zone:</a:t>
            </a:r>
            <a:endParaRPr lang="en-NL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A50DBBC-081A-4C0F-9009-C945B04462EA}"/>
              </a:ext>
            </a:extLst>
          </p:cNvPr>
          <p:cNvSpPr txBox="1"/>
          <p:nvPr/>
        </p:nvSpPr>
        <p:spPr>
          <a:xfrm>
            <a:off x="712252" y="5133304"/>
            <a:ext cx="1143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70507"/>
                </a:solidFill>
              </a:rPr>
              <a:t>Cushion gas</a:t>
            </a:r>
            <a:endParaRPr lang="en-NL" sz="1400" dirty="0">
              <a:solidFill>
                <a:srgbClr val="F70507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EC9D1C-64C0-A96D-FFEA-827C51CACE45}"/>
              </a:ext>
            </a:extLst>
          </p:cNvPr>
          <p:cNvSpPr txBox="1"/>
          <p:nvPr/>
        </p:nvSpPr>
        <p:spPr>
          <a:xfrm>
            <a:off x="7357308" y="5538260"/>
            <a:ext cx="4504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</a:t>
            </a:r>
            <a:r>
              <a:rPr lang="en-US" sz="1600" baseline="-25000" dirty="0"/>
              <a:t>2</a:t>
            </a:r>
            <a:r>
              <a:rPr lang="en-US" sz="1600" dirty="0"/>
              <a:t> – CO</a:t>
            </a:r>
            <a:r>
              <a:rPr lang="en-US" sz="1600" baseline="-25000" dirty="0"/>
              <a:t>2</a:t>
            </a:r>
            <a:r>
              <a:rPr lang="en-US" sz="1600" dirty="0"/>
              <a:t> mixing can be impacted by the brine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Microbial activity takes place in the brine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D1220-67F1-9979-9F00-32FECD258AE2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Understanding the interaction with the brine is important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E9D562D-6E3B-292B-520D-7DDB5E9B3011}"/>
                  </a:ext>
                </a:extLst>
              </p14:cNvPr>
              <p14:cNvContentPartPr/>
              <p14:nvPr/>
            </p14:nvContentPartPr>
            <p14:xfrm>
              <a:off x="-2768840" y="-7620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E9D562D-6E3B-292B-520D-7DDB5E9B301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2786840" y="-78000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D1A8DC4-C93B-F425-D318-32B5A18A45D4}"/>
              </a:ext>
            </a:extLst>
          </p:cNvPr>
          <p:cNvSpPr/>
          <p:nvPr/>
        </p:nvSpPr>
        <p:spPr>
          <a:xfrm>
            <a:off x="9358535" y="2075738"/>
            <a:ext cx="595817" cy="687939"/>
          </a:xfrm>
          <a:custGeom>
            <a:avLst/>
            <a:gdLst>
              <a:gd name="csX0" fmla="*/ 20415 w 595817"/>
              <a:gd name="csY0" fmla="*/ 32462 h 687939"/>
              <a:gd name="csX1" fmla="*/ 376015 w 595817"/>
              <a:gd name="csY1" fmla="*/ 7062 h 687939"/>
              <a:gd name="csX2" fmla="*/ 541115 w 595817"/>
              <a:gd name="csY2" fmla="*/ 159462 h 687939"/>
              <a:gd name="csX3" fmla="*/ 591915 w 595817"/>
              <a:gd name="csY3" fmla="*/ 375362 h 687939"/>
              <a:gd name="csX4" fmla="*/ 452215 w 595817"/>
              <a:gd name="csY4" fmla="*/ 578562 h 687939"/>
              <a:gd name="csX5" fmla="*/ 337915 w 595817"/>
              <a:gd name="csY5" fmla="*/ 680162 h 687939"/>
              <a:gd name="csX6" fmla="*/ 210915 w 595817"/>
              <a:gd name="csY6" fmla="*/ 375362 h 687939"/>
              <a:gd name="csX7" fmla="*/ 58515 w 595817"/>
              <a:gd name="csY7" fmla="*/ 95962 h 687939"/>
              <a:gd name="csX8" fmla="*/ 20415 w 595817"/>
              <a:gd name="csY8" fmla="*/ 32462 h 68793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95817" h="687939">
                <a:moveTo>
                  <a:pt x="20415" y="32462"/>
                </a:moveTo>
                <a:cubicBezTo>
                  <a:pt x="73332" y="17645"/>
                  <a:pt x="289232" y="-14105"/>
                  <a:pt x="376015" y="7062"/>
                </a:cubicBezTo>
                <a:cubicBezTo>
                  <a:pt x="462798" y="28229"/>
                  <a:pt x="505132" y="98079"/>
                  <a:pt x="541115" y="159462"/>
                </a:cubicBezTo>
                <a:cubicBezTo>
                  <a:pt x="577098" y="220845"/>
                  <a:pt x="606732" y="305512"/>
                  <a:pt x="591915" y="375362"/>
                </a:cubicBezTo>
                <a:cubicBezTo>
                  <a:pt x="577098" y="445212"/>
                  <a:pt x="494548" y="527762"/>
                  <a:pt x="452215" y="578562"/>
                </a:cubicBezTo>
                <a:cubicBezTo>
                  <a:pt x="409882" y="629362"/>
                  <a:pt x="378132" y="714029"/>
                  <a:pt x="337915" y="680162"/>
                </a:cubicBezTo>
                <a:cubicBezTo>
                  <a:pt x="297698" y="646295"/>
                  <a:pt x="257482" y="472729"/>
                  <a:pt x="210915" y="375362"/>
                </a:cubicBezTo>
                <a:cubicBezTo>
                  <a:pt x="164348" y="277995"/>
                  <a:pt x="86032" y="155229"/>
                  <a:pt x="58515" y="95962"/>
                </a:cubicBezTo>
                <a:cubicBezTo>
                  <a:pt x="30998" y="36695"/>
                  <a:pt x="-32502" y="47279"/>
                  <a:pt x="20415" y="32462"/>
                </a:cubicBezTo>
                <a:close/>
              </a:path>
            </a:pathLst>
          </a:custGeom>
          <a:solidFill>
            <a:srgbClr val="9ED098"/>
          </a:solidFill>
          <a:ln>
            <a:solidFill>
              <a:srgbClr val="9E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4F79226-A678-173C-1DD4-3C50E231303C}"/>
              </a:ext>
            </a:extLst>
          </p:cNvPr>
          <p:cNvSpPr/>
          <p:nvPr/>
        </p:nvSpPr>
        <p:spPr>
          <a:xfrm rot="21203173">
            <a:off x="9562758" y="2028170"/>
            <a:ext cx="891856" cy="721245"/>
          </a:xfrm>
          <a:custGeom>
            <a:avLst/>
            <a:gdLst>
              <a:gd name="csX0" fmla="*/ 23028 w 778293"/>
              <a:gd name="csY0" fmla="*/ 536062 h 651252"/>
              <a:gd name="csX1" fmla="*/ 213528 w 778293"/>
              <a:gd name="csY1" fmla="*/ 497962 h 651252"/>
              <a:gd name="csX2" fmla="*/ 340528 w 778293"/>
              <a:gd name="csY2" fmla="*/ 510662 h 651252"/>
              <a:gd name="csX3" fmla="*/ 429428 w 778293"/>
              <a:gd name="csY3" fmla="*/ 650362 h 651252"/>
              <a:gd name="csX4" fmla="*/ 645328 w 778293"/>
              <a:gd name="csY4" fmla="*/ 434462 h 651252"/>
              <a:gd name="csX5" fmla="*/ 734228 w 778293"/>
              <a:gd name="csY5" fmla="*/ 345562 h 651252"/>
              <a:gd name="csX6" fmla="*/ 759628 w 778293"/>
              <a:gd name="csY6" fmla="*/ 256662 h 651252"/>
              <a:gd name="csX7" fmla="*/ 454828 w 778293"/>
              <a:gd name="csY7" fmla="*/ 205862 h 651252"/>
              <a:gd name="csX8" fmla="*/ 289728 w 778293"/>
              <a:gd name="csY8" fmla="*/ 116962 h 651252"/>
              <a:gd name="csX9" fmla="*/ 86528 w 778293"/>
              <a:gd name="csY9" fmla="*/ 15362 h 651252"/>
              <a:gd name="csX10" fmla="*/ 10328 w 778293"/>
              <a:gd name="csY10" fmla="*/ 472562 h 651252"/>
              <a:gd name="csX11" fmla="*/ 23028 w 778293"/>
              <a:gd name="csY11" fmla="*/ 536062 h 6512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778293" h="651252">
                <a:moveTo>
                  <a:pt x="23028" y="536062"/>
                </a:moveTo>
                <a:cubicBezTo>
                  <a:pt x="56895" y="540295"/>
                  <a:pt x="160611" y="502195"/>
                  <a:pt x="213528" y="497962"/>
                </a:cubicBezTo>
                <a:cubicBezTo>
                  <a:pt x="266445" y="493729"/>
                  <a:pt x="304545" y="485262"/>
                  <a:pt x="340528" y="510662"/>
                </a:cubicBezTo>
                <a:cubicBezTo>
                  <a:pt x="376511" y="536062"/>
                  <a:pt x="378628" y="663062"/>
                  <a:pt x="429428" y="650362"/>
                </a:cubicBezTo>
                <a:cubicBezTo>
                  <a:pt x="480228" y="637662"/>
                  <a:pt x="645328" y="434462"/>
                  <a:pt x="645328" y="434462"/>
                </a:cubicBezTo>
                <a:cubicBezTo>
                  <a:pt x="696128" y="383662"/>
                  <a:pt x="715178" y="375195"/>
                  <a:pt x="734228" y="345562"/>
                </a:cubicBezTo>
                <a:cubicBezTo>
                  <a:pt x="753278" y="315929"/>
                  <a:pt x="806195" y="279945"/>
                  <a:pt x="759628" y="256662"/>
                </a:cubicBezTo>
                <a:cubicBezTo>
                  <a:pt x="713061" y="233379"/>
                  <a:pt x="533145" y="229145"/>
                  <a:pt x="454828" y="205862"/>
                </a:cubicBezTo>
                <a:cubicBezTo>
                  <a:pt x="376511" y="182579"/>
                  <a:pt x="351111" y="148712"/>
                  <a:pt x="289728" y="116962"/>
                </a:cubicBezTo>
                <a:cubicBezTo>
                  <a:pt x="228345" y="85212"/>
                  <a:pt x="133095" y="-43905"/>
                  <a:pt x="86528" y="15362"/>
                </a:cubicBezTo>
                <a:cubicBezTo>
                  <a:pt x="39961" y="74629"/>
                  <a:pt x="20911" y="390012"/>
                  <a:pt x="10328" y="472562"/>
                </a:cubicBezTo>
                <a:cubicBezTo>
                  <a:pt x="-255" y="555112"/>
                  <a:pt x="-10839" y="531829"/>
                  <a:pt x="23028" y="536062"/>
                </a:cubicBezTo>
                <a:close/>
              </a:path>
            </a:pathLst>
          </a:custGeom>
          <a:gradFill>
            <a:gsLst>
              <a:gs pos="0">
                <a:srgbClr val="9ED098"/>
              </a:gs>
              <a:gs pos="100000">
                <a:srgbClr val="EFD19F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C7C64AE-FE65-F8FD-C1F8-12F521A083E3}"/>
              </a:ext>
            </a:extLst>
          </p:cNvPr>
          <p:cNvSpPr/>
          <p:nvPr/>
        </p:nvSpPr>
        <p:spPr>
          <a:xfrm rot="2365121">
            <a:off x="10679343" y="1432897"/>
            <a:ext cx="116228" cy="470288"/>
          </a:xfrm>
          <a:prstGeom prst="rect">
            <a:avLst/>
          </a:prstGeom>
          <a:gradFill>
            <a:gsLst>
              <a:gs pos="0">
                <a:srgbClr val="9ED098"/>
              </a:gs>
              <a:gs pos="100000">
                <a:srgbClr val="EFD19F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9E739A7C-BA10-3B61-2D9D-9DE539561D39}"/>
              </a:ext>
            </a:extLst>
          </p:cNvPr>
          <p:cNvSpPr/>
          <p:nvPr/>
        </p:nvSpPr>
        <p:spPr>
          <a:xfrm rot="21399510">
            <a:off x="8178800" y="3153725"/>
            <a:ext cx="825501" cy="1212290"/>
          </a:xfrm>
          <a:custGeom>
            <a:avLst/>
            <a:gdLst>
              <a:gd name="csX0" fmla="*/ 87313 w 716045"/>
              <a:gd name="csY0" fmla="*/ 211775 h 1212290"/>
              <a:gd name="csX1" fmla="*/ 138113 w 716045"/>
              <a:gd name="csY1" fmla="*/ 376875 h 1212290"/>
              <a:gd name="csX2" fmla="*/ 106363 w 716045"/>
              <a:gd name="csY2" fmla="*/ 580075 h 1212290"/>
              <a:gd name="csX3" fmla="*/ 80963 w 716045"/>
              <a:gd name="csY3" fmla="*/ 757875 h 1212290"/>
              <a:gd name="csX4" fmla="*/ 17463 w 716045"/>
              <a:gd name="csY4" fmla="*/ 929325 h 1212290"/>
              <a:gd name="csX5" fmla="*/ 144463 w 716045"/>
              <a:gd name="csY5" fmla="*/ 916625 h 1212290"/>
              <a:gd name="csX6" fmla="*/ 246063 w 716045"/>
              <a:gd name="csY6" fmla="*/ 961075 h 1212290"/>
              <a:gd name="csX7" fmla="*/ 284163 w 716045"/>
              <a:gd name="csY7" fmla="*/ 1157925 h 1212290"/>
              <a:gd name="csX8" fmla="*/ 284163 w 716045"/>
              <a:gd name="csY8" fmla="*/ 1208725 h 1212290"/>
              <a:gd name="csX9" fmla="*/ 519113 w 716045"/>
              <a:gd name="csY9" fmla="*/ 1081725 h 1212290"/>
              <a:gd name="csX10" fmla="*/ 506413 w 716045"/>
              <a:gd name="csY10" fmla="*/ 1030925 h 1212290"/>
              <a:gd name="csX11" fmla="*/ 582613 w 716045"/>
              <a:gd name="csY11" fmla="*/ 910275 h 1212290"/>
              <a:gd name="csX12" fmla="*/ 411163 w 716045"/>
              <a:gd name="csY12" fmla="*/ 789625 h 1212290"/>
              <a:gd name="csX13" fmla="*/ 334963 w 716045"/>
              <a:gd name="csY13" fmla="*/ 630875 h 1212290"/>
              <a:gd name="csX14" fmla="*/ 354013 w 716045"/>
              <a:gd name="csY14" fmla="*/ 446725 h 1212290"/>
              <a:gd name="csX15" fmla="*/ 455613 w 716045"/>
              <a:gd name="csY15" fmla="*/ 294325 h 1212290"/>
              <a:gd name="csX16" fmla="*/ 696913 w 716045"/>
              <a:gd name="csY16" fmla="*/ 237175 h 1212290"/>
              <a:gd name="csX17" fmla="*/ 690563 w 716045"/>
              <a:gd name="csY17" fmla="*/ 135575 h 1212290"/>
              <a:gd name="csX18" fmla="*/ 608013 w 716045"/>
              <a:gd name="csY18" fmla="*/ 84775 h 1212290"/>
              <a:gd name="csX19" fmla="*/ 341313 w 716045"/>
              <a:gd name="csY19" fmla="*/ 84775 h 1212290"/>
              <a:gd name="csX20" fmla="*/ 176213 w 716045"/>
              <a:gd name="csY20" fmla="*/ 97475 h 1212290"/>
              <a:gd name="csX21" fmla="*/ 23813 w 716045"/>
              <a:gd name="csY21" fmla="*/ 2225 h 1212290"/>
              <a:gd name="csX22" fmla="*/ 4763 w 716045"/>
              <a:gd name="csY22" fmla="*/ 46675 h 1212290"/>
              <a:gd name="csX23" fmla="*/ 87313 w 716045"/>
              <a:gd name="csY23" fmla="*/ 211775 h 1212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716045" h="1212290">
                <a:moveTo>
                  <a:pt x="87313" y="211775"/>
                </a:moveTo>
                <a:cubicBezTo>
                  <a:pt x="109538" y="266808"/>
                  <a:pt x="134938" y="315492"/>
                  <a:pt x="138113" y="376875"/>
                </a:cubicBezTo>
                <a:cubicBezTo>
                  <a:pt x="141288" y="438258"/>
                  <a:pt x="115888" y="516575"/>
                  <a:pt x="106363" y="580075"/>
                </a:cubicBezTo>
                <a:cubicBezTo>
                  <a:pt x="96838" y="643575"/>
                  <a:pt x="95780" y="699667"/>
                  <a:pt x="80963" y="757875"/>
                </a:cubicBezTo>
                <a:cubicBezTo>
                  <a:pt x="66146" y="816083"/>
                  <a:pt x="6880" y="902867"/>
                  <a:pt x="17463" y="929325"/>
                </a:cubicBezTo>
                <a:cubicBezTo>
                  <a:pt x="28046" y="955783"/>
                  <a:pt x="106363" y="911333"/>
                  <a:pt x="144463" y="916625"/>
                </a:cubicBezTo>
                <a:cubicBezTo>
                  <a:pt x="182563" y="921917"/>
                  <a:pt x="222780" y="920858"/>
                  <a:pt x="246063" y="961075"/>
                </a:cubicBezTo>
                <a:cubicBezTo>
                  <a:pt x="269346" y="1001292"/>
                  <a:pt x="277813" y="1116650"/>
                  <a:pt x="284163" y="1157925"/>
                </a:cubicBezTo>
                <a:cubicBezTo>
                  <a:pt x="290513" y="1199200"/>
                  <a:pt x="245005" y="1221425"/>
                  <a:pt x="284163" y="1208725"/>
                </a:cubicBezTo>
                <a:cubicBezTo>
                  <a:pt x="323321" y="1196025"/>
                  <a:pt x="482071" y="1111358"/>
                  <a:pt x="519113" y="1081725"/>
                </a:cubicBezTo>
                <a:cubicBezTo>
                  <a:pt x="556155" y="1052092"/>
                  <a:pt x="495830" y="1059500"/>
                  <a:pt x="506413" y="1030925"/>
                </a:cubicBezTo>
                <a:cubicBezTo>
                  <a:pt x="516996" y="1002350"/>
                  <a:pt x="598488" y="950492"/>
                  <a:pt x="582613" y="910275"/>
                </a:cubicBezTo>
                <a:cubicBezTo>
                  <a:pt x="566738" y="870058"/>
                  <a:pt x="452438" y="836192"/>
                  <a:pt x="411163" y="789625"/>
                </a:cubicBezTo>
                <a:cubicBezTo>
                  <a:pt x="369888" y="743058"/>
                  <a:pt x="344488" y="688025"/>
                  <a:pt x="334963" y="630875"/>
                </a:cubicBezTo>
                <a:cubicBezTo>
                  <a:pt x="325438" y="573725"/>
                  <a:pt x="333905" y="502817"/>
                  <a:pt x="354013" y="446725"/>
                </a:cubicBezTo>
                <a:cubicBezTo>
                  <a:pt x="374121" y="390633"/>
                  <a:pt x="398463" y="329250"/>
                  <a:pt x="455613" y="294325"/>
                </a:cubicBezTo>
                <a:cubicBezTo>
                  <a:pt x="512763" y="259400"/>
                  <a:pt x="657755" y="263633"/>
                  <a:pt x="696913" y="237175"/>
                </a:cubicBezTo>
                <a:cubicBezTo>
                  <a:pt x="736071" y="210717"/>
                  <a:pt x="705380" y="160975"/>
                  <a:pt x="690563" y="135575"/>
                </a:cubicBezTo>
                <a:cubicBezTo>
                  <a:pt x="675746" y="110175"/>
                  <a:pt x="666221" y="93242"/>
                  <a:pt x="608013" y="84775"/>
                </a:cubicBezTo>
                <a:cubicBezTo>
                  <a:pt x="549805" y="76308"/>
                  <a:pt x="413280" y="82658"/>
                  <a:pt x="341313" y="84775"/>
                </a:cubicBezTo>
                <a:cubicBezTo>
                  <a:pt x="269346" y="86892"/>
                  <a:pt x="229130" y="111233"/>
                  <a:pt x="176213" y="97475"/>
                </a:cubicBezTo>
                <a:cubicBezTo>
                  <a:pt x="123296" y="83717"/>
                  <a:pt x="52388" y="10692"/>
                  <a:pt x="23813" y="2225"/>
                </a:cubicBezTo>
                <a:cubicBezTo>
                  <a:pt x="-4762" y="-6242"/>
                  <a:pt x="-2645" y="9633"/>
                  <a:pt x="4763" y="46675"/>
                </a:cubicBezTo>
                <a:cubicBezTo>
                  <a:pt x="12171" y="83717"/>
                  <a:pt x="65088" y="156742"/>
                  <a:pt x="87313" y="211775"/>
                </a:cubicBezTo>
                <a:close/>
              </a:path>
            </a:pathLst>
          </a:cu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5504590-43F5-4A98-027C-DB6348555EBB}"/>
              </a:ext>
            </a:extLst>
          </p:cNvPr>
          <p:cNvSpPr/>
          <p:nvPr/>
        </p:nvSpPr>
        <p:spPr>
          <a:xfrm rot="1865450">
            <a:off x="8204816" y="3202433"/>
            <a:ext cx="301712" cy="85841"/>
          </a:xfrm>
          <a:prstGeom prst="ellipse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EFEA457F-2C40-D2A0-FCF9-08DE37D37AED}"/>
              </a:ext>
            </a:extLst>
          </p:cNvPr>
          <p:cNvSpPr/>
          <p:nvPr/>
        </p:nvSpPr>
        <p:spPr>
          <a:xfrm rot="1865450">
            <a:off x="7976180" y="2924329"/>
            <a:ext cx="245280" cy="288076"/>
          </a:xfrm>
          <a:prstGeom prst="ellipse">
            <a:avLst/>
          </a:prstGeom>
          <a:solidFill>
            <a:srgbClr val="9ED098"/>
          </a:solidFill>
          <a:ln>
            <a:solidFill>
              <a:srgbClr val="9ED09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C6E662FF-A640-FCF6-442D-82A635903D7D}"/>
              </a:ext>
            </a:extLst>
          </p:cNvPr>
          <p:cNvSpPr/>
          <p:nvPr/>
        </p:nvSpPr>
        <p:spPr>
          <a:xfrm rot="20050132">
            <a:off x="9994295" y="2341399"/>
            <a:ext cx="691985" cy="276225"/>
          </a:xfrm>
          <a:prstGeom prst="ellipse">
            <a:avLst/>
          </a:prstGeom>
          <a:solidFill>
            <a:srgbClr val="EFD19F"/>
          </a:solidFill>
          <a:ln>
            <a:solidFill>
              <a:srgbClr val="EFD19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A1E016-1449-71E7-7912-7A861552208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490" y="2763677"/>
            <a:ext cx="2833000" cy="2308824"/>
          </a:xfrm>
          <a:prstGeom prst="rect">
            <a:avLst/>
          </a:prstGeom>
          <a:solidFill>
            <a:schemeClr val="bg1"/>
          </a:solidFill>
          <a:ln w="41275">
            <a:solidFill>
              <a:schemeClr val="bg1"/>
            </a:solidFill>
          </a:ln>
        </p:spPr>
      </p:pic>
      <p:sp>
        <p:nvSpPr>
          <p:cNvPr id="8" name="Arrow: Up-Down 7">
            <a:extLst>
              <a:ext uri="{FF2B5EF4-FFF2-40B4-BE49-F238E27FC236}">
                <a16:creationId xmlns:a16="http://schemas.microsoft.com/office/drawing/2014/main" id="{B1EB77D8-16EA-9FAF-55E6-C3F51CD91A1B}"/>
              </a:ext>
            </a:extLst>
          </p:cNvPr>
          <p:cNvSpPr/>
          <p:nvPr/>
        </p:nvSpPr>
        <p:spPr>
          <a:xfrm rot="18973044">
            <a:off x="8660774" y="3275035"/>
            <a:ext cx="308842" cy="620523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970725-F17A-7423-3117-629894FA5430}"/>
              </a:ext>
            </a:extLst>
          </p:cNvPr>
          <p:cNvSpPr txBox="1"/>
          <p:nvPr/>
        </p:nvSpPr>
        <p:spPr>
          <a:xfrm>
            <a:off x="8005141" y="1744491"/>
            <a:ext cx="2887924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alpha val="86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How do </a:t>
            </a:r>
            <a:r>
              <a:rPr lang="en-US" dirty="0">
                <a:solidFill>
                  <a:srgbClr val="2493F9"/>
                </a:solidFill>
              </a:rPr>
              <a:t>gas dissolution and exsolution</a:t>
            </a:r>
            <a:r>
              <a:rPr lang="en-US" dirty="0"/>
              <a:t>, triggered by pressure variations, </a:t>
            </a:r>
            <a:r>
              <a:rPr lang="en-US" dirty="0">
                <a:solidFill>
                  <a:srgbClr val="2493F9"/>
                </a:solidFill>
              </a:rPr>
              <a:t>impact H</a:t>
            </a:r>
            <a:r>
              <a:rPr lang="en-US" baseline="-25000" dirty="0">
                <a:solidFill>
                  <a:srgbClr val="2493F9"/>
                </a:solidFill>
              </a:rPr>
              <a:t>2</a:t>
            </a:r>
            <a:r>
              <a:rPr lang="en-US" dirty="0">
                <a:solidFill>
                  <a:srgbClr val="2493F9"/>
                </a:solidFill>
              </a:rPr>
              <a:t>-CO</a:t>
            </a:r>
            <a:r>
              <a:rPr lang="en-US" baseline="-25000" dirty="0">
                <a:solidFill>
                  <a:srgbClr val="2493F9"/>
                </a:solidFill>
              </a:rPr>
              <a:t>2</a:t>
            </a:r>
            <a:r>
              <a:rPr lang="en-US" dirty="0">
                <a:solidFill>
                  <a:srgbClr val="2493F9"/>
                </a:solidFill>
              </a:rPr>
              <a:t> mixing</a:t>
            </a:r>
            <a:r>
              <a:rPr lang="en-US" dirty="0"/>
              <a:t>?</a:t>
            </a:r>
            <a:endParaRPr lang="en-N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E4502B-99CA-E9CD-4680-09E72D190206}"/>
              </a:ext>
            </a:extLst>
          </p:cNvPr>
          <p:cNvSpPr txBox="1"/>
          <p:nvPr/>
        </p:nvSpPr>
        <p:spPr>
          <a:xfrm>
            <a:off x="675722" y="6394657"/>
            <a:ext cx="63727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  <a:latin typeface="ElsevierSans"/>
              </a:rPr>
              <a:t>Based on image</a:t>
            </a:r>
            <a:r>
              <a:rPr lang="en-US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 from Marchbank et al. 2026 </a:t>
            </a:r>
            <a:r>
              <a:rPr lang="en-NL" sz="1200" b="0" i="0" u="none" strike="noStrike" dirty="0">
                <a:solidFill>
                  <a:schemeClr val="bg1">
                    <a:lumMod val="65000"/>
                  </a:schemeClr>
                </a:solidFill>
                <a:effectLst/>
                <a:latin typeface="ElsevierSans"/>
              </a:rPr>
              <a:t>https://doi.org/10.1016/j.ijhydene.2026.154166</a:t>
            </a:r>
            <a:endParaRPr lang="en-NL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57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19FAC9-0CFA-38B9-65B2-3BADC8851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339DDF-C1E0-7438-4D8C-25A6E0487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546" y="2314443"/>
            <a:ext cx="2746294" cy="27823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FEB1FA4-85BE-427B-15B1-AFD917B2662E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C4F99AF7-CF7E-ED06-28F1-EFD65926EE72}"/>
              </a:ext>
            </a:extLst>
          </p:cNvPr>
          <p:cNvSpPr/>
          <p:nvPr/>
        </p:nvSpPr>
        <p:spPr>
          <a:xfrm>
            <a:off x="4578535" y="3387037"/>
            <a:ext cx="311285" cy="63716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EE1D297-B670-61CE-CC25-2A2ABC88CBD6}"/>
              </a:ext>
            </a:extLst>
          </p:cNvPr>
          <p:cNvSpPr txBox="1"/>
          <p:nvPr/>
        </p:nvSpPr>
        <p:spPr>
          <a:xfrm>
            <a:off x="4213922" y="2818988"/>
            <a:ext cx="112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(gas)</a:t>
            </a:r>
            <a:endParaRPr lang="en-NL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A2EEC1C-9D49-2844-40CE-C97B1ACE19AC}"/>
              </a:ext>
            </a:extLst>
          </p:cNvPr>
          <p:cNvSpPr txBox="1"/>
          <p:nvPr/>
        </p:nvSpPr>
        <p:spPr>
          <a:xfrm>
            <a:off x="4261788" y="4234018"/>
            <a:ext cx="102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</a:t>
            </a:r>
            <a:r>
              <a:rPr lang="en-US" dirty="0" err="1"/>
              <a:t>aq</a:t>
            </a:r>
            <a:r>
              <a:rPr lang="en-US" dirty="0"/>
              <a:t>)</a:t>
            </a:r>
            <a:endParaRPr lang="en-NL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C4AFAC3-CA3F-32AC-7462-7EE7B05031D7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B674E291-8165-4115-1A91-34553AA65BD3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B674E291-8165-4115-1A91-34553AA65B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4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Box 41">
            <a:extLst>
              <a:ext uri="{FF2B5EF4-FFF2-40B4-BE49-F238E27FC236}">
                <a16:creationId xmlns:a16="http://schemas.microsoft.com/office/drawing/2014/main" id="{7B035473-4DB1-79D2-0840-F5B11257C5C3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9D16311-A227-15C2-559B-4B9D984F378E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1B02B40-05C5-6492-5085-31ABE624C2EE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8F239591-74F6-F201-B20A-CE9E6926EBAF}"/>
                  </a:ext>
                </a:extLst>
              </p:cNvPr>
              <p:cNvSpPr txBox="1"/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8F239591-74F6-F201-B20A-CE9E6926EB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4E9B0EF8-96E5-D3B1-0B85-DEC8EA30F158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4E9B0EF8-96E5-D3B1-0B85-DEC8EA30F1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6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5569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BF856-9482-171F-5DB1-8A158BF8C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9FABB9-9F37-B802-EDC0-CFF18E09D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546" y="2314443"/>
            <a:ext cx="2746294" cy="27823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C48AED9A-53EE-B088-C91A-8D489EEA0A8C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AC41F77B-FE04-79BA-6AA5-A97943D59C0E}"/>
              </a:ext>
            </a:extLst>
          </p:cNvPr>
          <p:cNvSpPr/>
          <p:nvPr/>
        </p:nvSpPr>
        <p:spPr>
          <a:xfrm>
            <a:off x="4578535" y="3387037"/>
            <a:ext cx="311285" cy="63716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C7F503C-ED29-2108-0BC8-CEB442D2F3AA}"/>
              </a:ext>
            </a:extLst>
          </p:cNvPr>
          <p:cNvSpPr txBox="1"/>
          <p:nvPr/>
        </p:nvSpPr>
        <p:spPr>
          <a:xfrm>
            <a:off x="4213922" y="2818988"/>
            <a:ext cx="112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(gas)</a:t>
            </a:r>
            <a:endParaRPr lang="en-NL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4098F97-700E-73B4-55D7-27B564EB3E6B}"/>
              </a:ext>
            </a:extLst>
          </p:cNvPr>
          <p:cNvSpPr txBox="1"/>
          <p:nvPr/>
        </p:nvSpPr>
        <p:spPr>
          <a:xfrm>
            <a:off x="4261788" y="4234018"/>
            <a:ext cx="102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</a:t>
            </a:r>
            <a:r>
              <a:rPr lang="en-US" dirty="0" err="1"/>
              <a:t>aq</a:t>
            </a:r>
            <a:r>
              <a:rPr lang="en-US" dirty="0"/>
              <a:t>)</a:t>
            </a:r>
            <a:endParaRPr lang="en-NL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CECC3FA-72A9-D0EC-3A14-5D75C7F180C5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2D7A638-85D9-7FF1-4EA4-4AAE0460DCAE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732D9B61-00D5-B440-771B-BD3269980E05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732D9B61-00D5-B440-771B-BD3269980E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4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Box 44">
            <a:extLst>
              <a:ext uri="{FF2B5EF4-FFF2-40B4-BE49-F238E27FC236}">
                <a16:creationId xmlns:a16="http://schemas.microsoft.com/office/drawing/2014/main" id="{78EF9A30-202F-07C9-ADBA-08C542D639A8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1FBB818-98EF-66F9-5470-712AADB32DF0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C8C8A2C-BF0E-7239-F58F-D6F26BD1EAB7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0D403E7-6480-06FB-E6F0-2C22388AA6C5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D2DF7387-01CA-68C1-66B0-F4FF880E5D10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D2DF7387-01CA-68C1-66B0-F4FF880E5D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5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067CD791-9BF5-D680-341A-765CA6AB6871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067CD791-9BF5-D680-341A-765CA6AB68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6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Box 51">
            <a:extLst>
              <a:ext uri="{FF2B5EF4-FFF2-40B4-BE49-F238E27FC236}">
                <a16:creationId xmlns:a16="http://schemas.microsoft.com/office/drawing/2014/main" id="{3C95E53C-873C-596D-C97C-BEA29EA300D0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970F972-0198-778F-70B0-66A8AEEFAAD0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1A7C5BF-D41B-8CAD-319C-7386D4E7D478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BD6B198E-9C0C-8288-84F5-D7ECADADC559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B4FF5F2C-524C-3098-9B92-A23119BC810C}"/>
                  </a:ext>
                </a:extLst>
              </p:cNvPr>
              <p:cNvSpPr txBox="1"/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B4FF5F2C-524C-3098-9B92-A23119BC81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2DC4C6E3-8198-C47C-F411-287B258CEBED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2DC4C6E3-8198-C47C-F411-287B258CEB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8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3672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C25E8A-88A9-9E34-2B19-A3BD22DB2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B7C88F-312A-C876-DB58-2CF5A23AB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546" y="2314443"/>
            <a:ext cx="2746294" cy="27823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BE44528-4683-8890-424A-076998B98153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68E72BB5-EBFF-0CA9-46BA-99687537B84E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34F722-5575-35B3-71AA-734F4DEE39C0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B2553707-9A79-5A47-26CC-DFAB965E32E7}"/>
              </a:ext>
            </a:extLst>
          </p:cNvPr>
          <p:cNvSpPr/>
          <p:nvPr/>
        </p:nvSpPr>
        <p:spPr>
          <a:xfrm>
            <a:off x="4578535" y="3387037"/>
            <a:ext cx="311285" cy="63716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46D71D2-097F-753C-FC39-EAE350272690}"/>
              </a:ext>
            </a:extLst>
          </p:cNvPr>
          <p:cNvSpPr txBox="1"/>
          <p:nvPr/>
        </p:nvSpPr>
        <p:spPr>
          <a:xfrm>
            <a:off x="4213922" y="2818988"/>
            <a:ext cx="112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(gas)</a:t>
            </a:r>
            <a:endParaRPr lang="en-NL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0619B9A-847B-7D55-E151-504CB05B6C4D}"/>
              </a:ext>
            </a:extLst>
          </p:cNvPr>
          <p:cNvSpPr txBox="1"/>
          <p:nvPr/>
        </p:nvSpPr>
        <p:spPr>
          <a:xfrm>
            <a:off x="4261788" y="4234018"/>
            <a:ext cx="102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</a:t>
            </a:r>
            <a:r>
              <a:rPr lang="en-US" dirty="0" err="1"/>
              <a:t>aq</a:t>
            </a:r>
            <a:r>
              <a:rPr lang="en-US" dirty="0"/>
              <a:t>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B43E417-16A8-058E-7519-E71D3838FA98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6677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B43E417-16A8-058E-7519-E71D3838FA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667747"/>
              </a:xfrm>
              <a:prstGeom prst="rect">
                <a:avLst/>
              </a:prstGeom>
              <a:blipFill>
                <a:blip r:embed="rId4"/>
                <a:stretch>
                  <a:fillRect l="-568" t="-2727" b="-13636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Rectangle 44">
            <a:extLst>
              <a:ext uri="{FF2B5EF4-FFF2-40B4-BE49-F238E27FC236}">
                <a16:creationId xmlns:a16="http://schemas.microsoft.com/office/drawing/2014/main" id="{9466A193-7A2C-AF86-E637-479B8CCECDCE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FD55718-D3CD-9EF7-8B6C-8B6A7766757E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49DFC800-2E4F-DE51-BC3D-48966233B2C4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49DFC800-2E4F-DE51-BC3D-48966233B2C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5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Box 48">
            <a:extLst>
              <a:ext uri="{FF2B5EF4-FFF2-40B4-BE49-F238E27FC236}">
                <a16:creationId xmlns:a16="http://schemas.microsoft.com/office/drawing/2014/main" id="{344D1E0E-12EE-E052-7E76-84CE4E4A5A82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C1C9321-F72D-9E27-F2F9-E683B861B08D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51D81FE-C82C-1D93-0B0B-733AB55FD133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2951167-8D94-9D92-5B02-68325CADB078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9F6262B2-34C8-3F69-FEE0-7B47320DDA12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9F6262B2-34C8-3F69-FEE0-7B47320DDA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6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2DA28715-13A8-7D4E-F539-419B4C9BB137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2DA28715-13A8-7D4E-F539-419B4C9BB1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TextBox 54">
            <a:extLst>
              <a:ext uri="{FF2B5EF4-FFF2-40B4-BE49-F238E27FC236}">
                <a16:creationId xmlns:a16="http://schemas.microsoft.com/office/drawing/2014/main" id="{CDD893E9-F84A-CE22-08A9-6B7BBBB82B4F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11074B0B-BC69-10E1-3979-2882AFAB6D32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39A2BF2-B45F-0AD5-A5CF-141713AFE347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C998708-94C6-F776-F669-B6008E28C403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110C02BB-097B-2CF5-DB67-9D9901D48119}"/>
                  </a:ext>
                </a:extLst>
              </p:cNvPr>
              <p:cNvSpPr txBox="1"/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110C02BB-097B-2CF5-DB67-9D9901D481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D939FC2E-9BCD-6ACC-E274-5DD54FA32640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D939FC2E-9BCD-6ACC-E274-5DD54FA326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9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7116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67BFE-A6DF-C107-D553-040F9BBBB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9E5C0D-2CD2-8E45-D37F-61D814178C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546" y="2314443"/>
            <a:ext cx="2746294" cy="27823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44658B9-BB09-274D-91AA-3F8D987DFEB0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C1A84A00-9C13-F876-BBC7-EDD8FC168173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ECC4255-1F01-BFF5-7D22-B854FE968841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29001690-DFBE-5608-E26A-A503371919C6}"/>
              </a:ext>
            </a:extLst>
          </p:cNvPr>
          <p:cNvSpPr/>
          <p:nvPr/>
        </p:nvSpPr>
        <p:spPr>
          <a:xfrm>
            <a:off x="4578535" y="3387037"/>
            <a:ext cx="311285" cy="63716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9469B5C-70DD-D45D-3A46-84B632EF7456}"/>
              </a:ext>
            </a:extLst>
          </p:cNvPr>
          <p:cNvSpPr txBox="1"/>
          <p:nvPr/>
        </p:nvSpPr>
        <p:spPr>
          <a:xfrm>
            <a:off x="4213922" y="2818988"/>
            <a:ext cx="112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(gas)</a:t>
            </a:r>
            <a:endParaRPr lang="en-NL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A895834-E171-3A33-44A3-C917C96544D7}"/>
              </a:ext>
            </a:extLst>
          </p:cNvPr>
          <p:cNvSpPr txBox="1"/>
          <p:nvPr/>
        </p:nvSpPr>
        <p:spPr>
          <a:xfrm>
            <a:off x="4261788" y="4234018"/>
            <a:ext cx="102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</a:t>
            </a:r>
            <a:r>
              <a:rPr lang="en-US" dirty="0" err="1"/>
              <a:t>aq</a:t>
            </a:r>
            <a:r>
              <a:rPr lang="en-US" dirty="0"/>
              <a:t>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E432437-911A-45F5-E0FE-A6B9AA033C21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E432437-911A-45F5-E0FE-A6B9AA033C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4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Rectangle 43">
            <a:extLst>
              <a:ext uri="{FF2B5EF4-FFF2-40B4-BE49-F238E27FC236}">
                <a16:creationId xmlns:a16="http://schemas.microsoft.com/office/drawing/2014/main" id="{9A9FA936-32E5-BEFC-F663-0C42B3C920B0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8B7D4D0-571F-C264-0932-415B23910947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43A462FB-659E-3907-C676-74DCAC7A06A4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43A462FB-659E-3907-C676-74DCAC7A06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5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Box 46">
            <a:extLst>
              <a:ext uri="{FF2B5EF4-FFF2-40B4-BE49-F238E27FC236}">
                <a16:creationId xmlns:a16="http://schemas.microsoft.com/office/drawing/2014/main" id="{5EE331CB-342D-B911-6CCB-E500EB2C1A58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8CB31FD-B6CB-36FA-C4B3-1B7E3A0DCBEC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E95A563-E2AB-E37B-40ED-DB899BFE79D7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8DAA62-8E0D-8532-9222-773A2560584E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43350828-C168-4D71-A29E-A3CD2FF1BC3A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43350828-C168-4D71-A29E-A3CD2FF1BC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6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E51FB7FC-083A-9F9B-40C7-FCD12B9E6CDC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E51FB7FC-083A-9F9B-40C7-FCD12B9E6C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TextBox 53">
            <a:extLst>
              <a:ext uri="{FF2B5EF4-FFF2-40B4-BE49-F238E27FC236}">
                <a16:creationId xmlns:a16="http://schemas.microsoft.com/office/drawing/2014/main" id="{DD18653F-8A28-CBB1-9002-440558CA3F19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FEF7CA2-3712-3D33-7307-74FF9FBE71CD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FDFB23E-9723-6A40-5BCC-ECAE833C3500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68A50FE-D940-15AF-9990-00E9413886A2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F35F5C20-03CA-85CB-86F9-28F26D0575E1}"/>
                  </a:ext>
                </a:extLst>
              </p:cNvPr>
              <p:cNvSpPr txBox="1"/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F35F5C20-03CA-85CB-86F9-28F26D0575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B41916C2-3893-EC34-918F-19BA5AFE12C8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B41916C2-3893-EC34-918F-19BA5AFE12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9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6012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9F843-050C-095F-E7E7-7567722FC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46408B-6824-274B-5733-B4A08BFCEB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546" y="2314443"/>
            <a:ext cx="2746294" cy="27823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65793F4-BE6C-D2E1-DA50-5BCE30D5C27C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C92DF747-981F-BDD1-B583-60B7993B5A2C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0104F2-D307-74C0-AAA7-7AB5FB1F0744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008D5854-4775-8582-979F-5DAF7635D7CB}"/>
              </a:ext>
            </a:extLst>
          </p:cNvPr>
          <p:cNvSpPr/>
          <p:nvPr/>
        </p:nvSpPr>
        <p:spPr>
          <a:xfrm>
            <a:off x="4578535" y="3387037"/>
            <a:ext cx="311285" cy="63716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CA8F6C1-2580-30B9-6DE7-6439310D4F57}"/>
              </a:ext>
            </a:extLst>
          </p:cNvPr>
          <p:cNvSpPr txBox="1"/>
          <p:nvPr/>
        </p:nvSpPr>
        <p:spPr>
          <a:xfrm>
            <a:off x="4213922" y="2818988"/>
            <a:ext cx="112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(gas)</a:t>
            </a:r>
            <a:endParaRPr lang="en-NL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C7C802-EE2E-530A-03B8-15103FA1D208}"/>
              </a:ext>
            </a:extLst>
          </p:cNvPr>
          <p:cNvSpPr txBox="1"/>
          <p:nvPr/>
        </p:nvSpPr>
        <p:spPr>
          <a:xfrm>
            <a:off x="4261788" y="4234018"/>
            <a:ext cx="102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(</a:t>
            </a:r>
            <a:r>
              <a:rPr lang="en-US" dirty="0" err="1"/>
              <a:t>aq</a:t>
            </a:r>
            <a:r>
              <a:rPr lang="en-US" dirty="0"/>
              <a:t>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32ABB7-A59B-56E8-493A-BB3C837C1843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32ABB7-A59B-56E8-493A-BB3C837C18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4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7">
            <a:extLst>
              <a:ext uri="{FF2B5EF4-FFF2-40B4-BE49-F238E27FC236}">
                <a16:creationId xmlns:a16="http://schemas.microsoft.com/office/drawing/2014/main" id="{5A4BD26D-633B-336E-2833-E7771C9013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987" r="14875" b="11277"/>
          <a:stretch>
            <a:fillRect/>
          </a:stretch>
        </p:blipFill>
        <p:spPr>
          <a:xfrm>
            <a:off x="526899" y="2324116"/>
            <a:ext cx="2720954" cy="268230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DE7F32C-43CF-ADC0-73BE-46B9306C5534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F0E53A77-A9BD-5BCD-F2F6-DBBD37B2C4A8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68EA7FF-A42B-FF9F-9F9E-9EBBB52FB6C3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69F8A33B-57B4-1D8F-5AA5-859EB7503CF1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69F8A33B-57B4-1D8F-5AA5-859EB7503C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6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>
            <a:extLst>
              <a:ext uri="{FF2B5EF4-FFF2-40B4-BE49-F238E27FC236}">
                <a16:creationId xmlns:a16="http://schemas.microsoft.com/office/drawing/2014/main" id="{14752472-C374-06B9-3D2D-76E07DFE670F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89505054-71AB-6B37-1AE7-7CF725B0B93D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2A9F1CB1-B298-91E7-B354-C17CB275E31A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144BE34A-7C44-2419-5F6F-8F15D62CB270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94CC3715-F5E4-8E82-3EBD-61E3CCEB8F9B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94CC3715-F5E4-8E82-3EBD-61E3CCEB8F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BBE95CC6-2637-2197-8A19-C59DFB617CBC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BBE95CC6-2637-2197-8A19-C59DFB617C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8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1" name="TextBox 90">
            <a:extLst>
              <a:ext uri="{FF2B5EF4-FFF2-40B4-BE49-F238E27FC236}">
                <a16:creationId xmlns:a16="http://schemas.microsoft.com/office/drawing/2014/main" id="{87CB58D0-3B31-BF93-1AFE-676982A529E6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0299D795-6585-D713-B660-A3882E9BBF3F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292797EB-3E14-1D9E-FF3E-29D66AFD2242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1525675-E73E-3951-C2F2-03345618FF4E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57BFC63B-6A21-083D-FCC8-303EAF47670C}"/>
                  </a:ext>
                </a:extLst>
              </p:cNvPr>
              <p:cNvSpPr txBox="1"/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57BFC63B-6A21-083D-FCC8-303EAF4767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850" y="2926263"/>
                <a:ext cx="3967662" cy="617285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81783673-5A65-F273-2D9E-FDA77DEEB4B2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81783673-5A65-F273-2D9E-FDA77DEEB4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10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1423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63D59-E2BD-9D97-08F6-80ED6AA90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4E07475D-FC92-3483-3A2E-5FA4B561DF2B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D5987A9F-263C-520B-7C02-1F7F67BD0BF9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F08D691-C2A6-DB43-0E60-200ADBA535DA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CEE61E-FE0C-AE4A-AB75-D721A8967AAE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CEE61E-FE0C-AE4A-AB75-D721A8967A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3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7">
            <a:extLst>
              <a:ext uri="{FF2B5EF4-FFF2-40B4-BE49-F238E27FC236}">
                <a16:creationId xmlns:a16="http://schemas.microsoft.com/office/drawing/2014/main" id="{2AD96F3C-EB32-0595-75AB-329FD3E5A49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987" r="14875" b="11277"/>
          <a:stretch>
            <a:fillRect/>
          </a:stretch>
        </p:blipFill>
        <p:spPr>
          <a:xfrm>
            <a:off x="526899" y="2324116"/>
            <a:ext cx="2720954" cy="268230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5E0AAA2-9AE9-CA25-7089-A7379C5AD537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C5AD80-A03E-EDAE-5166-D4B5BABB09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82F1D7-423B-DC94-0F46-A51A059D2143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D62602A-D260-6CA3-E027-5FE483FDD4CD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58DEC47-BB40-1207-49FE-B396EAA61B6E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E35AA80-7F2A-1ADE-D997-A07EFD7691D2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ECB0C2E9-25F7-52A5-AC70-616C8FC6DFDD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ECB0C2E9-25F7-52A5-AC70-616C8FC6DF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6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Box 51">
            <a:extLst>
              <a:ext uri="{FF2B5EF4-FFF2-40B4-BE49-F238E27FC236}">
                <a16:creationId xmlns:a16="http://schemas.microsoft.com/office/drawing/2014/main" id="{4BCCD991-AF37-A96E-69AD-848157DD0280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E954F7D-3584-95B8-FC05-960956714D28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66A1704-3064-8F4D-6BE2-4FDC11F9F3B6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0D98421-EF80-421C-9308-BC24E757513F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44606C3F-7627-268F-545D-0EE750B9CC4B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44606C3F-7627-268F-545D-0EE750B9CC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05A164F6-2091-3465-6CD4-2B25EFC839A6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05A164F6-2091-3465-6CD4-2B25EFC839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8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Box 57">
            <a:extLst>
              <a:ext uri="{FF2B5EF4-FFF2-40B4-BE49-F238E27FC236}">
                <a16:creationId xmlns:a16="http://schemas.microsoft.com/office/drawing/2014/main" id="{228D9D5B-821F-E028-8404-3973A2237954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56770C8-3866-892A-D70D-D1CDE6D9CE6D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F721D36-03D3-46E4-4C56-1E7468B2042D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ADF4E0D-2B4C-6C89-F18A-E1FC1074EF1E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5121E627-3786-5AC9-C373-041BDAD9BF17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5121E627-3786-5AC9-C373-041BDAD9BF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9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DDFA2B0B-5462-0D03-129D-89D8BC9F69FE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DDFA2B0B-5462-0D03-129D-89D8BC9F69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628268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E785AD-79DA-30BA-D882-FD34CE47C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1CBB2F6C-DD6C-D333-9408-EFFE1802FAE8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6CE95823-EE5C-4E98-CC9C-71C45CF7E644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8E9512-0371-E2C5-1B41-C72D1B981432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BB8A004-92B2-964A-506A-FCFA53570179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BB8A004-92B2-964A-506A-FCFA535701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3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DF5B5C5-6F54-FD33-7BFE-3C2C2ECB2686}"/>
              </a:ext>
            </a:extLst>
          </p:cNvPr>
          <p:cNvSpPr txBox="1"/>
          <p:nvPr/>
        </p:nvSpPr>
        <p:spPr>
          <a:xfrm>
            <a:off x="299001" y="6055452"/>
            <a:ext cx="6568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BA2FF"/>
                </a:solidFill>
                <a:sym typeface="Wingdings" panose="05000000000000000000" pitchFamily="2" charset="2"/>
              </a:rPr>
              <a:t>In a porous medium, gas exsolution occurs sooner at regions of lower capillary pressure!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E7888F7-8826-32F8-7B33-1D1F8296FD0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987" r="14875" b="11277"/>
          <a:stretch>
            <a:fillRect/>
          </a:stretch>
        </p:blipFill>
        <p:spPr>
          <a:xfrm>
            <a:off x="526899" y="2324116"/>
            <a:ext cx="2720954" cy="268230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D582976-E9C7-8B9A-AC32-923417B2E04F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586F920-D209-6C9D-5B38-9333412E7A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76CA408-F915-C5CE-FCDB-AFEF4EB27E1B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AB3EDB5-0A96-FB76-3F23-C077F1C5A1BB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7698712-1B1F-21AF-9CD4-77B3E4BBBC74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23026C6-7A4F-8456-B951-6319DE09789D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9A41A8EA-B448-8EE9-CAAA-8779F3E6A103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9A41A8EA-B448-8EE9-CAAA-8779F3E6A1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6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TextBox 53">
            <a:extLst>
              <a:ext uri="{FF2B5EF4-FFF2-40B4-BE49-F238E27FC236}">
                <a16:creationId xmlns:a16="http://schemas.microsoft.com/office/drawing/2014/main" id="{C87BA464-8624-11BB-46E5-B57961C131ED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A797C6F-1AED-5C2E-937D-44831DF3D524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F3EDCAD-8AB5-6CCD-EF40-38FE7A7BD81B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0813AEE-9A60-A694-BF7F-06F9E4C0EE7E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5B6F3714-4526-8CBE-E2DF-D95B2200E2C6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5B6F3714-4526-8CBE-E2DF-D95B2200E2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4D5CE6FB-94A3-860B-B075-7043C5DB3DB0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4D5CE6FB-94A3-860B-B075-7043C5DB3D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8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Box 59">
            <a:extLst>
              <a:ext uri="{FF2B5EF4-FFF2-40B4-BE49-F238E27FC236}">
                <a16:creationId xmlns:a16="http://schemas.microsoft.com/office/drawing/2014/main" id="{FAF20177-4257-0ECE-BCD8-94CEAC28AB4B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564D4DE-EA5C-D34B-7AFF-8BA0665B4FF8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B1582C5-0F52-205F-E775-CE16F0CFAA3A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D9D2E6A-6597-9AD1-3C83-EC06249CAD2E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43A561C6-2AAA-F979-EA80-A2A696DCC313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43A561C6-2AAA-F979-EA80-A2A696DCC3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9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85B65D47-B5ED-A45E-69D1-E156E738C654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85B65D47-B5ED-A45E-69D1-E156E738C6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4229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80C79-2041-0826-DA7B-64AB2E6A2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95E0D3DC-2D21-B49D-F7E4-68116589B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1E72E21-400D-BCF5-BC04-D35F02D43C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7" y="2350326"/>
            <a:ext cx="2787727" cy="272616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D4585B8-8877-E4FD-8D9C-C91894C444ED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3FF7AFE7-284E-3295-B606-F51FB7C2D9CC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75BA229-4C3B-0AE8-2563-2D509DF98E76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3D27C18-692A-2B5F-35F8-FA2546E20AFE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3D27C18-692A-2B5F-35F8-FA2546E20A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5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0EF5857-2304-7825-F7DB-3869ADAE388A}"/>
              </a:ext>
            </a:extLst>
          </p:cNvPr>
          <p:cNvSpPr txBox="1"/>
          <p:nvPr/>
        </p:nvSpPr>
        <p:spPr>
          <a:xfrm>
            <a:off x="299001" y="6055452"/>
            <a:ext cx="6568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BA2FF"/>
                </a:solidFill>
                <a:sym typeface="Wingdings" panose="05000000000000000000" pitchFamily="2" charset="2"/>
              </a:rPr>
              <a:t>In a porous medium, gas exsolution occurs sooner at regions of lower capillary pressure!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344F94-F51B-9CA8-1EF3-233134842C52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DEC6287-3C8F-0C8B-C76D-F31ED9F831E8}"/>
              </a:ext>
            </a:extLst>
          </p:cNvPr>
          <p:cNvSpPr/>
          <p:nvPr/>
        </p:nvSpPr>
        <p:spPr>
          <a:xfrm>
            <a:off x="536261" y="1171464"/>
            <a:ext cx="2765259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137F3A-34F8-FFAD-5E8B-6BD50B147952}"/>
              </a:ext>
            </a:extLst>
          </p:cNvPr>
          <p:cNvSpPr/>
          <p:nvPr/>
        </p:nvSpPr>
        <p:spPr>
          <a:xfrm>
            <a:off x="3301521" y="1172417"/>
            <a:ext cx="2848540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E8BF7DE-EB51-CE2A-3A2E-9D2C6BB874D0}"/>
              </a:ext>
            </a:extLst>
          </p:cNvPr>
          <p:cNvSpPr txBox="1"/>
          <p:nvPr/>
        </p:nvSpPr>
        <p:spPr>
          <a:xfrm>
            <a:off x="536260" y="1166571"/>
            <a:ext cx="183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AE706C4-D1FE-0E48-2B25-9D15C74BFE6A}"/>
              </a:ext>
            </a:extLst>
          </p:cNvPr>
          <p:cNvSpPr txBox="1"/>
          <p:nvPr/>
        </p:nvSpPr>
        <p:spPr>
          <a:xfrm>
            <a:off x="4359323" y="116657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C314C8F-D499-9B65-DA5F-F70DC676131C}"/>
              </a:ext>
            </a:extLst>
          </p:cNvPr>
          <p:cNvSpPr/>
          <p:nvPr/>
        </p:nvSpPr>
        <p:spPr>
          <a:xfrm>
            <a:off x="762000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A12167F-0510-6611-0104-E2F04E523454}"/>
              </a:ext>
            </a:extLst>
          </p:cNvPr>
          <p:cNvCxnSpPr>
            <a:cxnSpLocks/>
            <a:endCxn id="42" idx="1"/>
          </p:cNvCxnSpPr>
          <p:nvPr/>
        </p:nvCxnSpPr>
        <p:spPr>
          <a:xfrm flipV="1">
            <a:off x="526899" y="1858969"/>
            <a:ext cx="235101" cy="45547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301407D-D01C-DA1C-891E-787B70A3EAC8}"/>
              </a:ext>
            </a:extLst>
          </p:cNvPr>
          <p:cNvCxnSpPr>
            <a:cxnSpLocks/>
            <a:endCxn id="42" idx="3"/>
          </p:cNvCxnSpPr>
          <p:nvPr/>
        </p:nvCxnSpPr>
        <p:spPr>
          <a:xfrm flipH="1" flipV="1">
            <a:off x="962025" y="1858969"/>
            <a:ext cx="2251104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5178D9B8-CC69-542C-3BC8-DA1587D4E846}"/>
              </a:ext>
            </a:extLst>
          </p:cNvPr>
          <p:cNvSpPr/>
          <p:nvPr/>
        </p:nvSpPr>
        <p:spPr>
          <a:xfrm>
            <a:off x="5705655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FD3FB76-52CA-44A5-B057-CDE90A53F239}"/>
              </a:ext>
            </a:extLst>
          </p:cNvPr>
          <p:cNvCxnSpPr>
            <a:cxnSpLocks/>
            <a:endCxn id="51" idx="1"/>
          </p:cNvCxnSpPr>
          <p:nvPr/>
        </p:nvCxnSpPr>
        <p:spPr>
          <a:xfrm flipV="1">
            <a:off x="3342287" y="1858969"/>
            <a:ext cx="2363368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8F3A532-3902-B6E3-9C0C-29CD2B4FC455}"/>
              </a:ext>
            </a:extLst>
          </p:cNvPr>
          <p:cNvCxnSpPr>
            <a:cxnSpLocks/>
          </p:cNvCxnSpPr>
          <p:nvPr/>
        </p:nvCxnSpPr>
        <p:spPr>
          <a:xfrm flipH="1" flipV="1">
            <a:off x="5900666" y="1822468"/>
            <a:ext cx="203046" cy="52479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91E627B5-6DD2-EEDF-4EDD-39C9A4AE0673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30C2A14-1C87-C224-147B-B217F2CFCC92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F10FC1AB-68EF-C266-AFC5-8A19A3B01B98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B3A5D51F-AAE2-AD75-2D21-6398FFA7F6E8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1570630F-0433-D322-64A8-4944ECDA9611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1570630F-0433-D322-64A8-4944ECDA96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6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TextBox 68">
            <a:extLst>
              <a:ext uri="{FF2B5EF4-FFF2-40B4-BE49-F238E27FC236}">
                <a16:creationId xmlns:a16="http://schemas.microsoft.com/office/drawing/2014/main" id="{F48E121B-2001-9760-27ED-132C99821E33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97FC2894-D22A-D875-3728-D412D18E282F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96A018-B36A-3E11-8444-0414BBB90131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AA450D30-FD15-5DEA-7ED6-3FEB0887E189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675EABDC-7872-11CE-E3AA-B95B4D6900A5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675EABDC-7872-11CE-E3AA-B95B4D6900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7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C2B7E956-792C-1C78-A7FE-DF2F07260D82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C2B7E956-792C-1C78-A7FE-DF2F07260D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8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5" name="TextBox 74">
            <a:extLst>
              <a:ext uri="{FF2B5EF4-FFF2-40B4-BE49-F238E27FC236}">
                <a16:creationId xmlns:a16="http://schemas.microsoft.com/office/drawing/2014/main" id="{301B2EC4-4E20-9E26-4B8B-5CFE01DBD82D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03483C6-F5C3-A3EA-0F81-614CBBD5D9A3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5689C79-ED41-30EB-E3E9-40E2E85A0DE8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15448B9-3D0D-D8C4-4837-94B2E3478553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Box 78">
                <a:extLst>
                  <a:ext uri="{FF2B5EF4-FFF2-40B4-BE49-F238E27FC236}">
                    <a16:creationId xmlns:a16="http://schemas.microsoft.com/office/drawing/2014/main" id="{C974084D-B46D-C18F-A611-DEB1F224779A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79" name="TextBox 78">
                <a:extLst>
                  <a:ext uri="{FF2B5EF4-FFF2-40B4-BE49-F238E27FC236}">
                    <a16:creationId xmlns:a16="http://schemas.microsoft.com/office/drawing/2014/main" id="{C974084D-B46D-C18F-A611-DEB1F22477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9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5345CF16-2D3E-EF7F-0CAE-B1981D19AD16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5345CF16-2D3E-EF7F-0CAE-B1981D19AD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71644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CA782-526B-E945-CDB0-4C7990197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AEE62CD4-A204-4B95-6045-A961AD4A3B0C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DEB0F04-C26A-9211-0EEF-7D372FAD0E90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D94DFB-1EF5-D2F1-E34E-28969E5DFA47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32FFC9-BFFB-EED4-E2F4-B3BEFC310EE6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32FFC9-BFFB-EED4-E2F4-B3BEFC310E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3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9ACE473-8A14-150D-D2B5-5F902BE8203D}"/>
              </a:ext>
            </a:extLst>
          </p:cNvPr>
          <p:cNvSpPr txBox="1"/>
          <p:nvPr/>
        </p:nvSpPr>
        <p:spPr>
          <a:xfrm>
            <a:off x="299001" y="6055452"/>
            <a:ext cx="6568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BA2FF"/>
                </a:solidFill>
                <a:sym typeface="Wingdings" panose="05000000000000000000" pitchFamily="2" charset="2"/>
              </a:rPr>
              <a:t>In a porous medium, gas exsolution occurs sooner at regions of lower capillary pressure!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D587841-BF42-3C57-33A8-12B2843A12CB}"/>
              </a:ext>
            </a:extLst>
          </p:cNvPr>
          <p:cNvSpPr/>
          <p:nvPr/>
        </p:nvSpPr>
        <p:spPr>
          <a:xfrm>
            <a:off x="536261" y="1171464"/>
            <a:ext cx="2765259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4F8B029-4A21-330D-5B12-7D6D4CF9C3C1}"/>
              </a:ext>
            </a:extLst>
          </p:cNvPr>
          <p:cNvSpPr/>
          <p:nvPr/>
        </p:nvSpPr>
        <p:spPr>
          <a:xfrm>
            <a:off x="3301521" y="1172417"/>
            <a:ext cx="2848540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E4E3F2D-44A5-1E71-A58C-BE21CF4BD7A3}"/>
              </a:ext>
            </a:extLst>
          </p:cNvPr>
          <p:cNvSpPr txBox="1"/>
          <p:nvPr/>
        </p:nvSpPr>
        <p:spPr>
          <a:xfrm>
            <a:off x="536260" y="1166571"/>
            <a:ext cx="183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1099573-F01C-346F-CCC5-57AF39B830EC}"/>
              </a:ext>
            </a:extLst>
          </p:cNvPr>
          <p:cNvSpPr txBox="1"/>
          <p:nvPr/>
        </p:nvSpPr>
        <p:spPr>
          <a:xfrm>
            <a:off x="4359323" y="116657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F92004A-0E4C-307D-E8A1-488C8A3005F5}"/>
              </a:ext>
            </a:extLst>
          </p:cNvPr>
          <p:cNvSpPr/>
          <p:nvPr/>
        </p:nvSpPr>
        <p:spPr>
          <a:xfrm>
            <a:off x="762000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BE06D33-7476-3251-5982-CC75E1D8078D}"/>
              </a:ext>
            </a:extLst>
          </p:cNvPr>
          <p:cNvCxnSpPr>
            <a:cxnSpLocks/>
            <a:endCxn id="42" idx="1"/>
          </p:cNvCxnSpPr>
          <p:nvPr/>
        </p:nvCxnSpPr>
        <p:spPr>
          <a:xfrm flipV="1">
            <a:off x="526899" y="1858969"/>
            <a:ext cx="235101" cy="45547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938D9B4-B51B-3692-D711-48FC9D6242FC}"/>
              </a:ext>
            </a:extLst>
          </p:cNvPr>
          <p:cNvCxnSpPr>
            <a:cxnSpLocks/>
            <a:endCxn id="42" idx="3"/>
          </p:cNvCxnSpPr>
          <p:nvPr/>
        </p:nvCxnSpPr>
        <p:spPr>
          <a:xfrm flipH="1" flipV="1">
            <a:off x="962025" y="1858969"/>
            <a:ext cx="2251104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52AD3B11-B4EA-C50A-CFD4-2204083630A8}"/>
              </a:ext>
            </a:extLst>
          </p:cNvPr>
          <p:cNvSpPr/>
          <p:nvPr/>
        </p:nvSpPr>
        <p:spPr>
          <a:xfrm>
            <a:off x="5705655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D1612C0-2F13-E514-317B-4F89D723B6C2}"/>
              </a:ext>
            </a:extLst>
          </p:cNvPr>
          <p:cNvCxnSpPr>
            <a:cxnSpLocks/>
            <a:endCxn id="51" idx="1"/>
          </p:cNvCxnSpPr>
          <p:nvPr/>
        </p:nvCxnSpPr>
        <p:spPr>
          <a:xfrm flipV="1">
            <a:off x="3342287" y="1858969"/>
            <a:ext cx="2363368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90C8F654-4332-509D-1D7C-D266AF4720BC}"/>
              </a:ext>
            </a:extLst>
          </p:cNvPr>
          <p:cNvSpPr txBox="1"/>
          <p:nvPr/>
        </p:nvSpPr>
        <p:spPr>
          <a:xfrm>
            <a:off x="536260" y="1451822"/>
            <a:ext cx="26055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accent1"/>
                </a:solidFill>
              </a:rPr>
              <a:t>Exsolution results in:</a:t>
            </a:r>
            <a:endParaRPr lang="en-NL" sz="1400" i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5F36D255-6D42-B993-3A71-F64C99DCE708}"/>
                  </a:ext>
                </a:extLst>
              </p:cNvPr>
              <p:cNvSpPr txBox="1"/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</m:oMath>
                  </m:oMathPara>
                </a14:m>
                <a:endParaRPr lang="en-NL" sz="14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5F36D255-6D42-B993-3A71-F64C99DCE7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Arrow: Down 58">
            <a:extLst>
              <a:ext uri="{FF2B5EF4-FFF2-40B4-BE49-F238E27FC236}">
                <a16:creationId xmlns:a16="http://schemas.microsoft.com/office/drawing/2014/main" id="{4C722DAB-254F-18BD-B3DD-C98801DD0D83}"/>
              </a:ext>
            </a:extLst>
          </p:cNvPr>
          <p:cNvSpPr/>
          <p:nvPr/>
        </p:nvSpPr>
        <p:spPr>
          <a:xfrm rot="16200000">
            <a:off x="3232024" y="932503"/>
            <a:ext cx="304800" cy="937356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E48B19E9-5103-069F-65AD-4E3CAD6D7D80}"/>
              </a:ext>
            </a:extLst>
          </p:cNvPr>
          <p:cNvCxnSpPr>
            <a:cxnSpLocks/>
          </p:cNvCxnSpPr>
          <p:nvPr/>
        </p:nvCxnSpPr>
        <p:spPr>
          <a:xfrm flipV="1">
            <a:off x="2664079" y="1304754"/>
            <a:ext cx="0" cy="19789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62B35140-0473-1D2D-3605-8FA300F37DF2}"/>
              </a:ext>
            </a:extLst>
          </p:cNvPr>
          <p:cNvSpPr txBox="1"/>
          <p:nvPr/>
        </p:nvSpPr>
        <p:spPr>
          <a:xfrm>
            <a:off x="2845278" y="1252328"/>
            <a:ext cx="9603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Advection</a:t>
            </a:r>
            <a:endParaRPr lang="en-NL" sz="1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08B9672-AC7F-F616-F6AF-A6581BA9283C}"/>
              </a:ext>
            </a:extLst>
          </p:cNvPr>
          <p:cNvCxnSpPr>
            <a:cxnSpLocks/>
          </p:cNvCxnSpPr>
          <p:nvPr/>
        </p:nvCxnSpPr>
        <p:spPr>
          <a:xfrm flipH="1" flipV="1">
            <a:off x="5900666" y="1822468"/>
            <a:ext cx="203046" cy="52479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3D6AC00-4ACC-376D-3767-6AD6AD58B1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2B28237-E3A3-C6FD-6839-87489A333E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7" y="2350326"/>
            <a:ext cx="2787727" cy="272616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8E7588A-4B45-47CB-C96F-583DFC8EDF46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E31A5C0-1603-C6F9-89D6-6CE9D7CE4306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907D1331-CD38-2204-7A92-8E25ACE64782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D4CA000-97E0-7FA5-8CE3-6DDF2285F499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1F93413-FCA0-492B-0A3F-440ADDD13BC5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0705353C-0F00-9268-9E56-D7EC49A80061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0705353C-0F00-9268-9E56-D7EC49A800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7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6" name="TextBox 85">
            <a:extLst>
              <a:ext uri="{FF2B5EF4-FFF2-40B4-BE49-F238E27FC236}">
                <a16:creationId xmlns:a16="http://schemas.microsoft.com/office/drawing/2014/main" id="{E78421BB-0318-A73F-787D-B8BE4656D2B1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EC4A9264-A01E-1822-D5AA-AD0674D393FA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2A5BD08C-B139-F5B6-3B95-6330B881A720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13E05EAE-750E-CB76-1138-F6C0A53A8321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FB1FF40F-3489-A502-B4BB-8E3D99104F95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FB1FF40F-3489-A502-B4BB-8E3D99104F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8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07500AD5-79AF-9A59-B73B-8C2EE8241174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07500AD5-79AF-9A59-B73B-8C2EE82411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9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" name="TextBox 91">
            <a:extLst>
              <a:ext uri="{FF2B5EF4-FFF2-40B4-BE49-F238E27FC236}">
                <a16:creationId xmlns:a16="http://schemas.microsoft.com/office/drawing/2014/main" id="{D86768E1-BB0C-2ABD-1B14-5AFA2E795609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63B7892A-174D-6C66-FF7E-92B1A00EEBC6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75682941-4617-170E-FBF2-9AB83B87392F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DEE20E8-8072-6425-B5BE-9C465984CC13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22F7F552-5C5B-9692-CF24-81AFE9CF8107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22F7F552-5C5B-9692-CF24-81AFE9CF81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10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564B60C8-9E07-C813-6453-5A59E9B85069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564B60C8-9E07-C813-6453-5A59E9B8506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4024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48640-76EF-F2FE-294D-BAEAA9687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6992F1F5-79C4-25D7-2379-E5885EBFBC8E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64C4E632-8D1C-BD07-2D36-4F6FBAEDA331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B82C60-5ABF-F832-7896-F2E51EED34CE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EF035B9-35BF-42A3-F2F0-E1A9E7540183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EF035B9-35BF-42A3-F2F0-E1A9E75401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3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F232CD05-FC07-91EF-EEDB-B3FE4B2E8BE2}"/>
              </a:ext>
            </a:extLst>
          </p:cNvPr>
          <p:cNvSpPr txBox="1"/>
          <p:nvPr/>
        </p:nvSpPr>
        <p:spPr>
          <a:xfrm>
            <a:off x="299001" y="6055452"/>
            <a:ext cx="6568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BA2FF"/>
                </a:solidFill>
                <a:sym typeface="Wingdings" panose="05000000000000000000" pitchFamily="2" charset="2"/>
              </a:rPr>
              <a:t>In a porous medium, gas exsolution occurs sooner at regions of lower capillary pressure!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4B4C43D-F6F5-BA08-1D47-CF5606B9816A}"/>
              </a:ext>
            </a:extLst>
          </p:cNvPr>
          <p:cNvSpPr/>
          <p:nvPr/>
        </p:nvSpPr>
        <p:spPr>
          <a:xfrm>
            <a:off x="536261" y="1171464"/>
            <a:ext cx="2765259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357343A-3117-A9B4-2436-04D6E0AFFC71}"/>
              </a:ext>
            </a:extLst>
          </p:cNvPr>
          <p:cNvSpPr/>
          <p:nvPr/>
        </p:nvSpPr>
        <p:spPr>
          <a:xfrm>
            <a:off x="3301521" y="1172417"/>
            <a:ext cx="2848540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936B223-B6DC-37B1-773D-2F0062B833D4}"/>
              </a:ext>
            </a:extLst>
          </p:cNvPr>
          <p:cNvSpPr txBox="1"/>
          <p:nvPr/>
        </p:nvSpPr>
        <p:spPr>
          <a:xfrm>
            <a:off x="536260" y="1166571"/>
            <a:ext cx="183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590670C-8F67-56D5-B3BE-7BA3FDD417F1}"/>
              </a:ext>
            </a:extLst>
          </p:cNvPr>
          <p:cNvSpPr txBox="1"/>
          <p:nvPr/>
        </p:nvSpPr>
        <p:spPr>
          <a:xfrm>
            <a:off x="4359323" y="116657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60D7621-572C-CC19-E185-E40418DDDC9D}"/>
              </a:ext>
            </a:extLst>
          </p:cNvPr>
          <p:cNvSpPr/>
          <p:nvPr/>
        </p:nvSpPr>
        <p:spPr>
          <a:xfrm>
            <a:off x="762000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6F645EE-5307-926D-7711-29C015281BB8}"/>
              </a:ext>
            </a:extLst>
          </p:cNvPr>
          <p:cNvCxnSpPr>
            <a:cxnSpLocks/>
            <a:endCxn id="42" idx="1"/>
          </p:cNvCxnSpPr>
          <p:nvPr/>
        </p:nvCxnSpPr>
        <p:spPr>
          <a:xfrm flipV="1">
            <a:off x="526899" y="1858969"/>
            <a:ext cx="235101" cy="45547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93309BE-4CB7-37B5-E1DC-3CD8010409CF}"/>
              </a:ext>
            </a:extLst>
          </p:cNvPr>
          <p:cNvCxnSpPr>
            <a:cxnSpLocks/>
            <a:endCxn id="42" idx="3"/>
          </p:cNvCxnSpPr>
          <p:nvPr/>
        </p:nvCxnSpPr>
        <p:spPr>
          <a:xfrm flipH="1" flipV="1">
            <a:off x="962025" y="1858969"/>
            <a:ext cx="2251104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7C00F896-9FFD-332D-897A-2174A98B2005}"/>
              </a:ext>
            </a:extLst>
          </p:cNvPr>
          <p:cNvSpPr/>
          <p:nvPr/>
        </p:nvSpPr>
        <p:spPr>
          <a:xfrm>
            <a:off x="5705655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93E569DB-C753-E2C6-61E1-B0B4AFBFB2B3}"/>
              </a:ext>
            </a:extLst>
          </p:cNvPr>
          <p:cNvCxnSpPr>
            <a:cxnSpLocks/>
            <a:endCxn id="51" idx="1"/>
          </p:cNvCxnSpPr>
          <p:nvPr/>
        </p:nvCxnSpPr>
        <p:spPr>
          <a:xfrm flipV="1">
            <a:off x="3342287" y="1858969"/>
            <a:ext cx="2363368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87A99B0E-B76C-2B3F-B9AC-E8CEAE9E8FA1}"/>
              </a:ext>
            </a:extLst>
          </p:cNvPr>
          <p:cNvSpPr txBox="1"/>
          <p:nvPr/>
        </p:nvSpPr>
        <p:spPr>
          <a:xfrm>
            <a:off x="536260" y="1451822"/>
            <a:ext cx="26055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accent1"/>
                </a:solidFill>
              </a:rPr>
              <a:t>Exsolution results in:</a:t>
            </a:r>
            <a:endParaRPr lang="en-NL" sz="1400" i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89CAC463-673B-D61A-4158-E1D047F13222}"/>
                  </a:ext>
                </a:extLst>
              </p:cNvPr>
              <p:cNvSpPr txBox="1"/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</m:oMath>
                  </m:oMathPara>
                </a14:m>
                <a:endParaRPr lang="en-NL" sz="14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89CAC463-673B-D61A-4158-E1D047F132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Arrow: Down 58">
            <a:extLst>
              <a:ext uri="{FF2B5EF4-FFF2-40B4-BE49-F238E27FC236}">
                <a16:creationId xmlns:a16="http://schemas.microsoft.com/office/drawing/2014/main" id="{1F6046B5-894B-9E5C-43AE-E3E10D919B5F}"/>
              </a:ext>
            </a:extLst>
          </p:cNvPr>
          <p:cNvSpPr/>
          <p:nvPr/>
        </p:nvSpPr>
        <p:spPr>
          <a:xfrm rot="16200000">
            <a:off x="3232024" y="932503"/>
            <a:ext cx="304800" cy="937356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7C6066B0-B353-CFCB-C7CA-EAAD7CE6E034}"/>
                  </a:ext>
                </a:extLst>
              </p:cNvPr>
              <p:cNvSpPr txBox="1"/>
              <p:nvPr/>
            </p:nvSpPr>
            <p:spPr>
              <a:xfrm>
                <a:off x="2348189" y="1644364"/>
                <a:ext cx="32316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NL" sz="14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7C6066B0-B353-CFCB-C7CA-EAAD7CE6E0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189" y="1644364"/>
                <a:ext cx="323165" cy="30777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5E0CDEA7-8637-2237-D92E-922E099062E2}"/>
              </a:ext>
            </a:extLst>
          </p:cNvPr>
          <p:cNvCxnSpPr>
            <a:cxnSpLocks/>
          </p:cNvCxnSpPr>
          <p:nvPr/>
        </p:nvCxnSpPr>
        <p:spPr>
          <a:xfrm flipH="1">
            <a:off x="2664079" y="1716056"/>
            <a:ext cx="8467" cy="19790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Arrow: Down 61">
            <a:extLst>
              <a:ext uri="{FF2B5EF4-FFF2-40B4-BE49-F238E27FC236}">
                <a16:creationId xmlns:a16="http://schemas.microsoft.com/office/drawing/2014/main" id="{4F22A24D-2B61-E8CC-A61D-15280C21D8B8}"/>
              </a:ext>
            </a:extLst>
          </p:cNvPr>
          <p:cNvSpPr/>
          <p:nvPr/>
        </p:nvSpPr>
        <p:spPr>
          <a:xfrm rot="5400000">
            <a:off x="3140431" y="1350046"/>
            <a:ext cx="308136" cy="9353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40123D8B-D84F-889D-C554-9314289E0372}"/>
              </a:ext>
            </a:extLst>
          </p:cNvPr>
          <p:cNvCxnSpPr>
            <a:cxnSpLocks/>
          </p:cNvCxnSpPr>
          <p:nvPr/>
        </p:nvCxnSpPr>
        <p:spPr>
          <a:xfrm flipV="1">
            <a:off x="2664079" y="1304754"/>
            <a:ext cx="0" cy="19789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6C12A715-0BDB-493E-2648-44B9B7253663}"/>
              </a:ext>
            </a:extLst>
          </p:cNvPr>
          <p:cNvSpPr txBox="1"/>
          <p:nvPr/>
        </p:nvSpPr>
        <p:spPr>
          <a:xfrm>
            <a:off x="2845278" y="1252328"/>
            <a:ext cx="9603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Advection</a:t>
            </a:r>
            <a:endParaRPr lang="en-NL" sz="1400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A60447E6-D60B-A319-3C1E-9E412B6FE3CA}"/>
              </a:ext>
            </a:extLst>
          </p:cNvPr>
          <p:cNvSpPr txBox="1"/>
          <p:nvPr/>
        </p:nvSpPr>
        <p:spPr>
          <a:xfrm>
            <a:off x="2835370" y="1664900"/>
            <a:ext cx="889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Diffusion</a:t>
            </a:r>
            <a:endParaRPr lang="en-NL" sz="14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E18B519-18E4-958C-CC04-920C390AA1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7376CF5-0068-0967-FC02-9B44B973EE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7" y="2350326"/>
            <a:ext cx="2787727" cy="272616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B6661BE-6DD7-01B1-658C-9EA81AC94A00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4D24013-2B19-57F3-5F0F-AE9F5C7C2655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F378351-A01C-0BD0-BF63-669B475EE6C9}"/>
              </a:ext>
            </a:extLst>
          </p:cNvPr>
          <p:cNvCxnSpPr>
            <a:cxnSpLocks/>
          </p:cNvCxnSpPr>
          <p:nvPr/>
        </p:nvCxnSpPr>
        <p:spPr>
          <a:xfrm flipH="1" flipV="1">
            <a:off x="5900666" y="1822468"/>
            <a:ext cx="203046" cy="52479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05D75EC7-EB89-3FF9-EA27-02FC104B41BE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69BD599-DF8E-BD9F-CF45-A03A2F77E468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047AF5A-132D-4220-ACFC-1887B28B287D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Box 76">
                <a:extLst>
                  <a:ext uri="{FF2B5EF4-FFF2-40B4-BE49-F238E27FC236}">
                    <a16:creationId xmlns:a16="http://schemas.microsoft.com/office/drawing/2014/main" id="{D7D7102E-3180-E3EE-1748-81CBA0ACB671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77" name="TextBox 76">
                <a:extLst>
                  <a:ext uri="{FF2B5EF4-FFF2-40B4-BE49-F238E27FC236}">
                    <a16:creationId xmlns:a16="http://schemas.microsoft.com/office/drawing/2014/main" id="{D7D7102E-3180-E3EE-1748-81CBA0ACB6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8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TextBox 77">
            <a:extLst>
              <a:ext uri="{FF2B5EF4-FFF2-40B4-BE49-F238E27FC236}">
                <a16:creationId xmlns:a16="http://schemas.microsoft.com/office/drawing/2014/main" id="{A3DE241C-C9B4-FEE8-9243-B23CD8CCA731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2FF1682-9B8F-2F99-4120-C94113424401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2C9048FB-578D-9799-0472-E0A242B344C1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144164FB-DF52-9221-0D11-7EA61E434991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3B76CD05-BCFB-4AFF-3295-A9E0CA012D90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3B76CD05-BCFB-4AFF-3295-A9E0CA012D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9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C673846B-D726-45FF-12FE-A4254C64B6AB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C673846B-D726-45FF-12FE-A4254C64B6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10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4" name="TextBox 83">
            <a:extLst>
              <a:ext uri="{FF2B5EF4-FFF2-40B4-BE49-F238E27FC236}">
                <a16:creationId xmlns:a16="http://schemas.microsoft.com/office/drawing/2014/main" id="{22BE7BEA-25C9-2C3E-FE0A-5C250CDB253E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9571D2C8-5817-AB21-61D8-C750690186E1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351248D4-63A7-B267-A9F7-5620731A0510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A6E0141E-234A-4D53-A855-3E52FEB2CEA0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79A913F4-48A2-5B33-D4EC-3D0D28853F1B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79A913F4-48A2-5B33-D4EC-3D0D28853F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11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468418C9-6B51-3FB2-5E46-1731598B3B13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468418C9-6B51-3FB2-5E46-1731598B3B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2741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A56E4-1665-929F-BDEB-653D003B29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80E70E0D-2773-4BAB-917D-65061C7B0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217" y="2351735"/>
            <a:ext cx="2718495" cy="2696968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DB4B1F53-135A-8EE7-3B75-FB70EB141F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7" y="2350326"/>
            <a:ext cx="2787727" cy="2726169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AD3FB946-49D3-D4B8-7C7A-2368EF35A87B}"/>
              </a:ext>
            </a:extLst>
          </p:cNvPr>
          <p:cNvSpPr/>
          <p:nvPr/>
        </p:nvSpPr>
        <p:spPr>
          <a:xfrm>
            <a:off x="515324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76D8FBC1-CD5B-FD06-677C-53C192AAEBD1}"/>
              </a:ext>
            </a:extLst>
          </p:cNvPr>
          <p:cNvSpPr/>
          <p:nvPr/>
        </p:nvSpPr>
        <p:spPr>
          <a:xfrm>
            <a:off x="3372631" y="2347265"/>
            <a:ext cx="2731251" cy="270143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013847-11CA-77F0-296F-581A0758D2FA}"/>
              </a:ext>
            </a:extLst>
          </p:cNvPr>
          <p:cNvSpPr txBox="1"/>
          <p:nvPr/>
        </p:nvSpPr>
        <p:spPr>
          <a:xfrm>
            <a:off x="279082" y="191008"/>
            <a:ext cx="114427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Dissolution, exsolution, and pressure rebuild in closed system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9599841C-BD58-8400-0A27-F2FDF8443E81}"/>
              </a:ext>
            </a:extLst>
          </p:cNvPr>
          <p:cNvSpPr/>
          <p:nvPr/>
        </p:nvSpPr>
        <p:spPr>
          <a:xfrm>
            <a:off x="6250018" y="2673683"/>
            <a:ext cx="617033" cy="2082730"/>
          </a:xfrm>
          <a:prstGeom prst="downArrow">
            <a:avLst/>
          </a:prstGeom>
          <a:solidFill>
            <a:srgbClr val="2493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EF29914-D4BD-2FAC-064A-61A36B17B568}"/>
              </a:ext>
            </a:extLst>
          </p:cNvPr>
          <p:cNvSpPr txBox="1"/>
          <p:nvPr/>
        </p:nvSpPr>
        <p:spPr>
          <a:xfrm rot="16200000">
            <a:off x="5517892" y="3477508"/>
            <a:ext cx="20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Pressure decrease</a:t>
            </a:r>
            <a:endParaRPr lang="en-NL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4F237B-18A5-1BBF-2430-2EB8A6FDCFDF}"/>
                  </a:ext>
                </a:extLst>
              </p:cNvPr>
              <p:cNvSpPr txBox="1"/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ym typeface="Wingdings" panose="05000000000000000000" pitchFamily="2" charset="2"/>
                  </a:rPr>
                  <a:t>A pressure decrease reduces the equilibrium solubility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US" dirty="0">
                    <a:sym typeface="Wingdings" panose="05000000000000000000" pitchFamily="2" charset="2"/>
                  </a:rPr>
                  <a:t>) and the system becomes supersaturated.</a:t>
                </a:r>
              </a:p>
              <a:p>
                <a:pPr marL="285750" indent="-285750">
                  <a:buClr>
                    <a:schemeClr val="tx1"/>
                  </a:buClr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Exsolution </a:t>
                </a:r>
                <a:r>
                  <a:rPr lang="en-US" dirty="0">
                    <a:sym typeface="Wingdings" panose="05000000000000000000" pitchFamily="2" charset="2"/>
                  </a:rPr>
                  <a:t>will lead to </a:t>
                </a:r>
                <a:r>
                  <a:rPr lang="en-US" dirty="0">
                    <a:solidFill>
                      <a:srgbClr val="2493F9"/>
                    </a:solidFill>
                    <a:sym typeface="Wingdings" panose="05000000000000000000" pitchFamily="2" charset="2"/>
                  </a:rPr>
                  <a:t>pressure rebuild </a:t>
                </a:r>
                <a:r>
                  <a:rPr lang="en-US" dirty="0">
                    <a:sym typeface="Wingdings" panose="05000000000000000000" pitchFamily="2" charset="2"/>
                  </a:rPr>
                  <a:t>in a closed system.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4F237B-18A5-1BBF-2430-2EB8A6FDCF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01" y="5084524"/>
                <a:ext cx="6437170" cy="944746"/>
              </a:xfrm>
              <a:prstGeom prst="rect">
                <a:avLst/>
              </a:prstGeom>
              <a:blipFill>
                <a:blip r:embed="rId5"/>
                <a:stretch>
                  <a:fillRect l="-568" t="-1935" b="-967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21523423-0D5E-D925-175A-CFC027D06047}"/>
              </a:ext>
            </a:extLst>
          </p:cNvPr>
          <p:cNvSpPr txBox="1"/>
          <p:nvPr/>
        </p:nvSpPr>
        <p:spPr>
          <a:xfrm>
            <a:off x="299001" y="6055452"/>
            <a:ext cx="6568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BA2FF"/>
                </a:solidFill>
                <a:sym typeface="Wingdings" panose="05000000000000000000" pitchFamily="2" charset="2"/>
              </a:rPr>
              <a:t>In a porous medium, gas exsolution occurs sooner at regions of lower capillary pressure!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2F23DE3-0843-86A3-7F58-C543394F4849}"/>
              </a:ext>
            </a:extLst>
          </p:cNvPr>
          <p:cNvSpPr txBox="1"/>
          <p:nvPr/>
        </p:nvSpPr>
        <p:spPr>
          <a:xfrm>
            <a:off x="655579" y="2838884"/>
            <a:ext cx="5328393" cy="1569660"/>
          </a:xfrm>
          <a:prstGeom prst="rect">
            <a:avLst/>
          </a:prstGeom>
          <a:solidFill>
            <a:srgbClr val="2493F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How do these processes impact mixing during</a:t>
            </a:r>
            <a:r>
              <a:rPr lang="en-US" sz="3200" b="1" dirty="0">
                <a:solidFill>
                  <a:schemeClr val="bg1"/>
                </a:solidFill>
              </a:rPr>
              <a:t> storage </a:t>
            </a:r>
            <a:r>
              <a:rPr lang="en-US" sz="3200" dirty="0">
                <a:solidFill>
                  <a:schemeClr val="bg1"/>
                </a:solidFill>
              </a:rPr>
              <a:t>in heterogeneous rock?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B7C1E52-9E02-61E8-61BF-90E147265EF2}"/>
              </a:ext>
            </a:extLst>
          </p:cNvPr>
          <p:cNvSpPr/>
          <p:nvPr/>
        </p:nvSpPr>
        <p:spPr>
          <a:xfrm>
            <a:off x="536261" y="1171464"/>
            <a:ext cx="2765259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B2D03A-FB9D-2410-A153-457A800C4FC9}"/>
              </a:ext>
            </a:extLst>
          </p:cNvPr>
          <p:cNvSpPr/>
          <p:nvPr/>
        </p:nvSpPr>
        <p:spPr>
          <a:xfrm>
            <a:off x="3301521" y="1172417"/>
            <a:ext cx="2848540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58AF4DA-1B03-1AE4-2E5E-73099D128BC5}"/>
              </a:ext>
            </a:extLst>
          </p:cNvPr>
          <p:cNvSpPr txBox="1"/>
          <p:nvPr/>
        </p:nvSpPr>
        <p:spPr>
          <a:xfrm>
            <a:off x="536260" y="1166571"/>
            <a:ext cx="183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99B33E7-509A-DEA4-D887-BE8D1A2D8CC5}"/>
              </a:ext>
            </a:extLst>
          </p:cNvPr>
          <p:cNvSpPr txBox="1"/>
          <p:nvPr/>
        </p:nvSpPr>
        <p:spPr>
          <a:xfrm>
            <a:off x="4359323" y="1166571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B3758FA-5FF7-BFD5-7364-DF0006CC8DCD}"/>
              </a:ext>
            </a:extLst>
          </p:cNvPr>
          <p:cNvSpPr/>
          <p:nvPr/>
        </p:nvSpPr>
        <p:spPr>
          <a:xfrm>
            <a:off x="762000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E614C9B-3637-AFF4-4CDE-3BB9B078E3F6}"/>
              </a:ext>
            </a:extLst>
          </p:cNvPr>
          <p:cNvCxnSpPr>
            <a:cxnSpLocks/>
            <a:endCxn id="42" idx="1"/>
          </p:cNvCxnSpPr>
          <p:nvPr/>
        </p:nvCxnSpPr>
        <p:spPr>
          <a:xfrm flipV="1">
            <a:off x="526899" y="1858969"/>
            <a:ext cx="235101" cy="45547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29BE7BD-FE2A-B544-172C-D95F059CED2C}"/>
              </a:ext>
            </a:extLst>
          </p:cNvPr>
          <p:cNvCxnSpPr>
            <a:cxnSpLocks/>
            <a:endCxn id="42" idx="3"/>
          </p:cNvCxnSpPr>
          <p:nvPr/>
        </p:nvCxnSpPr>
        <p:spPr>
          <a:xfrm flipH="1" flipV="1">
            <a:off x="962025" y="1858969"/>
            <a:ext cx="2251104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095C40D9-F9BE-8DBE-8034-E1FDDAB81F86}"/>
              </a:ext>
            </a:extLst>
          </p:cNvPr>
          <p:cNvSpPr/>
          <p:nvPr/>
        </p:nvSpPr>
        <p:spPr>
          <a:xfrm>
            <a:off x="5705655" y="1766636"/>
            <a:ext cx="200025" cy="1846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7A4B6AD-D44E-6853-1C6C-BCBAD4F736C0}"/>
              </a:ext>
            </a:extLst>
          </p:cNvPr>
          <p:cNvCxnSpPr>
            <a:cxnSpLocks/>
            <a:endCxn id="51" idx="1"/>
          </p:cNvCxnSpPr>
          <p:nvPr/>
        </p:nvCxnSpPr>
        <p:spPr>
          <a:xfrm flipV="1">
            <a:off x="3342287" y="1858969"/>
            <a:ext cx="2363368" cy="45247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3F136A1B-0C5F-EEB0-5656-24CB192ACEC4}"/>
              </a:ext>
            </a:extLst>
          </p:cNvPr>
          <p:cNvSpPr txBox="1"/>
          <p:nvPr/>
        </p:nvSpPr>
        <p:spPr>
          <a:xfrm>
            <a:off x="536260" y="1451822"/>
            <a:ext cx="26055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accent1"/>
                </a:solidFill>
              </a:rPr>
              <a:t>Exsolution results in:</a:t>
            </a:r>
            <a:endParaRPr lang="en-NL" sz="1400" i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77D7A8E7-8C31-78A1-7600-AF50CB60EF3C}"/>
                  </a:ext>
                </a:extLst>
              </p:cNvPr>
              <p:cNvSpPr txBox="1"/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</m:oMath>
                  </m:oMathPara>
                </a14:m>
                <a:endParaRPr lang="en-NL" sz="14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77D7A8E7-8C31-78A1-7600-AF50CB60EF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189" y="1237217"/>
                <a:ext cx="336502" cy="30777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Arrow: Down 58">
            <a:extLst>
              <a:ext uri="{FF2B5EF4-FFF2-40B4-BE49-F238E27FC236}">
                <a16:creationId xmlns:a16="http://schemas.microsoft.com/office/drawing/2014/main" id="{471047E8-D367-8EA4-D474-EFCBF073B8DB}"/>
              </a:ext>
            </a:extLst>
          </p:cNvPr>
          <p:cNvSpPr/>
          <p:nvPr/>
        </p:nvSpPr>
        <p:spPr>
          <a:xfrm rot="16200000">
            <a:off x="3232024" y="932503"/>
            <a:ext cx="304800" cy="937356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70FC7DA0-3F68-A0B9-18EA-2725F05CDF71}"/>
              </a:ext>
            </a:extLst>
          </p:cNvPr>
          <p:cNvCxnSpPr>
            <a:cxnSpLocks/>
          </p:cNvCxnSpPr>
          <p:nvPr/>
        </p:nvCxnSpPr>
        <p:spPr>
          <a:xfrm flipH="1">
            <a:off x="2664079" y="1716056"/>
            <a:ext cx="8467" cy="19790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Arrow: Down 61">
            <a:extLst>
              <a:ext uri="{FF2B5EF4-FFF2-40B4-BE49-F238E27FC236}">
                <a16:creationId xmlns:a16="http://schemas.microsoft.com/office/drawing/2014/main" id="{24F515B6-04B7-80F4-90E9-05082E7D6902}"/>
              </a:ext>
            </a:extLst>
          </p:cNvPr>
          <p:cNvSpPr/>
          <p:nvPr/>
        </p:nvSpPr>
        <p:spPr>
          <a:xfrm rot="5400000">
            <a:off x="3140431" y="1350046"/>
            <a:ext cx="308136" cy="9353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FA7D26B8-9F64-0C84-E378-8CDE5272E8EC}"/>
              </a:ext>
            </a:extLst>
          </p:cNvPr>
          <p:cNvCxnSpPr>
            <a:cxnSpLocks/>
          </p:cNvCxnSpPr>
          <p:nvPr/>
        </p:nvCxnSpPr>
        <p:spPr>
          <a:xfrm flipV="1">
            <a:off x="2664079" y="1304754"/>
            <a:ext cx="0" cy="19789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31872F37-A01F-1AF6-4336-140C5C0D20CA}"/>
              </a:ext>
            </a:extLst>
          </p:cNvPr>
          <p:cNvSpPr txBox="1"/>
          <p:nvPr/>
        </p:nvSpPr>
        <p:spPr>
          <a:xfrm>
            <a:off x="2845278" y="1252328"/>
            <a:ext cx="9603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Advection</a:t>
            </a:r>
            <a:endParaRPr lang="en-NL" sz="1400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18CBFD1-A9E2-73DC-6BFF-50FEDFC9DFCF}"/>
              </a:ext>
            </a:extLst>
          </p:cNvPr>
          <p:cNvSpPr txBox="1"/>
          <p:nvPr/>
        </p:nvSpPr>
        <p:spPr>
          <a:xfrm>
            <a:off x="2835370" y="1664900"/>
            <a:ext cx="889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Diffusion</a:t>
            </a:r>
            <a:endParaRPr lang="en-NL" sz="1400" dirty="0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E43B91FB-E682-6D16-0826-3EC8CE82A0F2}"/>
              </a:ext>
            </a:extLst>
          </p:cNvPr>
          <p:cNvCxnSpPr>
            <a:cxnSpLocks/>
          </p:cNvCxnSpPr>
          <p:nvPr/>
        </p:nvCxnSpPr>
        <p:spPr>
          <a:xfrm flipH="1" flipV="1">
            <a:off x="5900666" y="1822468"/>
            <a:ext cx="203046" cy="52479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1" name="TextBox 70">
            <a:extLst>
              <a:ext uri="{FF2B5EF4-FFF2-40B4-BE49-F238E27FC236}">
                <a16:creationId xmlns:a16="http://schemas.microsoft.com/office/drawing/2014/main" id="{69AE86D0-AB0E-2092-4C44-43ACDE0EF469}"/>
              </a:ext>
            </a:extLst>
          </p:cNvPr>
          <p:cNvSpPr txBox="1"/>
          <p:nvPr/>
        </p:nvSpPr>
        <p:spPr>
          <a:xfrm>
            <a:off x="3612215" y="4782755"/>
            <a:ext cx="23313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Adjusted from Li et al., 2020</a:t>
            </a:r>
            <a:endParaRPr lang="en-NL" sz="14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0ECD8DE8-CBE2-0702-3EA2-797221244F56}"/>
                  </a:ext>
                </a:extLst>
              </p:cNvPr>
              <p:cNvSpPr txBox="1"/>
              <p:nvPr/>
            </p:nvSpPr>
            <p:spPr>
              <a:xfrm>
                <a:off x="2348189" y="1644364"/>
                <a:ext cx="32316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NL" sz="14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0ECD8DE8-CBE2-0702-3EA2-797221244F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189" y="1644364"/>
                <a:ext cx="323165" cy="307777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3" name="Rectangle 72">
            <a:extLst>
              <a:ext uri="{FF2B5EF4-FFF2-40B4-BE49-F238E27FC236}">
                <a16:creationId xmlns:a16="http://schemas.microsoft.com/office/drawing/2014/main" id="{2723973D-E7AA-817B-B27F-E72953DF64CA}"/>
              </a:ext>
            </a:extLst>
          </p:cNvPr>
          <p:cNvSpPr/>
          <p:nvPr/>
        </p:nvSpPr>
        <p:spPr>
          <a:xfrm>
            <a:off x="7083368" y="4140299"/>
            <a:ext cx="4864790" cy="11176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85D4C9B-FE0A-A030-2FD4-88A19B73D022}"/>
              </a:ext>
            </a:extLst>
          </p:cNvPr>
          <p:cNvSpPr/>
          <p:nvPr/>
        </p:nvSpPr>
        <p:spPr>
          <a:xfrm>
            <a:off x="7083368" y="2203213"/>
            <a:ext cx="4864790" cy="17257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1BFA9230-650F-4FBD-60AA-A477C9D5C7F1}"/>
                  </a:ext>
                </a:extLst>
              </p:cNvPr>
              <p:cNvSpPr txBox="1"/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𝑎𝑞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pl-PL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pl-PL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sub>
                      </m:sSub>
                      <m:d>
                        <m:dPr>
                          <m:ctrlPr>
                            <a:rPr lang="pl-PL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1BFA9230-650F-4FBD-60AA-A477C9D5C7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6391" y="2556610"/>
                <a:ext cx="1958228" cy="319318"/>
              </a:xfrm>
              <a:prstGeom prst="rect">
                <a:avLst/>
              </a:prstGeom>
              <a:blipFill>
                <a:blip r:embed="rId8"/>
                <a:stretch>
                  <a:fillRect l="-2804" b="-22642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TextBox 75">
            <a:extLst>
              <a:ext uri="{FF2B5EF4-FFF2-40B4-BE49-F238E27FC236}">
                <a16:creationId xmlns:a16="http://schemas.microsoft.com/office/drawing/2014/main" id="{65A42568-840C-B9CA-7FE1-CF9B458876AC}"/>
              </a:ext>
            </a:extLst>
          </p:cNvPr>
          <p:cNvSpPr txBox="1"/>
          <p:nvPr/>
        </p:nvSpPr>
        <p:spPr>
          <a:xfrm>
            <a:off x="7132450" y="2214696"/>
            <a:ext cx="17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At equilibrium:</a:t>
            </a:r>
            <a:endParaRPr lang="en-NL" b="1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153DFE95-FAD9-E3BF-D448-DEDEBD3ADBA7}"/>
              </a:ext>
            </a:extLst>
          </p:cNvPr>
          <p:cNvSpPr txBox="1"/>
          <p:nvPr/>
        </p:nvSpPr>
        <p:spPr>
          <a:xfrm>
            <a:off x="7239485" y="309070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</a:t>
            </a:r>
            <a:endParaRPr lang="en-NL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4745C3B1-A6D1-C2CD-8DA3-5E23BBBDBF39}"/>
              </a:ext>
            </a:extLst>
          </p:cNvPr>
          <p:cNvSpPr txBox="1"/>
          <p:nvPr/>
        </p:nvSpPr>
        <p:spPr>
          <a:xfrm>
            <a:off x="7239485" y="4503232"/>
            <a:ext cx="184300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/>
              <a:t>Pressure increase:</a:t>
            </a:r>
            <a:endParaRPr lang="en-NL" dirty="0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8EC72F5E-509E-5AAD-9285-4BC859C5478F}"/>
              </a:ext>
            </a:extLst>
          </p:cNvPr>
          <p:cNvSpPr txBox="1"/>
          <p:nvPr/>
        </p:nvSpPr>
        <p:spPr>
          <a:xfrm>
            <a:off x="7132450" y="4136233"/>
            <a:ext cx="458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pressure changes:</a:t>
            </a:r>
            <a:endParaRPr lang="en-NL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8AD5842F-463C-9656-A3E8-1DB3B0EA4D37}"/>
                  </a:ext>
                </a:extLst>
              </p:cNvPr>
              <p:cNvSpPr txBox="1"/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8AD5842F-463C-9656-A3E8-1DB3B0EA4D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846" y="4495170"/>
                <a:ext cx="806439" cy="298415"/>
              </a:xfrm>
              <a:prstGeom prst="rect">
                <a:avLst/>
              </a:prstGeom>
              <a:blipFill>
                <a:blip r:embed="rId9"/>
                <a:stretch>
                  <a:fillRect l="-4545" r="-1515" b="-20408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FC3BFD59-8519-22B8-5A4E-21D74FBA843D}"/>
                  </a:ext>
                </a:extLst>
              </p:cNvPr>
              <p:cNvSpPr txBox="1"/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</m:oMath>
                  </m:oMathPara>
                </a14:m>
                <a:endParaRPr lang="en-NL" dirty="0"/>
              </a:p>
            </p:txBody>
          </p:sp>
        </mc:Choice>
        <mc:Fallback xmlns=""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FC3BFD59-8519-22B8-5A4E-21D74FBA84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796" y="4815834"/>
                <a:ext cx="806438" cy="298415"/>
              </a:xfrm>
              <a:prstGeom prst="rect">
                <a:avLst/>
              </a:prstGeom>
              <a:blipFill>
                <a:blip r:embed="rId10"/>
                <a:stretch>
                  <a:fillRect l="-4545" r="-1515" b="-18367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2" name="TextBox 81">
            <a:extLst>
              <a:ext uri="{FF2B5EF4-FFF2-40B4-BE49-F238E27FC236}">
                <a16:creationId xmlns:a16="http://schemas.microsoft.com/office/drawing/2014/main" id="{A8FAA67C-4D9C-B6F8-B474-6818AE791DC2}"/>
              </a:ext>
            </a:extLst>
          </p:cNvPr>
          <p:cNvSpPr txBox="1"/>
          <p:nvPr/>
        </p:nvSpPr>
        <p:spPr>
          <a:xfrm>
            <a:off x="7239485" y="4837405"/>
            <a:ext cx="2052998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dirty="0" err="1"/>
              <a:t>Presssure</a:t>
            </a:r>
            <a:r>
              <a:rPr lang="en-US" dirty="0"/>
              <a:t> decrease: </a:t>
            </a:r>
            <a:endParaRPr lang="en-NL" dirty="0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5E96286-852A-71C0-EA6C-42BFD9C8B5D9}"/>
              </a:ext>
            </a:extLst>
          </p:cNvPr>
          <p:cNvSpPr txBox="1"/>
          <p:nvPr/>
        </p:nvSpPr>
        <p:spPr>
          <a:xfrm>
            <a:off x="10128066" y="4474922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D</a:t>
            </a:r>
            <a:r>
              <a:rPr lang="en-US" dirty="0"/>
              <a:t>issolution </a:t>
            </a:r>
            <a:endParaRPr lang="en-NL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AA5B41A5-0F6C-9277-0914-5FE11D042BF9}"/>
              </a:ext>
            </a:extLst>
          </p:cNvPr>
          <p:cNvSpPr txBox="1"/>
          <p:nvPr/>
        </p:nvSpPr>
        <p:spPr>
          <a:xfrm>
            <a:off x="10128066" y="4810913"/>
            <a:ext cx="2160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 E</a:t>
            </a:r>
            <a:r>
              <a:rPr lang="en-US" dirty="0"/>
              <a:t>xsolution </a:t>
            </a:r>
            <a:endParaRPr lang="en-NL" dirty="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C0D43203-DDEC-FE65-9A81-0E4F54EE7CF3}"/>
              </a:ext>
            </a:extLst>
          </p:cNvPr>
          <p:cNvSpPr txBox="1"/>
          <p:nvPr/>
        </p:nvSpPr>
        <p:spPr>
          <a:xfrm>
            <a:off x="9199599" y="3000053"/>
            <a:ext cx="2409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 = Henry’s constant)</a:t>
            </a:r>
            <a:endParaRPr lang="en-NL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9371C293-904D-3AFC-1D30-9FDDDE457AE1}"/>
                  </a:ext>
                </a:extLst>
              </p:cNvPr>
              <p:cNvSpPr txBox="1"/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 is the dissolved gas mole fraction.</a:t>
                </a:r>
                <a:endParaRPr lang="en-NL" dirty="0"/>
              </a:p>
            </p:txBody>
          </p:sp>
        </mc:Choice>
        <mc:Fallback xmlns=""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9371C293-904D-3AFC-1D30-9FDDDE457A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8294" y="3543548"/>
                <a:ext cx="4361130" cy="369332"/>
              </a:xfrm>
              <a:prstGeom prst="rect">
                <a:avLst/>
              </a:prstGeom>
              <a:blipFill>
                <a:blip r:embed="rId11"/>
                <a:stretch>
                  <a:fillRect l="-1119" t="-6557" r="-839" b="-26230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4E0BCA8A-4BA0-C45A-5B99-8262D3AFC0AB}"/>
                  </a:ext>
                </a:extLst>
              </p:cNvPr>
              <p:cNvSpPr txBox="1"/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eq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US" b="0" i="1" smtClean="0">
                                  <a:solidFill>
                                    <a:srgbClr val="2493F9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NL" sz="1600" dirty="0"/>
              </a:p>
            </p:txBody>
          </p:sp>
        </mc:Choice>
        <mc:Fallback xmlns=""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4E0BCA8A-4BA0-C45A-5B99-8262D3AFC0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4950" y="2916738"/>
                <a:ext cx="3967662" cy="609077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3429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ACA62-9DE2-C948-5AF8-7EA69738FB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FF5137-2E69-5D4D-93F8-9EB8EF9BFE30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13C5A6-157A-84FA-0796-D1FEAA7B1F09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C80F4FC7-17C7-BD37-76EF-676C4FAE08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6CFEB3-E893-A5D6-A8BA-A930D78FE1F9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5F537985-978D-CDF2-1A12-07FA3175CE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913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5AFDD-753F-EF2D-5F32-EFDAEC677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1B4603-BA64-D8C0-7C0B-5C7F3F6D437E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D4C145-842E-BA70-06C2-6B759ADA1120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F7DD7F84-2355-AECB-B72D-658F5CC31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D5B31F9-31FB-1C42-E866-1E4F197469B6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354B05-5CB1-D57B-5E3C-7DE9DAA18E1E}"/>
              </a:ext>
            </a:extLst>
          </p:cNvPr>
          <p:cNvSpPr txBox="1"/>
          <p:nvPr/>
        </p:nvSpPr>
        <p:spPr>
          <a:xfrm>
            <a:off x="279083" y="2168888"/>
            <a:ext cx="225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 </a:t>
            </a:r>
            <a:endParaRPr lang="en-NL" dirty="0"/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667FDFB5-9374-28EC-0F8D-0DF5C7C754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9381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5542F-E2BB-7586-0DA0-3D145F809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E7BFF4-0703-2F90-1214-3494F2A7952F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04831A-1CFD-D935-DAE7-1D45E0A7C30C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66A9CC36-5692-57DF-FCBC-4D4D48D4F8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4CFFFF0-D706-3D0E-F806-4691DFC69A7A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D1B405-F88D-6B2D-6C11-C1FB1ACA3736}"/>
              </a:ext>
            </a:extLst>
          </p:cNvPr>
          <p:cNvSpPr txBox="1"/>
          <p:nvPr/>
        </p:nvSpPr>
        <p:spPr>
          <a:xfrm>
            <a:off x="279083" y="2168888"/>
            <a:ext cx="3144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Drainage </a:t>
            </a:r>
            <a:endParaRPr lang="en-NL" dirty="0"/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A97616D9-7614-F32C-D27D-E7446939CD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966D82F2-7735-ABC8-77C0-66015DB48DB0}"/>
              </a:ext>
            </a:extLst>
          </p:cNvPr>
          <p:cNvSpPr/>
          <p:nvPr/>
        </p:nvSpPr>
        <p:spPr>
          <a:xfrm rot="10800000">
            <a:off x="4512657" y="556751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268638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DC4C2-6D44-D926-0EBE-9F2060161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3DE897-BA38-F895-48AC-4C98BAD6F73C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F8A960-3486-ADD4-FF44-9A93A0A0E65D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BFBCE3AB-1D8B-4E85-4D6E-83795E6939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5B53F23-3200-2382-23F1-E66C4D524136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ECDF2-2393-AD8A-8038-48527870AA41}"/>
              </a:ext>
            </a:extLst>
          </p:cNvPr>
          <p:cNvSpPr txBox="1"/>
          <p:nvPr/>
        </p:nvSpPr>
        <p:spPr>
          <a:xfrm>
            <a:off x="279083" y="2168888"/>
            <a:ext cx="4471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Drainage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Imbibition</a:t>
            </a:r>
            <a:endParaRPr lang="en-NL" dirty="0"/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BAB44C71-1F59-5C15-5E0C-559191B52F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094483AD-6F51-0CDE-36DE-CE154077C6AC}"/>
              </a:ext>
            </a:extLst>
          </p:cNvPr>
          <p:cNvSpPr/>
          <p:nvPr/>
        </p:nvSpPr>
        <p:spPr>
          <a:xfrm rot="10800000">
            <a:off x="4512657" y="5567518"/>
            <a:ext cx="510123" cy="2201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9146995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1BB59-C935-EAD1-3E05-C9B138D4B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47850B-0701-4E3A-6FE5-A9315DB715D2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5C0486-FB85-202E-2FF5-C05CA8800CEC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93020C76-9589-0158-0C39-EFF8C5D1CB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6BD364-42FF-53E0-D4F1-149CE38A019A}"/>
              </a:ext>
            </a:extLst>
          </p:cNvPr>
          <p:cNvSpPr txBox="1"/>
          <p:nvPr/>
        </p:nvSpPr>
        <p:spPr>
          <a:xfrm>
            <a:off x="9610308" y="5111510"/>
            <a:ext cx="23022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gas-saturated </a:t>
            </a:r>
          </a:p>
          <a:p>
            <a:r>
              <a:rPr lang="en-US" dirty="0"/>
              <a:t>region!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A54A55-4302-F815-29B1-270E51F6CD29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6CB439-08C1-3A50-AE74-10210A3B413B}"/>
              </a:ext>
            </a:extLst>
          </p:cNvPr>
          <p:cNvSpPr txBox="1"/>
          <p:nvPr/>
        </p:nvSpPr>
        <p:spPr>
          <a:xfrm>
            <a:off x="279083" y="2168888"/>
            <a:ext cx="8948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Drainage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Imbibition </a:t>
            </a:r>
            <a:r>
              <a:rPr lang="en-US" dirty="0">
                <a:sym typeface="Wingdings" panose="05000000000000000000" pitchFamily="2" charset="2"/>
              </a:rPr>
              <a:t> Storage under </a:t>
            </a:r>
            <a:r>
              <a:rPr lang="en-US" b="1" dirty="0">
                <a:sym typeface="Wingdings" panose="05000000000000000000" pitchFamily="2" charset="2"/>
              </a:rPr>
              <a:t>supersaturated conditions</a:t>
            </a:r>
            <a:endParaRPr lang="en-NL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421C67-379D-20A5-7E96-A806B875F84D}"/>
              </a:ext>
            </a:extLst>
          </p:cNvPr>
          <p:cNvSpPr/>
          <p:nvPr/>
        </p:nvSpPr>
        <p:spPr>
          <a:xfrm>
            <a:off x="2150533" y="4562688"/>
            <a:ext cx="7330652" cy="1907433"/>
          </a:xfrm>
          <a:prstGeom prst="rect">
            <a:avLst/>
          </a:prstGeom>
          <a:noFill/>
          <a:ln w="38100"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B048EF-B99D-50E8-287A-08D36DB67060}"/>
              </a:ext>
            </a:extLst>
          </p:cNvPr>
          <p:cNvSpPr txBox="1"/>
          <p:nvPr/>
        </p:nvSpPr>
        <p:spPr>
          <a:xfrm>
            <a:off x="2167890" y="4562689"/>
            <a:ext cx="734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Storage – the inlet valve is closed, the outlet connected to a gas reservoir</a:t>
            </a:r>
            <a:endParaRPr lang="en-NL" dirty="0">
              <a:solidFill>
                <a:srgbClr val="2493F9"/>
              </a:solidFill>
            </a:endParaRPr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11AC1F9D-F7F1-0B1C-599E-1DA19B0E68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A39E59B-8A7A-925B-66F1-062467C8B870}"/>
              </a:ext>
            </a:extLst>
          </p:cNvPr>
          <p:cNvSpPr/>
          <p:nvPr/>
        </p:nvSpPr>
        <p:spPr>
          <a:xfrm>
            <a:off x="8580437" y="52289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E45E13C5-EC8F-6CB2-B333-DAD9D5EB9F2F}"/>
              </a:ext>
            </a:extLst>
          </p:cNvPr>
          <p:cNvSpPr/>
          <p:nvPr/>
        </p:nvSpPr>
        <p:spPr>
          <a:xfrm>
            <a:off x="9128760" y="54060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7550893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DE48A-5357-B09C-480B-A3DCBBDA4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164EF7-92B7-AEBC-392D-530144FFCC11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F85926-22B0-B36F-2642-4BAA2BB3CF29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FDCDF8D4-7D2F-4EB4-D476-26B9957252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4E322B-D0D1-AEAC-1A9A-46A349D08ACC}"/>
              </a:ext>
            </a:extLst>
          </p:cNvPr>
          <p:cNvSpPr txBox="1"/>
          <p:nvPr/>
        </p:nvSpPr>
        <p:spPr>
          <a:xfrm>
            <a:off x="9610308" y="5111510"/>
            <a:ext cx="23022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gas-saturated </a:t>
            </a:r>
          </a:p>
          <a:p>
            <a:r>
              <a:rPr lang="en-US" dirty="0"/>
              <a:t>region!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7AF9FB-3B35-DEA1-AE8B-C0481CEBA1C3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8D34B2-6426-B943-B645-36DDDAF69B72}"/>
              </a:ext>
            </a:extLst>
          </p:cNvPr>
          <p:cNvSpPr txBox="1"/>
          <p:nvPr/>
        </p:nvSpPr>
        <p:spPr>
          <a:xfrm>
            <a:off x="279083" y="2168888"/>
            <a:ext cx="8948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Drainage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Imbibition </a:t>
            </a:r>
            <a:r>
              <a:rPr lang="en-US" dirty="0">
                <a:sym typeface="Wingdings" panose="05000000000000000000" pitchFamily="2" charset="2"/>
              </a:rPr>
              <a:t> Storage under </a:t>
            </a:r>
            <a:r>
              <a:rPr lang="en-US" b="1" dirty="0">
                <a:sym typeface="Wingdings" panose="05000000000000000000" pitchFamily="2" charset="2"/>
              </a:rPr>
              <a:t>supersaturated conditions</a:t>
            </a:r>
            <a:endParaRPr lang="en-NL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D312BFB-82D4-0A25-90B7-2978F5F0C19B}"/>
              </a:ext>
            </a:extLst>
          </p:cNvPr>
          <p:cNvSpPr/>
          <p:nvPr/>
        </p:nvSpPr>
        <p:spPr>
          <a:xfrm>
            <a:off x="2150533" y="4562688"/>
            <a:ext cx="7330652" cy="1907433"/>
          </a:xfrm>
          <a:prstGeom prst="rect">
            <a:avLst/>
          </a:prstGeom>
          <a:noFill/>
          <a:ln w="38100"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71BE07-E6D1-6E5E-738E-1291EF7DFA97}"/>
              </a:ext>
            </a:extLst>
          </p:cNvPr>
          <p:cNvSpPr txBox="1"/>
          <p:nvPr/>
        </p:nvSpPr>
        <p:spPr>
          <a:xfrm>
            <a:off x="2167890" y="4562689"/>
            <a:ext cx="734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Storage – the inlet valve is closed, the outlet connected to a gas reservoir</a:t>
            </a:r>
            <a:endParaRPr lang="en-NL" dirty="0">
              <a:solidFill>
                <a:srgbClr val="2493F9"/>
              </a:solidFill>
            </a:endParaRPr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C2BB9A1C-0AC2-4F7B-FDD0-0BE64FBB03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6E65023-D251-7CD4-F91D-D162A062963D}"/>
              </a:ext>
            </a:extLst>
          </p:cNvPr>
          <p:cNvSpPr/>
          <p:nvPr/>
        </p:nvSpPr>
        <p:spPr>
          <a:xfrm>
            <a:off x="2158365" y="522894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AF17951-E0E0-4D55-599D-7E0D1F5CD790}"/>
              </a:ext>
            </a:extLst>
          </p:cNvPr>
          <p:cNvSpPr/>
          <p:nvPr/>
        </p:nvSpPr>
        <p:spPr>
          <a:xfrm>
            <a:off x="5640704" y="5228940"/>
            <a:ext cx="298259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C137AAB-3707-18D2-A4E5-42B92CE7E120}"/>
              </a:ext>
            </a:extLst>
          </p:cNvPr>
          <p:cNvSpPr/>
          <p:nvPr/>
        </p:nvSpPr>
        <p:spPr>
          <a:xfrm>
            <a:off x="3930015" y="5228940"/>
            <a:ext cx="1644451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C7995C6-3F64-EEFD-C634-CA9C91433A5F}"/>
              </a:ext>
            </a:extLst>
          </p:cNvPr>
          <p:cNvSpPr txBox="1"/>
          <p:nvPr/>
        </p:nvSpPr>
        <p:spPr>
          <a:xfrm>
            <a:off x="2188515" y="6087956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 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5FD8840-EAF0-A67D-01AB-DA3810F5EF53}"/>
              </a:ext>
            </a:extLst>
          </p:cNvPr>
          <p:cNvSpPr txBox="1"/>
          <p:nvPr/>
        </p:nvSpPr>
        <p:spPr>
          <a:xfrm>
            <a:off x="6216369" y="6087956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15ABD84-36A6-3A1B-5545-80E8D6BC2742}"/>
              </a:ext>
            </a:extLst>
          </p:cNvPr>
          <p:cNvSpPr txBox="1"/>
          <p:nvPr/>
        </p:nvSpPr>
        <p:spPr>
          <a:xfrm>
            <a:off x="3912540" y="6088096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 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77237D9-1DCE-EA42-C9F1-84891772CF10}"/>
              </a:ext>
            </a:extLst>
          </p:cNvPr>
          <p:cNvSpPr/>
          <p:nvPr/>
        </p:nvSpPr>
        <p:spPr>
          <a:xfrm>
            <a:off x="8580437" y="52289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86A26DF7-22C5-0CE9-EAD9-7EA01E414505}"/>
              </a:ext>
            </a:extLst>
          </p:cNvPr>
          <p:cNvSpPr/>
          <p:nvPr/>
        </p:nvSpPr>
        <p:spPr>
          <a:xfrm>
            <a:off x="9128760" y="54060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784768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F70ED9-FCCC-78CE-AE9B-B99936094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251C75-4CE1-CB66-FBD0-8AA595681807}"/>
              </a:ext>
            </a:extLst>
          </p:cNvPr>
          <p:cNvSpPr txBox="1"/>
          <p:nvPr/>
        </p:nvSpPr>
        <p:spPr>
          <a:xfrm>
            <a:off x="279083" y="1454994"/>
            <a:ext cx="6594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 water is supersaturated with the gas?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2493F9"/>
                </a:solidFill>
              </a:rPr>
              <a:t>When there are high gas saturation regions present?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5762AC-7B1E-B893-CD8B-61EAB95DEC7B}"/>
              </a:ext>
            </a:extLst>
          </p:cNvPr>
          <p:cNvSpPr txBox="1"/>
          <p:nvPr/>
        </p:nvSpPr>
        <p:spPr>
          <a:xfrm>
            <a:off x="279083" y="191008"/>
            <a:ext cx="11066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gas dissolution and exsolution impact mixing during</a:t>
            </a:r>
            <a:r>
              <a:rPr lang="en-US" sz="3200" b="1" dirty="0"/>
              <a:t> storage </a:t>
            </a:r>
            <a:r>
              <a:rPr lang="en-US" sz="3200" dirty="0"/>
              <a:t>in heterogeneous rock?</a:t>
            </a:r>
          </a:p>
        </p:txBody>
      </p:sp>
      <p:pic>
        <p:nvPicPr>
          <p:cNvPr id="13" name="Picture 12" descr="A diagram of a device&#10;&#10;AI-generated content may be incorrect.">
            <a:extLst>
              <a:ext uri="{FF2B5EF4-FFF2-40B4-BE49-F238E27FC236}">
                <a16:creationId xmlns:a16="http://schemas.microsoft.com/office/drawing/2014/main" id="{BCFA4EF4-02BF-FE8A-8A83-E11EE368A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42"/>
          <a:stretch>
            <a:fillRect/>
          </a:stretch>
        </p:blipFill>
        <p:spPr>
          <a:xfrm>
            <a:off x="1031200" y="4075138"/>
            <a:ext cx="8246507" cy="230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94586F-854D-D3A9-2089-532777AC731F}"/>
              </a:ext>
            </a:extLst>
          </p:cNvPr>
          <p:cNvSpPr txBox="1"/>
          <p:nvPr/>
        </p:nvSpPr>
        <p:spPr>
          <a:xfrm>
            <a:off x="9610308" y="5111510"/>
            <a:ext cx="23022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gas-saturated </a:t>
            </a:r>
          </a:p>
          <a:p>
            <a:r>
              <a:rPr lang="en-US" dirty="0"/>
              <a:t>region!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C61A69-A4BA-1111-F59A-3FAEB4BB80D5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7C29C6-D7B8-FF04-92F3-0E9ACE9E41F8}"/>
              </a:ext>
            </a:extLst>
          </p:cNvPr>
          <p:cNvSpPr txBox="1"/>
          <p:nvPr/>
        </p:nvSpPr>
        <p:spPr>
          <a:xfrm>
            <a:off x="279083" y="2168888"/>
            <a:ext cx="8948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Experimental steps: Drainage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Imbibition </a:t>
            </a:r>
            <a:r>
              <a:rPr lang="en-US" dirty="0">
                <a:sym typeface="Wingdings" panose="05000000000000000000" pitchFamily="2" charset="2"/>
              </a:rPr>
              <a:t> Storage under </a:t>
            </a:r>
            <a:r>
              <a:rPr lang="en-US" b="1" dirty="0">
                <a:sym typeface="Wingdings" panose="05000000000000000000" pitchFamily="2" charset="2"/>
              </a:rPr>
              <a:t>supersaturated conditions</a:t>
            </a:r>
            <a:endParaRPr lang="en-NL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CF107E4-BF4C-6938-A440-3D8A54A9A74F}"/>
              </a:ext>
            </a:extLst>
          </p:cNvPr>
          <p:cNvSpPr/>
          <p:nvPr/>
        </p:nvSpPr>
        <p:spPr>
          <a:xfrm>
            <a:off x="2150533" y="4562688"/>
            <a:ext cx="7330652" cy="1907433"/>
          </a:xfrm>
          <a:prstGeom prst="rect">
            <a:avLst/>
          </a:prstGeom>
          <a:noFill/>
          <a:ln w="38100"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80D9FE-8C3B-4646-7760-B4983FF0C01B}"/>
              </a:ext>
            </a:extLst>
          </p:cNvPr>
          <p:cNvSpPr txBox="1"/>
          <p:nvPr/>
        </p:nvSpPr>
        <p:spPr>
          <a:xfrm>
            <a:off x="2167890" y="4562689"/>
            <a:ext cx="734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Storage – the inlet valve is closed, the outlet connected to a gas reservoir</a:t>
            </a:r>
            <a:endParaRPr lang="en-NL" dirty="0">
              <a:solidFill>
                <a:srgbClr val="2493F9"/>
              </a:solidFill>
            </a:endParaRPr>
          </a:p>
        </p:txBody>
      </p:sp>
      <p:pic>
        <p:nvPicPr>
          <p:cNvPr id="12" name="Picture 11" descr="A diagram of a device&#10;&#10;AI-generated content may be incorrect.">
            <a:extLst>
              <a:ext uri="{FF2B5EF4-FFF2-40B4-BE49-F238E27FC236}">
                <a16:creationId xmlns:a16="http://schemas.microsoft.com/office/drawing/2014/main" id="{D5B16C96-404E-E513-3B2A-5257ED40C4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1" b="51452"/>
          <a:stretch>
            <a:fillRect/>
          </a:stretch>
        </p:blipFill>
        <p:spPr>
          <a:xfrm>
            <a:off x="1096433" y="2632588"/>
            <a:ext cx="6579717" cy="18372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035978C-534D-29A5-BBC2-F2F0095CC8C3}"/>
              </a:ext>
            </a:extLst>
          </p:cNvPr>
          <p:cNvSpPr txBox="1"/>
          <p:nvPr/>
        </p:nvSpPr>
        <p:spPr>
          <a:xfrm>
            <a:off x="8149723" y="2829574"/>
            <a:ext cx="3597588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en-US" dirty="0"/>
              <a:t>Three experiments: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Water/CO</a:t>
            </a:r>
            <a:r>
              <a:rPr lang="en-US" baseline="-25000" dirty="0"/>
              <a:t>2</a:t>
            </a:r>
            <a:r>
              <a:rPr lang="en-US" dirty="0"/>
              <a:t> – CO</a:t>
            </a:r>
            <a:r>
              <a:rPr lang="en-US" baseline="-25000" dirty="0"/>
              <a:t>2</a:t>
            </a:r>
            <a:r>
              <a:rPr lang="en-US" dirty="0"/>
              <a:t> gas reservoir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Water/H</a:t>
            </a:r>
            <a:r>
              <a:rPr lang="en-US" baseline="-25000" dirty="0"/>
              <a:t>2</a:t>
            </a:r>
            <a:r>
              <a:rPr lang="en-US" dirty="0"/>
              <a:t> – H</a:t>
            </a:r>
            <a:r>
              <a:rPr lang="en-US" baseline="-25000" dirty="0"/>
              <a:t>2</a:t>
            </a:r>
            <a:r>
              <a:rPr lang="en-US" dirty="0"/>
              <a:t> gas reservoir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Water/H</a:t>
            </a:r>
            <a:r>
              <a:rPr lang="en-US" baseline="-25000" dirty="0"/>
              <a:t>2</a:t>
            </a:r>
            <a:r>
              <a:rPr lang="en-US" dirty="0"/>
              <a:t> – CO</a:t>
            </a:r>
            <a:r>
              <a:rPr lang="en-US" baseline="-25000" dirty="0"/>
              <a:t>2</a:t>
            </a:r>
            <a:r>
              <a:rPr lang="en-US" dirty="0"/>
              <a:t> gas reservoir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9F26114-B13F-3099-5DAD-FEC6F8F69C8D}"/>
              </a:ext>
            </a:extLst>
          </p:cNvPr>
          <p:cNvSpPr/>
          <p:nvPr/>
        </p:nvSpPr>
        <p:spPr>
          <a:xfrm>
            <a:off x="2158365" y="5228940"/>
            <a:ext cx="173545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386AE33-F385-9BD4-CA4F-A36222C2F611}"/>
              </a:ext>
            </a:extLst>
          </p:cNvPr>
          <p:cNvSpPr/>
          <p:nvPr/>
        </p:nvSpPr>
        <p:spPr>
          <a:xfrm>
            <a:off x="5640704" y="5228940"/>
            <a:ext cx="2982595" cy="897256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C2F2F23-889A-CBA7-9547-97CBD0D622F8}"/>
              </a:ext>
            </a:extLst>
          </p:cNvPr>
          <p:cNvSpPr/>
          <p:nvPr/>
        </p:nvSpPr>
        <p:spPr>
          <a:xfrm>
            <a:off x="3930015" y="5228940"/>
            <a:ext cx="1644451" cy="897256"/>
          </a:xfrm>
          <a:prstGeom prst="rect">
            <a:avLst/>
          </a:prstGeom>
          <a:solidFill>
            <a:srgbClr val="E33D3D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66AD8EB-4A6F-26CE-43AB-A80E5721D515}"/>
              </a:ext>
            </a:extLst>
          </p:cNvPr>
          <p:cNvSpPr txBox="1"/>
          <p:nvPr/>
        </p:nvSpPr>
        <p:spPr>
          <a:xfrm>
            <a:off x="2188515" y="6087956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 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545D57-CF55-F1A8-A2EC-6FC4968F9141}"/>
              </a:ext>
            </a:extLst>
          </p:cNvPr>
          <p:cNvSpPr txBox="1"/>
          <p:nvPr/>
        </p:nvSpPr>
        <p:spPr>
          <a:xfrm>
            <a:off x="6216369" y="6087956"/>
            <a:ext cx="1744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Low Pc domain</a:t>
            </a:r>
            <a:endParaRPr lang="en-NL" dirty="0">
              <a:solidFill>
                <a:schemeClr val="accent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3166F9-0BEC-94A5-049B-A754ADFABA3F}"/>
              </a:ext>
            </a:extLst>
          </p:cNvPr>
          <p:cNvSpPr txBox="1"/>
          <p:nvPr/>
        </p:nvSpPr>
        <p:spPr>
          <a:xfrm>
            <a:off x="3912540" y="6088096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High Pc domain 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F4C7662-7F7F-7A41-99B0-2D0FA121CC88}"/>
              </a:ext>
            </a:extLst>
          </p:cNvPr>
          <p:cNvSpPr/>
          <p:nvPr/>
        </p:nvSpPr>
        <p:spPr>
          <a:xfrm>
            <a:off x="8580437" y="5228940"/>
            <a:ext cx="826393" cy="897256"/>
          </a:xfrm>
          <a:prstGeom prst="rect">
            <a:avLst/>
          </a:prstGeom>
          <a:solidFill>
            <a:srgbClr val="FFC000">
              <a:alpha val="3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E6351C5C-5AD1-12D4-F492-2580659F2EA6}"/>
              </a:ext>
            </a:extLst>
          </p:cNvPr>
          <p:cNvSpPr/>
          <p:nvPr/>
        </p:nvSpPr>
        <p:spPr>
          <a:xfrm>
            <a:off x="9128760" y="54060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6082404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0E9B9-D843-EB08-3175-0C0C543EE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B092B74-23E1-5156-1A0C-00A7D9C96508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Start of water/CO</a:t>
            </a:r>
            <a:r>
              <a:rPr lang="en-US" sz="3200" baseline="-25000" dirty="0"/>
              <a:t>2</a:t>
            </a:r>
            <a:r>
              <a:rPr lang="en-US" sz="3200" dirty="0"/>
              <a:t>-CO</a:t>
            </a:r>
            <a:r>
              <a:rPr lang="en-US" sz="3200" baseline="-25000" dirty="0"/>
              <a:t>2</a:t>
            </a:r>
            <a:r>
              <a:rPr lang="en-US" sz="3200" dirty="0"/>
              <a:t> reservoir storage: supersaturated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4758E7-E76E-1154-D381-CD4BEEB57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82" y="781712"/>
            <a:ext cx="11849469" cy="490424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D3EF884-DC07-D62E-772B-BB554C580F8F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9804FB7-3CB4-3089-C125-83D1356A91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2287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74213-7738-B2DD-3334-6CBAD49CB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5512AA5-A6A3-A84A-E753-798DB30DD017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Start of water/CO</a:t>
            </a:r>
            <a:r>
              <a:rPr lang="en-US" sz="3200" baseline="-25000" dirty="0"/>
              <a:t>2</a:t>
            </a:r>
            <a:r>
              <a:rPr lang="en-US" sz="3200" dirty="0"/>
              <a:t>-CO</a:t>
            </a:r>
            <a:r>
              <a:rPr lang="en-US" sz="3200" baseline="-25000" dirty="0"/>
              <a:t>2</a:t>
            </a:r>
            <a:r>
              <a:rPr lang="en-US" sz="3200" dirty="0"/>
              <a:t> reservoir storage: supersaturated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60C60D-1516-8F86-6557-31D6ECB828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82" y="781712"/>
            <a:ext cx="11849469" cy="49042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26A7EC9-13C4-C49F-86FC-37BC5C01E5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" t="2809" r="3885" b="5239"/>
          <a:stretch>
            <a:fillRect/>
          </a:stretch>
        </p:blipFill>
        <p:spPr>
          <a:xfrm>
            <a:off x="4177087" y="1075424"/>
            <a:ext cx="7595813" cy="43323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E189057-7A19-81DA-EE4B-653A616A222E}"/>
              </a:ext>
            </a:extLst>
          </p:cNvPr>
          <p:cNvSpPr txBox="1"/>
          <p:nvPr/>
        </p:nvSpPr>
        <p:spPr>
          <a:xfrm>
            <a:off x="7093769" y="6254459"/>
            <a:ext cx="4054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NL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0018AC7-71F1-FAF5-D901-EDE7510CFC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046" y="5848582"/>
            <a:ext cx="5773412" cy="56088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CA40057-936A-0F29-5828-090DA07E7722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D73437C1-D53E-2493-552C-ED00614DAE9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0717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C4D9D4F-D8AC-A980-D17C-5D1015512E68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Exsolved gas enters the chip when Pc entry pressure is overcome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2BE9D3-1953-F514-15B1-538DEE7A47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282" y="781712"/>
            <a:ext cx="11849469" cy="49042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5C09B8C-8AF4-30E4-CDAB-7C919725CFF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" t="2809" r="3885" b="5239"/>
          <a:stretch>
            <a:fillRect/>
          </a:stretch>
        </p:blipFill>
        <p:spPr>
          <a:xfrm>
            <a:off x="4177087" y="1075424"/>
            <a:ext cx="7595813" cy="433235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  <p:pic>
        <p:nvPicPr>
          <p:cNvPr id="4" name="202605142227">
            <a:hlinkClick r:id="" action="ppaction://media"/>
            <a:extLst>
              <a:ext uri="{FF2B5EF4-FFF2-40B4-BE49-F238E27FC236}">
                <a16:creationId xmlns:a16="http://schemas.microsoft.com/office/drawing/2014/main" id="{82FA3065-EC7D-5517-085E-B7D5B3AA311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6394"/>
                </p14:media>
              </p:ext>
            </p:extLst>
          </p:nvPr>
        </p:nvPicPr>
        <p:blipFill>
          <a:blip r:embed="rId8"/>
          <a:srcRect t="15857" b="14208"/>
          <a:stretch>
            <a:fillRect/>
          </a:stretch>
        </p:blipFill>
        <p:spPr>
          <a:xfrm>
            <a:off x="-63500" y="949177"/>
            <a:ext cx="11912918" cy="468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572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B2EF6D-A484-C9EC-992E-EC6C831FB7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500" y="556984"/>
            <a:ext cx="11849469" cy="53322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757648-8445-C122-DF70-95DD8DFBA3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5" t="2852" r="4030" b="5143"/>
          <a:stretch>
            <a:fillRect/>
          </a:stretch>
        </p:blipFill>
        <p:spPr>
          <a:xfrm>
            <a:off x="4172577" y="1101745"/>
            <a:ext cx="7486023" cy="42632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4D9D4F-D8AC-A980-D17C-5D1015512E68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Dissolved gas concentration gradients form due to exsolution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E4565E-3337-4032-79CB-9C8C023E6311}"/>
              </a:ext>
            </a:extLst>
          </p:cNvPr>
          <p:cNvSpPr txBox="1"/>
          <p:nvPr/>
        </p:nvSpPr>
        <p:spPr>
          <a:xfrm>
            <a:off x="7093769" y="6254459"/>
            <a:ext cx="4054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NL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ACA36A-5200-EDCC-E3B7-566C6F101D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046" y="5848582"/>
            <a:ext cx="5773412" cy="56088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82A86DB-8371-EBB6-4100-652180D65D05}"/>
              </a:ext>
            </a:extLst>
          </p:cNvPr>
          <p:cNvSpPr/>
          <p:nvPr/>
        </p:nvSpPr>
        <p:spPr>
          <a:xfrm rot="5400000">
            <a:off x="5559437" y="2635262"/>
            <a:ext cx="470943" cy="144038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F77AE4-CE2D-864D-F8B8-E04775B3FD64}"/>
              </a:ext>
            </a:extLst>
          </p:cNvPr>
          <p:cNvSpPr txBox="1"/>
          <p:nvPr/>
        </p:nvSpPr>
        <p:spPr>
          <a:xfrm>
            <a:off x="5324813" y="3186176"/>
            <a:ext cx="1253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Diffusion</a:t>
            </a: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40412616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02605142227">
            <a:hlinkClick r:id="" action="ppaction://media"/>
            <a:extLst>
              <a:ext uri="{FF2B5EF4-FFF2-40B4-BE49-F238E27FC236}">
                <a16:creationId xmlns:a16="http://schemas.microsoft.com/office/drawing/2014/main" id="{EBD39199-DD54-712F-0902-06EBE1D74E0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517"/>
                </p14:media>
              </p:ext>
            </p:extLst>
          </p:nvPr>
        </p:nvPicPr>
        <p:blipFill>
          <a:blip r:embed="rId5"/>
          <a:srcRect t="15596" b="13816"/>
          <a:stretch>
            <a:fillRect/>
          </a:stretch>
        </p:blipFill>
        <p:spPr>
          <a:xfrm>
            <a:off x="-43395" y="934570"/>
            <a:ext cx="11842011" cy="470197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0D3650-E16A-1555-0FE3-A4A559945F29}"/>
              </a:ext>
            </a:extLst>
          </p:cNvPr>
          <p:cNvSpPr txBox="1"/>
          <p:nvPr/>
        </p:nvSpPr>
        <p:spPr>
          <a:xfrm>
            <a:off x="139541" y="149932"/>
            <a:ext cx="121286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A large connected gas ganglia forms that is pulled into low pc region </a:t>
            </a:r>
          </a:p>
        </p:txBody>
      </p:sp>
    </p:spTree>
    <p:extLst>
      <p:ext uri="{BB962C8B-B14F-4D97-AF65-F5344CB8AC3E}">
        <p14:creationId xmlns:p14="http://schemas.microsoft.com/office/powerpoint/2010/main" val="194177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C0F890-BFFD-9DD0-4202-C0BD31964D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6094" y="569085"/>
            <a:ext cx="11854710" cy="53346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2E4565E-3337-4032-79CB-9C8C023E6311}"/>
              </a:ext>
            </a:extLst>
          </p:cNvPr>
          <p:cNvSpPr txBox="1"/>
          <p:nvPr/>
        </p:nvSpPr>
        <p:spPr>
          <a:xfrm>
            <a:off x="7093769" y="6254459"/>
            <a:ext cx="4054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NL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ACA36A-5200-EDCC-E3B7-566C6F101D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9046" y="5848582"/>
            <a:ext cx="5773412" cy="56088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118978B-0438-5AAE-0253-A484701653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 t="2994" r="3901" b="5306"/>
          <a:stretch>
            <a:fillRect/>
          </a:stretch>
        </p:blipFill>
        <p:spPr>
          <a:xfrm>
            <a:off x="4191330" y="1089784"/>
            <a:ext cx="7505369" cy="42743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D567E3-CAC9-0F7C-D1FF-1A5964BE9EC9}"/>
              </a:ext>
            </a:extLst>
          </p:cNvPr>
          <p:cNvSpPr txBox="1"/>
          <p:nvPr/>
        </p:nvSpPr>
        <p:spPr>
          <a:xfrm>
            <a:off x="139541" y="149932"/>
            <a:ext cx="121286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Gas </a:t>
            </a:r>
            <a:r>
              <a:rPr lang="en-US" sz="3200" dirty="0" err="1"/>
              <a:t>exolves</a:t>
            </a:r>
            <a:r>
              <a:rPr lang="en-US" sz="3200" dirty="0"/>
              <a:t> near invaded gas interfaces with low capillary pressure</a:t>
            </a:r>
          </a:p>
        </p:txBody>
      </p:sp>
    </p:spTree>
    <p:extLst>
      <p:ext uri="{BB962C8B-B14F-4D97-AF65-F5344CB8AC3E}">
        <p14:creationId xmlns:p14="http://schemas.microsoft.com/office/powerpoint/2010/main" val="27431638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605142227 (2)">
            <a:hlinkClick r:id="" action="ppaction://media"/>
            <a:extLst>
              <a:ext uri="{FF2B5EF4-FFF2-40B4-BE49-F238E27FC236}">
                <a16:creationId xmlns:a16="http://schemas.microsoft.com/office/drawing/2014/main" id="{42406DC9-6DB1-7479-137E-3A258B2974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15204" b="14209"/>
          <a:stretch>
            <a:fillRect/>
          </a:stretch>
        </p:blipFill>
        <p:spPr>
          <a:xfrm>
            <a:off x="-39031" y="943463"/>
            <a:ext cx="11837647" cy="47002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4D9D4F-D8AC-A980-D17C-5D1015512E68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Redistribution continues until equilibrium is reached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84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C3558-BC46-E3DC-0271-C55E678C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66B605-FB8D-4A62-1C75-A41927BDD2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800" y="578244"/>
            <a:ext cx="11890225" cy="53506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2E4565E-3337-4032-79CB-9C8C023E6311}"/>
              </a:ext>
            </a:extLst>
          </p:cNvPr>
          <p:cNvSpPr txBox="1"/>
          <p:nvPr/>
        </p:nvSpPr>
        <p:spPr>
          <a:xfrm>
            <a:off x="7093769" y="6254459"/>
            <a:ext cx="4054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(mol/l)</a:t>
            </a:r>
            <a:endParaRPr lang="en-NL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ACA36A-5200-EDCC-E3B7-566C6F101D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9046" y="5848582"/>
            <a:ext cx="5773412" cy="56088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E26FA74-EC6D-F9AF-90E1-22588F493CB8}"/>
              </a:ext>
            </a:extLst>
          </p:cNvPr>
          <p:cNvSpPr/>
          <p:nvPr/>
        </p:nvSpPr>
        <p:spPr>
          <a:xfrm>
            <a:off x="1031200" y="4110567"/>
            <a:ext cx="348867" cy="355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F199EA5-BEBF-A25C-86C2-A4035B33E2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789" t="34041"/>
          <a:stretch>
            <a:fillRect/>
          </a:stretch>
        </p:blipFill>
        <p:spPr>
          <a:xfrm>
            <a:off x="473903" y="5662062"/>
            <a:ext cx="5409793" cy="11959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14807E-3E84-5713-4D12-22CF43857F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" t="3174" r="3953" b="5125"/>
          <a:stretch>
            <a:fillRect/>
          </a:stretch>
        </p:blipFill>
        <p:spPr>
          <a:xfrm>
            <a:off x="4232701" y="1137402"/>
            <a:ext cx="7489399" cy="42680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57BF19-1C55-773A-361D-B2E59917CE8D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Redistribution continues until equilibrium is reached</a:t>
            </a:r>
          </a:p>
        </p:txBody>
      </p:sp>
    </p:spTree>
    <p:extLst>
      <p:ext uri="{BB962C8B-B14F-4D97-AF65-F5344CB8AC3E}">
        <p14:creationId xmlns:p14="http://schemas.microsoft.com/office/powerpoint/2010/main" val="33139147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ADAA8-D712-83F8-488F-69A860658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0303C4-991F-7CE9-AA5F-BC43DEA06C90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A3D138-895D-A7BD-B812-FBFC8BD84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3DEAEE3-E1FB-F28F-009B-47840EFA3D52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650847-1158-B91F-FD1E-DB7DD6FB45CD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CF2660F-3625-0942-0AE8-DAAEAB3A1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CDCFC13-0059-2869-CA96-4B0E73911F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BA8015D-2CCA-C7AD-FD44-989FB4AE0D0B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E0BBD23-7763-D6F4-4A7E-F7F60E05D3C6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107EBF4-C274-2D93-CCD8-49BD17BF8F78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FD32FE-AA69-9069-D6F2-53CAA8DF4964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B767820-D865-AFDA-2230-84DC27F2736B}"/>
              </a:ext>
            </a:extLst>
          </p:cNvPr>
          <p:cNvSpPr/>
          <p:nvPr/>
        </p:nvSpPr>
        <p:spPr>
          <a:xfrm>
            <a:off x="4018230" y="952500"/>
            <a:ext cx="8059469" cy="4363229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3378527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324EB-50D4-826F-07DF-45E0C0251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20E02-F41D-7458-1E4F-6B4A1741A341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BAC7DCD-F0D3-7CC4-D8F5-990CFF905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D0BBD19-52C4-2E91-2AC4-CADD41F51EF4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EF693C-19FC-0A98-BEFA-2B7269838906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97F82B2-AD50-39F2-CE46-4343EE890A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FFA2F0-CE63-FCF2-FD8F-8F23C48788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2BCFF3-C95F-AA26-8138-71550D0B9E63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2AFC80-6934-4919-C03F-E72457D0BCC2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7DE19F-BFAE-11A0-35FF-4D50D29F1A42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7D5997-A230-1390-A6B6-70621085C6B6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11341783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252E7-FB16-375B-5BEB-33D75E548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CC1A24-A03F-EC2F-8FCF-FB6A294B4747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CE6BE85-F9CC-E678-2BB3-D2531140D5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329C407-A68A-1F02-BE1F-53325DE146EE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EB0F05-5DB3-9F4D-0283-FAC8E9531EE6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D0417DA-A2B8-E0FB-027F-AFD7082349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2B0A52-E948-B14F-0660-01F90CDBF6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A7D603-0888-DC5B-9E9F-A736E7712FC5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E2E3-9D5F-C457-E1A2-DD1C2C070B9A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68196A-32F3-ABB1-9F73-0EB52AFB8DE0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CE0D4F-4FEE-3DB1-220F-1E4099205AFA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DF340FEC-FA60-C9DD-B576-157AD56D0A88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977FF773-668A-F33B-E192-FDC284657E79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93B682-C1AB-48F8-380D-1DEB84C12DFC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EAD389-9285-C57F-423C-4BB952AEF252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9566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505E2-7C9B-D177-BBC9-A7B05F00F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3DDE9E-568E-79EF-99B6-E3DD56A9E2C8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9A64DE0-3968-CD75-8A08-94CCC5359B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E1C7ADF-345C-D00B-BDAB-A3714AAC8AA6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94A34A-FE50-F418-FB12-439C49F32D87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A404DEE-26C6-6893-731E-2FDAFB7137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BB11F60-7E18-F3AD-81B0-4451FBFFA2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82E644A-AEFE-0864-ECE4-C233F5C29E57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90435DB-EC2B-362C-EE5A-CF5A3FD55AAF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FC0F131-21BB-C11F-C501-4CD0985E381B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1BC6F8C-85B1-13BB-BADB-DDC4F9C940F4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3E0A63FA-E866-90A2-AC3D-5D83D2E8A016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5E667F89-BCE2-3170-ADC9-DB9CADDC6977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88BCA9-6829-6F2D-F90E-5B59CC0E8A60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DB30C-8AC5-DF80-E34C-9B2B36506803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15B1A0-247A-0003-9CEE-E91A068AA591}"/>
              </a:ext>
            </a:extLst>
          </p:cNvPr>
          <p:cNvSpPr/>
          <p:nvPr/>
        </p:nvSpPr>
        <p:spPr>
          <a:xfrm>
            <a:off x="6838650" y="5304772"/>
            <a:ext cx="4954786" cy="116323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E21103-8A69-67B2-1332-A557C900303E}"/>
                  </a:ext>
                </a:extLst>
              </p:cNvPr>
              <p:cNvSpPr txBox="1"/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𝑒𝑥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𝑘𝑎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pt-BR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NL" sz="2000" dirty="0">
                  <a:solidFill>
                    <a:srgbClr val="2493F9"/>
                  </a:solidFill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E21103-8A69-67B2-1332-A557C90030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blipFill>
                <a:blip r:embed="rId5"/>
                <a:stretch>
                  <a:fillRect b="-10145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18384C52-DF36-8E6A-AB76-6DDF2CF55FE6}"/>
              </a:ext>
            </a:extLst>
          </p:cNvPr>
          <p:cNvSpPr txBox="1"/>
          <p:nvPr/>
        </p:nvSpPr>
        <p:spPr>
          <a:xfrm>
            <a:off x="6838650" y="5796278"/>
            <a:ext cx="507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Mass transfer coefficient (k) depends on diffusive and advective transport near the interface) 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B9EAF2-1DCB-C72A-3D4D-B3CFFC756DCE}"/>
              </a:ext>
            </a:extLst>
          </p:cNvPr>
          <p:cNvSpPr txBox="1"/>
          <p:nvPr/>
        </p:nvSpPr>
        <p:spPr>
          <a:xfrm>
            <a:off x="6846281" y="5401545"/>
            <a:ext cx="1720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Exsolution rate:</a:t>
            </a:r>
            <a:endParaRPr lang="en-NL" dirty="0">
              <a:solidFill>
                <a:srgbClr val="2493F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7183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E7A4D-5E44-B542-E896-F96C247BD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C42A2CF-66E0-669F-85A9-237B8AC20BAE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D1CD74-6448-E911-DF59-6D3660B89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BB3D526-9A23-6A39-8EB4-79E08EBF203F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474FC6-A393-2529-298D-33E5901B41CF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C21A6D3-57BE-5083-ABD3-769E36A697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5018FA-A69F-28E2-EA85-0872D8CEAC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1299738-5A03-A52F-6FFE-2066E9CEC451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9C8BFFF-9582-AE6E-1616-635CFC881295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83B05B-72DA-C468-FC90-BFB86E3F29E4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A6542E-ABB9-AD3A-8D83-5FCD524E54C4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26DB5D06-DCC8-3D41-4168-FF7FF0679521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3463A73-14FF-52CD-6B3A-F0DE573E5BBC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9E2B7-CA56-C6E7-1DA0-36BBCDE9399D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A9B0EB-DF90-9A4D-A428-42E919FDCE7D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76C036-04D5-2719-8CB6-E8F847D5949F}"/>
              </a:ext>
            </a:extLst>
          </p:cNvPr>
          <p:cNvSpPr txBox="1"/>
          <p:nvPr/>
        </p:nvSpPr>
        <p:spPr>
          <a:xfrm>
            <a:off x="1177868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15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E4D4F4-E1DE-767B-EE89-058B829D1E3D}"/>
              </a:ext>
            </a:extLst>
          </p:cNvPr>
          <p:cNvSpPr txBox="1"/>
          <p:nvPr/>
        </p:nvSpPr>
        <p:spPr>
          <a:xfrm>
            <a:off x="514060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27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642FF4-71FF-A80E-A079-87DD7DCBE8F1}"/>
              </a:ext>
            </a:extLst>
          </p:cNvPr>
          <p:cNvSpPr txBox="1"/>
          <p:nvPr/>
        </p:nvSpPr>
        <p:spPr>
          <a:xfrm>
            <a:off x="901176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16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30180-7823-729D-8A39-3112C1B97DF0}"/>
              </a:ext>
            </a:extLst>
          </p:cNvPr>
          <p:cNvSpPr/>
          <p:nvPr/>
        </p:nvSpPr>
        <p:spPr>
          <a:xfrm>
            <a:off x="6838650" y="5304772"/>
            <a:ext cx="4954786" cy="116323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201A17F7-DAA0-6B06-950C-91C011683D45}"/>
                  </a:ext>
                </a:extLst>
              </p:cNvPr>
              <p:cNvSpPr txBox="1"/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𝑒𝑥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𝑘𝑎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pt-BR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NL" sz="2000" dirty="0">
                  <a:solidFill>
                    <a:srgbClr val="2493F9"/>
                  </a:solidFill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201A17F7-DAA0-6B06-950C-91C011683D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blipFill>
                <a:blip r:embed="rId5"/>
                <a:stretch>
                  <a:fillRect b="-10145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CE4BB96-95B4-0B6F-38C3-E90B9251D1EC}"/>
              </a:ext>
            </a:extLst>
          </p:cNvPr>
          <p:cNvSpPr txBox="1"/>
          <p:nvPr/>
        </p:nvSpPr>
        <p:spPr>
          <a:xfrm>
            <a:off x="6838650" y="5796278"/>
            <a:ext cx="507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Mass transfer coefficient (k) depends on diffusive and advective transport near the interface) 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E22681-A1A2-4E0E-019F-160E4CAD90EC}"/>
              </a:ext>
            </a:extLst>
          </p:cNvPr>
          <p:cNvSpPr txBox="1"/>
          <p:nvPr/>
        </p:nvSpPr>
        <p:spPr>
          <a:xfrm>
            <a:off x="6846281" y="5401545"/>
            <a:ext cx="1720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Exsolution rate:</a:t>
            </a:r>
            <a:endParaRPr lang="en-NL" dirty="0">
              <a:solidFill>
                <a:srgbClr val="2493F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0367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0C6BE-2DD1-AFB2-D17C-4C13B4C21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9E1C3B-312B-EC68-F69E-F8B99E9D8BE3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906325-0070-62BB-D0FA-7742F234D5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15DB7B-37FF-5194-2CD1-B1D112D0D1A3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42A5B1-C8D3-5497-4510-FC134D591578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B5A49AB-6B0E-B617-73FD-A54D15C2FB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B350D1-F2B1-F39F-CE65-152560B83A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EF8E841-AE26-AF3E-66F6-EC17D88A52EB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94E84B-5405-6360-5ACB-A4F397914610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0EE95B-F113-5537-6816-497FC3CE9953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80999B2-C3BB-1DAE-35C3-5C8821E5AE69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1CAE6E3-8445-DA16-553D-C11DA7D5B94F}"/>
              </a:ext>
            </a:extLst>
          </p:cNvPr>
          <p:cNvCxnSpPr>
            <a:cxnSpLocks/>
          </p:cNvCxnSpPr>
          <p:nvPr/>
        </p:nvCxnSpPr>
        <p:spPr>
          <a:xfrm flipV="1">
            <a:off x="3502020" y="2116425"/>
            <a:ext cx="0" cy="2420615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2B01572-1266-D59F-4359-4C69D542CA2E}"/>
              </a:ext>
            </a:extLst>
          </p:cNvPr>
          <p:cNvCxnSpPr>
            <a:cxnSpLocks/>
          </p:cNvCxnSpPr>
          <p:nvPr/>
        </p:nvCxnSpPr>
        <p:spPr>
          <a:xfrm flipV="1">
            <a:off x="6981820" y="2597264"/>
            <a:ext cx="0" cy="1939776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5B2E291-7D9A-CE31-2491-5C80BE449E8D}"/>
              </a:ext>
            </a:extLst>
          </p:cNvPr>
          <p:cNvCxnSpPr>
            <a:cxnSpLocks/>
          </p:cNvCxnSpPr>
          <p:nvPr/>
        </p:nvCxnSpPr>
        <p:spPr>
          <a:xfrm flipV="1">
            <a:off x="10575920" y="2167012"/>
            <a:ext cx="0" cy="2370028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F4B9DED3-C844-CA85-ECB4-195850903855}"/>
              </a:ext>
            </a:extLst>
          </p:cNvPr>
          <p:cNvSpPr txBox="1"/>
          <p:nvPr/>
        </p:nvSpPr>
        <p:spPr>
          <a:xfrm>
            <a:off x="2172402" y="4205808"/>
            <a:ext cx="13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 27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22B3B9-C16E-1D35-EAC0-8E330F2E3E7B}"/>
              </a:ext>
            </a:extLst>
          </p:cNvPr>
          <p:cNvSpPr txBox="1"/>
          <p:nvPr/>
        </p:nvSpPr>
        <p:spPr>
          <a:xfrm>
            <a:off x="5717115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Eq:15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1EE2F95-57C8-611B-FF47-61702FCA8964}"/>
              </a:ext>
            </a:extLst>
          </p:cNvPr>
          <p:cNvSpPr txBox="1"/>
          <p:nvPr/>
        </p:nvSpPr>
        <p:spPr>
          <a:xfrm>
            <a:off x="9306021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Eq:12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603EB834-D242-EF0D-7145-1B0E775E0E12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3DF1899C-6A9F-836A-F20C-B37F39048B46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A8626B-B71F-B3DD-46F5-C8B44C3E406C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C54C32-CAF1-D767-0E4A-4E83216B30BF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371465-FF99-43D5-5E73-1063A22ADB67}"/>
              </a:ext>
            </a:extLst>
          </p:cNvPr>
          <p:cNvSpPr txBox="1"/>
          <p:nvPr/>
        </p:nvSpPr>
        <p:spPr>
          <a:xfrm>
            <a:off x="1177868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15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7ECFD0-6904-EB61-8663-C6A0972E4F80}"/>
              </a:ext>
            </a:extLst>
          </p:cNvPr>
          <p:cNvSpPr txBox="1"/>
          <p:nvPr/>
        </p:nvSpPr>
        <p:spPr>
          <a:xfrm>
            <a:off x="514060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27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AFF7B3-EF07-2C91-E1DD-3AF6D2A46570}"/>
              </a:ext>
            </a:extLst>
          </p:cNvPr>
          <p:cNvSpPr txBox="1"/>
          <p:nvPr/>
        </p:nvSpPr>
        <p:spPr>
          <a:xfrm>
            <a:off x="901176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16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2E8CD28-96C6-A325-A8E6-3F1407663518}"/>
              </a:ext>
            </a:extLst>
          </p:cNvPr>
          <p:cNvSpPr/>
          <p:nvPr/>
        </p:nvSpPr>
        <p:spPr>
          <a:xfrm>
            <a:off x="6838650" y="5304772"/>
            <a:ext cx="4954786" cy="116323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F3E7266F-9C89-A39B-104F-1763221E39E2}"/>
                  </a:ext>
                </a:extLst>
              </p:cNvPr>
              <p:cNvSpPr txBox="1"/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𝑒𝑥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𝑘𝑎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pt-BR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rgbClr val="2493F9"/>
                              </a:solidFill>
                              <a:latin typeface="Cambria Math" panose="02040503050406030204" pitchFamily="18" charset="0"/>
                            </a:rPr>
                            <m:t>𝑒𝑞</m:t>
                          </m:r>
                        </m:sub>
                      </m:sSub>
                      <m:r>
                        <a:rPr lang="en-US" sz="2000" b="0" i="1" smtClean="0">
                          <a:solidFill>
                            <a:srgbClr val="2493F9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NL" sz="2000" dirty="0">
                  <a:solidFill>
                    <a:srgbClr val="2493F9"/>
                  </a:solidFill>
                </a:endParaRP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F3E7266F-9C89-A39B-104F-1763221E39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701" y="5374326"/>
                <a:ext cx="2400797" cy="423770"/>
              </a:xfrm>
              <a:prstGeom prst="rect">
                <a:avLst/>
              </a:prstGeom>
              <a:blipFill>
                <a:blip r:embed="rId5"/>
                <a:stretch>
                  <a:fillRect b="-10145"/>
                </a:stretch>
              </a:blipFill>
            </p:spPr>
            <p:txBody>
              <a:bodyPr/>
              <a:lstStyle/>
              <a:p>
                <a:r>
                  <a:rPr lang="en-N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Box 30">
            <a:extLst>
              <a:ext uri="{FF2B5EF4-FFF2-40B4-BE49-F238E27FC236}">
                <a16:creationId xmlns:a16="http://schemas.microsoft.com/office/drawing/2014/main" id="{3128CB97-6180-C879-DCE4-80CBDA246C49}"/>
              </a:ext>
            </a:extLst>
          </p:cNvPr>
          <p:cNvSpPr txBox="1"/>
          <p:nvPr/>
        </p:nvSpPr>
        <p:spPr>
          <a:xfrm>
            <a:off x="6838650" y="5796278"/>
            <a:ext cx="507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Mass transfer coefficient (k) depends on diffusive and advective transport near the interface) 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52EC1E-D069-8AC4-14E3-455B1F6244FF}"/>
              </a:ext>
            </a:extLst>
          </p:cNvPr>
          <p:cNvSpPr txBox="1"/>
          <p:nvPr/>
        </p:nvSpPr>
        <p:spPr>
          <a:xfrm>
            <a:off x="6846281" y="5401545"/>
            <a:ext cx="1720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Exsolution rate:</a:t>
            </a:r>
            <a:endParaRPr lang="en-NL" dirty="0">
              <a:solidFill>
                <a:srgbClr val="2493F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1014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91BC0-36D3-7B6E-8405-F2B475AB2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CCC8CC-41FA-4D9B-5645-CB49B87BFD91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64358C-BD94-7E10-89B5-E90FF2C175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0914F0-66F4-8830-0E00-38B5B33AD97E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7ABB37-E9C9-45B3-3412-DEE4003A5C13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B58F61C-431D-1CFA-4C1E-CF8ACDAF2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6CCAA69-5E8B-A14B-D88F-96EE8FC143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8BE2D3F-6815-C030-30AF-E75479711133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B73C70-64B0-D5C5-CF66-816107658CAD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BBACC99-9B68-7CF8-EB46-0ED60E39081E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B9C1DC-C318-45C6-8239-8330C0A27B03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DEB0DD5-82FB-D648-9DB3-B3EDC22CD690}"/>
              </a:ext>
            </a:extLst>
          </p:cNvPr>
          <p:cNvCxnSpPr>
            <a:cxnSpLocks/>
          </p:cNvCxnSpPr>
          <p:nvPr/>
        </p:nvCxnSpPr>
        <p:spPr>
          <a:xfrm flipV="1">
            <a:off x="3502020" y="2116425"/>
            <a:ext cx="0" cy="2420615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05E9D8A-7E66-3E2E-2420-C79E1DBA1866}"/>
              </a:ext>
            </a:extLst>
          </p:cNvPr>
          <p:cNvCxnSpPr>
            <a:cxnSpLocks/>
          </p:cNvCxnSpPr>
          <p:nvPr/>
        </p:nvCxnSpPr>
        <p:spPr>
          <a:xfrm flipV="1">
            <a:off x="6981820" y="2597264"/>
            <a:ext cx="0" cy="1939776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0C5ABBB-06CB-D1BE-93CF-4AA923D6CCEF}"/>
              </a:ext>
            </a:extLst>
          </p:cNvPr>
          <p:cNvCxnSpPr>
            <a:cxnSpLocks/>
          </p:cNvCxnSpPr>
          <p:nvPr/>
        </p:nvCxnSpPr>
        <p:spPr>
          <a:xfrm flipV="1">
            <a:off x="10575920" y="2167012"/>
            <a:ext cx="0" cy="2370028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E98DE02F-9585-680A-57F7-59AA7B1185FB}"/>
              </a:ext>
            </a:extLst>
          </p:cNvPr>
          <p:cNvSpPr txBox="1"/>
          <p:nvPr/>
        </p:nvSpPr>
        <p:spPr>
          <a:xfrm>
            <a:off x="2172402" y="4205808"/>
            <a:ext cx="13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 27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448F13A-FD99-9CAC-AF85-38CAAF28BEAA}"/>
              </a:ext>
            </a:extLst>
          </p:cNvPr>
          <p:cNvSpPr txBox="1"/>
          <p:nvPr/>
        </p:nvSpPr>
        <p:spPr>
          <a:xfrm>
            <a:off x="5717115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Eq:15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DF5F2E9-C496-160C-2F6C-EC18CD203549}"/>
              </a:ext>
            </a:extLst>
          </p:cNvPr>
          <p:cNvSpPr txBox="1"/>
          <p:nvPr/>
        </p:nvSpPr>
        <p:spPr>
          <a:xfrm>
            <a:off x="9306021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Eq:12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F79DEC94-3E1E-DAAB-9E7E-333B266769D3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D2EB773F-5B99-5AAB-0AD1-28FB88D28D86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9CF62F-0F45-75F9-331C-E02E0A206F40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B16D75-A23F-79D6-D5FB-9236664C6E4F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007100-E81F-3D7E-5EB9-DD1519D407CE}"/>
              </a:ext>
            </a:extLst>
          </p:cNvPr>
          <p:cNvSpPr txBox="1"/>
          <p:nvPr/>
        </p:nvSpPr>
        <p:spPr>
          <a:xfrm>
            <a:off x="1177868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15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2EB12E-DE43-8817-9ED4-D330406117B4}"/>
              </a:ext>
            </a:extLst>
          </p:cNvPr>
          <p:cNvSpPr txBox="1"/>
          <p:nvPr/>
        </p:nvSpPr>
        <p:spPr>
          <a:xfrm>
            <a:off x="514060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27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EDE3A4-34EF-8620-0D28-4808F8729621}"/>
              </a:ext>
            </a:extLst>
          </p:cNvPr>
          <p:cNvSpPr txBox="1"/>
          <p:nvPr/>
        </p:nvSpPr>
        <p:spPr>
          <a:xfrm>
            <a:off x="901176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16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7799CB-37DD-6665-1294-B68C730C3445}"/>
              </a:ext>
            </a:extLst>
          </p:cNvPr>
          <p:cNvSpPr txBox="1"/>
          <p:nvPr/>
        </p:nvSpPr>
        <p:spPr>
          <a:xfrm>
            <a:off x="301704" y="5045695"/>
            <a:ext cx="11767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Observations: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Dissolution and exsolution processes lead to pressure and concentration gradients, resulting in faster equilibration of the system (this will likely enhance mixing). </a:t>
            </a:r>
          </a:p>
        </p:txBody>
      </p:sp>
    </p:spTree>
    <p:extLst>
      <p:ext uri="{BB962C8B-B14F-4D97-AF65-F5344CB8AC3E}">
        <p14:creationId xmlns:p14="http://schemas.microsoft.com/office/powerpoint/2010/main" val="9784808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45067-3353-EBF1-7A1C-29D6E956E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D88B1C-A82E-7EAE-DDBF-8CAF477BE355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64AF6CC-D046-737F-F218-98E2C16F29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2DAF0F-DF62-C338-460F-67B99539173F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E96205-121B-8EAC-999E-635883D86E0B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291217B-7A15-9B4A-DD1E-0840135704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50F8FF-9DC1-1BD6-AFE1-9B6BA53E2C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E1A2F9C-DA4D-78A8-8907-B80E3EF22C26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10930BA-8A26-1101-5398-D11669C83AAA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B90DD4-495A-7029-55A7-FFCCE0D48E82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36B648-7CFD-2D6F-0C70-8C2AF648C61D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C2CD36A-76F6-6C20-AB1E-2377A00377EA}"/>
              </a:ext>
            </a:extLst>
          </p:cNvPr>
          <p:cNvCxnSpPr>
            <a:cxnSpLocks/>
          </p:cNvCxnSpPr>
          <p:nvPr/>
        </p:nvCxnSpPr>
        <p:spPr>
          <a:xfrm flipV="1">
            <a:off x="3502020" y="2116425"/>
            <a:ext cx="0" cy="2420615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F72EADA-83C9-D096-5ADD-5D2FF7CA4451}"/>
              </a:ext>
            </a:extLst>
          </p:cNvPr>
          <p:cNvCxnSpPr>
            <a:cxnSpLocks/>
          </p:cNvCxnSpPr>
          <p:nvPr/>
        </p:nvCxnSpPr>
        <p:spPr>
          <a:xfrm flipV="1">
            <a:off x="6981820" y="2597264"/>
            <a:ext cx="0" cy="1939776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891F8BF-4570-B365-8E40-7BE7DAF2B001}"/>
              </a:ext>
            </a:extLst>
          </p:cNvPr>
          <p:cNvCxnSpPr>
            <a:cxnSpLocks/>
          </p:cNvCxnSpPr>
          <p:nvPr/>
        </p:nvCxnSpPr>
        <p:spPr>
          <a:xfrm flipV="1">
            <a:off x="10575920" y="2167012"/>
            <a:ext cx="0" cy="2370028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A8EEE132-8D5D-52A3-9F12-31C814E51834}"/>
              </a:ext>
            </a:extLst>
          </p:cNvPr>
          <p:cNvSpPr txBox="1"/>
          <p:nvPr/>
        </p:nvSpPr>
        <p:spPr>
          <a:xfrm>
            <a:off x="2172402" y="4205808"/>
            <a:ext cx="13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 27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F9EBADD-E438-1419-078B-763B9ECB0CE7}"/>
              </a:ext>
            </a:extLst>
          </p:cNvPr>
          <p:cNvSpPr txBox="1"/>
          <p:nvPr/>
        </p:nvSpPr>
        <p:spPr>
          <a:xfrm>
            <a:off x="5717115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Eq:15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9C1285-1B94-25C5-8E7E-A30683CC7012}"/>
              </a:ext>
            </a:extLst>
          </p:cNvPr>
          <p:cNvSpPr txBox="1"/>
          <p:nvPr/>
        </p:nvSpPr>
        <p:spPr>
          <a:xfrm>
            <a:off x="9306021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Eq:12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42A21E8D-5297-B4BA-67A2-B34AF7A7607F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D91C4301-7F07-447F-40AD-E1081CCA4EFC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8D0777-627D-258B-BB7D-438636823EF0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1EAAFA-C84D-C5CD-ADA7-8723B6D4600D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D4ACDD-D16E-565E-9E06-17114F6B45C5}"/>
              </a:ext>
            </a:extLst>
          </p:cNvPr>
          <p:cNvSpPr txBox="1"/>
          <p:nvPr/>
        </p:nvSpPr>
        <p:spPr>
          <a:xfrm>
            <a:off x="1177868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15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C4E9F3-93C6-C4D4-21D3-1F5CB5E9A9FD}"/>
              </a:ext>
            </a:extLst>
          </p:cNvPr>
          <p:cNvSpPr txBox="1"/>
          <p:nvPr/>
        </p:nvSpPr>
        <p:spPr>
          <a:xfrm>
            <a:off x="514060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27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73C13E-C331-E9A8-FA40-07EA48728504}"/>
              </a:ext>
            </a:extLst>
          </p:cNvPr>
          <p:cNvSpPr txBox="1"/>
          <p:nvPr/>
        </p:nvSpPr>
        <p:spPr>
          <a:xfrm>
            <a:off x="901176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16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2CFF276-EEB0-128B-F029-CAD943FD9A2D}"/>
              </a:ext>
            </a:extLst>
          </p:cNvPr>
          <p:cNvSpPr txBox="1"/>
          <p:nvPr/>
        </p:nvSpPr>
        <p:spPr>
          <a:xfrm>
            <a:off x="301704" y="5045695"/>
            <a:ext cx="117678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Observations: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Dissolution and exsolution processes lead to pressure and concentration gradients, resulting in faster equilibration of the system (this will likely enhance mixing).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Pressure measurements show large variations: Capillary redistribution leads to local pressure variation ~ 100mbar!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473962-31B9-08F7-7F6F-9720369CEA89}"/>
              </a:ext>
            </a:extLst>
          </p:cNvPr>
          <p:cNvSpPr/>
          <p:nvPr/>
        </p:nvSpPr>
        <p:spPr>
          <a:xfrm>
            <a:off x="1599158" y="1931758"/>
            <a:ext cx="493663" cy="1001941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C1C8DBB-9DE8-5F07-1294-D9E244E74259}"/>
              </a:ext>
            </a:extLst>
          </p:cNvPr>
          <p:cNvSpPr/>
          <p:nvPr/>
        </p:nvSpPr>
        <p:spPr>
          <a:xfrm>
            <a:off x="5974846" y="2617564"/>
            <a:ext cx="649235" cy="1588244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8E582E1-EB5D-44DF-CE53-7FD2C50C40A5}"/>
              </a:ext>
            </a:extLst>
          </p:cNvPr>
          <p:cNvSpPr/>
          <p:nvPr/>
        </p:nvSpPr>
        <p:spPr>
          <a:xfrm>
            <a:off x="9667574" y="2260600"/>
            <a:ext cx="360594" cy="931359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951881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9A203-5CFD-6D28-FA77-6F0F32416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37DAB9-092A-F8D9-8074-6C735241D3EB}"/>
              </a:ext>
            </a:extLst>
          </p:cNvPr>
          <p:cNvSpPr txBox="1"/>
          <p:nvPr/>
        </p:nvSpPr>
        <p:spPr>
          <a:xfrm>
            <a:off x="279083" y="191008"/>
            <a:ext cx="11066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Inlet and outlet pressure profile for the different systems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13CA6D6-34DA-7AC8-E6FA-0B4E36606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5" t="5154" r="26038"/>
          <a:stretch>
            <a:fillRect/>
          </a:stretch>
        </p:blipFill>
        <p:spPr>
          <a:xfrm>
            <a:off x="4233354" y="1453311"/>
            <a:ext cx="3705508" cy="35645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1B25571-6B0E-20B7-7A9A-32AC74383004}"/>
              </a:ext>
            </a:extLst>
          </p:cNvPr>
          <p:cNvSpPr txBox="1"/>
          <p:nvPr/>
        </p:nvSpPr>
        <p:spPr>
          <a:xfrm>
            <a:off x="999623" y="1104661"/>
            <a:ext cx="283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F258F3C-7B6A-4A3D-DB16-F2C7C1C77BA5}"/>
              </a:ext>
            </a:extLst>
          </p:cNvPr>
          <p:cNvSpPr txBox="1"/>
          <p:nvPr/>
        </p:nvSpPr>
        <p:spPr>
          <a:xfrm>
            <a:off x="5146308" y="1104661"/>
            <a:ext cx="241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H</a:t>
            </a:r>
            <a:r>
              <a:rPr lang="en-US" baseline="-25000" dirty="0"/>
              <a:t>2 </a:t>
            </a:r>
            <a:r>
              <a:rPr lang="en-US" dirty="0"/>
              <a:t>reservoir</a:t>
            </a:r>
            <a:endParaRPr lang="en-DE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5B534BE-CB12-069B-88FC-603EF92039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0" t="5154" r="25095"/>
          <a:stretch>
            <a:fillRect/>
          </a:stretch>
        </p:blipFill>
        <p:spPr>
          <a:xfrm>
            <a:off x="8153986" y="1453311"/>
            <a:ext cx="3777333" cy="356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F3E2C29-AF28-ACF8-2D76-6CBE8909C1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3" t="5502" r="25095"/>
          <a:stretch>
            <a:fillRect/>
          </a:stretch>
        </p:blipFill>
        <p:spPr>
          <a:xfrm>
            <a:off x="224763" y="1454280"/>
            <a:ext cx="3793467" cy="3563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64940A9-E8CC-8499-B246-915145BB4DE5}"/>
              </a:ext>
            </a:extLst>
          </p:cNvPr>
          <p:cNvSpPr/>
          <p:nvPr/>
        </p:nvSpPr>
        <p:spPr>
          <a:xfrm>
            <a:off x="896165" y="1523595"/>
            <a:ext cx="3024955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AAB6507-ED62-0A16-1399-1B4FF0B22499}"/>
              </a:ext>
            </a:extLst>
          </p:cNvPr>
          <p:cNvSpPr/>
          <p:nvPr/>
        </p:nvSpPr>
        <p:spPr>
          <a:xfrm>
            <a:off x="4892514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E0ADA7-7F1A-9C94-982A-32E11148AA37}"/>
              </a:ext>
            </a:extLst>
          </p:cNvPr>
          <p:cNvSpPr/>
          <p:nvPr/>
        </p:nvSpPr>
        <p:spPr>
          <a:xfrm>
            <a:off x="8820743" y="1523595"/>
            <a:ext cx="3019883" cy="3013445"/>
          </a:xfrm>
          <a:prstGeom prst="rect">
            <a:avLst/>
          </a:prstGeom>
          <a:solidFill>
            <a:schemeClr val="accent1">
              <a:alpha val="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B26E434-8BEA-063D-63E2-21D81DA283D4}"/>
              </a:ext>
            </a:extLst>
          </p:cNvPr>
          <p:cNvSpPr txBox="1"/>
          <p:nvPr/>
        </p:nvSpPr>
        <p:spPr>
          <a:xfrm>
            <a:off x="8948265" y="1104661"/>
            <a:ext cx="267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</a:t>
            </a:r>
            <a:r>
              <a:rPr lang="en-US" baseline="-25000" dirty="0"/>
              <a:t>2</a:t>
            </a:r>
            <a:r>
              <a:rPr lang="en-US" dirty="0"/>
              <a:t>/water – CO</a:t>
            </a:r>
            <a:r>
              <a:rPr lang="en-US" baseline="-25000" dirty="0"/>
              <a:t>2</a:t>
            </a:r>
            <a:r>
              <a:rPr lang="en-US" dirty="0"/>
              <a:t> reservoir</a:t>
            </a:r>
            <a:endParaRPr lang="en-DE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EA6B0F6-DB88-ADBA-6EF0-42806ED289C3}"/>
              </a:ext>
            </a:extLst>
          </p:cNvPr>
          <p:cNvCxnSpPr>
            <a:cxnSpLocks/>
          </p:cNvCxnSpPr>
          <p:nvPr/>
        </p:nvCxnSpPr>
        <p:spPr>
          <a:xfrm flipV="1">
            <a:off x="3502020" y="2116425"/>
            <a:ext cx="0" cy="2420615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6B7B6C6-1493-B899-EA19-7A15072077C9}"/>
              </a:ext>
            </a:extLst>
          </p:cNvPr>
          <p:cNvCxnSpPr>
            <a:cxnSpLocks/>
          </p:cNvCxnSpPr>
          <p:nvPr/>
        </p:nvCxnSpPr>
        <p:spPr>
          <a:xfrm flipV="1">
            <a:off x="6981820" y="2597264"/>
            <a:ext cx="0" cy="1939776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9435F94-5469-D8E4-9F79-A526A7E60407}"/>
              </a:ext>
            </a:extLst>
          </p:cNvPr>
          <p:cNvCxnSpPr>
            <a:cxnSpLocks/>
          </p:cNvCxnSpPr>
          <p:nvPr/>
        </p:nvCxnSpPr>
        <p:spPr>
          <a:xfrm flipV="1">
            <a:off x="10575920" y="2167012"/>
            <a:ext cx="0" cy="2370028"/>
          </a:xfrm>
          <a:prstGeom prst="line">
            <a:avLst/>
          </a:prstGeom>
          <a:ln>
            <a:solidFill>
              <a:srgbClr val="2493F9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3FD5121A-788B-DE62-FA32-A1E9F779B19D}"/>
              </a:ext>
            </a:extLst>
          </p:cNvPr>
          <p:cNvSpPr txBox="1"/>
          <p:nvPr/>
        </p:nvSpPr>
        <p:spPr>
          <a:xfrm>
            <a:off x="2172402" y="4205808"/>
            <a:ext cx="13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 27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E880036-DF4E-2C7A-1E7E-440E2E7D7A30}"/>
              </a:ext>
            </a:extLst>
          </p:cNvPr>
          <p:cNvSpPr txBox="1"/>
          <p:nvPr/>
        </p:nvSpPr>
        <p:spPr>
          <a:xfrm>
            <a:off x="5717115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Eq:15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01C52CF-2DC8-7B0E-D22A-3326B295C5A9}"/>
              </a:ext>
            </a:extLst>
          </p:cNvPr>
          <p:cNvSpPr txBox="1"/>
          <p:nvPr/>
        </p:nvSpPr>
        <p:spPr>
          <a:xfrm>
            <a:off x="9306021" y="4205808"/>
            <a:ext cx="1305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Eq:12 days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88221E1-2577-8416-3A18-B2D42FDA8D75}"/>
              </a:ext>
            </a:extLst>
          </p:cNvPr>
          <p:cNvSpPr/>
          <p:nvPr/>
        </p:nvSpPr>
        <p:spPr>
          <a:xfrm rot="16200000">
            <a:off x="5017588" y="3358441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360D1BF-8A38-F870-4DE1-00855A7A9D63}"/>
              </a:ext>
            </a:extLst>
          </p:cNvPr>
          <p:cNvSpPr/>
          <p:nvPr/>
        </p:nvSpPr>
        <p:spPr>
          <a:xfrm rot="10800000">
            <a:off x="8992839" y="3900552"/>
            <a:ext cx="304800" cy="165100"/>
          </a:xfrm>
          <a:prstGeom prst="rightArrow">
            <a:avLst/>
          </a:prstGeom>
          <a:solidFill>
            <a:srgbClr val="2493F9"/>
          </a:solidFill>
          <a:ln>
            <a:solidFill>
              <a:srgbClr val="249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A81735-AA3D-00B6-71F8-C72A9F1672FB}"/>
              </a:ext>
            </a:extLst>
          </p:cNvPr>
          <p:cNvSpPr txBox="1"/>
          <p:nvPr/>
        </p:nvSpPr>
        <p:spPr>
          <a:xfrm>
            <a:off x="9259539" y="3785736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B71E03-C7CA-28BF-17F0-06F13D179A04}"/>
              </a:ext>
            </a:extLst>
          </p:cNvPr>
          <p:cNvSpPr txBox="1"/>
          <p:nvPr/>
        </p:nvSpPr>
        <p:spPr>
          <a:xfrm>
            <a:off x="4866049" y="3577302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Dissolution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3FCA72-887D-B938-6FE1-521FD29D551F}"/>
              </a:ext>
            </a:extLst>
          </p:cNvPr>
          <p:cNvSpPr txBox="1"/>
          <p:nvPr/>
        </p:nvSpPr>
        <p:spPr>
          <a:xfrm>
            <a:off x="1177868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15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2A0582-21C6-CFE7-8163-CF835CF03F52}"/>
              </a:ext>
            </a:extLst>
          </p:cNvPr>
          <p:cNvSpPr txBox="1"/>
          <p:nvPr/>
        </p:nvSpPr>
        <p:spPr>
          <a:xfrm>
            <a:off x="514060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27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2B6122-93B1-D319-17B9-6A8A7886DAF9}"/>
              </a:ext>
            </a:extLst>
          </p:cNvPr>
          <p:cNvSpPr txBox="1"/>
          <p:nvPr/>
        </p:nvSpPr>
        <p:spPr>
          <a:xfrm>
            <a:off x="9011765" y="783831"/>
            <a:ext cx="2431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493F9"/>
                </a:solidFill>
              </a:rPr>
              <a:t>Gas invasion: 16 hours</a:t>
            </a:r>
            <a:endParaRPr lang="en-NL" dirty="0">
              <a:solidFill>
                <a:srgbClr val="2493F9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A4EDD91-0635-1779-8E1E-AA65EAEC1533}"/>
              </a:ext>
            </a:extLst>
          </p:cNvPr>
          <p:cNvSpPr txBox="1"/>
          <p:nvPr/>
        </p:nvSpPr>
        <p:spPr>
          <a:xfrm>
            <a:off x="301704" y="5045695"/>
            <a:ext cx="117678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Observations: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Dissolution and exsolution processes lead to pressure and concentration gradients, resulting in faster equilibration of the system (this will likely enhance mixing).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Pressure measurements show large variations: Capillary redistribution leads to local pressure variation ~ 100mbar!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At the end of experiment, pressure is close to atmospheric in all systems. This is expected for CO</a:t>
            </a:r>
            <a:r>
              <a:rPr lang="en-US" baseline="-25000" dirty="0"/>
              <a:t>2</a:t>
            </a:r>
            <a:r>
              <a:rPr lang="en-US" dirty="0"/>
              <a:t> but not for H</a:t>
            </a:r>
            <a:r>
              <a:rPr lang="en-US" baseline="-25000" dirty="0"/>
              <a:t>2</a:t>
            </a:r>
            <a:r>
              <a:rPr lang="en-US" dirty="0"/>
              <a:t>.     </a:t>
            </a:r>
            <a:r>
              <a:rPr lang="en-US" b="1" dirty="0">
                <a:solidFill>
                  <a:srgbClr val="2493F9"/>
                </a:solidFill>
              </a:rPr>
              <a:t>Is there leakage?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42A2613-BEB7-19F4-FC06-9061582561EC}"/>
              </a:ext>
            </a:extLst>
          </p:cNvPr>
          <p:cNvSpPr/>
          <p:nvPr/>
        </p:nvSpPr>
        <p:spPr>
          <a:xfrm>
            <a:off x="3380977" y="2037981"/>
            <a:ext cx="493663" cy="369332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7DB011C-6153-9B0E-32E3-6D996F4FF999}"/>
              </a:ext>
            </a:extLst>
          </p:cNvPr>
          <p:cNvSpPr/>
          <p:nvPr/>
        </p:nvSpPr>
        <p:spPr>
          <a:xfrm>
            <a:off x="7411064" y="2037981"/>
            <a:ext cx="493663" cy="369332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621F029-C9B8-0209-9962-196C007B925A}"/>
              </a:ext>
            </a:extLst>
          </p:cNvPr>
          <p:cNvSpPr/>
          <p:nvPr/>
        </p:nvSpPr>
        <p:spPr>
          <a:xfrm>
            <a:off x="11145478" y="2116425"/>
            <a:ext cx="493663" cy="369332"/>
          </a:xfrm>
          <a:prstGeom prst="rect">
            <a:avLst/>
          </a:prstGeom>
          <a:solidFill>
            <a:schemeClr val="accent6">
              <a:alpha val="21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0157659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80F2A-1501-6FE3-284C-C637C59FD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F9CA975-91F2-A670-DE47-5D4057C036DD}"/>
              </a:ext>
            </a:extLst>
          </p:cNvPr>
          <p:cNvSpPr/>
          <p:nvPr/>
        </p:nvSpPr>
        <p:spPr>
          <a:xfrm>
            <a:off x="6165787" y="932131"/>
            <a:ext cx="5728240" cy="4516168"/>
          </a:xfrm>
          <a:prstGeom prst="roundRect">
            <a:avLst>
              <a:gd name="adj" fmla="val 2278"/>
            </a:avLst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defTabSz="548640">
              <a:defRPr/>
            </a:pPr>
            <a:endParaRPr lang="en-GB" sz="1440" kern="0" spc="-1" dirty="0">
              <a:solidFill>
                <a:srgbClr val="323232"/>
              </a:solidFill>
              <a:latin typeface="Arial" panose="020B0604020202020204"/>
            </a:endParaRP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B334B3D-B131-78D9-54C7-888E5FFA792D}"/>
              </a:ext>
            </a:extLst>
          </p:cNvPr>
          <p:cNvGrpSpPr/>
          <p:nvPr/>
        </p:nvGrpSpPr>
        <p:grpSpPr>
          <a:xfrm rot="16200000">
            <a:off x="6896138" y="863634"/>
            <a:ext cx="4330703" cy="4838627"/>
            <a:chOff x="1178787" y="3630371"/>
            <a:chExt cx="2882690" cy="287980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D124583-AE16-0239-D009-7360D1AA06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0634"/>
            <a:stretch>
              <a:fillRect/>
            </a:stretch>
          </p:blipFill>
          <p:spPr>
            <a:xfrm>
              <a:off x="1178787" y="3630371"/>
              <a:ext cx="2882690" cy="2879806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378CF11-9F0D-9855-C5B0-6D54B2E691E7}"/>
                </a:ext>
              </a:extLst>
            </p:cNvPr>
            <p:cNvSpPr/>
            <p:nvPr/>
          </p:nvSpPr>
          <p:spPr>
            <a:xfrm>
              <a:off x="2255112" y="4757383"/>
              <a:ext cx="508000" cy="736600"/>
            </a:xfrm>
            <a:prstGeom prst="rect">
              <a:avLst/>
            </a:prstGeom>
            <a:solidFill>
              <a:srgbClr val="FF0000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C3169AC3-C0A3-36DA-A17E-2BA9B323D6DA}"/>
              </a:ext>
            </a:extLst>
          </p:cNvPr>
          <p:cNvSpPr txBox="1"/>
          <p:nvPr/>
        </p:nvSpPr>
        <p:spPr>
          <a:xfrm>
            <a:off x="6153087" y="985819"/>
            <a:ext cx="6115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/>
              <a:t>A </a:t>
            </a:r>
            <a:r>
              <a:rPr lang="de-DE" b="1" dirty="0" err="1"/>
              <a:t>new</a:t>
            </a:r>
            <a:r>
              <a:rPr lang="de-DE" b="1" dirty="0"/>
              <a:t> HPHT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is</a:t>
            </a:r>
            <a:r>
              <a:rPr lang="de-DE" b="1" dirty="0"/>
              <a:t> </a:t>
            </a:r>
            <a:r>
              <a:rPr lang="de-DE" b="1" dirty="0" err="1"/>
              <a:t>being</a:t>
            </a:r>
            <a:r>
              <a:rPr lang="de-DE" b="1" dirty="0"/>
              <a:t> </a:t>
            </a:r>
            <a:r>
              <a:rPr lang="de-DE" b="1" dirty="0" err="1"/>
              <a:t>constructed</a:t>
            </a:r>
            <a:r>
              <a:rPr lang="de-DE" b="1" dirty="0"/>
              <a:t> </a:t>
            </a:r>
            <a:r>
              <a:rPr lang="de-DE" b="1" dirty="0" err="1"/>
              <a:t>for</a:t>
            </a:r>
            <a:r>
              <a:rPr lang="de-DE" b="1" dirty="0"/>
              <a:t> </a:t>
            </a:r>
            <a:r>
              <a:rPr lang="de-DE" b="1" dirty="0" err="1"/>
              <a:t>microfluidics</a:t>
            </a:r>
            <a:r>
              <a:rPr lang="de-DE" b="1" dirty="0"/>
              <a:t>  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77E7C-5660-64E0-20F6-FFA4F1E809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10389886" y="2771488"/>
            <a:ext cx="1145644" cy="1545072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4687F73-D38F-3835-7212-CB6051BF179C}"/>
              </a:ext>
            </a:extLst>
          </p:cNvPr>
          <p:cNvSpPr txBox="1"/>
          <p:nvPr/>
        </p:nvSpPr>
        <p:spPr>
          <a:xfrm>
            <a:off x="10505779" y="301643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Micronit</a:t>
            </a:r>
            <a:endParaRPr lang="en-NL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0761C7-96AB-0E96-AF6F-0340394F8E07}"/>
              </a:ext>
            </a:extLst>
          </p:cNvPr>
          <p:cNvSpPr txBox="1"/>
          <p:nvPr/>
        </p:nvSpPr>
        <p:spPr>
          <a:xfrm>
            <a:off x="10418493" y="3658597"/>
            <a:ext cx="12512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chipholder</a:t>
            </a:r>
            <a:endParaRPr lang="en-NL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482648-A474-2F51-13CA-DF8A1AE2FF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83" y="944649"/>
            <a:ext cx="5523559" cy="36420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B7EF8A3-775F-1F9C-E668-423E4DD7DDFB}"/>
              </a:ext>
            </a:extLst>
          </p:cNvPr>
          <p:cNvSpPr/>
          <p:nvPr/>
        </p:nvSpPr>
        <p:spPr>
          <a:xfrm>
            <a:off x="3550805" y="2950349"/>
            <a:ext cx="1153886" cy="1484262"/>
          </a:xfrm>
          <a:prstGeom prst="rect">
            <a:avLst/>
          </a:prstGeom>
          <a:solidFill>
            <a:srgbClr val="92D050">
              <a:alpha val="50000"/>
            </a:srgbClr>
          </a:solidFill>
          <a:ln w="41275">
            <a:solidFill>
              <a:srgbClr val="92D050"/>
            </a:solidFill>
            <a:prstDash val="solid"/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9E3D2AEA-01F0-190F-1B6A-5FCE7E69D5BB}"/>
              </a:ext>
            </a:extLst>
          </p:cNvPr>
          <p:cNvSpPr/>
          <p:nvPr/>
        </p:nvSpPr>
        <p:spPr>
          <a:xfrm flipH="1">
            <a:off x="5097102" y="2951825"/>
            <a:ext cx="1545072" cy="696108"/>
          </a:xfrm>
          <a:prstGeom prst="rightArrow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A3290A-F121-959D-85D5-43FB1FD45822}"/>
              </a:ext>
            </a:extLst>
          </p:cNvPr>
          <p:cNvSpPr txBox="1"/>
          <p:nvPr/>
        </p:nvSpPr>
        <p:spPr>
          <a:xfrm>
            <a:off x="101282" y="117531"/>
            <a:ext cx="123828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Future plan: Pressure and temperature-controlled microfluidic setup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3FF9810-5B8B-5344-DB9B-2A95E42270CE}"/>
              </a:ext>
            </a:extLst>
          </p:cNvPr>
          <p:cNvCxnSpPr>
            <a:cxnSpLocks/>
          </p:cNvCxnSpPr>
          <p:nvPr/>
        </p:nvCxnSpPr>
        <p:spPr>
          <a:xfrm>
            <a:off x="9348108" y="3820803"/>
            <a:ext cx="911602" cy="247579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70F75E-A659-83D8-CE6A-5DC344EAD34C}"/>
              </a:ext>
            </a:extLst>
          </p:cNvPr>
          <p:cNvCxnSpPr>
            <a:cxnSpLocks/>
          </p:cNvCxnSpPr>
          <p:nvPr/>
        </p:nvCxnSpPr>
        <p:spPr>
          <a:xfrm>
            <a:off x="9370574" y="3069408"/>
            <a:ext cx="889136" cy="289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2" name="TextBox 5">
            <a:extLst>
              <a:ext uri="{FF2B5EF4-FFF2-40B4-BE49-F238E27FC236}">
                <a16:creationId xmlns:a16="http://schemas.microsoft.com/office/drawing/2014/main" id="{A3476C36-C1E5-99A0-850C-B3F275FAC15A}"/>
              </a:ext>
            </a:extLst>
          </p:cNvPr>
          <p:cNvSpPr txBox="1"/>
          <p:nvPr/>
        </p:nvSpPr>
        <p:spPr>
          <a:xfrm>
            <a:off x="200517" y="4586746"/>
            <a:ext cx="57763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N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Integrated system for multi-technique contact angle measurements under pressure and temperature control.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F. Tapias, N. K.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Karadimitriou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H. Steeb, and M. Boon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. IEEE Open J.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Instrum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. Meas.,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2026 (under review)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1B0AAC9-1F3A-A6A0-9515-3BE1429001CC}"/>
              </a:ext>
            </a:extLst>
          </p:cNvPr>
          <p:cNvSpPr txBox="1"/>
          <p:nvPr/>
        </p:nvSpPr>
        <p:spPr>
          <a:xfrm>
            <a:off x="279083" y="5655109"/>
            <a:ext cx="7188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Experiments will be repeated in a new high-pressure setup.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Pressurized silicone oil around the </a:t>
            </a:r>
            <a:r>
              <a:rPr lang="en-US" dirty="0" err="1"/>
              <a:t>chipholder</a:t>
            </a:r>
            <a:r>
              <a:rPr lang="en-US" dirty="0"/>
              <a:t> will minimize leakage.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Any leakage that occurs will be directly visible.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D41C37D-8F38-8797-FEA7-E8E3C78732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2902" y="982593"/>
            <a:ext cx="1257714" cy="1221521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67F2CBDE-C63E-C7BC-9AC9-4C04B5BFBAA1}"/>
              </a:ext>
            </a:extLst>
          </p:cNvPr>
          <p:cNvSpPr txBox="1"/>
          <p:nvPr/>
        </p:nvSpPr>
        <p:spPr>
          <a:xfrm>
            <a:off x="2876976" y="982593"/>
            <a:ext cx="16359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MS06- 672. Fabian Tapias (Tuesday)</a:t>
            </a:r>
            <a:endParaRPr lang="en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5388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CD98398-3771-7253-3E2F-31790C2CF2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30" y="1312340"/>
            <a:ext cx="7049470" cy="40397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A39DB7-D5C0-2A10-E31A-2C83E2F6FA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745" y="1485248"/>
            <a:ext cx="812070" cy="108276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B83725A-594E-293B-4E34-2F8C3A762988}"/>
              </a:ext>
            </a:extLst>
          </p:cNvPr>
          <p:cNvSpPr txBox="1"/>
          <p:nvPr/>
        </p:nvSpPr>
        <p:spPr>
          <a:xfrm>
            <a:off x="367330" y="410521"/>
            <a:ext cx="5728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Thank you! </a:t>
            </a:r>
            <a:endParaRPr lang="en-NL" sz="3600" b="1" dirty="0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A99769E-7A59-4713-871C-04145A537A48}"/>
              </a:ext>
            </a:extLst>
          </p:cNvPr>
          <p:cNvSpPr txBox="1"/>
          <p:nvPr/>
        </p:nvSpPr>
        <p:spPr>
          <a:xfrm>
            <a:off x="7683501" y="1193187"/>
            <a:ext cx="42545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MS06 672. (Tuesday) Fabian Tapias:</a:t>
            </a:r>
          </a:p>
          <a:p>
            <a:r>
              <a:rPr lang="en-US" sz="1600" dirty="0"/>
              <a:t>Understanding the apparent wettability of bubbles and droplets: A multimethod study.</a:t>
            </a:r>
          </a:p>
          <a:p>
            <a:endParaRPr lang="en-US" sz="1600" dirty="0"/>
          </a:p>
          <a:p>
            <a:r>
              <a:rPr lang="en-US" sz="1600" dirty="0"/>
              <a:t>MS06 85. (Wednesday) Nitu </a:t>
            </a:r>
            <a:r>
              <a:rPr lang="en-US" sz="1600" dirty="0" err="1"/>
              <a:t>Lakhmara</a:t>
            </a:r>
            <a:r>
              <a:rPr lang="en-US" sz="1600" dirty="0"/>
              <a:t>:</a:t>
            </a:r>
          </a:p>
          <a:p>
            <a:r>
              <a:rPr lang="en-US" sz="1600" dirty="0"/>
              <a:t>Gravity-induced shape effects in diffusion-limited evaporation of sessile droplets on inclined surfaces.</a:t>
            </a:r>
          </a:p>
          <a:p>
            <a:endParaRPr lang="en-US" sz="1600" dirty="0"/>
          </a:p>
          <a:p>
            <a:r>
              <a:rPr lang="en-US" sz="1600" dirty="0"/>
              <a:t>MS01 990. (Thursday) Muhammet Cimen:</a:t>
            </a:r>
          </a:p>
          <a:p>
            <a:r>
              <a:rPr lang="en-US" sz="1600" dirty="0"/>
              <a:t>The influence of temperature on N2, H2, and syngas wettability at 5 bar.</a:t>
            </a:r>
          </a:p>
          <a:p>
            <a:endParaRPr lang="en-US" sz="1600" dirty="0"/>
          </a:p>
          <a:p>
            <a:r>
              <a:rPr lang="en-US" sz="1600" dirty="0"/>
              <a:t>MS01 143. (Friday) Amir Reza Zargar:</a:t>
            </a:r>
          </a:p>
          <a:p>
            <a:r>
              <a:rPr lang="en-US" sz="1600" dirty="0"/>
              <a:t>Pore-scale dynamics of exsolution-driven multiphase flow during gas storage in heterogeneous porous media.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98E7F1-1690-B9D5-B858-28007153A3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609" y="6222413"/>
            <a:ext cx="1367835" cy="4501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E71D778-0E9D-73EE-3F4F-6C425CA167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3373" y="6222414"/>
            <a:ext cx="1151227" cy="45013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FE269C2-31EF-0E8A-4896-1961448F6E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699" y="6222413"/>
            <a:ext cx="1766681" cy="45013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B46F53D-C304-0ED1-923D-D8F5E91731F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1111" b="35111"/>
          <a:stretch/>
        </p:blipFill>
        <p:spPr>
          <a:xfrm>
            <a:off x="3741029" y="6196426"/>
            <a:ext cx="1403690" cy="4589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8944740-7395-0AB2-EFDB-816EB245A8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716" y="6222412"/>
            <a:ext cx="990477" cy="53299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09BA6B3-9070-5941-2B6A-E48841526D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238" y="6222413"/>
            <a:ext cx="810748" cy="53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684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43B0A-097D-1BA3-EDBC-180824404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6E6E7B2-45D9-D44A-AB78-14394AD7CA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30" y="1312340"/>
            <a:ext cx="7049470" cy="40397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F094F9-5F9F-238D-E028-6AF88B92E0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745" y="1485248"/>
            <a:ext cx="812070" cy="108276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0587E90-E4AB-36A3-E019-1B371BCA61A2}"/>
              </a:ext>
            </a:extLst>
          </p:cNvPr>
          <p:cNvSpPr txBox="1"/>
          <p:nvPr/>
        </p:nvSpPr>
        <p:spPr>
          <a:xfrm>
            <a:off x="367330" y="410521"/>
            <a:ext cx="5728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Thank you! </a:t>
            </a:r>
            <a:endParaRPr lang="en-NL" sz="3600" b="1" dirty="0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E3F4886-832B-845A-6508-EAF0CFC9C295}"/>
              </a:ext>
            </a:extLst>
          </p:cNvPr>
          <p:cNvSpPr txBox="1"/>
          <p:nvPr/>
        </p:nvSpPr>
        <p:spPr>
          <a:xfrm>
            <a:off x="7683501" y="1193187"/>
            <a:ext cx="42545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MS06 672. (Tuesday) Fabian Tapias:</a:t>
            </a:r>
          </a:p>
          <a:p>
            <a:r>
              <a:rPr lang="en-US" sz="1600" dirty="0"/>
              <a:t>Understanding the apparent wettability of bubbles and droplets: A multimethod study.</a:t>
            </a:r>
          </a:p>
          <a:p>
            <a:endParaRPr lang="en-US" sz="1600" dirty="0"/>
          </a:p>
          <a:p>
            <a:r>
              <a:rPr lang="en-US" sz="1600" dirty="0"/>
              <a:t>MS06 85. (Wednesday) Nitu </a:t>
            </a:r>
            <a:r>
              <a:rPr lang="en-US" sz="1600" dirty="0" err="1"/>
              <a:t>Lakhmara</a:t>
            </a:r>
            <a:r>
              <a:rPr lang="en-US" sz="1600" dirty="0"/>
              <a:t>:</a:t>
            </a:r>
          </a:p>
          <a:p>
            <a:r>
              <a:rPr lang="en-US" sz="1600" dirty="0"/>
              <a:t>Gravity-induced shape effects in diffusion-limited evaporation of sessile droplets on inclined surfaces.</a:t>
            </a:r>
          </a:p>
          <a:p>
            <a:endParaRPr lang="en-US" sz="1600" dirty="0"/>
          </a:p>
          <a:p>
            <a:r>
              <a:rPr lang="en-US" sz="1600" dirty="0"/>
              <a:t>MS01 990. (Thursday) Muhammet Cimen:</a:t>
            </a:r>
          </a:p>
          <a:p>
            <a:r>
              <a:rPr lang="en-US" sz="1600" dirty="0"/>
              <a:t>The influence of temperature on N2, H2, and syngas wettability at 5 bar.</a:t>
            </a:r>
          </a:p>
          <a:p>
            <a:endParaRPr lang="en-US" sz="1600" dirty="0"/>
          </a:p>
          <a:p>
            <a:r>
              <a:rPr lang="en-US" sz="1600" dirty="0">
                <a:solidFill>
                  <a:srgbClr val="2493F9"/>
                </a:solidFill>
              </a:rPr>
              <a:t>MS01 143. (Friday) Amir Reza Zargar:</a:t>
            </a:r>
          </a:p>
          <a:p>
            <a:r>
              <a:rPr lang="en-US" sz="1600" dirty="0">
                <a:solidFill>
                  <a:srgbClr val="2493F9"/>
                </a:solidFill>
              </a:rPr>
              <a:t>Pore-scale dynamics of exsolution-driven multiphase flow during gas storage in heterogeneous porous media</a:t>
            </a:r>
            <a:r>
              <a:rPr lang="en-US" sz="1600" dirty="0"/>
              <a:t>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E1ABF1E-0218-F5F3-66FD-7D69016F11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609" y="6222413"/>
            <a:ext cx="1367835" cy="4501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6B2673-5577-C1BD-95C9-19CF32EC61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3373" y="6222414"/>
            <a:ext cx="1151227" cy="45013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E3AC93B-5D67-4591-7D10-2A46A181D1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699" y="6222413"/>
            <a:ext cx="1766681" cy="45013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DEF9348-CCB5-985C-2684-AF968AAADF4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1111" b="35111"/>
          <a:stretch/>
        </p:blipFill>
        <p:spPr>
          <a:xfrm>
            <a:off x="3741029" y="6196426"/>
            <a:ext cx="1403690" cy="4589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8BEAF3-650D-6A3B-E231-13D1DB48D4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716" y="6222412"/>
            <a:ext cx="990477" cy="5329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877CEA-FEA5-DF6E-E1DF-F77552CEEBE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238" y="6222413"/>
            <a:ext cx="810748" cy="53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3906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790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FD27C-B00E-F670-2022-C0CA0CD04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718C164-C80D-7111-71B7-26EFDC351746}"/>
              </a:ext>
            </a:extLst>
          </p:cNvPr>
          <p:cNvSpPr txBox="1"/>
          <p:nvPr/>
        </p:nvSpPr>
        <p:spPr>
          <a:xfrm>
            <a:off x="279083" y="191008"/>
            <a:ext cx="11856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Experimental procedure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07F535-17B4-7D36-FCC6-5D638B0D994D}"/>
              </a:ext>
            </a:extLst>
          </p:cNvPr>
          <p:cNvSpPr txBox="1"/>
          <p:nvPr/>
        </p:nvSpPr>
        <p:spPr>
          <a:xfrm>
            <a:off x="518338" y="1271983"/>
            <a:ext cx="91205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Pre-equilibrated CO</a:t>
            </a:r>
            <a:r>
              <a:rPr lang="en-US" baseline="-25000" dirty="0"/>
              <a:t>2</a:t>
            </a:r>
            <a:r>
              <a:rPr lang="en-US" dirty="0"/>
              <a:t>/water at atmospheric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 indicator Bromothymol Blue is added to visualize concentration of dissolved CO</a:t>
            </a:r>
            <a:r>
              <a:rPr lang="en-US" baseline="-25000" dirty="0"/>
              <a:t>2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Experimental steps: </a:t>
            </a:r>
          </a:p>
          <a:p>
            <a:r>
              <a:rPr lang="en-US" dirty="0"/>
              <a:t>	1. Drainage by retracting from the outlet for 30 PV</a:t>
            </a:r>
          </a:p>
          <a:p>
            <a:pPr lvl="1"/>
            <a:r>
              <a:rPr lang="en-US" dirty="0"/>
              <a:t>	2. Imbibition by retracting from the outlet for 30 PV</a:t>
            </a:r>
          </a:p>
          <a:p>
            <a:pPr lvl="1"/>
            <a:r>
              <a:rPr lang="en-US" dirty="0"/>
              <a:t>	3. Storage of about 20 days for Mildly heterogeneous and 30 days for Strongly     heterogeneous system.</a:t>
            </a:r>
            <a:endParaRPr lang="en-NL" dirty="0"/>
          </a:p>
        </p:txBody>
      </p:sp>
      <p:pic>
        <p:nvPicPr>
          <p:cNvPr id="19" name="Picture 18" descr="A diagram of a device&#10;&#10;AI-generated content may be incorrect.">
            <a:extLst>
              <a:ext uri="{FF2B5EF4-FFF2-40B4-BE49-F238E27FC236}">
                <a16:creationId xmlns:a16="http://schemas.microsoft.com/office/drawing/2014/main" id="{A708EC72-0FD0-01D2-4050-B84DA76E14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97"/>
          <a:stretch>
            <a:fillRect/>
          </a:stretch>
        </p:blipFill>
        <p:spPr>
          <a:xfrm>
            <a:off x="1031200" y="4709160"/>
            <a:ext cx="8246507" cy="198565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03322A2-2B46-352B-DBA6-30AE2B6CC37A}"/>
              </a:ext>
            </a:extLst>
          </p:cNvPr>
          <p:cNvSpPr/>
          <p:nvPr/>
        </p:nvSpPr>
        <p:spPr>
          <a:xfrm>
            <a:off x="2165985" y="5059678"/>
            <a:ext cx="5227320" cy="1569344"/>
          </a:xfrm>
          <a:prstGeom prst="rect">
            <a:avLst/>
          </a:prstGeom>
          <a:noFill/>
          <a:ln w="38100">
            <a:solidFill>
              <a:srgbClr val="E33D3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0005BE-2B08-D5E1-8968-728AA5667D42}"/>
              </a:ext>
            </a:extLst>
          </p:cNvPr>
          <p:cNvSpPr txBox="1"/>
          <p:nvPr/>
        </p:nvSpPr>
        <p:spPr>
          <a:xfrm>
            <a:off x="2165985" y="5059678"/>
            <a:ext cx="341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E33D3D"/>
                </a:solidFill>
              </a:rPr>
              <a:t>System A – Mildly heterogeneous</a:t>
            </a:r>
            <a:endParaRPr lang="en-NL" dirty="0">
              <a:solidFill>
                <a:srgbClr val="E33D3D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C9296E9-4068-B625-2E24-A93173E8A8A4}"/>
              </a:ext>
            </a:extLst>
          </p:cNvPr>
          <p:cNvSpPr/>
          <p:nvPr/>
        </p:nvSpPr>
        <p:spPr>
          <a:xfrm>
            <a:off x="2120265" y="4389121"/>
            <a:ext cx="7360920" cy="2285622"/>
          </a:xfrm>
          <a:prstGeom prst="rect">
            <a:avLst/>
          </a:prstGeom>
          <a:noFill/>
          <a:ln w="38100">
            <a:solidFill>
              <a:srgbClr val="00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E0410E4-2EFB-6EEC-9008-B000457462F7}"/>
              </a:ext>
            </a:extLst>
          </p:cNvPr>
          <p:cNvSpPr txBox="1"/>
          <p:nvPr/>
        </p:nvSpPr>
        <p:spPr>
          <a:xfrm>
            <a:off x="2120265" y="4389120"/>
            <a:ext cx="3637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3399"/>
                </a:solidFill>
              </a:rPr>
              <a:t>System B – Strongly heterogeneous</a:t>
            </a:r>
            <a:endParaRPr lang="en-NL" dirty="0">
              <a:solidFill>
                <a:srgbClr val="003399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0CF23D-0D37-3289-78A6-B63A40FC8047}"/>
              </a:ext>
            </a:extLst>
          </p:cNvPr>
          <p:cNvSpPr txBox="1"/>
          <p:nvPr/>
        </p:nvSpPr>
        <p:spPr>
          <a:xfrm>
            <a:off x="9610308" y="5429010"/>
            <a:ext cx="25816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Mimicking connection to a highly saturated </a:t>
            </a:r>
          </a:p>
          <a:p>
            <a:r>
              <a:rPr lang="en-US" dirty="0"/>
              <a:t>coarse rock or fracture!</a:t>
            </a:r>
          </a:p>
        </p:txBody>
      </p:sp>
      <p:sp>
        <p:nvSpPr>
          <p:cNvPr id="25" name="Arrow: Left 24">
            <a:extLst>
              <a:ext uri="{FF2B5EF4-FFF2-40B4-BE49-F238E27FC236}">
                <a16:creationId xmlns:a16="http://schemas.microsoft.com/office/drawing/2014/main" id="{99A48E3D-9848-0F9D-D0A5-B8375279D6D8}"/>
              </a:ext>
            </a:extLst>
          </p:cNvPr>
          <p:cNvSpPr/>
          <p:nvPr/>
        </p:nvSpPr>
        <p:spPr>
          <a:xfrm>
            <a:off x="9128760" y="5723500"/>
            <a:ext cx="510123" cy="2201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319307-1396-E83D-979C-DB29FD2AA791}"/>
              </a:ext>
            </a:extLst>
          </p:cNvPr>
          <p:cNvSpPr txBox="1"/>
          <p:nvPr/>
        </p:nvSpPr>
        <p:spPr>
          <a:xfrm>
            <a:off x="9490074" y="995431"/>
            <a:ext cx="2422843" cy="923330"/>
          </a:xfrm>
          <a:prstGeom prst="rect">
            <a:avLst/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T=20°C</a:t>
            </a:r>
          </a:p>
          <a:p>
            <a:r>
              <a:rPr lang="en-US" dirty="0">
                <a:solidFill>
                  <a:schemeClr val="bg1"/>
                </a:solidFill>
              </a:rPr>
              <a:t>P=below atmospheric </a:t>
            </a:r>
          </a:p>
          <a:p>
            <a:r>
              <a:rPr lang="en-US" dirty="0">
                <a:solidFill>
                  <a:schemeClr val="bg1"/>
                </a:solidFill>
                <a:sym typeface="Wingdings" panose="05000000000000000000" pitchFamily="2" charset="2"/>
              </a:rPr>
              <a:t>       supersaturation!</a:t>
            </a:r>
            <a:endParaRPr lang="en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9084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57DC4E-1E74-3463-90DC-993D604B3862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Image post-processing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6CC890-AA05-C9AC-A5F5-91E2404F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3"/>
          <a:stretch>
            <a:fillRect/>
          </a:stretch>
        </p:blipFill>
        <p:spPr>
          <a:xfrm>
            <a:off x="1015253" y="924771"/>
            <a:ext cx="9740091" cy="55534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D7E0CF-F315-92B2-4AF5-7CE52FAACEC4}"/>
              </a:ext>
            </a:extLst>
          </p:cNvPr>
          <p:cNvSpPr txBox="1"/>
          <p:nvPr/>
        </p:nvSpPr>
        <p:spPr>
          <a:xfrm>
            <a:off x="6276704" y="1221377"/>
            <a:ext cx="4180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Calibration curves were constructed for each pixel based on the background scans taken at different pH levels. 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24863718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880BA-8DF5-755F-9336-25935EE8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9B91AF-B5BE-D702-D937-32979C77D85B}"/>
              </a:ext>
            </a:extLst>
          </p:cNvPr>
          <p:cNvSpPr txBox="1"/>
          <p:nvPr/>
        </p:nvSpPr>
        <p:spPr>
          <a:xfrm>
            <a:off x="139541" y="149932"/>
            <a:ext cx="119129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Image post-processing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1509E7-100F-A7AE-E58E-D60F9F623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6" t="1365" b="-1"/>
          <a:stretch>
            <a:fillRect/>
          </a:stretch>
        </p:blipFill>
        <p:spPr>
          <a:xfrm>
            <a:off x="1456508" y="672354"/>
            <a:ext cx="9298835" cy="58065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0C47BA-179B-2B90-1B3B-9DB5F3B48D72}"/>
              </a:ext>
            </a:extLst>
          </p:cNvPr>
          <p:cNvSpPr txBox="1"/>
          <p:nvPr/>
        </p:nvSpPr>
        <p:spPr>
          <a:xfrm rot="16200000">
            <a:off x="-1461695" y="3158439"/>
            <a:ext cx="5467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Concentration of dissolved CO</a:t>
            </a:r>
            <a:r>
              <a:rPr lang="en-US" baseline="-25000" dirty="0"/>
              <a:t>2</a:t>
            </a:r>
            <a:r>
              <a:rPr lang="en-US" dirty="0"/>
              <a:t> in the solution (mol/l)</a:t>
            </a: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18287047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3155</Words>
  <Application>Microsoft Office PowerPoint</Application>
  <PresentationFormat>Widescreen</PresentationFormat>
  <Paragraphs>507</Paragraphs>
  <Slides>51</Slides>
  <Notes>27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Aptos</vt:lpstr>
      <vt:lpstr>Aptos Display</vt:lpstr>
      <vt:lpstr>Arial</vt:lpstr>
      <vt:lpstr>Cambria Math</vt:lpstr>
      <vt:lpstr>ElsevierSans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Maartje Boon</dc:creator>
  <cp:lastModifiedBy>Maartje Boon</cp:lastModifiedBy>
  <cp:revision>6</cp:revision>
  <dcterms:created xsi:type="dcterms:W3CDTF">2026-05-08T09:06:14Z</dcterms:created>
  <dcterms:modified xsi:type="dcterms:W3CDTF">2026-05-20T15:42:22Z</dcterms:modified>
</cp:coreProperties>
</file>