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22" r:id="rId1"/>
  </p:sldMasterIdLst>
  <p:notesMasterIdLst>
    <p:notesMasterId r:id="rId11"/>
  </p:notesMasterIdLst>
  <p:sldIdLst>
    <p:sldId id="801" r:id="rId2"/>
    <p:sldId id="790" r:id="rId3"/>
    <p:sldId id="813" r:id="rId4"/>
    <p:sldId id="815" r:id="rId5"/>
    <p:sldId id="820" r:id="rId6"/>
    <p:sldId id="821" r:id="rId7"/>
    <p:sldId id="817" r:id="rId8"/>
    <p:sldId id="818" r:id="rId9"/>
    <p:sldId id="82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AA3B65-F941-48E9-B3AF-739787BCA18D}">
          <p14:sldIdLst>
            <p14:sldId id="801"/>
            <p14:sldId id="790"/>
            <p14:sldId id="813"/>
            <p14:sldId id="815"/>
            <p14:sldId id="820"/>
            <p14:sldId id="821"/>
            <p14:sldId id="817"/>
            <p14:sldId id="818"/>
            <p14:sldId id="82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49DC37-F8F0-7BCB-91AA-D0134BC567F3}" name="Omar Farag Rashed" initials="OFR" userId="Omar Farag Rashed" providerId="None"/>
  <p188:author id="{E148303A-8E21-79E5-7A31-402F49F9C97D}" name="Arwa Rashed" initials="AR" userId="1577a5baeeca2bbb" providerId="Windows Live"/>
  <p188:author id="{6E166187-62B8-5842-BE6B-2DF8E51ED453}" name="Arwa Rashed" initials="AR" userId="1a8911a2c54ded5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rwa Rashed" initials="AR" lastIdx="4" clrIdx="0">
    <p:extLst>
      <p:ext uri="{19B8F6BF-5375-455C-9EA6-DF929625EA0E}">
        <p15:presenceInfo xmlns:p15="http://schemas.microsoft.com/office/powerpoint/2012/main" userId="1577a5baeeca2b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50075"/>
    <a:srgbClr val="008000"/>
    <a:srgbClr val="0000FF"/>
    <a:srgbClr val="5B9BD5"/>
    <a:srgbClr val="4A218B"/>
    <a:srgbClr val="CC0099"/>
    <a:srgbClr val="F0F0F0"/>
    <a:srgbClr val="CC00CC"/>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4" autoAdjust="0"/>
    <p:restoredTop sz="70149" autoAdjust="0"/>
  </p:normalViewPr>
  <p:slideViewPr>
    <p:cSldViewPr snapToGrid="0">
      <p:cViewPr varScale="1">
        <p:scale>
          <a:sx n="52" d="100"/>
          <a:sy n="52" d="100"/>
        </p:scale>
        <p:origin x="1690" y="53"/>
      </p:cViewPr>
      <p:guideLst>
        <p:guide orient="horz" pos="2160"/>
        <p:guide pos="3840"/>
      </p:guideLst>
    </p:cSldViewPr>
  </p:slideViewPr>
  <p:notesTextViewPr>
    <p:cViewPr>
      <p:scale>
        <a:sx n="1" d="1"/>
        <a:sy n="1" d="1"/>
      </p:scale>
      <p:origin x="0" y="0"/>
    </p:cViewPr>
  </p:notesTextViewPr>
  <p:notesViewPr>
    <p:cSldViewPr snapToGrid="0">
      <p:cViewPr varScale="1">
        <p:scale>
          <a:sx n="58" d="100"/>
          <a:sy n="58" d="100"/>
        </p:scale>
        <p:origin x="3240"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19AC5-F7D1-4D59-A643-F7F6112B217E}" type="datetimeFigureOut">
              <a:rPr lang="en-GB" smtClean="0"/>
              <a:t>21/05/2026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B0F5C-87A0-44AB-A756-5A52E64314C6}" type="slidenum">
              <a:rPr lang="en-GB" smtClean="0"/>
              <a:t>‹#›</a:t>
            </a:fld>
            <a:endParaRPr lang="en-GB"/>
          </a:p>
        </p:txBody>
      </p:sp>
    </p:spTree>
    <p:extLst>
      <p:ext uri="{BB962C8B-B14F-4D97-AF65-F5344CB8AC3E}">
        <p14:creationId xmlns:p14="http://schemas.microsoft.com/office/powerpoint/2010/main" val="3562327321"/>
      </p:ext>
    </p:extLst>
  </p:cSld>
  <p:clrMap bg1="lt1" tx1="dk1" bg2="lt2" tx2="dk2" accent1="accent1" accent2="accent2" accent3="accent3" accent4="accent4" accent5="accent5" accent6="accent6" hlink="hlink" folHlink="folHlink"/>
  <p:notesStyle>
    <a:lvl1pPr marL="0" algn="l" defTabSz="696701" rtl="0" eaLnBrk="1" latinLnBrk="0" hangingPunct="1">
      <a:defRPr sz="914" kern="1200">
        <a:solidFill>
          <a:schemeClr val="tx1"/>
        </a:solidFill>
        <a:latin typeface="+mn-lt"/>
        <a:ea typeface="+mn-ea"/>
        <a:cs typeface="+mn-cs"/>
      </a:defRPr>
    </a:lvl1pPr>
    <a:lvl2pPr marL="348350" algn="l" defTabSz="696701" rtl="0" eaLnBrk="1" latinLnBrk="0" hangingPunct="1">
      <a:defRPr sz="914" kern="1200">
        <a:solidFill>
          <a:schemeClr val="tx1"/>
        </a:solidFill>
        <a:latin typeface="+mn-lt"/>
        <a:ea typeface="+mn-ea"/>
        <a:cs typeface="+mn-cs"/>
      </a:defRPr>
    </a:lvl2pPr>
    <a:lvl3pPr marL="696701" algn="l" defTabSz="696701" rtl="0" eaLnBrk="1" latinLnBrk="0" hangingPunct="1">
      <a:defRPr sz="914" kern="1200">
        <a:solidFill>
          <a:schemeClr val="tx1"/>
        </a:solidFill>
        <a:latin typeface="+mn-lt"/>
        <a:ea typeface="+mn-ea"/>
        <a:cs typeface="+mn-cs"/>
      </a:defRPr>
    </a:lvl3pPr>
    <a:lvl4pPr marL="1045051" algn="l" defTabSz="696701" rtl="0" eaLnBrk="1" latinLnBrk="0" hangingPunct="1">
      <a:defRPr sz="914" kern="1200">
        <a:solidFill>
          <a:schemeClr val="tx1"/>
        </a:solidFill>
        <a:latin typeface="+mn-lt"/>
        <a:ea typeface="+mn-ea"/>
        <a:cs typeface="+mn-cs"/>
      </a:defRPr>
    </a:lvl4pPr>
    <a:lvl5pPr marL="1393402" algn="l" defTabSz="696701" rtl="0" eaLnBrk="1" latinLnBrk="0" hangingPunct="1">
      <a:defRPr sz="914" kern="1200">
        <a:solidFill>
          <a:schemeClr val="tx1"/>
        </a:solidFill>
        <a:latin typeface="+mn-lt"/>
        <a:ea typeface="+mn-ea"/>
        <a:cs typeface="+mn-cs"/>
      </a:defRPr>
    </a:lvl5pPr>
    <a:lvl6pPr marL="1741751" algn="l" defTabSz="696701" rtl="0" eaLnBrk="1" latinLnBrk="0" hangingPunct="1">
      <a:defRPr sz="914" kern="1200">
        <a:solidFill>
          <a:schemeClr val="tx1"/>
        </a:solidFill>
        <a:latin typeface="+mn-lt"/>
        <a:ea typeface="+mn-ea"/>
        <a:cs typeface="+mn-cs"/>
      </a:defRPr>
    </a:lvl6pPr>
    <a:lvl7pPr marL="2090101" algn="l" defTabSz="696701" rtl="0" eaLnBrk="1" latinLnBrk="0" hangingPunct="1">
      <a:defRPr sz="914" kern="1200">
        <a:solidFill>
          <a:schemeClr val="tx1"/>
        </a:solidFill>
        <a:latin typeface="+mn-lt"/>
        <a:ea typeface="+mn-ea"/>
        <a:cs typeface="+mn-cs"/>
      </a:defRPr>
    </a:lvl7pPr>
    <a:lvl8pPr marL="2438453" algn="l" defTabSz="696701" rtl="0" eaLnBrk="1" latinLnBrk="0" hangingPunct="1">
      <a:defRPr sz="914" kern="1200">
        <a:solidFill>
          <a:schemeClr val="tx1"/>
        </a:solidFill>
        <a:latin typeface="+mn-lt"/>
        <a:ea typeface="+mn-ea"/>
        <a:cs typeface="+mn-cs"/>
      </a:defRPr>
    </a:lvl8pPr>
    <a:lvl9pPr marL="2786802" algn="l" defTabSz="696701" rtl="0" eaLnBrk="1" latinLnBrk="0" hangingPunct="1">
      <a:defRPr sz="9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5273A-2BED-21DF-C117-E493E933D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93DB2-2DE4-35A1-FF7A-C56C8B7DCAC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12A1B11-A30C-4464-EAD6-EDF7A5F589FE}"/>
              </a:ext>
            </a:extLst>
          </p:cNvPr>
          <p:cNvSpPr>
            <a:spLocks noGrp="1"/>
          </p:cNvSpPr>
          <p:nvPr>
            <p:ph type="body" idx="1"/>
          </p:nvPr>
        </p:nvSpPr>
        <p:spPr/>
        <p:txBody>
          <a:bodyPr/>
          <a:lstStyle/>
          <a:p>
            <a:r>
              <a:rPr lang="en-GB" dirty="0"/>
              <a:t>Today I’ll present our work on applying luminescence thermometry for dynamic imaging of temperature distribution in porous media.</a:t>
            </a:r>
            <a:br>
              <a:rPr lang="en-GB" dirty="0"/>
            </a:br>
            <a:endParaRPr lang="en-GB" dirty="0"/>
          </a:p>
          <a:p>
            <a:r>
              <a:rPr lang="en-GB" dirty="0"/>
              <a:t>This work focuses on resolving how heat is transported at the pore scale under flowing conditions.</a:t>
            </a:r>
          </a:p>
        </p:txBody>
      </p:sp>
      <p:sp>
        <p:nvSpPr>
          <p:cNvPr id="4" name="Slide Number Placeholder 3">
            <a:extLst>
              <a:ext uri="{FF2B5EF4-FFF2-40B4-BE49-F238E27FC236}">
                <a16:creationId xmlns:a16="http://schemas.microsoft.com/office/drawing/2014/main" id="{3DC6D29D-DD36-4BC3-063F-08F546B4BA38}"/>
              </a:ext>
            </a:extLst>
          </p:cNvPr>
          <p:cNvSpPr>
            <a:spLocks noGrp="1"/>
          </p:cNvSpPr>
          <p:nvPr>
            <p:ph type="sldNum" sz="quarter" idx="5"/>
          </p:nvPr>
        </p:nvSpPr>
        <p:spPr/>
        <p:txBody>
          <a:bodyPr/>
          <a:lstStyle/>
          <a:p>
            <a:fld id="{E30B0F5C-87A0-44AB-A756-5A52E64314C6}" type="slidenum">
              <a:rPr lang="en-GB" smtClean="0"/>
              <a:t>1</a:t>
            </a:fld>
            <a:endParaRPr lang="en-GB"/>
          </a:p>
        </p:txBody>
      </p:sp>
    </p:spTree>
    <p:extLst>
      <p:ext uri="{BB962C8B-B14F-4D97-AF65-F5344CB8AC3E}">
        <p14:creationId xmlns:p14="http://schemas.microsoft.com/office/powerpoint/2010/main" val="114205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EFC61-BA26-05C0-08EC-58DD68055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65D9D-698F-E07B-B332-5F7A18C3DDD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4C51C7F-5948-F14C-3843-E1850DB19BD6}"/>
              </a:ext>
            </a:extLst>
          </p:cNvPr>
          <p:cNvSpPr>
            <a:spLocks noGrp="1"/>
          </p:cNvSpPr>
          <p:nvPr>
            <p:ph type="body" idx="1"/>
          </p:nvPr>
        </p:nvSpPr>
        <p:spPr/>
        <p:txBody>
          <a:bodyPr/>
          <a:lstStyle/>
          <a:p>
            <a:r>
              <a:rPr lang="en-GB" dirty="0"/>
              <a:t>This work is motivated by the importance of understanding heat transport in the subsurface.</a:t>
            </a:r>
          </a:p>
          <a:p>
            <a:r>
              <a:rPr lang="en-GB" dirty="0"/>
              <a:t>Heat transport plays a major role in geothermal systems, groundwater–surface water interactions, subsurface energy storage, and also biogeochemical activity.</a:t>
            </a:r>
          </a:p>
          <a:p>
            <a:r>
              <a:rPr lang="en-GB" dirty="0"/>
              <a:t>However, the subsurface is inherently heterogeneous, and this heterogeneity strongly influences how heat propagates through porous media.</a:t>
            </a:r>
            <a:br>
              <a:rPr lang="en-GB" dirty="0"/>
            </a:br>
            <a:br>
              <a:rPr lang="en-GB" dirty="0"/>
            </a:br>
            <a:r>
              <a:rPr lang="en-GB" dirty="0"/>
              <a:t>It can generate preferential flow pathways, uneven temperature distributions, localized thermal anomalies, and regions with limited thermal mixing.</a:t>
            </a:r>
            <a:br>
              <a:rPr lang="en-GB" dirty="0"/>
            </a:br>
            <a:br>
              <a:rPr lang="en-GB" dirty="0"/>
            </a:br>
            <a:r>
              <a:rPr lang="en-GB" dirty="0"/>
              <a:t>“Experimentally, studying these processes remains challenging.</a:t>
            </a:r>
          </a:p>
          <a:p>
            <a:r>
              <a:rPr lang="en-GB" dirty="0"/>
              <a:t>Thermocouples provide high temporal resolution, but they are invasive and only provide point measurements without spatial information.</a:t>
            </a:r>
          </a:p>
          <a:p>
            <a:r>
              <a:rPr lang="en-GB" dirty="0"/>
              <a:t>Infrared thermography is non-invasive, but water strongly absorbs infrared radiation, which limits its use in saturated porous systems.”</a:t>
            </a:r>
          </a:p>
          <a:p>
            <a:br>
              <a:rPr lang="en-GB" dirty="0"/>
            </a:br>
            <a:r>
              <a:rPr lang="en-GB" dirty="0"/>
              <a:t>here we explore luminescence thermometry as an alternative approach.</a:t>
            </a:r>
          </a:p>
          <a:p>
            <a:r>
              <a:rPr lang="en-GB" dirty="0"/>
              <a:t>This technique is already used in fields such as aerodynamics and microfluidics, but to our knowledge has not yet been applied to porous media heat transport.”</a:t>
            </a:r>
          </a:p>
          <a:p>
            <a:r>
              <a:rPr lang="en-GB" dirty="0"/>
              <a:t>“And importantly, it allows non-invasive measurements with both high spatial and temporal resolution.</a:t>
            </a:r>
          </a:p>
          <a:p>
            <a:endParaRPr lang="en-GB" dirty="0"/>
          </a:p>
        </p:txBody>
      </p:sp>
      <p:sp>
        <p:nvSpPr>
          <p:cNvPr id="4" name="Slide Number Placeholder 3">
            <a:extLst>
              <a:ext uri="{FF2B5EF4-FFF2-40B4-BE49-F238E27FC236}">
                <a16:creationId xmlns:a16="http://schemas.microsoft.com/office/drawing/2014/main" id="{64B2EAD9-A8D5-DC18-FAD0-7C2C06B79236}"/>
              </a:ext>
            </a:extLst>
          </p:cNvPr>
          <p:cNvSpPr>
            <a:spLocks noGrp="1"/>
          </p:cNvSpPr>
          <p:nvPr>
            <p:ph type="sldNum" sz="quarter" idx="5"/>
          </p:nvPr>
        </p:nvSpPr>
        <p:spPr/>
        <p:txBody>
          <a:bodyPr/>
          <a:lstStyle/>
          <a:p>
            <a:fld id="{E30B0F5C-87A0-44AB-A756-5A52E64314C6}" type="slidenum">
              <a:rPr lang="en-GB" smtClean="0"/>
              <a:t>2</a:t>
            </a:fld>
            <a:endParaRPr lang="en-GB"/>
          </a:p>
        </p:txBody>
      </p:sp>
    </p:spTree>
    <p:extLst>
      <p:ext uri="{BB962C8B-B14F-4D97-AF65-F5344CB8AC3E}">
        <p14:creationId xmlns:p14="http://schemas.microsoft.com/office/powerpoint/2010/main" val="271749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983FB-1A6A-F484-9BE4-B451726EE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E4474-D83A-0669-D03D-375D38AB58B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A3FE70E-F58E-5FC5-D76C-A48217956309}"/>
              </a:ext>
            </a:extLst>
          </p:cNvPr>
          <p:cNvSpPr>
            <a:spLocks noGrp="1"/>
          </p:cNvSpPr>
          <p:nvPr>
            <p:ph type="body" idx="1"/>
          </p:nvPr>
        </p:nvSpPr>
        <p:spPr/>
        <p:txBody>
          <a:bodyPr/>
          <a:lstStyle/>
          <a:p>
            <a:r>
              <a:rPr lang="en-GB" dirty="0"/>
              <a:t>When excited by a pulsed LED, they emit luminescence whose intensity decays over time.”</a:t>
            </a:r>
          </a:p>
          <a:p>
            <a:br>
              <a:rPr lang="en-GB" dirty="0"/>
            </a:br>
            <a:r>
              <a:rPr lang="en-GB" dirty="0"/>
              <a:t>This decay follows approximately a mono-exponential </a:t>
            </a:r>
            <a:r>
              <a:rPr lang="en-GB" dirty="0" err="1"/>
              <a:t>behavior</a:t>
            </a:r>
            <a:r>
              <a:rPr lang="en-GB" dirty="0"/>
              <a:t>, characterized by the luminescence lifetime tau.</a:t>
            </a:r>
          </a:p>
          <a:p>
            <a:r>
              <a:rPr lang="en-GB" dirty="0"/>
              <a:t>The key point is that this lifetime decreases systematically with increasing temperature.</a:t>
            </a:r>
          </a:p>
          <a:p>
            <a:r>
              <a:rPr lang="en-GB" dirty="0"/>
              <a:t>…by recording the emission decay using a high-speed camera and fitting the decay at each pixel, we can reconstruct a two-dimensional temperature field.</a:t>
            </a:r>
          </a:p>
          <a:p>
            <a:br>
              <a:rPr lang="en-GB" dirty="0"/>
            </a:br>
            <a:r>
              <a:rPr lang="en-GB" dirty="0"/>
              <a:t>The experimental setup:</a:t>
            </a:r>
          </a:p>
          <a:p>
            <a:r>
              <a:rPr lang="en-GB" dirty="0"/>
              <a:t>A blue LED provides excitation, while a Phantom high-speed camera records the emission.</a:t>
            </a:r>
          </a:p>
          <a:p>
            <a:r>
              <a:rPr lang="en-GB" dirty="0"/>
              <a:t>The acquisition and LED excitation are synchronized using a signal generator.</a:t>
            </a:r>
          </a:p>
          <a:p>
            <a:r>
              <a:rPr lang="en-GB" dirty="0"/>
              <a:t>The flow cell contains a synthetic porous medium connected to two syringes:</a:t>
            </a:r>
            <a:br>
              <a:rPr lang="en-GB" dirty="0"/>
            </a:br>
            <a:r>
              <a:rPr lang="en-GB" dirty="0"/>
              <a:t>one at room temperature and one heated using a heating jacket.</a:t>
            </a:r>
          </a:p>
          <a:p>
            <a:r>
              <a:rPr lang="en-GB" dirty="0"/>
              <a:t>And temperature evolution is then monitored dynamically during injection.</a:t>
            </a:r>
            <a:br>
              <a:rPr lang="en-GB" dirty="0"/>
            </a:br>
            <a:br>
              <a:rPr lang="en-GB" dirty="0"/>
            </a:br>
            <a:r>
              <a:rPr lang="en-GB" dirty="0"/>
              <a:t>..Before applying the method in flow experiments, we first calibrated the temperature response.</a:t>
            </a:r>
          </a:p>
        </p:txBody>
      </p:sp>
      <p:sp>
        <p:nvSpPr>
          <p:cNvPr id="4" name="Slide Number Placeholder 3">
            <a:extLst>
              <a:ext uri="{FF2B5EF4-FFF2-40B4-BE49-F238E27FC236}">
                <a16:creationId xmlns:a16="http://schemas.microsoft.com/office/drawing/2014/main" id="{B62EF00D-77DA-9394-F785-AEBDE67F2B61}"/>
              </a:ext>
            </a:extLst>
          </p:cNvPr>
          <p:cNvSpPr>
            <a:spLocks noGrp="1"/>
          </p:cNvSpPr>
          <p:nvPr>
            <p:ph type="sldNum" sz="quarter" idx="5"/>
          </p:nvPr>
        </p:nvSpPr>
        <p:spPr/>
        <p:txBody>
          <a:bodyPr/>
          <a:lstStyle/>
          <a:p>
            <a:fld id="{E30B0F5C-87A0-44AB-A756-5A52E64314C6}" type="slidenum">
              <a:rPr lang="en-GB" smtClean="0"/>
              <a:t>3</a:t>
            </a:fld>
            <a:endParaRPr lang="en-GB"/>
          </a:p>
        </p:txBody>
      </p:sp>
    </p:spTree>
    <p:extLst>
      <p:ext uri="{BB962C8B-B14F-4D97-AF65-F5344CB8AC3E}">
        <p14:creationId xmlns:p14="http://schemas.microsoft.com/office/powerpoint/2010/main" val="2771164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E7770-67F2-BF78-DA38-4AB4825E3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F8210-F13A-7ACC-519C-CE603D96E08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87DCBA0-1144-8C5E-E5E2-BD4114C6595D}"/>
              </a:ext>
            </a:extLst>
          </p:cNvPr>
          <p:cNvSpPr>
            <a:spLocks noGrp="1"/>
          </p:cNvSpPr>
          <p:nvPr>
            <p:ph type="body" idx="1"/>
          </p:nvPr>
        </p:nvSpPr>
        <p:spPr/>
        <p:txBody>
          <a:bodyPr/>
          <a:lstStyle/>
          <a:p>
            <a:r>
              <a:rPr lang="en-GB" dirty="0"/>
              <a:t>For calibration, the nanoparticle suspension was placed in a jacketed beaker connected to a thermostatic bath.</a:t>
            </a:r>
          </a:p>
          <a:p>
            <a:r>
              <a:rPr lang="en-GB" dirty="0"/>
              <a:t>A thermocouple was used as the reference temperature measurement while the lifetime was extracted at each temperature step.</a:t>
            </a:r>
          </a:p>
          <a:p>
            <a:r>
              <a:rPr lang="en-GB" dirty="0"/>
              <a:t>The investigated range was between approximately 18 and 45 degrees Celsius.</a:t>
            </a:r>
          </a:p>
          <a:p>
            <a:r>
              <a:rPr lang="en-GB" dirty="0"/>
              <a:t>As expected, the lifetime decreases smoothly with increasing temperature.</a:t>
            </a:r>
          </a:p>
          <a:p>
            <a:r>
              <a:rPr lang="en-GB" dirty="0"/>
              <a:t>The calibration showed a relative sensitivity of approximately 2 percent per Kelvin, which is relatively good for optical thermometry measurements in this temperature range.</a:t>
            </a:r>
          </a:p>
          <a:p>
            <a:br>
              <a:rPr lang="en-GB" dirty="0"/>
            </a:br>
            <a:r>
              <a:rPr lang="en-GB" dirty="0"/>
              <a:t>…Using this calibration, we then performed a proof-of-concept hot-water injection experiment.</a:t>
            </a:r>
          </a:p>
          <a:p>
            <a:endParaRPr lang="en-GB" dirty="0"/>
          </a:p>
        </p:txBody>
      </p:sp>
      <p:sp>
        <p:nvSpPr>
          <p:cNvPr id="4" name="Slide Number Placeholder 3">
            <a:extLst>
              <a:ext uri="{FF2B5EF4-FFF2-40B4-BE49-F238E27FC236}">
                <a16:creationId xmlns:a16="http://schemas.microsoft.com/office/drawing/2014/main" id="{C9D3FC88-D5FE-7D6E-053C-E4F21B7CFA5F}"/>
              </a:ext>
            </a:extLst>
          </p:cNvPr>
          <p:cNvSpPr>
            <a:spLocks noGrp="1"/>
          </p:cNvSpPr>
          <p:nvPr>
            <p:ph type="sldNum" sz="quarter" idx="5"/>
          </p:nvPr>
        </p:nvSpPr>
        <p:spPr/>
        <p:txBody>
          <a:bodyPr/>
          <a:lstStyle/>
          <a:p>
            <a:fld id="{E30B0F5C-87A0-44AB-A756-5A52E64314C6}" type="slidenum">
              <a:rPr lang="en-GB" smtClean="0"/>
              <a:t>4</a:t>
            </a:fld>
            <a:endParaRPr lang="en-GB"/>
          </a:p>
        </p:txBody>
      </p:sp>
    </p:spTree>
    <p:extLst>
      <p:ext uri="{BB962C8B-B14F-4D97-AF65-F5344CB8AC3E}">
        <p14:creationId xmlns:p14="http://schemas.microsoft.com/office/powerpoint/2010/main" val="23669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69E31-34A3-3D09-E71B-4459463D2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3A6FA-C2D8-53C4-8502-E87FC57D95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D8860D4-CCCF-6DDD-C205-C00A48D4E38A}"/>
              </a:ext>
            </a:extLst>
          </p:cNvPr>
          <p:cNvSpPr>
            <a:spLocks noGrp="1"/>
          </p:cNvSpPr>
          <p:nvPr>
            <p:ph type="body" idx="1"/>
          </p:nvPr>
        </p:nvSpPr>
        <p:spPr/>
        <p:txBody>
          <a:bodyPr/>
          <a:lstStyle/>
          <a:p>
            <a:r>
              <a:rPr lang="en-GB" dirty="0"/>
              <a:t>The experimental flow cell used in this study:</a:t>
            </a:r>
          </a:p>
          <a:p>
            <a:r>
              <a:rPr lang="en-GB" dirty="0"/>
              <a:t>The field of view contains a thermocouple junction positioned near the inlet region for independent validation measurements.</a:t>
            </a:r>
          </a:p>
          <a:p>
            <a:r>
              <a:rPr lang="en-GB" dirty="0"/>
              <a:t>The porous structure was fabricated from a thermally conductive silicone with a conductivity of approximately 2.7 watts per meter Kelvin, within the range reported for geological materials.”</a:t>
            </a:r>
          </a:p>
          <a:p>
            <a:r>
              <a:rPr lang="en-GB" dirty="0"/>
              <a:t>The medium has a porosity of 0.36, with heterogeneous grain diameters ranging between 6 and 8.5 </a:t>
            </a:r>
            <a:r>
              <a:rPr lang="en-GB" dirty="0" err="1"/>
              <a:t>millimeters</a:t>
            </a:r>
            <a:r>
              <a:rPr lang="en-GB" dirty="0"/>
              <a:t>.</a:t>
            </a:r>
          </a:p>
          <a:p>
            <a:r>
              <a:rPr lang="en-GB" dirty="0"/>
              <a:t>The pore space was initially saturated with room-temperature water containing a low concentration of luminescent nanoparticles.</a:t>
            </a:r>
          </a:p>
          <a:p>
            <a:r>
              <a:rPr lang="en-GB" dirty="0"/>
              <a:t>Then hot water at 45 degrees Celsius was injected upward through the medium.</a:t>
            </a:r>
          </a:p>
          <a:p>
            <a:pPr marL="0" marR="0" lvl="0" indent="0" algn="l" defTabSz="696701" rtl="0" eaLnBrk="1" fontAlgn="auto" latinLnBrk="0" hangingPunct="1">
              <a:lnSpc>
                <a:spcPct val="100000"/>
              </a:lnSpc>
              <a:spcBef>
                <a:spcPts val="0"/>
              </a:spcBef>
              <a:spcAft>
                <a:spcPts val="0"/>
              </a:spcAft>
              <a:buClrTx/>
              <a:buSzTx/>
              <a:buFontTx/>
              <a:buNone/>
              <a:tabLst/>
              <a:defRPr/>
            </a:pPr>
            <a:br>
              <a:rPr lang="en-GB" dirty="0"/>
            </a:br>
            <a:r>
              <a:rPr lang="en-GB" dirty="0"/>
              <a:t>The experiment was conducted under laminar flow conditions, with a thermal </a:t>
            </a:r>
            <a:r>
              <a:rPr lang="en-GB" dirty="0" err="1"/>
              <a:t>Péclet</a:t>
            </a:r>
            <a:r>
              <a:rPr lang="en-GB" dirty="0"/>
              <a:t> number around 18, indicating convection-dominated transport.</a:t>
            </a:r>
            <a:br>
              <a:rPr lang="en-GB" dirty="0"/>
            </a:br>
            <a:br>
              <a:rPr lang="en-GB" dirty="0"/>
            </a:br>
            <a:r>
              <a:rPr lang="en-GB" dirty="0"/>
              <a:t>…. the resulting temperature evolution.</a:t>
            </a:r>
          </a:p>
          <a:p>
            <a:endParaRPr lang="en-GB" dirty="0"/>
          </a:p>
        </p:txBody>
      </p:sp>
      <p:sp>
        <p:nvSpPr>
          <p:cNvPr id="4" name="Slide Number Placeholder 3">
            <a:extLst>
              <a:ext uri="{FF2B5EF4-FFF2-40B4-BE49-F238E27FC236}">
                <a16:creationId xmlns:a16="http://schemas.microsoft.com/office/drawing/2014/main" id="{E8F9190E-ACD2-C193-5372-EBFB0A05B8ED}"/>
              </a:ext>
            </a:extLst>
          </p:cNvPr>
          <p:cNvSpPr>
            <a:spLocks noGrp="1"/>
          </p:cNvSpPr>
          <p:nvPr>
            <p:ph type="sldNum" sz="quarter" idx="5"/>
          </p:nvPr>
        </p:nvSpPr>
        <p:spPr/>
        <p:txBody>
          <a:bodyPr/>
          <a:lstStyle/>
          <a:p>
            <a:fld id="{E30B0F5C-87A0-44AB-A756-5A52E64314C6}" type="slidenum">
              <a:rPr lang="en-GB" smtClean="0"/>
              <a:t>5</a:t>
            </a:fld>
            <a:endParaRPr lang="en-GB"/>
          </a:p>
        </p:txBody>
      </p:sp>
    </p:spTree>
    <p:extLst>
      <p:ext uri="{BB962C8B-B14F-4D97-AF65-F5344CB8AC3E}">
        <p14:creationId xmlns:p14="http://schemas.microsoft.com/office/powerpoint/2010/main" val="3489197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5C3A3-4579-2ED6-D519-94BBE88A5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3DD9E-2B24-904D-A578-35FC8A4058A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4A2CCB2-07F4-E2B4-AF2E-36E67043532E}"/>
              </a:ext>
            </a:extLst>
          </p:cNvPr>
          <p:cNvSpPr>
            <a:spLocks noGrp="1"/>
          </p:cNvSpPr>
          <p:nvPr>
            <p:ph type="body" idx="1"/>
          </p:nvPr>
        </p:nvSpPr>
        <p:spPr/>
        <p:txBody>
          <a:bodyPr/>
          <a:lstStyle/>
          <a:p>
            <a:r>
              <a:rPr lang="en-GB" dirty="0"/>
              <a:t>These are selected snapshots extracted during the injection experiment.</a:t>
            </a:r>
          </a:p>
          <a:p>
            <a:r>
              <a:rPr lang="en-GB" dirty="0"/>
              <a:t>The flow direction is from bottom to top.</a:t>
            </a:r>
          </a:p>
          <a:p>
            <a:r>
              <a:rPr lang="en-GB" dirty="0"/>
              <a:t>As soon as the hot fluid enters the field of view, we observe strongly heterogeneous temperature evolution.</a:t>
            </a:r>
          </a:p>
          <a:p>
            <a:br>
              <a:rPr lang="en-GB" dirty="0"/>
            </a:br>
            <a:r>
              <a:rPr lang="en-GB" dirty="0"/>
              <a:t>“A preferential thermal front propagation is clearly visible along the left side of the domain, indicating preferential flow pathways through the pore space.”</a:t>
            </a:r>
          </a:p>
          <a:p>
            <a:r>
              <a:rPr lang="en-GB" dirty="0"/>
              <a:t>“In contrast, some regions remain persistently colder because they are partially shielded from the dominant flow direction.”</a:t>
            </a:r>
          </a:p>
          <a:p>
            <a:br>
              <a:rPr lang="en-GB" dirty="0"/>
            </a:br>
            <a:r>
              <a:rPr lang="en-GB" dirty="0"/>
              <a:t>We also observe localized temperature gradients near grain surfaces, reflecting the coupling between flow structure and heat transport.</a:t>
            </a:r>
          </a:p>
          <a:p>
            <a:r>
              <a:rPr lang="en-GB" dirty="0"/>
              <a:t>The important point here is that these features are spatially resolved dynamically and non-invasively.</a:t>
            </a:r>
          </a:p>
          <a:p>
            <a:br>
              <a:rPr lang="en-GB" dirty="0"/>
            </a:br>
            <a:r>
              <a:rPr lang="en-GB" dirty="0"/>
              <a:t>To evaluate whether the measured temperatures are quantitatively reliable, we compared them with independent thermocouple measurements.</a:t>
            </a:r>
          </a:p>
          <a:p>
            <a:endParaRPr lang="en-GB" dirty="0"/>
          </a:p>
        </p:txBody>
      </p:sp>
      <p:sp>
        <p:nvSpPr>
          <p:cNvPr id="4" name="Slide Number Placeholder 3">
            <a:extLst>
              <a:ext uri="{FF2B5EF4-FFF2-40B4-BE49-F238E27FC236}">
                <a16:creationId xmlns:a16="http://schemas.microsoft.com/office/drawing/2014/main" id="{BC5ABAB9-51AF-EDC7-7CD1-1172F4866F81}"/>
              </a:ext>
            </a:extLst>
          </p:cNvPr>
          <p:cNvSpPr>
            <a:spLocks noGrp="1"/>
          </p:cNvSpPr>
          <p:nvPr>
            <p:ph type="sldNum" sz="quarter" idx="5"/>
          </p:nvPr>
        </p:nvSpPr>
        <p:spPr/>
        <p:txBody>
          <a:bodyPr/>
          <a:lstStyle/>
          <a:p>
            <a:fld id="{E30B0F5C-87A0-44AB-A756-5A52E64314C6}" type="slidenum">
              <a:rPr lang="en-GB" smtClean="0"/>
              <a:t>6</a:t>
            </a:fld>
            <a:endParaRPr lang="en-GB"/>
          </a:p>
        </p:txBody>
      </p:sp>
    </p:spTree>
    <p:extLst>
      <p:ext uri="{BB962C8B-B14F-4D97-AF65-F5344CB8AC3E}">
        <p14:creationId xmlns:p14="http://schemas.microsoft.com/office/powerpoint/2010/main" val="82913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58CFF-D252-0941-CF7F-40729341A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E8CDA-E116-BED3-ED8C-AB4AA0CAF3A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8E60A1C-3414-1399-949C-59236D4F3174}"/>
              </a:ext>
            </a:extLst>
          </p:cNvPr>
          <p:cNvSpPr>
            <a:spLocks noGrp="1"/>
          </p:cNvSpPr>
          <p:nvPr>
            <p:ph type="body" idx="1"/>
          </p:nvPr>
        </p:nvSpPr>
        <p:spPr/>
        <p:txBody>
          <a:bodyPr/>
          <a:lstStyle/>
          <a:p>
            <a:r>
              <a:rPr lang="en-GB" dirty="0"/>
              <a:t>The thermocouple measurements are shown here in black, while the blue points correspond to the temperature inferred optically from the surrounding pixels.</a:t>
            </a:r>
          </a:p>
          <a:p>
            <a:r>
              <a:rPr lang="en-GB" dirty="0"/>
              <a:t>The shaded region represents the manufacturer uncertainty of the type-T thermocouple, which is approximately plus or minus 0.5 Kelvin.</a:t>
            </a:r>
          </a:p>
          <a:p>
            <a:r>
              <a:rPr lang="en-GB" dirty="0"/>
              <a:t>As shown, the optical measurements follow the thermocouple evolution very closely throughout the injection experiment.</a:t>
            </a:r>
          </a:p>
          <a:p>
            <a:r>
              <a:rPr lang="en-GB" dirty="0"/>
              <a:t>“The mean temperature difference was only 0.02 Kelvin, while the maximum absolute difference remained below 0.5 Kelvin.”</a:t>
            </a:r>
          </a:p>
          <a:p>
            <a:br>
              <a:rPr lang="en-GB" dirty="0"/>
            </a:br>
            <a:r>
              <a:rPr lang="en-GB" dirty="0"/>
              <a:t>PRECISION: </a:t>
            </a:r>
            <a:br>
              <a:rPr lang="en-GB" dirty="0"/>
            </a:br>
            <a:r>
              <a:rPr lang="en-GB" dirty="0"/>
              <a:t>In addition to agreement with the thermocouple measurements, we also evaluated the intrinsic precision of the method under isothermal conditions.</a:t>
            </a:r>
            <a:br>
              <a:rPr lang="en-GB" dirty="0"/>
            </a:br>
            <a:r>
              <a:rPr lang="en-GB" dirty="0"/>
              <a:t>The pixel-to-pixel standard deviation was approximately 0.1 Kelvin at room temperature.</a:t>
            </a:r>
          </a:p>
          <a:p>
            <a:r>
              <a:rPr lang="en-GB" dirty="0"/>
              <a:t>And the measurements were obtained with a spatial resolution of 0.25 </a:t>
            </a:r>
            <a:r>
              <a:rPr lang="en-GB" dirty="0" err="1"/>
              <a:t>millimeters</a:t>
            </a:r>
            <a:r>
              <a:rPr lang="en-GB" dirty="0"/>
              <a:t> per pixel and an effective temporal resolution of 130 milliseconds.</a:t>
            </a:r>
          </a:p>
          <a:p>
            <a:br>
              <a:rPr lang="en-GB" dirty="0"/>
            </a:br>
            <a:endParaRPr lang="en-GB" dirty="0"/>
          </a:p>
          <a:p>
            <a:r>
              <a:rPr lang="en-GB" dirty="0"/>
              <a:t>“So finally, we compared the experimental observations with numerical simulations.”</a:t>
            </a:r>
          </a:p>
          <a:p>
            <a:endParaRPr lang="en-GB" dirty="0"/>
          </a:p>
        </p:txBody>
      </p:sp>
      <p:sp>
        <p:nvSpPr>
          <p:cNvPr id="4" name="Slide Number Placeholder 3">
            <a:extLst>
              <a:ext uri="{FF2B5EF4-FFF2-40B4-BE49-F238E27FC236}">
                <a16:creationId xmlns:a16="http://schemas.microsoft.com/office/drawing/2014/main" id="{E3CBF3E8-812D-F4C7-2D27-44B902C65294}"/>
              </a:ext>
            </a:extLst>
          </p:cNvPr>
          <p:cNvSpPr>
            <a:spLocks noGrp="1"/>
          </p:cNvSpPr>
          <p:nvPr>
            <p:ph type="sldNum" sz="quarter" idx="5"/>
          </p:nvPr>
        </p:nvSpPr>
        <p:spPr/>
        <p:txBody>
          <a:bodyPr/>
          <a:lstStyle/>
          <a:p>
            <a:fld id="{E30B0F5C-87A0-44AB-A756-5A52E64314C6}" type="slidenum">
              <a:rPr lang="en-GB" smtClean="0"/>
              <a:t>7</a:t>
            </a:fld>
            <a:endParaRPr lang="en-GB"/>
          </a:p>
        </p:txBody>
      </p:sp>
    </p:spTree>
    <p:extLst>
      <p:ext uri="{BB962C8B-B14F-4D97-AF65-F5344CB8AC3E}">
        <p14:creationId xmlns:p14="http://schemas.microsoft.com/office/powerpoint/2010/main" val="30781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871F-ABB4-E851-0B2C-BCA9BF184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6FD0A-DDF9-37B6-23D2-6E2E915ECC3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5C9A93E-1E86-267F-47A7-2079CA568B33}"/>
              </a:ext>
            </a:extLst>
          </p:cNvPr>
          <p:cNvSpPr>
            <a:spLocks noGrp="1"/>
          </p:cNvSpPr>
          <p:nvPr>
            <p:ph type="body" idx="1"/>
          </p:nvPr>
        </p:nvSpPr>
        <p:spPr/>
        <p:txBody>
          <a:bodyPr/>
          <a:lstStyle/>
          <a:p>
            <a:r>
              <a:rPr lang="en-GB" dirty="0"/>
              <a:t>The left side shows the experimental flow cell geometry and the corresponding numerical representation of the porous structure.</a:t>
            </a:r>
          </a:p>
          <a:p>
            <a:r>
              <a:rPr lang="en-GB" dirty="0"/>
              <a:t>The right side compares the simulated and experimental temperature fields at 72.5 seconds.</a:t>
            </a:r>
          </a:p>
          <a:p>
            <a:r>
              <a:rPr lang="en-GB" dirty="0"/>
              <a:t>The comparison shows strong qualitative agreement.</a:t>
            </a:r>
          </a:p>
          <a:p>
            <a:br>
              <a:rPr lang="en-GB" dirty="0"/>
            </a:br>
            <a:r>
              <a:rPr lang="en-GB" dirty="0"/>
              <a:t>In both cases, the preferential thermal front progression is reproduced along the left side of the domain.</a:t>
            </a:r>
          </a:p>
          <a:p>
            <a:r>
              <a:rPr lang="en-GB" dirty="0"/>
              <a:t>We also observe similar spatial thermal structures and localized colder regions associated with flow shielding and limited thermal mixing.</a:t>
            </a:r>
          </a:p>
          <a:p>
            <a:pPr marL="0" marR="0" lvl="0" indent="0" algn="l" defTabSz="696701" rtl="0" eaLnBrk="1" fontAlgn="auto" latinLnBrk="0" hangingPunct="1">
              <a:lnSpc>
                <a:spcPct val="100000"/>
              </a:lnSpc>
              <a:spcBef>
                <a:spcPts val="0"/>
              </a:spcBef>
              <a:spcAft>
                <a:spcPts val="0"/>
              </a:spcAft>
              <a:buClrTx/>
              <a:buSzTx/>
              <a:buFontTx/>
              <a:buNone/>
              <a:tabLst/>
              <a:defRPr/>
            </a:pPr>
            <a:br>
              <a:rPr lang="en-GB" dirty="0"/>
            </a:br>
            <a:r>
              <a:rPr lang="en-GB" dirty="0"/>
              <a:t>The main discrepancy occurs near the </a:t>
            </a:r>
            <a:r>
              <a:rPr lang="en-GB" dirty="0" err="1"/>
              <a:t>center</a:t>
            </a:r>
            <a:r>
              <a:rPr lang="en-GB" dirty="0"/>
              <a:t> of the experimental field.</a:t>
            </a:r>
            <a:br>
              <a:rPr lang="en-GB" dirty="0"/>
            </a:br>
            <a:br>
              <a:rPr lang="en-GB" dirty="0"/>
            </a:br>
            <a:r>
              <a:rPr lang="en-GB" dirty="0"/>
              <a:t>“Overall, the comparison suggests that the experimentally observed thermal structures are physically consistent with the coupled flow and heat transport processes.</a:t>
            </a:r>
          </a:p>
          <a:p>
            <a:endParaRPr lang="en-GB" dirty="0"/>
          </a:p>
          <a:p>
            <a:r>
              <a:rPr lang="en-GB" dirty="0"/>
              <a:t>This is caused by the thermocouple fitting and junction, which locally perturb the flow and temperature field but are not represented in the numerical model.</a:t>
            </a:r>
          </a:p>
        </p:txBody>
      </p:sp>
      <p:sp>
        <p:nvSpPr>
          <p:cNvPr id="4" name="Slide Number Placeholder 3">
            <a:extLst>
              <a:ext uri="{FF2B5EF4-FFF2-40B4-BE49-F238E27FC236}">
                <a16:creationId xmlns:a16="http://schemas.microsoft.com/office/drawing/2014/main" id="{7A201783-D04F-0CC1-FC58-3A7832E6DFD8}"/>
              </a:ext>
            </a:extLst>
          </p:cNvPr>
          <p:cNvSpPr>
            <a:spLocks noGrp="1"/>
          </p:cNvSpPr>
          <p:nvPr>
            <p:ph type="sldNum" sz="quarter" idx="5"/>
          </p:nvPr>
        </p:nvSpPr>
        <p:spPr/>
        <p:txBody>
          <a:bodyPr/>
          <a:lstStyle/>
          <a:p>
            <a:fld id="{E30B0F5C-87A0-44AB-A756-5A52E64314C6}" type="slidenum">
              <a:rPr lang="en-GB" smtClean="0"/>
              <a:t>8</a:t>
            </a:fld>
            <a:endParaRPr lang="en-GB"/>
          </a:p>
        </p:txBody>
      </p:sp>
    </p:spTree>
    <p:extLst>
      <p:ext uri="{BB962C8B-B14F-4D97-AF65-F5344CB8AC3E}">
        <p14:creationId xmlns:p14="http://schemas.microsoft.com/office/powerpoint/2010/main" val="3336971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9EEFC-540C-687D-58D5-5498D5275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F0921-2A26-782A-F17B-4E692281D7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907847B-6542-C961-8693-DE07D5C9D2F2}"/>
              </a:ext>
            </a:extLst>
          </p:cNvPr>
          <p:cNvSpPr>
            <a:spLocks noGrp="1"/>
          </p:cNvSpPr>
          <p:nvPr>
            <p:ph type="body" idx="1"/>
          </p:nvPr>
        </p:nvSpPr>
        <p:spPr/>
        <p:txBody>
          <a:bodyPr/>
          <a:lstStyle/>
          <a:p>
            <a:r>
              <a:rPr lang="en-GB" dirty="0"/>
              <a:t>To conclude, this work demonstrates that lifetime-based luminescence thermometry can resolve transient pore-scale temperature fields in saturated porous media with high spatial and temporal resolution.”</a:t>
            </a:r>
          </a:p>
          <a:p>
            <a:br>
              <a:rPr lang="en-GB" dirty="0"/>
            </a:br>
            <a:r>
              <a:rPr lang="en-GB" dirty="0"/>
              <a:t>In the coming work, we plan to extend the analysis to larger regions of the porous medium, investigate the effect of flow rate on thermal transport dynamics, and explore the influence of porous geometry.</a:t>
            </a:r>
          </a:p>
        </p:txBody>
      </p:sp>
      <p:sp>
        <p:nvSpPr>
          <p:cNvPr id="4" name="Slide Number Placeholder 3">
            <a:extLst>
              <a:ext uri="{FF2B5EF4-FFF2-40B4-BE49-F238E27FC236}">
                <a16:creationId xmlns:a16="http://schemas.microsoft.com/office/drawing/2014/main" id="{C14CAF50-0D9A-3955-C768-84D772B7B3A4}"/>
              </a:ext>
            </a:extLst>
          </p:cNvPr>
          <p:cNvSpPr>
            <a:spLocks noGrp="1"/>
          </p:cNvSpPr>
          <p:nvPr>
            <p:ph type="sldNum" sz="quarter" idx="5"/>
          </p:nvPr>
        </p:nvSpPr>
        <p:spPr/>
        <p:txBody>
          <a:bodyPr/>
          <a:lstStyle/>
          <a:p>
            <a:fld id="{E30B0F5C-87A0-44AB-A756-5A52E64314C6}" type="slidenum">
              <a:rPr lang="en-GB" smtClean="0"/>
              <a:t>9</a:t>
            </a:fld>
            <a:endParaRPr lang="en-GB"/>
          </a:p>
        </p:txBody>
      </p:sp>
    </p:spTree>
    <p:extLst>
      <p:ext uri="{BB962C8B-B14F-4D97-AF65-F5344CB8AC3E}">
        <p14:creationId xmlns:p14="http://schemas.microsoft.com/office/powerpoint/2010/main" val="127034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A2EE63-6890-45CA-B7C5-B0D1875CDF09}" type="datetime1">
              <a:rPr lang="en-GB" smtClean="0"/>
              <a:t>21/05/2026</a:t>
            </a:fld>
            <a:endParaRPr lang="en-GB"/>
          </a:p>
        </p:txBody>
      </p:sp>
      <p:sp>
        <p:nvSpPr>
          <p:cNvPr id="5" name="Footer Placeholder 4"/>
          <p:cNvSpPr>
            <a:spLocks noGrp="1"/>
          </p:cNvSpPr>
          <p:nvPr>
            <p:ph type="ftr" sz="quarter" idx="11"/>
          </p:nvPr>
        </p:nvSpPr>
        <p:spPr/>
        <p:txBody>
          <a:bodyPr/>
          <a:lstStyle/>
          <a:p>
            <a:r>
              <a:rPr lang="en-GB"/>
              <a:t>A. Rashed</a:t>
            </a:r>
          </a:p>
        </p:txBody>
      </p:sp>
      <p:sp>
        <p:nvSpPr>
          <p:cNvPr id="6" name="Slide Number Placeholder 5"/>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299897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EA03B-4294-4BA9-9A4B-93E161514FEF}" type="datetime1">
              <a:rPr lang="en-GB" smtClean="0"/>
              <a:t>21/05/2026</a:t>
            </a:fld>
            <a:endParaRPr lang="en-GB"/>
          </a:p>
        </p:txBody>
      </p:sp>
      <p:sp>
        <p:nvSpPr>
          <p:cNvPr id="5" name="Footer Placeholder 4"/>
          <p:cNvSpPr>
            <a:spLocks noGrp="1"/>
          </p:cNvSpPr>
          <p:nvPr>
            <p:ph type="ftr" sz="quarter" idx="11"/>
          </p:nvPr>
        </p:nvSpPr>
        <p:spPr/>
        <p:txBody>
          <a:bodyPr/>
          <a:lstStyle/>
          <a:p>
            <a:r>
              <a:rPr lang="en-GB"/>
              <a:t>A. Rashed</a:t>
            </a:r>
          </a:p>
        </p:txBody>
      </p:sp>
      <p:sp>
        <p:nvSpPr>
          <p:cNvPr id="6" name="Slide Number Placeholder 5"/>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3820737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3C1F6D-460F-41F0-8A13-7CA33BBEA6F8}" type="datetime1">
              <a:rPr lang="en-GB" smtClean="0"/>
              <a:t>21/05/2026</a:t>
            </a:fld>
            <a:endParaRPr lang="en-GB"/>
          </a:p>
        </p:txBody>
      </p:sp>
      <p:sp>
        <p:nvSpPr>
          <p:cNvPr id="5" name="Footer Placeholder 4"/>
          <p:cNvSpPr>
            <a:spLocks noGrp="1"/>
          </p:cNvSpPr>
          <p:nvPr>
            <p:ph type="ftr" sz="quarter" idx="11"/>
          </p:nvPr>
        </p:nvSpPr>
        <p:spPr/>
        <p:txBody>
          <a:bodyPr/>
          <a:lstStyle/>
          <a:p>
            <a:r>
              <a:rPr lang="en-GB"/>
              <a:t>A. Rashed</a:t>
            </a:r>
          </a:p>
        </p:txBody>
      </p:sp>
      <p:sp>
        <p:nvSpPr>
          <p:cNvPr id="6" name="Slide Number Placeholder 5"/>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120919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BA553E-63A3-4D2B-B7D8-03617AA4F8DD}" type="datetime1">
              <a:rPr lang="en-GB" smtClean="0"/>
              <a:t>21/05/2026</a:t>
            </a:fld>
            <a:endParaRPr lang="en-GB"/>
          </a:p>
        </p:txBody>
      </p:sp>
      <p:sp>
        <p:nvSpPr>
          <p:cNvPr id="5" name="Footer Placeholder 4"/>
          <p:cNvSpPr>
            <a:spLocks noGrp="1"/>
          </p:cNvSpPr>
          <p:nvPr>
            <p:ph type="ftr" sz="quarter" idx="11"/>
          </p:nvPr>
        </p:nvSpPr>
        <p:spPr/>
        <p:txBody>
          <a:bodyPr/>
          <a:lstStyle/>
          <a:p>
            <a:r>
              <a:rPr lang="en-GB"/>
              <a:t>A. Rashed</a:t>
            </a:r>
          </a:p>
        </p:txBody>
      </p:sp>
      <p:sp>
        <p:nvSpPr>
          <p:cNvPr id="6" name="Slide Number Placeholder 5"/>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308430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1F8EC0-023E-411F-8D09-8001AF9FF8CD}" type="datetime1">
              <a:rPr lang="en-GB" smtClean="0"/>
              <a:t>21/05/2026</a:t>
            </a:fld>
            <a:endParaRPr lang="en-GB"/>
          </a:p>
        </p:txBody>
      </p:sp>
      <p:sp>
        <p:nvSpPr>
          <p:cNvPr id="5" name="Footer Placeholder 4"/>
          <p:cNvSpPr>
            <a:spLocks noGrp="1"/>
          </p:cNvSpPr>
          <p:nvPr>
            <p:ph type="ftr" sz="quarter" idx="11"/>
          </p:nvPr>
        </p:nvSpPr>
        <p:spPr/>
        <p:txBody>
          <a:bodyPr/>
          <a:lstStyle/>
          <a:p>
            <a:r>
              <a:rPr lang="en-GB"/>
              <a:t>A. Rashed</a:t>
            </a:r>
          </a:p>
        </p:txBody>
      </p:sp>
      <p:sp>
        <p:nvSpPr>
          <p:cNvPr id="6" name="Slide Number Placeholder 5"/>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181777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E33869-0BD9-45AC-B226-B84E59138019}" type="datetime1">
              <a:rPr lang="en-GB" smtClean="0"/>
              <a:t>21/05/2026</a:t>
            </a:fld>
            <a:endParaRPr lang="en-GB"/>
          </a:p>
        </p:txBody>
      </p:sp>
      <p:sp>
        <p:nvSpPr>
          <p:cNvPr id="6" name="Footer Placeholder 5"/>
          <p:cNvSpPr>
            <a:spLocks noGrp="1"/>
          </p:cNvSpPr>
          <p:nvPr>
            <p:ph type="ftr" sz="quarter" idx="11"/>
          </p:nvPr>
        </p:nvSpPr>
        <p:spPr/>
        <p:txBody>
          <a:bodyPr/>
          <a:lstStyle/>
          <a:p>
            <a:r>
              <a:rPr lang="en-GB"/>
              <a:t>A. Rashed</a:t>
            </a:r>
          </a:p>
        </p:txBody>
      </p:sp>
      <p:sp>
        <p:nvSpPr>
          <p:cNvPr id="7" name="Slide Number Placeholder 6"/>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84689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B8FA2C-3F0C-42A7-9AD8-C4DB297A7354}" type="datetime1">
              <a:rPr lang="en-GB" smtClean="0"/>
              <a:t>21/05/2026</a:t>
            </a:fld>
            <a:endParaRPr lang="en-GB"/>
          </a:p>
        </p:txBody>
      </p:sp>
      <p:sp>
        <p:nvSpPr>
          <p:cNvPr id="8" name="Footer Placeholder 7"/>
          <p:cNvSpPr>
            <a:spLocks noGrp="1"/>
          </p:cNvSpPr>
          <p:nvPr>
            <p:ph type="ftr" sz="quarter" idx="11"/>
          </p:nvPr>
        </p:nvSpPr>
        <p:spPr/>
        <p:txBody>
          <a:bodyPr/>
          <a:lstStyle/>
          <a:p>
            <a:r>
              <a:rPr lang="en-GB"/>
              <a:t>A. Rashed</a:t>
            </a:r>
          </a:p>
        </p:txBody>
      </p:sp>
      <p:sp>
        <p:nvSpPr>
          <p:cNvPr id="9" name="Slide Number Placeholder 8"/>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369410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A0F182-70F1-4F78-A281-11C60436412E}" type="datetime1">
              <a:rPr lang="en-GB" smtClean="0"/>
              <a:t>21/05/2026</a:t>
            </a:fld>
            <a:endParaRPr lang="en-GB"/>
          </a:p>
        </p:txBody>
      </p:sp>
      <p:sp>
        <p:nvSpPr>
          <p:cNvPr id="4" name="Footer Placeholder 3"/>
          <p:cNvSpPr>
            <a:spLocks noGrp="1"/>
          </p:cNvSpPr>
          <p:nvPr>
            <p:ph type="ftr" sz="quarter" idx="11"/>
          </p:nvPr>
        </p:nvSpPr>
        <p:spPr/>
        <p:txBody>
          <a:bodyPr/>
          <a:lstStyle/>
          <a:p>
            <a:r>
              <a:rPr lang="en-GB"/>
              <a:t>A. Rashed</a:t>
            </a:r>
          </a:p>
        </p:txBody>
      </p:sp>
      <p:sp>
        <p:nvSpPr>
          <p:cNvPr id="5" name="Slide Number Placeholder 4"/>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389172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8896B-2E54-4B06-BAB1-2BF6A490DEDF}" type="datetime1">
              <a:rPr lang="en-GB" smtClean="0"/>
              <a:t>21/05/2026</a:t>
            </a:fld>
            <a:endParaRPr lang="en-GB"/>
          </a:p>
        </p:txBody>
      </p:sp>
      <p:sp>
        <p:nvSpPr>
          <p:cNvPr id="3" name="Footer Placeholder 2"/>
          <p:cNvSpPr>
            <a:spLocks noGrp="1"/>
          </p:cNvSpPr>
          <p:nvPr>
            <p:ph type="ftr" sz="quarter" idx="11"/>
          </p:nvPr>
        </p:nvSpPr>
        <p:spPr/>
        <p:txBody>
          <a:bodyPr/>
          <a:lstStyle/>
          <a:p>
            <a:r>
              <a:rPr lang="en-GB"/>
              <a:t>A. Rashed</a:t>
            </a:r>
          </a:p>
        </p:txBody>
      </p:sp>
      <p:sp>
        <p:nvSpPr>
          <p:cNvPr id="4" name="Slide Number Placeholder 3"/>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668150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90204-1486-4A76-8293-76794FE98868}" type="datetime1">
              <a:rPr lang="en-GB" smtClean="0"/>
              <a:t>21/05/2026</a:t>
            </a:fld>
            <a:endParaRPr lang="en-GB"/>
          </a:p>
        </p:txBody>
      </p:sp>
      <p:sp>
        <p:nvSpPr>
          <p:cNvPr id="6" name="Footer Placeholder 5"/>
          <p:cNvSpPr>
            <a:spLocks noGrp="1"/>
          </p:cNvSpPr>
          <p:nvPr>
            <p:ph type="ftr" sz="quarter" idx="11"/>
          </p:nvPr>
        </p:nvSpPr>
        <p:spPr/>
        <p:txBody>
          <a:bodyPr/>
          <a:lstStyle/>
          <a:p>
            <a:r>
              <a:rPr lang="en-GB"/>
              <a:t>A. Rashed</a:t>
            </a:r>
          </a:p>
        </p:txBody>
      </p:sp>
      <p:sp>
        <p:nvSpPr>
          <p:cNvPr id="7" name="Slide Number Placeholder 6"/>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409826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016E5-C64D-43E9-9533-ACAB29B382DC}" type="datetime1">
              <a:rPr lang="en-GB" smtClean="0"/>
              <a:t>21/05/2026</a:t>
            </a:fld>
            <a:endParaRPr lang="en-GB"/>
          </a:p>
        </p:txBody>
      </p:sp>
      <p:sp>
        <p:nvSpPr>
          <p:cNvPr id="6" name="Footer Placeholder 5"/>
          <p:cNvSpPr>
            <a:spLocks noGrp="1"/>
          </p:cNvSpPr>
          <p:nvPr>
            <p:ph type="ftr" sz="quarter" idx="11"/>
          </p:nvPr>
        </p:nvSpPr>
        <p:spPr/>
        <p:txBody>
          <a:bodyPr/>
          <a:lstStyle/>
          <a:p>
            <a:r>
              <a:rPr lang="en-GB"/>
              <a:t>A. Rashed</a:t>
            </a:r>
          </a:p>
        </p:txBody>
      </p:sp>
      <p:sp>
        <p:nvSpPr>
          <p:cNvPr id="7" name="Slide Number Placeholder 6"/>
          <p:cNvSpPr>
            <a:spLocks noGrp="1"/>
          </p:cNvSpPr>
          <p:nvPr>
            <p:ph type="sldNum" sz="quarter" idx="12"/>
          </p:nvPr>
        </p:nvSpPr>
        <p:spPr/>
        <p:txBody>
          <a:bodyPr/>
          <a:lstStyle/>
          <a:p>
            <a:fld id="{7C56D7D6-E070-441A-8EC3-47E341F3D6D7}" type="slidenum">
              <a:rPr lang="en-GB" smtClean="0"/>
              <a:t>‹#›</a:t>
            </a:fld>
            <a:endParaRPr lang="en-GB"/>
          </a:p>
        </p:txBody>
      </p:sp>
    </p:spTree>
    <p:extLst>
      <p:ext uri="{BB962C8B-B14F-4D97-AF65-F5344CB8AC3E}">
        <p14:creationId xmlns:p14="http://schemas.microsoft.com/office/powerpoint/2010/main" val="106740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667E9-3892-426B-9DED-CD5BDF386482}" type="datetime1">
              <a:rPr lang="en-GB" smtClean="0"/>
              <a:t>21/05/2026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 Rashed</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6D7D6-E070-441A-8EC3-47E341F3D6D7}" type="slidenum">
              <a:rPr lang="en-GB" smtClean="0"/>
              <a:t>‹#›</a:t>
            </a:fld>
            <a:endParaRPr lang="en-GB"/>
          </a:p>
        </p:txBody>
      </p:sp>
    </p:spTree>
    <p:extLst>
      <p:ext uri="{BB962C8B-B14F-4D97-AF65-F5344CB8AC3E}">
        <p14:creationId xmlns:p14="http://schemas.microsoft.com/office/powerpoint/2010/main" val="12100075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gif"/><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0.png"/><Relationship Id="rId5" Type="http://schemas.openxmlformats.org/officeDocument/2006/relationships/image" Target="../media/image140.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emf"/><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5.emf"/><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emf"/><Relationship Id="rId5" Type="http://schemas.openxmlformats.org/officeDocument/2006/relationships/image" Target="../media/image27.gi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5C9FB-41E2-4440-8070-4A58703156A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8784748-3B4A-A308-019C-B29E628B9B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86"/>
          <a:stretch/>
        </p:blipFill>
        <p:spPr bwMode="auto">
          <a:xfrm>
            <a:off x="4324724" y="571069"/>
            <a:ext cx="2334060" cy="90763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F80E9B0-998A-E0B7-F99F-E5E03686E06B}"/>
              </a:ext>
            </a:extLst>
          </p:cNvPr>
          <p:cNvCxnSpPr>
            <a:cxnSpLocks/>
          </p:cNvCxnSpPr>
          <p:nvPr/>
        </p:nvCxnSpPr>
        <p:spPr>
          <a:xfrm>
            <a:off x="1887228" y="2477796"/>
            <a:ext cx="8114728" cy="0"/>
          </a:xfrm>
          <a:prstGeom prst="line">
            <a:avLst/>
          </a:prstGeom>
          <a:ln w="38100">
            <a:solidFill>
              <a:srgbClr val="002060"/>
            </a:solidFill>
            <a:tailEnd type="non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7DC6D202-2CD3-6CF1-A84F-C71FCD48B2DC}"/>
              </a:ext>
            </a:extLst>
          </p:cNvPr>
          <p:cNvSpPr txBox="1"/>
          <p:nvPr/>
        </p:nvSpPr>
        <p:spPr>
          <a:xfrm>
            <a:off x="1887230" y="2665257"/>
            <a:ext cx="8186046" cy="677108"/>
          </a:xfrm>
          <a:prstGeom prst="rect">
            <a:avLst/>
          </a:prstGeom>
          <a:noFill/>
          <a:ln>
            <a:noFill/>
          </a:ln>
        </p:spPr>
        <p:txBody>
          <a:bodyPr wrap="square" lIns="0" tIns="0" rIns="0" bIns="0" rtlCol="0">
            <a:spAutoFit/>
          </a:bodyPr>
          <a:lstStyle/>
          <a:p>
            <a:pPr algn="ctr">
              <a:spcAft>
                <a:spcPts val="450"/>
              </a:spcAft>
            </a:pPr>
            <a:r>
              <a:rPr lang="en-GB" sz="2200" b="1" dirty="0">
                <a:solidFill>
                  <a:srgbClr val="002060"/>
                </a:solidFill>
                <a:latin typeface="Hadassah Friedlaender" panose="02020603050405020304" pitchFamily="18" charset="-79"/>
                <a:cs typeface="Hadassah Friedlaender" panose="02020603050405020304" pitchFamily="18" charset="-79"/>
              </a:rPr>
              <a:t>Luminescence Thermometry for Dynamic Imaging of Temperature distribution in Porous Media</a:t>
            </a:r>
          </a:p>
        </p:txBody>
      </p:sp>
      <p:sp>
        <p:nvSpPr>
          <p:cNvPr id="9" name="TextBox 8">
            <a:extLst>
              <a:ext uri="{FF2B5EF4-FFF2-40B4-BE49-F238E27FC236}">
                <a16:creationId xmlns:a16="http://schemas.microsoft.com/office/drawing/2014/main" id="{1475548D-56FC-6C2B-E188-B83D055C5FBC}"/>
              </a:ext>
            </a:extLst>
          </p:cNvPr>
          <p:cNvSpPr txBox="1"/>
          <p:nvPr/>
        </p:nvSpPr>
        <p:spPr>
          <a:xfrm>
            <a:off x="1887227" y="4111686"/>
            <a:ext cx="8571557" cy="802784"/>
          </a:xfrm>
          <a:prstGeom prst="rect">
            <a:avLst/>
          </a:prstGeom>
          <a:noFill/>
        </p:spPr>
        <p:txBody>
          <a:bodyPr wrap="square" lIns="0" tIns="0" rIns="0" bIns="0" rtlCol="0">
            <a:spAutoFit/>
          </a:bodyPr>
          <a:lstStyle/>
          <a:p>
            <a:pPr algn="ctr">
              <a:spcAft>
                <a:spcPts val="450"/>
              </a:spcAft>
            </a:pPr>
            <a:r>
              <a:rPr lang="de-DE" sz="1600" dirty="0">
                <a:latin typeface="Hadassah Friedlaender" panose="02020603050405020304" pitchFamily="18" charset="-79"/>
                <a:cs typeface="Hadassah Friedlaender" panose="02020603050405020304" pitchFamily="18" charset="-79"/>
              </a:rPr>
              <a:t>Arwa Rashed</a:t>
            </a:r>
            <a:r>
              <a:rPr lang="de-DE" sz="1600" baseline="30000" dirty="0">
                <a:latin typeface="Hadassah Friedlaender" panose="02020603050405020304" pitchFamily="18" charset="-79"/>
                <a:cs typeface="Hadassah Friedlaender" panose="02020603050405020304" pitchFamily="18" charset="-79"/>
              </a:rPr>
              <a:t>1</a:t>
            </a:r>
            <a:r>
              <a:rPr lang="de-DE" sz="1600" dirty="0">
                <a:latin typeface="Hadassah Friedlaender" panose="02020603050405020304" pitchFamily="18" charset="-79"/>
                <a:cs typeface="Hadassah Friedlaender" panose="02020603050405020304" pitchFamily="18" charset="-79"/>
              </a:rPr>
              <a:t>, Benoît Fond</a:t>
            </a:r>
            <a:r>
              <a:rPr lang="de-DE" sz="1600" baseline="30000" dirty="0">
                <a:latin typeface="Hadassah Friedlaender" panose="02020603050405020304" pitchFamily="18" charset="-79"/>
                <a:cs typeface="Hadassah Friedlaender" panose="02020603050405020304" pitchFamily="18" charset="-79"/>
              </a:rPr>
              <a:t>2</a:t>
            </a:r>
            <a:r>
              <a:rPr lang="de-DE" sz="1600" dirty="0">
                <a:latin typeface="Hadassah Friedlaender" panose="02020603050405020304" pitchFamily="18" charset="-79"/>
                <a:cs typeface="Hadassah Friedlaender" panose="02020603050405020304" pitchFamily="18" charset="-79"/>
              </a:rPr>
              <a:t>, Sergey M. Borisov</a:t>
            </a:r>
            <a:r>
              <a:rPr lang="de-DE" sz="1600" baseline="30000" dirty="0">
                <a:latin typeface="Hadassah Friedlaender" panose="02020603050405020304" pitchFamily="18" charset="-79"/>
                <a:cs typeface="Hadassah Friedlaender" panose="02020603050405020304" pitchFamily="18" charset="-79"/>
              </a:rPr>
              <a:t>3</a:t>
            </a:r>
            <a:r>
              <a:rPr lang="de-DE" sz="1600" dirty="0">
                <a:latin typeface="Hadassah Friedlaender" panose="02020603050405020304" pitchFamily="18" charset="-79"/>
                <a:cs typeface="Hadassah Friedlaender" panose="02020603050405020304" pitchFamily="18" charset="-79"/>
              </a:rPr>
              <a:t>, Yves Méheust</a:t>
            </a:r>
            <a:r>
              <a:rPr lang="de-DE" sz="1600" baseline="30000" dirty="0">
                <a:latin typeface="Hadassah Friedlaender" panose="02020603050405020304" pitchFamily="18" charset="-79"/>
                <a:cs typeface="Hadassah Friedlaender" panose="02020603050405020304" pitchFamily="18" charset="-79"/>
              </a:rPr>
              <a:t>1,4</a:t>
            </a:r>
            <a:r>
              <a:rPr lang="de-DE" sz="1600" dirty="0">
                <a:latin typeface="Hadassah Friedlaender" panose="02020603050405020304" pitchFamily="18" charset="-79"/>
                <a:cs typeface="Hadassah Friedlaender" panose="02020603050405020304" pitchFamily="18" charset="-79"/>
              </a:rPr>
              <a:t>, Maria Klepikova</a:t>
            </a:r>
            <a:r>
              <a:rPr lang="de-DE" sz="1600" baseline="30000" dirty="0">
                <a:latin typeface="Hadassah Friedlaender" panose="02020603050405020304" pitchFamily="18" charset="-79"/>
                <a:cs typeface="Hadassah Friedlaender" panose="02020603050405020304" pitchFamily="18" charset="-79"/>
              </a:rPr>
              <a:t>1</a:t>
            </a:r>
            <a:endParaRPr lang="de-DE" sz="1600" u="sng" baseline="30000" dirty="0">
              <a:latin typeface="Hadassah Friedlaender" panose="02020603050405020304" pitchFamily="18" charset="-79"/>
              <a:cs typeface="Hadassah Friedlaender" panose="02020603050405020304" pitchFamily="18" charset="-79"/>
            </a:endParaRPr>
          </a:p>
          <a:p>
            <a:pPr algn="ctr">
              <a:spcAft>
                <a:spcPts val="450"/>
              </a:spcAft>
            </a:pPr>
            <a:br>
              <a:rPr lang="de-DE" sz="1600" b="1" dirty="0">
                <a:latin typeface="Hadassah Friedlaender" panose="02020603050405020304" pitchFamily="18" charset="-79"/>
                <a:cs typeface="Hadassah Friedlaender" panose="02020603050405020304" pitchFamily="18" charset="-79"/>
              </a:rPr>
            </a:br>
            <a:endParaRPr lang="de-DE" sz="1600" b="1" dirty="0">
              <a:latin typeface="Hadassah Friedlaender" panose="02020603050405020304" pitchFamily="18" charset="-79"/>
              <a:cs typeface="Hadassah Friedlaender" panose="02020603050405020304" pitchFamily="18" charset="-79"/>
            </a:endParaRPr>
          </a:p>
        </p:txBody>
      </p:sp>
      <p:sp>
        <p:nvSpPr>
          <p:cNvPr id="2" name="TextBox 1">
            <a:extLst>
              <a:ext uri="{FF2B5EF4-FFF2-40B4-BE49-F238E27FC236}">
                <a16:creationId xmlns:a16="http://schemas.microsoft.com/office/drawing/2014/main" id="{3FA6DAA4-9740-224F-D7AE-2E5C62B43D68}"/>
              </a:ext>
            </a:extLst>
          </p:cNvPr>
          <p:cNvSpPr txBox="1"/>
          <p:nvPr/>
        </p:nvSpPr>
        <p:spPr>
          <a:xfrm>
            <a:off x="-87917" y="4539017"/>
            <a:ext cx="12476192" cy="795859"/>
          </a:xfrm>
          <a:prstGeom prst="rect">
            <a:avLst/>
          </a:prstGeom>
          <a:noFill/>
        </p:spPr>
        <p:txBody>
          <a:bodyPr wrap="square" rtlCol="0">
            <a:spAutoFit/>
          </a:bodyPr>
          <a:lstStyle/>
          <a:p>
            <a:pPr algn="ctr"/>
            <a:r>
              <a:rPr lang="en-GB" sz="1143" i="1" dirty="0">
                <a:latin typeface="Hadassah Friedlaender" panose="02020603050405020304" pitchFamily="18" charset="-79"/>
                <a:cs typeface="Hadassah Friedlaender" panose="02020603050405020304" pitchFamily="18" charset="-79"/>
              </a:rPr>
              <a:t>1 Univ. Rennes, CNRS, G</a:t>
            </a:r>
            <a:r>
              <a:rPr lang="de-DE" sz="1143" i="1" dirty="0">
                <a:latin typeface="Hadassah Friedlaender" panose="02020603050405020304" pitchFamily="18" charset="-79"/>
                <a:cs typeface="Hadassah Friedlaender" panose="02020603050405020304" pitchFamily="18" charset="-79"/>
              </a:rPr>
              <a:t>é</a:t>
            </a:r>
            <a:r>
              <a:rPr lang="en-GB" sz="1143" i="1" dirty="0" err="1">
                <a:latin typeface="Hadassah Friedlaender" panose="02020603050405020304" pitchFamily="18" charset="-79"/>
                <a:cs typeface="Hadassah Friedlaender" panose="02020603050405020304" pitchFamily="18" charset="-79"/>
              </a:rPr>
              <a:t>osciences</a:t>
            </a:r>
            <a:r>
              <a:rPr lang="en-GB" sz="1143" i="1" dirty="0">
                <a:latin typeface="Hadassah Friedlaender" panose="02020603050405020304" pitchFamily="18" charset="-79"/>
                <a:cs typeface="Hadassah Friedlaender" panose="02020603050405020304" pitchFamily="18" charset="-79"/>
              </a:rPr>
              <a:t> Rennes - UMR 6118, F-35000 Rennes, France </a:t>
            </a:r>
            <a:br>
              <a:rPr lang="en-GB" sz="1143" i="1" dirty="0">
                <a:latin typeface="Hadassah Friedlaender" panose="02020603050405020304" pitchFamily="18" charset="-79"/>
                <a:cs typeface="Hadassah Friedlaender" panose="02020603050405020304" pitchFamily="18" charset="-79"/>
              </a:rPr>
            </a:br>
            <a:r>
              <a:rPr lang="en-GB" sz="1143" i="1" dirty="0">
                <a:latin typeface="Hadassah Friedlaender" panose="02020603050405020304" pitchFamily="18" charset="-79"/>
                <a:cs typeface="Hadassah Friedlaender" panose="02020603050405020304" pitchFamily="18" charset="-79"/>
              </a:rPr>
              <a:t>2 ONERA - The French Aerospace Lab, Department of Aerodynamics, Aeroelasticity and Acoustics (DAAA), Paris-</a:t>
            </a:r>
            <a:r>
              <a:rPr lang="en-GB" sz="1143" i="1" dirty="0" err="1">
                <a:latin typeface="Hadassah Friedlaender" panose="02020603050405020304" pitchFamily="18" charset="-79"/>
                <a:cs typeface="Hadassah Friedlaender" panose="02020603050405020304" pitchFamily="18" charset="-79"/>
              </a:rPr>
              <a:t>Saclay</a:t>
            </a:r>
            <a:r>
              <a:rPr lang="en-GB" sz="1143" i="1" dirty="0">
                <a:latin typeface="Hadassah Friedlaender" panose="02020603050405020304" pitchFamily="18" charset="-79"/>
                <a:cs typeface="Hadassah Friedlaender" panose="02020603050405020304" pitchFamily="18" charset="-79"/>
              </a:rPr>
              <a:t> University, </a:t>
            </a:r>
            <a:r>
              <a:rPr lang="en-GB" sz="1143" i="1" dirty="0" err="1">
                <a:latin typeface="Hadassah Friedlaender" panose="02020603050405020304" pitchFamily="18" charset="-79"/>
                <a:cs typeface="Hadassah Friedlaender" panose="02020603050405020304" pitchFamily="18" charset="-79"/>
              </a:rPr>
              <a:t>Meudon</a:t>
            </a:r>
            <a:r>
              <a:rPr lang="en-GB" sz="1143" i="1" dirty="0">
                <a:latin typeface="Hadassah Friedlaender" panose="02020603050405020304" pitchFamily="18" charset="-79"/>
                <a:cs typeface="Hadassah Friedlaender" panose="02020603050405020304" pitchFamily="18" charset="-79"/>
              </a:rPr>
              <a:t>, France </a:t>
            </a:r>
            <a:br>
              <a:rPr lang="en-GB" sz="1143" i="1" dirty="0">
                <a:latin typeface="Hadassah Friedlaender" panose="02020603050405020304" pitchFamily="18" charset="-79"/>
                <a:cs typeface="Hadassah Friedlaender" panose="02020603050405020304" pitchFamily="18" charset="-79"/>
              </a:rPr>
            </a:br>
            <a:r>
              <a:rPr lang="en-GB" sz="1143" i="1" dirty="0">
                <a:latin typeface="Hadassah Friedlaender" panose="02020603050405020304" pitchFamily="18" charset="-79"/>
                <a:cs typeface="Hadassah Friedlaender" panose="02020603050405020304" pitchFamily="18" charset="-79"/>
              </a:rPr>
              <a:t>3 Institute of Analytical Chemistry and Food Chemistry, Graz University of Technology, </a:t>
            </a:r>
            <a:r>
              <a:rPr lang="en-GB" sz="1143" i="1" dirty="0" err="1">
                <a:latin typeface="Hadassah Friedlaender" panose="02020603050405020304" pitchFamily="18" charset="-79"/>
                <a:cs typeface="Hadassah Friedlaender" panose="02020603050405020304" pitchFamily="18" charset="-79"/>
              </a:rPr>
              <a:t>Stremayrgasse</a:t>
            </a:r>
            <a:r>
              <a:rPr lang="en-GB" sz="1143" i="1" dirty="0">
                <a:latin typeface="Hadassah Friedlaender" panose="02020603050405020304" pitchFamily="18" charset="-79"/>
                <a:cs typeface="Hadassah Friedlaender" panose="02020603050405020304" pitchFamily="18" charset="-79"/>
              </a:rPr>
              <a:t> 9, Graz 8010, Austria </a:t>
            </a:r>
            <a:br>
              <a:rPr lang="en-GB" sz="1143" i="1" dirty="0">
                <a:latin typeface="Hadassah Friedlaender" panose="02020603050405020304" pitchFamily="18" charset="-79"/>
                <a:cs typeface="Hadassah Friedlaender" panose="02020603050405020304" pitchFamily="18" charset="-79"/>
              </a:rPr>
            </a:br>
            <a:r>
              <a:rPr lang="en-GB" sz="1143" i="1" dirty="0">
                <a:latin typeface="Hadassah Friedlaender" panose="02020603050405020304" pitchFamily="18" charset="-79"/>
                <a:cs typeface="Hadassah Friedlaender" panose="02020603050405020304" pitchFamily="18" charset="-79"/>
              </a:rPr>
              <a:t>4 </a:t>
            </a:r>
            <a:r>
              <a:rPr lang="en-GB" sz="1143" i="1" dirty="0" err="1">
                <a:latin typeface="Hadassah Friedlaender" panose="02020603050405020304" pitchFamily="18" charset="-79"/>
                <a:cs typeface="Hadassah Friedlaender" panose="02020603050405020304" pitchFamily="18" charset="-79"/>
              </a:rPr>
              <a:t>Institut</a:t>
            </a:r>
            <a:r>
              <a:rPr lang="en-GB" sz="1143" i="1" dirty="0">
                <a:latin typeface="Hadassah Friedlaender" panose="02020603050405020304" pitchFamily="18" charset="-79"/>
                <a:cs typeface="Hadassah Friedlaender" panose="02020603050405020304" pitchFamily="18" charset="-79"/>
              </a:rPr>
              <a:t> Universitaire de France (IUF)</a:t>
            </a:r>
          </a:p>
        </p:txBody>
      </p:sp>
      <p:pic>
        <p:nvPicPr>
          <p:cNvPr id="3" name="Picture 2" descr="Accueil | Géosciences Rennes">
            <a:extLst>
              <a:ext uri="{FF2B5EF4-FFF2-40B4-BE49-F238E27FC236}">
                <a16:creationId xmlns:a16="http://schemas.microsoft.com/office/drawing/2014/main" id="{0082F131-8D86-83F7-2828-46C87F41E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079" y="645467"/>
            <a:ext cx="1936191" cy="65195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7AEEADFD-F19D-84CC-8157-092458E5FF64}"/>
              </a:ext>
            </a:extLst>
          </p:cNvPr>
          <p:cNvCxnSpPr>
            <a:cxnSpLocks/>
          </p:cNvCxnSpPr>
          <p:nvPr/>
        </p:nvCxnSpPr>
        <p:spPr>
          <a:xfrm>
            <a:off x="1887228" y="3542084"/>
            <a:ext cx="8114728" cy="0"/>
          </a:xfrm>
          <a:prstGeom prst="line">
            <a:avLst/>
          </a:prstGeom>
          <a:ln w="38100">
            <a:solidFill>
              <a:srgbClr val="002060"/>
            </a:solidFill>
            <a:tailEnd type="none"/>
          </a:ln>
        </p:spPr>
        <p:style>
          <a:lnRef idx="3">
            <a:schemeClr val="accent2"/>
          </a:lnRef>
          <a:fillRef idx="0">
            <a:schemeClr val="accent2"/>
          </a:fillRef>
          <a:effectRef idx="2">
            <a:schemeClr val="accent2"/>
          </a:effectRef>
          <a:fontRef idx="minor">
            <a:schemeClr val="tx1"/>
          </a:fontRef>
        </p:style>
      </p:cxnSp>
      <p:pic>
        <p:nvPicPr>
          <p:cNvPr id="8" name="Picture 7">
            <a:extLst>
              <a:ext uri="{FF2B5EF4-FFF2-40B4-BE49-F238E27FC236}">
                <a16:creationId xmlns:a16="http://schemas.microsoft.com/office/drawing/2014/main" id="{15161E2E-466D-7171-4DC0-EEF63873D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 y="44154"/>
            <a:ext cx="1963651" cy="1818321"/>
          </a:xfrm>
          <a:prstGeom prst="rect">
            <a:avLst/>
          </a:prstGeom>
        </p:spPr>
      </p:pic>
      <p:pic>
        <p:nvPicPr>
          <p:cNvPr id="7" name="Picture 6" descr="A blue line on a black background&#10;&#10;AI-generated content may be incorrect.">
            <a:extLst>
              <a:ext uri="{FF2B5EF4-FFF2-40B4-BE49-F238E27FC236}">
                <a16:creationId xmlns:a16="http://schemas.microsoft.com/office/drawing/2014/main" id="{F99BC24C-6569-0C12-17C2-CF9A7F031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6605" y="673216"/>
            <a:ext cx="2996141" cy="677128"/>
          </a:xfrm>
          <a:prstGeom prst="rect">
            <a:avLst/>
          </a:prstGeom>
        </p:spPr>
      </p:pic>
      <p:pic>
        <p:nvPicPr>
          <p:cNvPr id="1030" name="Picture 6" descr="Graz University of Technology - Wikipedia">
            <a:extLst>
              <a:ext uri="{FF2B5EF4-FFF2-40B4-BE49-F238E27FC236}">
                <a16:creationId xmlns:a16="http://schemas.microsoft.com/office/drawing/2014/main" id="{CE8105C3-66FB-5236-61E3-EB59517B53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5756" y="462256"/>
            <a:ext cx="2130790" cy="1065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nterPore2026 (19-22 May 2026): Conference Location · InterPore Event  Management (Indico)">
            <a:extLst>
              <a:ext uri="{FF2B5EF4-FFF2-40B4-BE49-F238E27FC236}">
                <a16:creationId xmlns:a16="http://schemas.microsoft.com/office/drawing/2014/main" id="{36A52180-4D24-FA03-50B4-2CAE066601F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2" t="1888" r="40300" b="71470"/>
          <a:stretch/>
        </p:blipFill>
        <p:spPr bwMode="auto">
          <a:xfrm>
            <a:off x="5132188" y="6440088"/>
            <a:ext cx="1624807" cy="32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729330"/>
      </p:ext>
    </p:extLst>
  </p:cSld>
  <p:clrMapOvr>
    <a:masterClrMapping/>
  </p:clrMapOvr>
  <mc:AlternateContent xmlns:mc="http://schemas.openxmlformats.org/markup-compatibility/2006" xmlns:p14="http://schemas.microsoft.com/office/powerpoint/2010/main">
    <mc:Choice Requires="p14">
      <p:transition spd="slow" p14:dur="2000" advTm="2745"/>
    </mc:Choice>
    <mc:Fallback xmlns="">
      <p:transition spd="slow" advTm="274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8332F-8673-2128-CB4E-2920AD4EE9E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5120419-A1E1-1BDA-BFBB-7EB1FF7B7C11}"/>
              </a:ext>
            </a:extLst>
          </p:cNvPr>
          <p:cNvSpPr/>
          <p:nvPr/>
        </p:nvSpPr>
        <p:spPr>
          <a:xfrm>
            <a:off x="8228238" y="4132052"/>
            <a:ext cx="3740621" cy="2278511"/>
          </a:xfrm>
          <a:prstGeom prst="roundRect">
            <a:avLst>
              <a:gd name="adj" fmla="val 5295"/>
            </a:avLst>
          </a:prstGeom>
          <a:solidFill>
            <a:schemeClr val="accent2">
              <a:alpha val="2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49FE4487-A553-1811-CA3C-1CD55F74A73D}"/>
              </a:ext>
            </a:extLst>
          </p:cNvPr>
          <p:cNvSpPr/>
          <p:nvPr/>
        </p:nvSpPr>
        <p:spPr>
          <a:xfrm rot="16200000">
            <a:off x="5788455" y="-5794993"/>
            <a:ext cx="655307" cy="12232218"/>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29" dirty="0">
              <a:latin typeface="Hadassah Friedlaender" panose="02020603050405020304" pitchFamily="18" charset="-79"/>
              <a:cs typeface="Hadassah Friedlaender" panose="02020603050405020304" pitchFamily="18" charset="-79"/>
            </a:endParaRPr>
          </a:p>
        </p:txBody>
      </p:sp>
      <p:sp>
        <p:nvSpPr>
          <p:cNvPr id="45" name="Title 5">
            <a:extLst>
              <a:ext uri="{FF2B5EF4-FFF2-40B4-BE49-F238E27FC236}">
                <a16:creationId xmlns:a16="http://schemas.microsoft.com/office/drawing/2014/main" id="{ECA202C1-C19D-44E4-84F6-91CFE1E3B3C3}"/>
              </a:ext>
            </a:extLst>
          </p:cNvPr>
          <p:cNvSpPr txBox="1">
            <a:spLocks/>
          </p:cNvSpPr>
          <p:nvPr/>
        </p:nvSpPr>
        <p:spPr>
          <a:xfrm>
            <a:off x="126340" y="82433"/>
            <a:ext cx="12065660"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sz="2400" dirty="0">
                <a:solidFill>
                  <a:schemeClr val="bg1"/>
                </a:solidFill>
                <a:latin typeface="Segoe UI Light" panose="020B0502040204020203" pitchFamily="34" charset="0"/>
                <a:cs typeface="Segoe UI Light" panose="020B0502040204020203" pitchFamily="34" charset="0"/>
              </a:rPr>
              <a:t>Why pore-scale temperature imaging matters</a:t>
            </a:r>
          </a:p>
        </p:txBody>
      </p:sp>
      <p:sp>
        <p:nvSpPr>
          <p:cNvPr id="21" name="TextBox 20">
            <a:extLst>
              <a:ext uri="{FF2B5EF4-FFF2-40B4-BE49-F238E27FC236}">
                <a16:creationId xmlns:a16="http://schemas.microsoft.com/office/drawing/2014/main" id="{50DBB266-56AC-EF8C-052B-9CD104BD2BE8}"/>
              </a:ext>
            </a:extLst>
          </p:cNvPr>
          <p:cNvSpPr txBox="1"/>
          <p:nvPr/>
        </p:nvSpPr>
        <p:spPr>
          <a:xfrm>
            <a:off x="261309" y="5755256"/>
            <a:ext cx="5145899" cy="655308"/>
          </a:xfrm>
          <a:prstGeom prst="rect">
            <a:avLst/>
          </a:prstGeom>
          <a:noFill/>
        </p:spPr>
        <p:txBody>
          <a:bodyPr wrap="square" rtlCol="0">
            <a:spAutoFit/>
          </a:bodyPr>
          <a:lstStyle>
            <a:defPPr>
              <a:defRPr lang="en-US"/>
            </a:defPPr>
            <a:lvl1pPr algn="ctr">
              <a:defRPr sz="1829" b="1">
                <a:latin typeface="Aptos" panose="020B0004020202020204" pitchFamily="34" charset="0"/>
                <a:cs typeface="Segoe UI Light" panose="020B0502040204020203" pitchFamily="34" charset="0"/>
              </a:defRPr>
            </a:lvl1pPr>
          </a:lstStyle>
          <a:p>
            <a:pPr algn="l"/>
            <a:r>
              <a:rPr lang="en-GB" dirty="0">
                <a:latin typeface="Segoe UI Light" panose="020B0502040204020203" pitchFamily="34" charset="0"/>
              </a:rPr>
              <a:t>The subsurface is inherently </a:t>
            </a:r>
            <a:r>
              <a:rPr lang="en-GB" dirty="0">
                <a:solidFill>
                  <a:schemeClr val="accent2"/>
                </a:solidFill>
                <a:latin typeface="Segoe UI Light" panose="020B0502040204020203" pitchFamily="34" charset="0"/>
              </a:rPr>
              <a:t>heterogenous</a:t>
            </a:r>
            <a:r>
              <a:rPr lang="en-GB" dirty="0">
                <a:latin typeface="Segoe UI Light" panose="020B0502040204020203" pitchFamily="34" charset="0"/>
              </a:rPr>
              <a:t>, shaping how </a:t>
            </a:r>
            <a:r>
              <a:rPr lang="en-GB" dirty="0">
                <a:solidFill>
                  <a:schemeClr val="accent2"/>
                </a:solidFill>
                <a:latin typeface="Segoe UI Light" panose="020B0502040204020203" pitchFamily="34" charset="0"/>
              </a:rPr>
              <a:t>heat is transported</a:t>
            </a:r>
          </a:p>
        </p:txBody>
      </p:sp>
      <p:grpSp>
        <p:nvGrpSpPr>
          <p:cNvPr id="89" name="Group 88">
            <a:extLst>
              <a:ext uri="{FF2B5EF4-FFF2-40B4-BE49-F238E27FC236}">
                <a16:creationId xmlns:a16="http://schemas.microsoft.com/office/drawing/2014/main" id="{5D88758C-6CB1-4754-3471-86620A8DDB63}"/>
              </a:ext>
            </a:extLst>
          </p:cNvPr>
          <p:cNvGrpSpPr/>
          <p:nvPr/>
        </p:nvGrpSpPr>
        <p:grpSpPr>
          <a:xfrm>
            <a:off x="195404" y="1055811"/>
            <a:ext cx="7771904" cy="5300454"/>
            <a:chOff x="194868" y="1429644"/>
            <a:chExt cx="7916954" cy="5399380"/>
          </a:xfrm>
        </p:grpSpPr>
        <p:pic>
          <p:nvPicPr>
            <p:cNvPr id="3" name="Picture 2" descr="MSU Hydrology &amp; Water Resources">
              <a:extLst>
                <a:ext uri="{FF2B5EF4-FFF2-40B4-BE49-F238E27FC236}">
                  <a16:creationId xmlns:a16="http://schemas.microsoft.com/office/drawing/2014/main" id="{7B1941F2-1643-BAEE-3ED0-C8B76CBFA3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135"/>
            <a:stretch/>
          </p:blipFill>
          <p:spPr bwMode="auto">
            <a:xfrm>
              <a:off x="224136" y="2477820"/>
              <a:ext cx="6467052" cy="326012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3F8AC656-92F3-5CC6-8268-1C1D8DB696A5}"/>
                </a:ext>
              </a:extLst>
            </p:cNvPr>
            <p:cNvSpPr txBox="1"/>
            <p:nvPr/>
          </p:nvSpPr>
          <p:spPr>
            <a:xfrm>
              <a:off x="5663852" y="5234682"/>
              <a:ext cx="1231233" cy="503258"/>
            </a:xfrm>
            <a:prstGeom prst="rect">
              <a:avLst/>
            </a:prstGeom>
          </p:spPr>
          <p:txBody>
            <a:bodyPr vert="horz" lIns="52261" tIns="26130" rIns="52261" bIns="26130" rtlCol="0" anchor="ctr">
              <a:normAutofit/>
            </a:bodyPr>
            <a:lstStyle>
              <a:defPPr>
                <a:defRPr lang="en-US"/>
              </a:defPPr>
              <a:lvl1pPr defTabSz="914400">
                <a:lnSpc>
                  <a:spcPct val="90000"/>
                </a:lnSpc>
                <a:spcBef>
                  <a:spcPct val="0"/>
                </a:spcBef>
                <a:buNone/>
                <a:defRPr b="0">
                  <a:solidFill>
                    <a:schemeClr val="bg1"/>
                  </a:solidFill>
                  <a:latin typeface="Aptos" panose="020B0004020202020204" pitchFamily="34" charset="0"/>
                  <a:ea typeface="+mj-ea"/>
                  <a:cs typeface="Hadassah Friedlaender" panose="02020603050405020304" pitchFamily="18" charset="-79"/>
                </a:defRPr>
              </a:lvl1pPr>
            </a:lstStyle>
            <a:p>
              <a:pPr algn="ctr"/>
              <a:r>
                <a:rPr lang="en-GB" sz="1600" dirty="0">
                  <a:latin typeface="Segoe UI Light" panose="020B0502040204020203" pitchFamily="34" charset="0"/>
                  <a:cs typeface="Segoe UI Light" panose="020B0502040204020203" pitchFamily="34" charset="0"/>
                </a:rPr>
                <a:t>Non-intrusive</a:t>
              </a:r>
            </a:p>
          </p:txBody>
        </p:sp>
        <p:pic>
          <p:nvPicPr>
            <p:cNvPr id="2" name="Picture 1">
              <a:extLst>
                <a:ext uri="{FF2B5EF4-FFF2-40B4-BE49-F238E27FC236}">
                  <a16:creationId xmlns:a16="http://schemas.microsoft.com/office/drawing/2014/main" id="{3A5A91B7-D89E-8E63-65C7-7AC830CDF7DC}"/>
                </a:ext>
              </a:extLst>
            </p:cNvPr>
            <p:cNvPicPr>
              <a:picLocks noChangeAspect="1"/>
            </p:cNvPicPr>
            <p:nvPr/>
          </p:nvPicPr>
          <p:blipFill>
            <a:blip r:embed="rId5"/>
            <a:srcRect l="24232" t="16892" r="24261" b="17082"/>
            <a:stretch>
              <a:fillRect/>
            </a:stretch>
          </p:blipFill>
          <p:spPr>
            <a:xfrm rot="16200000" flipV="1">
              <a:off x="6495326" y="1941515"/>
              <a:ext cx="1068447" cy="1331509"/>
            </a:xfrm>
            <a:prstGeom prst="rect">
              <a:avLst/>
            </a:prstGeom>
            <a:blipFill>
              <a:blip r:embed="rId6"/>
              <a:stretch>
                <a:fillRect/>
              </a:stretch>
            </a:blipFill>
            <a:ln w="28575">
              <a:solidFill>
                <a:schemeClr val="tx1"/>
              </a:solidFill>
            </a:ln>
          </p:spPr>
        </p:pic>
        <p:sp>
          <p:nvSpPr>
            <p:cNvPr id="7" name="Rectangle 6">
              <a:extLst>
                <a:ext uri="{FF2B5EF4-FFF2-40B4-BE49-F238E27FC236}">
                  <a16:creationId xmlns:a16="http://schemas.microsoft.com/office/drawing/2014/main" id="{DD42AD3F-5717-F8EE-D62D-90ED05946106}"/>
                </a:ext>
              </a:extLst>
            </p:cNvPr>
            <p:cNvSpPr/>
            <p:nvPr/>
          </p:nvSpPr>
          <p:spPr>
            <a:xfrm rot="20589877">
              <a:off x="1682432" y="2005163"/>
              <a:ext cx="1514107" cy="940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D8190ADD-09CB-AC4F-33CD-64310AAA7529}"/>
                </a:ext>
              </a:extLst>
            </p:cNvPr>
            <p:cNvSpPr/>
            <p:nvPr/>
          </p:nvSpPr>
          <p:spPr>
            <a:xfrm rot="20365317">
              <a:off x="2101224" y="2020952"/>
              <a:ext cx="371063" cy="1108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CEC69275-6CD3-D693-0444-351C76FC76AC}"/>
                </a:ext>
              </a:extLst>
            </p:cNvPr>
            <p:cNvSpPr/>
            <p:nvPr/>
          </p:nvSpPr>
          <p:spPr>
            <a:xfrm rot="20127466">
              <a:off x="1854661" y="2143136"/>
              <a:ext cx="1514107" cy="868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C9E8988E-758D-D601-9EA9-B0C91C5AB174}"/>
                </a:ext>
              </a:extLst>
            </p:cNvPr>
            <p:cNvSpPr/>
            <p:nvPr/>
          </p:nvSpPr>
          <p:spPr>
            <a:xfrm rot="716084">
              <a:off x="4662972" y="1955222"/>
              <a:ext cx="1332867" cy="764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sp>
          <p:nvSpPr>
            <p:cNvPr id="12" name="Rectangle 11">
              <a:extLst>
                <a:ext uri="{FF2B5EF4-FFF2-40B4-BE49-F238E27FC236}">
                  <a16:creationId xmlns:a16="http://schemas.microsoft.com/office/drawing/2014/main" id="{FE2DBB16-6ABD-8905-E281-2932CA0A6BE8}"/>
                </a:ext>
              </a:extLst>
            </p:cNvPr>
            <p:cNvSpPr/>
            <p:nvPr/>
          </p:nvSpPr>
          <p:spPr>
            <a:xfrm>
              <a:off x="5092837" y="1853882"/>
              <a:ext cx="350817" cy="764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sp>
          <p:nvSpPr>
            <p:cNvPr id="13" name="Rectangle 12">
              <a:extLst>
                <a:ext uri="{FF2B5EF4-FFF2-40B4-BE49-F238E27FC236}">
                  <a16:creationId xmlns:a16="http://schemas.microsoft.com/office/drawing/2014/main" id="{0B9DE099-475D-FA11-7304-069198DABB32}"/>
                </a:ext>
              </a:extLst>
            </p:cNvPr>
            <p:cNvSpPr/>
            <p:nvPr/>
          </p:nvSpPr>
          <p:spPr>
            <a:xfrm>
              <a:off x="3402413" y="1905157"/>
              <a:ext cx="350817" cy="764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sp>
          <p:nvSpPr>
            <p:cNvPr id="15" name="Rectangle 14">
              <a:extLst>
                <a:ext uri="{FF2B5EF4-FFF2-40B4-BE49-F238E27FC236}">
                  <a16:creationId xmlns:a16="http://schemas.microsoft.com/office/drawing/2014/main" id="{F90893E6-E880-3377-D066-71BCC62F776D}"/>
                </a:ext>
              </a:extLst>
            </p:cNvPr>
            <p:cNvSpPr/>
            <p:nvPr/>
          </p:nvSpPr>
          <p:spPr>
            <a:xfrm>
              <a:off x="3816797" y="1837297"/>
              <a:ext cx="350817" cy="764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grpSp>
          <p:nvGrpSpPr>
            <p:cNvPr id="18" name="Group 17">
              <a:extLst>
                <a:ext uri="{FF2B5EF4-FFF2-40B4-BE49-F238E27FC236}">
                  <a16:creationId xmlns:a16="http://schemas.microsoft.com/office/drawing/2014/main" id="{C563CAB0-2C88-6C94-C573-536A3A070011}"/>
                </a:ext>
              </a:extLst>
            </p:cNvPr>
            <p:cNvGrpSpPr/>
            <p:nvPr/>
          </p:nvGrpSpPr>
          <p:grpSpPr>
            <a:xfrm>
              <a:off x="3968141" y="4985545"/>
              <a:ext cx="2614316" cy="574496"/>
              <a:chOff x="4915435" y="13048585"/>
              <a:chExt cx="2769195" cy="650820"/>
            </a:xfrm>
          </p:grpSpPr>
          <p:sp>
            <p:nvSpPr>
              <p:cNvPr id="20" name="Freeform: Shape 19">
                <a:extLst>
                  <a:ext uri="{FF2B5EF4-FFF2-40B4-BE49-F238E27FC236}">
                    <a16:creationId xmlns:a16="http://schemas.microsoft.com/office/drawing/2014/main" id="{7C0E247E-B5BB-92DF-3AF0-A4E2C868F68B}"/>
                  </a:ext>
                </a:extLst>
              </p:cNvPr>
              <p:cNvSpPr/>
              <p:nvPr/>
            </p:nvSpPr>
            <p:spPr>
              <a:xfrm>
                <a:off x="4915435" y="13069688"/>
                <a:ext cx="2769195" cy="629717"/>
              </a:xfrm>
              <a:custGeom>
                <a:avLst/>
                <a:gdLst>
                  <a:gd name="connsiteX0" fmla="*/ 761 w 2886201"/>
                  <a:gd name="connsiteY0" fmla="*/ 609600 h 611764"/>
                  <a:gd name="connsiteX1" fmla="*/ 51561 w 2886201"/>
                  <a:gd name="connsiteY1" fmla="*/ 589280 h 611764"/>
                  <a:gd name="connsiteX2" fmla="*/ 203961 w 2886201"/>
                  <a:gd name="connsiteY2" fmla="*/ 558800 h 611764"/>
                  <a:gd name="connsiteX3" fmla="*/ 295401 w 2886201"/>
                  <a:gd name="connsiteY3" fmla="*/ 538480 h 611764"/>
                  <a:gd name="connsiteX4" fmla="*/ 336041 w 2886201"/>
                  <a:gd name="connsiteY4" fmla="*/ 487680 h 611764"/>
                  <a:gd name="connsiteX5" fmla="*/ 376681 w 2886201"/>
                  <a:gd name="connsiteY5" fmla="*/ 467360 h 611764"/>
                  <a:gd name="connsiteX6" fmla="*/ 559561 w 2886201"/>
                  <a:gd name="connsiteY6" fmla="*/ 436880 h 611764"/>
                  <a:gd name="connsiteX7" fmla="*/ 620521 w 2886201"/>
                  <a:gd name="connsiteY7" fmla="*/ 355600 h 611764"/>
                  <a:gd name="connsiteX8" fmla="*/ 661161 w 2886201"/>
                  <a:gd name="connsiteY8" fmla="*/ 335280 h 611764"/>
                  <a:gd name="connsiteX9" fmla="*/ 854201 w 2886201"/>
                  <a:gd name="connsiteY9" fmla="*/ 314960 h 611764"/>
                  <a:gd name="connsiteX10" fmla="*/ 945641 w 2886201"/>
                  <a:gd name="connsiteY10" fmla="*/ 254000 h 611764"/>
                  <a:gd name="connsiteX11" fmla="*/ 986281 w 2886201"/>
                  <a:gd name="connsiteY11" fmla="*/ 243840 h 611764"/>
                  <a:gd name="connsiteX12" fmla="*/ 1098041 w 2886201"/>
                  <a:gd name="connsiteY12" fmla="*/ 223520 h 611764"/>
                  <a:gd name="connsiteX13" fmla="*/ 1148841 w 2886201"/>
                  <a:gd name="connsiteY13" fmla="*/ 193040 h 611764"/>
                  <a:gd name="connsiteX14" fmla="*/ 1219961 w 2886201"/>
                  <a:gd name="connsiteY14" fmla="*/ 182880 h 611764"/>
                  <a:gd name="connsiteX15" fmla="*/ 1514601 w 2886201"/>
                  <a:gd name="connsiteY15" fmla="*/ 172720 h 611764"/>
                  <a:gd name="connsiteX16" fmla="*/ 1667001 w 2886201"/>
                  <a:gd name="connsiteY16" fmla="*/ 152400 h 611764"/>
                  <a:gd name="connsiteX17" fmla="*/ 1717801 w 2886201"/>
                  <a:gd name="connsiteY17" fmla="*/ 132080 h 611764"/>
                  <a:gd name="connsiteX18" fmla="*/ 1809241 w 2886201"/>
                  <a:gd name="connsiteY18" fmla="*/ 121920 h 611764"/>
                  <a:gd name="connsiteX19" fmla="*/ 1931161 w 2886201"/>
                  <a:gd name="connsiteY19" fmla="*/ 81280 h 611764"/>
                  <a:gd name="connsiteX20" fmla="*/ 2124201 w 2886201"/>
                  <a:gd name="connsiteY20" fmla="*/ 50800 h 611764"/>
                  <a:gd name="connsiteX21" fmla="*/ 2175001 w 2886201"/>
                  <a:gd name="connsiteY21" fmla="*/ 30480 h 611764"/>
                  <a:gd name="connsiteX22" fmla="*/ 2388361 w 2886201"/>
                  <a:gd name="connsiteY22" fmla="*/ 10160 h 611764"/>
                  <a:gd name="connsiteX23" fmla="*/ 2530601 w 2886201"/>
                  <a:gd name="connsiteY23" fmla="*/ 0 h 611764"/>
                  <a:gd name="connsiteX24" fmla="*/ 2774441 w 2886201"/>
                  <a:gd name="connsiteY24" fmla="*/ 10160 h 611764"/>
                  <a:gd name="connsiteX25" fmla="*/ 2815081 w 2886201"/>
                  <a:gd name="connsiteY25" fmla="*/ 20320 h 611764"/>
                  <a:gd name="connsiteX26" fmla="*/ 2845561 w 2886201"/>
                  <a:gd name="connsiteY26" fmla="*/ 40640 h 611764"/>
                  <a:gd name="connsiteX27" fmla="*/ 2855721 w 2886201"/>
                  <a:gd name="connsiteY27" fmla="*/ 71120 h 611764"/>
                  <a:gd name="connsiteX28" fmla="*/ 2876041 w 2886201"/>
                  <a:gd name="connsiteY28" fmla="*/ 101600 h 611764"/>
                  <a:gd name="connsiteX29" fmla="*/ 2886201 w 2886201"/>
                  <a:gd name="connsiteY29" fmla="*/ 142240 h 611764"/>
                  <a:gd name="connsiteX30" fmla="*/ 2835401 w 2886201"/>
                  <a:gd name="connsiteY30" fmla="*/ 162560 h 611764"/>
                  <a:gd name="connsiteX31" fmla="*/ 2794761 w 2886201"/>
                  <a:gd name="connsiteY31" fmla="*/ 223520 h 611764"/>
                  <a:gd name="connsiteX32" fmla="*/ 2764281 w 2886201"/>
                  <a:gd name="connsiteY32" fmla="*/ 274320 h 611764"/>
                  <a:gd name="connsiteX33" fmla="*/ 2703321 w 2886201"/>
                  <a:gd name="connsiteY33" fmla="*/ 284480 h 611764"/>
                  <a:gd name="connsiteX34" fmla="*/ 2601721 w 2886201"/>
                  <a:gd name="connsiteY34" fmla="*/ 304800 h 611764"/>
                  <a:gd name="connsiteX35" fmla="*/ 2510281 w 2886201"/>
                  <a:gd name="connsiteY35" fmla="*/ 325120 h 611764"/>
                  <a:gd name="connsiteX36" fmla="*/ 2195321 w 2886201"/>
                  <a:gd name="connsiteY36" fmla="*/ 345440 h 611764"/>
                  <a:gd name="connsiteX37" fmla="*/ 1890521 w 2886201"/>
                  <a:gd name="connsiteY37" fmla="*/ 375920 h 611764"/>
                  <a:gd name="connsiteX38" fmla="*/ 1768601 w 2886201"/>
                  <a:gd name="connsiteY38" fmla="*/ 386080 h 611764"/>
                  <a:gd name="connsiteX39" fmla="*/ 1504441 w 2886201"/>
                  <a:gd name="connsiteY39" fmla="*/ 416560 h 611764"/>
                  <a:gd name="connsiteX40" fmla="*/ 1362201 w 2886201"/>
                  <a:gd name="connsiteY40" fmla="*/ 436880 h 611764"/>
                  <a:gd name="connsiteX41" fmla="*/ 1270761 w 2886201"/>
                  <a:gd name="connsiteY41" fmla="*/ 447040 h 611764"/>
                  <a:gd name="connsiteX42" fmla="*/ 1199641 w 2886201"/>
                  <a:gd name="connsiteY42" fmla="*/ 457200 h 611764"/>
                  <a:gd name="connsiteX43" fmla="*/ 1016761 w 2886201"/>
                  <a:gd name="connsiteY43" fmla="*/ 467360 h 611764"/>
                  <a:gd name="connsiteX44" fmla="*/ 884681 w 2886201"/>
                  <a:gd name="connsiteY44" fmla="*/ 477520 h 611764"/>
                  <a:gd name="connsiteX45" fmla="*/ 823721 w 2886201"/>
                  <a:gd name="connsiteY45" fmla="*/ 487680 h 611764"/>
                  <a:gd name="connsiteX46" fmla="*/ 752601 w 2886201"/>
                  <a:gd name="connsiteY46" fmla="*/ 497840 h 611764"/>
                  <a:gd name="connsiteX47" fmla="*/ 701801 w 2886201"/>
                  <a:gd name="connsiteY47" fmla="*/ 508000 h 611764"/>
                  <a:gd name="connsiteX48" fmla="*/ 640841 w 2886201"/>
                  <a:gd name="connsiteY48" fmla="*/ 518160 h 611764"/>
                  <a:gd name="connsiteX49" fmla="*/ 508761 w 2886201"/>
                  <a:gd name="connsiteY49" fmla="*/ 548640 h 611764"/>
                  <a:gd name="connsiteX50" fmla="*/ 468121 w 2886201"/>
                  <a:gd name="connsiteY50" fmla="*/ 558800 h 611764"/>
                  <a:gd name="connsiteX51" fmla="*/ 295401 w 2886201"/>
                  <a:gd name="connsiteY51" fmla="*/ 568960 h 611764"/>
                  <a:gd name="connsiteX52" fmla="*/ 214121 w 2886201"/>
                  <a:gd name="connsiteY52" fmla="*/ 579120 h 611764"/>
                  <a:gd name="connsiteX53" fmla="*/ 183641 w 2886201"/>
                  <a:gd name="connsiteY53" fmla="*/ 589280 h 611764"/>
                  <a:gd name="connsiteX54" fmla="*/ 132841 w 2886201"/>
                  <a:gd name="connsiteY54" fmla="*/ 599440 h 611764"/>
                  <a:gd name="connsiteX55" fmla="*/ 92201 w 2886201"/>
                  <a:gd name="connsiteY55" fmla="*/ 609600 h 611764"/>
                  <a:gd name="connsiteX56" fmla="*/ 761 w 2886201"/>
                  <a:gd name="connsiteY56" fmla="*/ 609600 h 6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86201" h="611764">
                    <a:moveTo>
                      <a:pt x="761" y="609600"/>
                    </a:moveTo>
                    <a:cubicBezTo>
                      <a:pt x="-6012" y="606213"/>
                      <a:pt x="34130" y="594643"/>
                      <a:pt x="51561" y="589280"/>
                    </a:cubicBezTo>
                    <a:cubicBezTo>
                      <a:pt x="148689" y="559395"/>
                      <a:pt x="111527" y="576131"/>
                      <a:pt x="203961" y="558800"/>
                    </a:cubicBezTo>
                    <a:cubicBezTo>
                      <a:pt x="234650" y="553046"/>
                      <a:pt x="264921" y="545253"/>
                      <a:pt x="295401" y="538480"/>
                    </a:cubicBezTo>
                    <a:cubicBezTo>
                      <a:pt x="308948" y="521547"/>
                      <a:pt x="319721" y="501960"/>
                      <a:pt x="336041" y="487680"/>
                    </a:cubicBezTo>
                    <a:cubicBezTo>
                      <a:pt x="347439" y="477707"/>
                      <a:pt x="361912" y="470717"/>
                      <a:pt x="376681" y="467360"/>
                    </a:cubicBezTo>
                    <a:cubicBezTo>
                      <a:pt x="436945" y="453664"/>
                      <a:pt x="498601" y="447040"/>
                      <a:pt x="559561" y="436880"/>
                    </a:cubicBezTo>
                    <a:cubicBezTo>
                      <a:pt x="579881" y="409787"/>
                      <a:pt x="590230" y="370746"/>
                      <a:pt x="620521" y="355600"/>
                    </a:cubicBezTo>
                    <a:cubicBezTo>
                      <a:pt x="634068" y="348827"/>
                      <a:pt x="646793" y="340069"/>
                      <a:pt x="661161" y="335280"/>
                    </a:cubicBezTo>
                    <a:cubicBezTo>
                      <a:pt x="708981" y="319340"/>
                      <a:pt x="831242" y="316600"/>
                      <a:pt x="854201" y="314960"/>
                    </a:cubicBezTo>
                    <a:cubicBezTo>
                      <a:pt x="882124" y="294018"/>
                      <a:pt x="913575" y="268252"/>
                      <a:pt x="945641" y="254000"/>
                    </a:cubicBezTo>
                    <a:cubicBezTo>
                      <a:pt x="958401" y="248329"/>
                      <a:pt x="972589" y="246578"/>
                      <a:pt x="986281" y="243840"/>
                    </a:cubicBezTo>
                    <a:cubicBezTo>
                      <a:pt x="1023410" y="236414"/>
                      <a:pt x="1060788" y="230293"/>
                      <a:pt x="1098041" y="223520"/>
                    </a:cubicBezTo>
                    <a:cubicBezTo>
                      <a:pt x="1114974" y="213360"/>
                      <a:pt x="1130107" y="199285"/>
                      <a:pt x="1148841" y="193040"/>
                    </a:cubicBezTo>
                    <a:cubicBezTo>
                      <a:pt x="1171559" y="185467"/>
                      <a:pt x="1196051" y="184208"/>
                      <a:pt x="1219961" y="182880"/>
                    </a:cubicBezTo>
                    <a:cubicBezTo>
                      <a:pt x="1318081" y="177429"/>
                      <a:pt x="1416388" y="176107"/>
                      <a:pt x="1514601" y="172720"/>
                    </a:cubicBezTo>
                    <a:cubicBezTo>
                      <a:pt x="1565401" y="165947"/>
                      <a:pt x="1616747" y="162451"/>
                      <a:pt x="1667001" y="152400"/>
                    </a:cubicBezTo>
                    <a:cubicBezTo>
                      <a:pt x="1684885" y="148823"/>
                      <a:pt x="1699968" y="135901"/>
                      <a:pt x="1717801" y="132080"/>
                    </a:cubicBezTo>
                    <a:cubicBezTo>
                      <a:pt x="1747788" y="125654"/>
                      <a:pt x="1778761" y="125307"/>
                      <a:pt x="1809241" y="121920"/>
                    </a:cubicBezTo>
                    <a:cubicBezTo>
                      <a:pt x="1867319" y="98689"/>
                      <a:pt x="1863614" y="98167"/>
                      <a:pt x="1931161" y="81280"/>
                    </a:cubicBezTo>
                    <a:cubicBezTo>
                      <a:pt x="1983302" y="68245"/>
                      <a:pt x="2091403" y="55485"/>
                      <a:pt x="2124201" y="50800"/>
                    </a:cubicBezTo>
                    <a:cubicBezTo>
                      <a:pt x="2141134" y="44027"/>
                      <a:pt x="2157532" y="35721"/>
                      <a:pt x="2175001" y="30480"/>
                    </a:cubicBezTo>
                    <a:cubicBezTo>
                      <a:pt x="2235473" y="12339"/>
                      <a:pt x="2345538" y="13015"/>
                      <a:pt x="2388361" y="10160"/>
                    </a:cubicBezTo>
                    <a:lnTo>
                      <a:pt x="2530601" y="0"/>
                    </a:lnTo>
                    <a:cubicBezTo>
                      <a:pt x="2611881" y="3387"/>
                      <a:pt x="2693297" y="4364"/>
                      <a:pt x="2774441" y="10160"/>
                    </a:cubicBezTo>
                    <a:cubicBezTo>
                      <a:pt x="2788369" y="11155"/>
                      <a:pt x="2802246" y="14819"/>
                      <a:pt x="2815081" y="20320"/>
                    </a:cubicBezTo>
                    <a:cubicBezTo>
                      <a:pt x="2826304" y="25130"/>
                      <a:pt x="2835401" y="33867"/>
                      <a:pt x="2845561" y="40640"/>
                    </a:cubicBezTo>
                    <a:cubicBezTo>
                      <a:pt x="2848948" y="50800"/>
                      <a:pt x="2850932" y="61541"/>
                      <a:pt x="2855721" y="71120"/>
                    </a:cubicBezTo>
                    <a:cubicBezTo>
                      <a:pt x="2861182" y="82042"/>
                      <a:pt x="2871231" y="90377"/>
                      <a:pt x="2876041" y="101600"/>
                    </a:cubicBezTo>
                    <a:cubicBezTo>
                      <a:pt x="2881542" y="114435"/>
                      <a:pt x="2882814" y="128693"/>
                      <a:pt x="2886201" y="142240"/>
                    </a:cubicBezTo>
                    <a:cubicBezTo>
                      <a:pt x="2869268" y="149013"/>
                      <a:pt x="2849032" y="150443"/>
                      <a:pt x="2835401" y="162560"/>
                    </a:cubicBezTo>
                    <a:cubicBezTo>
                      <a:pt x="2817148" y="178785"/>
                      <a:pt x="2807326" y="202579"/>
                      <a:pt x="2794761" y="223520"/>
                    </a:cubicBezTo>
                    <a:cubicBezTo>
                      <a:pt x="2784601" y="240453"/>
                      <a:pt x="2780712" y="263366"/>
                      <a:pt x="2764281" y="274320"/>
                    </a:cubicBezTo>
                    <a:cubicBezTo>
                      <a:pt x="2747141" y="285747"/>
                      <a:pt x="2723568" y="280684"/>
                      <a:pt x="2703321" y="284480"/>
                    </a:cubicBezTo>
                    <a:cubicBezTo>
                      <a:pt x="2669375" y="290845"/>
                      <a:pt x="2634486" y="293878"/>
                      <a:pt x="2601721" y="304800"/>
                    </a:cubicBezTo>
                    <a:cubicBezTo>
                      <a:pt x="2564314" y="317269"/>
                      <a:pt x="2557538" y="321288"/>
                      <a:pt x="2510281" y="325120"/>
                    </a:cubicBezTo>
                    <a:cubicBezTo>
                      <a:pt x="2405420" y="333622"/>
                      <a:pt x="2300303" y="338593"/>
                      <a:pt x="2195321" y="345440"/>
                    </a:cubicBezTo>
                    <a:cubicBezTo>
                      <a:pt x="1900628" y="364659"/>
                      <a:pt x="2185147" y="343184"/>
                      <a:pt x="1890521" y="375920"/>
                    </a:cubicBezTo>
                    <a:cubicBezTo>
                      <a:pt x="1849990" y="380423"/>
                      <a:pt x="1809214" y="382388"/>
                      <a:pt x="1768601" y="386080"/>
                    </a:cubicBezTo>
                    <a:cubicBezTo>
                      <a:pt x="1670115" y="395033"/>
                      <a:pt x="1608595" y="402673"/>
                      <a:pt x="1504441" y="416560"/>
                    </a:cubicBezTo>
                    <a:cubicBezTo>
                      <a:pt x="1456966" y="422890"/>
                      <a:pt x="1409803" y="431591"/>
                      <a:pt x="1362201" y="436880"/>
                    </a:cubicBezTo>
                    <a:lnTo>
                      <a:pt x="1270761" y="447040"/>
                    </a:lnTo>
                    <a:cubicBezTo>
                      <a:pt x="1246999" y="450010"/>
                      <a:pt x="1223512" y="455290"/>
                      <a:pt x="1199641" y="457200"/>
                    </a:cubicBezTo>
                    <a:cubicBezTo>
                      <a:pt x="1138781" y="462069"/>
                      <a:pt x="1077688" y="463429"/>
                      <a:pt x="1016761" y="467360"/>
                    </a:cubicBezTo>
                    <a:cubicBezTo>
                      <a:pt x="972696" y="470203"/>
                      <a:pt x="928708" y="474133"/>
                      <a:pt x="884681" y="477520"/>
                    </a:cubicBezTo>
                    <a:lnTo>
                      <a:pt x="823721" y="487680"/>
                    </a:lnTo>
                    <a:cubicBezTo>
                      <a:pt x="800052" y="491321"/>
                      <a:pt x="776223" y="493903"/>
                      <a:pt x="752601" y="497840"/>
                    </a:cubicBezTo>
                    <a:cubicBezTo>
                      <a:pt x="735567" y="500679"/>
                      <a:pt x="718791" y="504911"/>
                      <a:pt x="701801" y="508000"/>
                    </a:cubicBezTo>
                    <a:cubicBezTo>
                      <a:pt x="681533" y="511685"/>
                      <a:pt x="661161" y="514773"/>
                      <a:pt x="640841" y="518160"/>
                    </a:cubicBezTo>
                    <a:cubicBezTo>
                      <a:pt x="566278" y="555441"/>
                      <a:pt x="628401" y="530234"/>
                      <a:pt x="508761" y="548640"/>
                    </a:cubicBezTo>
                    <a:cubicBezTo>
                      <a:pt x="494960" y="550763"/>
                      <a:pt x="482022" y="557476"/>
                      <a:pt x="468121" y="558800"/>
                    </a:cubicBezTo>
                    <a:cubicBezTo>
                      <a:pt x="410708" y="564268"/>
                      <a:pt x="352974" y="565573"/>
                      <a:pt x="295401" y="568960"/>
                    </a:cubicBezTo>
                    <a:cubicBezTo>
                      <a:pt x="268308" y="572347"/>
                      <a:pt x="240985" y="574236"/>
                      <a:pt x="214121" y="579120"/>
                    </a:cubicBezTo>
                    <a:cubicBezTo>
                      <a:pt x="203584" y="581036"/>
                      <a:pt x="194031" y="586683"/>
                      <a:pt x="183641" y="589280"/>
                    </a:cubicBezTo>
                    <a:cubicBezTo>
                      <a:pt x="166888" y="593468"/>
                      <a:pt x="149698" y="595694"/>
                      <a:pt x="132841" y="599440"/>
                    </a:cubicBezTo>
                    <a:cubicBezTo>
                      <a:pt x="119210" y="602469"/>
                      <a:pt x="106123" y="608529"/>
                      <a:pt x="92201" y="609600"/>
                    </a:cubicBezTo>
                    <a:cubicBezTo>
                      <a:pt x="61811" y="611938"/>
                      <a:pt x="7534" y="612987"/>
                      <a:pt x="761" y="609600"/>
                    </a:cubicBezTo>
                    <a:close/>
                  </a:path>
                </a:pathLst>
              </a:custGeom>
              <a:solidFill>
                <a:srgbClr val="FF0000">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cxnSp>
            <p:nvCxnSpPr>
              <p:cNvPr id="22" name="Straight Arrow Connector 21">
                <a:extLst>
                  <a:ext uri="{FF2B5EF4-FFF2-40B4-BE49-F238E27FC236}">
                    <a16:creationId xmlns:a16="http://schemas.microsoft.com/office/drawing/2014/main" id="{A2904350-E42A-1A27-E8FE-07FB47DA4E63}"/>
                  </a:ext>
                </a:extLst>
              </p:cNvPr>
              <p:cNvCxnSpPr/>
              <p:nvPr/>
            </p:nvCxnSpPr>
            <p:spPr>
              <a:xfrm flipH="1" flipV="1">
                <a:off x="5980055" y="13141956"/>
                <a:ext cx="127048" cy="133297"/>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AD80332-12AD-25DE-FF37-E8B4BE61F1A5}"/>
                  </a:ext>
                </a:extLst>
              </p:cNvPr>
              <p:cNvCxnSpPr>
                <a:cxnSpLocks/>
              </p:cNvCxnSpPr>
              <p:nvPr/>
            </p:nvCxnSpPr>
            <p:spPr>
              <a:xfrm flipV="1">
                <a:off x="6327226" y="13077753"/>
                <a:ext cx="27942" cy="18988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1E49BA8-2381-A33A-3CED-C91F91A2F4BA}"/>
                  </a:ext>
                </a:extLst>
              </p:cNvPr>
              <p:cNvCxnSpPr/>
              <p:nvPr/>
            </p:nvCxnSpPr>
            <p:spPr>
              <a:xfrm flipH="1" flipV="1">
                <a:off x="5704104" y="13234677"/>
                <a:ext cx="127048" cy="133297"/>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0A57F2B-4A55-3B06-968D-27168EB273E7}"/>
                  </a:ext>
                </a:extLst>
              </p:cNvPr>
              <p:cNvCxnSpPr>
                <a:cxnSpLocks/>
              </p:cNvCxnSpPr>
              <p:nvPr/>
            </p:nvCxnSpPr>
            <p:spPr>
              <a:xfrm flipV="1">
                <a:off x="6602008" y="13078022"/>
                <a:ext cx="27942" cy="18988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F49D34A-ECAE-B08D-186B-B8E9324CEF74}"/>
                  </a:ext>
                </a:extLst>
              </p:cNvPr>
              <p:cNvCxnSpPr>
                <a:cxnSpLocks/>
              </p:cNvCxnSpPr>
              <p:nvPr/>
            </p:nvCxnSpPr>
            <p:spPr>
              <a:xfrm flipV="1">
                <a:off x="6975600" y="13048585"/>
                <a:ext cx="148313" cy="17877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31F0BDF-D83E-FE94-7EDD-4664C2AB330F}"/>
                  </a:ext>
                </a:extLst>
              </p:cNvPr>
              <p:cNvSpPr txBox="1"/>
              <p:nvPr/>
            </p:nvSpPr>
            <p:spPr>
              <a:xfrm rot="21201589">
                <a:off x="5665073" y="13164908"/>
                <a:ext cx="1859664" cy="355174"/>
              </a:xfrm>
              <a:prstGeom prst="rect">
                <a:avLst/>
              </a:prstGeom>
              <a:noFill/>
            </p:spPr>
            <p:txBody>
              <a:bodyPr wrap="square" rtlCol="0">
                <a:spAutoFit/>
              </a:bodyPr>
              <a:lstStyle/>
              <a:p>
                <a:pPr algn="ctr"/>
                <a:r>
                  <a:rPr lang="en-GB" sz="1400" dirty="0">
                    <a:solidFill>
                      <a:schemeClr val="bg1"/>
                    </a:solidFill>
                    <a:latin typeface="Segoe UI Light" panose="020B0502040204020203" pitchFamily="34" charset="0"/>
                    <a:cs typeface="Segoe UI Light" panose="020B0502040204020203" pitchFamily="34" charset="0"/>
                  </a:rPr>
                  <a:t>Geothermal energy</a:t>
                </a:r>
              </a:p>
            </p:txBody>
          </p:sp>
        </p:grpSp>
        <p:pic>
          <p:nvPicPr>
            <p:cNvPr id="31" name="Picture 30">
              <a:extLst>
                <a:ext uri="{FF2B5EF4-FFF2-40B4-BE49-F238E27FC236}">
                  <a16:creationId xmlns:a16="http://schemas.microsoft.com/office/drawing/2014/main" id="{B23B0293-A60D-FF73-9B4A-707438F5CE9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542395" y="2024056"/>
              <a:ext cx="1349121" cy="1068447"/>
            </a:xfrm>
            <a:prstGeom prst="rect">
              <a:avLst/>
            </a:prstGeom>
            <a:blipFill>
              <a:blip r:embed="rId6"/>
              <a:stretch>
                <a:fillRect/>
              </a:stretch>
            </a:blipFill>
            <a:ln w="28575">
              <a:solidFill>
                <a:schemeClr val="tx1"/>
              </a:solidFill>
            </a:ln>
          </p:spPr>
        </p:pic>
        <p:sp>
          <p:nvSpPr>
            <p:cNvPr id="32" name="Rectangle 31">
              <a:extLst>
                <a:ext uri="{FF2B5EF4-FFF2-40B4-BE49-F238E27FC236}">
                  <a16:creationId xmlns:a16="http://schemas.microsoft.com/office/drawing/2014/main" id="{05D4C85F-ADEC-0C85-852F-1A47DF076BF1}"/>
                </a:ext>
              </a:extLst>
            </p:cNvPr>
            <p:cNvSpPr/>
            <p:nvPr/>
          </p:nvSpPr>
          <p:spPr>
            <a:xfrm>
              <a:off x="5209196" y="4330489"/>
              <a:ext cx="298959" cy="2584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cxnSp>
          <p:nvCxnSpPr>
            <p:cNvPr id="33" name="Straight Connector 32">
              <a:extLst>
                <a:ext uri="{FF2B5EF4-FFF2-40B4-BE49-F238E27FC236}">
                  <a16:creationId xmlns:a16="http://schemas.microsoft.com/office/drawing/2014/main" id="{4239E582-D8A5-00F6-7862-5228D88AE032}"/>
                </a:ext>
              </a:extLst>
            </p:cNvPr>
            <p:cNvCxnSpPr>
              <a:cxnSpLocks/>
            </p:cNvCxnSpPr>
            <p:nvPr/>
          </p:nvCxnSpPr>
          <p:spPr>
            <a:xfrm flipV="1">
              <a:off x="5209195" y="2073045"/>
              <a:ext cx="1162971" cy="225428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55B3641-951E-4841-B16C-F780E37D500F}"/>
                </a:ext>
              </a:extLst>
            </p:cNvPr>
            <p:cNvCxnSpPr>
              <a:cxnSpLocks/>
              <a:endCxn id="69" idx="0"/>
            </p:cNvCxnSpPr>
            <p:nvPr/>
          </p:nvCxnSpPr>
          <p:spPr>
            <a:xfrm flipV="1">
              <a:off x="5499977" y="3133494"/>
              <a:ext cx="2213480" cy="145999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1CFCCEE2-6554-2C2B-6CF1-AEB19211E064}"/>
                </a:ext>
              </a:extLst>
            </p:cNvPr>
            <p:cNvSpPr/>
            <p:nvPr/>
          </p:nvSpPr>
          <p:spPr>
            <a:xfrm>
              <a:off x="5508154" y="4699969"/>
              <a:ext cx="298959" cy="2584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cxnSp>
          <p:nvCxnSpPr>
            <p:cNvPr id="36" name="Straight Connector 35">
              <a:extLst>
                <a:ext uri="{FF2B5EF4-FFF2-40B4-BE49-F238E27FC236}">
                  <a16:creationId xmlns:a16="http://schemas.microsoft.com/office/drawing/2014/main" id="{1DF8975F-61C2-7C90-3A00-084E4E1ABEEE}"/>
                </a:ext>
              </a:extLst>
            </p:cNvPr>
            <p:cNvCxnSpPr>
              <a:cxnSpLocks/>
            </p:cNvCxnSpPr>
            <p:nvPr/>
          </p:nvCxnSpPr>
          <p:spPr>
            <a:xfrm>
              <a:off x="5787392" y="4958378"/>
              <a:ext cx="816675" cy="83942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A0A8531-1055-B03A-688F-70EAD1574478}"/>
                </a:ext>
              </a:extLst>
            </p:cNvPr>
            <p:cNvCxnSpPr>
              <a:cxnSpLocks/>
            </p:cNvCxnSpPr>
            <p:nvPr/>
          </p:nvCxnSpPr>
          <p:spPr>
            <a:xfrm flipH="1">
              <a:off x="5358675" y="4951265"/>
              <a:ext cx="136693" cy="8382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B151BDB4-9529-AD00-90AF-3F59B1A67B95}"/>
                </a:ext>
              </a:extLst>
            </p:cNvPr>
            <p:cNvSpPr/>
            <p:nvPr/>
          </p:nvSpPr>
          <p:spPr>
            <a:xfrm>
              <a:off x="2545819" y="4715456"/>
              <a:ext cx="298959" cy="2584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cxnSp>
          <p:nvCxnSpPr>
            <p:cNvPr id="39" name="Straight Connector 38">
              <a:extLst>
                <a:ext uri="{FF2B5EF4-FFF2-40B4-BE49-F238E27FC236}">
                  <a16:creationId xmlns:a16="http://schemas.microsoft.com/office/drawing/2014/main" id="{1514E8DE-59AA-3F25-D716-1751E8FE8263}"/>
                </a:ext>
              </a:extLst>
            </p:cNvPr>
            <p:cNvCxnSpPr>
              <a:cxnSpLocks/>
            </p:cNvCxnSpPr>
            <p:nvPr/>
          </p:nvCxnSpPr>
          <p:spPr>
            <a:xfrm flipH="1" flipV="1">
              <a:off x="1879645" y="2022211"/>
              <a:ext cx="955059" cy="269789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AF26D97-48A9-15EE-30C2-B72C3AC5DFD2}"/>
                </a:ext>
              </a:extLst>
            </p:cNvPr>
            <p:cNvCxnSpPr>
              <a:cxnSpLocks/>
            </p:cNvCxnSpPr>
            <p:nvPr/>
          </p:nvCxnSpPr>
          <p:spPr>
            <a:xfrm flipH="1" flipV="1">
              <a:off x="542395" y="3075150"/>
              <a:ext cx="2018081" cy="19029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2" name="Arrow: Curved Left 41">
              <a:extLst>
                <a:ext uri="{FF2B5EF4-FFF2-40B4-BE49-F238E27FC236}">
                  <a16:creationId xmlns:a16="http://schemas.microsoft.com/office/drawing/2014/main" id="{46E4C0EA-A321-FE26-6ED5-81BD6FCBF91F}"/>
                </a:ext>
              </a:extLst>
            </p:cNvPr>
            <p:cNvSpPr/>
            <p:nvPr/>
          </p:nvSpPr>
          <p:spPr>
            <a:xfrm rot="19986639">
              <a:off x="1260425" y="2280603"/>
              <a:ext cx="236219" cy="537179"/>
            </a:xfrm>
            <a:prstGeom prst="curvedLeftArrow">
              <a:avLst/>
            </a:prstGeom>
            <a:solidFill>
              <a:srgbClr val="000087"/>
            </a:solidFill>
            <a:ln w="31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Segoe UI Light" panose="020B0502040204020203" pitchFamily="34" charset="0"/>
                <a:cs typeface="Segoe UI Light" panose="020B0502040204020203" pitchFamily="34" charset="0"/>
              </a:endParaRPr>
            </a:p>
          </p:txBody>
        </p:sp>
        <p:sp>
          <p:nvSpPr>
            <p:cNvPr id="44" name="Arrow: Curved Left 43">
              <a:extLst>
                <a:ext uri="{FF2B5EF4-FFF2-40B4-BE49-F238E27FC236}">
                  <a16:creationId xmlns:a16="http://schemas.microsoft.com/office/drawing/2014/main" id="{26055408-0298-A650-9BDD-1A9252C76C0E}"/>
                </a:ext>
              </a:extLst>
            </p:cNvPr>
            <p:cNvSpPr/>
            <p:nvPr/>
          </p:nvSpPr>
          <p:spPr>
            <a:xfrm rot="20735583" flipH="1" flipV="1">
              <a:off x="829849" y="2266488"/>
              <a:ext cx="246234" cy="570873"/>
            </a:xfrm>
            <a:prstGeom prst="curvedLeftArrow">
              <a:avLst/>
            </a:prstGeom>
            <a:solidFill>
              <a:srgbClr val="F66900"/>
            </a:solidFill>
            <a:ln w="31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Segoe UI Light" panose="020B0502040204020203" pitchFamily="34" charset="0"/>
                <a:cs typeface="Segoe UI Light" panose="020B0502040204020203" pitchFamily="34" charset="0"/>
              </a:endParaRPr>
            </a:p>
          </p:txBody>
        </p:sp>
        <p:pic>
          <p:nvPicPr>
            <p:cNvPr id="47" name="Picture 46" descr="A nuclear power plant with smoke coming out of it&#10;&#10;Description automatically generated">
              <a:extLst>
                <a:ext uri="{FF2B5EF4-FFF2-40B4-BE49-F238E27FC236}">
                  <a16:creationId xmlns:a16="http://schemas.microsoft.com/office/drawing/2014/main" id="{34DB8D64-23A8-9B0C-BDE6-034C7AEC66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671816" y="3162583"/>
              <a:ext cx="635390" cy="728232"/>
            </a:xfrm>
            <a:prstGeom prst="rect">
              <a:avLst/>
            </a:prstGeom>
          </p:spPr>
        </p:pic>
        <p:grpSp>
          <p:nvGrpSpPr>
            <p:cNvPr id="53" name="Group 52">
              <a:extLst>
                <a:ext uri="{FF2B5EF4-FFF2-40B4-BE49-F238E27FC236}">
                  <a16:creationId xmlns:a16="http://schemas.microsoft.com/office/drawing/2014/main" id="{1E88A506-D71D-9F68-501A-15412ED00B3E}"/>
                </a:ext>
              </a:extLst>
            </p:cNvPr>
            <p:cNvGrpSpPr/>
            <p:nvPr/>
          </p:nvGrpSpPr>
          <p:grpSpPr>
            <a:xfrm flipH="1">
              <a:off x="3576322" y="3729756"/>
              <a:ext cx="624736" cy="1201954"/>
              <a:chOff x="4006586" y="13394332"/>
              <a:chExt cx="517863" cy="996337"/>
            </a:xfrm>
          </p:grpSpPr>
          <p:grpSp>
            <p:nvGrpSpPr>
              <p:cNvPr id="55" name="Group 54">
                <a:extLst>
                  <a:ext uri="{FF2B5EF4-FFF2-40B4-BE49-F238E27FC236}">
                    <a16:creationId xmlns:a16="http://schemas.microsoft.com/office/drawing/2014/main" id="{D6B1B88C-6938-043A-28E6-AC3A769886EC}"/>
                  </a:ext>
                </a:extLst>
              </p:cNvPr>
              <p:cNvGrpSpPr/>
              <p:nvPr/>
            </p:nvGrpSpPr>
            <p:grpSpPr>
              <a:xfrm>
                <a:off x="4255925" y="13394332"/>
                <a:ext cx="268524" cy="565014"/>
                <a:chOff x="4321557" y="13336394"/>
                <a:chExt cx="365069" cy="661705"/>
              </a:xfrm>
            </p:grpSpPr>
            <p:grpSp>
              <p:nvGrpSpPr>
                <p:cNvPr id="61" name="Group 60">
                  <a:extLst>
                    <a:ext uri="{FF2B5EF4-FFF2-40B4-BE49-F238E27FC236}">
                      <a16:creationId xmlns:a16="http://schemas.microsoft.com/office/drawing/2014/main" id="{7B6577A5-375D-58A1-C810-C0E15EE75A68}"/>
                    </a:ext>
                  </a:extLst>
                </p:cNvPr>
                <p:cNvGrpSpPr/>
                <p:nvPr/>
              </p:nvGrpSpPr>
              <p:grpSpPr>
                <a:xfrm>
                  <a:off x="4321557" y="13336394"/>
                  <a:ext cx="365069" cy="554597"/>
                  <a:chOff x="4241214" y="13342051"/>
                  <a:chExt cx="285554" cy="634337"/>
                </a:xfrm>
              </p:grpSpPr>
              <p:pic>
                <p:nvPicPr>
                  <p:cNvPr id="63" name="Picture 62" descr="A cartoon of a school building&#10;&#10;Description automatically generated">
                    <a:extLst>
                      <a:ext uri="{FF2B5EF4-FFF2-40B4-BE49-F238E27FC236}">
                        <a16:creationId xmlns:a16="http://schemas.microsoft.com/office/drawing/2014/main" id="{B8A678DD-12A0-5B86-13B2-051F63CA45FA}"/>
                      </a:ext>
                    </a:extLst>
                  </p:cNvPr>
                  <p:cNvPicPr>
                    <a:picLocks noChangeAspect="1"/>
                  </p:cNvPicPr>
                  <p:nvPr/>
                </p:nvPicPr>
                <p:blipFill rotWithShape="1">
                  <a:blip r:embed="rId10">
                    <a:extLst>
                      <a:ext uri="{28A0092B-C50C-407E-A947-70E740481C1C}">
                        <a14:useLocalDpi xmlns:a14="http://schemas.microsoft.com/office/drawing/2010/main" val="0"/>
                      </a:ext>
                    </a:extLst>
                  </a:blip>
                  <a:srcRect l="72142" t="51190" b="26827"/>
                  <a:stretch/>
                </p:blipFill>
                <p:spPr>
                  <a:xfrm>
                    <a:off x="4241214" y="13342051"/>
                    <a:ext cx="219924" cy="267308"/>
                  </a:xfrm>
                  <a:prstGeom prst="rect">
                    <a:avLst/>
                  </a:prstGeom>
                </p:spPr>
              </p:pic>
              <p:grpSp>
                <p:nvGrpSpPr>
                  <p:cNvPr id="64" name="Group 63">
                    <a:extLst>
                      <a:ext uri="{FF2B5EF4-FFF2-40B4-BE49-F238E27FC236}">
                        <a16:creationId xmlns:a16="http://schemas.microsoft.com/office/drawing/2014/main" id="{98FBFDF2-BC07-D6DD-F050-EA4C2BC297BD}"/>
                      </a:ext>
                    </a:extLst>
                  </p:cNvPr>
                  <p:cNvGrpSpPr/>
                  <p:nvPr/>
                </p:nvGrpSpPr>
                <p:grpSpPr>
                  <a:xfrm>
                    <a:off x="4241361" y="13597605"/>
                    <a:ext cx="285407" cy="378783"/>
                    <a:chOff x="4097636" y="14040313"/>
                    <a:chExt cx="285407" cy="378783"/>
                  </a:xfrm>
                </p:grpSpPr>
                <p:pic>
                  <p:nvPicPr>
                    <p:cNvPr id="65" name="Picture 64" descr="A cartoon of a school building&#10;&#10;Description automatically generated">
                      <a:extLst>
                        <a:ext uri="{FF2B5EF4-FFF2-40B4-BE49-F238E27FC236}">
                          <a16:creationId xmlns:a16="http://schemas.microsoft.com/office/drawing/2014/main" id="{5DC7BA6A-456A-A854-B291-DC61D9AABD2F}"/>
                        </a:ext>
                      </a:extLst>
                    </p:cNvPr>
                    <p:cNvPicPr>
                      <a:picLocks noChangeAspect="1"/>
                    </p:cNvPicPr>
                    <p:nvPr/>
                  </p:nvPicPr>
                  <p:blipFill rotWithShape="1">
                    <a:blip r:embed="rId10">
                      <a:extLst>
                        <a:ext uri="{28A0092B-C50C-407E-A947-70E740481C1C}">
                          <a14:useLocalDpi xmlns:a14="http://schemas.microsoft.com/office/drawing/2010/main" val="0"/>
                        </a:ext>
                      </a:extLst>
                    </a:blip>
                    <a:srcRect l="72142" t="62566" r="-8277" b="26827"/>
                    <a:stretch/>
                  </p:blipFill>
                  <p:spPr>
                    <a:xfrm>
                      <a:off x="4097636" y="14040313"/>
                      <a:ext cx="285260" cy="128976"/>
                    </a:xfrm>
                    <a:prstGeom prst="rect">
                      <a:avLst/>
                    </a:prstGeom>
                  </p:spPr>
                </p:pic>
                <p:pic>
                  <p:nvPicPr>
                    <p:cNvPr id="66" name="Picture 65" descr="A cartoon of a school building&#10;&#10;Description automatically generated">
                      <a:extLst>
                        <a:ext uri="{FF2B5EF4-FFF2-40B4-BE49-F238E27FC236}">
                          <a16:creationId xmlns:a16="http://schemas.microsoft.com/office/drawing/2014/main" id="{23DB06DB-331E-2D3E-46E5-C829444BF251}"/>
                        </a:ext>
                      </a:extLst>
                    </p:cNvPr>
                    <p:cNvPicPr>
                      <a:picLocks noChangeAspect="1"/>
                    </p:cNvPicPr>
                    <p:nvPr/>
                  </p:nvPicPr>
                  <p:blipFill rotWithShape="1">
                    <a:blip r:embed="rId10">
                      <a:extLst>
                        <a:ext uri="{28A0092B-C50C-407E-A947-70E740481C1C}">
                          <a14:useLocalDpi xmlns:a14="http://schemas.microsoft.com/office/drawing/2010/main" val="0"/>
                        </a:ext>
                      </a:extLst>
                    </a:blip>
                    <a:srcRect l="72142" t="62566" r="-8277" b="26827"/>
                    <a:stretch/>
                  </p:blipFill>
                  <p:spPr>
                    <a:xfrm>
                      <a:off x="4097783" y="14164676"/>
                      <a:ext cx="285260" cy="128976"/>
                    </a:xfrm>
                    <a:prstGeom prst="rect">
                      <a:avLst/>
                    </a:prstGeom>
                  </p:spPr>
                </p:pic>
                <p:pic>
                  <p:nvPicPr>
                    <p:cNvPr id="67" name="Picture 66" descr="A cartoon of a school building&#10;&#10;Description automatically generated">
                      <a:extLst>
                        <a:ext uri="{FF2B5EF4-FFF2-40B4-BE49-F238E27FC236}">
                          <a16:creationId xmlns:a16="http://schemas.microsoft.com/office/drawing/2014/main" id="{83DB91F1-5EA4-4FD3-2C84-5EF48CBDC7A8}"/>
                        </a:ext>
                      </a:extLst>
                    </p:cNvPr>
                    <p:cNvPicPr>
                      <a:picLocks noChangeAspect="1"/>
                    </p:cNvPicPr>
                    <p:nvPr/>
                  </p:nvPicPr>
                  <p:blipFill rotWithShape="1">
                    <a:blip r:embed="rId10">
                      <a:extLst>
                        <a:ext uri="{28A0092B-C50C-407E-A947-70E740481C1C}">
                          <a14:useLocalDpi xmlns:a14="http://schemas.microsoft.com/office/drawing/2010/main" val="0"/>
                        </a:ext>
                      </a:extLst>
                    </a:blip>
                    <a:srcRect l="72142" t="62566" r="-8277" b="26827"/>
                    <a:stretch/>
                  </p:blipFill>
                  <p:spPr>
                    <a:xfrm>
                      <a:off x="4097636" y="14290120"/>
                      <a:ext cx="285260" cy="128976"/>
                    </a:xfrm>
                    <a:prstGeom prst="rect">
                      <a:avLst/>
                    </a:prstGeom>
                  </p:spPr>
                </p:pic>
              </p:grpSp>
            </p:grpSp>
            <p:pic>
              <p:nvPicPr>
                <p:cNvPr id="62" name="Picture 61" descr="A cartoon of a school building&#10;&#10;Description automatically generated">
                  <a:extLst>
                    <a:ext uri="{FF2B5EF4-FFF2-40B4-BE49-F238E27FC236}">
                      <a16:creationId xmlns:a16="http://schemas.microsoft.com/office/drawing/2014/main" id="{310F203E-FDDB-B040-1D1F-4B8AA27602A2}"/>
                    </a:ext>
                  </a:extLst>
                </p:cNvPr>
                <p:cNvPicPr>
                  <a:picLocks noChangeAspect="1"/>
                </p:cNvPicPr>
                <p:nvPr/>
              </p:nvPicPr>
              <p:blipFill rotWithShape="1">
                <a:blip r:embed="rId10">
                  <a:extLst>
                    <a:ext uri="{28A0092B-C50C-407E-A947-70E740481C1C}">
                      <a14:useLocalDpi xmlns:a14="http://schemas.microsoft.com/office/drawing/2010/main" val="0"/>
                    </a:ext>
                  </a:extLst>
                </a:blip>
                <a:srcRect l="72142" t="62566" r="-8277" b="26827"/>
                <a:stretch/>
              </p:blipFill>
              <p:spPr>
                <a:xfrm>
                  <a:off x="4321745" y="13885336"/>
                  <a:ext cx="364693" cy="112763"/>
                </a:xfrm>
                <a:prstGeom prst="rect">
                  <a:avLst/>
                </a:prstGeom>
              </p:spPr>
            </p:pic>
          </p:grpSp>
          <p:pic>
            <p:nvPicPr>
              <p:cNvPr id="56" name="Picture 55" descr="A cartoon of a school building&#10;&#10;Description automatically generated">
                <a:extLst>
                  <a:ext uri="{FF2B5EF4-FFF2-40B4-BE49-F238E27FC236}">
                    <a16:creationId xmlns:a16="http://schemas.microsoft.com/office/drawing/2014/main" id="{6BE9EE50-A2F3-E1D5-DBE1-3425A95F56F6}"/>
                  </a:ext>
                </a:extLst>
              </p:cNvPr>
              <p:cNvPicPr>
                <a:picLocks noChangeAspect="1"/>
              </p:cNvPicPr>
              <p:nvPr/>
            </p:nvPicPr>
            <p:blipFill rotWithShape="1">
              <a:blip r:embed="rId10">
                <a:extLst>
                  <a:ext uri="{28A0092B-C50C-407E-A947-70E740481C1C}">
                    <a14:useLocalDpi xmlns:a14="http://schemas.microsoft.com/office/drawing/2010/main" val="0"/>
                  </a:ext>
                </a:extLst>
              </a:blip>
              <a:srcRect l="38554" t="71247" r="-8278" b="-4200"/>
              <a:stretch/>
            </p:blipFill>
            <p:spPr>
              <a:xfrm>
                <a:off x="4006586" y="14132927"/>
                <a:ext cx="517722" cy="257742"/>
              </a:xfrm>
              <a:prstGeom prst="rect">
                <a:avLst/>
              </a:prstGeom>
            </p:spPr>
          </p:pic>
          <p:pic>
            <p:nvPicPr>
              <p:cNvPr id="59" name="Picture 58" descr="A cartoon of a school building&#10;&#10;Description automatically generated">
                <a:extLst>
                  <a:ext uri="{FF2B5EF4-FFF2-40B4-BE49-F238E27FC236}">
                    <a16:creationId xmlns:a16="http://schemas.microsoft.com/office/drawing/2014/main" id="{F87B1E5A-0686-F1B6-F985-666F3F06DEA5}"/>
                  </a:ext>
                </a:extLst>
              </p:cNvPr>
              <p:cNvPicPr>
                <a:picLocks noChangeAspect="1"/>
              </p:cNvPicPr>
              <p:nvPr/>
            </p:nvPicPr>
            <p:blipFill rotWithShape="1">
              <a:blip r:embed="rId10">
                <a:extLst>
                  <a:ext uri="{28A0092B-C50C-407E-A947-70E740481C1C}">
                    <a14:useLocalDpi xmlns:a14="http://schemas.microsoft.com/office/drawing/2010/main" val="0"/>
                  </a:ext>
                </a:extLst>
              </a:blip>
              <a:srcRect l="72142" t="62566" r="-8277" b="26827"/>
              <a:stretch/>
            </p:blipFill>
            <p:spPr>
              <a:xfrm>
                <a:off x="4256062" y="13956047"/>
                <a:ext cx="268247" cy="96286"/>
              </a:xfrm>
              <a:prstGeom prst="rect">
                <a:avLst/>
              </a:prstGeom>
            </p:spPr>
          </p:pic>
          <p:pic>
            <p:nvPicPr>
              <p:cNvPr id="60" name="Picture 59" descr="A cartoon of a school building&#10;&#10;Description automatically generated">
                <a:extLst>
                  <a:ext uri="{FF2B5EF4-FFF2-40B4-BE49-F238E27FC236}">
                    <a16:creationId xmlns:a16="http://schemas.microsoft.com/office/drawing/2014/main" id="{D532F1FC-DC9E-1416-EEA3-52B8B799140A}"/>
                  </a:ext>
                </a:extLst>
              </p:cNvPr>
              <p:cNvPicPr>
                <a:picLocks noChangeAspect="1"/>
              </p:cNvPicPr>
              <p:nvPr/>
            </p:nvPicPr>
            <p:blipFill rotWithShape="1">
              <a:blip r:embed="rId10">
                <a:extLst>
                  <a:ext uri="{28A0092B-C50C-407E-A947-70E740481C1C}">
                    <a14:useLocalDpi xmlns:a14="http://schemas.microsoft.com/office/drawing/2010/main" val="0"/>
                  </a:ext>
                </a:extLst>
              </a:blip>
              <a:srcRect l="72142" t="62566" r="-8277" b="26827"/>
              <a:stretch/>
            </p:blipFill>
            <p:spPr>
              <a:xfrm>
                <a:off x="4256061" y="14045740"/>
                <a:ext cx="268247" cy="96286"/>
              </a:xfrm>
              <a:prstGeom prst="rect">
                <a:avLst/>
              </a:prstGeom>
            </p:spPr>
          </p:pic>
        </p:grpSp>
        <p:sp>
          <p:nvSpPr>
            <p:cNvPr id="68" name="Rectangle 67">
              <a:extLst>
                <a:ext uri="{FF2B5EF4-FFF2-40B4-BE49-F238E27FC236}">
                  <a16:creationId xmlns:a16="http://schemas.microsoft.com/office/drawing/2014/main" id="{DFDA764B-E91A-B9C7-8BA4-1E344F322232}"/>
                </a:ext>
              </a:extLst>
            </p:cNvPr>
            <p:cNvSpPr/>
            <p:nvPr/>
          </p:nvSpPr>
          <p:spPr>
            <a:xfrm>
              <a:off x="5364545" y="5797987"/>
              <a:ext cx="1239937" cy="1026304"/>
            </a:xfrm>
            <a:prstGeom prst="rect">
              <a:avLst/>
            </a:prstGeom>
            <a:blipFill>
              <a:blip r:embed="rId6"/>
              <a:stretch>
                <a:fillRect/>
              </a:stretch>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Segoe UI Light" panose="020B0502040204020203" pitchFamily="34" charset="0"/>
                <a:cs typeface="Segoe UI Light" panose="020B0502040204020203" pitchFamily="34" charset="0"/>
              </a:endParaRPr>
            </a:p>
          </p:txBody>
        </p:sp>
        <p:sp>
          <p:nvSpPr>
            <p:cNvPr id="69" name="Chord 68">
              <a:extLst>
                <a:ext uri="{FF2B5EF4-FFF2-40B4-BE49-F238E27FC236}">
                  <a16:creationId xmlns:a16="http://schemas.microsoft.com/office/drawing/2014/main" id="{811D8EC2-7CDA-D75C-4691-16332C6C6A58}"/>
                </a:ext>
              </a:extLst>
            </p:cNvPr>
            <p:cNvSpPr/>
            <p:nvPr/>
          </p:nvSpPr>
          <p:spPr>
            <a:xfrm rot="1304988">
              <a:off x="6917417" y="2025897"/>
              <a:ext cx="1138547" cy="1159579"/>
            </a:xfrm>
            <a:prstGeom prst="chord">
              <a:avLst/>
            </a:prstGeom>
            <a:solidFill>
              <a:srgbClr val="FF000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Light" panose="020B0502040204020203" pitchFamily="34" charset="0"/>
                <a:cs typeface="Segoe UI Light" panose="020B0502040204020203" pitchFamily="34" charset="0"/>
              </a:endParaRPr>
            </a:p>
          </p:txBody>
        </p:sp>
        <p:pic>
          <p:nvPicPr>
            <p:cNvPr id="70" name="Picture 69">
              <a:extLst>
                <a:ext uri="{FF2B5EF4-FFF2-40B4-BE49-F238E27FC236}">
                  <a16:creationId xmlns:a16="http://schemas.microsoft.com/office/drawing/2014/main" id="{629A4DB5-EAB9-665B-712E-10389818CEF9}"/>
                </a:ext>
              </a:extLst>
            </p:cNvPr>
            <p:cNvPicPr>
              <a:picLocks noChangeAspect="1"/>
            </p:cNvPicPr>
            <p:nvPr/>
          </p:nvPicPr>
          <p:blipFill>
            <a:blip r:embed="rId11"/>
            <a:stretch>
              <a:fillRect/>
            </a:stretch>
          </p:blipFill>
          <p:spPr>
            <a:xfrm>
              <a:off x="6789872" y="5809924"/>
              <a:ext cx="1231233" cy="1019100"/>
            </a:xfrm>
            <a:prstGeom prst="rect">
              <a:avLst/>
            </a:prstGeom>
            <a:blipFill>
              <a:blip r:embed="rId6"/>
              <a:stretch>
                <a:fillRect/>
              </a:stretch>
            </a:blipFill>
            <a:ln w="28575">
              <a:solidFill>
                <a:schemeClr val="tx1"/>
              </a:solidFill>
            </a:ln>
          </p:spPr>
        </p:pic>
        <p:sp>
          <p:nvSpPr>
            <p:cNvPr id="72" name="TextBox 71">
              <a:extLst>
                <a:ext uri="{FF2B5EF4-FFF2-40B4-BE49-F238E27FC236}">
                  <a16:creationId xmlns:a16="http://schemas.microsoft.com/office/drawing/2014/main" id="{79081711-8166-AE40-4D3A-185008D930E9}"/>
                </a:ext>
              </a:extLst>
            </p:cNvPr>
            <p:cNvSpPr txBox="1"/>
            <p:nvPr/>
          </p:nvSpPr>
          <p:spPr>
            <a:xfrm>
              <a:off x="194868" y="1429644"/>
              <a:ext cx="2044173" cy="532985"/>
            </a:xfrm>
            <a:prstGeom prst="rect">
              <a:avLst/>
            </a:prstGeom>
            <a:noFill/>
          </p:spPr>
          <p:txBody>
            <a:bodyPr wrap="square">
              <a:spAutoFit/>
            </a:bodyPr>
            <a:lstStyle/>
            <a:p>
              <a:pPr algn="ctr"/>
              <a:r>
                <a:rPr lang="en-US" altLang="en-US" sz="1400" dirty="0">
                  <a:latin typeface="Segoe UI Light" panose="020B0502040204020203" pitchFamily="34" charset="0"/>
                  <a:cs typeface="Segoe UI Light" panose="020B0502040204020203" pitchFamily="34" charset="0"/>
                </a:rPr>
                <a:t>Water–groundwater interactions</a:t>
              </a:r>
              <a:endParaRPr lang="en-GB" sz="1400" dirty="0">
                <a:latin typeface="Segoe UI Light" panose="020B0502040204020203" pitchFamily="34" charset="0"/>
                <a:cs typeface="Segoe UI Light" panose="020B0502040204020203" pitchFamily="34" charset="0"/>
              </a:endParaRPr>
            </a:p>
          </p:txBody>
        </p:sp>
        <p:sp>
          <p:nvSpPr>
            <p:cNvPr id="74" name="AutoShape 2" descr="Sun Rays Background PNG Transparent Images Free Download | Vector Files |  Pngtree">
              <a:extLst>
                <a:ext uri="{FF2B5EF4-FFF2-40B4-BE49-F238E27FC236}">
                  <a16:creationId xmlns:a16="http://schemas.microsoft.com/office/drawing/2014/main" id="{9D64A983-C810-4C40-4CE2-7E92261A6E0C}"/>
                </a:ext>
              </a:extLst>
            </p:cNvPr>
            <p:cNvSpPr>
              <a:spLocks noChangeAspect="1" noChangeArrowheads="1"/>
            </p:cNvSpPr>
            <p:nvPr/>
          </p:nvSpPr>
          <p:spPr bwMode="auto">
            <a:xfrm>
              <a:off x="5039155" y="3579340"/>
              <a:ext cx="175339" cy="1753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1933" tIns="30967" rIns="61933" bIns="30967" numCol="1" anchor="t" anchorCtr="0" compatLnSpc="1">
              <a:prstTxWarp prst="textNoShape">
                <a:avLst/>
              </a:prstTxWarp>
            </a:bodyPr>
            <a:lstStyle/>
            <a:p>
              <a:pPr algn="ctr"/>
              <a:endParaRPr lang="en-GB" sz="1400">
                <a:latin typeface="Segoe UI Light" panose="020B0502040204020203" pitchFamily="34" charset="0"/>
                <a:cs typeface="Segoe UI Light" panose="020B0502040204020203" pitchFamily="34" charset="0"/>
              </a:endParaRPr>
            </a:p>
          </p:txBody>
        </p:sp>
        <p:sp>
          <p:nvSpPr>
            <p:cNvPr id="76" name="TextBox 75">
              <a:extLst>
                <a:ext uri="{FF2B5EF4-FFF2-40B4-BE49-F238E27FC236}">
                  <a16:creationId xmlns:a16="http://schemas.microsoft.com/office/drawing/2014/main" id="{BBF83B78-C8F6-DE58-6D78-BD3EF3CCA7FF}"/>
                </a:ext>
              </a:extLst>
            </p:cNvPr>
            <p:cNvSpPr txBox="1"/>
            <p:nvPr/>
          </p:nvSpPr>
          <p:spPr>
            <a:xfrm>
              <a:off x="6023511" y="1459500"/>
              <a:ext cx="2088311" cy="532985"/>
            </a:xfrm>
            <a:prstGeom prst="rect">
              <a:avLst/>
            </a:prstGeom>
            <a:noFill/>
          </p:spPr>
          <p:txBody>
            <a:bodyPr wrap="square">
              <a:spAutoFit/>
            </a:bodyPr>
            <a:lstStyle/>
            <a:p>
              <a:pPr algn="ctr"/>
              <a:r>
                <a:rPr lang="en-GB" altLang="ko-KR" sz="1400" dirty="0">
                  <a:latin typeface="Segoe UI Light" panose="020B0502040204020203" pitchFamily="34" charset="0"/>
                  <a:cs typeface="Segoe UI Light" panose="020B0502040204020203" pitchFamily="34" charset="0"/>
                </a:rPr>
                <a:t>Formation of microbial hotspots</a:t>
              </a:r>
            </a:p>
          </p:txBody>
        </p:sp>
      </p:grpSp>
      <p:sp>
        <p:nvSpPr>
          <p:cNvPr id="93" name="TextBox 92">
            <a:extLst>
              <a:ext uri="{FF2B5EF4-FFF2-40B4-BE49-F238E27FC236}">
                <a16:creationId xmlns:a16="http://schemas.microsoft.com/office/drawing/2014/main" id="{E3535174-611B-2C9F-8248-EC95FF2E167D}"/>
              </a:ext>
            </a:extLst>
          </p:cNvPr>
          <p:cNvSpPr txBox="1"/>
          <p:nvPr/>
        </p:nvSpPr>
        <p:spPr>
          <a:xfrm>
            <a:off x="8312361" y="1835603"/>
            <a:ext cx="3274801" cy="830997"/>
          </a:xfrm>
          <a:prstGeom prst="rect">
            <a:avLst/>
          </a:prstGeom>
          <a:noFill/>
        </p:spPr>
        <p:txBody>
          <a:bodyPr wrap="square" rtlCol="0">
            <a:spAutoFit/>
          </a:bodyPr>
          <a:lstStyle/>
          <a:p>
            <a:r>
              <a:rPr lang="en-GB" sz="1600" b="1" dirty="0">
                <a:latin typeface="Segoe UI Light" panose="020B0502040204020203" pitchFamily="34" charset="0"/>
                <a:cs typeface="Segoe UI Light" panose="020B0502040204020203" pitchFamily="34" charset="0"/>
              </a:rPr>
              <a:t>  Thermocouples</a:t>
            </a:r>
          </a:p>
          <a:p>
            <a:pPr marL="373062" indent="-285750">
              <a:buFont typeface="Wingdings" panose="05000000000000000000" pitchFamily="2" charset="2"/>
              <a:buChar char="ü"/>
            </a:pPr>
            <a:r>
              <a:rPr lang="en-GB" sz="1600" dirty="0">
                <a:latin typeface="Segoe UI Light" panose="020B0502040204020203" pitchFamily="34" charset="0"/>
                <a:cs typeface="Segoe UI Light" panose="020B0502040204020203" pitchFamily="34" charset="0"/>
              </a:rPr>
              <a:t>high temporal resolution</a:t>
            </a:r>
          </a:p>
          <a:p>
            <a:pPr marL="87312"/>
            <a:r>
              <a:rPr lang="en-GB" sz="1600" b="1" dirty="0">
                <a:solidFill>
                  <a:srgbClr val="FF0000"/>
                </a:solidFill>
                <a:latin typeface="Segoe UI Light" panose="020B0502040204020203" pitchFamily="34" charset="0"/>
                <a:cs typeface="Segoe UI Light" panose="020B0502040204020203" pitchFamily="34" charset="0"/>
              </a:rPr>
              <a:t>×</a:t>
            </a:r>
            <a:r>
              <a:rPr lang="en-GB" sz="1600" dirty="0">
                <a:latin typeface="Segoe UI Light" panose="020B0502040204020203" pitchFamily="34" charset="0"/>
                <a:cs typeface="Segoe UI Light" panose="020B0502040204020203" pitchFamily="34" charset="0"/>
              </a:rPr>
              <a:t>   no spatial context</a:t>
            </a:r>
          </a:p>
        </p:txBody>
      </p:sp>
      <p:sp>
        <p:nvSpPr>
          <p:cNvPr id="94" name="TextBox 93">
            <a:extLst>
              <a:ext uri="{FF2B5EF4-FFF2-40B4-BE49-F238E27FC236}">
                <a16:creationId xmlns:a16="http://schemas.microsoft.com/office/drawing/2014/main" id="{B75A3120-0145-E558-A2F6-4C1894742E11}"/>
              </a:ext>
            </a:extLst>
          </p:cNvPr>
          <p:cNvSpPr txBox="1"/>
          <p:nvPr/>
        </p:nvSpPr>
        <p:spPr>
          <a:xfrm>
            <a:off x="8312361" y="2894381"/>
            <a:ext cx="3655503" cy="830997"/>
          </a:xfrm>
          <a:prstGeom prst="rect">
            <a:avLst/>
          </a:prstGeom>
          <a:noFill/>
        </p:spPr>
        <p:txBody>
          <a:bodyPr wrap="square" rtlCol="0">
            <a:spAutoFit/>
          </a:bodyPr>
          <a:lstStyle/>
          <a:p>
            <a:r>
              <a:rPr lang="en-GB" sz="1600" b="1" dirty="0">
                <a:latin typeface="Segoe UI Light" panose="020B0502040204020203" pitchFamily="34" charset="0"/>
                <a:cs typeface="Segoe UI Light" panose="020B0502040204020203" pitchFamily="34" charset="0"/>
              </a:rPr>
              <a:t>  Infrared Thermography (IRT)</a:t>
            </a:r>
          </a:p>
          <a:p>
            <a:pPr marL="373062" indent="-285750">
              <a:buFont typeface="Wingdings" panose="05000000000000000000" pitchFamily="2" charset="2"/>
              <a:buChar char="ü"/>
            </a:pPr>
            <a:r>
              <a:rPr lang="en-GB" sz="1600" dirty="0">
                <a:latin typeface="Segoe UI Light" panose="020B0502040204020203" pitchFamily="34" charset="0"/>
                <a:cs typeface="Segoe UI Light" panose="020B0502040204020203" pitchFamily="34" charset="0"/>
              </a:rPr>
              <a:t>Non invasive</a:t>
            </a:r>
          </a:p>
          <a:p>
            <a:pPr marL="87312"/>
            <a:r>
              <a:rPr lang="en-GB" sz="1600" b="1" dirty="0">
                <a:solidFill>
                  <a:srgbClr val="FF0000"/>
                </a:solidFill>
                <a:latin typeface="Segoe UI Light" panose="020B0502040204020203" pitchFamily="34" charset="0"/>
                <a:cs typeface="Segoe UI Light" panose="020B0502040204020203" pitchFamily="34" charset="0"/>
              </a:rPr>
              <a:t>×  </a:t>
            </a:r>
            <a:r>
              <a:rPr lang="en-GB" sz="1600" dirty="0">
                <a:latin typeface="Segoe UI Light" panose="020B0502040204020203" pitchFamily="34" charset="0"/>
                <a:cs typeface="Segoe UI Light" panose="020B0502040204020203" pitchFamily="34" charset="0"/>
              </a:rPr>
              <a:t>limited in water-saturated systems</a:t>
            </a:r>
          </a:p>
        </p:txBody>
      </p:sp>
      <p:sp>
        <p:nvSpPr>
          <p:cNvPr id="95" name="Rectangle: Rounded Corners 94">
            <a:extLst>
              <a:ext uri="{FF2B5EF4-FFF2-40B4-BE49-F238E27FC236}">
                <a16:creationId xmlns:a16="http://schemas.microsoft.com/office/drawing/2014/main" id="{F8290542-B6FD-A05D-F53B-2BD95E664D31}"/>
              </a:ext>
            </a:extLst>
          </p:cNvPr>
          <p:cNvSpPr/>
          <p:nvPr/>
        </p:nvSpPr>
        <p:spPr>
          <a:xfrm>
            <a:off x="8227244" y="973640"/>
            <a:ext cx="3740621" cy="2961966"/>
          </a:xfrm>
          <a:prstGeom prst="roundRect">
            <a:avLst>
              <a:gd name="adj" fmla="val 5295"/>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a:latin typeface="Segoe UI Light" panose="020B0502040204020203" pitchFamily="34" charset="0"/>
              <a:cs typeface="Segoe UI Light" panose="020B0502040204020203" pitchFamily="34" charset="0"/>
            </a:endParaRPr>
          </a:p>
        </p:txBody>
      </p:sp>
      <p:cxnSp>
        <p:nvCxnSpPr>
          <p:cNvPr id="96" name="Straight Connector 95">
            <a:extLst>
              <a:ext uri="{FF2B5EF4-FFF2-40B4-BE49-F238E27FC236}">
                <a16:creationId xmlns:a16="http://schemas.microsoft.com/office/drawing/2014/main" id="{794EAD2B-480A-29C2-8AD7-B1BE8E77520D}"/>
              </a:ext>
            </a:extLst>
          </p:cNvPr>
          <p:cNvCxnSpPr>
            <a:cxnSpLocks/>
          </p:cNvCxnSpPr>
          <p:nvPr/>
        </p:nvCxnSpPr>
        <p:spPr>
          <a:xfrm>
            <a:off x="8745988" y="1632346"/>
            <a:ext cx="2504014"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96E37F9E-E23D-B736-19E8-435C98664AF2}"/>
              </a:ext>
            </a:extLst>
          </p:cNvPr>
          <p:cNvSpPr txBox="1"/>
          <p:nvPr/>
        </p:nvSpPr>
        <p:spPr>
          <a:xfrm>
            <a:off x="8669966" y="983849"/>
            <a:ext cx="2676361" cy="655308"/>
          </a:xfrm>
          <a:prstGeom prst="rect">
            <a:avLst/>
          </a:prstGeom>
          <a:noFill/>
        </p:spPr>
        <p:txBody>
          <a:bodyPr wrap="square" rtlCol="0">
            <a:spAutoFit/>
          </a:bodyPr>
          <a:lstStyle/>
          <a:p>
            <a:pPr algn="ctr"/>
            <a:r>
              <a:rPr lang="en-GB" b="1" dirty="0">
                <a:solidFill>
                  <a:srgbClr val="01286E"/>
                </a:solidFill>
                <a:latin typeface="Segoe UI Light" panose="020B0502040204020203" pitchFamily="34" charset="0"/>
                <a:cs typeface="Segoe UI Light" panose="020B0502040204020203" pitchFamily="34" charset="0"/>
              </a:rPr>
              <a:t>Current experimental limitations</a:t>
            </a:r>
          </a:p>
        </p:txBody>
      </p:sp>
      <p:sp>
        <p:nvSpPr>
          <p:cNvPr id="101" name="TextBox 100">
            <a:extLst>
              <a:ext uri="{FF2B5EF4-FFF2-40B4-BE49-F238E27FC236}">
                <a16:creationId xmlns:a16="http://schemas.microsoft.com/office/drawing/2014/main" id="{9D887FB9-12CF-3F77-371C-F41651F883E1}"/>
              </a:ext>
            </a:extLst>
          </p:cNvPr>
          <p:cNvSpPr txBox="1"/>
          <p:nvPr/>
        </p:nvSpPr>
        <p:spPr>
          <a:xfrm>
            <a:off x="8312361" y="4982045"/>
            <a:ext cx="3740621" cy="1164871"/>
          </a:xfrm>
          <a:prstGeom prst="rect">
            <a:avLst/>
          </a:prstGeom>
          <a:noFill/>
        </p:spPr>
        <p:txBody>
          <a:bodyPr wrap="square">
            <a:spAutoFit/>
          </a:bodyPr>
          <a:lstStyle/>
          <a:p>
            <a:pPr marL="373062" indent="-285750">
              <a:lnSpc>
                <a:spcPct val="150000"/>
              </a:lnSpc>
              <a:buFont typeface="Wingdings" panose="05000000000000000000" pitchFamily="2" charset="2"/>
              <a:buChar char="ü"/>
            </a:pPr>
            <a:r>
              <a:rPr lang="en-GB" sz="1600" dirty="0">
                <a:latin typeface="Segoe UI Light" panose="020B0502040204020203" pitchFamily="34" charset="0"/>
                <a:cs typeface="Segoe UI Light" panose="020B0502040204020203" pitchFamily="34" charset="0"/>
              </a:rPr>
              <a:t>Non invasive</a:t>
            </a:r>
          </a:p>
          <a:p>
            <a:pPr marL="373062" indent="-285750">
              <a:lnSpc>
                <a:spcPct val="150000"/>
              </a:lnSpc>
              <a:buFont typeface="Wingdings" panose="05000000000000000000" pitchFamily="2" charset="2"/>
              <a:buChar char="ü"/>
            </a:pPr>
            <a:r>
              <a:rPr lang="en-GB" sz="1600" dirty="0">
                <a:latin typeface="Segoe UI Light" panose="020B0502040204020203" pitchFamily="34" charset="0"/>
                <a:cs typeface="Segoe UI Light" panose="020B0502040204020203" pitchFamily="34" charset="0"/>
              </a:rPr>
              <a:t>High spatial resolution</a:t>
            </a:r>
          </a:p>
          <a:p>
            <a:pPr marL="373062" indent="-285750">
              <a:lnSpc>
                <a:spcPct val="150000"/>
              </a:lnSpc>
              <a:buFont typeface="Wingdings" panose="05000000000000000000" pitchFamily="2" charset="2"/>
              <a:buChar char="ü"/>
            </a:pPr>
            <a:r>
              <a:rPr lang="en-GB" sz="1600" dirty="0">
                <a:latin typeface="Segoe UI Light" panose="020B0502040204020203" pitchFamily="34" charset="0"/>
                <a:cs typeface="Segoe UI Light" panose="020B0502040204020203" pitchFamily="34" charset="0"/>
              </a:rPr>
              <a:t>High temporal resolution</a:t>
            </a:r>
          </a:p>
        </p:txBody>
      </p:sp>
      <p:cxnSp>
        <p:nvCxnSpPr>
          <p:cNvPr id="102" name="Straight Connector 101">
            <a:extLst>
              <a:ext uri="{FF2B5EF4-FFF2-40B4-BE49-F238E27FC236}">
                <a16:creationId xmlns:a16="http://schemas.microsoft.com/office/drawing/2014/main" id="{B052DA9D-2CE7-718C-F0F2-99DEE1D74250}"/>
              </a:ext>
            </a:extLst>
          </p:cNvPr>
          <p:cNvCxnSpPr>
            <a:cxnSpLocks/>
          </p:cNvCxnSpPr>
          <p:nvPr/>
        </p:nvCxnSpPr>
        <p:spPr>
          <a:xfrm>
            <a:off x="8873328" y="4831830"/>
            <a:ext cx="2504014"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08F7BAEC-6158-19CA-6CEA-8DF3B5AEAC59}"/>
              </a:ext>
            </a:extLst>
          </p:cNvPr>
          <p:cNvSpPr txBox="1"/>
          <p:nvPr/>
        </p:nvSpPr>
        <p:spPr>
          <a:xfrm>
            <a:off x="8797306" y="4183333"/>
            <a:ext cx="2676361" cy="655308"/>
          </a:xfrm>
          <a:prstGeom prst="rect">
            <a:avLst/>
          </a:prstGeom>
          <a:noFill/>
        </p:spPr>
        <p:txBody>
          <a:bodyPr wrap="square" rtlCol="0">
            <a:spAutoFit/>
          </a:bodyPr>
          <a:lstStyle/>
          <a:p>
            <a:pPr algn="ctr"/>
            <a:r>
              <a:rPr lang="en-GB" b="1" dirty="0">
                <a:solidFill>
                  <a:srgbClr val="01286E"/>
                </a:solidFill>
                <a:latin typeface="Segoe UI Light" panose="020B0502040204020203" pitchFamily="34" charset="0"/>
                <a:cs typeface="Segoe UI Light" panose="020B0502040204020203" pitchFamily="34" charset="0"/>
              </a:rPr>
              <a:t>Novel application</a:t>
            </a:r>
          </a:p>
          <a:p>
            <a:pPr algn="ctr"/>
            <a:endParaRPr lang="en-GB" b="1" dirty="0">
              <a:solidFill>
                <a:srgbClr val="01286E"/>
              </a:solidFill>
              <a:latin typeface="Segoe UI Light" panose="020B0502040204020203" pitchFamily="34" charset="0"/>
              <a:cs typeface="Segoe UI Light" panose="020B0502040204020203" pitchFamily="34" charset="0"/>
            </a:endParaRPr>
          </a:p>
        </p:txBody>
      </p:sp>
      <p:sp>
        <p:nvSpPr>
          <p:cNvPr id="104" name="TextBox 103">
            <a:extLst>
              <a:ext uri="{FF2B5EF4-FFF2-40B4-BE49-F238E27FC236}">
                <a16:creationId xmlns:a16="http://schemas.microsoft.com/office/drawing/2014/main" id="{37916FA5-C61E-5F7A-3E90-558C3D689DD8}"/>
              </a:ext>
            </a:extLst>
          </p:cNvPr>
          <p:cNvSpPr txBox="1"/>
          <p:nvPr/>
        </p:nvSpPr>
        <p:spPr>
          <a:xfrm>
            <a:off x="8627696" y="4463897"/>
            <a:ext cx="3138150" cy="338554"/>
          </a:xfrm>
          <a:prstGeom prst="rect">
            <a:avLst/>
          </a:prstGeom>
          <a:noFill/>
        </p:spPr>
        <p:txBody>
          <a:bodyPr wrap="square" rtlCol="0">
            <a:spAutoFit/>
          </a:bodyPr>
          <a:lstStyle/>
          <a:p>
            <a:pPr algn="ctr"/>
            <a:r>
              <a:rPr lang="en-GB" sz="1600" dirty="0">
                <a:solidFill>
                  <a:srgbClr val="01286E"/>
                </a:solidFill>
                <a:latin typeface="Segoe UI Light" panose="020B0502040204020203" pitchFamily="34" charset="0"/>
                <a:cs typeface="Segoe UI Light" panose="020B0502040204020203" pitchFamily="34" charset="0"/>
              </a:rPr>
              <a:t>Luminescence thermometry</a:t>
            </a:r>
          </a:p>
        </p:txBody>
      </p:sp>
      <p:sp>
        <p:nvSpPr>
          <p:cNvPr id="4" name="Slide Number Placeholder 3">
            <a:extLst>
              <a:ext uri="{FF2B5EF4-FFF2-40B4-BE49-F238E27FC236}">
                <a16:creationId xmlns:a16="http://schemas.microsoft.com/office/drawing/2014/main" id="{B825370E-6EBC-86AB-94F8-871A0F81F3C9}"/>
              </a:ext>
            </a:extLst>
          </p:cNvPr>
          <p:cNvSpPr>
            <a:spLocks noGrp="1"/>
          </p:cNvSpPr>
          <p:nvPr>
            <p:ph type="sldNum" sz="quarter" idx="12"/>
          </p:nvPr>
        </p:nvSpPr>
        <p:spPr>
          <a:xfrm>
            <a:off x="9193405" y="126353"/>
            <a:ext cx="2743200" cy="365125"/>
          </a:xfrm>
        </p:spPr>
        <p:txBody>
          <a:bodyPr/>
          <a:lstStyle/>
          <a:p>
            <a:fld id="{7C56D7D6-E070-441A-8EC3-47E341F3D6D7}" type="slidenum">
              <a:rPr lang="en-GB" b="1" smtClean="0">
                <a:solidFill>
                  <a:schemeClr val="bg1"/>
                </a:solidFill>
                <a:latin typeface="Segoe UI Light" panose="020B0502040204020203" pitchFamily="34" charset="0"/>
                <a:cs typeface="Segoe UI Light" panose="020B0502040204020203" pitchFamily="34" charset="0"/>
              </a:rPr>
              <a:t>2</a:t>
            </a:fld>
            <a:endParaRPr lang="en-GB" b="1">
              <a:solidFill>
                <a:schemeClr val="bg1"/>
              </a:solidFill>
              <a:latin typeface="Segoe UI Light" panose="020B0502040204020203" pitchFamily="34" charset="0"/>
              <a:cs typeface="Segoe UI Light" panose="020B0502040204020203" pitchFamily="34" charset="0"/>
            </a:endParaRPr>
          </a:p>
        </p:txBody>
      </p:sp>
    </p:spTree>
    <p:custDataLst>
      <p:tags r:id="rId1"/>
    </p:custDataLst>
    <p:extLst>
      <p:ext uri="{BB962C8B-B14F-4D97-AF65-F5344CB8AC3E}">
        <p14:creationId xmlns:p14="http://schemas.microsoft.com/office/powerpoint/2010/main" val="3382244476"/>
      </p:ext>
    </p:extLst>
  </p:cSld>
  <p:clrMapOvr>
    <a:masterClrMapping/>
  </p:clrMapOvr>
  <mc:AlternateContent xmlns:mc="http://schemas.openxmlformats.org/markup-compatibility/2006" xmlns:p14="http://schemas.microsoft.com/office/powerpoint/2010/main">
    <mc:Choice Requires="p14">
      <p:transition spd="slow" p14:dur="2000" advTm="2347"/>
    </mc:Choice>
    <mc:Fallback xmlns="">
      <p:transition spd="slow" advTm="23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1" grpId="0"/>
      <p:bldP spid="103" grpId="0"/>
      <p:bldP spid="1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4EDA9-0B77-4DDB-08F9-3BEF5E7027C9}"/>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406FCE70-64A4-6E70-A591-B7AF8D34A637}"/>
              </a:ext>
            </a:extLst>
          </p:cNvPr>
          <p:cNvSpPr txBox="1"/>
          <p:nvPr/>
        </p:nvSpPr>
        <p:spPr>
          <a:xfrm>
            <a:off x="3819969" y="6416761"/>
            <a:ext cx="8227561" cy="287900"/>
          </a:xfrm>
          <a:prstGeom prst="rect">
            <a:avLst/>
          </a:prstGeom>
          <a:noFill/>
        </p:spPr>
        <p:txBody>
          <a:bodyPr wrap="square">
            <a:spAutoFit/>
          </a:bodyPr>
          <a:lstStyle/>
          <a:p>
            <a:pPr algn="r"/>
            <a:r>
              <a:rPr lang="da-DK" sz="1200" i="1" dirty="0">
                <a:latin typeface="Segoe UI Light" panose="020B0502040204020203" pitchFamily="34" charset="0"/>
                <a:cs typeface="Segoe UI Light" panose="020B0502040204020203" pitchFamily="34" charset="0"/>
              </a:rPr>
              <a:t>[Russegger, et al., Adv. Optical Mater., 2023]</a:t>
            </a:r>
          </a:p>
        </p:txBody>
      </p:sp>
      <p:grpSp>
        <p:nvGrpSpPr>
          <p:cNvPr id="147" name="Group 146">
            <a:extLst>
              <a:ext uri="{FF2B5EF4-FFF2-40B4-BE49-F238E27FC236}">
                <a16:creationId xmlns:a16="http://schemas.microsoft.com/office/drawing/2014/main" id="{3633F3C5-2170-F9E3-0C9B-D0810392F5F6}"/>
              </a:ext>
            </a:extLst>
          </p:cNvPr>
          <p:cNvGrpSpPr/>
          <p:nvPr/>
        </p:nvGrpSpPr>
        <p:grpSpPr>
          <a:xfrm>
            <a:off x="164616" y="4578620"/>
            <a:ext cx="3614412" cy="2374264"/>
            <a:chOff x="3863963" y="1781907"/>
            <a:chExt cx="7683185" cy="4712415"/>
          </a:xfrm>
        </p:grpSpPr>
        <p:sp>
          <p:nvSpPr>
            <p:cNvPr id="148" name="Rectangle 147">
              <a:extLst>
                <a:ext uri="{FF2B5EF4-FFF2-40B4-BE49-F238E27FC236}">
                  <a16:creationId xmlns:a16="http://schemas.microsoft.com/office/drawing/2014/main" id="{CBC3D258-BF4A-221F-73AE-F500373DDC13}"/>
                </a:ext>
              </a:extLst>
            </p:cNvPr>
            <p:cNvSpPr/>
            <p:nvPr/>
          </p:nvSpPr>
          <p:spPr>
            <a:xfrm>
              <a:off x="7288661" y="2626939"/>
              <a:ext cx="1250926" cy="4131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49" name="Rectangle 148">
              <a:extLst>
                <a:ext uri="{FF2B5EF4-FFF2-40B4-BE49-F238E27FC236}">
                  <a16:creationId xmlns:a16="http://schemas.microsoft.com/office/drawing/2014/main" id="{048CC2FA-7A52-FF22-109B-2ADB4A7420A7}"/>
                </a:ext>
              </a:extLst>
            </p:cNvPr>
            <p:cNvSpPr/>
            <p:nvPr/>
          </p:nvSpPr>
          <p:spPr>
            <a:xfrm rot="3499404">
              <a:off x="7098217" y="2834520"/>
              <a:ext cx="1256926" cy="4112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50" name="Freeform: Shape 149">
              <a:extLst>
                <a:ext uri="{FF2B5EF4-FFF2-40B4-BE49-F238E27FC236}">
                  <a16:creationId xmlns:a16="http://schemas.microsoft.com/office/drawing/2014/main" id="{30D2B614-43E9-89B3-F0AF-BAEB83B67419}"/>
                </a:ext>
              </a:extLst>
            </p:cNvPr>
            <p:cNvSpPr/>
            <p:nvPr/>
          </p:nvSpPr>
          <p:spPr>
            <a:xfrm rot="5233516">
              <a:off x="4548551" y="3362971"/>
              <a:ext cx="3216203" cy="2768461"/>
            </a:xfrm>
            <a:custGeom>
              <a:avLst/>
              <a:gdLst>
                <a:gd name="connsiteX0" fmla="*/ 0 w 1623060"/>
                <a:gd name="connsiteY0" fmla="*/ 0 h 1562100"/>
                <a:gd name="connsiteX1" fmla="*/ 407670 w 1623060"/>
                <a:gd name="connsiteY1" fmla="*/ 1253490 h 1562100"/>
                <a:gd name="connsiteX2" fmla="*/ 1623060 w 1623060"/>
                <a:gd name="connsiteY2" fmla="*/ 1562100 h 1562100"/>
              </a:gdLst>
              <a:ahLst/>
              <a:cxnLst>
                <a:cxn ang="0">
                  <a:pos x="connsiteX0" y="connsiteY0"/>
                </a:cxn>
                <a:cxn ang="0">
                  <a:pos x="connsiteX1" y="connsiteY1"/>
                </a:cxn>
                <a:cxn ang="0">
                  <a:pos x="connsiteX2" y="connsiteY2"/>
                </a:cxn>
              </a:cxnLst>
              <a:rect l="l" t="t" r="r" b="b"/>
              <a:pathLst>
                <a:path w="1623060" h="1562100">
                  <a:moveTo>
                    <a:pt x="0" y="0"/>
                  </a:moveTo>
                  <a:cubicBezTo>
                    <a:pt x="68580" y="496570"/>
                    <a:pt x="137160" y="993140"/>
                    <a:pt x="407670" y="1253490"/>
                  </a:cubicBezTo>
                  <a:cubicBezTo>
                    <a:pt x="678180" y="1513840"/>
                    <a:pt x="1150620" y="1537970"/>
                    <a:pt x="1623060" y="156210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Segoe UI Light" panose="020B0502040204020203" pitchFamily="34" charset="0"/>
                <a:cs typeface="Segoe UI Light" panose="020B0502040204020203" pitchFamily="34" charset="0"/>
              </a:endParaRPr>
            </a:p>
          </p:txBody>
        </p:sp>
        <p:sp>
          <p:nvSpPr>
            <p:cNvPr id="151" name="Rectangle 150">
              <a:extLst>
                <a:ext uri="{FF2B5EF4-FFF2-40B4-BE49-F238E27FC236}">
                  <a16:creationId xmlns:a16="http://schemas.microsoft.com/office/drawing/2014/main" id="{6FEFE4FA-1863-6E5A-D535-50391AB54C5E}"/>
                </a:ext>
              </a:extLst>
            </p:cNvPr>
            <p:cNvSpPr/>
            <p:nvPr/>
          </p:nvSpPr>
          <p:spPr>
            <a:xfrm>
              <a:off x="8045750" y="2849565"/>
              <a:ext cx="364189" cy="2368698"/>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52" name="Rectangle 151">
              <a:extLst>
                <a:ext uri="{FF2B5EF4-FFF2-40B4-BE49-F238E27FC236}">
                  <a16:creationId xmlns:a16="http://schemas.microsoft.com/office/drawing/2014/main" id="{0FD6FA17-E854-5B02-9037-560938CB17D8}"/>
                </a:ext>
              </a:extLst>
            </p:cNvPr>
            <p:cNvSpPr/>
            <p:nvPr/>
          </p:nvSpPr>
          <p:spPr>
            <a:xfrm>
              <a:off x="8521129" y="2841710"/>
              <a:ext cx="364189" cy="2368698"/>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53" name="Rectangle 152">
              <a:extLst>
                <a:ext uri="{FF2B5EF4-FFF2-40B4-BE49-F238E27FC236}">
                  <a16:creationId xmlns:a16="http://schemas.microsoft.com/office/drawing/2014/main" id="{85E1334A-43D2-F82F-9F57-E4B4CFF4BBCA}"/>
                </a:ext>
              </a:extLst>
            </p:cNvPr>
            <p:cNvSpPr/>
            <p:nvPr/>
          </p:nvSpPr>
          <p:spPr>
            <a:xfrm>
              <a:off x="9016424" y="2848218"/>
              <a:ext cx="364189" cy="2368698"/>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54" name="Rectangle 153">
              <a:extLst>
                <a:ext uri="{FF2B5EF4-FFF2-40B4-BE49-F238E27FC236}">
                  <a16:creationId xmlns:a16="http://schemas.microsoft.com/office/drawing/2014/main" id="{E4471EE5-CB95-2241-1178-F2D2A3068660}"/>
                </a:ext>
              </a:extLst>
            </p:cNvPr>
            <p:cNvSpPr/>
            <p:nvPr/>
          </p:nvSpPr>
          <p:spPr>
            <a:xfrm>
              <a:off x="9491801" y="2849565"/>
              <a:ext cx="364189" cy="2368698"/>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55" name="Rectangle 154">
              <a:extLst>
                <a:ext uri="{FF2B5EF4-FFF2-40B4-BE49-F238E27FC236}">
                  <a16:creationId xmlns:a16="http://schemas.microsoft.com/office/drawing/2014/main" id="{12AD1507-1DF8-AA3A-E22B-7150290F5EA2}"/>
                </a:ext>
              </a:extLst>
            </p:cNvPr>
            <p:cNvSpPr/>
            <p:nvPr/>
          </p:nvSpPr>
          <p:spPr>
            <a:xfrm>
              <a:off x="10005942" y="2854952"/>
              <a:ext cx="364189" cy="2368698"/>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cxnSp>
          <p:nvCxnSpPr>
            <p:cNvPr id="156" name="Straight Connector 155">
              <a:extLst>
                <a:ext uri="{FF2B5EF4-FFF2-40B4-BE49-F238E27FC236}">
                  <a16:creationId xmlns:a16="http://schemas.microsoft.com/office/drawing/2014/main" id="{7686761E-2496-AC4A-973C-60EEE27ABF1C}"/>
                </a:ext>
              </a:extLst>
            </p:cNvPr>
            <p:cNvCxnSpPr>
              <a:cxnSpLocks/>
            </p:cNvCxnSpPr>
            <p:nvPr/>
          </p:nvCxnSpPr>
          <p:spPr>
            <a:xfrm>
              <a:off x="7727637" y="2552090"/>
              <a:ext cx="370985"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98C4C8E6-5F43-5A19-7ED7-9E5170B02F39}"/>
                </a:ext>
              </a:extLst>
            </p:cNvPr>
            <p:cNvSpPr txBox="1"/>
            <p:nvPr/>
          </p:nvSpPr>
          <p:spPr>
            <a:xfrm>
              <a:off x="8032997" y="2314773"/>
              <a:ext cx="3379978" cy="427611"/>
            </a:xfrm>
            <a:prstGeom prst="rect">
              <a:avLst/>
            </a:prstGeom>
            <a:noFill/>
          </p:spPr>
          <p:txBody>
            <a:bodyPr wrap="square" rtlCol="0">
              <a:spAutoFit/>
            </a:bodyPr>
            <a:lstStyle/>
            <a:p>
              <a:r>
                <a:rPr lang="en-GB" sz="800" dirty="0">
                  <a:latin typeface="Segoe UI Light" panose="020B0502040204020203" pitchFamily="34" charset="0"/>
                  <a:cs typeface="Segoe UI Light" panose="020B0502040204020203" pitchFamily="34" charset="0"/>
                </a:rPr>
                <a:t>Recording time (frames)</a:t>
              </a:r>
            </a:p>
          </p:txBody>
        </p:sp>
        <p:sp>
          <p:nvSpPr>
            <p:cNvPr id="158" name="Rectangle 157">
              <a:extLst>
                <a:ext uri="{FF2B5EF4-FFF2-40B4-BE49-F238E27FC236}">
                  <a16:creationId xmlns:a16="http://schemas.microsoft.com/office/drawing/2014/main" id="{F6C84B67-6386-F8FB-CA48-019BDDF7FAC6}"/>
                </a:ext>
              </a:extLst>
            </p:cNvPr>
            <p:cNvSpPr/>
            <p:nvPr/>
          </p:nvSpPr>
          <p:spPr>
            <a:xfrm>
              <a:off x="7597768" y="2849565"/>
              <a:ext cx="364189" cy="2368698"/>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dirty="0">
                <a:latin typeface="Segoe UI Light" panose="020B0502040204020203" pitchFamily="34" charset="0"/>
                <a:cs typeface="Segoe UI Light" panose="020B0502040204020203" pitchFamily="34" charset="0"/>
              </a:endParaRPr>
            </a:p>
          </p:txBody>
        </p:sp>
        <p:sp>
          <p:nvSpPr>
            <p:cNvPr id="159" name="Rectangle 158">
              <a:extLst>
                <a:ext uri="{FF2B5EF4-FFF2-40B4-BE49-F238E27FC236}">
                  <a16:creationId xmlns:a16="http://schemas.microsoft.com/office/drawing/2014/main" id="{4184AF6C-9C97-99B1-50F8-28E5AD36203E}"/>
                </a:ext>
              </a:extLst>
            </p:cNvPr>
            <p:cNvSpPr/>
            <p:nvPr/>
          </p:nvSpPr>
          <p:spPr>
            <a:xfrm>
              <a:off x="5647485" y="2836239"/>
              <a:ext cx="364189" cy="2395821"/>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60" name="Rectangle 159">
              <a:extLst>
                <a:ext uri="{FF2B5EF4-FFF2-40B4-BE49-F238E27FC236}">
                  <a16:creationId xmlns:a16="http://schemas.microsoft.com/office/drawing/2014/main" id="{5B1653E7-9AD0-6552-C219-6AC1F9C14D5B}"/>
                </a:ext>
              </a:extLst>
            </p:cNvPr>
            <p:cNvSpPr/>
            <p:nvPr/>
          </p:nvSpPr>
          <p:spPr>
            <a:xfrm>
              <a:off x="6570846" y="2828381"/>
              <a:ext cx="364189" cy="2395821"/>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61" name="Rectangle 160">
              <a:extLst>
                <a:ext uri="{FF2B5EF4-FFF2-40B4-BE49-F238E27FC236}">
                  <a16:creationId xmlns:a16="http://schemas.microsoft.com/office/drawing/2014/main" id="{294184CB-4946-1D25-D2F7-3AAF6D66C9B5}"/>
                </a:ext>
              </a:extLst>
            </p:cNvPr>
            <p:cNvSpPr/>
            <p:nvPr/>
          </p:nvSpPr>
          <p:spPr>
            <a:xfrm>
              <a:off x="6095470" y="2836239"/>
              <a:ext cx="364189" cy="2395821"/>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62" name="Rectangle 161">
              <a:extLst>
                <a:ext uri="{FF2B5EF4-FFF2-40B4-BE49-F238E27FC236}">
                  <a16:creationId xmlns:a16="http://schemas.microsoft.com/office/drawing/2014/main" id="{F83317C2-2ACA-66D3-DF24-05E0BF9675A3}"/>
                </a:ext>
              </a:extLst>
            </p:cNvPr>
            <p:cNvSpPr/>
            <p:nvPr/>
          </p:nvSpPr>
          <p:spPr>
            <a:xfrm>
              <a:off x="7066147" y="2834895"/>
              <a:ext cx="364189" cy="2395821"/>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63" name="Rectangle 162">
              <a:extLst>
                <a:ext uri="{FF2B5EF4-FFF2-40B4-BE49-F238E27FC236}">
                  <a16:creationId xmlns:a16="http://schemas.microsoft.com/office/drawing/2014/main" id="{53B86F4E-8796-4EBD-DC83-B02DE730F0A6}"/>
                </a:ext>
              </a:extLst>
            </p:cNvPr>
            <p:cNvSpPr/>
            <p:nvPr/>
          </p:nvSpPr>
          <p:spPr>
            <a:xfrm>
              <a:off x="4852661" y="2925450"/>
              <a:ext cx="2623680" cy="2368698"/>
            </a:xfrm>
            <a:prstGeom prst="rect">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a:solidFill>
                  <a:srgbClr val="000080"/>
                </a:solidFill>
                <a:latin typeface="Segoe UI Light" panose="020B0502040204020203" pitchFamily="34" charset="0"/>
                <a:cs typeface="Segoe UI Light" panose="020B0502040204020203" pitchFamily="34" charset="0"/>
              </a:endParaRPr>
            </a:p>
          </p:txBody>
        </p:sp>
        <p:sp>
          <p:nvSpPr>
            <p:cNvPr id="164" name="Rectangle 163">
              <a:extLst>
                <a:ext uri="{FF2B5EF4-FFF2-40B4-BE49-F238E27FC236}">
                  <a16:creationId xmlns:a16="http://schemas.microsoft.com/office/drawing/2014/main" id="{E570BDE9-5D30-5E8B-80D9-738E61F42F9F}"/>
                </a:ext>
              </a:extLst>
            </p:cNvPr>
            <p:cNvSpPr/>
            <p:nvPr/>
          </p:nvSpPr>
          <p:spPr>
            <a:xfrm>
              <a:off x="5513037" y="5243100"/>
              <a:ext cx="2003434" cy="22917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latin typeface="Segoe UI Light" panose="020B0502040204020203" pitchFamily="34" charset="0"/>
                <a:cs typeface="Segoe UI Light" panose="020B0502040204020203" pitchFamily="34" charset="0"/>
              </a:endParaRPr>
            </a:p>
          </p:txBody>
        </p:sp>
        <p:sp>
          <p:nvSpPr>
            <p:cNvPr id="165" name="Rectangle 164">
              <a:extLst>
                <a:ext uri="{FF2B5EF4-FFF2-40B4-BE49-F238E27FC236}">
                  <a16:creationId xmlns:a16="http://schemas.microsoft.com/office/drawing/2014/main" id="{6DD90D19-3A25-1112-BB59-EA90FE28305E}"/>
                </a:ext>
              </a:extLst>
            </p:cNvPr>
            <p:cNvSpPr/>
            <p:nvPr/>
          </p:nvSpPr>
          <p:spPr>
            <a:xfrm>
              <a:off x="4773817" y="5255690"/>
              <a:ext cx="1368701" cy="123863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latin typeface="Segoe UI Light" panose="020B0502040204020203" pitchFamily="34" charset="0"/>
                <a:cs typeface="Segoe UI Light" panose="020B0502040204020203" pitchFamily="34" charset="0"/>
              </a:endParaRPr>
            </a:p>
          </p:txBody>
        </p:sp>
        <p:sp>
          <p:nvSpPr>
            <p:cNvPr id="166" name="Rectangle 165">
              <a:extLst>
                <a:ext uri="{FF2B5EF4-FFF2-40B4-BE49-F238E27FC236}">
                  <a16:creationId xmlns:a16="http://schemas.microsoft.com/office/drawing/2014/main" id="{52A1B435-815C-0F5A-E623-5557AFCC4161}"/>
                </a:ext>
              </a:extLst>
            </p:cNvPr>
            <p:cNvSpPr/>
            <p:nvPr/>
          </p:nvSpPr>
          <p:spPr>
            <a:xfrm>
              <a:off x="6969874" y="5362120"/>
              <a:ext cx="701781" cy="66028"/>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67" name="Freeform: Shape 166">
              <a:extLst>
                <a:ext uri="{FF2B5EF4-FFF2-40B4-BE49-F238E27FC236}">
                  <a16:creationId xmlns:a16="http://schemas.microsoft.com/office/drawing/2014/main" id="{429F377C-9516-6174-0B86-F5E7FFB46F1A}"/>
                </a:ext>
              </a:extLst>
            </p:cNvPr>
            <p:cNvSpPr/>
            <p:nvPr/>
          </p:nvSpPr>
          <p:spPr>
            <a:xfrm rot="21433516">
              <a:off x="7535722" y="2992930"/>
              <a:ext cx="2904144" cy="2220043"/>
            </a:xfrm>
            <a:custGeom>
              <a:avLst/>
              <a:gdLst>
                <a:gd name="connsiteX0" fmla="*/ 0 w 1623060"/>
                <a:gd name="connsiteY0" fmla="*/ 0 h 1562100"/>
                <a:gd name="connsiteX1" fmla="*/ 407670 w 1623060"/>
                <a:gd name="connsiteY1" fmla="*/ 1253490 h 1562100"/>
                <a:gd name="connsiteX2" fmla="*/ 1623060 w 1623060"/>
                <a:gd name="connsiteY2" fmla="*/ 1562100 h 1562100"/>
              </a:gdLst>
              <a:ahLst/>
              <a:cxnLst>
                <a:cxn ang="0">
                  <a:pos x="connsiteX0" y="connsiteY0"/>
                </a:cxn>
                <a:cxn ang="0">
                  <a:pos x="connsiteX1" y="connsiteY1"/>
                </a:cxn>
                <a:cxn ang="0">
                  <a:pos x="connsiteX2" y="connsiteY2"/>
                </a:cxn>
              </a:cxnLst>
              <a:rect l="l" t="t" r="r" b="b"/>
              <a:pathLst>
                <a:path w="1623060" h="1562100">
                  <a:moveTo>
                    <a:pt x="0" y="0"/>
                  </a:moveTo>
                  <a:cubicBezTo>
                    <a:pt x="68580" y="496570"/>
                    <a:pt x="137160" y="993140"/>
                    <a:pt x="407670" y="1253490"/>
                  </a:cubicBezTo>
                  <a:cubicBezTo>
                    <a:pt x="678180" y="1513840"/>
                    <a:pt x="1150620" y="1537970"/>
                    <a:pt x="1623060" y="156210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Segoe UI Light" panose="020B0502040204020203" pitchFamily="34" charset="0"/>
                <a:cs typeface="Segoe UI Light" panose="020B0502040204020203" pitchFamily="34" charset="0"/>
              </a:endParaRPr>
            </a:p>
          </p:txBody>
        </p:sp>
        <p:sp>
          <p:nvSpPr>
            <p:cNvPr id="168" name="TextBox 167">
              <a:extLst>
                <a:ext uri="{FF2B5EF4-FFF2-40B4-BE49-F238E27FC236}">
                  <a16:creationId xmlns:a16="http://schemas.microsoft.com/office/drawing/2014/main" id="{EFCBC787-F958-1BCE-D789-7742C0E7E94A}"/>
                </a:ext>
              </a:extLst>
            </p:cNvPr>
            <p:cNvSpPr txBox="1"/>
            <p:nvPr/>
          </p:nvSpPr>
          <p:spPr>
            <a:xfrm>
              <a:off x="7596370" y="2956281"/>
              <a:ext cx="847633" cy="519241"/>
            </a:xfrm>
            <a:prstGeom prst="rect">
              <a:avLst/>
            </a:prstGeom>
            <a:noFill/>
          </p:spPr>
          <p:txBody>
            <a:bodyPr wrap="square" rtlCol="0">
              <a:spAutoFit/>
            </a:bodyPr>
            <a:lstStyle/>
            <a:p>
              <a:r>
                <a:rPr lang="en-GB" sz="1100" dirty="0">
                  <a:latin typeface="Segoe UI Light" panose="020B0502040204020203" pitchFamily="34" charset="0"/>
                  <a:ea typeface="Tahoma" panose="020B0604030504040204" pitchFamily="34" charset="0"/>
                  <a:cs typeface="Segoe UI Light" panose="020B0502040204020203" pitchFamily="34" charset="0"/>
                </a:rPr>
                <a:t>I</a:t>
              </a:r>
              <a:r>
                <a:rPr lang="en-GB" sz="1100" baseline="-25000" dirty="0">
                  <a:latin typeface="Segoe UI Light" panose="020B0502040204020203" pitchFamily="34" charset="0"/>
                  <a:ea typeface="Tahoma" panose="020B0604030504040204" pitchFamily="34" charset="0"/>
                  <a:cs typeface="Segoe UI Light" panose="020B0502040204020203" pitchFamily="34" charset="0"/>
                </a:rPr>
                <a:t>o</a:t>
              </a:r>
            </a:p>
          </p:txBody>
        </p:sp>
        <p:cxnSp>
          <p:nvCxnSpPr>
            <p:cNvPr id="169" name="Straight Connector 168">
              <a:extLst>
                <a:ext uri="{FF2B5EF4-FFF2-40B4-BE49-F238E27FC236}">
                  <a16:creationId xmlns:a16="http://schemas.microsoft.com/office/drawing/2014/main" id="{0C741643-4C4C-CBB0-90DE-ABBEF7DF0B0F}"/>
                </a:ext>
              </a:extLst>
            </p:cNvPr>
            <p:cNvCxnSpPr>
              <a:cxnSpLocks/>
            </p:cNvCxnSpPr>
            <p:nvPr/>
          </p:nvCxnSpPr>
          <p:spPr>
            <a:xfrm>
              <a:off x="7727635" y="2281500"/>
              <a:ext cx="3709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1CE1A406-2FF7-AA1F-6A42-1A78A9361AC6}"/>
                </a:ext>
              </a:extLst>
            </p:cNvPr>
            <p:cNvSpPr txBox="1"/>
            <p:nvPr/>
          </p:nvSpPr>
          <p:spPr>
            <a:xfrm>
              <a:off x="8032995" y="2035994"/>
              <a:ext cx="3514153" cy="427611"/>
            </a:xfrm>
            <a:prstGeom prst="rect">
              <a:avLst/>
            </a:prstGeom>
            <a:noFill/>
          </p:spPr>
          <p:txBody>
            <a:bodyPr wrap="square" rtlCol="0">
              <a:spAutoFit/>
            </a:bodyPr>
            <a:lstStyle/>
            <a:p>
              <a:r>
                <a:rPr lang="en-GB" sz="800" dirty="0">
                  <a:latin typeface="Segoe UI Light" panose="020B0502040204020203" pitchFamily="34" charset="0"/>
                  <a:cs typeface="Segoe UI Light" panose="020B0502040204020203" pitchFamily="34" charset="0"/>
                </a:rPr>
                <a:t>Luminescence (emission)</a:t>
              </a:r>
            </a:p>
          </p:txBody>
        </p:sp>
        <p:sp>
          <p:nvSpPr>
            <p:cNvPr id="171" name="TextBox 170">
              <a:extLst>
                <a:ext uri="{FF2B5EF4-FFF2-40B4-BE49-F238E27FC236}">
                  <a16:creationId xmlns:a16="http://schemas.microsoft.com/office/drawing/2014/main" id="{4BAF8937-E5C5-2FCA-C1AF-B6C670312783}"/>
                </a:ext>
              </a:extLst>
            </p:cNvPr>
            <p:cNvSpPr txBox="1"/>
            <p:nvPr/>
          </p:nvSpPr>
          <p:spPr>
            <a:xfrm rot="16200000">
              <a:off x="3005737" y="3485164"/>
              <a:ext cx="2256204" cy="539751"/>
            </a:xfrm>
            <a:prstGeom prst="rect">
              <a:avLst/>
            </a:prstGeom>
            <a:noFill/>
          </p:spPr>
          <p:txBody>
            <a:bodyPr wrap="square" rtlCol="0">
              <a:spAutoFit/>
            </a:bodyPr>
            <a:lstStyle/>
            <a:p>
              <a:pPr algn="ctr"/>
              <a:r>
                <a:rPr lang="en-GB" sz="1050" dirty="0">
                  <a:latin typeface="Segoe UI Light" panose="020B0502040204020203" pitchFamily="34" charset="0"/>
                  <a:cs typeface="Segoe UI Light" panose="020B0502040204020203" pitchFamily="34" charset="0"/>
                </a:rPr>
                <a:t>Intensity (I) </a:t>
              </a:r>
            </a:p>
          </p:txBody>
        </p:sp>
        <p:cxnSp>
          <p:nvCxnSpPr>
            <p:cNvPr id="172" name="Straight Connector 171">
              <a:extLst>
                <a:ext uri="{FF2B5EF4-FFF2-40B4-BE49-F238E27FC236}">
                  <a16:creationId xmlns:a16="http://schemas.microsoft.com/office/drawing/2014/main" id="{53B046B0-3EFC-C89F-E502-AFF6F096547E}"/>
                </a:ext>
              </a:extLst>
            </p:cNvPr>
            <p:cNvCxnSpPr>
              <a:cxnSpLocks/>
            </p:cNvCxnSpPr>
            <p:nvPr/>
          </p:nvCxnSpPr>
          <p:spPr>
            <a:xfrm>
              <a:off x="7509311" y="5239269"/>
              <a:ext cx="2997647"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EEB9845A-28DD-4FBC-0BB1-57F1F1CBEA9E}"/>
                </a:ext>
              </a:extLst>
            </p:cNvPr>
            <p:cNvCxnSpPr>
              <a:cxnSpLocks/>
            </p:cNvCxnSpPr>
            <p:nvPr/>
          </p:nvCxnSpPr>
          <p:spPr>
            <a:xfrm>
              <a:off x="4539512" y="5431329"/>
              <a:ext cx="60995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AC8265E-1B5B-319A-A195-3AECB9E730D7}"/>
                </a:ext>
              </a:extLst>
            </p:cNvPr>
            <p:cNvCxnSpPr>
              <a:cxnSpLocks/>
            </p:cNvCxnSpPr>
            <p:nvPr/>
          </p:nvCxnSpPr>
          <p:spPr>
            <a:xfrm>
              <a:off x="7737665" y="2036862"/>
              <a:ext cx="360958"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582A4AE2-A251-EF4F-F685-7FA015571ECD}"/>
                </a:ext>
              </a:extLst>
            </p:cNvPr>
            <p:cNvSpPr txBox="1"/>
            <p:nvPr/>
          </p:nvSpPr>
          <p:spPr>
            <a:xfrm>
              <a:off x="8032991" y="1781907"/>
              <a:ext cx="2639188" cy="427611"/>
            </a:xfrm>
            <a:prstGeom prst="rect">
              <a:avLst/>
            </a:prstGeom>
            <a:noFill/>
          </p:spPr>
          <p:txBody>
            <a:bodyPr wrap="square" rtlCol="0">
              <a:spAutoFit/>
            </a:bodyPr>
            <a:lstStyle/>
            <a:p>
              <a:r>
                <a:rPr lang="en-GB" sz="800" dirty="0">
                  <a:latin typeface="Segoe UI Light" panose="020B0502040204020203" pitchFamily="34" charset="0"/>
                  <a:cs typeface="Segoe UI Light" panose="020B0502040204020203" pitchFamily="34" charset="0"/>
                </a:rPr>
                <a:t>Excitation signal</a:t>
              </a:r>
            </a:p>
          </p:txBody>
        </p:sp>
        <p:cxnSp>
          <p:nvCxnSpPr>
            <p:cNvPr id="176" name="Straight Arrow Connector 175">
              <a:extLst>
                <a:ext uri="{FF2B5EF4-FFF2-40B4-BE49-F238E27FC236}">
                  <a16:creationId xmlns:a16="http://schemas.microsoft.com/office/drawing/2014/main" id="{70CD4D86-F4CA-31A7-6DF5-0C6BAD43491E}"/>
                </a:ext>
              </a:extLst>
            </p:cNvPr>
            <p:cNvCxnSpPr>
              <a:cxnSpLocks/>
            </p:cNvCxnSpPr>
            <p:nvPr/>
          </p:nvCxnSpPr>
          <p:spPr>
            <a:xfrm flipV="1">
              <a:off x="4539497" y="2073469"/>
              <a:ext cx="0" cy="33546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D052CD23-59AA-9D77-EBEE-42AEBEAB694D}"/>
                </a:ext>
              </a:extLst>
            </p:cNvPr>
            <p:cNvSpPr/>
            <p:nvPr/>
          </p:nvSpPr>
          <p:spPr>
            <a:xfrm>
              <a:off x="5196453" y="2824655"/>
              <a:ext cx="364189" cy="2395821"/>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78" name="Rectangle 177">
              <a:extLst>
                <a:ext uri="{FF2B5EF4-FFF2-40B4-BE49-F238E27FC236}">
                  <a16:creationId xmlns:a16="http://schemas.microsoft.com/office/drawing/2014/main" id="{AC070DBC-6DC0-80CB-89A1-539AF1B96535}"/>
                </a:ext>
              </a:extLst>
            </p:cNvPr>
            <p:cNvSpPr/>
            <p:nvPr/>
          </p:nvSpPr>
          <p:spPr>
            <a:xfrm>
              <a:off x="4712006" y="2834895"/>
              <a:ext cx="364189" cy="2395821"/>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latin typeface="Segoe UI Light" panose="020B0502040204020203" pitchFamily="34" charset="0"/>
                <a:cs typeface="Segoe UI Light" panose="020B0502040204020203" pitchFamily="34" charset="0"/>
              </a:endParaRPr>
            </a:p>
          </p:txBody>
        </p:sp>
        <p:sp>
          <p:nvSpPr>
            <p:cNvPr id="179" name="TextBox 178">
              <a:extLst>
                <a:ext uri="{FF2B5EF4-FFF2-40B4-BE49-F238E27FC236}">
                  <a16:creationId xmlns:a16="http://schemas.microsoft.com/office/drawing/2014/main" id="{CEE41147-E37A-4EA4-0FA3-22B7B4E9AB2B}"/>
                </a:ext>
              </a:extLst>
            </p:cNvPr>
            <p:cNvSpPr txBox="1"/>
            <p:nvPr/>
          </p:nvSpPr>
          <p:spPr>
            <a:xfrm rot="10800000" flipV="1">
              <a:off x="6386594" y="5422792"/>
              <a:ext cx="2245434" cy="503970"/>
            </a:xfrm>
            <a:prstGeom prst="rect">
              <a:avLst/>
            </a:prstGeom>
            <a:noFill/>
          </p:spPr>
          <p:txBody>
            <a:bodyPr wrap="square" rtlCol="0">
              <a:spAutoFit/>
            </a:bodyPr>
            <a:lstStyle/>
            <a:p>
              <a:pPr algn="ctr"/>
              <a:r>
                <a:rPr lang="en-GB" sz="1050" dirty="0">
                  <a:latin typeface="Segoe UI Light" panose="020B0502040204020203" pitchFamily="34" charset="0"/>
                  <a:cs typeface="Segoe UI Light" panose="020B0502040204020203" pitchFamily="34" charset="0"/>
                </a:rPr>
                <a:t>Time (t) </a:t>
              </a:r>
            </a:p>
          </p:txBody>
        </p:sp>
      </p:grpSp>
      <p:pic>
        <p:nvPicPr>
          <p:cNvPr id="3" name="Picture 2">
            <a:extLst>
              <a:ext uri="{FF2B5EF4-FFF2-40B4-BE49-F238E27FC236}">
                <a16:creationId xmlns:a16="http://schemas.microsoft.com/office/drawing/2014/main" id="{A2B6410C-904A-D2C3-5A45-DE2B8F257002}"/>
              </a:ext>
            </a:extLst>
          </p:cNvPr>
          <p:cNvPicPr>
            <a:picLocks noChangeAspect="1"/>
          </p:cNvPicPr>
          <p:nvPr/>
        </p:nvPicPr>
        <p:blipFill>
          <a:blip r:embed="rId4">
            <a:extLst>
              <a:ext uri="{28A0092B-C50C-407E-A947-70E740481C1C}">
                <a14:useLocalDpi xmlns:a14="http://schemas.microsoft.com/office/drawing/2010/main" val="0"/>
              </a:ext>
            </a:extLst>
          </a:blip>
          <a:srcRect l="16845" t="19241" r="64927" b="61181"/>
          <a:stretch>
            <a:fillRect/>
          </a:stretch>
        </p:blipFill>
        <p:spPr>
          <a:xfrm>
            <a:off x="368537" y="1383335"/>
            <a:ext cx="974607" cy="697867"/>
          </a:xfrm>
          <a:prstGeom prst="rect">
            <a:avLst/>
          </a:prstGeom>
        </p:spPr>
      </p:pic>
      <p:pic>
        <p:nvPicPr>
          <p:cNvPr id="4" name="Picture 3">
            <a:extLst>
              <a:ext uri="{FF2B5EF4-FFF2-40B4-BE49-F238E27FC236}">
                <a16:creationId xmlns:a16="http://schemas.microsoft.com/office/drawing/2014/main" id="{661DCE9A-FF64-FCA6-63DE-250BE872AD9B}"/>
              </a:ext>
            </a:extLst>
          </p:cNvPr>
          <p:cNvPicPr>
            <a:picLocks noChangeAspect="1"/>
          </p:cNvPicPr>
          <p:nvPr/>
        </p:nvPicPr>
        <p:blipFill>
          <a:blip r:embed="rId4">
            <a:extLst>
              <a:ext uri="{28A0092B-C50C-407E-A947-70E740481C1C}">
                <a14:useLocalDpi xmlns:a14="http://schemas.microsoft.com/office/drawing/2010/main" val="0"/>
              </a:ext>
            </a:extLst>
          </a:blip>
          <a:srcRect l="57646" t="20259" r="22119" b="54593"/>
          <a:stretch>
            <a:fillRect/>
          </a:stretch>
        </p:blipFill>
        <p:spPr>
          <a:xfrm>
            <a:off x="2108681" y="1344114"/>
            <a:ext cx="951223" cy="788131"/>
          </a:xfrm>
          <a:prstGeom prst="rect">
            <a:avLst/>
          </a:prstGeom>
        </p:spPr>
      </p:pic>
      <p:sp>
        <p:nvSpPr>
          <p:cNvPr id="5" name="TextBox 4">
            <a:extLst>
              <a:ext uri="{FF2B5EF4-FFF2-40B4-BE49-F238E27FC236}">
                <a16:creationId xmlns:a16="http://schemas.microsoft.com/office/drawing/2014/main" id="{B5F4F52A-80E7-A0E6-C844-2A68EF9A4032}"/>
              </a:ext>
            </a:extLst>
          </p:cNvPr>
          <p:cNvSpPr txBox="1"/>
          <p:nvPr/>
        </p:nvSpPr>
        <p:spPr>
          <a:xfrm>
            <a:off x="204808" y="2232125"/>
            <a:ext cx="1714466" cy="338554"/>
          </a:xfrm>
          <a:prstGeom prst="rect">
            <a:avLst/>
          </a:prstGeom>
          <a:noFill/>
        </p:spPr>
        <p:txBody>
          <a:bodyPr wrap="square" rtlCol="0">
            <a:spAutoFit/>
          </a:bodyPr>
          <a:lstStyle/>
          <a:p>
            <a:r>
              <a:rPr lang="en-GB" sz="1600" b="1" dirty="0">
                <a:solidFill>
                  <a:srgbClr val="084AD8"/>
                </a:solidFill>
                <a:latin typeface="Segoe UI Light" panose="020B0502040204020203" pitchFamily="34" charset="0"/>
                <a:cs typeface="Segoe UI Light" panose="020B0502040204020203" pitchFamily="34" charset="0"/>
              </a:rPr>
              <a:t>LED excitation</a:t>
            </a:r>
          </a:p>
        </p:txBody>
      </p:sp>
      <p:sp>
        <p:nvSpPr>
          <p:cNvPr id="6" name="TextBox 5">
            <a:extLst>
              <a:ext uri="{FF2B5EF4-FFF2-40B4-BE49-F238E27FC236}">
                <a16:creationId xmlns:a16="http://schemas.microsoft.com/office/drawing/2014/main" id="{6A606B38-067E-D92D-B7FE-DEA523B76E8C}"/>
              </a:ext>
            </a:extLst>
          </p:cNvPr>
          <p:cNvSpPr txBox="1"/>
          <p:nvPr/>
        </p:nvSpPr>
        <p:spPr>
          <a:xfrm>
            <a:off x="1726135" y="2186649"/>
            <a:ext cx="1727950" cy="584775"/>
          </a:xfrm>
          <a:prstGeom prst="rect">
            <a:avLst/>
          </a:prstGeom>
          <a:noFill/>
        </p:spPr>
        <p:txBody>
          <a:bodyPr wrap="square" rtlCol="0">
            <a:spAutoFit/>
          </a:bodyPr>
          <a:lstStyle/>
          <a:p>
            <a:pPr algn="ctr"/>
            <a:r>
              <a:rPr lang="en-GB" sz="1600" b="1" dirty="0">
                <a:solidFill>
                  <a:srgbClr val="FF0000"/>
                </a:solidFill>
                <a:latin typeface="Segoe UI Light" panose="020B0502040204020203" pitchFamily="34" charset="0"/>
                <a:cs typeface="Segoe UI Light" panose="020B0502040204020203" pitchFamily="34" charset="0"/>
              </a:rPr>
              <a:t>Luminescence emission</a:t>
            </a:r>
          </a:p>
        </p:txBody>
      </p:sp>
      <p:sp>
        <p:nvSpPr>
          <p:cNvPr id="10" name="Arrow: Down 9">
            <a:extLst>
              <a:ext uri="{FF2B5EF4-FFF2-40B4-BE49-F238E27FC236}">
                <a16:creationId xmlns:a16="http://schemas.microsoft.com/office/drawing/2014/main" id="{0218CDF6-27CD-4297-F33D-900F4EF911EF}"/>
              </a:ext>
            </a:extLst>
          </p:cNvPr>
          <p:cNvSpPr/>
          <p:nvPr/>
        </p:nvSpPr>
        <p:spPr>
          <a:xfrm rot="16200000">
            <a:off x="1617147" y="1618876"/>
            <a:ext cx="188000" cy="284840"/>
          </a:xfrm>
          <a:prstGeom prst="downArrow">
            <a:avLst>
              <a:gd name="adj1" fmla="val 30848"/>
              <a:gd name="adj2" fmla="val 50000"/>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latin typeface="Segoe UI Light" panose="020B0502040204020203" pitchFamily="34" charset="0"/>
              <a:cs typeface="Segoe UI Light" panose="020B0502040204020203" pitchFamily="34" charset="0"/>
            </a:endParaRPr>
          </a:p>
        </p:txBody>
      </p:sp>
      <p:cxnSp>
        <p:nvCxnSpPr>
          <p:cNvPr id="12" name="Straight Connector 11">
            <a:extLst>
              <a:ext uri="{FF2B5EF4-FFF2-40B4-BE49-F238E27FC236}">
                <a16:creationId xmlns:a16="http://schemas.microsoft.com/office/drawing/2014/main" id="{A7A3FEFE-F2B3-B4F7-CC17-32B3D0AB292D}"/>
              </a:ext>
            </a:extLst>
          </p:cNvPr>
          <p:cNvCxnSpPr/>
          <p:nvPr/>
        </p:nvCxnSpPr>
        <p:spPr>
          <a:xfrm>
            <a:off x="865561" y="1266532"/>
            <a:ext cx="199716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71B3069-80D5-B441-F0A4-F57BCDA6C0B2}"/>
              </a:ext>
            </a:extLst>
          </p:cNvPr>
          <p:cNvSpPr txBox="1"/>
          <p:nvPr/>
        </p:nvSpPr>
        <p:spPr>
          <a:xfrm>
            <a:off x="728099" y="892712"/>
            <a:ext cx="2134631" cy="373820"/>
          </a:xfrm>
          <a:prstGeom prst="rect">
            <a:avLst/>
          </a:prstGeom>
          <a:noFill/>
        </p:spPr>
        <p:txBody>
          <a:bodyPr wrap="square" rtlCol="0">
            <a:spAutoFit/>
          </a:bodyPr>
          <a:lstStyle/>
          <a:p>
            <a:pPr algn="ctr"/>
            <a:r>
              <a:rPr lang="en-GB" b="1" dirty="0">
                <a:solidFill>
                  <a:srgbClr val="01286E"/>
                </a:solidFill>
                <a:latin typeface="Segoe UI Light" panose="020B0502040204020203" pitchFamily="34" charset="0"/>
                <a:cs typeface="Segoe UI Light" panose="020B0502040204020203" pitchFamily="34" charset="0"/>
              </a:rPr>
              <a:t>PRINCIPLE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1F61B55-02DC-9A5E-DEEB-5368C95E96CC}"/>
                  </a:ext>
                </a:extLst>
              </p:cNvPr>
              <p:cNvSpPr txBox="1"/>
              <p:nvPr/>
            </p:nvSpPr>
            <p:spPr>
              <a:xfrm>
                <a:off x="594176" y="3055471"/>
                <a:ext cx="2053142" cy="3929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1" i="1" smtClean="0">
                          <a:solidFill>
                            <a:srgbClr val="000000"/>
                          </a:solidFill>
                          <a:latin typeface="Cambria Math" panose="02040503050406030204" pitchFamily="18" charset="0"/>
                          <a:cs typeface="Times New Roman" panose="02020603050405020304" pitchFamily="18" charset="0"/>
                        </a:rPr>
                        <m:t>𝑰</m:t>
                      </m:r>
                      <m:r>
                        <a:rPr lang="en-GB" sz="1800" b="1" i="1" smtClean="0">
                          <a:solidFill>
                            <a:srgbClr val="000000"/>
                          </a:solidFill>
                          <a:latin typeface="Cambria Math" panose="02040503050406030204" pitchFamily="18" charset="0"/>
                          <a:cs typeface="Times New Roman" panose="02020603050405020304" pitchFamily="18" charset="0"/>
                        </a:rPr>
                        <m:t>= </m:t>
                      </m:r>
                      <m:sSub>
                        <m:sSubPr>
                          <m:ctrlPr>
                            <a:rPr lang="en-GB" sz="1800" b="1" i="1">
                              <a:solidFill>
                                <a:srgbClr val="000000"/>
                              </a:solidFill>
                              <a:latin typeface="Cambria Math" panose="02040503050406030204" pitchFamily="18" charset="0"/>
                              <a:cs typeface="Times New Roman" panose="02020603050405020304" pitchFamily="18" charset="0"/>
                            </a:rPr>
                          </m:ctrlPr>
                        </m:sSubPr>
                        <m:e>
                          <m:r>
                            <a:rPr lang="en-GB" sz="1800" b="1" i="1">
                              <a:solidFill>
                                <a:srgbClr val="000000"/>
                              </a:solidFill>
                              <a:latin typeface="Cambria Math" panose="02040503050406030204" pitchFamily="18" charset="0"/>
                              <a:cs typeface="Times New Roman" panose="02020603050405020304" pitchFamily="18" charset="0"/>
                            </a:rPr>
                            <m:t>𝑰</m:t>
                          </m:r>
                        </m:e>
                        <m:sub>
                          <m:r>
                            <a:rPr lang="en-GB" sz="1800" b="1" i="1">
                              <a:solidFill>
                                <a:srgbClr val="000000"/>
                              </a:solidFill>
                              <a:latin typeface="Cambria Math" panose="02040503050406030204" pitchFamily="18" charset="0"/>
                              <a:cs typeface="Times New Roman" panose="02020603050405020304" pitchFamily="18" charset="0"/>
                            </a:rPr>
                            <m:t>𝒐</m:t>
                          </m:r>
                        </m:sub>
                      </m:sSub>
                      <m:r>
                        <a:rPr lang="en-GB" sz="1800" b="1" i="1">
                          <a:solidFill>
                            <a:srgbClr val="000000"/>
                          </a:solidFill>
                          <a:latin typeface="Cambria Math" panose="02040503050406030204" pitchFamily="18" charset="0"/>
                          <a:cs typeface="Times New Roman" panose="02020603050405020304" pitchFamily="18" charset="0"/>
                        </a:rPr>
                        <m:t> </m:t>
                      </m:r>
                      <m:sSup>
                        <m:sSupPr>
                          <m:ctrlPr>
                            <a:rPr lang="en-GB" sz="1800" b="1" i="1" smtClean="0">
                              <a:solidFill>
                                <a:srgbClr val="000000"/>
                              </a:solidFill>
                              <a:latin typeface="Cambria Math" panose="02040503050406030204" pitchFamily="18" charset="0"/>
                              <a:cs typeface="Times New Roman" panose="02020603050405020304" pitchFamily="18" charset="0"/>
                            </a:rPr>
                          </m:ctrlPr>
                        </m:sSupPr>
                        <m:e>
                          <m:r>
                            <a:rPr lang="en-GB" sz="1800" b="1" i="1" smtClean="0">
                              <a:solidFill>
                                <a:srgbClr val="000000"/>
                              </a:solidFill>
                              <a:latin typeface="Cambria Math" panose="02040503050406030204" pitchFamily="18" charset="0"/>
                              <a:cs typeface="Times New Roman" panose="02020603050405020304" pitchFamily="18" charset="0"/>
                            </a:rPr>
                            <m:t>𝒆</m:t>
                          </m:r>
                        </m:e>
                        <m:sup>
                          <m:f>
                            <m:fPr>
                              <m:type m:val="lin"/>
                              <m:ctrlPr>
                                <a:rPr lang="en-GB" b="1" i="1">
                                  <a:solidFill>
                                    <a:srgbClr val="000000"/>
                                  </a:solidFill>
                                  <a:latin typeface="Cambria Math" panose="02040503050406030204" pitchFamily="18" charset="0"/>
                                  <a:cs typeface="Times New Roman" panose="02020603050405020304" pitchFamily="18" charset="0"/>
                                </a:rPr>
                              </m:ctrlPr>
                            </m:fPr>
                            <m:num>
                              <m:r>
                                <a:rPr lang="en-GB" b="1" i="1">
                                  <a:solidFill>
                                    <a:srgbClr val="000000"/>
                                  </a:solidFill>
                                  <a:latin typeface="Cambria Math" panose="02040503050406030204" pitchFamily="18" charset="0"/>
                                  <a:cs typeface="Times New Roman" panose="02020603050405020304" pitchFamily="18" charset="0"/>
                                </a:rPr>
                                <m:t>−</m:t>
                              </m:r>
                              <m:r>
                                <a:rPr lang="en-GB" b="1" i="1">
                                  <a:solidFill>
                                    <a:srgbClr val="000000"/>
                                  </a:solidFill>
                                  <a:latin typeface="Cambria Math" panose="02040503050406030204" pitchFamily="18" charset="0"/>
                                  <a:cs typeface="Times New Roman" panose="02020603050405020304" pitchFamily="18" charset="0"/>
                                </a:rPr>
                                <m:t>𝒕</m:t>
                              </m:r>
                            </m:num>
                            <m:den>
                              <m:r>
                                <m:rPr>
                                  <m:nor/>
                                </m:rPr>
                                <a:rPr lang="el-GR" b="1" i="1">
                                  <a:solidFill>
                                    <a:srgbClr val="000000"/>
                                  </a:solidFill>
                                  <a:latin typeface="Segoe UI Light" panose="020B0502040204020203" pitchFamily="34" charset="0"/>
                                  <a:cs typeface="Segoe UI Light" panose="020B0502040204020203" pitchFamily="34" charset="0"/>
                                </a:rPr>
                                <m:t>𝜏</m:t>
                              </m:r>
                            </m:den>
                          </m:f>
                        </m:sup>
                      </m:sSup>
                    </m:oMath>
                  </m:oMathPara>
                </a14:m>
                <a:endParaRPr lang="en-GB" sz="1800" b="1" i="1" dirty="0">
                  <a:solidFill>
                    <a:srgbClr val="000000"/>
                  </a:solidFill>
                  <a:latin typeface="Segoe UI Light" panose="020B0502040204020203" pitchFamily="34" charset="0"/>
                  <a:cs typeface="Segoe UI Light" panose="020B0502040204020203" pitchFamily="34" charset="0"/>
                </a:endParaRPr>
              </a:p>
            </p:txBody>
          </p:sp>
        </mc:Choice>
        <mc:Fallback xmlns="">
          <p:sp>
            <p:nvSpPr>
              <p:cNvPr id="20" name="TextBox 19">
                <a:extLst>
                  <a:ext uri="{FF2B5EF4-FFF2-40B4-BE49-F238E27FC236}">
                    <a16:creationId xmlns:a16="http://schemas.microsoft.com/office/drawing/2014/main" id="{11F61B55-02DC-9A5E-DEEB-5368C95E96CC}"/>
                  </a:ext>
                </a:extLst>
              </p:cNvPr>
              <p:cNvSpPr txBox="1">
                <a:spLocks noRot="1" noChangeAspect="1" noMove="1" noResize="1" noEditPoints="1" noAdjustHandles="1" noChangeArrowheads="1" noChangeShapeType="1" noTextEdit="1"/>
              </p:cNvSpPr>
              <p:nvPr/>
            </p:nvSpPr>
            <p:spPr>
              <a:xfrm>
                <a:off x="594176" y="3055471"/>
                <a:ext cx="2053142" cy="392993"/>
              </a:xfrm>
              <a:prstGeom prst="rect">
                <a:avLst/>
              </a:prstGeom>
              <a:blipFill>
                <a:blip r:embed="rId5"/>
                <a:stretch>
                  <a:fillRect t="-73846" b="-861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98E7D71-A237-D503-6B32-4DA287A27C3A}"/>
                  </a:ext>
                </a:extLst>
              </p:cNvPr>
              <p:cNvSpPr txBox="1"/>
              <p:nvPr/>
            </p:nvSpPr>
            <p:spPr>
              <a:xfrm>
                <a:off x="266500" y="3530159"/>
                <a:ext cx="3060199" cy="969496"/>
              </a:xfrm>
              <a:prstGeom prst="rect">
                <a:avLst/>
              </a:prstGeom>
              <a:noFill/>
            </p:spPr>
            <p:txBody>
              <a:bodyPr wrap="square">
                <a:spAutoFit/>
              </a:bodyPr>
              <a:lstStyle/>
              <a:p>
                <a14:m>
                  <m:oMath xmlns:m="http://schemas.openxmlformats.org/officeDocument/2006/math">
                    <m:sSub>
                      <m:sSubPr>
                        <m:ctrlPr>
                          <a:rPr lang="en-GB" sz="1600" b="1" i="1" smtClean="0">
                            <a:solidFill>
                              <a:srgbClr val="084AD8"/>
                            </a:solidFill>
                            <a:latin typeface="Cambria Math" panose="02040503050406030204" pitchFamily="18" charset="0"/>
                            <a:cs typeface="Times New Roman" panose="02020603050405020304" pitchFamily="18" charset="0"/>
                          </a:rPr>
                        </m:ctrlPr>
                      </m:sSubPr>
                      <m:e>
                        <m:r>
                          <a:rPr lang="en-GB" sz="1600" b="1" i="1">
                            <a:solidFill>
                              <a:srgbClr val="084AD8"/>
                            </a:solidFill>
                            <a:latin typeface="Cambria Math" panose="02040503050406030204" pitchFamily="18" charset="0"/>
                            <a:cs typeface="Times New Roman" panose="02020603050405020304" pitchFamily="18" charset="0"/>
                          </a:rPr>
                          <m:t>𝑰</m:t>
                        </m:r>
                      </m:e>
                      <m:sub>
                        <m:r>
                          <a:rPr lang="en-GB" sz="1600" b="1" i="1">
                            <a:solidFill>
                              <a:srgbClr val="084AD8"/>
                            </a:solidFill>
                            <a:latin typeface="Cambria Math" panose="02040503050406030204" pitchFamily="18" charset="0"/>
                            <a:cs typeface="Times New Roman" panose="02020603050405020304" pitchFamily="18" charset="0"/>
                          </a:rPr>
                          <m:t>𝒐</m:t>
                        </m:r>
                      </m:sub>
                    </m:sSub>
                    <m:r>
                      <a:rPr lang="en-GB" sz="1600" b="1" i="1">
                        <a:solidFill>
                          <a:srgbClr val="084AD8"/>
                        </a:solidFill>
                        <a:latin typeface="Cambria Math" panose="02040503050406030204" pitchFamily="18" charset="0"/>
                        <a:cs typeface="Times New Roman" panose="02020603050405020304" pitchFamily="18" charset="0"/>
                      </a:rPr>
                      <m:t> </m:t>
                    </m:r>
                  </m:oMath>
                </a14:m>
                <a:r>
                  <a:rPr lang="en-GB" sz="1600" i="1" dirty="0">
                    <a:solidFill>
                      <a:srgbClr val="084AD8"/>
                    </a:solidFill>
                    <a:latin typeface="Segoe UI Light" panose="020B0502040204020203" pitchFamily="34" charset="0"/>
                    <a:cs typeface="Segoe UI Light" panose="020B0502040204020203" pitchFamily="34" charset="0"/>
                  </a:rPr>
                  <a:t>: </a:t>
                </a:r>
                <a:r>
                  <a:rPr lang="en-GB" sz="1600" dirty="0">
                    <a:latin typeface="Segoe UI Light" panose="020B0502040204020203" pitchFamily="34" charset="0"/>
                    <a:cs typeface="Segoe UI Light" panose="020B0502040204020203" pitchFamily="34" charset="0"/>
                  </a:rPr>
                  <a:t>Initial and maximum intensity before decay</a:t>
                </a:r>
                <a:br>
                  <a:rPr lang="en-GB" sz="1600" dirty="0">
                    <a:latin typeface="Segoe UI Light" panose="020B0502040204020203" pitchFamily="34" charset="0"/>
                    <a:cs typeface="Segoe UI Light" panose="020B0502040204020203" pitchFamily="34" charset="0"/>
                  </a:rPr>
                </a:br>
                <a:br>
                  <a:rPr lang="en-GB" sz="800" dirty="0">
                    <a:latin typeface="Segoe UI Light" panose="020B0502040204020203" pitchFamily="34" charset="0"/>
                    <a:cs typeface="Segoe UI Light" panose="020B0502040204020203" pitchFamily="34" charset="0"/>
                  </a:rPr>
                </a:br>
                <a:r>
                  <a:rPr lang="en-GB" sz="1600" dirty="0">
                    <a:solidFill>
                      <a:srgbClr val="FF0000"/>
                    </a:solidFill>
                    <a:latin typeface="Segoe UI Light" panose="020B0502040204020203" pitchFamily="34" charset="0"/>
                    <a:cs typeface="Segoe UI Light" panose="020B0502040204020203" pitchFamily="34" charset="0"/>
                  </a:rPr>
                  <a:t>𝜏: </a:t>
                </a:r>
                <a:r>
                  <a:rPr lang="en-GB" sz="1600" dirty="0">
                    <a:latin typeface="Segoe UI Light" panose="020B0502040204020203" pitchFamily="34" charset="0"/>
                    <a:cs typeface="Segoe UI Light" panose="020B0502040204020203" pitchFamily="34" charset="0"/>
                  </a:rPr>
                  <a:t>lifetime</a:t>
                </a:r>
              </a:p>
            </p:txBody>
          </p:sp>
        </mc:Choice>
        <mc:Fallback xmlns="">
          <p:sp>
            <p:nvSpPr>
              <p:cNvPr id="22" name="TextBox 21">
                <a:extLst>
                  <a:ext uri="{FF2B5EF4-FFF2-40B4-BE49-F238E27FC236}">
                    <a16:creationId xmlns:a16="http://schemas.microsoft.com/office/drawing/2014/main" id="{B98E7D71-A237-D503-6B32-4DA287A27C3A}"/>
                  </a:ext>
                </a:extLst>
              </p:cNvPr>
              <p:cNvSpPr txBox="1">
                <a:spLocks noRot="1" noChangeAspect="1" noMove="1" noResize="1" noEditPoints="1" noAdjustHandles="1" noChangeArrowheads="1" noChangeShapeType="1" noTextEdit="1"/>
              </p:cNvSpPr>
              <p:nvPr/>
            </p:nvSpPr>
            <p:spPr>
              <a:xfrm>
                <a:off x="266500" y="3530159"/>
                <a:ext cx="3060199" cy="969496"/>
              </a:xfrm>
              <a:prstGeom prst="rect">
                <a:avLst/>
              </a:prstGeom>
              <a:blipFill>
                <a:blip r:embed="rId6"/>
                <a:stretch>
                  <a:fillRect l="-1195" t="-2516" b="-5031"/>
                </a:stretch>
              </a:blipFill>
            </p:spPr>
            <p:txBody>
              <a:bodyPr/>
              <a:lstStyle/>
              <a:p>
                <a:r>
                  <a:rPr lang="en-GB">
                    <a:noFill/>
                  </a:rPr>
                  <a:t> </a:t>
                </a:r>
              </a:p>
            </p:txBody>
          </p:sp>
        </mc:Fallback>
      </mc:AlternateContent>
      <p:sp>
        <p:nvSpPr>
          <p:cNvPr id="48" name="Rectangle 47">
            <a:extLst>
              <a:ext uri="{FF2B5EF4-FFF2-40B4-BE49-F238E27FC236}">
                <a16:creationId xmlns:a16="http://schemas.microsoft.com/office/drawing/2014/main" id="{8D871DF4-89DF-CD40-DD7B-B99A007E34C5}"/>
              </a:ext>
            </a:extLst>
          </p:cNvPr>
          <p:cNvSpPr/>
          <p:nvPr/>
        </p:nvSpPr>
        <p:spPr>
          <a:xfrm>
            <a:off x="9840208" y="44619"/>
            <a:ext cx="1624807" cy="522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Segoe UI Light" panose="020B0502040204020203" pitchFamily="34" charset="0"/>
              <a:cs typeface="Segoe UI Light" panose="020B0502040204020203" pitchFamily="34" charset="0"/>
            </a:endParaRPr>
          </a:p>
        </p:txBody>
      </p:sp>
      <p:pic>
        <p:nvPicPr>
          <p:cNvPr id="49" name="Picture 4" descr="InterPore2026 (19-22 May 2026): Conference Location · InterPore Event  Management (Indico)">
            <a:extLst>
              <a:ext uri="{FF2B5EF4-FFF2-40B4-BE49-F238E27FC236}">
                <a16:creationId xmlns:a16="http://schemas.microsoft.com/office/drawing/2014/main" id="{CF0C507A-562D-FD24-B092-0E673F4812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2" t="1888" r="40300" b="71470"/>
          <a:stretch/>
        </p:blipFill>
        <p:spPr bwMode="auto">
          <a:xfrm>
            <a:off x="9840207" y="142553"/>
            <a:ext cx="1624807" cy="3237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F0615D-43B1-C9AC-685E-6A73D83D10C9}"/>
              </a:ext>
            </a:extLst>
          </p:cNvPr>
          <p:cNvSpPr/>
          <p:nvPr/>
        </p:nvSpPr>
        <p:spPr>
          <a:xfrm rot="16200000">
            <a:off x="5788455" y="-5794993"/>
            <a:ext cx="655307" cy="12232218"/>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29" dirty="0">
              <a:latin typeface="Hadassah Friedlaender" panose="02020603050405020304" pitchFamily="18" charset="-79"/>
              <a:cs typeface="Hadassah Friedlaender" panose="02020603050405020304" pitchFamily="18" charset="-79"/>
            </a:endParaRPr>
          </a:p>
        </p:txBody>
      </p:sp>
      <p:sp>
        <p:nvSpPr>
          <p:cNvPr id="7" name="Title 5">
            <a:extLst>
              <a:ext uri="{FF2B5EF4-FFF2-40B4-BE49-F238E27FC236}">
                <a16:creationId xmlns:a16="http://schemas.microsoft.com/office/drawing/2014/main" id="{BD28587D-093C-20EB-EAEA-F795B40CA821}"/>
              </a:ext>
            </a:extLst>
          </p:cNvPr>
          <p:cNvSpPr txBox="1">
            <a:spLocks/>
          </p:cNvSpPr>
          <p:nvPr/>
        </p:nvSpPr>
        <p:spPr>
          <a:xfrm>
            <a:off x="167147" y="82433"/>
            <a:ext cx="11297868"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sz="2400" dirty="0">
                <a:solidFill>
                  <a:schemeClr val="bg1"/>
                </a:solidFill>
                <a:latin typeface="Segoe UI Light" panose="020B0502040204020203" pitchFamily="34" charset="0"/>
                <a:cs typeface="Segoe UI Light" panose="020B0502040204020203" pitchFamily="34" charset="0"/>
              </a:rPr>
              <a:t>How temperature is measured: Luminescence thermometry</a:t>
            </a:r>
          </a:p>
        </p:txBody>
      </p:sp>
      <p:pic>
        <p:nvPicPr>
          <p:cNvPr id="8" name="Picture 7">
            <a:extLst>
              <a:ext uri="{FF2B5EF4-FFF2-40B4-BE49-F238E27FC236}">
                <a16:creationId xmlns:a16="http://schemas.microsoft.com/office/drawing/2014/main" id="{8FC5C36F-12CE-2646-66B0-126469CEBE70}"/>
              </a:ext>
            </a:extLst>
          </p:cNvPr>
          <p:cNvPicPr>
            <a:picLocks noChangeAspect="1"/>
          </p:cNvPicPr>
          <p:nvPr/>
        </p:nvPicPr>
        <p:blipFill>
          <a:blip r:embed="rId8">
            <a:extLst>
              <a:ext uri="{28A0092B-C50C-407E-A947-70E740481C1C}">
                <a14:useLocalDpi xmlns:a14="http://schemas.microsoft.com/office/drawing/2010/main" val="0"/>
              </a:ext>
            </a:extLst>
          </a:blip>
          <a:srcRect l="3775" t="12000" r="9928" b="13475"/>
          <a:stretch>
            <a:fillRect/>
          </a:stretch>
        </p:blipFill>
        <p:spPr>
          <a:xfrm>
            <a:off x="3525146" y="1487124"/>
            <a:ext cx="8518608" cy="4780834"/>
          </a:xfrm>
          <a:prstGeom prst="rect">
            <a:avLst/>
          </a:prstGeom>
        </p:spPr>
      </p:pic>
      <p:cxnSp>
        <p:nvCxnSpPr>
          <p:cNvPr id="13" name="Straight Connector 12">
            <a:extLst>
              <a:ext uri="{FF2B5EF4-FFF2-40B4-BE49-F238E27FC236}">
                <a16:creationId xmlns:a16="http://schemas.microsoft.com/office/drawing/2014/main" id="{E6CF5DA8-1FE6-DA3D-B33A-8D8AE8C46938}"/>
              </a:ext>
            </a:extLst>
          </p:cNvPr>
          <p:cNvCxnSpPr/>
          <p:nvPr/>
        </p:nvCxnSpPr>
        <p:spPr>
          <a:xfrm>
            <a:off x="6532899" y="1424466"/>
            <a:ext cx="199716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9E8882A-1619-8EFA-FEE3-DB49CF48C9A9}"/>
              </a:ext>
            </a:extLst>
          </p:cNvPr>
          <p:cNvSpPr txBox="1"/>
          <p:nvPr/>
        </p:nvSpPr>
        <p:spPr>
          <a:xfrm>
            <a:off x="6244490" y="975141"/>
            <a:ext cx="2573988" cy="373820"/>
          </a:xfrm>
          <a:prstGeom prst="rect">
            <a:avLst/>
          </a:prstGeom>
          <a:noFill/>
        </p:spPr>
        <p:txBody>
          <a:bodyPr wrap="square" rtlCol="0">
            <a:spAutoFit/>
          </a:bodyPr>
          <a:lstStyle/>
          <a:p>
            <a:pPr algn="ctr"/>
            <a:r>
              <a:rPr lang="en-GB" b="1" dirty="0">
                <a:solidFill>
                  <a:srgbClr val="01286E"/>
                </a:solidFill>
                <a:latin typeface="Segoe UI Light" panose="020B0502040204020203" pitchFamily="34" charset="0"/>
                <a:cs typeface="Segoe UI Light" panose="020B0502040204020203" pitchFamily="34" charset="0"/>
              </a:rPr>
              <a:t>Experimental setup</a:t>
            </a:r>
          </a:p>
        </p:txBody>
      </p:sp>
      <p:sp>
        <p:nvSpPr>
          <p:cNvPr id="11" name="Rectangle: Rounded Corners 10">
            <a:extLst>
              <a:ext uri="{FF2B5EF4-FFF2-40B4-BE49-F238E27FC236}">
                <a16:creationId xmlns:a16="http://schemas.microsoft.com/office/drawing/2014/main" id="{47B737FD-C6B7-643A-01F3-B2E3B27E3094}"/>
              </a:ext>
            </a:extLst>
          </p:cNvPr>
          <p:cNvSpPr/>
          <p:nvPr/>
        </p:nvSpPr>
        <p:spPr>
          <a:xfrm>
            <a:off x="167148" y="882502"/>
            <a:ext cx="3245906" cy="5786335"/>
          </a:xfrm>
          <a:prstGeom prst="roundRect">
            <a:avLst>
              <a:gd name="adj" fmla="val 5295"/>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a:latin typeface="Segoe UI Light" panose="020B0502040204020203" pitchFamily="34" charset="0"/>
              <a:cs typeface="Segoe UI Light" panose="020B0502040204020203" pitchFamily="34" charset="0"/>
            </a:endParaRPr>
          </a:p>
        </p:txBody>
      </p:sp>
      <p:sp>
        <p:nvSpPr>
          <p:cNvPr id="17" name="Slide Number Placeholder 3">
            <a:extLst>
              <a:ext uri="{FF2B5EF4-FFF2-40B4-BE49-F238E27FC236}">
                <a16:creationId xmlns:a16="http://schemas.microsoft.com/office/drawing/2014/main" id="{EC43FFB7-53E3-9BF7-EC0D-4A731FCBF768}"/>
              </a:ext>
            </a:extLst>
          </p:cNvPr>
          <p:cNvSpPr txBox="1">
            <a:spLocks/>
          </p:cNvSpPr>
          <p:nvPr/>
        </p:nvSpPr>
        <p:spPr>
          <a:xfrm>
            <a:off x="9193405" y="12635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56D7D6-E070-441A-8EC3-47E341F3D6D7}" type="slidenum">
              <a:rPr lang="en-GB" b="1" smtClean="0">
                <a:solidFill>
                  <a:schemeClr val="bg1"/>
                </a:solidFill>
                <a:latin typeface="Segoe UI Light" panose="020B0502040204020203" pitchFamily="34" charset="0"/>
                <a:cs typeface="Segoe UI Light" panose="020B0502040204020203" pitchFamily="34" charset="0"/>
              </a:rPr>
              <a:pPr/>
              <a:t>3</a:t>
            </a:fld>
            <a:endParaRPr lang="en-GB" b="1">
              <a:solidFill>
                <a:schemeClr val="bg1"/>
              </a:solidFill>
              <a:latin typeface="Segoe UI Light" panose="020B0502040204020203" pitchFamily="34" charset="0"/>
              <a:cs typeface="Segoe UI Light" panose="020B0502040204020203" pitchFamily="34" charset="0"/>
            </a:endParaRPr>
          </a:p>
        </p:txBody>
      </p:sp>
    </p:spTree>
    <p:custDataLst>
      <p:tags r:id="rId1"/>
    </p:custDataLst>
    <p:extLst>
      <p:ext uri="{BB962C8B-B14F-4D97-AF65-F5344CB8AC3E}">
        <p14:creationId xmlns:p14="http://schemas.microsoft.com/office/powerpoint/2010/main" val="2021419635"/>
      </p:ext>
    </p:extLst>
  </p:cSld>
  <p:clrMapOvr>
    <a:masterClrMapping/>
  </p:clrMapOvr>
  <mc:AlternateContent xmlns:mc="http://schemas.openxmlformats.org/markup-compatibility/2006" xmlns:p14="http://schemas.microsoft.com/office/powerpoint/2010/main">
    <mc:Choice Requires="p14">
      <p:transition spd="slow" p14:dur="2000" advTm="2347"/>
    </mc:Choice>
    <mc:Fallback xmlns="">
      <p:transition spd="slow" advTm="234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7E46A-E08D-F3AF-7B5E-7EE411C864C4}"/>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F78B2A35-E8B2-17B4-5F0F-184D291176DE}"/>
              </a:ext>
            </a:extLst>
          </p:cNvPr>
          <p:cNvPicPr>
            <a:picLocks noChangeAspect="1"/>
          </p:cNvPicPr>
          <p:nvPr/>
        </p:nvPicPr>
        <p:blipFill>
          <a:blip r:embed="rId4"/>
          <a:stretch>
            <a:fillRect/>
          </a:stretch>
        </p:blipFill>
        <p:spPr>
          <a:xfrm>
            <a:off x="5012634" y="1943841"/>
            <a:ext cx="6734938" cy="4627105"/>
          </a:xfrm>
          <a:prstGeom prst="rect">
            <a:avLst/>
          </a:prstGeom>
        </p:spPr>
      </p:pic>
      <p:sp>
        <p:nvSpPr>
          <p:cNvPr id="7" name="Rectangle 6">
            <a:extLst>
              <a:ext uri="{FF2B5EF4-FFF2-40B4-BE49-F238E27FC236}">
                <a16:creationId xmlns:a16="http://schemas.microsoft.com/office/drawing/2014/main" id="{059F84D1-259A-27C9-C608-5B8094204C6B}"/>
              </a:ext>
            </a:extLst>
          </p:cNvPr>
          <p:cNvSpPr/>
          <p:nvPr/>
        </p:nvSpPr>
        <p:spPr>
          <a:xfrm rot="16200000">
            <a:off x="5788455" y="-5794993"/>
            <a:ext cx="655307" cy="12232218"/>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29" dirty="0">
              <a:latin typeface="Segoe UI Light" panose="020B0502040204020203" pitchFamily="34" charset="0"/>
              <a:cs typeface="Segoe UI Light" panose="020B0502040204020203" pitchFamily="34" charset="0"/>
            </a:endParaRPr>
          </a:p>
        </p:txBody>
      </p:sp>
      <p:sp>
        <p:nvSpPr>
          <p:cNvPr id="8" name="Title 5">
            <a:extLst>
              <a:ext uri="{FF2B5EF4-FFF2-40B4-BE49-F238E27FC236}">
                <a16:creationId xmlns:a16="http://schemas.microsoft.com/office/drawing/2014/main" id="{94CC329D-AAF4-BBF9-FFA6-1AC2A409D3EE}"/>
              </a:ext>
            </a:extLst>
          </p:cNvPr>
          <p:cNvSpPr txBox="1">
            <a:spLocks/>
          </p:cNvSpPr>
          <p:nvPr/>
        </p:nvSpPr>
        <p:spPr>
          <a:xfrm>
            <a:off x="126340" y="82433"/>
            <a:ext cx="12065660"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sz="2400" dirty="0">
                <a:solidFill>
                  <a:schemeClr val="bg1"/>
                </a:solidFill>
                <a:latin typeface="Segoe UI Light" panose="020B0502040204020203" pitchFamily="34" charset="0"/>
                <a:cs typeface="Segoe UI Light" panose="020B0502040204020203" pitchFamily="34" charset="0"/>
              </a:rPr>
              <a:t>Linking Luminescence Lifetime to Temperature</a:t>
            </a:r>
          </a:p>
        </p:txBody>
      </p:sp>
      <p:pic>
        <p:nvPicPr>
          <p:cNvPr id="2" name="Picture 1" descr="A glass with a pipe attached to it&#10;&#10;AI-generated content may be incorrect.">
            <a:extLst>
              <a:ext uri="{FF2B5EF4-FFF2-40B4-BE49-F238E27FC236}">
                <a16:creationId xmlns:a16="http://schemas.microsoft.com/office/drawing/2014/main" id="{62998E47-4A24-C419-A7D2-8857163BC6CB}"/>
              </a:ext>
            </a:extLst>
          </p:cNvPr>
          <p:cNvPicPr>
            <a:picLocks noChangeAspect="1"/>
          </p:cNvPicPr>
          <p:nvPr/>
        </p:nvPicPr>
        <p:blipFill>
          <a:blip r:embed="rId5">
            <a:extLst>
              <a:ext uri="{28A0092B-C50C-407E-A947-70E740481C1C}">
                <a14:useLocalDpi xmlns:a14="http://schemas.microsoft.com/office/drawing/2010/main" val="0"/>
              </a:ext>
            </a:extLst>
          </a:blip>
          <a:srcRect l="24355" t="6354" r="14323" b="29675"/>
          <a:stretch>
            <a:fillRect/>
          </a:stretch>
        </p:blipFill>
        <p:spPr>
          <a:xfrm>
            <a:off x="352012" y="1540393"/>
            <a:ext cx="2134631" cy="2226807"/>
          </a:xfrm>
          <a:prstGeom prst="ellipse">
            <a:avLst/>
          </a:prstGeom>
          <a:ln>
            <a:solidFill>
              <a:srgbClr val="FF0000"/>
            </a:solidFill>
          </a:ln>
        </p:spPr>
      </p:pic>
      <p:sp>
        <p:nvSpPr>
          <p:cNvPr id="3" name="Rectangle: Rounded Corners 2">
            <a:extLst>
              <a:ext uri="{FF2B5EF4-FFF2-40B4-BE49-F238E27FC236}">
                <a16:creationId xmlns:a16="http://schemas.microsoft.com/office/drawing/2014/main" id="{9293F211-5957-0D77-BBDB-7FA94E2FABCB}"/>
              </a:ext>
            </a:extLst>
          </p:cNvPr>
          <p:cNvSpPr/>
          <p:nvPr/>
        </p:nvSpPr>
        <p:spPr>
          <a:xfrm>
            <a:off x="167147" y="882502"/>
            <a:ext cx="4258788" cy="5691710"/>
          </a:xfrm>
          <a:prstGeom prst="roundRect">
            <a:avLst>
              <a:gd name="adj" fmla="val 5295"/>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a:latin typeface="Segoe UI Light" panose="020B0502040204020203" pitchFamily="34" charset="0"/>
              <a:cs typeface="Segoe UI Light" panose="020B0502040204020203" pitchFamily="34" charset="0"/>
            </a:endParaRPr>
          </a:p>
        </p:txBody>
      </p:sp>
      <p:cxnSp>
        <p:nvCxnSpPr>
          <p:cNvPr id="4" name="Straight Connector 3">
            <a:extLst>
              <a:ext uri="{FF2B5EF4-FFF2-40B4-BE49-F238E27FC236}">
                <a16:creationId xmlns:a16="http://schemas.microsoft.com/office/drawing/2014/main" id="{6E530479-523E-B572-AD70-3674C0068AE7}"/>
              </a:ext>
            </a:extLst>
          </p:cNvPr>
          <p:cNvCxnSpPr/>
          <p:nvPr/>
        </p:nvCxnSpPr>
        <p:spPr>
          <a:xfrm>
            <a:off x="1300723" y="1306661"/>
            <a:ext cx="199716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83683E6-4EE5-9E15-399C-6ACF7B4AD490}"/>
              </a:ext>
            </a:extLst>
          </p:cNvPr>
          <p:cNvSpPr txBox="1"/>
          <p:nvPr/>
        </p:nvSpPr>
        <p:spPr>
          <a:xfrm>
            <a:off x="1231993" y="932841"/>
            <a:ext cx="2134631" cy="373820"/>
          </a:xfrm>
          <a:prstGeom prst="rect">
            <a:avLst/>
          </a:prstGeom>
          <a:noFill/>
        </p:spPr>
        <p:txBody>
          <a:bodyPr wrap="square" rtlCol="0">
            <a:spAutoFit/>
          </a:bodyPr>
          <a:lstStyle/>
          <a:p>
            <a:pPr algn="ctr"/>
            <a:r>
              <a:rPr lang="en-GB" sz="1829" b="1" dirty="0">
                <a:solidFill>
                  <a:srgbClr val="01286E"/>
                </a:solidFill>
                <a:latin typeface="Segoe UI Light" panose="020B0502040204020203" pitchFamily="34" charset="0"/>
                <a:cs typeface="Segoe UI Light" panose="020B0502040204020203" pitchFamily="34" charset="0"/>
              </a:rPr>
              <a:t>Calibration setup</a:t>
            </a:r>
          </a:p>
        </p:txBody>
      </p:sp>
      <p:sp>
        <p:nvSpPr>
          <p:cNvPr id="14" name="TextBox 13">
            <a:extLst>
              <a:ext uri="{FF2B5EF4-FFF2-40B4-BE49-F238E27FC236}">
                <a16:creationId xmlns:a16="http://schemas.microsoft.com/office/drawing/2014/main" id="{62D25BB3-5ECC-7287-3656-E422E8B4FA73}"/>
              </a:ext>
            </a:extLst>
          </p:cNvPr>
          <p:cNvSpPr txBox="1"/>
          <p:nvPr/>
        </p:nvSpPr>
        <p:spPr>
          <a:xfrm>
            <a:off x="330103" y="4804916"/>
            <a:ext cx="3932876" cy="1323439"/>
          </a:xfrm>
          <a:prstGeom prst="rect">
            <a:avLst/>
          </a:prstGeom>
          <a:noFill/>
        </p:spPr>
        <p:txBody>
          <a:bodyPr wrap="square" rtlCol="0">
            <a:spAutoFit/>
          </a:bodyPr>
          <a:lstStyle/>
          <a:p>
            <a:pPr marL="285750" indent="-200025">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0.5 mg/ml of Zr complex nanoparticles</a:t>
            </a:r>
          </a:p>
          <a:p>
            <a:pPr marL="285750" indent="-285750">
              <a:buFont typeface="Wingdings" panose="05000000000000000000" pitchFamily="2" charset="2"/>
              <a:buChar char="§"/>
            </a:pPr>
            <a:endParaRPr lang="en-GB" sz="1600" dirty="0">
              <a:latin typeface="Segoe UI Light" panose="020B0502040204020203" pitchFamily="34" charset="0"/>
              <a:cs typeface="Segoe UI Light" panose="020B0502040204020203" pitchFamily="34" charset="0"/>
            </a:endParaRPr>
          </a:p>
          <a:p>
            <a:pPr marL="285750" indent="-200025">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Jacketed beaker and a thermostatic bath</a:t>
            </a:r>
          </a:p>
          <a:p>
            <a:pPr marL="285750" indent="-285750">
              <a:buFont typeface="Wingdings" panose="05000000000000000000" pitchFamily="2" charset="2"/>
              <a:buChar char="§"/>
            </a:pPr>
            <a:endParaRPr lang="en-GB" sz="1600" dirty="0">
              <a:latin typeface="Segoe UI Light" panose="020B0502040204020203" pitchFamily="34" charset="0"/>
              <a:cs typeface="Segoe UI Light" panose="020B0502040204020203" pitchFamily="34" charset="0"/>
            </a:endParaRPr>
          </a:p>
          <a:p>
            <a:pPr marL="285750" indent="-200025">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T range: 18 – 45 </a:t>
            </a:r>
            <a:r>
              <a:rPr lang="en-GB" sz="1600" baseline="30000" dirty="0" err="1">
                <a:latin typeface="Segoe UI Light" panose="020B0502040204020203" pitchFamily="34" charset="0"/>
                <a:cs typeface="Segoe UI Light" panose="020B0502040204020203" pitchFamily="34" charset="0"/>
              </a:rPr>
              <a:t>o</a:t>
            </a:r>
            <a:r>
              <a:rPr lang="en-GB" sz="1600" dirty="0" err="1">
                <a:latin typeface="Segoe UI Light" panose="020B0502040204020203" pitchFamily="34" charset="0"/>
                <a:cs typeface="Segoe UI Light" panose="020B0502040204020203" pitchFamily="34" charset="0"/>
              </a:rPr>
              <a:t>C</a:t>
            </a:r>
            <a:endParaRPr lang="en-GB" sz="1600" dirty="0">
              <a:latin typeface="Segoe UI Light" panose="020B0502040204020203" pitchFamily="34" charset="0"/>
              <a:cs typeface="Segoe UI Light" panose="020B0502040204020203" pitchFamily="34" charset="0"/>
            </a:endParaRPr>
          </a:p>
        </p:txBody>
      </p:sp>
      <p:grpSp>
        <p:nvGrpSpPr>
          <p:cNvPr id="18" name="Group 17">
            <a:extLst>
              <a:ext uri="{FF2B5EF4-FFF2-40B4-BE49-F238E27FC236}">
                <a16:creationId xmlns:a16="http://schemas.microsoft.com/office/drawing/2014/main" id="{38E9B419-EB10-E45B-5064-B580E3FF8FC5}"/>
              </a:ext>
            </a:extLst>
          </p:cNvPr>
          <p:cNvGrpSpPr/>
          <p:nvPr/>
        </p:nvGrpSpPr>
        <p:grpSpPr>
          <a:xfrm>
            <a:off x="1399089" y="3082204"/>
            <a:ext cx="653844" cy="340001"/>
            <a:chOff x="4024912" y="5178304"/>
            <a:chExt cx="653844" cy="340001"/>
          </a:xfrm>
          <a:solidFill>
            <a:schemeClr val="tx1"/>
          </a:solidFill>
        </p:grpSpPr>
        <p:cxnSp>
          <p:nvCxnSpPr>
            <p:cNvPr id="20" name="Straight Connector 19">
              <a:extLst>
                <a:ext uri="{FF2B5EF4-FFF2-40B4-BE49-F238E27FC236}">
                  <a16:creationId xmlns:a16="http://schemas.microsoft.com/office/drawing/2014/main" id="{E4E0AD23-86CC-10F2-E849-AC28369865A7}"/>
                </a:ext>
              </a:extLst>
            </p:cNvPr>
            <p:cNvCxnSpPr>
              <a:cxnSpLocks/>
              <a:endCxn id="30" idx="1"/>
            </p:cNvCxnSpPr>
            <p:nvPr/>
          </p:nvCxnSpPr>
          <p:spPr>
            <a:xfrm>
              <a:off x="4141177" y="5246594"/>
              <a:ext cx="537579" cy="271711"/>
            </a:xfrm>
            <a:prstGeom prst="line">
              <a:avLst/>
            </a:prstGeom>
            <a:grpFill/>
            <a:ln>
              <a:solidFill>
                <a:schemeClr val="tx1"/>
              </a:solidFill>
            </a:ln>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947665A7-16F4-D42F-793E-803136388A2D}"/>
                </a:ext>
              </a:extLst>
            </p:cNvPr>
            <p:cNvSpPr/>
            <p:nvPr/>
          </p:nvSpPr>
          <p:spPr>
            <a:xfrm>
              <a:off x="4024912" y="5178304"/>
              <a:ext cx="45719" cy="47111"/>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Segoe UI Light" panose="020B0502040204020203" pitchFamily="34" charset="0"/>
                <a:cs typeface="Segoe UI Light" panose="020B0502040204020203" pitchFamily="34" charset="0"/>
              </a:endParaRPr>
            </a:p>
          </p:txBody>
        </p:sp>
      </p:grpSp>
      <p:grpSp>
        <p:nvGrpSpPr>
          <p:cNvPr id="23" name="Group 22">
            <a:extLst>
              <a:ext uri="{FF2B5EF4-FFF2-40B4-BE49-F238E27FC236}">
                <a16:creationId xmlns:a16="http://schemas.microsoft.com/office/drawing/2014/main" id="{E95301DA-029F-4F81-50BF-525A378D8BA5}"/>
              </a:ext>
            </a:extLst>
          </p:cNvPr>
          <p:cNvGrpSpPr/>
          <p:nvPr/>
        </p:nvGrpSpPr>
        <p:grpSpPr>
          <a:xfrm>
            <a:off x="2035924" y="2615303"/>
            <a:ext cx="2315577" cy="1588855"/>
            <a:chOff x="4665148" y="5044440"/>
            <a:chExt cx="2074742" cy="1537391"/>
          </a:xfrm>
        </p:grpSpPr>
        <p:sp>
          <p:nvSpPr>
            <p:cNvPr id="24" name="Rectangle 23">
              <a:extLst>
                <a:ext uri="{FF2B5EF4-FFF2-40B4-BE49-F238E27FC236}">
                  <a16:creationId xmlns:a16="http://schemas.microsoft.com/office/drawing/2014/main" id="{C84D324D-F4AE-B297-A520-386D796F08E7}"/>
                </a:ext>
              </a:extLst>
            </p:cNvPr>
            <p:cNvSpPr/>
            <p:nvPr/>
          </p:nvSpPr>
          <p:spPr>
            <a:xfrm>
              <a:off x="4665148" y="5044440"/>
              <a:ext cx="2074742" cy="1537391"/>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Light" panose="020B0502040204020203" pitchFamily="34" charset="0"/>
                <a:cs typeface="Segoe UI Light" panose="020B0502040204020203" pitchFamily="34" charset="0"/>
              </a:endParaRPr>
            </a:p>
          </p:txBody>
        </p:sp>
        <p:grpSp>
          <p:nvGrpSpPr>
            <p:cNvPr id="25" name="Group 24">
              <a:extLst>
                <a:ext uri="{FF2B5EF4-FFF2-40B4-BE49-F238E27FC236}">
                  <a16:creationId xmlns:a16="http://schemas.microsoft.com/office/drawing/2014/main" id="{5469036A-4EBC-84C0-9CC2-AAFC1A29D12B}"/>
                </a:ext>
              </a:extLst>
            </p:cNvPr>
            <p:cNvGrpSpPr/>
            <p:nvPr/>
          </p:nvGrpSpPr>
          <p:grpSpPr>
            <a:xfrm>
              <a:off x="4680388" y="5073645"/>
              <a:ext cx="2001783" cy="1508186"/>
              <a:chOff x="4592153" y="5096248"/>
              <a:chExt cx="1940122" cy="1513266"/>
            </a:xfrm>
          </p:grpSpPr>
          <p:grpSp>
            <p:nvGrpSpPr>
              <p:cNvPr id="27" name="Group 26">
                <a:extLst>
                  <a:ext uri="{FF2B5EF4-FFF2-40B4-BE49-F238E27FC236}">
                    <a16:creationId xmlns:a16="http://schemas.microsoft.com/office/drawing/2014/main" id="{F92D0CB0-1FAA-9CE9-FDA1-E4DC9BDC23A7}"/>
                  </a:ext>
                </a:extLst>
              </p:cNvPr>
              <p:cNvGrpSpPr/>
              <p:nvPr/>
            </p:nvGrpSpPr>
            <p:grpSpPr>
              <a:xfrm>
                <a:off x="4592153" y="5096248"/>
                <a:ext cx="1940122" cy="1508184"/>
                <a:chOff x="4758607" y="4959921"/>
                <a:chExt cx="1940122" cy="1508184"/>
              </a:xfrm>
            </p:grpSpPr>
            <p:pic>
              <p:nvPicPr>
                <p:cNvPr id="30" name="Picture 29">
                  <a:extLst>
                    <a:ext uri="{FF2B5EF4-FFF2-40B4-BE49-F238E27FC236}">
                      <a16:creationId xmlns:a16="http://schemas.microsoft.com/office/drawing/2014/main" id="{550574AF-F67C-E52C-6174-FC188EA894E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0000"/>
                          </a14:imgEffect>
                          <a14:imgEffect>
                            <a14:brightnessContrast contrast="42000"/>
                          </a14:imgEffect>
                        </a14:imgLayer>
                      </a14:imgProps>
                    </a:ext>
                    <a:ext uri="{28A0092B-C50C-407E-A947-70E740481C1C}">
                      <a14:useLocalDpi xmlns:a14="http://schemas.microsoft.com/office/drawing/2010/main" val="0"/>
                    </a:ext>
                  </a:extLst>
                </a:blip>
                <a:srcRect r="22768"/>
                <a:stretch>
                  <a:fillRect/>
                </a:stretch>
              </p:blipFill>
              <p:spPr>
                <a:xfrm>
                  <a:off x="4758607" y="4959921"/>
                  <a:ext cx="1940122" cy="1508184"/>
                </a:xfrm>
                <a:prstGeom prst="rect">
                  <a:avLst/>
                </a:prstGeom>
              </p:spPr>
            </p:pic>
            <p:cxnSp>
              <p:nvCxnSpPr>
                <p:cNvPr id="31" name="Straight Connector 30">
                  <a:extLst>
                    <a:ext uri="{FF2B5EF4-FFF2-40B4-BE49-F238E27FC236}">
                      <a16:creationId xmlns:a16="http://schemas.microsoft.com/office/drawing/2014/main" id="{2ED113C7-0287-3D0D-9F94-FBCFC4E6ABA2}"/>
                    </a:ext>
                  </a:extLst>
                </p:cNvPr>
                <p:cNvCxnSpPr>
                  <a:cxnSpLocks/>
                </p:cNvCxnSpPr>
                <p:nvPr/>
              </p:nvCxnSpPr>
              <p:spPr>
                <a:xfrm>
                  <a:off x="6696824" y="5002767"/>
                  <a:ext cx="0" cy="124843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DCD9CC3B-07A2-EDCA-2B92-9BB22DF024C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0000"/>
                        </a14:imgEffect>
                        <a14:imgEffect>
                          <a14:brightnessContrast contrast="42000"/>
                        </a14:imgEffect>
                      </a14:imgLayer>
                    </a14:imgProps>
                  </a:ext>
                  <a:ext uri="{28A0092B-C50C-407E-A947-70E740481C1C}">
                    <a14:useLocalDpi xmlns:a14="http://schemas.microsoft.com/office/drawing/2010/main" val="0"/>
                  </a:ext>
                </a:extLst>
              </a:blip>
              <a:srcRect l="43913" t="92399" r="41146" b="-548"/>
              <a:stretch>
                <a:fillRect/>
              </a:stretch>
            </p:blipFill>
            <p:spPr>
              <a:xfrm>
                <a:off x="5472334" y="6486615"/>
                <a:ext cx="375333" cy="122899"/>
              </a:xfrm>
              <a:prstGeom prst="rect">
                <a:avLst/>
              </a:prstGeom>
            </p:spPr>
          </p:pic>
          <p:sp>
            <p:nvSpPr>
              <p:cNvPr id="29" name="Rectangle 28">
                <a:extLst>
                  <a:ext uri="{FF2B5EF4-FFF2-40B4-BE49-F238E27FC236}">
                    <a16:creationId xmlns:a16="http://schemas.microsoft.com/office/drawing/2014/main" id="{8C630BF3-CFA4-A46D-E046-81C1F7087D6E}"/>
                  </a:ext>
                </a:extLst>
              </p:cNvPr>
              <p:cNvSpPr/>
              <p:nvPr/>
            </p:nvSpPr>
            <p:spPr>
              <a:xfrm>
                <a:off x="5793566" y="6505665"/>
                <a:ext cx="275722" cy="84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Segoe UI Light" panose="020B0502040204020203" pitchFamily="34" charset="0"/>
                  <a:cs typeface="Segoe UI Light" panose="020B0502040204020203" pitchFamily="34" charset="0"/>
                </a:endParaRPr>
              </a:p>
            </p:txBody>
          </p:sp>
        </p:grpSp>
      </p:gr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F712765-F330-0956-7A66-B2A31FBD36F4}"/>
                  </a:ext>
                </a:extLst>
              </p:cNvPr>
              <p:cNvSpPr txBox="1"/>
              <p:nvPr/>
            </p:nvSpPr>
            <p:spPr>
              <a:xfrm>
                <a:off x="4965232" y="874830"/>
                <a:ext cx="6874756" cy="1069011"/>
              </a:xfrm>
              <a:prstGeom prst="rect">
                <a:avLst/>
              </a:prstGeom>
              <a:noFill/>
            </p:spPr>
            <p:txBody>
              <a:bodyPr wrap="square" rtlCol="0">
                <a:spAutoFit/>
              </a:bodyPr>
              <a:lstStyle>
                <a:defPPr>
                  <a:defRPr lang="en-US"/>
                </a:defPPr>
                <a:lvl1pPr algn="ctr">
                  <a:defRPr sz="1829" b="1">
                    <a:latin typeface="Aptos" panose="020B0004020202020204" pitchFamily="34" charset="0"/>
                    <a:cs typeface="Segoe UI Light" panose="020B0502040204020203" pitchFamily="34" charset="0"/>
                  </a:defRPr>
                </a:lvl1pPr>
              </a:lstStyle>
              <a:p>
                <a:pPr marL="342900" indent="-342900" algn="l">
                  <a:buFont typeface="Wingdings" panose="05000000000000000000" pitchFamily="2" charset="2"/>
                  <a:buChar char="§"/>
                </a:pPr>
                <a:r>
                  <a:rPr lang="en-GB" dirty="0">
                    <a:latin typeface="Segoe UI Light" panose="020B0502040204020203" pitchFamily="34" charset="0"/>
                  </a:rPr>
                  <a:t>Temperature dependence on lifetime</a:t>
                </a:r>
                <a:br>
                  <a:rPr lang="en-GB" b="0" dirty="0">
                    <a:latin typeface="Segoe UI Light" panose="020B0502040204020203" pitchFamily="34" charset="0"/>
                  </a:rPr>
                </a:br>
                <a:br>
                  <a:rPr lang="en-GB" sz="900" b="0" dirty="0">
                    <a:latin typeface="Segoe UI Light" panose="020B0502040204020203" pitchFamily="34" charset="0"/>
                  </a:rPr>
                </a:br>
                <a14:m>
                  <m:oMath xmlns:m="http://schemas.openxmlformats.org/officeDocument/2006/math">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𝑆</m:t>
                        </m:r>
                      </m:e>
                      <m:sub>
                        <m:r>
                          <a:rPr lang="en-GB" sz="1800" b="0" i="1" smtClean="0">
                            <a:latin typeface="Cambria Math" panose="02040503050406030204" pitchFamily="18" charset="0"/>
                          </a:rPr>
                          <m:t>𝑅</m:t>
                        </m:r>
                      </m:sub>
                    </m:sSub>
                    <m:r>
                      <a:rPr lang="en-GB" sz="1800" b="0" i="1" smtClean="0">
                        <a:latin typeface="Cambria Math" panose="02040503050406030204" pitchFamily="18" charset="0"/>
                      </a:rPr>
                      <m:t>=</m:t>
                    </m:r>
                    <m:f>
                      <m:fPr>
                        <m:ctrlPr>
                          <a:rPr lang="en-GB" sz="1800" b="0" i="1">
                            <a:latin typeface="Cambria Math" panose="02040503050406030204" pitchFamily="18" charset="0"/>
                          </a:rPr>
                        </m:ctrlPr>
                      </m:fPr>
                      <m:num>
                        <m:r>
                          <a:rPr lang="en-GB" sz="1800" b="0" i="1">
                            <a:latin typeface="Cambria Math" panose="02040503050406030204" pitchFamily="18" charset="0"/>
                          </a:rPr>
                          <m:t>1</m:t>
                        </m:r>
                      </m:num>
                      <m:den>
                        <m:r>
                          <m:rPr>
                            <m:nor/>
                          </m:rPr>
                          <a:rPr lang="el-GR" sz="1800" b="0">
                            <a:cs typeface="Hadassah Friedlaender" panose="02020603050405020304" pitchFamily="18" charset="-79"/>
                          </a:rPr>
                          <m:t>τ</m:t>
                        </m:r>
                        <m:r>
                          <m:rPr>
                            <m:nor/>
                          </m:rPr>
                          <a:rPr lang="el-GR" sz="1800" b="0">
                            <a:cs typeface="Hadassah Friedlaender" panose="02020603050405020304" pitchFamily="18" charset="-79"/>
                          </a:rPr>
                          <m:t> </m:t>
                        </m:r>
                      </m:den>
                    </m:f>
                    <m:r>
                      <a:rPr lang="en-GB" sz="1800" b="0" i="1" smtClean="0">
                        <a:latin typeface="Cambria Math" panose="02040503050406030204" pitchFamily="18" charset="0"/>
                        <a:ea typeface="Cambria Math" panose="02040503050406030204" pitchFamily="18" charset="0"/>
                      </a:rPr>
                      <m:t>∙</m:t>
                    </m:r>
                    <m:f>
                      <m:fPr>
                        <m:ctrlPr>
                          <a:rPr lang="en-GB" sz="1800" b="0" i="1">
                            <a:latin typeface="Cambria Math" panose="02040503050406030204" pitchFamily="18" charset="0"/>
                            <a:ea typeface="Cambria Math" panose="02040503050406030204" pitchFamily="18" charset="0"/>
                          </a:rPr>
                        </m:ctrlPr>
                      </m:fPr>
                      <m:num>
                        <m:r>
                          <a:rPr lang="en-GB" sz="1800" b="0" i="1">
                            <a:latin typeface="Cambria Math" panose="02040503050406030204" pitchFamily="18" charset="0"/>
                            <a:ea typeface="Cambria Math" panose="02040503050406030204" pitchFamily="18" charset="0"/>
                          </a:rPr>
                          <m:t>𝑑</m:t>
                        </m:r>
                        <m:r>
                          <m:rPr>
                            <m:nor/>
                          </m:rPr>
                          <a:rPr lang="el-GR" sz="1800" b="0">
                            <a:cs typeface="Hadassah Friedlaender" panose="02020603050405020304" pitchFamily="18" charset="-79"/>
                          </a:rPr>
                          <m:t>τ</m:t>
                        </m:r>
                        <m:r>
                          <m:rPr>
                            <m:nor/>
                          </m:rPr>
                          <a:rPr lang="el-GR" sz="1800" b="0">
                            <a:cs typeface="Hadassah Friedlaender" panose="02020603050405020304" pitchFamily="18" charset="-79"/>
                          </a:rPr>
                          <m:t> </m:t>
                        </m:r>
                      </m:num>
                      <m:den>
                        <m:r>
                          <a:rPr lang="en-GB" sz="1800" b="0" i="1">
                            <a:latin typeface="Cambria Math" panose="02040503050406030204" pitchFamily="18" charset="0"/>
                            <a:ea typeface="Cambria Math" panose="02040503050406030204" pitchFamily="18" charset="0"/>
                          </a:rPr>
                          <m:t>𝑑𝑇</m:t>
                        </m:r>
                      </m:den>
                    </m:f>
                    <m:r>
                      <a:rPr lang="en-GB" sz="1800" b="0" i="1" smtClean="0">
                        <a:latin typeface="Cambria Math" panose="02040503050406030204" pitchFamily="18" charset="0"/>
                        <a:ea typeface="Cambria Math" panose="02040503050406030204" pitchFamily="18" charset="0"/>
                      </a:rPr>
                      <m:t>≈</m:t>
                    </m:r>
                    <m:r>
                      <a:rPr lang="en-GB" sz="1800" b="0" i="1">
                        <a:latin typeface="Cambria Math" panose="02040503050406030204" pitchFamily="18" charset="0"/>
                        <a:ea typeface="Cambria Math" panose="02040503050406030204" pitchFamily="18" charset="0"/>
                      </a:rPr>
                      <m:t>−2%/</m:t>
                    </m:r>
                    <m:r>
                      <a:rPr lang="en-GB" sz="1800" b="0" i="1">
                        <a:latin typeface="Cambria Math" panose="02040503050406030204" pitchFamily="18" charset="0"/>
                        <a:ea typeface="Cambria Math" panose="02040503050406030204" pitchFamily="18" charset="0"/>
                      </a:rPr>
                      <m:t>𝐾</m:t>
                    </m:r>
                  </m:oMath>
                </a14:m>
                <a:endParaRPr lang="en-GB" sz="1800" b="0" dirty="0">
                  <a:latin typeface="Hadassah Friedlaender" panose="02020603050405020304" pitchFamily="18" charset="-79"/>
                  <a:cs typeface="Hadassah Friedlaender" panose="02020603050405020304" pitchFamily="18" charset="-79"/>
                </a:endParaRPr>
              </a:p>
            </p:txBody>
          </p:sp>
        </mc:Choice>
        <mc:Fallback xmlns="">
          <p:sp>
            <p:nvSpPr>
              <p:cNvPr id="40" name="TextBox 39">
                <a:extLst>
                  <a:ext uri="{FF2B5EF4-FFF2-40B4-BE49-F238E27FC236}">
                    <a16:creationId xmlns:a16="http://schemas.microsoft.com/office/drawing/2014/main" id="{AF712765-F330-0956-7A66-B2A31FBD36F4}"/>
                  </a:ext>
                </a:extLst>
              </p:cNvPr>
              <p:cNvSpPr txBox="1">
                <a:spLocks noRot="1" noChangeAspect="1" noMove="1" noResize="1" noEditPoints="1" noAdjustHandles="1" noChangeArrowheads="1" noChangeShapeType="1" noTextEdit="1"/>
              </p:cNvSpPr>
              <p:nvPr/>
            </p:nvSpPr>
            <p:spPr>
              <a:xfrm>
                <a:off x="4965232" y="874830"/>
                <a:ext cx="6874756" cy="1069011"/>
              </a:xfrm>
              <a:prstGeom prst="rect">
                <a:avLst/>
              </a:prstGeom>
              <a:blipFill>
                <a:blip r:embed="rId9"/>
                <a:stretch>
                  <a:fillRect l="-621" t="-2857"/>
                </a:stretch>
              </a:blipFill>
            </p:spPr>
            <p:txBody>
              <a:bodyPr/>
              <a:lstStyle/>
              <a:p>
                <a:r>
                  <a:rPr lang="en-GB">
                    <a:noFill/>
                  </a:rPr>
                  <a:t> </a:t>
                </a:r>
              </a:p>
            </p:txBody>
          </p:sp>
        </mc:Fallback>
      </mc:AlternateContent>
      <p:sp>
        <p:nvSpPr>
          <p:cNvPr id="42" name="TextBox 41">
            <a:extLst>
              <a:ext uri="{FF2B5EF4-FFF2-40B4-BE49-F238E27FC236}">
                <a16:creationId xmlns:a16="http://schemas.microsoft.com/office/drawing/2014/main" id="{ECF2B9E2-9EEC-6228-5AAB-36230F1CBF05}"/>
              </a:ext>
            </a:extLst>
          </p:cNvPr>
          <p:cNvSpPr txBox="1"/>
          <p:nvPr/>
        </p:nvSpPr>
        <p:spPr>
          <a:xfrm>
            <a:off x="2301343" y="2099063"/>
            <a:ext cx="2134631" cy="523220"/>
          </a:xfrm>
          <a:prstGeom prst="rect">
            <a:avLst/>
          </a:prstGeom>
          <a:noFill/>
        </p:spPr>
        <p:txBody>
          <a:bodyPr wrap="square">
            <a:spAutoFit/>
          </a:bodyPr>
          <a:lstStyle/>
          <a:p>
            <a:pPr algn="ctr">
              <a:buNone/>
            </a:pPr>
            <a:r>
              <a:rPr lang="en-GB" sz="1400" b="1" dirty="0">
                <a:latin typeface="Segoe UI Light" panose="020B0502040204020203" pitchFamily="34" charset="0"/>
                <a:cs typeface="Segoe UI Light" panose="020B0502040204020203" pitchFamily="34" charset="0"/>
              </a:rPr>
              <a:t>Thermocouple reference temperature</a:t>
            </a:r>
          </a:p>
        </p:txBody>
      </p:sp>
      <p:sp>
        <p:nvSpPr>
          <p:cNvPr id="9" name="Slide Number Placeholder 3">
            <a:extLst>
              <a:ext uri="{FF2B5EF4-FFF2-40B4-BE49-F238E27FC236}">
                <a16:creationId xmlns:a16="http://schemas.microsoft.com/office/drawing/2014/main" id="{4C4D9ABB-654C-120A-F601-9575AD96119F}"/>
              </a:ext>
            </a:extLst>
          </p:cNvPr>
          <p:cNvSpPr txBox="1">
            <a:spLocks/>
          </p:cNvSpPr>
          <p:nvPr/>
        </p:nvSpPr>
        <p:spPr>
          <a:xfrm>
            <a:off x="9193405" y="12635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56D7D6-E070-441A-8EC3-47E341F3D6D7}" type="slidenum">
              <a:rPr lang="en-GB" b="1" smtClean="0">
                <a:solidFill>
                  <a:schemeClr val="bg1"/>
                </a:solidFill>
                <a:latin typeface="Segoe UI Light" panose="020B0502040204020203" pitchFamily="34" charset="0"/>
                <a:cs typeface="Segoe UI Light" panose="020B0502040204020203" pitchFamily="34" charset="0"/>
              </a:rPr>
              <a:pPr/>
              <a:t>4</a:t>
            </a:fld>
            <a:endParaRPr lang="en-GB" b="1">
              <a:solidFill>
                <a:schemeClr val="bg1"/>
              </a:solidFill>
              <a:latin typeface="Segoe UI Light" panose="020B0502040204020203" pitchFamily="34" charset="0"/>
              <a:cs typeface="Segoe UI Light" panose="020B0502040204020203" pitchFamily="34" charset="0"/>
            </a:endParaRPr>
          </a:p>
        </p:txBody>
      </p:sp>
    </p:spTree>
    <p:custDataLst>
      <p:tags r:id="rId1"/>
    </p:custDataLst>
    <p:extLst>
      <p:ext uri="{BB962C8B-B14F-4D97-AF65-F5344CB8AC3E}">
        <p14:creationId xmlns:p14="http://schemas.microsoft.com/office/powerpoint/2010/main" val="1216268451"/>
      </p:ext>
    </p:extLst>
  </p:cSld>
  <p:clrMapOvr>
    <a:masterClrMapping/>
  </p:clrMapOvr>
  <mc:AlternateContent xmlns:mc="http://schemas.openxmlformats.org/markup-compatibility/2006" xmlns:p14="http://schemas.microsoft.com/office/powerpoint/2010/main">
    <mc:Choice Requires="p14">
      <p:transition spd="slow" p14:dur="2000" advTm="2347"/>
    </mc:Choice>
    <mc:Fallback xmlns="">
      <p:transition spd="slow" advTm="234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59A48-D247-A680-8B00-4C5022059524}"/>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A52B6931-12A1-D1D7-5904-8AFF2941E288}"/>
              </a:ext>
            </a:extLst>
          </p:cNvPr>
          <p:cNvGrpSpPr/>
          <p:nvPr/>
        </p:nvGrpSpPr>
        <p:grpSpPr>
          <a:xfrm>
            <a:off x="105214" y="1093284"/>
            <a:ext cx="4224326" cy="5632434"/>
            <a:chOff x="105214" y="1093284"/>
            <a:chExt cx="4224326" cy="5632434"/>
          </a:xfrm>
        </p:grpSpPr>
        <p:pic>
          <p:nvPicPr>
            <p:cNvPr id="17" name="Picture 16">
              <a:extLst>
                <a:ext uri="{FF2B5EF4-FFF2-40B4-BE49-F238E27FC236}">
                  <a16:creationId xmlns:a16="http://schemas.microsoft.com/office/drawing/2014/main" id="{F8D02DE8-86E9-1760-2B87-E29A5EBD0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8840" y="1797338"/>
              <a:ext cx="5632434" cy="4224326"/>
            </a:xfrm>
            <a:prstGeom prst="rect">
              <a:avLst/>
            </a:prstGeom>
            <a:noFill/>
          </p:spPr>
        </p:pic>
        <p:pic>
          <p:nvPicPr>
            <p:cNvPr id="12" name="Picture 11">
              <a:extLst>
                <a:ext uri="{FF2B5EF4-FFF2-40B4-BE49-F238E27FC236}">
                  <a16:creationId xmlns:a16="http://schemas.microsoft.com/office/drawing/2014/main" id="{2C5CB6E8-F15A-3E2B-B4D0-8C94CC0BD18B}"/>
                </a:ext>
              </a:extLst>
            </p:cNvPr>
            <p:cNvPicPr>
              <a:picLocks noChangeAspect="1"/>
            </p:cNvPicPr>
            <p:nvPr/>
          </p:nvPicPr>
          <p:blipFill>
            <a:blip r:embed="rId5">
              <a:extLst>
                <a:ext uri="{28A0092B-C50C-407E-A947-70E740481C1C}">
                  <a14:useLocalDpi xmlns:a14="http://schemas.microsoft.com/office/drawing/2010/main" val="0"/>
                </a:ext>
              </a:extLst>
            </a:blip>
            <a:srcRect l="18058" t="78813" r="78282" b="18241"/>
            <a:stretch>
              <a:fillRect/>
            </a:stretch>
          </p:blipFill>
          <p:spPr>
            <a:xfrm rot="19242094">
              <a:off x="2299481" y="6060684"/>
              <a:ext cx="134962" cy="106259"/>
            </a:xfrm>
            <a:prstGeom prst="rect">
              <a:avLst/>
            </a:prstGeom>
            <a:noFill/>
          </p:spPr>
        </p:pic>
      </p:grpSp>
      <p:pic>
        <p:nvPicPr>
          <p:cNvPr id="16" name="Picture 15">
            <a:extLst>
              <a:ext uri="{FF2B5EF4-FFF2-40B4-BE49-F238E27FC236}">
                <a16:creationId xmlns:a16="http://schemas.microsoft.com/office/drawing/2014/main" id="{49E38E71-AA42-B010-1DA9-F894E024F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865" y="1093283"/>
            <a:ext cx="4474993" cy="3174633"/>
          </a:xfrm>
          <a:prstGeom prst="rect">
            <a:avLst/>
          </a:prstGeom>
        </p:spPr>
      </p:pic>
      <p:sp>
        <p:nvSpPr>
          <p:cNvPr id="2" name="Rectangle 1">
            <a:extLst>
              <a:ext uri="{FF2B5EF4-FFF2-40B4-BE49-F238E27FC236}">
                <a16:creationId xmlns:a16="http://schemas.microsoft.com/office/drawing/2014/main" id="{8BC1D33F-8205-98E2-2B6B-B651B9E2B28A}"/>
              </a:ext>
            </a:extLst>
          </p:cNvPr>
          <p:cNvSpPr/>
          <p:nvPr/>
        </p:nvSpPr>
        <p:spPr>
          <a:xfrm rot="16200000">
            <a:off x="5648058" y="-5654596"/>
            <a:ext cx="895885" cy="12192002"/>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29" dirty="0">
              <a:latin typeface="Segoe UI Light" panose="020B0502040204020203"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6768B1EF-4F6C-CF52-1DDB-55F83B221A37}"/>
              </a:ext>
            </a:extLst>
          </p:cNvPr>
          <p:cNvSpPr txBox="1"/>
          <p:nvPr/>
        </p:nvSpPr>
        <p:spPr>
          <a:xfrm>
            <a:off x="147733" y="424981"/>
            <a:ext cx="8399911" cy="400110"/>
          </a:xfrm>
          <a:prstGeom prst="rect">
            <a:avLst/>
          </a:prstGeom>
          <a:noFill/>
        </p:spPr>
        <p:txBody>
          <a:bodyPr wrap="square" rtlCol="0">
            <a:spAutoFit/>
          </a:bodyPr>
          <a:lstStyle/>
          <a:p>
            <a:r>
              <a:rPr lang="en-GB" sz="2000" i="1" dirty="0">
                <a:solidFill>
                  <a:schemeClr val="bg1">
                    <a:lumMod val="85000"/>
                  </a:schemeClr>
                </a:solidFill>
                <a:latin typeface="Segoe UI Light" panose="020B0502040204020203" pitchFamily="34" charset="0"/>
                <a:cs typeface="Segoe UI Light" panose="020B0502040204020203" pitchFamily="34" charset="0"/>
              </a:rPr>
              <a:t>Hot-water injection into a synthetic porous medium</a:t>
            </a:r>
          </a:p>
        </p:txBody>
      </p:sp>
      <p:sp>
        <p:nvSpPr>
          <p:cNvPr id="28" name="TextBox 27">
            <a:extLst>
              <a:ext uri="{FF2B5EF4-FFF2-40B4-BE49-F238E27FC236}">
                <a16:creationId xmlns:a16="http://schemas.microsoft.com/office/drawing/2014/main" id="{72D70889-D409-A56A-12EA-728703C2B199}"/>
              </a:ext>
            </a:extLst>
          </p:cNvPr>
          <p:cNvSpPr txBox="1"/>
          <p:nvPr/>
        </p:nvSpPr>
        <p:spPr>
          <a:xfrm>
            <a:off x="9025804" y="1252783"/>
            <a:ext cx="2717203" cy="2546851"/>
          </a:xfrm>
          <a:prstGeom prst="rect">
            <a:avLst/>
          </a:prstGeom>
          <a:noFill/>
        </p:spPr>
        <p:txBody>
          <a:bodyPr wrap="square">
            <a:spAutoFit/>
          </a:bodyPr>
          <a:lstStyle/>
          <a:p>
            <a:pPr marL="633413" lvl="1" indent="-182563">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Porosity</a:t>
            </a:r>
            <a:br>
              <a:rPr lang="en-GB" sz="1600" dirty="0">
                <a:latin typeface="Segoe UI Light" panose="020B0502040204020203" pitchFamily="34" charset="0"/>
                <a:cs typeface="Segoe UI Light" panose="020B0502040204020203" pitchFamily="34" charset="0"/>
              </a:rPr>
            </a:br>
            <a:r>
              <a:rPr lang="en-GB" sz="1600" b="1" dirty="0">
                <a:latin typeface="Segoe UI Light" panose="020B0502040204020203" pitchFamily="34" charset="0"/>
                <a:cs typeface="Segoe UI Light" panose="020B0502040204020203" pitchFamily="34" charset="0"/>
              </a:rPr>
              <a:t>0.36</a:t>
            </a:r>
            <a:br>
              <a:rPr lang="en-GB" sz="1600" dirty="0">
                <a:latin typeface="Segoe UI Light" panose="020B0502040204020203" pitchFamily="34" charset="0"/>
                <a:cs typeface="Segoe UI Light" panose="020B0502040204020203" pitchFamily="34" charset="0"/>
              </a:rPr>
            </a:br>
            <a:endParaRPr lang="en-GB" sz="1050" dirty="0">
              <a:latin typeface="Segoe UI Light" panose="020B0502040204020203" pitchFamily="34" charset="0"/>
              <a:cs typeface="Segoe UI Light" panose="020B0502040204020203" pitchFamily="34" charset="0"/>
            </a:endParaRPr>
          </a:p>
          <a:p>
            <a:pPr marL="633413" lvl="1" indent="-182563">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Grain diameter range</a:t>
            </a:r>
            <a:br>
              <a:rPr lang="en-GB" sz="1600" dirty="0">
                <a:latin typeface="Segoe UI Light" panose="020B0502040204020203" pitchFamily="34" charset="0"/>
                <a:cs typeface="Segoe UI Light" panose="020B0502040204020203" pitchFamily="34" charset="0"/>
              </a:rPr>
            </a:br>
            <a:r>
              <a:rPr lang="en-GB" sz="1600" b="1" dirty="0">
                <a:latin typeface="Segoe UI Light" panose="020B0502040204020203" pitchFamily="34" charset="0"/>
                <a:cs typeface="Segoe UI Light" panose="020B0502040204020203" pitchFamily="34" charset="0"/>
              </a:rPr>
              <a:t>6 – 8.5 mm</a:t>
            </a:r>
            <a:br>
              <a:rPr lang="en-GB" sz="1600" dirty="0">
                <a:latin typeface="Segoe UI Light" panose="020B0502040204020203" pitchFamily="34" charset="0"/>
                <a:cs typeface="Segoe UI Light" panose="020B0502040204020203" pitchFamily="34" charset="0"/>
              </a:rPr>
            </a:br>
            <a:endParaRPr lang="en-GB" sz="1050" dirty="0">
              <a:latin typeface="Segoe UI Light" panose="020B0502040204020203" pitchFamily="34" charset="0"/>
              <a:cs typeface="Segoe UI Light" panose="020B0502040204020203" pitchFamily="34" charset="0"/>
            </a:endParaRPr>
          </a:p>
          <a:p>
            <a:pPr marL="633413" lvl="1" indent="-182563">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Thickness</a:t>
            </a:r>
            <a:br>
              <a:rPr lang="en-GB" sz="1600" dirty="0">
                <a:latin typeface="Segoe UI Light" panose="020B0502040204020203" pitchFamily="34" charset="0"/>
                <a:cs typeface="Segoe UI Light" panose="020B0502040204020203" pitchFamily="34" charset="0"/>
              </a:rPr>
            </a:br>
            <a:r>
              <a:rPr lang="en-GB" sz="1600" dirty="0">
                <a:latin typeface="Segoe UI Light" panose="020B0502040204020203" pitchFamily="34" charset="0"/>
                <a:cs typeface="Segoe UI Light" panose="020B0502040204020203" pitchFamily="34" charset="0"/>
              </a:rPr>
              <a:t> </a:t>
            </a:r>
            <a:r>
              <a:rPr lang="en-GB" sz="1600" b="1" dirty="0">
                <a:latin typeface="Segoe UI Light" panose="020B0502040204020203" pitchFamily="34" charset="0"/>
                <a:cs typeface="Segoe UI Light" panose="020B0502040204020203" pitchFamily="34" charset="0"/>
              </a:rPr>
              <a:t>2 mm</a:t>
            </a:r>
          </a:p>
          <a:p>
            <a:pPr marL="633413" lvl="1" indent="-182563">
              <a:buFont typeface="Wingdings" panose="05000000000000000000" pitchFamily="2" charset="2"/>
              <a:buChar char="§"/>
            </a:pPr>
            <a:endParaRPr lang="en-GB" sz="1050" b="1" dirty="0">
              <a:latin typeface="Segoe UI Light" panose="020B0502040204020203" pitchFamily="34" charset="0"/>
              <a:cs typeface="Segoe UI Light" panose="020B0502040204020203" pitchFamily="34" charset="0"/>
            </a:endParaRPr>
          </a:p>
          <a:p>
            <a:pPr marL="633413" lvl="1" indent="-182563">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Thermal conductivity</a:t>
            </a:r>
            <a:br>
              <a:rPr lang="en-GB" sz="1600" b="1" dirty="0">
                <a:latin typeface="Segoe UI Light" panose="020B0502040204020203" pitchFamily="34" charset="0"/>
                <a:cs typeface="Segoe UI Light" panose="020B0502040204020203" pitchFamily="34" charset="0"/>
              </a:rPr>
            </a:br>
            <a:r>
              <a:rPr lang="en-GB" sz="1600" b="1" dirty="0">
                <a:latin typeface="Segoe UI Light" panose="020B0502040204020203" pitchFamily="34" charset="0"/>
                <a:cs typeface="Segoe UI Light" panose="020B0502040204020203" pitchFamily="34" charset="0"/>
              </a:rPr>
              <a:t>2.72 W/</a:t>
            </a:r>
            <a:r>
              <a:rPr lang="en-GB" sz="1600" b="1" dirty="0" err="1">
                <a:latin typeface="Segoe UI Light" panose="020B0502040204020203" pitchFamily="34" charset="0"/>
                <a:cs typeface="Segoe UI Light" panose="020B0502040204020203" pitchFamily="34" charset="0"/>
              </a:rPr>
              <a:t>m.K</a:t>
            </a:r>
            <a:endParaRPr lang="en-GB" sz="1600" b="1" dirty="0">
              <a:latin typeface="Segoe UI Light" panose="020B0502040204020203" pitchFamily="34" charset="0"/>
              <a:cs typeface="Segoe UI Light" panose="020B0502040204020203" pitchFamily="34" charset="0"/>
            </a:endParaRPr>
          </a:p>
        </p:txBody>
      </p:sp>
      <p:graphicFrame>
        <p:nvGraphicFramePr>
          <p:cNvPr id="55" name="Table 54">
            <a:extLst>
              <a:ext uri="{FF2B5EF4-FFF2-40B4-BE49-F238E27FC236}">
                <a16:creationId xmlns:a16="http://schemas.microsoft.com/office/drawing/2014/main" id="{93E50D1A-EEF1-B498-2A8B-EEDFF6DC6AE0}"/>
              </a:ext>
            </a:extLst>
          </p:cNvPr>
          <p:cNvGraphicFramePr>
            <a:graphicFrameLocks noGrp="1"/>
          </p:cNvGraphicFramePr>
          <p:nvPr>
            <p:extLst>
              <p:ext uri="{D42A27DB-BD31-4B8C-83A1-F6EECF244321}">
                <p14:modId xmlns:p14="http://schemas.microsoft.com/office/powerpoint/2010/main" val="1223691288"/>
              </p:ext>
            </p:extLst>
          </p:nvPr>
        </p:nvGraphicFramePr>
        <p:xfrm>
          <a:off x="4738519" y="5018337"/>
          <a:ext cx="7194980" cy="1483360"/>
        </p:xfrm>
        <a:graphic>
          <a:graphicData uri="http://schemas.openxmlformats.org/drawingml/2006/table">
            <a:tbl>
              <a:tblPr firstRow="1" bandRow="1">
                <a:tableStyleId>{0505E3EF-67EA-436B-97B2-0124C06EBD24}</a:tableStyleId>
              </a:tblPr>
              <a:tblGrid>
                <a:gridCol w="2668673">
                  <a:extLst>
                    <a:ext uri="{9D8B030D-6E8A-4147-A177-3AD203B41FA5}">
                      <a16:colId xmlns:a16="http://schemas.microsoft.com/office/drawing/2014/main" val="124106177"/>
                    </a:ext>
                  </a:extLst>
                </a:gridCol>
                <a:gridCol w="4526307">
                  <a:extLst>
                    <a:ext uri="{9D8B030D-6E8A-4147-A177-3AD203B41FA5}">
                      <a16:colId xmlns:a16="http://schemas.microsoft.com/office/drawing/2014/main" val="1114178987"/>
                    </a:ext>
                  </a:extLst>
                </a:gridCol>
              </a:tblGrid>
              <a:tr h="370840">
                <a:tc>
                  <a:txBody>
                    <a:bodyPr/>
                    <a:lstStyle/>
                    <a:p>
                      <a:r>
                        <a:rPr lang="en-GB" sz="1600" b="1" dirty="0">
                          <a:solidFill>
                            <a:schemeClr val="tx1"/>
                          </a:solidFill>
                          <a:latin typeface="Segoe UI Light" panose="020B0502040204020203" pitchFamily="34" charset="0"/>
                          <a:cs typeface="Segoe UI Light" panose="020B0502040204020203" pitchFamily="34" charset="0"/>
                        </a:rPr>
                        <a:t>  Injected fluid</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r>
                        <a:rPr lang="en-GB" sz="1600" b="0" dirty="0">
                          <a:latin typeface="Segoe UI Light" panose="020B0502040204020203" pitchFamily="34" charset="0"/>
                          <a:cs typeface="Segoe UI Light" panose="020B0502040204020203" pitchFamily="34" charset="0"/>
                        </a:rPr>
                        <a:t>   Dye-preheated water to 32 °C</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79025002"/>
                  </a:ext>
                </a:extLst>
              </a:tr>
              <a:tr h="370840">
                <a:tc>
                  <a:txBody>
                    <a:bodyPr/>
                    <a:lstStyle/>
                    <a:p>
                      <a:r>
                        <a:rPr lang="en-GB" sz="1600" b="1" dirty="0">
                          <a:solidFill>
                            <a:schemeClr val="tx1"/>
                          </a:solidFill>
                          <a:latin typeface="Segoe UI Light" panose="020B0502040204020203" pitchFamily="34" charset="0"/>
                          <a:cs typeface="Segoe UI Light" panose="020B0502040204020203" pitchFamily="34" charset="0"/>
                        </a:rPr>
                        <a:t>  Flow rate</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r>
                        <a:rPr lang="en-GB" sz="1600" dirty="0">
                          <a:latin typeface="Segoe UI Light" panose="020B0502040204020203" pitchFamily="34" charset="0"/>
                          <a:cs typeface="Segoe UI Light" panose="020B0502040204020203" pitchFamily="34" charset="0"/>
                        </a:rPr>
                        <a:t>   6.67 mL/min (Darcy velocity: 80 m/d)</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348933023"/>
                  </a:ext>
                </a:extLst>
              </a:tr>
              <a:tr h="370840">
                <a:tc>
                  <a:txBody>
                    <a:bodyPr/>
                    <a:lstStyle/>
                    <a:p>
                      <a:r>
                        <a:rPr lang="en-GB" sz="1600" b="1" dirty="0">
                          <a:solidFill>
                            <a:schemeClr val="tx1"/>
                          </a:solidFill>
                          <a:latin typeface="Segoe UI Light" panose="020B0502040204020203" pitchFamily="34" charset="0"/>
                          <a:cs typeface="Segoe UI Light" panose="020B0502040204020203" pitchFamily="34" charset="0"/>
                        </a:rPr>
                        <a:t>  Flow regime</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r>
                        <a:rPr lang="en-GB" sz="1600" dirty="0">
                          <a:latin typeface="Segoe UI Light" panose="020B0502040204020203" pitchFamily="34" charset="0"/>
                          <a:cs typeface="Segoe UI Light" panose="020B0502040204020203" pitchFamily="34" charset="0"/>
                        </a:rPr>
                        <a:t>   Laminar (Re ≈ 1.33)</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654862067"/>
                  </a:ext>
                </a:extLst>
              </a:tr>
              <a:tr h="370840">
                <a:tc>
                  <a:txBody>
                    <a:bodyPr/>
                    <a:lstStyle/>
                    <a:p>
                      <a:r>
                        <a:rPr lang="en-GB" sz="1600" b="1" dirty="0">
                          <a:solidFill>
                            <a:schemeClr val="tx1"/>
                          </a:solidFill>
                          <a:latin typeface="Segoe UI Light" panose="020B0502040204020203" pitchFamily="34" charset="0"/>
                          <a:cs typeface="Segoe UI Light" panose="020B0502040204020203" pitchFamily="34" charset="0"/>
                        </a:rPr>
                        <a:t>  Thermal </a:t>
                      </a:r>
                      <a:r>
                        <a:rPr lang="en-GB" sz="1600" b="1" dirty="0" err="1">
                          <a:solidFill>
                            <a:schemeClr val="tx1"/>
                          </a:solidFill>
                          <a:latin typeface="Segoe UI Light" panose="020B0502040204020203" pitchFamily="34" charset="0"/>
                          <a:cs typeface="Segoe UI Light" panose="020B0502040204020203" pitchFamily="34" charset="0"/>
                        </a:rPr>
                        <a:t>Péclet</a:t>
                      </a:r>
                      <a:r>
                        <a:rPr lang="en-GB" sz="1600" b="1" dirty="0">
                          <a:solidFill>
                            <a:schemeClr val="tx1"/>
                          </a:solidFill>
                          <a:latin typeface="Segoe UI Light" panose="020B0502040204020203" pitchFamily="34" charset="0"/>
                          <a:cs typeface="Segoe UI Light" panose="020B0502040204020203" pitchFamily="34" charset="0"/>
                        </a:rPr>
                        <a:t> number</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600" dirty="0">
                          <a:latin typeface="Segoe UI Light" panose="020B0502040204020203" pitchFamily="34" charset="0"/>
                          <a:cs typeface="Segoe UI Light" panose="020B0502040204020203" pitchFamily="34" charset="0"/>
                        </a:rPr>
                        <a:t>   ~ 18 (convection-dominated)</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74502057"/>
                  </a:ext>
                </a:extLst>
              </a:tr>
            </a:tbl>
          </a:graphicData>
        </a:graphic>
      </p:graphicFrame>
      <p:sp>
        <p:nvSpPr>
          <p:cNvPr id="18" name="Title 5">
            <a:extLst>
              <a:ext uri="{FF2B5EF4-FFF2-40B4-BE49-F238E27FC236}">
                <a16:creationId xmlns:a16="http://schemas.microsoft.com/office/drawing/2014/main" id="{AFFAA1FA-DA9B-72E2-4DEC-7AC0808C772F}"/>
              </a:ext>
            </a:extLst>
          </p:cNvPr>
          <p:cNvSpPr txBox="1">
            <a:spLocks/>
          </p:cNvSpPr>
          <p:nvPr/>
        </p:nvSpPr>
        <p:spPr>
          <a:xfrm>
            <a:off x="167145" y="88970"/>
            <a:ext cx="11297868"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sz="2400" dirty="0">
                <a:solidFill>
                  <a:schemeClr val="bg1"/>
                </a:solidFill>
                <a:latin typeface="Segoe UI Light" panose="020B0502040204020203" pitchFamily="34" charset="0"/>
                <a:cs typeface="Segoe UI Light" panose="020B0502040204020203" pitchFamily="34" charset="0"/>
              </a:rPr>
              <a:t>Proof-of-concept experiment</a:t>
            </a:r>
          </a:p>
        </p:txBody>
      </p:sp>
      <p:cxnSp>
        <p:nvCxnSpPr>
          <p:cNvPr id="3" name="Straight Connector 2">
            <a:extLst>
              <a:ext uri="{FF2B5EF4-FFF2-40B4-BE49-F238E27FC236}">
                <a16:creationId xmlns:a16="http://schemas.microsoft.com/office/drawing/2014/main" id="{BF27012E-9F8C-13A1-209A-549EDE990D07}"/>
              </a:ext>
            </a:extLst>
          </p:cNvPr>
          <p:cNvCxnSpPr>
            <a:cxnSpLocks/>
          </p:cNvCxnSpPr>
          <p:nvPr/>
        </p:nvCxnSpPr>
        <p:spPr>
          <a:xfrm>
            <a:off x="6867288" y="4821335"/>
            <a:ext cx="235857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3A4B888-B078-61F6-B81A-2A583A3A06A3}"/>
              </a:ext>
            </a:extLst>
          </p:cNvPr>
          <p:cNvSpPr txBox="1"/>
          <p:nvPr/>
        </p:nvSpPr>
        <p:spPr>
          <a:xfrm>
            <a:off x="6069577" y="4451005"/>
            <a:ext cx="3953992" cy="373820"/>
          </a:xfrm>
          <a:prstGeom prst="rect">
            <a:avLst/>
          </a:prstGeom>
          <a:noFill/>
        </p:spPr>
        <p:txBody>
          <a:bodyPr wrap="square" rtlCol="0">
            <a:spAutoFit/>
          </a:bodyPr>
          <a:lstStyle/>
          <a:p>
            <a:pPr algn="ctr"/>
            <a:r>
              <a:rPr lang="en-GB" b="1" dirty="0">
                <a:solidFill>
                  <a:srgbClr val="01286E"/>
                </a:solidFill>
                <a:latin typeface="Segoe UI Light" panose="020B0502040204020203" pitchFamily="34" charset="0"/>
                <a:cs typeface="Segoe UI Light" panose="020B0502040204020203" pitchFamily="34" charset="0"/>
              </a:rPr>
              <a:t>Experimental conditions</a:t>
            </a:r>
          </a:p>
        </p:txBody>
      </p:sp>
      <p:pic>
        <p:nvPicPr>
          <p:cNvPr id="21" name="Picture 20">
            <a:extLst>
              <a:ext uri="{FF2B5EF4-FFF2-40B4-BE49-F238E27FC236}">
                <a16:creationId xmlns:a16="http://schemas.microsoft.com/office/drawing/2014/main" id="{1E5BF325-4755-2FAF-2438-569AFE8EA1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9802" y="1093283"/>
            <a:ext cx="4702798" cy="3174633"/>
          </a:xfrm>
          <a:prstGeom prst="rect">
            <a:avLst/>
          </a:prstGeom>
        </p:spPr>
      </p:pic>
      <p:sp>
        <p:nvSpPr>
          <p:cNvPr id="10" name="Rectangle: Rounded Corners 9">
            <a:extLst>
              <a:ext uri="{FF2B5EF4-FFF2-40B4-BE49-F238E27FC236}">
                <a16:creationId xmlns:a16="http://schemas.microsoft.com/office/drawing/2014/main" id="{3F85881E-9846-13D7-417C-752ECF57DB45}"/>
              </a:ext>
            </a:extLst>
          </p:cNvPr>
          <p:cNvSpPr/>
          <p:nvPr/>
        </p:nvSpPr>
        <p:spPr>
          <a:xfrm>
            <a:off x="386079" y="5364026"/>
            <a:ext cx="1108185" cy="591842"/>
          </a:xfrm>
          <a:prstGeom prst="roundRect">
            <a:avLst>
              <a:gd name="adj" fmla="val 11577"/>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030B3F4E-EAC5-7373-C449-F4ECDC31D60B}"/>
              </a:ext>
            </a:extLst>
          </p:cNvPr>
          <p:cNvSpPr txBox="1"/>
          <p:nvPr/>
        </p:nvSpPr>
        <p:spPr>
          <a:xfrm>
            <a:off x="112721" y="5435089"/>
            <a:ext cx="1605549" cy="461665"/>
          </a:xfrm>
          <a:prstGeom prst="rect">
            <a:avLst/>
          </a:prstGeom>
          <a:noFill/>
        </p:spPr>
        <p:txBody>
          <a:bodyPr wrap="square" rtlCol="0">
            <a:spAutoFit/>
          </a:bodyPr>
          <a:lstStyle/>
          <a:p>
            <a:pPr algn="ctr"/>
            <a:r>
              <a:rPr lang="en-GB" sz="1200" b="1" dirty="0">
                <a:latin typeface="Segoe UI Light" panose="020B0502040204020203" pitchFamily="34" charset="0"/>
                <a:cs typeface="Segoe UI Light" panose="020B0502040204020203" pitchFamily="34" charset="0"/>
              </a:rPr>
              <a:t>Thermocouple junction</a:t>
            </a:r>
          </a:p>
        </p:txBody>
      </p:sp>
      <p:cxnSp>
        <p:nvCxnSpPr>
          <p:cNvPr id="20" name="Straight Connector 19">
            <a:extLst>
              <a:ext uri="{FF2B5EF4-FFF2-40B4-BE49-F238E27FC236}">
                <a16:creationId xmlns:a16="http://schemas.microsoft.com/office/drawing/2014/main" id="{3E44E37B-19AD-B00A-4C37-8D55B8C94333}"/>
              </a:ext>
            </a:extLst>
          </p:cNvPr>
          <p:cNvCxnSpPr>
            <a:cxnSpLocks/>
            <a:endCxn id="30" idx="2"/>
          </p:cNvCxnSpPr>
          <p:nvPr/>
        </p:nvCxnSpPr>
        <p:spPr>
          <a:xfrm>
            <a:off x="2048980" y="5659947"/>
            <a:ext cx="294645" cy="359438"/>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D40BDA-1098-52B7-D5D0-08F82434A4C7}"/>
              </a:ext>
            </a:extLst>
          </p:cNvPr>
          <p:cNvCxnSpPr>
            <a:cxnSpLocks/>
          </p:cNvCxnSpPr>
          <p:nvPr/>
        </p:nvCxnSpPr>
        <p:spPr>
          <a:xfrm>
            <a:off x="1494265" y="5661483"/>
            <a:ext cx="560770"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5272A6D-DF4D-FD9D-BD17-D089A196F472}"/>
              </a:ext>
            </a:extLst>
          </p:cNvPr>
          <p:cNvSpPr/>
          <p:nvPr/>
        </p:nvSpPr>
        <p:spPr>
          <a:xfrm rot="2982318">
            <a:off x="2329238" y="6009722"/>
            <a:ext cx="81448" cy="8144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Light" panose="020B0502040204020203" pitchFamily="34" charset="0"/>
              <a:cs typeface="Segoe UI Light" panose="020B0502040204020203" pitchFamily="34" charset="0"/>
            </a:endParaRPr>
          </a:p>
        </p:txBody>
      </p:sp>
      <p:sp>
        <p:nvSpPr>
          <p:cNvPr id="33" name="TextBox 32">
            <a:extLst>
              <a:ext uri="{FF2B5EF4-FFF2-40B4-BE49-F238E27FC236}">
                <a16:creationId xmlns:a16="http://schemas.microsoft.com/office/drawing/2014/main" id="{4F610A10-AD2C-2D3A-E8D1-9B55965CE447}"/>
              </a:ext>
            </a:extLst>
          </p:cNvPr>
          <p:cNvSpPr txBox="1"/>
          <p:nvPr/>
        </p:nvSpPr>
        <p:spPr>
          <a:xfrm>
            <a:off x="1558317" y="4534303"/>
            <a:ext cx="1738088" cy="338554"/>
          </a:xfrm>
          <a:prstGeom prst="rect">
            <a:avLst/>
          </a:prstGeom>
          <a:noFill/>
          <a:effectLst>
            <a:glow rad="50800">
              <a:schemeClr val="accent1">
                <a:alpha val="50000"/>
              </a:schemeClr>
            </a:glow>
          </a:effectLst>
        </p:spPr>
        <p:txBody>
          <a:bodyPr wrap="square" rtlCol="0">
            <a:spAutoFit/>
          </a:bodyPr>
          <a:lstStyle/>
          <a:p>
            <a:pPr algn="ctr"/>
            <a:r>
              <a:rPr lang="en-GB" sz="1600" dirty="0">
                <a:solidFill>
                  <a:srgbClr val="FF0000"/>
                </a:solidFill>
                <a:effectLst>
                  <a:glow rad="114300">
                    <a:schemeClr val="bg1"/>
                  </a:glow>
                </a:effectLst>
              </a:rPr>
              <a:t>flow direction</a:t>
            </a:r>
          </a:p>
        </p:txBody>
      </p:sp>
      <p:cxnSp>
        <p:nvCxnSpPr>
          <p:cNvPr id="34" name="Straight Arrow Connector 33">
            <a:extLst>
              <a:ext uri="{FF2B5EF4-FFF2-40B4-BE49-F238E27FC236}">
                <a16:creationId xmlns:a16="http://schemas.microsoft.com/office/drawing/2014/main" id="{2F85F608-5DBA-BBEE-C0A9-3514A4F20C65}"/>
              </a:ext>
            </a:extLst>
          </p:cNvPr>
          <p:cNvCxnSpPr/>
          <p:nvPr/>
        </p:nvCxnSpPr>
        <p:spPr>
          <a:xfrm flipV="1">
            <a:off x="2405273" y="4872857"/>
            <a:ext cx="0" cy="562232"/>
          </a:xfrm>
          <a:prstGeom prst="straightConnector1">
            <a:avLst/>
          </a:prstGeom>
          <a:ln w="38100">
            <a:solidFill>
              <a:srgbClr val="FF000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F226BC7D-ACCA-13F5-1C0D-14CA67046C1D}"/>
              </a:ext>
            </a:extLst>
          </p:cNvPr>
          <p:cNvGrpSpPr/>
          <p:nvPr/>
        </p:nvGrpSpPr>
        <p:grpSpPr>
          <a:xfrm flipH="1">
            <a:off x="167144" y="2754299"/>
            <a:ext cx="1777325" cy="714276"/>
            <a:chOff x="1859675" y="2652722"/>
            <a:chExt cx="1824016" cy="714276"/>
          </a:xfrm>
        </p:grpSpPr>
        <p:grpSp>
          <p:nvGrpSpPr>
            <p:cNvPr id="39" name="Group 38">
              <a:extLst>
                <a:ext uri="{FF2B5EF4-FFF2-40B4-BE49-F238E27FC236}">
                  <a16:creationId xmlns:a16="http://schemas.microsoft.com/office/drawing/2014/main" id="{59EB41A6-89A7-FA3B-2566-10C15BFB140A}"/>
                </a:ext>
              </a:extLst>
            </p:cNvPr>
            <p:cNvGrpSpPr/>
            <p:nvPr/>
          </p:nvGrpSpPr>
          <p:grpSpPr>
            <a:xfrm flipH="1">
              <a:off x="2086949" y="2652722"/>
              <a:ext cx="1596742" cy="591842"/>
              <a:chOff x="428313" y="3085090"/>
              <a:chExt cx="1596742" cy="591842"/>
            </a:xfrm>
          </p:grpSpPr>
          <p:sp>
            <p:nvSpPr>
              <p:cNvPr id="35" name="Rectangle: Rounded Corners 34">
                <a:extLst>
                  <a:ext uri="{FF2B5EF4-FFF2-40B4-BE49-F238E27FC236}">
                    <a16:creationId xmlns:a16="http://schemas.microsoft.com/office/drawing/2014/main" id="{CCEB25DC-E3D2-35E6-2FE9-20B97C5E6127}"/>
                  </a:ext>
                </a:extLst>
              </p:cNvPr>
              <p:cNvSpPr/>
              <p:nvPr/>
            </p:nvSpPr>
            <p:spPr>
              <a:xfrm>
                <a:off x="428313" y="3085090"/>
                <a:ext cx="1361988" cy="591842"/>
              </a:xfrm>
              <a:prstGeom prst="roundRect">
                <a:avLst>
                  <a:gd name="adj" fmla="val 11577"/>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dirty="0">
                  <a:latin typeface="Segoe UI Light" panose="020B0502040204020203" pitchFamily="34" charset="0"/>
                  <a:cs typeface="Segoe UI Light" panose="020B0502040204020203" pitchFamily="34" charset="0"/>
                </a:endParaRPr>
              </a:p>
            </p:txBody>
          </p:sp>
          <p:cxnSp>
            <p:nvCxnSpPr>
              <p:cNvPr id="37" name="Straight Connector 36">
                <a:extLst>
                  <a:ext uri="{FF2B5EF4-FFF2-40B4-BE49-F238E27FC236}">
                    <a16:creationId xmlns:a16="http://schemas.microsoft.com/office/drawing/2014/main" id="{08B19076-B107-0CEC-09BB-6B640F0DFDCE}"/>
                  </a:ext>
                </a:extLst>
              </p:cNvPr>
              <p:cNvCxnSpPr>
                <a:cxnSpLocks/>
              </p:cNvCxnSpPr>
              <p:nvPr/>
            </p:nvCxnSpPr>
            <p:spPr>
              <a:xfrm>
                <a:off x="1555547" y="3381011"/>
                <a:ext cx="469508"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4FCE846-2E09-D0E7-9F80-7F47191C057D}"/>
                </a:ext>
              </a:extLst>
            </p:cNvPr>
            <p:cNvGrpSpPr/>
            <p:nvPr/>
          </p:nvGrpSpPr>
          <p:grpSpPr>
            <a:xfrm flipH="1">
              <a:off x="1859675" y="2944833"/>
              <a:ext cx="232141" cy="422165"/>
              <a:chOff x="2350347" y="3063733"/>
              <a:chExt cx="232141" cy="422165"/>
            </a:xfrm>
          </p:grpSpPr>
          <p:cxnSp>
            <p:nvCxnSpPr>
              <p:cNvPr id="40" name="Straight Connector 39">
                <a:extLst>
                  <a:ext uri="{FF2B5EF4-FFF2-40B4-BE49-F238E27FC236}">
                    <a16:creationId xmlns:a16="http://schemas.microsoft.com/office/drawing/2014/main" id="{0EEC8705-CC7A-DCAC-FDE1-95258CD01E72}"/>
                  </a:ext>
                </a:extLst>
              </p:cNvPr>
              <p:cNvCxnSpPr>
                <a:cxnSpLocks/>
              </p:cNvCxnSpPr>
              <p:nvPr/>
            </p:nvCxnSpPr>
            <p:spPr>
              <a:xfrm>
                <a:off x="2350347" y="3063733"/>
                <a:ext cx="177804" cy="35038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995F9A2D-A7F9-7234-ACC4-69842236687F}"/>
                  </a:ext>
                </a:extLst>
              </p:cNvPr>
              <p:cNvSpPr/>
              <p:nvPr/>
            </p:nvSpPr>
            <p:spPr>
              <a:xfrm rot="2982318">
                <a:off x="2501040" y="3404450"/>
                <a:ext cx="81448" cy="8144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Light" panose="020B0502040204020203" pitchFamily="34" charset="0"/>
                  <a:cs typeface="Segoe UI Light" panose="020B0502040204020203" pitchFamily="34" charset="0"/>
                </a:endParaRPr>
              </a:p>
            </p:txBody>
          </p:sp>
        </p:grpSp>
      </p:grpSp>
      <p:sp>
        <p:nvSpPr>
          <p:cNvPr id="64" name="TextBox 63">
            <a:extLst>
              <a:ext uri="{FF2B5EF4-FFF2-40B4-BE49-F238E27FC236}">
                <a16:creationId xmlns:a16="http://schemas.microsoft.com/office/drawing/2014/main" id="{6E8F79EF-4CFA-ADD5-DF01-EB5233DE8D2E}"/>
              </a:ext>
            </a:extLst>
          </p:cNvPr>
          <p:cNvSpPr txBox="1"/>
          <p:nvPr/>
        </p:nvSpPr>
        <p:spPr>
          <a:xfrm>
            <a:off x="105214" y="2815577"/>
            <a:ext cx="1409941" cy="461665"/>
          </a:xfrm>
          <a:prstGeom prst="rect">
            <a:avLst/>
          </a:prstGeom>
          <a:noFill/>
        </p:spPr>
        <p:txBody>
          <a:bodyPr wrap="square" rtlCol="0">
            <a:spAutoFit/>
          </a:bodyPr>
          <a:lstStyle/>
          <a:p>
            <a:pPr algn="ctr"/>
            <a:r>
              <a:rPr lang="en-GB" sz="1200" b="1" dirty="0">
                <a:latin typeface="Segoe UI Light" panose="020B0502040204020203" pitchFamily="34" charset="0"/>
                <a:cs typeface="Segoe UI Light" panose="020B0502040204020203" pitchFamily="34" charset="0"/>
              </a:rPr>
              <a:t>0.5 mg/ml of dye in water at RT</a:t>
            </a:r>
          </a:p>
        </p:txBody>
      </p:sp>
      <p:grpSp>
        <p:nvGrpSpPr>
          <p:cNvPr id="71" name="Group 70">
            <a:extLst>
              <a:ext uri="{FF2B5EF4-FFF2-40B4-BE49-F238E27FC236}">
                <a16:creationId xmlns:a16="http://schemas.microsoft.com/office/drawing/2014/main" id="{36C93ADB-9A09-F3A5-FDC8-ED1A22FA6307}"/>
              </a:ext>
            </a:extLst>
          </p:cNvPr>
          <p:cNvGrpSpPr/>
          <p:nvPr/>
        </p:nvGrpSpPr>
        <p:grpSpPr>
          <a:xfrm>
            <a:off x="2486331" y="3628819"/>
            <a:ext cx="1620148" cy="591842"/>
            <a:chOff x="2511516" y="3610435"/>
            <a:chExt cx="1620148" cy="591842"/>
          </a:xfrm>
        </p:grpSpPr>
        <p:sp>
          <p:nvSpPr>
            <p:cNvPr id="51" name="Rectangle: Rounded Corners 50">
              <a:extLst>
                <a:ext uri="{FF2B5EF4-FFF2-40B4-BE49-F238E27FC236}">
                  <a16:creationId xmlns:a16="http://schemas.microsoft.com/office/drawing/2014/main" id="{6CD95715-E3D2-B6A4-264E-12618274177F}"/>
                </a:ext>
              </a:extLst>
            </p:cNvPr>
            <p:cNvSpPr/>
            <p:nvPr/>
          </p:nvSpPr>
          <p:spPr>
            <a:xfrm flipH="1">
              <a:off x="2775306" y="3610435"/>
              <a:ext cx="1290896" cy="591842"/>
            </a:xfrm>
            <a:prstGeom prst="roundRect">
              <a:avLst>
                <a:gd name="adj" fmla="val 11577"/>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a:latin typeface="Segoe UI Light" panose="020B0502040204020203" pitchFamily="34" charset="0"/>
                <a:cs typeface="Segoe UI Light" panose="020B0502040204020203" pitchFamily="34" charset="0"/>
              </a:endParaRPr>
            </a:p>
          </p:txBody>
        </p:sp>
        <p:cxnSp>
          <p:nvCxnSpPr>
            <p:cNvPr id="52" name="Straight Connector 51">
              <a:extLst>
                <a:ext uri="{FF2B5EF4-FFF2-40B4-BE49-F238E27FC236}">
                  <a16:creationId xmlns:a16="http://schemas.microsoft.com/office/drawing/2014/main" id="{D11EC538-6D57-FB10-2DDA-B3B8346FC5DE}"/>
                </a:ext>
              </a:extLst>
            </p:cNvPr>
            <p:cNvCxnSpPr>
              <a:cxnSpLocks/>
            </p:cNvCxnSpPr>
            <p:nvPr/>
          </p:nvCxnSpPr>
          <p:spPr>
            <a:xfrm flipH="1">
              <a:off x="2551197" y="3893110"/>
              <a:ext cx="395264"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656C3884-B1E0-D9EC-07B3-76E548AC1DB0}"/>
                </a:ext>
              </a:extLst>
            </p:cNvPr>
            <p:cNvSpPr/>
            <p:nvPr/>
          </p:nvSpPr>
          <p:spPr>
            <a:xfrm rot="2982318">
              <a:off x="2510474" y="3861049"/>
              <a:ext cx="81448" cy="7936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Light" panose="020B0502040204020203" pitchFamily="34" charset="0"/>
                <a:cs typeface="Segoe UI Light" panose="020B0502040204020203" pitchFamily="34" charset="0"/>
              </a:endParaRPr>
            </a:p>
          </p:txBody>
        </p:sp>
        <p:sp>
          <p:nvSpPr>
            <p:cNvPr id="68" name="TextBox 67">
              <a:extLst>
                <a:ext uri="{FF2B5EF4-FFF2-40B4-BE49-F238E27FC236}">
                  <a16:creationId xmlns:a16="http://schemas.microsoft.com/office/drawing/2014/main" id="{BFB735F0-8536-B1B0-D91F-DC539723B5B8}"/>
                </a:ext>
              </a:extLst>
            </p:cNvPr>
            <p:cNvSpPr txBox="1"/>
            <p:nvPr/>
          </p:nvSpPr>
          <p:spPr>
            <a:xfrm>
              <a:off x="2684743" y="3683143"/>
              <a:ext cx="1446921" cy="461665"/>
            </a:xfrm>
            <a:prstGeom prst="rect">
              <a:avLst/>
            </a:prstGeom>
            <a:noFill/>
          </p:spPr>
          <p:txBody>
            <a:bodyPr wrap="square" rtlCol="0">
              <a:spAutoFit/>
            </a:bodyPr>
            <a:lstStyle/>
            <a:p>
              <a:pPr algn="ctr"/>
              <a:r>
                <a:rPr lang="en-GB" sz="1200" b="1" dirty="0">
                  <a:latin typeface="Segoe UI Light" panose="020B0502040204020203" pitchFamily="34" charset="0"/>
                  <a:cs typeface="Segoe UI Light" panose="020B0502040204020203" pitchFamily="34" charset="0"/>
                </a:rPr>
                <a:t>Thermally conductive silicone</a:t>
              </a:r>
            </a:p>
          </p:txBody>
        </p:sp>
      </p:grpSp>
      <p:sp>
        <p:nvSpPr>
          <p:cNvPr id="6" name="Slide Number Placeholder 3">
            <a:extLst>
              <a:ext uri="{FF2B5EF4-FFF2-40B4-BE49-F238E27FC236}">
                <a16:creationId xmlns:a16="http://schemas.microsoft.com/office/drawing/2014/main" id="{F4BB80FA-DB58-915B-ACF3-1FD70606C6DE}"/>
              </a:ext>
            </a:extLst>
          </p:cNvPr>
          <p:cNvSpPr txBox="1">
            <a:spLocks/>
          </p:cNvSpPr>
          <p:nvPr/>
        </p:nvSpPr>
        <p:spPr>
          <a:xfrm>
            <a:off x="9193405" y="12635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56D7D6-E070-441A-8EC3-47E341F3D6D7}" type="slidenum">
              <a:rPr lang="en-GB" b="1" smtClean="0">
                <a:solidFill>
                  <a:schemeClr val="bg1"/>
                </a:solidFill>
                <a:latin typeface="Segoe UI Light" panose="020B0502040204020203" pitchFamily="34" charset="0"/>
                <a:cs typeface="Segoe UI Light" panose="020B0502040204020203" pitchFamily="34" charset="0"/>
              </a:rPr>
              <a:pPr/>
              <a:t>5</a:t>
            </a:fld>
            <a:endParaRPr lang="en-GB" b="1" dirty="0">
              <a:solidFill>
                <a:schemeClr val="bg1"/>
              </a:solidFill>
              <a:latin typeface="Segoe UI Light" panose="020B0502040204020203" pitchFamily="34" charset="0"/>
              <a:cs typeface="Segoe UI Light" panose="020B0502040204020203" pitchFamily="34" charset="0"/>
            </a:endParaRPr>
          </a:p>
        </p:txBody>
      </p:sp>
      <p:cxnSp>
        <p:nvCxnSpPr>
          <p:cNvPr id="7" name="Straight Connector 6">
            <a:extLst>
              <a:ext uri="{FF2B5EF4-FFF2-40B4-BE49-F238E27FC236}">
                <a16:creationId xmlns:a16="http://schemas.microsoft.com/office/drawing/2014/main" id="{5A0DA8E0-BD08-36A5-7FAC-D475592B1090}"/>
              </a:ext>
            </a:extLst>
          </p:cNvPr>
          <p:cNvCxnSpPr>
            <a:cxnSpLocks/>
          </p:cNvCxnSpPr>
          <p:nvPr/>
        </p:nvCxnSpPr>
        <p:spPr>
          <a:xfrm flipV="1">
            <a:off x="1352550" y="6159803"/>
            <a:ext cx="1836420" cy="65737"/>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7AB296-6040-5D0E-3737-4AC2545D8DA0}"/>
              </a:ext>
            </a:extLst>
          </p:cNvPr>
          <p:cNvCxnSpPr>
            <a:cxnSpLocks/>
          </p:cNvCxnSpPr>
          <p:nvPr/>
        </p:nvCxnSpPr>
        <p:spPr>
          <a:xfrm flipH="1">
            <a:off x="3188970" y="6107844"/>
            <a:ext cx="1" cy="117695"/>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764479D-E11E-A1C6-2F22-36DD23AA4763}"/>
              </a:ext>
            </a:extLst>
          </p:cNvPr>
          <p:cNvCxnSpPr>
            <a:cxnSpLocks/>
          </p:cNvCxnSpPr>
          <p:nvPr/>
        </p:nvCxnSpPr>
        <p:spPr>
          <a:xfrm flipH="1">
            <a:off x="1356393" y="6166691"/>
            <a:ext cx="1" cy="117695"/>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C5B1102-66F3-DB07-862A-67E338AD24E3}"/>
              </a:ext>
            </a:extLst>
          </p:cNvPr>
          <p:cNvSpPr txBox="1"/>
          <p:nvPr/>
        </p:nvSpPr>
        <p:spPr>
          <a:xfrm>
            <a:off x="1488821" y="5924546"/>
            <a:ext cx="799733" cy="307777"/>
          </a:xfrm>
          <a:prstGeom prst="rect">
            <a:avLst/>
          </a:prstGeom>
          <a:noFill/>
          <a:effectLst>
            <a:glow rad="50800">
              <a:schemeClr val="accent1">
                <a:alpha val="50000"/>
              </a:schemeClr>
            </a:glow>
          </a:effectLst>
        </p:spPr>
        <p:txBody>
          <a:bodyPr wrap="square" rtlCol="0">
            <a:spAutoFit/>
          </a:bodyPr>
          <a:lstStyle/>
          <a:p>
            <a:pPr algn="ctr"/>
            <a:r>
              <a:rPr lang="en-GB" sz="1400" dirty="0">
                <a:solidFill>
                  <a:srgbClr val="FF0000"/>
                </a:solidFill>
                <a:effectLst>
                  <a:glow rad="114300">
                    <a:schemeClr val="bg1"/>
                  </a:glow>
                </a:effectLst>
              </a:rPr>
              <a:t>6 cm</a:t>
            </a:r>
          </a:p>
        </p:txBody>
      </p:sp>
    </p:spTree>
    <p:custDataLst>
      <p:tags r:id="rId1"/>
    </p:custDataLst>
    <p:extLst>
      <p:ext uri="{BB962C8B-B14F-4D97-AF65-F5344CB8AC3E}">
        <p14:creationId xmlns:p14="http://schemas.microsoft.com/office/powerpoint/2010/main" val="349213092"/>
      </p:ext>
    </p:extLst>
  </p:cSld>
  <p:clrMapOvr>
    <a:masterClrMapping/>
  </p:clrMapOvr>
  <mc:AlternateContent xmlns:mc="http://schemas.openxmlformats.org/markup-compatibility/2006" xmlns:p14="http://schemas.microsoft.com/office/powerpoint/2010/main">
    <mc:Choice Requires="p14">
      <p:transition spd="slow" p14:dur="2000" advTm="2347"/>
    </mc:Choice>
    <mc:Fallback xmlns="">
      <p:transition spd="slow" advTm="234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4A87D-2633-7FCB-B268-729B4759AFD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C409197F-82F3-D0FB-6BB6-F0A8D7B49B84}"/>
              </a:ext>
            </a:extLst>
          </p:cNvPr>
          <p:cNvPicPr>
            <a:picLocks noChangeAspect="1"/>
          </p:cNvPicPr>
          <p:nvPr/>
        </p:nvPicPr>
        <p:blipFill>
          <a:blip r:embed="rId4"/>
          <a:stretch>
            <a:fillRect/>
          </a:stretch>
        </p:blipFill>
        <p:spPr>
          <a:xfrm>
            <a:off x="6342412" y="3761201"/>
            <a:ext cx="3501062" cy="2615736"/>
          </a:xfrm>
          <a:prstGeom prst="rect">
            <a:avLst/>
          </a:prstGeom>
        </p:spPr>
      </p:pic>
      <p:pic>
        <p:nvPicPr>
          <p:cNvPr id="7" name="Picture 6">
            <a:extLst>
              <a:ext uri="{FF2B5EF4-FFF2-40B4-BE49-F238E27FC236}">
                <a16:creationId xmlns:a16="http://schemas.microsoft.com/office/drawing/2014/main" id="{4916C8B2-960B-8413-390E-151673F13056}"/>
              </a:ext>
            </a:extLst>
          </p:cNvPr>
          <p:cNvPicPr>
            <a:picLocks noChangeAspect="1"/>
          </p:cNvPicPr>
          <p:nvPr/>
        </p:nvPicPr>
        <p:blipFill>
          <a:blip r:embed="rId5"/>
          <a:stretch>
            <a:fillRect/>
          </a:stretch>
        </p:blipFill>
        <p:spPr>
          <a:xfrm>
            <a:off x="195531" y="970054"/>
            <a:ext cx="11841151" cy="2226070"/>
          </a:xfrm>
          <a:prstGeom prst="rect">
            <a:avLst/>
          </a:prstGeom>
        </p:spPr>
      </p:pic>
      <p:sp>
        <p:nvSpPr>
          <p:cNvPr id="14" name="Rectangle 13">
            <a:extLst>
              <a:ext uri="{FF2B5EF4-FFF2-40B4-BE49-F238E27FC236}">
                <a16:creationId xmlns:a16="http://schemas.microsoft.com/office/drawing/2014/main" id="{351BA2B9-B34C-BA2A-EA90-3B0C46C9999D}"/>
              </a:ext>
            </a:extLst>
          </p:cNvPr>
          <p:cNvSpPr/>
          <p:nvPr/>
        </p:nvSpPr>
        <p:spPr>
          <a:xfrm rot="16200000">
            <a:off x="5788455" y="-5794993"/>
            <a:ext cx="655307" cy="12232218"/>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29" dirty="0">
              <a:latin typeface="Segoe UI Light" panose="020B0502040204020203" pitchFamily="34" charset="0"/>
              <a:cs typeface="Segoe UI Light" panose="020B0502040204020203" pitchFamily="34" charset="0"/>
            </a:endParaRPr>
          </a:p>
        </p:txBody>
      </p:sp>
      <p:sp>
        <p:nvSpPr>
          <p:cNvPr id="4" name="Rectangle 3">
            <a:extLst>
              <a:ext uri="{FF2B5EF4-FFF2-40B4-BE49-F238E27FC236}">
                <a16:creationId xmlns:a16="http://schemas.microsoft.com/office/drawing/2014/main" id="{602A3F21-C860-8C77-6F1F-1C6B4282D43D}"/>
              </a:ext>
            </a:extLst>
          </p:cNvPr>
          <p:cNvSpPr/>
          <p:nvPr/>
        </p:nvSpPr>
        <p:spPr>
          <a:xfrm>
            <a:off x="8350655" y="1611820"/>
            <a:ext cx="1569955" cy="1056224"/>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Segoe UI Light" panose="020B0502040204020203" pitchFamily="34" charset="0"/>
              <a:cs typeface="Segoe UI Light" panose="020B0502040204020203" pitchFamily="34" charset="0"/>
            </a:endParaRPr>
          </a:p>
        </p:txBody>
      </p:sp>
      <p:sp>
        <p:nvSpPr>
          <p:cNvPr id="15" name="Title 5">
            <a:extLst>
              <a:ext uri="{FF2B5EF4-FFF2-40B4-BE49-F238E27FC236}">
                <a16:creationId xmlns:a16="http://schemas.microsoft.com/office/drawing/2014/main" id="{91AEFB09-CCA4-47C0-0401-6BCECA545F6F}"/>
              </a:ext>
            </a:extLst>
          </p:cNvPr>
          <p:cNvSpPr txBox="1">
            <a:spLocks/>
          </p:cNvSpPr>
          <p:nvPr/>
        </p:nvSpPr>
        <p:spPr>
          <a:xfrm>
            <a:off x="167145" y="88970"/>
            <a:ext cx="11297868"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sz="2400" dirty="0">
                <a:solidFill>
                  <a:schemeClr val="bg1"/>
                </a:solidFill>
                <a:latin typeface="Segoe UI Light" panose="020B0502040204020203" pitchFamily="34" charset="0"/>
                <a:cs typeface="Segoe UI Light" panose="020B0502040204020203" pitchFamily="34" charset="0"/>
              </a:rPr>
              <a:t>Pore-scale spatiotemporal temperature evolution</a:t>
            </a:r>
          </a:p>
        </p:txBody>
      </p:sp>
      <p:sp>
        <p:nvSpPr>
          <p:cNvPr id="23" name="TextBox 22">
            <a:extLst>
              <a:ext uri="{FF2B5EF4-FFF2-40B4-BE49-F238E27FC236}">
                <a16:creationId xmlns:a16="http://schemas.microsoft.com/office/drawing/2014/main" id="{91DA87AB-489F-7BD9-8339-8E02B057A75F}"/>
              </a:ext>
            </a:extLst>
          </p:cNvPr>
          <p:cNvSpPr txBox="1"/>
          <p:nvPr/>
        </p:nvSpPr>
        <p:spPr>
          <a:xfrm>
            <a:off x="211800" y="4480049"/>
            <a:ext cx="3278777" cy="1323439"/>
          </a:xfrm>
          <a:prstGeom prst="rect">
            <a:avLst/>
          </a:prstGeom>
          <a:noFill/>
        </p:spPr>
        <p:txBody>
          <a:bodyPr wrap="square" rtlCol="0">
            <a:spAutoFit/>
          </a:bodyPr>
          <a:lstStyle/>
          <a:p>
            <a:pPr marL="285750" indent="-285750">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Flow direction: bottom → top</a:t>
            </a:r>
          </a:p>
          <a:p>
            <a:pPr marL="285750" indent="-285750">
              <a:buFont typeface="Wingdings" panose="05000000000000000000" pitchFamily="2" charset="2"/>
              <a:buChar char="§"/>
            </a:pPr>
            <a:endParaRPr lang="en-GB" sz="16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Field of view: 26.5 × 31.5 mm</a:t>
            </a:r>
            <a:r>
              <a:rPr lang="en-GB" sz="1600" baseline="30000" dirty="0">
                <a:latin typeface="Segoe UI Light" panose="020B0502040204020203" pitchFamily="34" charset="0"/>
                <a:cs typeface="Segoe UI Light" panose="020B0502040204020203" pitchFamily="34" charset="0"/>
              </a:rPr>
              <a:t>2</a:t>
            </a:r>
          </a:p>
          <a:p>
            <a:pPr marL="285750" indent="-285750">
              <a:buFont typeface="Wingdings" panose="05000000000000000000" pitchFamily="2" charset="2"/>
              <a:buChar char="§"/>
            </a:pPr>
            <a:endParaRPr lang="en-GB" sz="16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Image “snapshot” every 2.5 s</a:t>
            </a:r>
          </a:p>
        </p:txBody>
      </p:sp>
      <p:sp>
        <p:nvSpPr>
          <p:cNvPr id="5" name="Rectangle: Rounded Corners 4">
            <a:extLst>
              <a:ext uri="{FF2B5EF4-FFF2-40B4-BE49-F238E27FC236}">
                <a16:creationId xmlns:a16="http://schemas.microsoft.com/office/drawing/2014/main" id="{575275FF-4BFB-7994-6BBB-C9E3AF0765C7}"/>
              </a:ext>
            </a:extLst>
          </p:cNvPr>
          <p:cNvSpPr/>
          <p:nvPr/>
        </p:nvSpPr>
        <p:spPr>
          <a:xfrm>
            <a:off x="3422470" y="3661876"/>
            <a:ext cx="8352536" cy="2814386"/>
          </a:xfrm>
          <a:prstGeom prst="roundRect">
            <a:avLst>
              <a:gd name="adj" fmla="val 5295"/>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36F0AF1-3476-3F05-780A-94646F26CB58}"/>
              </a:ext>
            </a:extLst>
          </p:cNvPr>
          <p:cNvSpPr txBox="1"/>
          <p:nvPr/>
        </p:nvSpPr>
        <p:spPr>
          <a:xfrm>
            <a:off x="3497578" y="3758739"/>
            <a:ext cx="3274801" cy="338554"/>
          </a:xfrm>
          <a:prstGeom prst="rect">
            <a:avLst/>
          </a:prstGeom>
          <a:noFill/>
        </p:spPr>
        <p:txBody>
          <a:bodyPr wrap="square" rtlCol="0">
            <a:spAutoFit/>
          </a:bodyPr>
          <a:lstStyle/>
          <a:p>
            <a:r>
              <a:rPr lang="en-GB" sz="1600" b="1" dirty="0">
                <a:latin typeface="Segoe UI Light" panose="020B0502040204020203" pitchFamily="34" charset="0"/>
                <a:cs typeface="Segoe UI Light" panose="020B0502040204020203" pitchFamily="34" charset="0"/>
              </a:rPr>
              <a:t>  </a:t>
            </a:r>
            <a:r>
              <a:rPr lang="en-GB" sz="1600" b="1" dirty="0">
                <a:solidFill>
                  <a:srgbClr val="002060"/>
                </a:solidFill>
                <a:latin typeface="Segoe UI Light" panose="020B0502040204020203" pitchFamily="34" charset="0"/>
                <a:cs typeface="Segoe UI Light" panose="020B0502040204020203" pitchFamily="34" charset="0"/>
              </a:rPr>
              <a:t>Snapshot at t = 45 s</a:t>
            </a:r>
          </a:p>
        </p:txBody>
      </p:sp>
      <p:sp>
        <p:nvSpPr>
          <p:cNvPr id="11" name="Oval 10">
            <a:extLst>
              <a:ext uri="{FF2B5EF4-FFF2-40B4-BE49-F238E27FC236}">
                <a16:creationId xmlns:a16="http://schemas.microsoft.com/office/drawing/2014/main" id="{A104E057-18C6-E7A8-70D7-58DCE856605F}"/>
              </a:ext>
            </a:extLst>
          </p:cNvPr>
          <p:cNvSpPr/>
          <p:nvPr/>
        </p:nvSpPr>
        <p:spPr>
          <a:xfrm>
            <a:off x="9453181" y="5292124"/>
            <a:ext cx="354296" cy="354296"/>
          </a:xfrm>
          <a:prstGeom prst="ellipse">
            <a:avLst/>
          </a:prstGeom>
          <a:noFill/>
          <a:ln w="3175">
            <a:solidFill>
              <a:srgbClr val="0000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DFBDE45B-C7AD-8B57-DA16-163FF178A4C2}"/>
              </a:ext>
            </a:extLst>
          </p:cNvPr>
          <p:cNvSpPr/>
          <p:nvPr/>
        </p:nvSpPr>
        <p:spPr>
          <a:xfrm>
            <a:off x="8103103" y="4510652"/>
            <a:ext cx="478462" cy="478462"/>
          </a:xfrm>
          <a:prstGeom prst="ellipse">
            <a:avLst/>
          </a:prstGeom>
          <a:noFill/>
          <a:ln w="3175">
            <a:solidFill>
              <a:srgbClr val="0000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E50C390-1B9E-D93D-3CB2-2D17F8A774CD}"/>
              </a:ext>
            </a:extLst>
          </p:cNvPr>
          <p:cNvSpPr/>
          <p:nvPr/>
        </p:nvSpPr>
        <p:spPr>
          <a:xfrm>
            <a:off x="8428436" y="5800487"/>
            <a:ext cx="377298" cy="377298"/>
          </a:xfrm>
          <a:prstGeom prst="ellipse">
            <a:avLst/>
          </a:prstGeom>
          <a:noFill/>
          <a:ln w="317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705D4DFE-F7AB-A4EA-AEB5-9457D687CC1E}"/>
              </a:ext>
            </a:extLst>
          </p:cNvPr>
          <p:cNvCxnSpPr>
            <a:cxnSpLocks/>
            <a:stCxn id="12" idx="6"/>
            <a:endCxn id="82" idx="1"/>
          </p:cNvCxnSpPr>
          <p:nvPr/>
        </p:nvCxnSpPr>
        <p:spPr>
          <a:xfrm flipV="1">
            <a:off x="8581565" y="4284246"/>
            <a:ext cx="1583638" cy="465637"/>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1512E03-8AFE-EA51-9530-912629D91BF3}"/>
              </a:ext>
            </a:extLst>
          </p:cNvPr>
          <p:cNvCxnSpPr>
            <a:cxnSpLocks/>
            <a:stCxn id="11" idx="7"/>
            <a:endCxn id="82" idx="1"/>
          </p:cNvCxnSpPr>
          <p:nvPr/>
        </p:nvCxnSpPr>
        <p:spPr>
          <a:xfrm flipV="1">
            <a:off x="9755592" y="4284246"/>
            <a:ext cx="409611" cy="1059763"/>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9D7FB3-8182-FC4D-C1A9-22B37BD4E4E4}"/>
              </a:ext>
            </a:extLst>
          </p:cNvPr>
          <p:cNvCxnSpPr>
            <a:cxnSpLocks/>
            <a:stCxn id="54" idx="6"/>
          </p:cNvCxnSpPr>
          <p:nvPr/>
        </p:nvCxnSpPr>
        <p:spPr>
          <a:xfrm flipV="1">
            <a:off x="8805734" y="5598173"/>
            <a:ext cx="1359469" cy="3909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BD816F6-3083-628C-4B4B-A19B6C70A6ED}"/>
              </a:ext>
            </a:extLst>
          </p:cNvPr>
          <p:cNvCxnSpPr>
            <a:cxnSpLocks/>
          </p:cNvCxnSpPr>
          <p:nvPr/>
        </p:nvCxnSpPr>
        <p:spPr>
          <a:xfrm flipV="1">
            <a:off x="5392485" y="5167999"/>
            <a:ext cx="1105347" cy="38165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D0CF55C-B17F-A522-9C56-449D8B45BE7A}"/>
              </a:ext>
            </a:extLst>
          </p:cNvPr>
          <p:cNvSpPr txBox="1"/>
          <p:nvPr/>
        </p:nvSpPr>
        <p:spPr>
          <a:xfrm>
            <a:off x="3641222" y="5151817"/>
            <a:ext cx="2197929" cy="830997"/>
          </a:xfrm>
          <a:prstGeom prst="rect">
            <a:avLst/>
          </a:prstGeom>
          <a:noFill/>
        </p:spPr>
        <p:txBody>
          <a:bodyPr wrap="square" rtlCol="0">
            <a:spAutoFit/>
          </a:bodyPr>
          <a:lstStyle/>
          <a:p>
            <a:r>
              <a:rPr lang="en-GB" sz="1600" dirty="0">
                <a:solidFill>
                  <a:srgbClr val="FF0000"/>
                </a:solidFill>
                <a:latin typeface="Segoe UI Light" panose="020B0502040204020203" pitchFamily="34" charset="0"/>
                <a:cs typeface="Segoe UI Light" panose="020B0502040204020203" pitchFamily="34" charset="0"/>
              </a:rPr>
              <a:t>Most rapid thermal front progression </a:t>
            </a:r>
            <a:r>
              <a:rPr lang="en-GB" sz="1600" dirty="0">
                <a:solidFill>
                  <a:srgbClr val="FF0000"/>
                </a:solidFill>
                <a:latin typeface="Segoe UI Light" panose="020B0502040204020203" pitchFamily="34" charset="0"/>
                <a:cs typeface="Segoe UI Light" panose="020B0502040204020203" pitchFamily="34" charset="0"/>
                <a:sym typeface="Wingdings" panose="05000000000000000000" pitchFamily="2" charset="2"/>
              </a:rPr>
              <a:t>observed here</a:t>
            </a:r>
            <a:endParaRPr lang="en-GB" sz="1600" dirty="0">
              <a:solidFill>
                <a:srgbClr val="FF0000"/>
              </a:solidFill>
              <a:latin typeface="Segoe UI Light" panose="020B0502040204020203" pitchFamily="34" charset="0"/>
              <a:cs typeface="Segoe UI Light" panose="020B0502040204020203" pitchFamily="34" charset="0"/>
            </a:endParaRPr>
          </a:p>
        </p:txBody>
      </p:sp>
      <p:sp>
        <p:nvSpPr>
          <p:cNvPr id="82" name="TextBox 81">
            <a:extLst>
              <a:ext uri="{FF2B5EF4-FFF2-40B4-BE49-F238E27FC236}">
                <a16:creationId xmlns:a16="http://schemas.microsoft.com/office/drawing/2014/main" id="{71D53D84-D64D-EB3E-5569-06A675DD196A}"/>
              </a:ext>
            </a:extLst>
          </p:cNvPr>
          <p:cNvSpPr txBox="1"/>
          <p:nvPr/>
        </p:nvSpPr>
        <p:spPr>
          <a:xfrm>
            <a:off x="10165203" y="4114969"/>
            <a:ext cx="1419323" cy="338554"/>
          </a:xfrm>
          <a:prstGeom prst="rect">
            <a:avLst/>
          </a:prstGeom>
          <a:noFill/>
        </p:spPr>
        <p:txBody>
          <a:bodyPr wrap="square" rtlCol="0">
            <a:spAutoFit/>
          </a:bodyPr>
          <a:lstStyle/>
          <a:p>
            <a:r>
              <a:rPr lang="en-GB" sz="1600" dirty="0">
                <a:solidFill>
                  <a:srgbClr val="0000FF"/>
                </a:solidFill>
                <a:latin typeface="Segoe UI Light" panose="020B0502040204020203" pitchFamily="34" charset="0"/>
                <a:cs typeface="Segoe UI Light" panose="020B0502040204020203" pitchFamily="34" charset="0"/>
              </a:rPr>
              <a:t>“Cold” zones</a:t>
            </a:r>
          </a:p>
        </p:txBody>
      </p:sp>
      <p:sp>
        <p:nvSpPr>
          <p:cNvPr id="83" name="TextBox 82">
            <a:extLst>
              <a:ext uri="{FF2B5EF4-FFF2-40B4-BE49-F238E27FC236}">
                <a16:creationId xmlns:a16="http://schemas.microsoft.com/office/drawing/2014/main" id="{786B1063-9E34-590D-1E42-9AE1394D4E17}"/>
              </a:ext>
            </a:extLst>
          </p:cNvPr>
          <p:cNvSpPr txBox="1"/>
          <p:nvPr/>
        </p:nvSpPr>
        <p:spPr>
          <a:xfrm>
            <a:off x="9824593" y="5381717"/>
            <a:ext cx="2025475" cy="830997"/>
          </a:xfrm>
          <a:prstGeom prst="rect">
            <a:avLst/>
          </a:prstGeom>
          <a:noFill/>
        </p:spPr>
        <p:txBody>
          <a:bodyPr wrap="square" rtlCol="0">
            <a:spAutoFit/>
          </a:bodyPr>
          <a:lstStyle/>
          <a:p>
            <a:pPr algn="ctr"/>
            <a:r>
              <a:rPr lang="en-GB" sz="1600" dirty="0">
                <a:latin typeface="Segoe UI Light" panose="020B0502040204020203" pitchFamily="34" charset="0"/>
                <a:cs typeface="Segoe UI Light" panose="020B0502040204020203" pitchFamily="34" charset="0"/>
              </a:rPr>
              <a:t>Temperature gradients persistent</a:t>
            </a:r>
          </a:p>
          <a:p>
            <a:pPr algn="ctr"/>
            <a:r>
              <a:rPr lang="en-GB" sz="1600" dirty="0">
                <a:latin typeface="Segoe UI Light" panose="020B0502040204020203" pitchFamily="34" charset="0"/>
                <a:cs typeface="Segoe UI Light" panose="020B0502040204020203" pitchFamily="34" charset="0"/>
              </a:rPr>
              <a:t>over time</a:t>
            </a:r>
          </a:p>
        </p:txBody>
      </p:sp>
      <p:cxnSp>
        <p:nvCxnSpPr>
          <p:cNvPr id="95" name="Straight Connector 94">
            <a:extLst>
              <a:ext uri="{FF2B5EF4-FFF2-40B4-BE49-F238E27FC236}">
                <a16:creationId xmlns:a16="http://schemas.microsoft.com/office/drawing/2014/main" id="{3DB2FAEA-90A7-80E9-69E5-4CFD80476403}"/>
              </a:ext>
            </a:extLst>
          </p:cNvPr>
          <p:cNvCxnSpPr>
            <a:cxnSpLocks/>
            <a:stCxn id="4" idx="2"/>
          </p:cNvCxnSpPr>
          <p:nvPr/>
        </p:nvCxnSpPr>
        <p:spPr>
          <a:xfrm flipH="1">
            <a:off x="8094626" y="2668044"/>
            <a:ext cx="1041007" cy="1096319"/>
          </a:xfrm>
          <a:prstGeom prst="line">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cxnSp>
      <p:sp>
        <p:nvSpPr>
          <p:cNvPr id="3" name="Slide Number Placeholder 3">
            <a:extLst>
              <a:ext uri="{FF2B5EF4-FFF2-40B4-BE49-F238E27FC236}">
                <a16:creationId xmlns:a16="http://schemas.microsoft.com/office/drawing/2014/main" id="{6E88D712-88F1-BCAE-EC67-FD3D52D49C8A}"/>
              </a:ext>
            </a:extLst>
          </p:cNvPr>
          <p:cNvSpPr txBox="1">
            <a:spLocks/>
          </p:cNvSpPr>
          <p:nvPr/>
        </p:nvSpPr>
        <p:spPr>
          <a:xfrm>
            <a:off x="9193405" y="12635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56D7D6-E070-441A-8EC3-47E341F3D6D7}" type="slidenum">
              <a:rPr lang="en-GB" b="1" smtClean="0">
                <a:solidFill>
                  <a:schemeClr val="bg1"/>
                </a:solidFill>
                <a:latin typeface="Segoe UI Light" panose="020B0502040204020203" pitchFamily="34" charset="0"/>
                <a:cs typeface="Segoe UI Light" panose="020B0502040204020203" pitchFamily="34" charset="0"/>
              </a:rPr>
              <a:pPr/>
              <a:t>6</a:t>
            </a:fld>
            <a:endParaRPr lang="en-GB" b="1">
              <a:solidFill>
                <a:schemeClr val="bg1"/>
              </a:solidFill>
              <a:latin typeface="Segoe UI Light" panose="020B0502040204020203" pitchFamily="34" charset="0"/>
              <a:cs typeface="Segoe UI Light" panose="020B0502040204020203" pitchFamily="34" charset="0"/>
            </a:endParaRPr>
          </a:p>
        </p:txBody>
      </p:sp>
    </p:spTree>
    <p:custDataLst>
      <p:tags r:id="rId1"/>
    </p:custDataLst>
    <p:extLst>
      <p:ext uri="{BB962C8B-B14F-4D97-AF65-F5344CB8AC3E}">
        <p14:creationId xmlns:p14="http://schemas.microsoft.com/office/powerpoint/2010/main" val="635142571"/>
      </p:ext>
    </p:extLst>
  </p:cSld>
  <p:clrMapOvr>
    <a:masterClrMapping/>
  </p:clrMapOvr>
  <mc:AlternateContent xmlns:mc="http://schemas.openxmlformats.org/markup-compatibility/2006" xmlns:p14="http://schemas.microsoft.com/office/powerpoint/2010/main">
    <mc:Choice Requires="p14">
      <p:transition spd="slow" p14:dur="2000" advTm="2347"/>
    </mc:Choice>
    <mc:Fallback xmlns="">
      <p:transition spd="slow" advTm="234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C37E6-4710-9F16-E1EE-B6C4AECB7083}"/>
            </a:ext>
          </a:extLst>
        </p:cNvPr>
        <p:cNvGrpSpPr/>
        <p:nvPr/>
      </p:nvGrpSpPr>
      <p:grpSpPr>
        <a:xfrm>
          <a:off x="0" y="0"/>
          <a:ext cx="0" cy="0"/>
          <a:chOff x="0" y="0"/>
          <a:chExt cx="0" cy="0"/>
        </a:xfrm>
      </p:grpSpPr>
      <p:sp>
        <p:nvSpPr>
          <p:cNvPr id="28" name="Title 5">
            <a:extLst>
              <a:ext uri="{FF2B5EF4-FFF2-40B4-BE49-F238E27FC236}">
                <a16:creationId xmlns:a16="http://schemas.microsoft.com/office/drawing/2014/main" id="{B4AC2FEB-3640-702B-0FC6-876BBAFA86E9}"/>
              </a:ext>
            </a:extLst>
          </p:cNvPr>
          <p:cNvSpPr txBox="1">
            <a:spLocks/>
          </p:cNvSpPr>
          <p:nvPr/>
        </p:nvSpPr>
        <p:spPr>
          <a:xfrm>
            <a:off x="158614" y="23"/>
            <a:ext cx="13567148"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altLang="ko-KR" sz="2400" dirty="0">
                <a:solidFill>
                  <a:schemeClr val="bg1"/>
                </a:solidFill>
                <a:latin typeface="Segoe UI Light" panose="020B0502040204020203" pitchFamily="34" charset="0"/>
                <a:cs typeface="Segoe UI Light" panose="020B0502040204020203" pitchFamily="34" charset="0"/>
              </a:rPr>
              <a:t>Validation Against Independent Temperature Measurements</a:t>
            </a:r>
          </a:p>
        </p:txBody>
      </p:sp>
      <p:pic>
        <p:nvPicPr>
          <p:cNvPr id="5" name="Picture 4">
            <a:extLst>
              <a:ext uri="{FF2B5EF4-FFF2-40B4-BE49-F238E27FC236}">
                <a16:creationId xmlns:a16="http://schemas.microsoft.com/office/drawing/2014/main" id="{BA4AC5B2-BCB0-D6CE-3BA3-33F2FA599471}"/>
              </a:ext>
            </a:extLst>
          </p:cNvPr>
          <p:cNvPicPr>
            <a:picLocks noChangeAspect="1"/>
          </p:cNvPicPr>
          <p:nvPr/>
        </p:nvPicPr>
        <p:blipFill>
          <a:blip r:embed="rId4"/>
          <a:srcRect l="6929" r="8600"/>
          <a:stretch>
            <a:fillRect/>
          </a:stretch>
        </p:blipFill>
        <p:spPr>
          <a:xfrm>
            <a:off x="252864" y="792012"/>
            <a:ext cx="6995754" cy="4969084"/>
          </a:xfrm>
          <a:prstGeom prst="rect">
            <a:avLst/>
          </a:prstGeom>
        </p:spPr>
      </p:pic>
      <p:sp>
        <p:nvSpPr>
          <p:cNvPr id="9" name="TextBox 8">
            <a:extLst>
              <a:ext uri="{FF2B5EF4-FFF2-40B4-BE49-F238E27FC236}">
                <a16:creationId xmlns:a16="http://schemas.microsoft.com/office/drawing/2014/main" id="{6834B618-CD95-B01C-AEAC-2D5C07B9162A}"/>
              </a:ext>
            </a:extLst>
          </p:cNvPr>
          <p:cNvSpPr txBox="1"/>
          <p:nvPr/>
        </p:nvSpPr>
        <p:spPr>
          <a:xfrm>
            <a:off x="1850130" y="5715376"/>
            <a:ext cx="4084320" cy="785151"/>
          </a:xfrm>
          <a:prstGeom prst="rect">
            <a:avLst/>
          </a:prstGeom>
          <a:noFill/>
        </p:spPr>
        <p:txBody>
          <a:bodyPr wrap="square">
            <a:spAutoFit/>
          </a:bodyPr>
          <a:lstStyle/>
          <a:p>
            <a:pPr marL="566128" lvl="1" indent="-217742">
              <a:lnSpc>
                <a:spcPct val="150000"/>
              </a:lnSpc>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Mean temperature difference: 0.02 K</a:t>
            </a:r>
          </a:p>
          <a:p>
            <a:pPr marL="566128" lvl="1" indent="-217742">
              <a:lnSpc>
                <a:spcPct val="150000"/>
              </a:lnSpc>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Maximum absolute difference: 0.49 K</a:t>
            </a:r>
          </a:p>
        </p:txBody>
      </p:sp>
      <p:grpSp>
        <p:nvGrpSpPr>
          <p:cNvPr id="23" name="Group 22">
            <a:extLst>
              <a:ext uri="{FF2B5EF4-FFF2-40B4-BE49-F238E27FC236}">
                <a16:creationId xmlns:a16="http://schemas.microsoft.com/office/drawing/2014/main" id="{560432D2-A72F-A53F-905F-E48D8517B185}"/>
              </a:ext>
            </a:extLst>
          </p:cNvPr>
          <p:cNvGrpSpPr/>
          <p:nvPr/>
        </p:nvGrpSpPr>
        <p:grpSpPr>
          <a:xfrm>
            <a:off x="4761346" y="2691861"/>
            <a:ext cx="2285297" cy="2461513"/>
            <a:chOff x="11126637" y="1797604"/>
            <a:chExt cx="6459361" cy="6957432"/>
          </a:xfrm>
        </p:grpSpPr>
        <p:grpSp>
          <p:nvGrpSpPr>
            <p:cNvPr id="14" name="Group 13">
              <a:extLst>
                <a:ext uri="{FF2B5EF4-FFF2-40B4-BE49-F238E27FC236}">
                  <a16:creationId xmlns:a16="http://schemas.microsoft.com/office/drawing/2014/main" id="{A5B2216A-9AAF-2D6E-3B8D-BA20D19949D9}"/>
                </a:ext>
              </a:extLst>
            </p:cNvPr>
            <p:cNvGrpSpPr/>
            <p:nvPr/>
          </p:nvGrpSpPr>
          <p:grpSpPr>
            <a:xfrm>
              <a:off x="11126637" y="1797604"/>
              <a:ext cx="6459361" cy="6957432"/>
              <a:chOff x="11126637" y="1797604"/>
              <a:chExt cx="6459361" cy="6957432"/>
            </a:xfrm>
          </p:grpSpPr>
          <p:pic>
            <p:nvPicPr>
              <p:cNvPr id="4" name="Picture 3">
                <a:extLst>
                  <a:ext uri="{FF2B5EF4-FFF2-40B4-BE49-F238E27FC236}">
                    <a16:creationId xmlns:a16="http://schemas.microsoft.com/office/drawing/2014/main" id="{6744345A-7937-297A-2A5C-D9EA799BD141}"/>
                  </a:ext>
                </a:extLst>
              </p:cNvPr>
              <p:cNvPicPr>
                <a:picLocks noChangeAspect="1"/>
              </p:cNvPicPr>
              <p:nvPr/>
            </p:nvPicPr>
            <p:blipFill>
              <a:blip r:embed="rId5">
                <a:extLst>
                  <a:ext uri="{28A0092B-C50C-407E-A947-70E740481C1C}">
                    <a14:useLocalDpi xmlns:a14="http://schemas.microsoft.com/office/drawing/2010/main" val="0"/>
                  </a:ext>
                </a:extLst>
              </a:blip>
              <a:srcRect l="14302" r="12804"/>
              <a:stretch>
                <a:fillRect/>
              </a:stretch>
            </p:blipFill>
            <p:spPr>
              <a:xfrm>
                <a:off x="11126637" y="1797604"/>
                <a:ext cx="6459361" cy="6957432"/>
              </a:xfrm>
              <a:prstGeom prst="rect">
                <a:avLst/>
              </a:prstGeom>
            </p:spPr>
          </p:pic>
          <p:sp>
            <p:nvSpPr>
              <p:cNvPr id="8" name="Rectangle 7">
                <a:extLst>
                  <a:ext uri="{FF2B5EF4-FFF2-40B4-BE49-F238E27FC236}">
                    <a16:creationId xmlns:a16="http://schemas.microsoft.com/office/drawing/2014/main" id="{8463E17D-DF7B-F2A2-7CFD-AEE34B64FB4F}"/>
                  </a:ext>
                </a:extLst>
              </p:cNvPr>
              <p:cNvSpPr/>
              <p:nvPr/>
            </p:nvSpPr>
            <p:spPr>
              <a:xfrm>
                <a:off x="14718323" y="1903114"/>
                <a:ext cx="1820367"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Light" panose="020B0502040204020203" pitchFamily="34" charset="0"/>
                  <a:cs typeface="Segoe UI Light" panose="020B0502040204020203" pitchFamily="34" charset="0"/>
                </a:endParaRPr>
              </a:p>
            </p:txBody>
          </p:sp>
        </p:grpSp>
        <p:sp>
          <p:nvSpPr>
            <p:cNvPr id="22" name="TextBox 21">
              <a:extLst>
                <a:ext uri="{FF2B5EF4-FFF2-40B4-BE49-F238E27FC236}">
                  <a16:creationId xmlns:a16="http://schemas.microsoft.com/office/drawing/2014/main" id="{405AD7EB-58C5-7009-E432-888A78B247CD}"/>
                </a:ext>
              </a:extLst>
            </p:cNvPr>
            <p:cNvSpPr txBox="1"/>
            <p:nvPr/>
          </p:nvSpPr>
          <p:spPr>
            <a:xfrm>
              <a:off x="13967804" y="6385898"/>
              <a:ext cx="1028134" cy="1652858"/>
            </a:xfrm>
            <a:prstGeom prst="rect">
              <a:avLst/>
            </a:prstGeom>
            <a:noFill/>
          </p:spPr>
          <p:txBody>
            <a:bodyPr wrap="square" rtlCol="0">
              <a:spAutoFit/>
            </a:bodyPr>
            <a:lstStyle/>
            <a:p>
              <a:r>
                <a:rPr lang="en-GB" sz="3200" dirty="0">
                  <a:solidFill>
                    <a:srgbClr val="FF0000"/>
                  </a:solidFill>
                  <a:latin typeface="Segoe UI Light" panose="020B0502040204020203" pitchFamily="34" charset="0"/>
                  <a:cs typeface="Segoe UI Light" panose="020B0502040204020203" pitchFamily="34" charset="0"/>
                </a:rPr>
                <a:t>.</a:t>
              </a:r>
            </a:p>
          </p:txBody>
        </p:sp>
      </p:grpSp>
      <p:pic>
        <p:nvPicPr>
          <p:cNvPr id="12" name="Picture 11">
            <a:extLst>
              <a:ext uri="{FF2B5EF4-FFF2-40B4-BE49-F238E27FC236}">
                <a16:creationId xmlns:a16="http://schemas.microsoft.com/office/drawing/2014/main" id="{E6546CB1-5F6A-E7B0-DF5A-BC41F9766DB0}"/>
              </a:ext>
            </a:extLst>
          </p:cNvPr>
          <p:cNvPicPr>
            <a:picLocks noChangeAspect="1"/>
          </p:cNvPicPr>
          <p:nvPr/>
        </p:nvPicPr>
        <p:blipFill>
          <a:blip r:embed="rId6"/>
          <a:srcRect l="34028" t="1299" r="15085"/>
          <a:stretch>
            <a:fillRect/>
          </a:stretch>
        </p:blipFill>
        <p:spPr>
          <a:xfrm>
            <a:off x="7745595" y="1508761"/>
            <a:ext cx="4041985" cy="2985844"/>
          </a:xfrm>
          <a:prstGeom prst="rect">
            <a:avLst/>
          </a:prstGeom>
          <a:noFill/>
          <a:ln>
            <a:noFill/>
          </a:ln>
        </p:spPr>
      </p:pic>
      <p:sp>
        <p:nvSpPr>
          <p:cNvPr id="13" name="TextBox 12">
            <a:extLst>
              <a:ext uri="{FF2B5EF4-FFF2-40B4-BE49-F238E27FC236}">
                <a16:creationId xmlns:a16="http://schemas.microsoft.com/office/drawing/2014/main" id="{B4255AD4-6249-D7C3-BD4C-0E26E9A5F082}"/>
              </a:ext>
            </a:extLst>
          </p:cNvPr>
          <p:cNvSpPr txBox="1"/>
          <p:nvPr/>
        </p:nvSpPr>
        <p:spPr>
          <a:xfrm>
            <a:off x="7760173" y="4817828"/>
            <a:ext cx="4041985" cy="1533112"/>
          </a:xfrm>
          <a:prstGeom prst="rect">
            <a:avLst/>
          </a:prstGeom>
          <a:noFill/>
          <a:ln>
            <a:noFill/>
          </a:ln>
        </p:spPr>
        <p:txBody>
          <a:bodyPr wrap="square">
            <a:spAutoFit/>
          </a:bodyPr>
          <a:lstStyle/>
          <a:p>
            <a:pPr marL="285750" indent="-285750">
              <a:lnSpc>
                <a:spcPct val="150000"/>
              </a:lnSpc>
              <a:buFont typeface="Wingdings" panose="05000000000000000000" pitchFamily="2" charset="2"/>
              <a:buChar char="§"/>
            </a:pPr>
            <a:r>
              <a:rPr lang="en-GB" sz="1600" b="1" dirty="0">
                <a:latin typeface="Segoe UI Light" panose="020B0502040204020203" pitchFamily="34" charset="0"/>
                <a:cs typeface="Segoe UI Light" panose="020B0502040204020203" pitchFamily="34" charset="0"/>
                <a:sym typeface="Wingdings" panose="05000000000000000000" pitchFamily="2" charset="2"/>
              </a:rPr>
              <a:t>Spatial resolution: </a:t>
            </a:r>
            <a:r>
              <a:rPr lang="en-GB" sz="1600" dirty="0">
                <a:latin typeface="Segoe UI Light" panose="020B0502040204020203" pitchFamily="34" charset="0"/>
                <a:cs typeface="Segoe UI Light" panose="020B0502040204020203" pitchFamily="34" charset="0"/>
                <a:sym typeface="Wingdings" panose="05000000000000000000" pitchFamily="2" charset="2"/>
              </a:rPr>
              <a:t>0.25 mm/pixel</a:t>
            </a:r>
          </a:p>
          <a:p>
            <a:pPr marL="285750" indent="-285750">
              <a:lnSpc>
                <a:spcPct val="150000"/>
              </a:lnSpc>
              <a:buFont typeface="Wingdings" panose="05000000000000000000" pitchFamily="2" charset="2"/>
              <a:buChar char="§"/>
            </a:pPr>
            <a:r>
              <a:rPr lang="en-GB" sz="1600" b="1" dirty="0">
                <a:latin typeface="Segoe UI Light" panose="020B0502040204020203" pitchFamily="34" charset="0"/>
                <a:cs typeface="Segoe UI Light" panose="020B0502040204020203" pitchFamily="34" charset="0"/>
                <a:sym typeface="Wingdings" panose="05000000000000000000" pitchFamily="2" charset="2"/>
              </a:rPr>
              <a:t>Temporal resolution:</a:t>
            </a:r>
            <a:r>
              <a:rPr lang="en-GB" sz="1600" dirty="0">
                <a:latin typeface="Segoe UI Light" panose="020B0502040204020203" pitchFamily="34" charset="0"/>
                <a:cs typeface="Segoe UI Light" panose="020B0502040204020203" pitchFamily="34" charset="0"/>
                <a:sym typeface="Wingdings" panose="05000000000000000000" pitchFamily="2" charset="2"/>
              </a:rPr>
              <a:t> 130 </a:t>
            </a:r>
            <a:r>
              <a:rPr lang="en-GB" sz="1600" dirty="0" err="1">
                <a:latin typeface="Segoe UI Light" panose="020B0502040204020203" pitchFamily="34" charset="0"/>
                <a:cs typeface="Segoe UI Light" panose="020B0502040204020203" pitchFamily="34" charset="0"/>
                <a:sym typeface="Wingdings" panose="05000000000000000000" pitchFamily="2" charset="2"/>
              </a:rPr>
              <a:t>ms</a:t>
            </a:r>
            <a:endParaRPr lang="en-GB" sz="1600" dirty="0">
              <a:latin typeface="Segoe UI Light" panose="020B0502040204020203" pitchFamily="34" charset="0"/>
              <a:cs typeface="Segoe UI Light" panose="020B0502040204020203" pitchFamily="34" charset="0"/>
              <a:sym typeface="Wingdings" panose="05000000000000000000" pitchFamily="2" charset="2"/>
            </a:endParaRPr>
          </a:p>
          <a:p>
            <a:pPr marL="285750" indent="-285750">
              <a:lnSpc>
                <a:spcPct val="150000"/>
              </a:lnSpc>
              <a:buFont typeface="Wingdings" panose="05000000000000000000" pitchFamily="2" charset="2"/>
              <a:buChar char="§"/>
            </a:pPr>
            <a:r>
              <a:rPr lang="en-GB" sz="1600" b="1" dirty="0">
                <a:latin typeface="Segoe UI Light" panose="020B0502040204020203" pitchFamily="34" charset="0"/>
                <a:cs typeface="Segoe UI Light" panose="020B0502040204020203" pitchFamily="34" charset="0"/>
                <a:sym typeface="Wingdings" panose="05000000000000000000" pitchFamily="2" charset="2"/>
              </a:rPr>
              <a:t>Pixel-to-pixel standard deviation of temperature: </a:t>
            </a:r>
            <a:r>
              <a:rPr lang="en-GB" sz="1600" dirty="0">
                <a:latin typeface="Segoe UI Light" panose="020B0502040204020203" pitchFamily="34" charset="0"/>
                <a:cs typeface="Segoe UI Light" panose="020B0502040204020203" pitchFamily="34" charset="0"/>
                <a:sym typeface="Wingdings" panose="05000000000000000000" pitchFamily="2" charset="2"/>
              </a:rPr>
              <a:t>0.1 K</a:t>
            </a:r>
            <a:endParaRPr lang="en-GB" sz="1600" dirty="0">
              <a:latin typeface="Segoe UI Light" panose="020B0502040204020203" pitchFamily="34" charset="0"/>
              <a:cs typeface="Segoe UI Light" panose="020B0502040204020203" pitchFamily="34" charset="0"/>
            </a:endParaRPr>
          </a:p>
        </p:txBody>
      </p:sp>
      <p:sp>
        <p:nvSpPr>
          <p:cNvPr id="16" name="Rectangle: Rounded Corners 15">
            <a:extLst>
              <a:ext uri="{FF2B5EF4-FFF2-40B4-BE49-F238E27FC236}">
                <a16:creationId xmlns:a16="http://schemas.microsoft.com/office/drawing/2014/main" id="{0F99C74A-2078-013B-4AAF-BD2A581147F5}"/>
              </a:ext>
            </a:extLst>
          </p:cNvPr>
          <p:cNvSpPr/>
          <p:nvPr/>
        </p:nvSpPr>
        <p:spPr>
          <a:xfrm>
            <a:off x="7559036" y="834552"/>
            <a:ext cx="4418794" cy="5667010"/>
          </a:xfrm>
          <a:prstGeom prst="roundRect">
            <a:avLst>
              <a:gd name="adj" fmla="val 5295"/>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45">
              <a:latin typeface="Segoe UI Light" panose="020B0502040204020203" pitchFamily="34" charset="0"/>
              <a:cs typeface="Segoe UI Light" panose="020B0502040204020203" pitchFamily="34" charset="0"/>
            </a:endParaRPr>
          </a:p>
        </p:txBody>
      </p:sp>
      <p:cxnSp>
        <p:nvCxnSpPr>
          <p:cNvPr id="17" name="Straight Connector 16">
            <a:extLst>
              <a:ext uri="{FF2B5EF4-FFF2-40B4-BE49-F238E27FC236}">
                <a16:creationId xmlns:a16="http://schemas.microsoft.com/office/drawing/2014/main" id="{4117A3A3-2E4D-428A-E33E-E96833085B19}"/>
              </a:ext>
            </a:extLst>
          </p:cNvPr>
          <p:cNvCxnSpPr>
            <a:cxnSpLocks/>
          </p:cNvCxnSpPr>
          <p:nvPr/>
        </p:nvCxnSpPr>
        <p:spPr>
          <a:xfrm>
            <a:off x="8337296" y="1237386"/>
            <a:ext cx="2504014"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6E425A5-E246-B450-D3DD-44812D60DEC0}"/>
              </a:ext>
            </a:extLst>
          </p:cNvPr>
          <p:cNvSpPr txBox="1"/>
          <p:nvPr/>
        </p:nvSpPr>
        <p:spPr>
          <a:xfrm>
            <a:off x="8228633" y="834552"/>
            <a:ext cx="2676361" cy="373820"/>
          </a:xfrm>
          <a:prstGeom prst="rect">
            <a:avLst/>
          </a:prstGeom>
          <a:noFill/>
        </p:spPr>
        <p:txBody>
          <a:bodyPr wrap="square" rtlCol="0">
            <a:spAutoFit/>
          </a:bodyPr>
          <a:lstStyle/>
          <a:p>
            <a:pPr algn="ctr"/>
            <a:r>
              <a:rPr lang="en-GB" b="1" dirty="0">
                <a:solidFill>
                  <a:srgbClr val="01286E"/>
                </a:solidFill>
                <a:latin typeface="Segoe UI Light" panose="020B0502040204020203" pitchFamily="34" charset="0"/>
                <a:cs typeface="Segoe UI Light" panose="020B0502040204020203" pitchFamily="34" charset="0"/>
              </a:rPr>
              <a:t>Temperature precision</a:t>
            </a:r>
          </a:p>
        </p:txBody>
      </p:sp>
      <p:sp>
        <p:nvSpPr>
          <p:cNvPr id="3" name="TextBox 2">
            <a:extLst>
              <a:ext uri="{FF2B5EF4-FFF2-40B4-BE49-F238E27FC236}">
                <a16:creationId xmlns:a16="http://schemas.microsoft.com/office/drawing/2014/main" id="{E0A1D25A-1C93-072F-777F-602C61BD6D18}"/>
              </a:ext>
            </a:extLst>
          </p:cNvPr>
          <p:cNvSpPr txBox="1"/>
          <p:nvPr/>
        </p:nvSpPr>
        <p:spPr>
          <a:xfrm>
            <a:off x="5746884" y="4623500"/>
            <a:ext cx="217170" cy="230832"/>
          </a:xfrm>
          <a:prstGeom prst="rect">
            <a:avLst/>
          </a:prstGeom>
          <a:noFill/>
        </p:spPr>
        <p:txBody>
          <a:bodyPr wrap="square" rtlCol="0">
            <a:spAutoFit/>
          </a:bodyPr>
          <a:lstStyle/>
          <a:p>
            <a:r>
              <a:rPr lang="en-GB" sz="900" dirty="0"/>
              <a:t>×</a:t>
            </a:r>
          </a:p>
        </p:txBody>
      </p:sp>
      <p:sp>
        <p:nvSpPr>
          <p:cNvPr id="20" name="TextBox 19">
            <a:extLst>
              <a:ext uri="{FF2B5EF4-FFF2-40B4-BE49-F238E27FC236}">
                <a16:creationId xmlns:a16="http://schemas.microsoft.com/office/drawing/2014/main" id="{F25A8A4A-0CD4-3842-CEA4-9A3F638C992E}"/>
              </a:ext>
            </a:extLst>
          </p:cNvPr>
          <p:cNvSpPr txBox="1"/>
          <p:nvPr/>
        </p:nvSpPr>
        <p:spPr>
          <a:xfrm>
            <a:off x="5825865" y="4646313"/>
            <a:ext cx="217170" cy="230832"/>
          </a:xfrm>
          <a:prstGeom prst="rect">
            <a:avLst/>
          </a:prstGeom>
          <a:noFill/>
        </p:spPr>
        <p:txBody>
          <a:bodyPr wrap="square" rtlCol="0">
            <a:spAutoFit/>
          </a:bodyPr>
          <a:lstStyle/>
          <a:p>
            <a:r>
              <a:rPr lang="en-GB" sz="900" dirty="0"/>
              <a:t>×</a:t>
            </a:r>
          </a:p>
        </p:txBody>
      </p:sp>
      <p:sp>
        <p:nvSpPr>
          <p:cNvPr id="21" name="TextBox 20">
            <a:extLst>
              <a:ext uri="{FF2B5EF4-FFF2-40B4-BE49-F238E27FC236}">
                <a16:creationId xmlns:a16="http://schemas.microsoft.com/office/drawing/2014/main" id="{F1DB4830-FDD7-2B15-92BE-7C2146A0F956}"/>
              </a:ext>
            </a:extLst>
          </p:cNvPr>
          <p:cNvSpPr txBox="1"/>
          <p:nvPr/>
        </p:nvSpPr>
        <p:spPr>
          <a:xfrm>
            <a:off x="5812736" y="4600687"/>
            <a:ext cx="217170" cy="230832"/>
          </a:xfrm>
          <a:prstGeom prst="rect">
            <a:avLst/>
          </a:prstGeom>
          <a:noFill/>
        </p:spPr>
        <p:txBody>
          <a:bodyPr wrap="square" rtlCol="0">
            <a:spAutoFit/>
          </a:bodyPr>
          <a:lstStyle/>
          <a:p>
            <a:r>
              <a:rPr lang="en-GB" sz="900" dirty="0"/>
              <a:t>×</a:t>
            </a:r>
          </a:p>
        </p:txBody>
      </p:sp>
      <p:sp>
        <p:nvSpPr>
          <p:cNvPr id="2" name="Rectangle 1">
            <a:extLst>
              <a:ext uri="{FF2B5EF4-FFF2-40B4-BE49-F238E27FC236}">
                <a16:creationId xmlns:a16="http://schemas.microsoft.com/office/drawing/2014/main" id="{DC0990C7-A698-AED0-7E55-1672D8353E5A}"/>
              </a:ext>
            </a:extLst>
          </p:cNvPr>
          <p:cNvSpPr/>
          <p:nvPr/>
        </p:nvSpPr>
        <p:spPr>
          <a:xfrm rot="16200000">
            <a:off x="5788455" y="-5794993"/>
            <a:ext cx="655307" cy="12232218"/>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29" dirty="0">
              <a:latin typeface="Segoe UI Light" panose="020B0502040204020203" pitchFamily="34" charset="0"/>
              <a:cs typeface="Segoe UI Light" panose="020B0502040204020203" pitchFamily="34" charset="0"/>
            </a:endParaRPr>
          </a:p>
        </p:txBody>
      </p:sp>
      <p:sp>
        <p:nvSpPr>
          <p:cNvPr id="7" name="Title 5">
            <a:extLst>
              <a:ext uri="{FF2B5EF4-FFF2-40B4-BE49-F238E27FC236}">
                <a16:creationId xmlns:a16="http://schemas.microsoft.com/office/drawing/2014/main" id="{3197E047-9938-838C-314F-925F540C84F3}"/>
              </a:ext>
            </a:extLst>
          </p:cNvPr>
          <p:cNvSpPr txBox="1">
            <a:spLocks/>
          </p:cNvSpPr>
          <p:nvPr/>
        </p:nvSpPr>
        <p:spPr>
          <a:xfrm>
            <a:off x="167145" y="88970"/>
            <a:ext cx="11297868"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sz="2400" dirty="0">
                <a:solidFill>
                  <a:schemeClr val="bg1"/>
                </a:solidFill>
                <a:latin typeface="Segoe UI Light" panose="020B0502040204020203" pitchFamily="34" charset="0"/>
                <a:cs typeface="Segoe UI Light" panose="020B0502040204020203" pitchFamily="34" charset="0"/>
              </a:rPr>
              <a:t>Validation Against Independent Temperature Measurements</a:t>
            </a:r>
          </a:p>
        </p:txBody>
      </p:sp>
      <p:sp>
        <p:nvSpPr>
          <p:cNvPr id="10" name="Slide Number Placeholder 3">
            <a:extLst>
              <a:ext uri="{FF2B5EF4-FFF2-40B4-BE49-F238E27FC236}">
                <a16:creationId xmlns:a16="http://schemas.microsoft.com/office/drawing/2014/main" id="{174E5B8C-F605-2394-9F06-DD0631968E6D}"/>
              </a:ext>
            </a:extLst>
          </p:cNvPr>
          <p:cNvSpPr txBox="1">
            <a:spLocks/>
          </p:cNvSpPr>
          <p:nvPr/>
        </p:nvSpPr>
        <p:spPr>
          <a:xfrm>
            <a:off x="9193405" y="12635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56D7D6-E070-441A-8EC3-47E341F3D6D7}" type="slidenum">
              <a:rPr lang="en-GB" b="1" smtClean="0">
                <a:solidFill>
                  <a:schemeClr val="bg1"/>
                </a:solidFill>
                <a:latin typeface="Segoe UI Light" panose="020B0502040204020203" pitchFamily="34" charset="0"/>
                <a:cs typeface="Segoe UI Light" panose="020B0502040204020203" pitchFamily="34" charset="0"/>
              </a:rPr>
              <a:pPr/>
              <a:t>7</a:t>
            </a:fld>
            <a:endParaRPr lang="en-GB" b="1">
              <a:solidFill>
                <a:schemeClr val="bg1"/>
              </a:solidFill>
              <a:latin typeface="Segoe UI Light" panose="020B0502040204020203" pitchFamily="34" charset="0"/>
              <a:cs typeface="Segoe UI Light" panose="020B0502040204020203" pitchFamily="34" charset="0"/>
            </a:endParaRPr>
          </a:p>
        </p:txBody>
      </p:sp>
    </p:spTree>
    <p:custDataLst>
      <p:tags r:id="rId1"/>
    </p:custDataLst>
    <p:extLst>
      <p:ext uri="{BB962C8B-B14F-4D97-AF65-F5344CB8AC3E}">
        <p14:creationId xmlns:p14="http://schemas.microsoft.com/office/powerpoint/2010/main" val="3787567883"/>
      </p:ext>
    </p:extLst>
  </p:cSld>
  <p:clrMapOvr>
    <a:masterClrMapping/>
  </p:clrMapOvr>
  <mc:AlternateContent xmlns:mc="http://schemas.openxmlformats.org/markup-compatibility/2006" xmlns:p14="http://schemas.microsoft.com/office/powerpoint/2010/main">
    <mc:Choice Requires="p14">
      <p:transition spd="slow" p14:dur="2000" advTm="121744"/>
    </mc:Choice>
    <mc:Fallback xmlns="">
      <p:transition spd="slow" advTm="121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5D1F4-9043-EB7B-5A00-2B14FD80B3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5DF4F2-1B92-8932-0C05-A66834BDFE0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31000"/>
                    </a14:imgEffect>
                  </a14:imgLayer>
                </a14:imgProps>
              </a:ext>
              <a:ext uri="{28A0092B-C50C-407E-A947-70E740481C1C}">
                <a14:useLocalDpi xmlns:a14="http://schemas.microsoft.com/office/drawing/2010/main" val="0"/>
              </a:ext>
            </a:extLst>
          </a:blip>
          <a:srcRect l="6359" t="39871" r="35993" b="26820"/>
          <a:stretch>
            <a:fillRect/>
          </a:stretch>
        </p:blipFill>
        <p:spPr>
          <a:xfrm>
            <a:off x="195735" y="883166"/>
            <a:ext cx="4681065" cy="2616450"/>
          </a:xfrm>
          <a:prstGeom prst="rect">
            <a:avLst/>
          </a:prstGeom>
        </p:spPr>
      </p:pic>
      <p:grpSp>
        <p:nvGrpSpPr>
          <p:cNvPr id="22" name="Group 21">
            <a:extLst>
              <a:ext uri="{FF2B5EF4-FFF2-40B4-BE49-F238E27FC236}">
                <a16:creationId xmlns:a16="http://schemas.microsoft.com/office/drawing/2014/main" id="{45E225E3-D550-0844-000F-D5D13C31696E}"/>
              </a:ext>
            </a:extLst>
          </p:cNvPr>
          <p:cNvGrpSpPr/>
          <p:nvPr/>
        </p:nvGrpSpPr>
        <p:grpSpPr>
          <a:xfrm flipV="1">
            <a:off x="649749" y="4092776"/>
            <a:ext cx="4052185" cy="1653130"/>
            <a:chOff x="509155" y="4457700"/>
            <a:chExt cx="4177145" cy="1704109"/>
          </a:xfrm>
        </p:grpSpPr>
        <p:pic>
          <p:nvPicPr>
            <p:cNvPr id="30" name="Picture 29">
              <a:extLst>
                <a:ext uri="{FF2B5EF4-FFF2-40B4-BE49-F238E27FC236}">
                  <a16:creationId xmlns:a16="http://schemas.microsoft.com/office/drawing/2014/main" id="{F5E37893-2FA8-F70A-5A4A-628AB16B3CAA}"/>
                </a:ext>
              </a:extLst>
            </p:cNvPr>
            <p:cNvPicPr>
              <a:picLocks noChangeAspect="1"/>
            </p:cNvPicPr>
            <p:nvPr/>
          </p:nvPicPr>
          <p:blipFill>
            <a:blip r:embed="rId6">
              <a:extLst>
                <a:ext uri="{28A0092B-C50C-407E-A947-70E740481C1C}">
                  <a14:useLocalDpi xmlns:a14="http://schemas.microsoft.com/office/drawing/2010/main" val="0"/>
                </a:ext>
              </a:extLst>
            </a:blip>
            <a:srcRect l="9718" t="10687" r="2610" b="15098"/>
            <a:stretch>
              <a:fillRect/>
            </a:stretch>
          </p:blipFill>
          <p:spPr>
            <a:xfrm>
              <a:off x="509155" y="4457700"/>
              <a:ext cx="4177145" cy="1704109"/>
            </a:xfrm>
            <a:prstGeom prst="rect">
              <a:avLst/>
            </a:prstGeom>
            <a:ln w="19050">
              <a:solidFill>
                <a:schemeClr val="tx1"/>
              </a:solidFill>
            </a:ln>
          </p:spPr>
        </p:pic>
        <p:sp>
          <p:nvSpPr>
            <p:cNvPr id="21" name="Rectangle 20">
              <a:extLst>
                <a:ext uri="{FF2B5EF4-FFF2-40B4-BE49-F238E27FC236}">
                  <a16:creationId xmlns:a16="http://schemas.microsoft.com/office/drawing/2014/main" id="{9D2D5A4F-C3E1-023B-4F4F-3F4BD2E38220}"/>
                </a:ext>
              </a:extLst>
            </p:cNvPr>
            <p:cNvSpPr/>
            <p:nvPr/>
          </p:nvSpPr>
          <p:spPr>
            <a:xfrm>
              <a:off x="509155" y="4483156"/>
              <a:ext cx="4177145" cy="167865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19">
            <a:extLst>
              <a:ext uri="{FF2B5EF4-FFF2-40B4-BE49-F238E27FC236}">
                <a16:creationId xmlns:a16="http://schemas.microsoft.com/office/drawing/2014/main" id="{4DC9A4DD-C995-7B3A-48EB-00C83A40A3FF}"/>
              </a:ext>
            </a:extLst>
          </p:cNvPr>
          <p:cNvPicPr>
            <a:picLocks noChangeAspect="1"/>
          </p:cNvPicPr>
          <p:nvPr/>
        </p:nvPicPr>
        <p:blipFill>
          <a:blip r:embed="rId7">
            <a:extLst>
              <a:ext uri="{28A0092B-C50C-407E-A947-70E740481C1C}">
                <a14:useLocalDpi xmlns:a14="http://schemas.microsoft.com/office/drawing/2010/main" val="0"/>
              </a:ext>
            </a:extLst>
          </a:blip>
          <a:srcRect l="36268" t="10808"/>
          <a:stretch>
            <a:fillRect/>
          </a:stretch>
        </p:blipFill>
        <p:spPr>
          <a:xfrm>
            <a:off x="5046900" y="1470280"/>
            <a:ext cx="6985041" cy="3426901"/>
          </a:xfrm>
          <a:prstGeom prst="rect">
            <a:avLst/>
          </a:prstGeom>
        </p:spPr>
      </p:pic>
      <p:sp>
        <p:nvSpPr>
          <p:cNvPr id="4" name="TextBox 3">
            <a:extLst>
              <a:ext uri="{FF2B5EF4-FFF2-40B4-BE49-F238E27FC236}">
                <a16:creationId xmlns:a16="http://schemas.microsoft.com/office/drawing/2014/main" id="{B32B3E2A-C746-904F-3235-AEDA7F075D4C}"/>
              </a:ext>
            </a:extLst>
          </p:cNvPr>
          <p:cNvSpPr txBox="1"/>
          <p:nvPr/>
        </p:nvSpPr>
        <p:spPr>
          <a:xfrm>
            <a:off x="713867" y="5943009"/>
            <a:ext cx="3923948" cy="523220"/>
          </a:xfrm>
          <a:prstGeom prst="rect">
            <a:avLst/>
          </a:prstGeom>
          <a:noFill/>
        </p:spPr>
        <p:txBody>
          <a:bodyPr wrap="square" rtlCol="0">
            <a:spAutoFit/>
          </a:bodyPr>
          <a:lstStyle/>
          <a:p>
            <a:pPr marL="285750" indent="-285750">
              <a:buFont typeface="Wingdings" panose="05000000000000000000" pitchFamily="2" charset="2"/>
              <a:buChar char="§"/>
            </a:pPr>
            <a:r>
              <a:rPr lang="en-GB" sz="1400" dirty="0">
                <a:latin typeface="Segoe UI Light" panose="020B0502040204020203" pitchFamily="34" charset="0"/>
                <a:cs typeface="Segoe UI Light" panose="020B0502040204020203" pitchFamily="34" charset="0"/>
              </a:rPr>
              <a:t>Number of elements ≈ 90,000</a:t>
            </a:r>
          </a:p>
          <a:p>
            <a:pPr marL="285750" indent="-285750">
              <a:buFont typeface="Wingdings" panose="05000000000000000000" pitchFamily="2" charset="2"/>
              <a:buChar char="§"/>
            </a:pPr>
            <a:r>
              <a:rPr lang="en-GB" sz="1400" dirty="0">
                <a:latin typeface="Segoe UI Light" panose="020B0502040204020203" pitchFamily="34" charset="0"/>
                <a:cs typeface="Segoe UI Light" panose="020B0502040204020203" pitchFamily="34" charset="0"/>
              </a:rPr>
              <a:t>Mesh size ≥ 6.64 µm, Timestep ≥ 0.075 s</a:t>
            </a:r>
          </a:p>
        </p:txBody>
      </p:sp>
      <p:sp>
        <p:nvSpPr>
          <p:cNvPr id="5" name="Rectangle 4">
            <a:extLst>
              <a:ext uri="{FF2B5EF4-FFF2-40B4-BE49-F238E27FC236}">
                <a16:creationId xmlns:a16="http://schemas.microsoft.com/office/drawing/2014/main" id="{66A90AA8-2E54-6A8E-D74C-7AFDD6E9A316}"/>
              </a:ext>
            </a:extLst>
          </p:cNvPr>
          <p:cNvSpPr/>
          <p:nvPr/>
        </p:nvSpPr>
        <p:spPr>
          <a:xfrm>
            <a:off x="643345" y="4523059"/>
            <a:ext cx="1052299" cy="862145"/>
          </a:xfrm>
          <a:prstGeom prst="rect">
            <a:avLst/>
          </a:prstGeom>
          <a:noFill/>
          <a:ln w="28575"/>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458E42-DA35-7902-FA6C-5D42F92B6D31}"/>
              </a:ext>
            </a:extLst>
          </p:cNvPr>
          <p:cNvSpPr/>
          <p:nvPr/>
        </p:nvSpPr>
        <p:spPr>
          <a:xfrm>
            <a:off x="8949202" y="1540618"/>
            <a:ext cx="2399882" cy="28193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70AD4DB-6F04-478D-7830-AFA5801041E9}"/>
              </a:ext>
            </a:extLst>
          </p:cNvPr>
          <p:cNvSpPr/>
          <p:nvPr/>
        </p:nvSpPr>
        <p:spPr>
          <a:xfrm>
            <a:off x="5646420" y="1540618"/>
            <a:ext cx="2436949" cy="28193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AF71BAA3-367A-5F3B-E98D-805987A7CAFE}"/>
              </a:ext>
            </a:extLst>
          </p:cNvPr>
          <p:cNvSpPr/>
          <p:nvPr/>
        </p:nvSpPr>
        <p:spPr>
          <a:xfrm>
            <a:off x="365835" y="2015040"/>
            <a:ext cx="473892" cy="424086"/>
          </a:xfrm>
          <a:prstGeom prst="ellipse">
            <a:avLst/>
          </a:prstGeom>
          <a:noFill/>
          <a:ln w="19050">
            <a:solidFill>
              <a:schemeClr val="accent2"/>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F60AD37E-FE04-E500-8D41-30055F4BFDAB}"/>
              </a:ext>
            </a:extLst>
          </p:cNvPr>
          <p:cNvSpPr txBox="1"/>
          <p:nvPr/>
        </p:nvSpPr>
        <p:spPr>
          <a:xfrm>
            <a:off x="922529" y="1438587"/>
            <a:ext cx="1738088" cy="338554"/>
          </a:xfrm>
          <a:prstGeom prst="rect">
            <a:avLst/>
          </a:prstGeom>
          <a:noFill/>
        </p:spPr>
        <p:txBody>
          <a:bodyPr wrap="square" rtlCol="0">
            <a:spAutoFit/>
          </a:bodyPr>
          <a:lstStyle/>
          <a:p>
            <a:r>
              <a:rPr lang="en-GB" sz="1600" b="1" dirty="0">
                <a:solidFill>
                  <a:srgbClr val="FF0000"/>
                </a:solidFill>
                <a:effectLst>
                  <a:glow rad="114300">
                    <a:schemeClr val="bg1"/>
                  </a:glow>
                </a:effectLst>
              </a:rPr>
              <a:t>FOV-Experiment</a:t>
            </a:r>
          </a:p>
        </p:txBody>
      </p:sp>
      <p:sp>
        <p:nvSpPr>
          <p:cNvPr id="16" name="TextBox 15">
            <a:extLst>
              <a:ext uri="{FF2B5EF4-FFF2-40B4-BE49-F238E27FC236}">
                <a16:creationId xmlns:a16="http://schemas.microsoft.com/office/drawing/2014/main" id="{767E339D-8EF3-C3D0-E4E8-30C87445D569}"/>
              </a:ext>
            </a:extLst>
          </p:cNvPr>
          <p:cNvSpPr txBox="1"/>
          <p:nvPr/>
        </p:nvSpPr>
        <p:spPr>
          <a:xfrm>
            <a:off x="609109" y="4165305"/>
            <a:ext cx="1686093" cy="338554"/>
          </a:xfrm>
          <a:prstGeom prst="rect">
            <a:avLst/>
          </a:prstGeom>
          <a:noFill/>
        </p:spPr>
        <p:txBody>
          <a:bodyPr wrap="square" rtlCol="0">
            <a:spAutoFit/>
          </a:bodyPr>
          <a:lstStyle/>
          <a:p>
            <a:r>
              <a:rPr lang="en-GB" sz="1600" b="1" dirty="0">
                <a:effectLst>
                  <a:glow rad="114300">
                    <a:schemeClr val="bg1"/>
                  </a:glow>
                </a:effectLst>
              </a:rPr>
              <a:t>FOV-Model</a:t>
            </a:r>
          </a:p>
        </p:txBody>
      </p:sp>
      <p:sp>
        <p:nvSpPr>
          <p:cNvPr id="17" name="TextBox 16">
            <a:extLst>
              <a:ext uri="{FF2B5EF4-FFF2-40B4-BE49-F238E27FC236}">
                <a16:creationId xmlns:a16="http://schemas.microsoft.com/office/drawing/2014/main" id="{186401FB-AA7F-01B5-F161-25AD14242A0A}"/>
              </a:ext>
            </a:extLst>
          </p:cNvPr>
          <p:cNvSpPr txBox="1"/>
          <p:nvPr/>
        </p:nvSpPr>
        <p:spPr>
          <a:xfrm>
            <a:off x="5909154" y="1188720"/>
            <a:ext cx="1738088" cy="338554"/>
          </a:xfrm>
          <a:prstGeom prst="rect">
            <a:avLst/>
          </a:prstGeom>
          <a:noFill/>
        </p:spPr>
        <p:txBody>
          <a:bodyPr wrap="square" rtlCol="0">
            <a:spAutoFit/>
          </a:bodyPr>
          <a:lstStyle/>
          <a:p>
            <a:pPr algn="ctr"/>
            <a:r>
              <a:rPr lang="en-GB" sz="1600" b="1" dirty="0">
                <a:effectLst>
                  <a:glow rad="114300">
                    <a:schemeClr val="bg1"/>
                  </a:glow>
                </a:effectLst>
              </a:rPr>
              <a:t>FOV-Model</a:t>
            </a:r>
          </a:p>
        </p:txBody>
      </p:sp>
      <p:sp>
        <p:nvSpPr>
          <p:cNvPr id="18" name="TextBox 17">
            <a:extLst>
              <a:ext uri="{FF2B5EF4-FFF2-40B4-BE49-F238E27FC236}">
                <a16:creationId xmlns:a16="http://schemas.microsoft.com/office/drawing/2014/main" id="{DB766A4B-3C84-FB97-DBDC-FE82066CC735}"/>
              </a:ext>
            </a:extLst>
          </p:cNvPr>
          <p:cNvSpPr txBox="1"/>
          <p:nvPr/>
        </p:nvSpPr>
        <p:spPr>
          <a:xfrm>
            <a:off x="9280099" y="1188720"/>
            <a:ext cx="1738088" cy="338554"/>
          </a:xfrm>
          <a:prstGeom prst="rect">
            <a:avLst/>
          </a:prstGeom>
          <a:noFill/>
        </p:spPr>
        <p:txBody>
          <a:bodyPr wrap="square" rtlCol="0">
            <a:spAutoFit/>
          </a:bodyPr>
          <a:lstStyle/>
          <a:p>
            <a:pPr algn="ctr"/>
            <a:r>
              <a:rPr lang="en-GB" sz="1600" b="1" dirty="0">
                <a:solidFill>
                  <a:srgbClr val="FF0000"/>
                </a:solidFill>
                <a:effectLst>
                  <a:glow rad="114300">
                    <a:schemeClr val="bg1"/>
                  </a:glow>
                </a:effectLst>
              </a:rPr>
              <a:t>FOV-Experiment</a:t>
            </a:r>
          </a:p>
        </p:txBody>
      </p:sp>
      <p:sp>
        <p:nvSpPr>
          <p:cNvPr id="19" name="Rectangle 18">
            <a:extLst>
              <a:ext uri="{FF2B5EF4-FFF2-40B4-BE49-F238E27FC236}">
                <a16:creationId xmlns:a16="http://schemas.microsoft.com/office/drawing/2014/main" id="{1951EA0C-F0B0-359E-5B84-969D827D70AE}"/>
              </a:ext>
            </a:extLst>
          </p:cNvPr>
          <p:cNvSpPr/>
          <p:nvPr/>
        </p:nvSpPr>
        <p:spPr>
          <a:xfrm>
            <a:off x="922529" y="1397000"/>
            <a:ext cx="3510574" cy="151030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BAF3940D-FD3E-4663-FF71-F61780FAFD62}"/>
              </a:ext>
            </a:extLst>
          </p:cNvPr>
          <p:cNvCxnSpPr>
            <a:cxnSpLocks/>
          </p:cNvCxnSpPr>
          <p:nvPr/>
        </p:nvCxnSpPr>
        <p:spPr>
          <a:xfrm flipH="1">
            <a:off x="649749" y="2881845"/>
            <a:ext cx="272780" cy="121093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C11F27-D1D3-8126-6E16-FAA4FA8A0F78}"/>
              </a:ext>
            </a:extLst>
          </p:cNvPr>
          <p:cNvCxnSpPr>
            <a:cxnSpLocks/>
          </p:cNvCxnSpPr>
          <p:nvPr/>
        </p:nvCxnSpPr>
        <p:spPr>
          <a:xfrm>
            <a:off x="4433103" y="2881845"/>
            <a:ext cx="268831" cy="122553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D832504-BFC9-2461-D47E-5BC7065ABA84}"/>
              </a:ext>
            </a:extLst>
          </p:cNvPr>
          <p:cNvSpPr/>
          <p:nvPr/>
        </p:nvSpPr>
        <p:spPr>
          <a:xfrm>
            <a:off x="942210" y="1822450"/>
            <a:ext cx="998350" cy="809266"/>
          </a:xfrm>
          <a:prstGeom prst="rect">
            <a:avLst/>
          </a:prstGeom>
          <a:noFill/>
          <a:ln w="28575">
            <a:solidFill>
              <a:srgbClr val="FF0000"/>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297B22B2-3FE8-F302-9509-015996B2DFCD}"/>
              </a:ext>
            </a:extLst>
          </p:cNvPr>
          <p:cNvSpPr txBox="1"/>
          <p:nvPr/>
        </p:nvSpPr>
        <p:spPr>
          <a:xfrm>
            <a:off x="5816079" y="775502"/>
            <a:ext cx="6096000" cy="369332"/>
          </a:xfrm>
          <a:prstGeom prst="rect">
            <a:avLst/>
          </a:prstGeom>
          <a:noFill/>
        </p:spPr>
        <p:txBody>
          <a:bodyPr wrap="square" rtlCol="0">
            <a:spAutoFit/>
          </a:bodyPr>
          <a:lstStyle/>
          <a:p>
            <a:r>
              <a:rPr lang="en-GB" b="1" dirty="0">
                <a:latin typeface="Segoe UI Light" panose="020B0502040204020203" pitchFamily="34" charset="0"/>
                <a:cs typeface="Segoe UI Light" panose="020B0502040204020203" pitchFamily="34" charset="0"/>
              </a:rPr>
              <a:t>Experimental and simulated temperature fields at t = 72.5 s</a:t>
            </a:r>
          </a:p>
        </p:txBody>
      </p:sp>
      <p:sp>
        <p:nvSpPr>
          <p:cNvPr id="59" name="TextBox 58">
            <a:extLst>
              <a:ext uri="{FF2B5EF4-FFF2-40B4-BE49-F238E27FC236}">
                <a16:creationId xmlns:a16="http://schemas.microsoft.com/office/drawing/2014/main" id="{7E679683-9E23-C788-BFEF-BC4E089B38FA}"/>
              </a:ext>
            </a:extLst>
          </p:cNvPr>
          <p:cNvSpPr txBox="1"/>
          <p:nvPr/>
        </p:nvSpPr>
        <p:spPr>
          <a:xfrm>
            <a:off x="5074515" y="4973512"/>
            <a:ext cx="3923948" cy="1538883"/>
          </a:xfrm>
          <a:prstGeom prst="rect">
            <a:avLst/>
          </a:prstGeom>
          <a:noFill/>
        </p:spPr>
        <p:txBody>
          <a:bodyPr wrap="square" rtlCol="0">
            <a:spAutoFit/>
          </a:bodyPr>
          <a:lstStyle/>
          <a:p>
            <a:pPr marL="92075"/>
            <a:r>
              <a:rPr lang="en-GB" sz="1600" b="1" dirty="0">
                <a:solidFill>
                  <a:srgbClr val="008000"/>
                </a:solidFill>
                <a:latin typeface="Segoe UI Light" panose="020B0502040204020203" pitchFamily="34" charset="0"/>
                <a:cs typeface="Segoe UI Light" panose="020B0502040204020203" pitchFamily="34" charset="0"/>
              </a:rPr>
              <a:t>Observed agreement</a:t>
            </a:r>
            <a:br>
              <a:rPr lang="en-GB" sz="1600" b="1" dirty="0">
                <a:solidFill>
                  <a:srgbClr val="008000"/>
                </a:solidFill>
                <a:latin typeface="Segoe UI Light" panose="020B0502040204020203" pitchFamily="34" charset="0"/>
                <a:cs typeface="Segoe UI Light" panose="020B0502040204020203" pitchFamily="34" charset="0"/>
              </a:rPr>
            </a:br>
            <a:endParaRPr lang="en-GB" sz="400" b="1" dirty="0">
              <a:solidFill>
                <a:srgbClr val="008000"/>
              </a:solidFill>
              <a:latin typeface="Segoe UI Light" panose="020B0502040204020203" pitchFamily="34" charset="0"/>
              <a:cs typeface="Segoe UI Light" panose="020B0502040204020203" pitchFamily="34" charset="0"/>
            </a:endParaRPr>
          </a:p>
          <a:p>
            <a:pPr marL="285750" indent="-193675">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Preferential thermal front propagation reproduced experimentally</a:t>
            </a:r>
          </a:p>
          <a:p>
            <a:pPr marL="285750" indent="-193675">
              <a:buFont typeface="Wingdings" panose="05000000000000000000" pitchFamily="2" charset="2"/>
              <a:buChar char="§"/>
            </a:pPr>
            <a:endParaRPr lang="en-GB" sz="1000" dirty="0">
              <a:latin typeface="Segoe UI Light" panose="020B0502040204020203" pitchFamily="34" charset="0"/>
              <a:cs typeface="Segoe UI Light" panose="020B0502040204020203" pitchFamily="34" charset="0"/>
            </a:endParaRPr>
          </a:p>
          <a:p>
            <a:pPr marL="285750" indent="-193675">
              <a:buFont typeface="Wingdings" panose="05000000000000000000" pitchFamily="2" charset="2"/>
              <a:buChar char="§"/>
            </a:pPr>
            <a:r>
              <a:rPr lang="en-GB" sz="1600" dirty="0">
                <a:latin typeface="Segoe UI Light" panose="020B0502040204020203" pitchFamily="34" charset="0"/>
                <a:cs typeface="Segoe UI Light" panose="020B0502040204020203" pitchFamily="34" charset="0"/>
              </a:rPr>
              <a:t>Similar spatial thermal structures and localized cold zones observed</a:t>
            </a:r>
          </a:p>
        </p:txBody>
      </p:sp>
      <p:sp>
        <p:nvSpPr>
          <p:cNvPr id="61" name="Oval 60">
            <a:extLst>
              <a:ext uri="{FF2B5EF4-FFF2-40B4-BE49-F238E27FC236}">
                <a16:creationId xmlns:a16="http://schemas.microsoft.com/office/drawing/2014/main" id="{C6B55132-5888-F4C1-10FF-B3EBCA07E450}"/>
              </a:ext>
            </a:extLst>
          </p:cNvPr>
          <p:cNvSpPr/>
          <p:nvPr/>
        </p:nvSpPr>
        <p:spPr>
          <a:xfrm>
            <a:off x="9504904" y="2932978"/>
            <a:ext cx="1044637" cy="1344832"/>
          </a:xfrm>
          <a:prstGeom prst="ellipse">
            <a:avLst/>
          </a:prstGeom>
          <a:noFill/>
          <a:ln w="31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Arc 65">
            <a:extLst>
              <a:ext uri="{FF2B5EF4-FFF2-40B4-BE49-F238E27FC236}">
                <a16:creationId xmlns:a16="http://schemas.microsoft.com/office/drawing/2014/main" id="{D258C4B2-0EDD-53B3-90DB-328537101C28}"/>
              </a:ext>
            </a:extLst>
          </p:cNvPr>
          <p:cNvSpPr/>
          <p:nvPr/>
        </p:nvSpPr>
        <p:spPr>
          <a:xfrm rot="7779971" flipH="1">
            <a:off x="9039076" y="3595011"/>
            <a:ext cx="1695772" cy="2121722"/>
          </a:xfrm>
          <a:prstGeom prst="arc">
            <a:avLst/>
          </a:prstGeom>
          <a:noFill/>
          <a:ln w="3175">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62" name="Rectangle: Rounded Corners 61">
            <a:extLst>
              <a:ext uri="{FF2B5EF4-FFF2-40B4-BE49-F238E27FC236}">
                <a16:creationId xmlns:a16="http://schemas.microsoft.com/office/drawing/2014/main" id="{0140701A-E879-EFC3-96DA-4C5283DFC3B3}"/>
              </a:ext>
            </a:extLst>
          </p:cNvPr>
          <p:cNvSpPr/>
          <p:nvPr/>
        </p:nvSpPr>
        <p:spPr>
          <a:xfrm>
            <a:off x="8901700" y="5232188"/>
            <a:ext cx="2494886" cy="1058697"/>
          </a:xfrm>
          <a:prstGeom prst="roundRect">
            <a:avLst>
              <a:gd name="adj" fmla="val 5295"/>
            </a:avLst>
          </a:prstGeom>
          <a:noFill/>
          <a:ln w="31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Arrow Connector 67">
            <a:extLst>
              <a:ext uri="{FF2B5EF4-FFF2-40B4-BE49-F238E27FC236}">
                <a16:creationId xmlns:a16="http://schemas.microsoft.com/office/drawing/2014/main" id="{48CD90E9-FC9F-24B8-E203-002C32D5E1FC}"/>
              </a:ext>
            </a:extLst>
          </p:cNvPr>
          <p:cNvCxnSpPr>
            <a:cxnSpLocks/>
          </p:cNvCxnSpPr>
          <p:nvPr/>
        </p:nvCxnSpPr>
        <p:spPr>
          <a:xfrm flipH="1">
            <a:off x="10674096" y="5344224"/>
            <a:ext cx="20506" cy="274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29D91E6-F016-6A95-E5FE-CB5A94C1D738}"/>
              </a:ext>
            </a:extLst>
          </p:cNvPr>
          <p:cNvSpPr txBox="1"/>
          <p:nvPr/>
        </p:nvSpPr>
        <p:spPr>
          <a:xfrm>
            <a:off x="8933367" y="5281289"/>
            <a:ext cx="2463219" cy="923330"/>
          </a:xfrm>
          <a:prstGeom prst="rect">
            <a:avLst/>
          </a:prstGeom>
          <a:noFill/>
        </p:spPr>
        <p:txBody>
          <a:bodyPr wrap="square" rtlCol="0">
            <a:spAutoFit/>
          </a:bodyPr>
          <a:lstStyle/>
          <a:p>
            <a:pPr marL="92075"/>
            <a:r>
              <a:rPr lang="en-GB" sz="1600" b="1" dirty="0">
                <a:solidFill>
                  <a:srgbClr val="FF0000"/>
                </a:solidFill>
                <a:latin typeface="Segoe UI Light" panose="020B0502040204020203" pitchFamily="34" charset="0"/>
                <a:cs typeface="Segoe UI Light" panose="020B0502040204020203" pitchFamily="34" charset="0"/>
              </a:rPr>
              <a:t>Discrepancy</a:t>
            </a:r>
            <a:br>
              <a:rPr lang="en-GB" sz="1600" b="1" dirty="0">
                <a:solidFill>
                  <a:srgbClr val="002060"/>
                </a:solidFill>
                <a:latin typeface="Segoe UI Light" panose="020B0502040204020203" pitchFamily="34" charset="0"/>
                <a:cs typeface="Segoe UI Light" panose="020B0502040204020203" pitchFamily="34" charset="0"/>
              </a:rPr>
            </a:br>
            <a:br>
              <a:rPr lang="en-GB" sz="600" b="1" dirty="0">
                <a:solidFill>
                  <a:srgbClr val="002060"/>
                </a:solidFill>
                <a:latin typeface="Segoe UI Light" panose="020B0502040204020203" pitchFamily="34" charset="0"/>
                <a:cs typeface="Segoe UI Light" panose="020B0502040204020203" pitchFamily="34" charset="0"/>
              </a:rPr>
            </a:br>
            <a:r>
              <a:rPr lang="en-GB" sz="1600" dirty="0">
                <a:latin typeface="Segoe UI Light" panose="020B0502040204020203" pitchFamily="34" charset="0"/>
                <a:cs typeface="Segoe UI Light" panose="020B0502040204020203" pitchFamily="34" charset="0"/>
              </a:rPr>
              <a:t>Thermocouple fitting and junction perturbation</a:t>
            </a:r>
          </a:p>
        </p:txBody>
      </p:sp>
      <p:sp>
        <p:nvSpPr>
          <p:cNvPr id="71" name="Title 5">
            <a:extLst>
              <a:ext uri="{FF2B5EF4-FFF2-40B4-BE49-F238E27FC236}">
                <a16:creationId xmlns:a16="http://schemas.microsoft.com/office/drawing/2014/main" id="{F6E1D54D-9B58-EEA4-3D8C-0C4881ECEA0C}"/>
              </a:ext>
            </a:extLst>
          </p:cNvPr>
          <p:cNvSpPr txBox="1">
            <a:spLocks/>
          </p:cNvSpPr>
          <p:nvPr/>
        </p:nvSpPr>
        <p:spPr>
          <a:xfrm>
            <a:off x="158614" y="23"/>
            <a:ext cx="13567148"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altLang="ko-KR" sz="2400" dirty="0">
                <a:solidFill>
                  <a:schemeClr val="bg1"/>
                </a:solidFill>
                <a:latin typeface="Segoe UI Light" panose="020B0502040204020203" pitchFamily="34" charset="0"/>
                <a:cs typeface="Segoe UI Light" panose="020B0502040204020203" pitchFamily="34" charset="0"/>
              </a:rPr>
              <a:t>Validation Against Independent Temperature Measurements</a:t>
            </a:r>
          </a:p>
        </p:txBody>
      </p:sp>
      <p:sp>
        <p:nvSpPr>
          <p:cNvPr id="74" name="Rectangle 73">
            <a:extLst>
              <a:ext uri="{FF2B5EF4-FFF2-40B4-BE49-F238E27FC236}">
                <a16:creationId xmlns:a16="http://schemas.microsoft.com/office/drawing/2014/main" id="{A3260EA8-20B3-0FB2-8BA2-A8794907D8D4}"/>
              </a:ext>
            </a:extLst>
          </p:cNvPr>
          <p:cNvSpPr/>
          <p:nvPr/>
        </p:nvSpPr>
        <p:spPr>
          <a:xfrm rot="16200000">
            <a:off x="5788455" y="-5794993"/>
            <a:ext cx="655307" cy="12232218"/>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29" dirty="0">
              <a:latin typeface="Segoe UI Light" panose="020B0502040204020203" pitchFamily="34" charset="0"/>
              <a:cs typeface="Segoe UI Light" panose="020B0502040204020203" pitchFamily="34" charset="0"/>
            </a:endParaRPr>
          </a:p>
        </p:txBody>
      </p:sp>
      <p:sp>
        <p:nvSpPr>
          <p:cNvPr id="75" name="Title 5">
            <a:extLst>
              <a:ext uri="{FF2B5EF4-FFF2-40B4-BE49-F238E27FC236}">
                <a16:creationId xmlns:a16="http://schemas.microsoft.com/office/drawing/2014/main" id="{C5045D45-33D6-1532-DD18-D5378E04F213}"/>
              </a:ext>
            </a:extLst>
          </p:cNvPr>
          <p:cNvSpPr txBox="1">
            <a:spLocks/>
          </p:cNvSpPr>
          <p:nvPr/>
        </p:nvSpPr>
        <p:spPr>
          <a:xfrm>
            <a:off x="167145" y="88970"/>
            <a:ext cx="11297868" cy="472246"/>
          </a:xfrm>
          <a:prstGeom prst="rect">
            <a:avLst/>
          </a:prstGeom>
        </p:spPr>
        <p:txBody>
          <a:bodyPr vert="horz" lIns="52261" tIns="26130" rIns="52261" bIns="26130" rtlCol="0" anchor="ctr">
            <a:normAutofit/>
          </a:bodyPr>
          <a:lstStyle>
            <a:lvl1pPr algn="ctr" defTabSz="914400" rtl="0" eaLnBrk="1" latinLnBrk="0" hangingPunct="1">
              <a:lnSpc>
                <a:spcPct val="90000"/>
              </a:lnSpc>
              <a:spcBef>
                <a:spcPct val="0"/>
              </a:spcBef>
              <a:buNone/>
              <a:defRPr sz="4800" b="1" kern="1200">
                <a:solidFill>
                  <a:schemeClr val="tx1">
                    <a:lumMod val="75000"/>
                    <a:lumOff val="25000"/>
                  </a:schemeClr>
                </a:solidFill>
                <a:latin typeface="+mj-lt"/>
                <a:ea typeface="+mj-ea"/>
                <a:cs typeface="Arial" pitchFamily="34" charset="0"/>
              </a:defRPr>
            </a:lvl1pPr>
          </a:lstStyle>
          <a:p>
            <a:pPr algn="l"/>
            <a:r>
              <a:rPr lang="en-GB" sz="2400" dirty="0">
                <a:solidFill>
                  <a:schemeClr val="bg1"/>
                </a:solidFill>
                <a:latin typeface="Segoe UI Light" panose="020B0502040204020203" pitchFamily="34" charset="0"/>
                <a:cs typeface="Segoe UI Light" panose="020B0502040204020203" pitchFamily="34" charset="0"/>
              </a:rPr>
              <a:t>Comparison with pore-scale numerical simulation</a:t>
            </a:r>
          </a:p>
        </p:txBody>
      </p:sp>
      <p:sp>
        <p:nvSpPr>
          <p:cNvPr id="6" name="Slide Number Placeholder 3">
            <a:extLst>
              <a:ext uri="{FF2B5EF4-FFF2-40B4-BE49-F238E27FC236}">
                <a16:creationId xmlns:a16="http://schemas.microsoft.com/office/drawing/2014/main" id="{2ABD17FE-9D26-9D7E-EB6F-935DFFFC0305}"/>
              </a:ext>
            </a:extLst>
          </p:cNvPr>
          <p:cNvSpPr txBox="1">
            <a:spLocks/>
          </p:cNvSpPr>
          <p:nvPr/>
        </p:nvSpPr>
        <p:spPr>
          <a:xfrm>
            <a:off x="9193405" y="12635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56D7D6-E070-441A-8EC3-47E341F3D6D7}" type="slidenum">
              <a:rPr lang="en-GB" b="1" smtClean="0">
                <a:solidFill>
                  <a:schemeClr val="bg1"/>
                </a:solidFill>
                <a:latin typeface="Segoe UI Light" panose="020B0502040204020203" pitchFamily="34" charset="0"/>
                <a:cs typeface="Segoe UI Light" panose="020B0502040204020203" pitchFamily="34" charset="0"/>
              </a:rPr>
              <a:pPr/>
              <a:t>8</a:t>
            </a:fld>
            <a:endParaRPr lang="en-GB" b="1">
              <a:solidFill>
                <a:schemeClr val="bg1"/>
              </a:solidFill>
              <a:latin typeface="Segoe UI Light" panose="020B0502040204020203" pitchFamily="34" charset="0"/>
              <a:cs typeface="Segoe UI Light" panose="020B0502040204020203" pitchFamily="34" charset="0"/>
            </a:endParaRPr>
          </a:p>
        </p:txBody>
      </p:sp>
    </p:spTree>
    <p:custDataLst>
      <p:tags r:id="rId1"/>
    </p:custDataLst>
    <p:extLst>
      <p:ext uri="{BB962C8B-B14F-4D97-AF65-F5344CB8AC3E}">
        <p14:creationId xmlns:p14="http://schemas.microsoft.com/office/powerpoint/2010/main" val="3481822401"/>
      </p:ext>
    </p:extLst>
  </p:cSld>
  <p:clrMapOvr>
    <a:masterClrMapping/>
  </p:clrMapOvr>
  <mc:AlternateContent xmlns:mc="http://schemas.openxmlformats.org/markup-compatibility/2006" xmlns:p14="http://schemas.microsoft.com/office/powerpoint/2010/main">
    <mc:Choice Requires="p14">
      <p:transition spd="slow" p14:dur="2000" advTm="121744"/>
    </mc:Choice>
    <mc:Fallback xmlns="">
      <p:transition spd="slow" advTm="12174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9481-002B-E073-333E-AEB5AB6FE7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3F4738-B7A8-AF63-683E-78D5DCCE456E}"/>
              </a:ext>
            </a:extLst>
          </p:cNvPr>
          <p:cNvPicPr>
            <a:picLocks noChangeAspect="1"/>
          </p:cNvPicPr>
          <p:nvPr/>
        </p:nvPicPr>
        <p:blipFill>
          <a:blip r:embed="rId4">
            <a:extLst>
              <a:ext uri="{28A0092B-C50C-407E-A947-70E740481C1C}">
                <a14:useLocalDpi xmlns:a14="http://schemas.microsoft.com/office/drawing/2010/main" val="0"/>
              </a:ext>
            </a:extLst>
          </a:blip>
          <a:srcRect t="11374" r="14069" b="8655"/>
          <a:stretch>
            <a:fillRect/>
          </a:stretch>
        </p:blipFill>
        <p:spPr>
          <a:xfrm>
            <a:off x="7224764" y="0"/>
            <a:ext cx="4967235" cy="6858000"/>
          </a:xfrm>
          <a:prstGeom prst="rect">
            <a:avLst/>
          </a:prstGeom>
          <a:effectLst>
            <a:softEdge rad="0"/>
          </a:effectLst>
        </p:spPr>
      </p:pic>
      <p:sp>
        <p:nvSpPr>
          <p:cNvPr id="14" name="Isosceles Triangle 13">
            <a:extLst>
              <a:ext uri="{FF2B5EF4-FFF2-40B4-BE49-F238E27FC236}">
                <a16:creationId xmlns:a16="http://schemas.microsoft.com/office/drawing/2014/main" id="{BD26AB5E-F4C2-11F4-49B7-5BDE430A84E7}"/>
              </a:ext>
            </a:extLst>
          </p:cNvPr>
          <p:cNvSpPr/>
          <p:nvPr/>
        </p:nvSpPr>
        <p:spPr>
          <a:xfrm rot="3794492">
            <a:off x="2743469" y="-2727453"/>
            <a:ext cx="10420423" cy="6858000"/>
          </a:xfrm>
          <a:prstGeom prst="triangle">
            <a:avLst>
              <a:gd name="adj" fmla="val 302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4E617BA-1D75-54B4-6ECE-8B71475CD65B}"/>
              </a:ext>
            </a:extLst>
          </p:cNvPr>
          <p:cNvSpPr txBox="1"/>
          <p:nvPr/>
        </p:nvSpPr>
        <p:spPr>
          <a:xfrm>
            <a:off x="385107" y="299979"/>
            <a:ext cx="5570216" cy="1446550"/>
          </a:xfrm>
          <a:prstGeom prst="rect">
            <a:avLst/>
          </a:prstGeom>
          <a:noFill/>
        </p:spPr>
        <p:txBody>
          <a:bodyPr wrap="square" rtlCol="0">
            <a:spAutoFit/>
          </a:bodyPr>
          <a:lstStyle/>
          <a:p>
            <a:r>
              <a:rPr lang="en-GB" sz="4400" b="1" dirty="0">
                <a:solidFill>
                  <a:srgbClr val="002060"/>
                </a:solidFill>
                <a:latin typeface="Segoe UI Semibold" panose="020B0702040204020203" pitchFamily="34" charset="0"/>
                <a:cs typeface="Segoe UI Semibold" panose="020B0702040204020203" pitchFamily="34" charset="0"/>
              </a:rPr>
              <a:t>Thank you </a:t>
            </a:r>
            <a:br>
              <a:rPr lang="en-GB" sz="4400" b="1" dirty="0">
                <a:solidFill>
                  <a:srgbClr val="002060"/>
                </a:solidFill>
                <a:latin typeface="Segoe UI Semibold" panose="020B0702040204020203" pitchFamily="34" charset="0"/>
                <a:cs typeface="Segoe UI Semibold" panose="020B0702040204020203" pitchFamily="34" charset="0"/>
              </a:rPr>
            </a:br>
            <a:r>
              <a:rPr lang="en-GB" sz="4400" b="1" dirty="0">
                <a:solidFill>
                  <a:srgbClr val="002060"/>
                </a:solidFill>
                <a:latin typeface="Segoe UI Semibold" panose="020B0702040204020203" pitchFamily="34" charset="0"/>
                <a:cs typeface="Segoe UI Semibold" panose="020B0702040204020203" pitchFamily="34" charset="0"/>
              </a:rPr>
              <a:t>for your attention</a:t>
            </a:r>
          </a:p>
        </p:txBody>
      </p:sp>
      <p:sp>
        <p:nvSpPr>
          <p:cNvPr id="4" name="TextBox 3">
            <a:extLst>
              <a:ext uri="{FF2B5EF4-FFF2-40B4-BE49-F238E27FC236}">
                <a16:creationId xmlns:a16="http://schemas.microsoft.com/office/drawing/2014/main" id="{9A2AFB5F-AA41-746C-3AFD-0A3F33AD5D84}"/>
              </a:ext>
            </a:extLst>
          </p:cNvPr>
          <p:cNvSpPr txBox="1"/>
          <p:nvPr/>
        </p:nvSpPr>
        <p:spPr>
          <a:xfrm>
            <a:off x="164069" y="4357829"/>
            <a:ext cx="6155708" cy="1923604"/>
          </a:xfrm>
          <a:prstGeom prst="rect">
            <a:avLst/>
          </a:prstGeom>
          <a:noFill/>
        </p:spPr>
        <p:txBody>
          <a:bodyPr wrap="square">
            <a:spAutoFit/>
          </a:bodyPr>
          <a:lstStyle/>
          <a:p>
            <a:pPr marL="348386" lvl="1"/>
            <a:r>
              <a:rPr lang="en-GB" sz="1600" dirty="0">
                <a:solidFill>
                  <a:schemeClr val="accent2"/>
                </a:solidFill>
                <a:latin typeface="Segoe UI Light" panose="020B0502040204020203" pitchFamily="34" charset="0"/>
                <a:cs typeface="Segoe UI Light" panose="020B0502040204020203" pitchFamily="34" charset="0"/>
              </a:rPr>
              <a:t>—</a:t>
            </a:r>
            <a:r>
              <a:rPr lang="en-GB" sz="1600" dirty="0">
                <a:latin typeface="Segoe UI Light" panose="020B0502040204020203" pitchFamily="34" charset="0"/>
                <a:cs typeface="Segoe UI Light" panose="020B0502040204020203" pitchFamily="34" charset="0"/>
              </a:rPr>
              <a:t> Full-field temperature analysis of the synthetic porous medium</a:t>
            </a:r>
          </a:p>
          <a:p>
            <a:pPr marL="348386" lvl="1"/>
            <a:endParaRPr lang="en-GB" sz="1100" dirty="0">
              <a:latin typeface="Segoe UI Light" panose="020B0502040204020203" pitchFamily="34" charset="0"/>
              <a:cs typeface="Segoe UI Light" panose="020B0502040204020203" pitchFamily="34" charset="0"/>
            </a:endParaRPr>
          </a:p>
          <a:p>
            <a:pPr marL="348386" lvl="1"/>
            <a:r>
              <a:rPr lang="en-GB" sz="1600" dirty="0">
                <a:solidFill>
                  <a:schemeClr val="accent2"/>
                </a:solidFill>
                <a:latin typeface="Segoe UI Light" panose="020B0502040204020203" pitchFamily="34" charset="0"/>
                <a:cs typeface="Segoe UI Light" panose="020B0502040204020203" pitchFamily="34" charset="0"/>
              </a:rPr>
              <a:t>— </a:t>
            </a:r>
            <a:r>
              <a:rPr lang="en-GB" sz="1600" dirty="0">
                <a:latin typeface="Segoe UI Light" panose="020B0502040204020203" pitchFamily="34" charset="0"/>
                <a:cs typeface="Segoe UI Light" panose="020B0502040204020203" pitchFamily="34" charset="0"/>
              </a:rPr>
              <a:t>Effect of flow rate on thermal transport dynamics</a:t>
            </a:r>
            <a:br>
              <a:rPr lang="en-GB" sz="1600" dirty="0">
                <a:latin typeface="Segoe UI Light" panose="020B0502040204020203" pitchFamily="34" charset="0"/>
                <a:cs typeface="Segoe UI Light" panose="020B0502040204020203" pitchFamily="34" charset="0"/>
              </a:rPr>
            </a:br>
            <a:br>
              <a:rPr lang="en-GB" sz="1200" dirty="0">
                <a:latin typeface="Segoe UI Light" panose="020B0502040204020203" pitchFamily="34" charset="0"/>
                <a:cs typeface="Segoe UI Light" panose="020B0502040204020203" pitchFamily="34" charset="0"/>
              </a:rPr>
            </a:br>
            <a:r>
              <a:rPr lang="en-GB" sz="1600" dirty="0">
                <a:solidFill>
                  <a:schemeClr val="accent2"/>
                </a:solidFill>
                <a:latin typeface="Segoe UI Light" panose="020B0502040204020203" pitchFamily="34" charset="0"/>
                <a:cs typeface="Segoe UI Light" panose="020B0502040204020203" pitchFamily="34" charset="0"/>
              </a:rPr>
              <a:t>—</a:t>
            </a:r>
            <a:r>
              <a:rPr lang="en-GB" sz="1600" dirty="0">
                <a:latin typeface="Segoe UI Light" panose="020B0502040204020203" pitchFamily="34" charset="0"/>
                <a:cs typeface="Segoe UI Light" panose="020B0502040204020203" pitchFamily="34" charset="0"/>
              </a:rPr>
              <a:t> Influence of porous geometry on thermal transport</a:t>
            </a:r>
          </a:p>
          <a:p>
            <a:pPr marL="348386" lvl="1"/>
            <a:endParaRPr lang="en-GB" sz="1600" dirty="0">
              <a:latin typeface="Segoe UI Light" panose="020B0502040204020203" pitchFamily="34" charset="0"/>
              <a:cs typeface="Segoe UI Light" panose="020B0502040204020203" pitchFamily="34" charset="0"/>
            </a:endParaRPr>
          </a:p>
          <a:p>
            <a:pPr marL="348386" lvl="1"/>
            <a:r>
              <a:rPr lang="en-GB" sz="1600" dirty="0">
                <a:solidFill>
                  <a:schemeClr val="accent2"/>
                </a:solidFill>
                <a:latin typeface="Segoe UI Light" panose="020B0502040204020203" pitchFamily="34" charset="0"/>
                <a:cs typeface="Segoe UI Light" panose="020B0502040204020203" pitchFamily="34" charset="0"/>
              </a:rPr>
              <a:t>—</a:t>
            </a:r>
            <a:r>
              <a:rPr lang="en-GB" sz="1600" dirty="0">
                <a:latin typeface="Segoe UI Light" panose="020B0502040204020203" pitchFamily="34" charset="0"/>
                <a:cs typeface="Segoe UI Light" panose="020B0502040204020203" pitchFamily="34" charset="0"/>
              </a:rPr>
              <a:t> Experimental investigation of pore-scale thermal averaging</a:t>
            </a:r>
            <a:br>
              <a:rPr lang="en-GB" sz="1600" dirty="0">
                <a:latin typeface="Segoe UI Light" panose="020B0502040204020203" pitchFamily="34" charset="0"/>
                <a:cs typeface="Segoe UI Light" panose="020B0502040204020203" pitchFamily="34" charset="0"/>
              </a:rPr>
            </a:br>
            <a:r>
              <a:rPr lang="en-GB" sz="1600" dirty="0">
                <a:latin typeface="Segoe UI Light" panose="020B0502040204020203" pitchFamily="34" charset="0"/>
                <a:cs typeface="Segoe UI Light" panose="020B0502040204020203" pitchFamily="34" charset="0"/>
              </a:rPr>
              <a:t>     scales (REV)</a:t>
            </a:r>
          </a:p>
        </p:txBody>
      </p:sp>
      <p:sp>
        <p:nvSpPr>
          <p:cNvPr id="6" name="TextBox 5">
            <a:extLst>
              <a:ext uri="{FF2B5EF4-FFF2-40B4-BE49-F238E27FC236}">
                <a16:creationId xmlns:a16="http://schemas.microsoft.com/office/drawing/2014/main" id="{BB3D629A-9613-B62F-C961-DE366500A0B7}"/>
              </a:ext>
            </a:extLst>
          </p:cNvPr>
          <p:cNvSpPr txBox="1"/>
          <p:nvPr/>
        </p:nvSpPr>
        <p:spPr>
          <a:xfrm>
            <a:off x="73637" y="3743102"/>
            <a:ext cx="2472452" cy="496674"/>
          </a:xfrm>
          <a:prstGeom prst="rect">
            <a:avLst/>
          </a:prstGeom>
          <a:noFill/>
        </p:spPr>
        <p:txBody>
          <a:bodyPr wrap="square">
            <a:spAutoFit/>
          </a:bodyPr>
          <a:lstStyle>
            <a:defPPr>
              <a:defRPr lang="en-US"/>
            </a:defPPr>
            <a:lvl2pPr marL="348386" lvl="1">
              <a:lnSpc>
                <a:spcPct val="150000"/>
              </a:lnSpc>
              <a:defRPr sz="2400" b="1">
                <a:solidFill>
                  <a:srgbClr val="002060"/>
                </a:solidFill>
                <a:latin typeface="Segoe UI Semibold" panose="020B0702040204020203" pitchFamily="34" charset="0"/>
                <a:cs typeface="Segoe UI Semibold" panose="020B0702040204020203" pitchFamily="34" charset="0"/>
              </a:defRPr>
            </a:lvl2pPr>
          </a:lstStyle>
          <a:p>
            <a:pPr lvl="1"/>
            <a:r>
              <a:rPr lang="en-GB" sz="2000" dirty="0">
                <a:latin typeface="Segoe UI Light" panose="020B0502040204020203" pitchFamily="34" charset="0"/>
                <a:cs typeface="Segoe UI Light" panose="020B0502040204020203" pitchFamily="34" charset="0"/>
              </a:rPr>
              <a:t>Perspectives</a:t>
            </a:r>
          </a:p>
        </p:txBody>
      </p:sp>
      <p:cxnSp>
        <p:nvCxnSpPr>
          <p:cNvPr id="7" name="Straight Connector 6">
            <a:extLst>
              <a:ext uri="{FF2B5EF4-FFF2-40B4-BE49-F238E27FC236}">
                <a16:creationId xmlns:a16="http://schemas.microsoft.com/office/drawing/2014/main" id="{6797EBDE-AC9C-810A-279D-194406BE2275}"/>
              </a:ext>
            </a:extLst>
          </p:cNvPr>
          <p:cNvCxnSpPr>
            <a:cxnSpLocks/>
          </p:cNvCxnSpPr>
          <p:nvPr/>
        </p:nvCxnSpPr>
        <p:spPr>
          <a:xfrm>
            <a:off x="525784" y="4215296"/>
            <a:ext cx="9613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FCFBE6-E91C-9A67-57CA-93AA03D9320A}"/>
              </a:ext>
            </a:extLst>
          </p:cNvPr>
          <p:cNvSpPr txBox="1"/>
          <p:nvPr/>
        </p:nvSpPr>
        <p:spPr>
          <a:xfrm>
            <a:off x="75314" y="2137049"/>
            <a:ext cx="2472452" cy="496674"/>
          </a:xfrm>
          <a:prstGeom prst="rect">
            <a:avLst/>
          </a:prstGeom>
          <a:noFill/>
        </p:spPr>
        <p:txBody>
          <a:bodyPr wrap="square">
            <a:spAutoFit/>
          </a:bodyPr>
          <a:lstStyle/>
          <a:p>
            <a:pPr marL="348386" lvl="1">
              <a:lnSpc>
                <a:spcPct val="150000"/>
              </a:lnSpc>
            </a:pPr>
            <a:r>
              <a:rPr lang="en-GB" sz="2000" b="1" dirty="0">
                <a:solidFill>
                  <a:srgbClr val="002060"/>
                </a:solidFill>
                <a:latin typeface="Segoe UI Light" panose="020B0502040204020203" pitchFamily="34" charset="0"/>
                <a:cs typeface="Segoe UI Light" panose="020B0502040204020203" pitchFamily="34" charset="0"/>
              </a:rPr>
              <a:t>Conclusion</a:t>
            </a:r>
          </a:p>
        </p:txBody>
      </p:sp>
      <p:cxnSp>
        <p:nvCxnSpPr>
          <p:cNvPr id="9" name="Straight Connector 8">
            <a:extLst>
              <a:ext uri="{FF2B5EF4-FFF2-40B4-BE49-F238E27FC236}">
                <a16:creationId xmlns:a16="http://schemas.microsoft.com/office/drawing/2014/main" id="{C4AF9201-2963-D9CC-F41A-9A8AFA29085E}"/>
              </a:ext>
            </a:extLst>
          </p:cNvPr>
          <p:cNvCxnSpPr>
            <a:cxnSpLocks/>
          </p:cNvCxnSpPr>
          <p:nvPr/>
        </p:nvCxnSpPr>
        <p:spPr>
          <a:xfrm>
            <a:off x="527461" y="2599191"/>
            <a:ext cx="95969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12BE16-84E8-36B1-0107-D6C13CE96986}"/>
              </a:ext>
            </a:extLst>
          </p:cNvPr>
          <p:cNvSpPr txBox="1"/>
          <p:nvPr/>
        </p:nvSpPr>
        <p:spPr>
          <a:xfrm>
            <a:off x="164068" y="2705901"/>
            <a:ext cx="8176063" cy="584775"/>
          </a:xfrm>
          <a:prstGeom prst="rect">
            <a:avLst/>
          </a:prstGeom>
          <a:noFill/>
        </p:spPr>
        <p:txBody>
          <a:bodyPr wrap="square">
            <a:spAutoFit/>
          </a:bodyPr>
          <a:lstStyle/>
          <a:p>
            <a:pPr marL="348386" lvl="1"/>
            <a:r>
              <a:rPr lang="en-GB" sz="1600" dirty="0">
                <a:latin typeface="Segoe UI Light" panose="020B0502040204020203" pitchFamily="34" charset="0"/>
                <a:cs typeface="Segoe UI Light" panose="020B0502040204020203" pitchFamily="34" charset="0"/>
              </a:rPr>
              <a:t>First pore-scale application of lifetime thermometry for dynamic 2D temperature imaging in saturated porous media.</a:t>
            </a:r>
          </a:p>
        </p:txBody>
      </p:sp>
    </p:spTree>
    <p:custDataLst>
      <p:tags r:id="rId1"/>
    </p:custDataLst>
    <p:extLst>
      <p:ext uri="{BB962C8B-B14F-4D97-AF65-F5344CB8AC3E}">
        <p14:creationId xmlns:p14="http://schemas.microsoft.com/office/powerpoint/2010/main" val="2768995635"/>
      </p:ext>
    </p:extLst>
  </p:cSld>
  <p:clrMapOvr>
    <a:masterClrMapping/>
  </p:clrMapOvr>
  <mc:AlternateContent xmlns:mc="http://schemas.openxmlformats.org/markup-compatibility/2006" xmlns:p14="http://schemas.microsoft.com/office/powerpoint/2010/main">
    <mc:Choice Requires="p14">
      <p:transition spd="slow" p14:dur="2000" advTm="121744"/>
    </mc:Choice>
    <mc:Fallback xmlns="">
      <p:transition spd="slow" advTm="12174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9.7|0.3"/>
</p:tagLst>
</file>

<file path=ppt/tags/tag2.xml><?xml version="1.0" encoding="utf-8"?>
<p:tagLst xmlns:a="http://schemas.openxmlformats.org/drawingml/2006/main" xmlns:r="http://schemas.openxmlformats.org/officeDocument/2006/relationships" xmlns:p="http://schemas.openxmlformats.org/presentationml/2006/main">
  <p:tag name="TIMING" val="|119.7|0.3"/>
</p:tagLst>
</file>

<file path=ppt/tags/tag3.xml><?xml version="1.0" encoding="utf-8"?>
<p:tagLst xmlns:a="http://schemas.openxmlformats.org/drawingml/2006/main" xmlns:r="http://schemas.openxmlformats.org/officeDocument/2006/relationships" xmlns:p="http://schemas.openxmlformats.org/presentationml/2006/main">
  <p:tag name="TIMING" val="|119.7|0.3"/>
</p:tagLst>
</file>

<file path=ppt/tags/tag4.xml><?xml version="1.0" encoding="utf-8"?>
<p:tagLst xmlns:a="http://schemas.openxmlformats.org/drawingml/2006/main" xmlns:r="http://schemas.openxmlformats.org/officeDocument/2006/relationships" xmlns:p="http://schemas.openxmlformats.org/presentationml/2006/main">
  <p:tag name="TIMING" val="|119.7|0.3"/>
</p:tagLst>
</file>

<file path=ppt/tags/tag5.xml><?xml version="1.0" encoding="utf-8"?>
<p:tagLst xmlns:a="http://schemas.openxmlformats.org/drawingml/2006/main" xmlns:r="http://schemas.openxmlformats.org/officeDocument/2006/relationships" xmlns:p="http://schemas.openxmlformats.org/presentationml/2006/main">
  <p:tag name="TIMING" val="|119.7|0.3"/>
</p:tagLst>
</file>

<file path=ppt/tags/tag6.xml><?xml version="1.0" encoding="utf-8"?>
<p:tagLst xmlns:a="http://schemas.openxmlformats.org/drawingml/2006/main" xmlns:r="http://schemas.openxmlformats.org/officeDocument/2006/relationships" xmlns:p="http://schemas.openxmlformats.org/presentationml/2006/main">
  <p:tag name="TIMING" val="|119.7|0.3"/>
</p:tagLst>
</file>

<file path=ppt/tags/tag7.xml><?xml version="1.0" encoding="utf-8"?>
<p:tagLst xmlns:a="http://schemas.openxmlformats.org/drawingml/2006/main" xmlns:r="http://schemas.openxmlformats.org/officeDocument/2006/relationships" xmlns:p="http://schemas.openxmlformats.org/presentationml/2006/main">
  <p:tag name="TIMING" val="|119.7|0.3"/>
</p:tagLst>
</file>

<file path=ppt/tags/tag8.xml><?xml version="1.0" encoding="utf-8"?>
<p:tagLst xmlns:a="http://schemas.openxmlformats.org/drawingml/2006/main" xmlns:r="http://schemas.openxmlformats.org/officeDocument/2006/relationships" xmlns:p="http://schemas.openxmlformats.org/presentationml/2006/main">
  <p:tag name="TIMING" val="|119.7|0.3"/>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23403</TotalTime>
  <Words>1754</Words>
  <Application>Microsoft Office PowerPoint</Application>
  <PresentationFormat>Widescreen</PresentationFormat>
  <Paragraphs>186</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Cambria Math</vt:lpstr>
      <vt:lpstr>Hadassah Friedlaender</vt:lpstr>
      <vt:lpstr>Segoe UI Light</vt:lpstr>
      <vt:lpstr>Segoe UI Semibold</vt:lpstr>
      <vt:lpstr>Wingdings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Arwa Rashed</dc:creator>
  <cp:lastModifiedBy>Arwa Rashed</cp:lastModifiedBy>
  <cp:revision>1501</cp:revision>
  <dcterms:created xsi:type="dcterms:W3CDTF">2022-11-13T11:46:10Z</dcterms:created>
  <dcterms:modified xsi:type="dcterms:W3CDTF">2026-05-21T16:25:12Z</dcterms:modified>
</cp:coreProperties>
</file>