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0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0.svg" ContentType="image/svg+xml"/>
  <Override PartName="/ppt/media/image21.svg" ContentType="image/svg+xml"/>
  <Override PartName="/ppt/media/image22.svg" ContentType="image/svg+xml"/>
  <Override PartName="/ppt/media/image23.svg" ContentType="image/svg+xml"/>
  <Override PartName="/ppt/media/image24.svg" ContentType="image/svg+xml"/>
  <Override PartName="/ppt/media/image25.svg" ContentType="image/svg+xml"/>
  <Override PartName="/ppt/media/image26.svg" ContentType="image/svg+xml"/>
  <Override PartName="/ppt/media/image27.svg" ContentType="image/svg+xml"/>
  <Override PartName="/ppt/media/image28.svg" ContentType="image/svg+xml"/>
  <Override PartName="/ppt/media/image29.svg" ContentType="image/svg+xml"/>
  <Override PartName="/ppt/media/image30.svg" ContentType="image/svg+xml"/>
  <Override PartName="/ppt/media/image31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7.svg" ContentType="image/svg+xml"/>
  <Override PartName="/ppt/media/image38.svg" ContentType="image/svg+xml"/>
  <Override PartName="/ppt/media/image39.svg" ContentType="image/svg+xml"/>
  <Override PartName="/ppt/media/image4.svg" ContentType="image/svg+xml"/>
  <Override PartName="/ppt/media/image44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3"/>
    <p:sldMasterId id="2147483671" r:id="rId4"/>
    <p:sldMasterId id="2147483692" r:id="rId5"/>
    <p:sldMasterId id="2147483713" r:id="rId6"/>
    <p:sldMasterId id="2147483734" r:id="rId7"/>
    <p:sldMasterId id="2147483755" r:id="rId8"/>
    <p:sldMasterId id="2147483776" r:id="rId9"/>
    <p:sldMasterId id="2147483797" r:id="rId10"/>
    <p:sldMasterId id="2147483818" r:id="rId11"/>
    <p:sldMasterId id="2147483839" r:id="rId12"/>
    <p:sldMasterId id="2147483860" r:id="rId13"/>
    <p:sldMasterId id="2147483881" r:id="rId14"/>
    <p:sldMasterId id="2147483902" r:id="rId15"/>
    <p:sldMasterId id="2147483923" r:id="rId16"/>
  </p:sldMasterIdLst>
  <p:notesMasterIdLst>
    <p:notesMasterId r:id="rId18"/>
  </p:notesMasterIdLst>
  <p:handoutMasterIdLst>
    <p:handoutMasterId r:id="rId34"/>
  </p:handoutMasterIdLst>
  <p:sldIdLst>
    <p:sldId id="408" r:id="rId17"/>
    <p:sldId id="507" r:id="rId19"/>
    <p:sldId id="510" r:id="rId20"/>
    <p:sldId id="512" r:id="rId21"/>
    <p:sldId id="511" r:id="rId22"/>
    <p:sldId id="509" r:id="rId23"/>
    <p:sldId id="449" r:id="rId24"/>
    <p:sldId id="515" r:id="rId25"/>
    <p:sldId id="514" r:id="rId26"/>
    <p:sldId id="506" r:id="rId27"/>
    <p:sldId id="508" r:id="rId28"/>
    <p:sldId id="520" r:id="rId29"/>
    <p:sldId id="516" r:id="rId30"/>
    <p:sldId id="517" r:id="rId31"/>
    <p:sldId id="518" r:id="rId32"/>
    <p:sldId id="519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38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i Nhu An" initials="PTNA" lastIdx="32" clrIdx="0"/>
  <p:cmAuthor id="2" name="Laurence.winter@cnrs-dir.fr" initials="L" lastIdx="80" clrIdx="1"/>
  <p:cmAuthor id="3" name="Christophe Steffan" initials="CS" lastIdx="7" clrIdx="2"/>
  <p:cmAuthor id="4" name="Delphine Roubinet" initials="DR" lastIdx="19" clrIdx="3"/>
  <p:cmAuthor id="5" name="熊胖胖" initials="authorId_430926687" lastIdx="14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1E38"/>
    <a:srgbClr val="4F80BD"/>
    <a:srgbClr val="83A6D0"/>
    <a:srgbClr val="E6EDF5"/>
    <a:srgbClr val="9BB4CD"/>
    <a:srgbClr val="CDD7DC"/>
    <a:srgbClr val="6941EB"/>
    <a:srgbClr val="112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7" autoAdjust="0"/>
    <p:restoredTop sz="86604" autoAdjust="0"/>
  </p:normalViewPr>
  <p:slideViewPr>
    <p:cSldViewPr showGuides="1">
      <p:cViewPr>
        <p:scale>
          <a:sx n="100" d="100"/>
          <a:sy n="100" d="100"/>
        </p:scale>
        <p:origin x="744" y="-66"/>
      </p:cViewPr>
      <p:guideLst>
        <p:guide orient="horz" pos="2041"/>
        <p:guide pos="38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2648" y="192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16.xml"/><Relationship Id="rId32" Type="http://schemas.openxmlformats.org/officeDocument/2006/relationships/slide" Target="slides/slide15.xml"/><Relationship Id="rId31" Type="http://schemas.openxmlformats.org/officeDocument/2006/relationships/slide" Target="slides/slide14.xml"/><Relationship Id="rId30" Type="http://schemas.openxmlformats.org/officeDocument/2006/relationships/slide" Target="slides/slide1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8" Type="http://schemas.openxmlformats.org/officeDocument/2006/relationships/slide" Target="slides/slide11.xml"/><Relationship Id="rId27" Type="http://schemas.openxmlformats.org/officeDocument/2006/relationships/slide" Target="slides/slide10.xml"/><Relationship Id="rId26" Type="http://schemas.openxmlformats.org/officeDocument/2006/relationships/slide" Target="slides/slide9.xml"/><Relationship Id="rId25" Type="http://schemas.openxmlformats.org/officeDocument/2006/relationships/slide" Target="slides/slide8.xml"/><Relationship Id="rId24" Type="http://schemas.openxmlformats.org/officeDocument/2006/relationships/slide" Target="slides/slide7.xml"/><Relationship Id="rId23" Type="http://schemas.openxmlformats.org/officeDocument/2006/relationships/slide" Target="slides/slide6.xml"/><Relationship Id="rId22" Type="http://schemas.openxmlformats.org/officeDocument/2006/relationships/slide" Target="slides/slide5.xml"/><Relationship Id="rId21" Type="http://schemas.openxmlformats.org/officeDocument/2006/relationships/slide" Target="slides/slide4.xml"/><Relationship Id="rId20" Type="http://schemas.openxmlformats.org/officeDocument/2006/relationships/slide" Target="slides/slide3.xml"/><Relationship Id="rId2" Type="http://schemas.openxmlformats.org/officeDocument/2006/relationships/theme" Target="theme/theme1.xml"/><Relationship Id="rId19" Type="http://schemas.openxmlformats.org/officeDocument/2006/relationships/slide" Target="slides/slide2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>
                <a:latin typeface="Arial" panose="020B0604020202020204" pitchFamily="34" charset="0"/>
              </a:rPr>
              <a:t>12/19/2025</a:t>
            </a:r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8ABFA-369F-FA4C-B2A9-51EFFFE0DC69}" type="slidenum">
              <a:rPr lang="fr-FR" smtClean="0">
                <a:latin typeface="Arial" panose="020B0604020202020204" pitchFamily="34" charset="0"/>
              </a:rPr>
            </a:fld>
            <a:endParaRPr lang="fr-FR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12/19/2025</a:t>
            </a:r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60B45D8-6FF4-8A4C-9937-2BAD7338C105}" type="slidenum">
              <a:rPr lang="fr-FR" smtClean="0"/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fr-FR" dirty="0"/>
              <a:t>Welcome and introduction</a:t>
            </a:r>
            <a:endParaRPr lang="en-US" alt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fr-FR" dirty="0"/>
              <a:t>We develop a DFN PT reactive transport code. It  represent the geochemical response to the fracture aperture evolution;</a:t>
            </a:r>
            <a:endParaRPr lang="en-US" alt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fr-FR" dirty="0"/>
              <a:t>We will introduce our method, bechmark test restuls and model applicaity/sensitivity. </a:t>
            </a:r>
            <a:endParaRPr lang="en-US" alt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svg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svg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svg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svg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svg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svg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svg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svg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svg"/><Relationship Id="rId6" Type="http://schemas.openxmlformats.org/officeDocument/2006/relationships/image" Target="../media/image5.png"/><Relationship Id="rId5" Type="http://schemas.openxmlformats.org/officeDocument/2006/relationships/image" Target="../media/image23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svg"/><Relationship Id="rId6" Type="http://schemas.openxmlformats.org/officeDocument/2006/relationships/image" Target="../media/image5.png"/><Relationship Id="rId5" Type="http://schemas.openxmlformats.org/officeDocument/2006/relationships/image" Target="../media/image23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5.svg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5.svg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svg"/><Relationship Id="rId6" Type="http://schemas.openxmlformats.org/officeDocument/2006/relationships/image" Target="../media/image5.png"/><Relationship Id="rId5" Type="http://schemas.openxmlformats.org/officeDocument/2006/relationships/image" Target="../media/image23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svg"/><Relationship Id="rId6" Type="http://schemas.openxmlformats.org/officeDocument/2006/relationships/image" Target="../media/image5.png"/><Relationship Id="rId5" Type="http://schemas.openxmlformats.org/officeDocument/2006/relationships/image" Target="../media/image23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5.svg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5.svg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7.svg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7.svg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svg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svg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0.svg"/><Relationship Id="rId6" Type="http://schemas.openxmlformats.org/officeDocument/2006/relationships/image" Target="../media/image5.png"/><Relationship Id="rId5" Type="http://schemas.openxmlformats.org/officeDocument/2006/relationships/image" Target="../media/image29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0.svg"/><Relationship Id="rId6" Type="http://schemas.openxmlformats.org/officeDocument/2006/relationships/image" Target="../media/image5.png"/><Relationship Id="rId5" Type="http://schemas.openxmlformats.org/officeDocument/2006/relationships/image" Target="../media/image29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.svg"/><Relationship Id="rId6" Type="http://schemas.openxmlformats.org/officeDocument/2006/relationships/image" Target="../media/image9.png"/><Relationship Id="rId5" Type="http://schemas.openxmlformats.org/officeDocument/2006/relationships/image" Target="../media/image29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.svg"/><Relationship Id="rId6" Type="http://schemas.openxmlformats.org/officeDocument/2006/relationships/image" Target="../media/image9.png"/><Relationship Id="rId5" Type="http://schemas.openxmlformats.org/officeDocument/2006/relationships/image" Target="../media/image29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.svg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svg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6.svg"/><Relationship Id="rId6" Type="http://schemas.openxmlformats.org/officeDocument/2006/relationships/image" Target="../media/image35.png"/><Relationship Id="rId5" Type="http://schemas.openxmlformats.org/officeDocument/2006/relationships/image" Target="../media/image32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6.svg"/><Relationship Id="rId6" Type="http://schemas.openxmlformats.org/officeDocument/2006/relationships/image" Target="../media/image35.png"/><Relationship Id="rId5" Type="http://schemas.openxmlformats.org/officeDocument/2006/relationships/image" Target="../media/image32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.svg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svg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svg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svg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svg"/><Relationship Id="rId6" Type="http://schemas.openxmlformats.org/officeDocument/2006/relationships/image" Target="../media/image35.png"/><Relationship Id="rId5" Type="http://schemas.openxmlformats.org/officeDocument/2006/relationships/image" Target="../media/image3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svg"/><Relationship Id="rId6" Type="http://schemas.openxmlformats.org/officeDocument/2006/relationships/image" Target="../media/image35.png"/><Relationship Id="rId5" Type="http://schemas.openxmlformats.org/officeDocument/2006/relationships/image" Target="../media/image3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svg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7.svg"/><Relationship Id="rId6" Type="http://schemas.openxmlformats.org/officeDocument/2006/relationships/image" Target="../media/image33.png"/><Relationship Id="rId5" Type="http://schemas.openxmlformats.org/officeDocument/2006/relationships/image" Target="../media/image26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7.svg"/><Relationship Id="rId6" Type="http://schemas.openxmlformats.org/officeDocument/2006/relationships/image" Target="../media/image33.png"/><Relationship Id="rId5" Type="http://schemas.openxmlformats.org/officeDocument/2006/relationships/image" Target="../media/image26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svg"/><Relationship Id="rId6" Type="http://schemas.openxmlformats.org/officeDocument/2006/relationships/image" Target="../media/image35.png"/><Relationship Id="rId5" Type="http://schemas.openxmlformats.org/officeDocument/2006/relationships/image" Target="../media/image26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svg"/><Relationship Id="rId6" Type="http://schemas.openxmlformats.org/officeDocument/2006/relationships/image" Target="../media/image35.png"/><Relationship Id="rId5" Type="http://schemas.openxmlformats.org/officeDocument/2006/relationships/image" Target="../media/image26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svg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svg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svg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svg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1.svg"/><Relationship Id="rId6" Type="http://schemas.openxmlformats.org/officeDocument/2006/relationships/image" Target="../media/image5.png"/><Relationship Id="rId5" Type="http://schemas.openxmlformats.org/officeDocument/2006/relationships/image" Target="../media/image20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1.svg"/><Relationship Id="rId6" Type="http://schemas.openxmlformats.org/officeDocument/2006/relationships/image" Target="../media/image5.png"/><Relationship Id="rId5" Type="http://schemas.openxmlformats.org/officeDocument/2006/relationships/image" Target="../media/image20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.svg"/><Relationship Id="rId6" Type="http://schemas.openxmlformats.org/officeDocument/2006/relationships/image" Target="../media/image9.png"/><Relationship Id="rId5" Type="http://schemas.openxmlformats.org/officeDocument/2006/relationships/image" Target="../media/image20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.svg"/><Relationship Id="rId6" Type="http://schemas.openxmlformats.org/officeDocument/2006/relationships/image" Target="../media/image9.png"/><Relationship Id="rId5" Type="http://schemas.openxmlformats.org/officeDocument/2006/relationships/image" Target="../media/image20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svg"/><Relationship Id="rId6" Type="http://schemas.openxmlformats.org/officeDocument/2006/relationships/image" Target="../media/image5.png"/><Relationship Id="rId5" Type="http://schemas.openxmlformats.org/officeDocument/2006/relationships/image" Target="../media/image23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svg"/><Relationship Id="rId6" Type="http://schemas.openxmlformats.org/officeDocument/2006/relationships/image" Target="../media/image5.png"/><Relationship Id="rId5" Type="http://schemas.openxmlformats.org/officeDocument/2006/relationships/image" Target="../media/image23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5.svg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5.svg"/><Relationship Id="rId6" Type="http://schemas.openxmlformats.org/officeDocument/2006/relationships/image" Target="../media/image9.png"/><Relationship Id="rId5" Type="http://schemas.openxmlformats.org/officeDocument/2006/relationships/image" Target="../media/image23.sv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0" y="0"/>
            <a:ext cx="3102711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093151" y="0"/>
            <a:ext cx="3272272" cy="3434399"/>
          </a:xfrm>
          <a:prstGeom prst="rect">
            <a:avLst/>
          </a:prstGeom>
          <a:solidFill>
            <a:srgbClr val="694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11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rgbClr val="CDD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1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2" name="Espace réservé du texte 22"/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3" name="Espace réservé du texte 22"/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4" name="Espace réservé du texte 22"/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17" name="Espace réservé du texte 22"/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20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9" y="0"/>
            <a:ext cx="6096001" cy="68585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pic>
        <p:nvPicPr>
          <p:cNvPr id="8" name="Graphique 7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>
            <a:fillRect/>
          </a:stretch>
        </p:blipFill>
        <p:spPr>
          <a:xfrm>
            <a:off x="6384040" y="802609"/>
            <a:ext cx="1656230" cy="1656230"/>
          </a:xfrm>
          <a:prstGeom prst="rect">
            <a:avLst/>
          </a:prstGeom>
        </p:spPr>
      </p:pic>
      <p:sp>
        <p:nvSpPr>
          <p:cNvPr id="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411173" y="-1"/>
            <a:ext cx="6780828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/>
          <p:cNvSpPr txBox="1"/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/>
          <p:cNvSpPr txBox="1"/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/>
          <p:cNvSpPr txBox="1"/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/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282" t="31061" r="21209" b="34499"/>
          <a:stretch>
            <a:fillRect/>
          </a:stretch>
        </p:blipFill>
        <p:spPr>
          <a:xfrm>
            <a:off x="6095999" y="476250"/>
            <a:ext cx="2232311" cy="1959574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  <a:endParaRPr kumimoji="0" lang="fr-FR" sz="5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3" name="Espace réservé du text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  <a:endParaRPr lang="fr-FR" dirty="0"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  <a:endParaRPr lang="fr-FR" dirty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  <a:endParaRPr lang="fr-FR" dirty="0"/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  <a:endParaRPr lang="fr-FR" dirty="0"/>
          </a:p>
        </p:txBody>
      </p:sp>
      <p:sp>
        <p:nvSpPr>
          <p:cNvPr id="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/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6770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  <a:endParaRPr lang="fr-FR" dirty="0"/>
          </a:p>
        </p:txBody>
      </p:sp>
      <p:sp>
        <p:nvSpPr>
          <p:cNvPr id="15" name="Espace réservé du texte 22"/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</a:fld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/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4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5" name="Espace réservé du texte 22"/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6" name="Espace réservé du texte 4"/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67" name="Espace réservé du texte 22"/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  <a:endParaRPr lang="fr-FR" dirty="0"/>
          </a:p>
        </p:txBody>
      </p:sp>
      <p:sp>
        <p:nvSpPr>
          <p:cNvPr id="68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3" name="Espace réservé du texte 15"/>
          <p:cNvSpPr txBox="1"/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ft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/>
          <p:cNvSpPr txBox="1"/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/>
          <p:cNvSpPr txBox="1"/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3" name="Espace réservé du texte 22"/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  <p:hf sldNum="0" hdr="0" ft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  <a:endParaRPr lang="fr-FR" dirty="0"/>
          </a:p>
        </p:txBody>
      </p:sp>
      <p:sp>
        <p:nvSpPr>
          <p:cNvPr id="2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  <a:endParaRPr lang="fr-FR" dirty="0"/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90" indent="-285750">
              <a:lnSpc>
                <a:spcPts val="178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  <a:endParaRPr lang="fr-FR" dirty="0"/>
          </a:p>
          <a:p>
            <a:pPr lvl="1"/>
            <a:r>
              <a:rPr lang="fr-FR" dirty="0"/>
              <a:t>Premier niveau</a:t>
            </a:r>
            <a:endParaRPr lang="fr-FR" dirty="0"/>
          </a:p>
          <a:p>
            <a:pPr lvl="2"/>
            <a:r>
              <a:rPr lang="fr-FR" dirty="0"/>
              <a:t>Deuxième niveau</a:t>
            </a:r>
            <a:endParaRPr lang="fr-FR" dirty="0"/>
          </a:p>
        </p:txBody>
      </p:sp>
      <p:sp>
        <p:nvSpPr>
          <p:cNvPr id="4" name="Espace réservé pour une image  12"/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../media/image6.svg"/><Relationship Id="rId21" Type="http://schemas.openxmlformats.org/officeDocument/2006/relationships/image" Target="../media/image5.png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0.xml"/><Relationship Id="rId8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4.xml"/><Relationship Id="rId23" Type="http://schemas.openxmlformats.org/officeDocument/2006/relationships/theme" Target="../theme/theme10.xml"/><Relationship Id="rId22" Type="http://schemas.openxmlformats.org/officeDocument/2006/relationships/image" Target="../media/image24.svg"/><Relationship Id="rId21" Type="http://schemas.openxmlformats.org/officeDocument/2006/relationships/image" Target="../media/image5.png"/><Relationship Id="rId20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63.xml"/><Relationship Id="rId19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62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4.xml"/><Relationship Id="rId23" Type="http://schemas.openxmlformats.org/officeDocument/2006/relationships/theme" Target="../theme/theme11.xml"/><Relationship Id="rId22" Type="http://schemas.openxmlformats.org/officeDocument/2006/relationships/image" Target="../media/image27.svg"/><Relationship Id="rId21" Type="http://schemas.openxmlformats.org/officeDocument/2006/relationships/image" Target="../media/image5.png"/><Relationship Id="rId20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200.xml"/><Relationship Id="rId18" Type="http://schemas.openxmlformats.org/officeDocument/2006/relationships/slideLayout" Target="../slideLayouts/slideLayout199.xml"/><Relationship Id="rId17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82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4.xml"/><Relationship Id="rId23" Type="http://schemas.openxmlformats.org/officeDocument/2006/relationships/theme" Target="../theme/theme12.xml"/><Relationship Id="rId22" Type="http://schemas.openxmlformats.org/officeDocument/2006/relationships/image" Target="../media/image30.svg"/><Relationship Id="rId21" Type="http://schemas.openxmlformats.org/officeDocument/2006/relationships/image" Target="../media/image5.png"/><Relationship Id="rId20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17.xml"/><Relationship Id="rId15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02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0.xml"/><Relationship Id="rId8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4.xml"/><Relationship Id="rId23" Type="http://schemas.openxmlformats.org/officeDocument/2006/relationships/theme" Target="../theme/theme13.xml"/><Relationship Id="rId22" Type="http://schemas.openxmlformats.org/officeDocument/2006/relationships/image" Target="../media/image34.svg"/><Relationship Id="rId21" Type="http://schemas.openxmlformats.org/officeDocument/2006/relationships/image" Target="../media/image33.png"/><Relationship Id="rId20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23.xml"/><Relationship Id="rId19" Type="http://schemas.openxmlformats.org/officeDocument/2006/relationships/slideLayout" Target="../slideLayouts/slideLayout240.xml"/><Relationship Id="rId18" Type="http://schemas.openxmlformats.org/officeDocument/2006/relationships/slideLayout" Target="../slideLayouts/slideLayout239.xml"/><Relationship Id="rId17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36.xml"/><Relationship Id="rId14" Type="http://schemas.openxmlformats.org/officeDocument/2006/relationships/slideLayout" Target="../slideLayouts/slideLayout235.xml"/><Relationship Id="rId1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22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0.xml"/><Relationship Id="rId8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4.xml"/><Relationship Id="rId23" Type="http://schemas.openxmlformats.org/officeDocument/2006/relationships/theme" Target="../theme/theme14.xml"/><Relationship Id="rId22" Type="http://schemas.openxmlformats.org/officeDocument/2006/relationships/image" Target="../media/image38.svg"/><Relationship Id="rId21" Type="http://schemas.openxmlformats.org/officeDocument/2006/relationships/image" Target="../media/image33.png"/><Relationship Id="rId20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43.xml"/><Relationship Id="rId19" Type="http://schemas.openxmlformats.org/officeDocument/2006/relationships/slideLayout" Target="../slideLayouts/slideLayout260.xml"/><Relationship Id="rId18" Type="http://schemas.openxmlformats.org/officeDocument/2006/relationships/slideLayout" Target="../slideLayouts/slideLayout259.xml"/><Relationship Id="rId17" Type="http://schemas.openxmlformats.org/officeDocument/2006/relationships/slideLayout" Target="../slideLayouts/slideLayout258.xml"/><Relationship Id="rId16" Type="http://schemas.openxmlformats.org/officeDocument/2006/relationships/slideLayout" Target="../slideLayouts/slideLayout257.xml"/><Relationship Id="rId15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42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0.xml"/><Relationship Id="rId8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4.xml"/><Relationship Id="rId23" Type="http://schemas.openxmlformats.org/officeDocument/2006/relationships/theme" Target="../theme/theme15.xml"/><Relationship Id="rId22" Type="http://schemas.openxmlformats.org/officeDocument/2006/relationships/image" Target="../media/image27.svg"/><Relationship Id="rId21" Type="http://schemas.openxmlformats.org/officeDocument/2006/relationships/image" Target="../media/image33.png"/><Relationship Id="rId20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63.xml"/><Relationship Id="rId19" Type="http://schemas.openxmlformats.org/officeDocument/2006/relationships/slideLayout" Target="../slideLayouts/slideLayout280.xml"/><Relationship Id="rId18" Type="http://schemas.openxmlformats.org/officeDocument/2006/relationships/slideLayout" Target="../slideLayouts/slideLayout279.xml"/><Relationship Id="rId17" Type="http://schemas.openxmlformats.org/officeDocument/2006/relationships/slideLayout" Target="../slideLayouts/slideLayout278.xml"/><Relationship Id="rId16" Type="http://schemas.openxmlformats.org/officeDocument/2006/relationships/slideLayout" Target="../slideLayouts/slideLayout277.xml"/><Relationship Id="rId15" Type="http://schemas.openxmlformats.org/officeDocument/2006/relationships/slideLayout" Target="../slideLayouts/slideLayout276.xml"/><Relationship Id="rId14" Type="http://schemas.openxmlformats.org/officeDocument/2006/relationships/slideLayout" Target="../slideLayouts/slideLayout275.xml"/><Relationship Id="rId13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6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3" Type="http://schemas.openxmlformats.org/officeDocument/2006/relationships/theme" Target="../theme/theme3.xml"/><Relationship Id="rId22" Type="http://schemas.openxmlformats.org/officeDocument/2006/relationships/image" Target="../media/image15.svg"/><Relationship Id="rId21" Type="http://schemas.openxmlformats.org/officeDocument/2006/relationships/image" Target="../media/image5.png"/><Relationship Id="rId20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3" Type="http://schemas.openxmlformats.org/officeDocument/2006/relationships/theme" Target="../theme/theme4.xml"/><Relationship Id="rId22" Type="http://schemas.openxmlformats.org/officeDocument/2006/relationships/image" Target="../media/image18.svg"/><Relationship Id="rId21" Type="http://schemas.openxmlformats.org/officeDocument/2006/relationships/image" Target="../media/image5.png"/><Relationship Id="rId20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0.xml"/><Relationship Id="rId8" Type="http://schemas.openxmlformats.org/officeDocument/2006/relationships/slideLayout" Target="../slideLayouts/slideLayout69.xml"/><Relationship Id="rId7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4.xml"/><Relationship Id="rId23" Type="http://schemas.openxmlformats.org/officeDocument/2006/relationships/theme" Target="../theme/theme5.xml"/><Relationship Id="rId22" Type="http://schemas.openxmlformats.org/officeDocument/2006/relationships/image" Target="../media/image21.svg"/><Relationship Id="rId21" Type="http://schemas.openxmlformats.org/officeDocument/2006/relationships/image" Target="../media/image5.png"/><Relationship Id="rId20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89.xml"/><Relationship Id="rId7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4.xml"/><Relationship Id="rId23" Type="http://schemas.openxmlformats.org/officeDocument/2006/relationships/theme" Target="../theme/theme6.xml"/><Relationship Id="rId22" Type="http://schemas.openxmlformats.org/officeDocument/2006/relationships/image" Target="../media/image24.svg"/><Relationship Id="rId21" Type="http://schemas.openxmlformats.org/officeDocument/2006/relationships/image" Target="../media/image5.png"/><Relationship Id="rId20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4.xml"/><Relationship Id="rId23" Type="http://schemas.openxmlformats.org/officeDocument/2006/relationships/theme" Target="../theme/theme7.xml"/><Relationship Id="rId22" Type="http://schemas.openxmlformats.org/officeDocument/2006/relationships/image" Target="../media/image18.svg"/><Relationship Id="rId21" Type="http://schemas.openxmlformats.org/officeDocument/2006/relationships/image" Target="../media/image5.png"/><Relationship Id="rId20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4.xml"/><Relationship Id="rId23" Type="http://schemas.openxmlformats.org/officeDocument/2006/relationships/theme" Target="../theme/theme8.xml"/><Relationship Id="rId22" Type="http://schemas.openxmlformats.org/officeDocument/2006/relationships/image" Target="../media/image18.svg"/><Relationship Id="rId21" Type="http://schemas.openxmlformats.org/officeDocument/2006/relationships/image" Target="../media/image5.png"/><Relationship Id="rId20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22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4.xml"/><Relationship Id="rId23" Type="http://schemas.openxmlformats.org/officeDocument/2006/relationships/theme" Target="../theme/theme9.xml"/><Relationship Id="rId22" Type="http://schemas.openxmlformats.org/officeDocument/2006/relationships/image" Target="../media/image24.svg"/><Relationship Id="rId21" Type="http://schemas.openxmlformats.org/officeDocument/2006/relationships/image" Target="../media/image5.png"/><Relationship Id="rId20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9610" t="25925" r="17900" b="34347"/>
          <a:stretch>
            <a:fillRect/>
          </a:stretch>
        </p:blipFill>
        <p:spPr>
          <a:xfrm>
            <a:off x="179055" y="6159937"/>
            <a:ext cx="594628" cy="636737"/>
          </a:xfrm>
          <a:prstGeom prst="rect">
            <a:avLst/>
          </a:prstGeom>
        </p:spPr>
      </p:pic>
      <p:sp>
        <p:nvSpPr>
          <p:cNvPr id="5" name="Espace réservé du texte 15"/>
          <p:cNvSpPr txBox="1"/>
          <p:nvPr userDrawn="1"/>
        </p:nvSpPr>
        <p:spPr>
          <a:xfrm>
            <a:off x="11552194" y="6507510"/>
            <a:ext cx="432060" cy="1619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30"/>
          <p:cNvSpPr txBox="1"/>
          <p:nvPr userDrawn="1"/>
        </p:nvSpPr>
        <p:spPr>
          <a:xfrm>
            <a:off x="5447910" y="6537418"/>
            <a:ext cx="432060" cy="831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50" b="0" i="0" kern="1200">
                <a:solidFill>
                  <a:srgbClr val="11284B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32A65D9-2950-BB46-B37C-0925E6F3B075}" type="datetime1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texte 15"/>
          <p:cNvSpPr txBox="1"/>
          <p:nvPr userDrawn="1"/>
        </p:nvSpPr>
        <p:spPr>
          <a:xfrm>
            <a:off x="4654192" y="6535516"/>
            <a:ext cx="723317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fr-FR" sz="600" dirty="0">
                <a:latin typeface="Arial" panose="020B0604020202020204" pitchFamily="34" charset="0"/>
                <a:cs typeface="Arial" panose="020B0604020202020204" pitchFamily="34" charset="0"/>
              </a:rPr>
              <a:t>Tous droits réservés</a:t>
            </a:r>
            <a:endParaRPr lang="fr-F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15"/>
          <p:cNvSpPr txBox="1"/>
          <p:nvPr userDrawn="1"/>
        </p:nvSpPr>
        <p:spPr>
          <a:xfrm>
            <a:off x="6816100" y="6512400"/>
            <a:ext cx="468065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Titre de la présentation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6.xml"/><Relationship Id="rId7" Type="http://schemas.openxmlformats.org/officeDocument/2006/relationships/image" Target="../media/image46.GIF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7.xml"/><Relationship Id="rId1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77.xml"/><Relationship Id="rId1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7.xml"/><Relationship Id="rId1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17.xml"/><Relationship Id="rId1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37.xml"/><Relationship Id="rId1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5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7.xml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7.xml"/><Relationship Id="rId1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17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7.xml"/><Relationship Id="rId1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57.xml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6990" y="6165850"/>
            <a:ext cx="751205" cy="617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055370" y="1341120"/>
            <a:ext cx="10202545" cy="1080770"/>
          </a:xfrm>
        </p:spPr>
        <p:txBody>
          <a:bodyPr/>
          <a:lstStyle/>
          <a:p>
            <a:r>
              <a:rPr lang="en-US" altLang="zh-CN" sz="2400"/>
              <a:t>Fracture aperture evolution modeled by the </a:t>
            </a:r>
            <a:r>
              <a:rPr lang="en-US" altLang="zh-CN" sz="2400">
                <a:sym typeface="+mn-ea"/>
              </a:rPr>
              <a:t>Particle-Tracking method in discrete fracture network (DFN)</a:t>
            </a:r>
            <a:r>
              <a:rPr lang="en-US" altLang="zh-CN" sz="2400"/>
              <a:t>   </a:t>
            </a:r>
            <a:r>
              <a:rPr lang="en-US" altLang="fr-FR" sz="2400"/>
              <a:t> </a:t>
            </a:r>
            <a:r>
              <a:rPr lang="en-US" altLang="fr-FR" sz="1800"/>
              <a:t> </a:t>
            </a:r>
            <a:endParaRPr lang="en-US" altLang="fr-FR" sz="1800"/>
          </a:p>
        </p:txBody>
      </p:sp>
      <p:sp>
        <p:nvSpPr>
          <p:cNvPr id="14" name="矩形 13"/>
          <p:cNvSpPr/>
          <p:nvPr/>
        </p:nvSpPr>
        <p:spPr>
          <a:xfrm>
            <a:off x="4439920" y="6381750"/>
            <a:ext cx="727075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Espace réservé du texte 1"/>
          <p:cNvSpPr>
            <a:spLocks noGrp="1"/>
          </p:cNvSpPr>
          <p:nvPr/>
        </p:nvSpPr>
        <p:spPr>
          <a:xfrm>
            <a:off x="767080" y="4653280"/>
            <a:ext cx="2934970" cy="108077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1800" b="0" dirty="0"/>
              <a:t>Wenyu Zhou, </a:t>
            </a:r>
            <a:endParaRPr lang="en-US" altLang="fr-FR" sz="1800" b="0" dirty="0"/>
          </a:p>
          <a:p>
            <a:r>
              <a:rPr lang="en-US" altLang="fr-FR" sz="1800" b="0" dirty="0"/>
              <a:t>Linda Luquot, </a:t>
            </a:r>
            <a:endParaRPr lang="en-US" altLang="fr-FR" sz="1800" b="0" dirty="0"/>
          </a:p>
          <a:p>
            <a:r>
              <a:rPr lang="en-US" altLang="fr-FR" sz="1800" b="0" dirty="0"/>
              <a:t>Delphine Roubinet</a:t>
            </a:r>
            <a:endParaRPr lang="en-US" altLang="fr-FR" sz="1800" b="0" dirty="0"/>
          </a:p>
          <a:p>
            <a:r>
              <a:rPr lang="en-US" altLang="fr-FR" sz="1800" b="0" dirty="0"/>
              <a:t>CNRS, Montpellier, France</a:t>
            </a:r>
            <a:endParaRPr lang="en-US" altLang="fr-FR" sz="1800" b="0" dirty="0"/>
          </a:p>
        </p:txBody>
      </p:sp>
      <p:sp>
        <p:nvSpPr>
          <p:cNvPr id="5" name="Espace réservé du texte 1"/>
          <p:cNvSpPr>
            <a:spLocks noGrp="1"/>
          </p:cNvSpPr>
          <p:nvPr/>
        </p:nvSpPr>
        <p:spPr>
          <a:xfrm>
            <a:off x="9408160" y="5517515"/>
            <a:ext cx="2934970" cy="108077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sz="1800" b="0" dirty="0"/>
              <a:t>Date: 19.05.2026</a:t>
            </a:r>
            <a:endParaRPr lang="en-US" altLang="fr-FR" sz="1800" b="0" dirty="0"/>
          </a:p>
          <a:p>
            <a:r>
              <a:rPr lang="en-US" altLang="zh-CN" sz="1800" b="0" dirty="0"/>
              <a:t>Interpore 2026</a:t>
            </a:r>
            <a:endParaRPr lang="en-US" altLang="zh-CN" sz="1800" b="0" dirty="0"/>
          </a:p>
        </p:txBody>
      </p:sp>
      <p:pic>
        <p:nvPicPr>
          <p:cNvPr id="8" name="Image 2" descr="Une image contenant texte, Police, Graphique, logo&#10;&#10;Description générée automatiquement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70180"/>
            <a:ext cx="1946275" cy="75438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9" name="Image 3" descr="Une image contenant Police, Graphique, logo, capture d’écran&#10;&#10;Description générée automatiquemen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160" y="260890"/>
            <a:ext cx="1560751" cy="592009"/>
          </a:xfrm>
          <a:prstGeom prst="rect">
            <a:avLst/>
          </a:prstGeom>
        </p:spPr>
      </p:pic>
      <p:pic>
        <p:nvPicPr>
          <p:cNvPr id="10" name="Image 4" descr="Une image contenant Police, Graphique, capture d’écran, texte&#10;&#10;Description générée automatiqueme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332740"/>
            <a:ext cx="2035810" cy="523875"/>
          </a:xfrm>
          <a:prstGeom prst="rect">
            <a:avLst/>
          </a:prstGeom>
          <a:effectLst/>
        </p:spPr>
      </p:pic>
      <p:pic>
        <p:nvPicPr>
          <p:cNvPr id="13" name="图片 12" descr="Logo_Centre_national_de_la_recherche_scientifique_(2023-)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6630" y="170180"/>
            <a:ext cx="833120" cy="8331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280" y="170180"/>
            <a:ext cx="1957070" cy="723265"/>
          </a:xfrm>
          <a:prstGeom prst="rect">
            <a:avLst/>
          </a:prstGeom>
        </p:spPr>
      </p:pic>
      <p:pic>
        <p:nvPicPr>
          <p:cNvPr id="22" name="图片 21" descr="dfn2_particle_pulse_activity_2e5_500fram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775" y="2421255"/>
            <a:ext cx="4003040" cy="40030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295775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endParaRPr lang="en-US" altLang="zh-CN" sz="2800"/>
          </a:p>
          <a:p>
            <a:endParaRPr lang="en-US" altLang="zh-CN" sz="1600"/>
          </a:p>
        </p:txBody>
      </p:sp>
      <p:sp>
        <p:nvSpPr>
          <p:cNvPr id="2" name="文本占位符 2"/>
          <p:cNvSpPr>
            <a:spLocks noGrp="1"/>
          </p:cNvSpPr>
          <p:nvPr/>
        </p:nvSpPr>
        <p:spPr>
          <a:xfrm>
            <a:off x="606425" y="603250"/>
            <a:ext cx="11233150" cy="6591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/>
              <a:t>Take home messages </a:t>
            </a:r>
            <a:endParaRPr lang="en-US" altLang="zh-CN" sz="1600"/>
          </a:p>
        </p:txBody>
      </p:sp>
      <p:sp>
        <p:nvSpPr>
          <p:cNvPr id="5" name="文本框 4"/>
          <p:cNvSpPr txBox="1"/>
          <p:nvPr/>
        </p:nvSpPr>
        <p:spPr>
          <a:xfrm>
            <a:off x="767260" y="1257935"/>
            <a:ext cx="10818315" cy="5092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The DFN-PT model can simulate DFN aperture evolution</a:t>
            </a:r>
            <a:endParaRPr lang="en-US" altLang="zh-CN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 bridge between particle-based transport and reaction-driven evolution in fracture systems</a:t>
            </a:r>
            <a:endParaRPr lang="en-US" altLang="zh-CN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/>
              <a:t>More efficient than conventional finite-element models</a:t>
            </a:r>
            <a:endParaRPr lang="en-US" altLang="zh-CN" sz="1800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Localized fracture aperture changes (main flow paths)</a:t>
            </a:r>
            <a:endParaRPr lang="en-US" altLang="zh-CN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Modeling parameters input matters </a:t>
            </a:r>
            <a:r>
              <a:rPr lang="en-US" altLang="en-US" dirty="0">
                <a:sym typeface="+mn-ea"/>
              </a:rPr>
              <a:t>→ n and </a:t>
            </a:r>
            <a:r>
              <a:rPr lang="en-US" altLang="zh-CN" dirty="0" err="1">
                <a:latin typeface="方正仿宋_GBK" panose="03000509000000000000" charset="-122"/>
                <a:ea typeface="方正仿宋_GBK" panose="03000509000000000000" charset="-122"/>
                <a:sym typeface="+mn-ea"/>
              </a:rPr>
              <a:t>Δ</a:t>
            </a:r>
            <a:r>
              <a:rPr lang="en-US" altLang="zh-CN" dirty="0" err="1">
                <a:sym typeface="+mn-ea"/>
              </a:rPr>
              <a:t>t</a:t>
            </a:r>
            <a:r>
              <a:rPr lang="en-US" altLang="zh-CN" baseline="-25000" dirty="0" err="1">
                <a:sym typeface="+mn-ea"/>
              </a:rPr>
              <a:t>r</a:t>
            </a:r>
            <a:r>
              <a:rPr lang="en-US" altLang="zh-CN" baseline="-25000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are very sensitive, N</a:t>
            </a:r>
            <a:r>
              <a:rPr lang="en-US" altLang="zh-CN" baseline="-25000" dirty="0">
                <a:sym typeface="+mn-ea"/>
              </a:rPr>
              <a:t>p</a:t>
            </a:r>
            <a:r>
              <a:rPr lang="en-US" altLang="zh-CN" dirty="0">
                <a:sym typeface="+mn-ea"/>
              </a:rPr>
              <a:t> depends </a:t>
            </a:r>
            <a:endParaRPr lang="en-US" altLang="zh-CN" dirty="0"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sym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ym typeface="+mn-ea"/>
              </a:rPr>
              <a:t>The current DFN-PT model needs further development (</a:t>
            </a:r>
            <a:r>
              <a:rPr lang="en-US" altLang="zh-CN" dirty="0"/>
              <a:t>But promising!</a:t>
            </a:r>
            <a:r>
              <a:rPr lang="en-US" altLang="zh-CN" dirty="0">
                <a:sym typeface="+mn-ea"/>
              </a:rPr>
              <a:t>)</a:t>
            </a:r>
            <a:endParaRPr lang="en-US" altLang="zh-CN" dirty="0"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Chemistry is simplified as a surrogate function, not solved by full online RTM</a:t>
            </a:r>
            <a:endParaRPr lang="en-US" altLang="zh-CN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Applicability depends on the reaction assumptions and parameter calibration</a:t>
            </a:r>
            <a:endParaRPr lang="en-US" altLang="zh-CN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More validation is needed for multi-mineral systems </a:t>
            </a:r>
            <a:endParaRPr lang="en-US" altLang="zh-CN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Future works:</a:t>
            </a:r>
            <a:endParaRPr lang="en-US" altLang="zh-CN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Develop with specific questions </a:t>
            </a:r>
            <a:r>
              <a:rPr lang="en-US" altLang="en-US" dirty="0">
                <a:sym typeface="+mn-ea"/>
              </a:rPr>
              <a:t>→ fracture segments?</a:t>
            </a:r>
            <a:endParaRPr lang="en-US" altLang="zh-CN" dirty="0"/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Extend to multi-mineral systems through online coupling with reaction modules</a:t>
            </a:r>
            <a:endParaRPr lang="en-US" altLang="zh-CN" dirty="0"/>
          </a:p>
          <a:p>
            <a:pPr lvl="0"/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4079875" y="6381750"/>
            <a:ext cx="840867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en-US" altLang="zh-CN" sz="1400">
                <a:solidFill>
                  <a:schemeClr val="accent5">
                    <a:lumMod val="50000"/>
                  </a:schemeClr>
                </a:solidFill>
                <a:latin typeface="+mj-lt"/>
                <a:ea typeface="Montserrat"/>
                <a:cs typeface="+mj-lt"/>
              </a:rPr>
              <a:t>This work is supported by Agence nationale de la recherche (ANR-23-CE05-0023, Alteraction)</a:t>
            </a:r>
            <a:endParaRPr lang="en-US" altLang="zh-CN" sz="1400">
              <a:solidFill>
                <a:schemeClr val="accent5">
                  <a:lumMod val="50000"/>
                </a:schemeClr>
              </a:solidFill>
              <a:latin typeface="+mj-lt"/>
              <a:ea typeface="Montserrat"/>
              <a:cs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295775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endParaRPr lang="en-US" altLang="zh-CN" sz="2800"/>
          </a:p>
          <a:p>
            <a:endParaRPr lang="en-US" altLang="zh-CN" sz="1600"/>
          </a:p>
        </p:txBody>
      </p:sp>
      <p:sp>
        <p:nvSpPr>
          <p:cNvPr id="2" name="文本占位符 2"/>
          <p:cNvSpPr>
            <a:spLocks noGrp="1"/>
          </p:cNvSpPr>
          <p:nvPr/>
        </p:nvSpPr>
        <p:spPr>
          <a:xfrm>
            <a:off x="606425" y="603250"/>
            <a:ext cx="11233150" cy="6591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/>
              <a:t>Sensitivity analysis</a:t>
            </a:r>
            <a:endParaRPr lang="en-US" altLang="zh-CN" sz="16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5550" y="1628775"/>
            <a:ext cx="7363460" cy="46024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295775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endParaRPr lang="en-US" altLang="zh-CN" sz="2800"/>
          </a:p>
          <a:p>
            <a:endParaRPr lang="en-US" altLang="zh-CN" sz="1600"/>
          </a:p>
        </p:txBody>
      </p:sp>
      <p:sp>
        <p:nvSpPr>
          <p:cNvPr id="2" name="文本占位符 2"/>
          <p:cNvSpPr>
            <a:spLocks noGrp="1"/>
          </p:cNvSpPr>
          <p:nvPr/>
        </p:nvSpPr>
        <p:spPr>
          <a:xfrm>
            <a:off x="606425" y="603250"/>
            <a:ext cx="11233150" cy="6591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/>
              <a:t>Sensitivity analysis</a:t>
            </a:r>
            <a:endParaRPr lang="en-US" altLang="zh-CN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700" y="1557020"/>
            <a:ext cx="10643235" cy="40125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27125" y="5733415"/>
            <a:ext cx="6961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BTCs for DFN 3 with dt = 100s and different segmentation number 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295775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endParaRPr lang="en-US" altLang="zh-CN" sz="2800"/>
          </a:p>
          <a:p>
            <a:endParaRPr lang="en-US" altLang="zh-CN" sz="1600"/>
          </a:p>
        </p:txBody>
      </p:sp>
      <p:sp>
        <p:nvSpPr>
          <p:cNvPr id="2" name="文本占位符 2"/>
          <p:cNvSpPr>
            <a:spLocks noGrp="1"/>
          </p:cNvSpPr>
          <p:nvPr/>
        </p:nvSpPr>
        <p:spPr>
          <a:xfrm>
            <a:off x="606425" y="603250"/>
            <a:ext cx="11233150" cy="6591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/>
              <a:t>Sensitivity analysis</a:t>
            </a:r>
            <a:endParaRPr lang="en-US" altLang="zh-CN" sz="16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7343"/>
          <a:stretch>
            <a:fillRect/>
          </a:stretch>
        </p:blipFill>
        <p:spPr>
          <a:xfrm>
            <a:off x="2711450" y="1637665"/>
            <a:ext cx="6337935" cy="47434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295775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endParaRPr lang="en-US" altLang="zh-CN" sz="2800"/>
          </a:p>
          <a:p>
            <a:endParaRPr lang="en-US" altLang="zh-CN" sz="1600"/>
          </a:p>
        </p:txBody>
      </p:sp>
      <p:sp>
        <p:nvSpPr>
          <p:cNvPr id="2" name="文本占位符 2"/>
          <p:cNvSpPr>
            <a:spLocks noGrp="1"/>
          </p:cNvSpPr>
          <p:nvPr/>
        </p:nvSpPr>
        <p:spPr>
          <a:xfrm>
            <a:off x="606425" y="603250"/>
            <a:ext cx="11233150" cy="6591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/>
              <a:t>Sensitivity analysis</a:t>
            </a:r>
            <a:endParaRPr lang="en-US" altLang="zh-CN" sz="16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3160" y="1412875"/>
            <a:ext cx="7749540" cy="48177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295775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endParaRPr lang="en-US" altLang="zh-CN" sz="2800"/>
          </a:p>
          <a:p>
            <a:endParaRPr lang="en-US" altLang="zh-CN" sz="1600"/>
          </a:p>
        </p:txBody>
      </p:sp>
      <p:sp>
        <p:nvSpPr>
          <p:cNvPr id="2" name="文本占位符 2"/>
          <p:cNvSpPr>
            <a:spLocks noGrp="1"/>
          </p:cNvSpPr>
          <p:nvPr/>
        </p:nvSpPr>
        <p:spPr>
          <a:xfrm>
            <a:off x="606425" y="603250"/>
            <a:ext cx="11233150" cy="6591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/>
              <a:t>Sensitivity analysis</a:t>
            </a:r>
            <a:endParaRPr lang="en-US" altLang="zh-CN" sz="16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0" y="1097915"/>
            <a:ext cx="5715635" cy="57156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295775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endParaRPr lang="en-US" altLang="zh-CN" sz="2800"/>
          </a:p>
          <a:p>
            <a:endParaRPr lang="en-US" altLang="zh-CN" sz="1600"/>
          </a:p>
        </p:txBody>
      </p:sp>
      <p:sp>
        <p:nvSpPr>
          <p:cNvPr id="2" name="文本占位符 2"/>
          <p:cNvSpPr>
            <a:spLocks noGrp="1"/>
          </p:cNvSpPr>
          <p:nvPr/>
        </p:nvSpPr>
        <p:spPr>
          <a:xfrm>
            <a:off x="606425" y="603250"/>
            <a:ext cx="11233150" cy="6591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/>
              <a:t>Extension: Calcite + Gypsum precipitation </a:t>
            </a:r>
            <a:endParaRPr lang="en-US" altLang="zh-CN" sz="16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0695" y="260985"/>
            <a:ext cx="3738880" cy="32302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175" y="3429000"/>
            <a:ext cx="3708400" cy="3124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551180" y="1196975"/>
                <a:ext cx="7466965" cy="2121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600"/>
                  <a:t>For two minerals, a parameter</a:t>
                </a:r>
                <a:r>
                  <a:rPr lang="en-US" altLang="zh-CN" sz="1600" i="1"/>
                  <a:t> R</a:t>
                </a:r>
                <a:r>
                  <a:rPr lang="en-US" altLang="zh-CN" sz="1600"/>
                  <a:t> need to be added into system: </a:t>
                </a:r>
                <a:endParaRPr lang="en-US" altLang="zh-CN" sz="1600"/>
              </a:p>
              <a:p>
                <a:endParaRPr lang="en-US" altLang="zh-CN" sz="160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𝑅</m:t>
                      </m:r>
                      <m:r>
                        <a:rPr lang="en-US" altLang="zh-CN" sz="1200" i="1">
                          <a:latin typeface="DejaVu Math TeX Gyre" panose="02000503000000000000" charset="0"/>
                          <a:cs typeface="DejaVu Math TeX Gyre" panose="02000503000000000000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200" i="1">
                              <a:latin typeface="DejaVu Math TeX Gyre" panose="02000503000000000000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200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𝑐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altLang="zh-CN" sz="1200" i="1"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200" i="1"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𝐻𝐶𝑂</m:t>
                                  </m:r>
                                </m:e>
                                <m:sub>
                                  <m:r>
                                    <a:rPr lang="en-US" altLang="zh-CN" sz="1200" i="1"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altLang="zh-CN" sz="1200" i="1"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−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1200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i="1">
                                  <a:latin typeface="DejaVu Math TeX Gyre" panose="02000503000000000000" charset="0"/>
                                  <a:cs typeface="DejaVu Math TeX Gyre" panose="02000503000000000000" charset="0"/>
                                </a:rPr>
                                <m:t>𝑐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altLang="zh-CN" sz="1200" i="1"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200" i="1"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𝑆𝑂</m:t>
                                  </m:r>
                                </m:e>
                                <m:sub>
                                  <m:r>
                                    <a:rPr lang="en-US" altLang="zh-CN" sz="1200" i="1"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en-US" altLang="zh-CN" sz="1200" i="1"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2</m:t>
                                  </m:r>
                                  <m:r>
                                    <a:rPr lang="en-US" altLang="zh-CN" sz="1200" i="1">
                                      <a:latin typeface="DejaVu Math TeX Gyre" panose="02000503000000000000" charset="0"/>
                                      <a:cs typeface="DejaVu Math TeX Gyre" panose="02000503000000000000" charset="0"/>
                                    </a:rPr>
                                    <m:t>−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1200" i="1"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endParaRPr lang="en-US" altLang="zh-CN" sz="1200"/>
              </a:p>
              <a:p>
                <a:r>
                  <a:rPr lang="en-US" altLang="zh-CN" sz="1600"/>
                  <a:t>Surrgate volume function F(t) </a:t>
                </a:r>
                <a:r>
                  <a:rPr lang="en-US" altLang="en-US" sz="1600" dirty="0">
                    <a:sym typeface="+mn-ea"/>
                  </a:rPr>
                  <a:t>→ </a:t>
                </a:r>
                <a:r>
                  <a:rPr lang="en-US" altLang="zh-CN" sz="1600"/>
                  <a:t>response surface F(</a:t>
                </a:r>
                <a:r>
                  <a:rPr lang="en-US" altLang="zh-CN" sz="1600" i="1"/>
                  <a:t>R</a:t>
                </a:r>
                <a:r>
                  <a:rPr lang="en-US" altLang="zh-CN" sz="1600"/>
                  <a:t>,t)</a:t>
                </a:r>
                <a:endParaRPr lang="en-US" altLang="zh-CN" sz="1600"/>
              </a:p>
              <a:p>
                <a:r>
                  <a:rPr lang="en-US" altLang="zh-CN" sz="1600">
                    <a:sym typeface="+mn-ea"/>
                  </a:rPr>
                  <a:t>F(</a:t>
                </a:r>
                <a:r>
                  <a:rPr lang="en-US" altLang="zh-CN" sz="1600" i="1">
                    <a:sym typeface="+mn-ea"/>
                  </a:rPr>
                  <a:t>R</a:t>
                </a:r>
                <a:r>
                  <a:rPr lang="en-US" altLang="zh-CN" sz="1600">
                    <a:sym typeface="+mn-ea"/>
                  </a:rPr>
                  <a:t>,t) is calculated by the interpolation of a set of Surrgate volume function F(t) </a:t>
                </a:r>
                <a:endParaRPr lang="en-US" altLang="zh-CN" sz="1600"/>
              </a:p>
              <a:p>
                <a:endParaRPr lang="en-US" altLang="zh-CN" sz="1600"/>
              </a:p>
              <a:p>
                <a:endParaRPr lang="en-US" altLang="zh-CN" sz="12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80" y="1196975"/>
                <a:ext cx="7466965" cy="212153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35" y="2924810"/>
            <a:ext cx="3694430" cy="34556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070" y="2905125"/>
            <a:ext cx="3716020" cy="34753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295775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r>
              <a:rPr lang="en-US" altLang="zh-CN" sz="2800"/>
              <a:t>Why do we need an efficient reactive transport framework</a:t>
            </a:r>
            <a:r>
              <a:rPr lang="zh-CN" altLang="en-US" sz="2800"/>
              <a:t>？</a:t>
            </a:r>
            <a:endParaRPr lang="zh-CN" altLang="en-US" sz="2800"/>
          </a:p>
        </p:txBody>
      </p:sp>
      <p:sp>
        <p:nvSpPr>
          <p:cNvPr id="7" name="文本框 6"/>
          <p:cNvSpPr txBox="1"/>
          <p:nvPr/>
        </p:nvSpPr>
        <p:spPr>
          <a:xfrm>
            <a:off x="479425" y="1196975"/>
            <a:ext cx="9512300" cy="497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Reactive transport in fractured porous media</a:t>
            </a:r>
            <a:endParaRPr lang="en-US" altLang="zh-CN" dirty="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Includes advection in fracture, diffusion in the matrix and reactions</a:t>
            </a:r>
            <a:endParaRPr lang="en-US" altLang="zh-CN" dirty="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Controls permeability</a:t>
            </a:r>
            <a:r>
              <a:rPr lang="en-US" altLang="zh-CN" i="1" dirty="0"/>
              <a:t> </a:t>
            </a:r>
            <a:r>
              <a:rPr lang="en-US" altLang="zh-CN" dirty="0"/>
              <a:t>evolution, transport pathways and long-term behavior</a:t>
            </a:r>
            <a:endParaRPr lang="en-US" altLang="zh-CN" dirty="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highlight>
                  <a:srgbClr val="FFFFFF"/>
                </a:highlight>
              </a:rPr>
              <a:t>Affects fracture alteration processes in active fault </a:t>
            </a:r>
            <a:r>
              <a:rPr lang="en-US" altLang="en-US" dirty="0">
                <a:highlight>
                  <a:srgbClr val="FFFFFF"/>
                </a:highlight>
                <a:sym typeface="+mn-ea"/>
              </a:rPr>
              <a:t>→ our motivation</a:t>
            </a:r>
            <a:endParaRPr lang="en-US" altLang="zh-CN" dirty="0">
              <a:highlight>
                <a:srgbClr val="FFFFFF"/>
              </a:highlight>
            </a:endParaRPr>
          </a:p>
          <a:p>
            <a:pPr lvl="1">
              <a:lnSpc>
                <a:spcPct val="110000"/>
              </a:lnSpc>
            </a:pPr>
            <a:endParaRPr lang="en-US" altLang="zh-CN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Full RTM are computationally expensive, especially in large fracture systems</a:t>
            </a:r>
            <a:endParaRPr lang="en-US" altLang="zh-CN" dirty="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FEM/ DFM require costly remeshing during dissolution/precipitation </a:t>
            </a:r>
            <a:endParaRPr lang="en-US" altLang="zh-CN" dirty="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Usually difficult in large evolving 3D networks</a:t>
            </a:r>
            <a:endParaRPr lang="en-US" altLang="zh-CN" dirty="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Current efficient DFN-RTM capabilities are still limited</a:t>
            </a:r>
            <a:endParaRPr lang="en-US" altLang="zh-CN" dirty="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lvl="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We need a framework that is:</a:t>
            </a:r>
            <a:endParaRPr lang="en-US" altLang="zh-CN" dirty="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Efficient and scalable: suitable in different system scales</a:t>
            </a:r>
            <a:endParaRPr lang="en-US" altLang="zh-CN" dirty="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Interpretable: realistic chemistry-geometry couplling</a:t>
            </a:r>
            <a:endParaRPr lang="en-US" altLang="zh-CN" dirty="0"/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Robust and modular: easy to couple with different chemistry inputs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lvl="0" indent="0">
              <a:buFont typeface="Arial" panose="020B0604020202020204" pitchFamily="34" charset="0"/>
              <a:buNone/>
            </a:pPr>
            <a:endParaRPr lang="en-US" altLang="zh-CN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295775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r>
              <a:rPr lang="en-US" altLang="zh-CN" sz="2800"/>
              <a:t>Particle-Tracking method in DFN and our improvement</a:t>
            </a:r>
            <a:endParaRPr lang="en-US" altLang="zh-CN" sz="1600"/>
          </a:p>
        </p:txBody>
      </p:sp>
      <p:grpSp>
        <p:nvGrpSpPr>
          <p:cNvPr id="28" name="组合 27"/>
          <p:cNvGrpSpPr/>
          <p:nvPr/>
        </p:nvGrpSpPr>
        <p:grpSpPr>
          <a:xfrm>
            <a:off x="5735955" y="1268730"/>
            <a:ext cx="6625590" cy="3481070"/>
            <a:chOff x="3890" y="1767"/>
            <a:chExt cx="10133" cy="5168"/>
          </a:xfrm>
        </p:grpSpPr>
        <p:sp>
          <p:nvSpPr>
            <p:cNvPr id="12" name="矩形 11"/>
            <p:cNvSpPr/>
            <p:nvPr/>
          </p:nvSpPr>
          <p:spPr>
            <a:xfrm>
              <a:off x="5252" y="2277"/>
              <a:ext cx="7712" cy="4650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" name="直接连接符 3"/>
            <p:cNvCxnSpPr/>
            <p:nvPr/>
          </p:nvCxnSpPr>
          <p:spPr>
            <a:xfrm flipV="1">
              <a:off x="5274" y="2277"/>
              <a:ext cx="2360" cy="1937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5274" y="2958"/>
              <a:ext cx="3721" cy="2957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6500" y="3978"/>
              <a:ext cx="3721" cy="2957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6688" y="4142"/>
              <a:ext cx="2382" cy="12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11036" y="3298"/>
              <a:ext cx="681" cy="28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 flipV="1">
              <a:off x="6953" y="3411"/>
              <a:ext cx="1360" cy="15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 flipV="1">
              <a:off x="8541" y="3978"/>
              <a:ext cx="1360" cy="15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 flipV="1">
              <a:off x="8654" y="4772"/>
              <a:ext cx="1701" cy="19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8654" y="3970"/>
              <a:ext cx="3721" cy="2957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 flipV="1">
              <a:off x="9562" y="2277"/>
              <a:ext cx="1360" cy="15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6159" y="2617"/>
              <a:ext cx="6804" cy="1021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9448" y="5348"/>
              <a:ext cx="3516" cy="218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6" name="椭圆 65"/>
            <p:cNvSpPr/>
            <p:nvPr/>
          </p:nvSpPr>
          <p:spPr>
            <a:xfrm>
              <a:off x="5585" y="3851"/>
              <a:ext cx="119" cy="11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箭头连接符 28"/>
            <p:cNvCxnSpPr/>
            <p:nvPr/>
          </p:nvCxnSpPr>
          <p:spPr>
            <a:xfrm flipV="1">
              <a:off x="5252" y="3460"/>
              <a:ext cx="930" cy="783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5313" y="2848"/>
              <a:ext cx="1187" cy="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/>
                <a:t>Fluid flow</a:t>
              </a:r>
              <a:endParaRPr lang="en-US" altLang="zh-CN" sz="1200" b="1"/>
            </a:p>
          </p:txBody>
        </p:sp>
        <p:sp>
          <p:nvSpPr>
            <p:cNvPr id="32" name="椭圆 31"/>
            <p:cNvSpPr/>
            <p:nvPr/>
          </p:nvSpPr>
          <p:spPr>
            <a:xfrm>
              <a:off x="4911" y="4170"/>
              <a:ext cx="119" cy="11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890" y="3752"/>
              <a:ext cx="1612" cy="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/>
                <a:t>Particle</a:t>
              </a:r>
              <a:endParaRPr lang="en-US" altLang="zh-CN" sz="1400"/>
            </a:p>
          </p:txBody>
        </p:sp>
        <p:cxnSp>
          <p:nvCxnSpPr>
            <p:cNvPr id="36" name="直接连接符 35"/>
            <p:cNvCxnSpPr/>
            <p:nvPr/>
          </p:nvCxnSpPr>
          <p:spPr>
            <a:xfrm flipV="1">
              <a:off x="5274" y="4092"/>
              <a:ext cx="2273" cy="180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5432" y="5566"/>
              <a:ext cx="2815" cy="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i="1" dirty="0" err="1"/>
                <a:t>Reaction progress</a:t>
              </a:r>
              <a:r>
                <a:rPr lang="en-US" altLang="zh-CN" sz="1400" b="1" dirty="0"/>
                <a:t> </a:t>
              </a:r>
              <a:endParaRPr lang="en-US" altLang="zh-CN" sz="1400" b="1" dirty="0"/>
            </a:p>
          </p:txBody>
        </p:sp>
        <p:sp>
          <p:nvSpPr>
            <p:cNvPr id="38" name="椭圆 37"/>
            <p:cNvSpPr/>
            <p:nvPr/>
          </p:nvSpPr>
          <p:spPr>
            <a:xfrm>
              <a:off x="7152" y="4319"/>
              <a:ext cx="119" cy="11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左箭头 39"/>
            <p:cNvSpPr/>
            <p:nvPr/>
          </p:nvSpPr>
          <p:spPr>
            <a:xfrm rot="13500000">
              <a:off x="6473" y="4509"/>
              <a:ext cx="200" cy="227"/>
            </a:xfrm>
            <a:prstGeom prst="left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左箭头 40"/>
            <p:cNvSpPr/>
            <p:nvPr/>
          </p:nvSpPr>
          <p:spPr>
            <a:xfrm rot="13560000">
              <a:off x="5756" y="5036"/>
              <a:ext cx="200" cy="227"/>
            </a:xfrm>
            <a:prstGeom prst="left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左箭头 41"/>
            <p:cNvSpPr/>
            <p:nvPr/>
          </p:nvSpPr>
          <p:spPr>
            <a:xfrm rot="3000000">
              <a:off x="6701" y="4791"/>
              <a:ext cx="200" cy="227"/>
            </a:xfrm>
            <a:prstGeom prst="left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左箭头 42"/>
            <p:cNvSpPr/>
            <p:nvPr/>
          </p:nvSpPr>
          <p:spPr>
            <a:xfrm rot="2760000">
              <a:off x="6058" y="5363"/>
              <a:ext cx="200" cy="227"/>
            </a:xfrm>
            <a:prstGeom prst="left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5585" y="4380"/>
              <a:ext cx="1450" cy="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方正仿宋_GBK" panose="03000509000000000000" charset="-122"/>
                  <a:ea typeface="方正仿宋_GBK" panose="03000509000000000000" charset="-122"/>
                  <a:sym typeface="+mn-ea"/>
                </a:rPr>
                <a:t>Δ</a:t>
              </a:r>
              <a:r>
                <a:rPr lang="en-US" altLang="zh-CN" sz="1400" b="1" i="1"/>
                <a:t>b</a:t>
              </a:r>
              <a:r>
                <a:rPr lang="en-US" altLang="zh-CN" sz="1400" b="1"/>
                <a:t> </a:t>
              </a:r>
              <a:endParaRPr lang="en-US" altLang="zh-CN" sz="1400" b="1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5212" y="2307"/>
              <a:ext cx="0" cy="4620"/>
            </a:xfrm>
            <a:prstGeom prst="line">
              <a:avLst/>
            </a:prstGeom>
            <a:ln w="57150">
              <a:solidFill>
                <a:srgbClr val="FF0000">
                  <a:alpha val="46000"/>
                </a:srgb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12964" y="2307"/>
              <a:ext cx="0" cy="4620"/>
            </a:xfrm>
            <a:prstGeom prst="line">
              <a:avLst/>
            </a:prstGeom>
            <a:ln w="57150">
              <a:solidFill>
                <a:schemeClr val="accent1">
                  <a:lumMod val="75000"/>
                  <a:lumOff val="25000"/>
                  <a:alpha val="46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4300" y="1783"/>
              <a:ext cx="1640" cy="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/>
                <a:t>Injection</a:t>
              </a:r>
              <a:endParaRPr lang="en-US" altLang="zh-CN" sz="1400" b="1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2124" y="1767"/>
              <a:ext cx="1899" cy="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/>
                <a:t>Extraction</a:t>
              </a:r>
              <a:endParaRPr lang="en-US" altLang="zh-CN" sz="1400" b="1"/>
            </a:p>
          </p:txBody>
        </p:sp>
      </p:grpSp>
      <p:sp>
        <p:nvSpPr>
          <p:cNvPr id="34" name="椭圆 33"/>
          <p:cNvSpPr/>
          <p:nvPr/>
        </p:nvSpPr>
        <p:spPr>
          <a:xfrm>
            <a:off x="9035486" y="3376697"/>
            <a:ext cx="75565" cy="7556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9729012" y="3953908"/>
            <a:ext cx="75565" cy="7556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11323239" y="2434084"/>
            <a:ext cx="75565" cy="7556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箭头连接符 44"/>
          <p:cNvCxnSpPr/>
          <p:nvPr/>
        </p:nvCxnSpPr>
        <p:spPr>
          <a:xfrm flipV="1">
            <a:off x="6615430" y="3573145"/>
            <a:ext cx="619125" cy="49403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H="1" flipV="1">
            <a:off x="10825480" y="3765550"/>
            <a:ext cx="215900" cy="6483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H="1" flipV="1">
            <a:off x="10344785" y="2132965"/>
            <a:ext cx="792480" cy="717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8" name="椭圆 47"/>
          <p:cNvSpPr/>
          <p:nvPr/>
        </p:nvSpPr>
        <p:spPr>
          <a:xfrm>
            <a:off x="8439704" y="1975614"/>
            <a:ext cx="75565" cy="7556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9663349" y="2145794"/>
            <a:ext cx="75565" cy="7556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7670" y="1268730"/>
            <a:ext cx="5606415" cy="507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ym typeface="+mn-ea"/>
              </a:rPr>
              <a:t>DFN-Particle tracking (DFN-PT) model from a previous study </a:t>
            </a:r>
            <a:r>
              <a:rPr lang="en-US" altLang="zh-CN" baseline="-25000" dirty="0">
                <a:sym typeface="+mn-ea"/>
              </a:rPr>
              <a:t>[1]</a:t>
            </a:r>
            <a:endParaRPr lang="en-US" altLang="zh-CN" dirty="0"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ym typeface="+mn-ea"/>
              </a:rPr>
              <a:t>Fractured rock: fracture segments + matrix blocks.</a:t>
            </a:r>
            <a:endParaRPr lang="en-US" altLang="zh-CN" dirty="0"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ym typeface="+mn-ea"/>
              </a:rPr>
              <a:t>Solutes: particles </a:t>
            </a:r>
            <a:r>
              <a:rPr lang="en-US" altLang="en-US" dirty="0">
                <a:sym typeface="+mn-ea"/>
              </a:rPr>
              <a:t>→</a:t>
            </a:r>
            <a:r>
              <a:rPr lang="en-US" altLang="zh-CN" dirty="0">
                <a:sym typeface="+mn-ea"/>
              </a:rPr>
              <a:t> advection + stochastic matrix diffusion. </a:t>
            </a:r>
            <a:endParaRPr lang="en-US" altLang="zh-CN" dirty="0"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ym typeface="+mn-ea"/>
              </a:rPr>
              <a:t>Hydraulic characteristics </a:t>
            </a:r>
            <a:r>
              <a:rPr lang="en-US" altLang="en-US" dirty="0">
                <a:sym typeface="+mn-ea"/>
              </a:rPr>
              <a:t>→ particle pathways, velocity, residence time</a:t>
            </a:r>
            <a:endParaRPr lang="en-US" altLang="en-US" dirty="0">
              <a:sym typeface="+mn-ea"/>
            </a:endParaRPr>
          </a:p>
          <a:p>
            <a:pPr lv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en-US" dirty="0">
              <a:sym typeface="+mn-ea"/>
            </a:endParaRP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ym typeface="+mn-ea"/>
              </a:rPr>
              <a:t>Our improvement: particle </a:t>
            </a:r>
            <a:r>
              <a:rPr lang="en-US" altLang="zh-CN" dirty="0">
                <a:sym typeface="+mn-ea"/>
              </a:rPr>
              <a:t>residence time </a:t>
            </a:r>
            <a:r>
              <a:rPr lang="en-US" altLang="en-US" dirty="0">
                <a:sym typeface="+mn-ea"/>
              </a:rPr>
              <a:t>→</a:t>
            </a:r>
            <a:r>
              <a:rPr lang="en-US" altLang="zh-CN" dirty="0">
                <a:sym typeface="+mn-ea"/>
              </a:rPr>
              <a:t> </a:t>
            </a:r>
            <a:endParaRPr lang="en-US" altLang="zh-CN" dirty="0">
              <a:sym typeface="+mn-ea"/>
            </a:endParaRPr>
          </a:p>
          <a:p>
            <a:pPr lv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sym typeface="+mn-ea"/>
              </a:rPr>
              <a:t>     reaction progress </a:t>
            </a:r>
            <a:r>
              <a:rPr lang="en-US" altLang="en-US" dirty="0">
                <a:sym typeface="+mn-ea"/>
              </a:rPr>
              <a:t>→</a:t>
            </a:r>
            <a:r>
              <a:rPr lang="en-US" altLang="zh-CN" dirty="0">
                <a:sym typeface="+mn-ea"/>
              </a:rPr>
              <a:t> aperture feedback</a:t>
            </a:r>
            <a:endParaRPr lang="en-US" altLang="zh-CN" dirty="0">
              <a:sym typeface="+mn-ea"/>
            </a:endParaRPr>
          </a:p>
          <a:p>
            <a:pPr lv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dirty="0">
              <a:sym typeface="+mn-ea"/>
            </a:endParaRP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dirty="0">
              <a:sym typeface="+mn-ea"/>
            </a:endParaRPr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dirty="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7670" y="5549965"/>
            <a:ext cx="11772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Application: efficient long-term prediction of reactive transport and permeability feedback in large DFNs.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839470" y="6453505"/>
            <a:ext cx="1006221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/>
              <a:t>[1] Roubinet, D </a:t>
            </a:r>
            <a:r>
              <a:rPr lang="en-US" altLang="zh-CN" sz="900">
                <a:sym typeface="+mn-ea"/>
              </a:rPr>
              <a:t>(2013)</a:t>
            </a:r>
            <a:r>
              <a:rPr lang="en-US" altLang="zh-CN" sz="900"/>
              <a:t>, Particle-tracking simulations of anomalous transport in hierarchically fractured rocks,</a:t>
            </a:r>
            <a:r>
              <a:rPr lang="en-US" altLang="zh-CN" sz="900" b="1" i="1"/>
              <a:t> Computers &amp; Geosciences</a:t>
            </a:r>
            <a:endParaRPr lang="en-US" altLang="zh-CN" sz="900" b="1"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r>
              <a:rPr lang="en-US" altLang="zh-CN" sz="2800"/>
              <a:t>Chemistry coupling: from particle history to aperture evolution </a:t>
            </a:r>
            <a:endParaRPr lang="en-US" altLang="zh-CN" sz="2800"/>
          </a:p>
        </p:txBody>
      </p:sp>
      <p:pic>
        <p:nvPicPr>
          <p:cNvPr id="46" name="图片 45" descr="Volume fit curve for pp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7755" y="980440"/>
            <a:ext cx="5737860" cy="3825240"/>
          </a:xfrm>
          <a:prstGeom prst="rect">
            <a:avLst/>
          </a:prstGeom>
        </p:spPr>
      </p:pic>
      <p:cxnSp>
        <p:nvCxnSpPr>
          <p:cNvPr id="50" name="直接连接符 49"/>
          <p:cNvCxnSpPr/>
          <p:nvPr/>
        </p:nvCxnSpPr>
        <p:spPr>
          <a:xfrm>
            <a:off x="8688070" y="3148330"/>
            <a:ext cx="0" cy="17792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6959600" y="3140710"/>
            <a:ext cx="1723390" cy="1524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2" name="直接连接符 51"/>
          <p:cNvCxnSpPr>
            <a:endCxn id="10" idx="1"/>
          </p:cNvCxnSpPr>
          <p:nvPr/>
        </p:nvCxnSpPr>
        <p:spPr>
          <a:xfrm flipH="1">
            <a:off x="9371965" y="1988820"/>
            <a:ext cx="37465" cy="367284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10303510" y="1309370"/>
            <a:ext cx="635" cy="391541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11280140" y="1203325"/>
            <a:ext cx="0" cy="425450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6995795" y="1988820"/>
            <a:ext cx="241300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6995795" y="1308735"/>
            <a:ext cx="3307715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6959600" y="1196340"/>
            <a:ext cx="4320540" cy="508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/>
        </p:nvSpPr>
        <p:spPr>
          <a:xfrm>
            <a:off x="7766685" y="3148330"/>
            <a:ext cx="7537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latin typeface="Arial" panose="020B0604020202020204" pitchFamily="34" charset="0"/>
                <a:ea typeface="方正仿宋_GBK" panose="03000509000000000000" charset="-122"/>
                <a:cs typeface="Arial" panose="020B0604020202020204" pitchFamily="34" charset="0"/>
              </a:rPr>
              <a:t>t</a:t>
            </a:r>
            <a:r>
              <a:rPr lang="en-US" altLang="zh-CN" sz="1400" b="1" baseline="-25000">
                <a:latin typeface="Arial" panose="020B0604020202020204" pitchFamily="34" charset="0"/>
                <a:ea typeface="方正仿宋_GBK" panose="03000509000000000000" charset="-122"/>
                <a:cs typeface="Arial" panose="020B0604020202020204" pitchFamily="34" charset="0"/>
              </a:rPr>
              <a:t>1</a:t>
            </a:r>
            <a:r>
              <a:rPr lang="en-US" altLang="zh-CN" sz="1400" b="1">
                <a:latin typeface="Arial" panose="020B0604020202020204" pitchFamily="34" charset="0"/>
                <a:ea typeface="方正仿宋_GBK" panose="03000509000000000000" charset="-122"/>
                <a:cs typeface="Arial" panose="020B0604020202020204" pitchFamily="34" charset="0"/>
              </a:rPr>
              <a:t>,</a:t>
            </a:r>
            <a:r>
              <a:rPr lang="en-US" altLang="zh-CN" sz="1400" b="1">
                <a:latin typeface="方正仿宋_GBK" panose="03000509000000000000" charset="-122"/>
                <a:ea typeface="方正仿宋_GBK" panose="03000509000000000000" charset="-122"/>
              </a:rPr>
              <a:t>Δ</a:t>
            </a:r>
            <a:r>
              <a:rPr lang="en-US" altLang="zh-CN" sz="1400" b="1"/>
              <a:t>V</a:t>
            </a:r>
            <a:r>
              <a:rPr lang="en-US" altLang="zh-CN" sz="1400" b="1" baseline="-25000"/>
              <a:t>1</a:t>
            </a:r>
            <a:endParaRPr lang="en-US" altLang="zh-CN" sz="1400" b="1" baseline="-25000"/>
          </a:p>
        </p:txBody>
      </p:sp>
      <p:sp>
        <p:nvSpPr>
          <p:cNvPr id="59" name="文本框 58"/>
          <p:cNvSpPr txBox="1"/>
          <p:nvPr/>
        </p:nvSpPr>
        <p:spPr>
          <a:xfrm>
            <a:off x="8428990" y="2017395"/>
            <a:ext cx="7435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latin typeface="Arial" panose="020B0604020202020204" pitchFamily="34" charset="0"/>
                <a:ea typeface="方正仿宋_GBK" panose="03000509000000000000" charset="-122"/>
                <a:cs typeface="Arial" panose="020B0604020202020204" pitchFamily="34" charset="0"/>
              </a:rPr>
              <a:t>t</a:t>
            </a:r>
            <a:r>
              <a:rPr lang="en-US" altLang="zh-CN" sz="1400" b="1" baseline="-25000">
                <a:latin typeface="Arial" panose="020B0604020202020204" pitchFamily="34" charset="0"/>
                <a:ea typeface="方正仿宋_GBK" panose="03000509000000000000" charset="-122"/>
                <a:cs typeface="Arial" panose="020B0604020202020204" pitchFamily="34" charset="0"/>
              </a:rPr>
              <a:t>2</a:t>
            </a:r>
            <a:r>
              <a:rPr lang="en-US" altLang="zh-CN" sz="1400" b="1">
                <a:latin typeface="Arial" panose="020B0604020202020204" pitchFamily="34" charset="0"/>
                <a:ea typeface="方正仿宋_GBK" panose="03000509000000000000" charset="-122"/>
                <a:cs typeface="Arial" panose="020B0604020202020204" pitchFamily="34" charset="0"/>
              </a:rPr>
              <a:t>,</a:t>
            </a:r>
            <a:r>
              <a:rPr lang="en-US" altLang="zh-CN" sz="1400" b="1">
                <a:latin typeface="方正仿宋_GBK" panose="03000509000000000000" charset="-122"/>
                <a:ea typeface="方正仿宋_GBK" panose="03000509000000000000" charset="-122"/>
              </a:rPr>
              <a:t>Δ</a:t>
            </a:r>
            <a:r>
              <a:rPr lang="en-US" altLang="zh-CN" sz="1400" b="1"/>
              <a:t>V</a:t>
            </a:r>
            <a:r>
              <a:rPr lang="en-US" altLang="zh-CN" sz="1400" b="1" baseline="-25000"/>
              <a:t>2</a:t>
            </a:r>
            <a:endParaRPr lang="en-US" altLang="zh-CN" sz="1400" b="1" baseline="-25000"/>
          </a:p>
        </p:txBody>
      </p:sp>
      <p:sp>
        <p:nvSpPr>
          <p:cNvPr id="60" name="文本框 59"/>
          <p:cNvSpPr txBox="1"/>
          <p:nvPr/>
        </p:nvSpPr>
        <p:spPr>
          <a:xfrm>
            <a:off x="8895715" y="1339850"/>
            <a:ext cx="8585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latin typeface="Arial" panose="020B0604020202020204" pitchFamily="34" charset="0"/>
                <a:ea typeface="方正仿宋_GBK" panose="03000509000000000000" charset="-122"/>
                <a:cs typeface="Arial" panose="020B0604020202020204" pitchFamily="34" charset="0"/>
              </a:rPr>
              <a:t>t</a:t>
            </a:r>
            <a:r>
              <a:rPr lang="en-US" altLang="zh-CN" sz="1400" b="1" baseline="-25000">
                <a:latin typeface="Arial" panose="020B0604020202020204" pitchFamily="34" charset="0"/>
                <a:ea typeface="方正仿宋_GBK" panose="03000509000000000000" charset="-122"/>
                <a:cs typeface="Arial" panose="020B0604020202020204" pitchFamily="34" charset="0"/>
              </a:rPr>
              <a:t>3</a:t>
            </a:r>
            <a:r>
              <a:rPr lang="en-US" altLang="zh-CN" sz="1400" b="1">
                <a:latin typeface="Arial" panose="020B0604020202020204" pitchFamily="34" charset="0"/>
                <a:ea typeface="方正仿宋_GBK" panose="03000509000000000000" charset="-122"/>
                <a:cs typeface="Arial" panose="020B0604020202020204" pitchFamily="34" charset="0"/>
              </a:rPr>
              <a:t>,</a:t>
            </a:r>
            <a:r>
              <a:rPr lang="en-US" altLang="zh-CN" sz="1400" b="1">
                <a:latin typeface="方正仿宋_GBK" panose="03000509000000000000" charset="-122"/>
                <a:ea typeface="方正仿宋_GBK" panose="03000509000000000000" charset="-122"/>
              </a:rPr>
              <a:t>Δ</a:t>
            </a:r>
            <a:r>
              <a:rPr lang="en-US" altLang="zh-CN" sz="1400" b="1"/>
              <a:t>V</a:t>
            </a:r>
            <a:r>
              <a:rPr lang="en-US" altLang="zh-CN" sz="1400" b="1" baseline="-25000"/>
              <a:t>3</a:t>
            </a:r>
            <a:endParaRPr lang="en-US" altLang="zh-CN" sz="1400" b="1" baseline="-25000"/>
          </a:p>
        </p:txBody>
      </p:sp>
      <p:grpSp>
        <p:nvGrpSpPr>
          <p:cNvPr id="5" name="组合 4"/>
          <p:cNvGrpSpPr/>
          <p:nvPr/>
        </p:nvGrpSpPr>
        <p:grpSpPr>
          <a:xfrm>
            <a:off x="7010400" y="4730115"/>
            <a:ext cx="4655185" cy="1120775"/>
            <a:chOff x="1866" y="6004"/>
            <a:chExt cx="6357" cy="1437"/>
          </a:xfrm>
        </p:grpSpPr>
        <p:sp>
          <p:nvSpPr>
            <p:cNvPr id="8" name="流程图: 过程 7"/>
            <p:cNvSpPr/>
            <p:nvPr/>
          </p:nvSpPr>
          <p:spPr>
            <a:xfrm rot="20580000">
              <a:off x="1866" y="6505"/>
              <a:ext cx="2339" cy="131"/>
            </a:xfrm>
            <a:prstGeom prst="flowChartProcess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流程图: 过程 8"/>
            <p:cNvSpPr/>
            <p:nvPr/>
          </p:nvSpPr>
          <p:spPr>
            <a:xfrm rot="2700000">
              <a:off x="3904" y="6662"/>
              <a:ext cx="1437" cy="120"/>
            </a:xfrm>
            <a:prstGeom prst="flowChartProcess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流程图: 过程 9"/>
            <p:cNvSpPr/>
            <p:nvPr/>
          </p:nvSpPr>
          <p:spPr>
            <a:xfrm rot="20040000">
              <a:off x="5018" y="6843"/>
              <a:ext cx="1437" cy="120"/>
            </a:xfrm>
            <a:prstGeom prst="flowChartProcess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流程图: 过程 12"/>
            <p:cNvSpPr/>
            <p:nvPr/>
          </p:nvSpPr>
          <p:spPr>
            <a:xfrm rot="780000">
              <a:off x="6315" y="6695"/>
              <a:ext cx="1437" cy="120"/>
            </a:xfrm>
            <a:prstGeom prst="flowChartProcess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285" y="6101"/>
              <a:ext cx="1108" cy="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1</a:t>
              </a:r>
              <a:endParaRPr lang="en-US" altLang="zh-CN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150" y="6684"/>
              <a:ext cx="1108" cy="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2</a:t>
              </a:r>
              <a:endParaRPr lang="en-US" altLang="zh-CN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414" y="6281"/>
              <a:ext cx="1108" cy="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3</a:t>
              </a:r>
              <a:endParaRPr lang="en-US" altLang="zh-CN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115" y="6166"/>
              <a:ext cx="1108" cy="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4</a:t>
              </a:r>
              <a:endParaRPr lang="en-US" altLang="zh-CN"/>
            </a:p>
          </p:txBody>
        </p:sp>
      </p:grpSp>
      <p:sp>
        <p:nvSpPr>
          <p:cNvPr id="48" name="右箭头 47"/>
          <p:cNvSpPr/>
          <p:nvPr/>
        </p:nvSpPr>
        <p:spPr>
          <a:xfrm>
            <a:off x="7031355" y="5793740"/>
            <a:ext cx="4376420" cy="10985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8400415" y="5979795"/>
            <a:ext cx="3385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Particle transport</a:t>
            </a:r>
            <a:endParaRPr lang="en-US" altLang="zh-CN" sz="1600"/>
          </a:p>
        </p:txBody>
      </p:sp>
      <p:sp>
        <p:nvSpPr>
          <p:cNvPr id="62" name="文本框 61"/>
          <p:cNvSpPr txBox="1"/>
          <p:nvPr/>
        </p:nvSpPr>
        <p:spPr>
          <a:xfrm>
            <a:off x="10500995" y="1203325"/>
            <a:ext cx="8166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latin typeface="Arial" panose="020B0604020202020204" pitchFamily="34" charset="0"/>
                <a:ea typeface="方正仿宋_GBK" panose="03000509000000000000" charset="-122"/>
                <a:cs typeface="Arial" panose="020B0604020202020204" pitchFamily="34" charset="0"/>
              </a:rPr>
              <a:t>t</a:t>
            </a:r>
            <a:r>
              <a:rPr lang="en-US" altLang="zh-CN" sz="1400" b="1" baseline="-25000">
                <a:latin typeface="Arial" panose="020B0604020202020204" pitchFamily="34" charset="0"/>
                <a:ea typeface="方正仿宋_GBK" panose="03000509000000000000" charset="-122"/>
                <a:cs typeface="Arial" panose="020B0604020202020204" pitchFamily="34" charset="0"/>
              </a:rPr>
              <a:t>4</a:t>
            </a:r>
            <a:r>
              <a:rPr lang="en-US" altLang="zh-CN" sz="1400" b="1">
                <a:latin typeface="Arial" panose="020B0604020202020204" pitchFamily="34" charset="0"/>
                <a:ea typeface="方正仿宋_GBK" panose="03000509000000000000" charset="-122"/>
                <a:cs typeface="Arial" panose="020B0604020202020204" pitchFamily="34" charset="0"/>
              </a:rPr>
              <a:t>,</a:t>
            </a:r>
            <a:r>
              <a:rPr lang="en-US" altLang="zh-CN" sz="1400" b="1">
                <a:latin typeface="方正仿宋_GBK" panose="03000509000000000000" charset="-122"/>
                <a:ea typeface="方正仿宋_GBK" panose="03000509000000000000" charset="-122"/>
              </a:rPr>
              <a:t>Δ</a:t>
            </a:r>
            <a:r>
              <a:rPr lang="en-US" altLang="zh-CN" sz="1400" b="1"/>
              <a:t>V</a:t>
            </a:r>
            <a:r>
              <a:rPr lang="en-US" altLang="zh-CN" sz="1400" b="1" baseline="-25000"/>
              <a:t>4</a:t>
            </a:r>
            <a:endParaRPr lang="en-US" altLang="zh-CN" sz="1400" b="1" baseline="-25000"/>
          </a:p>
        </p:txBody>
      </p:sp>
      <p:cxnSp>
        <p:nvCxnSpPr>
          <p:cNvPr id="66" name="直接箭头连接符 65"/>
          <p:cNvCxnSpPr/>
          <p:nvPr/>
        </p:nvCxnSpPr>
        <p:spPr>
          <a:xfrm>
            <a:off x="7247890" y="3194050"/>
            <a:ext cx="0" cy="102743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/>
        </p:nvCxnSpPr>
        <p:spPr>
          <a:xfrm>
            <a:off x="7824470" y="2054860"/>
            <a:ext cx="0" cy="102743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/>
          <p:nvPr/>
        </p:nvCxnSpPr>
        <p:spPr>
          <a:xfrm>
            <a:off x="8360410" y="1341120"/>
            <a:ext cx="0" cy="586105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0" name="椭圆 69"/>
          <p:cNvSpPr/>
          <p:nvPr/>
        </p:nvSpPr>
        <p:spPr>
          <a:xfrm>
            <a:off x="9222105" y="5480050"/>
            <a:ext cx="128905" cy="12954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10128679" y="5180733"/>
            <a:ext cx="101056" cy="13337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11137059" y="5345833"/>
            <a:ext cx="101056" cy="13337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8400209" y="4927368"/>
            <a:ext cx="101056" cy="13337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7142909" y="5324243"/>
            <a:ext cx="101056" cy="13337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4295775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1515682" y="2803779"/>
                <a:ext cx="3419475" cy="33718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𝑝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𝐹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+∆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𝑡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)−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𝐹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)</m:t>
                          </m:r>
                        </m:e>
                      </m:d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altLang="zh-CN" sz="1400" i="1"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682" y="2803779"/>
                <a:ext cx="3419475" cy="337185"/>
              </a:xfrm>
              <a:prstGeom prst="rect">
                <a:avLst/>
              </a:prstGeom>
              <a:blipFill rotWithShape="1">
                <a:blip r:embed="rId2"/>
                <a:stretch>
                  <a:fillRect l="-17" t="-75" r="17" b="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435610" y="2133600"/>
            <a:ext cx="539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Mineral-volume increment introduced by one particle is represented as:</a:t>
            </a:r>
            <a:endParaRPr lang="en-US" altLang="zh-CN" sz="1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436245" y="3239770"/>
                <a:ext cx="5388610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𝑤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sz="1400"/>
                  <a:t> is particle weight (volume or normalized weight)</a:t>
                </a:r>
                <a:endParaRPr lang="en-US" altLang="zh-CN" sz="140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45" y="3239770"/>
                <a:ext cx="5388610" cy="3371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1587437" y="3789299"/>
                <a:ext cx="1801495" cy="50419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𝑠𝑒𝑔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𝑃</m:t>
                          </m:r>
                        </m:sub>
                        <m:sup/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CN" sz="1400" i="1"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437" y="3789299"/>
                <a:ext cx="1801495" cy="504190"/>
              </a:xfrm>
              <a:prstGeom prst="rect">
                <a:avLst/>
              </a:prstGeom>
              <a:blipFill rotWithShape="1">
                <a:blip r:embed="rId4"/>
                <a:stretch>
                  <a:fillRect l="-32" t="-50" r="32" b="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481330" y="4334087"/>
                <a:ext cx="5388610" cy="325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∆</m:t>
                    </m:r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𝑉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𝑠𝑒𝑔</m:t>
                        </m:r>
                      </m:sub>
                    </m:sSub>
                  </m:oMath>
                </a14:m>
                <a:r>
                  <a:rPr lang="en-US" altLang="zh-CN" sz="1400"/>
                  <a:t> is the sum of volume change by particles</a:t>
                </a:r>
                <a:endParaRPr lang="en-US" altLang="zh-CN" sz="1400"/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30" y="4334087"/>
                <a:ext cx="5388610" cy="325755"/>
              </a:xfrm>
              <a:prstGeom prst="rect">
                <a:avLst/>
              </a:prstGeom>
              <a:blipFill rotWithShape="1">
                <a:blip r:embed="rId5"/>
                <a:stretch>
                  <a:fillRect t="-65" b="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3287395" y="3718560"/>
                <a:ext cx="2582545" cy="5746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∆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𝑏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𝑠𝑒𝑔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𝑠𝑒𝑔</m:t>
                              </m:r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ℎ</m:t>
                          </m:r>
                        </m:den>
                      </m:f>
                    </m:oMath>
                  </m:oMathPara>
                </a14:m>
                <a:endParaRPr lang="en-US" altLang="zh-CN" sz="1400" i="1"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395" y="3718560"/>
                <a:ext cx="2582545" cy="5746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/>
          <p:cNvSpPr txBox="1"/>
          <p:nvPr/>
        </p:nvSpPr>
        <p:spPr>
          <a:xfrm>
            <a:off x="484796" y="4654376"/>
            <a:ext cx="6336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Particle residence time is mapped to ΔV</a:t>
            </a:r>
            <a:r>
              <a:rPr lang="en-US" altLang="zh-CN" sz="1400" baseline="-25000" dirty="0"/>
              <a:t>mineral</a:t>
            </a:r>
            <a:r>
              <a:rPr lang="en-US" altLang="zh-CN" sz="1400" dirty="0"/>
              <a:t>, then accumulated on each fracture segment</a:t>
            </a:r>
            <a:endParaRPr lang="en-US" altLang="zh-CN" sz="1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479425" y="1052830"/>
            <a:ext cx="6033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F(t) is a PHREEQC calibrated surrogate function for cumulative mineral-volume change:</a:t>
            </a:r>
            <a:endParaRPr lang="en-US" altLang="zh-CN" sz="16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/>
              <p:cNvSpPr txBox="1"/>
              <p:nvPr/>
            </p:nvSpPr>
            <p:spPr>
              <a:xfrm>
                <a:off x="723900" y="1700530"/>
                <a:ext cx="4247515" cy="307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𝑟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𝑓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𝐴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...→ 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𝐹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𝑡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  <a:ea typeface="MS Mincho" charset="0"/>
                          <a:cs typeface="DejaVu Math TeX Gyre" panose="02000503000000000000" charset="0"/>
                        </a:rPr>
                        <m:t>)</m:t>
                      </m:r>
                    </m:oMath>
                  </m:oMathPara>
                </a14:m>
                <a:endParaRPr lang="en-US" altLang="zh-CN" sz="1400" i="1" dirty="0">
                  <a:latin typeface="DejaVu Math TeX Gyre" panose="02000503000000000000" charset="0"/>
                  <a:cs typeface="DejaVu Math TeX Gyre" panose="02000503000000000000" charset="0"/>
                  <a:sym typeface="+mn-ea"/>
                </a:endParaRPr>
              </a:p>
            </p:txBody>
          </p:sp>
        </mc:Choice>
        <mc:Fallback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" y="1700530"/>
                <a:ext cx="4247515" cy="3079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/>
              <p:cNvSpPr txBox="1"/>
              <p:nvPr/>
            </p:nvSpPr>
            <p:spPr>
              <a:xfrm>
                <a:off x="502439" y="5452956"/>
                <a:ext cx="6203629" cy="83099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highlight>
                      <a:srgbClr val="FFFFFF"/>
                    </a:highlight>
                  </a:rPr>
                  <a:t>Assumptions: </a:t>
                </a:r>
                <a:endParaRPr lang="en-US" altLang="zh-CN" sz="1600" dirty="0">
                  <a:highlight>
                    <a:srgbClr val="FFFFFF"/>
                  </a:highlight>
                </a:endParaRPr>
              </a:p>
              <a:p>
                <a:r>
                  <a:rPr lang="en-US" altLang="zh-CN" sz="1600" dirty="0">
                    <a:highlight>
                      <a:srgbClr val="FFFFFF"/>
                    </a:highlight>
                  </a:rPr>
                  <a:t>stable mineral/fluid compositions; residence/concentration domain; controlled reaction rate; local chemistry state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highlight>
                          <a:srgbClr val="FFFFFF"/>
                        </a:highlight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→</m:t>
                    </m:r>
                  </m:oMath>
                </a14:m>
                <a:r>
                  <a:rPr lang="en-US" altLang="zh-CN" sz="1600" dirty="0">
                    <a:highlight>
                      <a:srgbClr val="FFFFFF"/>
                    </a:highlight>
                  </a:rPr>
                  <a:t> mineral change</a:t>
                </a:r>
                <a:endParaRPr lang="en-US" altLang="zh-CN" sz="1600" dirty="0">
                  <a:highlight>
                    <a:srgbClr val="FFFFFF"/>
                  </a:highlight>
                </a:endParaRPr>
              </a:p>
            </p:txBody>
          </p:sp>
        </mc:Choice>
        <mc:Fallback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39" y="5452956"/>
                <a:ext cx="6203629" cy="830997"/>
              </a:xfrm>
              <a:prstGeom prst="rect">
                <a:avLst/>
              </a:prstGeom>
              <a:blipFill rotWithShape="1">
                <a:blip r:embed="rId8"/>
                <a:stretch>
                  <a:fillRect l="-156" t="-1172" r="-146" b="-1071"/>
                </a:stretch>
              </a:blipFill>
              <a:ln w="19050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箭头: 下 3"/>
          <p:cNvSpPr/>
          <p:nvPr/>
        </p:nvSpPr>
        <p:spPr>
          <a:xfrm>
            <a:off x="3205162" y="5203729"/>
            <a:ext cx="541275" cy="208789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59" grpId="0"/>
      <p:bldP spid="59" grpId="1"/>
      <p:bldP spid="60" grpId="0"/>
      <p:bldP spid="60" grpId="1"/>
      <p:bldP spid="62" grpId="0"/>
      <p:bldP spid="62" grpId="1"/>
      <p:bldP spid="70" grpId="0" bldLvl="0" animBg="1"/>
      <p:bldP spid="70" grpId="1" animBg="1"/>
      <p:bldP spid="70" grpId="2" bldLvl="0" animBg="1"/>
      <p:bldP spid="71" grpId="0" bldLvl="0" animBg="1"/>
      <p:bldP spid="71" grpId="1" animBg="1"/>
      <p:bldP spid="71" grpId="2" bldLvl="0" animBg="1"/>
      <p:bldP spid="72" grpId="0" bldLvl="0" animBg="1"/>
      <p:bldP spid="72" grpId="1" animBg="1"/>
      <p:bldP spid="73" grpId="0" bldLvl="0" animBg="1"/>
      <p:bldP spid="73" grpId="1" animBg="1"/>
      <p:bldP spid="73" grpId="2" bldLvl="0" animBg="1"/>
      <p:bldP spid="74" grpId="0" animBg="1"/>
      <p:bldP spid="74" grpId="1" animBg="1"/>
      <p:bldP spid="24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008120" y="6381115"/>
            <a:ext cx="7931150" cy="484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r>
              <a:rPr lang="en-US" altLang="zh-CN" sz="2800"/>
              <a:t>Particle-Tracking method in DFN and our improvement</a:t>
            </a:r>
            <a:endParaRPr lang="en-US" altLang="zh-CN" sz="1600"/>
          </a:p>
        </p:txBody>
      </p:sp>
      <p:pic>
        <p:nvPicPr>
          <p:cNvPr id="6" name="图片 5" descr="Flow chart for RTM PT-DFN-hor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815" y="1116965"/>
            <a:ext cx="11089005" cy="48120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295775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r>
              <a:rPr lang="en-US" altLang="zh-CN" sz="2800"/>
              <a:t>Benchmark test in single-fracture</a:t>
            </a:r>
            <a:endParaRPr lang="en-US" altLang="zh-CN" sz="2400"/>
          </a:p>
        </p:txBody>
      </p:sp>
      <p:sp>
        <p:nvSpPr>
          <p:cNvPr id="6" name="文本框 5"/>
          <p:cNvSpPr txBox="1"/>
          <p:nvPr/>
        </p:nvSpPr>
        <p:spPr>
          <a:xfrm>
            <a:off x="407670" y="908685"/>
            <a:ext cx="5194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Aperture evolution under different flow rate</a:t>
            </a:r>
            <a:endParaRPr lang="en-US" altLang="zh-CN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7800" y="462280"/>
            <a:ext cx="4909185" cy="30683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290" y="3752850"/>
            <a:ext cx="5002530" cy="31280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" y="3767455"/>
            <a:ext cx="4907915" cy="3068955"/>
          </a:xfrm>
          <a:prstGeom prst="rect">
            <a:avLst/>
          </a:prstGeom>
        </p:spPr>
      </p:pic>
      <p:sp>
        <p:nvSpPr>
          <p:cNvPr id="19" name="流程图: 过程 18"/>
          <p:cNvSpPr/>
          <p:nvPr/>
        </p:nvSpPr>
        <p:spPr>
          <a:xfrm>
            <a:off x="1529715" y="2475865"/>
            <a:ext cx="148590" cy="85725"/>
          </a:xfrm>
          <a:prstGeom prst="flowChartProces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流程图: 过程 19"/>
          <p:cNvSpPr/>
          <p:nvPr/>
        </p:nvSpPr>
        <p:spPr>
          <a:xfrm>
            <a:off x="1745615" y="2475865"/>
            <a:ext cx="148590" cy="85725"/>
          </a:xfrm>
          <a:prstGeom prst="flowChartProces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过程 20"/>
          <p:cNvSpPr/>
          <p:nvPr/>
        </p:nvSpPr>
        <p:spPr>
          <a:xfrm>
            <a:off x="1961515" y="2475865"/>
            <a:ext cx="148590" cy="85725"/>
          </a:xfrm>
          <a:prstGeom prst="flowChartProces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流程图: 过程 21"/>
          <p:cNvSpPr/>
          <p:nvPr/>
        </p:nvSpPr>
        <p:spPr>
          <a:xfrm>
            <a:off x="2465705" y="2485390"/>
            <a:ext cx="2172970" cy="76200"/>
          </a:xfrm>
          <a:prstGeom prst="flowChartProcess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2110105" y="2268220"/>
            <a:ext cx="444500" cy="207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...</a:t>
            </a:r>
            <a:endParaRPr lang="en-US" altLang="zh-CN"/>
          </a:p>
        </p:txBody>
      </p:sp>
      <p:sp>
        <p:nvSpPr>
          <p:cNvPr id="24" name="文本框 23"/>
          <p:cNvSpPr txBox="1"/>
          <p:nvPr/>
        </p:nvSpPr>
        <p:spPr>
          <a:xfrm>
            <a:off x="4698365" y="2384425"/>
            <a:ext cx="17602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/>
              <a:t>b = 5 mm</a:t>
            </a:r>
            <a:endParaRPr lang="en-US" altLang="zh-CN" sz="1400" b="1"/>
          </a:p>
        </p:txBody>
      </p:sp>
      <p:sp>
        <p:nvSpPr>
          <p:cNvPr id="25" name="文本框 24"/>
          <p:cNvSpPr txBox="1"/>
          <p:nvPr/>
        </p:nvSpPr>
        <p:spPr>
          <a:xfrm>
            <a:off x="2465705" y="2755265"/>
            <a:ext cx="17602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/>
              <a:t>L = 10 cm</a:t>
            </a:r>
            <a:endParaRPr lang="en-US" altLang="zh-CN" sz="1400" b="1"/>
          </a:p>
        </p:txBody>
      </p:sp>
      <p:sp>
        <p:nvSpPr>
          <p:cNvPr id="26" name="文本框 25"/>
          <p:cNvSpPr txBox="1"/>
          <p:nvPr/>
        </p:nvSpPr>
        <p:spPr>
          <a:xfrm>
            <a:off x="46990" y="2764790"/>
            <a:ext cx="23520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/>
              <a:t>segmentation number n = 100</a:t>
            </a:r>
            <a:endParaRPr lang="en-US" altLang="zh-CN" sz="1200" b="1"/>
          </a:p>
        </p:txBody>
      </p:sp>
      <p:sp>
        <p:nvSpPr>
          <p:cNvPr id="28" name="文本框 27"/>
          <p:cNvSpPr txBox="1"/>
          <p:nvPr/>
        </p:nvSpPr>
        <p:spPr>
          <a:xfrm>
            <a:off x="191707" y="1557274"/>
            <a:ext cx="2154555" cy="69913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Oversaturated water:</a:t>
            </a:r>
            <a:endParaRPr lang="en-US" altLang="zh-C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₍</a:t>
            </a:r>
            <a:r>
              <a:rPr lang="en-US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alt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²⁺</a:t>
            </a:r>
            <a:r>
              <a:rPr lang="en-US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 / SO</a:t>
            </a:r>
            <a:r>
              <a:rPr lang="en-US" alt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₄²⁻₎ 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= 30 mmol/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kgw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 = 7; T = 25 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en-US" sz="1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gyp</a:t>
            </a:r>
            <a:r>
              <a:rPr lang="en-US" altLang="en-US" sz="1200" dirty="0">
                <a:latin typeface="方正仿宋_GBK" panose="03000509000000000000" charset="-122"/>
                <a:ea typeface="方正仿宋_GBK" panose="03000509000000000000" charset="-122"/>
                <a:cs typeface="Arial" panose="020B0604020202020204" pitchFamily="34" charset="0"/>
              </a:rPr>
              <a:t>≈ </a:t>
            </a:r>
            <a:r>
              <a:rPr lang="en-US" altLang="en-US" sz="1200" dirty="0">
                <a:latin typeface="Arial" panose="020B0604020202020204" pitchFamily="34" charset="0"/>
                <a:ea typeface="方正仿宋_GBK" panose="03000509000000000000" charset="-122"/>
                <a:cs typeface="Arial" panose="020B0604020202020204" pitchFamily="34" charset="0"/>
              </a:rPr>
              <a:t>2.2</a:t>
            </a:r>
            <a:endParaRPr lang="en-US" altLang="en-US" sz="1200" dirty="0">
              <a:latin typeface="Arial" panose="020B0604020202020204" pitchFamily="34" charset="0"/>
              <a:ea typeface="方正仿宋_GBK" panose="03000509000000000000" charset="-122"/>
              <a:cs typeface="Arial" panose="020B0604020202020204" pitchFamily="34" charset="0"/>
            </a:endParaRPr>
          </a:p>
        </p:txBody>
      </p:sp>
      <p:sp>
        <p:nvSpPr>
          <p:cNvPr id="29" name="右箭头 28"/>
          <p:cNvSpPr/>
          <p:nvPr/>
        </p:nvSpPr>
        <p:spPr>
          <a:xfrm>
            <a:off x="1061085" y="2413635"/>
            <a:ext cx="288290" cy="215900"/>
          </a:xfrm>
          <a:prstGeom prst="rightArrow">
            <a:avLst/>
          </a:prstGeom>
          <a:solidFill>
            <a:srgbClr val="FF0000">
              <a:alpha val="61000"/>
            </a:srgbClr>
          </a:solidFill>
          <a:ln>
            <a:solidFill>
              <a:srgbClr val="FF0000">
                <a:alpha val="59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alpha val="61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95325" y="3124200"/>
            <a:ext cx="54717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1400" dirty="0"/>
              <a:t>Inject oversaturated water into a gypsum-based single fracture</a:t>
            </a:r>
            <a:endParaRPr lang="en-US" altLang="zh-CN" sz="1400" dirty="0">
              <a:latin typeface="Arial" panose="020B0604020202020204" pitchFamily="34" charset="0"/>
              <a:ea typeface="方正仿宋_GBK" panose="03000509000000000000" charset="-122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29970" y="3561080"/>
            <a:ext cx="52654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Aperture distribution of varied inject velocity when </a:t>
            </a:r>
            <a:r>
              <a:rPr lang="en-US" altLang="zh-CN" sz="1400">
                <a:sym typeface="+mn-ea"/>
              </a:rPr>
              <a:t>t</a:t>
            </a:r>
            <a:r>
              <a:rPr lang="en-US" altLang="zh-CN" sz="1400" baseline="-25000">
                <a:sym typeface="+mn-ea"/>
              </a:rPr>
              <a:t>r </a:t>
            </a:r>
            <a:r>
              <a:rPr lang="en-US" altLang="zh-CN" sz="1400">
                <a:sym typeface="+mn-ea"/>
              </a:rPr>
              <a:t>= 10</a:t>
            </a:r>
            <a:r>
              <a:rPr lang="en-US" altLang="zh-CN" sz="1600" baseline="30000">
                <a:sym typeface="+mn-ea"/>
              </a:rPr>
              <a:t>5</a:t>
            </a:r>
            <a:r>
              <a:rPr lang="en-US" altLang="zh-CN" sz="1400" baseline="30000">
                <a:sym typeface="+mn-ea"/>
              </a:rPr>
              <a:t> </a:t>
            </a:r>
            <a:r>
              <a:rPr lang="en-US" altLang="zh-CN" sz="1400">
                <a:sym typeface="+mn-ea"/>
              </a:rPr>
              <a:t>s</a:t>
            </a:r>
            <a:r>
              <a:rPr lang="en-US" altLang="zh-CN" sz="1400"/>
              <a:t> </a:t>
            </a:r>
            <a:endParaRPr lang="en-US" altLang="zh-CN" sz="1400"/>
          </a:p>
        </p:txBody>
      </p:sp>
      <p:sp>
        <p:nvSpPr>
          <p:cNvPr id="32" name="文本框 31"/>
          <p:cNvSpPr txBox="1"/>
          <p:nvPr/>
        </p:nvSpPr>
        <p:spPr>
          <a:xfrm>
            <a:off x="7104380" y="3501390"/>
            <a:ext cx="52654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Aperture evolution by the time with u</a:t>
            </a:r>
            <a:r>
              <a:rPr lang="en-US" altLang="zh-CN" sz="1400" baseline="-25000"/>
              <a:t>in</a:t>
            </a:r>
            <a:r>
              <a:rPr lang="en-US" altLang="zh-CN" sz="1400"/>
              <a:t> = 10</a:t>
            </a:r>
            <a:r>
              <a:rPr lang="en-US" altLang="zh-CN" baseline="30000"/>
              <a:t>-6</a:t>
            </a:r>
            <a:r>
              <a:rPr lang="en-US" altLang="zh-CN" sz="1600"/>
              <a:t> </a:t>
            </a:r>
            <a:r>
              <a:rPr lang="en-US" altLang="zh-CN" sz="1400"/>
              <a:t>m/s</a:t>
            </a:r>
            <a:endParaRPr lang="en-US" altLang="zh-CN" sz="1400"/>
          </a:p>
        </p:txBody>
      </p:sp>
      <p:sp>
        <p:nvSpPr>
          <p:cNvPr id="33" name="文本框 32"/>
          <p:cNvSpPr txBox="1"/>
          <p:nvPr/>
        </p:nvSpPr>
        <p:spPr>
          <a:xfrm>
            <a:off x="2495550" y="1557020"/>
            <a:ext cx="1394460" cy="69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200" b="1" dirty="0"/>
              <a:t>Model setups:</a:t>
            </a:r>
            <a:endParaRPr lang="en-US" altLang="zh-CN" sz="1200" b="1" dirty="0"/>
          </a:p>
          <a:p>
            <a:pPr>
              <a:lnSpc>
                <a:spcPct val="110000"/>
              </a:lnSpc>
            </a:pPr>
            <a:r>
              <a:rPr lang="en-US" altLang="zh-CN" sz="1200" dirty="0"/>
              <a:t>t</a:t>
            </a:r>
            <a:r>
              <a:rPr lang="en-US" altLang="zh-CN" sz="1200" baseline="-25000" dirty="0"/>
              <a:t>r </a:t>
            </a:r>
            <a:r>
              <a:rPr lang="en-US" altLang="zh-CN" sz="1200" dirty="0"/>
              <a:t>= 10</a:t>
            </a:r>
            <a:r>
              <a:rPr lang="en-US" altLang="zh-CN" sz="1600" baseline="30000" dirty="0"/>
              <a:t>5</a:t>
            </a:r>
            <a:r>
              <a:rPr lang="en-US" altLang="zh-CN" sz="1200" baseline="30000" dirty="0"/>
              <a:t> </a:t>
            </a:r>
            <a:r>
              <a:rPr lang="en-US" altLang="zh-CN" sz="1200" dirty="0"/>
              <a:t>s</a:t>
            </a:r>
            <a:endParaRPr lang="en-US" altLang="zh-CN" sz="1200" dirty="0"/>
          </a:p>
          <a:p>
            <a:pPr>
              <a:lnSpc>
                <a:spcPct val="110000"/>
              </a:lnSpc>
            </a:pPr>
            <a:r>
              <a:rPr lang="en-US" altLang="zh-CN" sz="1200" dirty="0"/>
              <a:t>N</a:t>
            </a:r>
            <a:r>
              <a:rPr lang="en-US" altLang="zh-CN" sz="1200" baseline="-25000" dirty="0"/>
              <a:t>p</a:t>
            </a:r>
            <a:r>
              <a:rPr lang="en-US" altLang="zh-CN" sz="1200" dirty="0"/>
              <a:t> = 10000</a:t>
            </a:r>
            <a:endParaRPr lang="en-US" altLang="zh-CN" sz="1200" dirty="0"/>
          </a:p>
        </p:txBody>
      </p:sp>
      <p:sp>
        <p:nvSpPr>
          <p:cNvPr id="34" name="文本框 33"/>
          <p:cNvSpPr txBox="1"/>
          <p:nvPr/>
        </p:nvSpPr>
        <p:spPr>
          <a:xfrm>
            <a:off x="6960235" y="188595"/>
            <a:ext cx="52654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Gypsum precipitated volume in varied velocity with time</a:t>
            </a:r>
            <a:endParaRPr lang="en-US" altLang="zh-CN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4205" y="3823970"/>
            <a:ext cx="6487795" cy="237363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295775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r>
              <a:rPr lang="en-US" altLang="zh-CN" sz="2800">
                <a:sym typeface="+mn-ea"/>
              </a:rPr>
              <a:t>Sensitivity test setups with different synthetic DFN geometries</a:t>
            </a:r>
            <a:endParaRPr lang="en-US" altLang="zh-CN" sz="2800"/>
          </a:p>
          <a:p>
            <a:endParaRPr lang="en-US" altLang="zh-CN" sz="1600"/>
          </a:p>
        </p:txBody>
      </p:sp>
      <p:sp>
        <p:nvSpPr>
          <p:cNvPr id="6" name="文本框 5"/>
          <p:cNvSpPr txBox="1"/>
          <p:nvPr/>
        </p:nvSpPr>
        <p:spPr>
          <a:xfrm>
            <a:off x="5732780" y="3428365"/>
            <a:ext cx="64592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Different DFN geometries for testing (Power-law scaling, log-normal distribution)</a:t>
            </a:r>
            <a:endParaRPr lang="zh-CN" altLang="en-US" sz="1400" dirty="0"/>
          </a:p>
        </p:txBody>
      </p:sp>
      <p:sp>
        <p:nvSpPr>
          <p:cNvPr id="8" name="文本框 7"/>
          <p:cNvSpPr txBox="1"/>
          <p:nvPr/>
        </p:nvSpPr>
        <p:spPr>
          <a:xfrm>
            <a:off x="464185" y="1268730"/>
            <a:ext cx="5427345" cy="464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Two aspects are evaluated:</a:t>
            </a:r>
            <a:endParaRPr lang="en-US" altLang="zh-CN" sz="1600" dirty="0"/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1600" dirty="0"/>
              <a:t>Physical: Flow rate</a:t>
            </a:r>
            <a:r>
              <a:rPr lang="en-US" altLang="zh-CN" sz="1600" i="1" baseline="-25000" dirty="0"/>
              <a:t> </a:t>
            </a:r>
            <a:r>
              <a:rPr lang="en-US" altLang="zh-CN" sz="1600" dirty="0"/>
              <a:t>and DFN structures</a:t>
            </a:r>
            <a:endParaRPr lang="en-US" altLang="zh-CN" sz="1600" dirty="0"/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1600" dirty="0"/>
              <a:t>Numerical: N</a:t>
            </a:r>
            <a:r>
              <a:rPr lang="en-US" altLang="zh-CN" sz="1600" baseline="-25000" dirty="0"/>
              <a:t>p</a:t>
            </a:r>
            <a:r>
              <a:rPr lang="en-US" altLang="zh-CN" sz="1600" dirty="0"/>
              <a:t>, </a:t>
            </a:r>
            <a:r>
              <a:rPr lang="en-US" altLang="zh-CN" sz="1600" dirty="0" err="1">
                <a:latin typeface="+mj-lt"/>
                <a:ea typeface="方正仿宋_GBK" panose="03000509000000000000" charset="-122"/>
                <a:cs typeface="+mj-lt"/>
              </a:rPr>
              <a:t>Δ</a:t>
            </a:r>
            <a:r>
              <a:rPr lang="en-US" altLang="zh-CN" sz="1600" dirty="0" err="1">
                <a:latin typeface="+mj-lt"/>
                <a:cs typeface="+mj-lt"/>
              </a:rPr>
              <a:t>t</a:t>
            </a:r>
            <a:r>
              <a:rPr lang="en-US" altLang="zh-CN" sz="1600" baseline="-25000" dirty="0" err="1">
                <a:solidFill>
                  <a:schemeClr val="tx1"/>
                </a:solidFill>
                <a:latin typeface="+mj-lt"/>
                <a:cs typeface="+mj-lt"/>
              </a:rPr>
              <a:t>r</a:t>
            </a:r>
            <a:r>
              <a:rPr lang="en-US" altLang="zh-CN" sz="1600" dirty="0"/>
              <a:t>, and n</a:t>
            </a:r>
            <a:endParaRPr lang="en-US" altLang="zh-CN" sz="1600" dirty="0"/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en-US" altLang="zh-CN" sz="1600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Baseline case is chosen to fit all cases</a:t>
            </a:r>
            <a:endParaRPr lang="en-US" altLang="zh-CN" sz="1600" dirty="0"/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1600" dirty="0">
                <a:sym typeface="+mn-ea"/>
              </a:rPr>
              <a:t>ΔP = 100 Pa, N</a:t>
            </a:r>
            <a:r>
              <a:rPr lang="en-US" altLang="zh-CN" sz="1600" baseline="-25000" dirty="0">
                <a:sym typeface="+mn-ea"/>
              </a:rPr>
              <a:t>p</a:t>
            </a:r>
            <a:r>
              <a:rPr lang="en-US" altLang="zh-CN" sz="1600" dirty="0">
                <a:sym typeface="+mn-ea"/>
              </a:rPr>
              <a:t> = 10</a:t>
            </a:r>
            <a:r>
              <a:rPr lang="en-US" altLang="zh-CN" sz="1600" baseline="30000" dirty="0">
                <a:sym typeface="+mn-ea"/>
              </a:rPr>
              <a:t>6</a:t>
            </a:r>
            <a:r>
              <a:rPr lang="en-US" altLang="zh-CN" sz="1600" dirty="0">
                <a:sym typeface="+mn-ea"/>
              </a:rPr>
              <a:t>, t</a:t>
            </a:r>
            <a:r>
              <a:rPr lang="en-US" altLang="zh-CN" sz="1600" baseline="-25000" dirty="0">
                <a:sym typeface="+mn-ea"/>
              </a:rPr>
              <a:t>r </a:t>
            </a:r>
            <a:r>
              <a:rPr lang="en-US" altLang="zh-CN" sz="1600" dirty="0">
                <a:sym typeface="+mn-ea"/>
              </a:rPr>
              <a:t>= 10</a:t>
            </a:r>
            <a:r>
              <a:rPr lang="en-US" altLang="zh-CN" sz="1600" baseline="30000" dirty="0">
                <a:sym typeface="+mn-ea"/>
              </a:rPr>
              <a:t>7</a:t>
            </a:r>
            <a:r>
              <a:rPr lang="en-US" altLang="zh-CN" sz="1600" dirty="0">
                <a:sym typeface="+mn-ea"/>
              </a:rPr>
              <a:t> s, </a:t>
            </a:r>
            <a:r>
              <a:rPr lang="en-US" altLang="zh-CN" sz="1600" dirty="0" err="1">
                <a:latin typeface="方正仿宋_GBK" panose="03000509000000000000" charset="-122"/>
                <a:ea typeface="方正仿宋_GBK" panose="03000509000000000000" charset="-122"/>
                <a:sym typeface="+mn-ea"/>
              </a:rPr>
              <a:t>Δ</a:t>
            </a:r>
            <a:r>
              <a:rPr lang="en-US" altLang="zh-CN" sz="1600" dirty="0" err="1">
                <a:sym typeface="+mn-ea"/>
              </a:rPr>
              <a:t>t</a:t>
            </a:r>
            <a:r>
              <a:rPr lang="en-US" altLang="zh-CN" sz="1600" baseline="-25000" dirty="0" err="1">
                <a:sym typeface="+mn-ea"/>
              </a:rPr>
              <a:t>r</a:t>
            </a:r>
            <a:r>
              <a:rPr lang="en-US" altLang="zh-CN" sz="1600" baseline="-25000" dirty="0">
                <a:sym typeface="+mn-ea"/>
              </a:rPr>
              <a:t> </a:t>
            </a:r>
            <a:r>
              <a:rPr lang="en-US" altLang="zh-CN" sz="1600" dirty="0">
                <a:sym typeface="+mn-ea"/>
              </a:rPr>
              <a:t>= 1000 s</a:t>
            </a:r>
            <a:endParaRPr lang="en-US" altLang="zh-CN" sz="1600" dirty="0">
              <a:sym typeface="+mn-ea"/>
            </a:endParaRPr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</a:t>
            </a:r>
            <a:r>
              <a:rPr lang="en-US" altLang="en-US" sz="1600" baseline="-25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₍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Ca</a:t>
            </a:r>
            <a:r>
              <a:rPr lang="en-US" altLang="en-US" sz="1600" baseline="-25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²⁺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/ SO</a:t>
            </a:r>
            <a:r>
              <a:rPr lang="en-US" altLang="en-US" sz="1600" baseline="-25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₄²⁻₎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= 150 mmol/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kgw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zh-CN" sz="1600" dirty="0">
                <a:sym typeface="+mn-ea"/>
              </a:rPr>
              <a:t>n = 1</a:t>
            </a:r>
            <a:endParaRPr lang="en-US" altLang="zh-CN" sz="1600" dirty="0">
              <a:sym typeface="+mn-ea"/>
            </a:endParaRPr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en-US" altLang="zh-CN" dirty="0">
              <a:sym typeface="+mn-ea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ym typeface="+mn-ea"/>
              </a:rPr>
              <a:t>Sensitivity analysis setup:</a:t>
            </a:r>
            <a:endParaRPr lang="en-US" altLang="zh-CN" dirty="0">
              <a:sym typeface="+mn-ea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ym typeface="+mn-ea"/>
              </a:rPr>
              <a:t>ΔP </a:t>
            </a:r>
            <a:r>
              <a:rPr lang="en-US" altLang="zh-CN" i="1" baseline="-25000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= 10,100,1000 Pa ; 3 DFN structures</a:t>
            </a:r>
            <a:endParaRPr lang="en-US" altLang="zh-CN" dirty="0">
              <a:sym typeface="+mn-ea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ym typeface="+mn-ea"/>
              </a:rPr>
              <a:t>N</a:t>
            </a:r>
            <a:r>
              <a:rPr lang="en-US" altLang="zh-CN" baseline="-25000" dirty="0">
                <a:sym typeface="+mn-ea"/>
              </a:rPr>
              <a:t>p</a:t>
            </a:r>
            <a:r>
              <a:rPr lang="en-US" altLang="zh-CN" dirty="0">
                <a:sym typeface="+mn-ea"/>
              </a:rPr>
              <a:t> = 10</a:t>
            </a:r>
            <a:r>
              <a:rPr lang="en-US" altLang="zh-CN" baseline="30000" dirty="0">
                <a:sym typeface="+mn-ea"/>
              </a:rPr>
              <a:t>4</a:t>
            </a:r>
            <a:r>
              <a:rPr lang="en-US" altLang="zh-CN" dirty="0">
                <a:sym typeface="+mn-ea"/>
              </a:rPr>
              <a:t>, 10</a:t>
            </a:r>
            <a:r>
              <a:rPr lang="en-US" altLang="zh-CN" baseline="30000" dirty="0">
                <a:sym typeface="+mn-ea"/>
              </a:rPr>
              <a:t>5</a:t>
            </a:r>
            <a:r>
              <a:rPr lang="en-US" altLang="zh-CN" dirty="0">
                <a:sym typeface="+mn-ea"/>
              </a:rPr>
              <a:t>, 10</a:t>
            </a:r>
            <a:r>
              <a:rPr lang="en-US" altLang="zh-CN" baseline="30000" dirty="0">
                <a:sym typeface="+mn-ea"/>
              </a:rPr>
              <a:t>6</a:t>
            </a:r>
            <a:r>
              <a:rPr lang="en-US" altLang="zh-CN" dirty="0">
                <a:sym typeface="+mn-ea"/>
              </a:rPr>
              <a:t>, 10</a:t>
            </a:r>
            <a:r>
              <a:rPr lang="en-US" altLang="zh-CN" baseline="30000" dirty="0">
                <a:sym typeface="+mn-ea"/>
              </a:rPr>
              <a:t>7</a:t>
            </a:r>
            <a:endParaRPr lang="en-US" altLang="zh-CN" baseline="30000" dirty="0">
              <a:sym typeface="+mn-ea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 err="1">
                <a:sym typeface="+mn-ea"/>
              </a:rPr>
              <a:t>Δt</a:t>
            </a:r>
            <a:r>
              <a:rPr lang="en-US" altLang="zh-CN" baseline="-25000" dirty="0" err="1">
                <a:sym typeface="+mn-ea"/>
              </a:rPr>
              <a:t>r</a:t>
            </a:r>
            <a:r>
              <a:rPr lang="en-US" altLang="zh-CN" dirty="0">
                <a:sym typeface="+mn-ea"/>
              </a:rPr>
              <a:t> = 10</a:t>
            </a:r>
            <a:r>
              <a:rPr lang="en-US" altLang="zh-CN" baseline="30000" dirty="0">
                <a:sym typeface="+mn-ea"/>
              </a:rPr>
              <a:t>3</a:t>
            </a:r>
            <a:r>
              <a:rPr lang="en-US" altLang="zh-CN" dirty="0">
                <a:sym typeface="+mn-ea"/>
              </a:rPr>
              <a:t>, 10</a:t>
            </a:r>
            <a:r>
              <a:rPr lang="en-US" altLang="zh-CN" baseline="30000" dirty="0">
                <a:sym typeface="+mn-ea"/>
              </a:rPr>
              <a:t>4</a:t>
            </a:r>
            <a:r>
              <a:rPr lang="en-US" altLang="zh-CN" dirty="0">
                <a:sym typeface="+mn-ea"/>
              </a:rPr>
              <a:t>, 10</a:t>
            </a:r>
            <a:r>
              <a:rPr lang="en-US" altLang="zh-CN" baseline="30000" dirty="0">
                <a:sym typeface="+mn-ea"/>
              </a:rPr>
              <a:t>5 </a:t>
            </a:r>
            <a:r>
              <a:rPr lang="en-US" altLang="zh-CN" dirty="0">
                <a:sym typeface="+mn-ea"/>
              </a:rPr>
              <a:t>,10</a:t>
            </a:r>
            <a:r>
              <a:rPr lang="en-US" altLang="zh-CN" baseline="30000" dirty="0">
                <a:sym typeface="+mn-ea"/>
              </a:rPr>
              <a:t>6</a:t>
            </a:r>
            <a:endParaRPr lang="en-US" altLang="zh-CN" baseline="30000" dirty="0">
              <a:sym typeface="+mn-ea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ym typeface="+mn-ea"/>
              </a:rPr>
              <a:t>n = 1, 2, 3, 4, 5, 6, 7</a:t>
            </a:r>
            <a:endParaRPr lang="en-US" altLang="zh-CN" dirty="0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altLang="zh-CN" dirty="0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altLang="zh-CN" dirty="0"/>
          </a:p>
          <a:p>
            <a:pPr indent="0">
              <a:buFont typeface="Arial" panose="020B0604020202020204" pitchFamily="34" charset="0"/>
              <a:buNone/>
            </a:pPr>
            <a:endParaRPr lang="en-US" altLang="zh-CN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980440"/>
            <a:ext cx="6502400" cy="23590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319645" y="6170295"/>
            <a:ext cx="57778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Velocity fields for different DFN geometries  </a:t>
            </a:r>
            <a:endParaRPr lang="zh-CN" altLang="en-US" sz="1400"/>
          </a:p>
        </p:txBody>
      </p:sp>
      <p:sp>
        <p:nvSpPr>
          <p:cNvPr id="18" name="矩形 17"/>
          <p:cNvSpPr/>
          <p:nvPr/>
        </p:nvSpPr>
        <p:spPr>
          <a:xfrm>
            <a:off x="6311900" y="3861435"/>
            <a:ext cx="128333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835207" y="1013778"/>
            <a:ext cx="128333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8328660" y="3852545"/>
            <a:ext cx="128333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0056495" y="3852545"/>
            <a:ext cx="128333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6672580" y="3861435"/>
            <a:ext cx="9950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DFN 1</a:t>
            </a:r>
            <a:endParaRPr lang="en-US" altLang="zh-CN" sz="1400" dirty="0"/>
          </a:p>
        </p:txBody>
      </p:sp>
      <p:sp>
        <p:nvSpPr>
          <p:cNvPr id="29" name="文本框 28"/>
          <p:cNvSpPr txBox="1"/>
          <p:nvPr/>
        </p:nvSpPr>
        <p:spPr>
          <a:xfrm>
            <a:off x="8545195" y="3861435"/>
            <a:ext cx="7137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DFN 2</a:t>
            </a:r>
            <a:endParaRPr lang="en-US" altLang="zh-CN" sz="1400"/>
          </a:p>
        </p:txBody>
      </p:sp>
      <p:sp>
        <p:nvSpPr>
          <p:cNvPr id="30" name="文本框 29"/>
          <p:cNvSpPr txBox="1"/>
          <p:nvPr/>
        </p:nvSpPr>
        <p:spPr>
          <a:xfrm>
            <a:off x="10417175" y="3861435"/>
            <a:ext cx="7137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DFN 3</a:t>
            </a:r>
            <a:endParaRPr lang="en-US" altLang="zh-CN" sz="1400"/>
          </a:p>
        </p:txBody>
      </p:sp>
      <p:grpSp>
        <p:nvGrpSpPr>
          <p:cNvPr id="34" name="组合 33"/>
          <p:cNvGrpSpPr/>
          <p:nvPr/>
        </p:nvGrpSpPr>
        <p:grpSpPr>
          <a:xfrm>
            <a:off x="420688" y="3357245"/>
            <a:ext cx="5301615" cy="3122930"/>
            <a:chOff x="550" y="4933"/>
            <a:chExt cx="8349" cy="4918"/>
          </a:xfrm>
        </p:grpSpPr>
        <p:sp>
          <p:nvSpPr>
            <p:cNvPr id="33" name="矩形 32"/>
            <p:cNvSpPr/>
            <p:nvPr/>
          </p:nvSpPr>
          <p:spPr>
            <a:xfrm>
              <a:off x="550" y="5016"/>
              <a:ext cx="8349" cy="43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2" y="4933"/>
              <a:ext cx="6065" cy="491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295775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135" y="1125220"/>
            <a:ext cx="8068310" cy="5664835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479425" y="476250"/>
            <a:ext cx="11233150" cy="659130"/>
          </a:xfrm>
        </p:spPr>
        <p:txBody>
          <a:bodyPr/>
          <a:lstStyle/>
          <a:p>
            <a:endParaRPr lang="en-US" altLang="zh-CN" sz="2800"/>
          </a:p>
          <a:p>
            <a:endParaRPr lang="en-US" altLang="zh-CN" sz="1600"/>
          </a:p>
        </p:txBody>
      </p:sp>
      <p:sp>
        <p:nvSpPr>
          <p:cNvPr id="2" name="文本占位符 2"/>
          <p:cNvSpPr>
            <a:spLocks noGrp="1"/>
          </p:cNvSpPr>
          <p:nvPr/>
        </p:nvSpPr>
        <p:spPr>
          <a:xfrm>
            <a:off x="606425" y="603250"/>
            <a:ext cx="11233150" cy="6591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600"/>
          </a:p>
        </p:txBody>
      </p:sp>
      <p:sp>
        <p:nvSpPr>
          <p:cNvPr id="11" name="文本占位符 2"/>
          <p:cNvSpPr>
            <a:spLocks noGrp="1"/>
          </p:cNvSpPr>
          <p:nvPr/>
        </p:nvSpPr>
        <p:spPr>
          <a:xfrm>
            <a:off x="479425" y="476250"/>
            <a:ext cx="11233150" cy="6591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>
                <a:sym typeface="+mn-ea"/>
              </a:rPr>
              <a:t>Sensitivity test results with different synthetic DFN geometries</a:t>
            </a:r>
            <a:endParaRPr lang="en-US" altLang="zh-CN" sz="2800"/>
          </a:p>
          <a:p>
            <a:endParaRPr lang="en-US" altLang="zh-CN" sz="1600"/>
          </a:p>
        </p:txBody>
      </p:sp>
      <p:sp>
        <p:nvSpPr>
          <p:cNvPr id="12" name="文本框 11"/>
          <p:cNvSpPr txBox="1"/>
          <p:nvPr/>
        </p:nvSpPr>
        <p:spPr>
          <a:xfrm>
            <a:off x="9552305" y="2492375"/>
            <a:ext cx="2376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C00000"/>
                </a:solidFill>
              </a:rPr>
              <a:t>Skeleton reconstruction</a:t>
            </a:r>
            <a:endParaRPr lang="en-US" altLang="zh-CN" sz="1400" b="1">
              <a:solidFill>
                <a:srgbClr val="C0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8790" y="2564765"/>
            <a:ext cx="2376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C00000"/>
                </a:solidFill>
              </a:rPr>
              <a:t>Flow field updates</a:t>
            </a:r>
            <a:endParaRPr lang="en-US" altLang="zh-CN" sz="1400" b="1">
              <a:solidFill>
                <a:srgbClr val="C0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552305" y="4653280"/>
            <a:ext cx="23761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C00000"/>
                </a:solidFill>
              </a:rPr>
              <a:t>Reduced BTCs response </a:t>
            </a:r>
            <a:endParaRPr lang="en-US" altLang="zh-CN" sz="1400" b="1">
              <a:solidFill>
                <a:srgbClr val="C00000"/>
              </a:solidFill>
            </a:endParaRPr>
          </a:p>
        </p:txBody>
      </p:sp>
      <p:cxnSp>
        <p:nvCxnSpPr>
          <p:cNvPr id="4" name="直接连接符 3"/>
          <p:cNvCxnSpPr>
            <a:endCxn id="5" idx="1"/>
          </p:cNvCxnSpPr>
          <p:nvPr/>
        </p:nvCxnSpPr>
        <p:spPr>
          <a:xfrm>
            <a:off x="9709150" y="6576060"/>
            <a:ext cx="203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9912350" y="6453505"/>
            <a:ext cx="20256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Fracture segments disconnect</a:t>
            </a:r>
            <a:endParaRPr lang="en-US" altLang="zh-CN" sz="1000" dirty="0"/>
          </a:p>
        </p:txBody>
      </p:sp>
      <p:sp>
        <p:nvSpPr>
          <p:cNvPr id="9" name="文本框 8"/>
          <p:cNvSpPr txBox="1"/>
          <p:nvPr/>
        </p:nvSpPr>
        <p:spPr>
          <a:xfrm>
            <a:off x="9480550" y="6424930"/>
            <a:ext cx="175895" cy="227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/>
              <a:t>*</a:t>
            </a:r>
            <a:endParaRPr lang="en-US" altLang="zh-CN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  <p:bldP spid="15" grpId="1"/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367530" y="6381115"/>
            <a:ext cx="7416800" cy="432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2"/>
          <p:cNvSpPr>
            <a:spLocks noGrp="1"/>
          </p:cNvSpPr>
          <p:nvPr/>
        </p:nvSpPr>
        <p:spPr>
          <a:xfrm>
            <a:off x="606425" y="603250"/>
            <a:ext cx="11233150" cy="6591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600"/>
          </a:p>
        </p:txBody>
      </p:sp>
      <p:sp>
        <p:nvSpPr>
          <p:cNvPr id="11" name="文本占位符 2"/>
          <p:cNvSpPr>
            <a:spLocks noGrp="1"/>
          </p:cNvSpPr>
          <p:nvPr/>
        </p:nvSpPr>
        <p:spPr>
          <a:xfrm>
            <a:off x="551815" y="404495"/>
            <a:ext cx="11233150" cy="6591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5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>
                <a:sym typeface="+mn-ea"/>
              </a:rPr>
              <a:t>Effects of different numerical parameter settings  </a:t>
            </a:r>
            <a:endParaRPr lang="en-US" altLang="zh-CN" sz="1600"/>
          </a:p>
        </p:txBody>
      </p:sp>
      <p:sp>
        <p:nvSpPr>
          <p:cNvPr id="18" name="文本框 17"/>
          <p:cNvSpPr txBox="1"/>
          <p:nvPr/>
        </p:nvSpPr>
        <p:spPr>
          <a:xfrm>
            <a:off x="3152775" y="6433820"/>
            <a:ext cx="90297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Both reaction time step and DFN segmentation number strongly affect RTM results</a:t>
            </a:r>
            <a:endParaRPr lang="en-US" altLang="zh-CN" sz="1400"/>
          </a:p>
        </p:txBody>
      </p:sp>
      <p:sp>
        <p:nvSpPr>
          <p:cNvPr id="5" name="文本框 4"/>
          <p:cNvSpPr txBox="1"/>
          <p:nvPr/>
        </p:nvSpPr>
        <p:spPr>
          <a:xfrm>
            <a:off x="5510530" y="899795"/>
            <a:ext cx="20923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Particle number N</a:t>
            </a:r>
            <a:r>
              <a:rPr lang="en-US" altLang="zh-CN" sz="1400" baseline="-25000"/>
              <a:t>p</a:t>
            </a:r>
            <a:endParaRPr lang="en-US" altLang="zh-CN" sz="1400" baseline="-25000"/>
          </a:p>
        </p:txBody>
      </p:sp>
      <p:sp>
        <p:nvSpPr>
          <p:cNvPr id="9" name="文本框 8"/>
          <p:cNvSpPr txBox="1"/>
          <p:nvPr/>
        </p:nvSpPr>
        <p:spPr>
          <a:xfrm>
            <a:off x="1694180" y="899795"/>
            <a:ext cx="20923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Reaction time step </a:t>
            </a:r>
            <a:r>
              <a:rPr lang="en-US" altLang="zh-CN" sz="1400" dirty="0" err="1">
                <a:latin typeface="方正仿宋_GBK" panose="03000509000000000000" charset="-122"/>
                <a:ea typeface="方正仿宋_GBK" panose="03000509000000000000" charset="-122"/>
                <a:sym typeface="+mn-ea"/>
              </a:rPr>
              <a:t>Δ</a:t>
            </a:r>
            <a:r>
              <a:rPr lang="en-US" altLang="zh-CN" sz="1400" dirty="0" err="1">
                <a:sym typeface="+mn-ea"/>
              </a:rPr>
              <a:t>t</a:t>
            </a:r>
            <a:r>
              <a:rPr lang="en-US" altLang="zh-CN" sz="1400" baseline="-25000" dirty="0" err="1">
                <a:sym typeface="+mn-ea"/>
              </a:rPr>
              <a:t>r</a:t>
            </a:r>
            <a:endParaRPr lang="en-US" altLang="zh-CN" sz="1400" baseline="-25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9183370" y="899795"/>
            <a:ext cx="20923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Segmentation number n</a:t>
            </a:r>
            <a:endParaRPr lang="en-US" altLang="zh-CN" sz="1400" baseline="-25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50000"/>
          <a:stretch>
            <a:fillRect/>
          </a:stretch>
        </p:blipFill>
        <p:spPr>
          <a:xfrm>
            <a:off x="594360" y="1195705"/>
            <a:ext cx="3550285" cy="2677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50715" r="-402"/>
          <a:stretch>
            <a:fillRect/>
          </a:stretch>
        </p:blipFill>
        <p:spPr>
          <a:xfrm>
            <a:off x="695325" y="3756660"/>
            <a:ext cx="3528060" cy="26771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5" y="4005580"/>
            <a:ext cx="1191260" cy="7131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50589"/>
          <a:stretch>
            <a:fillRect/>
          </a:stretch>
        </p:blipFill>
        <p:spPr>
          <a:xfrm>
            <a:off x="4403725" y="1196975"/>
            <a:ext cx="3509010" cy="26777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l="50708" r="-387"/>
          <a:stretch>
            <a:fillRect/>
          </a:stretch>
        </p:blipFill>
        <p:spPr>
          <a:xfrm>
            <a:off x="4511675" y="3756025"/>
            <a:ext cx="3528060" cy="26777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 r="50000"/>
          <a:stretch>
            <a:fillRect/>
          </a:stretch>
        </p:blipFill>
        <p:spPr>
          <a:xfrm>
            <a:off x="8307070" y="1196975"/>
            <a:ext cx="3563620" cy="26873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rcRect l="50401" r="178"/>
          <a:stretch>
            <a:fillRect/>
          </a:stretch>
        </p:blipFill>
        <p:spPr>
          <a:xfrm>
            <a:off x="8371840" y="3756660"/>
            <a:ext cx="3522345" cy="26873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5130</Words>
  <Application>WPS 演示</Application>
  <PresentationFormat>宽屏</PresentationFormat>
  <Paragraphs>243</Paragraphs>
  <Slides>16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15</vt:i4>
      </vt:variant>
      <vt:variant>
        <vt:lpstr>幻灯片标题</vt:lpstr>
      </vt:variant>
      <vt:variant>
        <vt:i4>16</vt:i4>
      </vt:variant>
    </vt:vector>
  </HeadingPairs>
  <TitlesOfParts>
    <vt:vector size="54" baseType="lpstr">
      <vt:lpstr>Arial</vt:lpstr>
      <vt:lpstr>宋体</vt:lpstr>
      <vt:lpstr>Wingdings</vt:lpstr>
      <vt:lpstr>Satoshi Medium</vt:lpstr>
      <vt:lpstr>C059</vt:lpstr>
      <vt:lpstr>Satoshi</vt:lpstr>
      <vt:lpstr>IBM Plex Sans</vt:lpstr>
      <vt:lpstr>IBM Plex Sans SemiBold</vt:lpstr>
      <vt:lpstr>OpenSymbol</vt:lpstr>
      <vt:lpstr>方正仿宋_GBK</vt:lpstr>
      <vt:lpstr>Cambria Math</vt:lpstr>
      <vt:lpstr>DejaVu Math TeX Gyre</vt:lpstr>
      <vt:lpstr>MS Mincho</vt:lpstr>
      <vt:lpstr>微软雅黑</vt:lpstr>
      <vt:lpstr>宋体</vt:lpstr>
      <vt:lpstr>Arial Unicode MS</vt:lpstr>
      <vt:lpstr>Montserrat</vt:lpstr>
      <vt:lpstr>黑体</vt:lpstr>
      <vt:lpstr>Noto Sans CJK SC</vt:lpstr>
      <vt:lpstr>DejaVu Sans</vt:lpstr>
      <vt:lpstr>Noto Serif CJK SC</vt:lpstr>
      <vt:lpstr>等线</vt:lpstr>
      <vt:lpstr>Calibri</vt:lpstr>
      <vt:lpstr>Thème Office</vt:lpstr>
      <vt:lpstr>Conception personnalisée</vt:lpstr>
      <vt:lpstr>3_Thème Office</vt:lpstr>
      <vt:lpstr>2_Thème Office</vt:lpstr>
      <vt:lpstr>4_Thème Office</vt:lpstr>
      <vt:lpstr>5_Thème Office</vt:lpstr>
      <vt:lpstr>6_Thème Office</vt:lpstr>
      <vt:lpstr>7_Thème Office</vt:lpstr>
      <vt:lpstr>8_Thème Office</vt:lpstr>
      <vt:lpstr>9_Thème Office</vt:lpstr>
      <vt:lpstr>1_Thème Office</vt:lpstr>
      <vt:lpstr>10_Thème Office</vt:lpstr>
      <vt:lpstr>11_Thème Office</vt:lpstr>
      <vt:lpstr>12_Thème Office</vt:lpstr>
      <vt:lpstr>13_Thème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WINTER Laurence</dc:creator>
  <cp:lastModifiedBy>熊胖胖</cp:lastModifiedBy>
  <cp:revision>814</cp:revision>
  <dcterms:created xsi:type="dcterms:W3CDTF">2026-05-15T12:57:17Z</dcterms:created>
  <dcterms:modified xsi:type="dcterms:W3CDTF">2026-05-15T12:57:17Z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95867320FE93288617FD016A99EFE22C_43</vt:lpwstr>
  </property>
  <property fmtid="{D5CDD505-2E9C-101B-9397-08002B2CF9AE}" pid="3" name="KSOProductBuildVer">
    <vt:lpwstr>2052-12.1.2.23578</vt:lpwstr>
  </property>
</Properties>
</file>