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9"/>
  </p:notesMasterIdLst>
  <p:sldIdLst>
    <p:sldId id="256" r:id="rId2"/>
    <p:sldId id="313" r:id="rId3"/>
    <p:sldId id="312" r:id="rId4"/>
    <p:sldId id="314" r:id="rId5"/>
    <p:sldId id="259" r:id="rId6"/>
    <p:sldId id="261" r:id="rId7"/>
    <p:sldId id="315" r:id="rId8"/>
    <p:sldId id="316" r:id="rId9"/>
    <p:sldId id="317" r:id="rId10"/>
    <p:sldId id="318" r:id="rId11"/>
    <p:sldId id="260" r:id="rId12"/>
    <p:sldId id="319" r:id="rId13"/>
    <p:sldId id="320" r:id="rId14"/>
    <p:sldId id="323" r:id="rId15"/>
    <p:sldId id="321" r:id="rId16"/>
    <p:sldId id="322" r:id="rId17"/>
    <p:sldId id="262" r:id="rId18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0"/>
    </p:embeddedFont>
    <p:embeddedFont>
      <p:font typeface="DM Sans" pitchFamily="2" charset="0"/>
      <p:regular r:id="rId21"/>
      <p:bold r:id="rId22"/>
      <p:italic r:id="rId23"/>
      <p:boldItalic r:id="rId24"/>
    </p:embeddedFont>
    <p:embeddedFont>
      <p:font typeface="Nunito" pitchFamily="2" charset="0"/>
      <p:regular r:id="rId25"/>
      <p:bold r:id="rId26"/>
      <p:italic r:id="rId27"/>
      <p:boldItalic r:id="rId28"/>
    </p:embeddedFont>
    <p:embeddedFont>
      <p:font typeface="Nunito Light" pitchFamily="2" charset="0"/>
      <p:regular r:id="rId29"/>
      <p:italic r:id="rId30"/>
    </p:embeddedFont>
    <p:embeddedFont>
      <p:font typeface="Outfit" pitchFamily="2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EF18EBA-C3AB-4EA8-935C-C49FD0EDEF37}">
  <a:tblStyle styleId="{3EF18EBA-C3AB-4EA8-935C-C49FD0EDEF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675" y="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3417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263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0634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993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6555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410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4529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2932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59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6282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156000"/>
            <a:ext cx="4160700" cy="23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600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541600"/>
            <a:ext cx="4160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713225" y="2384250"/>
            <a:ext cx="4344300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468350"/>
            <a:ext cx="12642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713225" y="3300150"/>
            <a:ext cx="43443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54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"/>
          </p:nvPr>
        </p:nvSpPr>
        <p:spPr>
          <a:xfrm>
            <a:off x="720000" y="1652075"/>
            <a:ext cx="4294800" cy="21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3862975" y="1655500"/>
            <a:ext cx="45678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3862975" y="2816925"/>
            <a:ext cx="45678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4" name="Google Shape;144;p18"/>
          <p:cNvGrpSpPr/>
          <p:nvPr/>
        </p:nvGrpSpPr>
        <p:grpSpPr>
          <a:xfrm>
            <a:off x="-476796" y="2900252"/>
            <a:ext cx="10097585" cy="2865204"/>
            <a:chOff x="-476796" y="2900252"/>
            <a:chExt cx="10097585" cy="2865204"/>
          </a:xfrm>
        </p:grpSpPr>
        <p:grpSp>
          <p:nvGrpSpPr>
            <p:cNvPr id="145" name="Google Shape;145;p18"/>
            <p:cNvGrpSpPr/>
            <p:nvPr/>
          </p:nvGrpSpPr>
          <p:grpSpPr>
            <a:xfrm>
              <a:off x="-476796" y="2900252"/>
              <a:ext cx="10097585" cy="2865204"/>
              <a:chOff x="-476796" y="2900252"/>
              <a:chExt cx="10097585" cy="2865204"/>
            </a:xfrm>
          </p:grpSpPr>
          <p:sp>
            <p:nvSpPr>
              <p:cNvPr id="146" name="Google Shape;146;p18"/>
              <p:cNvSpPr/>
              <p:nvPr/>
            </p:nvSpPr>
            <p:spPr>
              <a:xfrm rot="10800000" flipH="1">
                <a:off x="-266661" y="2900252"/>
                <a:ext cx="838710" cy="968121"/>
              </a:xfrm>
              <a:custGeom>
                <a:avLst/>
                <a:gdLst/>
                <a:ahLst/>
                <a:cxnLst/>
                <a:rect l="l" t="t" r="r" b="b"/>
                <a:pathLst>
                  <a:path w="181539" h="209550" extrusionOk="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8"/>
              <p:cNvSpPr/>
              <p:nvPr/>
            </p:nvSpPr>
            <p:spPr>
              <a:xfrm>
                <a:off x="-90736" y="4425247"/>
                <a:ext cx="838710" cy="968121"/>
              </a:xfrm>
              <a:custGeom>
                <a:avLst/>
                <a:gdLst/>
                <a:ahLst/>
                <a:cxnLst/>
                <a:rect l="l" t="t" r="r" b="b"/>
                <a:pathLst>
                  <a:path w="181539" h="209550" extrusionOk="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8"/>
              <p:cNvSpPr/>
              <p:nvPr/>
            </p:nvSpPr>
            <p:spPr>
              <a:xfrm>
                <a:off x="-476796" y="3522814"/>
                <a:ext cx="838710" cy="968121"/>
              </a:xfrm>
              <a:custGeom>
                <a:avLst/>
                <a:gdLst/>
                <a:ahLst/>
                <a:cxnLst/>
                <a:rect l="l" t="t" r="r" b="b"/>
                <a:pathLst>
                  <a:path w="181539" h="209550" extrusionOk="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rgbClr val="AFC7FF">
                  <a:alpha val="25000"/>
                </a:srgbClr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8"/>
              <p:cNvSpPr/>
              <p:nvPr/>
            </p:nvSpPr>
            <p:spPr>
              <a:xfrm rot="10800000">
                <a:off x="8571944" y="2900252"/>
                <a:ext cx="838710" cy="968121"/>
              </a:xfrm>
              <a:custGeom>
                <a:avLst/>
                <a:gdLst/>
                <a:ahLst/>
                <a:cxnLst/>
                <a:rect l="l" t="t" r="r" b="b"/>
                <a:pathLst>
                  <a:path w="181539" h="209550" extrusionOk="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8"/>
              <p:cNvSpPr/>
              <p:nvPr/>
            </p:nvSpPr>
            <p:spPr>
              <a:xfrm flipH="1">
                <a:off x="8396019" y="4425247"/>
                <a:ext cx="838710" cy="968121"/>
              </a:xfrm>
              <a:custGeom>
                <a:avLst/>
                <a:gdLst/>
                <a:ahLst/>
                <a:cxnLst/>
                <a:rect l="l" t="t" r="r" b="b"/>
                <a:pathLst>
                  <a:path w="181539" h="209550" extrusionOk="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8"/>
              <p:cNvSpPr/>
              <p:nvPr/>
            </p:nvSpPr>
            <p:spPr>
              <a:xfrm flipH="1">
                <a:off x="8782079" y="3522814"/>
                <a:ext cx="838710" cy="968121"/>
              </a:xfrm>
              <a:custGeom>
                <a:avLst/>
                <a:gdLst/>
                <a:ahLst/>
                <a:cxnLst/>
                <a:rect l="l" t="t" r="r" b="b"/>
                <a:pathLst>
                  <a:path w="181539" h="209550" extrusionOk="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rgbClr val="9FCBFD">
                  <a:alpha val="41140"/>
                </a:srgbClr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8"/>
              <p:cNvSpPr/>
              <p:nvPr/>
            </p:nvSpPr>
            <p:spPr>
              <a:xfrm rot="10800000">
                <a:off x="8009979" y="4797335"/>
                <a:ext cx="838710" cy="968121"/>
              </a:xfrm>
              <a:custGeom>
                <a:avLst/>
                <a:gdLst/>
                <a:ahLst/>
                <a:cxnLst/>
                <a:rect l="l" t="t" r="r" b="b"/>
                <a:pathLst>
                  <a:path w="181539" h="209550" extrusionOk="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rgbClr val="68DAF8">
                  <a:alpha val="34180"/>
                </a:srgbClr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3" name="Google Shape;153;p18"/>
            <p:cNvSpPr/>
            <p:nvPr/>
          </p:nvSpPr>
          <p:spPr>
            <a:xfrm rot="10800000" flipH="1">
              <a:off x="293867" y="4797335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18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25"/>
          <p:cNvGrpSpPr/>
          <p:nvPr/>
        </p:nvGrpSpPr>
        <p:grpSpPr>
          <a:xfrm>
            <a:off x="-655296" y="3436585"/>
            <a:ext cx="10454595" cy="2311221"/>
            <a:chOff x="-655296" y="3436585"/>
            <a:chExt cx="10454595" cy="2311221"/>
          </a:xfrm>
        </p:grpSpPr>
        <p:sp>
          <p:nvSpPr>
            <p:cNvPr id="232" name="Google Shape;232;p25"/>
            <p:cNvSpPr/>
            <p:nvPr/>
          </p:nvSpPr>
          <p:spPr>
            <a:xfrm rot="10800000" flipH="1">
              <a:off x="-136836" y="3436585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5"/>
            <p:cNvSpPr/>
            <p:nvPr/>
          </p:nvSpPr>
          <p:spPr>
            <a:xfrm>
              <a:off x="183414" y="4540917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5"/>
            <p:cNvSpPr/>
            <p:nvPr/>
          </p:nvSpPr>
          <p:spPr>
            <a:xfrm rot="10800000" flipH="1">
              <a:off x="-655296" y="3903067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18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5"/>
            <p:cNvSpPr/>
            <p:nvPr/>
          </p:nvSpPr>
          <p:spPr>
            <a:xfrm rot="10800000">
              <a:off x="8442129" y="3436585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5"/>
            <p:cNvSpPr/>
            <p:nvPr/>
          </p:nvSpPr>
          <p:spPr>
            <a:xfrm flipH="1">
              <a:off x="8121879" y="4540917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5"/>
            <p:cNvSpPr/>
            <p:nvPr/>
          </p:nvSpPr>
          <p:spPr>
            <a:xfrm rot="10800000">
              <a:off x="8960589" y="3903067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18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5"/>
            <p:cNvSpPr/>
            <p:nvPr/>
          </p:nvSpPr>
          <p:spPr>
            <a:xfrm rot="10800000">
              <a:off x="7718714" y="4779685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14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5"/>
            <p:cNvSpPr/>
            <p:nvPr/>
          </p:nvSpPr>
          <p:spPr>
            <a:xfrm rot="10800000">
              <a:off x="586589" y="4779685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14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5"/>
          <p:cNvSpPr txBox="1">
            <a:spLocks noGrp="1"/>
          </p:cNvSpPr>
          <p:nvPr>
            <p:ph type="subTitle" idx="1"/>
          </p:nvPr>
        </p:nvSpPr>
        <p:spPr>
          <a:xfrm>
            <a:off x="4646250" y="1667625"/>
            <a:ext cx="3398400" cy="18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ubTitle" idx="2"/>
          </p:nvPr>
        </p:nvSpPr>
        <p:spPr>
          <a:xfrm>
            <a:off x="1099338" y="1667625"/>
            <a:ext cx="3398400" cy="18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31"/>
          <p:cNvGrpSpPr/>
          <p:nvPr/>
        </p:nvGrpSpPr>
        <p:grpSpPr>
          <a:xfrm>
            <a:off x="-247298" y="-446215"/>
            <a:ext cx="9638610" cy="6030088"/>
            <a:chOff x="-247298" y="-446215"/>
            <a:chExt cx="9638610" cy="6030088"/>
          </a:xfrm>
        </p:grpSpPr>
        <p:sp>
          <p:nvSpPr>
            <p:cNvPr id="315" name="Google Shape;315;p31"/>
            <p:cNvSpPr/>
            <p:nvPr/>
          </p:nvSpPr>
          <p:spPr>
            <a:xfrm>
              <a:off x="-125573" y="4119935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1"/>
            <p:cNvSpPr/>
            <p:nvPr/>
          </p:nvSpPr>
          <p:spPr>
            <a:xfrm>
              <a:off x="-125583" y="4615752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1"/>
            <p:cNvSpPr/>
            <p:nvPr/>
          </p:nvSpPr>
          <p:spPr>
            <a:xfrm rot="10800000" flipH="1">
              <a:off x="-247298" y="49602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1"/>
            <p:cNvSpPr/>
            <p:nvPr/>
          </p:nvSpPr>
          <p:spPr>
            <a:xfrm rot="10800000" flipH="1">
              <a:off x="346967" y="-446215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1"/>
            <p:cNvSpPr/>
            <p:nvPr/>
          </p:nvSpPr>
          <p:spPr>
            <a:xfrm rot="10800000">
              <a:off x="7958317" y="-428623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1"/>
            <p:cNvSpPr/>
            <p:nvPr/>
          </p:nvSpPr>
          <p:spPr>
            <a:xfrm rot="10800000">
              <a:off x="8552602" y="49602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14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1"/>
            <p:cNvSpPr/>
            <p:nvPr/>
          </p:nvSpPr>
          <p:spPr>
            <a:xfrm>
              <a:off x="8430777" y="4119935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1"/>
            <p:cNvSpPr/>
            <p:nvPr/>
          </p:nvSpPr>
          <p:spPr>
            <a:xfrm>
              <a:off x="8430767" y="4615752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14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32"/>
          <p:cNvGrpSpPr/>
          <p:nvPr/>
        </p:nvGrpSpPr>
        <p:grpSpPr>
          <a:xfrm>
            <a:off x="-476796" y="2900252"/>
            <a:ext cx="10097585" cy="2865204"/>
            <a:chOff x="-476796" y="2900252"/>
            <a:chExt cx="10097585" cy="2865204"/>
          </a:xfrm>
        </p:grpSpPr>
        <p:grpSp>
          <p:nvGrpSpPr>
            <p:cNvPr id="325" name="Google Shape;325;p32"/>
            <p:cNvGrpSpPr/>
            <p:nvPr/>
          </p:nvGrpSpPr>
          <p:grpSpPr>
            <a:xfrm>
              <a:off x="-476796" y="2900252"/>
              <a:ext cx="10097585" cy="2865204"/>
              <a:chOff x="-476796" y="2900252"/>
              <a:chExt cx="10097585" cy="2865204"/>
            </a:xfrm>
          </p:grpSpPr>
          <p:sp>
            <p:nvSpPr>
              <p:cNvPr id="326" name="Google Shape;326;p32"/>
              <p:cNvSpPr/>
              <p:nvPr/>
            </p:nvSpPr>
            <p:spPr>
              <a:xfrm rot="10800000" flipH="1">
                <a:off x="-266661" y="2900252"/>
                <a:ext cx="838710" cy="968121"/>
              </a:xfrm>
              <a:custGeom>
                <a:avLst/>
                <a:gdLst/>
                <a:ahLst/>
                <a:cxnLst/>
                <a:rect l="l" t="t" r="r" b="b"/>
                <a:pathLst>
                  <a:path w="181539" h="209550" extrusionOk="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2"/>
              <p:cNvSpPr/>
              <p:nvPr/>
            </p:nvSpPr>
            <p:spPr>
              <a:xfrm>
                <a:off x="-90736" y="4425247"/>
                <a:ext cx="838710" cy="968121"/>
              </a:xfrm>
              <a:custGeom>
                <a:avLst/>
                <a:gdLst/>
                <a:ahLst/>
                <a:cxnLst/>
                <a:rect l="l" t="t" r="r" b="b"/>
                <a:pathLst>
                  <a:path w="181539" h="209550" extrusionOk="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2"/>
              <p:cNvSpPr/>
              <p:nvPr/>
            </p:nvSpPr>
            <p:spPr>
              <a:xfrm>
                <a:off x="-476796" y="3522814"/>
                <a:ext cx="838710" cy="968121"/>
              </a:xfrm>
              <a:custGeom>
                <a:avLst/>
                <a:gdLst/>
                <a:ahLst/>
                <a:cxnLst/>
                <a:rect l="l" t="t" r="r" b="b"/>
                <a:pathLst>
                  <a:path w="181539" h="209550" extrusionOk="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rgbClr val="AFC7FF">
                  <a:alpha val="25000"/>
                </a:srgbClr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32"/>
              <p:cNvSpPr/>
              <p:nvPr/>
            </p:nvSpPr>
            <p:spPr>
              <a:xfrm rot="10800000">
                <a:off x="8571944" y="2900252"/>
                <a:ext cx="838710" cy="968121"/>
              </a:xfrm>
              <a:custGeom>
                <a:avLst/>
                <a:gdLst/>
                <a:ahLst/>
                <a:cxnLst/>
                <a:rect l="l" t="t" r="r" b="b"/>
                <a:pathLst>
                  <a:path w="181539" h="209550" extrusionOk="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2"/>
              <p:cNvSpPr/>
              <p:nvPr/>
            </p:nvSpPr>
            <p:spPr>
              <a:xfrm flipH="1">
                <a:off x="8396019" y="4425247"/>
                <a:ext cx="838710" cy="968121"/>
              </a:xfrm>
              <a:custGeom>
                <a:avLst/>
                <a:gdLst/>
                <a:ahLst/>
                <a:cxnLst/>
                <a:rect l="l" t="t" r="r" b="b"/>
                <a:pathLst>
                  <a:path w="181539" h="209550" extrusionOk="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2"/>
              <p:cNvSpPr/>
              <p:nvPr/>
            </p:nvSpPr>
            <p:spPr>
              <a:xfrm flipH="1">
                <a:off x="8782079" y="3522814"/>
                <a:ext cx="838710" cy="968121"/>
              </a:xfrm>
              <a:custGeom>
                <a:avLst/>
                <a:gdLst/>
                <a:ahLst/>
                <a:cxnLst/>
                <a:rect l="l" t="t" r="r" b="b"/>
                <a:pathLst>
                  <a:path w="181539" h="209550" extrusionOk="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rgbClr val="9FCBFD">
                  <a:alpha val="41140"/>
                </a:srgbClr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2"/>
              <p:cNvSpPr/>
              <p:nvPr/>
            </p:nvSpPr>
            <p:spPr>
              <a:xfrm rot="10800000">
                <a:off x="8009979" y="4797335"/>
                <a:ext cx="838710" cy="968121"/>
              </a:xfrm>
              <a:custGeom>
                <a:avLst/>
                <a:gdLst/>
                <a:ahLst/>
                <a:cxnLst/>
                <a:rect l="l" t="t" r="r" b="b"/>
                <a:pathLst>
                  <a:path w="181539" h="209550" extrusionOk="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rgbClr val="68DAF8">
                  <a:alpha val="34180"/>
                </a:srgbClr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3" name="Google Shape;333;p32"/>
            <p:cNvSpPr/>
            <p:nvPr/>
          </p:nvSpPr>
          <p:spPr>
            <a:xfrm rot="10800000" flipH="1">
              <a:off x="293867" y="4797335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18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 Medium"/>
              <a:buNone/>
              <a:defRPr sz="3500">
                <a:solidFill>
                  <a:schemeClr val="dk1"/>
                </a:solidFill>
                <a:latin typeface="Outfit Medium"/>
                <a:ea typeface="Outfit Medium"/>
                <a:cs typeface="Outfit Medium"/>
                <a:sym typeface="Outfit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 Medium"/>
              <a:buNone/>
              <a:defRPr sz="3500">
                <a:solidFill>
                  <a:schemeClr val="dk1"/>
                </a:solidFill>
                <a:latin typeface="Outfit Medium"/>
                <a:ea typeface="Outfit Medium"/>
                <a:cs typeface="Outfit Medium"/>
                <a:sym typeface="Outfit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 Medium"/>
              <a:buNone/>
              <a:defRPr sz="3500">
                <a:solidFill>
                  <a:schemeClr val="dk1"/>
                </a:solidFill>
                <a:latin typeface="Outfit Medium"/>
                <a:ea typeface="Outfit Medium"/>
                <a:cs typeface="Outfit Medium"/>
                <a:sym typeface="Outfit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 Medium"/>
              <a:buNone/>
              <a:defRPr sz="3500">
                <a:solidFill>
                  <a:schemeClr val="dk1"/>
                </a:solidFill>
                <a:latin typeface="Outfit Medium"/>
                <a:ea typeface="Outfit Medium"/>
                <a:cs typeface="Outfit Medium"/>
                <a:sym typeface="Outfit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 Medium"/>
              <a:buNone/>
              <a:defRPr sz="3500">
                <a:solidFill>
                  <a:schemeClr val="dk1"/>
                </a:solidFill>
                <a:latin typeface="Outfit Medium"/>
                <a:ea typeface="Outfit Medium"/>
                <a:cs typeface="Outfit Medium"/>
                <a:sym typeface="Outfit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 Medium"/>
              <a:buNone/>
              <a:defRPr sz="3500">
                <a:solidFill>
                  <a:schemeClr val="dk1"/>
                </a:solidFill>
                <a:latin typeface="Outfit Medium"/>
                <a:ea typeface="Outfit Medium"/>
                <a:cs typeface="Outfit Medium"/>
                <a:sym typeface="Outfit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 Medium"/>
              <a:buNone/>
              <a:defRPr sz="3500">
                <a:solidFill>
                  <a:schemeClr val="dk1"/>
                </a:solidFill>
                <a:latin typeface="Outfit Medium"/>
                <a:ea typeface="Outfit Medium"/>
                <a:cs typeface="Outfit Medium"/>
                <a:sym typeface="Outfit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 Medium"/>
              <a:buNone/>
              <a:defRPr sz="3500">
                <a:solidFill>
                  <a:schemeClr val="dk1"/>
                </a:solidFill>
                <a:latin typeface="Outfit Medium"/>
                <a:ea typeface="Outfit Medium"/>
                <a:cs typeface="Outfit Medium"/>
                <a:sym typeface="Outfit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8" r:id="rId5"/>
    <p:sldLayoutId id="2147483664" r:id="rId6"/>
    <p:sldLayoutId id="2147483671" r:id="rId7"/>
    <p:sldLayoutId id="2147483677" r:id="rId8"/>
    <p:sldLayoutId id="214748367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6" name="Google Shape;346;p36"/>
          <p:cNvCxnSpPr/>
          <p:nvPr/>
        </p:nvCxnSpPr>
        <p:spPr>
          <a:xfrm>
            <a:off x="823425" y="987213"/>
            <a:ext cx="373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47" name="Google Shape;347;p36"/>
          <p:cNvGrpSpPr/>
          <p:nvPr/>
        </p:nvGrpSpPr>
        <p:grpSpPr>
          <a:xfrm>
            <a:off x="5115337" y="-428624"/>
            <a:ext cx="4275118" cy="6450405"/>
            <a:chOff x="5115337" y="-428624"/>
            <a:chExt cx="4275118" cy="6450405"/>
          </a:xfrm>
        </p:grpSpPr>
        <p:sp>
          <p:nvSpPr>
            <p:cNvPr id="348" name="Google Shape;348;p36"/>
            <p:cNvSpPr/>
            <p:nvPr/>
          </p:nvSpPr>
          <p:spPr>
            <a:xfrm rot="10800000" flipH="1">
              <a:off x="8492525" y="-192722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8551745" y="3267838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6606686" y="2547378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6"/>
            <p:cNvSpPr/>
            <p:nvPr/>
          </p:nvSpPr>
          <p:spPr>
            <a:xfrm>
              <a:off x="7103477" y="-153372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6"/>
            <p:cNvSpPr/>
            <p:nvPr/>
          </p:nvSpPr>
          <p:spPr>
            <a:xfrm>
              <a:off x="6684072" y="318466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14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6109895" y="1194084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6109895" y="697741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6"/>
            <p:cNvSpPr/>
            <p:nvPr/>
          </p:nvSpPr>
          <p:spPr>
            <a:xfrm>
              <a:off x="7587339" y="1194072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6"/>
            <p:cNvSpPr/>
            <p:nvPr/>
          </p:nvSpPr>
          <p:spPr>
            <a:xfrm>
              <a:off x="5634170" y="-428624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6"/>
            <p:cNvSpPr/>
            <p:nvPr/>
          </p:nvSpPr>
          <p:spPr>
            <a:xfrm>
              <a:off x="7017892" y="2075057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14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6"/>
            <p:cNvSpPr/>
            <p:nvPr/>
          </p:nvSpPr>
          <p:spPr>
            <a:xfrm>
              <a:off x="5193798" y="1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18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6"/>
            <p:cNvSpPr/>
            <p:nvPr/>
          </p:nvSpPr>
          <p:spPr>
            <a:xfrm>
              <a:off x="8068891" y="1622202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18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6"/>
            <p:cNvSpPr/>
            <p:nvPr/>
          </p:nvSpPr>
          <p:spPr>
            <a:xfrm rot="10800000" flipH="1">
              <a:off x="5115337" y="3655978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6"/>
            <p:cNvSpPr/>
            <p:nvPr/>
          </p:nvSpPr>
          <p:spPr>
            <a:xfrm rot="10800000" flipH="1">
              <a:off x="6606680" y="3924700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6"/>
            <p:cNvSpPr/>
            <p:nvPr/>
          </p:nvSpPr>
          <p:spPr>
            <a:xfrm rot="10800000" flipH="1">
              <a:off x="5983934" y="5053660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6"/>
            <p:cNvSpPr/>
            <p:nvPr/>
          </p:nvSpPr>
          <p:spPr>
            <a:xfrm rot="10800000" flipH="1">
              <a:off x="7178797" y="3533340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6"/>
            <p:cNvSpPr/>
            <p:nvPr/>
          </p:nvSpPr>
          <p:spPr>
            <a:xfrm rot="10800000" flipH="1">
              <a:off x="6606686" y="4609409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6"/>
            <p:cNvSpPr/>
            <p:nvPr/>
          </p:nvSpPr>
          <p:spPr>
            <a:xfrm rot="10800000" flipH="1">
              <a:off x="5526543" y="4128300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18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6"/>
            <p:cNvSpPr/>
            <p:nvPr/>
          </p:nvSpPr>
          <p:spPr>
            <a:xfrm>
              <a:off x="8117298" y="2852238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14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6"/>
            <p:cNvSpPr/>
            <p:nvPr/>
          </p:nvSpPr>
          <p:spPr>
            <a:xfrm>
              <a:off x="8172542" y="303607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14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4" name="Google Shape;344;p36"/>
          <p:cNvSpPr txBox="1">
            <a:spLocks noGrp="1"/>
          </p:cNvSpPr>
          <p:nvPr>
            <p:ph type="ctrTitle"/>
          </p:nvPr>
        </p:nvSpPr>
        <p:spPr>
          <a:xfrm>
            <a:off x="713225" y="1156000"/>
            <a:ext cx="7355666" cy="23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/>
              <a:t>Role of pore size distribution on velocity fields in 3D porous media</a:t>
            </a:r>
            <a:endParaRPr sz="4800" dirty="0"/>
          </a:p>
        </p:txBody>
      </p:sp>
      <p:sp>
        <p:nvSpPr>
          <p:cNvPr id="345" name="Google Shape;345;p36"/>
          <p:cNvSpPr txBox="1">
            <a:spLocks noGrp="1"/>
          </p:cNvSpPr>
          <p:nvPr>
            <p:ph type="subTitle" idx="1"/>
          </p:nvPr>
        </p:nvSpPr>
        <p:spPr>
          <a:xfrm>
            <a:off x="713225" y="3541600"/>
            <a:ext cx="5270708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 dirty="0"/>
              <a:t>Mathieu Souzy</a:t>
            </a:r>
            <a:r>
              <a:rPr lang="en" dirty="0"/>
              <a:t>, Fan Chen, Junfeng Sun, Antoine Wautier</a:t>
            </a:r>
            <a:endParaRPr dirty="0"/>
          </a:p>
        </p:txBody>
      </p:sp>
      <p:pic>
        <p:nvPicPr>
          <p:cNvPr id="3" name="Image 2" descr="Une image contenant Graphique, Police, graphisme, logo&#10;&#10;Le contenu généré par l’IA peut être incorrect.">
            <a:extLst>
              <a:ext uri="{FF2B5EF4-FFF2-40B4-BE49-F238E27FC236}">
                <a16:creationId xmlns:a16="http://schemas.microsoft.com/office/drawing/2014/main" id="{922DDB15-5B39-916A-5074-F0D7A0607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25" y="4514210"/>
            <a:ext cx="1438343" cy="379813"/>
          </a:xfrm>
          <a:prstGeom prst="rect">
            <a:avLst/>
          </a:prstGeom>
        </p:spPr>
      </p:pic>
      <p:pic>
        <p:nvPicPr>
          <p:cNvPr id="8" name="Image 7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2988B38C-3B07-455F-DC77-AE7F8CA8E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927" y="4493816"/>
            <a:ext cx="1227093" cy="420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1"/>
          <p:cNvSpPr txBox="1">
            <a:spLocks noGrp="1"/>
          </p:cNvSpPr>
          <p:nvPr>
            <p:ph type="title"/>
          </p:nvPr>
        </p:nvSpPr>
        <p:spPr>
          <a:xfrm>
            <a:off x="720000" y="45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Variance of the tracers’ position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Google Shape;383;p38">
                <a:extLst>
                  <a:ext uri="{FF2B5EF4-FFF2-40B4-BE49-F238E27FC236}">
                    <a16:creationId xmlns:a16="http://schemas.microsoft.com/office/drawing/2014/main" id="{1CB1F94D-9D40-98C2-06BB-CA23A439FF75}"/>
                  </a:ext>
                </a:extLst>
              </p:cNvPr>
              <p:cNvSpPr txBox="1">
                <a:spLocks noGrp="1"/>
              </p:cNvSpPr>
              <p:nvPr>
                <p:ph type="subTitle" idx="1"/>
              </p:nvPr>
            </p:nvSpPr>
            <p:spPr>
              <a:xfrm>
                <a:off x="1600534" y="4114229"/>
                <a:ext cx="2305500" cy="5727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d>
                        <m:dPr>
                          <m:begChr m:val="⟨"/>
                          <m:endChr m:val="⟩"/>
                          <m:ctrlPr>
                            <a:rPr lang="fr-F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2" name="Google Shape;383;p38">
                <a:extLst>
                  <a:ext uri="{FF2B5EF4-FFF2-40B4-BE49-F238E27FC236}">
                    <a16:creationId xmlns:a16="http://schemas.microsoft.com/office/drawing/2014/main" id="{1CB1F94D-9D40-98C2-06BB-CA23A439FF75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600534" y="4114229"/>
                <a:ext cx="2305500" cy="5727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21D4A84A-E837-4233-F53D-1B0E182A9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929" y="630458"/>
            <a:ext cx="7104142" cy="451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44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0"/>
          <p:cNvSpPr txBox="1">
            <a:spLocks noGrp="1"/>
          </p:cNvSpPr>
          <p:nvPr>
            <p:ph type="subTitle" idx="1"/>
          </p:nvPr>
        </p:nvSpPr>
        <p:spPr>
          <a:xfrm>
            <a:off x="713225" y="2859887"/>
            <a:ext cx="5845332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Effect of the pore size distribution over the flow kinematics</a:t>
            </a:r>
            <a:endParaRPr dirty="0"/>
          </a:p>
        </p:txBody>
      </p:sp>
      <p:grpSp>
        <p:nvGrpSpPr>
          <p:cNvPr id="432" name="Google Shape;432;p40"/>
          <p:cNvGrpSpPr/>
          <p:nvPr/>
        </p:nvGrpSpPr>
        <p:grpSpPr>
          <a:xfrm>
            <a:off x="5104880" y="-153372"/>
            <a:ext cx="4218588" cy="6000577"/>
            <a:chOff x="5104880" y="-153372"/>
            <a:chExt cx="4218588" cy="6000577"/>
          </a:xfrm>
        </p:grpSpPr>
        <p:sp>
          <p:nvSpPr>
            <p:cNvPr id="433" name="Google Shape;433;p40"/>
            <p:cNvSpPr/>
            <p:nvPr/>
          </p:nvSpPr>
          <p:spPr>
            <a:xfrm>
              <a:off x="7074911" y="2547378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7026089" y="-153372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6606684" y="318466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14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6138958" y="1370872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5732458" y="874528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7480889" y="989935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7074904" y="2075057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14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7962441" y="1404077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18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0"/>
            <p:cNvSpPr/>
            <p:nvPr/>
          </p:nvSpPr>
          <p:spPr>
            <a:xfrm rot="10800000" flipH="1">
              <a:off x="6036087" y="3124978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0"/>
            <p:cNvSpPr/>
            <p:nvPr/>
          </p:nvSpPr>
          <p:spPr>
            <a:xfrm rot="10800000" flipH="1">
              <a:off x="6355205" y="4102088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0"/>
            <p:cNvSpPr/>
            <p:nvPr/>
          </p:nvSpPr>
          <p:spPr>
            <a:xfrm rot="10800000" flipH="1">
              <a:off x="5732459" y="4879085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0"/>
            <p:cNvSpPr/>
            <p:nvPr/>
          </p:nvSpPr>
          <p:spPr>
            <a:xfrm rot="10800000" flipH="1">
              <a:off x="6683197" y="3515490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0"/>
            <p:cNvSpPr/>
            <p:nvPr/>
          </p:nvSpPr>
          <p:spPr>
            <a:xfrm rot="10800000" flipH="1">
              <a:off x="5104880" y="4434525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18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0"/>
            <p:cNvSpPr/>
            <p:nvPr/>
          </p:nvSpPr>
          <p:spPr>
            <a:xfrm>
              <a:off x="8484758" y="2438113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0"/>
            <p:cNvSpPr/>
            <p:nvPr/>
          </p:nvSpPr>
          <p:spPr>
            <a:xfrm>
              <a:off x="8038260" y="2921288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14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 rot="10800000" flipH="1">
              <a:off x="7853362" y="3962203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 rot="10800000" flipH="1">
              <a:off x="8261505" y="4434525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18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50" name="Google Shape;450;p40"/>
          <p:cNvCxnSpPr/>
          <p:nvPr/>
        </p:nvCxnSpPr>
        <p:spPr>
          <a:xfrm>
            <a:off x="841250" y="1385850"/>
            <a:ext cx="373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9" name="Google Shape;429;p40"/>
          <p:cNvSpPr txBox="1">
            <a:spLocks noGrp="1"/>
          </p:cNvSpPr>
          <p:nvPr>
            <p:ph type="title"/>
          </p:nvPr>
        </p:nvSpPr>
        <p:spPr>
          <a:xfrm>
            <a:off x="713225" y="2103464"/>
            <a:ext cx="6981282" cy="8851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Varying the polydispersity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1"/>
          <p:cNvSpPr txBox="1">
            <a:spLocks noGrp="1"/>
          </p:cNvSpPr>
          <p:nvPr>
            <p:ph type="title"/>
          </p:nvPr>
        </p:nvSpPr>
        <p:spPr>
          <a:xfrm>
            <a:off x="720000" y="45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Varying pore size distribution</a:t>
            </a:r>
            <a:endParaRPr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B348FC-3819-81C4-CFBF-54CE42B52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7381"/>
            <a:ext cx="9144000" cy="35771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F55A819-15B4-8A57-4DF3-E1B0A257D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386" y="3791994"/>
            <a:ext cx="290993" cy="261400"/>
          </a:xfrm>
          <a:prstGeom prst="rect">
            <a:avLst/>
          </a:prstGeom>
        </p:spPr>
      </p:pic>
      <p:sp>
        <p:nvSpPr>
          <p:cNvPr id="12" name="Google Shape;383;p38">
            <a:extLst>
              <a:ext uri="{FF2B5EF4-FFF2-40B4-BE49-F238E27FC236}">
                <a16:creationId xmlns:a16="http://schemas.microsoft.com/office/drawing/2014/main" id="{95F64F30-8C17-BE30-BC9D-F21C2A48DDA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6724" y="3760121"/>
            <a:ext cx="310693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: Local distance to the nearest wall</a:t>
            </a:r>
            <a:endParaRPr sz="1100" dirty="0"/>
          </a:p>
        </p:txBody>
      </p:sp>
      <p:sp>
        <p:nvSpPr>
          <p:cNvPr id="14" name="Google Shape;383;p38">
            <a:extLst>
              <a:ext uri="{FF2B5EF4-FFF2-40B4-BE49-F238E27FC236}">
                <a16:creationId xmlns:a16="http://schemas.microsoft.com/office/drawing/2014/main" id="{E3EC0CEC-2E1B-E100-6271-1F1759AB9AC3}"/>
              </a:ext>
            </a:extLst>
          </p:cNvPr>
          <p:cNvSpPr txBox="1">
            <a:spLocks/>
          </p:cNvSpPr>
          <p:nvPr/>
        </p:nvSpPr>
        <p:spPr>
          <a:xfrm>
            <a:off x="1458297" y="4039850"/>
            <a:ext cx="493573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ctr"/>
            <a:r>
              <a:rPr lang="en-US" sz="1100" dirty="0"/>
              <a:t>: Radius of the inscribed sphere placed on the skeleton of the void space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DDF628B-03B2-00C3-E604-602307373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74" y="4108456"/>
            <a:ext cx="908908" cy="204193"/>
          </a:xfrm>
          <a:prstGeom prst="rect">
            <a:avLst/>
          </a:prstGeom>
        </p:spPr>
      </p:pic>
      <p:sp>
        <p:nvSpPr>
          <p:cNvPr id="17" name="Google Shape;383;p38">
            <a:extLst>
              <a:ext uri="{FF2B5EF4-FFF2-40B4-BE49-F238E27FC236}">
                <a16:creationId xmlns:a16="http://schemas.microsoft.com/office/drawing/2014/main" id="{32EB4722-BDD7-2E46-B540-A34DA6E51B84}"/>
              </a:ext>
            </a:extLst>
          </p:cNvPr>
          <p:cNvSpPr txBox="1">
            <a:spLocks/>
          </p:cNvSpPr>
          <p:nvPr/>
        </p:nvSpPr>
        <p:spPr>
          <a:xfrm>
            <a:off x="2078052" y="4484277"/>
            <a:ext cx="544034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ctr"/>
            <a:r>
              <a:rPr lang="en-US" dirty="0"/>
              <a:t>Increased polydispersity       Narrower pore size distribution</a:t>
            </a:r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63737703-50A6-A8E2-B9F5-270C5AA55BC9}"/>
              </a:ext>
            </a:extLst>
          </p:cNvPr>
          <p:cNvSpPr/>
          <p:nvPr/>
        </p:nvSpPr>
        <p:spPr>
          <a:xfrm>
            <a:off x="4422986" y="4666827"/>
            <a:ext cx="264160" cy="97179"/>
          </a:xfrm>
          <a:prstGeom prst="rightArrow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027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1"/>
          <p:cNvSpPr txBox="1">
            <a:spLocks noGrp="1"/>
          </p:cNvSpPr>
          <p:nvPr>
            <p:ph type="title"/>
          </p:nvPr>
        </p:nvSpPr>
        <p:spPr>
          <a:xfrm>
            <a:off x="720000" y="45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Narrower velocity distributions</a:t>
            </a:r>
            <a:endParaRPr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Google Shape;383;p38">
                <a:extLst>
                  <a:ext uri="{FF2B5EF4-FFF2-40B4-BE49-F238E27FC236}">
                    <a16:creationId xmlns:a16="http://schemas.microsoft.com/office/drawing/2014/main" id="{32EB4722-BDD7-2E46-B540-A34DA6E51B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97638" y="3737540"/>
                <a:ext cx="5808815" cy="13153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dk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1pPr>
                <a:lvl2pPr marL="914400" marR="0" lvl="1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dk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2pPr>
                <a:lvl3pPr marL="1371600" marR="0" lvl="2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dk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3pPr>
                <a:lvl4pPr marL="1828800" marR="0" lvl="3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dk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4pPr>
                <a:lvl5pPr marL="2286000" marR="0" lvl="4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dk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5pPr>
                <a:lvl6pPr marL="2743200" marR="0" lvl="5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dk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6pPr>
                <a:lvl7pPr marL="3200400" marR="0" lvl="6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dk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7pPr>
                <a:lvl8pPr marL="3657600" marR="0" lvl="7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dk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8pPr>
                <a:lvl9pPr marL="4114800" marR="0" lvl="8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dk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9pPr>
              </a:lstStyle>
              <a:p>
                <a:pPr marL="482600" indent="-342900" algn="l">
                  <a:buAutoNum type="arabicPeriod"/>
                </a:pPr>
                <a:r>
                  <a:rPr lang="en-US" sz="1800" b="0" i="0" u="none" strike="noStrike" baseline="0" dirty="0">
                    <a:latin typeface="STIX-Regular"/>
                  </a:rPr>
                  <a:t>Increased polydispersity           narrower distributions</a:t>
                </a:r>
              </a:p>
              <a:p>
                <a:pPr marL="482600" indent="-342900" algn="l">
                  <a:buAutoNum type="arabicPeriod"/>
                </a:pPr>
                <a:r>
                  <a:rPr lang="en-US" sz="1800" dirty="0">
                    <a:latin typeface="STIX-Regular"/>
                  </a:rPr>
                  <a:t>Need a large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fr-FR" sz="1800" b="0" i="1" smtClean="0">
                                <a:latin typeface="Cambria Math" panose="02040503050406030204" pitchFamily="18" charset="0"/>
                              </a:rPr>
                              <m:t>𝑙𝑎𝑟𝑔𝑒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fr-FR" sz="1800" b="0" i="1" smtClean="0">
                                <a:latin typeface="Cambria Math" panose="02040503050406030204" pitchFamily="18" charset="0"/>
                              </a:rPr>
                              <m:t>𝑠𝑚𝑎𝑙𝑙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</a:t>
                </a:r>
                <a:r>
                  <a:rPr lang="en-US" sz="1800" dirty="0">
                    <a:latin typeface="STIX-Regular"/>
                  </a:rPr>
                  <a:t>to be quantitatively significant</a:t>
                </a:r>
              </a:p>
              <a:p>
                <a:pPr marL="482600" indent="-342900" algn="l">
                  <a:buAutoNum type="arabicPeriod"/>
                </a:pPr>
                <a:r>
                  <a:rPr lang="en-US" sz="1800" dirty="0">
                    <a:latin typeface="STIX-Regular"/>
                  </a:rPr>
                  <a:t>More uniform flow for highly polydisperse case</a:t>
                </a:r>
                <a:r>
                  <a:rPr lang="en-US" dirty="0">
                    <a:latin typeface="STIX-Regular"/>
                  </a:rPr>
                  <a:t> </a:t>
                </a:r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17" name="Google Shape;383;p38">
                <a:extLst>
                  <a:ext uri="{FF2B5EF4-FFF2-40B4-BE49-F238E27FC236}">
                    <a16:creationId xmlns:a16="http://schemas.microsoft.com/office/drawing/2014/main" id="{32EB4722-BDD7-2E46-B540-A34DA6E51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638" y="3737540"/>
                <a:ext cx="5808815" cy="1315367"/>
              </a:xfrm>
              <a:prstGeom prst="rect">
                <a:avLst/>
              </a:prstGeom>
              <a:blipFill>
                <a:blip r:embed="rId3"/>
                <a:stretch>
                  <a:fillRect b="-32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63737703-50A6-A8E2-B9F5-270C5AA55BC9}"/>
              </a:ext>
            </a:extLst>
          </p:cNvPr>
          <p:cNvSpPr/>
          <p:nvPr/>
        </p:nvSpPr>
        <p:spPr>
          <a:xfrm>
            <a:off x="4711006" y="3935311"/>
            <a:ext cx="422104" cy="147668"/>
          </a:xfrm>
          <a:prstGeom prst="rightArrow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B253C9-C461-116A-A45E-E02EE7E27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7913"/>
            <a:ext cx="9144000" cy="28013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59CD19-7338-5256-EDB1-E8A21B9D7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6453" y="20580"/>
            <a:ext cx="1537547" cy="9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38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1"/>
          <p:cNvSpPr txBox="1">
            <a:spLocks noGrp="1"/>
          </p:cNvSpPr>
          <p:nvPr>
            <p:ph type="title"/>
          </p:nvPr>
        </p:nvSpPr>
        <p:spPr>
          <a:xfrm>
            <a:off x="365763" y="4510"/>
            <a:ext cx="842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Velocity magnitude VS distance to a wall</a:t>
            </a:r>
            <a:endParaRPr sz="3200" dirty="0"/>
          </a:p>
        </p:txBody>
      </p:sp>
      <p:sp>
        <p:nvSpPr>
          <p:cNvPr id="17" name="Google Shape;383;p38">
            <a:extLst>
              <a:ext uri="{FF2B5EF4-FFF2-40B4-BE49-F238E27FC236}">
                <a16:creationId xmlns:a16="http://schemas.microsoft.com/office/drawing/2014/main" id="{32EB4722-BDD7-2E46-B540-A34DA6E51B84}"/>
              </a:ext>
            </a:extLst>
          </p:cNvPr>
          <p:cNvSpPr txBox="1">
            <a:spLocks/>
          </p:cNvSpPr>
          <p:nvPr/>
        </p:nvSpPr>
        <p:spPr>
          <a:xfrm>
            <a:off x="5039360" y="963775"/>
            <a:ext cx="4107628" cy="192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482600" indent="-342900" algn="l">
              <a:buAutoNum type="arabicPeriod"/>
            </a:pPr>
            <a:r>
              <a:rPr lang="fr-FR" sz="1800" b="0" i="0" u="none" strike="noStrike" baseline="0" dirty="0">
                <a:latin typeface="STIX-Regular"/>
              </a:rPr>
              <a:t>C</a:t>
            </a:r>
            <a:r>
              <a:rPr lang="en-US" sz="1800" b="0" i="0" u="none" strike="noStrike" baseline="0" dirty="0" err="1">
                <a:latin typeface="STIX-Regular"/>
              </a:rPr>
              <a:t>orrelation</a:t>
            </a:r>
            <a:r>
              <a:rPr lang="en-US" sz="1800" b="0" i="0" u="none" strike="noStrike" baseline="0" dirty="0">
                <a:latin typeface="STIX-Regular"/>
              </a:rPr>
              <a:t> between local distance to a solid interface and velocity magnitude </a:t>
            </a:r>
          </a:p>
          <a:p>
            <a:pPr marL="482600" indent="-342900" algn="l">
              <a:buAutoNum type="arabicPeriod"/>
            </a:pPr>
            <a:r>
              <a:rPr lang="en-US" sz="1800" b="0" i="0" u="none" strike="noStrike" baseline="0" dirty="0">
                <a:latin typeface="STIX-Regular"/>
              </a:rPr>
              <a:t>Shrinkage of the density map for increased polydispersity</a:t>
            </a: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21770B-92FF-A70D-71D8-D28F11BD1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4" y="577210"/>
            <a:ext cx="5199332" cy="461596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18073BC-F940-4D0E-CF1F-8B0405716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473" y="4862178"/>
            <a:ext cx="290993" cy="261400"/>
          </a:xfrm>
          <a:prstGeom prst="rect">
            <a:avLst/>
          </a:prstGeom>
        </p:spPr>
      </p:pic>
      <p:sp>
        <p:nvSpPr>
          <p:cNvPr id="9" name="Google Shape;383;p38">
            <a:extLst>
              <a:ext uri="{FF2B5EF4-FFF2-40B4-BE49-F238E27FC236}">
                <a16:creationId xmlns:a16="http://schemas.microsoft.com/office/drawing/2014/main" id="{6C80B30C-3670-8258-8E96-F8B59ABD7A7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402811" y="4830305"/>
            <a:ext cx="310693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: Local distance to the nearest wall</a:t>
            </a:r>
            <a:endParaRPr sz="11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CA09B33-F7BE-F4E1-0FC1-1A2E71663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0695" y="659558"/>
            <a:ext cx="748707" cy="39708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C9A89FB-3AE2-F8FA-047C-F6B412331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9374" y="659558"/>
            <a:ext cx="748707" cy="397082"/>
          </a:xfrm>
          <a:prstGeom prst="rect">
            <a:avLst/>
          </a:prstGeom>
        </p:spPr>
      </p:pic>
      <p:pic>
        <p:nvPicPr>
          <p:cNvPr id="16" name="Image 15" descr="Une image contenant capture d’écran, art&#10;&#10;Le contenu généré par l’IA peut être incorrect.">
            <a:extLst>
              <a:ext uri="{FF2B5EF4-FFF2-40B4-BE49-F238E27FC236}">
                <a16:creationId xmlns:a16="http://schemas.microsoft.com/office/drawing/2014/main" id="{76546768-6025-F7D6-F629-5EB2BD8350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0693" y="2952897"/>
            <a:ext cx="748709" cy="397083"/>
          </a:xfrm>
          <a:prstGeom prst="rect">
            <a:avLst/>
          </a:prstGeom>
        </p:spPr>
      </p:pic>
      <p:pic>
        <p:nvPicPr>
          <p:cNvPr id="20" name="Image 19" descr="Une image contenant sphère, art&#10;&#10;Le contenu généré par l’IA peut être incorrect.">
            <a:extLst>
              <a:ext uri="{FF2B5EF4-FFF2-40B4-BE49-F238E27FC236}">
                <a16:creationId xmlns:a16="http://schemas.microsoft.com/office/drawing/2014/main" id="{1A3ADE4F-EC24-3C17-6D63-83690773B9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9373" y="2952898"/>
            <a:ext cx="748708" cy="39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83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1"/>
          <p:cNvSpPr txBox="1">
            <a:spLocks noGrp="1"/>
          </p:cNvSpPr>
          <p:nvPr>
            <p:ph type="title"/>
          </p:nvPr>
        </p:nvSpPr>
        <p:spPr>
          <a:xfrm>
            <a:off x="720000" y="45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Dispersion process</a:t>
            </a:r>
            <a:endParaRPr dirty="0"/>
          </a:p>
        </p:txBody>
      </p:sp>
      <p:sp>
        <p:nvSpPr>
          <p:cNvPr id="17" name="Google Shape;383;p38">
            <a:extLst>
              <a:ext uri="{FF2B5EF4-FFF2-40B4-BE49-F238E27FC236}">
                <a16:creationId xmlns:a16="http://schemas.microsoft.com/office/drawing/2014/main" id="{32EB4722-BDD7-2E46-B540-A34DA6E51B84}"/>
              </a:ext>
            </a:extLst>
          </p:cNvPr>
          <p:cNvSpPr txBox="1">
            <a:spLocks/>
          </p:cNvSpPr>
          <p:nvPr/>
        </p:nvSpPr>
        <p:spPr>
          <a:xfrm>
            <a:off x="4601711" y="1511853"/>
            <a:ext cx="4334473" cy="259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139700" indent="0" algn="l"/>
            <a:r>
              <a:rPr lang="en-US" sz="1800" b="0" i="0" u="none" strike="noStrike" baseline="0" dirty="0">
                <a:latin typeface="STIX-Regular"/>
              </a:rPr>
              <a:t>Increased polydispersity           decrease of the dispersion process, both in the longitudinal </a:t>
            </a:r>
            <a:r>
              <a:rPr lang="fr-FR" sz="1800" b="0" i="0" u="none" strike="noStrike" baseline="0" dirty="0">
                <a:latin typeface="STIX-Regular"/>
              </a:rPr>
              <a:t>and the transverse directions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5C4BB8-E6AF-5112-97BD-21AA331AD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7210"/>
            <a:ext cx="4802112" cy="4558453"/>
          </a:xfrm>
          <a:prstGeom prst="rect">
            <a:avLst/>
          </a:prstGeom>
        </p:spPr>
      </p:pic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83A5FE13-FB3B-FEA6-AA33-57E157DAB430}"/>
              </a:ext>
            </a:extLst>
          </p:cNvPr>
          <p:cNvSpPr/>
          <p:nvPr/>
        </p:nvSpPr>
        <p:spPr>
          <a:xfrm>
            <a:off x="7170806" y="1723622"/>
            <a:ext cx="422104" cy="147668"/>
          </a:xfrm>
          <a:prstGeom prst="rightArrow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BCF61D0-CFB0-0779-D391-3A664741B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453" y="20580"/>
            <a:ext cx="1537547" cy="9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21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1"/>
          <p:cNvSpPr txBox="1">
            <a:spLocks noGrp="1"/>
          </p:cNvSpPr>
          <p:nvPr>
            <p:ph type="title"/>
          </p:nvPr>
        </p:nvSpPr>
        <p:spPr>
          <a:xfrm>
            <a:off x="720000" y="45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Streamline tortuosity</a:t>
            </a:r>
            <a:endParaRPr dirty="0"/>
          </a:p>
        </p:txBody>
      </p:sp>
      <p:sp>
        <p:nvSpPr>
          <p:cNvPr id="17" name="Google Shape;383;p38">
            <a:extLst>
              <a:ext uri="{FF2B5EF4-FFF2-40B4-BE49-F238E27FC236}">
                <a16:creationId xmlns:a16="http://schemas.microsoft.com/office/drawing/2014/main" id="{32EB4722-BDD7-2E46-B540-A34DA6E51B84}"/>
              </a:ext>
            </a:extLst>
          </p:cNvPr>
          <p:cNvSpPr txBox="1">
            <a:spLocks/>
          </p:cNvSpPr>
          <p:nvPr/>
        </p:nvSpPr>
        <p:spPr>
          <a:xfrm>
            <a:off x="4829387" y="1322201"/>
            <a:ext cx="4314613" cy="259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482600" indent="-342900" algn="l">
              <a:buAutoNum type="arabicPeriod"/>
            </a:pPr>
            <a:r>
              <a:rPr lang="fr-FR" sz="1800" b="0" i="0" u="none" strike="noStrike" baseline="0" dirty="0">
                <a:latin typeface="STIX-Regular"/>
              </a:rPr>
              <a:t>Normal distribution of </a:t>
            </a:r>
            <a:r>
              <a:rPr lang="fr-FR" sz="1800" b="0" i="0" u="none" strike="noStrike" baseline="0" dirty="0" err="1">
                <a:latin typeface="STIX-Regular"/>
              </a:rPr>
              <a:t>tortuosity</a:t>
            </a:r>
            <a:endParaRPr lang="fr-FR" sz="1800" b="0" i="0" u="none" strike="noStrike" baseline="0" dirty="0">
              <a:latin typeface="STIX-Regular"/>
            </a:endParaRPr>
          </a:p>
          <a:p>
            <a:pPr marL="482600" indent="-342900" algn="l">
              <a:buAutoNum type="arabicPeriod"/>
            </a:pPr>
            <a:r>
              <a:rPr lang="fr-FR" sz="1800" dirty="0">
                <a:latin typeface="STIX-Regular"/>
              </a:rPr>
              <a:t>Shift to </a:t>
            </a:r>
            <a:r>
              <a:rPr lang="fr-FR" sz="1800" dirty="0" err="1">
                <a:latin typeface="STIX-Regular"/>
              </a:rPr>
              <a:t>lower</a:t>
            </a:r>
            <a:r>
              <a:rPr lang="fr-FR" sz="1800" dirty="0">
                <a:latin typeface="STIX-Regular"/>
              </a:rPr>
              <a:t> values for </a:t>
            </a:r>
            <a:r>
              <a:rPr lang="fr-FR" sz="1800" dirty="0" err="1">
                <a:latin typeface="STIX-Regular"/>
              </a:rPr>
              <a:t>higher</a:t>
            </a:r>
            <a:r>
              <a:rPr lang="fr-FR" sz="1800" dirty="0">
                <a:latin typeface="STIX-Regular"/>
              </a:rPr>
              <a:t> </a:t>
            </a:r>
            <a:r>
              <a:rPr lang="fr-FR" sz="1800" dirty="0" err="1">
                <a:latin typeface="STIX-Regular"/>
              </a:rPr>
              <a:t>polydispersity</a:t>
            </a:r>
            <a:endParaRPr lang="fr-FR" sz="1800" dirty="0">
              <a:latin typeface="STIX-Regular"/>
            </a:endParaRPr>
          </a:p>
          <a:p>
            <a:pPr marL="482600" indent="-342900" algn="l">
              <a:buAutoNum type="arabicPeriod"/>
            </a:pPr>
            <a:r>
              <a:rPr lang="en-US" sz="1800" b="0" i="0" u="none" strike="noStrike" baseline="0" dirty="0">
                <a:latin typeface="STIX-Regular"/>
              </a:rPr>
              <a:t>Relative standard deviation increase with polydispersity</a:t>
            </a:r>
            <a:endParaRPr lang="fr-FR" sz="1800" b="0" i="0" u="none" strike="noStrike" baseline="0" dirty="0">
              <a:latin typeface="STIX-Regular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BCF61D0-CFB0-0779-D391-3A664741B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453" y="20580"/>
            <a:ext cx="1537547" cy="9271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4283D45-A517-F95F-484B-7266A6207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7333"/>
            <a:ext cx="4987909" cy="372447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49ADDE1-8654-82DE-A8A7-74C8463D4C6B}"/>
              </a:ext>
            </a:extLst>
          </p:cNvPr>
          <p:cNvSpPr txBox="1"/>
          <p:nvPr/>
        </p:nvSpPr>
        <p:spPr>
          <a:xfrm>
            <a:off x="2140569" y="4618483"/>
            <a:ext cx="56946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latin typeface="STIX-Regular"/>
              </a:rPr>
              <a:t>Stronger meandering but more alignment with longitudinal flow</a:t>
            </a:r>
            <a:endParaRPr lang="fr-FR" sz="1600" dirty="0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7775134D-5339-EE72-DF0F-F5575E12E89C}"/>
              </a:ext>
            </a:extLst>
          </p:cNvPr>
          <p:cNvSpPr/>
          <p:nvPr/>
        </p:nvSpPr>
        <p:spPr>
          <a:xfrm>
            <a:off x="1738784" y="4727472"/>
            <a:ext cx="422104" cy="147668"/>
          </a:xfrm>
          <a:prstGeom prst="rightArrow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004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2"/>
          <p:cNvSpPr txBox="1">
            <a:spLocks noGrp="1"/>
          </p:cNvSpPr>
          <p:nvPr>
            <p:ph type="title"/>
          </p:nvPr>
        </p:nvSpPr>
        <p:spPr>
          <a:xfrm>
            <a:off x="719999" y="688864"/>
            <a:ext cx="615511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Thanks for your attention</a:t>
            </a:r>
            <a:endParaRPr sz="4000" dirty="0"/>
          </a:p>
        </p:txBody>
      </p:sp>
      <p:sp>
        <p:nvSpPr>
          <p:cNvPr id="463" name="Google Shape;463;p42"/>
          <p:cNvSpPr txBox="1">
            <a:spLocks noGrp="1"/>
          </p:cNvSpPr>
          <p:nvPr>
            <p:ph type="subTitle" idx="1"/>
          </p:nvPr>
        </p:nvSpPr>
        <p:spPr>
          <a:xfrm>
            <a:off x="720000" y="1652075"/>
            <a:ext cx="1603253" cy="4408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 err="1"/>
              <a:t>Any</a:t>
            </a:r>
            <a:r>
              <a:rPr lang="fr-FR" dirty="0"/>
              <a:t> questions?</a:t>
            </a:r>
            <a:endParaRPr dirty="0"/>
          </a:p>
        </p:txBody>
      </p:sp>
      <p:grpSp>
        <p:nvGrpSpPr>
          <p:cNvPr id="464" name="Google Shape;464;p42"/>
          <p:cNvGrpSpPr/>
          <p:nvPr/>
        </p:nvGrpSpPr>
        <p:grpSpPr>
          <a:xfrm>
            <a:off x="5430930" y="-445784"/>
            <a:ext cx="4086563" cy="6064817"/>
            <a:chOff x="5430930" y="-445784"/>
            <a:chExt cx="4086563" cy="6064817"/>
          </a:xfrm>
        </p:grpSpPr>
        <p:sp>
          <p:nvSpPr>
            <p:cNvPr id="465" name="Google Shape;465;p42"/>
            <p:cNvSpPr/>
            <p:nvPr/>
          </p:nvSpPr>
          <p:spPr>
            <a:xfrm>
              <a:off x="7368520" y="988766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2"/>
            <p:cNvSpPr/>
            <p:nvPr/>
          </p:nvSpPr>
          <p:spPr>
            <a:xfrm rot="10800000" flipH="1">
              <a:off x="6036409" y="1962172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2"/>
            <p:cNvSpPr/>
            <p:nvPr/>
          </p:nvSpPr>
          <p:spPr>
            <a:xfrm>
              <a:off x="7309474" y="2166115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2"/>
            <p:cNvSpPr/>
            <p:nvPr/>
          </p:nvSpPr>
          <p:spPr>
            <a:xfrm>
              <a:off x="6269702" y="-445784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2"/>
            <p:cNvSpPr/>
            <p:nvPr/>
          </p:nvSpPr>
          <p:spPr>
            <a:xfrm>
              <a:off x="5830483" y="4215884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2"/>
            <p:cNvSpPr/>
            <p:nvPr/>
          </p:nvSpPr>
          <p:spPr>
            <a:xfrm>
              <a:off x="6269683" y="1332541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2"/>
            <p:cNvSpPr/>
            <p:nvPr/>
          </p:nvSpPr>
          <p:spPr>
            <a:xfrm>
              <a:off x="8430764" y="234222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2"/>
            <p:cNvSpPr/>
            <p:nvPr/>
          </p:nvSpPr>
          <p:spPr>
            <a:xfrm>
              <a:off x="7309467" y="2618207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2"/>
            <p:cNvSpPr/>
            <p:nvPr/>
          </p:nvSpPr>
          <p:spPr>
            <a:xfrm>
              <a:off x="7962441" y="1318014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14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2"/>
            <p:cNvSpPr/>
            <p:nvPr/>
          </p:nvSpPr>
          <p:spPr>
            <a:xfrm rot="10800000" flipH="1">
              <a:off x="6351880" y="3110863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2"/>
            <p:cNvSpPr/>
            <p:nvPr/>
          </p:nvSpPr>
          <p:spPr>
            <a:xfrm rot="10800000" flipH="1">
              <a:off x="6790284" y="3548565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2"/>
            <p:cNvSpPr/>
            <p:nvPr/>
          </p:nvSpPr>
          <p:spPr>
            <a:xfrm rot="10800000" flipH="1">
              <a:off x="5430930" y="4650912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14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2"/>
            <p:cNvSpPr/>
            <p:nvPr/>
          </p:nvSpPr>
          <p:spPr>
            <a:xfrm>
              <a:off x="8678783" y="2668826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2"/>
            <p:cNvSpPr/>
            <p:nvPr/>
          </p:nvSpPr>
          <p:spPr>
            <a:xfrm>
              <a:off x="8430773" y="2235988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14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2"/>
            <p:cNvSpPr/>
            <p:nvPr/>
          </p:nvSpPr>
          <p:spPr>
            <a:xfrm rot="10800000" flipH="1">
              <a:off x="8119787" y="3636953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2"/>
            <p:cNvSpPr/>
            <p:nvPr/>
          </p:nvSpPr>
          <p:spPr>
            <a:xfrm rot="10800000" flipH="1">
              <a:off x="7697255" y="4112475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18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2"/>
            <p:cNvSpPr/>
            <p:nvPr/>
          </p:nvSpPr>
          <p:spPr>
            <a:xfrm>
              <a:off x="6628072" y="112491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18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2"/>
            <p:cNvSpPr/>
            <p:nvPr/>
          </p:nvSpPr>
          <p:spPr>
            <a:xfrm rot="10800000" flipH="1">
              <a:off x="7825159" y="-251485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14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" name="Google Shape;1098;p70">
            <a:extLst>
              <a:ext uri="{FF2B5EF4-FFF2-40B4-BE49-F238E27FC236}">
                <a16:creationId xmlns:a16="http://schemas.microsoft.com/office/drawing/2014/main" id="{B8660E1C-1F92-E41C-3439-3F4ABBF3AA0A}"/>
              </a:ext>
            </a:extLst>
          </p:cNvPr>
          <p:cNvCxnSpPr/>
          <p:nvPr/>
        </p:nvCxnSpPr>
        <p:spPr>
          <a:xfrm>
            <a:off x="814225" y="677513"/>
            <a:ext cx="373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A77F044C-23E4-576F-5245-299B272CA8AB}"/>
              </a:ext>
            </a:extLst>
          </p:cNvPr>
          <p:cNvSpPr txBox="1"/>
          <p:nvPr/>
        </p:nvSpPr>
        <p:spPr>
          <a:xfrm>
            <a:off x="717280" y="2166050"/>
            <a:ext cx="51308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i="1" u="none" strike="noStrike" baseline="0" dirty="0">
                <a:solidFill>
                  <a:schemeClr val="tx1"/>
                </a:solidFill>
                <a:latin typeface="STIX-Bold"/>
              </a:rPr>
              <a:t>Flow kinematics in three‐dimensional porous media of varying pore size distribution using smoothed particle</a:t>
            </a:r>
            <a:r>
              <a:rPr lang="en-US" sz="1000" i="1" dirty="0">
                <a:solidFill>
                  <a:schemeClr val="tx1"/>
                </a:solidFill>
                <a:latin typeface="STIX-Bold"/>
              </a:rPr>
              <a:t> </a:t>
            </a:r>
            <a:r>
              <a:rPr lang="fr-FR" sz="1000" i="1" u="none" strike="noStrike" baseline="0" dirty="0" err="1">
                <a:solidFill>
                  <a:schemeClr val="tx1"/>
                </a:solidFill>
                <a:latin typeface="STIX-Bold"/>
              </a:rPr>
              <a:t>hydrodynamics</a:t>
            </a:r>
            <a:r>
              <a:rPr lang="en-US" sz="1000" dirty="0">
                <a:solidFill>
                  <a:schemeClr val="tx1"/>
                </a:solidFill>
                <a:latin typeface="STIX-Bold"/>
              </a:rPr>
              <a:t>, </a:t>
            </a:r>
            <a:r>
              <a:rPr lang="fr-FR" sz="1000" u="none" strike="noStrike" baseline="0" dirty="0">
                <a:solidFill>
                  <a:schemeClr val="tx1"/>
                </a:solidFill>
                <a:latin typeface="STIX-Bold"/>
              </a:rPr>
              <a:t>Fan Chen, </a:t>
            </a:r>
            <a:r>
              <a:rPr lang="fr-FR" sz="1000" u="none" strike="noStrike" baseline="0" dirty="0" err="1">
                <a:solidFill>
                  <a:schemeClr val="tx1"/>
                </a:solidFill>
                <a:latin typeface="STIX-Bold"/>
              </a:rPr>
              <a:t>Junfeng</a:t>
            </a:r>
            <a:r>
              <a:rPr lang="fr-FR" sz="1000" u="none" strike="noStrike" baseline="0" dirty="0">
                <a:solidFill>
                  <a:schemeClr val="tx1"/>
                </a:solidFill>
                <a:latin typeface="STIX-Bold"/>
              </a:rPr>
              <a:t> Sun, Antoine </a:t>
            </a:r>
            <a:r>
              <a:rPr lang="fr-FR" sz="1000" u="none" strike="noStrike" baseline="0" dirty="0" err="1">
                <a:solidFill>
                  <a:schemeClr val="tx1"/>
                </a:solidFill>
                <a:latin typeface="STIX-Bold"/>
              </a:rPr>
              <a:t>Wautier</a:t>
            </a:r>
            <a:r>
              <a:rPr lang="fr-FR" sz="1000" u="none" strike="noStrike" baseline="0" dirty="0">
                <a:solidFill>
                  <a:schemeClr val="tx1"/>
                </a:solidFill>
                <a:latin typeface="STIX-Bold"/>
              </a:rPr>
              <a:t>, and Mathieu Souzy, Water </a:t>
            </a:r>
            <a:r>
              <a:rPr lang="fr-FR" sz="1000" u="none" strike="noStrike" baseline="0" dirty="0" err="1">
                <a:solidFill>
                  <a:schemeClr val="tx1"/>
                </a:solidFill>
                <a:latin typeface="STIX-Bold"/>
              </a:rPr>
              <a:t>Resources</a:t>
            </a:r>
            <a:r>
              <a:rPr lang="fr-FR" sz="1000" u="none" strike="noStrike" baseline="0" dirty="0">
                <a:solidFill>
                  <a:schemeClr val="tx1"/>
                </a:solidFill>
                <a:latin typeface="STIX-Bold"/>
              </a:rPr>
              <a:t> </a:t>
            </a:r>
            <a:r>
              <a:rPr lang="fr-FR" sz="1000" u="none" strike="noStrike" baseline="0" dirty="0" err="1">
                <a:solidFill>
                  <a:schemeClr val="tx1"/>
                </a:solidFill>
                <a:latin typeface="STIX-Bold"/>
              </a:rPr>
              <a:t>Research</a:t>
            </a:r>
            <a:r>
              <a:rPr lang="fr-FR" sz="1000" u="none" strike="noStrike" baseline="0" dirty="0">
                <a:solidFill>
                  <a:schemeClr val="tx1"/>
                </a:solidFill>
                <a:latin typeface="STIX-Bold"/>
              </a:rPr>
              <a:t>, 2025, 10.1029/2025WR040413</a:t>
            </a:r>
            <a:endParaRPr lang="fr-FR" sz="1000" dirty="0">
              <a:solidFill>
                <a:schemeClr val="tx1"/>
              </a:solidFill>
              <a:latin typeface="STIX-Bold"/>
            </a:endParaRPr>
          </a:p>
        </p:txBody>
      </p:sp>
      <p:pic>
        <p:nvPicPr>
          <p:cNvPr id="10" name="Image 9" descr="Une image contenant Graphique, Police, graphisme, logo&#10;&#10;Le contenu généré par l’IA peut être incorrect.">
            <a:extLst>
              <a:ext uri="{FF2B5EF4-FFF2-40B4-BE49-F238E27FC236}">
                <a16:creationId xmlns:a16="http://schemas.microsoft.com/office/drawing/2014/main" id="{0E121E32-1939-BDFB-59F4-4CFB0712B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99" y="4529978"/>
            <a:ext cx="1438343" cy="379813"/>
          </a:xfrm>
          <a:prstGeom prst="rect">
            <a:avLst/>
          </a:prstGeom>
        </p:spPr>
      </p:pic>
      <p:pic>
        <p:nvPicPr>
          <p:cNvPr id="11" name="Image 10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2392E63F-F393-BB3F-274D-F4C13469A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601" y="4509584"/>
            <a:ext cx="1227093" cy="420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1"/>
          <p:cNvSpPr txBox="1">
            <a:spLocks noGrp="1"/>
          </p:cNvSpPr>
          <p:nvPr>
            <p:ph type="title"/>
          </p:nvPr>
        </p:nvSpPr>
        <p:spPr>
          <a:xfrm>
            <a:off x="419675" y="-1375"/>
            <a:ext cx="815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Flow in the bulk of a 3D porous media</a:t>
            </a:r>
            <a:endParaRPr dirty="0"/>
          </a:p>
        </p:txBody>
      </p:sp>
      <p:pic>
        <p:nvPicPr>
          <p:cNvPr id="2" name="A-Injection_blob_dye">
            <a:hlinkClick r:id="" action="ppaction://media"/>
            <a:extLst>
              <a:ext uri="{FF2B5EF4-FFF2-40B4-BE49-F238E27FC236}">
                <a16:creationId xmlns:a16="http://schemas.microsoft.com/office/drawing/2014/main" id="{EEC142DB-8CC3-DE5D-C639-C60C2ED857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64925"/>
            <a:ext cx="9144000" cy="258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7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A5B05F-1BBA-9B56-1F3D-1095F22A7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</p:spPr>
        <p:txBody>
          <a:bodyPr/>
          <a:lstStyle/>
          <a:p>
            <a:r>
              <a:rPr lang="fr-FR" dirty="0" err="1"/>
              <a:t>Experiments</a:t>
            </a:r>
            <a:endParaRPr lang="fr-FR" dirty="0"/>
          </a:p>
        </p:txBody>
      </p:sp>
      <p:sp>
        <p:nvSpPr>
          <p:cNvPr id="5" name="Google Shape;1020;p68">
            <a:extLst>
              <a:ext uri="{FF2B5EF4-FFF2-40B4-BE49-F238E27FC236}">
                <a16:creationId xmlns:a16="http://schemas.microsoft.com/office/drawing/2014/main" id="{E59807F5-2784-9794-F887-81B9F7FA24EA}"/>
              </a:ext>
            </a:extLst>
          </p:cNvPr>
          <p:cNvSpPr txBox="1"/>
          <p:nvPr/>
        </p:nvSpPr>
        <p:spPr>
          <a:xfrm>
            <a:off x="5325214" y="2050474"/>
            <a:ext cx="3818786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b="0" i="0" u="none" strike="noStrike" baseline="0" dirty="0">
                <a:latin typeface="STIX-Regular"/>
              </a:rPr>
              <a:t>Refractive index matching of the solid &amp; fluid</a:t>
            </a:r>
            <a:endParaRPr sz="1100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" name="Google Shape;1021;p68">
            <a:extLst>
              <a:ext uri="{FF2B5EF4-FFF2-40B4-BE49-F238E27FC236}">
                <a16:creationId xmlns:a16="http://schemas.microsoft.com/office/drawing/2014/main" id="{4C58BCB6-80B9-457F-6E56-2D0C939517C2}"/>
              </a:ext>
            </a:extLst>
          </p:cNvPr>
          <p:cNvSpPr txBox="1"/>
          <p:nvPr/>
        </p:nvSpPr>
        <p:spPr>
          <a:xfrm>
            <a:off x="5323736" y="1773499"/>
            <a:ext cx="3650929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Direct visualization of the flow  </a:t>
            </a:r>
            <a:endParaRPr sz="1800" b="1" dirty="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8" name="Google Shape;1023;p68">
            <a:extLst>
              <a:ext uri="{FF2B5EF4-FFF2-40B4-BE49-F238E27FC236}">
                <a16:creationId xmlns:a16="http://schemas.microsoft.com/office/drawing/2014/main" id="{97F2F8A7-703B-2AB9-5C55-7DBD8AE18B5F}"/>
              </a:ext>
            </a:extLst>
          </p:cNvPr>
          <p:cNvSpPr txBox="1"/>
          <p:nvPr/>
        </p:nvSpPr>
        <p:spPr>
          <a:xfrm>
            <a:off x="5325213" y="2986287"/>
            <a:ext cx="3527571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Grain-scale Lagrangian mesh-less</a:t>
            </a:r>
            <a:endParaRPr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" name="Google Shape;1024;p68">
            <a:extLst>
              <a:ext uri="{FF2B5EF4-FFF2-40B4-BE49-F238E27FC236}">
                <a16:creationId xmlns:a16="http://schemas.microsoft.com/office/drawing/2014/main" id="{D6E5C0A7-4829-BCFD-F398-E5CD84EF5222}"/>
              </a:ext>
            </a:extLst>
          </p:cNvPr>
          <p:cNvSpPr txBox="1"/>
          <p:nvPr/>
        </p:nvSpPr>
        <p:spPr>
          <a:xfrm>
            <a:off x="5323737" y="2709312"/>
            <a:ext cx="3713472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3D reconstruction of the velocity field</a:t>
            </a:r>
            <a:endParaRPr sz="1600" b="1" dirty="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2" name="Google Shape;1027;p68">
            <a:extLst>
              <a:ext uri="{FF2B5EF4-FFF2-40B4-BE49-F238E27FC236}">
                <a16:creationId xmlns:a16="http://schemas.microsoft.com/office/drawing/2014/main" id="{00968E4A-64C2-269F-E0CE-145FF9DD824D}"/>
              </a:ext>
            </a:extLst>
          </p:cNvPr>
          <p:cNvSpPr/>
          <p:nvPr/>
        </p:nvSpPr>
        <p:spPr>
          <a:xfrm>
            <a:off x="5114750" y="1813799"/>
            <a:ext cx="148200" cy="1482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" name="Google Shape;1028;p68">
            <a:extLst>
              <a:ext uri="{FF2B5EF4-FFF2-40B4-BE49-F238E27FC236}">
                <a16:creationId xmlns:a16="http://schemas.microsoft.com/office/drawing/2014/main" id="{28BFFAE2-3006-258A-EFD1-60E2FA1EEE82}"/>
              </a:ext>
            </a:extLst>
          </p:cNvPr>
          <p:cNvSpPr/>
          <p:nvPr/>
        </p:nvSpPr>
        <p:spPr>
          <a:xfrm>
            <a:off x="5114750" y="2781099"/>
            <a:ext cx="148200" cy="1482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5" name="Google Shape;1030;p68">
            <a:extLst>
              <a:ext uri="{FF2B5EF4-FFF2-40B4-BE49-F238E27FC236}">
                <a16:creationId xmlns:a16="http://schemas.microsoft.com/office/drawing/2014/main" id="{CD0D05CA-6D4B-B235-38EB-698190760EEB}"/>
              </a:ext>
            </a:extLst>
          </p:cNvPr>
          <p:cNvCxnSpPr>
            <a:stCxn id="12" idx="4"/>
            <a:endCxn id="13" idx="0"/>
          </p:cNvCxnSpPr>
          <p:nvPr/>
        </p:nvCxnSpPr>
        <p:spPr>
          <a:xfrm>
            <a:off x="5188850" y="1961999"/>
            <a:ext cx="0" cy="819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895F3690-36B1-676D-5B17-D0E15F84B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52" y="2614214"/>
            <a:ext cx="3827563" cy="252928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312EF92-F284-2568-94C0-035B2400E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69" y="628971"/>
            <a:ext cx="4079435" cy="21938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D774933-DA60-77FA-1D2B-44325BDA2E9D}"/>
              </a:ext>
            </a:extLst>
          </p:cNvPr>
          <p:cNvSpPr/>
          <p:nvPr/>
        </p:nvSpPr>
        <p:spPr>
          <a:xfrm>
            <a:off x="3725106" y="2609542"/>
            <a:ext cx="807609" cy="716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319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8B1407FF-7C4B-86B1-0B3A-765DC5AD3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93" y="0"/>
            <a:ext cx="2349407" cy="108158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8A5B05F-1BBA-9B56-1F3D-1095F22A7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</p:spPr>
        <p:txBody>
          <a:bodyPr/>
          <a:lstStyle/>
          <a:p>
            <a:r>
              <a:rPr lang="fr-FR" dirty="0" err="1"/>
              <a:t>Numerical</a:t>
            </a:r>
            <a:r>
              <a:rPr lang="fr-FR" dirty="0"/>
              <a:t> simulations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F4DC0C8-3DD4-3A06-451A-1EA5CBF67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123"/>
          <a:stretch/>
        </p:blipFill>
        <p:spPr>
          <a:xfrm>
            <a:off x="782406" y="1045042"/>
            <a:ext cx="4054887" cy="3763871"/>
          </a:xfrm>
          <a:prstGeom prst="rect">
            <a:avLst/>
          </a:prstGeom>
        </p:spPr>
      </p:pic>
      <p:sp>
        <p:nvSpPr>
          <p:cNvPr id="5" name="Google Shape;1020;p68">
            <a:extLst>
              <a:ext uri="{FF2B5EF4-FFF2-40B4-BE49-F238E27FC236}">
                <a16:creationId xmlns:a16="http://schemas.microsoft.com/office/drawing/2014/main" id="{E59807F5-2784-9794-F887-81B9F7FA24EA}"/>
              </a:ext>
            </a:extLst>
          </p:cNvPr>
          <p:cNvSpPr txBox="1"/>
          <p:nvPr/>
        </p:nvSpPr>
        <p:spPr>
          <a:xfrm>
            <a:off x="5325214" y="2050474"/>
            <a:ext cx="3818786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b="0" i="0" u="none" strike="noStrike" baseline="0" dirty="0">
                <a:latin typeface="STIX-Regular"/>
              </a:rPr>
              <a:t>Inter‐grain contact turned‐off</a:t>
            </a:r>
            <a:endParaRPr sz="1100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" name="Google Shape;1021;p68">
            <a:extLst>
              <a:ext uri="{FF2B5EF4-FFF2-40B4-BE49-F238E27FC236}">
                <a16:creationId xmlns:a16="http://schemas.microsoft.com/office/drawing/2014/main" id="{4C58BCB6-80B9-457F-6E56-2D0C939517C2}"/>
              </a:ext>
            </a:extLst>
          </p:cNvPr>
          <p:cNvSpPr txBox="1"/>
          <p:nvPr/>
        </p:nvSpPr>
        <p:spPr>
          <a:xfrm>
            <a:off x="5323736" y="1773499"/>
            <a:ext cx="3650929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DEM for the microstructure  </a:t>
            </a:r>
            <a:endParaRPr sz="1800" b="1" dirty="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8" name="Google Shape;1023;p68">
            <a:extLst>
              <a:ext uri="{FF2B5EF4-FFF2-40B4-BE49-F238E27FC236}">
                <a16:creationId xmlns:a16="http://schemas.microsoft.com/office/drawing/2014/main" id="{97F2F8A7-703B-2AB9-5C55-7DBD8AE18B5F}"/>
              </a:ext>
            </a:extLst>
          </p:cNvPr>
          <p:cNvSpPr txBox="1"/>
          <p:nvPr/>
        </p:nvSpPr>
        <p:spPr>
          <a:xfrm>
            <a:off x="5325213" y="2986287"/>
            <a:ext cx="3527571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Grain-scale Lagrangian mesh-less</a:t>
            </a:r>
            <a:endParaRPr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" name="Google Shape;1024;p68">
            <a:extLst>
              <a:ext uri="{FF2B5EF4-FFF2-40B4-BE49-F238E27FC236}">
                <a16:creationId xmlns:a16="http://schemas.microsoft.com/office/drawing/2014/main" id="{D6E5C0A7-4829-BCFD-F398-E5CD84EF5222}"/>
              </a:ext>
            </a:extLst>
          </p:cNvPr>
          <p:cNvSpPr txBox="1"/>
          <p:nvPr/>
        </p:nvSpPr>
        <p:spPr>
          <a:xfrm>
            <a:off x="5323737" y="2709312"/>
            <a:ext cx="2980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SPH for the fluid phase</a:t>
            </a:r>
            <a:endParaRPr sz="1800" b="1" dirty="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Google Shape;1025;p68">
                <a:extLst>
                  <a:ext uri="{FF2B5EF4-FFF2-40B4-BE49-F238E27FC236}">
                    <a16:creationId xmlns:a16="http://schemas.microsoft.com/office/drawing/2014/main" id="{A88128E2-2900-082F-0D07-7E937EF58FBF}"/>
                  </a:ext>
                </a:extLst>
              </p:cNvPr>
              <p:cNvSpPr txBox="1"/>
              <p:nvPr/>
            </p:nvSpPr>
            <p:spPr>
              <a:xfrm>
                <a:off x="5325214" y="3922099"/>
                <a:ext cx="3098786" cy="37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dirty="0">
                    <a:solidFill>
                      <a:schemeClr val="dk1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470 grains, </a:t>
                </a:r>
                <a14:m>
                  <m:oMath xmlns:m="http://schemas.openxmlformats.org/officeDocument/2006/math">
                    <m:r>
                      <a:rPr lang="en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DM Sans"/>
                        <a:sym typeface="DM Sans"/>
                      </a:rPr>
                      <m:t>~</m:t>
                    </m:r>
                    <m:r>
                      <a:rPr lang="fr-FR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DM Sans"/>
                        <a:sym typeface="DM Sans"/>
                      </a:rPr>
                      <m:t>5.</m:t>
                    </m:r>
                    <m:sSup>
                      <m:sSupPr>
                        <m:ctrlPr>
                          <a:rPr lang="fr-FR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DM Sans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DM Sans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DM Sans"/>
                          </a:rPr>
                          <m:t>6</m:t>
                        </m:r>
                      </m:sup>
                    </m:sSup>
                  </m:oMath>
                </a14:m>
                <a:r>
                  <a:rPr lang="en" dirty="0">
                    <a:solidFill>
                      <a:schemeClr val="dk1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SPH particles, </a:t>
                </a:r>
                <a14:m>
                  <m:oMath xmlns:m="http://schemas.openxmlformats.org/officeDocument/2006/math">
                    <m:r>
                      <a:rPr lang="en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DM Sans"/>
                        <a:sym typeface="DM Sans"/>
                      </a:rPr>
                      <m:t>𝜀</m:t>
                    </m:r>
                    <m:r>
                      <a:rPr lang="fr-FR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DM Sans"/>
                        <a:sym typeface="DM Sans"/>
                      </a:rPr>
                      <m:t>=0,42</m:t>
                    </m:r>
                  </m:oMath>
                </a14:m>
                <a:r>
                  <a:rPr lang="fr-FR" dirty="0">
                    <a:solidFill>
                      <a:schemeClr val="dk1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,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DM Sans"/>
                        <a:cs typeface="DM Sans"/>
                        <a:sym typeface="DM Sans"/>
                      </a:rPr>
                      <m:t>𝑅𝑒</m:t>
                    </m:r>
                    <m:r>
                      <a:rPr lang="fr-FR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DM Sans"/>
                        <a:sym typeface="DM Sans"/>
                      </a:rPr>
                      <m:t>≈</m:t>
                    </m:r>
                    <m:sSup>
                      <m:sSupPr>
                        <m:ctrlPr>
                          <a:rPr lang="fr-FR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DM Sans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DM Sans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DM Sans"/>
                          </a:rPr>
                          <m:t>−4</m:t>
                        </m:r>
                      </m:sup>
                    </m:sSup>
                  </m:oMath>
                </a14:m>
                <a:endParaRPr dirty="0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</mc:Choice>
        <mc:Fallback xmlns="">
          <p:sp>
            <p:nvSpPr>
              <p:cNvPr id="10" name="Google Shape;1025;p68">
                <a:extLst>
                  <a:ext uri="{FF2B5EF4-FFF2-40B4-BE49-F238E27FC236}">
                    <a16:creationId xmlns:a16="http://schemas.microsoft.com/office/drawing/2014/main" id="{A88128E2-2900-082F-0D07-7E937EF58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214" y="3922099"/>
                <a:ext cx="3098786" cy="377100"/>
              </a:xfrm>
              <a:prstGeom prst="rect">
                <a:avLst/>
              </a:prstGeom>
              <a:blipFill>
                <a:blip r:embed="rId4"/>
                <a:stretch>
                  <a:fillRect l="-591" b="-6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Google Shape;1026;p68">
            <a:extLst>
              <a:ext uri="{FF2B5EF4-FFF2-40B4-BE49-F238E27FC236}">
                <a16:creationId xmlns:a16="http://schemas.microsoft.com/office/drawing/2014/main" id="{56861107-27D6-2593-11B0-3B060AF7EF5C}"/>
              </a:ext>
            </a:extLst>
          </p:cNvPr>
          <p:cNvSpPr txBox="1"/>
          <p:nvPr/>
        </p:nvSpPr>
        <p:spPr>
          <a:xfrm>
            <a:off x="5323737" y="3645124"/>
            <a:ext cx="2980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Parameters</a:t>
            </a:r>
            <a:endParaRPr sz="2000" b="1" dirty="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2" name="Google Shape;1027;p68">
            <a:extLst>
              <a:ext uri="{FF2B5EF4-FFF2-40B4-BE49-F238E27FC236}">
                <a16:creationId xmlns:a16="http://schemas.microsoft.com/office/drawing/2014/main" id="{00968E4A-64C2-269F-E0CE-145FF9DD824D}"/>
              </a:ext>
            </a:extLst>
          </p:cNvPr>
          <p:cNvSpPr/>
          <p:nvPr/>
        </p:nvSpPr>
        <p:spPr>
          <a:xfrm>
            <a:off x="5114750" y="1813799"/>
            <a:ext cx="148200" cy="1482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" name="Google Shape;1028;p68">
            <a:extLst>
              <a:ext uri="{FF2B5EF4-FFF2-40B4-BE49-F238E27FC236}">
                <a16:creationId xmlns:a16="http://schemas.microsoft.com/office/drawing/2014/main" id="{28BFFAE2-3006-258A-EFD1-60E2FA1EEE82}"/>
              </a:ext>
            </a:extLst>
          </p:cNvPr>
          <p:cNvSpPr/>
          <p:nvPr/>
        </p:nvSpPr>
        <p:spPr>
          <a:xfrm>
            <a:off x="5114750" y="2781099"/>
            <a:ext cx="148200" cy="1482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" name="Google Shape;1029;p68">
            <a:extLst>
              <a:ext uri="{FF2B5EF4-FFF2-40B4-BE49-F238E27FC236}">
                <a16:creationId xmlns:a16="http://schemas.microsoft.com/office/drawing/2014/main" id="{967A3DBE-CD33-41C6-D204-FD8E540A25B5}"/>
              </a:ext>
            </a:extLst>
          </p:cNvPr>
          <p:cNvSpPr/>
          <p:nvPr/>
        </p:nvSpPr>
        <p:spPr>
          <a:xfrm>
            <a:off x="5114750" y="3703999"/>
            <a:ext cx="148200" cy="1482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5" name="Google Shape;1030;p68">
            <a:extLst>
              <a:ext uri="{FF2B5EF4-FFF2-40B4-BE49-F238E27FC236}">
                <a16:creationId xmlns:a16="http://schemas.microsoft.com/office/drawing/2014/main" id="{CD0D05CA-6D4B-B235-38EB-698190760EEB}"/>
              </a:ext>
            </a:extLst>
          </p:cNvPr>
          <p:cNvCxnSpPr>
            <a:stCxn id="12" idx="4"/>
            <a:endCxn id="13" idx="0"/>
          </p:cNvCxnSpPr>
          <p:nvPr/>
        </p:nvCxnSpPr>
        <p:spPr>
          <a:xfrm>
            <a:off x="5188850" y="1961999"/>
            <a:ext cx="0" cy="819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1031;p68">
            <a:extLst>
              <a:ext uri="{FF2B5EF4-FFF2-40B4-BE49-F238E27FC236}">
                <a16:creationId xmlns:a16="http://schemas.microsoft.com/office/drawing/2014/main" id="{F0F933A9-FEEE-B196-2769-31D891A07D58}"/>
              </a:ext>
            </a:extLst>
          </p:cNvPr>
          <p:cNvCxnSpPr>
            <a:stCxn id="13" idx="4"/>
            <a:endCxn id="14" idx="0"/>
          </p:cNvCxnSpPr>
          <p:nvPr/>
        </p:nvCxnSpPr>
        <p:spPr>
          <a:xfrm>
            <a:off x="5188850" y="2929299"/>
            <a:ext cx="0" cy="774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249528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9"/>
          <p:cNvSpPr txBox="1">
            <a:spLocks noGrp="1"/>
          </p:cNvSpPr>
          <p:nvPr>
            <p:ph type="title"/>
          </p:nvPr>
        </p:nvSpPr>
        <p:spPr>
          <a:xfrm>
            <a:off x="3862975" y="2009243"/>
            <a:ext cx="5534654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Comparison for the monodisperse case</a:t>
            </a:r>
            <a:endParaRPr sz="4400" dirty="0"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1"/>
          </p:nvPr>
        </p:nvSpPr>
        <p:spPr>
          <a:xfrm>
            <a:off x="3862975" y="3170668"/>
            <a:ext cx="45678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Validation of the numerical approach</a:t>
            </a:r>
            <a:endParaRPr dirty="0"/>
          </a:p>
        </p:txBody>
      </p:sp>
      <p:grpSp>
        <p:nvGrpSpPr>
          <p:cNvPr id="406" name="Google Shape;406;p39"/>
          <p:cNvGrpSpPr/>
          <p:nvPr/>
        </p:nvGrpSpPr>
        <p:grpSpPr>
          <a:xfrm>
            <a:off x="-541907" y="-622274"/>
            <a:ext cx="4136119" cy="6091167"/>
            <a:chOff x="-541907" y="-622274"/>
            <a:chExt cx="4136119" cy="6091167"/>
          </a:xfrm>
        </p:grpSpPr>
        <p:sp>
          <p:nvSpPr>
            <p:cNvPr id="407" name="Google Shape;407;p39"/>
            <p:cNvSpPr/>
            <p:nvPr/>
          </p:nvSpPr>
          <p:spPr>
            <a:xfrm rot="10800000">
              <a:off x="84193" y="4041766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9"/>
            <p:cNvSpPr/>
            <p:nvPr/>
          </p:nvSpPr>
          <p:spPr>
            <a:xfrm rot="10800000">
              <a:off x="993581" y="456941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9"/>
            <p:cNvSpPr/>
            <p:nvPr/>
          </p:nvSpPr>
          <p:spPr>
            <a:xfrm rot="10800000">
              <a:off x="2040588" y="962137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9"/>
            <p:cNvSpPr/>
            <p:nvPr/>
          </p:nvSpPr>
          <p:spPr>
            <a:xfrm rot="10800000">
              <a:off x="-541907" y="962141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9"/>
            <p:cNvSpPr/>
            <p:nvPr/>
          </p:nvSpPr>
          <p:spPr>
            <a:xfrm flipH="1">
              <a:off x="993584" y="3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14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9"/>
            <p:cNvSpPr/>
            <p:nvPr/>
          </p:nvSpPr>
          <p:spPr>
            <a:xfrm flipH="1">
              <a:off x="713235" y="2275197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9"/>
            <p:cNvSpPr/>
            <p:nvPr/>
          </p:nvSpPr>
          <p:spPr>
            <a:xfrm flipH="1">
              <a:off x="421473" y="1778853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9"/>
            <p:cNvSpPr/>
            <p:nvPr/>
          </p:nvSpPr>
          <p:spPr>
            <a:xfrm flipH="1">
              <a:off x="1611716" y="1474972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9"/>
            <p:cNvSpPr/>
            <p:nvPr/>
          </p:nvSpPr>
          <p:spPr>
            <a:xfrm flipH="1">
              <a:off x="2597873" y="-622274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9"/>
            <p:cNvSpPr/>
            <p:nvPr/>
          </p:nvSpPr>
          <p:spPr>
            <a:xfrm flipH="1">
              <a:off x="1260177" y="2651257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14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9"/>
            <p:cNvSpPr/>
            <p:nvPr/>
          </p:nvSpPr>
          <p:spPr>
            <a:xfrm flipH="1">
              <a:off x="2180770" y="-138212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18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9"/>
            <p:cNvSpPr/>
            <p:nvPr/>
          </p:nvSpPr>
          <p:spPr>
            <a:xfrm rot="10800000">
              <a:off x="1759176" y="4045138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9"/>
            <p:cNvSpPr/>
            <p:nvPr/>
          </p:nvSpPr>
          <p:spPr>
            <a:xfrm rot="10800000">
              <a:off x="2367643" y="2651241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9"/>
            <p:cNvSpPr/>
            <p:nvPr/>
          </p:nvSpPr>
          <p:spPr>
            <a:xfrm rot="10800000">
              <a:off x="503546" y="3557703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9"/>
            <p:cNvSpPr/>
            <p:nvPr/>
          </p:nvSpPr>
          <p:spPr>
            <a:xfrm rot="10800000">
              <a:off x="1759170" y="4500771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9"/>
            <p:cNvSpPr/>
            <p:nvPr/>
          </p:nvSpPr>
          <p:spPr>
            <a:xfrm flipH="1">
              <a:off x="-125473" y="539494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14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9"/>
            <p:cNvSpPr/>
            <p:nvPr/>
          </p:nvSpPr>
          <p:spPr>
            <a:xfrm flipH="1">
              <a:off x="2755502" y="3194752"/>
              <a:ext cx="838710" cy="968121"/>
            </a:xfrm>
            <a:custGeom>
              <a:avLst/>
              <a:gdLst/>
              <a:ahLst/>
              <a:cxnLst/>
              <a:rect l="l" t="t" r="r" b="b"/>
              <a:pathLst>
                <a:path w="181539" h="209550" extrusionOk="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180"/>
              </a:srgb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24" name="Google Shape;424;p39"/>
          <p:cNvCxnSpPr/>
          <p:nvPr/>
        </p:nvCxnSpPr>
        <p:spPr>
          <a:xfrm>
            <a:off x="3967400" y="1655488"/>
            <a:ext cx="373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1"/>
          <p:cNvSpPr txBox="1">
            <a:spLocks noGrp="1"/>
          </p:cNvSpPr>
          <p:nvPr>
            <p:ph type="title"/>
          </p:nvPr>
        </p:nvSpPr>
        <p:spPr>
          <a:xfrm>
            <a:off x="720000" y="45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Velocity field statistics</a:t>
            </a:r>
            <a:endParaRPr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CB7053-E528-BC75-C331-3C3EA7EC27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626"/>
          <a:stretch/>
        </p:blipFill>
        <p:spPr>
          <a:xfrm>
            <a:off x="720000" y="630607"/>
            <a:ext cx="7704000" cy="34043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Google Shape;383;p38">
                <a:extLst>
                  <a:ext uri="{FF2B5EF4-FFF2-40B4-BE49-F238E27FC236}">
                    <a16:creationId xmlns:a16="http://schemas.microsoft.com/office/drawing/2014/main" id="{95549790-3834-6F63-EF0D-2D681F2DF0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17226" y="3963587"/>
                <a:ext cx="6440086" cy="11528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dk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1pPr>
                <a:lvl2pPr marL="914400" marR="0" lvl="1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dk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2pPr>
                <a:lvl3pPr marL="1371600" marR="0" lvl="2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dk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3pPr>
                <a:lvl4pPr marL="1828800" marR="0" lvl="3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dk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4pPr>
                <a:lvl5pPr marL="2286000" marR="0" lvl="4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dk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5pPr>
                <a:lvl6pPr marL="2743200" marR="0" lvl="5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dk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6pPr>
                <a:lvl7pPr marL="3200400" marR="0" lvl="6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dk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7pPr>
                <a:lvl8pPr marL="3657600" marR="0" lvl="7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dk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8pPr>
                <a:lvl9pPr marL="4114800" marR="0" lvl="8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M Sans"/>
                  <a:buNone/>
                  <a:defRPr sz="1400" b="0" i="0" u="none" strike="noStrike" cap="none">
                    <a:solidFill>
                      <a:schemeClr val="dk1"/>
                    </a:solidFill>
                    <a:latin typeface="DM Sans"/>
                    <a:ea typeface="DM Sans"/>
                    <a:cs typeface="DM Sans"/>
                    <a:sym typeface="DM Sans"/>
                  </a:defRPr>
                </a:lvl9pPr>
              </a:lstStyle>
              <a:p>
                <a:pPr marL="482600" indent="-342900">
                  <a:buAutoNum type="arabicPeriod"/>
                </a:pPr>
                <a:r>
                  <a:rPr lang="en-US" sz="1500" b="0" i="0" u="none" strike="noStrike" baseline="0" dirty="0">
                    <a:latin typeface="STIX-Regular"/>
                  </a:rPr>
                  <a:t>Persistence of a small portion of regions of backflow</a:t>
                </a:r>
              </a:p>
              <a:p>
                <a:pPr marL="482600" indent="-342900">
                  <a:buAutoNum type="arabicPeriod"/>
                </a:pPr>
                <a:r>
                  <a:rPr lang="en-US" sz="1500" b="0" i="0" u="none" strike="noStrike" baseline="0" dirty="0">
                    <a:latin typeface="STIX-Regular"/>
                  </a:rPr>
                  <a:t>Symmetrical </a:t>
                </a:r>
                <a:r>
                  <a:rPr lang="en-US" sz="1500" dirty="0">
                    <a:latin typeface="STIX-Regular"/>
                  </a:rPr>
                  <a:t>distribution in the transverse direction with exponential tails</a:t>
                </a:r>
              </a:p>
              <a:p>
                <a:pPr marL="482600" indent="-342900">
                  <a:buAutoNum type="arabicPeriod"/>
                </a:pPr>
                <a14:m>
                  <m:oMath xmlns:m="http://schemas.openxmlformats.org/officeDocument/2006/math">
                    <m:r>
                      <a:rPr lang="fr-FR" sz="1500" b="0" i="1" u="none" strike="noStrike" baseline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fr-FR" sz="15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500" b="0" i="1" u="none" strike="noStrike" baseline="0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fr-FR" sz="15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fr-FR" sz="1500" b="0" i="1" u="none" strike="noStrike" baseline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500" b="0" i="1" u="none" strike="noStrike" baseline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FR" sz="1500" b="0" i="1" u="none" strike="noStrike" baseline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5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500" b="0" i="0" u="none" strike="noStrike" baseline="0" dirty="0">
                    <a:latin typeface="STIX-Regular"/>
                  </a:rPr>
                  <a:t>at low velocity</a:t>
                </a:r>
              </a:p>
              <a:p>
                <a:pPr marL="482600" indent="-342900">
                  <a:buAutoNum type="arabicPeriod"/>
                </a:pPr>
                <a:r>
                  <a:rPr lang="en-US" sz="1500" dirty="0">
                    <a:latin typeface="STIX-Regular"/>
                  </a:rPr>
                  <a:t>Slight overestimation of high velocities</a:t>
                </a:r>
                <a:endParaRPr lang="en-US" sz="1500" dirty="0"/>
              </a:p>
            </p:txBody>
          </p:sp>
        </mc:Choice>
        <mc:Fallback>
          <p:sp>
            <p:nvSpPr>
              <p:cNvPr id="3" name="Google Shape;383;p38">
                <a:extLst>
                  <a:ext uri="{FF2B5EF4-FFF2-40B4-BE49-F238E27FC236}">
                    <a16:creationId xmlns:a16="http://schemas.microsoft.com/office/drawing/2014/main" id="{95549790-3834-6F63-EF0D-2D681F2DF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226" y="3963587"/>
                <a:ext cx="6440086" cy="1152806"/>
              </a:xfrm>
              <a:prstGeom prst="rect">
                <a:avLst/>
              </a:prstGeom>
              <a:blipFill>
                <a:blip r:embed="rId4"/>
                <a:stretch>
                  <a:fillRect b="-79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1"/>
          <p:cNvSpPr txBox="1">
            <a:spLocks noGrp="1"/>
          </p:cNvSpPr>
          <p:nvPr>
            <p:ph type="title"/>
          </p:nvPr>
        </p:nvSpPr>
        <p:spPr>
          <a:xfrm>
            <a:off x="720000" y="45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Dispersion process</a:t>
            </a:r>
            <a:endParaRPr dirty="0"/>
          </a:p>
        </p:txBody>
      </p:sp>
      <p:pic>
        <p:nvPicPr>
          <p:cNvPr id="5" name="A-Injection_blob_tracers">
            <a:hlinkClick r:id="" action="ppaction://media"/>
            <a:extLst>
              <a:ext uri="{FF2B5EF4-FFF2-40B4-BE49-F238E27FC236}">
                <a16:creationId xmlns:a16="http://schemas.microsoft.com/office/drawing/2014/main" id="{925078E4-3CB9-EE16-686D-BDEEE32911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8327"/>
            <a:ext cx="9144000" cy="253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4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1"/>
          <p:cNvSpPr txBox="1">
            <a:spLocks noGrp="1"/>
          </p:cNvSpPr>
          <p:nvPr>
            <p:ph type="title"/>
          </p:nvPr>
        </p:nvSpPr>
        <p:spPr>
          <a:xfrm>
            <a:off x="720000" y="45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Dispersion process</a:t>
            </a:r>
            <a:endParaRPr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98DCF4A-33C2-2BDB-054F-9D5124720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118" y="577210"/>
            <a:ext cx="3791930" cy="444946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05E7991-DCBF-550B-F490-A3A3A07D0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67" y="720841"/>
            <a:ext cx="4631368" cy="32497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Google Shape;383;p38">
                <a:extLst>
                  <a:ext uri="{FF2B5EF4-FFF2-40B4-BE49-F238E27FC236}">
                    <a16:creationId xmlns:a16="http://schemas.microsoft.com/office/drawing/2014/main" id="{1CB1F94D-9D40-98C2-06BB-CA23A439FF75}"/>
                  </a:ext>
                </a:extLst>
              </p:cNvPr>
              <p:cNvSpPr txBox="1">
                <a:spLocks noGrp="1"/>
              </p:cNvSpPr>
              <p:nvPr>
                <p:ph type="subTitle" idx="1"/>
              </p:nvPr>
            </p:nvSpPr>
            <p:spPr>
              <a:xfrm>
                <a:off x="1600534" y="4114229"/>
                <a:ext cx="2305500" cy="5727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d>
                        <m:dPr>
                          <m:begChr m:val="⟨"/>
                          <m:endChr m:val="⟩"/>
                          <m:ctrlPr>
                            <a:rPr lang="fr-F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2" name="Google Shape;383;p38">
                <a:extLst>
                  <a:ext uri="{FF2B5EF4-FFF2-40B4-BE49-F238E27FC236}">
                    <a16:creationId xmlns:a16="http://schemas.microsoft.com/office/drawing/2014/main" id="{1CB1F94D-9D40-98C2-06BB-CA23A439FF75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600534" y="4114229"/>
                <a:ext cx="2305500" cy="5727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928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1"/>
          <p:cNvSpPr txBox="1">
            <a:spLocks noGrp="1"/>
          </p:cNvSpPr>
          <p:nvPr>
            <p:ph type="title"/>
          </p:nvPr>
        </p:nvSpPr>
        <p:spPr>
          <a:xfrm>
            <a:off x="720000" y="45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Dispersion process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Google Shape;383;p38">
                <a:extLst>
                  <a:ext uri="{FF2B5EF4-FFF2-40B4-BE49-F238E27FC236}">
                    <a16:creationId xmlns:a16="http://schemas.microsoft.com/office/drawing/2014/main" id="{1CB1F94D-9D40-98C2-06BB-CA23A439FF75}"/>
                  </a:ext>
                </a:extLst>
              </p:cNvPr>
              <p:cNvSpPr txBox="1">
                <a:spLocks noGrp="1"/>
              </p:cNvSpPr>
              <p:nvPr>
                <p:ph type="subTitle" idx="1"/>
              </p:nvPr>
            </p:nvSpPr>
            <p:spPr>
              <a:xfrm>
                <a:off x="1600534" y="4114229"/>
                <a:ext cx="2305500" cy="5727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d>
                        <m:dPr>
                          <m:begChr m:val="⟨"/>
                          <m:endChr m:val="⟩"/>
                          <m:ctrlPr>
                            <a:rPr lang="fr-F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2" name="Google Shape;383;p38">
                <a:extLst>
                  <a:ext uri="{FF2B5EF4-FFF2-40B4-BE49-F238E27FC236}">
                    <a16:creationId xmlns:a16="http://schemas.microsoft.com/office/drawing/2014/main" id="{1CB1F94D-9D40-98C2-06BB-CA23A439FF75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600534" y="4114229"/>
                <a:ext cx="2305500" cy="5727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FC6BAE8A-A6A0-3495-F1F4-0800125B1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95" y="819573"/>
            <a:ext cx="8788852" cy="362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58766"/>
      </p:ext>
    </p:extLst>
  </p:cSld>
  <p:clrMapOvr>
    <a:masterClrMapping/>
  </p:clrMapOvr>
</p:sld>
</file>

<file path=ppt/theme/theme1.xml><?xml version="1.0" encoding="utf-8"?>
<a:theme xmlns:a="http://schemas.openxmlformats.org/drawingml/2006/main" name="Data Collection and Analysis - Master of Science in Community Health and Prevention Research by Slidesgo">
  <a:themeElements>
    <a:clrScheme name="Simple Light">
      <a:dk1>
        <a:srgbClr val="384655"/>
      </a:dk1>
      <a:lt1>
        <a:srgbClr val="FFFFFF"/>
      </a:lt1>
      <a:dk2>
        <a:srgbClr val="AFC7FF"/>
      </a:dk2>
      <a:lt2>
        <a:srgbClr val="9FCBFD"/>
      </a:lt2>
      <a:accent1>
        <a:srgbClr val="68DAF8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846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354</Words>
  <Application>Microsoft Office PowerPoint</Application>
  <PresentationFormat>Affichage à l'écran (16:9)</PresentationFormat>
  <Paragraphs>53</Paragraphs>
  <Slides>17</Slides>
  <Notes>15</Notes>
  <HiddenSlides>0</HiddenSlides>
  <MMClips>2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6" baseType="lpstr">
      <vt:lpstr>Arial</vt:lpstr>
      <vt:lpstr>Nunito Light</vt:lpstr>
      <vt:lpstr>DM Sans</vt:lpstr>
      <vt:lpstr>STIX-Regular</vt:lpstr>
      <vt:lpstr>STIX-Bold</vt:lpstr>
      <vt:lpstr>Outfit</vt:lpstr>
      <vt:lpstr>Nunito</vt:lpstr>
      <vt:lpstr>Cambria Math</vt:lpstr>
      <vt:lpstr>Data Collection and Analysis - Master of Science in Community Health and Prevention Research by Slidesgo</vt:lpstr>
      <vt:lpstr>Role of pore size distribution on velocity fields in 3D porous media</vt:lpstr>
      <vt:lpstr>Flow in the bulk of a 3D porous media</vt:lpstr>
      <vt:lpstr>Experiments</vt:lpstr>
      <vt:lpstr>Numerical simulations</vt:lpstr>
      <vt:lpstr>Comparison for the monodisperse case</vt:lpstr>
      <vt:lpstr>Velocity field statistics</vt:lpstr>
      <vt:lpstr>Dispersion process</vt:lpstr>
      <vt:lpstr>Dispersion process</vt:lpstr>
      <vt:lpstr>Dispersion process</vt:lpstr>
      <vt:lpstr>Variance of the tracers’ position</vt:lpstr>
      <vt:lpstr>Varying the polydispersity</vt:lpstr>
      <vt:lpstr>Varying pore size distribution</vt:lpstr>
      <vt:lpstr>Narrower velocity distributions</vt:lpstr>
      <vt:lpstr>Velocity magnitude VS distance to a wall</vt:lpstr>
      <vt:lpstr>Dispersion process</vt:lpstr>
      <vt:lpstr>Streamline tortuosity</vt:lpstr>
      <vt:lpstr>Thanks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Mathieu Souzy</dc:creator>
  <cp:lastModifiedBy>Mathieu Souzy</cp:lastModifiedBy>
  <cp:revision>20</cp:revision>
  <dcterms:modified xsi:type="dcterms:W3CDTF">2026-05-13T08:38:42Z</dcterms:modified>
</cp:coreProperties>
</file>