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notesSlides/notesSlide1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2.xml" ContentType="application/vnd.openxmlformats-officedocument.presentationml.notesSlide+xml"/>
  <Override PartName="/ppt/ink/ink18.xml" ContentType="application/inkml+xml"/>
  <Override PartName="/ppt/notesSlides/notesSlide13.xml" ContentType="application/vnd.openxmlformats-officedocument.presentationml.notesSlide+xml"/>
  <Override PartName="/ppt/ink/ink19.xml" ContentType="application/inkml+xml"/>
  <Override PartName="/ppt/notesSlides/notesSlide14.xml" ContentType="application/vnd.openxmlformats-officedocument.presentationml.notesSlide+xml"/>
  <Override PartName="/ppt/ink/ink20.xml" ContentType="application/inkml+xml"/>
  <Override PartName="/ppt/notesSlides/notesSlide15.xml" ContentType="application/vnd.openxmlformats-officedocument.presentationml.notesSlide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</p:sldMasterIdLst>
  <p:notesMasterIdLst>
    <p:notesMasterId r:id="rId29"/>
  </p:notesMasterIdLst>
  <p:sldIdLst>
    <p:sldId id="409" r:id="rId3"/>
    <p:sldId id="365" r:id="rId4"/>
    <p:sldId id="281" r:id="rId5"/>
    <p:sldId id="368" r:id="rId6"/>
    <p:sldId id="321" r:id="rId7"/>
    <p:sldId id="359" r:id="rId8"/>
    <p:sldId id="371" r:id="rId9"/>
    <p:sldId id="372" r:id="rId10"/>
    <p:sldId id="297" r:id="rId11"/>
    <p:sldId id="298" r:id="rId12"/>
    <p:sldId id="377" r:id="rId13"/>
    <p:sldId id="378" r:id="rId14"/>
    <p:sldId id="299" r:id="rId15"/>
    <p:sldId id="304" r:id="rId16"/>
    <p:sldId id="302" r:id="rId17"/>
    <p:sldId id="300" r:id="rId18"/>
    <p:sldId id="376" r:id="rId19"/>
    <p:sldId id="351" r:id="rId20"/>
    <p:sldId id="310" r:id="rId21"/>
    <p:sldId id="323" r:id="rId22"/>
    <p:sldId id="312" r:id="rId23"/>
    <p:sldId id="379" r:id="rId24"/>
    <p:sldId id="325" r:id="rId25"/>
    <p:sldId id="339" r:id="rId26"/>
    <p:sldId id="366" r:id="rId27"/>
    <p:sldId id="3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, Son-Young" initials="YSY" lastIdx="2" clrIdx="0">
    <p:extLst>
      <p:ext uri="{19B8F6BF-5375-455C-9EA6-DF929625EA0E}">
        <p15:presenceInfo xmlns:p15="http://schemas.microsoft.com/office/powerpoint/2012/main" userId="S::syi@utep.edu::7ff7a4ad-d665-430e-8fab-d668a1aba1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5BF"/>
    <a:srgbClr val="F37300"/>
    <a:srgbClr val="EE7A00"/>
    <a:srgbClr val="9E4AC5"/>
    <a:srgbClr val="CE494C"/>
    <a:srgbClr val="FF7400"/>
    <a:srgbClr val="0A2385"/>
    <a:srgbClr val="F2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2" autoAdjust="0"/>
    <p:restoredTop sz="96132"/>
  </p:normalViewPr>
  <p:slideViewPr>
    <p:cSldViewPr snapToGrid="0">
      <p:cViewPr>
        <p:scale>
          <a:sx n="127" d="100"/>
          <a:sy n="127" d="100"/>
        </p:scale>
        <p:origin x="112" y="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1872" y="-1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22:0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17:33:19.355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17:33:23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8T16:24:49.56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1,'76'0,"3"0,1 0,0 0,-2 0,2 0,19 0,-43 2,0 1,2 1,-1 1,-3 1,-2 0,40 6,-6-3,-3-3,-4-3,-5-1,-8-2,-7 0,-9 3,-3 3,-1 4,-1 2,-3-1,-6 1,0-2,-1 0,4 0,2 0,-2 0,-3-3,-7 0,-7-1,-10-3,-6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8T16:24:50.39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8T16:24:56.34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22:0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22:0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22:0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22:0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22:0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8T19:58:50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D3421-5339-CD42-9CC1-C6B58897732B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D292F-20C8-C94A-A334-37BA305EB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8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0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audience, the main takeaway is that the method is not only a practical discretization; it also has a rigorous stability and convergence foundation for the coupled THM system.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80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4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25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5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5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It is difficult to obtain analytical solutions for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poroelasticity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problems.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Therefore, solving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poroelasticity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problems relies mainly on numerical methods.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It is difficult to obtain analytical solutions for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poroelasticity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problems.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Therefore, solving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poroelasticity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problems relies mainly on numerical methods.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89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0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2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8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D292F-20C8-C94A-A334-37BA305EB1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C201C-AC59-E365-C29F-B1962136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78B9-7C78-CD4F-A457-D050A7F0C6A9}" type="datetime1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C465D-5CFF-C985-8753-2B1A8BF3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1F93C-2152-0836-9240-44841E97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BFA465-82FF-9559-0517-E23BD1D6B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6304"/>
            <a:ext cx="12192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8E0E9-FF12-D64B-E760-00093F1B1B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55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89D5-CBF0-2A99-34AA-16746F3D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ECD17C-0845-7224-C066-29C0C18C9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71519-6857-4AD8-9DF5-980DFC217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7B4E-C03C-E083-C916-7E8E77B1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E50D-6FA3-3547-9EA1-D687306D269A}" type="datetime1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3AD49-C98D-5D81-5D5E-DC688590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C2C8A-8C20-A2C5-6500-DFB0D843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4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579F-3E23-4295-4BF9-79D3D843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5F51-B9C8-55C2-BEBF-C262DFFB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7C748-86DF-38B6-2DE9-79C55646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9C505-C378-1145-A1AD-C9179941409D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166C2-B0B5-9296-0059-D1874D5F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F1D93-B051-71C9-58F4-D5DC6A37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FB4F9-599B-71F8-37F6-516D7C416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60BF3-388B-06B0-6C70-27F7E6098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1483C-135F-4DCE-16F8-7A34C319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BAB12-29E7-1744-8196-DDED373D43DC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1278D-5835-DE2A-4FF8-0E620625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19B54-1480-6B2C-95A1-707FB6D7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36FAD6-4142-B469-4E55-2631FFA2404A}"/>
              </a:ext>
            </a:extLst>
          </p:cNvPr>
          <p:cNvSpPr txBox="1">
            <a:spLocks/>
          </p:cNvSpPr>
          <p:nvPr userDrawn="1"/>
        </p:nvSpPr>
        <p:spPr>
          <a:xfrm>
            <a:off x="0" y="146304"/>
            <a:ext cx="12192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</a:rPr>
              <a:t>        Summary &amp; Future Work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99DDF-646C-10D1-30E3-99975F801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82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C2FC2-406D-3B96-A3D6-83DE970E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A157-BC9E-6E4B-A52C-902603F33A99}" type="datetimeFigureOut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B3C1F-4719-38A4-4B48-745F79A9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F0247-838F-645F-779B-9B2EAF8B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7AF-92AD-6F4E-BFDC-014940585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0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3FED-3B61-85C7-2023-187AD0042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903AC-1413-8907-F7A9-CFDA7A68A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EF76D-DDC4-FFF1-22AA-DCAB6C36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A8B4C-785C-1F06-48BA-184CC755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BA79B-34BE-909C-3733-82F3D2E4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1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AAA4B-FF11-C7CA-4F31-560126CC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AB9C0-7C86-8F41-413A-37C8BB5BB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0B3C7-A219-AAFD-A821-8C04E9C5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FB8E6-A118-BBDB-CAD8-0BC3A5F52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5F694-4D98-5B41-6192-FCB6FC6A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92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59E09-1707-B120-FF13-3D94770B4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77670-53D7-3140-E514-7500E9F52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4EDDB-7023-F61D-3199-740FE04F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AF917-2E2B-A0A4-3E25-DEE3BC2B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E488-B751-4A3F-3689-04161851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47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DF07-888F-71B5-523F-72C08A3D0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C8F9A-37D4-A969-8DF4-8D70CE986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E84D2-F1FC-0669-284F-F418EE099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D4768-DE5A-D9B7-E4AD-A70E74A4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ADBDF-DA84-2F23-87AE-BF34EC9B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78A8A-E7FF-C42F-9D77-7F652848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56EF0-9B69-09A7-B21E-29D30681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FB486-CC50-4C9B-82FD-AD19BDD3A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19306-4B28-EE7A-FA70-6E0C1595E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D8E9E-E0EA-9F9F-CB2B-29D05917D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64543A-BFC4-C6A7-80E4-015D0EB6E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A83C57-86B1-BDB4-DECD-5AB9FF11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9EE61-17AB-B81A-1597-42243901E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C68C7-9810-7B5E-C7FA-7B0BC0CD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0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7873-EA0B-A6CE-1741-C584169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D0498-75D4-B0FF-0AEA-36CD786C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46E98-C4DC-58B3-B648-532087C0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636CC-25B0-B1B9-1CA7-E0B3820D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1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C201C-AC59-E365-C29F-B1962136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78B9-7C78-CD4F-A457-D050A7F0C6A9}" type="datetime1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C465D-5CFF-C985-8753-2B1A8BF3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1F93C-2152-0836-9240-44841E97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BFA465-82FF-9559-0517-E23BD1D6B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6304"/>
            <a:ext cx="12192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8E0E9-FF12-D64B-E760-00093F1B1B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8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2BA5E-7F0C-73CF-0A9B-A06DC6CA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A4296-E0C7-BE93-CDF3-45642333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48A98-9FDF-1DA6-7E6B-F3127C36A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9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A390-F4CD-192C-B566-8FFF2670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4626-20BA-38E3-C2B4-A550C298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0DCC7-704D-E205-9F5F-A41DD446E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20560-5307-75A3-0FE3-7DDF0485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026C8-E3E3-81FE-2B29-DAB011D4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03466-41EF-66FD-027E-F8BDA6DB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84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FC7E-56E4-A372-76A4-DB3FF4CF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76335B-EFD9-6F35-5491-F22B92B5A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99DEE-3317-0F52-9E91-452E1C2D0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98020-1C13-C027-DA83-8DDC051B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2DB24-DCE6-FD98-3EE8-EB84CA6F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068EC-B235-7FC0-9639-C4C964E9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1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4297-227A-7FD3-277F-802C34FE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87873-F72F-10B1-DAEA-97FA43837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A7D60-FCD2-0CF6-B6DB-4B9AC0B8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BBD79-7032-E048-7E4D-FA8701C3C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5BD05-2AE2-7675-BBD1-DEFC35EF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23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BF31E5-0238-10D7-D368-365EDD83E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171BE-261E-B8EC-E663-260D07D19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8FE89-B548-5586-B8D0-A3A4A712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6190-0ABF-7E75-6FF1-201E0922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1FCC0-B7D5-4167-78FD-156CA47C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7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2D98-2345-7FDC-FB28-D1A14EA49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65241-6D46-001A-272C-21530009C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0A388-F3CE-E50F-487D-E7E3EC19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9365-1CBA-FA46-A2C3-99C6B704F80C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DBE0D-BAC0-34F5-8B7A-C8C764A4F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83C67-CF76-F288-7C49-45A5F76A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7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40C7-B1F7-6D36-03E9-901DF789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87E98-5606-83EE-A32F-4EB74C67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E464-23CF-FEC2-F92A-7DEC25FC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1CFD-DAC5-FC44-A09A-B3D8BDFC4C77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980DE-124A-E1C9-F3D3-AA6D0446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100A-1145-FE83-D980-8D2DFF68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1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3E06-9721-89D2-2F73-65893CFA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C6033-011B-E6D0-F5F3-A0F61587D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961E9-F6C1-C005-DECE-0B4CED10E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37B8-77E5-1545-94C3-E91CE7647C97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ADE3A-5653-D21E-90E5-7ADB66AE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01AA6-5B22-5776-DF57-FF06D5CB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3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2AE9-A230-C0A2-30FC-893F3EB4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BDDE8-0535-BF12-AB7E-ADFF62E67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90324-698F-35D3-3F07-7CAE9B47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E8CF4-9C88-5A8A-28C9-80A83373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5AB9-C619-E94F-86B7-3964C7E8AED1}" type="datetime1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11168-F850-12DC-B0D6-8B693914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9652E-686B-EE7A-FB06-143ADCA4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8368-3CD9-FFCD-9ACB-57906949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EC8D-2784-237E-20AB-90AE58E5E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4F5E3-5EF6-6739-A0BF-7F0EE823D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74A43-A8B0-5DA5-7C10-617FD52F3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53978-601A-04A7-54A5-E2D301CB0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2C93E-B9FF-5EBC-3FF9-F5BF009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FDD4-A2B9-9341-AAA8-42002D13B04D}" type="datetime1">
              <a:rPr lang="en-US" smtClean="0"/>
              <a:t>5/20/26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0969-C025-A83D-43F0-7ED98C16E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32341-9C64-3A5E-14B7-5E6DEDCC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2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1990-BF62-DA3A-2ADB-7E16613B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1F17D-0033-EAD9-2F4C-5770820A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57DD-440C-CD4C-B586-9295AEEE9475}" type="datetime1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263CB-EE6E-B68D-FD13-83FA3798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2EA34-32D2-4E91-E2C9-6B11CF49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E5AF-98F9-A155-D189-F07F6A6A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B90C-E114-D942-F424-C08B09455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D5939-A540-FD78-75A0-35B01E25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B5A4B-CD21-E331-444F-7BD56D2B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03AC0-6C8B-8D46-9EBB-7363366ADFFA}" type="datetime1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974B1-C3C7-02D0-1866-0825F5B2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50FF0-D720-2775-B386-55363E7D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0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3DD54-BE55-8137-3A33-080A2FF3A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9342F-25E7-464E-B7D5-E12996FE08F2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90FDD-DCF0-5559-396A-DD119CE71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Math Colloquium, Sept. 22, 2023                                     Son-Young Yi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1E096-ABE9-711C-7509-54DBAABEB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0226-A8C3-A64E-996B-8462BE47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  <p:sldLayoutId id="214748368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60710-2BED-EDE3-ACCB-0202F7E6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79889-9F83-A6D5-5BF6-4E9C2C4E6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4BE52-20A5-C224-14AE-91BBF93D5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C628FD-B74C-1148-9E45-1E98A800E9F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BB16B-4AA4-EF21-42FC-47F891FA3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C54D-2B2F-E559-6D30-D70F1109A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8E036-FA02-5840-A89B-8A699B0D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3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5.xm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130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130.png"/><Relationship Id="rId4" Type="http://schemas.openxmlformats.org/officeDocument/2006/relationships/customXml" Target="../ink/ink8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130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5.emf"/><Relationship Id="rId5" Type="http://schemas.openxmlformats.org/officeDocument/2006/relationships/image" Target="../media/image130.png"/><Relationship Id="rId10" Type="http://schemas.openxmlformats.org/officeDocument/2006/relationships/image" Target="../media/image34.emf"/><Relationship Id="rId4" Type="http://schemas.openxmlformats.org/officeDocument/2006/relationships/customXml" Target="../ink/ink10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customXml" Target="../ink/ink1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16.xml"/><Relationship Id="rId3" Type="http://schemas.openxmlformats.org/officeDocument/2006/relationships/customXml" Target="../ink/ink12.xml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8.xml"/><Relationship Id="rId5" Type="http://schemas.openxmlformats.org/officeDocument/2006/relationships/customXml" Target="../ink/ink13.xml"/><Relationship Id="rId15" Type="http://schemas.openxmlformats.org/officeDocument/2006/relationships/image" Target="../media/image42.png"/><Relationship Id="rId19" Type="http://schemas.openxmlformats.org/officeDocument/2006/relationships/image" Target="../media/image39.png"/><Relationship Id="rId4" Type="http://schemas.openxmlformats.org/officeDocument/2006/relationships/image" Target="../media/image41.png"/><Relationship Id="rId14" Type="http://schemas.openxmlformats.org/officeDocument/2006/relationships/customXml" Target="../ink/ink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ov"/><Relationship Id="rId7" Type="http://schemas.openxmlformats.org/officeDocument/2006/relationships/customXml" Target="../ink/ink17.xml"/><Relationship Id="rId12" Type="http://schemas.openxmlformats.org/officeDocument/2006/relationships/image" Target="../media/image5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8.png"/><Relationship Id="rId4" Type="http://schemas.openxmlformats.org/officeDocument/2006/relationships/video" Target="../media/media2.mo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55.png"/><Relationship Id="rId3" Type="http://schemas.microsoft.com/office/2007/relationships/media" Target="../media/media4.mov"/><Relationship Id="rId7" Type="http://schemas.openxmlformats.org/officeDocument/2006/relationships/image" Target="../media/image1.png"/><Relationship Id="rId12" Type="http://schemas.openxmlformats.org/officeDocument/2006/relationships/image" Target="../media/image54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2.png"/><Relationship Id="rId4" Type="http://schemas.openxmlformats.org/officeDocument/2006/relationships/video" Target="../media/media4.mov"/><Relationship Id="rId9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130.png"/><Relationship Id="rId4" Type="http://schemas.openxmlformats.org/officeDocument/2006/relationships/customXml" Target="../ink/ink19.xml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130.png"/><Relationship Id="rId4" Type="http://schemas.openxmlformats.org/officeDocument/2006/relationships/customXml" Target="../ink/ink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/>
          <p:nvPr/>
        </p:nvSpPr>
        <p:spPr>
          <a:xfrm>
            <a:off x="2807004" y="0"/>
            <a:ext cx="5975434" cy="68580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1647930" y="-1"/>
            <a:ext cx="10544070" cy="6858001"/>
          </a:xfrm>
          <a:custGeom>
            <a:avLst/>
            <a:gdLst/>
            <a:ahLst/>
            <a:cxnLst/>
            <a:rect l="l" t="t" r="r" b="b"/>
            <a:pathLst>
              <a:path w="9452919" h="6882714" extrusionOk="0">
                <a:moveTo>
                  <a:pt x="1767016" y="0"/>
                </a:moveTo>
                <a:lnTo>
                  <a:pt x="0" y="6882714"/>
                </a:lnTo>
                <a:lnTo>
                  <a:pt x="9452919" y="6882714"/>
                </a:lnTo>
                <a:lnTo>
                  <a:pt x="9440562" y="0"/>
                </a:lnTo>
                <a:lnTo>
                  <a:pt x="176701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3547068" y="-1"/>
            <a:ext cx="8644931" cy="234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Physics-Preserving Enriched </a:t>
            </a:r>
            <a:r>
              <a:rPr lang="en-US" sz="3200" b="1" i="0" u="none" strike="noStrike" cap="none" dirty="0" err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Galerkin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Method for Fully-Coupled Thermo-</a:t>
            </a:r>
            <a:r>
              <a:rPr lang="en-US" sz="3200" b="1" i="0" u="none" strike="noStrike" cap="none" dirty="0" err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Poroelasticity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Model</a:t>
            </a:r>
            <a:endParaRPr dirty="0"/>
          </a:p>
        </p:txBody>
      </p:sp>
      <p:sp>
        <p:nvSpPr>
          <p:cNvPr id="179" name="Google Shape;179;p27"/>
          <p:cNvSpPr txBox="1"/>
          <p:nvPr/>
        </p:nvSpPr>
        <p:spPr>
          <a:xfrm>
            <a:off x="4258431" y="2801961"/>
            <a:ext cx="7132657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Son-Young Yi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The University of Texas at El Paso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Collaborator: </a:t>
            </a:r>
            <a:r>
              <a:rPr lang="en-US" sz="2000" b="1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Sanghyun</a:t>
            </a:r>
            <a:r>
              <a:rPr lang="en-US" sz="20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Lee (Florida State University) </a:t>
            </a:r>
            <a:endParaRPr sz="2000" dirty="0"/>
          </a:p>
        </p:txBody>
      </p:sp>
      <p:sp>
        <p:nvSpPr>
          <p:cNvPr id="180" name="Google Shape;180;p27"/>
          <p:cNvSpPr txBox="1"/>
          <p:nvPr/>
        </p:nvSpPr>
        <p:spPr>
          <a:xfrm>
            <a:off x="4162397" y="5676405"/>
            <a:ext cx="68845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InterPore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2026, May 21, 2026</a:t>
            </a:r>
            <a:endParaRPr dirty="0"/>
          </a:p>
        </p:txBody>
      </p:sp>
      <p:pic>
        <p:nvPicPr>
          <p:cNvPr id="2" name="Picture 1" descr="A blue and orange logo&#10;&#10;AI-generated content may be incorrect.">
            <a:extLst>
              <a:ext uri="{FF2B5EF4-FFF2-40B4-BE49-F238E27FC236}">
                <a16:creationId xmlns:a16="http://schemas.microsoft.com/office/drawing/2014/main" id="{261127CB-029C-4988-DCB3-3F6902C71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29" y="2801960"/>
            <a:ext cx="1068136" cy="81712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98899B6-288E-2318-3165-59C726A4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0339" y="1330958"/>
            <a:ext cx="2736665" cy="101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DD17374-6220-6BC5-125C-0755E14F4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40" y="1693980"/>
            <a:ext cx="8532216" cy="34700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63F1882-0879-A68C-EC4D-1C54A9374AA7}"/>
              </a:ext>
            </a:extLst>
          </p:cNvPr>
          <p:cNvSpPr/>
          <p:nvPr/>
        </p:nvSpPr>
        <p:spPr>
          <a:xfrm>
            <a:off x="1737340" y="2592272"/>
            <a:ext cx="658586" cy="658586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72610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CDFEA-3331-01FB-5226-D65D68EDC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3036-9A76-4E34-DEF7-EDE7A222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Continuous </a:t>
            </a:r>
            <a:r>
              <a:rPr lang="en-US" sz="3600" dirty="0" err="1">
                <a:solidFill>
                  <a:schemeClr val="bg1"/>
                </a:solidFill>
              </a:rPr>
              <a:t>Galerkin</a:t>
            </a:r>
            <a:r>
              <a:rPr lang="en-US" sz="3600" dirty="0">
                <a:solidFill>
                  <a:schemeClr val="bg1"/>
                </a:solidFill>
              </a:rPr>
              <a:t> (CG) vs. Discontinuous </a:t>
            </a:r>
            <a:r>
              <a:rPr lang="en-US" sz="3600" dirty="0" err="1">
                <a:solidFill>
                  <a:schemeClr val="bg1"/>
                </a:solidFill>
              </a:rPr>
              <a:t>Galerkin</a:t>
            </a:r>
            <a:r>
              <a:rPr lang="en-US" sz="3600" dirty="0">
                <a:solidFill>
                  <a:schemeClr val="bg1"/>
                </a:solidFill>
              </a:rPr>
              <a:t> (DG)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3FD618-5167-AD81-D62F-6B5C5A42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F7E0CC7-60AC-8718-2D3B-C6CFE8AC8A53}"/>
                  </a:ext>
                </a:extLst>
              </p14:cNvPr>
              <p14:cNvContentPartPr/>
              <p14:nvPr/>
            </p14:nvContentPartPr>
            <p14:xfrm>
              <a:off x="2398230" y="41047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F7E0CC7-60AC-8718-2D3B-C6CFE8AC8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230" y="40147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7E6EE26-1058-C218-953E-B51BD24E72E9}"/>
              </a:ext>
            </a:extLst>
          </p:cNvPr>
          <p:cNvGrpSpPr/>
          <p:nvPr/>
        </p:nvGrpSpPr>
        <p:grpSpPr>
          <a:xfrm>
            <a:off x="1597642" y="867905"/>
            <a:ext cx="3165925" cy="2631672"/>
            <a:chOff x="1597642" y="867905"/>
            <a:chExt cx="3165925" cy="26316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DBBCB2-3A01-CB67-6E65-DFB70D319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7642" y="867905"/>
              <a:ext cx="3049459" cy="18533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0D95D7-7E63-DED4-9CE0-BECC57EDD389}"/>
                </a:ext>
              </a:extLst>
            </p:cNvPr>
            <p:cNvSpPr txBox="1"/>
            <p:nvPr/>
          </p:nvSpPr>
          <p:spPr>
            <a:xfrm>
              <a:off x="2945844" y="2721303"/>
              <a:ext cx="585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CG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AF9E-C005-4923-3528-10BD4D6C7922}"/>
                </a:ext>
              </a:extLst>
            </p:cNvPr>
            <p:cNvGrpSpPr/>
            <p:nvPr/>
          </p:nvGrpSpPr>
          <p:grpSpPr>
            <a:xfrm>
              <a:off x="1597642" y="3130245"/>
              <a:ext cx="3165925" cy="369332"/>
              <a:chOff x="1597642" y="3130245"/>
              <a:chExt cx="3165925" cy="3693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409B11-2FC8-9C6A-3701-BA0BBB348339}"/>
                  </a:ext>
                </a:extLst>
              </p:cNvPr>
              <p:cNvSpPr txBox="1"/>
              <p:nvPr/>
            </p:nvSpPr>
            <p:spPr>
              <a:xfrm>
                <a:off x="1597642" y="3130245"/>
                <a:ext cx="2352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Discrete solution space</a:t>
                </a:r>
                <a:endParaRPr lang="en-US" baseline="300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A277189-862F-4353-792F-D70CDA4C0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6317" y="3193288"/>
                <a:ext cx="857250" cy="25400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221A27-B17B-CC57-76FA-B3399D1A5DC9}"/>
              </a:ext>
            </a:extLst>
          </p:cNvPr>
          <p:cNvGrpSpPr/>
          <p:nvPr/>
        </p:nvGrpSpPr>
        <p:grpSpPr>
          <a:xfrm>
            <a:off x="6671462" y="818036"/>
            <a:ext cx="3623218" cy="2684738"/>
            <a:chOff x="6671462" y="818036"/>
            <a:chExt cx="3623218" cy="26847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53F328-0459-AC8F-2C3E-870BB768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1462" y="818036"/>
              <a:ext cx="3465383" cy="20725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99BF9E-5739-522A-5E3F-499900BEBBCC}"/>
                </a:ext>
              </a:extLst>
            </p:cNvPr>
            <p:cNvSpPr txBox="1"/>
            <p:nvPr/>
          </p:nvSpPr>
          <p:spPr>
            <a:xfrm>
              <a:off x="8314385" y="2777080"/>
              <a:ext cx="585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DG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EA9522-004C-EAF5-EE79-FEDFC957B667}"/>
                </a:ext>
              </a:extLst>
            </p:cNvPr>
            <p:cNvGrpSpPr/>
            <p:nvPr/>
          </p:nvGrpSpPr>
          <p:grpSpPr>
            <a:xfrm>
              <a:off x="7138102" y="3133442"/>
              <a:ext cx="3156578" cy="369332"/>
              <a:chOff x="7138102" y="3133442"/>
              <a:chExt cx="3156578" cy="36933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D5CF79-93A6-97C8-7878-AF2F3009F66C}"/>
                  </a:ext>
                </a:extLst>
              </p:cNvPr>
              <p:cNvSpPr txBox="1"/>
              <p:nvPr/>
            </p:nvSpPr>
            <p:spPr>
              <a:xfrm>
                <a:off x="7138102" y="3133442"/>
                <a:ext cx="2352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Discrete solution space</a:t>
                </a:r>
                <a:endParaRPr lang="en-US" baseline="3000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5C92350-5162-A401-E0CC-F0DB5D9DC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2147" y="3175624"/>
                <a:ext cx="862533" cy="271664"/>
              </a:xfrm>
              <a:prstGeom prst="rect">
                <a:avLst/>
              </a:prstGeom>
            </p:spPr>
          </p:pic>
        </p:grp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A2775AE-023D-6224-5CF0-F62F9A65F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22557"/>
              </p:ext>
            </p:extLst>
          </p:nvPr>
        </p:nvGraphicFramePr>
        <p:xfrm>
          <a:off x="1044146" y="3736898"/>
          <a:ext cx="5051854" cy="2214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024">
                  <a:extLst>
                    <a:ext uri="{9D8B030D-6E8A-4147-A177-3AD203B41FA5}">
                      <a16:colId xmlns:a16="http://schemas.microsoft.com/office/drawing/2014/main" val="1540708113"/>
                    </a:ext>
                  </a:extLst>
                </a:gridCol>
                <a:gridCol w="3430830">
                  <a:extLst>
                    <a:ext uri="{9D8B030D-6E8A-4147-A177-3AD203B41FA5}">
                      <a16:colId xmlns:a16="http://schemas.microsoft.com/office/drawing/2014/main" val="1966747090"/>
                    </a:ext>
                  </a:extLst>
                </a:gridCol>
              </a:tblGrid>
              <a:tr h="58014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Advantages: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Small number of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DoFs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Simple variational form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5287"/>
                  </a:ext>
                </a:extLst>
              </a:tr>
              <a:tr h="15746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9300"/>
                          </a:solidFill>
                        </a:rPr>
                        <a:t>Disadvantages: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Can present some numerical instability issues (e.g., overshoot/undershoot, locking)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Doesn’t satisfy local mass/energy conservation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83073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3E2E17F-8BD8-212E-6634-609FA70CC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11438"/>
              </p:ext>
            </p:extLst>
          </p:nvPr>
        </p:nvGraphicFramePr>
        <p:xfrm>
          <a:off x="6495426" y="3732332"/>
          <a:ext cx="4808349" cy="1814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425">
                  <a:extLst>
                    <a:ext uri="{9D8B030D-6E8A-4147-A177-3AD203B41FA5}">
                      <a16:colId xmlns:a16="http://schemas.microsoft.com/office/drawing/2014/main" val="1540708113"/>
                    </a:ext>
                  </a:extLst>
                </a:gridCol>
                <a:gridCol w="3111924">
                  <a:extLst>
                    <a:ext uri="{9D8B030D-6E8A-4147-A177-3AD203B41FA5}">
                      <a16:colId xmlns:a16="http://schemas.microsoft.com/office/drawing/2014/main" val="1966747090"/>
                    </a:ext>
                  </a:extLst>
                </a:gridCol>
              </a:tblGrid>
              <a:tr h="1130504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Advantages: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Many nice properties (e.g., local mass conservation, good representation of discontinuous solution)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5287"/>
                  </a:ext>
                </a:extLst>
              </a:tr>
              <a:tr h="62624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9300"/>
                          </a:solidFill>
                        </a:rPr>
                        <a:t>Disadvantages:</a:t>
                      </a:r>
                      <a:r>
                        <a:rPr lang="en-US"/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Large number of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DoFs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83073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D5E29E6-FDFF-AE4C-A31C-C82D3BB25E09}"/>
              </a:ext>
            </a:extLst>
          </p:cNvPr>
          <p:cNvSpPr txBox="1"/>
          <p:nvPr/>
        </p:nvSpPr>
        <p:spPr>
          <a:xfrm>
            <a:off x="3110203" y="6071697"/>
            <a:ext cx="8055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Enriched </a:t>
            </a:r>
            <a:r>
              <a:rPr lang="en-US" sz="2000" dirty="0" err="1">
                <a:solidFill>
                  <a:srgbClr val="FF0000"/>
                </a:solidFill>
              </a:rPr>
              <a:t>Galerkin</a:t>
            </a:r>
            <a:r>
              <a:rPr lang="en-US" sz="2000" dirty="0">
                <a:solidFill>
                  <a:srgbClr val="FF0000"/>
                </a:solidFill>
              </a:rPr>
              <a:t> method sits between these two!</a:t>
            </a:r>
          </a:p>
        </p:txBody>
      </p:sp>
    </p:spTree>
    <p:extLst>
      <p:ext uri="{BB962C8B-B14F-4D97-AF65-F5344CB8AC3E}">
        <p14:creationId xmlns:p14="http://schemas.microsoft.com/office/powerpoint/2010/main" val="36112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28D6-26B5-8F8A-9733-68F0F27E5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2B33-B5C7-F4B6-B8DB-466F77F1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Enriched </a:t>
            </a:r>
            <a:r>
              <a:rPr lang="en-US" sz="3600" dirty="0" err="1">
                <a:solidFill>
                  <a:schemeClr val="bg1"/>
                </a:solidFill>
              </a:rPr>
              <a:t>Galerkin</a:t>
            </a:r>
            <a:r>
              <a:rPr lang="en-US" sz="3600" dirty="0">
                <a:solidFill>
                  <a:schemeClr val="bg1"/>
                </a:solidFill>
              </a:rPr>
              <a:t> (EG) Method: Idea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985094-BC53-BBFB-4190-B64069B26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9496C1-E6F5-A1FB-E56E-4CF2B259DA82}"/>
                  </a:ext>
                </a:extLst>
              </p14:cNvPr>
              <p14:cNvContentPartPr/>
              <p14:nvPr/>
            </p14:nvContentPartPr>
            <p14:xfrm>
              <a:off x="2398230" y="41047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9496C1-E6F5-A1FB-E56E-4CF2B259DA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230" y="4014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0F672B5-97D4-30DC-3CC2-710FB4588BAD}"/>
              </a:ext>
            </a:extLst>
          </p:cNvPr>
          <p:cNvSpPr txBox="1"/>
          <p:nvPr/>
        </p:nvSpPr>
        <p:spPr>
          <a:xfrm>
            <a:off x="1421403" y="664543"/>
            <a:ext cx="9155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Idea</a:t>
            </a:r>
            <a:r>
              <a:rPr lang="en-US" sz="2000" dirty="0">
                <a:solidFill>
                  <a:srgbClr val="00B050"/>
                </a:solidFill>
              </a:rPr>
              <a:t>: </a:t>
            </a:r>
            <a:r>
              <a:rPr lang="en-US" sz="2000" dirty="0"/>
              <a:t>Enrich the CG function space with a minimal set of discontinuous functions!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B4627A-034C-F7B1-D437-0F0DC28407A2}"/>
              </a:ext>
            </a:extLst>
          </p:cNvPr>
          <p:cNvSpPr txBox="1"/>
          <p:nvPr/>
        </p:nvSpPr>
        <p:spPr>
          <a:xfrm>
            <a:off x="1953965" y="5747532"/>
            <a:ext cx="9907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Advantages: 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Computational cost:  CG  &lt;  EG  &lt;&lt;  DG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Inherit many desirable properties from DG (e.g., local mass conservation, locking-free,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Can utilize existing FEM codes for the CG and DG methods</a:t>
            </a:r>
          </a:p>
          <a:p>
            <a:endParaRPr lang="en-US" sz="2400" b="1" dirty="0"/>
          </a:p>
        </p:txBody>
      </p:sp>
      <p:pic>
        <p:nvPicPr>
          <p:cNvPr id="22" name="Picture 21" descr="A diagram of functions and functions&#10;&#10;AI-generated content may be incorrect.">
            <a:extLst>
              <a:ext uri="{FF2B5EF4-FFF2-40B4-BE49-F238E27FC236}">
                <a16:creationId xmlns:a16="http://schemas.microsoft.com/office/drawing/2014/main" id="{55A6B710-DA92-84A4-C294-E1DD0CF29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009" y="1125692"/>
            <a:ext cx="8340132" cy="468882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2B41EE-776F-4410-B9BF-9B6742BDEA12}"/>
              </a:ext>
            </a:extLst>
          </p:cNvPr>
          <p:cNvSpPr/>
          <p:nvPr/>
        </p:nvSpPr>
        <p:spPr>
          <a:xfrm>
            <a:off x="1421403" y="694944"/>
            <a:ext cx="8805163" cy="36970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383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2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       Locally-Conservative EG (LC-EG) 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D7E249F-57D7-C503-5FE7-182A4B8C0640}"/>
              </a:ext>
            </a:extLst>
          </p:cNvPr>
          <p:cNvSpPr txBox="1"/>
          <p:nvPr/>
        </p:nvSpPr>
        <p:spPr>
          <a:xfrm>
            <a:off x="825622" y="790207"/>
            <a:ext cx="1090177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Times" pitchFamily="2" charset="0"/>
              </a:rPr>
              <a:t>The LC-EG space:</a:t>
            </a:r>
            <a:r>
              <a:rPr lang="en-US" sz="2000" dirty="0">
                <a:latin typeface="Times" pitchFamily="2" charset="0"/>
              </a:rPr>
              <a:t> </a:t>
            </a:r>
            <a:r>
              <a:rPr lang="en-US" sz="2000" b="1" dirty="0">
                <a:latin typeface="Times" pitchFamily="2" charset="0"/>
              </a:rPr>
              <a:t>ℙ</a:t>
            </a:r>
            <a:r>
              <a:rPr lang="en-US" sz="2000" b="1" baseline="-25000" dirty="0">
                <a:latin typeface="Times" pitchFamily="2" charset="0"/>
              </a:rPr>
              <a:t>1</a:t>
            </a:r>
            <a:r>
              <a:rPr lang="en-US" sz="2000" b="1" baseline="30000" dirty="0">
                <a:latin typeface="Times" pitchFamily="2" charset="0"/>
              </a:rPr>
              <a:t>CG  </a:t>
            </a:r>
            <a:r>
              <a:rPr lang="en-US" sz="2000" b="1" dirty="0">
                <a:latin typeface="Times" pitchFamily="2" charset="0"/>
              </a:rPr>
              <a:t>+  ℙ</a:t>
            </a:r>
            <a:r>
              <a:rPr lang="en-US" sz="2000" b="1" baseline="-25000" dirty="0">
                <a:latin typeface="Times" pitchFamily="2" charset="0"/>
              </a:rPr>
              <a:t>0</a:t>
            </a:r>
            <a:r>
              <a:rPr lang="en-US" sz="2000" b="1" baseline="30000" dirty="0">
                <a:latin typeface="Times" pitchFamily="2" charset="0"/>
              </a:rPr>
              <a:t>DG  </a:t>
            </a:r>
            <a:br>
              <a:rPr lang="en-US" sz="2000" b="1" dirty="0">
                <a:latin typeface="Times" pitchFamily="2" charset="0"/>
              </a:rPr>
            </a:br>
            <a:endParaRPr lang="en-US" sz="2000" b="1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Times" pitchFamily="2" charset="0"/>
              </a:rPr>
              <a:t>The discrete weak form is the same as the </a:t>
            </a:r>
            <a:r>
              <a:rPr lang="en-US" b="1" dirty="0">
                <a:latin typeface="Times" pitchFamily="2" charset="0"/>
              </a:rPr>
              <a:t>DG weak form.</a:t>
            </a:r>
            <a:br>
              <a:rPr lang="en-US" b="1" dirty="0">
                <a:latin typeface="Times" pitchFamily="2" charset="0"/>
              </a:rPr>
            </a:br>
            <a:endParaRPr lang="en-US" b="1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Times" pitchFamily="2" charset="0"/>
              </a:rPr>
              <a:t>Many nice properties from DG (e.g. local mass conservation) but with much lower computational costs.</a:t>
            </a:r>
            <a:br>
              <a:rPr lang="en-US" dirty="0">
                <a:latin typeface="Times" pitchFamily="2" charset="0"/>
              </a:rPr>
            </a:br>
            <a:endParaRPr lang="en-US" dirty="0">
              <a:latin typeface="Times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E35B2-8A18-B2CA-8A3F-4EFDE1FDD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38" y="1656796"/>
            <a:ext cx="6178861" cy="2333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EBA33-936A-78F0-056D-7BD01D57146C}"/>
              </a:ext>
            </a:extLst>
          </p:cNvPr>
          <p:cNvSpPr txBox="1"/>
          <p:nvPr/>
        </p:nvSpPr>
        <p:spPr>
          <a:xfrm>
            <a:off x="7627391" y="2396758"/>
            <a:ext cx="3185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" pitchFamily="2" charset="0"/>
              </a:rPr>
              <a:t>Figure</a:t>
            </a:r>
            <a:r>
              <a:rPr lang="en-US">
                <a:latin typeface="Times" pitchFamily="2" charset="0"/>
              </a:rPr>
              <a:t>: Comparison of DOFs.  A blue circle (   ) represents the enriched DOF.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D98ACC-0146-DEB8-ED60-13A078CBFF73}"/>
              </a:ext>
            </a:extLst>
          </p:cNvPr>
          <p:cNvSpPr/>
          <p:nvPr/>
        </p:nvSpPr>
        <p:spPr>
          <a:xfrm flipV="1">
            <a:off x="9049897" y="2823588"/>
            <a:ext cx="61831" cy="696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19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       Locking-Free Enriched </a:t>
            </a:r>
            <a:r>
              <a:rPr lang="en-US" sz="3600" err="1">
                <a:solidFill>
                  <a:schemeClr val="bg1"/>
                </a:solidFill>
              </a:rPr>
              <a:t>Galerkin</a:t>
            </a:r>
            <a:r>
              <a:rPr lang="en-US" sz="3600">
                <a:solidFill>
                  <a:schemeClr val="bg1"/>
                </a:solidFill>
              </a:rPr>
              <a:t> (LF-EG) 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7FB7DF-48AD-679A-0BC7-94C7115688A3}"/>
              </a:ext>
            </a:extLst>
          </p:cNvPr>
          <p:cNvSpPr txBox="1"/>
          <p:nvPr/>
        </p:nvSpPr>
        <p:spPr>
          <a:xfrm>
            <a:off x="897558" y="773921"/>
            <a:ext cx="103063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The LF-EG space: 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The LF-EG space contains non-trivial divergence-free vectors, allowing the EG method to be locking-free.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D2219-7A75-5EBC-601F-687E7200C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406" y="1593292"/>
            <a:ext cx="7699737" cy="378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33DDF-2241-7A0D-A0CC-10456BF63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900" y="1029601"/>
            <a:ext cx="1812732" cy="489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90F30C-C146-9C45-D26B-3223FD5EE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223" y="2205498"/>
            <a:ext cx="5423654" cy="2090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CE484-6A11-8419-04B3-4043CFA2F155}"/>
              </a:ext>
            </a:extLst>
          </p:cNvPr>
          <p:cNvSpPr txBox="1"/>
          <p:nvPr/>
        </p:nvSpPr>
        <p:spPr>
          <a:xfrm>
            <a:off x="6987489" y="2483996"/>
            <a:ext cx="3178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Figure:</a:t>
            </a:r>
            <a:r>
              <a:rPr lang="en-US" dirty="0">
                <a:latin typeface="Times" pitchFamily="2" charset="0"/>
              </a:rPr>
              <a:t> Comparison of DOFs.  A red circle (  ) represents two DOFs and a blue triangle (  ) represents one DOF.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9F6DB1-385C-4BA5-6F48-59B556EC5D1A}"/>
              </a:ext>
            </a:extLst>
          </p:cNvPr>
          <p:cNvSpPr/>
          <p:nvPr/>
        </p:nvSpPr>
        <p:spPr>
          <a:xfrm rot="19112450">
            <a:off x="8321040" y="2926080"/>
            <a:ext cx="73152" cy="73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1C9E39-E1B4-C122-6AF8-F96CC4E3A4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760" y="3200400"/>
            <a:ext cx="73158" cy="85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5C48AA-D9BA-3598-332D-614AFFC92673}"/>
              </a:ext>
            </a:extLst>
          </p:cNvPr>
          <p:cNvSpPr txBox="1"/>
          <p:nvPr/>
        </p:nvSpPr>
        <p:spPr>
          <a:xfrm>
            <a:off x="413657" y="6434697"/>
            <a:ext cx="11364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S.-Y. Yi, S. Lee, and L.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Zikatanov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US" sz="1200" i="1" dirty="0">
                <a:solidFill>
                  <a:srgbClr val="000000"/>
                </a:solidFill>
                <a:effectLst/>
                <a:latin typeface="Helvetica" pitchFamily="2" charset="0"/>
              </a:rPr>
              <a:t>Locking-free enriched </a:t>
            </a:r>
            <a:r>
              <a:rPr lang="en-US" sz="12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Galerkin</a:t>
            </a:r>
            <a:r>
              <a:rPr lang="en-US" sz="1200" i="1" dirty="0">
                <a:solidFill>
                  <a:srgbClr val="000000"/>
                </a:solidFill>
                <a:effectLst/>
                <a:latin typeface="Helvetica" pitchFamily="2" charset="0"/>
              </a:rPr>
              <a:t> method for linear elasticity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, SIAM Journal on Numerical Analysis, vol. 60, no. 1, pp. 52--75, 2022.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A6CD1-E0C3-0E2E-652D-A529FFE4A6CB}"/>
              </a:ext>
            </a:extLst>
          </p:cNvPr>
          <p:cNvCxnSpPr>
            <a:cxnSpLocks/>
          </p:cNvCxnSpPr>
          <p:nvPr/>
        </p:nvCxnSpPr>
        <p:spPr>
          <a:xfrm flipV="1">
            <a:off x="0" y="6341423"/>
            <a:ext cx="12192000" cy="164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5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Coupled EG Method for Thermo-</a:t>
            </a:r>
            <a:r>
              <a:rPr lang="en-US" sz="3600" dirty="0" err="1">
                <a:solidFill>
                  <a:schemeClr val="bg1"/>
                </a:solidFill>
              </a:rPr>
              <a:t>Poroelasticity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5970D89-DC22-8B0D-3E24-5D35AF0DF7A5}"/>
              </a:ext>
            </a:extLst>
          </p:cNvPr>
          <p:cNvGrpSpPr/>
          <p:nvPr/>
        </p:nvGrpSpPr>
        <p:grpSpPr>
          <a:xfrm>
            <a:off x="685800" y="1234440"/>
            <a:ext cx="3245760" cy="1234080"/>
            <a:chOff x="685800" y="1234440"/>
            <a:chExt cx="3245760" cy="1234080"/>
          </a:xfrm>
        </p:grpSpPr>
        <p:sp>
          <p:nvSpPr>
            <p:cNvPr id="11" name="Shape 2">
              <a:extLst>
                <a:ext uri="{FF2B5EF4-FFF2-40B4-BE49-F238E27FC236}">
                  <a16:creationId xmlns:a16="http://schemas.microsoft.com/office/drawing/2014/main" id="{CAD4650A-24B3-31BC-C55B-3A4675ED01F4}"/>
                </a:ext>
              </a:extLst>
            </p:cNvPr>
            <p:cNvSpPr/>
            <p:nvPr/>
          </p:nvSpPr>
          <p:spPr>
            <a:xfrm>
              <a:off x="685800" y="1234440"/>
              <a:ext cx="3245760" cy="1234080"/>
            </a:xfrm>
            <a:prstGeom prst="roundRect">
              <a:avLst>
                <a:gd name="adj" fmla="val 10370"/>
              </a:avLst>
            </a:prstGeom>
            <a:solidFill>
              <a:srgbClr val="F2F8F0"/>
            </a:solidFill>
            <a:ln w="12700">
              <a:solidFill>
                <a:srgbClr val="CFE5C5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C0D9855F-6B06-69BB-5F34-15C6E63D1F0A}"/>
                </a:ext>
              </a:extLst>
            </p:cNvPr>
            <p:cNvSpPr/>
            <p:nvPr/>
          </p:nvSpPr>
          <p:spPr>
            <a:xfrm>
              <a:off x="850320" y="1380600"/>
              <a:ext cx="2916720" cy="22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b="1" u="none" strike="noStrike" dirty="0">
                  <a:solidFill>
                    <a:srgbClr val="3F7F2E"/>
                  </a:solidFill>
                  <a:effectLst/>
                  <a:uFillTx/>
                  <a:latin typeface="Aptos"/>
                </a:rPr>
                <a:t>Mechanics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C0C3F83C-764F-EDA4-6FE4-FA2EF76719A2}"/>
                </a:ext>
              </a:extLst>
            </p:cNvPr>
            <p:cNvSpPr/>
            <p:nvPr/>
          </p:nvSpPr>
          <p:spPr>
            <a:xfrm>
              <a:off x="850320" y="1710000"/>
              <a:ext cx="2916720" cy="630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rm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1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LF-EG</a:t>
              </a: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 displacement space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locking-free behavior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91F8EB-B08F-D269-BA59-12DDC7DFBFE1}"/>
              </a:ext>
            </a:extLst>
          </p:cNvPr>
          <p:cNvGrpSpPr/>
          <p:nvPr/>
        </p:nvGrpSpPr>
        <p:grpSpPr>
          <a:xfrm>
            <a:off x="4434840" y="1234440"/>
            <a:ext cx="3245760" cy="1234080"/>
            <a:chOff x="4434840" y="1234440"/>
            <a:chExt cx="3245760" cy="1234080"/>
          </a:xfrm>
        </p:grpSpPr>
        <p:sp>
          <p:nvSpPr>
            <p:cNvPr id="15" name="Shape 5">
              <a:extLst>
                <a:ext uri="{FF2B5EF4-FFF2-40B4-BE49-F238E27FC236}">
                  <a16:creationId xmlns:a16="http://schemas.microsoft.com/office/drawing/2014/main" id="{D4FA92D3-1D0B-6513-9C03-5677BD831D3F}"/>
                </a:ext>
              </a:extLst>
            </p:cNvPr>
            <p:cNvSpPr/>
            <p:nvPr/>
          </p:nvSpPr>
          <p:spPr>
            <a:xfrm>
              <a:off x="4434840" y="1234440"/>
              <a:ext cx="3245760" cy="1234080"/>
            </a:xfrm>
            <a:prstGeom prst="roundRect">
              <a:avLst>
                <a:gd name="adj" fmla="val 10370"/>
              </a:avLst>
            </a:prstGeom>
            <a:solidFill>
              <a:srgbClr val="EEF4FF"/>
            </a:solidFill>
            <a:ln w="12700">
              <a:solidFill>
                <a:srgbClr val="C7D8F2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" name="Text 6">
              <a:extLst>
                <a:ext uri="{FF2B5EF4-FFF2-40B4-BE49-F238E27FC236}">
                  <a16:creationId xmlns:a16="http://schemas.microsoft.com/office/drawing/2014/main" id="{20A10DF7-E407-59DE-E385-5C6D0880F7BA}"/>
                </a:ext>
              </a:extLst>
            </p:cNvPr>
            <p:cNvSpPr/>
            <p:nvPr/>
          </p:nvSpPr>
          <p:spPr>
            <a:xfrm>
              <a:off x="4599360" y="1380600"/>
              <a:ext cx="2916720" cy="22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b="1" u="none" strike="noStrike" dirty="0">
                  <a:solidFill>
                    <a:srgbClr val="2F68B8"/>
                  </a:solidFill>
                  <a:effectLst/>
                  <a:uFillTx/>
                  <a:latin typeface="Aptos"/>
                </a:rPr>
                <a:t>Flow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" name="Text 7">
              <a:extLst>
                <a:ext uri="{FF2B5EF4-FFF2-40B4-BE49-F238E27FC236}">
                  <a16:creationId xmlns:a16="http://schemas.microsoft.com/office/drawing/2014/main" id="{77D8C6AC-F79F-7C3C-A9B7-2C8238AC0F9E}"/>
                </a:ext>
              </a:extLst>
            </p:cNvPr>
            <p:cNvSpPr/>
            <p:nvPr/>
          </p:nvSpPr>
          <p:spPr>
            <a:xfrm>
              <a:off x="4599360" y="1710000"/>
              <a:ext cx="2916720" cy="630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rm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1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LC-EG</a:t>
              </a: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 pressure space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local mass conservation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B6BE03-8DE8-B822-4362-DB9E66A42FBC}"/>
              </a:ext>
            </a:extLst>
          </p:cNvPr>
          <p:cNvGrpSpPr/>
          <p:nvPr/>
        </p:nvGrpSpPr>
        <p:grpSpPr>
          <a:xfrm>
            <a:off x="8183880" y="1234440"/>
            <a:ext cx="3245760" cy="1234080"/>
            <a:chOff x="8183880" y="1234440"/>
            <a:chExt cx="3245760" cy="1234080"/>
          </a:xfrm>
        </p:grpSpPr>
        <p:sp>
          <p:nvSpPr>
            <p:cNvPr id="20" name="Shape 8">
              <a:extLst>
                <a:ext uri="{FF2B5EF4-FFF2-40B4-BE49-F238E27FC236}">
                  <a16:creationId xmlns:a16="http://schemas.microsoft.com/office/drawing/2014/main" id="{9FCF6C56-3923-F1E9-0EA1-9199B99F38BC}"/>
                </a:ext>
              </a:extLst>
            </p:cNvPr>
            <p:cNvSpPr/>
            <p:nvPr/>
          </p:nvSpPr>
          <p:spPr>
            <a:xfrm>
              <a:off x="8183880" y="1234440"/>
              <a:ext cx="3245760" cy="1234080"/>
            </a:xfrm>
            <a:prstGeom prst="roundRect">
              <a:avLst>
                <a:gd name="adj" fmla="val 10370"/>
              </a:avLst>
            </a:prstGeom>
            <a:solidFill>
              <a:srgbClr val="FFF0F0"/>
            </a:solidFill>
            <a:ln w="12700">
              <a:solidFill>
                <a:srgbClr val="F2C8C8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" name="Text 9">
              <a:extLst>
                <a:ext uri="{FF2B5EF4-FFF2-40B4-BE49-F238E27FC236}">
                  <a16:creationId xmlns:a16="http://schemas.microsoft.com/office/drawing/2014/main" id="{93CC3583-1905-74FA-1EC6-DDB078284A6E}"/>
                </a:ext>
              </a:extLst>
            </p:cNvPr>
            <p:cNvSpPr/>
            <p:nvPr/>
          </p:nvSpPr>
          <p:spPr>
            <a:xfrm>
              <a:off x="8348400" y="1380600"/>
              <a:ext cx="2916720" cy="22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b="1" u="none" strike="noStrike" dirty="0">
                  <a:solidFill>
                    <a:srgbClr val="C00000"/>
                  </a:solidFill>
                  <a:effectLst/>
                  <a:uFillTx/>
                  <a:latin typeface="Aptos"/>
                </a:rPr>
                <a:t>Heat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" name="Text 10">
              <a:extLst>
                <a:ext uri="{FF2B5EF4-FFF2-40B4-BE49-F238E27FC236}">
                  <a16:creationId xmlns:a16="http://schemas.microsoft.com/office/drawing/2014/main" id="{60A97A10-0C22-3636-996F-FE87E89B8BCE}"/>
                </a:ext>
              </a:extLst>
            </p:cNvPr>
            <p:cNvSpPr/>
            <p:nvPr/>
          </p:nvSpPr>
          <p:spPr>
            <a:xfrm>
              <a:off x="8348400" y="1710000"/>
              <a:ext cx="2916720" cy="630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rm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1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LC-EG</a:t>
              </a: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 temperature space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 panose="020B0004020202020204" pitchFamily="34" charset="0"/>
                </a:rPr>
                <a:t>local energy conservation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23" name="Text 13">
            <a:extLst>
              <a:ext uri="{FF2B5EF4-FFF2-40B4-BE49-F238E27FC236}">
                <a16:creationId xmlns:a16="http://schemas.microsoft.com/office/drawing/2014/main" id="{BCEA3B4C-F490-BD75-B9FD-0EDEE86E616C}"/>
              </a:ext>
            </a:extLst>
          </p:cNvPr>
          <p:cNvSpPr/>
          <p:nvPr/>
        </p:nvSpPr>
        <p:spPr>
          <a:xfrm>
            <a:off x="937260" y="2855558"/>
            <a:ext cx="10240920" cy="30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b="1" u="none" strike="noStrike" dirty="0">
                <a:solidFill>
                  <a:srgbClr val="1F3A63"/>
                </a:solidFill>
                <a:effectLst/>
                <a:uFillTx/>
                <a:latin typeface="Aptos"/>
              </a:rPr>
              <a:t>Fully discrete scheme = backward Euler in time + coupled EG in space</a:t>
            </a:r>
            <a:endParaRPr lang="en-US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Text 18">
            <a:extLst>
              <a:ext uri="{FF2B5EF4-FFF2-40B4-BE49-F238E27FC236}">
                <a16:creationId xmlns:a16="http://schemas.microsoft.com/office/drawing/2014/main" id="{1304FA1F-2C63-A83D-7225-68851379DD82}"/>
              </a:ext>
            </a:extLst>
          </p:cNvPr>
          <p:cNvSpPr/>
          <p:nvPr/>
        </p:nvSpPr>
        <p:spPr>
          <a:xfrm>
            <a:off x="1673280" y="5650920"/>
            <a:ext cx="89150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350" b="1" u="none" strike="noStrike" dirty="0">
                <a:solidFill>
                  <a:srgbClr val="FFFFFF"/>
                </a:solidFill>
                <a:effectLst/>
                <a:uFillTx/>
                <a:latin typeface="Aptos"/>
              </a:rPr>
              <a:t>Key point: the subproblems communicate in the same finite-element language.</a:t>
            </a:r>
            <a:endParaRPr lang="en-US" sz="13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A4A904A-8D8B-3E18-E53D-D334D880B055}"/>
              </a:ext>
            </a:extLst>
          </p:cNvPr>
          <p:cNvGrpSpPr/>
          <p:nvPr/>
        </p:nvGrpSpPr>
        <p:grpSpPr>
          <a:xfrm>
            <a:off x="1554480" y="3886200"/>
            <a:ext cx="9143640" cy="2084400"/>
            <a:chOff x="1554480" y="3886200"/>
            <a:chExt cx="9143640" cy="20844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6501C49-8F8D-D836-8FAE-6C959C2AD00F}"/>
                </a:ext>
              </a:extLst>
            </p:cNvPr>
            <p:cNvGrpSpPr/>
            <p:nvPr/>
          </p:nvGrpSpPr>
          <p:grpSpPr>
            <a:xfrm>
              <a:off x="2057400" y="3886200"/>
              <a:ext cx="8092080" cy="1051200"/>
              <a:chOff x="2057400" y="3886200"/>
              <a:chExt cx="8092080" cy="1051200"/>
            </a:xfrm>
          </p:grpSpPr>
          <p:sp>
            <p:nvSpPr>
              <p:cNvPr id="36" name="Shape 14">
                <a:extLst>
                  <a:ext uri="{FF2B5EF4-FFF2-40B4-BE49-F238E27FC236}">
                    <a16:creationId xmlns:a16="http://schemas.microsoft.com/office/drawing/2014/main" id="{50D3C845-1C0B-851C-F6D5-863D687D980E}"/>
                  </a:ext>
                </a:extLst>
              </p:cNvPr>
              <p:cNvSpPr/>
              <p:nvPr/>
            </p:nvSpPr>
            <p:spPr>
              <a:xfrm>
                <a:off x="2057400" y="3886200"/>
                <a:ext cx="8092080" cy="1051200"/>
              </a:xfrm>
              <a:prstGeom prst="roundRect">
                <a:avLst>
                  <a:gd name="adj" fmla="val 10435"/>
                </a:avLst>
              </a:prstGeom>
              <a:solidFill>
                <a:srgbClr val="FAFBFC"/>
              </a:solidFill>
              <a:ln w="12700">
                <a:solidFill>
                  <a:srgbClr val="D9DEE7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3EAB8AB-BF16-A44F-27A3-47E6C53DA759}"/>
                  </a:ext>
                </a:extLst>
              </p:cNvPr>
              <p:cNvGrpSpPr/>
              <p:nvPr/>
            </p:nvGrpSpPr>
            <p:grpSpPr>
              <a:xfrm>
                <a:off x="2331720" y="4069080"/>
                <a:ext cx="7497720" cy="575640"/>
                <a:chOff x="2331720" y="4069080"/>
                <a:chExt cx="7497720" cy="575640"/>
              </a:xfrm>
            </p:grpSpPr>
            <p:sp>
              <p:nvSpPr>
                <p:cNvPr id="38" name="Text 15">
                  <a:extLst>
                    <a:ext uri="{FF2B5EF4-FFF2-40B4-BE49-F238E27FC236}">
                      <a16:creationId xmlns:a16="http://schemas.microsoft.com/office/drawing/2014/main" id="{AE90BA63-12D1-C6F7-A6BD-BFCA8C6C6460}"/>
                    </a:ext>
                  </a:extLst>
                </p:cNvPr>
                <p:cNvSpPr/>
                <p:nvPr/>
              </p:nvSpPr>
              <p:spPr>
                <a:xfrm>
                  <a:off x="2331720" y="4069080"/>
                  <a:ext cx="7497720" cy="2008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tabLst>
                      <a:tab pos="0" algn="l"/>
                    </a:tabLst>
                  </a:pPr>
                  <a:r>
                    <a:rPr lang="en-US" b="1" u="none" strike="noStrike" dirty="0">
                      <a:solidFill>
                        <a:srgbClr val="111111"/>
                      </a:solidFill>
                      <a:effectLst/>
                      <a:uFillTx/>
                      <a:latin typeface="Aptos"/>
                    </a:rPr>
                    <a:t>At each time step solve simultaneously for (u, p, </a:t>
                  </a:r>
                  <a:r>
                    <a:rPr lang="en-US" b="1" u="none" strike="noStrike" dirty="0" err="1">
                      <a:solidFill>
                        <a:srgbClr val="111111"/>
                      </a:solidFill>
                      <a:effectLst/>
                      <a:uFillTx/>
                      <a:latin typeface="Aptos"/>
                    </a:rPr>
                    <a:t>θ</a:t>
                  </a:r>
                  <a:r>
                    <a:rPr lang="en-US" b="1" u="none" strike="noStrike" dirty="0">
                      <a:solidFill>
                        <a:srgbClr val="111111"/>
                      </a:solidFill>
                      <a:effectLst/>
                      <a:uFillTx/>
                      <a:latin typeface="Aptos"/>
                    </a:rPr>
                    <a:t>)</a:t>
                  </a:r>
                  <a:endParaRPr lang="en-US" b="0" u="none" strike="noStrike" dirty="0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 16">
                      <a:extLst>
                        <a:ext uri="{FF2B5EF4-FFF2-40B4-BE49-F238E27FC236}">
                          <a16:creationId xmlns:a16="http://schemas.microsoft.com/office/drawing/2014/main" id="{4ACB531A-413B-D659-33A3-32DCC45A39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720" y="4443840"/>
                      <a:ext cx="7497720" cy="2008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b="0" u="none" strike="noStrike" dirty="0">
                          <a:solidFill>
                            <a:schemeClr val="tx1"/>
                          </a:solidFill>
                          <a:effectLst/>
                          <a:uFillTx/>
                        </a:rPr>
                        <a:t>mechanics residual </a:t>
                      </a:r>
                      <a14:m>
                        <m:oMath xmlns:m="http://schemas.openxmlformats.org/officeDocument/2006/math">
                          <m:r>
                            <a:rPr lang="en-US" b="0" i="1" u="none" strike="noStrike" smtClean="0"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US" b="0" u="none" strike="noStrike" dirty="0">
                          <a:solidFill>
                            <a:schemeClr val="tx1"/>
                          </a:solidFill>
                          <a:effectLst/>
                          <a:uFillTx/>
                        </a:rPr>
                        <a:t> 0     ·     mass residual </a:t>
                      </a:r>
                      <a14:m>
                        <m:oMath xmlns:m="http://schemas.openxmlformats.org/officeDocument/2006/math">
                          <m:r>
                            <a:rPr lang="en-US" b="0" i="1" u="none" strike="noStrike" smtClean="0"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US" b="0" u="none" strike="noStrike" dirty="0">
                          <a:solidFill>
                            <a:schemeClr val="tx1"/>
                          </a:solidFill>
                          <a:effectLst/>
                          <a:uFillTx/>
                        </a:rPr>
                        <a:t> 0     ·     energy residual </a:t>
                      </a:r>
                      <a14:m>
                        <m:oMath xmlns:m="http://schemas.openxmlformats.org/officeDocument/2006/math">
                          <m:r>
                            <a:rPr lang="en-US" b="0" i="1" u="none" strike="noStrike" smtClean="0"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US" b="0" u="none" strike="noStrike" dirty="0">
                          <a:solidFill>
                            <a:schemeClr val="tx1"/>
                          </a:solidFill>
                          <a:effectLst/>
                          <a:uFillTx/>
                        </a:rPr>
                        <a:t> 0</a:t>
                      </a:r>
                    </a:p>
                  </p:txBody>
                </p:sp>
              </mc:Choice>
              <mc:Fallback xmlns="">
                <p:sp>
                  <p:nvSpPr>
                    <p:cNvPr id="39" name="Text 16">
                      <a:extLst>
                        <a:ext uri="{FF2B5EF4-FFF2-40B4-BE49-F238E27FC236}">
                          <a16:creationId xmlns:a16="http://schemas.microsoft.com/office/drawing/2014/main" id="{4ACB531A-413B-D659-33A3-32DCC45A39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31720" y="4443840"/>
                      <a:ext cx="7497720" cy="20088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47059" b="-88235"/>
                      </a:stretch>
                    </a:blipFill>
                    <a:ln w="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4" name="Shape 17">
              <a:extLst>
                <a:ext uri="{FF2B5EF4-FFF2-40B4-BE49-F238E27FC236}">
                  <a16:creationId xmlns:a16="http://schemas.microsoft.com/office/drawing/2014/main" id="{D562A415-D4AB-0129-1E27-9E15F54D8CA6}"/>
                </a:ext>
              </a:extLst>
            </p:cNvPr>
            <p:cNvSpPr/>
            <p:nvPr/>
          </p:nvSpPr>
          <p:spPr>
            <a:xfrm>
              <a:off x="1554480" y="5532120"/>
              <a:ext cx="9143640" cy="438480"/>
            </a:xfrm>
            <a:prstGeom prst="roundRect">
              <a:avLst>
                <a:gd name="adj" fmla="val 20833"/>
              </a:avLst>
            </a:prstGeom>
            <a:solidFill>
              <a:srgbClr val="FF8200"/>
            </a:solidFill>
            <a:ln w="12700">
              <a:solidFill>
                <a:srgbClr val="FF82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" name="Text 18">
              <a:extLst>
                <a:ext uri="{FF2B5EF4-FFF2-40B4-BE49-F238E27FC236}">
                  <a16:creationId xmlns:a16="http://schemas.microsoft.com/office/drawing/2014/main" id="{847BA03F-36C0-D6B3-09CD-368C28E4C9C0}"/>
                </a:ext>
              </a:extLst>
            </p:cNvPr>
            <p:cNvSpPr/>
            <p:nvPr/>
          </p:nvSpPr>
          <p:spPr>
            <a:xfrm>
              <a:off x="1673280" y="5650920"/>
              <a:ext cx="8915040" cy="164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b="1" u="none" strike="noStrike" dirty="0">
                  <a:solidFill>
                    <a:srgbClr val="FFFFFF"/>
                  </a:solidFill>
                  <a:effectLst/>
                  <a:uFillTx/>
                  <a:latin typeface="Aptos"/>
                </a:rPr>
                <a:t>Key point: the subproblems communicate in the same finite-element language.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0" name="Plus 39">
            <a:extLst>
              <a:ext uri="{FF2B5EF4-FFF2-40B4-BE49-F238E27FC236}">
                <a16:creationId xmlns:a16="http://schemas.microsoft.com/office/drawing/2014/main" id="{D6B89185-9B8A-682F-4D03-8F34A9E1DADA}"/>
              </a:ext>
            </a:extLst>
          </p:cNvPr>
          <p:cNvSpPr/>
          <p:nvPr/>
        </p:nvSpPr>
        <p:spPr>
          <a:xfrm>
            <a:off x="3968589" y="1709602"/>
            <a:ext cx="416160" cy="48816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lus 40">
            <a:extLst>
              <a:ext uri="{FF2B5EF4-FFF2-40B4-BE49-F238E27FC236}">
                <a16:creationId xmlns:a16="http://schemas.microsoft.com/office/drawing/2014/main" id="{3265FF1E-CE54-D146-AC48-018B75BFCF4E}"/>
              </a:ext>
            </a:extLst>
          </p:cNvPr>
          <p:cNvSpPr/>
          <p:nvPr/>
        </p:nvSpPr>
        <p:spPr>
          <a:xfrm>
            <a:off x="7730691" y="1680107"/>
            <a:ext cx="416160" cy="48816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Fully-Discrete EG Method for Thermo-</a:t>
            </a:r>
            <a:r>
              <a:rPr lang="en-US" sz="3600" dirty="0" err="1">
                <a:solidFill>
                  <a:schemeClr val="bg1"/>
                </a:solidFill>
              </a:rPr>
              <a:t>Poroelasticity</a:t>
            </a:r>
            <a:r>
              <a:rPr lang="en-US" sz="3600" dirty="0">
                <a:solidFill>
                  <a:schemeClr val="bg1"/>
                </a:solidFill>
              </a:rPr>
              <a:t>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82CD11C-EA3C-670A-7DBD-ABEE442BE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50" y="790206"/>
            <a:ext cx="9673097" cy="2514840"/>
          </a:xfrm>
          <a:prstGeom prst="rect">
            <a:avLst/>
          </a:prstGeom>
          <a:ln w="317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7AE42-B3F6-34D4-2AB2-0B10E27CE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50" y="3552955"/>
            <a:ext cx="8096893" cy="2993568"/>
          </a:xfrm>
          <a:prstGeom prst="rect">
            <a:avLst/>
          </a:prstGeom>
          <a:ln w="254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4B57B-D2C6-144C-1831-A6D10B3E1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539" y="3584396"/>
            <a:ext cx="8239505" cy="2514839"/>
          </a:xfrm>
          <a:prstGeom prst="rect">
            <a:avLst/>
          </a:prstGeom>
          <a:ln w="254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086CA4-1258-16FA-F337-711B2D24C44B}"/>
              </a:ext>
            </a:extLst>
          </p:cNvPr>
          <p:cNvSpPr/>
          <p:nvPr/>
        </p:nvSpPr>
        <p:spPr>
          <a:xfrm>
            <a:off x="9991898" y="3882044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54CC81-FE03-0FA5-90FF-415221E9008F}"/>
              </a:ext>
            </a:extLst>
          </p:cNvPr>
          <p:cNvSpPr/>
          <p:nvPr/>
        </p:nvSpPr>
        <p:spPr>
          <a:xfrm>
            <a:off x="8365818" y="5669279"/>
            <a:ext cx="473825" cy="61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41BFBA-DA6B-E55B-9D35-8D6CAB140297}"/>
              </a:ext>
            </a:extLst>
          </p:cNvPr>
          <p:cNvSpPr/>
          <p:nvPr/>
        </p:nvSpPr>
        <p:spPr>
          <a:xfrm>
            <a:off x="8365818" y="5158053"/>
            <a:ext cx="611927" cy="677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3B59F5-1F65-60D1-AE65-A16E7B6F7971}"/>
                  </a:ext>
                </a:extLst>
              </p:cNvPr>
              <p:cNvSpPr txBox="1"/>
              <p:nvPr/>
            </p:nvSpPr>
            <p:spPr>
              <a:xfrm>
                <a:off x="9092445" y="3639999"/>
                <a:ext cx="324536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7400"/>
                    </a:solidFill>
                    <a:latin typeface="Times" pitchFamily="2" charset="0"/>
                  </a:rPr>
                  <a:t>Notation</a:t>
                </a:r>
              </a:p>
              <a:p>
                <a:endParaRPr lang="en-US" dirty="0">
                  <a:solidFill>
                    <a:srgbClr val="FF7400"/>
                  </a:solidFill>
                  <a:latin typeface="Times" pitchFamily="2" charset="0"/>
                </a:endParaRPr>
              </a:p>
              <a:p>
                <a:r>
                  <a:rPr lang="en-US" dirty="0">
                    <a:solidFill>
                      <a:srgbClr val="FF7400"/>
                    </a:solidFill>
                    <a:latin typeface="Times" pitchFamily="2" charset="0"/>
                  </a:rPr>
                  <a:t>        </a:t>
                </a:r>
                <a:r>
                  <a:rPr lang="en-US" dirty="0">
                    <a:latin typeface="Times" pitchFamily="2" charset="0"/>
                  </a:rPr>
                  <a:t>: Average operator</a:t>
                </a:r>
              </a:p>
              <a:p>
                <a:endParaRPr lang="en-US" dirty="0">
                  <a:latin typeface="Times" pitchFamily="2" charset="0"/>
                </a:endParaRPr>
              </a:p>
              <a:p>
                <a:r>
                  <a:rPr lang="en-US" dirty="0">
                    <a:latin typeface="Times" pitchFamily="2" charset="0"/>
                  </a:rPr>
                  <a:t>        : Jump operator </a:t>
                </a:r>
              </a:p>
              <a:p>
                <a:endParaRPr lang="en-US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3B59F5-1F65-60D1-AE65-A16E7B6F7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2445" y="3639999"/>
                <a:ext cx="3245364" cy="2062103"/>
              </a:xfrm>
              <a:prstGeom prst="rect">
                <a:avLst/>
              </a:prstGeom>
              <a:blipFill>
                <a:blip r:embed="rId9"/>
                <a:stretch>
                  <a:fillRect l="-1953" t="-1227" r="-781" b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8682CF-A8E2-B09D-F86E-33113ED4F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6682" y="4217406"/>
            <a:ext cx="382486" cy="275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90B51-5BC8-05B9-7CC2-C7ACD4F77F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0917" y="4771281"/>
            <a:ext cx="318251" cy="30150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03FBB2B-2087-CC1A-9FB4-7DC1E7892EF7}"/>
              </a:ext>
            </a:extLst>
          </p:cNvPr>
          <p:cNvSpPr/>
          <p:nvPr/>
        </p:nvSpPr>
        <p:spPr>
          <a:xfrm>
            <a:off x="626150" y="778975"/>
            <a:ext cx="10088977" cy="243902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4A07B-63B1-24F8-2E33-51100BE2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F92D-E264-A252-63C4-B202E8ED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What Was Proved Theoretically?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22490-A7AC-470B-7560-B37E721AF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469641-5C79-7411-7760-5B8E0131DC93}"/>
                  </a:ext>
                </a:extLst>
              </p14:cNvPr>
              <p14:cNvContentPartPr/>
              <p14:nvPr/>
            </p14:nvContentPartPr>
            <p14:xfrm>
              <a:off x="2398230" y="41047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469641-5C79-7411-7760-5B8E0131DC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9230" y="40147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B9C5AC0-2506-BB4F-BFB2-1FD61BE6CF80}"/>
              </a:ext>
            </a:extLst>
          </p:cNvPr>
          <p:cNvGrpSpPr/>
          <p:nvPr/>
        </p:nvGrpSpPr>
        <p:grpSpPr>
          <a:xfrm>
            <a:off x="2367797" y="1042073"/>
            <a:ext cx="7490501" cy="1246495"/>
            <a:chOff x="615626" y="905569"/>
            <a:chExt cx="7490501" cy="12464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B416A1-515F-E0BC-511A-5145B03A3C01}"/>
                </a:ext>
              </a:extLst>
            </p:cNvPr>
            <p:cNvSpPr txBox="1"/>
            <p:nvPr/>
          </p:nvSpPr>
          <p:spPr>
            <a:xfrm>
              <a:off x="615626" y="905569"/>
              <a:ext cx="7490501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" pitchFamily="2" charset="0"/>
                </a:rPr>
                <a:t>Lemma</a:t>
              </a:r>
              <a:endParaRPr lang="en-US" sz="1500" dirty="0">
                <a:latin typeface="Times" pitchFamily="2" charset="0"/>
              </a:endParaRPr>
            </a:p>
            <a:p>
              <a:r>
                <a:rPr lang="en-US" sz="1500" dirty="0">
                  <a:latin typeface="Times" pitchFamily="2" charset="0"/>
                </a:rPr>
                <a:t>Assume that </a:t>
              </a:r>
            </a:p>
            <a:p>
              <a:r>
                <a:rPr lang="en-US" sz="1500" dirty="0">
                  <a:latin typeface="Times" pitchFamily="2" charset="0"/>
                </a:rPr>
                <a:t>Then, the fully-coupled and fully-discrete EG method for solving the thermo-</a:t>
              </a:r>
              <a:r>
                <a:rPr lang="en-US" sz="1500" dirty="0" err="1">
                  <a:latin typeface="Times" pitchFamily="2" charset="0"/>
                </a:rPr>
                <a:t>poroelasticity</a:t>
              </a:r>
              <a:r>
                <a:rPr lang="en-US" sz="1500" dirty="0">
                  <a:latin typeface="Times" pitchFamily="2" charset="0"/>
                </a:rPr>
                <a:t> </a:t>
              </a:r>
            </a:p>
            <a:p>
              <a:r>
                <a:rPr lang="en-US" sz="1500" dirty="0">
                  <a:latin typeface="Times" pitchFamily="2" charset="0"/>
                </a:rPr>
                <a:t>problem has a unique solution at each time step, provided that the penalty parameters </a:t>
              </a:r>
            </a:p>
            <a:p>
              <a:r>
                <a:rPr lang="en-US" sz="1500" dirty="0">
                  <a:latin typeface="Times" pitchFamily="2" charset="0"/>
                </a:rPr>
                <a:t>and       are large enough.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9217-5A05-E8A2-3627-AC11DD9C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5521" y="1161944"/>
              <a:ext cx="4489123" cy="2954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8E440-D969-0FC8-BDF3-FF63119C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3117" y="1672406"/>
              <a:ext cx="633889" cy="25847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9AB8C99-D2C7-371C-4570-C009BDDD0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7797" y="2502043"/>
            <a:ext cx="7456405" cy="3549248"/>
          </a:xfrm>
          <a:prstGeom prst="rect">
            <a:avLst/>
          </a:prstGeom>
          <a:ln w="2540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74574F-CF39-AB76-A405-B44577C4583D}"/>
              </a:ext>
            </a:extLst>
          </p:cNvPr>
          <p:cNvSpPr txBox="1"/>
          <p:nvPr/>
        </p:nvSpPr>
        <p:spPr>
          <a:xfrm>
            <a:off x="417825" y="1042073"/>
            <a:ext cx="186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Well-</a:t>
            </a:r>
            <a:r>
              <a:rPr lang="en-US" b="1" dirty="0" err="1">
                <a:solidFill>
                  <a:srgbClr val="0070C0"/>
                </a:solidFill>
              </a:rPr>
              <a:t>posedness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058A6-3B8E-B436-D964-6A74F5495921}"/>
              </a:ext>
            </a:extLst>
          </p:cNvPr>
          <p:cNvSpPr txBox="1"/>
          <p:nvPr/>
        </p:nvSpPr>
        <p:spPr>
          <a:xfrm>
            <a:off x="417825" y="2502043"/>
            <a:ext cx="186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E7A00"/>
                </a:solidFill>
              </a:rPr>
              <a:t>Optimal convergence: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1728BC-6544-4D66-6A71-E7D7E0F734F6}"/>
              </a:ext>
            </a:extLst>
          </p:cNvPr>
          <p:cNvCxnSpPr/>
          <p:nvPr/>
        </p:nvCxnSpPr>
        <p:spPr>
          <a:xfrm>
            <a:off x="339089" y="6368622"/>
            <a:ext cx="115138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A6681C-DF79-EEF9-CCAE-743B3F25907A}"/>
              </a:ext>
            </a:extLst>
          </p:cNvPr>
          <p:cNvSpPr txBox="1"/>
          <p:nvPr/>
        </p:nvSpPr>
        <p:spPr>
          <a:xfrm>
            <a:off x="406495" y="6450086"/>
            <a:ext cx="115138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Helvetica" pitchFamily="2" charset="0"/>
              </a:rPr>
              <a:t>S.-Y. Yi and S. Lee, </a:t>
            </a:r>
            <a:r>
              <a:rPr lang="en-US" sz="1100" i="1" dirty="0">
                <a:solidFill>
                  <a:srgbClr val="000000"/>
                </a:solidFill>
                <a:effectLst/>
                <a:latin typeface="Helvetica" pitchFamily="2" charset="0"/>
              </a:rPr>
              <a:t>Physics-preserving enriched </a:t>
            </a:r>
            <a:r>
              <a:rPr lang="en-US" sz="11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Galerkin</a:t>
            </a:r>
            <a:r>
              <a:rPr lang="en-US" sz="1100" i="1" dirty="0">
                <a:solidFill>
                  <a:srgbClr val="000000"/>
                </a:solidFill>
                <a:effectLst/>
                <a:latin typeface="Helvetica" pitchFamily="2" charset="0"/>
              </a:rPr>
              <a:t> method for a fully-coupled thermo-</a:t>
            </a:r>
            <a:r>
              <a:rPr lang="en-US" sz="11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poroelasticity</a:t>
            </a:r>
            <a:r>
              <a:rPr lang="en-US" sz="11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" pitchFamily="2" charset="0"/>
              </a:rPr>
              <a:t>Numerische</a:t>
            </a:r>
            <a:r>
              <a:rPr lang="en-US" sz="11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" pitchFamily="2" charset="0"/>
              </a:rPr>
              <a:t>Mathematik</a:t>
            </a:r>
            <a:r>
              <a:rPr lang="en-US" sz="1100" dirty="0">
                <a:solidFill>
                  <a:srgbClr val="000000"/>
                </a:solidFill>
                <a:effectLst/>
                <a:latin typeface="Helvetica" pitchFamily="2" charset="0"/>
              </a:rPr>
              <a:t>, vol. 156, pp. 949 -978, 2024.</a:t>
            </a:r>
          </a:p>
        </p:txBody>
      </p:sp>
    </p:spTree>
    <p:extLst>
      <p:ext uri="{BB962C8B-B14F-4D97-AF65-F5344CB8AC3E}">
        <p14:creationId xmlns:p14="http://schemas.microsoft.com/office/powerpoint/2010/main" val="84929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sz="4000" dirty="0">
                <a:solidFill>
                  <a:schemeClr val="bg1"/>
                </a:solidFill>
              </a:rPr>
              <a:t>Mass &amp; Energy Conservation Properties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AE53EB1-BA26-7AA8-C797-4636E64EBC7D}"/>
                  </a:ext>
                </a:extLst>
              </p14:cNvPr>
              <p14:cNvContentPartPr/>
              <p14:nvPr/>
            </p14:nvContentPartPr>
            <p14:xfrm>
              <a:off x="9944352" y="6037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AE53EB1-BA26-7AA8-C797-4636E64EBC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28512" y="6021720"/>
                <a:ext cx="316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CC8B3E-A657-C1FD-9F74-FCBB156780E5}"/>
                  </a:ext>
                </a:extLst>
              </p14:cNvPr>
              <p14:cNvContentPartPr/>
              <p14:nvPr/>
            </p14:nvContentPartPr>
            <p14:xfrm>
              <a:off x="10966032" y="65415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CC8B3E-A657-C1FD-9F74-FCBB15678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48032" y="6523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D18C20-338A-7579-5407-B21A307829B9}"/>
                  </a:ext>
                </a:extLst>
              </p14:cNvPr>
              <p14:cNvContentPartPr/>
              <p14:nvPr/>
            </p14:nvContentPartPr>
            <p14:xfrm>
              <a:off x="9296752" y="5864681"/>
              <a:ext cx="722160" cy="68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D18C20-338A-7579-5407-B21A307829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43112" y="5757041"/>
                <a:ext cx="82980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5B671A0-2082-D442-983C-F281AD8DEB09}"/>
                  </a:ext>
                </a:extLst>
              </p14:cNvPr>
              <p14:cNvContentPartPr/>
              <p14:nvPr/>
            </p14:nvContentPartPr>
            <p14:xfrm>
              <a:off x="10117912" y="595072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5B671A0-2082-D442-983C-F281AD8DEB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64272" y="584272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B96E5C1-0E2E-F627-15C7-4060877A9A1E}"/>
                  </a:ext>
                </a:extLst>
              </p14:cNvPr>
              <p14:cNvContentPartPr/>
              <p14:nvPr/>
            </p14:nvContentPartPr>
            <p14:xfrm>
              <a:off x="7288672" y="1351361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B96E5C1-0E2E-F627-15C7-4060877A9A1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35032" y="1243361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CE39C56-EB81-B537-19A9-7DBE54D877D2}"/>
              </a:ext>
            </a:extLst>
          </p:cNvPr>
          <p:cNvGrpSpPr/>
          <p:nvPr/>
        </p:nvGrpSpPr>
        <p:grpSpPr>
          <a:xfrm>
            <a:off x="1438323" y="994657"/>
            <a:ext cx="8874399" cy="5863343"/>
            <a:chOff x="1069233" y="876240"/>
            <a:chExt cx="8874399" cy="58633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57EF06-DD56-4E9E-F270-F16FB8A4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69233" y="876240"/>
              <a:ext cx="8802399" cy="5863343"/>
            </a:xfrm>
            <a:prstGeom prst="rect">
              <a:avLst/>
            </a:prstGeom>
          </p:spPr>
        </p:pic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D5CEEAB-F9DC-BB92-884B-E55C8A222478}"/>
                </a:ext>
              </a:extLst>
            </p:cNvPr>
            <p:cNvSpPr/>
            <p:nvPr/>
          </p:nvSpPr>
          <p:spPr>
            <a:xfrm>
              <a:off x="9221472" y="5933081"/>
              <a:ext cx="722160" cy="6073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0E67069-EAA9-087D-0F48-D1933A626DAE}"/>
              </a:ext>
            </a:extLst>
          </p:cNvPr>
          <p:cNvSpPr/>
          <p:nvPr/>
        </p:nvSpPr>
        <p:spPr>
          <a:xfrm>
            <a:off x="1243513" y="5081295"/>
            <a:ext cx="8800599" cy="1775264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8835D2-7189-96B3-5A7B-1E7D7A98A95A}"/>
              </a:ext>
            </a:extLst>
          </p:cNvPr>
          <p:cNvSpPr/>
          <p:nvPr/>
        </p:nvSpPr>
        <p:spPr>
          <a:xfrm>
            <a:off x="1322259" y="1869825"/>
            <a:ext cx="8989383" cy="812198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4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DC0D3E-654E-738E-1E9F-D1018C4202EA}"/>
              </a:ext>
            </a:extLst>
          </p:cNvPr>
          <p:cNvSpPr txBox="1"/>
          <p:nvPr/>
        </p:nvSpPr>
        <p:spPr>
          <a:xfrm>
            <a:off x="1747429" y="2728425"/>
            <a:ext cx="408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Numerical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7C799-42D2-02F6-8DE3-49E4E0F5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795" y="2607082"/>
            <a:ext cx="4226792" cy="132605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2C60FE-3154-52D2-770D-4882F88CD085}"/>
              </a:ext>
            </a:extLst>
          </p:cNvPr>
          <p:cNvCxnSpPr>
            <a:cxnSpLocks/>
          </p:cNvCxnSpPr>
          <p:nvPr/>
        </p:nvCxnSpPr>
        <p:spPr>
          <a:xfrm flipV="1">
            <a:off x="1131841" y="3374756"/>
            <a:ext cx="4656366" cy="34787"/>
          </a:xfrm>
          <a:prstGeom prst="line">
            <a:avLst/>
          </a:prstGeom>
          <a:ln w="31750" cmpd="thickThin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905DDC7-6F26-C183-9760-7A881B4BE383}"/>
              </a:ext>
            </a:extLst>
          </p:cNvPr>
          <p:cNvSpPr/>
          <p:nvPr/>
        </p:nvSpPr>
        <p:spPr>
          <a:xfrm>
            <a:off x="1019132" y="2679542"/>
            <a:ext cx="728297" cy="7440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8095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64D6AFA-0C67-AFE8-2D56-787C27CCE85E}"/>
              </a:ext>
            </a:extLst>
          </p:cNvPr>
          <p:cNvSpPr/>
          <p:nvPr/>
        </p:nvSpPr>
        <p:spPr>
          <a:xfrm>
            <a:off x="4422701" y="4857102"/>
            <a:ext cx="6791711" cy="744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837ECB-20BA-A668-28B7-166B865DE0F9}"/>
              </a:ext>
            </a:extLst>
          </p:cNvPr>
          <p:cNvSpPr/>
          <p:nvPr/>
        </p:nvSpPr>
        <p:spPr>
          <a:xfrm>
            <a:off x="4899927" y="3758325"/>
            <a:ext cx="6791711" cy="744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2D13F3-ED44-DA0A-674A-2CF0F803E965}"/>
              </a:ext>
            </a:extLst>
          </p:cNvPr>
          <p:cNvSpPr/>
          <p:nvPr/>
        </p:nvSpPr>
        <p:spPr>
          <a:xfrm>
            <a:off x="4899928" y="2529820"/>
            <a:ext cx="6791711" cy="744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2AF1AA-0C8A-6BD1-F71C-80C3122E7836}"/>
              </a:ext>
            </a:extLst>
          </p:cNvPr>
          <p:cNvSpPr/>
          <p:nvPr/>
        </p:nvSpPr>
        <p:spPr>
          <a:xfrm>
            <a:off x="4498648" y="1472938"/>
            <a:ext cx="6791711" cy="744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</a:t>
            </a:r>
            <a:r>
              <a:rPr lang="en-US" sz="4000" dirty="0">
                <a:solidFill>
                  <a:schemeClr val="bg1"/>
                </a:solidFill>
              </a:rPr>
              <a:t>Outline</a:t>
            </a:r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37A959-B29C-89AE-7E65-C1B41E9FA437}"/>
              </a:ext>
            </a:extLst>
          </p:cNvPr>
          <p:cNvSpPr txBox="1"/>
          <p:nvPr/>
        </p:nvSpPr>
        <p:spPr>
          <a:xfrm>
            <a:off x="4970922" y="1635113"/>
            <a:ext cx="4956747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b="1" cap="all" dirty="0"/>
              <a:t>Background and Motivation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EBDEE-3B97-A45B-5619-DD8F13D829F3}"/>
              </a:ext>
            </a:extLst>
          </p:cNvPr>
          <p:cNvSpPr txBox="1"/>
          <p:nvPr/>
        </p:nvSpPr>
        <p:spPr>
          <a:xfrm>
            <a:off x="5391334" y="2729383"/>
            <a:ext cx="4956747" cy="369332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r>
              <a:rPr lang="en-US" b="1" cap="all" dirty="0"/>
              <a:t>Enriched </a:t>
            </a:r>
            <a:r>
              <a:rPr lang="en-US" b="1" cap="all" dirty="0" err="1"/>
              <a:t>Galerkin</a:t>
            </a:r>
            <a:r>
              <a:rPr lang="en-US" b="1" cap="all" dirty="0"/>
              <a:t> 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B4A26-F9C4-0241-32ED-7F861C298A65}"/>
              </a:ext>
            </a:extLst>
          </p:cNvPr>
          <p:cNvSpPr txBox="1"/>
          <p:nvPr/>
        </p:nvSpPr>
        <p:spPr>
          <a:xfrm>
            <a:off x="5391334" y="3926208"/>
            <a:ext cx="4956747" cy="369332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r>
              <a:rPr lang="en-US" b="1" cap="all" dirty="0"/>
              <a:t>Numerical Examples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96A6E-5C9A-4A93-77E6-7337CD6034C1}"/>
              </a:ext>
            </a:extLst>
          </p:cNvPr>
          <p:cNvSpPr txBox="1"/>
          <p:nvPr/>
        </p:nvSpPr>
        <p:spPr>
          <a:xfrm>
            <a:off x="4970921" y="5015994"/>
            <a:ext cx="4956747" cy="369332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r>
              <a:rPr lang="en-US" altLang="ko-KR" b="1" cap="all" dirty="0"/>
              <a:t>Summary and outlook</a:t>
            </a:r>
            <a:endParaRPr lang="en-US" b="1" cap="all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D8C831-B65F-7569-9326-DD4E3801A757}"/>
              </a:ext>
            </a:extLst>
          </p:cNvPr>
          <p:cNvCxnSpPr>
            <a:cxnSpLocks/>
          </p:cNvCxnSpPr>
          <p:nvPr/>
        </p:nvCxnSpPr>
        <p:spPr>
          <a:xfrm>
            <a:off x="3071817" y="4501015"/>
            <a:ext cx="1258587" cy="717912"/>
          </a:xfrm>
          <a:prstGeom prst="line">
            <a:avLst/>
          </a:prstGeom>
          <a:ln w="152400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8EF0D35-B4F4-2F35-85DA-57064536EBBE}"/>
              </a:ext>
            </a:extLst>
          </p:cNvPr>
          <p:cNvSpPr/>
          <p:nvPr/>
        </p:nvSpPr>
        <p:spPr>
          <a:xfrm>
            <a:off x="4014409" y="4846878"/>
            <a:ext cx="728297" cy="744096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FD24E84E-4A25-C4EC-608A-E0DDEA9641BA}"/>
              </a:ext>
            </a:extLst>
          </p:cNvPr>
          <p:cNvSpPr>
            <a:spLocks/>
          </p:cNvSpPr>
          <p:nvPr/>
        </p:nvSpPr>
        <p:spPr bwMode="auto">
          <a:xfrm>
            <a:off x="1709694" y="1558622"/>
            <a:ext cx="1915729" cy="3914572"/>
          </a:xfrm>
          <a:custGeom>
            <a:avLst/>
            <a:gdLst>
              <a:gd name="T0" fmla="*/ 0 w 3559"/>
              <a:gd name="T1" fmla="*/ 0 h 7118"/>
              <a:gd name="T2" fmla="*/ 3559 w 3559"/>
              <a:gd name="T3" fmla="*/ 3559 h 7118"/>
              <a:gd name="T4" fmla="*/ 0 w 3559"/>
              <a:gd name="T5" fmla="*/ 7118 h 7118"/>
              <a:gd name="T6" fmla="*/ 0 w 3559"/>
              <a:gd name="T7" fmla="*/ 6593 h 7118"/>
              <a:gd name="T8" fmla="*/ 3034 w 3559"/>
              <a:gd name="T9" fmla="*/ 3559 h 7118"/>
              <a:gd name="T10" fmla="*/ 0 w 3559"/>
              <a:gd name="T11" fmla="*/ 525 h 7118"/>
              <a:gd name="T12" fmla="*/ 0 w 3559"/>
              <a:gd name="T13" fmla="*/ 0 h 7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59" h="7118">
                <a:moveTo>
                  <a:pt x="0" y="0"/>
                </a:moveTo>
                <a:cubicBezTo>
                  <a:pt x="1966" y="0"/>
                  <a:pt x="3559" y="1594"/>
                  <a:pt x="3559" y="3559"/>
                </a:cubicBezTo>
                <a:cubicBezTo>
                  <a:pt x="3559" y="5525"/>
                  <a:pt x="1966" y="7118"/>
                  <a:pt x="0" y="7118"/>
                </a:cubicBezTo>
                <a:lnTo>
                  <a:pt x="0" y="6593"/>
                </a:lnTo>
                <a:cubicBezTo>
                  <a:pt x="1676" y="6593"/>
                  <a:pt x="3034" y="5235"/>
                  <a:pt x="3034" y="3559"/>
                </a:cubicBezTo>
                <a:cubicBezTo>
                  <a:pt x="3034" y="1884"/>
                  <a:pt x="167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A6A10A-F345-1936-1DA0-90F5F21E1F13}"/>
              </a:ext>
            </a:extLst>
          </p:cNvPr>
          <p:cNvCxnSpPr>
            <a:cxnSpLocks/>
          </p:cNvCxnSpPr>
          <p:nvPr/>
        </p:nvCxnSpPr>
        <p:spPr>
          <a:xfrm>
            <a:off x="3071817" y="3794049"/>
            <a:ext cx="1756930" cy="282037"/>
          </a:xfrm>
          <a:prstGeom prst="line">
            <a:avLst/>
          </a:prstGeom>
          <a:ln w="1524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BB8FA88-C7C3-1A5D-A024-52E786EE33B0}"/>
              </a:ext>
            </a:extLst>
          </p:cNvPr>
          <p:cNvSpPr/>
          <p:nvPr/>
        </p:nvSpPr>
        <p:spPr>
          <a:xfrm>
            <a:off x="4498648" y="3738826"/>
            <a:ext cx="728297" cy="7440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BF1FC4F3-18A9-EFDF-8B1B-B836B1E42C8B}"/>
              </a:ext>
            </a:extLst>
          </p:cNvPr>
          <p:cNvSpPr>
            <a:spLocks/>
          </p:cNvSpPr>
          <p:nvPr/>
        </p:nvSpPr>
        <p:spPr bwMode="auto">
          <a:xfrm>
            <a:off x="1720933" y="1846498"/>
            <a:ext cx="1632648" cy="3338820"/>
          </a:xfrm>
          <a:custGeom>
            <a:avLst/>
            <a:gdLst>
              <a:gd name="T0" fmla="*/ 0 w 3034"/>
              <a:gd name="T1" fmla="*/ 0 h 6068"/>
              <a:gd name="T2" fmla="*/ 3034 w 3034"/>
              <a:gd name="T3" fmla="*/ 3034 h 6068"/>
              <a:gd name="T4" fmla="*/ 0 w 3034"/>
              <a:gd name="T5" fmla="*/ 6068 h 6068"/>
              <a:gd name="T6" fmla="*/ 0 w 3034"/>
              <a:gd name="T7" fmla="*/ 5543 h 6068"/>
              <a:gd name="T8" fmla="*/ 2510 w 3034"/>
              <a:gd name="T9" fmla="*/ 3034 h 6068"/>
              <a:gd name="T10" fmla="*/ 0 w 3034"/>
              <a:gd name="T11" fmla="*/ 525 h 6068"/>
              <a:gd name="T12" fmla="*/ 0 w 3034"/>
              <a:gd name="T13" fmla="*/ 0 h 6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4" h="6068">
                <a:moveTo>
                  <a:pt x="0" y="0"/>
                </a:moveTo>
                <a:cubicBezTo>
                  <a:pt x="1676" y="0"/>
                  <a:pt x="3034" y="1359"/>
                  <a:pt x="3034" y="3034"/>
                </a:cubicBezTo>
                <a:cubicBezTo>
                  <a:pt x="3034" y="4710"/>
                  <a:pt x="1676" y="6068"/>
                  <a:pt x="0" y="6068"/>
                </a:cubicBezTo>
                <a:lnTo>
                  <a:pt x="0" y="5543"/>
                </a:lnTo>
                <a:cubicBezTo>
                  <a:pt x="1386" y="5543"/>
                  <a:pt x="2510" y="4420"/>
                  <a:pt x="2510" y="3034"/>
                </a:cubicBezTo>
                <a:cubicBezTo>
                  <a:pt x="2510" y="1649"/>
                  <a:pt x="138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682230-949B-0DFB-4206-747881F37470}"/>
              </a:ext>
            </a:extLst>
          </p:cNvPr>
          <p:cNvCxnSpPr>
            <a:cxnSpLocks/>
          </p:cNvCxnSpPr>
          <p:nvPr/>
        </p:nvCxnSpPr>
        <p:spPr>
          <a:xfrm flipV="1">
            <a:off x="2874021" y="2882369"/>
            <a:ext cx="1940624" cy="398745"/>
          </a:xfrm>
          <a:prstGeom prst="line">
            <a:avLst/>
          </a:prstGeom>
          <a:ln w="1524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C132C23-8962-636E-EAE4-13F38AE541E9}"/>
              </a:ext>
            </a:extLst>
          </p:cNvPr>
          <p:cNvSpPr/>
          <p:nvPr/>
        </p:nvSpPr>
        <p:spPr>
          <a:xfrm>
            <a:off x="4498648" y="2510321"/>
            <a:ext cx="728297" cy="744096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379A82C-AAFD-49C4-A159-EA149FA7339E}"/>
              </a:ext>
            </a:extLst>
          </p:cNvPr>
          <p:cNvSpPr>
            <a:spLocks/>
          </p:cNvSpPr>
          <p:nvPr/>
        </p:nvSpPr>
        <p:spPr bwMode="auto">
          <a:xfrm>
            <a:off x="1720933" y="2127247"/>
            <a:ext cx="1350884" cy="2760379"/>
          </a:xfrm>
          <a:custGeom>
            <a:avLst/>
            <a:gdLst>
              <a:gd name="T0" fmla="*/ 0 w 2510"/>
              <a:gd name="T1" fmla="*/ 0 h 5018"/>
              <a:gd name="T2" fmla="*/ 2510 w 2510"/>
              <a:gd name="T3" fmla="*/ 2509 h 5018"/>
              <a:gd name="T4" fmla="*/ 0 w 2510"/>
              <a:gd name="T5" fmla="*/ 5018 h 5018"/>
              <a:gd name="T6" fmla="*/ 0 w 2510"/>
              <a:gd name="T7" fmla="*/ 4493 h 5018"/>
              <a:gd name="T8" fmla="*/ 1985 w 2510"/>
              <a:gd name="T9" fmla="*/ 2509 h 5018"/>
              <a:gd name="T10" fmla="*/ 0 w 2510"/>
              <a:gd name="T11" fmla="*/ 525 h 5018"/>
              <a:gd name="T12" fmla="*/ 0 w 2510"/>
              <a:gd name="T13" fmla="*/ 0 h 5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0" h="5018">
                <a:moveTo>
                  <a:pt x="0" y="0"/>
                </a:moveTo>
                <a:cubicBezTo>
                  <a:pt x="1386" y="0"/>
                  <a:pt x="2510" y="1124"/>
                  <a:pt x="2510" y="2509"/>
                </a:cubicBezTo>
                <a:cubicBezTo>
                  <a:pt x="2510" y="3895"/>
                  <a:pt x="1386" y="5018"/>
                  <a:pt x="0" y="5018"/>
                </a:cubicBezTo>
                <a:lnTo>
                  <a:pt x="0" y="4493"/>
                </a:lnTo>
                <a:cubicBezTo>
                  <a:pt x="1096" y="4493"/>
                  <a:pt x="1985" y="3605"/>
                  <a:pt x="1985" y="2509"/>
                </a:cubicBezTo>
                <a:cubicBezTo>
                  <a:pt x="1985" y="1413"/>
                  <a:pt x="109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A3FA7C-6A27-F3C0-F958-1DFC3A17FFEE}"/>
              </a:ext>
            </a:extLst>
          </p:cNvPr>
          <p:cNvCxnSpPr>
            <a:cxnSpLocks/>
          </p:cNvCxnSpPr>
          <p:nvPr/>
        </p:nvCxnSpPr>
        <p:spPr>
          <a:xfrm flipV="1">
            <a:off x="2404471" y="1878286"/>
            <a:ext cx="1929788" cy="1108055"/>
          </a:xfrm>
          <a:prstGeom prst="line">
            <a:avLst/>
          </a:prstGeom>
          <a:ln w="152400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35495DF3-45CE-0705-031E-24104E582227}"/>
              </a:ext>
            </a:extLst>
          </p:cNvPr>
          <p:cNvSpPr/>
          <p:nvPr/>
        </p:nvSpPr>
        <p:spPr>
          <a:xfrm>
            <a:off x="4014409" y="1484189"/>
            <a:ext cx="728297" cy="74409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F5FCCE1-A48D-E149-DB9E-1C874EA5CC10}"/>
              </a:ext>
            </a:extLst>
          </p:cNvPr>
          <p:cNvSpPr>
            <a:spLocks/>
          </p:cNvSpPr>
          <p:nvPr/>
        </p:nvSpPr>
        <p:spPr bwMode="auto">
          <a:xfrm>
            <a:off x="1720933" y="2416469"/>
            <a:ext cx="1067805" cy="2181937"/>
          </a:xfrm>
          <a:custGeom>
            <a:avLst/>
            <a:gdLst>
              <a:gd name="T0" fmla="*/ 0 w 1985"/>
              <a:gd name="T1" fmla="*/ 0 h 3968"/>
              <a:gd name="T2" fmla="*/ 1985 w 1985"/>
              <a:gd name="T3" fmla="*/ 1984 h 3968"/>
              <a:gd name="T4" fmla="*/ 0 w 1985"/>
              <a:gd name="T5" fmla="*/ 3968 h 3968"/>
              <a:gd name="T6" fmla="*/ 0 w 1985"/>
              <a:gd name="T7" fmla="*/ 3443 h 3968"/>
              <a:gd name="T8" fmla="*/ 1460 w 1985"/>
              <a:gd name="T9" fmla="*/ 1984 h 3968"/>
              <a:gd name="T10" fmla="*/ 0 w 1985"/>
              <a:gd name="T11" fmla="*/ 525 h 3968"/>
              <a:gd name="T12" fmla="*/ 0 w 1985"/>
              <a:gd name="T13" fmla="*/ 0 h 3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5" h="3968">
                <a:moveTo>
                  <a:pt x="0" y="0"/>
                </a:moveTo>
                <a:cubicBezTo>
                  <a:pt x="1096" y="0"/>
                  <a:pt x="1985" y="888"/>
                  <a:pt x="1985" y="1984"/>
                </a:cubicBezTo>
                <a:cubicBezTo>
                  <a:pt x="1985" y="3080"/>
                  <a:pt x="1096" y="3968"/>
                  <a:pt x="0" y="3968"/>
                </a:cubicBezTo>
                <a:lnTo>
                  <a:pt x="0" y="3443"/>
                </a:lnTo>
                <a:cubicBezTo>
                  <a:pt x="806" y="3443"/>
                  <a:pt x="1460" y="2790"/>
                  <a:pt x="1460" y="1984"/>
                </a:cubicBezTo>
                <a:cubicBezTo>
                  <a:pt x="1460" y="1178"/>
                  <a:pt x="80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013D4D"/>
          </a:solidFill>
          <a:ln w="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8952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sz="4000" dirty="0">
                <a:solidFill>
                  <a:schemeClr val="bg1"/>
                </a:solidFill>
              </a:rPr>
              <a:t>Ex.1: Convergence Tests with A Manufactured 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9F3BD-C89B-D36C-F600-F0D2393FE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1533"/>
            <a:ext cx="8150352" cy="53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      </a:t>
            </a:r>
            <a:r>
              <a:rPr lang="en-US" sz="4000" dirty="0">
                <a:solidFill>
                  <a:schemeClr val="bg1"/>
                </a:solidFill>
              </a:rPr>
              <a:t>Ex.1: Convergence Matches the Theory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3D655-2FF2-551D-2D7D-0A641BC6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81" y="1251331"/>
            <a:ext cx="4461667" cy="334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16B3A-C7BD-C506-F02B-1ECAE5312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703" y="1251331"/>
            <a:ext cx="4461667" cy="334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59349-9F29-6ECE-66D3-808008957660}"/>
              </a:ext>
            </a:extLst>
          </p:cNvPr>
          <p:cNvSpPr txBox="1"/>
          <p:nvPr/>
        </p:nvSpPr>
        <p:spPr>
          <a:xfrm>
            <a:off x="1328056" y="4786954"/>
            <a:ext cx="4073236" cy="36813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1 with Dirichlet boundary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7B0B4-6816-C05F-849A-9E49133912E5}"/>
              </a:ext>
            </a:extLst>
          </p:cNvPr>
          <p:cNvSpPr txBox="1"/>
          <p:nvPr/>
        </p:nvSpPr>
        <p:spPr>
          <a:xfrm>
            <a:off x="6337468" y="4786953"/>
            <a:ext cx="3873336" cy="36813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2 with mixed boundary condition</a:t>
            </a: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4B56DEED-1E27-EEC7-055B-A1F4CA6029D7}"/>
              </a:ext>
            </a:extLst>
          </p:cNvPr>
          <p:cNvSpPr/>
          <p:nvPr/>
        </p:nvSpPr>
        <p:spPr>
          <a:xfrm>
            <a:off x="860683" y="5752407"/>
            <a:ext cx="10058040" cy="29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1" u="none" strike="noStrike" dirty="0">
                <a:solidFill>
                  <a:srgbClr val="3F7F2E"/>
                </a:solidFill>
                <a:effectLst/>
                <a:uFillTx/>
              </a:rPr>
              <a:t>Takeaway: the observed </a:t>
            </a:r>
            <a:r>
              <a:rPr lang="en-US" sz="2000" b="1" dirty="0">
                <a:solidFill>
                  <a:srgbClr val="3F7F2E"/>
                </a:solidFill>
              </a:rPr>
              <a:t>convergence rates</a:t>
            </a:r>
            <a:r>
              <a:rPr lang="en-US" sz="2000" b="1" u="none" strike="noStrike" dirty="0">
                <a:solidFill>
                  <a:srgbClr val="3F7F2E"/>
                </a:solidFill>
                <a:effectLst/>
                <a:uFillTx/>
              </a:rPr>
              <a:t> agree with the optimal-order error estimates.</a:t>
            </a:r>
            <a:endParaRPr lang="en-US" sz="2000" b="0" u="none" strike="noStrike" dirty="0"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46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B2F4E-6842-3756-7D57-EE1F04E7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2288-3484-3F1E-D696-000A95F7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Ex 2. Coupled Response in Injection and Production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58B71-BB25-7832-DFB9-B3212E617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D92C7D-E750-FC3C-FDF1-A2358216215C}"/>
                  </a:ext>
                </a:extLst>
              </p14:cNvPr>
              <p14:cNvContentPartPr/>
              <p14:nvPr/>
            </p14:nvContentPartPr>
            <p14:xfrm>
              <a:off x="2398230" y="41047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D92C7D-E750-FC3C-FDF1-A235821621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89230" y="4014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101C27-B96B-6C1D-80D7-40523A1F0A1F}"/>
              </a:ext>
            </a:extLst>
          </p:cNvPr>
          <p:cNvSpPr/>
          <p:nvPr/>
        </p:nvSpPr>
        <p:spPr>
          <a:xfrm>
            <a:off x="436417" y="973082"/>
            <a:ext cx="3146961" cy="4548250"/>
          </a:xfrm>
          <a:prstGeom prst="round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8F25A-C07F-EE4F-FB49-73AA8A10D6DF}"/>
              </a:ext>
            </a:extLst>
          </p:cNvPr>
          <p:cNvSpPr txBox="1"/>
          <p:nvPr/>
        </p:nvSpPr>
        <p:spPr>
          <a:xfrm>
            <a:off x="650173" y="1296730"/>
            <a:ext cx="28064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Setup</a:t>
            </a:r>
          </a:p>
          <a:p>
            <a:pPr algn="ctr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2D Homogeneous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Injection &amp; production wells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05D4C5-D72A-E538-40B4-F6A83FD6A22A}"/>
              </a:ext>
            </a:extLst>
          </p:cNvPr>
          <p:cNvSpPr/>
          <p:nvPr/>
        </p:nvSpPr>
        <p:spPr>
          <a:xfrm>
            <a:off x="1062317" y="3125138"/>
            <a:ext cx="1828800" cy="1828800"/>
          </a:xfrm>
          <a:prstGeom prst="rect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BC57E-8EFB-817C-738E-F13441CED53A}"/>
              </a:ext>
            </a:extLst>
          </p:cNvPr>
          <p:cNvSpPr txBox="1"/>
          <p:nvPr/>
        </p:nvSpPr>
        <p:spPr>
          <a:xfrm>
            <a:off x="1428007" y="4142232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Inj.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8CC39-9537-D948-50D7-39E9B7D47FAE}"/>
              </a:ext>
            </a:extLst>
          </p:cNvPr>
          <p:cNvSpPr txBox="1"/>
          <p:nvPr/>
        </p:nvSpPr>
        <p:spPr>
          <a:xfrm>
            <a:off x="2101932" y="4140365"/>
            <a:ext cx="77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37300"/>
                </a:solidFill>
              </a:rPr>
              <a:t>Prod</a:t>
            </a:r>
            <a:r>
              <a:rPr lang="en-US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535EFD-DCED-AABA-5192-A0AA336E4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3439" y="852099"/>
            <a:ext cx="2794500" cy="2273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4028F-C710-F0BC-DEDE-081D721DA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3598" y="3261003"/>
            <a:ext cx="2097677" cy="199627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D711509-F3B1-BD02-2E09-54C7E4050A32}"/>
              </a:ext>
            </a:extLst>
          </p:cNvPr>
          <p:cNvSpPr/>
          <p:nvPr/>
        </p:nvSpPr>
        <p:spPr>
          <a:xfrm flipV="1">
            <a:off x="1554480" y="393192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116424-8852-E26E-FE5D-254DC0D59DCB}"/>
              </a:ext>
            </a:extLst>
          </p:cNvPr>
          <p:cNvSpPr/>
          <p:nvPr/>
        </p:nvSpPr>
        <p:spPr>
          <a:xfrm flipV="1">
            <a:off x="2377440" y="3931920"/>
            <a:ext cx="91440" cy="91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Ex3_Pres">
            <a:hlinkClick r:id="" action="ppaction://media"/>
            <a:extLst>
              <a:ext uri="{FF2B5EF4-FFF2-40B4-BE49-F238E27FC236}">
                <a16:creationId xmlns:a16="http://schemas.microsoft.com/office/drawing/2014/main" id="{0B4A757E-E7DC-1EAF-3729-9A7EA7127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0559" y="716913"/>
            <a:ext cx="4147178" cy="2392603"/>
          </a:xfrm>
          <a:prstGeom prst="rect">
            <a:avLst/>
          </a:prstGeom>
        </p:spPr>
      </p:pic>
      <p:pic>
        <p:nvPicPr>
          <p:cNvPr id="20" name="Ex3_Temp">
            <a:hlinkClick r:id="" action="ppaction://media"/>
            <a:extLst>
              <a:ext uri="{FF2B5EF4-FFF2-40B4-BE49-F238E27FC236}">
                <a16:creationId xmlns:a16="http://schemas.microsoft.com/office/drawing/2014/main" id="{58E3CF3D-2B06-4AB0-F856-65F373302A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16353" y="3128730"/>
            <a:ext cx="4147178" cy="2392602"/>
          </a:xfrm>
          <a:prstGeom prst="rect">
            <a:avLst/>
          </a:prstGeom>
        </p:spPr>
      </p:pic>
      <p:sp>
        <p:nvSpPr>
          <p:cNvPr id="21" name="Text 6">
            <a:extLst>
              <a:ext uri="{FF2B5EF4-FFF2-40B4-BE49-F238E27FC236}">
                <a16:creationId xmlns:a16="http://schemas.microsoft.com/office/drawing/2014/main" id="{766C1425-600E-93FD-FF9F-67E2C8E518B4}"/>
              </a:ext>
            </a:extLst>
          </p:cNvPr>
          <p:cNvSpPr/>
          <p:nvPr/>
        </p:nvSpPr>
        <p:spPr>
          <a:xfrm>
            <a:off x="7159404" y="5740592"/>
            <a:ext cx="4730239" cy="6355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</a:rPr>
              <a:t>Pressure (top) and temperature (bottom) &amp; their cross-sections evolve consistently with sources/sinks</a:t>
            </a:r>
            <a:endParaRPr lang="en-US" sz="1600" b="0" u="none" strike="noStrike" dirty="0">
              <a:solidFill>
                <a:schemeClr val="accent1">
                  <a:lumMod val="75000"/>
                </a:schemeClr>
              </a:solidFill>
              <a:effectLst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18BC6-E35B-97FF-D532-C801B400451A}"/>
              </a:ext>
            </a:extLst>
          </p:cNvPr>
          <p:cNvSpPr txBox="1"/>
          <p:nvPr/>
        </p:nvSpPr>
        <p:spPr>
          <a:xfrm>
            <a:off x="4358244" y="5740592"/>
            <a:ext cx="1979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Displacement field</a:t>
            </a:r>
          </a:p>
        </p:txBody>
      </p:sp>
    </p:spTree>
    <p:extLst>
      <p:ext uri="{BB962C8B-B14F-4D97-AF65-F5344CB8AC3E}">
        <p14:creationId xmlns:p14="http://schemas.microsoft.com/office/powerpoint/2010/main" val="307208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Ex.3: Simulations in a Layered Medium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D85034B-B9CE-FB48-CA86-850A7F9BB8C2}"/>
              </a:ext>
            </a:extLst>
          </p:cNvPr>
          <p:cNvSpPr txBox="1"/>
          <p:nvPr/>
        </p:nvSpPr>
        <p:spPr>
          <a:xfrm>
            <a:off x="424609" y="1405091"/>
            <a:ext cx="2824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Simulation Setup:</a:t>
            </a:r>
          </a:p>
          <a:p>
            <a:endParaRPr lang="en-US" sz="2000" dirty="0">
              <a:solidFill>
                <a:srgbClr val="C00000"/>
              </a:solidFill>
              <a:latin typeface="Times" pitchFamily="2" charset="0"/>
            </a:endParaRPr>
          </a:p>
          <a:p>
            <a:pPr algn="ctr"/>
            <a:r>
              <a:rPr lang="en-US" sz="1600" dirty="0"/>
              <a:t>2D layered medium</a:t>
            </a:r>
          </a:p>
          <a:p>
            <a:pPr algn="ctr"/>
            <a:r>
              <a:rPr lang="en-US" sz="1600" dirty="0"/>
              <a:t>Injection &amp; production well</a:t>
            </a:r>
          </a:p>
          <a:p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0269C-1126-93E2-2B82-16BF70B92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5368" y="4094060"/>
            <a:ext cx="3021837" cy="2627684"/>
          </a:xfrm>
          <a:prstGeom prst="rect">
            <a:avLst/>
          </a:prstGeom>
        </p:spPr>
      </p:pic>
      <p:pic>
        <p:nvPicPr>
          <p:cNvPr id="11" name="Ex4_Pres">
            <a:hlinkClick r:id="" action="ppaction://media"/>
            <a:extLst>
              <a:ext uri="{FF2B5EF4-FFF2-40B4-BE49-F238E27FC236}">
                <a16:creationId xmlns:a16="http://schemas.microsoft.com/office/drawing/2014/main" id="{3C7CB01A-868C-07C2-57F0-C21B074E2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6777" y="838410"/>
            <a:ext cx="3600428" cy="3049176"/>
          </a:xfrm>
          <a:prstGeom prst="rect">
            <a:avLst/>
          </a:prstGeom>
        </p:spPr>
      </p:pic>
      <p:pic>
        <p:nvPicPr>
          <p:cNvPr id="12" name="Ex4_Temp">
            <a:hlinkClick r:id="" action="ppaction://media"/>
            <a:extLst>
              <a:ext uri="{FF2B5EF4-FFF2-40B4-BE49-F238E27FC236}">
                <a16:creationId xmlns:a16="http://schemas.microsoft.com/office/drawing/2014/main" id="{956E232C-6C79-95EF-7C29-77EFD417F7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90106" y="887306"/>
            <a:ext cx="3484956" cy="29513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23B8D27-A259-7796-1CE5-6CF4D287FC0C}"/>
              </a:ext>
            </a:extLst>
          </p:cNvPr>
          <p:cNvGrpSpPr/>
          <p:nvPr/>
        </p:nvGrpSpPr>
        <p:grpSpPr>
          <a:xfrm>
            <a:off x="742750" y="2973859"/>
            <a:ext cx="2268721" cy="3008770"/>
            <a:chOff x="742750" y="2973859"/>
            <a:chExt cx="2268721" cy="30087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9CACDF-4BC2-2C64-3A3F-395A616C2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2750" y="2973859"/>
              <a:ext cx="2268721" cy="2182231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8B4F744-4A5A-0E39-7B25-1BFD79AED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932" y="4084012"/>
              <a:ext cx="120580" cy="13138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ACC9FD-3A62-149C-E829-3FC31F89843E}"/>
                </a:ext>
              </a:extLst>
            </p:cNvPr>
            <p:cNvSpPr txBox="1"/>
            <p:nvPr/>
          </p:nvSpPr>
          <p:spPr>
            <a:xfrm>
              <a:off x="742750" y="5397854"/>
              <a:ext cx="1950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Higher permeability </a:t>
              </a:r>
            </a:p>
            <a:p>
              <a:r>
                <a:rPr lang="en-US" sz="1600" dirty="0"/>
                <a:t>&amp; heat conductivity </a:t>
              </a: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09C1A18-1498-2D2A-6A35-8925BB090803}"/>
              </a:ext>
            </a:extLst>
          </p:cNvPr>
          <p:cNvSpPr/>
          <p:nvPr/>
        </p:nvSpPr>
        <p:spPr>
          <a:xfrm>
            <a:off x="382680" y="1207742"/>
            <a:ext cx="3021837" cy="4983982"/>
          </a:xfrm>
          <a:prstGeom prst="roundRect">
            <a:avLst/>
          </a:prstGeom>
          <a:solidFill>
            <a:srgbClr val="FFC000">
              <a:alpha val="1353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77E826-FE3A-87F5-998A-48D2D54856CE}"/>
              </a:ext>
            </a:extLst>
          </p:cNvPr>
          <p:cNvSpPr txBox="1"/>
          <p:nvPr/>
        </p:nvSpPr>
        <p:spPr>
          <a:xfrm>
            <a:off x="4200211" y="838410"/>
            <a:ext cx="201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81542D-23AE-87FA-2AC7-EF96F97C035C}"/>
              </a:ext>
            </a:extLst>
          </p:cNvPr>
          <p:cNvSpPr txBox="1"/>
          <p:nvPr/>
        </p:nvSpPr>
        <p:spPr>
          <a:xfrm>
            <a:off x="8330083" y="838410"/>
            <a:ext cx="180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172BD-17F8-4B2D-A4B2-039337B725B0}"/>
              </a:ext>
            </a:extLst>
          </p:cNvPr>
          <p:cNvSpPr txBox="1"/>
          <p:nvPr/>
        </p:nvSpPr>
        <p:spPr>
          <a:xfrm>
            <a:off x="4290646" y="3838690"/>
            <a:ext cx="155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C92771-EF6B-5DED-A96A-401EC2CAD358}"/>
              </a:ext>
            </a:extLst>
          </p:cNvPr>
          <p:cNvGrpSpPr/>
          <p:nvPr/>
        </p:nvGrpSpPr>
        <p:grpSpPr>
          <a:xfrm>
            <a:off x="7690106" y="4447566"/>
            <a:ext cx="4337771" cy="1900575"/>
            <a:chOff x="868680" y="4265848"/>
            <a:chExt cx="4845960" cy="1279800"/>
          </a:xfrm>
        </p:grpSpPr>
        <p:sp>
          <p:nvSpPr>
            <p:cNvPr id="34" name="Shape 5">
              <a:extLst>
                <a:ext uri="{FF2B5EF4-FFF2-40B4-BE49-F238E27FC236}">
                  <a16:creationId xmlns:a16="http://schemas.microsoft.com/office/drawing/2014/main" id="{20B96EE7-7AF0-846B-74E0-3C30DCA973A9}"/>
                </a:ext>
              </a:extLst>
            </p:cNvPr>
            <p:cNvSpPr/>
            <p:nvPr/>
          </p:nvSpPr>
          <p:spPr>
            <a:xfrm>
              <a:off x="868680" y="4265848"/>
              <a:ext cx="4845960" cy="1279800"/>
            </a:xfrm>
            <a:prstGeom prst="roundRect">
              <a:avLst>
                <a:gd name="adj" fmla="val 10000"/>
              </a:avLst>
            </a:prstGeom>
            <a:solidFill>
              <a:srgbClr val="F4F6F8"/>
            </a:solidFill>
            <a:ln w="12700">
              <a:solidFill>
                <a:srgbClr val="D9DEE7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" name="Text 6">
              <a:extLst>
                <a:ext uri="{FF2B5EF4-FFF2-40B4-BE49-F238E27FC236}">
                  <a16:creationId xmlns:a16="http://schemas.microsoft.com/office/drawing/2014/main" id="{C33342E0-41FD-66D8-5AC7-AC502017719B}"/>
                </a:ext>
              </a:extLst>
            </p:cNvPr>
            <p:cNvSpPr/>
            <p:nvPr/>
          </p:nvSpPr>
          <p:spPr>
            <a:xfrm>
              <a:off x="1033200" y="4306680"/>
              <a:ext cx="4516920" cy="22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1" u="none" strike="noStrike" dirty="0">
                  <a:solidFill>
                    <a:srgbClr val="1F3A63"/>
                  </a:solidFill>
                  <a:effectLst/>
                  <a:uFillTx/>
                </a:rPr>
                <a:t>What to notice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6" name="Text 7">
              <a:extLst>
                <a:ext uri="{FF2B5EF4-FFF2-40B4-BE49-F238E27FC236}">
                  <a16:creationId xmlns:a16="http://schemas.microsoft.com/office/drawing/2014/main" id="{6A649BEE-10E3-B896-62AA-2D99EE0EE93A}"/>
                </a:ext>
              </a:extLst>
            </p:cNvPr>
            <p:cNvSpPr/>
            <p:nvPr/>
          </p:nvSpPr>
          <p:spPr>
            <a:xfrm>
              <a:off x="1033200" y="4636080"/>
              <a:ext cx="4516920" cy="676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rm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400" b="0" u="none" strike="noStrike" dirty="0">
                  <a:solidFill>
                    <a:srgbClr val="111111"/>
                  </a:solidFill>
                  <a:effectLst/>
                  <a:uFillTx/>
                </a:rPr>
                <a:t>Layered/discontinuous coefficients are exactly where non-conservative methods can produce nonphysical behavior near interfaces.</a:t>
              </a:r>
              <a:endParaRPr lang="en-US" sz="1400" b="0" u="none" strike="noStrike" dirty="0"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repeatCount="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 Ex.3: Local Conservation Residuals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1BA8140-D14B-82DA-697B-6F6949600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046" y="834633"/>
            <a:ext cx="6001778" cy="2830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FF2ED-A08B-EE93-C3E9-CD689CF8E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046" y="3368786"/>
            <a:ext cx="6077547" cy="2833701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26B0A5BC-677C-AA85-5A81-75B81C6570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A graph of a mass&#10;&#10;AI-generated content may be incorrect.">
            <a:extLst>
              <a:ext uri="{FF2B5EF4-FFF2-40B4-BE49-F238E27FC236}">
                <a16:creationId xmlns:a16="http://schemas.microsoft.com/office/drawing/2014/main" id="{B3B99514-6FC0-2A9E-A95E-C90F0A362C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5014" y="834633"/>
            <a:ext cx="2384127" cy="2318463"/>
          </a:xfrm>
          <a:prstGeom prst="rect">
            <a:avLst/>
          </a:prstGeom>
        </p:spPr>
      </p:pic>
      <p:pic>
        <p:nvPicPr>
          <p:cNvPr id="14" name="Picture 13" descr="A graph of a graph showing the number of energy&#10;&#10;AI-generated content may be incorrect.">
            <a:extLst>
              <a:ext uri="{FF2B5EF4-FFF2-40B4-BE49-F238E27FC236}">
                <a16:creationId xmlns:a16="http://schemas.microsoft.com/office/drawing/2014/main" id="{E688C466-65D5-C4A0-C4AC-9A6E817A4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5450" y="3368786"/>
            <a:ext cx="2384128" cy="2322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577FA9-08CE-4A01-5876-898346890FFF}"/>
              </a:ext>
            </a:extLst>
          </p:cNvPr>
          <p:cNvSpPr txBox="1"/>
          <p:nvPr/>
        </p:nvSpPr>
        <p:spPr>
          <a:xfrm>
            <a:off x="562708" y="1477108"/>
            <a:ext cx="184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mass conservation</a:t>
            </a:r>
          </a:p>
          <a:p>
            <a:r>
              <a:rPr lang="en-US" b="1" dirty="0"/>
              <a:t>residual: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5DB61D-51BF-172C-543A-A93A77DC9540}"/>
              </a:ext>
            </a:extLst>
          </p:cNvPr>
          <p:cNvSpPr txBox="1"/>
          <p:nvPr/>
        </p:nvSpPr>
        <p:spPr>
          <a:xfrm>
            <a:off x="542611" y="4139305"/>
            <a:ext cx="184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energy conservation residual: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672DB9-ACC7-53F2-2906-2598B234CD2E}"/>
              </a:ext>
            </a:extLst>
          </p:cNvPr>
          <p:cNvSpPr/>
          <p:nvPr/>
        </p:nvSpPr>
        <p:spPr>
          <a:xfrm>
            <a:off x="2773345" y="5755244"/>
            <a:ext cx="5576835" cy="447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     EG residual                                        CG residual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364AA6-3AD8-FA07-CEF8-9FFC60930E40}"/>
              </a:ext>
            </a:extLst>
          </p:cNvPr>
          <p:cNvSpPr txBox="1"/>
          <p:nvPr/>
        </p:nvSpPr>
        <p:spPr>
          <a:xfrm>
            <a:off x="9214338" y="5807947"/>
            <a:ext cx="204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over time</a:t>
            </a:r>
          </a:p>
        </p:txBody>
      </p:sp>
    </p:spTree>
    <p:extLst>
      <p:ext uri="{BB962C8B-B14F-4D97-AF65-F5344CB8AC3E}">
        <p14:creationId xmlns:p14="http://schemas.microsoft.com/office/powerpoint/2010/main" val="670411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872EC117-F0CE-5BE8-0F15-4A6AF2C02052}"/>
              </a:ext>
            </a:extLst>
          </p:cNvPr>
          <p:cNvSpPr/>
          <p:nvPr/>
        </p:nvSpPr>
        <p:spPr>
          <a:xfrm>
            <a:off x="1648399" y="2229763"/>
            <a:ext cx="728297" cy="744096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A11592-F756-7460-F138-D4823C955914}"/>
              </a:ext>
            </a:extLst>
          </p:cNvPr>
          <p:cNvCxnSpPr/>
          <p:nvPr/>
        </p:nvCxnSpPr>
        <p:spPr>
          <a:xfrm>
            <a:off x="2012547" y="3011547"/>
            <a:ext cx="4834023" cy="0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6C4540-63F5-5EAE-ADA4-D58BC7902072}"/>
              </a:ext>
            </a:extLst>
          </p:cNvPr>
          <p:cNvSpPr txBox="1"/>
          <p:nvPr/>
        </p:nvSpPr>
        <p:spPr>
          <a:xfrm>
            <a:off x="2647139" y="2346372"/>
            <a:ext cx="412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Summary</a:t>
            </a:r>
            <a:endParaRPr lang="en-US" sz="3600" dirty="0"/>
          </a:p>
        </p:txBody>
      </p:sp>
      <p:sp>
        <p:nvSpPr>
          <p:cNvPr id="12" name="AutoShape 2" descr="How to Develop a Project Summary - Project Risk Coach">
            <a:extLst>
              <a:ext uri="{FF2B5EF4-FFF2-40B4-BE49-F238E27FC236}">
                <a16:creationId xmlns:a16="http://schemas.microsoft.com/office/drawing/2014/main" id="{50F3E4C4-1D5D-2145-EEDE-11C7A3DCC4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How to Develop a Project Summary - Project Risk Coach">
            <a:extLst>
              <a:ext uri="{FF2B5EF4-FFF2-40B4-BE49-F238E27FC236}">
                <a16:creationId xmlns:a16="http://schemas.microsoft.com/office/drawing/2014/main" id="{AD1ABD06-03B2-6907-41F0-4261D4F6BB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19A2ADB-6CA1-109D-7A74-54445DAD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28" y="1574645"/>
            <a:ext cx="2895781" cy="1628877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52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52B24CB-2C12-D80D-CF78-C4E576DEAEB0}"/>
              </a:ext>
            </a:extLst>
          </p:cNvPr>
          <p:cNvSpPr txBox="1"/>
          <p:nvPr/>
        </p:nvSpPr>
        <p:spPr>
          <a:xfrm>
            <a:off x="648715" y="1496505"/>
            <a:ext cx="10146286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itchFamily="2" charset="0"/>
              </a:rPr>
              <a:t>THM simulations need robustness, conservation, and efficiency at the same time.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itchFamily="2" charset="0"/>
              </a:rPr>
              <a:t>The coupled EG method uses LF-EG for mechanics and LC-EG for flow and heat.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The method is well-posed, optimally convergent, locally conservative, and computationally cheap (low DOF) for these properties.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3A32277-4F6E-B0E1-E5AD-2045EE8CD25C}"/>
              </a:ext>
            </a:extLst>
          </p:cNvPr>
          <p:cNvSpPr/>
          <p:nvPr/>
        </p:nvSpPr>
        <p:spPr>
          <a:xfrm>
            <a:off x="648715" y="1272564"/>
            <a:ext cx="10146285" cy="2395084"/>
          </a:xfrm>
          <a:prstGeom prst="roundRect">
            <a:avLst/>
          </a:prstGeom>
          <a:solidFill>
            <a:srgbClr val="FFB5BF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5571FD-1694-0701-AD0E-75C38379ED52}"/>
              </a:ext>
            </a:extLst>
          </p:cNvPr>
          <p:cNvSpPr/>
          <p:nvPr/>
        </p:nvSpPr>
        <p:spPr>
          <a:xfrm>
            <a:off x="4114800" y="1005840"/>
            <a:ext cx="2743200" cy="457200"/>
          </a:xfrm>
          <a:prstGeom prst="rect">
            <a:avLst/>
          </a:prstGeom>
          <a:solidFill>
            <a:srgbClr val="F37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Takeaways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FD8B4A-A41B-B96E-BF2F-847376F9F21D}"/>
              </a:ext>
            </a:extLst>
          </p:cNvPr>
          <p:cNvGrpSpPr/>
          <p:nvPr/>
        </p:nvGrpSpPr>
        <p:grpSpPr>
          <a:xfrm>
            <a:off x="648715" y="4052395"/>
            <a:ext cx="10664288" cy="2185214"/>
            <a:chOff x="2276892" y="644043"/>
            <a:chExt cx="10870130" cy="22524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CC1773-A262-BFE0-FCA7-520315208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90771" y="1024469"/>
              <a:ext cx="935790" cy="9357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2217CA-0DCC-D209-0227-CED2FCBA9C71}"/>
                </a:ext>
              </a:extLst>
            </p:cNvPr>
            <p:cNvSpPr txBox="1"/>
            <p:nvPr/>
          </p:nvSpPr>
          <p:spPr>
            <a:xfrm>
              <a:off x="2276892" y="644043"/>
              <a:ext cx="10870130" cy="225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Acknowledgements</a:t>
              </a:r>
              <a:r>
                <a:rPr lang="en-US" sz="2800" dirty="0">
                  <a:solidFill>
                    <a:srgbClr val="C00000"/>
                  </a:solidFill>
                </a:rPr>
                <a:t>:</a:t>
              </a:r>
            </a:p>
            <a:p>
              <a:r>
                <a:rPr lang="en-US" sz="2000" dirty="0">
                  <a:solidFill>
                    <a:srgbClr val="C00000"/>
                  </a:solidFill>
                </a:rPr>
                <a:t>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U.S. National Science Foundation (Grants DMS-2208402, DMS-2208426)</a:t>
              </a:r>
            </a:p>
            <a:p>
              <a:r>
                <a:rPr lang="en-US" sz="2000" dirty="0"/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U.S. Department of Energy, Office of Science, Energy </a:t>
              </a:r>
              <a:r>
                <a:rPr lang="en-US" sz="1600" dirty="0" err="1"/>
                <a:t>Earthshots</a:t>
              </a:r>
              <a:r>
                <a:rPr lang="en-US" sz="1600" dirty="0"/>
                <a:t> Initiatives </a:t>
              </a:r>
            </a:p>
            <a:p>
              <a:r>
                <a:rPr lang="en-US" sz="1600" dirty="0"/>
                <a:t>      (Award Number DE-SC-00240703)</a:t>
              </a:r>
              <a:endParaRPr lang="en-US" sz="1600" dirty="0">
                <a:effectLst/>
              </a:endParaRPr>
            </a:p>
            <a:p>
              <a:endParaRPr lang="en-US" sz="2000" dirty="0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0301CBE-0F4E-A37F-CD74-676E37B3C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579" y="1950858"/>
              <a:ext cx="2845079" cy="47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13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14:cNvPr>
              <p14:cNvContentPartPr/>
              <p14:nvPr/>
            </p14:nvContentPartPr>
            <p14:xfrm>
              <a:off x="1543230" y="4680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6446EA-23ED-7F12-5B1D-8E9F35D5E9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4230" y="4590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9F4A54A-AB44-755F-7BBF-07134E159B26}"/>
              </a:ext>
            </a:extLst>
          </p:cNvPr>
          <p:cNvSpPr txBox="1"/>
          <p:nvPr/>
        </p:nvSpPr>
        <p:spPr>
          <a:xfrm>
            <a:off x="2522732" y="2502014"/>
            <a:ext cx="4776224" cy="60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itchFamily="2" charset="0"/>
              </a:rPr>
              <a:t>Background &amp; Motivation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B98FD34-0B5D-3B8D-D844-CFB8A1975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98956" y="2098748"/>
            <a:ext cx="2625332" cy="1750221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E9E9F3-9DE9-7A27-4831-D9068FA0E1E6}"/>
              </a:ext>
            </a:extLst>
          </p:cNvPr>
          <p:cNvCxnSpPr>
            <a:cxnSpLocks/>
          </p:cNvCxnSpPr>
          <p:nvPr/>
        </p:nvCxnSpPr>
        <p:spPr>
          <a:xfrm>
            <a:off x="1826825" y="3128264"/>
            <a:ext cx="5356838" cy="0"/>
          </a:xfrm>
          <a:prstGeom prst="line">
            <a:avLst/>
          </a:prstGeom>
          <a:ln w="41275" cmpd="thickThin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14442CF-E6DF-18B3-2AA1-0ED94673DB72}"/>
              </a:ext>
            </a:extLst>
          </p:cNvPr>
          <p:cNvSpPr/>
          <p:nvPr/>
        </p:nvSpPr>
        <p:spPr>
          <a:xfrm>
            <a:off x="1787839" y="2422085"/>
            <a:ext cx="658586" cy="65858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1502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sz="3900" dirty="0">
                <a:solidFill>
                  <a:schemeClr val="bg1"/>
                </a:solidFill>
              </a:rPr>
              <a:t>Thermo-Hydro-Mechanical</a:t>
            </a:r>
            <a:r>
              <a:rPr lang="en-US" sz="4000" dirty="0">
                <a:solidFill>
                  <a:schemeClr val="bg1"/>
                </a:solidFill>
              </a:rPr>
              <a:t> (THM) Processes in Porous Media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62C4C-01ED-0AE6-A6E7-DDA02BF2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60226-A8C3-A64E-996B-8462BE478E86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A15B00-65C3-02AD-3D43-2137289D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08" y="3429000"/>
            <a:ext cx="2830273" cy="2471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C93AB-01E1-3CAA-4365-ACBA435C098C}"/>
              </a:ext>
            </a:extLst>
          </p:cNvPr>
          <p:cNvSpPr txBox="1"/>
          <p:nvPr/>
        </p:nvSpPr>
        <p:spPr>
          <a:xfrm>
            <a:off x="324909" y="1046756"/>
            <a:ext cx="3161869" cy="176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THM </a:t>
            </a:r>
            <a:r>
              <a:rPr lang="en-US" dirty="0"/>
              <a:t>processes</a:t>
            </a:r>
            <a:r>
              <a:rPr lang="en-US" b="1" dirty="0"/>
              <a:t> </a:t>
            </a:r>
            <a:r>
              <a:rPr lang="en-US" dirty="0"/>
              <a:t>refer to a </a:t>
            </a:r>
            <a:r>
              <a:rPr lang="en-US" b="1" dirty="0"/>
              <a:t>complex interplay of heat transfer, fluid flow, and mechanical responses </a:t>
            </a:r>
            <a:r>
              <a:rPr lang="en-US" dirty="0"/>
              <a:t>in natural and engineered porous media.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97DA6-4174-D934-79C2-C6113F709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22" y="3394790"/>
            <a:ext cx="3349755" cy="25399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0B44DD-C9DB-4FAE-2D2E-92C7E479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85" y="3429000"/>
            <a:ext cx="3349755" cy="25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DB14F-D4D1-CD17-4299-23D627D4614C}"/>
              </a:ext>
            </a:extLst>
          </p:cNvPr>
          <p:cNvSpPr txBox="1"/>
          <p:nvPr/>
        </p:nvSpPr>
        <p:spPr>
          <a:xfrm>
            <a:off x="5365820" y="950992"/>
            <a:ext cx="5392616" cy="2062103"/>
          </a:xfrm>
          <a:prstGeom prst="rect">
            <a:avLst/>
          </a:prstGeom>
          <a:noFill/>
          <a:ln w="412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Applications: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Enhanced geothermal systems (EGS)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Carbon capture and storage (CCS)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Geological radioactive waste deposition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Times" pitchFamily="2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4750E-3286-CE93-104E-5E68B378E9FA}"/>
              </a:ext>
            </a:extLst>
          </p:cNvPr>
          <p:cNvSpPr txBox="1"/>
          <p:nvPr/>
        </p:nvSpPr>
        <p:spPr>
          <a:xfrm>
            <a:off x="5978770" y="5987018"/>
            <a:ext cx="141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28F1C-1BEE-1273-071D-98ECAAAE8FF7}"/>
              </a:ext>
            </a:extLst>
          </p:cNvPr>
          <p:cNvSpPr txBox="1"/>
          <p:nvPr/>
        </p:nvSpPr>
        <p:spPr>
          <a:xfrm>
            <a:off x="9746901" y="5987018"/>
            <a:ext cx="101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CCS</a:t>
            </a:r>
          </a:p>
        </p:txBody>
      </p:sp>
    </p:spTree>
    <p:extLst>
      <p:ext uri="{BB962C8B-B14F-4D97-AF65-F5344CB8AC3E}">
        <p14:creationId xmlns:p14="http://schemas.microsoft.com/office/powerpoint/2010/main" val="3023474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sz="4000" dirty="0">
                <a:solidFill>
                  <a:schemeClr val="bg1"/>
                </a:solidFill>
              </a:rPr>
              <a:t>Mathematical Model: Three Balance Equations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4" y="146050"/>
            <a:ext cx="649845" cy="548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24E955-712E-E033-FAF2-D4F2C8A9C80D}"/>
              </a:ext>
            </a:extLst>
          </p:cNvPr>
          <p:cNvSpPr txBox="1"/>
          <p:nvPr/>
        </p:nvSpPr>
        <p:spPr>
          <a:xfrm>
            <a:off x="745009" y="757714"/>
            <a:ext cx="7360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Governing Equations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Biot’s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Thermo-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Poroelasticity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Model)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97981D-3E04-F752-3D2A-7F497DC15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33" y="3724492"/>
            <a:ext cx="4221247" cy="1020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1B4CE1-8326-E959-4048-CA732B45C214}"/>
              </a:ext>
            </a:extLst>
          </p:cNvPr>
          <p:cNvSpPr txBox="1"/>
          <p:nvPr/>
        </p:nvSpPr>
        <p:spPr>
          <a:xfrm>
            <a:off x="806889" y="3317144"/>
            <a:ext cx="309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" pitchFamily="2" charset="0"/>
              </a:rPr>
              <a:t>Primary Variables: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4681F-AA97-356E-43FA-0EDFA2FD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74" y="5353460"/>
            <a:ext cx="7823716" cy="254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3B2DE9-10A9-F32F-1115-F43EE4EFB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75" y="5761659"/>
            <a:ext cx="4160806" cy="2546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301F6E-6367-CC93-8417-E4032571D0B0}"/>
              </a:ext>
            </a:extLst>
          </p:cNvPr>
          <p:cNvSpPr txBox="1"/>
          <p:nvPr/>
        </p:nvSpPr>
        <p:spPr>
          <a:xfrm>
            <a:off x="865834" y="4893176"/>
            <a:ext cx="1789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Functions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F409DE-9C33-F1A2-20CA-33DF6D8E6488}"/>
              </a:ext>
            </a:extLst>
          </p:cNvPr>
          <p:cNvGrpSpPr/>
          <p:nvPr/>
        </p:nvGrpSpPr>
        <p:grpSpPr>
          <a:xfrm>
            <a:off x="634182" y="1212144"/>
            <a:ext cx="11855621" cy="1940162"/>
            <a:chOff x="634182" y="1160642"/>
            <a:chExt cx="11855621" cy="19401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388B66-05AE-76B6-AB60-572EC85CE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41457" y="1292713"/>
              <a:ext cx="8006115" cy="16760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A67EA7-5287-3D89-FD13-A8748C940D06}"/>
                </a:ext>
              </a:extLst>
            </p:cNvPr>
            <p:cNvSpPr txBox="1"/>
            <p:nvPr/>
          </p:nvSpPr>
          <p:spPr>
            <a:xfrm>
              <a:off x="9007117" y="1292713"/>
              <a:ext cx="3482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Momentum balance (Mechanics)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5F74C7-617F-619A-2F0D-7D6A91958A8F}"/>
                </a:ext>
              </a:extLst>
            </p:cNvPr>
            <p:cNvSpPr txBox="1"/>
            <p:nvPr/>
          </p:nvSpPr>
          <p:spPr>
            <a:xfrm>
              <a:off x="9007117" y="1892872"/>
              <a:ext cx="2307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Mass conservation (Flow)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B56115-6250-61AC-9967-33E3901DEA69}"/>
                </a:ext>
              </a:extLst>
            </p:cNvPr>
            <p:cNvSpPr txBox="1"/>
            <p:nvPr/>
          </p:nvSpPr>
          <p:spPr>
            <a:xfrm>
              <a:off x="9007117" y="2495299"/>
              <a:ext cx="2443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Energy conservation (Heat)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91DDF5-F68D-0D69-5CCF-05E7E82BED34}"/>
                </a:ext>
              </a:extLst>
            </p:cNvPr>
            <p:cNvSpPr txBox="1"/>
            <p:nvPr/>
          </p:nvSpPr>
          <p:spPr>
            <a:xfrm>
              <a:off x="634182" y="1160642"/>
              <a:ext cx="11333743" cy="194016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9645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078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sz="4000" dirty="0">
                <a:solidFill>
                  <a:schemeClr val="bg1"/>
                </a:solidFill>
              </a:rPr>
              <a:t>Mathematical Model: Three Balance Equations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4" y="146050"/>
            <a:ext cx="649845" cy="548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24E955-712E-E033-FAF2-D4F2C8A9C80D}"/>
              </a:ext>
            </a:extLst>
          </p:cNvPr>
          <p:cNvSpPr txBox="1"/>
          <p:nvPr/>
        </p:nvSpPr>
        <p:spPr>
          <a:xfrm>
            <a:off x="745009" y="757714"/>
            <a:ext cx="7360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Governing Equations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Biot’s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Thermo-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Poroelasticity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Model)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71F1BD-6679-6D4B-F0FD-8C58950FBAD6}"/>
              </a:ext>
            </a:extLst>
          </p:cNvPr>
          <p:cNvSpPr txBox="1"/>
          <p:nvPr/>
        </p:nvSpPr>
        <p:spPr>
          <a:xfrm>
            <a:off x="802746" y="3298597"/>
            <a:ext cx="250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7400"/>
                </a:solidFill>
                <a:latin typeface="Times" pitchFamily="2" charset="0"/>
              </a:rPr>
              <a:t>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FEFF7-C34E-EBD5-2B7D-481349028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40" y="3717945"/>
            <a:ext cx="4940170" cy="3072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6AD9A-3453-74D5-10EB-D42D18B01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429" y="3469562"/>
            <a:ext cx="5554371" cy="1720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36D66-8EF3-B349-BFA7-FEF36BA5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383" y="5397222"/>
            <a:ext cx="6158444" cy="9581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094A5F8-F9CF-7CCA-06AE-3BA0C1A680AD}"/>
              </a:ext>
            </a:extLst>
          </p:cNvPr>
          <p:cNvGrpSpPr/>
          <p:nvPr/>
        </p:nvGrpSpPr>
        <p:grpSpPr>
          <a:xfrm>
            <a:off x="634182" y="1219379"/>
            <a:ext cx="11855621" cy="1940162"/>
            <a:chOff x="634182" y="1160642"/>
            <a:chExt cx="11855621" cy="19401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87E698-4A7E-30C6-06FF-8514A7540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41457" y="1292713"/>
              <a:ext cx="8006115" cy="16760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0AF891-8742-B2B6-B543-81307B3B3EB4}"/>
                </a:ext>
              </a:extLst>
            </p:cNvPr>
            <p:cNvSpPr txBox="1"/>
            <p:nvPr/>
          </p:nvSpPr>
          <p:spPr>
            <a:xfrm>
              <a:off x="9007117" y="1292713"/>
              <a:ext cx="3482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Momentum balance (Mechanics)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52ECE-5B3E-38D0-2C88-C77DC7F03C3A}"/>
                </a:ext>
              </a:extLst>
            </p:cNvPr>
            <p:cNvSpPr txBox="1"/>
            <p:nvPr/>
          </p:nvSpPr>
          <p:spPr>
            <a:xfrm>
              <a:off x="9007117" y="1892872"/>
              <a:ext cx="2307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Mass conservation (Flow)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E81280-DAE3-49E6-2384-E1A33AE1CDCC}"/>
                </a:ext>
              </a:extLst>
            </p:cNvPr>
            <p:cNvSpPr txBox="1"/>
            <p:nvPr/>
          </p:nvSpPr>
          <p:spPr>
            <a:xfrm>
              <a:off x="9007117" y="2495299"/>
              <a:ext cx="2443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Energy conservation (Heat)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CBA9BB-CDEC-E3D3-E049-7DDF9FA12A96}"/>
                </a:ext>
              </a:extLst>
            </p:cNvPr>
            <p:cNvSpPr txBox="1"/>
            <p:nvPr/>
          </p:nvSpPr>
          <p:spPr>
            <a:xfrm>
              <a:off x="634182" y="1160642"/>
              <a:ext cx="11333743" cy="194016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9645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993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A0077-5F4C-365C-BEAA-17EAF51DC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1605-DD8E-8750-B59B-C333CAED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Numerical Trap for Each Subproblem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8FEF3-60FD-1800-F1E5-432EA7A0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9CCDA8-8529-97A9-E451-FC41DB221599}"/>
                  </a:ext>
                </a:extLst>
              </p14:cNvPr>
              <p14:cNvContentPartPr/>
              <p14:nvPr/>
            </p14:nvContentPartPr>
            <p14:xfrm>
              <a:off x="2398230" y="41047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9CCDA8-8529-97A9-E451-FC41DB2215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230" y="4014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hape 2">
            <a:extLst>
              <a:ext uri="{FF2B5EF4-FFF2-40B4-BE49-F238E27FC236}">
                <a16:creationId xmlns:a16="http://schemas.microsoft.com/office/drawing/2014/main" id="{69718D9F-AA65-86A9-EC60-8AD0E91C1E28}"/>
              </a:ext>
            </a:extLst>
          </p:cNvPr>
          <p:cNvSpPr/>
          <p:nvPr/>
        </p:nvSpPr>
        <p:spPr>
          <a:xfrm>
            <a:off x="480018" y="1335424"/>
            <a:ext cx="3360684" cy="4192051"/>
          </a:xfrm>
          <a:prstGeom prst="roundRect">
            <a:avLst>
              <a:gd name="adj" fmla="val 3784"/>
            </a:avLst>
          </a:prstGeom>
          <a:solidFill>
            <a:srgbClr val="F2F8F0"/>
          </a:solidFill>
          <a:ln w="12700">
            <a:solidFill>
              <a:srgbClr val="CFE5C5"/>
            </a:solidFill>
            <a:round/>
          </a:ln>
          <a:effectLst>
            <a:outerShdw blurRad="12600" dist="50402" dir="2700000" algn="bl" rotWithShape="0">
              <a:srgbClr val="C9CED6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tabLst>
                <a:tab pos="0" algn="l"/>
              </a:tabLst>
            </a:pPr>
            <a:endParaRPr lang="en-US" dirty="0">
              <a:solidFill>
                <a:srgbClr val="111111"/>
              </a:solidFill>
              <a:latin typeface="Aptos"/>
            </a:endParaRPr>
          </a:p>
          <a:p>
            <a:pPr>
              <a:tabLst>
                <a:tab pos="0" algn="l"/>
              </a:tabLst>
            </a:pPr>
            <a:endParaRPr lang="en-US" dirty="0">
              <a:solidFill>
                <a:srgbClr val="111111"/>
              </a:solidFill>
              <a:latin typeface="Aptos"/>
            </a:endParaRPr>
          </a:p>
          <a:p>
            <a:pPr>
              <a:tabLst>
                <a:tab pos="0" algn="l"/>
              </a:tabLst>
            </a:pPr>
            <a:r>
              <a:rPr lang="en-US" sz="1400" dirty="0">
                <a:solidFill>
                  <a:srgbClr val="111111"/>
                </a:solidFill>
              </a:rPr>
              <a:t>Near incompressibility can cause Poisson locking.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b="1" dirty="0">
                <a:solidFill>
                  <a:srgbClr val="111111"/>
                </a:solidFill>
              </a:rPr>
              <a:t>Engineering symptom</a:t>
            </a:r>
            <a:r>
              <a:rPr lang="en-US" sz="1400" dirty="0">
                <a:solidFill>
                  <a:srgbClr val="111111"/>
                </a:solidFill>
              </a:rPr>
              <a:t>: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dirty="0">
                <a:solidFill>
                  <a:srgbClr val="111111"/>
                </a:solidFill>
              </a:rPr>
              <a:t>Displacement becomes artificially stiff or inaccurate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2644E72-C207-C49D-F3B5-88C92477E952}"/>
              </a:ext>
            </a:extLst>
          </p:cNvPr>
          <p:cNvSpPr/>
          <p:nvPr/>
        </p:nvSpPr>
        <p:spPr>
          <a:xfrm>
            <a:off x="850319" y="1472040"/>
            <a:ext cx="3690453" cy="269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b="1" u="none" strike="noStrike" dirty="0">
                <a:solidFill>
                  <a:srgbClr val="3F7F2E"/>
                </a:solidFill>
                <a:effectLst/>
                <a:uFillTx/>
              </a:rPr>
              <a:t>Mechanics trap</a:t>
            </a:r>
            <a:endParaRPr lang="en-US" b="0" u="none" strike="noStrike" dirty="0"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65221-2D58-ACEE-9472-8987C085D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598" y="3675434"/>
            <a:ext cx="4789265" cy="1449914"/>
          </a:xfrm>
          <a:prstGeom prst="rect">
            <a:avLst/>
          </a:prstGeom>
        </p:spPr>
      </p:pic>
      <p:sp>
        <p:nvSpPr>
          <p:cNvPr id="7" name="Shape 5">
            <a:extLst>
              <a:ext uri="{FF2B5EF4-FFF2-40B4-BE49-F238E27FC236}">
                <a16:creationId xmlns:a16="http://schemas.microsoft.com/office/drawing/2014/main" id="{B61754F4-FC73-1382-0287-6714BB914934}"/>
              </a:ext>
            </a:extLst>
          </p:cNvPr>
          <p:cNvSpPr/>
          <p:nvPr/>
        </p:nvSpPr>
        <p:spPr>
          <a:xfrm>
            <a:off x="4169279" y="1325879"/>
            <a:ext cx="3639655" cy="4192051"/>
          </a:xfrm>
          <a:prstGeom prst="roundRect">
            <a:avLst>
              <a:gd name="adj" fmla="val 3784"/>
            </a:avLst>
          </a:prstGeom>
          <a:solidFill>
            <a:srgbClr val="EEF4FF"/>
          </a:solidFill>
          <a:ln w="12700">
            <a:solidFill>
              <a:srgbClr val="C7D8F2"/>
            </a:solidFill>
            <a:round/>
          </a:ln>
          <a:effectLst>
            <a:outerShdw blurRad="12600" dist="50402" dir="2700000" algn="bl" rotWithShape="0">
              <a:srgbClr val="C9CED6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tabLst>
                <a:tab pos="0" algn="l"/>
              </a:tabLst>
            </a:pPr>
            <a:endParaRPr lang="en-US" dirty="0">
              <a:solidFill>
                <a:srgbClr val="111111"/>
              </a:solidFill>
              <a:latin typeface="Aptos"/>
            </a:endParaRPr>
          </a:p>
          <a:p>
            <a:pPr>
              <a:tabLst>
                <a:tab pos="0" algn="l"/>
              </a:tabLst>
            </a:pPr>
            <a:endParaRPr lang="en-US" sz="1400" dirty="0">
              <a:solidFill>
                <a:srgbClr val="111111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dirty="0">
                <a:solidFill>
                  <a:srgbClr val="111111"/>
                </a:solidFill>
              </a:rPr>
              <a:t>Without local mass conservation, pressure and flux may be nonphysical near strong heterogeneity.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b="1" dirty="0">
                <a:solidFill>
                  <a:srgbClr val="111111"/>
                </a:solidFill>
              </a:rPr>
              <a:t>Engineering symptom: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dirty="0">
                <a:solidFill>
                  <a:srgbClr val="111111"/>
                </a:solidFill>
              </a:rPr>
              <a:t>Wrong injected/produced mass balance.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0D8CE311-E2C4-3C1F-4D24-B1AC3728E30F}"/>
              </a:ext>
            </a:extLst>
          </p:cNvPr>
          <p:cNvSpPr/>
          <p:nvPr/>
        </p:nvSpPr>
        <p:spPr>
          <a:xfrm>
            <a:off x="4486407" y="1472040"/>
            <a:ext cx="305388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b="1" u="none" strike="noStrike" dirty="0">
                <a:solidFill>
                  <a:srgbClr val="2F68B8"/>
                </a:solidFill>
                <a:effectLst/>
                <a:uFillTx/>
              </a:rPr>
              <a:t>Flow trap</a:t>
            </a:r>
            <a:endParaRPr lang="en-US" b="0" u="none" strike="noStrike" dirty="0"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5D44A-76C3-979C-86E2-451E1055DBA6}"/>
              </a:ext>
            </a:extLst>
          </p:cNvPr>
          <p:cNvGrpSpPr/>
          <p:nvPr/>
        </p:nvGrpSpPr>
        <p:grpSpPr>
          <a:xfrm>
            <a:off x="4486407" y="3575664"/>
            <a:ext cx="745871" cy="1631444"/>
            <a:chOff x="1304927" y="2779240"/>
            <a:chExt cx="1850539" cy="35597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AAE362-2E78-4571-AFDD-CF2A361D8B2A}"/>
                </a:ext>
              </a:extLst>
            </p:cNvPr>
            <p:cNvSpPr/>
            <p:nvPr/>
          </p:nvSpPr>
          <p:spPr>
            <a:xfrm>
              <a:off x="1304927" y="4446107"/>
              <a:ext cx="1733550" cy="1714500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ECD616-82C2-6C47-BA1D-103A0DA1144E}"/>
                </a:ext>
              </a:extLst>
            </p:cNvPr>
            <p:cNvGrpSpPr/>
            <p:nvPr/>
          </p:nvGrpSpPr>
          <p:grpSpPr>
            <a:xfrm>
              <a:off x="1304928" y="2779240"/>
              <a:ext cx="1850538" cy="3559766"/>
              <a:chOff x="1304928" y="2779240"/>
              <a:chExt cx="1850538" cy="355976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FFEA4-30DC-AB21-D4EF-6E3EA98EC40E}"/>
                  </a:ext>
                </a:extLst>
              </p:cNvPr>
              <p:cNvSpPr/>
              <p:nvPr/>
            </p:nvSpPr>
            <p:spPr>
              <a:xfrm>
                <a:off x="1304928" y="2779240"/>
                <a:ext cx="1733549" cy="165734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546708-6ED0-DE53-21D1-0BE5D2D2C5EA}"/>
                  </a:ext>
                </a:extLst>
              </p:cNvPr>
              <p:cNvSpPr txBox="1"/>
              <p:nvPr/>
            </p:nvSpPr>
            <p:spPr>
              <a:xfrm>
                <a:off x="1640995" y="3419382"/>
                <a:ext cx="1514471" cy="114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" pitchFamily="2" charset="0"/>
                  </a:rPr>
                  <a:t>High </a:t>
                </a:r>
                <a:r>
                  <a:rPr lang="en-US" sz="1000" b="1" dirty="0">
                    <a:latin typeface="Times" pitchFamily="2" charset="0"/>
                  </a:rPr>
                  <a:t>K</a:t>
                </a:r>
              </a:p>
              <a:p>
                <a:r>
                  <a:rPr lang="en-US" dirty="0"/>
                  <a:t>        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ACAB72-1FFD-7CF3-108D-DC68E4EE16C3}"/>
                  </a:ext>
                </a:extLst>
              </p:cNvPr>
              <p:cNvSpPr txBox="1"/>
              <p:nvPr/>
            </p:nvSpPr>
            <p:spPr>
              <a:xfrm>
                <a:off x="1640993" y="4794419"/>
                <a:ext cx="1514473" cy="1544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" pitchFamily="2" charset="0"/>
                  </a:rPr>
                  <a:t>Low K</a:t>
                </a:r>
              </a:p>
              <a:p>
                <a:r>
                  <a:rPr lang="en-US" sz="1000" dirty="0">
                    <a:latin typeface="Times" pitchFamily="2" charset="0"/>
                  </a:rPr>
                  <a:t>(10</a:t>
                </a:r>
                <a:r>
                  <a:rPr lang="en-US" sz="1000" baseline="30000" dirty="0">
                    <a:latin typeface="Times" pitchFamily="2" charset="0"/>
                  </a:rPr>
                  <a:t>4  </a:t>
                </a:r>
                <a:r>
                  <a:rPr lang="en-US" sz="1000" dirty="0">
                    <a:latin typeface="Times" pitchFamily="2" charset="0"/>
                  </a:rPr>
                  <a:t>times lower)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5027C2-3910-0D95-FF1E-9AB0C0078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037" y="3381545"/>
            <a:ext cx="2528987" cy="2075792"/>
          </a:xfrm>
          <a:prstGeom prst="rect">
            <a:avLst/>
          </a:prstGeom>
        </p:spPr>
      </p:pic>
      <p:sp>
        <p:nvSpPr>
          <p:cNvPr id="21" name="Shape 12">
            <a:extLst>
              <a:ext uri="{FF2B5EF4-FFF2-40B4-BE49-F238E27FC236}">
                <a16:creationId xmlns:a16="http://schemas.microsoft.com/office/drawing/2014/main" id="{B0CF0E5E-D4C5-DE84-E2D4-06EC51DF2D08}"/>
              </a:ext>
            </a:extLst>
          </p:cNvPr>
          <p:cNvSpPr/>
          <p:nvPr/>
        </p:nvSpPr>
        <p:spPr>
          <a:xfrm>
            <a:off x="8072328" y="1342520"/>
            <a:ext cx="3639654" cy="4184955"/>
          </a:xfrm>
          <a:prstGeom prst="roundRect">
            <a:avLst>
              <a:gd name="adj" fmla="val 3784"/>
            </a:avLst>
          </a:prstGeom>
          <a:solidFill>
            <a:srgbClr val="FFF0F0"/>
          </a:solidFill>
          <a:ln w="12700">
            <a:solidFill>
              <a:srgbClr val="F2C8C8"/>
            </a:solidFill>
            <a:round/>
          </a:ln>
          <a:effectLst>
            <a:outerShdw blurRad="12600" dist="50402" dir="2700000" algn="bl" rotWithShape="0">
              <a:srgbClr val="C9CED6">
                <a:alpha val="1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tabLst>
                <a:tab pos="0" algn="l"/>
              </a:tabLst>
            </a:pPr>
            <a:endParaRPr lang="en-US" dirty="0">
              <a:solidFill>
                <a:srgbClr val="111111"/>
              </a:solidFill>
              <a:latin typeface="Aptos"/>
            </a:endParaRPr>
          </a:p>
          <a:p>
            <a:pPr>
              <a:tabLst>
                <a:tab pos="0" algn="l"/>
              </a:tabLst>
            </a:pPr>
            <a:endParaRPr lang="en-US" dirty="0">
              <a:solidFill>
                <a:srgbClr val="111111"/>
              </a:solidFill>
              <a:latin typeface="Aptos"/>
            </a:endParaRPr>
          </a:p>
          <a:p>
            <a:pPr>
              <a:tabLst>
                <a:tab pos="0" algn="l"/>
              </a:tabLst>
            </a:pPr>
            <a:r>
              <a:rPr lang="en-US" sz="1400" dirty="0">
                <a:solidFill>
                  <a:srgbClr val="111111"/>
                </a:solidFill>
              </a:rPr>
              <a:t>Without local energy conservation, non-physical temperature and heat flux may be produced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b="1" dirty="0">
                <a:solidFill>
                  <a:srgbClr val="111111"/>
                </a:solidFill>
              </a:rPr>
              <a:t>Engineering symptom: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sz="1400" dirty="0">
                <a:solidFill>
                  <a:srgbClr val="111111"/>
                </a:solidFill>
              </a:rPr>
              <a:t>Temperature overshoots/undershoots, wrong thermal breakthrough time. </a:t>
            </a:r>
          </a:p>
          <a:p>
            <a:pPr>
              <a:tabLst>
                <a:tab pos="0" algn="l"/>
              </a:tabLs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8F3ABD48-B415-76DE-BEAE-AE29A05A5312}"/>
              </a:ext>
            </a:extLst>
          </p:cNvPr>
          <p:cNvSpPr/>
          <p:nvPr/>
        </p:nvSpPr>
        <p:spPr>
          <a:xfrm>
            <a:off x="8282584" y="1419597"/>
            <a:ext cx="3166164" cy="2583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b="1" u="none" strike="noStrike" dirty="0">
                <a:solidFill>
                  <a:srgbClr val="C00000"/>
                </a:solidFill>
                <a:effectLst/>
                <a:uFillTx/>
              </a:rPr>
              <a:t>Heat trap</a:t>
            </a:r>
            <a:endParaRPr lang="en-US" b="0" u="none" strike="noStrike" dirty="0"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4" name="Text 15">
            <a:extLst>
              <a:ext uri="{FF2B5EF4-FFF2-40B4-BE49-F238E27FC236}">
                <a16:creationId xmlns:a16="http://schemas.microsoft.com/office/drawing/2014/main" id="{66873622-F4B8-AC86-FA02-5C9F160D68AB}"/>
              </a:ext>
            </a:extLst>
          </p:cNvPr>
          <p:cNvSpPr/>
          <p:nvPr/>
        </p:nvSpPr>
        <p:spPr>
          <a:xfrm>
            <a:off x="1249853" y="6000795"/>
            <a:ext cx="9783720" cy="319680"/>
          </a:xfrm>
          <a:prstGeom prst="roundRect">
            <a:avLst>
              <a:gd name="adj" fmla="val 28571"/>
            </a:avLst>
          </a:prstGeom>
          <a:solidFill>
            <a:srgbClr val="1F3A63"/>
          </a:solidFill>
          <a:ln w="0">
            <a:solidFill>
              <a:srgbClr val="1F3A6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700" b="1" u="none" strike="noStrike" dirty="0">
                <a:solidFill>
                  <a:srgbClr val="FFFFFF"/>
                </a:solidFill>
                <a:effectLst/>
                <a:uFillTx/>
                <a:latin typeface="Aptos"/>
              </a:rPr>
              <a:t>Goal: one discretization strategy that respects all three physics.</a:t>
            </a:r>
            <a:endParaRPr lang="en-US" sz="17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6" name="Picture 25" descr="A diagram of a temperature&#10;&#10;AI-generated content may be incorrect.">
            <a:extLst>
              <a:ext uri="{FF2B5EF4-FFF2-40B4-BE49-F238E27FC236}">
                <a16:creationId xmlns:a16="http://schemas.microsoft.com/office/drawing/2014/main" id="{4B6954F3-68A9-5F94-FFAC-38FDF1691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934" y="3895610"/>
            <a:ext cx="3550442" cy="133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allAtOnce" animBg="1"/>
      <p:bldP spid="9" grpId="0"/>
      <p:bldP spid="21" grpId="0" animBg="1"/>
      <p:bldP spid="22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9E197-F046-104B-8C2A-02E33167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4344-554C-C198-EF08-9125F310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Existing methods make trade-offs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3AC8B-8CE3-FF97-61F1-0EEAA8B9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AE2FC0-82CB-F26C-E06E-E03E51A0E564}"/>
                  </a:ext>
                </a:extLst>
              </p14:cNvPr>
              <p14:cNvContentPartPr/>
              <p14:nvPr/>
            </p14:nvContentPartPr>
            <p14:xfrm>
              <a:off x="2398230" y="41047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AE2FC0-82CB-F26C-E06E-E03E51A0E5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230" y="40147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8DF41482-456F-65C1-5538-453986DF537B}"/>
              </a:ext>
            </a:extLst>
          </p:cNvPr>
          <p:cNvGrpSpPr/>
          <p:nvPr/>
        </p:nvGrpSpPr>
        <p:grpSpPr>
          <a:xfrm>
            <a:off x="6577468" y="1565794"/>
            <a:ext cx="5468158" cy="4121129"/>
            <a:chOff x="226531" y="1170360"/>
            <a:chExt cx="5468158" cy="41211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3E084D-DEAB-02E1-B22B-4622A5C66B8B}"/>
                </a:ext>
              </a:extLst>
            </p:cNvPr>
            <p:cNvGrpSpPr/>
            <p:nvPr/>
          </p:nvGrpSpPr>
          <p:grpSpPr>
            <a:xfrm>
              <a:off x="226531" y="1517400"/>
              <a:ext cx="5468158" cy="3774089"/>
              <a:chOff x="235711" y="1508760"/>
              <a:chExt cx="5468158" cy="3774089"/>
            </a:xfrm>
          </p:grpSpPr>
          <p:sp>
            <p:nvSpPr>
              <p:cNvPr id="7" name="Shape 2">
                <a:extLst>
                  <a:ext uri="{FF2B5EF4-FFF2-40B4-BE49-F238E27FC236}">
                    <a16:creationId xmlns:a16="http://schemas.microsoft.com/office/drawing/2014/main" id="{9B7A42A9-E011-EEF1-A781-BA066BB26A73}"/>
                  </a:ext>
                </a:extLst>
              </p:cNvPr>
              <p:cNvSpPr/>
              <p:nvPr/>
            </p:nvSpPr>
            <p:spPr>
              <a:xfrm>
                <a:off x="914400" y="1508760"/>
                <a:ext cx="4114440" cy="3428640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1F3A6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" name="Shape 5">
                <a:extLst>
                  <a:ext uri="{FF2B5EF4-FFF2-40B4-BE49-F238E27FC236}">
                    <a16:creationId xmlns:a16="http://schemas.microsoft.com/office/drawing/2014/main" id="{7405C2BC-FB3D-D084-9DC2-9D231538C610}"/>
                  </a:ext>
                </a:extLst>
              </p:cNvPr>
              <p:cNvSpPr/>
              <p:nvPr/>
            </p:nvSpPr>
            <p:spPr>
              <a:xfrm>
                <a:off x="235711" y="4935809"/>
                <a:ext cx="1325520" cy="347040"/>
              </a:xfrm>
              <a:prstGeom prst="roundRect">
                <a:avLst>
                  <a:gd name="adj" fmla="val 36842"/>
                </a:avLst>
              </a:prstGeom>
              <a:solidFill>
                <a:srgbClr val="2F68B8"/>
              </a:solidFill>
              <a:ln w="12700">
                <a:solidFill>
                  <a:srgbClr val="2F68B8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/>
                <a:r>
                  <a:rPr lang="en-US" sz="1400" b="0" u="none" strike="noStrike" dirty="0">
                    <a:solidFill>
                      <a:srgbClr val="FFFFFF"/>
                    </a:solidFill>
                    <a:effectLst/>
                    <a:uFillTx/>
                    <a:latin typeface="Arial"/>
                  </a:rPr>
                  <a:t>Low Cost</a:t>
                </a:r>
              </a:p>
            </p:txBody>
          </p:sp>
          <p:sp>
            <p:nvSpPr>
              <p:cNvPr id="10" name="Shape 7">
                <a:extLst>
                  <a:ext uri="{FF2B5EF4-FFF2-40B4-BE49-F238E27FC236}">
                    <a16:creationId xmlns:a16="http://schemas.microsoft.com/office/drawing/2014/main" id="{FCD127DB-EEEE-3304-9395-4C7BEF372F01}"/>
                  </a:ext>
                </a:extLst>
              </p:cNvPr>
              <p:cNvSpPr/>
              <p:nvPr/>
            </p:nvSpPr>
            <p:spPr>
              <a:xfrm>
                <a:off x="4058309" y="4924730"/>
                <a:ext cx="1645560" cy="347040"/>
              </a:xfrm>
              <a:prstGeom prst="roundRect">
                <a:avLst>
                  <a:gd name="adj" fmla="val 36842"/>
                </a:avLst>
              </a:prstGeom>
              <a:solidFill>
                <a:srgbClr val="FF8200"/>
              </a:solidFill>
              <a:ln w="12700">
                <a:solidFill>
                  <a:srgbClr val="FF82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/>
                  </a:rPr>
                  <a:t>Unified Analysis</a:t>
                </a:r>
                <a:endParaRPr lang="en-US" sz="1400" b="0" u="none" strike="noStrike" dirty="0">
                  <a:solidFill>
                    <a:schemeClr val="bg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" name="Shape 9">
                <a:extLst>
                  <a:ext uri="{FF2B5EF4-FFF2-40B4-BE49-F238E27FC236}">
                    <a16:creationId xmlns:a16="http://schemas.microsoft.com/office/drawing/2014/main" id="{1943231E-48AC-2A79-0554-626A8EC0771E}"/>
                  </a:ext>
                </a:extLst>
              </p:cNvPr>
              <p:cNvSpPr/>
              <p:nvPr/>
            </p:nvSpPr>
            <p:spPr>
              <a:xfrm>
                <a:off x="2866680" y="4821689"/>
                <a:ext cx="228240" cy="228240"/>
              </a:xfrm>
              <a:prstGeom prst="ellipse">
                <a:avLst/>
              </a:prstGeom>
              <a:solidFill>
                <a:srgbClr val="2F68B8"/>
              </a:solidFill>
              <a:ln w="12700">
                <a:solidFill>
                  <a:srgbClr val="2F68B8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US" sz="1800" b="0" u="none" strike="noStrike" dirty="0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" name="Text 10">
                <a:extLst>
                  <a:ext uri="{FF2B5EF4-FFF2-40B4-BE49-F238E27FC236}">
                    <a16:creationId xmlns:a16="http://schemas.microsoft.com/office/drawing/2014/main" id="{DA6D596B-D96A-EBD4-3DD9-584F38D445ED}"/>
                  </a:ext>
                </a:extLst>
              </p:cNvPr>
              <p:cNvSpPr/>
              <p:nvPr/>
            </p:nvSpPr>
            <p:spPr>
              <a:xfrm>
                <a:off x="2866680" y="4562684"/>
                <a:ext cx="639720" cy="18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400" b="1" u="none" strike="noStrike" dirty="0">
                    <a:solidFill>
                      <a:srgbClr val="2F68B8"/>
                    </a:solidFill>
                    <a:effectLst/>
                    <a:uFillTx/>
                    <a:latin typeface="Aptos"/>
                  </a:rPr>
                  <a:t>CG</a:t>
                </a:r>
                <a:endPara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" name="Shape 11">
                <a:extLst>
                  <a:ext uri="{FF2B5EF4-FFF2-40B4-BE49-F238E27FC236}">
                    <a16:creationId xmlns:a16="http://schemas.microsoft.com/office/drawing/2014/main" id="{B23CBC5C-4B2D-6EC5-E306-CFF6A0BD0AF9}"/>
                  </a:ext>
                </a:extLst>
              </p:cNvPr>
              <p:cNvSpPr/>
              <p:nvPr/>
            </p:nvSpPr>
            <p:spPr>
              <a:xfrm>
                <a:off x="3899355" y="3116483"/>
                <a:ext cx="228240" cy="228240"/>
              </a:xfrm>
              <a:prstGeom prst="ellipse">
                <a:avLst/>
              </a:prstGeom>
              <a:solidFill>
                <a:srgbClr val="3F7F2E"/>
              </a:solidFill>
              <a:ln w="12700">
                <a:solidFill>
                  <a:srgbClr val="3F7F2E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" name="Text 12">
                <a:extLst>
                  <a:ext uri="{FF2B5EF4-FFF2-40B4-BE49-F238E27FC236}">
                    <a16:creationId xmlns:a16="http://schemas.microsoft.com/office/drawing/2014/main" id="{1A4D891B-DC12-5D2B-FD7F-D5555EC24A1E}"/>
                  </a:ext>
                </a:extLst>
              </p:cNvPr>
              <p:cNvSpPr/>
              <p:nvPr/>
            </p:nvSpPr>
            <p:spPr>
              <a:xfrm>
                <a:off x="4177995" y="3114055"/>
                <a:ext cx="1188360" cy="2053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400" b="1" u="none" strike="noStrike" dirty="0">
                    <a:solidFill>
                      <a:srgbClr val="3F7F2E"/>
                    </a:solidFill>
                    <a:effectLst/>
                    <a:uFillTx/>
                    <a:latin typeface="Aptos"/>
                  </a:rPr>
                  <a:t>DG / MFEM</a:t>
                </a:r>
                <a:endPara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" name="Shape 13">
                <a:extLst>
                  <a:ext uri="{FF2B5EF4-FFF2-40B4-BE49-F238E27FC236}">
                    <a16:creationId xmlns:a16="http://schemas.microsoft.com/office/drawing/2014/main" id="{9E2993FC-642D-02AF-E3F3-980950F528D0}"/>
                  </a:ext>
                </a:extLst>
              </p:cNvPr>
              <p:cNvSpPr/>
              <p:nvPr/>
            </p:nvSpPr>
            <p:spPr>
              <a:xfrm>
                <a:off x="1857527" y="3079765"/>
                <a:ext cx="228240" cy="228240"/>
              </a:xfrm>
              <a:prstGeom prst="ellipse">
                <a:avLst/>
              </a:prstGeom>
              <a:solidFill>
                <a:srgbClr val="7030A0"/>
              </a:solidFill>
              <a:ln w="12700">
                <a:solidFill>
                  <a:srgbClr val="7030A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" name="Text 14">
                <a:extLst>
                  <a:ext uri="{FF2B5EF4-FFF2-40B4-BE49-F238E27FC236}">
                    <a16:creationId xmlns:a16="http://schemas.microsoft.com/office/drawing/2014/main" id="{2CB23FC1-EAAB-2A6E-48E9-45A2528D4C78}"/>
                  </a:ext>
                </a:extLst>
              </p:cNvPr>
              <p:cNvSpPr/>
              <p:nvPr/>
            </p:nvSpPr>
            <p:spPr>
              <a:xfrm>
                <a:off x="747810" y="3125485"/>
                <a:ext cx="1325520" cy="18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400" b="1" dirty="0">
                    <a:solidFill>
                      <a:srgbClr val="7030A0"/>
                    </a:solidFill>
                    <a:latin typeface="Aptos"/>
                  </a:rPr>
                  <a:t>M</a:t>
                </a:r>
                <a:r>
                  <a:rPr lang="en-US" sz="1400" b="1" u="none" strike="noStrike" dirty="0">
                    <a:solidFill>
                      <a:srgbClr val="7030A0"/>
                    </a:solidFill>
                    <a:effectLst/>
                    <a:uFillTx/>
                    <a:latin typeface="Aptos"/>
                  </a:rPr>
                  <a:t>ixed solvers</a:t>
                </a:r>
                <a:endPara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7" name="Shape 3">
              <a:extLst>
                <a:ext uri="{FF2B5EF4-FFF2-40B4-BE49-F238E27FC236}">
                  <a16:creationId xmlns:a16="http://schemas.microsoft.com/office/drawing/2014/main" id="{CBC80B23-D827-F81D-EC41-2E80F9E9E547}"/>
                </a:ext>
              </a:extLst>
            </p:cNvPr>
            <p:cNvSpPr/>
            <p:nvPr/>
          </p:nvSpPr>
          <p:spPr>
            <a:xfrm>
              <a:off x="2011680" y="1170360"/>
              <a:ext cx="1919880" cy="347040"/>
            </a:xfrm>
            <a:prstGeom prst="roundRect">
              <a:avLst>
                <a:gd name="adj" fmla="val 36842"/>
              </a:avLst>
            </a:prstGeom>
            <a:solidFill>
              <a:srgbClr val="3F7F2E"/>
            </a:solidFill>
            <a:ln w="12700">
              <a:solidFill>
                <a:srgbClr val="3F7F2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Physics-Preserving</a:t>
              </a:r>
              <a:endParaRPr lang="en-US" sz="1400" b="0" u="none" strike="noStrike" dirty="0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8DB582-BE54-F885-9DD4-1338B0B0DC89}"/>
              </a:ext>
            </a:extLst>
          </p:cNvPr>
          <p:cNvGrpSpPr/>
          <p:nvPr/>
        </p:nvGrpSpPr>
        <p:grpSpPr>
          <a:xfrm>
            <a:off x="655680" y="1419634"/>
            <a:ext cx="5440320" cy="959760"/>
            <a:chOff x="5806440" y="1234440"/>
            <a:chExt cx="5440320" cy="959760"/>
          </a:xfrm>
        </p:grpSpPr>
        <p:sp>
          <p:nvSpPr>
            <p:cNvPr id="21" name="Shape 15">
              <a:extLst>
                <a:ext uri="{FF2B5EF4-FFF2-40B4-BE49-F238E27FC236}">
                  <a16:creationId xmlns:a16="http://schemas.microsoft.com/office/drawing/2014/main" id="{47017D3E-01C9-7141-E941-63A2763971BD}"/>
                </a:ext>
              </a:extLst>
            </p:cNvPr>
            <p:cNvSpPr/>
            <p:nvPr/>
          </p:nvSpPr>
          <p:spPr>
            <a:xfrm>
              <a:off x="5806440" y="1234440"/>
              <a:ext cx="5440320" cy="959760"/>
            </a:xfrm>
            <a:prstGeom prst="roundRect">
              <a:avLst>
                <a:gd name="adj" fmla="val 13333"/>
              </a:avLst>
            </a:prstGeom>
            <a:solidFill>
              <a:srgbClr val="EEF4FF"/>
            </a:solidFill>
            <a:ln w="12700">
              <a:solidFill>
                <a:srgbClr val="C7D8F2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" name="Text 16">
              <a:extLst>
                <a:ext uri="{FF2B5EF4-FFF2-40B4-BE49-F238E27FC236}">
                  <a16:creationId xmlns:a16="http://schemas.microsoft.com/office/drawing/2014/main" id="{9553E603-3732-B20C-0C9C-91AFD637A825}"/>
                </a:ext>
              </a:extLst>
            </p:cNvPr>
            <p:cNvSpPr/>
            <p:nvPr/>
          </p:nvSpPr>
          <p:spPr>
            <a:xfrm>
              <a:off x="5970960" y="1380600"/>
              <a:ext cx="5111280" cy="22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b="1" u="none" strike="noStrike" dirty="0">
                  <a:solidFill>
                    <a:srgbClr val="2F68B8"/>
                  </a:solidFill>
                  <a:effectLst/>
                  <a:uFillTx/>
                  <a:latin typeface="Aptos"/>
                </a:rPr>
                <a:t>Continuous </a:t>
              </a:r>
              <a:r>
                <a:rPr lang="en-US" b="1" u="none" strike="noStrike" dirty="0" err="1">
                  <a:solidFill>
                    <a:srgbClr val="2F68B8"/>
                  </a:solidFill>
                  <a:effectLst/>
                  <a:uFillTx/>
                  <a:latin typeface="Aptos"/>
                </a:rPr>
                <a:t>Galerkin</a:t>
              </a:r>
              <a:r>
                <a:rPr lang="en-US" b="1" u="none" strike="noStrike" dirty="0">
                  <a:solidFill>
                    <a:srgbClr val="2F68B8"/>
                  </a:solidFill>
                  <a:effectLst/>
                  <a:uFillTx/>
                  <a:latin typeface="Aptos"/>
                </a:rPr>
                <a:t>  </a:t>
              </a:r>
              <a:r>
                <a:rPr lang="en-US" b="1" dirty="0">
                  <a:solidFill>
                    <a:srgbClr val="2F68B8"/>
                  </a:solidFill>
                  <a:latin typeface="Aptos"/>
                </a:rPr>
                <a:t>(</a:t>
              </a:r>
              <a:r>
                <a:rPr lang="en-US" b="1" u="none" strike="noStrike" dirty="0">
                  <a:solidFill>
                    <a:srgbClr val="2F68B8"/>
                  </a:solidFill>
                  <a:effectLst/>
                  <a:uFillTx/>
                  <a:latin typeface="Aptos"/>
                </a:rPr>
                <a:t>standard FEM)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" name="Text 17">
              <a:extLst>
                <a:ext uri="{FF2B5EF4-FFF2-40B4-BE49-F238E27FC236}">
                  <a16:creationId xmlns:a16="http://schemas.microsoft.com/office/drawing/2014/main" id="{E2F30A0E-E5F2-BEB0-F1BB-848B9EBBF2A2}"/>
                </a:ext>
              </a:extLst>
            </p:cNvPr>
            <p:cNvSpPr/>
            <p:nvPr/>
          </p:nvSpPr>
          <p:spPr>
            <a:xfrm>
              <a:off x="5970960" y="1710000"/>
              <a:ext cx="5111280" cy="356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dirty="0">
                  <a:solidFill>
                    <a:srgbClr val="111111"/>
                  </a:solidFill>
                  <a:latin typeface="Aptos"/>
                </a:rPr>
                <a:t>E</a:t>
              </a: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/>
                </a:rPr>
                <a:t>fficient and familiar, but local conservation and locking robustness are not automatic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B68377-41F0-809F-E1A6-BB16C23AFBAA}"/>
              </a:ext>
            </a:extLst>
          </p:cNvPr>
          <p:cNvGrpSpPr/>
          <p:nvPr/>
        </p:nvGrpSpPr>
        <p:grpSpPr>
          <a:xfrm>
            <a:off x="655680" y="3070793"/>
            <a:ext cx="5440320" cy="959760"/>
            <a:chOff x="5806440" y="2468880"/>
            <a:chExt cx="5440320" cy="959760"/>
          </a:xfrm>
        </p:grpSpPr>
        <p:sp>
          <p:nvSpPr>
            <p:cNvPr id="25" name="Shape 18">
              <a:extLst>
                <a:ext uri="{FF2B5EF4-FFF2-40B4-BE49-F238E27FC236}">
                  <a16:creationId xmlns:a16="http://schemas.microsoft.com/office/drawing/2014/main" id="{C2A9163C-70FE-9DD9-D973-24270AD33B56}"/>
                </a:ext>
              </a:extLst>
            </p:cNvPr>
            <p:cNvSpPr/>
            <p:nvPr/>
          </p:nvSpPr>
          <p:spPr>
            <a:xfrm>
              <a:off x="5806440" y="2468880"/>
              <a:ext cx="5440320" cy="959760"/>
            </a:xfrm>
            <a:prstGeom prst="roundRect">
              <a:avLst>
                <a:gd name="adj" fmla="val 13333"/>
              </a:avLst>
            </a:prstGeom>
            <a:solidFill>
              <a:srgbClr val="F2F8F0"/>
            </a:solidFill>
            <a:ln w="12700">
              <a:solidFill>
                <a:srgbClr val="CFE5C5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" name="Text 19">
              <a:extLst>
                <a:ext uri="{FF2B5EF4-FFF2-40B4-BE49-F238E27FC236}">
                  <a16:creationId xmlns:a16="http://schemas.microsoft.com/office/drawing/2014/main" id="{E8988C65-BB49-3F2D-58B8-A8880884DEEC}"/>
                </a:ext>
              </a:extLst>
            </p:cNvPr>
            <p:cNvSpPr/>
            <p:nvPr/>
          </p:nvSpPr>
          <p:spPr>
            <a:xfrm>
              <a:off x="5970960" y="2615040"/>
              <a:ext cx="5111280" cy="22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b="1" u="none" strike="noStrike" dirty="0">
                  <a:solidFill>
                    <a:srgbClr val="3F7F2E"/>
                  </a:solidFill>
                  <a:effectLst/>
                  <a:uFillTx/>
                  <a:latin typeface="Aptos"/>
                </a:rPr>
                <a:t>Discontinuous </a:t>
              </a:r>
              <a:r>
                <a:rPr lang="en-US" b="1" u="none" strike="noStrike" dirty="0" err="1">
                  <a:solidFill>
                    <a:srgbClr val="3F7F2E"/>
                  </a:solidFill>
                  <a:effectLst/>
                  <a:uFillTx/>
                  <a:latin typeface="Aptos"/>
                </a:rPr>
                <a:t>Galerkin</a:t>
              </a:r>
              <a:r>
                <a:rPr lang="en-US" b="1" u="none" strike="noStrike" dirty="0">
                  <a:solidFill>
                    <a:srgbClr val="3F7F2E"/>
                  </a:solidFill>
                  <a:effectLst/>
                  <a:uFillTx/>
                  <a:latin typeface="Aptos"/>
                </a:rPr>
                <a:t> / Mixed FEM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" name="Text 20">
              <a:extLst>
                <a:ext uri="{FF2B5EF4-FFF2-40B4-BE49-F238E27FC236}">
                  <a16:creationId xmlns:a16="http://schemas.microsoft.com/office/drawing/2014/main" id="{FF3DF35C-A444-BD6D-4CB3-FE4828D1B77C}"/>
                </a:ext>
              </a:extLst>
            </p:cNvPr>
            <p:cNvSpPr/>
            <p:nvPr/>
          </p:nvSpPr>
          <p:spPr>
            <a:xfrm>
              <a:off x="5970960" y="2944440"/>
              <a:ext cx="5111280" cy="356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dirty="0">
                  <a:solidFill>
                    <a:srgbClr val="111111"/>
                  </a:solidFill>
                  <a:latin typeface="Aptos"/>
                </a:rPr>
                <a:t>E</a:t>
              </a:r>
              <a:r>
                <a:rPr lang="en-US" sz="1600" b="0" u="none" strike="noStrike" dirty="0">
                  <a:solidFill>
                    <a:srgbClr val="111111"/>
                  </a:solidFill>
                  <a:effectLst/>
                  <a:uFillTx/>
                  <a:latin typeface="Aptos"/>
                </a:rPr>
                <a:t>xcellent conservation and robustness, but many more degrees of freedom</a:t>
              </a:r>
              <a:endParaRPr lang="en-US" sz="16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B9ACA-08F6-EE16-E705-E298C923673A}"/>
              </a:ext>
            </a:extLst>
          </p:cNvPr>
          <p:cNvGrpSpPr/>
          <p:nvPr/>
        </p:nvGrpSpPr>
        <p:grpSpPr>
          <a:xfrm>
            <a:off x="605212" y="4775813"/>
            <a:ext cx="5440320" cy="1096920"/>
            <a:chOff x="5806440" y="3815997"/>
            <a:chExt cx="5440320" cy="1096920"/>
          </a:xfrm>
        </p:grpSpPr>
        <p:sp>
          <p:nvSpPr>
            <p:cNvPr id="30" name="Shape 21">
              <a:extLst>
                <a:ext uri="{FF2B5EF4-FFF2-40B4-BE49-F238E27FC236}">
                  <a16:creationId xmlns:a16="http://schemas.microsoft.com/office/drawing/2014/main" id="{BF4C47FF-0684-4AD1-8C8B-900B52B9625F}"/>
                </a:ext>
              </a:extLst>
            </p:cNvPr>
            <p:cNvSpPr/>
            <p:nvPr/>
          </p:nvSpPr>
          <p:spPr>
            <a:xfrm>
              <a:off x="5806440" y="3815997"/>
              <a:ext cx="5440320" cy="1096920"/>
            </a:xfrm>
            <a:prstGeom prst="roundRect">
              <a:avLst>
                <a:gd name="adj" fmla="val 11667"/>
              </a:avLst>
            </a:prstGeom>
            <a:solidFill>
              <a:srgbClr val="F7F0FF"/>
            </a:solidFill>
            <a:ln w="12700">
              <a:solidFill>
                <a:srgbClr val="D8C2EE"/>
              </a:solidFill>
              <a:round/>
            </a:ln>
            <a:effectLst>
              <a:outerShdw blurRad="12600" dist="50402" dir="2700000" algn="bl" rotWithShape="0">
                <a:srgbClr val="C9CED6">
                  <a:alpha val="1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E41EDE5-B322-F084-23EF-4F05EA7AEE70}"/>
                </a:ext>
              </a:extLst>
            </p:cNvPr>
            <p:cNvGrpSpPr/>
            <p:nvPr/>
          </p:nvGrpSpPr>
          <p:grpSpPr>
            <a:xfrm>
              <a:off x="5970960" y="4000332"/>
              <a:ext cx="5111280" cy="822960"/>
              <a:chOff x="5970960" y="4000332"/>
              <a:chExt cx="5111280" cy="822960"/>
            </a:xfrm>
          </p:grpSpPr>
          <p:sp>
            <p:nvSpPr>
              <p:cNvPr id="31" name="Text 22">
                <a:extLst>
                  <a:ext uri="{FF2B5EF4-FFF2-40B4-BE49-F238E27FC236}">
                    <a16:creationId xmlns:a16="http://schemas.microsoft.com/office/drawing/2014/main" id="{C6777E5E-5293-1AD5-AB99-4DD1C34799F4}"/>
                  </a:ext>
                </a:extLst>
              </p:cNvPr>
              <p:cNvSpPr/>
              <p:nvPr/>
            </p:nvSpPr>
            <p:spPr>
              <a:xfrm>
                <a:off x="5970960" y="4000332"/>
                <a:ext cx="5111280" cy="228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b="1" u="none" strike="noStrike" dirty="0">
                    <a:solidFill>
                      <a:srgbClr val="7030A0"/>
                    </a:solidFill>
                    <a:effectLst/>
                    <a:uFillTx/>
                    <a:latin typeface="Aptos"/>
                  </a:rPr>
                  <a:t>Mix-and-match solvers (CG, DG, FVM, FDM)</a:t>
                </a:r>
                <a:endParaRPr lang="en-US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" name="Text 23">
                <a:extLst>
                  <a:ext uri="{FF2B5EF4-FFF2-40B4-BE49-F238E27FC236}">
                    <a16:creationId xmlns:a16="http://schemas.microsoft.com/office/drawing/2014/main" id="{D3BF9234-AD32-BD36-2CB9-17AB8C251B43}"/>
                  </a:ext>
                </a:extLst>
              </p:cNvPr>
              <p:cNvSpPr/>
              <p:nvPr/>
            </p:nvSpPr>
            <p:spPr>
              <a:xfrm>
                <a:off x="5970960" y="4329732"/>
                <a:ext cx="5111280" cy="493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rm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600" dirty="0">
                    <a:solidFill>
                      <a:srgbClr val="111111"/>
                    </a:solidFill>
                    <a:latin typeface="Aptos"/>
                  </a:rPr>
                  <a:t>P</a:t>
                </a:r>
                <a:r>
                  <a:rPr lang="en-US" sz="1600" b="0" u="none" strike="noStrike" dirty="0">
                    <a:solidFill>
                      <a:srgbClr val="111111"/>
                    </a:solidFill>
                    <a:effectLst/>
                    <a:uFillTx/>
                    <a:latin typeface="Aptos"/>
                  </a:rPr>
                  <a:t>ractical, but data transfer, coupling, implementation, and rigorous analysis become harder</a:t>
                </a:r>
                <a:endParaRPr lang="en-US" sz="16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743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A081-D648-1A32-E833-2CF9F2B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4"/>
            <a:ext cx="12192000" cy="4572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     Research Goals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90A54-2BBF-1C92-675C-501FF31A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5" y="146304"/>
            <a:ext cx="649845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7727A-5EFE-BBF4-E4C4-7681855D9D98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>
              <a:latin typeface="Time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09823-E681-0000-D94C-4770B412A266}"/>
              </a:ext>
            </a:extLst>
          </p:cNvPr>
          <p:cNvSpPr txBox="1"/>
          <p:nvPr/>
        </p:nvSpPr>
        <p:spPr>
          <a:xfrm>
            <a:off x="914400" y="821053"/>
            <a:ext cx="82500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" pitchFamily="2" charset="0"/>
              </a:rPr>
              <a:t>We want to develop numerical methods with the following properties: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06AE7-7BB6-3FF8-2430-C857A34F637D}"/>
              </a:ext>
            </a:extLst>
          </p:cNvPr>
          <p:cNvSpPr txBox="1"/>
          <p:nvPr/>
        </p:nvSpPr>
        <p:spPr>
          <a:xfrm>
            <a:off x="869751" y="1191065"/>
            <a:ext cx="106905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latin typeface="Times" pitchFamily="2" charset="0"/>
              </a:rPr>
              <a:t>Computationally robust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Preserves underlying physical laws (e.g., mass conservation, energy conservation)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Free of numerical instabilities (Poisson locking, overshoots/undershoots)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A2925-5350-8154-482E-FEA550DA6D58}"/>
              </a:ext>
            </a:extLst>
          </p:cNvPr>
          <p:cNvSpPr txBox="1"/>
          <p:nvPr/>
        </p:nvSpPr>
        <p:spPr>
          <a:xfrm>
            <a:off x="869751" y="2880875"/>
            <a:ext cx="8522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  <a:latin typeface="Times" pitchFamily="2" charset="0"/>
              </a:rPr>
              <a:t>Computationally efficient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Requires minimal number of degrees of freedom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Existing codes or software utilization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37465-EC64-489A-8C81-2B31776F0FBE}"/>
              </a:ext>
            </a:extLst>
          </p:cNvPr>
          <p:cNvSpPr txBox="1"/>
          <p:nvPr/>
        </p:nvSpPr>
        <p:spPr>
          <a:xfrm>
            <a:off x="847991" y="4374274"/>
            <a:ext cx="106012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Unified numerical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Use the same type of method for the entire system for easier numerical analysis and implementation </a:t>
            </a:r>
          </a:p>
          <a:p>
            <a:pPr lvl="1"/>
            <a:r>
              <a:rPr lang="en-US" sz="2000" dirty="0">
                <a:latin typeface="Times" pitchFamily="2" charset="0"/>
              </a:rPr>
              <a:t>   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9C72E4-C556-A781-C608-5D58A38D9683}"/>
              </a:ext>
            </a:extLst>
          </p:cNvPr>
          <p:cNvSpPr/>
          <p:nvPr/>
        </p:nvSpPr>
        <p:spPr>
          <a:xfrm>
            <a:off x="869750" y="1398971"/>
            <a:ext cx="10601258" cy="1078550"/>
          </a:xfrm>
          <a:prstGeom prst="roundRect">
            <a:avLst/>
          </a:prstGeom>
          <a:solidFill>
            <a:srgbClr val="CE494C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5906DF9-2619-FBAC-5F6E-3F51676C4E3A}"/>
              </a:ext>
            </a:extLst>
          </p:cNvPr>
          <p:cNvSpPr/>
          <p:nvPr/>
        </p:nvSpPr>
        <p:spPr>
          <a:xfrm>
            <a:off x="869750" y="2809310"/>
            <a:ext cx="10601258" cy="115879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38ED72-E44B-024E-43B0-3B0CA8B90037}"/>
              </a:ext>
            </a:extLst>
          </p:cNvPr>
          <p:cNvSpPr/>
          <p:nvPr/>
        </p:nvSpPr>
        <p:spPr>
          <a:xfrm>
            <a:off x="847991" y="4380480"/>
            <a:ext cx="10556608" cy="115879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1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37878</TotalTime>
  <Words>1295</Words>
  <Application>Microsoft Macintosh PowerPoint</Application>
  <PresentationFormat>Widescreen</PresentationFormat>
  <Paragraphs>244</Paragraphs>
  <Slides>26</Slides>
  <Notes>15</Notes>
  <HiddenSlides>1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Times</vt:lpstr>
      <vt:lpstr>Aptos</vt:lpstr>
      <vt:lpstr>Aptos Display</vt:lpstr>
      <vt:lpstr>Arial</vt:lpstr>
      <vt:lpstr>Calibri</vt:lpstr>
      <vt:lpstr>Cambria Math</vt:lpstr>
      <vt:lpstr>Helvetica</vt:lpstr>
      <vt:lpstr>Quattrocento Sans</vt:lpstr>
      <vt:lpstr>Wingdings</vt:lpstr>
      <vt:lpstr>Office Theme</vt:lpstr>
      <vt:lpstr>1_Custom Design</vt:lpstr>
      <vt:lpstr>PowerPoint Presentation</vt:lpstr>
      <vt:lpstr>         Outline  </vt:lpstr>
      <vt:lpstr>PowerPoint Presentation</vt:lpstr>
      <vt:lpstr>       Thermo-Hydro-Mechanical (THM) Processes in Porous Media</vt:lpstr>
      <vt:lpstr>       Mathematical Model: Three Balance Equations</vt:lpstr>
      <vt:lpstr>       Mathematical Model: Three Balance Equations</vt:lpstr>
      <vt:lpstr>       Numerical Trap for Each Subproblem</vt:lpstr>
      <vt:lpstr>       Existing methods make trade-offs</vt:lpstr>
      <vt:lpstr>        Research Goals</vt:lpstr>
      <vt:lpstr>PowerPoint Presentation</vt:lpstr>
      <vt:lpstr>       Continuous Galerkin (CG) vs. Discontinuous Galerkin (DG) </vt:lpstr>
      <vt:lpstr>       Enriched Galerkin (EG) Method: Idea</vt:lpstr>
      <vt:lpstr>       Locally-Conservative EG (LC-EG) Method</vt:lpstr>
      <vt:lpstr>       Locking-Free Enriched Galerkin (LF-EG) Method</vt:lpstr>
      <vt:lpstr>       Coupled EG Method for Thermo-Poroelasticity</vt:lpstr>
      <vt:lpstr>       Fully-Discrete EG Method for Thermo-Poroelasticity      </vt:lpstr>
      <vt:lpstr>       What Was Proved Theoretically?</vt:lpstr>
      <vt:lpstr>       Mass &amp; Energy Conservation Properties</vt:lpstr>
      <vt:lpstr>PowerPoint Presentation</vt:lpstr>
      <vt:lpstr>       Ex.1: Convergence Tests with A Manufactured Solution</vt:lpstr>
      <vt:lpstr>       Ex.1: Convergence Matches the Theory</vt:lpstr>
      <vt:lpstr>       Ex 2. Coupled Response in Injection and Production </vt:lpstr>
      <vt:lpstr>       Ex.3: Simulations in a Layered Medium</vt:lpstr>
      <vt:lpstr>        Ex.3: Local Conservation Residuals</vt:lpstr>
      <vt:lpstr>PowerPoint Presentation</vt:lpstr>
      <vt:lpstr>       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Methods for Flow and Transport in Porous Media</dc:title>
  <dc:creator>Yi, Son-Young</dc:creator>
  <cp:lastModifiedBy>Yi, Son-Young</cp:lastModifiedBy>
  <cp:revision>202</cp:revision>
  <dcterms:created xsi:type="dcterms:W3CDTF">2023-09-01T22:44:30Z</dcterms:created>
  <dcterms:modified xsi:type="dcterms:W3CDTF">2026-05-20T21:02:52Z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3649dc-6fee-4eb8-a128-734c3c842ea8_Enabled">
    <vt:lpwstr>true</vt:lpwstr>
  </property>
  <property fmtid="{D5CDD505-2E9C-101B-9397-08002B2CF9AE}" pid="3" name="MSIP_Label_b73649dc-6fee-4eb8-a128-734c3c842ea8_SetDate">
    <vt:lpwstr>2023-09-21T22:59:43Z</vt:lpwstr>
  </property>
  <property fmtid="{D5CDD505-2E9C-101B-9397-08002B2CF9AE}" pid="4" name="MSIP_Label_b73649dc-6fee-4eb8-a128-734c3c842ea8_Method">
    <vt:lpwstr>Standard</vt:lpwstr>
  </property>
  <property fmtid="{D5CDD505-2E9C-101B-9397-08002B2CF9AE}" pid="5" name="MSIP_Label_b73649dc-6fee-4eb8-a128-734c3c842ea8_Name">
    <vt:lpwstr>defa4170-0d19-0005-0004-bc88714345d2</vt:lpwstr>
  </property>
  <property fmtid="{D5CDD505-2E9C-101B-9397-08002B2CF9AE}" pid="6" name="MSIP_Label_b73649dc-6fee-4eb8-a128-734c3c842ea8_SiteId">
    <vt:lpwstr>857c21d2-1a16-43a4-90cf-d57f3fab9d2f</vt:lpwstr>
  </property>
  <property fmtid="{D5CDD505-2E9C-101B-9397-08002B2CF9AE}" pid="7" name="MSIP_Label_b73649dc-6fee-4eb8-a128-734c3c842ea8_ActionId">
    <vt:lpwstr>06395529-07a4-49f3-a258-3eff71265d17</vt:lpwstr>
  </property>
  <property fmtid="{D5CDD505-2E9C-101B-9397-08002B2CF9AE}" pid="8" name="MSIP_Label_b73649dc-6fee-4eb8-a128-734c3c842ea8_ContentBits">
    <vt:lpwstr>0</vt:lpwstr>
  </property>
</Properties>
</file>