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421" r:id="rId3"/>
    <p:sldId id="461" r:id="rId4"/>
    <p:sldId id="405" r:id="rId5"/>
    <p:sldId id="376" r:id="rId6"/>
    <p:sldId id="381" r:id="rId7"/>
    <p:sldId id="390" r:id="rId8"/>
    <p:sldId id="387" r:id="rId9"/>
    <p:sldId id="465" r:id="rId10"/>
    <p:sldId id="409" r:id="rId11"/>
    <p:sldId id="455" r:id="rId12"/>
    <p:sldId id="460" r:id="rId13"/>
    <p:sldId id="462" r:id="rId14"/>
    <p:sldId id="463" r:id="rId15"/>
    <p:sldId id="391" r:id="rId16"/>
    <p:sldId id="46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0FF"/>
    <a:srgbClr val="3B53DA"/>
    <a:srgbClr val="23A0E5"/>
    <a:srgbClr val="0154FD"/>
    <a:srgbClr val="0900AA"/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8299"/>
  </p:normalViewPr>
  <p:slideViewPr>
    <p:cSldViewPr snapToGrid="0" showGuides="1">
      <p:cViewPr varScale="1">
        <p:scale>
          <a:sx n="105" d="100"/>
          <a:sy n="105" d="100"/>
        </p:scale>
        <p:origin x="67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17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15.05.26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15.05.26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6799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9659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8338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0AE2-5E44-2F3D-85C0-9DB04E9B3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F4BD51F-DD83-F7A6-E54A-81D165691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1F1E85E-C17A-5267-59C9-4F3080400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B1FE38-D8E4-15C5-4EC9-586ECDE1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56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preexisting</a:t>
            </a:r>
            <a:r>
              <a:rPr lang="de-DE" dirty="0"/>
              <a:t> </a:t>
            </a:r>
            <a:r>
              <a:rPr lang="de-DE" dirty="0" err="1"/>
              <a:t>fractures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a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degrees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freedom</a:t>
            </a:r>
            <a:r>
              <a:rPr lang="de-DE" dirty="0"/>
              <a:t> </a:t>
            </a:r>
            <a:r>
              <a:rPr lang="de-DE" dirty="0" err="1"/>
              <a:t>pre</a:t>
            </a:r>
            <a:r>
              <a:rPr lang="de-DE" dirty="0"/>
              <a:t> </a:t>
            </a:r>
            <a:r>
              <a:rPr lang="de-DE" dirty="0" err="1"/>
              <a:t>fracture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.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mechanics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... And a </a:t>
            </a:r>
            <a:r>
              <a:rPr lang="de-DE" dirty="0" err="1"/>
              <a:t>colleague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on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.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I will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mechanics</a:t>
            </a:r>
            <a:r>
              <a:rPr lang="de-DE" dirty="0"/>
              <a:t> 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briefly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coupling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695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find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assumption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shape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slip</a:t>
            </a:r>
            <a:r>
              <a:rPr lang="de-DE" dirty="0"/>
              <a:t> </a:t>
            </a:r>
            <a:r>
              <a:rPr lang="de-DE" dirty="0" err="1"/>
              <a:t>profile</a:t>
            </a:r>
            <a:endParaRPr lang="de-DE" dirty="0"/>
          </a:p>
          <a:p>
            <a:endParaRPr lang="de-DE" dirty="0"/>
          </a:p>
          <a:p>
            <a:r>
              <a:rPr lang="de-DE" dirty="0"/>
              <a:t>Transformation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assume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linear,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u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superposition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basisfunctions</a:t>
            </a:r>
            <a:r>
              <a:rPr lang="de-DE" dirty="0"/>
              <a:t> and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weigths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shear</a:t>
            </a:r>
            <a:r>
              <a:rPr lang="de-DE" dirty="0"/>
              <a:t> </a:t>
            </a:r>
            <a:r>
              <a:rPr lang="de-DE" dirty="0" err="1"/>
              <a:t>displacements</a:t>
            </a:r>
            <a:r>
              <a:rPr lang="de-DE" dirty="0"/>
              <a:t>. First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. For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simple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horizontal </a:t>
            </a:r>
            <a:r>
              <a:rPr lang="de-DE" dirty="0" err="1"/>
              <a:t>fracture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and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asssume</a:t>
            </a:r>
            <a:r>
              <a:rPr lang="de-DE" dirty="0"/>
              <a:t>/</a:t>
            </a:r>
            <a:r>
              <a:rPr lang="de-DE" dirty="0" err="1"/>
              <a:t>impose</a:t>
            </a:r>
            <a:r>
              <a:rPr lang="de-DE" dirty="0"/>
              <a:t> an </a:t>
            </a:r>
            <a:r>
              <a:rPr lang="de-DE" dirty="0" err="1"/>
              <a:t>elliptical</a:t>
            </a:r>
            <a:r>
              <a:rPr lang="de-DE" dirty="0"/>
              <a:t> </a:t>
            </a:r>
            <a:r>
              <a:rPr lang="de-DE" dirty="0" err="1"/>
              <a:t>slip</a:t>
            </a:r>
            <a:r>
              <a:rPr lang="de-DE" dirty="0"/>
              <a:t> </a:t>
            </a:r>
            <a:r>
              <a:rPr lang="de-DE" dirty="0" err="1"/>
              <a:t>profile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at </a:t>
            </a:r>
            <a:r>
              <a:rPr lang="de-DE" dirty="0" err="1"/>
              <a:t>infinity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0.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displacecement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assuming</a:t>
            </a:r>
            <a:r>
              <a:rPr lang="de-DE" dirty="0"/>
              <a:t> linear </a:t>
            </a:r>
            <a:r>
              <a:rPr lang="de-DE" dirty="0" err="1"/>
              <a:t>elasticity</a:t>
            </a:r>
            <a:r>
              <a:rPr lang="de-DE" dirty="0"/>
              <a:t> and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finite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. The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u</a:t>
            </a:r>
            <a:r>
              <a:rPr lang="de-DE" dirty="0"/>
              <a:t> hat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535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8761C-4FF4-A581-950E-7825CCB9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B90379-174C-EB40-17EE-586DA7880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27773F-172B-0BC1-8074-5B58984B9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Shear stress and normal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rewritten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ansatz</a:t>
            </a:r>
            <a:r>
              <a:rPr lang="de-DE" dirty="0"/>
              <a:t>, so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superposition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basisfunctions</a:t>
            </a:r>
            <a:r>
              <a:rPr lang="de-DE" dirty="0"/>
              <a:t>. So </a:t>
            </a:r>
            <a:r>
              <a:rPr lang="de-DE" dirty="0" err="1"/>
              <a:t>essentially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shear</a:t>
            </a:r>
            <a:r>
              <a:rPr lang="de-DE" dirty="0"/>
              <a:t> stress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summation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fractures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fractures</a:t>
            </a:r>
            <a:r>
              <a:rPr lang="de-DE" dirty="0"/>
              <a:t> f on </a:t>
            </a:r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g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corrisponding</a:t>
            </a:r>
            <a:r>
              <a:rPr lang="de-DE" dirty="0"/>
              <a:t> </a:t>
            </a:r>
            <a:r>
              <a:rPr lang="de-DE" dirty="0" err="1"/>
              <a:t>weight</a:t>
            </a:r>
            <a:r>
              <a:rPr lang="de-DE" dirty="0"/>
              <a:t>/</a:t>
            </a:r>
            <a:r>
              <a:rPr lang="de-DE" dirty="0" err="1"/>
              <a:t>shear</a:t>
            </a:r>
            <a:r>
              <a:rPr lang="de-DE" dirty="0"/>
              <a:t> </a:t>
            </a:r>
            <a:r>
              <a:rPr lang="de-DE" dirty="0" err="1"/>
              <a:t>slip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INDUCED FORCE BY FRACTURE F ON FRACTURE G. SO WE INTEGRATE OER THE SHEAR AND NORMAL STRESS INDUCED BY F ALONG G.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9BE8B2-C34A-316B-223C-16226CDCB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368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9846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CB08C-5DBA-7D81-2D59-177210674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6F4E3F-6E3F-385C-29B2-6B9E01A5E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7C95E7-AED6-75BC-F033-9367C884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029521-185C-ADC6-F794-9C6AF174E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068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332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110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640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en-US" noProof="0"/>
              <a:t>Institute of Fluid Dynamics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2D04E-6B12-1043-87B6-90205943C5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15F6-BE3D-6E4A-BED7-CACCAEDF8538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B3420-B5EB-E14A-9C1C-E83302DE4A6A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6D4C-ACED-5E4D-AAE2-E693946DD109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721E-0F0C-4049-BF76-082071FD2D45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04F0-7DE8-5E4B-A7A5-8C3BA1817CD2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8591-A0D0-0B4D-97B3-2FE664482BF8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de-DE" noProof="0"/>
              <a:t>Tabelle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1C086-5D52-CD4A-95A8-F3CEAA649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en-US" noProof="0"/>
              <a:t>Institute of Fluid Dynamics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8822A5-6C55-F24C-961C-21201BE28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en-US" noProof="0"/>
              <a:t>Institute of Fluid Dynamics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075CC-7009-8948-8C53-D98ACB92E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en-US" noProof="0"/>
              <a:t>Institute of Fluid Dynamics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B43F5-F9B5-DE46-8DEE-F8BB274759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en-US" noProof="0"/>
              <a:t>Institute of Fluid Dynamics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48877-77CA-AF48-A0EE-BA9D0F4C3C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07" y="6489088"/>
            <a:ext cx="597556" cy="2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EE06C-9C30-8D46-A049-27F503FE9DAC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DD8A-5718-4743-A009-7872D36B94A9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‹Nr.›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C2CE4D-BFEA-3540-AD2E-864C988DEC79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‹Nr.›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BD179F6-F5D7-FE48-8842-FAAC339786E0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Institute of Fluid Dynamics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‹Nr.›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210.png"/><Relationship Id="rId3" Type="http://schemas.openxmlformats.org/officeDocument/2006/relationships/image" Target="../media/image10.png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2.emf"/><Relationship Id="rId5" Type="http://schemas.openxmlformats.org/officeDocument/2006/relationships/image" Target="../media/image1510.png"/><Relationship Id="rId15" Type="http://schemas.openxmlformats.org/officeDocument/2006/relationships/image" Target="../media/image230.png"/><Relationship Id="rId10" Type="http://schemas.openxmlformats.org/officeDocument/2006/relationships/image" Target="../media/image11.png"/><Relationship Id="rId9" Type="http://schemas.openxmlformats.org/officeDocument/2006/relationships/image" Target="../media/image10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51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4.png"/><Relationship Id="rId23" Type="http://schemas.openxmlformats.org/officeDocument/2006/relationships/image" Target="../media/image300.png"/><Relationship Id="rId28" Type="http://schemas.openxmlformats.org/officeDocument/2006/relationships/image" Target="../media/image370.png"/><Relationship Id="rId10" Type="http://schemas.openxmlformats.org/officeDocument/2006/relationships/image" Target="../media/image13.png"/><Relationship Id="rId4" Type="http://schemas.openxmlformats.org/officeDocument/2006/relationships/image" Target="../media/image261.png"/><Relationship Id="rId9" Type="http://schemas.openxmlformats.org/officeDocument/2006/relationships/image" Target="../media/image16.png"/><Relationship Id="rId22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18.jp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83735"/>
            <a:ext cx="9231682" cy="3158265"/>
          </a:xfrm>
        </p:spPr>
        <p:txBody>
          <a:bodyPr/>
          <a:lstStyle/>
          <a:p>
            <a:r>
              <a:rPr lang="de-CH" sz="2400" dirty="0" err="1"/>
              <a:t>Coupled</a:t>
            </a:r>
            <a:r>
              <a:rPr lang="de-CH" sz="2400" dirty="0"/>
              <a:t> Flow and </a:t>
            </a:r>
            <a:r>
              <a:rPr lang="de-CH" sz="2400" dirty="0" err="1"/>
              <a:t>Mechanics</a:t>
            </a:r>
            <a:r>
              <a:rPr lang="de-CH" sz="2400" dirty="0"/>
              <a:t> </a:t>
            </a:r>
            <a:r>
              <a:rPr lang="de-CH" sz="2400" dirty="0" err="1"/>
              <a:t>Simulations</a:t>
            </a:r>
            <a:r>
              <a:rPr lang="de-CH" sz="2400" dirty="0"/>
              <a:t> </a:t>
            </a:r>
            <a:r>
              <a:rPr lang="de-CH" sz="2400" dirty="0" err="1"/>
              <a:t>using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Fracture</a:t>
            </a:r>
            <a:r>
              <a:rPr lang="de-CH" sz="2400" dirty="0"/>
              <a:t> </a:t>
            </a:r>
            <a:r>
              <a:rPr lang="de-CH" sz="2400" dirty="0" err="1"/>
              <a:t>Displacement-Pressure</a:t>
            </a:r>
            <a:r>
              <a:rPr lang="de-CH" sz="2400" dirty="0"/>
              <a:t> Basis </a:t>
            </a:r>
            <a:r>
              <a:rPr lang="de-CH" sz="2400" dirty="0" err="1"/>
              <a:t>Function</a:t>
            </a:r>
            <a:r>
              <a:rPr lang="de-CH" sz="2400" dirty="0"/>
              <a:t> Method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Highly</a:t>
            </a:r>
            <a:r>
              <a:rPr lang="de-CH" sz="2400" dirty="0"/>
              <a:t> </a:t>
            </a:r>
            <a:r>
              <a:rPr lang="de-CH" sz="2400" dirty="0" err="1"/>
              <a:t>Fractured</a:t>
            </a:r>
            <a:r>
              <a:rPr lang="de-CH" sz="2400" dirty="0"/>
              <a:t> Rock</a:t>
            </a:r>
            <a:br>
              <a:rPr lang="de-CH" sz="2400" dirty="0"/>
            </a:br>
            <a:br>
              <a:rPr lang="de-CH" sz="2800" dirty="0"/>
            </a:br>
            <a:br>
              <a:rPr lang="de-CH" sz="2800" dirty="0"/>
            </a:br>
            <a:br>
              <a:rPr lang="de-CH" sz="2800" dirty="0"/>
            </a:br>
            <a:endParaRPr lang="de-CH" sz="2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883" y="4357189"/>
            <a:ext cx="7520318" cy="1008000"/>
          </a:xfrm>
        </p:spPr>
        <p:txBody>
          <a:bodyPr/>
          <a:lstStyle/>
          <a:p>
            <a:r>
              <a:rPr lang="de-CH" dirty="0"/>
              <a:t>Giulia Conti, Daniel Stalder, Patrick Jenny</a:t>
            </a:r>
            <a:endParaRPr lang="de-CH" baseline="30000" dirty="0"/>
          </a:p>
          <a:p>
            <a:endParaRPr lang="de-CH" dirty="0"/>
          </a:p>
          <a:p>
            <a:r>
              <a:rPr lang="en-US" dirty="0"/>
              <a:t>Institute of Fluid Dynamics, ETH Zurich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6B18E6F-BDD9-4B0B-9B9E-C25187E0E1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US"/>
              <a:t>Institute of Fluid Dynamics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9F755B35-9B45-9E8B-FE39-4DD036EA7364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67D82-5538-327D-4913-5DC6870D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4051 </a:t>
            </a:r>
            <a:r>
              <a:rPr lang="de-DE" dirty="0" err="1"/>
              <a:t>Fractures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005C1C-2FC9-7FA2-C60E-861AFD43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57182-AA6E-1353-6BF3-7F3AA0BB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10</a:t>
            </a:fld>
            <a:endParaRPr lang="de-CH" noProof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AEF6616-9681-929F-971F-07A13248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36" y="533242"/>
            <a:ext cx="5372491" cy="57915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8C1420-31BE-1B3C-26B6-B4689F2D9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5" y="1522771"/>
            <a:ext cx="5915907" cy="443956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2979DA1-25BC-878D-0D13-504FA0567C2E}"/>
              </a:ext>
            </a:extLst>
          </p:cNvPr>
          <p:cNvSpPr txBox="1"/>
          <p:nvPr/>
        </p:nvSpPr>
        <p:spPr>
          <a:xfrm>
            <a:off x="725766" y="1139247"/>
            <a:ext cx="500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5600 </a:t>
            </a:r>
            <a:r>
              <a:rPr lang="de-DE" dirty="0" err="1"/>
              <a:t>fractures</a:t>
            </a:r>
            <a:r>
              <a:rPr lang="de-DE" dirty="0"/>
              <a:t> after </a:t>
            </a:r>
            <a:r>
              <a:rPr lang="de-DE" dirty="0" err="1"/>
              <a:t>splitting</a:t>
            </a:r>
            <a:r>
              <a:rPr lang="de-DE" dirty="0"/>
              <a:t> at </a:t>
            </a:r>
            <a:r>
              <a:rPr lang="de-DE" dirty="0" err="1"/>
              <a:t>intersections</a:t>
            </a:r>
            <a:r>
              <a:rPr lang="de-DE" dirty="0"/>
              <a:t> 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80426A59-B536-77DC-5861-02164B147EC7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78457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E74AC-60D9-69B4-8709-ED123874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„Same“ Method </a:t>
            </a:r>
            <a:r>
              <a:rPr lang="de-DE" dirty="0" err="1"/>
              <a:t>for</a:t>
            </a:r>
            <a:r>
              <a:rPr lang="de-DE" dirty="0"/>
              <a:t>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1C21DDB-1EEE-78A3-CDB8-DD76E9FAD3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err="1"/>
                  <a:t>Pressure</a:t>
                </a: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Basis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Assumption</a:t>
                </a:r>
                <a:r>
                  <a:rPr lang="de-DE" dirty="0"/>
                  <a:t>: all </a:t>
                </a:r>
                <a:r>
                  <a:rPr lang="de-DE" dirty="0" err="1"/>
                  <a:t>fractures</a:t>
                </a:r>
                <a:r>
                  <a:rPr lang="de-DE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 same </a:t>
                </a:r>
                <a:r>
                  <a:rPr lang="de-DE" dirty="0" err="1"/>
                  <a:t>distribution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sources</a:t>
                </a:r>
                <a:r>
                  <a:rPr lang="de-DE" dirty="0"/>
                  <a:t> and </a:t>
                </a:r>
                <a:r>
                  <a:rPr lang="de-DE" dirty="0" err="1"/>
                  <a:t>sinks</a:t>
                </a:r>
                <a:r>
                  <a:rPr lang="de-DE" dirty="0"/>
                  <a:t> </a:t>
                </a:r>
              </a:p>
              <a:p>
                <a:pPr lvl="1"/>
                <a:endParaRPr lang="de-DE" dirty="0"/>
              </a:p>
              <a:p>
                <a:r>
                  <a:rPr lang="de-DE" dirty="0" err="1"/>
                  <a:t>Weights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CH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CH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CH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found</a:t>
                </a:r>
                <a:r>
                  <a:rPr lang="de-DE" dirty="0"/>
                  <a:t> via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far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 </a:t>
                </a:r>
                <a:r>
                  <a:rPr lang="de-DE" dirty="0" err="1"/>
                  <a:t>pressure</a:t>
                </a:r>
                <a:r>
                  <a:rPr lang="de-DE" dirty="0"/>
                  <a:t> </a:t>
                </a:r>
                <a:r>
                  <a:rPr lang="de-DE" dirty="0" err="1"/>
                  <a:t>drop</a:t>
                </a:r>
                <a:r>
                  <a:rPr lang="de-DE" dirty="0"/>
                  <a:t>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fracture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F1C21DDB-1EEE-78A3-CDB8-DD76E9FAD3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82" t="-16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53EF25-9A04-A312-4EDC-F0039140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6A99F7-CECD-93EE-BA4A-559C214F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C7AB5E2-D8F7-513F-A426-B0A70A917923}"/>
                  </a:ext>
                </a:extLst>
              </p:cNvPr>
              <p:cNvSpPr txBox="1"/>
              <p:nvPr/>
            </p:nvSpPr>
            <p:spPr>
              <a:xfrm>
                <a:off x="1138042" y="1800106"/>
                <a:ext cx="3170103" cy="8101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CH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de-CH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CH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CH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de-CH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CH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</m:e>
                      </m:nary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1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C7AB5E2-D8F7-513F-A426-B0A70A917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42" y="1800106"/>
                <a:ext cx="3170103" cy="810158"/>
              </a:xfrm>
              <a:prstGeom prst="rect">
                <a:avLst/>
              </a:prstGeom>
              <a:blipFill>
                <a:blip r:embed="rId4"/>
                <a:stretch>
                  <a:fillRect t="-106154" b="-1630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5085A557-487F-8790-8603-D271BF458AD7}"/>
              </a:ext>
            </a:extLst>
          </p:cNvPr>
          <p:cNvSpPr txBox="1"/>
          <p:nvPr/>
        </p:nvSpPr>
        <p:spPr>
          <a:xfrm>
            <a:off x="3137962" y="2478518"/>
            <a:ext cx="112242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basis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function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9AC91A1-A111-E508-FEEC-1B1EA03BDB9A}"/>
              </a:ext>
            </a:extLst>
          </p:cNvPr>
          <p:cNvCxnSpPr>
            <a:cxnSpLocks/>
          </p:cNvCxnSpPr>
          <p:nvPr/>
        </p:nvCxnSpPr>
        <p:spPr>
          <a:xfrm flipH="1" flipV="1">
            <a:off x="2821270" y="2329677"/>
            <a:ext cx="78874" cy="31456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6BFE82A-638A-99CF-2B9E-70543517FFEA}"/>
              </a:ext>
            </a:extLst>
          </p:cNvPr>
          <p:cNvCxnSpPr>
            <a:cxnSpLocks/>
          </p:cNvCxnSpPr>
          <p:nvPr/>
        </p:nvCxnSpPr>
        <p:spPr>
          <a:xfrm flipH="1" flipV="1">
            <a:off x="3108960" y="2375397"/>
            <a:ext cx="152077" cy="14708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60E28E87-1420-C77F-3251-6C3581A8B0EE}"/>
              </a:ext>
            </a:extLst>
          </p:cNvPr>
          <p:cNvSpPr txBox="1"/>
          <p:nvPr/>
        </p:nvSpPr>
        <p:spPr>
          <a:xfrm>
            <a:off x="2416362" y="2617017"/>
            <a:ext cx="62709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weight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Grafik 16" descr="Ein Bild, das Screenshot, Text, Farbigkeit, Diagramm enthält.&#10;&#10;Automatisch generierte Beschreibung">
            <a:extLst>
              <a:ext uri="{FF2B5EF4-FFF2-40B4-BE49-F238E27FC236}">
                <a16:creationId xmlns:a16="http://schemas.microsoft.com/office/drawing/2014/main" id="{A45F475B-6464-1C93-35AA-8491BA9EB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467" y="2977480"/>
            <a:ext cx="2494225" cy="2053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2458F214-AAF2-AB9D-055F-BFDE36735028}"/>
                  </a:ext>
                </a:extLst>
              </p:cNvPr>
              <p:cNvSpPr txBox="1"/>
              <p:nvPr/>
            </p:nvSpPr>
            <p:spPr>
              <a:xfrm>
                <a:off x="9551882" y="2662737"/>
                <a:ext cx="513026" cy="376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de-CH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2458F214-AAF2-AB9D-055F-BFDE36735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882" y="2662737"/>
                <a:ext cx="513026" cy="376963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F25D246-7232-543B-0BE8-B80E31A9E0E5}"/>
                  </a:ext>
                </a:extLst>
              </p:cNvPr>
              <p:cNvSpPr txBox="1"/>
              <p:nvPr/>
            </p:nvSpPr>
            <p:spPr>
              <a:xfrm>
                <a:off x="1138042" y="5030588"/>
                <a:ext cx="6481418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CH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 i="0" smtClean="0">
                                <a:latin typeface="Cambria Math" panose="02040503050406030204" pitchFamily="18" charset="0"/>
                              </a:rPr>
                              <m:t>𝐬𝐭𝐚𝐫𝐭</m:t>
                            </m:r>
                          </m:sub>
                          <m:sup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p>
                        </m:sSubSup>
                      </m:e>
                    </m:d>
                    <m:r>
                      <a:rPr lang="de-CH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 i="0" smtClean="0">
                                <a:latin typeface="Cambria Math" panose="02040503050406030204" pitchFamily="18" charset="0"/>
                              </a:rPr>
                              <m:t>𝐞𝐧𝐝</m:t>
                            </m:r>
                          </m:sub>
                          <m:sup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p>
                        </m:sSubSup>
                      </m:e>
                    </m:d>
                    <m:r>
                      <a:rPr lang="de-CH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  or    </a:t>
                </a:r>
                <a14:m>
                  <m:oMath xmlns:m="http://schemas.openxmlformats.org/officeDocument/2006/math">
                    <m:r>
                      <a:rPr lang="de-CH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𝐬𝐭𝐚𝐫𝐭</m:t>
                            </m:r>
                          </m:sub>
                          <m:sup>
                            <m:r>
                              <a:rPr lang="de-CH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p>
                        </m:sSubSup>
                      </m:e>
                    </m:d>
                    <m:r>
                      <a:rPr lang="de-CH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𝐞𝐧𝐝</m:t>
                            </m:r>
                          </m:sub>
                          <m:sup>
                            <m:r>
                              <a:rPr lang="de-CH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p>
                        </m:sSubSup>
                      </m:e>
                    </m:d>
                    <m:r>
                      <a:rPr lang="de-CH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de-CH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F25D246-7232-543B-0BE8-B80E31A9E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42" y="5030588"/>
                <a:ext cx="6481418" cy="414537"/>
              </a:xfrm>
              <a:prstGeom prst="rect">
                <a:avLst/>
              </a:prstGeom>
              <a:blipFill>
                <a:blip r:embed="rId8"/>
                <a:stretch>
                  <a:fillRect l="-1174" t="-3030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7F343847-24F0-A360-F774-FB0D1DB0D167}"/>
              </a:ext>
            </a:extLst>
          </p:cNvPr>
          <p:cNvSpPr/>
          <p:nvPr/>
        </p:nvSpPr>
        <p:spPr>
          <a:xfrm>
            <a:off x="7413356" y="642997"/>
            <a:ext cx="4046806" cy="153975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Daniel Stalder </a:t>
            </a:r>
          </a:p>
          <a:p>
            <a:pPr algn="ctr"/>
            <a:r>
              <a:rPr lang="de-CH" b="1" dirty="0"/>
              <a:t>MS03 </a:t>
            </a:r>
          </a:p>
          <a:p>
            <a:pPr algn="ctr"/>
            <a:r>
              <a:rPr lang="de-CH" sz="1400" dirty="0" err="1"/>
              <a:t>Efficient</a:t>
            </a:r>
            <a:r>
              <a:rPr lang="de-CH" sz="1400" dirty="0"/>
              <a:t> Flow and Transport in </a:t>
            </a:r>
            <a:r>
              <a:rPr lang="de-CH" sz="1400" dirty="0" err="1"/>
              <a:t>Fractured</a:t>
            </a:r>
            <a:r>
              <a:rPr lang="de-CH" sz="1400" dirty="0"/>
              <a:t> </a:t>
            </a:r>
            <a:r>
              <a:rPr lang="de-CH" sz="1400" dirty="0" err="1"/>
              <a:t>Porous</a:t>
            </a:r>
            <a:r>
              <a:rPr lang="de-CH" sz="1400" dirty="0"/>
              <a:t> Media </a:t>
            </a:r>
            <a:r>
              <a:rPr lang="de-CH" sz="1400" dirty="0" err="1"/>
              <a:t>using</a:t>
            </a:r>
            <a:r>
              <a:rPr lang="de-CH" sz="1400" dirty="0"/>
              <a:t> </a:t>
            </a:r>
            <a:r>
              <a:rPr lang="de-CH" sz="1400" dirty="0" err="1"/>
              <a:t>the</a:t>
            </a:r>
            <a:r>
              <a:rPr lang="de-CH" sz="1400" dirty="0"/>
              <a:t> Basis </a:t>
            </a:r>
            <a:r>
              <a:rPr lang="de-CH" sz="1400" dirty="0" err="1"/>
              <a:t>Function</a:t>
            </a:r>
            <a:r>
              <a:rPr lang="de-CH" sz="1400" dirty="0"/>
              <a:t> Method</a:t>
            </a:r>
            <a:endParaRPr lang="de-CH" dirty="0"/>
          </a:p>
          <a:p>
            <a:pPr algn="ctr"/>
            <a:r>
              <a:rPr lang="de-CH" dirty="0"/>
              <a:t>Friday 12:20 PM – 12:35 PM</a:t>
            </a:r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78A0F27-503A-0EEC-C0D8-845E2D37F86F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2556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8E4637-990B-341D-8FDB-B44B855D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de-DE" dirty="0" err="1"/>
              <a:t>Pressure</a:t>
            </a:r>
            <a:r>
              <a:rPr lang="de-DE" dirty="0"/>
              <a:t> Field</a:t>
            </a:r>
          </a:p>
        </p:txBody>
      </p:sp>
      <p:pic>
        <p:nvPicPr>
          <p:cNvPr id="20" name="Inhaltsplatzhalter 19" descr="Ein Bild, das Farbigkeit, Screenshot enthält.&#10;&#10;Automatisch generierte Beschreibung">
            <a:extLst>
              <a:ext uri="{FF2B5EF4-FFF2-40B4-BE49-F238E27FC236}">
                <a16:creationId xmlns:a16="http://schemas.microsoft.com/office/drawing/2014/main" id="{8C1DC824-C352-03F3-2EBD-59730D9A6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23026" r="9197" b="18132"/>
          <a:stretch/>
        </p:blipFill>
        <p:spPr>
          <a:xfrm>
            <a:off x="731837" y="1250735"/>
            <a:ext cx="10755768" cy="4356529"/>
          </a:xfrm>
          <a:noFill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2B604-CC91-37FB-73F8-8FCAD3D0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55A91B-74CC-9B3C-B62D-200A6486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12</a:t>
            </a:fld>
            <a:endParaRPr lang="de-CH" noProof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00F3CCA-A823-185E-FC6E-AAD5930987BA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52791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2F3C-3387-7AC0-C960-786BA741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87893-0F1A-2EA5-FFEA-75933A5A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</p:spPr>
        <p:txBody>
          <a:bodyPr anchor="t">
            <a:normAutofit/>
          </a:bodyPr>
          <a:lstStyle/>
          <a:p>
            <a:r>
              <a:rPr lang="de-DE" dirty="0"/>
              <a:t>Coupling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E0ADCC-03FF-5954-56BE-BEA8F6A8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</p:spPr>
        <p:txBody>
          <a:bodyPr anchor="ctr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72BC98-57A8-DF1B-B28E-771CAF7D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13</a:t>
            </a:fld>
            <a:endParaRPr lang="de-CH" noProof="0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64F1E3CF-769F-2B9D-9CEA-74F0ABEAE3B3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F7B6656C-4B25-9C27-DEAB-9B540B20CD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1854" y="1179649"/>
                <a:ext cx="5328325" cy="3863840"/>
              </a:xfrm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b="1" dirty="0"/>
                  <a:t>  </a:t>
                </a:r>
              </a:p>
              <a:p>
                <a:pPr marL="268163" lvl="1" indent="0">
                  <a:buNone/>
                </a:pPr>
                <a:r>
                  <a:rPr lang="de-DE" b="1" dirty="0" err="1"/>
                  <a:t>Mechanics</a:t>
                </a:r>
                <a:r>
                  <a:rPr lang="de-DE" b="1" dirty="0"/>
                  <a:t>						</a:t>
                </a:r>
              </a:p>
              <a:p>
                <a:pPr marL="268163" lvl="1" indent="0">
                  <a:buNone/>
                </a:pPr>
                <a:r>
                  <a:rPr lang="de-DE" dirty="0" err="1"/>
                  <a:t>Criteria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shear</a:t>
                </a:r>
                <a:r>
                  <a:rPr lang="de-DE" dirty="0"/>
                  <a:t> </a:t>
                </a:r>
                <a:r>
                  <a:rPr lang="de-DE" dirty="0" err="1"/>
                  <a:t>slip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CH" b="0" i="0" smtClean="0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CH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CH">
                        <a:latin typeface="Cambria Math" panose="02040503050406030204" pitchFamily="18" charset="0"/>
                      </a:rPr>
                      <m:t> &gt;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de-CH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268163" lvl="1" indent="0">
                  <a:buNone/>
                </a:pPr>
                <a:endParaRPr lang="de-DE" dirty="0"/>
              </a:p>
              <a:p>
                <a:pPr marL="268163" lvl="1" indent="0">
                  <a:buNone/>
                </a:pPr>
                <a:endParaRPr lang="de-DE" dirty="0"/>
              </a:p>
              <a:p>
                <a:pPr marL="268163" lvl="1" indent="0">
                  <a:buNone/>
                </a:pPr>
                <a:endParaRPr lang="de-DE" dirty="0"/>
              </a:p>
              <a:p>
                <a:pPr marL="268163" lvl="1" indent="0">
                  <a:buNone/>
                </a:pPr>
                <a:r>
                  <a:rPr lang="de-DE" dirty="0" err="1"/>
                  <a:t>Criteria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tensile</a:t>
                </a:r>
                <a:r>
                  <a:rPr lang="de-DE" dirty="0"/>
                  <a:t> </a:t>
                </a:r>
                <a:r>
                  <a:rPr lang="de-DE" dirty="0" err="1"/>
                  <a:t>opening</a:t>
                </a:r>
                <a:r>
                  <a:rPr lang="de-DE" dirty="0"/>
                  <a:t>  </a:t>
                </a:r>
                <a14:m>
                  <m:oMath xmlns:m="http://schemas.openxmlformats.org/officeDocument/2006/math">
                    <m:r>
                      <a:rPr lang="de-CH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CH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F7B6656C-4B25-9C27-DEAB-9B540B20CD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1854" y="1179649"/>
                <a:ext cx="5328325" cy="3863840"/>
              </a:xfrm>
              <a:blipFill>
                <a:blip r:embed="rId3"/>
                <a:stretch>
                  <a:fillRect/>
                </a:stretch>
              </a:blipFill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BA1CF25-F615-FC1F-52CF-5E36C6BDC0A1}"/>
                  </a:ext>
                </a:extLst>
              </p:cNvPr>
              <p:cNvSpPr txBox="1"/>
              <p:nvPr/>
            </p:nvSpPr>
            <p:spPr>
              <a:xfrm>
                <a:off x="1243322" y="2537580"/>
                <a:ext cx="3343159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de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CH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de-CH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CH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de-CH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de-CH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BA1CF25-F615-FC1F-52CF-5E36C6BDC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22" y="2537580"/>
                <a:ext cx="3343159" cy="694806"/>
              </a:xfrm>
              <a:prstGeom prst="rect">
                <a:avLst/>
              </a:prstGeom>
              <a:blipFill>
                <a:blip r:embed="rId4"/>
                <a:stretch>
                  <a:fillRect l="-18561" t="-162500" b="-2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395E01E-7767-2A03-4795-2F25F95A5C6E}"/>
                  </a:ext>
                </a:extLst>
              </p:cNvPr>
              <p:cNvSpPr txBox="1"/>
              <p:nvPr/>
            </p:nvSpPr>
            <p:spPr>
              <a:xfrm>
                <a:off x="1243322" y="3934556"/>
                <a:ext cx="2475998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CH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CH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CH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  <m:r>
                                <a:rPr lang="de-CH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395E01E-7767-2A03-4795-2F25F95A5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22" y="3934556"/>
                <a:ext cx="2475998" cy="694806"/>
              </a:xfrm>
              <a:prstGeom prst="rect">
                <a:avLst/>
              </a:prstGeom>
              <a:blipFill>
                <a:blip r:embed="rId5"/>
                <a:stretch>
                  <a:fillRect l="-26020" t="-160714" r="-510" b="-2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6">
                <a:extLst>
                  <a:ext uri="{FF2B5EF4-FFF2-40B4-BE49-F238E27FC236}">
                    <a16:creationId xmlns:a16="http://schemas.microsoft.com/office/drawing/2014/main" id="{66E461D2-97AD-20C1-E5A4-682ADAB702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60180" y="1179649"/>
                <a:ext cx="5077422" cy="3863840"/>
              </a:xfrm>
              <a:prstGeom prst="rect">
                <a:avLst/>
              </a:prstGeom>
              <a:noFill/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 vert="horz" lIns="0" tIns="0" rIns="0" bIns="0" rtlCol="0">
                <a:noAutofit/>
              </a:bodyPr>
              <a:lstStyle>
                <a:lvl1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80000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5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de-DE" b="1" dirty="0"/>
              </a:p>
              <a:p>
                <a:pPr marL="268163" lvl="1" indent="0">
                  <a:buFont typeface="Arial" panose="020B0604020202020204" pitchFamily="34" charset="0"/>
                  <a:buNone/>
                </a:pPr>
                <a:r>
                  <a:rPr lang="de-DE" b="1" dirty="0"/>
                  <a:t>Flow						</a:t>
                </a:r>
              </a:p>
              <a:p>
                <a:pPr marL="268163" lvl="1" indent="0">
                  <a:buFont typeface="Arial" panose="020B0604020202020204" pitchFamily="34" charset="0"/>
                  <a:buNone/>
                </a:pPr>
                <a:r>
                  <a:rPr lang="de-DE" dirty="0" err="1"/>
                  <a:t>Criteria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CH" dirty="0" err="1"/>
                  <a:t>pressure</a:t>
                </a:r>
                <a:r>
                  <a:rPr lang="de-CH" dirty="0"/>
                  <a:t> </a:t>
                </a:r>
                <a:r>
                  <a:rPr lang="de-CH" dirty="0" err="1"/>
                  <a:t>calculation</a:t>
                </a:r>
                <a:endParaRPr lang="de-CH" dirty="0"/>
              </a:p>
              <a:p>
                <a:pPr marL="268163" lvl="1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268163" lvl="1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268163" lvl="1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de-DE" dirty="0"/>
                  <a:t>Aperture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CH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CH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de-DE" dirty="0"/>
                  <a:t> from </a:t>
                </a:r>
                <a:r>
                  <a:rPr lang="de-DE" dirty="0" err="1"/>
                  <a:t>tensile</a:t>
                </a:r>
                <a:r>
                  <a:rPr lang="de-DE" dirty="0"/>
                  <a:t> </a:t>
                </a:r>
                <a:r>
                  <a:rPr lang="de-DE" dirty="0" err="1"/>
                  <a:t>opening</a:t>
                </a:r>
                <a:r>
                  <a:rPr lang="de-DE" dirty="0"/>
                  <a:t> and </a:t>
                </a:r>
                <a:r>
                  <a:rPr lang="de-DE" dirty="0" err="1"/>
                  <a:t>shear</a:t>
                </a:r>
                <a:r>
                  <a:rPr lang="de-DE" dirty="0"/>
                  <a:t> </a:t>
                </a:r>
                <a:r>
                  <a:rPr lang="de-DE" dirty="0" err="1"/>
                  <a:t>opening</a:t>
                </a:r>
                <a:endParaRPr lang="de-D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CH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11" name="Inhaltsplatzhalter 6">
                <a:extLst>
                  <a:ext uri="{FF2B5EF4-FFF2-40B4-BE49-F238E27FC236}">
                    <a16:creationId xmlns:a16="http://schemas.microsoft.com/office/drawing/2014/main" id="{66E461D2-97AD-20C1-E5A4-682ADAB70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80" y="1179649"/>
                <a:ext cx="5077422" cy="3863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175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926FC94-07EE-8F16-1646-3A143808710F}"/>
                  </a:ext>
                </a:extLst>
              </p:cNvPr>
              <p:cNvSpPr txBox="1"/>
              <p:nvPr/>
            </p:nvSpPr>
            <p:spPr>
              <a:xfrm>
                <a:off x="7026340" y="2568358"/>
                <a:ext cx="3163666" cy="3166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CH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𝐬𝐭𝐚𝐫𝐭</m:t>
                            </m:r>
                          </m:sub>
                          <m:sup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p>
                        </m:sSubSup>
                      </m:e>
                    </m:d>
                    <m:r>
                      <a:rPr lang="de-CH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CH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de-CH" b="1">
                                <a:latin typeface="Cambria Math" panose="02040503050406030204" pitchFamily="18" charset="0"/>
                              </a:rPr>
                              <m:t>𝐞𝐧𝐝</m:t>
                            </m:r>
                          </m:sub>
                          <m:sup>
                            <m:r>
                              <a:rPr lang="de-CH" b="1" i="1" smtClean="0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p>
                        </m:sSubSup>
                      </m:e>
                    </m:d>
                    <m:r>
                      <a:rPr lang="de-CH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CH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CH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r>
                      <a:rPr lang="de-CH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926FC94-07EE-8F16-1646-3A143808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340" y="2568358"/>
                <a:ext cx="3163666" cy="316625"/>
              </a:xfrm>
              <a:prstGeom prst="rect">
                <a:avLst/>
              </a:prstGeom>
              <a:blipFill>
                <a:blip r:embed="rId7"/>
                <a:stretch>
                  <a:fillRect l="-2800" b="-230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2681649-7F81-9E52-BD9B-558DF57205D5}"/>
              </a:ext>
            </a:extLst>
          </p:cNvPr>
          <p:cNvSpPr txBox="1">
            <a:spLocks/>
          </p:cNvSpPr>
          <p:nvPr/>
        </p:nvSpPr>
        <p:spPr>
          <a:xfrm>
            <a:off x="831854" y="5043489"/>
            <a:ext cx="10405748" cy="1143930"/>
          </a:xfrm>
          <a:prstGeom prst="rect">
            <a:avLst/>
          </a:prstGeom>
          <a:ln w="31750">
            <a:solidFill>
              <a:schemeClr val="accent1">
                <a:shade val="50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CH" dirty="0"/>
              <a:t>Iterative </a:t>
            </a:r>
            <a:r>
              <a:rPr lang="de-CH" dirty="0" err="1"/>
              <a:t>coupling</a:t>
            </a:r>
            <a:r>
              <a:rPr lang="de-CH" dirty="0"/>
              <a:t> and </a:t>
            </a:r>
            <a:r>
              <a:rPr lang="de-CH" dirty="0" err="1"/>
              <a:t>checking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shear</a:t>
            </a:r>
            <a:r>
              <a:rPr lang="de-CH" dirty="0"/>
              <a:t> and </a:t>
            </a:r>
            <a:r>
              <a:rPr lang="de-CH" dirty="0" err="1"/>
              <a:t>tensile</a:t>
            </a:r>
            <a:r>
              <a:rPr lang="de-CH" dirty="0"/>
              <a:t> </a:t>
            </a:r>
            <a:r>
              <a:rPr lang="de-CH" dirty="0" err="1"/>
              <a:t>opening</a:t>
            </a:r>
            <a:r>
              <a:rPr lang="de-CH" dirty="0"/>
              <a:t> </a:t>
            </a:r>
            <a:r>
              <a:rPr lang="de-CH" dirty="0" err="1"/>
              <a:t>criteria</a:t>
            </a:r>
            <a:r>
              <a:rPr lang="de-CH" dirty="0"/>
              <a:t> at </a:t>
            </a:r>
            <a:r>
              <a:rPr lang="de-CH" dirty="0" err="1"/>
              <a:t>every</a:t>
            </a:r>
            <a:r>
              <a:rPr lang="de-CH" dirty="0"/>
              <a:t> </a:t>
            </a:r>
            <a:r>
              <a:rPr lang="de-CH" dirty="0" err="1"/>
              <a:t>iteration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determine</a:t>
            </a:r>
            <a:r>
              <a:rPr lang="de-CH" dirty="0"/>
              <a:t> </a:t>
            </a:r>
            <a:r>
              <a:rPr lang="de-CH" dirty="0" err="1"/>
              <a:t>mechanically</a:t>
            </a:r>
            <a:r>
              <a:rPr lang="de-CH" dirty="0"/>
              <a:t> </a:t>
            </a:r>
            <a:r>
              <a:rPr lang="de-CH" dirty="0" err="1"/>
              <a:t>active</a:t>
            </a:r>
            <a:r>
              <a:rPr lang="de-CH" dirty="0"/>
              <a:t> </a:t>
            </a:r>
            <a:r>
              <a:rPr lang="de-CH" dirty="0" err="1"/>
              <a:t>fractures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5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5C37C-6572-3502-7907-3B6F4982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A465926-580B-BF60-8840-15FAFBD5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24" y="1872607"/>
            <a:ext cx="3684045" cy="3098412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57B5F-1D6D-E737-661A-8B185133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D82C54-D899-DC87-E3C3-BDFCA2B0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BCFB2-DFE8-908A-C8BA-9B2696DC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14</a:t>
            </a:fld>
            <a:endParaRPr lang="de-CH" noProof="0"/>
          </a:p>
        </p:txBody>
      </p:sp>
      <p:pic>
        <p:nvPicPr>
          <p:cNvPr id="8" name="Grafik 7" descr="Ein Bild, das Screenshot, Text, Farbigkeit, Diagramm enthält.&#10;&#10;Automatisch generierte Beschreibung">
            <a:extLst>
              <a:ext uri="{FF2B5EF4-FFF2-40B4-BE49-F238E27FC236}">
                <a16:creationId xmlns:a16="http://schemas.microsoft.com/office/drawing/2014/main" id="{B3E158FD-1E58-34F7-07EE-359D753AA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1" y="1801283"/>
            <a:ext cx="3875863" cy="32554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8762B8-C4A5-7A72-A895-E93E888B1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79" y="1889918"/>
            <a:ext cx="3684045" cy="3078162"/>
          </a:xfrm>
          <a:prstGeom prst="rect">
            <a:avLst/>
          </a:prstGeom>
        </p:spPr>
      </p:pic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CC6113C6-7EBD-45D3-1C5F-6C369D996F79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17773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B6724CF2-A9DD-DA99-AD8A-E6EFBDF2DD08}"/>
              </a:ext>
            </a:extLst>
          </p:cNvPr>
          <p:cNvSpPr/>
          <p:nvPr/>
        </p:nvSpPr>
        <p:spPr>
          <a:xfrm>
            <a:off x="6501135" y="474609"/>
            <a:ext cx="2872548" cy="183854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 descr="Ein Bild, das Screenshot, Farbigkeit enthält.&#10;&#10;Automatisch generierte Beschreibung">
            <a:extLst>
              <a:ext uri="{FF2B5EF4-FFF2-40B4-BE49-F238E27FC236}">
                <a16:creationId xmlns:a16="http://schemas.microsoft.com/office/drawing/2014/main" id="{262373C2-2D50-0D2D-7E2A-7AE98C343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77" y="686583"/>
            <a:ext cx="1466837" cy="14219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98235D-DB0B-1140-8AF6-B096176B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36682"/>
            <a:ext cx="10728325" cy="900000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D6AA89-AD06-D14E-A117-7534ACE3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F68F06-4E8F-144F-BCD2-37383ED6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E8AFAC6-799C-BF9C-3FA1-717CDA9B7591}"/>
              </a:ext>
            </a:extLst>
          </p:cNvPr>
          <p:cNvSpPr txBox="1">
            <a:spLocks/>
          </p:cNvSpPr>
          <p:nvPr/>
        </p:nvSpPr>
        <p:spPr>
          <a:xfrm>
            <a:off x="936344" y="1224693"/>
            <a:ext cx="4533455" cy="25735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Mechanics and Flow calculation</a:t>
            </a:r>
          </a:p>
          <a:p>
            <a:r>
              <a:rPr lang="en-US" dirty="0"/>
              <a:t>Basis functions are calculated only once and then mapped</a:t>
            </a:r>
          </a:p>
          <a:p>
            <a:r>
              <a:rPr lang="en-US" dirty="0"/>
              <a:t>Only few </a:t>
            </a:r>
            <a:r>
              <a:rPr lang="en-US" dirty="0" err="1"/>
              <a:t>dof</a:t>
            </a:r>
            <a:r>
              <a:rPr lang="en-US" dirty="0"/>
              <a:t> per fracture </a:t>
            </a:r>
            <a:r>
              <a:rPr lang="en-US" dirty="0">
                <a:sym typeface="Wingdings" pitchFamily="2" charset="2"/>
              </a:rPr>
              <a:t> very efficient</a:t>
            </a:r>
            <a:endParaRPr lang="en-US" dirty="0"/>
          </a:p>
          <a:p>
            <a:r>
              <a:rPr lang="en-US" dirty="0"/>
              <a:t>Captures fracture interaction</a:t>
            </a:r>
          </a:p>
          <a:p>
            <a:endParaRPr lang="en-US" dirty="0"/>
          </a:p>
          <a:p>
            <a:endParaRPr lang="de-DE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39547E6-72CD-706B-9038-FE4FCF6927A9}"/>
              </a:ext>
            </a:extLst>
          </p:cNvPr>
          <p:cNvGrpSpPr/>
          <p:nvPr/>
        </p:nvGrpSpPr>
        <p:grpSpPr>
          <a:xfrm>
            <a:off x="8009933" y="1806170"/>
            <a:ext cx="3245724" cy="1593179"/>
            <a:chOff x="6574579" y="2560274"/>
            <a:chExt cx="3245724" cy="1593179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83AB10DE-0238-506F-6FBF-84FCF67D2657}"/>
                </a:ext>
              </a:extLst>
            </p:cNvPr>
            <p:cNvSpPr/>
            <p:nvPr/>
          </p:nvSpPr>
          <p:spPr>
            <a:xfrm>
              <a:off x="6574579" y="2560274"/>
              <a:ext cx="3245724" cy="1593179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07BD43B9-CD25-4E18-4A75-B84F407F26AE}"/>
                    </a:ext>
                  </a:extLst>
                </p:cNvPr>
                <p:cNvSpPr txBox="1"/>
                <p:nvPr/>
              </p:nvSpPr>
              <p:spPr>
                <a:xfrm>
                  <a:off x="6735467" y="2852804"/>
                  <a:ext cx="2962427" cy="9719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CH" sz="14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CH" sz="1400" i="0">
                                          <a:latin typeface="Cambria Math" panose="02040503050406030204" pitchFamily="18" charset="0"/>
                                        </a:rPr>
                                        <m:t>slip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CH" sz="14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CH" sz="1400" b="0" i="0" smtClean="0">
                                          <a:latin typeface="Cambria Math" panose="02040503050406030204" pitchFamily="18" charset="0"/>
                                        </a:rPr>
                                        <m:t>open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CH" sz="14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CH" sz="1400" i="0">
                                          <a:latin typeface="Cambria Math" panose="02040503050406030204" pitchFamily="18" charset="0"/>
                                        </a:rPr>
                                        <m:t>slip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CH" sz="14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CH" sz="1400" b="0" i="0" smtClean="0">
                                          <a:latin typeface="Cambria Math" panose="02040503050406030204" pitchFamily="18" charset="0"/>
                                        </a:rPr>
                                        <m:t>open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de-CH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de-CH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de-CH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CH" sz="1400" b="0" i="1" smtClean="0">
                                    <a:solidFill>
                                      <a:srgbClr val="B7352D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eqArr>
                                    <m:eqArrPr>
                                      <m:ctrlPr>
                                        <a:rPr lang="de-CH" sz="1400" b="0" i="1" smtClean="0">
                                          <a:solidFill>
                                            <a:srgbClr val="B7352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Sup>
                                        <m:sSubSupPr>
                                          <m:ctrlP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de-CH" sz="1400" b="0" i="1" smtClean="0">
                                              <a:solidFill>
                                                <a:srgbClr val="B7352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</m:e>
                                  </m:eqArr>
                                </m:e>
                              </m:mr>
                              <m:mr>
                                <m:e>
                                  <m:r>
                                    <a:rPr lang="de-CH" sz="1400" b="0" i="1" smtClean="0">
                                      <a:solidFill>
                                        <a:srgbClr val="B7352D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de-CH" sz="1400" i="1">
                                          <a:solidFill>
                                            <a:srgbClr val="B7352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CH" sz="1400" i="1">
                                          <a:solidFill>
                                            <a:srgbClr val="B7352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CH" sz="1400" b="0" i="1" smtClean="0">
                                          <a:solidFill>
                                            <a:srgbClr val="B7352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CH" sz="1400" b="0" i="1" smtClean="0">
                                          <a:solidFill>
                                            <a:srgbClr val="B7352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de-CH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CH" sz="1400" b="1" i="1" smtClean="0">
                            <a:solidFill>
                              <a:srgbClr val="215CA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07BD43B9-CD25-4E18-4A75-B84F407F2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5467" y="2852804"/>
                  <a:ext cx="2962427" cy="97193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6C1B9FE5-FF35-FDD0-2AB5-884F79C32F89}"/>
              </a:ext>
            </a:extLst>
          </p:cNvPr>
          <p:cNvSpPr/>
          <p:nvPr/>
        </p:nvSpPr>
        <p:spPr>
          <a:xfrm>
            <a:off x="6013824" y="3070633"/>
            <a:ext cx="2772897" cy="187682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Datumsplatzhalter 21">
            <a:extLst>
              <a:ext uri="{FF2B5EF4-FFF2-40B4-BE49-F238E27FC236}">
                <a16:creationId xmlns:a16="http://schemas.microsoft.com/office/drawing/2014/main" id="{9DB878C4-5287-B11F-9C88-9DF33449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DEC9-39BE-6B4E-9249-5DF97C9F0D68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F99FDA2-5FD3-656C-56E1-55D56B94DC4C}"/>
              </a:ext>
            </a:extLst>
          </p:cNvPr>
          <p:cNvSpPr txBox="1"/>
          <p:nvPr/>
        </p:nvSpPr>
        <p:spPr>
          <a:xfrm>
            <a:off x="936343" y="4017077"/>
            <a:ext cx="49487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dirty="0"/>
              <a:t>Outlook: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Coupled</a:t>
            </a:r>
            <a:r>
              <a:rPr lang="de-CH" dirty="0"/>
              <a:t> </a:t>
            </a:r>
            <a:r>
              <a:rPr lang="de-CH" dirty="0" err="1"/>
              <a:t>simulations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highly</a:t>
            </a:r>
            <a:r>
              <a:rPr lang="de-CH" dirty="0"/>
              <a:t> </a:t>
            </a:r>
            <a:r>
              <a:rPr lang="de-CH" dirty="0" err="1"/>
              <a:t>fractured</a:t>
            </a:r>
            <a:r>
              <a:rPr lang="de-CH" dirty="0"/>
              <a:t> rock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Well </a:t>
            </a:r>
            <a:r>
              <a:rPr lang="de-CH" dirty="0" err="1"/>
              <a:t>injection</a:t>
            </a:r>
            <a:r>
              <a:rPr lang="de-CH" dirty="0"/>
              <a:t> </a:t>
            </a:r>
            <a:r>
              <a:rPr lang="de-CH" dirty="0" err="1"/>
              <a:t>test</a:t>
            </a:r>
            <a:r>
              <a:rPr lang="de-CH" dirty="0"/>
              <a:t> </a:t>
            </a:r>
            <a:r>
              <a:rPr lang="de-CH" dirty="0" err="1"/>
              <a:t>cases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EF0FBBB8-2835-ED98-1587-2B7453871F84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pic>
        <p:nvPicPr>
          <p:cNvPr id="12" name="Inhaltsplatzhalter 19" descr="Ein Bild, das Farbigkeit, Screenshot enthält.&#10;&#10;Automatisch generierte Beschreibung">
            <a:extLst>
              <a:ext uri="{FF2B5EF4-FFF2-40B4-BE49-F238E27FC236}">
                <a16:creationId xmlns:a16="http://schemas.microsoft.com/office/drawing/2014/main" id="{612D8F11-2FF9-6B8F-5D58-B357B3053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6" t="29544" r="16901" b="24449"/>
          <a:stretch/>
        </p:blipFill>
        <p:spPr>
          <a:xfrm>
            <a:off x="7458889" y="3478314"/>
            <a:ext cx="1180325" cy="1177790"/>
          </a:xfr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64F3F4-07A1-6D4A-DDB3-9876E4999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7192" r="57979" b="69267"/>
          <a:stretch/>
        </p:blipFill>
        <p:spPr>
          <a:xfrm>
            <a:off x="6146952" y="3472772"/>
            <a:ext cx="1234750" cy="122598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9DFA167-1D78-A4B9-2671-CBDC3EE5127C}"/>
              </a:ext>
            </a:extLst>
          </p:cNvPr>
          <p:cNvGrpSpPr/>
          <p:nvPr/>
        </p:nvGrpSpPr>
        <p:grpSpPr>
          <a:xfrm>
            <a:off x="8364687" y="3961783"/>
            <a:ext cx="3470262" cy="2394300"/>
            <a:chOff x="8364687" y="3961783"/>
            <a:chExt cx="3470262" cy="2394300"/>
          </a:xfrm>
        </p:grpSpPr>
        <p:sp>
          <p:nvSpPr>
            <p:cNvPr id="30" name="Abgerundetes Rechteck 29">
              <a:extLst>
                <a:ext uri="{FF2B5EF4-FFF2-40B4-BE49-F238E27FC236}">
                  <a16:creationId xmlns:a16="http://schemas.microsoft.com/office/drawing/2014/main" id="{8F7ABE41-8FED-B465-185A-D51816B8339C}"/>
                </a:ext>
              </a:extLst>
            </p:cNvPr>
            <p:cNvSpPr/>
            <p:nvPr/>
          </p:nvSpPr>
          <p:spPr>
            <a:xfrm>
              <a:off x="8364687" y="3961783"/>
              <a:ext cx="3470261" cy="239430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651E341-1705-D800-AA67-0EB801EBAB97}"/>
                </a:ext>
              </a:extLst>
            </p:cNvPr>
            <p:cNvSpPr txBox="1"/>
            <p:nvPr/>
          </p:nvSpPr>
          <p:spPr>
            <a:xfrm>
              <a:off x="8500057" y="4123910"/>
              <a:ext cx="33348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cs typeface="Arial"/>
                </a:rPr>
                <a:t>Conti G., Matthai S., Jenny P., 2025</a:t>
              </a:r>
              <a:r>
                <a:rPr lang="de-DE" sz="1200" dirty="0">
                  <a:cs typeface="Arial"/>
                </a:rPr>
                <a:t>, </a:t>
              </a:r>
              <a:r>
                <a:rPr lang="de-DE" sz="1200" dirty="0" err="1">
                  <a:cs typeface="Arial"/>
                </a:rPr>
                <a:t>Fracture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Displacement</a:t>
              </a:r>
              <a:r>
                <a:rPr lang="de-DE" sz="1200" dirty="0">
                  <a:cs typeface="Arial"/>
                </a:rPr>
                <a:t> Basis </a:t>
              </a:r>
              <a:r>
                <a:rPr lang="de-DE" sz="1200" dirty="0" err="1">
                  <a:cs typeface="Arial"/>
                </a:rPr>
                <a:t>Function</a:t>
              </a:r>
              <a:r>
                <a:rPr lang="de-DE" sz="1200" dirty="0">
                  <a:cs typeface="Arial"/>
                </a:rPr>
                <a:t> (FDBF) Method </a:t>
              </a:r>
              <a:r>
                <a:rPr lang="de-DE" sz="1200" dirty="0" err="1">
                  <a:cs typeface="Arial"/>
                </a:rPr>
                <a:t>for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Efficient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Geomechanical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Calculations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of</a:t>
              </a:r>
              <a:r>
                <a:rPr lang="de-DE" sz="1200" dirty="0">
                  <a:cs typeface="Arial"/>
                </a:rPr>
                <a:t> </a:t>
              </a:r>
              <a:r>
                <a:rPr lang="de-DE" sz="1200" dirty="0" err="1">
                  <a:cs typeface="Arial"/>
                </a:rPr>
                <a:t>Fractured</a:t>
              </a:r>
              <a:r>
                <a:rPr lang="de-DE" sz="1200" dirty="0">
                  <a:cs typeface="Arial"/>
                </a:rPr>
                <a:t> Rock, Int. J. Rock Mech. Min. </a:t>
              </a:r>
              <a:r>
                <a:rPr lang="de-DE" sz="1200" dirty="0" err="1">
                  <a:cs typeface="Arial"/>
                </a:rPr>
                <a:t>Sci</a:t>
              </a:r>
              <a:r>
                <a:rPr lang="de-DE" sz="1200" dirty="0">
                  <a:cs typeface="Arial"/>
                </a:rPr>
                <a:t>.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09CC2DA-7172-0B00-A15A-1957BB7CF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17867" y="5124691"/>
              <a:ext cx="1085746" cy="1085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2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27EED-2094-8E6D-BF16-3D160044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697F8C44-019F-5902-4118-152AD03869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87FF002-E5C1-E9A9-FECD-DB0659330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83735"/>
            <a:ext cx="9231682" cy="3158265"/>
          </a:xfrm>
        </p:spPr>
        <p:txBody>
          <a:bodyPr/>
          <a:lstStyle/>
          <a:p>
            <a:r>
              <a:rPr lang="de-CH" sz="2400" dirty="0" err="1"/>
              <a:t>Coupled</a:t>
            </a:r>
            <a:r>
              <a:rPr lang="de-CH" sz="2400" dirty="0"/>
              <a:t> Flow and </a:t>
            </a:r>
            <a:r>
              <a:rPr lang="de-CH" sz="2400" dirty="0" err="1"/>
              <a:t>Mechanics</a:t>
            </a:r>
            <a:r>
              <a:rPr lang="de-CH" sz="2400" dirty="0"/>
              <a:t> </a:t>
            </a:r>
            <a:r>
              <a:rPr lang="de-CH" sz="2400" dirty="0" err="1"/>
              <a:t>Simulations</a:t>
            </a:r>
            <a:r>
              <a:rPr lang="de-CH" sz="2400" dirty="0"/>
              <a:t> </a:t>
            </a:r>
            <a:r>
              <a:rPr lang="de-CH" sz="2400" dirty="0" err="1"/>
              <a:t>using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Fracture</a:t>
            </a:r>
            <a:r>
              <a:rPr lang="de-CH" sz="2400" dirty="0"/>
              <a:t> </a:t>
            </a:r>
            <a:r>
              <a:rPr lang="de-CH" sz="2400" dirty="0" err="1"/>
              <a:t>Displacement-Pressure</a:t>
            </a:r>
            <a:r>
              <a:rPr lang="de-CH" sz="2400" dirty="0"/>
              <a:t> Basis </a:t>
            </a:r>
            <a:r>
              <a:rPr lang="de-CH" sz="2400" dirty="0" err="1"/>
              <a:t>Function</a:t>
            </a:r>
            <a:r>
              <a:rPr lang="de-CH" sz="2400" dirty="0"/>
              <a:t> Method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Highly</a:t>
            </a:r>
            <a:r>
              <a:rPr lang="de-CH" sz="2400" dirty="0"/>
              <a:t> </a:t>
            </a:r>
            <a:r>
              <a:rPr lang="de-CH" sz="2400" dirty="0" err="1"/>
              <a:t>Fractured</a:t>
            </a:r>
            <a:r>
              <a:rPr lang="de-CH" sz="2400" dirty="0"/>
              <a:t> Rock</a:t>
            </a:r>
            <a:br>
              <a:rPr lang="de-CH" sz="2400" dirty="0"/>
            </a:br>
            <a:br>
              <a:rPr lang="de-CH" sz="2800" dirty="0"/>
            </a:br>
            <a:br>
              <a:rPr lang="de-CH" sz="2800" dirty="0"/>
            </a:br>
            <a:br>
              <a:rPr lang="de-CH" sz="2800" dirty="0"/>
            </a:br>
            <a:endParaRPr lang="de-CH" sz="2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912155-C368-FB07-7045-3CDE440A6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4883" y="4357189"/>
            <a:ext cx="7520318" cy="1008000"/>
          </a:xfrm>
        </p:spPr>
        <p:txBody>
          <a:bodyPr/>
          <a:lstStyle/>
          <a:p>
            <a:r>
              <a:rPr lang="de-CH" dirty="0"/>
              <a:t>Giulia Conti, Daniel Stalder, Patrick Jenny</a:t>
            </a:r>
            <a:endParaRPr lang="de-CH" baseline="30000" dirty="0"/>
          </a:p>
          <a:p>
            <a:endParaRPr lang="de-CH" dirty="0"/>
          </a:p>
          <a:p>
            <a:r>
              <a:rPr lang="en-US" dirty="0"/>
              <a:t>Institute of Fluid Dynamics, ETH Zurich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19C56D-43A9-4E43-362A-505271306F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US"/>
              <a:t>Institute of Fluid Dynamics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40A7132-73DB-48D6-7DB8-C98C43A85035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5281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3EBCE81C-4240-220F-41B8-FEDA5920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21" r="13697"/>
          <a:stretch/>
        </p:blipFill>
        <p:spPr>
          <a:xfrm>
            <a:off x="7571700" y="1188425"/>
            <a:ext cx="4044190" cy="40260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673041-3482-4C43-BFBF-CD340AEA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Goal: Hydro-</a:t>
            </a:r>
            <a:r>
              <a:rPr lang="de-DE" dirty="0" err="1"/>
              <a:t>Geomechanical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Fractured</a:t>
            </a:r>
            <a:r>
              <a:rPr lang="de-DE" dirty="0"/>
              <a:t> Rock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F75E0-4A1E-A444-9197-D4F7F716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803738-96CA-F84B-8BD5-C3FA82B6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7C4BDA9-0E4D-2BD1-81D0-A86C355EAD99}"/>
              </a:ext>
            </a:extLst>
          </p:cNvPr>
          <p:cNvSpPr txBox="1"/>
          <p:nvPr/>
        </p:nvSpPr>
        <p:spPr>
          <a:xfrm>
            <a:off x="8987360" y="5214503"/>
            <a:ext cx="1505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Western </a:t>
            </a:r>
            <a:r>
              <a:rPr lang="de-DE" sz="1400" dirty="0" err="1"/>
              <a:t>Norway</a:t>
            </a:r>
            <a:endParaRPr lang="de-DE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2CC9562-467A-CA5C-4D47-67E4ADFEC714}"/>
              </a:ext>
            </a:extLst>
          </p:cNvPr>
          <p:cNvSpPr txBox="1"/>
          <p:nvPr/>
        </p:nvSpPr>
        <p:spPr>
          <a:xfrm>
            <a:off x="8336746" y="5546464"/>
            <a:ext cx="31668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cs typeface="Arial"/>
              </a:rPr>
              <a:t>Odling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cs typeface="Arial"/>
              </a:rPr>
              <a:t>, N.E., 1997, Journal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cs typeface="Arial"/>
              </a:rPr>
              <a:t>of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cs typeface="Arial"/>
              </a:rPr>
              <a:t>Structural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  <a:cs typeface="Arial"/>
              </a:rPr>
              <a:t>Geology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06DF3E-1890-D707-9B8C-A3586619E983}"/>
              </a:ext>
            </a:extLst>
          </p:cNvPr>
          <p:cNvSpPr txBox="1"/>
          <p:nvPr/>
        </p:nvSpPr>
        <p:spPr>
          <a:xfrm>
            <a:off x="624174" y="1320689"/>
            <a:ext cx="60082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sym typeface="Wingdings" pitchFamily="2" charset="2"/>
              </a:rPr>
              <a:t>Geomechanical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Simulations</a:t>
            </a:r>
            <a:endParaRPr lang="de-DE" b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Deformation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rock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Shear </a:t>
            </a:r>
            <a:r>
              <a:rPr lang="de-DE" dirty="0" err="1">
                <a:sym typeface="Wingdings" pitchFamily="2" charset="2"/>
              </a:rPr>
              <a:t>displacement</a:t>
            </a:r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itchFamily="2" charset="2"/>
              </a:rPr>
              <a:t>Tensile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opening</a:t>
            </a:r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lvl="1"/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r>
              <a:rPr lang="de-DE" b="1" dirty="0">
                <a:sym typeface="Wingdings" pitchFamily="2" charset="2"/>
              </a:rPr>
              <a:t>Flow </a:t>
            </a:r>
            <a:r>
              <a:rPr lang="de-DE" b="1" dirty="0" err="1">
                <a:sym typeface="Wingdings" pitchFamily="2" charset="2"/>
              </a:rPr>
              <a:t>Simulations</a:t>
            </a:r>
            <a:endParaRPr lang="de-DE" b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itchFamily="2" charset="2"/>
              </a:rPr>
              <a:t>Porous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fractured</a:t>
            </a:r>
            <a:r>
              <a:rPr lang="de-DE" dirty="0">
                <a:sym typeface="Wingdings" pitchFamily="2" charset="2"/>
              </a:rPr>
              <a:t> rock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ym typeface="Wingdings" pitchFamily="2" charset="2"/>
              </a:rPr>
              <a:t>Transport </a:t>
            </a:r>
          </a:p>
          <a:p>
            <a:pPr lvl="1"/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 err="1">
                <a:sym typeface="Wingdings" pitchFamily="2" charset="2"/>
              </a:rPr>
              <a:t>Efficient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solvers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needed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for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highly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fractured</a:t>
            </a:r>
            <a:r>
              <a:rPr lang="de-DE" dirty="0">
                <a:sym typeface="Wingdings" pitchFamily="2" charset="2"/>
              </a:rPr>
              <a:t> rock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ym typeface="Wingdings" pitchFamily="2" charset="2"/>
              </a:rPr>
              <a:t>Few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degrees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freedom</a:t>
            </a:r>
            <a:r>
              <a:rPr lang="de-DE" dirty="0">
                <a:sym typeface="Wingdings" pitchFamily="2" charset="2"/>
              </a:rPr>
              <a:t> per </a:t>
            </a:r>
            <a:r>
              <a:rPr lang="de-DE" dirty="0" err="1">
                <a:sym typeface="Wingdings" pitchFamily="2" charset="2"/>
              </a:rPr>
              <a:t>fracture</a:t>
            </a:r>
            <a:endParaRPr lang="de-DE" dirty="0">
              <a:sym typeface="Wingdings" pitchFamily="2" charset="2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D52E38A-BEFB-C888-E9DE-DCDEF125988A}"/>
              </a:ext>
            </a:extLst>
          </p:cNvPr>
          <p:cNvSpPr/>
          <p:nvPr/>
        </p:nvSpPr>
        <p:spPr>
          <a:xfrm>
            <a:off x="4398891" y="1380957"/>
            <a:ext cx="2774690" cy="77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Fracture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Displacement</a:t>
            </a:r>
            <a:r>
              <a:rPr lang="de-DE" sz="1600" b="1" dirty="0">
                <a:solidFill>
                  <a:schemeClr val="tx1"/>
                </a:solidFill>
              </a:rPr>
              <a:t> Basis </a:t>
            </a:r>
            <a:r>
              <a:rPr lang="de-DE" sz="1600" b="1" dirty="0" err="1">
                <a:solidFill>
                  <a:schemeClr val="tx1"/>
                </a:solidFill>
              </a:rPr>
              <a:t>Function</a:t>
            </a:r>
            <a:r>
              <a:rPr lang="de-DE" sz="1600" b="1" dirty="0">
                <a:solidFill>
                  <a:schemeClr val="tx1"/>
                </a:solidFill>
              </a:rPr>
              <a:t> Method </a:t>
            </a:r>
          </a:p>
          <a:p>
            <a:pPr algn="ctr"/>
            <a:r>
              <a:rPr lang="de-DE" sz="1600" b="1" dirty="0">
                <a:solidFill>
                  <a:schemeClr val="tx1"/>
                </a:solidFill>
              </a:rPr>
              <a:t>(FDBF)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69D463-C591-0D90-185F-31FAB9512500}"/>
              </a:ext>
            </a:extLst>
          </p:cNvPr>
          <p:cNvSpPr/>
          <p:nvPr/>
        </p:nvSpPr>
        <p:spPr>
          <a:xfrm>
            <a:off x="4398891" y="3558579"/>
            <a:ext cx="2774690" cy="7767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Pressure</a:t>
            </a:r>
            <a:r>
              <a:rPr lang="de-DE" sz="1600" b="1" dirty="0">
                <a:solidFill>
                  <a:schemeClr val="tx1"/>
                </a:solidFill>
              </a:rPr>
              <a:t> Basis </a:t>
            </a:r>
            <a:r>
              <a:rPr lang="de-DE" sz="1600" b="1" dirty="0" err="1">
                <a:solidFill>
                  <a:schemeClr val="tx1"/>
                </a:solidFill>
              </a:rPr>
              <a:t>Function</a:t>
            </a:r>
            <a:r>
              <a:rPr lang="de-DE" sz="1600" b="1" dirty="0">
                <a:solidFill>
                  <a:schemeClr val="tx1"/>
                </a:solidFill>
              </a:rPr>
              <a:t> Method </a:t>
            </a:r>
          </a:p>
          <a:p>
            <a:pPr algn="ctr"/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A8E9FF68-BBCA-D987-C1B1-443FB1D99C50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46EA559-CC6A-B4A1-45E4-6684354100A0}"/>
              </a:ext>
            </a:extLst>
          </p:cNvPr>
          <p:cNvSpPr txBox="1"/>
          <p:nvPr/>
        </p:nvSpPr>
        <p:spPr>
          <a:xfrm>
            <a:off x="4398891" y="2192550"/>
            <a:ext cx="2727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cs typeface="Arial"/>
              </a:rPr>
              <a:t>Conti G., Matthai S., Jenny P., 2025, Int. J. Rock Mech. Min.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Sci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  <a:cs typeface="Arial"/>
              </a:rPr>
              <a:t>.</a:t>
            </a:r>
          </a:p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cs typeface="Arial"/>
              </a:rPr>
              <a:t>Conti G., Matthai S., Jenny P., 2026,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submitted</a:t>
            </a:r>
            <a:endParaRPr lang="de-DE" sz="1000" dirty="0">
              <a:solidFill>
                <a:schemeClr val="bg2">
                  <a:lumMod val="50000"/>
                </a:schemeClr>
              </a:solidFill>
              <a:cs typeface="Arial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496328-B8FD-9FBF-49A3-128ACDEB8BAF}"/>
              </a:ext>
            </a:extLst>
          </p:cNvPr>
          <p:cNvSpPr txBox="1"/>
          <p:nvPr/>
        </p:nvSpPr>
        <p:spPr>
          <a:xfrm>
            <a:off x="4386780" y="4348713"/>
            <a:ext cx="31545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cs typeface="Arial"/>
              </a:rPr>
              <a:t>Stalder D., Cao S., Meyer-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Masetti</a:t>
            </a:r>
            <a:r>
              <a:rPr lang="de-DE" sz="1000" dirty="0">
                <a:solidFill>
                  <a:schemeClr val="bg2">
                    <a:lumMod val="50000"/>
                  </a:schemeClr>
                </a:solidFill>
                <a:cs typeface="Arial"/>
              </a:rPr>
              <a:t> D., Jenny P., 2026, in </a:t>
            </a:r>
            <a:r>
              <a:rPr lang="de-DE" sz="1000" dirty="0" err="1">
                <a:solidFill>
                  <a:schemeClr val="bg2">
                    <a:lumMod val="50000"/>
                  </a:schemeClr>
                </a:solidFill>
                <a:cs typeface="Arial"/>
              </a:rPr>
              <a:t>preparation</a:t>
            </a:r>
            <a:endParaRPr lang="de-DE" sz="1000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endParaRPr lang="de-DE" sz="1000" dirty="0">
              <a:solidFill>
                <a:schemeClr val="bg2">
                  <a:lumMod val="6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0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7" grpId="1" animBg="1"/>
      <p:bldP spid="9" grpId="1" animBg="1"/>
      <p:bldP spid="14" grpId="1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BA3EEFB8-643C-E380-078D-93F9A47F0E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FDBF 1. </a:t>
                </a:r>
                <a:r>
                  <a:rPr lang="de-DE" dirty="0" err="1"/>
                  <a:t>Step</a:t>
                </a:r>
                <a:r>
                  <a:rPr lang="de-DE" dirty="0"/>
                  <a:t>: Find Unit Basis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Shear Slip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CH" b="1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de-CH" b="1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  <a:sym typeface="Wingdings" pitchFamily="2" charset="2"/>
                          </a:rPr>
                          <m:t>slip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BA3EEFB8-643C-E380-078D-93F9A47F0E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91" t="-152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69EEA7F-FA7A-D58A-C9D3-CE23D84A9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098" y="2920992"/>
                <a:ext cx="5203573" cy="936764"/>
              </a:xfrm>
            </p:spPr>
            <p:txBody>
              <a:bodyPr/>
              <a:lstStyle/>
              <a:p>
                <a:r>
                  <a:rPr lang="de-DE" dirty="0" err="1"/>
                  <a:t>Calculate</a:t>
                </a:r>
                <a:r>
                  <a:rPr lang="de-DE" dirty="0"/>
                  <a:t> </a:t>
                </a:r>
                <a:r>
                  <a:rPr lang="de-DE" dirty="0" err="1"/>
                  <a:t>normalized</a:t>
                </a:r>
                <a:r>
                  <a:rPr lang="de-DE" dirty="0"/>
                  <a:t> </a:t>
                </a:r>
                <a:r>
                  <a:rPr lang="de-DE" dirty="0" err="1"/>
                  <a:t>basis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CH" b="1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de-CH" b="1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  <a:sym typeface="Wingdings" pitchFamily="2" charset="2"/>
                          </a:rPr>
                          <m:t>slip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 err="1"/>
                  <a:t>Assume</a:t>
                </a:r>
                <a:r>
                  <a:rPr lang="de-DE" dirty="0"/>
                  <a:t> </a:t>
                </a:r>
                <a:r>
                  <a:rPr lang="de-DE" dirty="0" err="1"/>
                  <a:t>elliptical</a:t>
                </a:r>
                <a:r>
                  <a:rPr lang="de-DE" dirty="0"/>
                  <a:t> </a:t>
                </a:r>
                <a:r>
                  <a:rPr lang="de-DE" dirty="0" err="1"/>
                  <a:t>displacement</a:t>
                </a:r>
                <a:r>
                  <a:rPr lang="de-DE" dirty="0"/>
                  <a:t> </a:t>
                </a:r>
                <a:r>
                  <a:rPr lang="de-DE" dirty="0" err="1"/>
                  <a:t>profile</a:t>
                </a:r>
                <a:endParaRPr lang="de-DE" dirty="0"/>
              </a:p>
              <a:p>
                <a:pPr lvl="1"/>
                <a:r>
                  <a:rPr lang="de-DE" dirty="0" err="1"/>
                  <a:t>Solve</a:t>
                </a:r>
                <a:r>
                  <a:rPr lang="de-DE" dirty="0"/>
                  <a:t> </a:t>
                </a:r>
                <a:r>
                  <a:rPr lang="de-DE" dirty="0" err="1"/>
                  <a:t>assuming</a:t>
                </a:r>
                <a:r>
                  <a:rPr lang="de-DE" dirty="0"/>
                  <a:t> linear </a:t>
                </a:r>
                <a:r>
                  <a:rPr lang="de-DE" dirty="0" err="1"/>
                  <a:t>elasticity</a:t>
                </a:r>
                <a:endParaRPr lang="de-DE" dirty="0"/>
              </a:p>
              <a:p>
                <a:pPr marL="266700" lvl="1" indent="0">
                  <a:buNone/>
                </a:pPr>
                <a:r>
                  <a:rPr lang="de-CH" sz="1600" b="0" i="0" u="none" strike="noStrike" dirty="0">
                    <a:solidFill>
                      <a:srgbClr val="000000"/>
                    </a:solidFill>
                    <a:effectLst/>
                    <a:latin typeface="STIXMathJax_Main"/>
                  </a:rPr>
                  <a:t>			</a:t>
                </a:r>
                <a:endParaRPr lang="de-DE" sz="16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869EEA7F-FA7A-D58A-C9D3-CE23D84A9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098" y="2920992"/>
                <a:ext cx="5203573" cy="936764"/>
              </a:xfrm>
              <a:blipFill>
                <a:blip r:embed="rId5"/>
                <a:stretch>
                  <a:fillRect l="-2433" t="-8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4A0CF5-3572-6C19-95F6-E4D9AEEB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50C59-828E-44A4-3011-C4B1CE7D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4592E716-2FFC-4C53-BE2A-C10A20F534A5}"/>
                  </a:ext>
                </a:extLst>
              </p:cNvPr>
              <p:cNvSpPr txBox="1"/>
              <p:nvPr/>
            </p:nvSpPr>
            <p:spPr>
              <a:xfrm>
                <a:off x="99730" y="3988728"/>
                <a:ext cx="61007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CH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de-CH" b="1" i="1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de-CH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CH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CH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de-CH" b="1" i="1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CH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CH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CH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CH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CH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de-CH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de-DE" dirty="0"/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4592E716-2FFC-4C53-BE2A-C10A20F53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0" y="3988728"/>
                <a:ext cx="6100762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 descr="Ein Bild, das Diagramm, Reihe, Entwurf enthält.&#10;&#10;Automatisch generierte Beschreibung">
            <a:extLst>
              <a:ext uri="{FF2B5EF4-FFF2-40B4-BE49-F238E27FC236}">
                <a16:creationId xmlns:a16="http://schemas.microsoft.com/office/drawing/2014/main" id="{66736156-A4E3-327B-C769-C3B704E864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7778"/>
          <a:stretch/>
        </p:blipFill>
        <p:spPr>
          <a:xfrm>
            <a:off x="6000974" y="2998208"/>
            <a:ext cx="3724062" cy="1177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D5C9CDE-1123-B8D1-4692-6B829314272A}"/>
                  </a:ext>
                </a:extLst>
              </p:cNvPr>
              <p:cNvSpPr txBox="1"/>
              <p:nvPr/>
            </p:nvSpPr>
            <p:spPr>
              <a:xfrm>
                <a:off x="1388171" y="1544972"/>
                <a:ext cx="3170103" cy="8101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de-CH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slip</m:t>
                              </m:r>
                            </m:sub>
                            <m:sup>
                              <m:r>
                                <a:rPr lang="de-CH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CH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b="1" i="0" smtClean="0">
                                  <a:latin typeface="Cambria Math" panose="02040503050406030204" pitchFamily="18" charset="0"/>
                                </a:rPr>
                                <m:t>𝐬𝐥𝐢𝐩</m:t>
                              </m:r>
                            </m:sub>
                            <m:sup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</m:e>
                      </m:nary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AD5C9CDE-1123-B8D1-4692-6B8293142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171" y="1544972"/>
                <a:ext cx="3170103" cy="810158"/>
              </a:xfrm>
              <a:prstGeom prst="rect">
                <a:avLst/>
              </a:prstGeom>
              <a:blipFill>
                <a:blip r:embed="rId8"/>
                <a:stretch>
                  <a:fillRect t="-106154" b="-16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94EB9AE9-B229-868A-3961-20306DDCF12D}"/>
                  </a:ext>
                </a:extLst>
              </p:cNvPr>
              <p:cNvSpPr txBox="1"/>
              <p:nvPr/>
            </p:nvSpPr>
            <p:spPr>
              <a:xfrm>
                <a:off x="4335858" y="1544972"/>
                <a:ext cx="3469077" cy="8101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de-CH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slip</m:t>
                              </m:r>
                            </m:sub>
                            <m:sup>
                              <m:r>
                                <a:rPr lang="de-CH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b="1" i="0" smtClean="0">
                                  <a:latin typeface="Cambria Math" panose="02040503050406030204" pitchFamily="18" charset="0"/>
                                </a:rPr>
                                <m:t>𝐬𝐥𝐢𝐩</m:t>
                              </m:r>
                            </m:sub>
                            <m:sup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</m:e>
                      </m:nary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1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CH" b="1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94EB9AE9-B229-868A-3961-20306DDCF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858" y="1544972"/>
                <a:ext cx="3469077" cy="810158"/>
              </a:xfrm>
              <a:prstGeom prst="rect">
                <a:avLst/>
              </a:prstGeom>
              <a:blipFill>
                <a:blip r:embed="rId9"/>
                <a:stretch>
                  <a:fillRect t="-106154" b="-1615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feld 39">
            <a:extLst>
              <a:ext uri="{FF2B5EF4-FFF2-40B4-BE49-F238E27FC236}">
                <a16:creationId xmlns:a16="http://schemas.microsoft.com/office/drawing/2014/main" id="{9B708F2D-E316-59B8-6D12-7762CA327A31}"/>
              </a:ext>
            </a:extLst>
          </p:cNvPr>
          <p:cNvSpPr txBox="1"/>
          <p:nvPr/>
        </p:nvSpPr>
        <p:spPr>
          <a:xfrm>
            <a:off x="3153202" y="2265158"/>
            <a:ext cx="112242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basis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function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EE1970E1-C7E8-2213-6CB6-3A7F010920A6}"/>
              </a:ext>
            </a:extLst>
          </p:cNvPr>
          <p:cNvCxnSpPr>
            <a:cxnSpLocks/>
          </p:cNvCxnSpPr>
          <p:nvPr/>
        </p:nvCxnSpPr>
        <p:spPr>
          <a:xfrm flipH="1" flipV="1">
            <a:off x="2851750" y="2162037"/>
            <a:ext cx="78874" cy="31456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85556B3-7F35-64A3-48A5-FD5FEA766F2D}"/>
              </a:ext>
            </a:extLst>
          </p:cNvPr>
          <p:cNvCxnSpPr>
            <a:cxnSpLocks/>
          </p:cNvCxnSpPr>
          <p:nvPr/>
        </p:nvCxnSpPr>
        <p:spPr>
          <a:xfrm flipH="1" flipV="1">
            <a:off x="3298845" y="2145850"/>
            <a:ext cx="114592" cy="16326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8EC39EF2-E584-2DAF-555C-E7B7FEEC7590}"/>
              </a:ext>
            </a:extLst>
          </p:cNvPr>
          <p:cNvSpPr txBox="1">
            <a:spLocks/>
          </p:cNvSpPr>
          <p:nvPr/>
        </p:nvSpPr>
        <p:spPr>
          <a:xfrm>
            <a:off x="570548" y="1160351"/>
            <a:ext cx="10728325" cy="11670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/>
              <a:t>Displacement</a:t>
            </a:r>
            <a:r>
              <a:rPr lang="de-DE" dirty="0"/>
              <a:t> and stress </a:t>
            </a:r>
            <a:r>
              <a:rPr lang="de-DE" dirty="0" err="1"/>
              <a:t>fields</a:t>
            </a:r>
            <a:r>
              <a:rPr lang="de-DE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457EFAE-E966-DBA8-1435-EDB8E22654D8}"/>
              </a:ext>
            </a:extLst>
          </p:cNvPr>
          <p:cNvSpPr txBox="1"/>
          <p:nvPr/>
        </p:nvSpPr>
        <p:spPr>
          <a:xfrm>
            <a:off x="2431602" y="2403657"/>
            <a:ext cx="84029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shear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slip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Grafik 1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90F940-E1D1-CB75-8AF6-BDB1BECFD2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t="6217" r="51330" b="50000"/>
          <a:stretch/>
        </p:blipFill>
        <p:spPr>
          <a:xfrm>
            <a:off x="5836213" y="2687387"/>
            <a:ext cx="2070632" cy="1774388"/>
          </a:xfrm>
          <a:prstGeom prst="rect">
            <a:avLst/>
          </a:prstGeom>
        </p:spPr>
      </p:pic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31A4B3F-F43E-661C-723F-73057C698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0" t="6704" r="8758" b="49513"/>
          <a:stretch/>
        </p:blipFill>
        <p:spPr>
          <a:xfrm>
            <a:off x="7910189" y="2713935"/>
            <a:ext cx="2081232" cy="1783472"/>
          </a:xfrm>
          <a:prstGeom prst="rect">
            <a:avLst/>
          </a:prstGeom>
        </p:spPr>
      </p:pic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9301D52A-CD53-C75F-3211-2134A19598AD}"/>
              </a:ext>
            </a:extLst>
          </p:cNvPr>
          <p:cNvGrpSpPr/>
          <p:nvPr/>
        </p:nvGrpSpPr>
        <p:grpSpPr>
          <a:xfrm>
            <a:off x="7906845" y="1160351"/>
            <a:ext cx="1349583" cy="1328814"/>
            <a:chOff x="9393379" y="1160351"/>
            <a:chExt cx="1827392" cy="1825737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5E740E9E-3897-391F-BCDB-F9AE755E966B}"/>
                </a:ext>
              </a:extLst>
            </p:cNvPr>
            <p:cNvSpPr/>
            <p:nvPr/>
          </p:nvSpPr>
          <p:spPr>
            <a:xfrm>
              <a:off x="9393379" y="1160351"/>
              <a:ext cx="1827392" cy="182573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CC3EAB3-CD82-8904-6741-01777AF5FF44}"/>
                </a:ext>
              </a:extLst>
            </p:cNvPr>
            <p:cNvGrpSpPr/>
            <p:nvPr/>
          </p:nvGrpSpPr>
          <p:grpSpPr>
            <a:xfrm>
              <a:off x="9565933" y="1226404"/>
              <a:ext cx="1571651" cy="1661370"/>
              <a:chOff x="6760346" y="1426153"/>
              <a:chExt cx="1455271" cy="1538345"/>
            </a:xfrm>
          </p:grpSpPr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53164958-344D-3978-21A3-06790AF453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45614" y="2054693"/>
                <a:ext cx="426086" cy="2518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>
                <a:extLst>
                  <a:ext uri="{FF2B5EF4-FFF2-40B4-BE49-F238E27FC236}">
                    <a16:creationId xmlns:a16="http://schemas.microsoft.com/office/drawing/2014/main" id="{870EDC28-4AC5-401E-C45E-21A0DE8D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4317" y="2287513"/>
                <a:ext cx="421804" cy="1524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>
                <a:extLst>
                  <a:ext uri="{FF2B5EF4-FFF2-40B4-BE49-F238E27FC236}">
                    <a16:creationId xmlns:a16="http://schemas.microsoft.com/office/drawing/2014/main" id="{D40C6D57-8D2A-CE37-7963-CDDE6066C4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9870" y="1896625"/>
                <a:ext cx="882335" cy="36520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>
                <a:extLst>
                  <a:ext uri="{FF2B5EF4-FFF2-40B4-BE49-F238E27FC236}">
                    <a16:creationId xmlns:a16="http://schemas.microsoft.com/office/drawing/2014/main" id="{F5457DF2-E14B-CDA8-8AEA-45BB26A20A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33634" y="2313995"/>
                <a:ext cx="281983" cy="17722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>
                <a:extLst>
                  <a:ext uri="{FF2B5EF4-FFF2-40B4-BE49-F238E27FC236}">
                    <a16:creationId xmlns:a16="http://schemas.microsoft.com/office/drawing/2014/main" id="{7A597F17-D316-7EE0-6E2D-EBC6FF57F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699" y="1426153"/>
                <a:ext cx="344955" cy="27090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>
                <a:extLst>
                  <a:ext uri="{FF2B5EF4-FFF2-40B4-BE49-F238E27FC236}">
                    <a16:creationId xmlns:a16="http://schemas.microsoft.com/office/drawing/2014/main" id="{8D6B7E70-56C0-C747-1FE0-503DCCA21C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1429" y="2511602"/>
                <a:ext cx="341145" cy="20964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7FA01D70-8392-D996-1435-AE3E37310D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8657" y="2723010"/>
                <a:ext cx="392380" cy="24148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449D45B9-5C36-DBAF-E3FA-75C37E908C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0346" y="2681133"/>
                <a:ext cx="306778" cy="23771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>
                <a:extLst>
                  <a:ext uri="{FF2B5EF4-FFF2-40B4-BE49-F238E27FC236}">
                    <a16:creationId xmlns:a16="http://schemas.microsoft.com/office/drawing/2014/main" id="{4DFE974C-329A-766F-AFD3-6C140BAFD4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11014" y="2571026"/>
                <a:ext cx="118280" cy="11649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>
                <a:extLst>
                  <a:ext uri="{FF2B5EF4-FFF2-40B4-BE49-F238E27FC236}">
                    <a16:creationId xmlns:a16="http://schemas.microsoft.com/office/drawing/2014/main" id="{08FAD664-9C70-BDB3-C33B-799C9FD0A6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77125" y="1989401"/>
                <a:ext cx="431233" cy="400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" name="Grafik 59">
            <a:extLst>
              <a:ext uri="{FF2B5EF4-FFF2-40B4-BE49-F238E27FC236}">
                <a16:creationId xmlns:a16="http://schemas.microsoft.com/office/drawing/2014/main" id="{F2CC68A1-9952-FA2B-840B-CEE776C059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b="5441"/>
          <a:stretch/>
        </p:blipFill>
        <p:spPr>
          <a:xfrm>
            <a:off x="7944452" y="1173725"/>
            <a:ext cx="1274367" cy="1255454"/>
          </a:xfrm>
          <a:prstGeom prst="rect">
            <a:avLst/>
          </a:prstGeom>
        </p:spPr>
      </p:pic>
      <p:pic>
        <p:nvPicPr>
          <p:cNvPr id="7" name="Grafik 6" descr="Ein Bild, das Text, Diagramm, Screenshot enthält.&#10;&#10;Automatisch generierte Beschreibung">
            <a:extLst>
              <a:ext uri="{FF2B5EF4-FFF2-40B4-BE49-F238E27FC236}">
                <a16:creationId xmlns:a16="http://schemas.microsoft.com/office/drawing/2014/main" id="{2E23AFFA-F483-E12D-89DA-10261B9FAA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11667" r="58202" b="63578"/>
          <a:stretch/>
        </p:blipFill>
        <p:spPr>
          <a:xfrm>
            <a:off x="7613232" y="5095207"/>
            <a:ext cx="1401478" cy="1346143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D70F911-C39F-9EC9-D90A-C0A40185E58C}"/>
              </a:ext>
            </a:extLst>
          </p:cNvPr>
          <p:cNvSpPr txBox="1">
            <a:spLocks/>
          </p:cNvSpPr>
          <p:nvPr/>
        </p:nvSpPr>
        <p:spPr>
          <a:xfrm>
            <a:off x="511783" y="4747697"/>
            <a:ext cx="10728325" cy="4591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fracture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BF</a:t>
            </a:r>
            <a:r>
              <a:rPr lang="de-CH" dirty="0">
                <a:solidFill>
                  <a:srgbClr val="000000"/>
                </a:solidFill>
                <a:latin typeface="STIXMathJax_Normal-bold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000000"/>
              </a:solidFill>
              <a:latin typeface="STIXMathJax_Normal-bold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000000"/>
              </a:solidFill>
              <a:latin typeface="STIXMathJax_Normal-bold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000000"/>
              </a:solidFill>
              <a:latin typeface="STIXMathJax_Normal-bold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000000"/>
              </a:solidFill>
              <a:latin typeface="STIXMathJax_Normal-bold"/>
            </a:endParaRPr>
          </a:p>
          <a:p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49516D0-09F5-B3F6-C165-F63AC7CFCF49}"/>
                  </a:ext>
                </a:extLst>
              </p:cNvPr>
              <p:cNvSpPr txBox="1"/>
              <p:nvPr/>
            </p:nvSpPr>
            <p:spPr>
              <a:xfrm>
                <a:off x="1487922" y="5131853"/>
                <a:ext cx="2957926" cy="1131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CH" sz="1600" b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de-CH" sz="1600" b="1" i="0" smtClean="0">
                                <a:latin typeface="Cambria Math" panose="02040503050406030204" pitchFamily="18" charset="0"/>
                              </a:rPr>
                              <m:t>𝐬𝐥𝐢𝐩</m:t>
                            </m:r>
                          </m:sub>
                          <m:sup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e>
                      <m:sub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de-CH" sz="1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𝐬𝐥𝐢𝐩</m:t>
                        </m:r>
                      </m:sub>
                    </m:sSub>
                    <m:d>
                      <m:d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p>
                                <m: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de-CH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CH" sz="16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lang="de-CH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CH" sz="1600" b="0" i="0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de-CH" sz="1600" b="1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CH" sz="16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endParaRPr lang="de-CH" sz="1600" b="1" i="1" dirty="0">
                  <a:latin typeface="Cambria Math" panose="02040503050406030204" pitchFamily="18" charset="0"/>
                </a:endParaRPr>
              </a:p>
              <a:p>
                <a:r>
                  <a:rPr lang="de-CH" sz="1600" b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de-DE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de-CH" sz="1600" b="1" i="0" smtClean="0">
                                <a:latin typeface="Cambria Math" panose="02040503050406030204" pitchFamily="18" charset="0"/>
                              </a:rPr>
                              <m:t>𝐬𝐥𝐢𝐩</m:t>
                            </m:r>
                          </m:sub>
                          <m:sup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e>
                      <m:sub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de-CH" sz="1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sSub>
                      <m:sSub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CH" sz="16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</m:acc>
                      </m:e>
                      <m:sub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𝐬𝐥𝐢𝐩</m:t>
                        </m:r>
                      </m:sub>
                    </m:sSub>
                    <m:d>
                      <m:d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𝐑</m:t>
                                </m:r>
                              </m:e>
                              <m:sup>
                                <m: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de-CH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CH" sz="16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lang="de-CH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CH" sz="1600" b="0" i="0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p>
                                <m: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de-CH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6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49516D0-09F5-B3F6-C165-F63AC7CFC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22" y="5131853"/>
                <a:ext cx="2957926" cy="1131592"/>
              </a:xfrm>
              <a:prstGeom prst="rect">
                <a:avLst/>
              </a:prstGeom>
              <a:blipFill>
                <a:blip r:embed="rId13"/>
                <a:stretch>
                  <a:fillRect t="-1124" b="-89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Ein Bild, das Screenshot, Farbigkeit enthält.&#10;&#10;Automatisch generierte Beschreibung">
            <a:extLst>
              <a:ext uri="{FF2B5EF4-FFF2-40B4-BE49-F238E27FC236}">
                <a16:creationId xmlns:a16="http://schemas.microsoft.com/office/drawing/2014/main" id="{D695AEA7-3127-F3FD-ADBD-E3F364EB6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06" y="5063335"/>
            <a:ext cx="1308636" cy="1268628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B61A520-6F94-1968-1B34-28673E42AEF5}"/>
              </a:ext>
            </a:extLst>
          </p:cNvPr>
          <p:cNvCxnSpPr>
            <a:cxnSpLocks/>
          </p:cNvCxnSpPr>
          <p:nvPr/>
        </p:nvCxnSpPr>
        <p:spPr>
          <a:xfrm>
            <a:off x="6904904" y="5701080"/>
            <a:ext cx="4695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9731B8-0E3E-E352-0707-70E2FB59C1DD}"/>
                  </a:ext>
                </a:extLst>
              </p:cNvPr>
              <p:cNvSpPr txBox="1"/>
              <p:nvPr/>
            </p:nvSpPr>
            <p:spPr>
              <a:xfrm>
                <a:off x="5766767" y="4752460"/>
                <a:ext cx="529312" cy="293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sz="12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  <m:sub>
                          <m:r>
                            <a:rPr lang="de-CH" sz="1200" b="1" i="0" smtClean="0">
                              <a:latin typeface="Cambria Math" panose="02040503050406030204" pitchFamily="18" charset="0"/>
                            </a:rPr>
                            <m:t>𝐬𝐥𝐢𝐩</m:t>
                          </m:r>
                        </m:sub>
                      </m:sSub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9731B8-0E3E-E352-0707-70E2FB59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767" y="4752460"/>
                <a:ext cx="529312" cy="2936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F3B1775-6B82-15ED-A46B-A3ABB61FD849}"/>
                  </a:ext>
                </a:extLst>
              </p:cNvPr>
              <p:cNvSpPr txBox="1"/>
              <p:nvPr/>
            </p:nvSpPr>
            <p:spPr>
              <a:xfrm>
                <a:off x="8096484" y="4778419"/>
                <a:ext cx="529312" cy="34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sz="1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sz="1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  <m:sub>
                          <m:r>
                            <a:rPr lang="de-CH" sz="1200" b="1">
                              <a:latin typeface="Cambria Math" panose="02040503050406030204" pitchFamily="18" charset="0"/>
                            </a:rPr>
                            <m:t>𝐬𝐥𝐢𝐩</m:t>
                          </m:r>
                        </m:sub>
                        <m:sup>
                          <m:r>
                            <a:rPr lang="de-CH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F3B1775-6B82-15ED-A46B-A3ABB61FD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484" y="4778419"/>
                <a:ext cx="529312" cy="3434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12B81C-D321-41A3-721F-BF16237F8BF2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3A5CB4F-6367-2882-66DC-B8337DF607C0}"/>
              </a:ext>
            </a:extLst>
          </p:cNvPr>
          <p:cNvSpPr/>
          <p:nvPr/>
        </p:nvSpPr>
        <p:spPr>
          <a:xfrm>
            <a:off x="1603513" y="98560"/>
            <a:ext cx="8256104" cy="672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8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  <p:bldP spid="8" grpId="0"/>
      <p:bldP spid="9" grpId="0"/>
      <p:bldP spid="13" grpId="0"/>
      <p:bldP spid="14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66B7C-D6C5-7757-1952-47F414007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C3920-70A1-2A3A-E8AF-FEAF1CCE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FDBF 2. </a:t>
            </a:r>
            <a:r>
              <a:rPr lang="de-DE" dirty="0" err="1"/>
              <a:t>Step</a:t>
            </a:r>
            <a:r>
              <a:rPr lang="de-DE" dirty="0"/>
              <a:t>: Find Shear </a:t>
            </a:r>
            <a:r>
              <a:rPr lang="de-DE" dirty="0" err="1"/>
              <a:t>Displacement</a:t>
            </a:r>
            <a:r>
              <a:rPr lang="de-DE" dirty="0"/>
              <a:t>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6D3F4E-E1A8-D146-6E2C-750F300B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A0CEE-03FD-72D7-2564-5BA7EDF9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C2EA3EE-33F1-7AF4-ED87-C1FFB0A82E1F}"/>
              </a:ext>
            </a:extLst>
          </p:cNvPr>
          <p:cNvGrpSpPr/>
          <p:nvPr/>
        </p:nvGrpSpPr>
        <p:grpSpPr>
          <a:xfrm>
            <a:off x="5543043" y="873958"/>
            <a:ext cx="3285742" cy="1607510"/>
            <a:chOff x="7388365" y="768626"/>
            <a:chExt cx="3469077" cy="1705597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3843FFB-2AB4-12D3-D4FA-7501EC23488B}"/>
                </a:ext>
              </a:extLst>
            </p:cNvPr>
            <p:cNvSpPr/>
            <p:nvPr/>
          </p:nvSpPr>
          <p:spPr>
            <a:xfrm>
              <a:off x="7571700" y="768626"/>
              <a:ext cx="3257166" cy="17055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C314DEC-C8CB-6B78-833C-F30B40BC81F9}"/>
                    </a:ext>
                  </a:extLst>
                </p:cNvPr>
                <p:cNvSpPr txBox="1"/>
                <p:nvPr/>
              </p:nvSpPr>
              <p:spPr>
                <a:xfrm>
                  <a:off x="7564327" y="849318"/>
                  <a:ext cx="3170103" cy="7201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de-CH" sz="16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6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CH" sz="1600" b="0" i="0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slip</m:t>
                                </m:r>
                              </m:sub>
                              <m:sup>
                                <m:r>
                                  <a:rPr lang="de-CH" sz="16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de-CH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CH" sz="1600" b="1" i="1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𝐬𝐥𝐢𝐩</m:t>
                                </m:r>
                              </m:sub>
                              <m:sup>
                                <m:r>
                                  <a:rPr lang="de-CH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e>
                        </m:nary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p>
                            <m:r>
                              <a:rPr lang="de-DE" sz="160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DC314DEC-C8CB-6B78-833C-F30B40BC8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4327" y="849318"/>
                  <a:ext cx="3170103" cy="720134"/>
                </a:xfrm>
                <a:prstGeom prst="rect">
                  <a:avLst/>
                </a:prstGeom>
                <a:blipFill>
                  <a:blip r:embed="rId3"/>
                  <a:stretch>
                    <a:fillRect t="-116364" b="-1818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78510925-BB57-1A1B-FC63-48D5AAA0B020}"/>
                    </a:ext>
                  </a:extLst>
                </p:cNvPr>
                <p:cNvSpPr txBox="1"/>
                <p:nvPr/>
              </p:nvSpPr>
              <p:spPr>
                <a:xfrm>
                  <a:off x="7388365" y="1622647"/>
                  <a:ext cx="3469077" cy="7201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16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de-CH" sz="1600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6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CH" sz="1600" b="0" i="0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slip</m:t>
                                </m:r>
                              </m:sub>
                              <m:sup>
                                <m:r>
                                  <a:rPr lang="de-CH" sz="16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de-CH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CH" sz="1600" b="1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CH" sz="1600" b="1" i="0" smtClean="0">
                                    <a:latin typeface="Cambria Math" panose="02040503050406030204" pitchFamily="18" charset="0"/>
                                  </a:rPr>
                                  <m:t>𝐬𝐥𝐢𝐩</m:t>
                                </m:r>
                              </m:sub>
                              <m:sup>
                                <m:r>
                                  <a:rPr lang="de-CH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e>
                        </m:nary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600" b="1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CH" sz="1600" b="1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p>
                            <m:r>
                              <a:rPr lang="de-DE" sz="160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78510925-BB57-1A1B-FC63-48D5AAA0B0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8365" y="1622647"/>
                  <a:ext cx="3469077" cy="720134"/>
                </a:xfrm>
                <a:prstGeom prst="rect">
                  <a:avLst/>
                </a:prstGeom>
                <a:blipFill>
                  <a:blip r:embed="rId4"/>
                  <a:stretch>
                    <a:fillRect t="-118519" b="-18518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A008FC-37AE-7DFB-B9F8-A8420EF90349}"/>
                  </a:ext>
                </a:extLst>
              </p:cNvPr>
              <p:cNvSpPr txBox="1"/>
              <p:nvPr/>
            </p:nvSpPr>
            <p:spPr>
              <a:xfrm>
                <a:off x="1044117" y="1772173"/>
                <a:ext cx="3343159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de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de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CH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de-CH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de-CH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A008FC-37AE-7DFB-B9F8-A8420EF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117" y="1772173"/>
                <a:ext cx="3343159" cy="694806"/>
              </a:xfrm>
              <a:prstGeom prst="rect">
                <a:avLst/>
              </a:prstGeom>
              <a:blipFill>
                <a:blip r:embed="rId5"/>
                <a:stretch>
                  <a:fillRect l="-18561" t="-162500" b="-2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>
            <a:extLst>
              <a:ext uri="{FF2B5EF4-FFF2-40B4-BE49-F238E27FC236}">
                <a16:creationId xmlns:a16="http://schemas.microsoft.com/office/drawing/2014/main" id="{A8F04EAF-738A-96DC-7E58-8033F56BCF8E}"/>
              </a:ext>
            </a:extLst>
          </p:cNvPr>
          <p:cNvSpPr txBox="1"/>
          <p:nvPr/>
        </p:nvSpPr>
        <p:spPr>
          <a:xfrm>
            <a:off x="5833187" y="5525672"/>
            <a:ext cx="1334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Interaction </a:t>
            </a:r>
          </a:p>
          <a:p>
            <a:r>
              <a:rPr lang="de-DE" dirty="0" err="1"/>
              <a:t>coefficients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CED9E3-58A1-F003-973E-E42AE443E059}"/>
              </a:ext>
            </a:extLst>
          </p:cNvPr>
          <p:cNvSpPr txBox="1"/>
          <p:nvPr/>
        </p:nvSpPr>
        <p:spPr>
          <a:xfrm>
            <a:off x="10047383" y="5574186"/>
            <a:ext cx="172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15CAF"/>
                </a:solidFill>
              </a:rPr>
              <a:t>„Boundary </a:t>
            </a:r>
            <a:r>
              <a:rPr lang="de-DE" dirty="0" err="1">
                <a:solidFill>
                  <a:srgbClr val="215CAF"/>
                </a:solidFill>
              </a:rPr>
              <a:t>conditions</a:t>
            </a:r>
            <a:r>
              <a:rPr lang="de-DE" dirty="0">
                <a:solidFill>
                  <a:srgbClr val="215CAF"/>
                </a:solidFill>
              </a:rPr>
              <a:t>“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BABEBB6-EF3A-4A90-D5F4-742E6063DF8D}"/>
              </a:ext>
            </a:extLst>
          </p:cNvPr>
          <p:cNvSpPr txBox="1"/>
          <p:nvPr/>
        </p:nvSpPr>
        <p:spPr>
          <a:xfrm>
            <a:off x="8524755" y="562195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B7352D"/>
                </a:solidFill>
              </a:rPr>
              <a:t>shear</a:t>
            </a:r>
            <a:r>
              <a:rPr lang="de-DE" dirty="0">
                <a:solidFill>
                  <a:srgbClr val="B7352D"/>
                </a:solidFill>
              </a:rPr>
              <a:t> </a:t>
            </a:r>
            <a:r>
              <a:rPr lang="de-DE" dirty="0" err="1">
                <a:solidFill>
                  <a:srgbClr val="B7352D"/>
                </a:solidFill>
              </a:rPr>
              <a:t>slip</a:t>
            </a:r>
            <a:endParaRPr lang="de-DE" dirty="0">
              <a:solidFill>
                <a:srgbClr val="B7352D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94F1C-9970-2881-6B5D-B331E5EA412B}"/>
              </a:ext>
            </a:extLst>
          </p:cNvPr>
          <p:cNvSpPr txBox="1"/>
          <p:nvPr/>
        </p:nvSpPr>
        <p:spPr>
          <a:xfrm>
            <a:off x="1540877" y="54015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N: # </a:t>
            </a:r>
            <a:r>
              <a:rPr lang="de-DE" dirty="0" err="1"/>
              <a:t>fractures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A346B67-78BF-78E7-EAB8-2BF6D6E1C8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833" y="1167499"/>
                <a:ext cx="7691113" cy="57953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80000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5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Condition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shear</a:t>
                </a:r>
                <a:r>
                  <a:rPr lang="de-DE" dirty="0"/>
                  <a:t> </a:t>
                </a:r>
                <a:r>
                  <a:rPr lang="de-DE" dirty="0" err="1"/>
                  <a:t>slip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CH" b="0" i="0" smtClean="0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CH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CH">
                        <a:latin typeface="Cambria Math" panose="02040503050406030204" pitchFamily="18" charset="0"/>
                      </a:rPr>
                      <m:t> &gt;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de-CH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de-CH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3A346B67-78BF-78E7-EAB8-2BF6D6E1C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3" y="1167499"/>
                <a:ext cx="7691113" cy="579532"/>
              </a:xfrm>
              <a:prstGeom prst="rect">
                <a:avLst/>
              </a:prstGeom>
              <a:blipFill>
                <a:blip r:embed="rId6"/>
                <a:stretch>
                  <a:fillRect l="-1647" t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2">
                <a:extLst>
                  <a:ext uri="{FF2B5EF4-FFF2-40B4-BE49-F238E27FC236}">
                    <a16:creationId xmlns:a16="http://schemas.microsoft.com/office/drawing/2014/main" id="{2BF64098-CF4D-FB35-C826-3BF2EB1FBE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833" y="3788096"/>
                <a:ext cx="10728325" cy="1902405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80000" indent="-271463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50000" indent="-270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Symbol" panose="05050102010706020507" pitchFamily="18" charset="2"/>
                  <a:buChar char="-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de-DE" dirty="0"/>
              </a:p>
              <a:p>
                <a:r>
                  <a:rPr lang="de-DE" dirty="0" err="1"/>
                  <a:t>Solve</a:t>
                </a:r>
                <a:r>
                  <a:rPr lang="de-DE" dirty="0"/>
                  <a:t> N x N </a:t>
                </a:r>
                <a:r>
                  <a:rPr lang="de-DE" dirty="0" err="1"/>
                  <a:t>matrix</a:t>
                </a:r>
                <a:r>
                  <a:rPr lang="de-DE" dirty="0"/>
                  <a:t> </a:t>
                </a:r>
                <a:r>
                  <a:rPr lang="de-DE" dirty="0" err="1"/>
                  <a:t>equation</a:t>
                </a:r>
                <a:r>
                  <a:rPr lang="de-DE" dirty="0"/>
                  <a:t>: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→1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 smtClean="0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→1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r>
                                <a:rPr lang="de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1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 smtClean="0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r>
                                <a:rPr lang="de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CH">
                                      <a:latin typeface="Cambria Math" panose="02040503050406030204" pitchFamily="18" charset="0"/>
                                    </a:rPr>
                                    <m:t>slip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CH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r>
                                <a:rPr lang="de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de-CH" i="1">
                            <a:solidFill>
                              <a:srgbClr val="B7352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CH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brk m:alnAt="7"/>
                                  </m:rP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CH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slip</m:t>
                                </m:r>
                              </m:sub>
                              <m:sup>
                                <m:r>
                                  <m:rPr>
                                    <m:brk m:alnAt="7"/>
                                  </m:rP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e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brk m:alnAt="7"/>
                                  </m:rP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CH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slip</m:t>
                                </m:r>
                              </m:sub>
                              <m:sup>
                                <m:r>
                                  <a:rPr lang="de-CH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</m:e>
                        </m:eqArr>
                      </m:e>
                    </m:d>
                    <m:r>
                      <a:rPr lang="de-CH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CH" i="1" smtClean="0">
                            <a:solidFill>
                              <a:srgbClr val="215CA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CH" i="1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∞→1</m:t>
                                </m:r>
                              </m:sup>
                            </m:sSubSup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de-DE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CH" b="0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de-CH" i="1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∞→</m:t>
                                </m:r>
                                <m:r>
                                  <a:rPr lang="de-CH" i="1" smtClean="0">
                                    <a:solidFill>
                                      <a:srgbClr val="215CA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CH" b="0" i="1" smtClean="0">
                                <a:solidFill>
                                  <a:srgbClr val="215CA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9" name="Inhaltsplatzhalter 2">
                <a:extLst>
                  <a:ext uri="{FF2B5EF4-FFF2-40B4-BE49-F238E27FC236}">
                    <a16:creationId xmlns:a16="http://schemas.microsoft.com/office/drawing/2014/main" id="{2BF64098-CF4D-FB35-C826-3BF2EB1FB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3" y="3788096"/>
                <a:ext cx="10728325" cy="1902405"/>
              </a:xfrm>
              <a:prstGeom prst="rect">
                <a:avLst/>
              </a:prstGeom>
              <a:blipFill>
                <a:blip r:embed="rId7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7854F96-C293-09E8-222C-7F83FE2E4AA4}"/>
                  </a:ext>
                </a:extLst>
              </p:cNvPr>
              <p:cNvSpPr txBox="1"/>
              <p:nvPr/>
            </p:nvSpPr>
            <p:spPr>
              <a:xfrm>
                <a:off x="1182092" y="2956101"/>
                <a:ext cx="3741473" cy="47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CH">
                              <a:latin typeface="Cambria Math" panose="02040503050406030204" pitchFamily="18" charset="0"/>
                            </a:rPr>
                            <m:t>slip</m:t>
                          </m:r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de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CH">
                              <a:latin typeface="Cambria Math" panose="02040503050406030204" pitchFamily="18" charset="0"/>
                            </a:rPr>
                            <m:t>slip</m:t>
                          </m:r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de-CH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de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CH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CH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CH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slip</m:t>
                          </m:r>
                        </m:sub>
                        <m:sup>
                          <m:r>
                            <a:rPr lang="de-CH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p>
                      </m:sSubSup>
                      <m:r>
                        <a:rPr lang="de-CH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CH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de-CH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CH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de-CH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∞→</m:t>
                          </m:r>
                          <m:r>
                            <a:rPr lang="de-CH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de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7854F96-C293-09E8-222C-7F83FE2E4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092" y="2956101"/>
                <a:ext cx="3741473" cy="470322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5D1470B-D5AB-5311-0485-059645121233}"/>
                  </a:ext>
                </a:extLst>
              </p:cNvPr>
              <p:cNvSpPr txBox="1"/>
              <p:nvPr/>
            </p:nvSpPr>
            <p:spPr>
              <a:xfrm>
                <a:off x="6797893" y="2877428"/>
                <a:ext cx="2320828" cy="590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CH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p>
                          </m:sSup>
                        </m:sub>
                        <m:sup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b>
                            <m:sSubPr>
                              <m:ctrlP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CH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de-CH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de-CH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de-CH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5D1470B-D5AB-5311-0485-059645121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893" y="2877428"/>
                <a:ext cx="2320828" cy="590739"/>
              </a:xfrm>
              <a:prstGeom prst="rect">
                <a:avLst/>
              </a:prstGeom>
              <a:blipFill>
                <a:blip r:embed="rId9"/>
                <a:stretch>
                  <a:fillRect l="-543" t="-191667" r="-1087" b="-281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1DD822E-1CA7-63CD-1EDE-BB2B2B8CC6B3}"/>
              </a:ext>
            </a:extLst>
          </p:cNvPr>
          <p:cNvGrpSpPr/>
          <p:nvPr/>
        </p:nvGrpSpPr>
        <p:grpSpPr>
          <a:xfrm>
            <a:off x="9392761" y="2061235"/>
            <a:ext cx="1793357" cy="1969438"/>
            <a:chOff x="3076857" y="3969394"/>
            <a:chExt cx="2199319" cy="241525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50C3DBC-9CB1-FDB1-7460-C7550CC0487D}"/>
                </a:ext>
              </a:extLst>
            </p:cNvPr>
            <p:cNvGrpSpPr/>
            <p:nvPr/>
          </p:nvGrpSpPr>
          <p:grpSpPr>
            <a:xfrm>
              <a:off x="3076857" y="4015195"/>
              <a:ext cx="2199319" cy="2369458"/>
              <a:chOff x="2887701" y="3981058"/>
              <a:chExt cx="2199319" cy="2369458"/>
            </a:xfrm>
          </p:grpSpPr>
          <p:pic>
            <p:nvPicPr>
              <p:cNvPr id="17" name="Grafik 16" descr="Ein Bild, das Text, Diagramm, Screenshot enthält.&#10;&#10;Automatisch generierte Beschreibung">
                <a:extLst>
                  <a:ext uri="{FF2B5EF4-FFF2-40B4-BE49-F238E27FC236}">
                    <a16:creationId xmlns:a16="http://schemas.microsoft.com/office/drawing/2014/main" id="{17C1AB99-22FA-FDAD-E39F-17B34097D8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87" t="36491" r="58700" b="35744"/>
              <a:stretch/>
            </p:blipFill>
            <p:spPr>
              <a:xfrm>
                <a:off x="2887701" y="3981058"/>
                <a:ext cx="2199319" cy="2369458"/>
              </a:xfrm>
              <a:prstGeom prst="rect">
                <a:avLst/>
              </a:prstGeom>
            </p:spPr>
          </p:pic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4B01AE4-A61B-AAEE-F740-99F2FF1DDFF0}"/>
                  </a:ext>
                </a:extLst>
              </p:cNvPr>
              <p:cNvGrpSpPr/>
              <p:nvPr/>
            </p:nvGrpSpPr>
            <p:grpSpPr>
              <a:xfrm>
                <a:off x="3851262" y="4780942"/>
                <a:ext cx="759594" cy="604315"/>
                <a:chOff x="8346171" y="3682126"/>
                <a:chExt cx="1065702" cy="85946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AFEB2117-7F47-F757-2F5A-EC323E3BE0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2563" y="4172263"/>
                      <a:ext cx="5593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CH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30" name="Textfeld 29">
                      <a:extLst>
                        <a:ext uri="{FF2B5EF4-FFF2-40B4-BE49-F238E27FC236}">
                          <a16:creationId xmlns:a16="http://schemas.microsoft.com/office/drawing/2014/main" id="{050673B2-1733-B363-4C6B-AADBA62831B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52563" y="4172263"/>
                      <a:ext cx="559310" cy="369332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b="-5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Gerade Verbindung 22">
                  <a:extLst>
                    <a:ext uri="{FF2B5EF4-FFF2-40B4-BE49-F238E27FC236}">
                      <a16:creationId xmlns:a16="http://schemas.microsoft.com/office/drawing/2014/main" id="{F527FCB4-3B42-C33A-323E-8768C0317E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52563" y="4278950"/>
                  <a:ext cx="416502" cy="6341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feld 23">
                      <a:extLst>
                        <a:ext uri="{FF2B5EF4-FFF2-40B4-BE49-F238E27FC236}">
                          <a16:creationId xmlns:a16="http://schemas.microsoft.com/office/drawing/2014/main" id="{60F2F606-C3DC-DBA7-CB23-9E8A21B9BD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46171" y="3682126"/>
                      <a:ext cx="55931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CH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30A66C88-941E-A9FB-D8CD-33CDEA2F6A9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46171" y="3682126"/>
                      <a:ext cx="559310" cy="36933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b="-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637607BE-57EB-44AF-A2F1-5E931AAFDE27}"/>
                    </a:ext>
                  </a:extLst>
                </p:cNvPr>
                <p:cNvSpPr/>
                <p:nvPr/>
              </p:nvSpPr>
              <p:spPr>
                <a:xfrm>
                  <a:off x="3789499" y="3969394"/>
                  <a:ext cx="942399" cy="259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CH" sz="1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CH" sz="1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CH" sz="1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  <m:sup>
                            <m:r>
                              <a:rPr lang="de-CH" sz="14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25906940-5A53-7F8A-969F-3ADF2DC55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9499" y="3969394"/>
                  <a:ext cx="942399" cy="259687"/>
                </a:xfrm>
                <a:prstGeom prst="rect">
                  <a:avLst/>
                </a:prstGeom>
                <a:blipFill>
                  <a:blip r:embed="rId28"/>
                  <a:stretch>
                    <a:fillRect b="-909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D97B1B09-BC37-D6BB-61BD-B97508046396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1235D5AC-557B-3F4D-C2C5-B7D04CAE4E2C}"/>
              </a:ext>
            </a:extLst>
          </p:cNvPr>
          <p:cNvSpPr/>
          <p:nvPr/>
        </p:nvSpPr>
        <p:spPr>
          <a:xfrm>
            <a:off x="7874026" y="4922721"/>
            <a:ext cx="3645690" cy="136889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Same </a:t>
            </a:r>
            <a:r>
              <a:rPr lang="de-DE" dirty="0" err="1"/>
              <a:t>procedure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tensile</a:t>
            </a:r>
            <a:r>
              <a:rPr lang="de-DE" dirty="0"/>
              <a:t> </a:t>
            </a:r>
            <a:r>
              <a:rPr lang="de-DE" dirty="0" err="1"/>
              <a:t>opening</a:t>
            </a:r>
            <a:r>
              <a:rPr lang="de-DE" dirty="0"/>
              <a:t>: 2N x 2N </a:t>
            </a:r>
            <a:r>
              <a:rPr lang="de-DE" dirty="0" err="1"/>
              <a:t>matrix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5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62" grpId="0"/>
      <p:bldP spid="4" grpId="0"/>
      <p:bldP spid="9" grpId="0"/>
      <p:bldP spid="3" grpId="0"/>
      <p:bldP spid="10" grpId="0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897B0-E0FA-D70C-272B-06376590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33 </a:t>
            </a:r>
            <a:r>
              <a:rPr lang="de-DE" dirty="0" err="1"/>
              <a:t>Fractures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19A956-F32B-338F-0048-3192FCF0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6FCF6-873F-F32E-31E7-16C6BAB8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2350C3-3548-E0AC-4D8B-9EC59497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872CDAF2-3800-2689-C415-599FBD75860C}"/>
              </a:ext>
            </a:extLst>
          </p:cNvPr>
          <p:cNvGrpSpPr/>
          <p:nvPr/>
        </p:nvGrpSpPr>
        <p:grpSpPr>
          <a:xfrm>
            <a:off x="9477931" y="2861391"/>
            <a:ext cx="2282544" cy="2104341"/>
            <a:chOff x="9477931" y="2861391"/>
            <a:chExt cx="2282544" cy="2104341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86E52DD3-75A9-1AC6-6F17-1204B7B2D92D}"/>
                </a:ext>
              </a:extLst>
            </p:cNvPr>
            <p:cNvGrpSpPr/>
            <p:nvPr/>
          </p:nvGrpSpPr>
          <p:grpSpPr>
            <a:xfrm>
              <a:off x="9477931" y="2861391"/>
              <a:ext cx="2282544" cy="2104341"/>
              <a:chOff x="8811912" y="703834"/>
              <a:chExt cx="2962373" cy="2731095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DFFE506-FB7D-1105-D059-0FD8A51E9D30}"/>
                  </a:ext>
                </a:extLst>
              </p:cNvPr>
              <p:cNvSpPr/>
              <p:nvPr/>
            </p:nvSpPr>
            <p:spPr>
              <a:xfrm>
                <a:off x="9393381" y="1160351"/>
                <a:ext cx="1827392" cy="1825737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 nach rechts 11">
                <a:extLst>
                  <a:ext uri="{FF2B5EF4-FFF2-40B4-BE49-F238E27FC236}">
                    <a16:creationId xmlns:a16="http://schemas.microsoft.com/office/drawing/2014/main" id="{D6F21FED-2D9D-CBE4-E696-F4126C45358B}"/>
                  </a:ext>
                </a:extLst>
              </p:cNvPr>
              <p:cNvSpPr/>
              <p:nvPr/>
            </p:nvSpPr>
            <p:spPr>
              <a:xfrm rot="10800000">
                <a:off x="11270364" y="1897526"/>
                <a:ext cx="503921" cy="38998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 nach rechts 12">
                <a:extLst>
                  <a:ext uri="{FF2B5EF4-FFF2-40B4-BE49-F238E27FC236}">
                    <a16:creationId xmlns:a16="http://schemas.microsoft.com/office/drawing/2014/main" id="{25E670DA-1DE4-A47E-2E8D-56F40E3205C6}"/>
                  </a:ext>
                </a:extLst>
              </p:cNvPr>
              <p:cNvSpPr/>
              <p:nvPr/>
            </p:nvSpPr>
            <p:spPr>
              <a:xfrm>
                <a:off x="8811912" y="1897526"/>
                <a:ext cx="503921" cy="38998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 nach rechts 13">
                <a:extLst>
                  <a:ext uri="{FF2B5EF4-FFF2-40B4-BE49-F238E27FC236}">
                    <a16:creationId xmlns:a16="http://schemas.microsoft.com/office/drawing/2014/main" id="{0C3BDE29-4308-8ECD-2223-2620D82B3B6A}"/>
                  </a:ext>
                </a:extLst>
              </p:cNvPr>
              <p:cNvSpPr/>
              <p:nvPr/>
            </p:nvSpPr>
            <p:spPr>
              <a:xfrm rot="16200000">
                <a:off x="10127965" y="3156882"/>
                <a:ext cx="394804" cy="16129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Pfeil nach rechts 14">
                <a:extLst>
                  <a:ext uri="{FF2B5EF4-FFF2-40B4-BE49-F238E27FC236}">
                    <a16:creationId xmlns:a16="http://schemas.microsoft.com/office/drawing/2014/main" id="{DF6F11E5-0E45-6D7C-C92A-C8FEF85F2D57}"/>
                  </a:ext>
                </a:extLst>
              </p:cNvPr>
              <p:cNvSpPr/>
              <p:nvPr/>
            </p:nvSpPr>
            <p:spPr>
              <a:xfrm rot="5400000">
                <a:off x="10127966" y="820590"/>
                <a:ext cx="394804" cy="16129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DDFC23D1-0D14-4ABB-60D4-F1C2E71BF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6" b="5441"/>
            <a:stretch/>
          </p:blipFill>
          <p:spPr>
            <a:xfrm>
              <a:off x="10009765" y="3273200"/>
              <a:ext cx="1274367" cy="1255454"/>
            </a:xfrm>
            <a:prstGeom prst="rect">
              <a:avLst/>
            </a:prstGeom>
          </p:spPr>
        </p:pic>
      </p:grpSp>
      <p:sp>
        <p:nvSpPr>
          <p:cNvPr id="80" name="Rechteck 79">
            <a:extLst>
              <a:ext uri="{FF2B5EF4-FFF2-40B4-BE49-F238E27FC236}">
                <a16:creationId xmlns:a16="http://schemas.microsoft.com/office/drawing/2014/main" id="{2253D48A-004C-0EC2-F16C-38114E98B458}"/>
              </a:ext>
            </a:extLst>
          </p:cNvPr>
          <p:cNvSpPr/>
          <p:nvPr/>
        </p:nvSpPr>
        <p:spPr>
          <a:xfrm>
            <a:off x="9930659" y="3211320"/>
            <a:ext cx="1408027" cy="140675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EE478634-5569-6C2D-428B-0EF2D4C10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b="5441"/>
          <a:stretch/>
        </p:blipFill>
        <p:spPr>
          <a:xfrm>
            <a:off x="10009765" y="3276915"/>
            <a:ext cx="1274367" cy="1255454"/>
          </a:xfrm>
          <a:prstGeom prst="rect">
            <a:avLst/>
          </a:prstGeom>
        </p:spPr>
      </p:pic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D87A764-670B-330E-CCD0-2184C83009FC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pic>
        <p:nvPicPr>
          <p:cNvPr id="17" name="Video2kurz.mov">
            <a:hlinkClick r:id="" action="ppaction://media"/>
            <a:extLst>
              <a:ext uri="{FF2B5EF4-FFF2-40B4-BE49-F238E27FC236}">
                <a16:creationId xmlns:a16="http://schemas.microsoft.com/office/drawing/2014/main" id="{83F589B4-FC2B-0A2C-13F3-D297C37A6C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837" y="1160351"/>
            <a:ext cx="8397875" cy="4679950"/>
          </a:xfrm>
        </p:spPr>
      </p:pic>
    </p:spTree>
    <p:extLst>
      <p:ext uri="{BB962C8B-B14F-4D97-AF65-F5344CB8AC3E}">
        <p14:creationId xmlns:p14="http://schemas.microsoft.com/office/powerpoint/2010/main" val="7145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6A7D5679-61F4-259C-526F-D933F1A0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458" y="1033377"/>
            <a:ext cx="8859415" cy="53156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6F0E2F-3831-7458-CA5A-97C557C5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33-Fracture Test Case – </a:t>
            </a:r>
            <a:r>
              <a:rPr lang="de-DE" dirty="0" err="1"/>
              <a:t>Displacement</a:t>
            </a:r>
            <a:r>
              <a:rPr lang="de-DE" dirty="0"/>
              <a:t> and Stress Fields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1B4745-FA83-2E14-F4C3-09287836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A6739D-4FBE-B1E8-E3F7-AF8B3303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8B8C7B-0345-2EE7-A468-110F0CF5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EF670F6-C568-9F24-B5EE-D0C66E643778}"/>
              </a:ext>
            </a:extLst>
          </p:cNvPr>
          <p:cNvGrpSpPr/>
          <p:nvPr/>
        </p:nvGrpSpPr>
        <p:grpSpPr>
          <a:xfrm>
            <a:off x="661627" y="1585731"/>
            <a:ext cx="1630158" cy="1342450"/>
            <a:chOff x="8231119" y="394936"/>
            <a:chExt cx="4105454" cy="338088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85B8B29-38E4-3477-F48B-6C2C9EEB00F4}"/>
                </a:ext>
              </a:extLst>
            </p:cNvPr>
            <p:cNvSpPr/>
            <p:nvPr/>
          </p:nvSpPr>
          <p:spPr>
            <a:xfrm>
              <a:off x="9393381" y="1160352"/>
              <a:ext cx="1827392" cy="182573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 nach rechts 9">
              <a:extLst>
                <a:ext uri="{FF2B5EF4-FFF2-40B4-BE49-F238E27FC236}">
                  <a16:creationId xmlns:a16="http://schemas.microsoft.com/office/drawing/2014/main" id="{6787EAEA-E669-3DC1-04EF-A0C753D2B32B}"/>
                </a:ext>
              </a:extLst>
            </p:cNvPr>
            <p:cNvSpPr/>
            <p:nvPr/>
          </p:nvSpPr>
          <p:spPr>
            <a:xfrm rot="10800000">
              <a:off x="11285638" y="1777500"/>
              <a:ext cx="1050935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 nach rechts 10">
              <a:extLst>
                <a:ext uri="{FF2B5EF4-FFF2-40B4-BE49-F238E27FC236}">
                  <a16:creationId xmlns:a16="http://schemas.microsoft.com/office/drawing/2014/main" id="{90A8EADC-6BA7-45DF-673E-4E44DAF6C44B}"/>
                </a:ext>
              </a:extLst>
            </p:cNvPr>
            <p:cNvSpPr/>
            <p:nvPr/>
          </p:nvSpPr>
          <p:spPr>
            <a:xfrm>
              <a:off x="8231119" y="1784398"/>
              <a:ext cx="1053503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 nach rechts 11">
              <a:extLst>
                <a:ext uri="{FF2B5EF4-FFF2-40B4-BE49-F238E27FC236}">
                  <a16:creationId xmlns:a16="http://schemas.microsoft.com/office/drawing/2014/main" id="{B80219A7-E9FD-2D7B-A4C0-19F9044C2EC5}"/>
                </a:ext>
              </a:extLst>
            </p:cNvPr>
            <p:cNvSpPr/>
            <p:nvPr/>
          </p:nvSpPr>
          <p:spPr>
            <a:xfrm rot="16200000">
              <a:off x="9935833" y="3211522"/>
              <a:ext cx="716870" cy="4117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 nach rechts 12">
              <a:extLst>
                <a:ext uri="{FF2B5EF4-FFF2-40B4-BE49-F238E27FC236}">
                  <a16:creationId xmlns:a16="http://schemas.microsoft.com/office/drawing/2014/main" id="{A553AA38-4BC4-6D98-93D2-4B72E67EDAD4}"/>
                </a:ext>
              </a:extLst>
            </p:cNvPr>
            <p:cNvSpPr/>
            <p:nvPr/>
          </p:nvSpPr>
          <p:spPr>
            <a:xfrm rot="5400000">
              <a:off x="9965565" y="517768"/>
              <a:ext cx="657381" cy="411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B9A43D45-AD62-7308-6273-DE54A25A7202}"/>
              </a:ext>
            </a:extLst>
          </p:cNvPr>
          <p:cNvSpPr/>
          <p:nvPr/>
        </p:nvSpPr>
        <p:spPr>
          <a:xfrm>
            <a:off x="10129836" y="4952999"/>
            <a:ext cx="1500187" cy="7286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66 </a:t>
            </a:r>
            <a:r>
              <a:rPr lang="de-DE" dirty="0" err="1"/>
              <a:t>dof</a:t>
            </a:r>
            <a:endParaRPr lang="de-DE" dirty="0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13844D65-9D40-8EB7-9D02-F939E28510E7}"/>
              </a:ext>
            </a:extLst>
          </p:cNvPr>
          <p:cNvSpPr/>
          <p:nvPr/>
        </p:nvSpPr>
        <p:spPr>
          <a:xfrm>
            <a:off x="10050782" y="2421524"/>
            <a:ext cx="1759761" cy="7286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8‘000‘000 </a:t>
            </a:r>
            <a:r>
              <a:rPr lang="de-DE" dirty="0" err="1"/>
              <a:t>dof</a:t>
            </a:r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D16624B2-E0A0-D6E5-E471-BB2BEB556BA7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9964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BFD28-0EC3-D990-DA4B-69B26CBC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74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D4DB2E3A-17CB-88B3-1191-EB20B25EB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0"/>
          <a:stretch/>
        </p:blipFill>
        <p:spPr>
          <a:xfrm>
            <a:off x="284778" y="2990048"/>
            <a:ext cx="3208069" cy="712312"/>
          </a:xfrm>
          <a:prstGeom prst="rect">
            <a:avLst/>
          </a:prstGeom>
        </p:spPr>
      </p:pic>
      <p:pic>
        <p:nvPicPr>
          <p:cNvPr id="77" name="!!Grafik 76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B6312FBF-F2A9-42A5-65D6-8EBB50416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8"/>
          <a:stretch/>
        </p:blipFill>
        <p:spPr>
          <a:xfrm>
            <a:off x="3786754" y="2987686"/>
            <a:ext cx="3208073" cy="7118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90C209-7D86-42E2-7362-9764833E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FDBF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Skewness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570421-D5A7-1CFC-1A43-9BE6563F6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160351"/>
            <a:ext cx="10728325" cy="1167023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FE35FD-FE3D-1DDC-1590-0049BA99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32D015-A507-A963-C1DE-62C66ACC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4748A8C1-9457-81B5-21B1-3047FEA58EBF}"/>
                  </a:ext>
                </a:extLst>
              </p:cNvPr>
              <p:cNvSpPr txBox="1"/>
              <p:nvPr/>
            </p:nvSpPr>
            <p:spPr>
              <a:xfrm>
                <a:off x="2751656" y="1581503"/>
                <a:ext cx="4527228" cy="7418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de-CH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de-CH" sz="16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sz="1600" b="0" i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slip</m:t>
                              </m:r>
                            </m:sub>
                            <m:sup>
                              <m:r>
                                <a:rPr lang="de-CH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CH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de-DE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sz="16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sz="1600" b="1" i="0" smtClean="0">
                                  <a:latin typeface="Cambria Math" panose="02040503050406030204" pitchFamily="18" charset="0"/>
                                </a:rPr>
                                <m:t>𝐬𝐥𝐢𝐩</m:t>
                              </m:r>
                            </m:sub>
                            <m:sup>
                              <m:r>
                                <a:rPr lang="de-CH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d>
                            <m:dPr>
                              <m:ctrlPr>
                                <a:rPr lang="de-CH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CH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nary>
                      <m:r>
                        <a:rPr lang="de-CH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de-CH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de-CH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CH" sz="1600" i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skew</m:t>
                              </m:r>
                            </m:sub>
                            <m:sup>
                              <m:r>
                                <a:rPr lang="de-CH" sz="16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CH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de-DE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CH" sz="16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sz="1600" b="1" i="0">
                                  <a:latin typeface="Cambria Math" panose="02040503050406030204" pitchFamily="18" charset="0"/>
                                </a:rPr>
                                <m:t>𝐬𝐤𝐞𝐰</m:t>
                              </m:r>
                            </m:sub>
                            <m:sup>
                              <m:r>
                                <a:rPr lang="de-CH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r>
                            <a:rPr lang="de-CH" sz="16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CH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CH" sz="1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de-CH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1" i="1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de-DE" sz="1600" i="1" smtClean="0">
                              <a:solidFill>
                                <a:srgbClr val="215CA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4748A8C1-9457-81B5-21B1-3047FEA58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656" y="1581503"/>
                <a:ext cx="4527228" cy="741806"/>
              </a:xfrm>
              <a:prstGeom prst="rect">
                <a:avLst/>
              </a:prstGeom>
              <a:blipFill>
                <a:blip r:embed="rId5"/>
                <a:stretch>
                  <a:fillRect l="-1117" t="-108475" b="-1610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C91BA48-5588-1321-F9CD-C4F58186C372}"/>
              </a:ext>
            </a:extLst>
          </p:cNvPr>
          <p:cNvGrpSpPr/>
          <p:nvPr/>
        </p:nvGrpSpPr>
        <p:grpSpPr>
          <a:xfrm>
            <a:off x="8672952" y="1230930"/>
            <a:ext cx="1349583" cy="1328814"/>
            <a:chOff x="9393379" y="1160351"/>
            <a:chExt cx="1827392" cy="1825737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5E6B973-E840-9E7B-E1E8-0613B2A0548D}"/>
                </a:ext>
              </a:extLst>
            </p:cNvPr>
            <p:cNvSpPr/>
            <p:nvPr/>
          </p:nvSpPr>
          <p:spPr>
            <a:xfrm>
              <a:off x="9393379" y="1160351"/>
              <a:ext cx="1827392" cy="182573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CF1EA500-483D-F2BC-1969-339C074C4818}"/>
                </a:ext>
              </a:extLst>
            </p:cNvPr>
            <p:cNvGrpSpPr/>
            <p:nvPr/>
          </p:nvGrpSpPr>
          <p:grpSpPr>
            <a:xfrm>
              <a:off x="9565933" y="1226404"/>
              <a:ext cx="1571651" cy="1661370"/>
              <a:chOff x="6760346" y="1426153"/>
              <a:chExt cx="1455271" cy="1538345"/>
            </a:xfrm>
          </p:grpSpPr>
          <p:cxnSp>
            <p:nvCxnSpPr>
              <p:cNvPr id="17" name="Gerade Verbindung 16">
                <a:extLst>
                  <a:ext uri="{FF2B5EF4-FFF2-40B4-BE49-F238E27FC236}">
                    <a16:creationId xmlns:a16="http://schemas.microsoft.com/office/drawing/2014/main" id="{653A32B1-A522-E3A0-49BC-8BF080858C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45614" y="2054693"/>
                <a:ext cx="426086" cy="2518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8">
                <a:extLst>
                  <a:ext uri="{FF2B5EF4-FFF2-40B4-BE49-F238E27FC236}">
                    <a16:creationId xmlns:a16="http://schemas.microsoft.com/office/drawing/2014/main" id="{E541F304-4F42-C6E9-B25B-6110C05CD8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4317" y="2287513"/>
                <a:ext cx="421804" cy="1524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19">
                <a:extLst>
                  <a:ext uri="{FF2B5EF4-FFF2-40B4-BE49-F238E27FC236}">
                    <a16:creationId xmlns:a16="http://schemas.microsoft.com/office/drawing/2014/main" id="{8E1D97D5-180B-AE77-0E5D-216DE7721D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9870" y="1896625"/>
                <a:ext cx="882335" cy="36520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>
                <a:extLst>
                  <a:ext uri="{FF2B5EF4-FFF2-40B4-BE49-F238E27FC236}">
                    <a16:creationId xmlns:a16="http://schemas.microsoft.com/office/drawing/2014/main" id="{6D84C541-1790-54DD-D27D-9ADB328D77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33634" y="2313995"/>
                <a:ext cx="281983" cy="17722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>
                <a:extLst>
                  <a:ext uri="{FF2B5EF4-FFF2-40B4-BE49-F238E27FC236}">
                    <a16:creationId xmlns:a16="http://schemas.microsoft.com/office/drawing/2014/main" id="{F9B6D237-1F58-3835-A33D-48C47620B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4699" y="1426153"/>
                <a:ext cx="344955" cy="27090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>
                <a:extLst>
                  <a:ext uri="{FF2B5EF4-FFF2-40B4-BE49-F238E27FC236}">
                    <a16:creationId xmlns:a16="http://schemas.microsoft.com/office/drawing/2014/main" id="{507E36FC-F37D-B2AF-90A8-A8018B9BD7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61429" y="2511602"/>
                <a:ext cx="341145" cy="20964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>
                <a:extLst>
                  <a:ext uri="{FF2B5EF4-FFF2-40B4-BE49-F238E27FC236}">
                    <a16:creationId xmlns:a16="http://schemas.microsoft.com/office/drawing/2014/main" id="{5503A730-74A9-6B9F-D860-9D03F30D39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8657" y="2723010"/>
                <a:ext cx="392380" cy="24148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>
                <a:extLst>
                  <a:ext uri="{FF2B5EF4-FFF2-40B4-BE49-F238E27FC236}">
                    <a16:creationId xmlns:a16="http://schemas.microsoft.com/office/drawing/2014/main" id="{7733944A-9FD3-2B0F-8D1C-3C68C5FCB0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60346" y="2681133"/>
                <a:ext cx="306778" cy="23771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>
                <a:extLst>
                  <a:ext uri="{FF2B5EF4-FFF2-40B4-BE49-F238E27FC236}">
                    <a16:creationId xmlns:a16="http://schemas.microsoft.com/office/drawing/2014/main" id="{6ABFC649-C5D2-A9E1-9D18-AB31A5B801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11014" y="2571026"/>
                <a:ext cx="118280" cy="11649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>
                <a:extLst>
                  <a:ext uri="{FF2B5EF4-FFF2-40B4-BE49-F238E27FC236}">
                    <a16:creationId xmlns:a16="http://schemas.microsoft.com/office/drawing/2014/main" id="{EED10A8A-BCD3-04F9-C569-D4E5107CDF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77125" y="1989401"/>
                <a:ext cx="431233" cy="4001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Datumsplatzhalter 28">
            <a:extLst>
              <a:ext uri="{FF2B5EF4-FFF2-40B4-BE49-F238E27FC236}">
                <a16:creationId xmlns:a16="http://schemas.microsoft.com/office/drawing/2014/main" id="{26D1122C-86FE-2DF2-0FC3-39D6C5C7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A7A-3AA4-9E4A-A0FE-45CF73CB14BA}" type="datetime1">
              <a:rPr lang="de-CH" noProof="0" smtClean="0"/>
              <a:t>15.05.26</a:t>
            </a:fld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DCA57A-E1A8-5C86-B0FF-42A7167A2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b="5441"/>
          <a:stretch/>
        </p:blipFill>
        <p:spPr>
          <a:xfrm>
            <a:off x="8710777" y="1244304"/>
            <a:ext cx="1274367" cy="1255454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404A754-BD61-CE15-550F-0F9921BE22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3172" r="4465" b="54526"/>
          <a:stretch/>
        </p:blipFill>
        <p:spPr>
          <a:xfrm>
            <a:off x="687518" y="3845294"/>
            <a:ext cx="2346530" cy="920546"/>
          </a:xfrm>
          <a:prstGeom prst="rect">
            <a:avLst/>
          </a:prstGeom>
        </p:spPr>
      </p:pic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5AAA4508-ACBD-A475-4787-5964F2B82695}"/>
              </a:ext>
            </a:extLst>
          </p:cNvPr>
          <p:cNvCxnSpPr>
            <a:cxnSpLocks/>
          </p:cNvCxnSpPr>
          <p:nvPr/>
        </p:nvCxnSpPr>
        <p:spPr>
          <a:xfrm flipH="1">
            <a:off x="3435824" y="2178909"/>
            <a:ext cx="835551" cy="55274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750A4656-3DBD-8EB7-50F8-AF50F640D086}"/>
              </a:ext>
            </a:extLst>
          </p:cNvPr>
          <p:cNvCxnSpPr>
            <a:cxnSpLocks/>
          </p:cNvCxnSpPr>
          <p:nvPr/>
        </p:nvCxnSpPr>
        <p:spPr>
          <a:xfrm flipH="1">
            <a:off x="5862181" y="2178909"/>
            <a:ext cx="100208" cy="55274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58">
            <a:extLst>
              <a:ext uri="{FF2B5EF4-FFF2-40B4-BE49-F238E27FC236}">
                <a16:creationId xmlns:a16="http://schemas.microsoft.com/office/drawing/2014/main" id="{4F50B26D-6B13-3EEC-87EB-35ACF2BE8FE7}"/>
              </a:ext>
            </a:extLst>
          </p:cNvPr>
          <p:cNvSpPr/>
          <p:nvPr/>
        </p:nvSpPr>
        <p:spPr>
          <a:xfrm>
            <a:off x="395649" y="2835183"/>
            <a:ext cx="3012366" cy="1980428"/>
          </a:xfrm>
          <a:prstGeom prst="rect">
            <a:avLst/>
          </a:prstGeom>
          <a:noFill/>
          <a:ln w="19050">
            <a:solidFill>
              <a:srgbClr val="215C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FEA8222C-108E-6742-8B5D-793ECB6626D5}"/>
              </a:ext>
            </a:extLst>
          </p:cNvPr>
          <p:cNvSpPr/>
          <p:nvPr/>
        </p:nvSpPr>
        <p:spPr>
          <a:xfrm>
            <a:off x="3982459" y="2835182"/>
            <a:ext cx="3012368" cy="1980429"/>
          </a:xfrm>
          <a:prstGeom prst="rect">
            <a:avLst/>
          </a:prstGeom>
          <a:noFill/>
          <a:ln w="19050">
            <a:solidFill>
              <a:srgbClr val="215C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" name="Grafik 9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DF3BE73-3F20-405D-748D-19407410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/>
          <a:stretch/>
        </p:blipFill>
        <p:spPr>
          <a:xfrm>
            <a:off x="4271375" y="3778542"/>
            <a:ext cx="2416212" cy="976319"/>
          </a:xfrm>
          <a:prstGeom prst="rect">
            <a:avLst/>
          </a:prstGeom>
        </p:spPr>
      </p:pic>
      <p:pic>
        <p:nvPicPr>
          <p:cNvPr id="7" name="Grafik 6" descr="Ein Bild, das Reihe, Diagramm, Entwurf enthält.&#10;&#10;Automatisch generierte Beschreibung">
            <a:extLst>
              <a:ext uri="{FF2B5EF4-FFF2-40B4-BE49-F238E27FC236}">
                <a16:creationId xmlns:a16="http://schemas.microsoft.com/office/drawing/2014/main" id="{D76F0A35-E165-40EB-0104-1E245D222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4" r="7751"/>
          <a:stretch/>
        </p:blipFill>
        <p:spPr>
          <a:xfrm>
            <a:off x="7479094" y="3037174"/>
            <a:ext cx="4222831" cy="18104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AEDC2B2-CB31-CF49-318F-CA2EC5CF130F}"/>
              </a:ext>
            </a:extLst>
          </p:cNvPr>
          <p:cNvSpPr txBox="1"/>
          <p:nvPr/>
        </p:nvSpPr>
        <p:spPr>
          <a:xfrm>
            <a:off x="3435824" y="344782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+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C80A78-81E4-E394-0EFB-187934FC262D}"/>
              </a:ext>
            </a:extLst>
          </p:cNvPr>
          <p:cNvSpPr txBox="1"/>
          <p:nvPr/>
        </p:nvSpPr>
        <p:spPr>
          <a:xfrm>
            <a:off x="7030138" y="348486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785C770-B08C-F129-FD5B-A73E749FB7D7}"/>
                  </a:ext>
                </a:extLst>
              </p:cNvPr>
              <p:cNvSpPr txBox="1"/>
              <p:nvPr/>
            </p:nvSpPr>
            <p:spPr>
              <a:xfrm>
                <a:off x="3532860" y="5078167"/>
                <a:ext cx="3572838" cy="6278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nary>
                            <m:nary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 sz="16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de-CH" sz="1600" b="0" i="1" smtClean="0">
                                          <a:solidFill>
                                            <a:srgbClr val="62731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1600" b="0" i="1" smtClean="0">
                                          <a:solidFill>
                                            <a:srgbClr val="62731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de-CH" sz="1600" b="0" i="1" smtClean="0">
                                          <a:solidFill>
                                            <a:srgbClr val="627313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bSup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CH" sz="160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CH" sz="1600" i="1" smtClean="0">
                                      <a:solidFill>
                                        <a:srgbClr val="62731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CH" sz="1600" i="1">
                                      <a:solidFill>
                                        <a:srgbClr val="627313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CH" sz="1600" i="1">
                                      <a:solidFill>
                                        <a:srgbClr val="627313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CH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p>
                                  </m:sSubSup>
                                  <m:r>
                                    <a:rPr lang="de-CH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de-CH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CH" sz="16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de-CH" sz="16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de-CH" sz="16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  <m:sub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CH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785C770-B08C-F129-FD5B-A73E749FB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860" y="5078167"/>
                <a:ext cx="3572838" cy="627864"/>
              </a:xfrm>
              <a:prstGeom prst="rect">
                <a:avLst/>
              </a:prstGeom>
              <a:blipFill>
                <a:blip r:embed="rId10"/>
                <a:stretch>
                  <a:fillRect l="-15603" t="-154902" b="-2137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7464332D-CD37-9C07-6D3D-AC6B2197BEC8}"/>
              </a:ext>
            </a:extLst>
          </p:cNvPr>
          <p:cNvSpPr txBox="1"/>
          <p:nvPr/>
        </p:nvSpPr>
        <p:spPr>
          <a:xfrm>
            <a:off x="587260" y="5164178"/>
            <a:ext cx="6269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Galerkin</a:t>
            </a:r>
            <a:r>
              <a:rPr lang="de-DE" dirty="0"/>
              <a:t> Method:</a:t>
            </a:r>
          </a:p>
          <a:p>
            <a:endParaRPr lang="de-DE" dirty="0"/>
          </a:p>
          <a:p>
            <a:r>
              <a:rPr lang="de-DE" dirty="0"/>
              <a:t># Degrees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freedom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shearing</a:t>
            </a:r>
            <a:r>
              <a:rPr lang="de-DE" dirty="0"/>
              <a:t> = 2x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fractures</a:t>
            </a:r>
            <a:endParaRPr lang="de-DE" dirty="0"/>
          </a:p>
        </p:txBody>
      </p:sp>
      <p:sp>
        <p:nvSpPr>
          <p:cNvPr id="33" name="Fußzeilenplatzhalter 3">
            <a:extLst>
              <a:ext uri="{FF2B5EF4-FFF2-40B4-BE49-F238E27FC236}">
                <a16:creationId xmlns:a16="http://schemas.microsoft.com/office/drawing/2014/main" id="{3DDDA46E-F139-9D7B-9611-2284785CA532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42905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EB40-3A4F-7804-0F51-734CD516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823DC-8871-5627-5CF7-0854DF18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33-Fracture Test Case – Shear </a:t>
            </a:r>
            <a:r>
              <a:rPr lang="de-DE" dirty="0" err="1"/>
              <a:t>Displacement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AD962-A307-FBAE-B88F-FB203AD9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1A1371-AB47-6416-DDD0-BC5908BD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80BA21-468C-698D-9CEB-E28E8D11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pic>
        <p:nvPicPr>
          <p:cNvPr id="17" name="Inhaltsplatzhalter 16" descr="Ein Bild, das Reihe, Diagramm, Screenshot, Farbigkeit enthält.&#10;&#10;Automatisch generierte Beschreibung">
            <a:extLst>
              <a:ext uri="{FF2B5EF4-FFF2-40B4-BE49-F238E27FC236}">
                <a16:creationId xmlns:a16="http://schemas.microsoft.com/office/drawing/2014/main" id="{78D39F7C-D954-8472-9214-12FC574E5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>
            <a:off x="2086753" y="1431480"/>
            <a:ext cx="8450371" cy="4739494"/>
          </a:xfr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C16192B-84E6-22AA-59D1-EF3236170051}"/>
              </a:ext>
            </a:extLst>
          </p:cNvPr>
          <p:cNvGrpSpPr/>
          <p:nvPr/>
        </p:nvGrpSpPr>
        <p:grpSpPr>
          <a:xfrm>
            <a:off x="9668715" y="227556"/>
            <a:ext cx="1630158" cy="1342450"/>
            <a:chOff x="8231119" y="394936"/>
            <a:chExt cx="4105454" cy="3380882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8EEDDF9-1935-BA15-C6BF-68817215A5FF}"/>
                </a:ext>
              </a:extLst>
            </p:cNvPr>
            <p:cNvSpPr/>
            <p:nvPr/>
          </p:nvSpPr>
          <p:spPr>
            <a:xfrm>
              <a:off x="9393381" y="1160352"/>
              <a:ext cx="1827392" cy="182573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 nach rechts 8">
              <a:extLst>
                <a:ext uri="{FF2B5EF4-FFF2-40B4-BE49-F238E27FC236}">
                  <a16:creationId xmlns:a16="http://schemas.microsoft.com/office/drawing/2014/main" id="{BF45FECE-AF40-AF79-F570-F516CEF726E9}"/>
                </a:ext>
              </a:extLst>
            </p:cNvPr>
            <p:cNvSpPr/>
            <p:nvPr/>
          </p:nvSpPr>
          <p:spPr>
            <a:xfrm rot="10800000">
              <a:off x="11285638" y="1777500"/>
              <a:ext cx="1050935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 nach rechts 9">
              <a:extLst>
                <a:ext uri="{FF2B5EF4-FFF2-40B4-BE49-F238E27FC236}">
                  <a16:creationId xmlns:a16="http://schemas.microsoft.com/office/drawing/2014/main" id="{A903291A-F406-89FB-85D6-D71C65BA8658}"/>
                </a:ext>
              </a:extLst>
            </p:cNvPr>
            <p:cNvSpPr/>
            <p:nvPr/>
          </p:nvSpPr>
          <p:spPr>
            <a:xfrm>
              <a:off x="8231119" y="1784398"/>
              <a:ext cx="1053503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 nach rechts 10">
              <a:extLst>
                <a:ext uri="{FF2B5EF4-FFF2-40B4-BE49-F238E27FC236}">
                  <a16:creationId xmlns:a16="http://schemas.microsoft.com/office/drawing/2014/main" id="{C8DBB2E0-7709-B1EF-E686-BFD20ACD78D5}"/>
                </a:ext>
              </a:extLst>
            </p:cNvPr>
            <p:cNvSpPr/>
            <p:nvPr/>
          </p:nvSpPr>
          <p:spPr>
            <a:xfrm rot="16200000">
              <a:off x="9935833" y="3211522"/>
              <a:ext cx="716870" cy="4117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 nach rechts 11">
              <a:extLst>
                <a:ext uri="{FF2B5EF4-FFF2-40B4-BE49-F238E27FC236}">
                  <a16:creationId xmlns:a16="http://schemas.microsoft.com/office/drawing/2014/main" id="{D6240EB0-47E6-400E-9884-325592CFFA79}"/>
                </a:ext>
              </a:extLst>
            </p:cNvPr>
            <p:cNvSpPr/>
            <p:nvPr/>
          </p:nvSpPr>
          <p:spPr>
            <a:xfrm rot="5400000">
              <a:off x="9965565" y="517768"/>
              <a:ext cx="657381" cy="411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ADCD8900-6746-6E55-5AF1-13AD33D81FAC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pic>
        <p:nvPicPr>
          <p:cNvPr id="24" name="Grafik 23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F3E15F4D-7299-9415-5432-9BEFA43FA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6" t="17746" r="7117" b="68956"/>
          <a:stretch/>
        </p:blipFill>
        <p:spPr>
          <a:xfrm>
            <a:off x="192335" y="1570006"/>
            <a:ext cx="1755040" cy="914663"/>
          </a:xfrm>
          <a:prstGeom prst="rect">
            <a:avLst/>
          </a:prstGeom>
        </p:spPr>
      </p:pic>
      <p:pic>
        <p:nvPicPr>
          <p:cNvPr id="25" name="Grafik 24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ED64D19A-7A92-57F8-3B2E-4631237DD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29983" r="75890" b="56719"/>
          <a:stretch/>
        </p:blipFill>
        <p:spPr>
          <a:xfrm>
            <a:off x="179266" y="2484668"/>
            <a:ext cx="1755040" cy="914663"/>
          </a:xfrm>
          <a:prstGeom prst="rect">
            <a:avLst/>
          </a:prstGeom>
        </p:spPr>
      </p:pic>
      <p:pic>
        <p:nvPicPr>
          <p:cNvPr id="30" name="Grafik 29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F53C9689-D6BB-5A67-5423-B918C0AB1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5" t="66636" r="24388" b="20066"/>
          <a:stretch/>
        </p:blipFill>
        <p:spPr>
          <a:xfrm>
            <a:off x="2539020" y="5402434"/>
            <a:ext cx="1755040" cy="914663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528D0A11-7911-C8FE-504E-6F15C6D738BE}"/>
              </a:ext>
            </a:extLst>
          </p:cNvPr>
          <p:cNvCxnSpPr>
            <a:cxnSpLocks/>
          </p:cNvCxnSpPr>
          <p:nvPr/>
        </p:nvCxnSpPr>
        <p:spPr>
          <a:xfrm flipH="1">
            <a:off x="3853543" y="5087646"/>
            <a:ext cx="140637" cy="407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F9669339-A72C-5C77-DC30-8330B20019DA}"/>
              </a:ext>
            </a:extLst>
          </p:cNvPr>
          <p:cNvCxnSpPr>
            <a:cxnSpLocks/>
          </p:cNvCxnSpPr>
          <p:nvPr/>
        </p:nvCxnSpPr>
        <p:spPr>
          <a:xfrm flipH="1">
            <a:off x="1804380" y="2849543"/>
            <a:ext cx="734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33EBF69A-3B2C-7842-3ECB-8FEB0CB8FE7C}"/>
              </a:ext>
            </a:extLst>
          </p:cNvPr>
          <p:cNvCxnSpPr>
            <a:cxnSpLocks/>
          </p:cNvCxnSpPr>
          <p:nvPr/>
        </p:nvCxnSpPr>
        <p:spPr>
          <a:xfrm flipH="1" flipV="1">
            <a:off x="1804380" y="2027337"/>
            <a:ext cx="734640" cy="585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Grafik 40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222733F5-4BE3-89DF-CF8B-F9896C787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6" t="54891" r="6727" b="32508"/>
          <a:stretch/>
        </p:blipFill>
        <p:spPr>
          <a:xfrm>
            <a:off x="4615673" y="5448049"/>
            <a:ext cx="1755040" cy="866696"/>
          </a:xfrm>
          <a:prstGeom prst="rect">
            <a:avLst/>
          </a:prstGeom>
        </p:spPr>
      </p:pic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2C4DC7-C189-FB43-6388-4EFDEAC18BB9}"/>
              </a:ext>
            </a:extLst>
          </p:cNvPr>
          <p:cNvCxnSpPr>
            <a:cxnSpLocks/>
          </p:cNvCxnSpPr>
          <p:nvPr/>
        </p:nvCxnSpPr>
        <p:spPr>
          <a:xfrm>
            <a:off x="4292250" y="4462657"/>
            <a:ext cx="750013" cy="103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5DFF4FAA-F074-D6E2-6162-83944D8C2971}"/>
              </a:ext>
            </a:extLst>
          </p:cNvPr>
          <p:cNvCxnSpPr>
            <a:cxnSpLocks/>
          </p:cNvCxnSpPr>
          <p:nvPr/>
        </p:nvCxnSpPr>
        <p:spPr>
          <a:xfrm>
            <a:off x="9228388" y="3429505"/>
            <a:ext cx="1177799" cy="24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Grafik 53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9117546E-090F-040B-41EF-7BFE06A7E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7" t="30389" r="41206" b="56526"/>
          <a:stretch/>
        </p:blipFill>
        <p:spPr>
          <a:xfrm>
            <a:off x="10406187" y="3146225"/>
            <a:ext cx="1755040" cy="900000"/>
          </a:xfrm>
          <a:prstGeom prst="rect">
            <a:avLst/>
          </a:prstGeom>
        </p:spPr>
      </p:pic>
      <p:pic>
        <p:nvPicPr>
          <p:cNvPr id="55" name="Grafik 54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2095D397-3DC0-B39B-92F9-D6C067A0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2" t="42924" r="7391" b="45148"/>
          <a:stretch/>
        </p:blipFill>
        <p:spPr>
          <a:xfrm>
            <a:off x="10366477" y="4147137"/>
            <a:ext cx="1755040" cy="820424"/>
          </a:xfrm>
          <a:prstGeom prst="rect">
            <a:avLst/>
          </a:prstGeom>
        </p:spPr>
      </p:pic>
      <p:pic>
        <p:nvPicPr>
          <p:cNvPr id="56" name="Grafik 55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4199D096-801D-B02C-8733-2B36E4D17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66422" r="41895" b="20493"/>
          <a:stretch/>
        </p:blipFill>
        <p:spPr>
          <a:xfrm>
            <a:off x="8350868" y="5402434"/>
            <a:ext cx="1755040" cy="900000"/>
          </a:xfrm>
          <a:prstGeom prst="rect">
            <a:avLst/>
          </a:prstGeom>
        </p:spPr>
      </p:pic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48A414FA-05D6-67B5-BFF5-3692C36D8B5E}"/>
              </a:ext>
            </a:extLst>
          </p:cNvPr>
          <p:cNvCxnSpPr>
            <a:cxnSpLocks/>
          </p:cNvCxnSpPr>
          <p:nvPr/>
        </p:nvCxnSpPr>
        <p:spPr>
          <a:xfrm>
            <a:off x="9000309" y="4651480"/>
            <a:ext cx="123070" cy="820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Grafik 59" descr="Ein Bild, das Symmetrie, Muster, Entwurf, Design enthält.&#10;&#10;Automatisch generierte Beschreibung">
            <a:extLst>
              <a:ext uri="{FF2B5EF4-FFF2-40B4-BE49-F238E27FC236}">
                <a16:creationId xmlns:a16="http://schemas.microsoft.com/office/drawing/2014/main" id="{B691C961-5E44-0DDB-BF4E-881B5A42C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9" t="79496" r="27200" b="10112"/>
          <a:stretch/>
        </p:blipFill>
        <p:spPr>
          <a:xfrm>
            <a:off x="504491" y="3256284"/>
            <a:ext cx="1130727" cy="714769"/>
          </a:xfrm>
          <a:prstGeom prst="rect">
            <a:avLst/>
          </a:prstGeom>
        </p:spPr>
      </p:pic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4BAC7FE6-E026-B975-EB1A-55EA45500C30}"/>
              </a:ext>
            </a:extLst>
          </p:cNvPr>
          <p:cNvCxnSpPr>
            <a:cxnSpLocks/>
          </p:cNvCxnSpPr>
          <p:nvPr/>
        </p:nvCxnSpPr>
        <p:spPr>
          <a:xfrm>
            <a:off x="9514541" y="3883003"/>
            <a:ext cx="891646" cy="453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1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5696-0B5C-7618-DE92-29E6F76F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44-Fracture Test Case - </a:t>
            </a:r>
            <a:r>
              <a:rPr lang="de-DE" dirty="0" err="1"/>
              <a:t>Displacement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CAD237-50F1-61F1-3826-E2B96482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0821-BA4C-9B40-B1BF-93CE8CEAA26E}" type="datetime1">
              <a:rPr lang="de-CH" noProof="0" smtClean="0"/>
              <a:t>15.05.26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5C3ED5-6C4E-5A81-F6CB-2081FE2E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Institute of Fluid Dynamics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913ED0-F8E0-7587-238D-16CD61229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989CA00-F4A9-0792-CBB4-BC91F845EEFE}"/>
              </a:ext>
            </a:extLst>
          </p:cNvPr>
          <p:cNvSpPr txBox="1">
            <a:spLocks/>
          </p:cNvSpPr>
          <p:nvPr/>
        </p:nvSpPr>
        <p:spPr>
          <a:xfrm>
            <a:off x="5690861" y="6503147"/>
            <a:ext cx="810274" cy="25459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InterPore</a:t>
            </a:r>
            <a:r>
              <a:rPr lang="de-DE" dirty="0"/>
              <a:t> 2026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C8628E-9451-4850-3291-D93422316651}"/>
              </a:ext>
            </a:extLst>
          </p:cNvPr>
          <p:cNvGrpSpPr/>
          <p:nvPr/>
        </p:nvGrpSpPr>
        <p:grpSpPr>
          <a:xfrm>
            <a:off x="9830004" y="452638"/>
            <a:ext cx="1630158" cy="1342450"/>
            <a:chOff x="8231119" y="394936"/>
            <a:chExt cx="4105454" cy="338088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D38E24C-8402-0CF8-5487-EE183FB786B0}"/>
                </a:ext>
              </a:extLst>
            </p:cNvPr>
            <p:cNvSpPr/>
            <p:nvPr/>
          </p:nvSpPr>
          <p:spPr>
            <a:xfrm>
              <a:off x="9393381" y="1160352"/>
              <a:ext cx="1827392" cy="1825737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 nach rechts 10">
              <a:extLst>
                <a:ext uri="{FF2B5EF4-FFF2-40B4-BE49-F238E27FC236}">
                  <a16:creationId xmlns:a16="http://schemas.microsoft.com/office/drawing/2014/main" id="{2E492F55-154A-1CF3-6CFE-9B640993DBD0}"/>
                </a:ext>
              </a:extLst>
            </p:cNvPr>
            <p:cNvSpPr/>
            <p:nvPr/>
          </p:nvSpPr>
          <p:spPr>
            <a:xfrm rot="10800000">
              <a:off x="11285638" y="1777500"/>
              <a:ext cx="1050935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 nach rechts 11">
              <a:extLst>
                <a:ext uri="{FF2B5EF4-FFF2-40B4-BE49-F238E27FC236}">
                  <a16:creationId xmlns:a16="http://schemas.microsoft.com/office/drawing/2014/main" id="{FCCBC373-9CC3-31D5-7F3E-08C7059C7DDE}"/>
                </a:ext>
              </a:extLst>
            </p:cNvPr>
            <p:cNvSpPr/>
            <p:nvPr/>
          </p:nvSpPr>
          <p:spPr>
            <a:xfrm>
              <a:off x="8231119" y="1784398"/>
              <a:ext cx="1053503" cy="5439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 nach rechts 12">
              <a:extLst>
                <a:ext uri="{FF2B5EF4-FFF2-40B4-BE49-F238E27FC236}">
                  <a16:creationId xmlns:a16="http://schemas.microsoft.com/office/drawing/2014/main" id="{8048FC01-F7B0-BBC2-3BFF-82D930C0AC93}"/>
                </a:ext>
              </a:extLst>
            </p:cNvPr>
            <p:cNvSpPr/>
            <p:nvPr/>
          </p:nvSpPr>
          <p:spPr>
            <a:xfrm rot="16200000">
              <a:off x="9935833" y="3211522"/>
              <a:ext cx="716870" cy="4117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rechts 13">
              <a:extLst>
                <a:ext uri="{FF2B5EF4-FFF2-40B4-BE49-F238E27FC236}">
                  <a16:creationId xmlns:a16="http://schemas.microsoft.com/office/drawing/2014/main" id="{C777F0E3-B6AA-7356-3DDF-F43B15553E4F}"/>
                </a:ext>
              </a:extLst>
            </p:cNvPr>
            <p:cNvSpPr/>
            <p:nvPr/>
          </p:nvSpPr>
          <p:spPr>
            <a:xfrm rot="5400000">
              <a:off x="9965565" y="517768"/>
              <a:ext cx="657381" cy="4117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8EAEEDE-F6C5-3F5D-CCF9-797780238FF5}"/>
              </a:ext>
            </a:extLst>
          </p:cNvPr>
          <p:cNvSpPr txBox="1">
            <a:spLocks/>
          </p:cNvSpPr>
          <p:nvPr/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Splitting at </a:t>
            </a:r>
            <a:r>
              <a:rPr lang="de-DE" dirty="0" err="1"/>
              <a:t>intersections</a:t>
            </a:r>
            <a:endParaRPr lang="de-DE" dirty="0"/>
          </a:p>
          <a:p>
            <a:pPr marL="266700" lvl="1" indent="0">
              <a:buFont typeface="Symbol" panose="05050102010706020507" pitchFamily="18" charset="2"/>
              <a:buNone/>
            </a:pPr>
            <a:r>
              <a:rPr lang="de-DE" dirty="0" err="1"/>
              <a:t>Example</a:t>
            </a:r>
            <a:r>
              <a:rPr lang="de-DE" dirty="0"/>
              <a:t>: 44 </a:t>
            </a:r>
            <a:r>
              <a:rPr lang="de-DE" dirty="0" err="1"/>
              <a:t>fractures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51 </a:t>
            </a:r>
            <a:r>
              <a:rPr lang="de-DE" dirty="0" err="1">
                <a:sym typeface="Wingdings" pitchFamily="2" charset="2"/>
              </a:rPr>
              <a:t>segmented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fractures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54622B7-182B-8474-6558-A7CF5D572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90" y="2613756"/>
            <a:ext cx="7735233" cy="345473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1432FF9-58FB-7365-14D6-15E75C54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032"/>
          <a:stretch/>
        </p:blipFill>
        <p:spPr>
          <a:xfrm>
            <a:off x="214746" y="2399804"/>
            <a:ext cx="4333504" cy="38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989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eth-ifd-pp-template-praesentation" id="{11C68778-6DB0-6A40-BF5A-B16AD41A4A7E}" vid="{699F8DFE-185A-0E46-9490-D674E7BD673F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0</TotalTime>
  <Words>1080</Words>
  <Application>Microsoft Macintosh PowerPoint</Application>
  <PresentationFormat>Breitbild</PresentationFormat>
  <Paragraphs>233</Paragraphs>
  <Slides>16</Slides>
  <Notes>12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Cambria Math</vt:lpstr>
      <vt:lpstr>STIXMathJax_Main</vt:lpstr>
      <vt:lpstr>STIXMathJax_Normal-bold</vt:lpstr>
      <vt:lpstr>Symbol</vt:lpstr>
      <vt:lpstr>Wingdings</vt:lpstr>
      <vt:lpstr>ETH Zürich</vt:lpstr>
      <vt:lpstr>Coupled Flow and Mechanics Simulations using the Fracture Displacement-Pressure Basis Function Method for Highly Fractured Rock    </vt:lpstr>
      <vt:lpstr>Goal: Hydro-Geomechanical Simulations of Highly Fractured Rock</vt:lpstr>
      <vt:lpstr>FDBF 1. Step: Find Unit Basis Function for Shear Slip u ̂_slip</vt:lpstr>
      <vt:lpstr>FDBF 2. Step: Find Shear Displacement </vt:lpstr>
      <vt:lpstr>Example: 33 Fractures</vt:lpstr>
      <vt:lpstr>33-Fracture Test Case – Displacement and Stress Fields </vt:lpstr>
      <vt:lpstr>FDBF with Skewness</vt:lpstr>
      <vt:lpstr>33-Fracture Test Case – Shear Displacement</vt:lpstr>
      <vt:lpstr>44-Fracture Test Case - Displacement</vt:lpstr>
      <vt:lpstr>4051 Fractures</vt:lpstr>
      <vt:lpstr>„Same“ Method for Flow</vt:lpstr>
      <vt:lpstr>Results: Pressure Field</vt:lpstr>
      <vt:lpstr>Coupling</vt:lpstr>
      <vt:lpstr>Preliminary Results</vt:lpstr>
      <vt:lpstr>Summary</vt:lpstr>
      <vt:lpstr>Coupled Flow and Mechanics Simulations using the Fracture Displacement-Pressure Basis Function Method for Highly Fractured Rock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Conti  Giulia</dc:creator>
  <cp:lastModifiedBy>Conti  Giulia</cp:lastModifiedBy>
  <cp:revision>1712</cp:revision>
  <dcterms:created xsi:type="dcterms:W3CDTF">2022-03-18T09:35:56Z</dcterms:created>
  <dcterms:modified xsi:type="dcterms:W3CDTF">2026-05-15T13:43:38Z</dcterms:modified>
</cp:coreProperties>
</file>