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404" r:id="rId5"/>
    <p:sldId id="389" r:id="rId6"/>
    <p:sldId id="392" r:id="rId7"/>
    <p:sldId id="406" r:id="rId8"/>
    <p:sldId id="264" r:id="rId9"/>
    <p:sldId id="423" r:id="rId10"/>
    <p:sldId id="408" r:id="rId11"/>
    <p:sldId id="419" r:id="rId12"/>
    <p:sldId id="421" r:id="rId13"/>
    <p:sldId id="426" r:id="rId14"/>
    <p:sldId id="399" r:id="rId15"/>
    <p:sldId id="400" r:id="rId16"/>
    <p:sldId id="258" r:id="rId17"/>
  </p:sldIdLst>
  <p:sldSz cx="12192000" cy="6858000"/>
  <p:notesSz cx="6794500" cy="99314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AA533"/>
    <a:srgbClr val="846341"/>
    <a:srgbClr val="C5AB92"/>
    <a:srgbClr val="939598"/>
    <a:srgbClr val="B9A08A"/>
    <a:srgbClr val="C3C5C7"/>
    <a:srgbClr val="FFFFFF"/>
    <a:srgbClr val="9AC3E9"/>
    <a:srgbClr val="BCE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172" autoAdjust="0"/>
  </p:normalViewPr>
  <p:slideViewPr>
    <p:cSldViewPr snapToGrid="0">
      <p:cViewPr>
        <p:scale>
          <a:sx n="75" d="100"/>
          <a:sy n="75" d="100"/>
        </p:scale>
        <p:origin x="139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a-Jing Lin" userId="4f4139ff-2fb7-496a-a94d-a42af023ccd3" providerId="ADAL" clId="{746481CF-AF8D-4004-8B0A-44115486441A}"/>
    <pc:docChg chg="custSel delSld modSld">
      <pc:chgData name="Jia-Jing Lin" userId="4f4139ff-2fb7-496a-a94d-a42af023ccd3" providerId="ADAL" clId="{746481CF-AF8D-4004-8B0A-44115486441A}" dt="2026-05-15T16:00:15.503" v="54"/>
      <pc:docMkLst>
        <pc:docMk/>
      </pc:docMkLst>
      <pc:sldChg chg="addSp delSp modSp modNotesTx">
        <pc:chgData name="Jia-Jing Lin" userId="4f4139ff-2fb7-496a-a94d-a42af023ccd3" providerId="ADAL" clId="{746481CF-AF8D-4004-8B0A-44115486441A}" dt="2026-05-15T15:55:56.076" v="17"/>
        <pc:sldMkLst>
          <pc:docMk/>
          <pc:sldMk cId="1291757736" sldId="264"/>
        </pc:sldMkLst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22" creationId="{21495720-11FB-4481-A283-8848D1007168}"/>
          </ac:spMkLst>
        </pc:spChg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23" creationId="{B66F9A29-6C38-43A1-A8BE-DB0612F67E8A}"/>
          </ac:spMkLst>
        </pc:spChg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28" creationId="{0DADFC0A-FB28-4A55-A306-ABC54F176508}"/>
          </ac:spMkLst>
        </pc:spChg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32" creationId="{7D174864-F237-47B8-B1BB-709DC54A2248}"/>
          </ac:spMkLst>
        </pc:spChg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33" creationId="{54A91E49-8D73-4C17-A827-4123EA690D4B}"/>
          </ac:spMkLst>
        </pc:spChg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35" creationId="{6A16877E-15BC-4C0C-AB8B-928AE01027B6}"/>
          </ac:spMkLst>
        </pc:spChg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44" creationId="{5624C157-E812-408E-8331-116923EAD4F0}"/>
          </ac:spMkLst>
        </pc:spChg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45" creationId="{B4E506C8-E743-462D-91D4-44F9504436E3}"/>
          </ac:spMkLst>
        </pc:spChg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48" creationId="{014D31D9-8694-495B-AF83-F214AACA038F}"/>
          </ac:spMkLst>
        </pc:spChg>
        <pc:spChg chg="del">
          <ac:chgData name="Jia-Jing Lin" userId="4f4139ff-2fb7-496a-a94d-a42af023ccd3" providerId="ADAL" clId="{746481CF-AF8D-4004-8B0A-44115486441A}" dt="2026-05-15T15:55:55.152" v="16" actId="478"/>
          <ac:spMkLst>
            <pc:docMk/>
            <pc:sldMk cId="1291757736" sldId="264"/>
            <ac:spMk id="51" creationId="{AE3E04A1-60D7-44BF-870F-2A144DC61DCD}"/>
          </ac:spMkLst>
        </pc:spChg>
        <pc:grpChg chg="del">
          <ac:chgData name="Jia-Jing Lin" userId="4f4139ff-2fb7-496a-a94d-a42af023ccd3" providerId="ADAL" clId="{746481CF-AF8D-4004-8B0A-44115486441A}" dt="2026-05-15T15:55:55.152" v="16" actId="478"/>
          <ac:grpSpMkLst>
            <pc:docMk/>
            <pc:sldMk cId="1291757736" sldId="264"/>
            <ac:grpSpMk id="19" creationId="{4A97DC25-D1AF-4225-9819-5CAE9C7AC4AA}"/>
          </ac:grpSpMkLst>
        </pc:grpChg>
        <pc:graphicFrameChg chg="del">
          <ac:chgData name="Jia-Jing Lin" userId="4f4139ff-2fb7-496a-a94d-a42af023ccd3" providerId="ADAL" clId="{746481CF-AF8D-4004-8B0A-44115486441A}" dt="2026-05-15T15:55:55.152" v="16" actId="478"/>
          <ac:graphicFrameMkLst>
            <pc:docMk/>
            <pc:sldMk cId="1291757736" sldId="264"/>
            <ac:graphicFrameMk id="24" creationId="{6D0F6302-DC37-4DD8-B762-F623D8AC8873}"/>
          </ac:graphicFrameMkLst>
        </pc:graphicFrameChg>
        <pc:graphicFrameChg chg="del">
          <ac:chgData name="Jia-Jing Lin" userId="4f4139ff-2fb7-496a-a94d-a42af023ccd3" providerId="ADAL" clId="{746481CF-AF8D-4004-8B0A-44115486441A}" dt="2026-05-15T15:55:55.152" v="16" actId="478"/>
          <ac:graphicFrameMkLst>
            <pc:docMk/>
            <pc:sldMk cId="1291757736" sldId="264"/>
            <ac:graphicFrameMk id="25" creationId="{1B31EF97-AF20-427C-9138-B7B346C95DCE}"/>
          </ac:graphicFrameMkLst>
        </pc:graphicFrameChg>
        <pc:graphicFrameChg chg="del">
          <ac:chgData name="Jia-Jing Lin" userId="4f4139ff-2fb7-496a-a94d-a42af023ccd3" providerId="ADAL" clId="{746481CF-AF8D-4004-8B0A-44115486441A}" dt="2026-05-15T15:55:55.152" v="16" actId="478"/>
          <ac:graphicFrameMkLst>
            <pc:docMk/>
            <pc:sldMk cId="1291757736" sldId="264"/>
            <ac:graphicFrameMk id="26" creationId="{E5DC4E1B-1A13-466E-AD74-B8F9F2F0961D}"/>
          </ac:graphicFrameMkLst>
        </pc:graphicFrameChg>
        <pc:graphicFrameChg chg="del">
          <ac:chgData name="Jia-Jing Lin" userId="4f4139ff-2fb7-496a-a94d-a42af023ccd3" providerId="ADAL" clId="{746481CF-AF8D-4004-8B0A-44115486441A}" dt="2026-05-15T15:55:55.152" v="16" actId="478"/>
          <ac:graphicFrameMkLst>
            <pc:docMk/>
            <pc:sldMk cId="1291757736" sldId="264"/>
            <ac:graphicFrameMk id="27" creationId="{83D5DCBC-5887-4744-A81C-797EF8BA4980}"/>
          </ac:graphicFrameMkLst>
        </pc:graphicFrameChg>
        <pc:picChg chg="add">
          <ac:chgData name="Jia-Jing Lin" userId="4f4139ff-2fb7-496a-a94d-a42af023ccd3" providerId="ADAL" clId="{746481CF-AF8D-4004-8B0A-44115486441A}" dt="2026-05-15T15:55:56.076" v="17"/>
          <ac:picMkLst>
            <pc:docMk/>
            <pc:sldMk cId="1291757736" sldId="264"/>
            <ac:picMk id="2" creationId="{8F249D51-0545-4FA2-B5F7-4C236648E45E}"/>
          </ac:picMkLst>
        </pc:picChg>
        <pc:cxnChg chg="del">
          <ac:chgData name="Jia-Jing Lin" userId="4f4139ff-2fb7-496a-a94d-a42af023ccd3" providerId="ADAL" clId="{746481CF-AF8D-4004-8B0A-44115486441A}" dt="2026-05-15T15:55:55.152" v="16" actId="478"/>
          <ac:cxnSpMkLst>
            <pc:docMk/>
            <pc:sldMk cId="1291757736" sldId="264"/>
            <ac:cxnSpMk id="46" creationId="{059284AD-ACFC-4BBE-8810-17411349D998}"/>
          </ac:cxnSpMkLst>
        </pc:cxnChg>
        <pc:cxnChg chg="del">
          <ac:chgData name="Jia-Jing Lin" userId="4f4139ff-2fb7-496a-a94d-a42af023ccd3" providerId="ADAL" clId="{746481CF-AF8D-4004-8B0A-44115486441A}" dt="2026-05-15T15:55:55.152" v="16" actId="478"/>
          <ac:cxnSpMkLst>
            <pc:docMk/>
            <pc:sldMk cId="1291757736" sldId="264"/>
            <ac:cxnSpMk id="47" creationId="{1E76D895-8333-4D72-8824-6A852427EF90}"/>
          </ac:cxnSpMkLst>
        </pc:cxnChg>
        <pc:cxnChg chg="del mod">
          <ac:chgData name="Jia-Jing Lin" userId="4f4139ff-2fb7-496a-a94d-a42af023ccd3" providerId="ADAL" clId="{746481CF-AF8D-4004-8B0A-44115486441A}" dt="2026-05-15T15:55:55.152" v="16" actId="478"/>
          <ac:cxnSpMkLst>
            <pc:docMk/>
            <pc:sldMk cId="1291757736" sldId="264"/>
            <ac:cxnSpMk id="49" creationId="{7AB33061-5228-4E93-A9EF-DC086D216439}"/>
          </ac:cxnSpMkLst>
        </pc:cxnChg>
        <pc:cxnChg chg="del">
          <ac:chgData name="Jia-Jing Lin" userId="4f4139ff-2fb7-496a-a94d-a42af023ccd3" providerId="ADAL" clId="{746481CF-AF8D-4004-8B0A-44115486441A}" dt="2026-05-15T15:55:42.296" v="15" actId="478"/>
          <ac:cxnSpMkLst>
            <pc:docMk/>
            <pc:sldMk cId="1291757736" sldId="264"/>
            <ac:cxnSpMk id="50" creationId="{A3C71DA0-E629-462E-8345-55496E111668}"/>
          </ac:cxnSpMkLst>
        </pc:cxnChg>
      </pc:sldChg>
      <pc:sldChg chg="modNotesTx">
        <pc:chgData name="Jia-Jing Lin" userId="4f4139ff-2fb7-496a-a94d-a42af023ccd3" providerId="ADAL" clId="{746481CF-AF8D-4004-8B0A-44115486441A}" dt="2026-05-15T15:54:16.624" v="1" actId="6549"/>
        <pc:sldMkLst>
          <pc:docMk/>
          <pc:sldMk cId="3376040605" sldId="389"/>
        </pc:sldMkLst>
      </pc:sldChg>
      <pc:sldChg chg="modNotesTx">
        <pc:chgData name="Jia-Jing Lin" userId="4f4139ff-2fb7-496a-a94d-a42af023ccd3" providerId="ADAL" clId="{746481CF-AF8D-4004-8B0A-44115486441A}" dt="2026-05-15T15:54:19.093" v="2" actId="6549"/>
        <pc:sldMkLst>
          <pc:docMk/>
          <pc:sldMk cId="616551565" sldId="392"/>
        </pc:sldMkLst>
      </pc:sldChg>
      <pc:sldChg chg="modNotesTx">
        <pc:chgData name="Jia-Jing Lin" userId="4f4139ff-2fb7-496a-a94d-a42af023ccd3" providerId="ADAL" clId="{746481CF-AF8D-4004-8B0A-44115486441A}" dt="2026-05-15T15:54:58.795" v="10" actId="6549"/>
        <pc:sldMkLst>
          <pc:docMk/>
          <pc:sldMk cId="1293455131" sldId="399"/>
        </pc:sldMkLst>
      </pc:sldChg>
      <pc:sldChg chg="modNotesTx">
        <pc:chgData name="Jia-Jing Lin" userId="4f4139ff-2fb7-496a-a94d-a42af023ccd3" providerId="ADAL" clId="{746481CF-AF8D-4004-8B0A-44115486441A}" dt="2026-05-15T15:54:12.348" v="0" actId="6549"/>
        <pc:sldMkLst>
          <pc:docMk/>
          <pc:sldMk cId="896372238" sldId="404"/>
        </pc:sldMkLst>
      </pc:sldChg>
      <pc:sldChg chg="modNotesTx">
        <pc:chgData name="Jia-Jing Lin" userId="4f4139ff-2fb7-496a-a94d-a42af023ccd3" providerId="ADAL" clId="{746481CF-AF8D-4004-8B0A-44115486441A}" dt="2026-05-15T15:54:22.171" v="3" actId="6549"/>
        <pc:sldMkLst>
          <pc:docMk/>
          <pc:sldMk cId="1055210905" sldId="406"/>
        </pc:sldMkLst>
      </pc:sldChg>
      <pc:sldChg chg="modSp modNotesTx">
        <pc:chgData name="Jia-Jing Lin" userId="4f4139ff-2fb7-496a-a94d-a42af023ccd3" providerId="ADAL" clId="{746481CF-AF8D-4004-8B0A-44115486441A}" dt="2026-05-15T16:00:15.503" v="54"/>
        <pc:sldMkLst>
          <pc:docMk/>
          <pc:sldMk cId="2761079699" sldId="408"/>
        </pc:sldMkLst>
        <pc:spChg chg="mod">
          <ac:chgData name="Jia-Jing Lin" userId="4f4139ff-2fb7-496a-a94d-a42af023ccd3" providerId="ADAL" clId="{746481CF-AF8D-4004-8B0A-44115486441A}" dt="2026-05-15T16:00:15.503" v="54"/>
          <ac:spMkLst>
            <pc:docMk/>
            <pc:sldMk cId="2761079699" sldId="408"/>
            <ac:spMk id="104" creationId="{02F47E79-5ED2-4570-9639-8E078E9DB63F}"/>
          </ac:spMkLst>
        </pc:spChg>
      </pc:sldChg>
      <pc:sldChg chg="modNotesTx">
        <pc:chgData name="Jia-Jing Lin" userId="4f4139ff-2fb7-496a-a94d-a42af023ccd3" providerId="ADAL" clId="{746481CF-AF8D-4004-8B0A-44115486441A}" dt="2026-05-15T15:54:44.965" v="7" actId="6549"/>
        <pc:sldMkLst>
          <pc:docMk/>
          <pc:sldMk cId="1420855099" sldId="419"/>
        </pc:sldMkLst>
      </pc:sldChg>
      <pc:sldChg chg="del">
        <pc:chgData name="Jia-Jing Lin" userId="4f4139ff-2fb7-496a-a94d-a42af023ccd3" providerId="ADAL" clId="{746481CF-AF8D-4004-8B0A-44115486441A}" dt="2026-05-15T15:55:05.040" v="14" actId="2696"/>
        <pc:sldMkLst>
          <pc:docMk/>
          <pc:sldMk cId="3578652591" sldId="420"/>
        </pc:sldMkLst>
      </pc:sldChg>
      <pc:sldChg chg="addSp delSp modNotesTx">
        <pc:chgData name="Jia-Jing Lin" userId="4f4139ff-2fb7-496a-a94d-a42af023ccd3" providerId="ADAL" clId="{746481CF-AF8D-4004-8B0A-44115486441A}" dt="2026-05-15T15:56:27.676" v="19"/>
        <pc:sldMkLst>
          <pc:docMk/>
          <pc:sldMk cId="2796200556" sldId="421"/>
        </pc:sldMkLst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2" creationId="{E30F772C-F512-4266-9C91-E8AF38FD3AFA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9" creationId="{5422B66C-566C-435A-94FE-F11E995B8537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10" creationId="{1670D797-43EE-426C-980B-74697A06088F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12" creationId="{4A9EE0F1-3265-4F00-B42C-99EFF9FBF1E0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13" creationId="{F618A246-CF5E-48B7-BA32-60309BEDF19C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15" creationId="{1AF6EC6B-2482-41F6-AF2A-8A9A74A020DD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16" creationId="{04A88FDA-86BA-40B4-AEA5-22498FEF8923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23" creationId="{98F9EFB9-87DC-4D1F-A5E9-B28831140392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33" creationId="{66EB873F-300B-4A84-9F11-4DE977827C0E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34" creationId="{0A7F6CE5-0FD4-4E70-A9EC-A2358462D956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35" creationId="{1DEA772C-18F4-49DF-8EED-B33F47974A2D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36" creationId="{C8994CFD-F4F1-435B-8DE3-8B82857B03FF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37" creationId="{C95422D4-8045-4824-A11B-B182F2CCF99F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38" creationId="{E80A3E08-1A41-4473-92A7-059D1C5928E2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39" creationId="{BC06EF21-6BD5-4BDA-A43C-2C7C7BC5B67B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50" creationId="{0FD05951-B9EE-4363-A3B1-A9A041ABCDA0}"/>
          </ac:spMkLst>
        </pc:spChg>
        <pc:spChg chg="del">
          <ac:chgData name="Jia-Jing Lin" userId="4f4139ff-2fb7-496a-a94d-a42af023ccd3" providerId="ADAL" clId="{746481CF-AF8D-4004-8B0A-44115486441A}" dt="2026-05-15T15:56:26.561" v="18" actId="478"/>
          <ac:spMkLst>
            <pc:docMk/>
            <pc:sldMk cId="2796200556" sldId="421"/>
            <ac:spMk id="51" creationId="{3BAA1C47-D43C-421E-812C-1C822F9DBAFB}"/>
          </ac:spMkLst>
        </pc:spChg>
        <pc:grpChg chg="del">
          <ac:chgData name="Jia-Jing Lin" userId="4f4139ff-2fb7-496a-a94d-a42af023ccd3" providerId="ADAL" clId="{746481CF-AF8D-4004-8B0A-44115486441A}" dt="2026-05-15T15:56:26.561" v="18" actId="478"/>
          <ac:grpSpMkLst>
            <pc:docMk/>
            <pc:sldMk cId="2796200556" sldId="421"/>
            <ac:grpSpMk id="42" creationId="{7B6C8C82-F249-4520-8448-641C3DCACF73}"/>
          </ac:grpSpMkLst>
        </pc:grpChg>
        <pc:grpChg chg="del">
          <ac:chgData name="Jia-Jing Lin" userId="4f4139ff-2fb7-496a-a94d-a42af023ccd3" providerId="ADAL" clId="{746481CF-AF8D-4004-8B0A-44115486441A}" dt="2026-05-15T15:56:26.561" v="18" actId="478"/>
          <ac:grpSpMkLst>
            <pc:docMk/>
            <pc:sldMk cId="2796200556" sldId="421"/>
            <ac:grpSpMk id="47" creationId="{79367F04-1281-4317-9A63-EE1E684251AC}"/>
          </ac:grpSpMkLst>
        </pc:grpChg>
        <pc:grpChg chg="del">
          <ac:chgData name="Jia-Jing Lin" userId="4f4139ff-2fb7-496a-a94d-a42af023ccd3" providerId="ADAL" clId="{746481CF-AF8D-4004-8B0A-44115486441A}" dt="2026-05-15T15:56:26.561" v="18" actId="478"/>
          <ac:grpSpMkLst>
            <pc:docMk/>
            <pc:sldMk cId="2796200556" sldId="421"/>
            <ac:grpSpMk id="49" creationId="{E47B14FF-8C0C-4C1E-9AA7-959DC3DB730B}"/>
          </ac:grpSpMkLst>
        </pc:grpChg>
        <pc:graphicFrameChg chg="del">
          <ac:chgData name="Jia-Jing Lin" userId="4f4139ff-2fb7-496a-a94d-a42af023ccd3" providerId="ADAL" clId="{746481CF-AF8D-4004-8B0A-44115486441A}" dt="2026-05-15T15:56:26.561" v="18" actId="478"/>
          <ac:graphicFrameMkLst>
            <pc:docMk/>
            <pc:sldMk cId="2796200556" sldId="421"/>
            <ac:graphicFrameMk id="3" creationId="{866EDC2C-175F-4186-908A-BC70F4803B08}"/>
          </ac:graphicFrameMkLst>
        </pc:graphicFrameChg>
        <pc:graphicFrameChg chg="del">
          <ac:chgData name="Jia-Jing Lin" userId="4f4139ff-2fb7-496a-a94d-a42af023ccd3" providerId="ADAL" clId="{746481CF-AF8D-4004-8B0A-44115486441A}" dt="2026-05-15T15:56:26.561" v="18" actId="478"/>
          <ac:graphicFrameMkLst>
            <pc:docMk/>
            <pc:sldMk cId="2796200556" sldId="421"/>
            <ac:graphicFrameMk id="11" creationId="{8E4CBAC1-17FE-42A7-A23E-A7DAFB6FA891}"/>
          </ac:graphicFrameMkLst>
        </pc:graphicFrameChg>
        <pc:picChg chg="add">
          <ac:chgData name="Jia-Jing Lin" userId="4f4139ff-2fb7-496a-a94d-a42af023ccd3" providerId="ADAL" clId="{746481CF-AF8D-4004-8B0A-44115486441A}" dt="2026-05-15T15:56:27.676" v="19"/>
          <ac:picMkLst>
            <pc:docMk/>
            <pc:sldMk cId="2796200556" sldId="421"/>
            <ac:picMk id="4" creationId="{473C9A5C-7577-4C52-8C31-83C0A8EEDCCC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24" creationId="{362DDF5F-3AF0-4954-8BBA-B16588AF3744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25" creationId="{E56D4077-AAAB-4F78-8759-C33DA39EDB64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26" creationId="{DBD044B5-0902-4F3E-A5A7-32BD65AA1F32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27" creationId="{C78705E8-CB78-4D61-B99A-ED468C3DEA1D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28" creationId="{B77C3E60-A35B-4E40-9E79-B4DAEF0FFE3A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29" creationId="{39A81467-AEFD-43BF-88A4-575B61E4EA1A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30" creationId="{31B5AA15-46F4-4B22-A007-C26D91150E9A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31" creationId="{25B8E2D9-5366-4311-AEEB-9A0838B7084D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32" creationId="{12254649-5584-4127-8445-A5C47568F5DF}"/>
          </ac:picMkLst>
        </pc:picChg>
        <pc:picChg chg="del">
          <ac:chgData name="Jia-Jing Lin" userId="4f4139ff-2fb7-496a-a94d-a42af023ccd3" providerId="ADAL" clId="{746481CF-AF8D-4004-8B0A-44115486441A}" dt="2026-05-15T15:56:26.561" v="18" actId="478"/>
          <ac:picMkLst>
            <pc:docMk/>
            <pc:sldMk cId="2796200556" sldId="421"/>
            <ac:picMk id="48" creationId="{D9B05C59-546E-456C-B10E-7FF853E25720}"/>
          </ac:picMkLst>
        </pc:picChg>
        <pc:cxnChg chg="del">
          <ac:chgData name="Jia-Jing Lin" userId="4f4139ff-2fb7-496a-a94d-a42af023ccd3" providerId="ADAL" clId="{746481CF-AF8D-4004-8B0A-44115486441A}" dt="2026-05-15T15:56:26.561" v="18" actId="478"/>
          <ac:cxnSpMkLst>
            <pc:docMk/>
            <pc:sldMk cId="2796200556" sldId="421"/>
            <ac:cxnSpMk id="52" creationId="{C1FB40DB-CB8A-40AD-8DB3-D45B4280E99F}"/>
          </ac:cxnSpMkLst>
        </pc:cxnChg>
      </pc:sldChg>
      <pc:sldChg chg="del">
        <pc:chgData name="Jia-Jing Lin" userId="4f4139ff-2fb7-496a-a94d-a42af023ccd3" providerId="ADAL" clId="{746481CF-AF8D-4004-8B0A-44115486441A}" dt="2026-05-15T15:55:04.041" v="12" actId="2696"/>
        <pc:sldMkLst>
          <pc:docMk/>
          <pc:sldMk cId="1122132972" sldId="422"/>
        </pc:sldMkLst>
      </pc:sldChg>
      <pc:sldChg chg="addSp modSp modNotesTx">
        <pc:chgData name="Jia-Jing Lin" userId="4f4139ff-2fb7-496a-a94d-a42af023ccd3" providerId="ADAL" clId="{746481CF-AF8D-4004-8B0A-44115486441A}" dt="2026-05-15T15:58:29.943" v="53" actId="1076"/>
        <pc:sldMkLst>
          <pc:docMk/>
          <pc:sldMk cId="4205033788" sldId="423"/>
        </pc:sldMkLst>
        <pc:spChg chg="add mod">
          <ac:chgData name="Jia-Jing Lin" userId="4f4139ff-2fb7-496a-a94d-a42af023ccd3" providerId="ADAL" clId="{746481CF-AF8D-4004-8B0A-44115486441A}" dt="2026-05-15T15:58:12.455" v="38" actId="1076"/>
          <ac:spMkLst>
            <pc:docMk/>
            <pc:sldMk cId="4205033788" sldId="423"/>
            <ac:spMk id="26" creationId="{4CAC3EDD-FCCE-478A-B093-C5768DDBED0D}"/>
          </ac:spMkLst>
        </pc:spChg>
        <pc:spChg chg="add mod">
          <ac:chgData name="Jia-Jing Lin" userId="4f4139ff-2fb7-496a-a94d-a42af023ccd3" providerId="ADAL" clId="{746481CF-AF8D-4004-8B0A-44115486441A}" dt="2026-05-15T15:58:29.943" v="53" actId="1076"/>
          <ac:spMkLst>
            <pc:docMk/>
            <pc:sldMk cId="4205033788" sldId="423"/>
            <ac:spMk id="40" creationId="{A6580F5C-934B-4732-9024-38B0F6A8BFEF}"/>
          </ac:spMkLst>
        </pc:spChg>
      </pc:sldChg>
      <pc:sldChg chg="del">
        <pc:chgData name="Jia-Jing Lin" userId="4f4139ff-2fb7-496a-a94d-a42af023ccd3" providerId="ADAL" clId="{746481CF-AF8D-4004-8B0A-44115486441A}" dt="2026-05-15T15:55:03.456" v="11" actId="2696"/>
        <pc:sldMkLst>
          <pc:docMk/>
          <pc:sldMk cId="859710907" sldId="424"/>
        </pc:sldMkLst>
      </pc:sldChg>
      <pc:sldChg chg="del">
        <pc:chgData name="Jia-Jing Lin" userId="4f4139ff-2fb7-496a-a94d-a42af023ccd3" providerId="ADAL" clId="{746481CF-AF8D-4004-8B0A-44115486441A}" dt="2026-05-15T15:55:04.534" v="13" actId="2696"/>
        <pc:sldMkLst>
          <pc:docMk/>
          <pc:sldMk cId="399216268" sldId="425"/>
        </pc:sldMkLst>
      </pc:sldChg>
      <pc:sldChg chg="modNotesTx">
        <pc:chgData name="Jia-Jing Lin" userId="4f4139ff-2fb7-496a-a94d-a42af023ccd3" providerId="ADAL" clId="{746481CF-AF8D-4004-8B0A-44115486441A}" dt="2026-05-15T15:54:55.739" v="9" actId="6549"/>
        <pc:sldMkLst>
          <pc:docMk/>
          <pc:sldMk cId="1671528561" sldId="42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8739AA-6C4F-4B7B-ADDE-EBBE747F0D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C1CF97-31C8-494A-A11B-B8432B6C64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8DFA2-F2E2-445C-BC3B-D7417BD50D07}" type="datetimeFigureOut">
              <a:rPr lang="en-SE" smtClean="0"/>
              <a:t>2026-05-14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218883-B5D5-46BD-A7B9-0A7F39D42F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66D0AF-1E54-4F0E-ABCE-26C0DAA685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3E32D-7703-46E6-B038-13469404F369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4283900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6F42-59F1-4DD2-8717-15B8AB20C16D}" type="datetimeFigureOut">
              <a:rPr lang="en-SE" smtClean="0"/>
              <a:t>2026-05-14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47463-44C6-460A-BB87-BD640B16F13C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48533406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530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0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68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233067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0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8323145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28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49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777561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5795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53474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625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DC6C-1AEB-46D7-BAE0-13B5C48E36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D8FB2-E976-4641-BAE4-F68B4CCF0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13BF9-99A8-4044-9662-9F864CEB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C8D59-3AEA-449E-90EE-6D771911F081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55262-3BA6-41CC-8F7F-58AE1FF89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68259-6B08-437C-81D1-D96EA4516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099304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4A637-736F-4833-91B3-8CE8F06A3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8F83A-BF5F-4BBF-B2E7-148883531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D6821-7E22-47C1-822E-1A207D5A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22CD6-E331-4BF6-8AF0-D4DED7FAFC27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67CC4-7F6F-4DFB-9E3E-F668B906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3D66C9-FC8B-4DB5-AF51-E7368013A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9405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2DAAC0-8046-4D45-B980-0FFE8A9FEF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76CEB-8C7F-48C0-B208-CDD8110B4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877D8-668D-4EED-B6FD-AF3A85BE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0839-0F0C-4124-ACDC-69569C4DC6C5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C3DA8-B756-49C1-9BE6-587ACF77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B4BF6-0466-4216-B722-E6362182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053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223A-7448-410C-95B8-F61C2218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7FB15-5359-44C2-B2EB-4FCB7AC86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C9E29-BA14-489E-B27B-05ED90386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E3CD-8F1F-4E7E-8183-09D889ABEE26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876C4-C96B-4E22-9905-D5536A27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E5866-B603-4111-A982-4D444ADBE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92009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F82C3-2DE0-4045-92A2-A7956A31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55181-3E08-4867-B804-1C6C74A53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39A5C-B8CC-4617-A9F2-BA66C23BD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6470E-2234-4A81-AE88-046E811837E0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B2038C-967C-4614-AA33-6BFDF1B33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49D68-CDC1-4E58-8DF8-880B7AEC6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4811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56C2-6B94-491F-B498-913F40F5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B41EC-1394-48D5-A566-FE1CE0148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E1A05-0A25-43DA-91AD-394F95B53A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394D1-155F-4150-85D0-EC7DB671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DCB5-BA40-4A8B-927D-6B665D64186E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C5471-DBDE-465D-B962-408972EDE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80494-82DF-4B3C-B3E1-746FF5C6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76563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1FFCC-20F3-4DBE-B2F4-54F5C0BC2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5FC3F-BDA1-453D-B01F-2C7E0187E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CF69C-F862-4740-9C52-F8381E5AB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E1CE9-F462-47CA-A77D-1259A94C71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55624-BE7A-4959-9231-34EBCD0604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D9DCE-3A40-488E-8CC4-94B71B7FE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CACFC-B042-4DF1-BE2B-EC6DAD001CF9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B8B89E-1221-495A-85EB-13B6222E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1792BD-53A4-4381-9048-5D7B57975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9128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C797-575F-4F7A-BE4D-3127DC6C4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58AF5-BB0C-45E9-B0A1-7B703D1BC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FF6A-1054-4EA2-BF80-04477501F8C7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9B72-4527-49A9-B77C-5DA413D90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D2A2E-9528-4364-BA2F-D461B564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15934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3878BE-BBF0-4C6B-A44B-4B8618E97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D1D1-9D77-4337-9779-4F5235D41226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19D428-2766-4E87-9B31-1B3BEAA37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843F5-CB6F-4C75-9ABE-C93FD3FAC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6428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A3AE-CEBF-4AE4-AC0A-D6CF73A6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C3A94-4FD5-4805-B221-BDF98572F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9960AA-9D2C-4DE2-BA7A-BF0814989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D4FD9-7835-451D-8A36-9D54C59F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197F8-B45B-4D91-8D89-383AE47C3E01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8CD81F-E392-403B-99A4-C2845732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BEAA1-F723-43F4-9F32-9223AFAD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7939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9FB3-3B43-4C76-959E-78A00075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36095D-D843-43A9-A32B-8A095042E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8531CB-0911-4D09-864A-614217D78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09FA04-89C4-47FC-ADA6-AFB71B2A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0524C-263B-403B-A92B-8845A16B83C6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9F449-391E-4CCB-93E4-1773D43CC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95AFF7-4C37-4CFF-B67E-8BEB9E23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7199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B9FE3-D7C8-4874-83C2-F9313B85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4B785-E3AD-4802-B1BA-D705810AD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764D0-3A08-4BC2-95F4-F62DF24850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F7472-CD74-4C08-A705-E08C80B3D1D3}" type="datetime8">
              <a:rPr lang="en-SE" smtClean="0"/>
              <a:t>2026-05-14 22:54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11712-EC43-4C77-84F4-DD8975C43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32F75-C64E-439B-944E-2C7575EA8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B6ED5-3490-4370-AE43-65C08B2466DF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23224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4.sv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9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image" Target="../media/image15.png"/><Relationship Id="rId5" Type="http://schemas.openxmlformats.org/officeDocument/2006/relationships/image" Target="../media/image4.sv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emf"/><Relationship Id="rId4" Type="http://schemas.openxmlformats.org/officeDocument/2006/relationships/image" Target="../media/image23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5B78482-CD0A-4EAD-980D-7F671CD16D6D}"/>
              </a:ext>
            </a:extLst>
          </p:cNvPr>
          <p:cNvSpPr/>
          <p:nvPr/>
        </p:nvSpPr>
        <p:spPr>
          <a:xfrm>
            <a:off x="7549493" y="-3724"/>
            <a:ext cx="464250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DD5042-9F46-4373-B783-D4371BE19869}"/>
              </a:ext>
            </a:extLst>
          </p:cNvPr>
          <p:cNvSpPr/>
          <p:nvPr/>
        </p:nvSpPr>
        <p:spPr>
          <a:xfrm>
            <a:off x="617168" y="473467"/>
            <a:ext cx="6630252" cy="2499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Sitka Subheading" pitchFamily="2" charset="0"/>
              </a:rPr>
              <a:t>Thermo-Hydraulic Modeling of Freeze-Thaw Processes in Fractured Porous Media</a:t>
            </a:r>
            <a:endParaRPr lang="en-SE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Sitka Subheading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7B5E0C-558E-48E3-B464-47B9ED1F7025}"/>
              </a:ext>
            </a:extLst>
          </p:cNvPr>
          <p:cNvSpPr/>
          <p:nvPr/>
        </p:nvSpPr>
        <p:spPr>
          <a:xfrm>
            <a:off x="1210484" y="3250087"/>
            <a:ext cx="5331719" cy="2053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Footlight MT Light" panose="0204060206030A020304" pitchFamily="18" charset="0"/>
              </a:rPr>
              <a:t>Jia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-</a:t>
            </a:r>
            <a:r>
              <a:rPr lang="en-US" sz="32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Footlight MT Light" panose="0204060206030A020304" pitchFamily="18" charset="0"/>
              </a:rPr>
              <a:t>Jing Lin</a:t>
            </a:r>
            <a:r>
              <a:rPr lang="en-US" sz="3200" b="1" baseline="30000" dirty="0">
                <a:solidFill>
                  <a:schemeClr val="tx1">
                    <a:lumMod val="85000"/>
                    <a:lumOff val="15000"/>
                  </a:schemeClr>
                </a:solidFill>
                <a:latin typeface="Footlight MT Light" panose="0204060206030A020304" pitchFamily="18" charset="0"/>
              </a:rPr>
              <a:t>a</a:t>
            </a:r>
            <a:r>
              <a:rPr lang="en-US" sz="2800" dirty="0">
                <a:latin typeface="Footlight MT Light" panose="0204060206030A020304" pitchFamily="18" charset="0"/>
              </a:rPr>
              <a:t>, Chuanyin </a:t>
            </a:r>
            <a:r>
              <a:rPr lang="en-US" sz="2800" dirty="0" err="1">
                <a:latin typeface="Footlight MT Light" panose="0204060206030A020304" pitchFamily="18" charset="0"/>
              </a:rPr>
              <a:t>Jiang</a:t>
            </a:r>
            <a:r>
              <a:rPr lang="en-US" sz="2800" baseline="30000" dirty="0" err="1">
                <a:latin typeface="Footlight MT Light" panose="0204060206030A020304" pitchFamily="18" charset="0"/>
              </a:rPr>
              <a:t>a</a:t>
            </a:r>
            <a:r>
              <a:rPr lang="en-US" sz="2800" dirty="0">
                <a:latin typeface="Footlight MT Light" panose="0204060206030A020304" pitchFamily="18" charset="0"/>
              </a:rPr>
              <a:t>, Chin</a:t>
            </a:r>
            <a:r>
              <a:rPr lang="en-US" sz="2800" dirty="0">
                <a:latin typeface="Corbel" panose="020B0503020204020204" pitchFamily="34" charset="0"/>
              </a:rPr>
              <a:t>-</a:t>
            </a:r>
            <a:r>
              <a:rPr lang="en-US" sz="2800" dirty="0">
                <a:latin typeface="Footlight MT Light" panose="0204060206030A020304" pitchFamily="18" charset="0"/>
              </a:rPr>
              <a:t>Fu </a:t>
            </a:r>
            <a:r>
              <a:rPr lang="en-US" sz="2800" dirty="0" err="1">
                <a:latin typeface="Footlight MT Light" panose="0204060206030A020304" pitchFamily="18" charset="0"/>
              </a:rPr>
              <a:t>Tsang</a:t>
            </a:r>
            <a:r>
              <a:rPr lang="en-US" sz="2800" baseline="30000" dirty="0" err="1">
                <a:latin typeface="Footlight MT Light" panose="0204060206030A020304" pitchFamily="18" charset="0"/>
              </a:rPr>
              <a:t>a,b</a:t>
            </a:r>
            <a:r>
              <a:rPr lang="en-US" sz="2800" dirty="0">
                <a:latin typeface="Footlight MT Light" panose="0204060206030A020304" pitchFamily="18" charset="0"/>
              </a:rPr>
              <a:t>, Auli </a:t>
            </a:r>
            <a:r>
              <a:rPr lang="en-US" sz="2800" dirty="0" err="1">
                <a:latin typeface="Footlight MT Light" panose="0204060206030A020304" pitchFamily="18" charset="0"/>
              </a:rPr>
              <a:t>Niemi</a:t>
            </a:r>
            <a:r>
              <a:rPr lang="en-US" sz="2800" baseline="30000" dirty="0" err="1">
                <a:latin typeface="Footlight MT Light" panose="0204060206030A020304" pitchFamily="18" charset="0"/>
              </a:rPr>
              <a:t>a</a:t>
            </a:r>
            <a:r>
              <a:rPr lang="en-US" sz="2800" dirty="0">
                <a:latin typeface="Footlight MT Light" panose="0204060206030A020304" pitchFamily="18" charset="0"/>
              </a:rPr>
              <a:t>, Patrik </a:t>
            </a:r>
            <a:r>
              <a:rPr lang="en-US" sz="2800" dirty="0" err="1">
                <a:latin typeface="Footlight MT Light" panose="0204060206030A020304" pitchFamily="18" charset="0"/>
              </a:rPr>
              <a:t>Vidstrand</a:t>
            </a:r>
            <a:r>
              <a:rPr lang="en-US" sz="2800" baseline="30000" dirty="0" err="1">
                <a:latin typeface="Footlight MT Light" panose="0204060206030A020304" pitchFamily="18" charset="0"/>
              </a:rPr>
              <a:t>c</a:t>
            </a:r>
            <a:r>
              <a:rPr lang="en-US" sz="2800" dirty="0">
                <a:latin typeface="Footlight MT Light" panose="0204060206030A020304" pitchFamily="18" charset="0"/>
              </a:rPr>
              <a:t>, Qinghua Lei</a:t>
            </a:r>
            <a:r>
              <a:rPr lang="en-US" sz="2800" baseline="30000" dirty="0">
                <a:latin typeface="Footlight MT Light" panose="0204060206030A020304" pitchFamily="18" charset="0"/>
              </a:rPr>
              <a:t>a</a:t>
            </a:r>
            <a:endParaRPr lang="en-SE" sz="2800" dirty="0">
              <a:latin typeface="Footlight MT Light" panose="0204060206030A020304" pitchFamily="18" charset="0"/>
            </a:endParaRPr>
          </a:p>
        </p:txBody>
      </p:sp>
      <p:pic>
        <p:nvPicPr>
          <p:cNvPr id="14" name="Picture 2" descr="BeFo - Rock Engineering Research Foundation | LinkedIn">
            <a:extLst>
              <a:ext uri="{FF2B5EF4-FFF2-40B4-BE49-F238E27FC236}">
                <a16:creationId xmlns:a16="http://schemas.microsoft.com/office/drawing/2014/main" id="{C887CE52-5355-4E5B-8198-E05FB427E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982" y="3325276"/>
            <a:ext cx="1592571" cy="159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80D1F9-BC39-42B7-8F88-BBA7D5B8BA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t="2271" r="40457" b="71062"/>
          <a:stretch/>
        </p:blipFill>
        <p:spPr>
          <a:xfrm>
            <a:off x="7861236" y="5855107"/>
            <a:ext cx="4028746" cy="80575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2C80F225-ACB1-4AF8-809E-9D04BFADB3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39848" t="37615" r="40065" b="38073"/>
          <a:stretch/>
        </p:blipFill>
        <p:spPr>
          <a:xfrm>
            <a:off x="9727184" y="2758481"/>
            <a:ext cx="2040038" cy="232520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456B993-0831-4EDF-8C93-BF95AE9F19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997" y="4915970"/>
            <a:ext cx="3783225" cy="8538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FF2484-D731-4A07-B56F-2B608B55F050}"/>
              </a:ext>
            </a:extLst>
          </p:cNvPr>
          <p:cNvSpPr/>
          <p:nvPr/>
        </p:nvSpPr>
        <p:spPr>
          <a:xfrm>
            <a:off x="1210485" y="5569136"/>
            <a:ext cx="5989646" cy="901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baseline="30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a</a:t>
            </a:r>
            <a:r>
              <a:rPr lang="en-US" sz="1600" i="1" baseline="30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Department of Earth Sciences, Uppsala University, Uppsala, Sweden</a:t>
            </a:r>
            <a:endParaRPr lang="en-SE" sz="14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aseline="30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</a:t>
            </a:r>
            <a:r>
              <a:rPr lang="en-US" sz="1600" i="1" baseline="30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Lawrence Berkeley National Laboratory, Berkeley, USA</a:t>
            </a:r>
            <a:endParaRPr lang="en-SE" sz="1400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baseline="30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</a:t>
            </a:r>
            <a:r>
              <a:rPr lang="en-US" sz="1600" i="1" baseline="30000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1600" i="1" dirty="0"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Rock Engineering Research Foundation, Stockholm, Sweden</a:t>
            </a:r>
            <a:endParaRPr lang="en-SE" sz="1400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56F3F8E-4DBB-4BAA-B16B-60EC0DCF9F0C}"/>
              </a:ext>
            </a:extLst>
          </p:cNvPr>
          <p:cNvCxnSpPr/>
          <p:nvPr/>
        </p:nvCxnSpPr>
        <p:spPr>
          <a:xfrm>
            <a:off x="970961" y="3429000"/>
            <a:ext cx="0" cy="3141482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37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Picture 218">
            <a:extLst>
              <a:ext uri="{FF2B5EF4-FFF2-40B4-BE49-F238E27FC236}">
                <a16:creationId xmlns:a16="http://schemas.microsoft.com/office/drawing/2014/main" id="{8B569B5C-1DF7-4313-808E-DFC257D76F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6" r="1" b="5981"/>
          <a:stretch/>
        </p:blipFill>
        <p:spPr>
          <a:xfrm>
            <a:off x="6182049" y="964169"/>
            <a:ext cx="4462525" cy="5502113"/>
          </a:xfrm>
          <a:prstGeom prst="rect">
            <a:avLst/>
          </a:prstGeom>
        </p:spPr>
      </p:pic>
      <p:sp>
        <p:nvSpPr>
          <p:cNvPr id="188" name="TextBox 187">
            <a:extLst>
              <a:ext uri="{FF2B5EF4-FFF2-40B4-BE49-F238E27FC236}">
                <a16:creationId xmlns:a16="http://schemas.microsoft.com/office/drawing/2014/main" id="{336DDBBB-F280-4E67-9B45-3C8E20C5E62B}"/>
              </a:ext>
            </a:extLst>
          </p:cNvPr>
          <p:cNvSpPr txBox="1"/>
          <p:nvPr/>
        </p:nvSpPr>
        <p:spPr>
          <a:xfrm>
            <a:off x="5285189" y="656606"/>
            <a:ext cx="1122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Aperture</a:t>
            </a:r>
          </a:p>
          <a:p>
            <a:pPr algn="ctr"/>
            <a:r>
              <a:rPr lang="en-US" sz="2000" dirty="0"/>
              <a:t>(mm)</a:t>
            </a:r>
            <a:endParaRPr lang="en-SE" sz="2000" dirty="0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EB137373-CDDF-4778-9C25-4E1274D21CEB}"/>
              </a:ext>
            </a:extLst>
          </p:cNvPr>
          <p:cNvSpPr txBox="1"/>
          <p:nvPr/>
        </p:nvSpPr>
        <p:spPr>
          <a:xfrm>
            <a:off x="5629776" y="15704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0.9</a:t>
            </a:r>
            <a:endParaRPr lang="en-SE" sz="2000" dirty="0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36A13F40-C003-48E9-9CFB-4765C1987E4B}"/>
              </a:ext>
            </a:extLst>
          </p:cNvPr>
          <p:cNvSpPr txBox="1"/>
          <p:nvPr/>
        </p:nvSpPr>
        <p:spPr>
          <a:xfrm>
            <a:off x="4513407" y="671626"/>
            <a:ext cx="8485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Outlet</a:t>
            </a:r>
          </a:p>
          <a:p>
            <a:pPr algn="ctr"/>
            <a:r>
              <a:rPr lang="en-US" sz="2000" dirty="0"/>
              <a:t>point</a:t>
            </a:r>
            <a:endParaRPr lang="en-SE" sz="2000" dirty="0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41396842-EB23-4484-BE07-37FAF4E4F0CD}"/>
              </a:ext>
            </a:extLst>
          </p:cNvPr>
          <p:cNvSpPr txBox="1"/>
          <p:nvPr/>
        </p:nvSpPr>
        <p:spPr>
          <a:xfrm>
            <a:off x="5629776" y="214320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1.3</a:t>
            </a:r>
            <a:endParaRPr lang="en-SE" sz="2000" dirty="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9AAE1F29-ED5D-4776-8EBE-354A669D8E87}"/>
              </a:ext>
            </a:extLst>
          </p:cNvPr>
          <p:cNvSpPr txBox="1"/>
          <p:nvPr/>
        </p:nvSpPr>
        <p:spPr>
          <a:xfrm>
            <a:off x="5629776" y="2909539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0.2</a:t>
            </a:r>
            <a:endParaRPr lang="en-SE" sz="2000" dirty="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B60160CF-E69B-47C8-9662-3B523EA5406D}"/>
              </a:ext>
            </a:extLst>
          </p:cNvPr>
          <p:cNvSpPr txBox="1"/>
          <p:nvPr/>
        </p:nvSpPr>
        <p:spPr>
          <a:xfrm>
            <a:off x="5629776" y="3165177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0.5</a:t>
            </a:r>
            <a:endParaRPr lang="en-SE" sz="2000" dirty="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CEAEF45C-78ED-4DA2-A6BA-43147D218596}"/>
              </a:ext>
            </a:extLst>
          </p:cNvPr>
          <p:cNvSpPr txBox="1"/>
          <p:nvPr/>
        </p:nvSpPr>
        <p:spPr>
          <a:xfrm>
            <a:off x="5629776" y="379159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0.8</a:t>
            </a:r>
            <a:endParaRPr lang="en-SE" sz="2000" dirty="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76F2843F-FA23-437F-A327-E3853B9E6C8B}"/>
              </a:ext>
            </a:extLst>
          </p:cNvPr>
          <p:cNvSpPr txBox="1"/>
          <p:nvPr/>
        </p:nvSpPr>
        <p:spPr>
          <a:xfrm>
            <a:off x="5629776" y="4077822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0.3</a:t>
            </a:r>
            <a:endParaRPr lang="en-SE" sz="2000" dirty="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1266522-8355-4197-B6B9-716D6526A060}"/>
              </a:ext>
            </a:extLst>
          </p:cNvPr>
          <p:cNvSpPr txBox="1"/>
          <p:nvPr/>
        </p:nvSpPr>
        <p:spPr>
          <a:xfrm>
            <a:off x="5629776" y="4816452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0.7</a:t>
            </a:r>
            <a:endParaRPr lang="en-SE" sz="2000" dirty="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30C5541-6CB7-41BC-A8B8-F01C4947BDB5}"/>
              </a:ext>
            </a:extLst>
          </p:cNvPr>
          <p:cNvSpPr txBox="1"/>
          <p:nvPr/>
        </p:nvSpPr>
        <p:spPr>
          <a:xfrm>
            <a:off x="5629776" y="4985388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1.4</a:t>
            </a:r>
            <a:endParaRPr lang="en-SE" sz="2000" dirty="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F7D5918F-9E69-44ED-B904-C61B27928AD5}"/>
              </a:ext>
            </a:extLst>
          </p:cNvPr>
          <p:cNvSpPr txBox="1"/>
          <p:nvPr/>
        </p:nvSpPr>
        <p:spPr>
          <a:xfrm>
            <a:off x="5629776" y="5202750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0.3</a:t>
            </a:r>
            <a:endParaRPr lang="en-SE" sz="2000" dirty="0"/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5CAE22C-C145-4B12-8951-F55E6244441B}"/>
              </a:ext>
            </a:extLst>
          </p:cNvPr>
          <p:cNvSpPr txBox="1"/>
          <p:nvPr/>
        </p:nvSpPr>
        <p:spPr>
          <a:xfrm>
            <a:off x="5629776" y="5559859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1.2</a:t>
            </a:r>
            <a:endParaRPr lang="en-SE" sz="2000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F075C154-5999-466D-8889-20652B9ECD59}"/>
              </a:ext>
            </a:extLst>
          </p:cNvPr>
          <p:cNvSpPr txBox="1"/>
          <p:nvPr/>
        </p:nvSpPr>
        <p:spPr>
          <a:xfrm>
            <a:off x="4780435" y="15704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</a:t>
            </a:r>
            <a:endParaRPr lang="en-SE" sz="2000" b="1" dirty="0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2B515788-AF00-4A13-BE1D-F767CB3E8F93}"/>
              </a:ext>
            </a:extLst>
          </p:cNvPr>
          <p:cNvSpPr txBox="1"/>
          <p:nvPr/>
        </p:nvSpPr>
        <p:spPr>
          <a:xfrm>
            <a:off x="4780435" y="214320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endParaRPr lang="en-SE" sz="2000" b="1" dirty="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7FB43424-1EC2-4EE2-AAFF-E55F928C7F25}"/>
              </a:ext>
            </a:extLst>
          </p:cNvPr>
          <p:cNvSpPr txBox="1"/>
          <p:nvPr/>
        </p:nvSpPr>
        <p:spPr>
          <a:xfrm>
            <a:off x="4780435" y="290953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3</a:t>
            </a:r>
            <a:endParaRPr lang="en-SE" sz="2000" b="1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2927EE59-E3BD-42D6-B188-8BE5282647AD}"/>
              </a:ext>
            </a:extLst>
          </p:cNvPr>
          <p:cNvSpPr txBox="1"/>
          <p:nvPr/>
        </p:nvSpPr>
        <p:spPr>
          <a:xfrm>
            <a:off x="4780435" y="3165177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4</a:t>
            </a:r>
            <a:endParaRPr lang="en-SE" sz="2000" b="1" dirty="0"/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857EE3D0-B1CF-4781-8651-A351BA0A9628}"/>
              </a:ext>
            </a:extLst>
          </p:cNvPr>
          <p:cNvSpPr txBox="1"/>
          <p:nvPr/>
        </p:nvSpPr>
        <p:spPr>
          <a:xfrm>
            <a:off x="4780435" y="379159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5</a:t>
            </a:r>
            <a:endParaRPr lang="en-SE" sz="2000" b="1" dirty="0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1C9FEDB-D88D-4B6A-A2F0-2B9E3DD7CFA2}"/>
              </a:ext>
            </a:extLst>
          </p:cNvPr>
          <p:cNvSpPr txBox="1"/>
          <p:nvPr/>
        </p:nvSpPr>
        <p:spPr>
          <a:xfrm>
            <a:off x="4780435" y="407782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</a:t>
            </a:r>
            <a:endParaRPr lang="en-SE" sz="2000" b="1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233B0672-CA2A-47FD-A10D-3CA9DFAE1CF8}"/>
              </a:ext>
            </a:extLst>
          </p:cNvPr>
          <p:cNvSpPr txBox="1"/>
          <p:nvPr/>
        </p:nvSpPr>
        <p:spPr>
          <a:xfrm>
            <a:off x="4780435" y="481645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7</a:t>
            </a:r>
            <a:endParaRPr lang="en-SE" sz="2000" b="1" dirty="0"/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6C3A9FE9-E7F6-4335-B198-D12BC759D7E3}"/>
              </a:ext>
            </a:extLst>
          </p:cNvPr>
          <p:cNvSpPr txBox="1"/>
          <p:nvPr/>
        </p:nvSpPr>
        <p:spPr>
          <a:xfrm>
            <a:off x="4780435" y="498538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8</a:t>
            </a:r>
            <a:endParaRPr lang="en-SE" sz="2000" b="1" dirty="0"/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6D331882-A6B3-481A-8DB5-1B610FD95C03}"/>
              </a:ext>
            </a:extLst>
          </p:cNvPr>
          <p:cNvSpPr txBox="1"/>
          <p:nvPr/>
        </p:nvSpPr>
        <p:spPr>
          <a:xfrm>
            <a:off x="4780435" y="520275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9</a:t>
            </a:r>
            <a:endParaRPr lang="en-SE" sz="2000" b="1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C1ECD09-0289-441F-98F1-CB1D3226F579}"/>
              </a:ext>
            </a:extLst>
          </p:cNvPr>
          <p:cNvSpPr txBox="1"/>
          <p:nvPr/>
        </p:nvSpPr>
        <p:spPr>
          <a:xfrm>
            <a:off x="4715514" y="5559859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10</a:t>
            </a:r>
            <a:endParaRPr lang="en-SE" sz="2000" b="1" dirty="0"/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956FF043-B46E-45F6-B5EC-9173E2B2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6" y="1374632"/>
            <a:ext cx="4737003" cy="4730906"/>
          </a:xfrm>
          <a:prstGeom prst="rect">
            <a:avLst/>
          </a:prstGeom>
        </p:spPr>
      </p:pic>
      <p:sp>
        <p:nvSpPr>
          <p:cNvPr id="214" name="TextBox 213">
            <a:extLst>
              <a:ext uri="{FF2B5EF4-FFF2-40B4-BE49-F238E27FC236}">
                <a16:creationId xmlns:a16="http://schemas.microsoft.com/office/drawing/2014/main" id="{2460F4D7-C3A9-46CE-9252-EB8982565175}"/>
              </a:ext>
            </a:extLst>
          </p:cNvPr>
          <p:cNvSpPr txBox="1"/>
          <p:nvPr/>
        </p:nvSpPr>
        <p:spPr>
          <a:xfrm>
            <a:off x="7522601" y="675994"/>
            <a:ext cx="15053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Outflow rate</a:t>
            </a:r>
          </a:p>
          <a:p>
            <a:pPr algn="ctr"/>
            <a:r>
              <a:rPr lang="en-US" sz="2000" dirty="0"/>
              <a:t>(m</a:t>
            </a:r>
            <a:r>
              <a:rPr lang="en-US" sz="2000" baseline="30000" dirty="0"/>
              <a:t>2</a:t>
            </a:r>
            <a:r>
              <a:rPr lang="en-US" sz="2000" dirty="0"/>
              <a:t>/s)</a:t>
            </a:r>
            <a:endParaRPr lang="en-SE" sz="2000" dirty="0"/>
          </a:p>
        </p:txBody>
      </p:sp>
      <p:pic>
        <p:nvPicPr>
          <p:cNvPr id="215" name="Picture 214">
            <a:extLst>
              <a:ext uri="{FF2B5EF4-FFF2-40B4-BE49-F238E27FC236}">
                <a16:creationId xmlns:a16="http://schemas.microsoft.com/office/drawing/2014/main" id="{B7B43BCC-0248-4D82-A1DE-EDE2CBEC5D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5118" y="6033366"/>
            <a:ext cx="594936" cy="353949"/>
          </a:xfrm>
          <a:prstGeom prst="rect">
            <a:avLst/>
          </a:prstGeom>
        </p:spPr>
      </p:pic>
      <p:sp>
        <p:nvSpPr>
          <p:cNvPr id="217" name="Slide Number Placeholder 2">
            <a:extLst>
              <a:ext uri="{FF2B5EF4-FFF2-40B4-BE49-F238E27FC236}">
                <a16:creationId xmlns:a16="http://schemas.microsoft.com/office/drawing/2014/main" id="{608188AD-F2D4-4255-A679-D35AF565E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BF4B6ED5-3490-4370-AE43-65C08B2466DF}" type="slidenum">
              <a:rPr lang="en-SE" smtClean="0"/>
              <a:t>10</a:t>
            </a:fld>
            <a:endParaRPr lang="en-SE"/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6F93345E-8337-4619-A72D-59772F5BA139}"/>
              </a:ext>
            </a:extLst>
          </p:cNvPr>
          <p:cNvGrpSpPr/>
          <p:nvPr/>
        </p:nvGrpSpPr>
        <p:grpSpPr>
          <a:xfrm>
            <a:off x="10207410" y="5254276"/>
            <a:ext cx="1301642" cy="830997"/>
            <a:chOff x="10982325" y="4466963"/>
            <a:chExt cx="1301642" cy="830997"/>
          </a:xfrm>
        </p:grpSpPr>
        <p:pic>
          <p:nvPicPr>
            <p:cNvPr id="186" name="Picture 185">
              <a:extLst>
                <a:ext uri="{FF2B5EF4-FFF2-40B4-BE49-F238E27FC236}">
                  <a16:creationId xmlns:a16="http://schemas.microsoft.com/office/drawing/2014/main" id="{6B6CD27C-84C9-4CD6-AACB-845FAEBAA8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96" t="11176" r="21509" b="75354"/>
            <a:stretch/>
          </p:blipFill>
          <p:spPr>
            <a:xfrm>
              <a:off x="11063288" y="4571999"/>
              <a:ext cx="361950" cy="659031"/>
            </a:xfrm>
            <a:prstGeom prst="rect">
              <a:avLst/>
            </a:prstGeom>
          </p:spPr>
        </p:pic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BD7195F5-52E0-4F48-A4B4-804EFFD8A08C}"/>
                </a:ext>
              </a:extLst>
            </p:cNvPr>
            <p:cNvSpPr txBox="1"/>
            <p:nvPr/>
          </p:nvSpPr>
          <p:spPr>
            <a:xfrm>
              <a:off x="11367626" y="4466963"/>
              <a:ext cx="9163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1600" dirty="0"/>
                <a:t>25</a:t>
              </a:r>
              <a:r>
                <a:rPr lang="zh-TW" altLang="en-US" sz="1600" dirty="0"/>
                <a:t> </a:t>
              </a:r>
              <a:r>
                <a:rPr lang="en-US" altLang="zh-TW" sz="1600" dirty="0"/>
                <a:t>days</a:t>
              </a:r>
            </a:p>
            <a:p>
              <a:r>
                <a:rPr lang="en-US" sz="1600" dirty="0"/>
                <a:t>121 days</a:t>
              </a:r>
            </a:p>
            <a:p>
              <a:r>
                <a:rPr lang="en-US" sz="1600" dirty="0"/>
                <a:t>183 days</a:t>
              </a:r>
              <a:endParaRPr lang="en-SE" sz="1600" dirty="0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B0F9D05-02A9-4274-A697-08C68E79AF6C}"/>
                </a:ext>
              </a:extLst>
            </p:cNvPr>
            <p:cNvSpPr/>
            <p:nvPr/>
          </p:nvSpPr>
          <p:spPr>
            <a:xfrm>
              <a:off x="10982325" y="4506212"/>
              <a:ext cx="1262063" cy="73863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BD41479-2555-4BE3-8736-6D5B79E94BFB}"/>
              </a:ext>
            </a:extLst>
          </p:cNvPr>
          <p:cNvGrpSpPr/>
          <p:nvPr/>
        </p:nvGrpSpPr>
        <p:grpSpPr>
          <a:xfrm>
            <a:off x="4715514" y="1570450"/>
            <a:ext cx="1422735" cy="4389519"/>
            <a:chOff x="5433523" y="1779411"/>
            <a:chExt cx="1422735" cy="4389519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E2431352-C588-476A-9DFF-F72590B69F8F}"/>
                </a:ext>
              </a:extLst>
            </p:cNvPr>
            <p:cNvSpPr txBox="1"/>
            <p:nvPr/>
          </p:nvSpPr>
          <p:spPr>
            <a:xfrm>
              <a:off x="6347785" y="1779411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0.9</a:t>
              </a:r>
              <a:endParaRPr lang="en-SE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4C16D7AD-D1D4-4C01-81F7-802741295A1E}"/>
                </a:ext>
              </a:extLst>
            </p:cNvPr>
            <p:cNvSpPr txBox="1"/>
            <p:nvPr/>
          </p:nvSpPr>
          <p:spPr>
            <a:xfrm>
              <a:off x="6347785" y="3374138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0.5</a:t>
              </a:r>
              <a:endParaRPr lang="en-SE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E0ED41EA-57C2-4393-843F-2F68C57B957F}"/>
                </a:ext>
              </a:extLst>
            </p:cNvPr>
            <p:cNvSpPr txBox="1"/>
            <p:nvPr/>
          </p:nvSpPr>
          <p:spPr>
            <a:xfrm>
              <a:off x="6347785" y="4000551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0.8</a:t>
              </a:r>
              <a:endParaRPr lang="en-SE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D1C37F78-7DF2-4CD1-B674-7D8003525C4E}"/>
                </a:ext>
              </a:extLst>
            </p:cNvPr>
            <p:cNvSpPr txBox="1"/>
            <p:nvPr/>
          </p:nvSpPr>
          <p:spPr>
            <a:xfrm>
              <a:off x="6347785" y="5025413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0.7</a:t>
              </a:r>
              <a:endParaRPr lang="en-SE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35" name="TextBox 234">
              <a:extLst>
                <a:ext uri="{FF2B5EF4-FFF2-40B4-BE49-F238E27FC236}">
                  <a16:creationId xmlns:a16="http://schemas.microsoft.com/office/drawing/2014/main" id="{E92BDDC0-C4C4-4BB0-9DBE-13CD5F2A3D81}"/>
                </a:ext>
              </a:extLst>
            </p:cNvPr>
            <p:cNvSpPr txBox="1"/>
            <p:nvPr/>
          </p:nvSpPr>
          <p:spPr>
            <a:xfrm>
              <a:off x="6347785" y="5768820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4"/>
                  </a:solidFill>
                </a:rPr>
                <a:t>1.2</a:t>
              </a:r>
              <a:endParaRPr lang="en-SE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D57DC6DF-DA0B-403F-BDAC-6F07B08A30D9}"/>
                </a:ext>
              </a:extLst>
            </p:cNvPr>
            <p:cNvSpPr txBox="1"/>
            <p:nvPr/>
          </p:nvSpPr>
          <p:spPr>
            <a:xfrm>
              <a:off x="5498444" y="177941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</a:rPr>
                <a:t>1</a:t>
              </a:r>
              <a:endParaRPr lang="en-SE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237" name="TextBox 236">
              <a:extLst>
                <a:ext uri="{FF2B5EF4-FFF2-40B4-BE49-F238E27FC236}">
                  <a16:creationId xmlns:a16="http://schemas.microsoft.com/office/drawing/2014/main" id="{AFD09E6F-9291-42EF-9B77-4AEA19210730}"/>
                </a:ext>
              </a:extLst>
            </p:cNvPr>
            <p:cNvSpPr txBox="1"/>
            <p:nvPr/>
          </p:nvSpPr>
          <p:spPr>
            <a:xfrm>
              <a:off x="5498444" y="337413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</a:rPr>
                <a:t>4</a:t>
              </a:r>
              <a:endParaRPr lang="en-SE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77DDACD8-2442-46BF-973C-502CAD692426}"/>
                </a:ext>
              </a:extLst>
            </p:cNvPr>
            <p:cNvSpPr txBox="1"/>
            <p:nvPr/>
          </p:nvSpPr>
          <p:spPr>
            <a:xfrm>
              <a:off x="5498444" y="4000551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</a:rPr>
                <a:t>5</a:t>
              </a:r>
              <a:endParaRPr lang="en-SE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6DA7227F-6D38-4D36-8817-DDA4DE70776C}"/>
                </a:ext>
              </a:extLst>
            </p:cNvPr>
            <p:cNvSpPr txBox="1"/>
            <p:nvPr/>
          </p:nvSpPr>
          <p:spPr>
            <a:xfrm>
              <a:off x="5498444" y="502541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</a:rPr>
                <a:t>7</a:t>
              </a:r>
              <a:endParaRPr lang="en-SE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5B5432E5-90B5-43D0-AEE7-4C30F5D4C692}"/>
                </a:ext>
              </a:extLst>
            </p:cNvPr>
            <p:cNvSpPr txBox="1"/>
            <p:nvPr/>
          </p:nvSpPr>
          <p:spPr>
            <a:xfrm>
              <a:off x="5433523" y="5768820"/>
              <a:ext cx="4443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accent4"/>
                  </a:solidFill>
                </a:rPr>
                <a:t>10</a:t>
              </a:r>
              <a:endParaRPr lang="en-SE" sz="20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7B93709B-BDE9-4344-B23E-4501BAAD87B8}"/>
              </a:ext>
            </a:extLst>
          </p:cNvPr>
          <p:cNvGrpSpPr/>
          <p:nvPr/>
        </p:nvGrpSpPr>
        <p:grpSpPr>
          <a:xfrm>
            <a:off x="8634952" y="1671537"/>
            <a:ext cx="3626002" cy="3349866"/>
            <a:chOff x="8634952" y="1671537"/>
            <a:chExt cx="3626002" cy="3349866"/>
          </a:xfrm>
        </p:grpSpPr>
        <p:cxnSp>
          <p:nvCxnSpPr>
            <p:cNvPr id="243" name="Straight Arrow Connector 242">
              <a:extLst>
                <a:ext uri="{FF2B5EF4-FFF2-40B4-BE49-F238E27FC236}">
                  <a16:creationId xmlns:a16="http://schemas.microsoft.com/office/drawing/2014/main" id="{DCB782DF-1236-4F12-96F7-D9219DCF06CB}"/>
                </a:ext>
              </a:extLst>
            </p:cNvPr>
            <p:cNvCxnSpPr/>
            <p:nvPr/>
          </p:nvCxnSpPr>
          <p:spPr>
            <a:xfrm>
              <a:off x="8634952" y="2143208"/>
              <a:ext cx="50904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>
              <a:extLst>
                <a:ext uri="{FF2B5EF4-FFF2-40B4-BE49-F238E27FC236}">
                  <a16:creationId xmlns:a16="http://schemas.microsoft.com/office/drawing/2014/main" id="{FE87F5EB-94AB-4B47-9C35-93F3E44988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7949" y="5021402"/>
              <a:ext cx="625098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2" name="Group 251">
              <a:extLst>
                <a:ext uri="{FF2B5EF4-FFF2-40B4-BE49-F238E27FC236}">
                  <a16:creationId xmlns:a16="http://schemas.microsoft.com/office/drawing/2014/main" id="{E95B1436-9033-4210-8D59-EAD2E7FEF7E9}"/>
                </a:ext>
              </a:extLst>
            </p:cNvPr>
            <p:cNvGrpSpPr/>
            <p:nvPr/>
          </p:nvGrpSpPr>
          <p:grpSpPr>
            <a:xfrm>
              <a:off x="9223674" y="1671537"/>
              <a:ext cx="3037280" cy="1201540"/>
              <a:chOff x="9223674" y="1671537"/>
              <a:chExt cx="3037280" cy="1201540"/>
            </a:xfrm>
          </p:grpSpPr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00AFB26B-B87D-41CE-939B-2CBA0FAAD5B5}"/>
                  </a:ext>
                </a:extLst>
              </p:cNvPr>
              <p:cNvSpPr/>
              <p:nvPr/>
            </p:nvSpPr>
            <p:spPr>
              <a:xfrm>
                <a:off x="9223674" y="1672748"/>
                <a:ext cx="3037280" cy="1200329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Freezing-driven flow concentration in larger fracture pathways</a:t>
                </a:r>
                <a:endParaRPr lang="en-SE" sz="2400" dirty="0"/>
              </a:p>
            </p:txBody>
          </p:sp>
          <p:sp>
            <p:nvSpPr>
              <p:cNvPr id="248" name="Rectangle: Rounded Corners 247">
                <a:extLst>
                  <a:ext uri="{FF2B5EF4-FFF2-40B4-BE49-F238E27FC236}">
                    <a16:creationId xmlns:a16="http://schemas.microsoft.com/office/drawing/2014/main" id="{41F04274-808A-4FF6-A7C7-699F7CC2C688}"/>
                  </a:ext>
                </a:extLst>
              </p:cNvPr>
              <p:cNvSpPr/>
              <p:nvPr/>
            </p:nvSpPr>
            <p:spPr>
              <a:xfrm>
                <a:off x="9223674" y="1671537"/>
                <a:ext cx="2961950" cy="1201489"/>
              </a:xfrm>
              <a:prstGeom prst="round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</p:grp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5B9B5A1D-67F0-4F56-91D0-D3A804E9CC65}"/>
              </a:ext>
            </a:extLst>
          </p:cNvPr>
          <p:cNvGrpSpPr/>
          <p:nvPr/>
        </p:nvGrpSpPr>
        <p:grpSpPr>
          <a:xfrm>
            <a:off x="4831631" y="5820222"/>
            <a:ext cx="2350617" cy="1003169"/>
            <a:chOff x="4831631" y="5820222"/>
            <a:chExt cx="2350617" cy="1003169"/>
          </a:xfrm>
        </p:grpSpPr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641710E3-01D5-4A3F-8487-EBE8C98E82BE}"/>
                </a:ext>
              </a:extLst>
            </p:cNvPr>
            <p:cNvGrpSpPr/>
            <p:nvPr/>
          </p:nvGrpSpPr>
          <p:grpSpPr>
            <a:xfrm>
              <a:off x="4831631" y="5820222"/>
              <a:ext cx="2350617" cy="1003169"/>
              <a:chOff x="4831631" y="5820222"/>
              <a:chExt cx="2350617" cy="1003169"/>
            </a:xfrm>
          </p:grpSpPr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3C112C08-6BB2-4AD8-9E80-C3C678BA8A7D}"/>
                  </a:ext>
                </a:extLst>
              </p:cNvPr>
              <p:cNvGrpSpPr/>
              <p:nvPr/>
            </p:nvGrpSpPr>
            <p:grpSpPr>
              <a:xfrm>
                <a:off x="4831631" y="5971232"/>
                <a:ext cx="2350617" cy="852159"/>
                <a:chOff x="5464204" y="5349235"/>
                <a:chExt cx="2350617" cy="852159"/>
              </a:xfrm>
            </p:grpSpPr>
            <p:sp>
              <p:nvSpPr>
                <p:cNvPr id="249" name="Rectangle 248">
                  <a:extLst>
                    <a:ext uri="{FF2B5EF4-FFF2-40B4-BE49-F238E27FC236}">
                      <a16:creationId xmlns:a16="http://schemas.microsoft.com/office/drawing/2014/main" id="{4C5A74C0-3348-4355-8CDD-120E62468910}"/>
                    </a:ext>
                  </a:extLst>
                </p:cNvPr>
                <p:cNvSpPr/>
                <p:nvPr/>
              </p:nvSpPr>
              <p:spPr>
                <a:xfrm>
                  <a:off x="5464204" y="5350446"/>
                  <a:ext cx="2350617" cy="830997"/>
                </a:xfrm>
                <a:prstGeom prst="rect">
                  <a:avLst/>
                </a:prstGeom>
                <a:solidFill>
                  <a:schemeClr val="bg1">
                    <a:alpha val="80000"/>
                  </a:schemeClr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/>
                    <a:t>Ice forms due to poor connectivity</a:t>
                  </a:r>
                  <a:endParaRPr lang="en-SE" sz="2400" dirty="0"/>
                </a:p>
              </p:txBody>
            </p:sp>
            <p:sp>
              <p:nvSpPr>
                <p:cNvPr id="250" name="Rectangle: Rounded Corners 249">
                  <a:extLst>
                    <a:ext uri="{FF2B5EF4-FFF2-40B4-BE49-F238E27FC236}">
                      <a16:creationId xmlns:a16="http://schemas.microsoft.com/office/drawing/2014/main" id="{B9C16EF3-003C-48B0-964B-6A3C7DBF9109}"/>
                    </a:ext>
                  </a:extLst>
                </p:cNvPr>
                <p:cNvSpPr/>
                <p:nvPr/>
              </p:nvSpPr>
              <p:spPr>
                <a:xfrm>
                  <a:off x="5464204" y="5349235"/>
                  <a:ext cx="2284629" cy="852159"/>
                </a:xfrm>
                <a:prstGeom prst="roundRect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</p:grpSp>
          <p:sp>
            <p:nvSpPr>
              <p:cNvPr id="253" name="Isosceles Triangle 252">
                <a:extLst>
                  <a:ext uri="{FF2B5EF4-FFF2-40B4-BE49-F238E27FC236}">
                    <a16:creationId xmlns:a16="http://schemas.microsoft.com/office/drawing/2014/main" id="{2A06DCF0-C825-45A4-ABE4-3C2F5C958C0B}"/>
                  </a:ext>
                </a:extLst>
              </p:cNvPr>
              <p:cNvSpPr/>
              <p:nvPr/>
            </p:nvSpPr>
            <p:spPr>
              <a:xfrm>
                <a:off x="6138249" y="5820222"/>
                <a:ext cx="108721" cy="151010"/>
              </a:xfrm>
              <a:prstGeom prst="triangle">
                <a:avLst>
                  <a:gd name="adj" fmla="val 87965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</p:grp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9EE3E2BF-516A-4466-8A1E-1873BE901F1D}"/>
                </a:ext>
              </a:extLst>
            </p:cNvPr>
            <p:cNvSpPr/>
            <p:nvPr/>
          </p:nvSpPr>
          <p:spPr>
            <a:xfrm>
              <a:off x="6175873" y="5946157"/>
              <a:ext cx="45719" cy="72186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</p:grp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806E256-020B-4272-BB58-AB9664F6F94E}"/>
              </a:ext>
            </a:extLst>
          </p:cNvPr>
          <p:cNvSpPr/>
          <p:nvPr/>
        </p:nvSpPr>
        <p:spPr>
          <a:xfrm rot="5400000">
            <a:off x="5756725" y="-5763648"/>
            <a:ext cx="678550" cy="1219200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314FB815-9EDC-4D8F-9F3A-07AC0AC33AA1}"/>
              </a:ext>
            </a:extLst>
          </p:cNvPr>
          <p:cNvSpPr txBox="1"/>
          <p:nvPr/>
        </p:nvSpPr>
        <p:spPr>
          <a:xfrm>
            <a:off x="158433" y="9187"/>
            <a:ext cx="4712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600" b="1" dirty="0"/>
              <a:t>Evolution of outlet flow</a:t>
            </a:r>
            <a:endParaRPr lang="en-SE" sz="36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8C8E9FA-F4B5-44AD-BD54-6CF149956041}"/>
              </a:ext>
            </a:extLst>
          </p:cNvPr>
          <p:cNvGrpSpPr/>
          <p:nvPr/>
        </p:nvGrpSpPr>
        <p:grpSpPr>
          <a:xfrm>
            <a:off x="4780435" y="2909539"/>
            <a:ext cx="1357814" cy="2693321"/>
            <a:chOff x="4780435" y="2909539"/>
            <a:chExt cx="1357814" cy="2693321"/>
          </a:xfrm>
        </p:grpSpPr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46358F06-0D03-47C1-AAAC-B08A417DA0D9}"/>
                </a:ext>
              </a:extLst>
            </p:cNvPr>
            <p:cNvGrpSpPr/>
            <p:nvPr/>
          </p:nvGrpSpPr>
          <p:grpSpPr>
            <a:xfrm>
              <a:off x="4780435" y="4077822"/>
              <a:ext cx="1357814" cy="1525038"/>
              <a:chOff x="5498444" y="4286783"/>
              <a:chExt cx="1357814" cy="1525038"/>
            </a:xfrm>
          </p:grpSpPr>
          <p:sp>
            <p:nvSpPr>
              <p:cNvPr id="225" name="TextBox 224">
                <a:extLst>
                  <a:ext uri="{FF2B5EF4-FFF2-40B4-BE49-F238E27FC236}">
                    <a16:creationId xmlns:a16="http://schemas.microsoft.com/office/drawing/2014/main" id="{24C91367-82A9-4144-998B-A8A1F511D55C}"/>
                  </a:ext>
                </a:extLst>
              </p:cNvPr>
              <p:cNvSpPr txBox="1"/>
              <p:nvPr/>
            </p:nvSpPr>
            <p:spPr>
              <a:xfrm>
                <a:off x="6347785" y="4286783"/>
                <a:ext cx="5084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0.3</a:t>
                </a:r>
                <a:endParaRPr lang="en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6" name="TextBox 225">
                <a:extLst>
                  <a:ext uri="{FF2B5EF4-FFF2-40B4-BE49-F238E27FC236}">
                    <a16:creationId xmlns:a16="http://schemas.microsoft.com/office/drawing/2014/main" id="{DC5994CB-0219-44E3-9307-4B49BF036F5E}"/>
                  </a:ext>
                </a:extLst>
              </p:cNvPr>
              <p:cNvSpPr txBox="1"/>
              <p:nvPr/>
            </p:nvSpPr>
            <p:spPr>
              <a:xfrm>
                <a:off x="6347785" y="5411711"/>
                <a:ext cx="5084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0.3</a:t>
                </a:r>
                <a:endParaRPr lang="en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78CA4B99-810C-4254-BE4D-E5DE3504A29F}"/>
                  </a:ext>
                </a:extLst>
              </p:cNvPr>
              <p:cNvSpPr txBox="1"/>
              <p:nvPr/>
            </p:nvSpPr>
            <p:spPr>
              <a:xfrm>
                <a:off x="5498444" y="4286783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6</a:t>
                </a:r>
                <a:endParaRPr lang="en-SE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8" name="TextBox 227">
                <a:extLst>
                  <a:ext uri="{FF2B5EF4-FFF2-40B4-BE49-F238E27FC236}">
                    <a16:creationId xmlns:a16="http://schemas.microsoft.com/office/drawing/2014/main" id="{46A35447-2A38-49E5-BB8F-C6708427DC07}"/>
                  </a:ext>
                </a:extLst>
              </p:cNvPr>
              <p:cNvSpPr txBox="1"/>
              <p:nvPr/>
            </p:nvSpPr>
            <p:spPr>
              <a:xfrm>
                <a:off x="5498444" y="5411711"/>
                <a:ext cx="314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FF0000"/>
                    </a:solidFill>
                  </a:rPr>
                  <a:t>9</a:t>
                </a:r>
                <a:endParaRPr lang="en-SE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C74D0B4-02F0-419D-A168-CC845890B280}"/>
                </a:ext>
              </a:extLst>
            </p:cNvPr>
            <p:cNvSpPr txBox="1"/>
            <p:nvPr/>
          </p:nvSpPr>
          <p:spPr>
            <a:xfrm>
              <a:off x="5629776" y="2909539"/>
              <a:ext cx="5084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0.2</a:t>
              </a:r>
              <a:endParaRPr lang="en-SE" sz="2000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F753D9C-6535-4519-9FD6-24E3AC2AE13A}"/>
                </a:ext>
              </a:extLst>
            </p:cNvPr>
            <p:cNvSpPr txBox="1"/>
            <p:nvPr/>
          </p:nvSpPr>
          <p:spPr>
            <a:xfrm>
              <a:off x="4780435" y="2909539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3</a:t>
              </a:r>
              <a:endParaRPr lang="en-SE" sz="2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152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E92964-04B7-440A-B8CA-A7ABDE595653}"/>
              </a:ext>
            </a:extLst>
          </p:cNvPr>
          <p:cNvSpPr/>
          <p:nvPr/>
        </p:nvSpPr>
        <p:spPr>
          <a:xfrm>
            <a:off x="1033092" y="820848"/>
            <a:ext cx="10143655" cy="99705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726721-D71C-46B6-AE31-16114A526F12}"/>
              </a:ext>
            </a:extLst>
          </p:cNvPr>
          <p:cNvSpPr/>
          <p:nvPr/>
        </p:nvSpPr>
        <p:spPr>
          <a:xfrm rot="5400000">
            <a:off x="5429641" y="87188"/>
            <a:ext cx="1349627" cy="12191996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9AF73D-967B-4558-A7DA-746C50F72158}"/>
              </a:ext>
            </a:extLst>
          </p:cNvPr>
          <p:cNvSpPr txBox="1"/>
          <p:nvPr/>
        </p:nvSpPr>
        <p:spPr>
          <a:xfrm>
            <a:off x="178436" y="143814"/>
            <a:ext cx="23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EBA1FA-3EAD-454D-B40F-8E3D192FB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11</a:t>
            </a:fld>
            <a:endParaRPr lang="en-S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845F74-A2BF-4947-81C8-9A49CB0677B6}"/>
              </a:ext>
            </a:extLst>
          </p:cNvPr>
          <p:cNvSpPr/>
          <p:nvPr/>
        </p:nvSpPr>
        <p:spPr>
          <a:xfrm>
            <a:off x="1310577" y="1785201"/>
            <a:ext cx="9813372" cy="14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/>
              <a:t>Large fractures do not necessarily remain active if they are poorly connected, whereas well-connected networks promote the development of system-spanning pathways that control flow and thermal evolution.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FEC7B0-073C-49BA-8FEB-EF1CE6A62C38}"/>
              </a:ext>
            </a:extLst>
          </p:cNvPr>
          <p:cNvSpPr/>
          <p:nvPr/>
        </p:nvSpPr>
        <p:spPr>
          <a:xfrm>
            <a:off x="37031" y="5531319"/>
            <a:ext cx="111054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Additional details can be found in our manuscript </a:t>
            </a:r>
          </a:p>
          <a:p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Lin J-J., Jiang C., Tsang C-F., Niemi A., Vidstrand P., Lei Q. A coupled thermo–hydraulic model with phase change and local thermal nonequilibrium for simulating freeze–thaw dynamics in fractured porous media.  </a:t>
            </a:r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International Journal of Heat and Mass Transfer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(under review). </a:t>
            </a:r>
            <a:endParaRPr lang="en-SE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4AC3F-2810-4C70-9A06-86BFFB906977}"/>
              </a:ext>
            </a:extLst>
          </p:cNvPr>
          <p:cNvSpPr txBox="1"/>
          <p:nvPr/>
        </p:nvSpPr>
        <p:spPr>
          <a:xfrm>
            <a:off x="1804151" y="919374"/>
            <a:ext cx="86006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Importance of the geometric characteristics of fracture networks </a:t>
            </a:r>
          </a:p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(e.g., fracture length, connectivity, and aperture distribution)</a:t>
            </a:r>
            <a:endParaRPr lang="en-SE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0CCC16-15E2-44A4-ADB8-0A0E88E4C666}"/>
              </a:ext>
            </a:extLst>
          </p:cNvPr>
          <p:cNvCxnSpPr/>
          <p:nvPr/>
        </p:nvCxnSpPr>
        <p:spPr>
          <a:xfrm>
            <a:off x="1221021" y="2048734"/>
            <a:ext cx="0" cy="1037085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4CE0019-A195-4CD8-9B13-E0BBBF51EAAB}"/>
              </a:ext>
            </a:extLst>
          </p:cNvPr>
          <p:cNvSpPr/>
          <p:nvPr/>
        </p:nvSpPr>
        <p:spPr>
          <a:xfrm>
            <a:off x="989587" y="3222596"/>
            <a:ext cx="10143655" cy="7610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810E0AD-99D7-4B32-AD25-D99A1FAE6795}"/>
              </a:ext>
            </a:extLst>
          </p:cNvPr>
          <p:cNvSpPr/>
          <p:nvPr/>
        </p:nvSpPr>
        <p:spPr>
          <a:xfrm>
            <a:off x="1310577" y="3996449"/>
            <a:ext cx="9813372" cy="14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/>
              <a:t>Early freezing of secondary pathways reduces flow partitioning into branches, enhancing channelization along major pathways, which in turn suppresses freezing front propagation.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A43EA4-45EA-4C2F-876E-9863ED84FE11}"/>
              </a:ext>
            </a:extLst>
          </p:cNvPr>
          <p:cNvSpPr txBox="1"/>
          <p:nvPr/>
        </p:nvSpPr>
        <p:spPr>
          <a:xfrm>
            <a:off x="1760646" y="3378272"/>
            <a:ext cx="8600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Self-reinforcing feedback behavior</a:t>
            </a:r>
            <a:endParaRPr lang="en-SE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F8C73B-E428-44FC-91AE-B1DC025EE57C}"/>
              </a:ext>
            </a:extLst>
          </p:cNvPr>
          <p:cNvCxnSpPr/>
          <p:nvPr/>
        </p:nvCxnSpPr>
        <p:spPr>
          <a:xfrm>
            <a:off x="1221021" y="4259982"/>
            <a:ext cx="0" cy="1037085"/>
          </a:xfrm>
          <a:prstGeom prst="line">
            <a:avLst/>
          </a:prstGeom>
          <a:ln w="38100">
            <a:solidFill>
              <a:srgbClr val="CC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45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A135E1-42B1-4C3A-BCE1-CDAAB5F0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12</a:t>
            </a:fld>
            <a:endParaRPr lang="en-S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9BDFB7-59C1-415C-9824-3E2DBF39F8B3}"/>
              </a:ext>
            </a:extLst>
          </p:cNvPr>
          <p:cNvSpPr/>
          <p:nvPr/>
        </p:nvSpPr>
        <p:spPr>
          <a:xfrm>
            <a:off x="589492" y="1172625"/>
            <a:ext cx="11107208" cy="3788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McKenzie JM, Voss CI, Siegel DI. Groundwater flow with energy transport and water–ice phase change: Numerical simulations, benchmarks, and application to freezing in peat bogs. </a:t>
            </a:r>
            <a:r>
              <a:rPr lang="en-US" i="1" dirty="0"/>
              <a:t>Adv Water </a:t>
            </a:r>
            <a:r>
              <a:rPr lang="en-US" i="1" dirty="0" err="1"/>
              <a:t>Resour</a:t>
            </a:r>
            <a:r>
              <a:rPr lang="en-US" dirty="0"/>
              <a:t>. 2007;30(4):966-983.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Carman PC. Fluid flow through a granular bed: Transactions of the Institution of Chemical Engineers. Published online. 1937.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Darcel, C., </a:t>
            </a:r>
            <a:r>
              <a:rPr lang="en-US" dirty="0" err="1"/>
              <a:t>Bour</a:t>
            </a:r>
            <a:r>
              <a:rPr lang="en-US" dirty="0"/>
              <a:t>, O., &amp; Davy, P. Cross‐correlation between length and position in real fracture networks. </a:t>
            </a:r>
            <a:r>
              <a:rPr lang="en-US" i="1" dirty="0"/>
              <a:t>Geophysical Research Letters</a:t>
            </a:r>
            <a:r>
              <a:rPr lang="en-US" dirty="0"/>
              <a:t>, 2003. 30(12).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Olson, J. E. Sublinear scaling of fracture aperture versus length: an exception or the rule?. </a:t>
            </a:r>
            <a:r>
              <a:rPr lang="en-US" i="1" dirty="0"/>
              <a:t>Journal of Geophysical Research: Solid Earth</a:t>
            </a:r>
            <a:r>
              <a:rPr lang="en-US" dirty="0"/>
              <a:t>,  2003. 108(B9).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S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5B9431-75C8-4A2A-B555-BC2DFEA214F6}"/>
              </a:ext>
            </a:extLst>
          </p:cNvPr>
          <p:cNvSpPr/>
          <p:nvPr/>
        </p:nvSpPr>
        <p:spPr>
          <a:xfrm rot="5400000">
            <a:off x="5701612" y="-5703508"/>
            <a:ext cx="788778" cy="12192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3F214D-3AE5-427B-836E-14249D0109C8}"/>
              </a:ext>
            </a:extLst>
          </p:cNvPr>
          <p:cNvSpPr txBox="1"/>
          <p:nvPr/>
        </p:nvSpPr>
        <p:spPr>
          <a:xfrm>
            <a:off x="5044788" y="69327"/>
            <a:ext cx="2102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b="1" dirty="0"/>
              <a:t>Reference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BB6BAA4-D8B8-4E8E-94BD-03F144186910}"/>
              </a:ext>
            </a:extLst>
          </p:cNvPr>
          <p:cNvGrpSpPr/>
          <p:nvPr/>
        </p:nvGrpSpPr>
        <p:grpSpPr>
          <a:xfrm rot="5400000">
            <a:off x="2851391" y="3143604"/>
            <a:ext cx="898422" cy="6391721"/>
            <a:chOff x="-94139" y="518824"/>
            <a:chExt cx="898422" cy="639172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046842A-D876-4C19-9356-E82956E80C4A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430288" y="5675974"/>
              <a:ext cx="1570720" cy="898422"/>
              <a:chOff x="10038118" y="232894"/>
              <a:chExt cx="3422006" cy="1957324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66B244B3-AFDA-4C47-B6EC-570424A40C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39848" t="37615" r="40065" b="38073"/>
              <a:stretch/>
            </p:blipFill>
            <p:spPr>
              <a:xfrm>
                <a:off x="10038118" y="232894"/>
                <a:ext cx="1680786" cy="1915734"/>
              </a:xfrm>
              <a:prstGeom prst="rect">
                <a:avLst/>
              </a:prstGeom>
            </p:spPr>
          </p:pic>
          <p:pic>
            <p:nvPicPr>
              <p:cNvPr id="12" name="Picture 2" descr="BeFo - Rock Engineering Research Foundation | LinkedIn">
                <a:extLst>
                  <a:ext uri="{FF2B5EF4-FFF2-40B4-BE49-F238E27FC236}">
                    <a16:creationId xmlns:a16="http://schemas.microsoft.com/office/drawing/2014/main" id="{2C90259C-F399-4CB6-84EB-B2AD911EC3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3390" y="563484"/>
                <a:ext cx="1626734" cy="1626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64B8909-3E48-4003-9EAC-9E51E021E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2271" r="40457" b="71062"/>
            <a:stretch/>
          </p:blipFill>
          <p:spPr>
            <a:xfrm rot="16200000">
              <a:off x="-683478" y="1456623"/>
              <a:ext cx="2344498" cy="4689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24E363B-EA7B-4294-830B-6E531D6FE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68083" y="3848946"/>
              <a:ext cx="2201620" cy="496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2108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20244-9F92-4874-BBB0-0473ECDA51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90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B322E24-A609-446A-86CC-6F0BE78391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9848" t="37615" r="40065" b="48022"/>
          <a:stretch/>
        </p:blipFill>
        <p:spPr>
          <a:xfrm>
            <a:off x="6510021" y="4647071"/>
            <a:ext cx="3036164" cy="2044397"/>
          </a:xfrm>
          <a:prstGeom prst="rect">
            <a:avLst/>
          </a:prstGeom>
        </p:spPr>
      </p:pic>
      <p:sp>
        <p:nvSpPr>
          <p:cNvPr id="92" name="Google Shape;92;p18"/>
          <p:cNvSpPr txBox="1"/>
          <p:nvPr/>
        </p:nvSpPr>
        <p:spPr>
          <a:xfrm>
            <a:off x="6217692" y="0"/>
            <a:ext cx="5867400" cy="3693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3334" dirty="0">
                <a:solidFill>
                  <a:srgbClr val="FFEF9D"/>
                </a:solidFill>
                <a:latin typeface="Bahnschrift SemiBold SemiConden" panose="020B0502040204020203" pitchFamily="34" charset="0"/>
                <a:ea typeface="Anton"/>
                <a:cs typeface="Anton"/>
                <a:sym typeface="Anton"/>
              </a:rPr>
              <a:t>THANK YOU</a:t>
            </a:r>
            <a:endParaRPr sz="1200" dirty="0">
              <a:latin typeface="Bahnschrift SemiBold SemiConden" panose="020B0502040204020203" pitchFamily="34" charset="0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2150" y="294209"/>
            <a:ext cx="5922217" cy="6269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625CB6-9709-4218-B5A1-E973C1AA98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9" t="39461" r="22494" b="11246"/>
          <a:stretch/>
        </p:blipFill>
        <p:spPr>
          <a:xfrm>
            <a:off x="9546185" y="4306185"/>
            <a:ext cx="2523925" cy="25518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F92D4E-66DE-40D2-AB51-FF096D098C68}"/>
              </a:ext>
            </a:extLst>
          </p:cNvPr>
          <p:cNvSpPr txBox="1"/>
          <p:nvPr/>
        </p:nvSpPr>
        <p:spPr>
          <a:xfrm>
            <a:off x="7256156" y="3321837"/>
            <a:ext cx="38571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6000" b="1" dirty="0">
                <a:ln w="28575">
                  <a:noFill/>
                  <a:prstDash val="solid"/>
                </a:ln>
                <a:solidFill>
                  <a:srgbClr val="FCC0D9"/>
                </a:solidFill>
                <a:latin typeface="Bahnschrift SemiBold SemiConden" panose="020B0502040204020203" pitchFamily="34" charset="0"/>
              </a:rPr>
              <a:t>Jia</a:t>
            </a:r>
            <a:r>
              <a:rPr lang="en-US" altLang="zh-TW" sz="6000" b="1" dirty="0">
                <a:ln w="28575">
                  <a:noFill/>
                  <a:prstDash val="solid"/>
                </a:ln>
                <a:solidFill>
                  <a:srgbClr val="FCC0D9"/>
                </a:solidFill>
                <a:latin typeface="Bahnschrift SemiBold SemiConden" panose="020B0502040204020203" pitchFamily="34" charset="0"/>
              </a:rPr>
              <a:t>-</a:t>
            </a:r>
            <a:r>
              <a:rPr lang="en-US" sz="6000" b="1" dirty="0">
                <a:ln w="28575">
                  <a:noFill/>
                  <a:prstDash val="solid"/>
                </a:ln>
                <a:solidFill>
                  <a:srgbClr val="FCC0D9"/>
                </a:solidFill>
                <a:latin typeface="Bahnschrift SemiBold SemiConden" panose="020B0502040204020203" pitchFamily="34" charset="0"/>
              </a:rPr>
              <a:t>Jing, Lin</a:t>
            </a:r>
            <a:endParaRPr lang="en-SE" sz="6000" b="1" dirty="0">
              <a:ln w="28575">
                <a:noFill/>
                <a:prstDash val="solid"/>
              </a:ln>
              <a:solidFill>
                <a:srgbClr val="FCC0D9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1DF523-8DE5-4308-A99C-625313BB2E03}"/>
              </a:ext>
            </a:extLst>
          </p:cNvPr>
          <p:cNvSpPr txBox="1"/>
          <p:nvPr/>
        </p:nvSpPr>
        <p:spPr>
          <a:xfrm>
            <a:off x="6399679" y="4489027"/>
            <a:ext cx="489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28575">
                  <a:noFill/>
                  <a:prstDash val="solid"/>
                </a:ln>
                <a:solidFill>
                  <a:srgbClr val="FCC0D9"/>
                </a:solidFill>
                <a:latin typeface="Bahnschrift SemiBold SemiConden" panose="020B0502040204020203" pitchFamily="34" charset="0"/>
              </a:rPr>
              <a:t>jia-jing.lin@geo.uu.se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EBB2D15-04A8-4ABB-8AB1-6FE727A9129A}"/>
              </a:ext>
            </a:extLst>
          </p:cNvPr>
          <p:cNvSpPr/>
          <p:nvPr/>
        </p:nvSpPr>
        <p:spPr>
          <a:xfrm>
            <a:off x="776137" y="-3724"/>
            <a:ext cx="11415863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sz="2400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6C721820-251A-42DD-A85C-DDC415B4289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820" y="1591735"/>
            <a:ext cx="8978840" cy="53194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196995-E02D-4407-A84F-C7168B1CDCA5}"/>
              </a:ext>
            </a:extLst>
          </p:cNvPr>
          <p:cNvSpPr/>
          <p:nvPr/>
        </p:nvSpPr>
        <p:spPr>
          <a:xfrm>
            <a:off x="1079215" y="451790"/>
            <a:ext cx="82411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104263"/>
                </a:solidFill>
              </a:rPr>
              <a:t>Flow and ice formation in fractured media</a:t>
            </a:r>
          </a:p>
        </p:txBody>
      </p: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A3DAC451-170D-447E-ADA1-951B0F850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2</a:t>
            </a:fld>
            <a:endParaRPr lang="en-S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44BDC4B-D228-496F-A7F2-3394D31A85AC}"/>
              </a:ext>
            </a:extLst>
          </p:cNvPr>
          <p:cNvGrpSpPr/>
          <p:nvPr/>
        </p:nvGrpSpPr>
        <p:grpSpPr>
          <a:xfrm>
            <a:off x="-94139" y="518824"/>
            <a:ext cx="898422" cy="6339176"/>
            <a:chOff x="-94139" y="518824"/>
            <a:chExt cx="898422" cy="633917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FF19256-3918-4E74-A0E9-98160E23F9CE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404013" y="5649704"/>
              <a:ext cx="1518170" cy="898422"/>
              <a:chOff x="10152603" y="232894"/>
              <a:chExt cx="3307521" cy="1957324"/>
            </a:xfrm>
          </p:grpSpPr>
          <p:pic>
            <p:nvPicPr>
              <p:cNvPr id="40" name="Graphic 39">
                <a:extLst>
                  <a:ext uri="{FF2B5EF4-FFF2-40B4-BE49-F238E27FC236}">
                    <a16:creationId xmlns:a16="http://schemas.microsoft.com/office/drawing/2014/main" id="{E6302F92-AA83-41FF-93A9-50B8F3DAF78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39848" t="37615" r="40065" b="38073"/>
              <a:stretch/>
            </p:blipFill>
            <p:spPr>
              <a:xfrm>
                <a:off x="10152603" y="232894"/>
                <a:ext cx="1680787" cy="1915734"/>
              </a:xfrm>
              <a:prstGeom prst="rect">
                <a:avLst/>
              </a:prstGeom>
            </p:spPr>
          </p:pic>
          <p:pic>
            <p:nvPicPr>
              <p:cNvPr id="41" name="Picture 2" descr="BeFo - Rock Engineering Research Foundation | LinkedIn">
                <a:extLst>
                  <a:ext uri="{FF2B5EF4-FFF2-40B4-BE49-F238E27FC236}">
                    <a16:creationId xmlns:a16="http://schemas.microsoft.com/office/drawing/2014/main" id="{7F8A2935-521B-49B8-B7DA-C81B7EDE89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3390" y="563484"/>
                <a:ext cx="1626734" cy="1626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5EAD1EB-0CCC-4BF3-9CB4-F3C3D267E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2271" r="40457" b="71062"/>
            <a:stretch/>
          </p:blipFill>
          <p:spPr>
            <a:xfrm rot="16200000">
              <a:off x="-683478" y="1456623"/>
              <a:ext cx="2344498" cy="4689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9F26951-ABD9-47DE-BB0D-1E4891345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68083" y="3848946"/>
              <a:ext cx="2201620" cy="496902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5C05827-F21C-4952-926A-8F419736107B}"/>
              </a:ext>
            </a:extLst>
          </p:cNvPr>
          <p:cNvSpPr txBox="1"/>
          <p:nvPr/>
        </p:nvSpPr>
        <p:spPr>
          <a:xfrm rot="20379897">
            <a:off x="6249268" y="5729722"/>
            <a:ext cx="139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Permafrost</a:t>
            </a:r>
            <a:endParaRPr lang="en-SE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A4961C-2C2B-4C62-8E44-9F3DEE5C742C}"/>
              </a:ext>
            </a:extLst>
          </p:cNvPr>
          <p:cNvCxnSpPr>
            <a:cxnSpLocks/>
          </p:cNvCxnSpPr>
          <p:nvPr/>
        </p:nvCxnSpPr>
        <p:spPr>
          <a:xfrm flipV="1">
            <a:off x="5786926" y="3718744"/>
            <a:ext cx="1264542" cy="7878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C7953D7-6DB6-4728-BB70-B48B446F9A06}"/>
              </a:ext>
            </a:extLst>
          </p:cNvPr>
          <p:cNvCxnSpPr>
            <a:cxnSpLocks/>
          </p:cNvCxnSpPr>
          <p:nvPr/>
        </p:nvCxnSpPr>
        <p:spPr>
          <a:xfrm>
            <a:off x="5786926" y="4582022"/>
            <a:ext cx="1264542" cy="8632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8AA4F9B-FD68-42BF-9389-B9A084FE4A49}"/>
              </a:ext>
            </a:extLst>
          </p:cNvPr>
          <p:cNvGrpSpPr/>
          <p:nvPr/>
        </p:nvGrpSpPr>
        <p:grpSpPr>
          <a:xfrm>
            <a:off x="6842035" y="1829198"/>
            <a:ext cx="5368429" cy="4845099"/>
            <a:chOff x="6842035" y="1829198"/>
            <a:chExt cx="5368429" cy="484509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B7D072E0-E1F5-40A6-9507-D3AA8DA7F63F}"/>
                </a:ext>
              </a:extLst>
            </p:cNvPr>
            <p:cNvGrpSpPr/>
            <p:nvPr/>
          </p:nvGrpSpPr>
          <p:grpSpPr>
            <a:xfrm>
              <a:off x="6842035" y="2067590"/>
              <a:ext cx="5357261" cy="4444631"/>
              <a:chOff x="6842035" y="2067590"/>
              <a:chExt cx="5357261" cy="4444631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BFB2F8-F666-47C9-9206-EB816F267980}"/>
                  </a:ext>
                </a:extLst>
              </p:cNvPr>
              <p:cNvSpPr/>
              <p:nvPr/>
            </p:nvSpPr>
            <p:spPr>
              <a:xfrm>
                <a:off x="7080250" y="2317750"/>
                <a:ext cx="5048250" cy="4127500"/>
              </a:xfrm>
              <a:custGeom>
                <a:avLst/>
                <a:gdLst>
                  <a:gd name="connsiteX0" fmla="*/ 1962150 w 5048250"/>
                  <a:gd name="connsiteY0" fmla="*/ 0 h 4127500"/>
                  <a:gd name="connsiteX1" fmla="*/ 1911350 w 5048250"/>
                  <a:gd name="connsiteY1" fmla="*/ 0 h 4127500"/>
                  <a:gd name="connsiteX2" fmla="*/ 6350 w 5048250"/>
                  <a:gd name="connsiteY2" fmla="*/ 1111250 h 4127500"/>
                  <a:gd name="connsiteX3" fmla="*/ 0 w 5048250"/>
                  <a:gd name="connsiteY3" fmla="*/ 3270250 h 4127500"/>
                  <a:gd name="connsiteX4" fmla="*/ 3098800 w 5048250"/>
                  <a:gd name="connsiteY4" fmla="*/ 4127500 h 4127500"/>
                  <a:gd name="connsiteX5" fmla="*/ 5048250 w 5048250"/>
                  <a:gd name="connsiteY5" fmla="*/ 3054350 h 4127500"/>
                  <a:gd name="connsiteX6" fmla="*/ 5048250 w 5048250"/>
                  <a:gd name="connsiteY6" fmla="*/ 863600 h 4127500"/>
                  <a:gd name="connsiteX7" fmla="*/ 1962150 w 5048250"/>
                  <a:gd name="connsiteY7" fmla="*/ 0 h 412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8250" h="4127500">
                    <a:moveTo>
                      <a:pt x="1962150" y="0"/>
                    </a:moveTo>
                    <a:lnTo>
                      <a:pt x="1911350" y="0"/>
                    </a:lnTo>
                    <a:lnTo>
                      <a:pt x="6350" y="1111250"/>
                    </a:lnTo>
                    <a:cubicBezTo>
                      <a:pt x="4233" y="1830917"/>
                      <a:pt x="2117" y="2550583"/>
                      <a:pt x="0" y="3270250"/>
                    </a:cubicBezTo>
                    <a:lnTo>
                      <a:pt x="3098800" y="4127500"/>
                    </a:lnTo>
                    <a:lnTo>
                      <a:pt x="5048250" y="3054350"/>
                    </a:lnTo>
                    <a:lnTo>
                      <a:pt x="5048250" y="863600"/>
                    </a:lnTo>
                    <a:lnTo>
                      <a:pt x="19621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C591EA1-4E33-476A-BCD5-A4D7E4E3A6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2035" y="2067590"/>
                <a:ext cx="5357261" cy="4444631"/>
              </a:xfrm>
              <a:prstGeom prst="rect">
                <a:avLst/>
              </a:prstGeom>
            </p:spPr>
          </p:pic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4FB635E-C0F3-4F4E-AA9E-91B21CE02E37}"/>
                </a:ext>
              </a:extLst>
            </p:cNvPr>
            <p:cNvSpPr txBox="1"/>
            <p:nvPr/>
          </p:nvSpPr>
          <p:spPr>
            <a:xfrm>
              <a:off x="11331393" y="5927180"/>
              <a:ext cx="545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Ice</a:t>
              </a:r>
              <a:endParaRPr lang="en-SE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2232BE5-E7C4-487D-8E9B-F2514E4E1F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81231" y="5453740"/>
              <a:ext cx="182838" cy="5605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FA152E-F1C1-4254-B6A3-613AB229CE8F}"/>
                </a:ext>
              </a:extLst>
            </p:cNvPr>
            <p:cNvSpPr txBox="1"/>
            <p:nvPr/>
          </p:nvSpPr>
          <p:spPr>
            <a:xfrm>
              <a:off x="9424071" y="1938398"/>
              <a:ext cx="1005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846341"/>
                  </a:solidFill>
                </a:rPr>
                <a:t>Matrix</a:t>
              </a:r>
              <a:endParaRPr lang="en-SE" sz="2400" dirty="0">
                <a:solidFill>
                  <a:srgbClr val="846341"/>
                </a:solidFill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1670F8C-9549-439C-BC7C-A8A46E836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7291" y="2314026"/>
              <a:ext cx="127439" cy="36848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2164F6-825D-459F-BD48-93C31F1D9168}"/>
                </a:ext>
              </a:extLst>
            </p:cNvPr>
            <p:cNvSpPr txBox="1"/>
            <p:nvPr/>
          </p:nvSpPr>
          <p:spPr>
            <a:xfrm>
              <a:off x="10807708" y="2263977"/>
              <a:ext cx="756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Pore</a:t>
              </a:r>
              <a:endParaRPr lang="en-SE" sz="2400" dirty="0"/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8648E5B-4E17-4725-BDE1-65D77B8F44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7303" y="2599867"/>
              <a:ext cx="231371" cy="2308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F3C0161-A2FB-4507-9540-1CE115403300}"/>
                </a:ext>
              </a:extLst>
            </p:cNvPr>
            <p:cNvSpPr txBox="1"/>
            <p:nvPr/>
          </p:nvSpPr>
          <p:spPr>
            <a:xfrm>
              <a:off x="11257190" y="2527555"/>
              <a:ext cx="953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chemeClr val="accent5"/>
                  </a:solidFill>
                </a:rPr>
                <a:t>Water</a:t>
              </a:r>
              <a:endParaRPr lang="en-SE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2DBD8EA-4A94-447C-B7AC-1D9DC203F2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72900" y="2931530"/>
              <a:ext cx="72617" cy="4974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36ACBE-4375-4FF6-8049-242C18AED9E3}"/>
                </a:ext>
              </a:extLst>
            </p:cNvPr>
            <p:cNvSpPr txBox="1"/>
            <p:nvPr/>
          </p:nvSpPr>
          <p:spPr>
            <a:xfrm>
              <a:off x="7966673" y="1829198"/>
              <a:ext cx="1225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Fracture</a:t>
              </a:r>
              <a:endParaRPr lang="en-SE" sz="2400" dirty="0"/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7A78E41-054A-4FBB-8405-7D5682B8DC99}"/>
                </a:ext>
              </a:extLst>
            </p:cNvPr>
            <p:cNvCxnSpPr>
              <a:cxnSpLocks/>
            </p:cNvCxnSpPr>
            <p:nvPr/>
          </p:nvCxnSpPr>
          <p:spPr>
            <a:xfrm>
              <a:off x="8373141" y="2254563"/>
              <a:ext cx="300513" cy="6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DD5D860-6A4B-41E2-9C7F-00BB9A9BC6C1}"/>
                </a:ext>
              </a:extLst>
            </p:cNvPr>
            <p:cNvSpPr txBox="1"/>
            <p:nvPr/>
          </p:nvSpPr>
          <p:spPr>
            <a:xfrm>
              <a:off x="7949891" y="6212632"/>
              <a:ext cx="7999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Fault</a:t>
              </a:r>
              <a:endParaRPr lang="en-SE" sz="2400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60039A3-4DD8-4D81-8AA4-5DC9F7C93B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1598" y="6014453"/>
              <a:ext cx="122710" cy="2557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24152DB-7DD8-4207-B2BE-A96387B98916}"/>
              </a:ext>
            </a:extLst>
          </p:cNvPr>
          <p:cNvSpPr txBox="1"/>
          <p:nvPr/>
        </p:nvSpPr>
        <p:spPr>
          <a:xfrm>
            <a:off x="4015311" y="5339829"/>
            <a:ext cx="98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Fault zone</a:t>
            </a:r>
            <a:endParaRPr lang="en-SE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4330A34-588A-4A71-B465-927EC019B9E3}"/>
              </a:ext>
            </a:extLst>
          </p:cNvPr>
          <p:cNvSpPr txBox="1"/>
          <p:nvPr/>
        </p:nvSpPr>
        <p:spPr>
          <a:xfrm>
            <a:off x="2388406" y="6366772"/>
            <a:ext cx="120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Joint</a:t>
            </a:r>
            <a:endParaRPr lang="en-SE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A900CF5-B0E5-41A1-B5B4-EC929428E5C2}"/>
              </a:ext>
            </a:extLst>
          </p:cNvPr>
          <p:cNvSpPr txBox="1"/>
          <p:nvPr/>
        </p:nvSpPr>
        <p:spPr>
          <a:xfrm rot="20240207">
            <a:off x="5001793" y="5588112"/>
            <a:ext cx="1205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Bedrock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76040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62DCBF-83C4-4B3A-BF9D-F901097321B2}"/>
              </a:ext>
            </a:extLst>
          </p:cNvPr>
          <p:cNvSpPr/>
          <p:nvPr/>
        </p:nvSpPr>
        <p:spPr>
          <a:xfrm>
            <a:off x="740892" y="-1"/>
            <a:ext cx="11451107" cy="6858001"/>
          </a:xfrm>
          <a:prstGeom prst="rect">
            <a:avLst/>
          </a:prstGeom>
          <a:solidFill>
            <a:srgbClr val="BFBF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ACF44B8-4330-4C84-AA92-9E8582DD9425}"/>
              </a:ext>
            </a:extLst>
          </p:cNvPr>
          <p:cNvGrpSpPr/>
          <p:nvPr/>
        </p:nvGrpSpPr>
        <p:grpSpPr>
          <a:xfrm>
            <a:off x="-94139" y="518824"/>
            <a:ext cx="898422" cy="6339176"/>
            <a:chOff x="-94139" y="518824"/>
            <a:chExt cx="898422" cy="633917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3A6EC1C-B94B-4F17-B715-C96C22FB2C7B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404013" y="5649704"/>
              <a:ext cx="1518170" cy="898422"/>
              <a:chOff x="10152603" y="232894"/>
              <a:chExt cx="3307521" cy="1957324"/>
            </a:xfrm>
          </p:grpSpPr>
          <p:pic>
            <p:nvPicPr>
              <p:cNvPr id="27" name="Graphic 26">
                <a:extLst>
                  <a:ext uri="{FF2B5EF4-FFF2-40B4-BE49-F238E27FC236}">
                    <a16:creationId xmlns:a16="http://schemas.microsoft.com/office/drawing/2014/main" id="{BB6AD7A5-5C99-4CDB-9098-8B11958B50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l="39848" t="37615" r="40065" b="38073"/>
              <a:stretch/>
            </p:blipFill>
            <p:spPr>
              <a:xfrm>
                <a:off x="10152603" y="232894"/>
                <a:ext cx="1680787" cy="1915734"/>
              </a:xfrm>
              <a:prstGeom prst="rect">
                <a:avLst/>
              </a:prstGeom>
            </p:spPr>
          </p:pic>
          <p:pic>
            <p:nvPicPr>
              <p:cNvPr id="28" name="Picture 2" descr="BeFo - Rock Engineering Research Foundation | LinkedIn">
                <a:extLst>
                  <a:ext uri="{FF2B5EF4-FFF2-40B4-BE49-F238E27FC236}">
                    <a16:creationId xmlns:a16="http://schemas.microsoft.com/office/drawing/2014/main" id="{3ACF1A40-B763-477F-95BA-BF73D200307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3390" y="563484"/>
                <a:ext cx="1626734" cy="1626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8616046-F6B0-4F6C-9084-932912F245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2271" r="40457" b="71062"/>
            <a:stretch/>
          </p:blipFill>
          <p:spPr>
            <a:xfrm rot="16200000">
              <a:off x="-683478" y="1456623"/>
              <a:ext cx="2344498" cy="4689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73CCFA9-1A7E-4A01-8FC3-6F2DA6983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68083" y="3848946"/>
              <a:ext cx="2201620" cy="496902"/>
            </a:xfrm>
            <a:prstGeom prst="rect">
              <a:avLst/>
            </a:prstGeom>
          </p:spPr>
        </p:pic>
      </p:grp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F02A11E0-0768-43B3-A1CE-8F16197B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2518" y="6235163"/>
            <a:ext cx="2743200" cy="365125"/>
          </a:xfrm>
        </p:spPr>
        <p:txBody>
          <a:bodyPr/>
          <a:lstStyle/>
          <a:p>
            <a:fld id="{5A6DA3D4-6B60-4151-AF64-A26F4770471B}" type="slidenum">
              <a:rPr lang="en-SE" smtClean="0"/>
              <a:t>3</a:t>
            </a:fld>
            <a:endParaRPr lang="en-SE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6DC6FE8-5EE3-4C00-AD8A-B60DDA766278}"/>
              </a:ext>
            </a:extLst>
          </p:cNvPr>
          <p:cNvGrpSpPr/>
          <p:nvPr/>
        </p:nvGrpSpPr>
        <p:grpSpPr>
          <a:xfrm>
            <a:off x="254320" y="-292106"/>
            <a:ext cx="8590859" cy="6892394"/>
            <a:chOff x="363649" y="-267190"/>
            <a:chExt cx="8590859" cy="689239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B839426-BAEE-400B-B15A-BC8765E14545}"/>
                </a:ext>
              </a:extLst>
            </p:cNvPr>
            <p:cNvGrpSpPr/>
            <p:nvPr/>
          </p:nvGrpSpPr>
          <p:grpSpPr>
            <a:xfrm>
              <a:off x="363649" y="-267190"/>
              <a:ext cx="8590859" cy="6892394"/>
              <a:chOff x="1323006" y="-207068"/>
              <a:chExt cx="8590859" cy="689239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2DCF8B29-46CE-4E35-B9CD-261D5A86A632}"/>
                  </a:ext>
                </a:extLst>
              </p:cNvPr>
              <p:cNvGrpSpPr/>
              <p:nvPr/>
            </p:nvGrpSpPr>
            <p:grpSpPr>
              <a:xfrm>
                <a:off x="3198351" y="713153"/>
                <a:ext cx="5567101" cy="5478057"/>
                <a:chOff x="3114675" y="539630"/>
                <a:chExt cx="5567101" cy="5478057"/>
              </a:xfrm>
            </p:grpSpPr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1F2BC034-21A8-455C-B6BB-4A1C02FDA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821" t="32088" r="37085" b="17509"/>
                <a:stretch/>
              </p:blipFill>
              <p:spPr>
                <a:xfrm>
                  <a:off x="3446585" y="539630"/>
                  <a:ext cx="5235191" cy="5478057"/>
                </a:xfrm>
                <a:prstGeom prst="rect">
                  <a:avLst/>
                </a:prstGeom>
              </p:spPr>
            </p:pic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1DB9739C-BDED-49FD-B380-E93929473E92}"/>
                    </a:ext>
                  </a:extLst>
                </p:cNvPr>
                <p:cNvSpPr/>
                <p:nvPr/>
              </p:nvSpPr>
              <p:spPr>
                <a:xfrm>
                  <a:off x="3114675" y="3095625"/>
                  <a:ext cx="1428750" cy="2290763"/>
                </a:xfrm>
                <a:custGeom>
                  <a:avLst/>
                  <a:gdLst>
                    <a:gd name="connsiteX0" fmla="*/ 233363 w 1428750"/>
                    <a:gd name="connsiteY0" fmla="*/ 0 h 2290763"/>
                    <a:gd name="connsiteX1" fmla="*/ 452438 w 1428750"/>
                    <a:gd name="connsiteY1" fmla="*/ 476250 h 2290763"/>
                    <a:gd name="connsiteX2" fmla="*/ 661988 w 1428750"/>
                    <a:gd name="connsiteY2" fmla="*/ 604838 h 2290763"/>
                    <a:gd name="connsiteX3" fmla="*/ 747713 w 1428750"/>
                    <a:gd name="connsiteY3" fmla="*/ 995363 h 2290763"/>
                    <a:gd name="connsiteX4" fmla="*/ 919163 w 1428750"/>
                    <a:gd name="connsiteY4" fmla="*/ 1404938 h 2290763"/>
                    <a:gd name="connsiteX5" fmla="*/ 1143000 w 1428750"/>
                    <a:gd name="connsiteY5" fmla="*/ 1681163 h 2290763"/>
                    <a:gd name="connsiteX6" fmla="*/ 1428750 w 1428750"/>
                    <a:gd name="connsiteY6" fmla="*/ 2100263 h 2290763"/>
                    <a:gd name="connsiteX7" fmla="*/ 1400175 w 1428750"/>
                    <a:gd name="connsiteY7" fmla="*/ 2247900 h 2290763"/>
                    <a:gd name="connsiteX8" fmla="*/ 557213 w 1428750"/>
                    <a:gd name="connsiteY8" fmla="*/ 2290763 h 2290763"/>
                    <a:gd name="connsiteX9" fmla="*/ 123825 w 1428750"/>
                    <a:gd name="connsiteY9" fmla="*/ 2257425 h 2290763"/>
                    <a:gd name="connsiteX10" fmla="*/ 0 w 1428750"/>
                    <a:gd name="connsiteY10" fmla="*/ 1419225 h 2290763"/>
                    <a:gd name="connsiteX11" fmla="*/ 28575 w 1428750"/>
                    <a:gd name="connsiteY11" fmla="*/ 681038 h 2290763"/>
                    <a:gd name="connsiteX12" fmla="*/ 233363 w 1428750"/>
                    <a:gd name="connsiteY12" fmla="*/ 0 h 2290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428750" h="2290763">
                      <a:moveTo>
                        <a:pt x="233363" y="0"/>
                      </a:moveTo>
                      <a:lnTo>
                        <a:pt x="452438" y="476250"/>
                      </a:lnTo>
                      <a:lnTo>
                        <a:pt x="661988" y="604838"/>
                      </a:lnTo>
                      <a:lnTo>
                        <a:pt x="747713" y="995363"/>
                      </a:lnTo>
                      <a:lnTo>
                        <a:pt x="919163" y="1404938"/>
                      </a:lnTo>
                      <a:lnTo>
                        <a:pt x="1143000" y="1681163"/>
                      </a:lnTo>
                      <a:lnTo>
                        <a:pt x="1428750" y="2100263"/>
                      </a:lnTo>
                      <a:lnTo>
                        <a:pt x="1400175" y="2247900"/>
                      </a:lnTo>
                      <a:lnTo>
                        <a:pt x="557213" y="2290763"/>
                      </a:lnTo>
                      <a:lnTo>
                        <a:pt x="123825" y="2257425"/>
                      </a:lnTo>
                      <a:lnTo>
                        <a:pt x="0" y="1419225"/>
                      </a:lnTo>
                      <a:lnTo>
                        <a:pt x="28575" y="681038"/>
                      </a:lnTo>
                      <a:lnTo>
                        <a:pt x="233363" y="0"/>
                      </a:lnTo>
                      <a:close/>
                    </a:path>
                  </a:pathLst>
                </a:custGeom>
                <a:solidFill>
                  <a:srgbClr val="BFBFC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/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3E36FDF-CA95-4A5F-A49F-23A65AC96A7D}"/>
                  </a:ext>
                </a:extLst>
              </p:cNvPr>
              <p:cNvSpPr/>
              <p:nvPr/>
            </p:nvSpPr>
            <p:spPr>
              <a:xfrm>
                <a:off x="1323006" y="2726243"/>
                <a:ext cx="2673089" cy="1085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schemeClr val="accent1"/>
                    </a:solidFill>
                  </a:rPr>
                  <a:t>Water</a:t>
                </a:r>
                <a:endParaRPr lang="en-US" sz="40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5781D74-6C3B-4EA5-86C6-5D42956CE003}"/>
                  </a:ext>
                </a:extLst>
              </p:cNvPr>
              <p:cNvSpPr/>
              <p:nvPr/>
            </p:nvSpPr>
            <p:spPr>
              <a:xfrm>
                <a:off x="5913626" y="-207068"/>
                <a:ext cx="4000239" cy="1085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D53956"/>
                    </a:solidFill>
                  </a:rPr>
                  <a:t>Temperature</a:t>
                </a:r>
                <a:endParaRPr lang="en-US" sz="4000" dirty="0">
                  <a:solidFill>
                    <a:srgbClr val="D53956"/>
                  </a:solidFill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F3B1B48-4CD2-42EA-8597-108F7675B1C1}"/>
                  </a:ext>
                </a:extLst>
              </p:cNvPr>
              <p:cNvSpPr/>
              <p:nvPr/>
            </p:nvSpPr>
            <p:spPr>
              <a:xfrm>
                <a:off x="5121812" y="5599516"/>
                <a:ext cx="4000239" cy="1085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800" b="1" dirty="0">
                    <a:solidFill>
                      <a:srgbClr val="DC6E51"/>
                    </a:solidFill>
                  </a:rPr>
                  <a:t>Fracture</a:t>
                </a:r>
                <a:endParaRPr lang="en-US" sz="4000" dirty="0">
                  <a:solidFill>
                    <a:srgbClr val="DC6E51"/>
                  </a:solidFill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8C45926-57C0-4094-ABBB-7C7F829C3EDD}"/>
                </a:ext>
              </a:extLst>
            </p:cNvPr>
            <p:cNvGrpSpPr/>
            <p:nvPr/>
          </p:nvGrpSpPr>
          <p:grpSpPr>
            <a:xfrm>
              <a:off x="2626536" y="1307563"/>
              <a:ext cx="1737730" cy="3983142"/>
              <a:chOff x="1904618" y="1428750"/>
              <a:chExt cx="1737730" cy="3983142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C47155C-2FBE-48D8-B346-931526B3F0AE}"/>
                  </a:ext>
                </a:extLst>
              </p:cNvPr>
              <p:cNvSpPr/>
              <p:nvPr/>
            </p:nvSpPr>
            <p:spPr>
              <a:xfrm>
                <a:off x="1904618" y="3120652"/>
                <a:ext cx="731520" cy="731520"/>
              </a:xfrm>
              <a:prstGeom prst="ellipse">
                <a:avLst/>
              </a:pr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7CDC2F0-4E4F-4A65-8411-623377EB54BD}"/>
                  </a:ext>
                </a:extLst>
              </p:cNvPr>
              <p:cNvSpPr/>
              <p:nvPr/>
            </p:nvSpPr>
            <p:spPr>
              <a:xfrm>
                <a:off x="2222500" y="1428750"/>
                <a:ext cx="1136650" cy="1682750"/>
              </a:xfrm>
              <a:custGeom>
                <a:avLst/>
                <a:gdLst>
                  <a:gd name="connsiteX0" fmla="*/ 1136650 w 1136650"/>
                  <a:gd name="connsiteY0" fmla="*/ 0 h 1682750"/>
                  <a:gd name="connsiteX1" fmla="*/ 889000 w 1136650"/>
                  <a:gd name="connsiteY1" fmla="*/ 165100 h 1682750"/>
                  <a:gd name="connsiteX2" fmla="*/ 660400 w 1136650"/>
                  <a:gd name="connsiteY2" fmla="*/ 368300 h 1682750"/>
                  <a:gd name="connsiteX3" fmla="*/ 463550 w 1136650"/>
                  <a:gd name="connsiteY3" fmla="*/ 596900 h 1682750"/>
                  <a:gd name="connsiteX4" fmla="*/ 304800 w 1136650"/>
                  <a:gd name="connsiteY4" fmla="*/ 831850 h 1682750"/>
                  <a:gd name="connsiteX5" fmla="*/ 177800 w 1136650"/>
                  <a:gd name="connsiteY5" fmla="*/ 1066800 h 1682750"/>
                  <a:gd name="connsiteX6" fmla="*/ 57150 w 1136650"/>
                  <a:gd name="connsiteY6" fmla="*/ 1403350 h 1682750"/>
                  <a:gd name="connsiteX7" fmla="*/ 0 w 1136650"/>
                  <a:gd name="connsiteY7" fmla="*/ 1682750 h 168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6650" h="1682750">
                    <a:moveTo>
                      <a:pt x="1136650" y="0"/>
                    </a:moveTo>
                    <a:cubicBezTo>
                      <a:pt x="1052512" y="51858"/>
                      <a:pt x="968375" y="103717"/>
                      <a:pt x="889000" y="165100"/>
                    </a:cubicBezTo>
                    <a:cubicBezTo>
                      <a:pt x="809625" y="226483"/>
                      <a:pt x="731308" y="296333"/>
                      <a:pt x="660400" y="368300"/>
                    </a:cubicBezTo>
                    <a:cubicBezTo>
                      <a:pt x="589492" y="440267"/>
                      <a:pt x="522817" y="519642"/>
                      <a:pt x="463550" y="596900"/>
                    </a:cubicBezTo>
                    <a:cubicBezTo>
                      <a:pt x="404283" y="674158"/>
                      <a:pt x="352425" y="753533"/>
                      <a:pt x="304800" y="831850"/>
                    </a:cubicBezTo>
                    <a:cubicBezTo>
                      <a:pt x="257175" y="910167"/>
                      <a:pt x="219075" y="971550"/>
                      <a:pt x="177800" y="1066800"/>
                    </a:cubicBezTo>
                    <a:cubicBezTo>
                      <a:pt x="136525" y="1162050"/>
                      <a:pt x="86783" y="1300692"/>
                      <a:pt x="57150" y="1403350"/>
                    </a:cubicBezTo>
                    <a:cubicBezTo>
                      <a:pt x="27517" y="1506008"/>
                      <a:pt x="13758" y="1594379"/>
                      <a:pt x="0" y="1682750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9A41D10-F804-42E7-97B9-F3973EC3EB36}"/>
                  </a:ext>
                </a:extLst>
              </p:cNvPr>
              <p:cNvSpPr/>
              <p:nvPr/>
            </p:nvSpPr>
            <p:spPr>
              <a:xfrm rot="17496112">
                <a:off x="2218598" y="3863975"/>
                <a:ext cx="1155527" cy="1691973"/>
              </a:xfrm>
              <a:custGeom>
                <a:avLst/>
                <a:gdLst>
                  <a:gd name="connsiteX0" fmla="*/ 1136650 w 1136650"/>
                  <a:gd name="connsiteY0" fmla="*/ 0 h 1682750"/>
                  <a:gd name="connsiteX1" fmla="*/ 889000 w 1136650"/>
                  <a:gd name="connsiteY1" fmla="*/ 165100 h 1682750"/>
                  <a:gd name="connsiteX2" fmla="*/ 660400 w 1136650"/>
                  <a:gd name="connsiteY2" fmla="*/ 368300 h 1682750"/>
                  <a:gd name="connsiteX3" fmla="*/ 463550 w 1136650"/>
                  <a:gd name="connsiteY3" fmla="*/ 596900 h 1682750"/>
                  <a:gd name="connsiteX4" fmla="*/ 304800 w 1136650"/>
                  <a:gd name="connsiteY4" fmla="*/ 831850 h 1682750"/>
                  <a:gd name="connsiteX5" fmla="*/ 177800 w 1136650"/>
                  <a:gd name="connsiteY5" fmla="*/ 1066800 h 1682750"/>
                  <a:gd name="connsiteX6" fmla="*/ 57150 w 1136650"/>
                  <a:gd name="connsiteY6" fmla="*/ 1403350 h 1682750"/>
                  <a:gd name="connsiteX7" fmla="*/ 0 w 1136650"/>
                  <a:gd name="connsiteY7" fmla="*/ 1682750 h 168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36650" h="1682750">
                    <a:moveTo>
                      <a:pt x="1136650" y="0"/>
                    </a:moveTo>
                    <a:cubicBezTo>
                      <a:pt x="1052512" y="51858"/>
                      <a:pt x="968375" y="103717"/>
                      <a:pt x="889000" y="165100"/>
                    </a:cubicBezTo>
                    <a:cubicBezTo>
                      <a:pt x="809625" y="226483"/>
                      <a:pt x="731308" y="296333"/>
                      <a:pt x="660400" y="368300"/>
                    </a:cubicBezTo>
                    <a:cubicBezTo>
                      <a:pt x="589492" y="440267"/>
                      <a:pt x="522817" y="519642"/>
                      <a:pt x="463550" y="596900"/>
                    </a:cubicBezTo>
                    <a:cubicBezTo>
                      <a:pt x="404283" y="674158"/>
                      <a:pt x="352425" y="753533"/>
                      <a:pt x="304800" y="831850"/>
                    </a:cubicBezTo>
                    <a:cubicBezTo>
                      <a:pt x="257175" y="910167"/>
                      <a:pt x="219075" y="971550"/>
                      <a:pt x="177800" y="1066800"/>
                    </a:cubicBezTo>
                    <a:cubicBezTo>
                      <a:pt x="136525" y="1162050"/>
                      <a:pt x="86783" y="1300692"/>
                      <a:pt x="57150" y="1403350"/>
                    </a:cubicBezTo>
                    <a:cubicBezTo>
                      <a:pt x="27517" y="1506008"/>
                      <a:pt x="13758" y="1594379"/>
                      <a:pt x="0" y="1682750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3D6B4E2-0EB9-4C2A-B58C-DC2EC0011B0D}"/>
                  </a:ext>
                </a:extLst>
              </p:cNvPr>
              <p:cNvSpPr/>
              <p:nvPr/>
            </p:nvSpPr>
            <p:spPr>
              <a:xfrm>
                <a:off x="2395538" y="1571625"/>
                <a:ext cx="1062037" cy="1566863"/>
              </a:xfrm>
              <a:custGeom>
                <a:avLst/>
                <a:gdLst>
                  <a:gd name="connsiteX0" fmla="*/ 1062037 w 1062037"/>
                  <a:gd name="connsiteY0" fmla="*/ 0 h 1566863"/>
                  <a:gd name="connsiteX1" fmla="*/ 895350 w 1062037"/>
                  <a:gd name="connsiteY1" fmla="*/ 114300 h 1566863"/>
                  <a:gd name="connsiteX2" fmla="*/ 721518 w 1062037"/>
                  <a:gd name="connsiteY2" fmla="*/ 250031 h 1566863"/>
                  <a:gd name="connsiteX3" fmla="*/ 559593 w 1062037"/>
                  <a:gd name="connsiteY3" fmla="*/ 409575 h 1566863"/>
                  <a:gd name="connsiteX4" fmla="*/ 402431 w 1062037"/>
                  <a:gd name="connsiteY4" fmla="*/ 602456 h 1566863"/>
                  <a:gd name="connsiteX5" fmla="*/ 292893 w 1062037"/>
                  <a:gd name="connsiteY5" fmla="*/ 769144 h 1566863"/>
                  <a:gd name="connsiteX6" fmla="*/ 195262 w 1062037"/>
                  <a:gd name="connsiteY6" fmla="*/ 954881 h 1566863"/>
                  <a:gd name="connsiteX7" fmla="*/ 114300 w 1062037"/>
                  <a:gd name="connsiteY7" fmla="*/ 1138238 h 1566863"/>
                  <a:gd name="connsiteX8" fmla="*/ 42862 w 1062037"/>
                  <a:gd name="connsiteY8" fmla="*/ 1376363 h 1566863"/>
                  <a:gd name="connsiteX9" fmla="*/ 0 w 1062037"/>
                  <a:gd name="connsiteY9" fmla="*/ 1566863 h 156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037" h="1566863">
                    <a:moveTo>
                      <a:pt x="1062037" y="0"/>
                    </a:moveTo>
                    <a:cubicBezTo>
                      <a:pt x="1007070" y="36314"/>
                      <a:pt x="952103" y="72628"/>
                      <a:pt x="895350" y="114300"/>
                    </a:cubicBezTo>
                    <a:cubicBezTo>
                      <a:pt x="838597" y="155972"/>
                      <a:pt x="777477" y="200819"/>
                      <a:pt x="721518" y="250031"/>
                    </a:cubicBezTo>
                    <a:cubicBezTo>
                      <a:pt x="665559" y="299243"/>
                      <a:pt x="612774" y="350838"/>
                      <a:pt x="559593" y="409575"/>
                    </a:cubicBezTo>
                    <a:cubicBezTo>
                      <a:pt x="506412" y="468312"/>
                      <a:pt x="446881" y="542528"/>
                      <a:pt x="402431" y="602456"/>
                    </a:cubicBezTo>
                    <a:cubicBezTo>
                      <a:pt x="357981" y="662384"/>
                      <a:pt x="327421" y="710407"/>
                      <a:pt x="292893" y="769144"/>
                    </a:cubicBezTo>
                    <a:cubicBezTo>
                      <a:pt x="258365" y="827881"/>
                      <a:pt x="225027" y="893365"/>
                      <a:pt x="195262" y="954881"/>
                    </a:cubicBezTo>
                    <a:cubicBezTo>
                      <a:pt x="165496" y="1016397"/>
                      <a:pt x="139700" y="1067991"/>
                      <a:pt x="114300" y="1138238"/>
                    </a:cubicBezTo>
                    <a:cubicBezTo>
                      <a:pt x="88900" y="1208485"/>
                      <a:pt x="61912" y="1304926"/>
                      <a:pt x="42862" y="1376363"/>
                    </a:cubicBezTo>
                    <a:cubicBezTo>
                      <a:pt x="23812" y="1447801"/>
                      <a:pt x="11906" y="1507332"/>
                      <a:pt x="0" y="1566863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74FCF18-40E5-4256-B404-93AF4093B061}"/>
                  </a:ext>
                </a:extLst>
              </p:cNvPr>
              <p:cNvSpPr/>
              <p:nvPr/>
            </p:nvSpPr>
            <p:spPr>
              <a:xfrm flipV="1">
                <a:off x="2402681" y="3845029"/>
                <a:ext cx="1062037" cy="1566863"/>
              </a:xfrm>
              <a:custGeom>
                <a:avLst/>
                <a:gdLst>
                  <a:gd name="connsiteX0" fmla="*/ 1062037 w 1062037"/>
                  <a:gd name="connsiteY0" fmla="*/ 0 h 1566863"/>
                  <a:gd name="connsiteX1" fmla="*/ 895350 w 1062037"/>
                  <a:gd name="connsiteY1" fmla="*/ 114300 h 1566863"/>
                  <a:gd name="connsiteX2" fmla="*/ 721518 w 1062037"/>
                  <a:gd name="connsiteY2" fmla="*/ 250031 h 1566863"/>
                  <a:gd name="connsiteX3" fmla="*/ 559593 w 1062037"/>
                  <a:gd name="connsiteY3" fmla="*/ 409575 h 1566863"/>
                  <a:gd name="connsiteX4" fmla="*/ 402431 w 1062037"/>
                  <a:gd name="connsiteY4" fmla="*/ 602456 h 1566863"/>
                  <a:gd name="connsiteX5" fmla="*/ 292893 w 1062037"/>
                  <a:gd name="connsiteY5" fmla="*/ 769144 h 1566863"/>
                  <a:gd name="connsiteX6" fmla="*/ 195262 w 1062037"/>
                  <a:gd name="connsiteY6" fmla="*/ 954881 h 1566863"/>
                  <a:gd name="connsiteX7" fmla="*/ 114300 w 1062037"/>
                  <a:gd name="connsiteY7" fmla="*/ 1138238 h 1566863"/>
                  <a:gd name="connsiteX8" fmla="*/ 42862 w 1062037"/>
                  <a:gd name="connsiteY8" fmla="*/ 1376363 h 1566863"/>
                  <a:gd name="connsiteX9" fmla="*/ 0 w 1062037"/>
                  <a:gd name="connsiteY9" fmla="*/ 1566863 h 1566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62037" h="1566863">
                    <a:moveTo>
                      <a:pt x="1062037" y="0"/>
                    </a:moveTo>
                    <a:cubicBezTo>
                      <a:pt x="1007070" y="36314"/>
                      <a:pt x="952103" y="72628"/>
                      <a:pt x="895350" y="114300"/>
                    </a:cubicBezTo>
                    <a:cubicBezTo>
                      <a:pt x="838597" y="155972"/>
                      <a:pt x="777477" y="200819"/>
                      <a:pt x="721518" y="250031"/>
                    </a:cubicBezTo>
                    <a:cubicBezTo>
                      <a:pt x="665559" y="299243"/>
                      <a:pt x="612774" y="350838"/>
                      <a:pt x="559593" y="409575"/>
                    </a:cubicBezTo>
                    <a:cubicBezTo>
                      <a:pt x="506412" y="468312"/>
                      <a:pt x="446881" y="542528"/>
                      <a:pt x="402431" y="602456"/>
                    </a:cubicBezTo>
                    <a:cubicBezTo>
                      <a:pt x="357981" y="662384"/>
                      <a:pt x="327421" y="710407"/>
                      <a:pt x="292893" y="769144"/>
                    </a:cubicBezTo>
                    <a:cubicBezTo>
                      <a:pt x="258365" y="827881"/>
                      <a:pt x="225027" y="893365"/>
                      <a:pt x="195262" y="954881"/>
                    </a:cubicBezTo>
                    <a:cubicBezTo>
                      <a:pt x="165496" y="1016397"/>
                      <a:pt x="139700" y="1067991"/>
                      <a:pt x="114300" y="1138238"/>
                    </a:cubicBezTo>
                    <a:cubicBezTo>
                      <a:pt x="88900" y="1208485"/>
                      <a:pt x="61912" y="1304926"/>
                      <a:pt x="42862" y="1376363"/>
                    </a:cubicBezTo>
                    <a:cubicBezTo>
                      <a:pt x="23812" y="1447801"/>
                      <a:pt x="11906" y="1507332"/>
                      <a:pt x="0" y="1566863"/>
                    </a:cubicBezTo>
                  </a:path>
                </a:pathLst>
              </a:custGeom>
              <a:noFill/>
              <a:ln w="381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28F24D-5B82-48AF-81DE-F67D8020EA71}"/>
                </a:ext>
              </a:extLst>
            </p:cNvPr>
            <p:cNvSpPr txBox="1"/>
            <p:nvPr/>
          </p:nvSpPr>
          <p:spPr>
            <a:xfrm>
              <a:off x="4605416" y="1335855"/>
              <a:ext cx="1601721" cy="38164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200" dirty="0">
                  <a:solidFill>
                    <a:srgbClr val="7B674C"/>
                  </a:solidFill>
                  <a:latin typeface="Sitka Banner Semibold" pitchFamily="2" charset="0"/>
                </a:rPr>
                <a:t>?</a:t>
              </a:r>
              <a:endParaRPr lang="en-SE" sz="24200" dirty="0">
                <a:solidFill>
                  <a:srgbClr val="7B674C"/>
                </a:solidFill>
                <a:latin typeface="Sitka Banner Semibold" pitchFamily="2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FCE583-A6F7-465B-AA74-EA526265C25D}"/>
              </a:ext>
            </a:extLst>
          </p:cNvPr>
          <p:cNvGrpSpPr/>
          <p:nvPr/>
        </p:nvGrpSpPr>
        <p:grpSpPr>
          <a:xfrm>
            <a:off x="6842035" y="1829198"/>
            <a:ext cx="5368429" cy="4845099"/>
            <a:chOff x="6842035" y="1829198"/>
            <a:chExt cx="5368429" cy="484509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84354AA-3A92-4E90-9B61-21D956B5F66E}"/>
                </a:ext>
              </a:extLst>
            </p:cNvPr>
            <p:cNvGrpSpPr/>
            <p:nvPr/>
          </p:nvGrpSpPr>
          <p:grpSpPr>
            <a:xfrm>
              <a:off x="6842035" y="2067590"/>
              <a:ext cx="5357261" cy="4444631"/>
              <a:chOff x="6842035" y="2067590"/>
              <a:chExt cx="5357261" cy="4444631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21611C4-E5CB-408F-8842-F3565B04E939}"/>
                  </a:ext>
                </a:extLst>
              </p:cNvPr>
              <p:cNvSpPr/>
              <p:nvPr/>
            </p:nvSpPr>
            <p:spPr>
              <a:xfrm>
                <a:off x="7080250" y="2317750"/>
                <a:ext cx="5048250" cy="4127500"/>
              </a:xfrm>
              <a:custGeom>
                <a:avLst/>
                <a:gdLst>
                  <a:gd name="connsiteX0" fmla="*/ 1962150 w 5048250"/>
                  <a:gd name="connsiteY0" fmla="*/ 0 h 4127500"/>
                  <a:gd name="connsiteX1" fmla="*/ 1911350 w 5048250"/>
                  <a:gd name="connsiteY1" fmla="*/ 0 h 4127500"/>
                  <a:gd name="connsiteX2" fmla="*/ 6350 w 5048250"/>
                  <a:gd name="connsiteY2" fmla="*/ 1111250 h 4127500"/>
                  <a:gd name="connsiteX3" fmla="*/ 0 w 5048250"/>
                  <a:gd name="connsiteY3" fmla="*/ 3270250 h 4127500"/>
                  <a:gd name="connsiteX4" fmla="*/ 3098800 w 5048250"/>
                  <a:gd name="connsiteY4" fmla="*/ 4127500 h 4127500"/>
                  <a:gd name="connsiteX5" fmla="*/ 5048250 w 5048250"/>
                  <a:gd name="connsiteY5" fmla="*/ 3054350 h 4127500"/>
                  <a:gd name="connsiteX6" fmla="*/ 5048250 w 5048250"/>
                  <a:gd name="connsiteY6" fmla="*/ 863600 h 4127500"/>
                  <a:gd name="connsiteX7" fmla="*/ 1962150 w 5048250"/>
                  <a:gd name="connsiteY7" fmla="*/ 0 h 4127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8250" h="4127500">
                    <a:moveTo>
                      <a:pt x="1962150" y="0"/>
                    </a:moveTo>
                    <a:lnTo>
                      <a:pt x="1911350" y="0"/>
                    </a:lnTo>
                    <a:lnTo>
                      <a:pt x="6350" y="1111250"/>
                    </a:lnTo>
                    <a:cubicBezTo>
                      <a:pt x="4233" y="1830917"/>
                      <a:pt x="2117" y="2550583"/>
                      <a:pt x="0" y="3270250"/>
                    </a:cubicBezTo>
                    <a:lnTo>
                      <a:pt x="3098800" y="4127500"/>
                    </a:lnTo>
                    <a:lnTo>
                      <a:pt x="5048250" y="3054350"/>
                    </a:lnTo>
                    <a:lnTo>
                      <a:pt x="5048250" y="863600"/>
                    </a:lnTo>
                    <a:lnTo>
                      <a:pt x="196215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/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3293ABA2-9E12-467C-8F28-0558B03FEE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2035" y="2067590"/>
                <a:ext cx="5357261" cy="4444631"/>
              </a:xfrm>
              <a:prstGeom prst="rect">
                <a:avLst/>
              </a:prstGeom>
            </p:spPr>
          </p:pic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BEECE44-1ADF-4909-9341-4FA0920163AF}"/>
                </a:ext>
              </a:extLst>
            </p:cNvPr>
            <p:cNvSpPr txBox="1"/>
            <p:nvPr/>
          </p:nvSpPr>
          <p:spPr>
            <a:xfrm>
              <a:off x="11331393" y="5927180"/>
              <a:ext cx="545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</a:rPr>
                <a:t>Ice</a:t>
              </a:r>
              <a:endParaRPr lang="en-SE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68E0F86E-8AC6-4924-9A7B-2F39F9E687A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81231" y="5453740"/>
              <a:ext cx="182838" cy="56055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A0D7EF1-43C2-43D3-A0E8-727A0191B3CA}"/>
                </a:ext>
              </a:extLst>
            </p:cNvPr>
            <p:cNvSpPr txBox="1"/>
            <p:nvPr/>
          </p:nvSpPr>
          <p:spPr>
            <a:xfrm>
              <a:off x="9424071" y="1938398"/>
              <a:ext cx="10057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846341"/>
                  </a:solidFill>
                </a:rPr>
                <a:t>Matrix</a:t>
              </a:r>
              <a:endParaRPr lang="en-SE" sz="2400" dirty="0">
                <a:solidFill>
                  <a:srgbClr val="846341"/>
                </a:solidFill>
              </a:endParaRP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FA0188D-E05F-445A-AD6A-9D60AA60506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77291" y="2314026"/>
              <a:ext cx="127439" cy="368484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9D3110-0299-441D-ADED-15ABEC0626BA}"/>
                </a:ext>
              </a:extLst>
            </p:cNvPr>
            <p:cNvSpPr txBox="1"/>
            <p:nvPr/>
          </p:nvSpPr>
          <p:spPr>
            <a:xfrm>
              <a:off x="10807708" y="2263977"/>
              <a:ext cx="7563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Pore</a:t>
              </a:r>
              <a:endParaRPr lang="en-SE" sz="2400" dirty="0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9B40DA7D-2071-4398-A93F-C55B6242C44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07303" y="2599867"/>
              <a:ext cx="231371" cy="230832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956F9E9-77FC-461C-BA6B-C3F9E706E111}"/>
                </a:ext>
              </a:extLst>
            </p:cNvPr>
            <p:cNvSpPr txBox="1"/>
            <p:nvPr/>
          </p:nvSpPr>
          <p:spPr>
            <a:xfrm>
              <a:off x="11257190" y="2527555"/>
              <a:ext cx="953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solidFill>
                    <a:schemeClr val="accent5"/>
                  </a:solidFill>
                </a:rPr>
                <a:t>Water</a:t>
              </a:r>
              <a:endParaRPr lang="en-SE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C8531F2-7C64-4FCA-970C-A06E6BA263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72900" y="2931530"/>
              <a:ext cx="72617" cy="4974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BBED306-ABA5-47F1-AC0E-193E1527EC97}"/>
                </a:ext>
              </a:extLst>
            </p:cNvPr>
            <p:cNvSpPr txBox="1"/>
            <p:nvPr/>
          </p:nvSpPr>
          <p:spPr>
            <a:xfrm>
              <a:off x="7966673" y="1829198"/>
              <a:ext cx="12259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Fracture</a:t>
              </a:r>
              <a:endParaRPr lang="en-SE" sz="2400" dirty="0"/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339CEA2-EEC3-473D-A433-45BA3EF4CB6D}"/>
                </a:ext>
              </a:extLst>
            </p:cNvPr>
            <p:cNvCxnSpPr>
              <a:cxnSpLocks/>
            </p:cNvCxnSpPr>
            <p:nvPr/>
          </p:nvCxnSpPr>
          <p:spPr>
            <a:xfrm>
              <a:off x="8373141" y="2254563"/>
              <a:ext cx="300513" cy="60875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3EE75A5-4652-476F-B8C2-FFDABC4AC5CC}"/>
                </a:ext>
              </a:extLst>
            </p:cNvPr>
            <p:cNvSpPr txBox="1"/>
            <p:nvPr/>
          </p:nvSpPr>
          <p:spPr>
            <a:xfrm>
              <a:off x="7949891" y="6212632"/>
              <a:ext cx="7999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/>
                <a:t>Fault</a:t>
              </a:r>
              <a:endParaRPr lang="en-SE" sz="2400" dirty="0"/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C87E991D-8A68-46E0-89EC-A75639C5AC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81598" y="6014453"/>
              <a:ext cx="122710" cy="255713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1655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6239F1E-5AA6-40A6-8886-3D3110C7E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660" y="899527"/>
            <a:ext cx="3744174" cy="3737629"/>
          </a:xfrm>
          <a:prstGeom prst="rect">
            <a:avLst/>
          </a:prstGeom>
        </p:spPr>
      </p:pic>
      <p:sp>
        <p:nvSpPr>
          <p:cNvPr id="190" name="Speech Bubble: Rectangle 189">
            <a:extLst>
              <a:ext uri="{FF2B5EF4-FFF2-40B4-BE49-F238E27FC236}">
                <a16:creationId xmlns:a16="http://schemas.microsoft.com/office/drawing/2014/main" id="{B157DDD2-ABA8-49C8-ACE2-05E179951BFC}"/>
              </a:ext>
            </a:extLst>
          </p:cNvPr>
          <p:cNvSpPr/>
          <p:nvPr/>
        </p:nvSpPr>
        <p:spPr>
          <a:xfrm>
            <a:off x="5161176" y="917305"/>
            <a:ext cx="6905625" cy="5521595"/>
          </a:xfrm>
          <a:prstGeom prst="wedgeRectCallout">
            <a:avLst>
              <a:gd name="adj1" fmla="val -58212"/>
              <a:gd name="adj2" fmla="val -19267"/>
            </a:avLst>
          </a:prstGeom>
          <a:solidFill>
            <a:srgbClr val="EBEBEB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4F713AF-A729-4AC5-AFC9-6A0828EE5630}"/>
              </a:ext>
            </a:extLst>
          </p:cNvPr>
          <p:cNvSpPr/>
          <p:nvPr/>
        </p:nvSpPr>
        <p:spPr>
          <a:xfrm rot="5400000">
            <a:off x="5701612" y="-5703508"/>
            <a:ext cx="788778" cy="12192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39C03-DD09-45DB-AD1E-86A478B1A360}"/>
              </a:ext>
            </a:extLst>
          </p:cNvPr>
          <p:cNvSpPr txBox="1"/>
          <p:nvPr/>
        </p:nvSpPr>
        <p:spPr>
          <a:xfrm>
            <a:off x="2729865" y="69327"/>
            <a:ext cx="673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b="1" dirty="0"/>
              <a:t>Thermal conduction vs convection</a:t>
            </a:r>
            <a:endParaRPr lang="en-SE" sz="3600" b="1" dirty="0"/>
          </a:p>
        </p:txBody>
      </p:sp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577F3E04-7C52-436F-875D-25CF950C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4</a:t>
            </a:fld>
            <a:endParaRPr lang="en-SE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6F5A8A68-F23A-4D36-ADD4-DF061B05BE3E}"/>
              </a:ext>
            </a:extLst>
          </p:cNvPr>
          <p:cNvSpPr/>
          <p:nvPr/>
        </p:nvSpPr>
        <p:spPr>
          <a:xfrm>
            <a:off x="3865776" y="2362200"/>
            <a:ext cx="676275" cy="632635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BE764D9-9BA8-4D83-8EF2-A5E18434B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29" y="1502428"/>
            <a:ext cx="6141464" cy="4373309"/>
          </a:xfrm>
          <a:prstGeom prst="rect">
            <a:avLst/>
          </a:prstGeom>
        </p:spPr>
      </p:pic>
      <p:cxnSp>
        <p:nvCxnSpPr>
          <p:cNvPr id="112" name="Connector: Curved 111">
            <a:extLst>
              <a:ext uri="{FF2B5EF4-FFF2-40B4-BE49-F238E27FC236}">
                <a16:creationId xmlns:a16="http://schemas.microsoft.com/office/drawing/2014/main" id="{6AD86E81-CFE2-464D-8704-AF0C1868DB6A}"/>
              </a:ext>
            </a:extLst>
          </p:cNvPr>
          <p:cNvCxnSpPr>
            <a:cxnSpLocks/>
          </p:cNvCxnSpPr>
          <p:nvPr/>
        </p:nvCxnSpPr>
        <p:spPr>
          <a:xfrm flipV="1">
            <a:off x="5812489" y="5223822"/>
            <a:ext cx="665600" cy="589757"/>
          </a:xfrm>
          <a:prstGeom prst="curvedConnector3">
            <a:avLst>
              <a:gd name="adj1" fmla="val 50000"/>
            </a:avLst>
          </a:prstGeom>
          <a:ln w="76200">
            <a:solidFill>
              <a:srgbClr val="0BA6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or: Curved 112">
            <a:extLst>
              <a:ext uri="{FF2B5EF4-FFF2-40B4-BE49-F238E27FC236}">
                <a16:creationId xmlns:a16="http://schemas.microsoft.com/office/drawing/2014/main" id="{42A51509-F23F-4E8C-9302-9F66EA1772BB}"/>
              </a:ext>
            </a:extLst>
          </p:cNvPr>
          <p:cNvCxnSpPr>
            <a:cxnSpLocks/>
          </p:cNvCxnSpPr>
          <p:nvPr/>
        </p:nvCxnSpPr>
        <p:spPr>
          <a:xfrm flipV="1">
            <a:off x="7585411" y="4448196"/>
            <a:ext cx="818189" cy="168225"/>
          </a:xfrm>
          <a:prstGeom prst="curvedConnector3">
            <a:avLst>
              <a:gd name="adj1" fmla="val 50000"/>
            </a:avLst>
          </a:prstGeom>
          <a:ln w="76200">
            <a:solidFill>
              <a:srgbClr val="0BA6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Curved 114">
            <a:extLst>
              <a:ext uri="{FF2B5EF4-FFF2-40B4-BE49-F238E27FC236}">
                <a16:creationId xmlns:a16="http://schemas.microsoft.com/office/drawing/2014/main" id="{F6B0AE8F-2EF2-4AD9-B656-7DE65F56E21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0733409" y="3044864"/>
            <a:ext cx="677533" cy="311588"/>
          </a:xfrm>
          <a:prstGeom prst="curvedConnector3">
            <a:avLst>
              <a:gd name="adj1" fmla="val 50000"/>
            </a:avLst>
          </a:prstGeom>
          <a:ln w="76200">
            <a:solidFill>
              <a:srgbClr val="0BA6D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>
            <a:extLst>
              <a:ext uri="{FF2B5EF4-FFF2-40B4-BE49-F238E27FC236}">
                <a16:creationId xmlns:a16="http://schemas.microsoft.com/office/drawing/2014/main" id="{8D7F91E4-9283-4CE7-99AA-B76C88CF0402}"/>
              </a:ext>
            </a:extLst>
          </p:cNvPr>
          <p:cNvSpPr txBox="1"/>
          <p:nvPr/>
        </p:nvSpPr>
        <p:spPr>
          <a:xfrm>
            <a:off x="6775179" y="5950362"/>
            <a:ext cx="3403923" cy="7146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0190F9"/>
                </a:solidFill>
              </a:rPr>
              <a:t>Thermal convection</a:t>
            </a:r>
            <a:endParaRPr lang="en-SE" sz="2400" b="1" dirty="0">
              <a:solidFill>
                <a:srgbClr val="0190F9"/>
              </a:solidFill>
            </a:endParaRPr>
          </a:p>
        </p:txBody>
      </p:sp>
      <p:cxnSp>
        <p:nvCxnSpPr>
          <p:cNvPr id="121" name="Connector: Curved 120">
            <a:extLst>
              <a:ext uri="{FF2B5EF4-FFF2-40B4-BE49-F238E27FC236}">
                <a16:creationId xmlns:a16="http://schemas.microsoft.com/office/drawing/2014/main" id="{9AF67E29-1FE1-4F1B-9357-596E83B2DD5A}"/>
              </a:ext>
            </a:extLst>
          </p:cNvPr>
          <p:cNvCxnSpPr>
            <a:cxnSpLocks/>
          </p:cNvCxnSpPr>
          <p:nvPr/>
        </p:nvCxnSpPr>
        <p:spPr>
          <a:xfrm>
            <a:off x="6110027" y="1894963"/>
            <a:ext cx="1063639" cy="337285"/>
          </a:xfrm>
          <a:prstGeom prst="curvedConnector3">
            <a:avLst>
              <a:gd name="adj1" fmla="val 50000"/>
            </a:avLst>
          </a:prstGeom>
          <a:ln w="76200">
            <a:solidFill>
              <a:srgbClr val="FAA5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or: Curved 125">
            <a:extLst>
              <a:ext uri="{FF2B5EF4-FFF2-40B4-BE49-F238E27FC236}">
                <a16:creationId xmlns:a16="http://schemas.microsoft.com/office/drawing/2014/main" id="{3C03CF47-D02A-46B7-A610-F09FC8FEDBFC}"/>
              </a:ext>
            </a:extLst>
          </p:cNvPr>
          <p:cNvCxnSpPr>
            <a:cxnSpLocks/>
          </p:cNvCxnSpPr>
          <p:nvPr/>
        </p:nvCxnSpPr>
        <p:spPr>
          <a:xfrm flipV="1">
            <a:off x="6105171" y="3661492"/>
            <a:ext cx="1058453" cy="384598"/>
          </a:xfrm>
          <a:prstGeom prst="curvedConnector3">
            <a:avLst>
              <a:gd name="adj1" fmla="val 50000"/>
            </a:avLst>
          </a:prstGeom>
          <a:ln w="76200">
            <a:solidFill>
              <a:srgbClr val="FAA5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or: Curved 126">
            <a:extLst>
              <a:ext uri="{FF2B5EF4-FFF2-40B4-BE49-F238E27FC236}">
                <a16:creationId xmlns:a16="http://schemas.microsoft.com/office/drawing/2014/main" id="{5A01ABB7-3BD5-481F-8CB1-528DB7130877}"/>
              </a:ext>
            </a:extLst>
          </p:cNvPr>
          <p:cNvCxnSpPr>
            <a:cxnSpLocks/>
          </p:cNvCxnSpPr>
          <p:nvPr/>
        </p:nvCxnSpPr>
        <p:spPr>
          <a:xfrm flipV="1">
            <a:off x="7770124" y="2613236"/>
            <a:ext cx="874804" cy="381599"/>
          </a:xfrm>
          <a:prstGeom prst="curvedConnector3">
            <a:avLst>
              <a:gd name="adj1" fmla="val 50000"/>
            </a:avLst>
          </a:prstGeom>
          <a:ln w="76200">
            <a:solidFill>
              <a:srgbClr val="FAA5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or: Curved 129">
            <a:extLst>
              <a:ext uri="{FF2B5EF4-FFF2-40B4-BE49-F238E27FC236}">
                <a16:creationId xmlns:a16="http://schemas.microsoft.com/office/drawing/2014/main" id="{544383D0-2F49-493B-A921-06A355981293}"/>
              </a:ext>
            </a:extLst>
          </p:cNvPr>
          <p:cNvCxnSpPr>
            <a:cxnSpLocks/>
          </p:cNvCxnSpPr>
          <p:nvPr/>
        </p:nvCxnSpPr>
        <p:spPr>
          <a:xfrm flipV="1">
            <a:off x="8983221" y="3082107"/>
            <a:ext cx="1123172" cy="420963"/>
          </a:xfrm>
          <a:prstGeom prst="curvedConnector3">
            <a:avLst>
              <a:gd name="adj1" fmla="val 50000"/>
            </a:avLst>
          </a:prstGeom>
          <a:ln w="76200">
            <a:solidFill>
              <a:srgbClr val="FAA5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or: Curved 132">
            <a:extLst>
              <a:ext uri="{FF2B5EF4-FFF2-40B4-BE49-F238E27FC236}">
                <a16:creationId xmlns:a16="http://schemas.microsoft.com/office/drawing/2014/main" id="{3D2B25E4-CFA0-4D77-B8AF-43C5F1E6BABE}"/>
              </a:ext>
            </a:extLst>
          </p:cNvPr>
          <p:cNvCxnSpPr>
            <a:cxnSpLocks/>
          </p:cNvCxnSpPr>
          <p:nvPr/>
        </p:nvCxnSpPr>
        <p:spPr>
          <a:xfrm>
            <a:off x="9058224" y="2049092"/>
            <a:ext cx="1415812" cy="183156"/>
          </a:xfrm>
          <a:prstGeom prst="curvedConnector3">
            <a:avLst>
              <a:gd name="adj1" fmla="val 50000"/>
            </a:avLst>
          </a:prstGeom>
          <a:ln w="76200">
            <a:solidFill>
              <a:srgbClr val="FAA5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708E1669-38CB-498E-9982-3C0E18576A60}"/>
              </a:ext>
            </a:extLst>
          </p:cNvPr>
          <p:cNvSpPr txBox="1"/>
          <p:nvPr/>
        </p:nvSpPr>
        <p:spPr>
          <a:xfrm>
            <a:off x="7075781" y="975551"/>
            <a:ext cx="344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FAA533"/>
                </a:solidFill>
              </a:rPr>
              <a:t>Thermal conduction</a:t>
            </a:r>
            <a:endParaRPr lang="en-SE" sz="2400" b="1" dirty="0">
              <a:solidFill>
                <a:srgbClr val="FAA533"/>
              </a:solidFill>
            </a:endParaRPr>
          </a:p>
        </p:txBody>
      </p: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E5AB95C5-F22F-41DE-8352-D05A2F5BD1F4}"/>
              </a:ext>
            </a:extLst>
          </p:cNvPr>
          <p:cNvGrpSpPr/>
          <p:nvPr/>
        </p:nvGrpSpPr>
        <p:grpSpPr>
          <a:xfrm>
            <a:off x="785248" y="891990"/>
            <a:ext cx="734665" cy="3751669"/>
            <a:chOff x="4275227" y="1511710"/>
            <a:chExt cx="734665" cy="3751669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D4C8ADD7-1E01-4D35-840D-707686461794}"/>
                </a:ext>
              </a:extLst>
            </p:cNvPr>
            <p:cNvSpPr/>
            <p:nvPr/>
          </p:nvSpPr>
          <p:spPr>
            <a:xfrm>
              <a:off x="4294965" y="1511710"/>
              <a:ext cx="423972" cy="3751669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/>
            </a:p>
          </p:txBody>
        </p:sp>
        <p:cxnSp>
          <p:nvCxnSpPr>
            <p:cNvPr id="164" name="Connector: Curved 163">
              <a:extLst>
                <a:ext uri="{FF2B5EF4-FFF2-40B4-BE49-F238E27FC236}">
                  <a16:creationId xmlns:a16="http://schemas.microsoft.com/office/drawing/2014/main" id="{012F81D3-5665-42B0-8D96-448799EAF9DC}"/>
                </a:ext>
              </a:extLst>
            </p:cNvPr>
            <p:cNvCxnSpPr>
              <a:cxnSpLocks/>
            </p:cNvCxnSpPr>
            <p:nvPr/>
          </p:nvCxnSpPr>
          <p:spPr>
            <a:xfrm>
              <a:off x="4396748" y="1681406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or: Curved 164">
              <a:extLst>
                <a:ext uri="{FF2B5EF4-FFF2-40B4-BE49-F238E27FC236}">
                  <a16:creationId xmlns:a16="http://schemas.microsoft.com/office/drawing/2014/main" id="{AF89936F-422C-4913-90FF-0441D34033BC}"/>
                </a:ext>
              </a:extLst>
            </p:cNvPr>
            <p:cNvCxnSpPr>
              <a:cxnSpLocks/>
            </p:cNvCxnSpPr>
            <p:nvPr/>
          </p:nvCxnSpPr>
          <p:spPr>
            <a:xfrm>
              <a:off x="4379196" y="1976545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or: Curved 165">
              <a:extLst>
                <a:ext uri="{FF2B5EF4-FFF2-40B4-BE49-F238E27FC236}">
                  <a16:creationId xmlns:a16="http://schemas.microsoft.com/office/drawing/2014/main" id="{203C4644-A41C-4DD6-A2C1-1737C723E615}"/>
                </a:ext>
              </a:extLst>
            </p:cNvPr>
            <p:cNvCxnSpPr>
              <a:cxnSpLocks/>
            </p:cNvCxnSpPr>
            <p:nvPr/>
          </p:nvCxnSpPr>
          <p:spPr>
            <a:xfrm>
              <a:off x="4396748" y="2298922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or: Curved 166">
              <a:extLst>
                <a:ext uri="{FF2B5EF4-FFF2-40B4-BE49-F238E27FC236}">
                  <a16:creationId xmlns:a16="http://schemas.microsoft.com/office/drawing/2014/main" id="{6FD84004-B482-45B8-9509-66AFD657464E}"/>
                </a:ext>
              </a:extLst>
            </p:cNvPr>
            <p:cNvCxnSpPr>
              <a:cxnSpLocks/>
            </p:cNvCxnSpPr>
            <p:nvPr/>
          </p:nvCxnSpPr>
          <p:spPr>
            <a:xfrm>
              <a:off x="4379196" y="2594061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or: Curved 167">
              <a:extLst>
                <a:ext uri="{FF2B5EF4-FFF2-40B4-BE49-F238E27FC236}">
                  <a16:creationId xmlns:a16="http://schemas.microsoft.com/office/drawing/2014/main" id="{F526DEEA-336E-49D1-BBFE-3E5192663DFD}"/>
                </a:ext>
              </a:extLst>
            </p:cNvPr>
            <p:cNvCxnSpPr>
              <a:cxnSpLocks/>
            </p:cNvCxnSpPr>
            <p:nvPr/>
          </p:nvCxnSpPr>
          <p:spPr>
            <a:xfrm>
              <a:off x="4396748" y="2899253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or: Curved 168">
              <a:extLst>
                <a:ext uri="{FF2B5EF4-FFF2-40B4-BE49-F238E27FC236}">
                  <a16:creationId xmlns:a16="http://schemas.microsoft.com/office/drawing/2014/main" id="{A48C0D02-92E6-4550-9799-62E521736112}"/>
                </a:ext>
              </a:extLst>
            </p:cNvPr>
            <p:cNvCxnSpPr>
              <a:cxnSpLocks/>
            </p:cNvCxnSpPr>
            <p:nvPr/>
          </p:nvCxnSpPr>
          <p:spPr>
            <a:xfrm>
              <a:off x="4396748" y="3236436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Connector: Curved 169">
              <a:extLst>
                <a:ext uri="{FF2B5EF4-FFF2-40B4-BE49-F238E27FC236}">
                  <a16:creationId xmlns:a16="http://schemas.microsoft.com/office/drawing/2014/main" id="{95BB5589-4D70-4E15-A170-2240A797272C}"/>
                </a:ext>
              </a:extLst>
            </p:cNvPr>
            <p:cNvCxnSpPr>
              <a:cxnSpLocks/>
            </p:cNvCxnSpPr>
            <p:nvPr/>
          </p:nvCxnSpPr>
          <p:spPr>
            <a:xfrm>
              <a:off x="4379196" y="3531575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or: Curved 170">
              <a:extLst>
                <a:ext uri="{FF2B5EF4-FFF2-40B4-BE49-F238E27FC236}">
                  <a16:creationId xmlns:a16="http://schemas.microsoft.com/office/drawing/2014/main" id="{5920CD25-6817-4FD9-A724-B84F301AAE93}"/>
                </a:ext>
              </a:extLst>
            </p:cNvPr>
            <p:cNvCxnSpPr>
              <a:cxnSpLocks/>
            </p:cNvCxnSpPr>
            <p:nvPr/>
          </p:nvCxnSpPr>
          <p:spPr>
            <a:xfrm>
              <a:off x="4396748" y="3853952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or: Curved 171">
              <a:extLst>
                <a:ext uri="{FF2B5EF4-FFF2-40B4-BE49-F238E27FC236}">
                  <a16:creationId xmlns:a16="http://schemas.microsoft.com/office/drawing/2014/main" id="{6BF6C596-FFE8-435B-890B-18B1B696921E}"/>
                </a:ext>
              </a:extLst>
            </p:cNvPr>
            <p:cNvCxnSpPr>
              <a:cxnSpLocks/>
            </p:cNvCxnSpPr>
            <p:nvPr/>
          </p:nvCxnSpPr>
          <p:spPr>
            <a:xfrm>
              <a:off x="4379196" y="4149091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or: Curved 172">
              <a:extLst>
                <a:ext uri="{FF2B5EF4-FFF2-40B4-BE49-F238E27FC236}">
                  <a16:creationId xmlns:a16="http://schemas.microsoft.com/office/drawing/2014/main" id="{06D2E17F-6640-443A-9251-F9D28A856B54}"/>
                </a:ext>
              </a:extLst>
            </p:cNvPr>
            <p:cNvCxnSpPr>
              <a:cxnSpLocks/>
            </p:cNvCxnSpPr>
            <p:nvPr/>
          </p:nvCxnSpPr>
          <p:spPr>
            <a:xfrm>
              <a:off x="4396748" y="4454283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Connector: Curved 173">
              <a:extLst>
                <a:ext uri="{FF2B5EF4-FFF2-40B4-BE49-F238E27FC236}">
                  <a16:creationId xmlns:a16="http://schemas.microsoft.com/office/drawing/2014/main" id="{5CC931F8-4FC1-4320-A34D-148A99DE766A}"/>
                </a:ext>
              </a:extLst>
            </p:cNvPr>
            <p:cNvCxnSpPr>
              <a:cxnSpLocks/>
            </p:cNvCxnSpPr>
            <p:nvPr/>
          </p:nvCxnSpPr>
          <p:spPr>
            <a:xfrm>
              <a:off x="4409292" y="4754667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or: Curved 174">
              <a:extLst>
                <a:ext uri="{FF2B5EF4-FFF2-40B4-BE49-F238E27FC236}">
                  <a16:creationId xmlns:a16="http://schemas.microsoft.com/office/drawing/2014/main" id="{C943071A-9013-4540-A875-B22288D8C37C}"/>
                </a:ext>
              </a:extLst>
            </p:cNvPr>
            <p:cNvCxnSpPr>
              <a:cxnSpLocks/>
            </p:cNvCxnSpPr>
            <p:nvPr/>
          </p:nvCxnSpPr>
          <p:spPr>
            <a:xfrm>
              <a:off x="4391740" y="5049806"/>
              <a:ext cx="600600" cy="186335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3307336-1671-478D-958C-C8292BC005B2}"/>
                </a:ext>
              </a:extLst>
            </p:cNvPr>
            <p:cNvSpPr/>
            <p:nvPr/>
          </p:nvSpPr>
          <p:spPr>
            <a:xfrm rot="16200000">
              <a:off x="2655938" y="3156315"/>
              <a:ext cx="3700244" cy="461665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Hydro and thermal gradient </a:t>
              </a:r>
              <a:endParaRPr lang="en-SE" sz="2400" dirty="0"/>
            </a:p>
          </p:txBody>
        </p:sp>
      </p:grp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A41A7CD-FD8D-4B58-8F5E-E5A04DDD07F7}"/>
              </a:ext>
            </a:extLst>
          </p:cNvPr>
          <p:cNvCxnSpPr>
            <a:cxnSpLocks/>
          </p:cNvCxnSpPr>
          <p:nvPr/>
        </p:nvCxnSpPr>
        <p:spPr>
          <a:xfrm>
            <a:off x="6506504" y="4470732"/>
            <a:ext cx="230432" cy="407639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1D4E5CB5-67F6-416A-A795-A6142BC8EAC8}"/>
              </a:ext>
            </a:extLst>
          </p:cNvPr>
          <p:cNvCxnSpPr>
            <a:cxnSpLocks/>
          </p:cNvCxnSpPr>
          <p:nvPr/>
        </p:nvCxnSpPr>
        <p:spPr>
          <a:xfrm>
            <a:off x="6832711" y="4386039"/>
            <a:ext cx="230432" cy="407639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Arrow Connector 183">
            <a:extLst>
              <a:ext uri="{FF2B5EF4-FFF2-40B4-BE49-F238E27FC236}">
                <a16:creationId xmlns:a16="http://schemas.microsoft.com/office/drawing/2014/main" id="{CD15127D-6E02-4E64-9542-09CD0CAA2C3C}"/>
              </a:ext>
            </a:extLst>
          </p:cNvPr>
          <p:cNvCxnSpPr>
            <a:cxnSpLocks/>
          </p:cNvCxnSpPr>
          <p:nvPr/>
        </p:nvCxnSpPr>
        <p:spPr>
          <a:xfrm>
            <a:off x="7197345" y="4288709"/>
            <a:ext cx="230432" cy="407639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Arrow Connector 184">
            <a:extLst>
              <a:ext uri="{FF2B5EF4-FFF2-40B4-BE49-F238E27FC236}">
                <a16:creationId xmlns:a16="http://schemas.microsoft.com/office/drawing/2014/main" id="{3F963AA7-006D-47D3-BD48-665CAC5580B9}"/>
              </a:ext>
            </a:extLst>
          </p:cNvPr>
          <p:cNvCxnSpPr>
            <a:cxnSpLocks/>
          </p:cNvCxnSpPr>
          <p:nvPr/>
        </p:nvCxnSpPr>
        <p:spPr>
          <a:xfrm>
            <a:off x="9650914" y="4386038"/>
            <a:ext cx="230432" cy="407639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D30909E-C593-45B4-8EEE-8999A846481E}"/>
              </a:ext>
            </a:extLst>
          </p:cNvPr>
          <p:cNvCxnSpPr>
            <a:cxnSpLocks/>
          </p:cNvCxnSpPr>
          <p:nvPr/>
        </p:nvCxnSpPr>
        <p:spPr>
          <a:xfrm>
            <a:off x="9896073" y="4335426"/>
            <a:ext cx="230432" cy="407639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EE0FA6E6-442C-4508-A6F4-A9F8F1AD8D41}"/>
              </a:ext>
            </a:extLst>
          </p:cNvPr>
          <p:cNvCxnSpPr>
            <a:cxnSpLocks/>
          </p:cNvCxnSpPr>
          <p:nvPr/>
        </p:nvCxnSpPr>
        <p:spPr>
          <a:xfrm>
            <a:off x="10106393" y="4217815"/>
            <a:ext cx="230432" cy="407639"/>
          </a:xfrm>
          <a:prstGeom prst="straightConnector1">
            <a:avLst/>
          </a:prstGeom>
          <a:ln w="5715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tangle 187">
            <a:extLst>
              <a:ext uri="{FF2B5EF4-FFF2-40B4-BE49-F238E27FC236}">
                <a16:creationId xmlns:a16="http://schemas.microsoft.com/office/drawing/2014/main" id="{FEBCADEC-591E-4DC8-953C-EDA69F80C5B8}"/>
              </a:ext>
            </a:extLst>
          </p:cNvPr>
          <p:cNvSpPr/>
          <p:nvPr/>
        </p:nvSpPr>
        <p:spPr>
          <a:xfrm>
            <a:off x="9565368" y="4709891"/>
            <a:ext cx="2302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Matrix-fracture heat transfer</a:t>
            </a:r>
            <a:endParaRPr lang="en-SE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7AFA613-17BE-4710-AC14-617DA27559AB}"/>
              </a:ext>
            </a:extLst>
          </p:cNvPr>
          <p:cNvSpPr/>
          <p:nvPr/>
        </p:nvSpPr>
        <p:spPr>
          <a:xfrm>
            <a:off x="0" y="0"/>
            <a:ext cx="753533" cy="6858000"/>
          </a:xfrm>
          <a:prstGeom prst="rect">
            <a:avLst/>
          </a:prstGeom>
          <a:solidFill>
            <a:srgbClr val="EF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18AD761-B866-4FCA-B913-51097B90C7E3}"/>
              </a:ext>
            </a:extLst>
          </p:cNvPr>
          <p:cNvGrpSpPr/>
          <p:nvPr/>
        </p:nvGrpSpPr>
        <p:grpSpPr>
          <a:xfrm>
            <a:off x="-94139" y="518824"/>
            <a:ext cx="898422" cy="6339176"/>
            <a:chOff x="-94139" y="518824"/>
            <a:chExt cx="898422" cy="633917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74F44A7-24FB-4A75-9990-954E0744BF43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404013" y="5649704"/>
              <a:ext cx="1518170" cy="898422"/>
              <a:chOff x="10152603" y="232894"/>
              <a:chExt cx="3307521" cy="1957324"/>
            </a:xfrm>
          </p:grpSpPr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E4E698FF-2F20-45BB-8E48-8488E35856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l="39848" t="37615" r="40065" b="38073"/>
              <a:stretch/>
            </p:blipFill>
            <p:spPr>
              <a:xfrm>
                <a:off x="10152603" y="232894"/>
                <a:ext cx="1680787" cy="1915734"/>
              </a:xfrm>
              <a:prstGeom prst="rect">
                <a:avLst/>
              </a:prstGeom>
            </p:spPr>
          </p:pic>
          <p:pic>
            <p:nvPicPr>
              <p:cNvPr id="64" name="Picture 2" descr="BeFo - Rock Engineering Research Foundation | LinkedIn">
                <a:extLst>
                  <a:ext uri="{FF2B5EF4-FFF2-40B4-BE49-F238E27FC236}">
                    <a16:creationId xmlns:a16="http://schemas.microsoft.com/office/drawing/2014/main" id="{80090BF6-B017-48B5-BDCD-F69A1C0ADD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3390" y="563484"/>
                <a:ext cx="1626734" cy="1626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A3B64D36-6F9B-48DC-A0BC-90D20BE913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2271" r="40457" b="71062"/>
            <a:stretch/>
          </p:blipFill>
          <p:spPr>
            <a:xfrm rot="16200000">
              <a:off x="-683478" y="1456623"/>
              <a:ext cx="2344498" cy="468900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15B35783-7D66-469E-A6D6-526A0998A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68083" y="3848946"/>
              <a:ext cx="2201620" cy="49690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A5178EE-430F-4BB0-A6EE-9974D22DE3B9}"/>
              </a:ext>
            </a:extLst>
          </p:cNvPr>
          <p:cNvSpPr txBox="1"/>
          <p:nvPr/>
        </p:nvSpPr>
        <p:spPr>
          <a:xfrm>
            <a:off x="2705228" y="2620442"/>
            <a:ext cx="1294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Fracture </a:t>
            </a:r>
            <a:endParaRPr lang="en-SE" sz="24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12390B-8F5D-4A44-B696-FFC71C5BB74B}"/>
              </a:ext>
            </a:extLst>
          </p:cNvPr>
          <p:cNvSpPr txBox="1"/>
          <p:nvPr/>
        </p:nvSpPr>
        <p:spPr>
          <a:xfrm>
            <a:off x="7024834" y="3754399"/>
            <a:ext cx="1005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Matrix</a:t>
            </a:r>
            <a:endParaRPr lang="en-SE" sz="24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4C02D23-57B3-4D83-BD99-D289085262C8}"/>
              </a:ext>
            </a:extLst>
          </p:cNvPr>
          <p:cNvSpPr txBox="1"/>
          <p:nvPr/>
        </p:nvSpPr>
        <p:spPr>
          <a:xfrm>
            <a:off x="8439126" y="4182643"/>
            <a:ext cx="1294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Fracture </a:t>
            </a:r>
            <a:endParaRPr lang="en-SE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249D51-0545-4FA2-B5F7-4C236648E4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5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4B75952A-5594-4DD3-B5CD-C0CC4FFA30E4}"/>
              </a:ext>
            </a:extLst>
          </p:cNvPr>
          <p:cNvSpPr/>
          <p:nvPr/>
        </p:nvSpPr>
        <p:spPr>
          <a:xfrm>
            <a:off x="0" y="0"/>
            <a:ext cx="753533" cy="6858000"/>
          </a:xfrm>
          <a:prstGeom prst="rect">
            <a:avLst/>
          </a:prstGeom>
          <a:solidFill>
            <a:srgbClr val="EF7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90043-B1E0-4E38-9CA1-ADD04145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6</a:t>
            </a:fld>
            <a:endParaRPr lang="en-SE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E3BF116-3174-40B8-9293-744043C4A87A}"/>
              </a:ext>
            </a:extLst>
          </p:cNvPr>
          <p:cNvGrpSpPr/>
          <p:nvPr/>
        </p:nvGrpSpPr>
        <p:grpSpPr>
          <a:xfrm>
            <a:off x="3170040" y="177952"/>
            <a:ext cx="9071050" cy="3117698"/>
            <a:chOff x="2282750" y="1149117"/>
            <a:chExt cx="9071050" cy="311769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EDAADF-22D9-46E4-9A01-F6505A9D50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8" t="14236" r="10053" b="15774"/>
            <a:stretch/>
          </p:blipFill>
          <p:spPr>
            <a:xfrm>
              <a:off x="2282750" y="1518836"/>
              <a:ext cx="4326185" cy="2581529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9FCD923-EBEC-408E-A12C-B23A2740EFC1}"/>
                </a:ext>
              </a:extLst>
            </p:cNvPr>
            <p:cNvGrpSpPr/>
            <p:nvPr/>
          </p:nvGrpSpPr>
          <p:grpSpPr>
            <a:xfrm>
              <a:off x="6239407" y="1149117"/>
              <a:ext cx="5114393" cy="3117698"/>
              <a:chOff x="4386208" y="1339617"/>
              <a:chExt cx="5114393" cy="3117698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B597AE0-76D8-4537-BAC4-F220FA2B3E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5253216" y="1879743"/>
                <a:ext cx="2497579" cy="2308874"/>
                <a:chOff x="4463903" y="601638"/>
                <a:chExt cx="448201" cy="414337"/>
              </a:xfrm>
            </p:grpSpPr>
            <p:sp>
              <p:nvSpPr>
                <p:cNvPr id="5" name="Isosceles Triangle 4">
                  <a:extLst>
                    <a:ext uri="{FF2B5EF4-FFF2-40B4-BE49-F238E27FC236}">
                      <a16:creationId xmlns:a16="http://schemas.microsoft.com/office/drawing/2014/main" id="{6035BBEA-F86E-44ED-B818-70558014C509}"/>
                    </a:ext>
                  </a:extLst>
                </p:cNvPr>
                <p:cNvSpPr/>
                <p:nvPr/>
              </p:nvSpPr>
              <p:spPr>
                <a:xfrm rot="19118083">
                  <a:off x="4463903" y="601638"/>
                  <a:ext cx="274320" cy="214312"/>
                </a:xfrm>
                <a:prstGeom prst="triangle">
                  <a:avLst/>
                </a:prstGeom>
                <a:solidFill>
                  <a:srgbClr val="C8C8C8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 sz="2400"/>
                </a:p>
              </p:txBody>
            </p:sp>
            <p:sp>
              <p:nvSpPr>
                <p:cNvPr id="6" name="Isosceles Triangle 5">
                  <a:extLst>
                    <a:ext uri="{FF2B5EF4-FFF2-40B4-BE49-F238E27FC236}">
                      <a16:creationId xmlns:a16="http://schemas.microsoft.com/office/drawing/2014/main" id="{BFF55D16-57DE-4B5D-B2ED-7FFC1717B3EA}"/>
                    </a:ext>
                  </a:extLst>
                </p:cNvPr>
                <p:cNvSpPr/>
                <p:nvPr/>
              </p:nvSpPr>
              <p:spPr>
                <a:xfrm rot="8366173">
                  <a:off x="4637784" y="801663"/>
                  <a:ext cx="274320" cy="214312"/>
                </a:xfrm>
                <a:prstGeom prst="triangle">
                  <a:avLst/>
                </a:prstGeom>
                <a:solidFill>
                  <a:srgbClr val="C8C8C8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SE" sz="2400"/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0AED61-6A08-4591-A9D7-758D64B2E320}"/>
                  </a:ext>
                </a:extLst>
              </p:cNvPr>
              <p:cNvSpPr txBox="1"/>
              <p:nvPr/>
            </p:nvSpPr>
            <p:spPr>
              <a:xfrm>
                <a:off x="7510761" y="2955840"/>
                <a:ext cx="1989840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cs typeface="Times New Roman" panose="02020603050405020304" pitchFamily="18" charset="0"/>
                  </a:rPr>
                  <a:t>Finite element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B01A3B2-656C-4233-A4EF-B44A11E2966A}"/>
                  </a:ext>
                </a:extLst>
              </p:cNvPr>
              <p:cNvSpPr txBox="1"/>
              <p:nvPr/>
            </p:nvSpPr>
            <p:spPr>
              <a:xfrm>
                <a:off x="7260041" y="2145131"/>
                <a:ext cx="1884489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cs typeface="Times New Roman" panose="02020603050405020304" pitchFamily="18" charset="0"/>
                  </a:rPr>
                  <a:t>Joint element</a:t>
                </a:r>
                <a:endParaRPr lang="en-SE" sz="2400" dirty="0"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F496765-B89F-46B4-949A-D1BBCCADB46A}"/>
                  </a:ext>
                </a:extLst>
              </p:cNvPr>
              <p:cNvSpPr txBox="1"/>
              <p:nvPr/>
            </p:nvSpPr>
            <p:spPr>
              <a:xfrm>
                <a:off x="5376640" y="3995651"/>
                <a:ext cx="1592103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cs typeface="Times New Roman" panose="02020603050405020304" pitchFamily="18" charset="0"/>
                  </a:rPr>
                  <a:t>Mesh node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62EC26E-A1C8-4251-B5F7-3A016BADFDDD}"/>
                  </a:ext>
                </a:extLst>
              </p:cNvPr>
              <p:cNvSpPr txBox="1"/>
              <p:nvPr/>
            </p:nvSpPr>
            <p:spPr>
              <a:xfrm>
                <a:off x="5224277" y="1339617"/>
                <a:ext cx="3148939" cy="461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2400" dirty="0">
                    <a:cs typeface="Times New Roman" panose="02020603050405020304" pitchFamily="18" charset="0"/>
                  </a:rPr>
                  <a:t>Joint node / Mesh node</a:t>
                </a:r>
                <a:endParaRPr lang="en-SE" sz="2400" dirty="0"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CF3F4E33-D189-4084-943C-773BE756477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0696" y="3186672"/>
                <a:ext cx="473581" cy="24344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FA487277-09A0-452C-9548-59DC724861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28781" y="2448239"/>
                <a:ext cx="495705" cy="32946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143E96A0-6D3C-4957-AD51-A58B747CB9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575193" y="1971738"/>
                <a:ext cx="102900" cy="1029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24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CE88F56-6626-4D30-932E-0FC115A27B1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24779" y="3983578"/>
                <a:ext cx="102900" cy="1029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240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FBFFDDC-8F5B-42D4-9E7B-25F18C604E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25181" y="1841381"/>
                <a:ext cx="51452" cy="457167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330331A6-D319-47A0-9F3B-082DBBC6463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75506" y="2442918"/>
                <a:ext cx="1079692" cy="960403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5A2D107-1947-4442-B259-729AE353BD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25181" y="4100216"/>
                <a:ext cx="365242" cy="9288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983B6C2-246E-439F-A397-9A7D745F65EC}"/>
                  </a:ext>
                </a:extLst>
              </p:cNvPr>
              <p:cNvCxnSpPr>
                <a:cxnSpLocks/>
                <a:stCxn id="22" idx="3"/>
              </p:cNvCxnSpPr>
              <p:nvPr/>
            </p:nvCxnSpPr>
            <p:spPr>
              <a:xfrm flipH="1">
                <a:off x="6057367" y="2669590"/>
                <a:ext cx="1072289" cy="931653"/>
              </a:xfrm>
              <a:prstGeom prst="line">
                <a:avLst/>
              </a:prstGeom>
              <a:ln w="127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4D166DC-0D8E-4BAF-9163-F09790CDD0D4}"/>
                  </a:ext>
                </a:extLst>
              </p:cNvPr>
              <p:cNvCxnSpPr>
                <a:stCxn id="23" idx="1"/>
                <a:endCxn id="24" idx="5"/>
              </p:cNvCxnSpPr>
              <p:nvPr/>
            </p:nvCxnSpPr>
            <p:spPr>
              <a:xfrm>
                <a:off x="5809112" y="3393738"/>
                <a:ext cx="244801" cy="26536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9179FBCB-5E1E-4A08-8403-29D6F93D507A}"/>
                  </a:ext>
                </a:extLst>
              </p:cNvPr>
              <p:cNvCxnSpPr/>
              <p:nvPr/>
            </p:nvCxnSpPr>
            <p:spPr>
              <a:xfrm>
                <a:off x="6953465" y="2401947"/>
                <a:ext cx="244801" cy="265360"/>
              </a:xfrm>
              <a:prstGeom prst="line">
                <a:avLst/>
              </a:prstGeom>
              <a:ln w="28575">
                <a:solidFill>
                  <a:srgbClr val="0000F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56523497-7B63-4BF8-908B-FE11BE45012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25183" y="2366815"/>
                <a:ext cx="102900" cy="1029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24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0816A3CB-A49A-4E9E-A753-536C8DB42A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14587" y="2581761"/>
                <a:ext cx="102900" cy="1029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24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EC37FE1-49C3-4FB0-A247-0FB0F1C259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794042" y="3378667"/>
                <a:ext cx="102900" cy="1029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2400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DA5CFB2B-8D0E-4791-AD56-53AB9858829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966083" y="3571269"/>
                <a:ext cx="102900" cy="1029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E" sz="2400"/>
              </a:p>
            </p:txBody>
          </p:sp>
          <p:cxnSp>
            <p:nvCxnSpPr>
              <p:cNvPr id="25" name="Connector: Curved 24">
                <a:extLst>
                  <a:ext uri="{FF2B5EF4-FFF2-40B4-BE49-F238E27FC236}">
                    <a16:creationId xmlns:a16="http://schemas.microsoft.com/office/drawing/2014/main" id="{8325525D-2AD0-49ED-BD5E-207F0B1B772E}"/>
                  </a:ext>
                </a:extLst>
              </p:cNvPr>
              <p:cNvCxnSpPr/>
              <p:nvPr/>
            </p:nvCxnSpPr>
            <p:spPr>
              <a:xfrm flipV="1">
                <a:off x="4386208" y="2486697"/>
                <a:ext cx="838069" cy="703494"/>
              </a:xfrm>
              <a:prstGeom prst="curvedConnector3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AFC8E10-B1E6-4DF4-8136-0507F3660ECB}"/>
              </a:ext>
            </a:extLst>
          </p:cNvPr>
          <p:cNvSpPr/>
          <p:nvPr/>
        </p:nvSpPr>
        <p:spPr>
          <a:xfrm>
            <a:off x="834997" y="258053"/>
            <a:ext cx="23779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/>
              <a:t>Coupling parameters</a:t>
            </a:r>
            <a:endParaRPr lang="en-SE" sz="36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4DE233-F9AC-44A5-886D-E1BBC1D98A8B}"/>
              </a:ext>
            </a:extLst>
          </p:cNvPr>
          <p:cNvGrpSpPr/>
          <p:nvPr/>
        </p:nvGrpSpPr>
        <p:grpSpPr>
          <a:xfrm>
            <a:off x="-94139" y="518824"/>
            <a:ext cx="898422" cy="6339176"/>
            <a:chOff x="-94139" y="518824"/>
            <a:chExt cx="898422" cy="6339176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98F6303-2E52-4ABB-AD3B-898D04D5A742}"/>
                </a:ext>
              </a:extLst>
            </p:cNvPr>
            <p:cNvGrpSpPr>
              <a:grpSpLocks noChangeAspect="1"/>
            </p:cNvGrpSpPr>
            <p:nvPr/>
          </p:nvGrpSpPr>
          <p:grpSpPr>
            <a:xfrm rot="16200000">
              <a:off x="-404013" y="5649704"/>
              <a:ext cx="1518170" cy="898422"/>
              <a:chOff x="10152603" y="232894"/>
              <a:chExt cx="3307521" cy="1957324"/>
            </a:xfrm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09B542EB-20A5-4253-968D-EE5033931E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39848" t="37615" r="40065" b="38073"/>
              <a:stretch/>
            </p:blipFill>
            <p:spPr>
              <a:xfrm>
                <a:off x="10152603" y="232894"/>
                <a:ext cx="1680787" cy="1915734"/>
              </a:xfrm>
              <a:prstGeom prst="rect">
                <a:avLst/>
              </a:prstGeom>
            </p:spPr>
          </p:pic>
          <p:pic>
            <p:nvPicPr>
              <p:cNvPr id="34" name="Picture 2" descr="BeFo - Rock Engineering Research Foundation | LinkedIn">
                <a:extLst>
                  <a:ext uri="{FF2B5EF4-FFF2-40B4-BE49-F238E27FC236}">
                    <a16:creationId xmlns:a16="http://schemas.microsoft.com/office/drawing/2014/main" id="{38CD656A-9C70-4602-BB92-509184868E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33390" y="563484"/>
                <a:ext cx="1626734" cy="16267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3EA1055-BFCA-4761-8CBF-34BD6E8E1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1" t="2271" r="40457" b="71062"/>
            <a:stretch/>
          </p:blipFill>
          <p:spPr>
            <a:xfrm rot="16200000">
              <a:off x="-683478" y="1456623"/>
              <a:ext cx="2344498" cy="46890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2BD842D-E167-4A7A-85C9-F04408F72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68083" y="3848946"/>
              <a:ext cx="2201620" cy="496902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77D10F9-9ED9-4B94-965A-DFC33DA32E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618" y="3459937"/>
            <a:ext cx="3171966" cy="317196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E665C38-7F90-4D27-90FE-905430CDFC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655" y="3480300"/>
            <a:ext cx="3171966" cy="317196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B72BA36-510A-4991-9027-7F408283CC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784" y="3472064"/>
            <a:ext cx="3171966" cy="317196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CAC3EDD-FCCE-478A-B093-C5768DDBED0D}"/>
              </a:ext>
            </a:extLst>
          </p:cNvPr>
          <p:cNvSpPr txBox="1"/>
          <p:nvPr/>
        </p:nvSpPr>
        <p:spPr>
          <a:xfrm>
            <a:off x="5507231" y="131115"/>
            <a:ext cx="1005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/>
              <a:t>Matrix</a:t>
            </a:r>
            <a:endParaRPr lang="en-SE" sz="2400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6580F5C-934B-4732-9024-38B0F6A8BFEF}"/>
              </a:ext>
            </a:extLst>
          </p:cNvPr>
          <p:cNvSpPr txBox="1"/>
          <p:nvPr/>
        </p:nvSpPr>
        <p:spPr>
          <a:xfrm>
            <a:off x="4132187" y="131114"/>
            <a:ext cx="1225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dirty="0">
                <a:solidFill>
                  <a:srgbClr val="0000FF"/>
                </a:solidFill>
              </a:rPr>
              <a:t>Fracture</a:t>
            </a:r>
            <a:endParaRPr lang="en-SE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33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C4F713AF-A729-4AC5-AFC9-6A0828EE5630}"/>
              </a:ext>
            </a:extLst>
          </p:cNvPr>
          <p:cNvSpPr/>
          <p:nvPr/>
        </p:nvSpPr>
        <p:spPr>
          <a:xfrm rot="5400000">
            <a:off x="8338709" y="-2761089"/>
            <a:ext cx="1090178" cy="661640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39C03-DD09-45DB-AD1E-86A478B1A360}"/>
              </a:ext>
            </a:extLst>
          </p:cNvPr>
          <p:cNvSpPr txBox="1"/>
          <p:nvPr/>
        </p:nvSpPr>
        <p:spPr>
          <a:xfrm>
            <a:off x="5526349" y="222460"/>
            <a:ext cx="6732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3600" b="1" dirty="0"/>
              <a:t>Thermal conduction vs convection</a:t>
            </a:r>
            <a:endParaRPr lang="en-SE" sz="3600" b="1" dirty="0"/>
          </a:p>
        </p:txBody>
      </p:sp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577F3E04-7C52-436F-875D-25CF950C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7</a:t>
            </a:fld>
            <a:endParaRPr lang="en-SE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2050EF-C09E-453C-B132-D2C7F8F64EAA}"/>
              </a:ext>
            </a:extLst>
          </p:cNvPr>
          <p:cNvSpPr/>
          <p:nvPr/>
        </p:nvSpPr>
        <p:spPr>
          <a:xfrm>
            <a:off x="4487033" y="2732114"/>
            <a:ext cx="288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Aperture = 0.6 mm</a:t>
            </a:r>
            <a:endParaRPr lang="en-SE"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A20CEB7-E6F1-45E6-A13F-C64635DE4FC0}"/>
              </a:ext>
            </a:extLst>
          </p:cNvPr>
          <p:cNvGrpSpPr/>
          <p:nvPr/>
        </p:nvGrpSpPr>
        <p:grpSpPr>
          <a:xfrm>
            <a:off x="11304986" y="2455159"/>
            <a:ext cx="1058946" cy="4473055"/>
            <a:chOff x="11003902" y="1784350"/>
            <a:chExt cx="1058946" cy="447305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3099A3-DD0A-4E55-A443-4AD1E5455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58846" y="1898574"/>
              <a:ext cx="247685" cy="4201111"/>
            </a:xfrm>
            <a:prstGeom prst="rect">
              <a:avLst/>
            </a:prstGeom>
          </p:spPr>
        </p:pic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5A58DE2-8E76-4213-9AC7-26D6C5312596}"/>
                </a:ext>
              </a:extLst>
            </p:cNvPr>
            <p:cNvSpPr/>
            <p:nvPr/>
          </p:nvSpPr>
          <p:spPr>
            <a:xfrm>
              <a:off x="11525024" y="1784350"/>
              <a:ext cx="372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6</a:t>
              </a:r>
              <a:endParaRPr lang="en-SE" sz="20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02C6842-4241-4E15-8190-1584016B2413}"/>
                </a:ext>
              </a:extLst>
            </p:cNvPr>
            <p:cNvSpPr/>
            <p:nvPr/>
          </p:nvSpPr>
          <p:spPr>
            <a:xfrm>
              <a:off x="11525024" y="2437511"/>
              <a:ext cx="372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4</a:t>
              </a:r>
              <a:endParaRPr lang="en-SE" sz="20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E7BDED8-42A4-4491-9F5D-2327EF1D5CE0}"/>
                </a:ext>
              </a:extLst>
            </p:cNvPr>
            <p:cNvSpPr/>
            <p:nvPr/>
          </p:nvSpPr>
          <p:spPr>
            <a:xfrm>
              <a:off x="11525024" y="3130360"/>
              <a:ext cx="372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2</a:t>
              </a:r>
              <a:endParaRPr lang="en-SE" sz="2000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D9CD232-DEE0-44CD-87E4-F1F52B0A6FB6}"/>
                </a:ext>
              </a:extLst>
            </p:cNvPr>
            <p:cNvSpPr/>
            <p:nvPr/>
          </p:nvSpPr>
          <p:spPr>
            <a:xfrm>
              <a:off x="11525024" y="3817391"/>
              <a:ext cx="372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0</a:t>
              </a:r>
              <a:endParaRPr lang="en-SE" sz="20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CF15C4D-39A6-4C35-BB5F-515726C2E573}"/>
                </a:ext>
              </a:extLst>
            </p:cNvPr>
            <p:cNvSpPr/>
            <p:nvPr/>
          </p:nvSpPr>
          <p:spPr>
            <a:xfrm>
              <a:off x="11525024" y="5857295"/>
              <a:ext cx="5256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-6</a:t>
              </a:r>
              <a:endParaRPr lang="en-SE" sz="2000" dirty="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C13F4CD-7EA7-4BE5-9244-18352BC40F0A}"/>
                </a:ext>
              </a:extLst>
            </p:cNvPr>
            <p:cNvSpPr/>
            <p:nvPr/>
          </p:nvSpPr>
          <p:spPr>
            <a:xfrm>
              <a:off x="11525024" y="5180930"/>
              <a:ext cx="5341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dirty="0"/>
                <a:t>-4</a:t>
              </a:r>
              <a:endParaRPr lang="en-SE" sz="2000" dirty="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1DA4F7A7-1FCC-4DEE-9527-D1B3DB1D193E}"/>
                </a:ext>
              </a:extLst>
            </p:cNvPr>
            <p:cNvSpPr/>
            <p:nvPr/>
          </p:nvSpPr>
          <p:spPr>
            <a:xfrm>
              <a:off x="11525024" y="4496545"/>
              <a:ext cx="5378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/>
                <a:t>-2</a:t>
              </a:r>
              <a:endParaRPr lang="en-SE" sz="2000" dirty="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013C4F2-713B-458F-8AE5-D03CE31C5F45}"/>
                </a:ext>
              </a:extLst>
            </p:cNvPr>
            <p:cNvSpPr/>
            <p:nvPr/>
          </p:nvSpPr>
          <p:spPr>
            <a:xfrm rot="16200000">
              <a:off x="9729948" y="3901073"/>
              <a:ext cx="2886461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TW" sz="1600" dirty="0"/>
                <a:t>Temperature (</a:t>
              </a:r>
              <a:r>
                <a:rPr lang="en-US" altLang="zh-TW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℃</a:t>
              </a:r>
              <a:r>
                <a:rPr lang="en-US" altLang="zh-TW" sz="1600" dirty="0"/>
                <a:t>)</a:t>
              </a:r>
              <a:endParaRPr lang="en-SE" sz="1600" dirty="0"/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D1635C15-E98A-4205-917B-AB546A86A755}"/>
              </a:ext>
            </a:extLst>
          </p:cNvPr>
          <p:cNvSpPr/>
          <p:nvPr/>
        </p:nvSpPr>
        <p:spPr>
          <a:xfrm>
            <a:off x="604112" y="2732114"/>
            <a:ext cx="288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Aperture = 0.1 mm</a:t>
            </a:r>
            <a:endParaRPr lang="en-SE" sz="2400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5ED2BDC-2627-4795-8E63-7708C533BC13}"/>
              </a:ext>
            </a:extLst>
          </p:cNvPr>
          <p:cNvSpPr/>
          <p:nvPr/>
        </p:nvSpPr>
        <p:spPr>
          <a:xfrm>
            <a:off x="8076609" y="2732114"/>
            <a:ext cx="28864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dirty="0"/>
              <a:t>Aperture = 2.0 mm</a:t>
            </a:r>
            <a:endParaRPr lang="en-SE" sz="24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6D992E7-A61E-453A-950E-DC5FD9DE668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702" y="3064096"/>
            <a:ext cx="5124184" cy="384313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98EA743-92B7-4B2A-B403-B5F35D84409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4750" y="3072356"/>
            <a:ext cx="5124184" cy="38431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BA6B7C8-6BD1-4368-BDDC-F51FF25D81C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47" y="3061510"/>
            <a:ext cx="5124184" cy="3843138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49E35B1D-222E-4DAD-9114-D6DD0F7A60CE}"/>
              </a:ext>
            </a:extLst>
          </p:cNvPr>
          <p:cNvSpPr txBox="1"/>
          <p:nvPr/>
        </p:nvSpPr>
        <p:spPr>
          <a:xfrm>
            <a:off x="7728186" y="3181900"/>
            <a:ext cx="241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Convection </a:t>
            </a:r>
          </a:p>
          <a:p>
            <a:r>
              <a:rPr lang="en-US" altLang="zh-TW" sz="2400" dirty="0"/>
              <a:t>dominates</a:t>
            </a:r>
            <a:endParaRPr lang="en-SE" sz="2400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88C71952-12AC-4816-808C-90439F87E61D}"/>
              </a:ext>
            </a:extLst>
          </p:cNvPr>
          <p:cNvSpPr txBox="1"/>
          <p:nvPr/>
        </p:nvSpPr>
        <p:spPr>
          <a:xfrm>
            <a:off x="248754" y="3207509"/>
            <a:ext cx="2411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/>
              <a:t>Conduction </a:t>
            </a:r>
          </a:p>
          <a:p>
            <a:r>
              <a:rPr lang="en-US" altLang="zh-TW" sz="2400" dirty="0"/>
              <a:t>dominates</a:t>
            </a:r>
            <a:endParaRPr lang="en-SE" sz="2400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2F47E79-5ED2-4570-9639-8E078E9DB63F}"/>
              </a:ext>
            </a:extLst>
          </p:cNvPr>
          <p:cNvSpPr txBox="1"/>
          <p:nvPr/>
        </p:nvSpPr>
        <p:spPr>
          <a:xfrm>
            <a:off x="4007382" y="3184426"/>
            <a:ext cx="2411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Interaction of conduction and convection</a:t>
            </a:r>
            <a:endParaRPr lang="en-SE" sz="24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2D008BC-DB21-4517-8FBE-5308EFDC47F2}"/>
              </a:ext>
            </a:extLst>
          </p:cNvPr>
          <p:cNvGrpSpPr/>
          <p:nvPr/>
        </p:nvGrpSpPr>
        <p:grpSpPr>
          <a:xfrm>
            <a:off x="2771147" y="284099"/>
            <a:ext cx="2628619" cy="2353943"/>
            <a:chOff x="2771147" y="284099"/>
            <a:chExt cx="2628619" cy="2353943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745BA1-BBF3-48FD-9C13-7E881EC09A09}"/>
                </a:ext>
              </a:extLst>
            </p:cNvPr>
            <p:cNvSpPr/>
            <p:nvPr/>
          </p:nvSpPr>
          <p:spPr>
            <a:xfrm>
              <a:off x="3003813" y="284099"/>
              <a:ext cx="2395953" cy="2353943"/>
            </a:xfrm>
            <a:prstGeom prst="rect">
              <a:avLst/>
            </a:prstGeom>
            <a:solidFill>
              <a:srgbClr val="FED6D6"/>
            </a:solidFill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01E724E-29D0-4302-AF93-8B4BA684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2965" y="426273"/>
              <a:ext cx="2265742" cy="2132900"/>
            </a:xfrm>
            <a:prstGeom prst="rect">
              <a:avLst/>
            </a:prstGeom>
            <a:noFill/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D8194C-DFDF-4D16-AC49-BB733048A7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1147" y="1427266"/>
              <a:ext cx="231015" cy="6976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A0BECBA-6ADC-4563-8451-5F079F5616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89" y="3251"/>
            <a:ext cx="2901948" cy="29812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D139DE-5211-4931-9871-EBC1DBC629E2}"/>
              </a:ext>
            </a:extLst>
          </p:cNvPr>
          <p:cNvSpPr txBox="1"/>
          <p:nvPr/>
        </p:nvSpPr>
        <p:spPr>
          <a:xfrm>
            <a:off x="1152268" y="1669895"/>
            <a:ext cx="96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Fracture</a:t>
            </a:r>
            <a:endParaRPr lang="en-SE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0BBE22-E72E-4C59-A507-89D35866F071}"/>
              </a:ext>
            </a:extLst>
          </p:cNvPr>
          <p:cNvCxnSpPr>
            <a:cxnSpLocks/>
          </p:cNvCxnSpPr>
          <p:nvPr/>
        </p:nvCxnSpPr>
        <p:spPr>
          <a:xfrm flipV="1">
            <a:off x="1635061" y="1434243"/>
            <a:ext cx="0" cy="2743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110FB234-21A7-485A-83C9-78B0FDC07FC0}"/>
              </a:ext>
            </a:extLst>
          </p:cNvPr>
          <p:cNvSpPr/>
          <p:nvPr/>
        </p:nvSpPr>
        <p:spPr>
          <a:xfrm>
            <a:off x="6194831" y="1314994"/>
            <a:ext cx="5312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relative contributions of</a:t>
            </a:r>
          </a:p>
          <a:p>
            <a:r>
              <a:rPr lang="en-US" sz="2400" dirty="0"/>
              <a:t>conduction and convection vary with flow conditions and thermal dynamics.</a:t>
            </a:r>
            <a:endParaRPr lang="en-SE" sz="2400" dirty="0"/>
          </a:p>
        </p:txBody>
      </p:sp>
    </p:spTree>
    <p:extLst>
      <p:ext uri="{BB962C8B-B14F-4D97-AF65-F5344CB8AC3E}">
        <p14:creationId xmlns:p14="http://schemas.microsoft.com/office/powerpoint/2010/main" val="276107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9D01D73-47DD-49B4-97C3-1287BB362882}"/>
              </a:ext>
            </a:extLst>
          </p:cNvPr>
          <p:cNvSpPr/>
          <p:nvPr/>
        </p:nvSpPr>
        <p:spPr>
          <a:xfrm>
            <a:off x="6410934" y="376714"/>
            <a:ext cx="231026" cy="256032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7C7C0E4E-7497-42A3-858D-17C23B3A2478}"/>
              </a:ext>
            </a:extLst>
          </p:cNvPr>
          <p:cNvSpPr/>
          <p:nvPr/>
        </p:nvSpPr>
        <p:spPr>
          <a:xfrm>
            <a:off x="7527450" y="376714"/>
            <a:ext cx="231026" cy="256032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73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F4070847-297C-4C26-BEAF-D38160D66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9" y="3251"/>
            <a:ext cx="2908044" cy="2981202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3342480E-6CEB-4C6A-B8D1-33DCB6849F71}"/>
              </a:ext>
            </a:extLst>
          </p:cNvPr>
          <p:cNvSpPr/>
          <p:nvPr/>
        </p:nvSpPr>
        <p:spPr>
          <a:xfrm rot="5400000">
            <a:off x="9561373" y="-505784"/>
            <a:ext cx="2122815" cy="313843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C4415-0BAC-4D44-BCE9-2D88BF0C5493}"/>
              </a:ext>
            </a:extLst>
          </p:cNvPr>
          <p:cNvSpPr txBox="1"/>
          <p:nvPr/>
        </p:nvSpPr>
        <p:spPr>
          <a:xfrm>
            <a:off x="9188187" y="410271"/>
            <a:ext cx="296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/>
              <a:t>Flow reorganization</a:t>
            </a:r>
            <a:endParaRPr lang="en-SE" sz="3600" b="1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284C2D-12F0-4FF7-A503-8FEDA2D1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B6ED5-3490-4370-AE43-65C08B2466DF}" type="slidenum">
              <a:rPr lang="en-SE" smtClean="0"/>
              <a:t>8</a:t>
            </a:fld>
            <a:endParaRPr lang="en-SE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2417CF7-4F28-4091-BB69-DC3F5CE7A4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09" y="3890655"/>
            <a:ext cx="3211892" cy="321189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14F2563-B0D2-46DC-9F78-3A5E363E1A6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601" y="3890655"/>
            <a:ext cx="3211892" cy="321189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9F349C7-52EB-471D-A80A-0997B4AD9AF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738" y="3890655"/>
            <a:ext cx="3211892" cy="321189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1F54C06-F585-4CCB-90AD-19B2D5747EF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426" y="3890655"/>
            <a:ext cx="3211892" cy="321189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B5962CA-9CFC-41AE-B174-826361CE9874}"/>
              </a:ext>
            </a:extLst>
          </p:cNvPr>
          <p:cNvSpPr txBox="1"/>
          <p:nvPr/>
        </p:nvSpPr>
        <p:spPr>
          <a:xfrm>
            <a:off x="1488641" y="3689174"/>
            <a:ext cx="1125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43 days</a:t>
            </a:r>
            <a:endParaRPr lang="en-SE" sz="2400" dirty="0"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FEC8F5-D54C-43DC-BAE0-966C27A9A643}"/>
              </a:ext>
            </a:extLst>
          </p:cNvPr>
          <p:cNvSpPr txBox="1"/>
          <p:nvPr/>
        </p:nvSpPr>
        <p:spPr>
          <a:xfrm>
            <a:off x="4151017" y="3689174"/>
            <a:ext cx="12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117 days</a:t>
            </a:r>
            <a:endParaRPr lang="en-SE" sz="2400" dirty="0"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D0385F9-846A-4653-91E4-213F0CEF4E01}"/>
              </a:ext>
            </a:extLst>
          </p:cNvPr>
          <p:cNvSpPr txBox="1"/>
          <p:nvPr/>
        </p:nvSpPr>
        <p:spPr>
          <a:xfrm>
            <a:off x="6760443" y="3689174"/>
            <a:ext cx="12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185 days</a:t>
            </a:r>
            <a:endParaRPr lang="en-SE" sz="2400" dirty="0"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F22395-FDB0-4972-98FA-2953C7C520FD}"/>
              </a:ext>
            </a:extLst>
          </p:cNvPr>
          <p:cNvSpPr txBox="1"/>
          <p:nvPr/>
        </p:nvSpPr>
        <p:spPr>
          <a:xfrm>
            <a:off x="9447647" y="3689174"/>
            <a:ext cx="128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197 days</a:t>
            </a:r>
            <a:endParaRPr lang="en-SE" sz="2400" dirty="0">
              <a:cs typeface="Times New Roman" panose="02020603050405020304" pitchFamily="18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FE3E560-A710-4A9D-B637-2D52D52361FB}"/>
              </a:ext>
            </a:extLst>
          </p:cNvPr>
          <p:cNvGrpSpPr/>
          <p:nvPr/>
        </p:nvGrpSpPr>
        <p:grpSpPr>
          <a:xfrm rot="5400000">
            <a:off x="-66180" y="4502804"/>
            <a:ext cx="1005840" cy="474365"/>
            <a:chOff x="1539993" y="6071463"/>
            <a:chExt cx="1005840" cy="47436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F8F5F94-2B1F-4448-9E14-61A2BC784AC1}"/>
                </a:ext>
              </a:extLst>
            </p:cNvPr>
            <p:cNvGrpSpPr/>
            <p:nvPr/>
          </p:nvGrpSpPr>
          <p:grpSpPr>
            <a:xfrm>
              <a:off x="1539993" y="6427482"/>
              <a:ext cx="1005840" cy="118346"/>
              <a:chOff x="3436142" y="2971294"/>
              <a:chExt cx="621729" cy="73152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A9BAA04B-7A54-410A-9505-E032E696E20D}"/>
                  </a:ext>
                </a:extLst>
              </p:cNvPr>
              <p:cNvCxnSpPr/>
              <p:nvPr/>
            </p:nvCxnSpPr>
            <p:spPr>
              <a:xfrm>
                <a:off x="3436142" y="3039684"/>
                <a:ext cx="62172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4F47A594-7134-4F6E-ABB0-B370699B86B8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3404329" y="3007870"/>
                <a:ext cx="731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C0B1D5D2-9040-4A17-989C-60D7DC71877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013587" y="3007870"/>
                <a:ext cx="7315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CC8CE7-E44F-48B4-B092-9389B21E8F76}"/>
                </a:ext>
              </a:extLst>
            </p:cNvPr>
            <p:cNvSpPr txBox="1"/>
            <p:nvPr/>
          </p:nvSpPr>
          <p:spPr>
            <a:xfrm>
              <a:off x="1654725" y="6071463"/>
              <a:ext cx="809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cs typeface="Times New Roman" panose="02020603050405020304" pitchFamily="18" charset="0"/>
                </a:rPr>
                <a:t>10 m</a:t>
              </a:r>
              <a:endParaRPr lang="en-SE" sz="2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8E48EB4-2D1C-47C5-9D27-55E2911DCFDD}"/>
              </a:ext>
            </a:extLst>
          </p:cNvPr>
          <p:cNvGrpSpPr/>
          <p:nvPr/>
        </p:nvGrpSpPr>
        <p:grpSpPr>
          <a:xfrm>
            <a:off x="25700" y="5833528"/>
            <a:ext cx="738001" cy="923330"/>
            <a:chOff x="676136" y="5808116"/>
            <a:chExt cx="738001" cy="923330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837FD2D4-5889-48D5-9138-C4457F45DB45}"/>
                </a:ext>
              </a:extLst>
            </p:cNvPr>
            <p:cNvCxnSpPr/>
            <p:nvPr/>
          </p:nvCxnSpPr>
          <p:spPr>
            <a:xfrm flipV="1">
              <a:off x="833584" y="6243388"/>
              <a:ext cx="0" cy="29586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B22B5EF7-907E-42CC-9657-816B93E10DBE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978069" y="6388467"/>
              <a:ext cx="0" cy="29586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7C31C00-3484-4EFE-AFFD-CC4A1B5BBB93}"/>
                </a:ext>
              </a:extLst>
            </p:cNvPr>
            <p:cNvSpPr txBox="1"/>
            <p:nvPr/>
          </p:nvSpPr>
          <p:spPr>
            <a:xfrm>
              <a:off x="1096422" y="6269781"/>
              <a:ext cx="3177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cs typeface="Times New Roman" panose="02020603050405020304" pitchFamily="18" charset="0"/>
                </a:rPr>
                <a:t>x</a:t>
              </a:r>
              <a:endParaRPr lang="en-SE" sz="2400" dirty="0"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FADB69-017B-4117-976B-EBAC746EA719}"/>
                </a:ext>
              </a:extLst>
            </p:cNvPr>
            <p:cNvSpPr txBox="1"/>
            <p:nvPr/>
          </p:nvSpPr>
          <p:spPr>
            <a:xfrm>
              <a:off x="676136" y="5808116"/>
              <a:ext cx="3241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2400" dirty="0">
                  <a:cs typeface="Times New Roman" panose="02020603050405020304" pitchFamily="18" charset="0"/>
                </a:rPr>
                <a:t>y</a:t>
              </a:r>
              <a:endParaRPr lang="en-SE" sz="24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F423443-FFD1-44AA-A734-A938B63F10D0}"/>
              </a:ext>
            </a:extLst>
          </p:cNvPr>
          <p:cNvGrpSpPr/>
          <p:nvPr/>
        </p:nvGrpSpPr>
        <p:grpSpPr>
          <a:xfrm>
            <a:off x="11187123" y="4336850"/>
            <a:ext cx="895809" cy="2245382"/>
            <a:chOff x="10883967" y="4024399"/>
            <a:chExt cx="895809" cy="2245382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B95D7BDF-CA04-45EE-98BF-8215A4D820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90" t="56271" r="50000" b="6228"/>
            <a:stretch/>
          </p:blipFill>
          <p:spPr>
            <a:xfrm>
              <a:off x="10883967" y="4024399"/>
              <a:ext cx="633452" cy="221898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C4194BA-1D47-49E2-B4FE-39EFA1F92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97" t="56271" r="72393" b="6228"/>
            <a:stretch/>
          </p:blipFill>
          <p:spPr>
            <a:xfrm>
              <a:off x="11146324" y="4050792"/>
              <a:ext cx="633452" cy="2218989"/>
            </a:xfrm>
            <a:prstGeom prst="rect">
              <a:avLst/>
            </a:prstGeom>
          </p:spPr>
        </p:pic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963D646-F21E-45AB-9F86-119668AFE46A}"/>
              </a:ext>
            </a:extLst>
          </p:cNvPr>
          <p:cNvGrpSpPr/>
          <p:nvPr/>
        </p:nvGrpSpPr>
        <p:grpSpPr>
          <a:xfrm>
            <a:off x="2771147" y="284099"/>
            <a:ext cx="2628619" cy="2353943"/>
            <a:chOff x="2771147" y="284099"/>
            <a:chExt cx="2628619" cy="2353943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DC66E81E-F4A2-4D08-B7EB-5B1016286E90}"/>
                </a:ext>
              </a:extLst>
            </p:cNvPr>
            <p:cNvSpPr/>
            <p:nvPr/>
          </p:nvSpPr>
          <p:spPr>
            <a:xfrm>
              <a:off x="3003813" y="284099"/>
              <a:ext cx="2395953" cy="2353943"/>
            </a:xfrm>
            <a:prstGeom prst="rect">
              <a:avLst/>
            </a:prstGeom>
            <a:solidFill>
              <a:srgbClr val="FED6D6"/>
            </a:solidFill>
            <a:ln w="19050">
              <a:solidFill>
                <a:srgbClr val="FF00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E" dirty="0"/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A469C9ED-8600-4D97-A1E7-7FE04BF2B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02965" y="426273"/>
              <a:ext cx="2265742" cy="2132900"/>
            </a:xfrm>
            <a:prstGeom prst="rect">
              <a:avLst/>
            </a:prstGeom>
            <a:noFill/>
          </p:spPr>
        </p:pic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684D8D6C-08C5-48F8-8466-3272249F6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71147" y="1427266"/>
              <a:ext cx="231015" cy="6976"/>
            </a:xfrm>
            <a:prstGeom prst="line">
              <a:avLst/>
            </a:prstGeom>
            <a:ln w="19050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1E5BD77-A92D-444C-A7B3-8A2F0B8DA26D}"/>
              </a:ext>
            </a:extLst>
          </p:cNvPr>
          <p:cNvSpPr txBox="1"/>
          <p:nvPr/>
        </p:nvSpPr>
        <p:spPr>
          <a:xfrm>
            <a:off x="784468" y="4185837"/>
            <a:ext cx="158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</a:rPr>
              <a:t>0.85-mm aperture</a:t>
            </a:r>
            <a:endParaRPr lang="en-SE" sz="2000" dirty="0">
              <a:cs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B0F4FB-3D5F-44CD-BB75-91674CE11D5A}"/>
              </a:ext>
            </a:extLst>
          </p:cNvPr>
          <p:cNvSpPr txBox="1"/>
          <p:nvPr/>
        </p:nvSpPr>
        <p:spPr>
          <a:xfrm>
            <a:off x="784468" y="5955424"/>
            <a:ext cx="203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</a:rPr>
              <a:t>0.55-mm aperture</a:t>
            </a:r>
            <a:endParaRPr lang="en-SE" sz="2000" dirty="0">
              <a:cs typeface="Times New Roman" panose="02020603050405020304" pitchFamily="18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09F1D0E-AA1B-4675-A48D-70AA181849DD}"/>
              </a:ext>
            </a:extLst>
          </p:cNvPr>
          <p:cNvCxnSpPr>
            <a:cxnSpLocks/>
          </p:cNvCxnSpPr>
          <p:nvPr/>
        </p:nvCxnSpPr>
        <p:spPr>
          <a:xfrm flipV="1">
            <a:off x="1523901" y="5764414"/>
            <a:ext cx="91514" cy="261049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CF6E857-BA8E-407C-AB0F-A2EA3FB2ABE3}"/>
              </a:ext>
            </a:extLst>
          </p:cNvPr>
          <p:cNvCxnSpPr>
            <a:cxnSpLocks/>
          </p:cNvCxnSpPr>
          <p:nvPr/>
        </p:nvCxnSpPr>
        <p:spPr>
          <a:xfrm>
            <a:off x="1530970" y="4852292"/>
            <a:ext cx="91514" cy="261049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5" name="Speech Bubble: Rectangle with Corners Rounded 54">
            <a:extLst>
              <a:ext uri="{FF2B5EF4-FFF2-40B4-BE49-F238E27FC236}">
                <a16:creationId xmlns:a16="http://schemas.microsoft.com/office/drawing/2014/main" id="{53A56B46-FDA5-4E9D-86E8-91CD04647A70}"/>
              </a:ext>
            </a:extLst>
          </p:cNvPr>
          <p:cNvSpPr/>
          <p:nvPr/>
        </p:nvSpPr>
        <p:spPr>
          <a:xfrm>
            <a:off x="2197248" y="5084733"/>
            <a:ext cx="1198964" cy="612374"/>
          </a:xfrm>
          <a:prstGeom prst="wedgeRoundRectCallout">
            <a:avLst>
              <a:gd name="adj1" fmla="val 30421"/>
              <a:gd name="adj2" fmla="val 106717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ysClr val="windowText" lastClr="000000"/>
                </a:solidFill>
                <a:ea typeface="Gadugi" panose="020B0502040204020203" pitchFamily="34" charset="0"/>
                <a:cs typeface="Times New Roman" panose="02020603050405020304" pitchFamily="18" charset="0"/>
              </a:rPr>
              <a:t>Freeze</a:t>
            </a:r>
            <a:endParaRPr lang="en-SE" sz="2400" dirty="0">
              <a:solidFill>
                <a:sysClr val="windowText" lastClr="000000"/>
              </a:solidFill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E9B6630F-4479-4D8B-9117-A70F375F40EE}"/>
              </a:ext>
            </a:extLst>
          </p:cNvPr>
          <p:cNvSpPr/>
          <p:nvPr/>
        </p:nvSpPr>
        <p:spPr>
          <a:xfrm>
            <a:off x="8000173" y="3762413"/>
            <a:ext cx="1617227" cy="612374"/>
          </a:xfrm>
          <a:prstGeom prst="wedgeRoundRectCallout">
            <a:avLst>
              <a:gd name="adj1" fmla="val -25095"/>
              <a:gd name="adj2" fmla="val 108357"/>
              <a:gd name="adj3" fmla="val 16667"/>
            </a:avLst>
          </a:prstGeom>
          <a:solidFill>
            <a:schemeClr val="bg1">
              <a:lumMod val="95000"/>
              <a:alpha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ysClr val="windowText" lastClr="000000"/>
                </a:solidFill>
                <a:ea typeface="Gadugi" panose="020B0502040204020203" pitchFamily="34" charset="0"/>
                <a:cs typeface="Times New Roman" panose="02020603050405020304" pitchFamily="18" charset="0"/>
              </a:rPr>
              <a:t>Melt first</a:t>
            </a:r>
            <a:endParaRPr lang="en-SE" sz="2400" dirty="0">
              <a:solidFill>
                <a:sysClr val="windowText" lastClr="000000"/>
              </a:solidFill>
              <a:ea typeface="Gadugi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8FA4603-D030-4CDF-8BF7-8F406183F60C}"/>
              </a:ext>
            </a:extLst>
          </p:cNvPr>
          <p:cNvSpPr txBox="1"/>
          <p:nvPr/>
        </p:nvSpPr>
        <p:spPr>
          <a:xfrm>
            <a:off x="7817143" y="478433"/>
            <a:ext cx="1584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</a:rPr>
              <a:t>0.85-mm aperture</a:t>
            </a:r>
            <a:endParaRPr lang="en-SE" sz="2000" dirty="0"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769516-979D-4897-8309-70A2EE82DEC1}"/>
              </a:ext>
            </a:extLst>
          </p:cNvPr>
          <p:cNvSpPr txBox="1"/>
          <p:nvPr/>
        </p:nvSpPr>
        <p:spPr>
          <a:xfrm>
            <a:off x="7820492" y="1989975"/>
            <a:ext cx="203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cs typeface="Times New Roman" panose="02020603050405020304" pitchFamily="18" charset="0"/>
              </a:rPr>
              <a:t>0.55-mm aperture</a:t>
            </a:r>
            <a:endParaRPr lang="en-SE" sz="2000" dirty="0"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617E85-CA9E-4793-B951-225FE1E5E12D}"/>
              </a:ext>
            </a:extLst>
          </p:cNvPr>
          <p:cNvCxnSpPr/>
          <p:nvPr/>
        </p:nvCxnSpPr>
        <p:spPr>
          <a:xfrm flipV="1">
            <a:off x="6511332" y="1034425"/>
            <a:ext cx="0" cy="120518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D10C07D1-D482-42B3-B81F-CF8B9AEEC503}"/>
              </a:ext>
            </a:extLst>
          </p:cNvPr>
          <p:cNvCxnSpPr>
            <a:cxnSpLocks/>
          </p:cNvCxnSpPr>
          <p:nvPr/>
        </p:nvCxnSpPr>
        <p:spPr>
          <a:xfrm>
            <a:off x="7644638" y="1034425"/>
            <a:ext cx="0" cy="1205189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C19B1CF-B91C-4CCC-83FF-E04B1AC2A0F9}"/>
              </a:ext>
            </a:extLst>
          </p:cNvPr>
          <p:cNvCxnSpPr>
            <a:cxnSpLocks/>
          </p:cNvCxnSpPr>
          <p:nvPr/>
        </p:nvCxnSpPr>
        <p:spPr>
          <a:xfrm>
            <a:off x="6573041" y="5757592"/>
            <a:ext cx="707206" cy="197832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CAC70B6-4871-4956-913B-D397A24C1166}"/>
              </a:ext>
            </a:extLst>
          </p:cNvPr>
          <p:cNvCxnSpPr>
            <a:cxnSpLocks/>
          </p:cNvCxnSpPr>
          <p:nvPr/>
        </p:nvCxnSpPr>
        <p:spPr>
          <a:xfrm>
            <a:off x="8227104" y="6210451"/>
            <a:ext cx="707206" cy="197832"/>
          </a:xfrm>
          <a:prstGeom prst="straightConnector1">
            <a:avLst/>
          </a:prstGeom>
          <a:ln w="25400">
            <a:solidFill>
              <a:schemeClr val="tx1"/>
            </a:solidFill>
            <a:headEnd type="arrow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7B5FDA51-578E-4DA9-A3ED-3C88A67D8839}"/>
              </a:ext>
            </a:extLst>
          </p:cNvPr>
          <p:cNvSpPr txBox="1"/>
          <p:nvPr/>
        </p:nvSpPr>
        <p:spPr>
          <a:xfrm>
            <a:off x="6042157" y="5856508"/>
            <a:ext cx="213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convection</a:t>
            </a:r>
            <a:endParaRPr lang="en-SE" sz="2000" dirty="0"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807F22-4681-4A1B-B8C4-DF8D04E14416}"/>
              </a:ext>
            </a:extLst>
          </p:cNvPr>
          <p:cNvSpPr/>
          <p:nvPr/>
        </p:nvSpPr>
        <p:spPr>
          <a:xfrm>
            <a:off x="6889057" y="5376631"/>
            <a:ext cx="1766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Times New Roman" panose="02020603050405020304" pitchFamily="18" charset="0"/>
              </a:rPr>
              <a:t>Melting through </a:t>
            </a:r>
            <a:endParaRPr lang="en-SE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17985F8-7CB6-4275-9507-9E4D0613C5B6}"/>
              </a:ext>
            </a:extLst>
          </p:cNvPr>
          <p:cNvSpPr txBox="1"/>
          <p:nvPr/>
        </p:nvSpPr>
        <p:spPr>
          <a:xfrm>
            <a:off x="7250763" y="6241854"/>
            <a:ext cx="2137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Times New Roman" panose="02020603050405020304" pitchFamily="18" charset="0"/>
              </a:rPr>
              <a:t>conduction</a:t>
            </a:r>
            <a:endParaRPr lang="en-SE" sz="2000" dirty="0"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526D0E-6A17-4197-81FF-3AC4821FA31B}"/>
              </a:ext>
            </a:extLst>
          </p:cNvPr>
          <p:cNvSpPr txBox="1"/>
          <p:nvPr/>
        </p:nvSpPr>
        <p:spPr>
          <a:xfrm>
            <a:off x="11227568" y="4053908"/>
            <a:ext cx="397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T</a:t>
            </a:r>
            <a:r>
              <a:rPr lang="en-US" sz="2400" baseline="-25000" dirty="0" err="1"/>
              <a:t>f</a:t>
            </a:r>
            <a:endParaRPr lang="en-SE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B4B3C4-4DE0-49F4-A276-45ED0C06B202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979" y="3704"/>
            <a:ext cx="3685470" cy="36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85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3C9A5C-7577-4C52-8C31-83C0A8EED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00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BCEC1B24F02154AA51AB528B1FFA012" ma:contentTypeVersion="8" ma:contentTypeDescription="Skapa ett nytt dokument." ma:contentTypeScope="" ma:versionID="e93dacae3affda1a86b0de20f360025c">
  <xsd:schema xmlns:xsd="http://www.w3.org/2001/XMLSchema" xmlns:xs="http://www.w3.org/2001/XMLSchema" xmlns:p="http://schemas.microsoft.com/office/2006/metadata/properties" xmlns:ns3="f468d3af-0fec-4893-821e-014f4e40f76c" targetNamespace="http://schemas.microsoft.com/office/2006/metadata/properties" ma:root="true" ma:fieldsID="428d1c57353a9d6972f6829678d0addd" ns3:_="">
    <xsd:import namespace="f468d3af-0fec-4893-821e-014f4e40f76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8d3af-0fec-4893-821e-014f4e40f76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0D7DB2-F1FF-4CC2-8C26-2AAC12F2CD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68d3af-0fec-4893-821e-014f4e40f7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CDA270-1F45-443A-9EE3-09B859149A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899697-BF07-4E7B-B109-1B69C53DF60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468d3af-0fec-4893-821e-014f4e40f76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17263</TotalTime>
  <Words>579</Words>
  <Application>Microsoft Office PowerPoint</Application>
  <PresentationFormat>Widescreen</PresentationFormat>
  <Paragraphs>152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Anton</vt:lpstr>
      <vt:lpstr>PMingLiU</vt:lpstr>
      <vt:lpstr>PMingLiU</vt:lpstr>
      <vt:lpstr>Arial</vt:lpstr>
      <vt:lpstr>Bahnschrift SemiBold SemiConden</vt:lpstr>
      <vt:lpstr>Calibri</vt:lpstr>
      <vt:lpstr>Calibri Light</vt:lpstr>
      <vt:lpstr>Corbel</vt:lpstr>
      <vt:lpstr>Footlight MT Light</vt:lpstr>
      <vt:lpstr>Gadugi</vt:lpstr>
      <vt:lpstr>Sitka Banner Semibold</vt:lpstr>
      <vt:lpstr>Sitka Subheading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Jia-Jing Lin</dc:creator>
  <cp:lastModifiedBy>Jia-Jing Lin</cp:lastModifiedBy>
  <cp:revision>211</cp:revision>
  <cp:lastPrinted>2025-10-18T12:35:43Z</cp:lastPrinted>
  <dcterms:created xsi:type="dcterms:W3CDTF">2025-09-24T12:00:42Z</dcterms:created>
  <dcterms:modified xsi:type="dcterms:W3CDTF">2026-05-15T16:00:46Z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0x010100EBCEC1B24F02154AA51AB528B1FFA012</vt:lpwstr>
  </property>
</Properties>
</file>