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8" r:id="rId4"/>
    <p:sldId id="281" r:id="rId5"/>
    <p:sldId id="266" r:id="rId6"/>
    <p:sldId id="282" r:id="rId7"/>
    <p:sldId id="264" r:id="rId8"/>
    <p:sldId id="271" r:id="rId9"/>
    <p:sldId id="272" r:id="rId10"/>
    <p:sldId id="278" r:id="rId11"/>
    <p:sldId id="269" r:id="rId12"/>
    <p:sldId id="273" r:id="rId13"/>
    <p:sldId id="279" r:id="rId14"/>
    <p:sldId id="274" r:id="rId15"/>
    <p:sldId id="275" r:id="rId16"/>
    <p:sldId id="280" r:id="rId17"/>
    <p:sldId id="276" r:id="rId18"/>
    <p:sldId id="283" r:id="rId19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FFD579"/>
    <a:srgbClr val="FF7E79"/>
    <a:srgbClr val="D9F2D0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/>
    <p:restoredTop sz="64090"/>
  </p:normalViewPr>
  <p:slideViewPr>
    <p:cSldViewPr snapToGrid="0">
      <p:cViewPr varScale="1">
        <p:scale>
          <a:sx n="118" d="100"/>
          <a:sy n="118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F739-1526-E64F-A7EA-4A303662AFBC}" type="datetimeFigureOut">
              <a:rPr lang="en-001" smtClean="0"/>
              <a:t>14/05/2026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DEA9-A181-D646-B3A6-84A53BBAD09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8743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1261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4995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9808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13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9757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8A0F-F0EE-14DB-4620-2328A883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7D572-3DCC-ADFF-A1FA-CB577B317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64D51-B871-1834-8205-9DE265E3D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EA453-B6F1-821D-8585-6E1FF228D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5238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475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85410-A52C-E410-E55F-99EF5A77B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7F543-BA9D-017A-D80F-2876D0C63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9D579-0C40-E830-3585-456589C31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C9A18-BE16-8E45-C0C7-FD3F0B339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4229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0997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1601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F1DF-E8BC-1C4C-0A9E-FC36900CC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58887-FC9F-84F7-435B-2F4C064B7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4D94E-2F59-CDE5-1865-A39A7E04A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10A42-BD95-EC2D-2037-9D79B871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5DEA9-A181-D646-B3A6-84A53BBAD09F}" type="slidenum">
              <a:rPr lang="en-001" smtClean="0"/>
              <a:t>13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4893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27D5-CD04-FE30-97D2-FBE9DC41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67C77-26D2-44E0-B1F0-08716A89D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E06-ED1C-D714-3CE6-BFE85B9E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B81C-9507-6D42-A3D3-40DD14F8F465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E755-11EC-B61D-7C79-A4D67517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8D74-6958-0EC1-5A36-B6A68922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748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75B5-74D1-5191-99D2-EB46B2F4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D2828-50BB-E568-3E5F-97E5CC270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A242-6C9E-CBD5-B582-A6D6DE23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35CB-901E-1844-80F4-A00471450D34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B82B-93F2-9793-D3FD-CF6D73A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252D-4517-B7A9-A541-C6A8DD71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18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8A395-26FA-D15A-7E40-9E9CA12D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AC0B7-2952-56C0-BAF5-EA13879F3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0CB5-673C-9380-D513-E3579A12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07FC-B3CA-364E-8359-B3E2C12A7ADD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734C-4CF8-DF3F-42FD-5464029D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1D7E-3EF0-275F-8AB0-E564A368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971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A771-C9B0-D51A-5DE2-F8705CE7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5F46-2063-5BD0-5FBC-9EC33B34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290F-4662-32D1-49DD-B534A60E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FB8B-EF92-864A-BAE9-03DF63348121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47D8-7602-766E-B024-E1091608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A67F8-55F4-0D69-2F82-FAF2B416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282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4E3E-8974-74BD-5730-54DBDF48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93DF-650E-5E7E-185D-6CF3077B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B37A-F43C-AB0E-CDE7-AC8B343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DA3E-8718-434F-8D8D-AE638532641C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98E5-23F9-221C-4273-B635EB98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89CF5-413C-DF49-0619-73C079B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7953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645B-2271-8B55-E13E-1AC34331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C463-3024-85D3-81FE-C888B3CC5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0D04-62D4-9D87-1758-3028292A8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B477C-7E9B-89D1-58EA-A4EE1A3E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C933-BDD3-A647-A215-BBA3254B2E60}" type="datetime1">
              <a:rPr lang="en-US" smtClean="0"/>
              <a:t>5/14/26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7CA0B-5126-1173-40FB-210C0E6B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1353D-9570-CE3D-D5CD-03930E5C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9525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6422-9F04-8681-E9A7-49CD970F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8F814-D8E9-86C4-18BB-5A336A03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A2F0-0F29-45E9-9585-6E283046C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5D181-47FD-729E-F221-18F28E0F0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4606D-FF48-CBC5-BB79-FDC8C28FA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CB750-20F2-616F-575D-A2BA8849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E89E-071A-FC41-B595-24282793E4FD}" type="datetime1">
              <a:rPr lang="en-US" smtClean="0"/>
              <a:t>5/14/26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B8A49-4E20-F7F0-89EE-00E32475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48CE8-235D-2916-AC31-F4A1C30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190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56FB-D94C-8584-EF27-C017F472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B1D45-A21D-A146-2144-3871713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3B89-F312-D548-92A6-9F355733F45B}" type="datetime1">
              <a:rPr lang="en-US" smtClean="0"/>
              <a:t>5/14/26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E7E5E-8D7D-00F7-4ED3-90D938D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48EC3-7852-EFF4-B335-D14FDF81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05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71C92-98DE-5E69-060E-4857F3E2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D60A-F568-0C43-A7F8-458A3014411B}" type="datetime1">
              <a:rPr lang="en-US" smtClean="0"/>
              <a:t>5/14/26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A5640-AE56-F46A-7BAE-B6087969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DF800-D6AD-F258-4DFC-8650B4BE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0447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CCA2-3699-9483-E4BE-7CB8EDB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B745-6C46-2063-F05B-3C982AAD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1E18D-BBD0-DD60-CCE3-05FF0363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6FC36-013C-4A3B-691B-7F74BE74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0122-97F3-E949-ADC9-B0E561406876}" type="datetime1">
              <a:rPr lang="en-US" smtClean="0"/>
              <a:t>5/14/26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DD7E7-D4FB-0249-F873-2D0FE009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54049-B9D3-0B28-7C95-9FFF3BF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261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1B86-C69A-B74E-6613-C0666DD1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7BE5F-18CA-B47B-7B11-0C1AECB9C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8579F-51C6-2246-2FCC-806CC749A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2C9F1-E096-3CA4-A991-B478BF68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CC26-B0F7-B149-A211-BD2FFC779859}" type="datetime1">
              <a:rPr lang="en-US" smtClean="0"/>
              <a:t>5/14/26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77CF4-5BB8-6345-0A83-2E91C920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A2855-C8BB-06AE-979C-2FFFC9E6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016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B039D-9C23-25AD-F1A5-951E1CD9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139C-EB81-CFBF-20C1-F21BEEAC0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A063-5B69-DBC3-2CE2-BD2EB804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889F9A-F0AA-2246-8D44-3467CDFE7AF9}" type="datetime1">
              <a:rPr lang="en-US" smtClean="0"/>
              <a:t>5/14/26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49ECB-DDAA-CD55-72BA-ECA0494D6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70CE-00CB-322E-D35C-57E0E897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9FE2D-F20B-AE40-BCA0-B45EBFC2614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3366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hyperlink" Target="mailto:m.mehrazar@tudelft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2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23.png"/><Relationship Id="rId10" Type="http://schemas.openxmlformats.org/officeDocument/2006/relationships/image" Target="../media/image42.png"/><Relationship Id="rId19" Type="http://schemas.openxmlformats.org/officeDocument/2006/relationships/image" Target="../media/image1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4" Type="http://schemas.openxmlformats.org/officeDocument/2006/relationships/image" Target="../media/image170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C224FE-DF55-0B8A-AA7B-05A1A6466855}"/>
              </a:ext>
            </a:extLst>
          </p:cNvPr>
          <p:cNvSpPr txBox="1"/>
          <p:nvPr/>
        </p:nvSpPr>
        <p:spPr>
          <a:xfrm>
            <a:off x="113240" y="329077"/>
            <a:ext cx="1158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001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omparative Study of Fine-scale and Multi-scale Finite-Volume and Finite-Element Methods for Coupled Poroelastic Problmes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8DFAE-7A60-EFDD-847D-F1F361D6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45" y="6032753"/>
            <a:ext cx="2588712" cy="4961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076E7E-FD51-8C35-3365-8D947BEFDA26}"/>
              </a:ext>
            </a:extLst>
          </p:cNvPr>
          <p:cNvGrpSpPr/>
          <p:nvPr/>
        </p:nvGrpSpPr>
        <p:grpSpPr>
          <a:xfrm>
            <a:off x="113240" y="5818928"/>
            <a:ext cx="1757745" cy="1039072"/>
            <a:chOff x="9729216" y="-100584"/>
            <a:chExt cx="2509354" cy="1545336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361A7AF-02AC-350E-A72B-5848641ED7B4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10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3FF1CA67-7C06-B825-8F03-982FC2BA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FE366E2-268C-6C11-EFB2-4BD10E2BA6A6}"/>
              </a:ext>
            </a:extLst>
          </p:cNvPr>
          <p:cNvSpPr txBox="1"/>
          <p:nvPr/>
        </p:nvSpPr>
        <p:spPr>
          <a:xfrm>
            <a:off x="4730279" y="2652649"/>
            <a:ext cx="235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Mahsa Mehrazar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Cornelis Vuik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Al Kobaisi</a:t>
            </a: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Hadi Hajibeygi</a:t>
            </a:r>
          </a:p>
          <a:p>
            <a:pPr algn="ctr"/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May, 2026</a:t>
            </a:r>
          </a:p>
        </p:txBody>
      </p:sp>
    </p:spTree>
    <p:extLst>
      <p:ext uri="{BB962C8B-B14F-4D97-AF65-F5344CB8AC3E}">
        <p14:creationId xmlns:p14="http://schemas.microsoft.com/office/powerpoint/2010/main" val="348363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2BB4-5223-1042-0C1A-B24C94FF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FE5B2-EB0C-E178-257F-A5CA114F877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E3F0A-B50E-91CE-F2D2-B0A3F1A51FA9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187E1A3-0196-EE69-AA3D-DD8622411488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B1EA5A0F-ED1E-C198-B719-2573A3FA3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ABEFC-4572-8159-DF2E-A9CE0744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4EAB2-B058-327B-5F32-005EBEC4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80" y="706403"/>
            <a:ext cx="8061805" cy="5123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7EDC6-6147-0C60-7640-394233319A7C}"/>
              </a:ext>
            </a:extLst>
          </p:cNvPr>
          <p:cNvSpPr txBox="1"/>
          <p:nvPr/>
        </p:nvSpPr>
        <p:spPr>
          <a:xfrm>
            <a:off x="1897380" y="5916709"/>
            <a:ext cx="8516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multiscale (MS) and fine-scale (FS) solutions against the analytical solution for displacement and pressure errors under different variable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99181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1447-6FCB-D533-0269-41AAAEABE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2F0BA-2777-7BCC-B7CA-2C4194604ADD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20B428-10EE-B254-655D-1F7343AB84D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7AB1BB6C-8ACE-9944-C1AA-01E134DDF14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5D20D506-53C0-26A2-6291-CAFC81BB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E1070-25D7-B678-D89C-89CD66D0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9515-256B-BE71-E182-2F8C013E706C}"/>
              </a:ext>
            </a:extLst>
          </p:cNvPr>
          <p:cNvSpPr txBox="1"/>
          <p:nvPr/>
        </p:nvSpPr>
        <p:spPr>
          <a:xfrm>
            <a:off x="139635" y="784303"/>
            <a:ext cx="491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Mandel Benchmark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F7B227-757D-57C5-F639-16C752B3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7" y="1334520"/>
            <a:ext cx="7282992" cy="4076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C82EE5-8279-2A41-0CF3-4E06D7672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49" t="23320" r="22751"/>
          <a:stretch>
            <a:fillRect/>
          </a:stretch>
        </p:blipFill>
        <p:spPr>
          <a:xfrm>
            <a:off x="7741085" y="2544143"/>
            <a:ext cx="3369502" cy="19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8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398D-4113-B250-58AF-260692086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28ED1-7EAE-A6EE-4F21-146A1008072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75C08E-5D1C-2E36-0279-A46FEC70D773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855A61C3-DE6C-2E04-DB03-A342FCF0B55D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36FF223-CC44-E4C9-EF1E-1CBF1C7B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C7BC9-2238-E160-1F09-DB1244DD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2E966-B92C-96DA-B929-DDD39FD2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11"/>
          <a:stretch>
            <a:fillRect/>
          </a:stretch>
        </p:blipFill>
        <p:spPr>
          <a:xfrm>
            <a:off x="656146" y="757081"/>
            <a:ext cx="3642901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6665D-1431-D85B-3D2B-9994CF9D52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11"/>
          <a:stretch>
            <a:fillRect/>
          </a:stretch>
        </p:blipFill>
        <p:spPr>
          <a:xfrm>
            <a:off x="4079321" y="3836957"/>
            <a:ext cx="3642901" cy="2880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6F86A-22CE-D4D0-4EB5-D9A3E1E544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11"/>
          <a:stretch>
            <a:fillRect/>
          </a:stretch>
        </p:blipFill>
        <p:spPr>
          <a:xfrm>
            <a:off x="7640404" y="788936"/>
            <a:ext cx="3642901" cy="2880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533A3-2BBD-89BA-4D25-F0432BE39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111"/>
          <a:stretch>
            <a:fillRect/>
          </a:stretch>
        </p:blipFill>
        <p:spPr>
          <a:xfrm>
            <a:off x="4079321" y="776162"/>
            <a:ext cx="3642901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6B82E-8BA4-A36B-20DC-C4EE43732C46}"/>
              </a:ext>
            </a:extLst>
          </p:cNvPr>
          <p:cNvSpPr txBox="1"/>
          <p:nvPr/>
        </p:nvSpPr>
        <p:spPr>
          <a:xfrm>
            <a:off x="5451810" y="251584"/>
            <a:ext cx="618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Variation of Pore Pressure @ domain central point</a:t>
            </a:r>
          </a:p>
        </p:txBody>
      </p:sp>
    </p:spTree>
    <p:extLst>
      <p:ext uri="{BB962C8B-B14F-4D97-AF65-F5344CB8AC3E}">
        <p14:creationId xmlns:p14="http://schemas.microsoft.com/office/powerpoint/2010/main" val="21796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6A74E-C6AF-33FA-8D3F-9CA75520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B3E47-335C-374A-5048-36BF751769B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323FD-80FC-572D-695A-3E6A7374637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CA3D7026-E675-E76B-F9D1-A74C69287D98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A4D76F8D-ECC4-31A5-FF06-DAA16677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8F6AE-C060-EC3F-6118-90EF0E4F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8F9EE-62BF-880C-D1DD-CF7FE3E4B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90" y="776162"/>
            <a:ext cx="9785543" cy="5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3CE1-CC4F-6F2C-633F-FCD57289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C6B7B-E536-5B9A-726A-EA913595EBFA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56C076-5EB7-4903-50F4-AE2840ECF482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3A47CB1-2037-B312-0A36-6FD94CD86B97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E2E63652-A35B-00CC-1215-0857FCEE1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8F52C-D1D5-E06F-8C3E-BA3687EA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60B36-E723-51D1-227B-AA71AB1E2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229"/>
          <a:stretch>
            <a:fillRect/>
          </a:stretch>
        </p:blipFill>
        <p:spPr>
          <a:xfrm>
            <a:off x="5167415" y="-78837"/>
            <a:ext cx="5657471" cy="4614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4D97D-5751-9D83-9657-B05DAA8B4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80" y="4288098"/>
            <a:ext cx="8065951" cy="1702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977E5-F685-AD3A-8505-7E75767D68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 r="42420" b="14772"/>
          <a:stretch>
            <a:fillRect/>
          </a:stretch>
        </p:blipFill>
        <p:spPr>
          <a:xfrm>
            <a:off x="339145" y="4893345"/>
            <a:ext cx="2213488" cy="400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7F405B-D4BA-CAB0-D9BA-90E778507DCC}"/>
              </a:ext>
            </a:extLst>
          </p:cNvPr>
          <p:cNvSpPr txBox="1"/>
          <p:nvPr/>
        </p:nvSpPr>
        <p:spPr>
          <a:xfrm>
            <a:off x="8142875" y="3346739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I-P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48EBD-5329-E094-0DAA-D9E247B62232}"/>
              </a:ext>
            </a:extLst>
          </p:cNvPr>
          <p:cNvSpPr txBox="1"/>
          <p:nvPr/>
        </p:nvSpPr>
        <p:spPr>
          <a:xfrm>
            <a:off x="2888228" y="6191356"/>
            <a:ext cx="7640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logarithm of the heterogeneous mobility field ln(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20 realizations</a:t>
            </a: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50A758-071B-8EA4-373A-45875671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28" y="4475678"/>
            <a:ext cx="8065951" cy="1702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DB96AA-EEDF-DD09-9A04-5258E22EE662}"/>
              </a:ext>
            </a:extLst>
          </p:cNvPr>
          <p:cNvSpPr txBox="1"/>
          <p:nvPr/>
        </p:nvSpPr>
        <p:spPr>
          <a:xfrm>
            <a:off x="2369265" y="4295811"/>
            <a:ext cx="6129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𝜃 =           0 ◦ 	       15◦ 		30◦                       45◦</a:t>
            </a:r>
            <a:endParaRPr lang="en-0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9BCB7-47B5-410D-A2BF-008C29F0B40D}"/>
              </a:ext>
            </a:extLst>
          </p:cNvPr>
          <p:cNvSpPr txBox="1"/>
          <p:nvPr/>
        </p:nvSpPr>
        <p:spPr>
          <a:xfrm>
            <a:off x="8486600" y="4275404"/>
            <a:ext cx="1653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non-directional</a:t>
            </a: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716627-24E6-50CB-A56C-727C7A10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193"/>
          <a:stretch>
            <a:fillRect/>
          </a:stretch>
        </p:blipFill>
        <p:spPr>
          <a:xfrm>
            <a:off x="1674603" y="766564"/>
            <a:ext cx="2301500" cy="360130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657CA-7718-5691-1762-6D86B7E59D70}"/>
              </a:ext>
            </a:extLst>
          </p:cNvPr>
          <p:cNvSpPr/>
          <p:nvPr/>
        </p:nvSpPr>
        <p:spPr>
          <a:xfrm>
            <a:off x="2194560" y="679338"/>
            <a:ext cx="1065007" cy="96658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74F343-7AB3-990E-5C82-380A449A25DC}"/>
              </a:ext>
            </a:extLst>
          </p:cNvPr>
          <p:cNvSpPr/>
          <p:nvPr/>
        </p:nvSpPr>
        <p:spPr>
          <a:xfrm>
            <a:off x="3180636" y="716344"/>
            <a:ext cx="3177133" cy="628362"/>
          </a:xfrm>
          <a:custGeom>
            <a:avLst/>
            <a:gdLst>
              <a:gd name="csX0" fmla="*/ 14385 w 3177133"/>
              <a:gd name="csY0" fmla="*/ 133510 h 628362"/>
              <a:gd name="csX1" fmla="*/ 121962 w 3177133"/>
              <a:gd name="csY1" fmla="*/ 111995 h 628362"/>
              <a:gd name="csX2" fmla="*/ 907270 w 3177133"/>
              <a:gd name="csY2" fmla="*/ 25934 h 628362"/>
              <a:gd name="csX3" fmla="*/ 3177133 w 3177133"/>
              <a:gd name="csY3" fmla="*/ 628362 h 628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77133" h="628362">
                <a:moveTo>
                  <a:pt x="14385" y="133510"/>
                </a:moveTo>
                <a:cubicBezTo>
                  <a:pt x="-6234" y="131717"/>
                  <a:pt x="-26852" y="129924"/>
                  <a:pt x="121962" y="111995"/>
                </a:cubicBezTo>
                <a:cubicBezTo>
                  <a:pt x="270776" y="94066"/>
                  <a:pt x="398075" y="-60127"/>
                  <a:pt x="907270" y="25934"/>
                </a:cubicBezTo>
                <a:cubicBezTo>
                  <a:pt x="1416465" y="111995"/>
                  <a:pt x="2296799" y="370178"/>
                  <a:pt x="3177133" y="628362"/>
                </a:cubicBezTo>
              </a:path>
            </a:pathLst>
          </a:custGeom>
          <a:noFill/>
          <a:ln cap="rnd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930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58F70-422A-CAB2-678D-C1BA0F60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DDED34-C033-DE11-6FA0-2667AAF2BE4B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5764F7-366B-2EBE-3692-D9B05C00E8C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E286836E-F7A0-02F7-5456-FE15DADDA1B0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F5DCC1BF-27B0-974C-DF45-39F250DA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FF5E-4D2A-C082-77E4-D7B6325C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D2F36-D104-78E6-07A6-EC90D6CB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5" y="695888"/>
            <a:ext cx="11790635" cy="4782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C7079C-C0DD-8DE8-3D88-29B1C3EC9BEF}"/>
              </a:ext>
            </a:extLst>
          </p:cNvPr>
          <p:cNvSpPr txBox="1"/>
          <p:nvPr/>
        </p:nvSpPr>
        <p:spPr>
          <a:xfrm>
            <a:off x="8595205" y="695888"/>
            <a:ext cx="265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</a:t>
            </a:r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oarsening ratio of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E300B-895C-01B2-94E1-2DA39D34749D}"/>
              </a:ext>
            </a:extLst>
          </p:cNvPr>
          <p:cNvSpPr txBox="1"/>
          <p:nvPr/>
        </p:nvSpPr>
        <p:spPr>
          <a:xfrm>
            <a:off x="1897380" y="5470434"/>
            <a:ext cx="8817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fields for a test case with irregularly distributed heterogeneity; (a) contour maps obtained with the FS-FE, MSFE, FS-FV, and MSFV schemes, (b) corresponding 3D pressure surface, and (c) pressure profile along the diagonal line connecting the injection and production wells. The MS simulations use a coarsening ratio of 5 × 5 . Pressure along the well-to-well line is evaluated by linear interpolation, with distance normalized from 0 to 1.</a:t>
            </a:r>
            <a:endParaRPr lang="en-001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DB50-6A92-562D-0A92-9F2634A11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9E58A-5851-6FE9-0F72-37B2C2AB7697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D74A19-BC82-ED38-210E-B1D41DCAE47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06A72C60-EA2B-E01E-51F9-D8FA9F585A8D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EBCCC51-616B-E892-283F-C9E806335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85B9-135D-E1F8-47EF-87BFDF65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A9EF-7D43-16C7-5267-0766F9D5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71" y="977426"/>
            <a:ext cx="6572510" cy="52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0AF55-3AD6-963D-435C-3A4F65DB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E29EA-EB16-15F8-2915-3D411B28E5D8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3A75D0-2DC0-18CA-A0A0-7C76494C4B1A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FCD9D1FA-EBCA-90BE-4658-3A8CC0ED2223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BA792E7B-F309-37D3-6359-45497ED6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795B-78C2-A1E1-6542-25D28F9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299C-31B7-1462-818A-72E0A350BE45}"/>
              </a:ext>
            </a:extLst>
          </p:cNvPr>
          <p:cNvSpPr txBox="1"/>
          <p:nvPr/>
        </p:nvSpPr>
        <p:spPr>
          <a:xfrm>
            <a:off x="503544" y="1240412"/>
            <a:ext cx="109917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 the MSFV and MSFE formulations accurately reproduce fine-scale reference solutions across all benchmark tests, demonstrating the robustness of the unified multiscale framework.</a:t>
            </a:r>
          </a:p>
          <a:p>
            <a:pPr algn="just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FV formulation on a staggered grid guarantees local mass and stress conservation and remains stable even under high coarsening ratios. The FE formulation provides smooth displacement fields thanks to its continuous interpolation.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hybrid combination, using finite elements for displacement and finite volumes for pressure, offers the best overall balance: lowest errors, good conservation, and competitive computational cost.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anisotropic heterogeneous flow problems, the FV-based multiscale is more robust to varying permeability orientations.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0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1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9D9E5-4589-255E-4AD5-1E68A916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F04450-A753-B4AA-D541-30B803C6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23ECA-DC66-BD74-07D1-CF36FC0BD3D0}"/>
              </a:ext>
            </a:extLst>
          </p:cNvPr>
          <p:cNvSpPr txBox="1"/>
          <p:nvPr/>
        </p:nvSpPr>
        <p:spPr>
          <a:xfrm>
            <a:off x="139636" y="252942"/>
            <a:ext cx="918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x-none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40A718B2-BB68-4398-75B7-28903000FB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" y="5818928"/>
            <a:ext cx="1757745" cy="103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CFD54-2AB6-88C5-4FFF-EDF24AB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B0A32-E677-2886-E8E0-72E24D6D71D9}"/>
              </a:ext>
            </a:extLst>
          </p:cNvPr>
          <p:cNvSpPr txBox="1"/>
          <p:nvPr/>
        </p:nvSpPr>
        <p:spPr>
          <a:xfrm>
            <a:off x="2479220" y="960828"/>
            <a:ext cx="7568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8AEEE2-5224-776A-BA02-A953B99B2B86}"/>
              </a:ext>
            </a:extLst>
          </p:cNvPr>
          <p:cNvSpPr/>
          <p:nvPr/>
        </p:nvSpPr>
        <p:spPr>
          <a:xfrm>
            <a:off x="9168690" y="3429001"/>
            <a:ext cx="2743200" cy="24681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580281-7756-B258-FE94-3391F1757D9C}"/>
              </a:ext>
            </a:extLst>
          </p:cNvPr>
          <p:cNvGrpSpPr/>
          <p:nvPr/>
        </p:nvGrpSpPr>
        <p:grpSpPr>
          <a:xfrm>
            <a:off x="9325000" y="3524478"/>
            <a:ext cx="2517731" cy="2139417"/>
            <a:chOff x="9521869" y="3137935"/>
            <a:chExt cx="2517731" cy="2139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57F1C1-E6FA-0553-BF29-54F8F5CECE39}"/>
                </a:ext>
              </a:extLst>
            </p:cNvPr>
            <p:cNvSpPr txBox="1"/>
            <p:nvPr/>
          </p:nvSpPr>
          <p:spPr>
            <a:xfrm>
              <a:off x="9521869" y="4908020"/>
              <a:ext cx="2517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001" dirty="0">
                  <a:solidFill>
                    <a:srgbClr val="0432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m.mehrazar@tudelft.nl</a:t>
              </a:r>
              <a:endParaRPr lang="en-00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4AEC74-17A7-2C7E-1F3D-FCA070D33BF9}"/>
                </a:ext>
              </a:extLst>
            </p:cNvPr>
            <p:cNvGrpSpPr/>
            <p:nvPr/>
          </p:nvGrpSpPr>
          <p:grpSpPr>
            <a:xfrm>
              <a:off x="9876047" y="3137935"/>
              <a:ext cx="1879534" cy="1750605"/>
              <a:chOff x="9387180" y="2571024"/>
              <a:chExt cx="2516821" cy="22408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FC29A1-76BB-CD2E-B4D1-0EC22D79B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</a:blip>
              <a:srcRect l="30715" t="40909" r="30489" b="10390"/>
              <a:stretch>
                <a:fillRect/>
              </a:stretch>
            </p:blipFill>
            <p:spPr>
              <a:xfrm>
                <a:off x="9387180" y="2571024"/>
                <a:ext cx="1993601" cy="1979206"/>
              </a:xfrm>
              <a:prstGeom prst="rect">
                <a:avLst/>
              </a:prstGeom>
            </p:spPr>
          </p:pic>
          <p:pic>
            <p:nvPicPr>
              <p:cNvPr id="17" name="Picture 2" descr="Linkedin Icon Designs | Free Vector Graphics, Icons, PNG ...">
                <a:extLst>
                  <a:ext uri="{FF2B5EF4-FFF2-40B4-BE49-F238E27FC236}">
                    <a16:creationId xmlns:a16="http://schemas.microsoft.com/office/drawing/2014/main" id="{A9607E61-1C7A-C67D-388A-2492179151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0781" y="4288620"/>
                <a:ext cx="523220" cy="523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6117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FADD-2D38-9CDD-E6F4-3A2D936D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53D49F-A7D6-2DA2-3FC7-2A6793FB6CFC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Hydro-Mechanical Governing Equations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5915A6-24F9-E09E-3428-6E45BFE9EAD8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A92D4C80-1E77-91A6-877B-0B4C38BF6FD6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74BCFDDC-0550-EDBA-4923-D86573834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18AC-FAD9-07F3-B4FA-79D43484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74C78-011D-EAB1-7163-B390471C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14" t="10542" r="5437" b="15673"/>
          <a:stretch>
            <a:fillRect/>
          </a:stretch>
        </p:blipFill>
        <p:spPr>
          <a:xfrm>
            <a:off x="6677890" y="862238"/>
            <a:ext cx="3966359" cy="1024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C40A1-FA41-FD67-2CF5-24B8BFFA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07" y="2360716"/>
            <a:ext cx="2152663" cy="657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919B2-FDD8-B9E0-2C1D-42160111EE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137"/>
          <a:stretch>
            <a:fillRect/>
          </a:stretch>
        </p:blipFill>
        <p:spPr>
          <a:xfrm>
            <a:off x="714765" y="1095426"/>
            <a:ext cx="2562826" cy="56259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9718A97-9A73-DF61-E43E-C3F67EAC4ABB}"/>
              </a:ext>
            </a:extLst>
          </p:cNvPr>
          <p:cNvSpPr/>
          <p:nvPr/>
        </p:nvSpPr>
        <p:spPr>
          <a:xfrm>
            <a:off x="563408" y="948316"/>
            <a:ext cx="2975439" cy="852416"/>
          </a:xfrm>
          <a:prstGeom prst="round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C8D924-2FCF-AF36-38E9-F5E4026E31F3}"/>
              </a:ext>
            </a:extLst>
          </p:cNvPr>
          <p:cNvSpPr/>
          <p:nvPr/>
        </p:nvSpPr>
        <p:spPr>
          <a:xfrm>
            <a:off x="6431508" y="979420"/>
            <a:ext cx="4459121" cy="852416"/>
          </a:xfrm>
          <a:prstGeom prst="round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DECF1FC-D417-FE75-E967-36E6CF0335FD}"/>
              </a:ext>
            </a:extLst>
          </p:cNvPr>
          <p:cNvSpPr/>
          <p:nvPr/>
        </p:nvSpPr>
        <p:spPr>
          <a:xfrm>
            <a:off x="1163782" y="1793174"/>
            <a:ext cx="344384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1FEC1-A566-6C9C-4578-5962E6F0A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56" y="2398816"/>
            <a:ext cx="1524000" cy="5207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F61797-E55C-19FB-0D0E-9722F8BACFFB}"/>
              </a:ext>
            </a:extLst>
          </p:cNvPr>
          <p:cNvSpPr/>
          <p:nvPr/>
        </p:nvSpPr>
        <p:spPr>
          <a:xfrm>
            <a:off x="1018507" y="2398817"/>
            <a:ext cx="1510937" cy="5980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E3C927-0DEE-2F5F-96B2-673937347B55}"/>
              </a:ext>
            </a:extLst>
          </p:cNvPr>
          <p:cNvSpPr/>
          <p:nvPr/>
        </p:nvSpPr>
        <p:spPr>
          <a:xfrm>
            <a:off x="1377539" y="3018474"/>
            <a:ext cx="203002" cy="410526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7803AC-C70B-F90D-21F4-6EEA6B1AD37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15" b="1659"/>
          <a:stretch>
            <a:fillRect/>
          </a:stretch>
        </p:blipFill>
        <p:spPr>
          <a:xfrm>
            <a:off x="624221" y="3438318"/>
            <a:ext cx="1208142" cy="55228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9385DA7-A23B-0AA4-DB33-F191F5194423}"/>
              </a:ext>
            </a:extLst>
          </p:cNvPr>
          <p:cNvSpPr/>
          <p:nvPr/>
        </p:nvSpPr>
        <p:spPr>
          <a:xfrm>
            <a:off x="563408" y="3429000"/>
            <a:ext cx="1526650" cy="5980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8718B78-97DF-75B9-9389-8996AC14E26A}"/>
              </a:ext>
            </a:extLst>
          </p:cNvPr>
          <p:cNvSpPr/>
          <p:nvPr/>
        </p:nvSpPr>
        <p:spPr>
          <a:xfrm rot="972980" flipH="1">
            <a:off x="1426496" y="4048656"/>
            <a:ext cx="81669" cy="487911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2EAF7F2-D579-35E7-D01A-F69E8075DBE5}"/>
              </a:ext>
            </a:extLst>
          </p:cNvPr>
          <p:cNvSpPr/>
          <p:nvPr/>
        </p:nvSpPr>
        <p:spPr>
          <a:xfrm rot="16200000">
            <a:off x="2319471" y="3511155"/>
            <a:ext cx="67326" cy="501100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chemeClr val="tx2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1B9B28-B050-C3AE-6C2C-13E66C99C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98" y="4558140"/>
            <a:ext cx="1960252" cy="120443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3623127-B6AA-27E0-0EF2-834497C1CB6E}"/>
              </a:ext>
            </a:extLst>
          </p:cNvPr>
          <p:cNvSpPr/>
          <p:nvPr/>
        </p:nvSpPr>
        <p:spPr>
          <a:xfrm>
            <a:off x="294678" y="4536568"/>
            <a:ext cx="3826060" cy="128236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17382A-1BBD-8921-A789-27CA61F6F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0274" y="4718947"/>
            <a:ext cx="1392503" cy="5203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71A89A-F4F7-C3F6-8035-C965EE940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0274" y="5239323"/>
            <a:ext cx="1014958" cy="4363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A45B62-7949-625C-8975-252C54A85D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274" y="3523737"/>
            <a:ext cx="2454202" cy="59808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B12251-6C43-99E6-0B0D-175DCFA7793F}"/>
              </a:ext>
            </a:extLst>
          </p:cNvPr>
          <p:cNvSpPr/>
          <p:nvPr/>
        </p:nvSpPr>
        <p:spPr>
          <a:xfrm>
            <a:off x="2605448" y="3480382"/>
            <a:ext cx="2726573" cy="65896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255C777-685F-E8DB-A5E5-C62A61852400}"/>
              </a:ext>
            </a:extLst>
          </p:cNvPr>
          <p:cNvSpPr/>
          <p:nvPr/>
        </p:nvSpPr>
        <p:spPr>
          <a:xfrm>
            <a:off x="7114783" y="1831836"/>
            <a:ext cx="182495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D118B2-1DA5-14B6-0864-14815DA3F04A}"/>
              </a:ext>
            </a:extLst>
          </p:cNvPr>
          <p:cNvSpPr/>
          <p:nvPr/>
        </p:nvSpPr>
        <p:spPr>
          <a:xfrm>
            <a:off x="6359313" y="2414584"/>
            <a:ext cx="2358801" cy="5517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F1F723-4B44-B89F-9B5A-3CA25EF528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2380" y="2530303"/>
            <a:ext cx="1502501" cy="598083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DAFCD4F0-A31D-5DDB-FC73-CACD69E7229A}"/>
              </a:ext>
            </a:extLst>
          </p:cNvPr>
          <p:cNvSpPr/>
          <p:nvPr/>
        </p:nvSpPr>
        <p:spPr>
          <a:xfrm>
            <a:off x="9581136" y="1808942"/>
            <a:ext cx="182495" cy="605642"/>
          </a:xfrm>
          <a:custGeom>
            <a:avLst/>
            <a:gdLst>
              <a:gd name="csX0" fmla="*/ 344384 w 344384"/>
              <a:gd name="csY0" fmla="*/ 0 h 605642"/>
              <a:gd name="csX1" fmla="*/ 71252 w 344384"/>
              <a:gd name="csY1" fmla="*/ 261257 h 605642"/>
              <a:gd name="csX2" fmla="*/ 0 w 344384"/>
              <a:gd name="csY2" fmla="*/ 605642 h 605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4384" h="605642">
                <a:moveTo>
                  <a:pt x="344384" y="0"/>
                </a:moveTo>
                <a:cubicBezTo>
                  <a:pt x="236516" y="80158"/>
                  <a:pt x="128649" y="160317"/>
                  <a:pt x="71252" y="261257"/>
                </a:cubicBezTo>
                <a:cubicBezTo>
                  <a:pt x="13855" y="362197"/>
                  <a:pt x="6927" y="483919"/>
                  <a:pt x="0" y="605642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stealth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59A6922-CCBD-5D62-AD3C-62F7717A36F6}"/>
              </a:ext>
            </a:extLst>
          </p:cNvPr>
          <p:cNvSpPr/>
          <p:nvPr/>
        </p:nvSpPr>
        <p:spPr>
          <a:xfrm>
            <a:off x="9021063" y="2398816"/>
            <a:ext cx="2358801" cy="84529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7D2B3E1-6747-3D0E-59B8-781EBF8BC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2823" y="2548759"/>
            <a:ext cx="6858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02023B7-8248-5102-AE76-8C29AAF4D4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7890" y="3259873"/>
            <a:ext cx="3531906" cy="31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1091-F54D-3586-4545-1B334F2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2A6D9-F753-26F7-7EAF-0A05EC4F364A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System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A546F-18B3-855D-12AE-BB8E27CDAEBF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CD4CEAF-E1A4-0E9B-92DA-5F7BD1E1421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C29644E5-61C4-3F16-31C9-C954E4E9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63C3F-7DA8-9D9D-3646-9102B0EC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C0D4A63-3F8A-4F88-E696-9562224C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92" y="995521"/>
            <a:ext cx="10730615" cy="2538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F58EB4-8A21-7AE9-EF1F-953D1EDEC660}"/>
                  </a:ext>
                </a:extLst>
              </p:cNvPr>
              <p:cNvSpPr txBox="1"/>
              <p:nvPr/>
            </p:nvSpPr>
            <p:spPr>
              <a:xfrm>
                <a:off x="730692" y="4988696"/>
                <a:ext cx="360045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001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001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001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acc>
                        </m:e>
                        <m:sub>
                          <m:r>
                            <a:rPr lang="en-001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001" b="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001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001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001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001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001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001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001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001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001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001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001" b="0" i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001" b="1" i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001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001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001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001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</m:mr>
                            <m:mr>
                              <m:e>
                                <m:r>
                                  <a:rPr lang="en-001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00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F58EB4-8A21-7AE9-EF1F-953D1EDEC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92" y="4988696"/>
                <a:ext cx="3600450" cy="610873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B3ADF78-CCFD-BE13-F119-73753C149798}"/>
              </a:ext>
            </a:extLst>
          </p:cNvPr>
          <p:cNvSpPr txBox="1"/>
          <p:nvPr/>
        </p:nvSpPr>
        <p:spPr>
          <a:xfrm>
            <a:off x="4331142" y="5155251"/>
            <a:ext cx="28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implicit Euler method</a:t>
            </a:r>
          </a:p>
        </p:txBody>
      </p:sp>
    </p:spTree>
    <p:extLst>
      <p:ext uri="{BB962C8B-B14F-4D97-AF65-F5344CB8AC3E}">
        <p14:creationId xmlns:p14="http://schemas.microsoft.com/office/powerpoint/2010/main" val="370124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113D-E00F-2B05-4A6F-3BFFA425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5FF77C-C8E0-D681-E449-A9C95A5D4DFB}"/>
              </a:ext>
            </a:extLst>
          </p:cNvPr>
          <p:cNvSpPr txBox="1"/>
          <p:nvPr/>
        </p:nvSpPr>
        <p:spPr>
          <a:xfrm>
            <a:off x="139636" y="252942"/>
            <a:ext cx="486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FVM Staggered Discretization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AB09-03B0-3A64-F9FE-95190B5A1FED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88D5D2B0-72D2-C98F-D265-22B4E56A9010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96BE3DD2-D666-D66B-44FC-57615B24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FAFE8-C0F5-2D4E-4734-DF1F585A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65862-9499-2D8D-F375-25E027801F99}"/>
              </a:ext>
            </a:extLst>
          </p:cNvPr>
          <p:cNvSpPr txBox="1"/>
          <p:nvPr/>
        </p:nvSpPr>
        <p:spPr>
          <a:xfrm>
            <a:off x="788675" y="5253726"/>
            <a:ext cx="465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Cell-centered Pressure </a:t>
            </a:r>
          </a:p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Vertex-centered (Nodal) Displacement &amp; Stress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C3BD0-3427-1944-304F-FF1C4674C754}"/>
              </a:ext>
            </a:extLst>
          </p:cNvPr>
          <p:cNvSpPr txBox="1"/>
          <p:nvPr/>
        </p:nvSpPr>
        <p:spPr>
          <a:xfrm>
            <a:off x="6826796" y="288875"/>
            <a:ext cx="47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Galerkin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Discretization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7ED05C-C175-6EC4-6EFC-14CC44BFA6F5}"/>
              </a:ext>
            </a:extLst>
          </p:cNvPr>
          <p:cNvGrpSpPr/>
          <p:nvPr/>
        </p:nvGrpSpPr>
        <p:grpSpPr>
          <a:xfrm>
            <a:off x="7610906" y="793553"/>
            <a:ext cx="3685300" cy="3543085"/>
            <a:chOff x="429754" y="851621"/>
            <a:chExt cx="3685300" cy="35430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9EA298C-3243-1984-96B4-86BDBF44D81D}"/>
                </a:ext>
              </a:extLst>
            </p:cNvPr>
            <p:cNvGrpSpPr/>
            <p:nvPr/>
          </p:nvGrpSpPr>
          <p:grpSpPr>
            <a:xfrm>
              <a:off x="429754" y="851621"/>
              <a:ext cx="3685300" cy="3543085"/>
              <a:chOff x="429754" y="851621"/>
              <a:chExt cx="3685300" cy="354308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D963526-861C-EF2C-40CE-28AE9073470A}"/>
                  </a:ext>
                </a:extLst>
              </p:cNvPr>
              <p:cNvGrpSpPr/>
              <p:nvPr/>
            </p:nvGrpSpPr>
            <p:grpSpPr>
              <a:xfrm>
                <a:off x="429754" y="1232880"/>
                <a:ext cx="3280415" cy="3161826"/>
                <a:chOff x="429754" y="1232880"/>
                <a:chExt cx="3280415" cy="3161826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F8AF6C1-F8DA-818A-10B3-D29EB4E173FE}"/>
                    </a:ext>
                  </a:extLst>
                </p:cNvPr>
                <p:cNvGrpSpPr/>
                <p:nvPr/>
              </p:nvGrpSpPr>
              <p:grpSpPr>
                <a:xfrm>
                  <a:off x="429754" y="1277691"/>
                  <a:ext cx="3263971" cy="3117015"/>
                  <a:chOff x="429754" y="1277691"/>
                  <a:chExt cx="3263971" cy="3117015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2B8B6C3-8A8E-5AC7-BCF3-7908144D70C0}"/>
                      </a:ext>
                    </a:extLst>
                  </p:cNvPr>
                  <p:cNvGrpSpPr/>
                  <p:nvPr/>
                </p:nvGrpSpPr>
                <p:grpSpPr>
                  <a:xfrm>
                    <a:off x="429754" y="1718416"/>
                    <a:ext cx="2765601" cy="2676290"/>
                    <a:chOff x="3159969" y="1201405"/>
                    <a:chExt cx="2765601" cy="2676290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1DFFACD3-C043-5FFB-4D74-523A6731BF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9969" y="1216819"/>
                      <a:ext cx="2728700" cy="2660876"/>
                      <a:chOff x="3360640" y="2098562"/>
                      <a:chExt cx="2728700" cy="2660876"/>
                    </a:xfrm>
                  </p:grpSpPr>
                  <p:grpSp>
                    <p:nvGrpSpPr>
                      <p:cNvPr id="103" name="Group 102">
                        <a:extLst>
                          <a:ext uri="{FF2B5EF4-FFF2-40B4-BE49-F238E27FC236}">
                            <a16:creationId xmlns:a16="http://schemas.microsoft.com/office/drawing/2014/main" id="{D8FDA23B-ABF9-F9B2-A6A2-B28F8842B9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60640" y="2098562"/>
                        <a:ext cx="2728700" cy="2660876"/>
                        <a:chOff x="458163" y="1985000"/>
                        <a:chExt cx="2728700" cy="2660876"/>
                      </a:xfrm>
                    </p:grpSpPr>
                    <p:grpSp>
                      <p:nvGrpSpPr>
                        <p:cNvPr id="105" name="Group 104">
                          <a:extLst>
                            <a:ext uri="{FF2B5EF4-FFF2-40B4-BE49-F238E27FC236}">
                              <a16:creationId xmlns:a16="http://schemas.microsoft.com/office/drawing/2014/main" id="{7B300148-184E-80EA-E408-07B1C634CA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8163" y="1985000"/>
                          <a:ext cx="2727616" cy="2660876"/>
                          <a:chOff x="570155" y="1312433"/>
                          <a:chExt cx="2880000" cy="2880000"/>
                        </a:xfrm>
                      </p:grpSpPr>
                      <p:sp>
                        <p:nvSpPr>
                          <p:cNvPr id="107" name="Rectangle 106">
                            <a:extLst>
                              <a:ext uri="{FF2B5EF4-FFF2-40B4-BE49-F238E27FC236}">
                                <a16:creationId xmlns:a16="http://schemas.microsoft.com/office/drawing/2014/main" id="{E5857526-A3E7-7E65-99F0-D064A23207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0155" y="1312433"/>
                            <a:ext cx="2880000" cy="28800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algn="ctr" defTabSz="914400" rtl="0" eaLnBrk="1" latinLnBrk="0" hangingPunct="1"/>
                            <a:endParaRPr lang="en-001"/>
                          </a:p>
                        </p:txBody>
                      </p:sp>
                      <p:cxnSp>
                        <p:nvCxnSpPr>
                          <p:cNvPr id="108" name="Straight Connector 107">
                            <a:extLst>
                              <a:ext uri="{FF2B5EF4-FFF2-40B4-BE49-F238E27FC236}">
                                <a16:creationId xmlns:a16="http://schemas.microsoft.com/office/drawing/2014/main" id="{0FBEEE1A-87CB-445D-A7BC-A1F4505DBDDD}"/>
                              </a:ext>
                            </a:extLst>
                          </p:cNvPr>
                          <p:cNvCxnSpPr>
                            <a:cxnSpLocks/>
                            <a:stCxn id="107" idx="0"/>
                            <a:endCxn id="107" idx="2"/>
                          </p:cNvCxnSpPr>
                          <p:nvPr/>
                        </p:nvCxnSpPr>
                        <p:spPr>
                          <a:xfrm>
                            <a:off x="2010155" y="1312433"/>
                            <a:ext cx="0" cy="288000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9" name="Straight Connector 108">
                            <a:extLst>
                              <a:ext uri="{FF2B5EF4-FFF2-40B4-BE49-F238E27FC236}">
                                <a16:creationId xmlns:a16="http://schemas.microsoft.com/office/drawing/2014/main" id="{D1F2D4B1-FAC0-AD7B-DC1D-57833B8F46AB}"/>
                              </a:ext>
                            </a:extLst>
                          </p:cNvPr>
                          <p:cNvCxnSpPr>
                            <a:cxnSpLocks/>
                            <a:stCxn id="107" idx="1"/>
                            <a:endCxn id="107" idx="3"/>
                          </p:cNvCxnSpPr>
                          <p:nvPr/>
                        </p:nvCxnSpPr>
                        <p:spPr>
                          <a:xfrm>
                            <a:off x="570155" y="2752433"/>
                            <a:ext cx="2880000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6" name="Rectangle 105">
                          <a:extLst>
                            <a:ext uri="{FF2B5EF4-FFF2-40B4-BE49-F238E27FC236}">
                              <a16:creationId xmlns:a16="http://schemas.microsoft.com/office/drawing/2014/main" id="{7EAEB943-A865-0C58-C6C0-595E4CF2B7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3055" y="1998080"/>
                          <a:ext cx="1363808" cy="1330438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5000"/>
                            <a:lumOff val="75000"/>
                            <a:alpha val="50000"/>
                          </a:schemeClr>
                        </a:solidFill>
                        <a:ln w="5715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 dirty="0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4" name="TextBox 103">
                            <a:extLst>
                              <a:ext uri="{FF2B5EF4-FFF2-40B4-BE49-F238E27FC236}">
                                <a16:creationId xmlns:a16="http://schemas.microsoft.com/office/drawing/2014/main" id="{C128CD07-9303-8430-A0E2-D6AB57C3CF4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94996" y="2567903"/>
                            <a:ext cx="4227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001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oMath>
                              </m:oMathPara>
                            </a14:m>
                            <a:endParaRPr lang="en-00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8" name="TextBox 127">
                            <a:extLst>
                              <a:ext uri="{FF2B5EF4-FFF2-40B4-BE49-F238E27FC236}">
                                <a16:creationId xmlns:a16="http://schemas.microsoft.com/office/drawing/2014/main" id="{0BB56B17-6D12-BA6C-8644-5F0D2B06F2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194996" y="2567903"/>
                            <a:ext cx="422712" cy="369332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001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B9E82C89-2B1F-6B11-A00C-39D659E53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0225" y="1201405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66616D4A-A477-6B45-6627-75620F51A6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9682" y="2507498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D27B188C-903B-6D82-E4F3-8986A5E76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7380" y="2527076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5300C2A7-D08A-CEA8-F49E-B8F5630D0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5056" y="1216216"/>
                      <a:ext cx="68190" cy="6652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0BED9DB-27DD-3726-24B1-DA36116C3430}"/>
                      </a:ext>
                    </a:extLst>
                  </p:cNvPr>
                  <p:cNvGrpSpPr/>
                  <p:nvPr/>
                </p:nvGrpSpPr>
                <p:grpSpPr>
                  <a:xfrm>
                    <a:off x="1706880" y="3163829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7802F153-55E5-2AFC-A2EC-580CF27B6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7" name="TextBox 96">
                      <a:extLst>
                        <a:ext uri="{FF2B5EF4-FFF2-40B4-BE49-F238E27FC236}">
                          <a16:creationId xmlns:a16="http://schemas.microsoft.com/office/drawing/2014/main" id="{6EC0DB15-D5FD-DB77-E065-7906D65DF0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00EBCDB4-AC99-9D1D-60F3-4737577E2B3D}"/>
                      </a:ext>
                    </a:extLst>
                  </p:cNvPr>
                  <p:cNvGrpSpPr/>
                  <p:nvPr/>
                </p:nvGrpSpPr>
                <p:grpSpPr>
                  <a:xfrm>
                    <a:off x="3312725" y="3152942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F7A5031B-69FC-A121-DF3E-414979A7C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3161FBCD-D04A-4F91-EBAD-6880845281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71E08FBA-1D8F-0F39-9336-70DD8E96C57C}"/>
                      </a:ext>
                    </a:extLst>
                  </p:cNvPr>
                  <p:cNvGrpSpPr/>
                  <p:nvPr/>
                </p:nvGrpSpPr>
                <p:grpSpPr>
                  <a:xfrm>
                    <a:off x="3258295" y="1296412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6E9FDA11-7654-65AD-30C7-BFAB70122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8D097F99-3EB8-D554-2B2E-003AD100DD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65BBD5B1-B997-6ECF-E705-88CD809DF183}"/>
                      </a:ext>
                    </a:extLst>
                  </p:cNvPr>
                  <p:cNvGrpSpPr/>
                  <p:nvPr/>
                </p:nvGrpSpPr>
                <p:grpSpPr>
                  <a:xfrm>
                    <a:off x="1695995" y="1277691"/>
                    <a:ext cx="381000" cy="366992"/>
                    <a:chOff x="4920343" y="4027714"/>
                    <a:chExt cx="381000" cy="366992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6B395905-255E-A98A-F207-3CF51854A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343" y="4027714"/>
                      <a:ext cx="381000" cy="36699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001"/>
                    </a:p>
                  </p:txBody>
                </p: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8E14E5F4-B0E0-CFCC-0488-C76837630F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4773" y="4046435"/>
                      <a:ext cx="2503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001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682D3AB8-E016-07FA-6FA2-2C38EB83C4EA}"/>
                    </a:ext>
                  </a:extLst>
                </p:cNvPr>
                <p:cNvCxnSpPr/>
                <p:nvPr/>
              </p:nvCxnSpPr>
              <p:spPr>
                <a:xfrm>
                  <a:off x="1826624" y="3081574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6160FBD8-D51B-EADF-8A28-4BD970A3A134}"/>
                    </a:ext>
                  </a:extLst>
                </p:cNvPr>
                <p:cNvCxnSpPr/>
                <p:nvPr/>
              </p:nvCxnSpPr>
              <p:spPr>
                <a:xfrm>
                  <a:off x="3209427" y="3077348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A98D492C-00D7-A66C-EDD0-F4050A8EB47A}"/>
                    </a:ext>
                  </a:extLst>
                </p:cNvPr>
                <p:cNvCxnSpPr/>
                <p:nvPr/>
              </p:nvCxnSpPr>
              <p:spPr>
                <a:xfrm>
                  <a:off x="3192983" y="1768939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11D8EE0-2A8E-0BE3-BC9A-A44D4D492F1C}"/>
                    </a:ext>
                  </a:extLst>
                </p:cNvPr>
                <p:cNvCxnSpPr/>
                <p:nvPr/>
              </p:nvCxnSpPr>
              <p:spPr>
                <a:xfrm>
                  <a:off x="1819779" y="1750743"/>
                  <a:ext cx="500742" cy="0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16677DED-D811-B840-C7A0-53BC35B35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75406" y="2530453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98F94D02-3B25-F6AA-962D-4D79DB998E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7370" y="2550031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D6EDACD7-7B5C-E3BB-82D7-6186F2A67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37990" y="1232880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3E6E4843-45E2-3E95-463F-2DA609EC9E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93562" y="1235747"/>
                  <a:ext cx="0" cy="494056"/>
                </a:xfrm>
                <a:prstGeom prst="straightConnector1">
                  <a:avLst/>
                </a:prstGeom>
                <a:ln w="38100">
                  <a:solidFill>
                    <a:srgbClr val="0432FF"/>
                  </a:solidFill>
                  <a:tailEnd type="stealth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5DB35A2-1531-FB98-F8F3-22BE4582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2134171" y="2749563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001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26C7EEAD-DBA0-D464-A176-B873345920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4171" y="2749563"/>
                    <a:ext cx="44679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31BF0C7-4B9F-B37F-A879-7AC14A7F22DD}"/>
                      </a:ext>
                    </a:extLst>
                  </p:cNvPr>
                  <p:cNvSpPr txBox="1"/>
                  <p:nvPr/>
                </p:nvSpPr>
                <p:spPr>
                  <a:xfrm>
                    <a:off x="1551456" y="2203171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FC76F99E-13A7-096F-FA85-74E4620A68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1456" y="2203171"/>
                    <a:ext cx="44679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90CC8B8-CC3B-F1E8-077C-D1C41F136395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255" y="2813218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9EC4BD41-294F-88FC-F2B8-F29B5E980E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255" y="2813218"/>
                    <a:ext cx="44679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24778481-0D3E-47D9-8AD2-95673FE3B866}"/>
                      </a:ext>
                    </a:extLst>
                  </p:cNvPr>
                  <p:cNvSpPr txBox="1"/>
                  <p:nvPr/>
                </p:nvSpPr>
                <p:spPr>
                  <a:xfrm>
                    <a:off x="3104275" y="2227463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45D2B49E-0680-28EE-736B-634F7EAC30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4275" y="2227463"/>
                    <a:ext cx="44679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F84F608-DE4B-DD4A-D818-C15C80248580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255" y="1480006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E61C9-9D96-8917-BD90-7E5717147E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255" y="1480006"/>
                    <a:ext cx="44679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EC55734F-4EC3-C689-91DB-1FD29DD658ED}"/>
                      </a:ext>
                    </a:extLst>
                  </p:cNvPr>
                  <p:cNvSpPr txBox="1"/>
                  <p:nvPr/>
                </p:nvSpPr>
                <p:spPr>
                  <a:xfrm>
                    <a:off x="3045541" y="856610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4D857E66-BD90-BBA7-8F81-7772F52FA2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5541" y="856610"/>
                    <a:ext cx="44679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3996AF3-AF40-A19F-2AC5-B4FA9CE64731}"/>
                      </a:ext>
                    </a:extLst>
                  </p:cNvPr>
                  <p:cNvSpPr txBox="1"/>
                  <p:nvPr/>
                </p:nvSpPr>
                <p:spPr>
                  <a:xfrm>
                    <a:off x="2165743" y="1371955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A0E05F68-DA52-0F81-922C-8EDB0E86E1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5743" y="1371955"/>
                    <a:ext cx="44679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2DC892B-9D85-22E1-DF59-162F2624F672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379" y="851621"/>
                    <a:ext cx="4467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00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00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001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53091C48-90DF-1ABF-661F-9F7BC37B8C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6379" y="851621"/>
                    <a:ext cx="44679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7345ACE-1C48-B331-E706-63448016F47B}"/>
                    </a:ext>
                  </a:extLst>
                </p:cNvPr>
                <p:cNvSpPr txBox="1"/>
                <p:nvPr/>
              </p:nvSpPr>
              <p:spPr>
                <a:xfrm>
                  <a:off x="1363296" y="2974936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001" i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505F64A2-8A9F-20BB-B0C4-4038D3AEF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96" y="2974936"/>
                  <a:ext cx="446798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41C99F2-C89F-45E2-249A-1E91B04CA458}"/>
                    </a:ext>
                  </a:extLst>
                </p:cNvPr>
                <p:cNvSpPr txBox="1"/>
                <p:nvPr/>
              </p:nvSpPr>
              <p:spPr>
                <a:xfrm>
                  <a:off x="2887484" y="3031222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AF8D05C6-D879-CA7F-2126-B64BEB1A9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484" y="3031222"/>
                  <a:ext cx="446798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2778" b="-10000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0EEE9D-9B45-0E09-C53F-2DC29BF73318}"/>
                    </a:ext>
                  </a:extLst>
                </p:cNvPr>
                <p:cNvSpPr txBox="1"/>
                <p:nvPr/>
              </p:nvSpPr>
              <p:spPr>
                <a:xfrm>
                  <a:off x="2782369" y="1660369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117EC245-246B-5C00-71C3-2F6D3E0B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69" y="1660369"/>
                  <a:ext cx="446798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1F41F90-4D1F-137D-6D54-347396C7901E}"/>
                    </a:ext>
                  </a:extLst>
                </p:cNvPr>
                <p:cNvSpPr txBox="1"/>
                <p:nvPr/>
              </p:nvSpPr>
              <p:spPr>
                <a:xfrm>
                  <a:off x="1335190" y="1600388"/>
                  <a:ext cx="4467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001" i="1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001" i="1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2F9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001" dirty="0">
                    <a:solidFill>
                      <a:srgbClr val="FF2F92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60C5DB5-9A47-4E3F-6B07-D7473570D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190" y="1600388"/>
                  <a:ext cx="4467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001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F84A22A-87BC-4DA9-9768-1808C85A350B}"/>
              </a:ext>
            </a:extLst>
          </p:cNvPr>
          <p:cNvSpPr txBox="1"/>
          <p:nvPr/>
        </p:nvSpPr>
        <p:spPr>
          <a:xfrm>
            <a:off x="7610906" y="534185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Nodal Displacement &amp; Pressure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5C6EDB-7F43-FE75-3330-F3095DD0FBD4}"/>
              </a:ext>
            </a:extLst>
          </p:cNvPr>
          <p:cNvGrpSpPr/>
          <p:nvPr/>
        </p:nvGrpSpPr>
        <p:grpSpPr>
          <a:xfrm>
            <a:off x="396929" y="628254"/>
            <a:ext cx="5001088" cy="4758919"/>
            <a:chOff x="396929" y="628254"/>
            <a:chExt cx="5001088" cy="475891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C406F1-B402-61DA-D957-E0DDF3246F59}"/>
                </a:ext>
              </a:extLst>
            </p:cNvPr>
            <p:cNvGrpSpPr/>
            <p:nvPr/>
          </p:nvGrpSpPr>
          <p:grpSpPr>
            <a:xfrm>
              <a:off x="396929" y="628254"/>
              <a:ext cx="5001088" cy="4758919"/>
              <a:chOff x="396929" y="628254"/>
              <a:chExt cx="5001088" cy="475891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5B27C84-73D3-9E1C-248E-AAD3C908F72E}"/>
                  </a:ext>
                </a:extLst>
              </p:cNvPr>
              <p:cNvGrpSpPr/>
              <p:nvPr/>
            </p:nvGrpSpPr>
            <p:grpSpPr>
              <a:xfrm>
                <a:off x="539348" y="628254"/>
                <a:ext cx="4858669" cy="4758919"/>
                <a:chOff x="539348" y="628254"/>
                <a:chExt cx="4858669" cy="475891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BB5F965-A89C-5555-CB60-3D31EA544E08}"/>
                    </a:ext>
                  </a:extLst>
                </p:cNvPr>
                <p:cNvGrpSpPr/>
                <p:nvPr/>
              </p:nvGrpSpPr>
              <p:grpSpPr>
                <a:xfrm>
                  <a:off x="539348" y="628254"/>
                  <a:ext cx="4858669" cy="4758919"/>
                  <a:chOff x="-39440" y="948316"/>
                  <a:chExt cx="4531244" cy="459624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CB756934-B30A-12FA-C240-C88088D745D9}"/>
                      </a:ext>
                    </a:extLst>
                  </p:cNvPr>
                  <p:cNvGrpSpPr/>
                  <p:nvPr/>
                </p:nvGrpSpPr>
                <p:grpSpPr>
                  <a:xfrm>
                    <a:off x="-39440" y="948316"/>
                    <a:ext cx="4531244" cy="4596241"/>
                    <a:chOff x="-39440" y="948316"/>
                    <a:chExt cx="4531244" cy="4596241"/>
                  </a:xfrm>
                </p:grpSpPr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05CC7E63-784E-94F5-10BB-A242725028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9440" y="948316"/>
                      <a:ext cx="4531244" cy="4596241"/>
                      <a:chOff x="3091543" y="860936"/>
                      <a:chExt cx="4784392" cy="4974742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2C8A41E3-7581-1BFC-BB99-754B6FBC26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91543" y="860936"/>
                        <a:ext cx="4784392" cy="4974742"/>
                        <a:chOff x="626029" y="435671"/>
                        <a:chExt cx="4784392" cy="4974742"/>
                      </a:xfrm>
                    </p:grpSpPr>
                    <p:grpSp>
                      <p:nvGrpSpPr>
                        <p:cNvPr id="49" name="Group 48">
                          <a:extLst>
                            <a:ext uri="{FF2B5EF4-FFF2-40B4-BE49-F238E27FC236}">
                              <a16:creationId xmlns:a16="http://schemas.microsoft.com/office/drawing/2014/main" id="{27ED2789-E730-2E06-C6E7-1B3F891594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6029" y="1590667"/>
                          <a:ext cx="3512855" cy="3495746"/>
                          <a:chOff x="626029" y="1590667"/>
                          <a:chExt cx="3512855" cy="3495746"/>
                        </a:xfrm>
                      </p:grpSpPr>
                      <p:grpSp>
                        <p:nvGrpSpPr>
                          <p:cNvPr id="41" name="Group 40">
                            <a:extLst>
                              <a:ext uri="{FF2B5EF4-FFF2-40B4-BE49-F238E27FC236}">
                                <a16:creationId xmlns:a16="http://schemas.microsoft.com/office/drawing/2014/main" id="{F17F56B4-78BB-4F0B-0D28-9DB33A2E39B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18507" y="1590667"/>
                            <a:ext cx="3120377" cy="3138382"/>
                            <a:chOff x="925158" y="1638793"/>
                            <a:chExt cx="3120377" cy="3138382"/>
                          </a:xfrm>
                        </p:grpSpPr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CC190F52-BD98-4EC7-B090-6755BF48523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65535" y="1638793"/>
                              <a:ext cx="2880000" cy="2880000"/>
                              <a:chOff x="885836" y="1585005"/>
                              <a:chExt cx="2880000" cy="2880000"/>
                            </a:xfrm>
                          </p:grpSpPr>
                          <p:grpSp>
                            <p:nvGrpSpPr>
                              <p:cNvPr id="28" name="Group 27">
                                <a:extLst>
                                  <a:ext uri="{FF2B5EF4-FFF2-40B4-BE49-F238E27FC236}">
                                    <a16:creationId xmlns:a16="http://schemas.microsoft.com/office/drawing/2014/main" id="{76C2278E-9465-D2F7-8AE9-3458E6057E4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85836" y="1585005"/>
                                <a:ext cx="2880000" cy="2880000"/>
                                <a:chOff x="2173045" y="1775012"/>
                                <a:chExt cx="2880000" cy="2880000"/>
                              </a:xfrm>
                            </p:grpSpPr>
                            <p:grpSp>
                              <p:nvGrpSpPr>
                                <p:cNvPr id="18" name="Group 17">
                                  <a:extLst>
                                    <a:ext uri="{FF2B5EF4-FFF2-40B4-BE49-F238E27FC236}">
                                      <a16:creationId xmlns:a16="http://schemas.microsoft.com/office/drawing/2014/main" id="{54A96387-7202-CB33-C79A-1B55394CA14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73045" y="1775012"/>
                                  <a:ext cx="2880000" cy="2880000"/>
                                  <a:chOff x="2173045" y="1775012"/>
                                  <a:chExt cx="2880000" cy="2880000"/>
                                </a:xfrm>
                              </p:grpSpPr>
                              <p:grpSp>
                                <p:nvGrpSpPr>
                                  <p:cNvPr id="12" name="Group 11">
                                    <a:extLst>
                                      <a:ext uri="{FF2B5EF4-FFF2-40B4-BE49-F238E27FC236}">
                                        <a16:creationId xmlns:a16="http://schemas.microsoft.com/office/drawing/2014/main" id="{04E33C0D-FDDA-2224-05D9-E6948B076E67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2173045" y="1775012"/>
                                    <a:ext cx="2880000" cy="2880000"/>
                                    <a:chOff x="570155" y="1312433"/>
                                    <a:chExt cx="2880000" cy="2880000"/>
                                  </a:xfrm>
                                </p:grpSpPr>
                                <p:sp>
                                  <p:nvSpPr>
                                    <p:cNvPr id="2" name="Rectangle 1">
                                      <a:extLst>
                                        <a:ext uri="{FF2B5EF4-FFF2-40B4-BE49-F238E27FC236}">
                                          <a16:creationId xmlns:a16="http://schemas.microsoft.com/office/drawing/2014/main" id="{A8FD83AF-68A6-035B-4304-6745CF4113B0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0155" y="1312433"/>
                                      <a:ext cx="2880000" cy="288000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15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algn="ctr" defTabSz="914400" rtl="0" eaLnBrk="1" latinLnBrk="0" hangingPunct="1"/>
                                      <a:endParaRPr lang="en-001"/>
                                    </a:p>
                                  </p:txBody>
                                </p:sp>
                                <p:cxnSp>
                                  <p:nvCxnSpPr>
                                    <p:cNvPr id="9" name="Straight Connector 8">
                                      <a:extLst>
                                        <a:ext uri="{FF2B5EF4-FFF2-40B4-BE49-F238E27FC236}">
                                          <a16:creationId xmlns:a16="http://schemas.microsoft.com/office/drawing/2014/main" id="{AF1DE4D2-D084-E05D-35A8-02B27F40B33F}"/>
                                        </a:ext>
                                      </a:extLst>
                                    </p:cNvPr>
                                    <p:cNvCxnSpPr>
                                      <a:stCxn id="2" idx="0"/>
                                      <a:endCxn id="2" idx="2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2010155" y="1312433"/>
                                      <a:ext cx="0" cy="2880000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" name="Straight Connector 10">
                                      <a:extLst>
                                        <a:ext uri="{FF2B5EF4-FFF2-40B4-BE49-F238E27FC236}">
                                          <a16:creationId xmlns:a16="http://schemas.microsoft.com/office/drawing/2014/main" id="{B775399A-B4F0-F892-9319-4D49192E262F}"/>
                                        </a:ext>
                                      </a:extLst>
                                    </p:cNvPr>
                                    <p:cNvCxnSpPr>
                                      <a:stCxn id="2" idx="1"/>
                                      <a:endCxn id="2" idx="3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570155" y="2752433"/>
                                      <a:ext cx="2880000" cy="0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13" name="Oval 12">
                                    <a:extLst>
                                      <a:ext uri="{FF2B5EF4-FFF2-40B4-BE49-F238E27FC236}">
                                        <a16:creationId xmlns:a16="http://schemas.microsoft.com/office/drawing/2014/main" id="{91F5B4B8-D2D3-5761-8E0A-CD71963E81B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814013" y="2459012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4" name="Oval 13">
                                    <a:extLst>
                                      <a:ext uri="{FF2B5EF4-FFF2-40B4-BE49-F238E27FC236}">
                                        <a16:creationId xmlns:a16="http://schemas.microsoft.com/office/drawing/2014/main" id="{0AF5B10A-8D67-0711-2A5F-7C0DD89EB96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297045" y="2459012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5" name="Oval 14">
                                    <a:extLst>
                                      <a:ext uri="{FF2B5EF4-FFF2-40B4-BE49-F238E27FC236}">
                                        <a16:creationId xmlns:a16="http://schemas.microsoft.com/office/drawing/2014/main" id="{CC0008CE-F59B-AF60-5B89-55C3FEE0F3F9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294757" y="3911210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  <p:sp>
                                <p:nvSpPr>
                                  <p:cNvPr id="16" name="Oval 15">
                                    <a:extLst>
                                      <a:ext uri="{FF2B5EF4-FFF2-40B4-BE49-F238E27FC236}">
                                        <a16:creationId xmlns:a16="http://schemas.microsoft.com/office/drawing/2014/main" id="{00439A1F-13A7-47BA-2327-CDE6ECECF62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821045" y="3924043"/>
                                    <a:ext cx="72000" cy="7200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15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001"/>
                                  </a:p>
                                </p:txBody>
                              </p:sp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1" name="TextBox 20">
                                      <a:extLst>
                                        <a:ext uri="{FF2B5EF4-FFF2-40B4-BE49-F238E27FC236}">
                                          <a16:creationId xmlns:a16="http://schemas.microsoft.com/office/drawing/2014/main" id="{B920010B-0131-F094-6880-8BC53E46CA52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061235" y="2085036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1" name="TextBox 20">
                                      <a:extLst>
                                        <a:ext uri="{FF2B5EF4-FFF2-40B4-BE49-F238E27FC236}">
                                          <a16:creationId xmlns:a16="http://schemas.microsoft.com/office/drawing/2014/main" id="{B920010B-0131-F094-6880-8BC53E46CA52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4061235" y="2085036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4"/>
                                      <a:stretch>
                                        <a:fillRect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3" name="TextBox 22">
                                      <a:extLst>
                                        <a:ext uri="{FF2B5EF4-FFF2-40B4-BE49-F238E27FC236}">
                                          <a16:creationId xmlns:a16="http://schemas.microsoft.com/office/drawing/2014/main" id="{4E51211B-46CB-5F80-6FE1-E4E9326B8853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502772" y="3940612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3" name="TextBox 22">
                                      <a:extLst>
                                        <a:ext uri="{FF2B5EF4-FFF2-40B4-BE49-F238E27FC236}">
                                          <a16:creationId xmlns:a16="http://schemas.microsoft.com/office/drawing/2014/main" id="{4E51211B-46CB-5F80-6FE1-E4E9326B8853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2502772" y="3940612"/>
                                      <a:ext cx="60359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18"/>
                                      <a:stretch>
                                        <a:fillRect r="-54348"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6" name="TextBox 25">
                                      <a:extLst>
                                        <a:ext uri="{FF2B5EF4-FFF2-40B4-BE49-F238E27FC236}">
                                          <a16:creationId xmlns:a16="http://schemas.microsoft.com/office/drawing/2014/main" id="{2E48C7D7-B7C8-7E1E-6AC7-0A26217A1A2A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113547" y="3946956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−1 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6" name="TextBox 25">
                                      <a:extLst>
                                        <a:ext uri="{FF2B5EF4-FFF2-40B4-BE49-F238E27FC236}">
                                          <a16:creationId xmlns:a16="http://schemas.microsoft.com/office/drawing/2014/main" id="{2E48C7D7-B7C8-7E1E-6AC7-0A26217A1A2A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4113547" y="3946956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19"/>
                                      <a:stretch>
                                        <a:fillRect r="-13725" b="-9677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7" name="TextBox 26">
                                      <a:extLst>
                                        <a:ext uri="{FF2B5EF4-FFF2-40B4-BE49-F238E27FC236}">
                                          <a16:creationId xmlns:a16="http://schemas.microsoft.com/office/drawing/2014/main" id="{15204C2D-09A5-5A55-07CA-D15A7D7BAD29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544405" y="2090852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en-001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00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  <m:r>
                                                  <a:rPr lang="en-001" i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00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en-001" dirty="0">
                                        <a:solidFill>
                                          <a:srgbClr val="C00000"/>
                                        </a:solidFill>
                                      </a:endParaRPr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7" name="TextBox 26">
                                      <a:extLst>
                                        <a:ext uri="{FF2B5EF4-FFF2-40B4-BE49-F238E27FC236}">
                                          <a16:creationId xmlns:a16="http://schemas.microsoft.com/office/drawing/2014/main" id="{15204C2D-09A5-5A55-07CA-D15A7D7BAD29}"/>
                                        </a:ext>
                                      </a:extLst>
                                    </p:cNvPr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2544405" y="2090852"/>
                                      <a:ext cx="680421" cy="423898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20"/>
                                      <a:stretch>
                                        <a:fillRect r="-5769" b="-9375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001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sp>
                            <p:nvSpPr>
                              <p:cNvPr id="34" name="Rectangle 33">
                                <a:extLst>
                                  <a:ext uri="{FF2B5EF4-FFF2-40B4-BE49-F238E27FC236}">
                                    <a16:creationId xmlns:a16="http://schemas.microsoft.com/office/drawing/2014/main" id="{30362D43-D629-2A61-5619-38DBBFF3CAD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320944" y="1585005"/>
                                <a:ext cx="1440000" cy="14400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7E79">
                                  <a:alpha val="50000"/>
                                </a:srgbClr>
                              </a:solidFill>
                              <a:ln w="28575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0">
                                <a:scrgbClr r="0" g="0" b="0"/>
                              </a:lnRef>
                              <a:fillRef idx="0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001" dirty="0"/>
                              </a:p>
                            </p:txBody>
                          </p:sp>
                        </p:grpSp>
                        <p:sp>
                          <p:nvSpPr>
                            <p:cNvPr id="36" name="Rectangle 35">
                              <a:extLst>
                                <a:ext uri="{FF2B5EF4-FFF2-40B4-BE49-F238E27FC236}">
                                  <a16:creationId xmlns:a16="http://schemas.microsoft.com/office/drawing/2014/main" id="{6E6F8577-13B8-EEF7-ABD9-440ACD8B64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1981" y="2384684"/>
                              <a:ext cx="1469986" cy="1444876"/>
                            </a:xfrm>
                            <a:prstGeom prst="rect">
                              <a:avLst/>
                            </a:prstGeom>
                            <a:solidFill>
                              <a:schemeClr val="accent3">
                                <a:alpha val="50000"/>
                              </a:schemeClr>
                            </a:solidFill>
                            <a:ln w="38100">
                              <a:solidFill>
                                <a:schemeClr val="accent3"/>
                              </a:solidFill>
                              <a:prstDash val="lgDash"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001"/>
                            </a:p>
                          </p:txBody>
                        </p:sp>
                        <p:cxnSp>
                          <p:nvCxnSpPr>
                            <p:cNvPr id="38" name="Straight Arrow Connector 37">
                              <a:extLst>
                                <a:ext uri="{FF2B5EF4-FFF2-40B4-BE49-F238E27FC236}">
                                  <a16:creationId xmlns:a16="http://schemas.microsoft.com/office/drawing/2014/main" id="{41A99478-2DA0-47C8-F2F7-5EF4E04187F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25158" y="3056093"/>
                              <a:ext cx="0" cy="1462700"/>
                            </a:xfrm>
                            <a:prstGeom prst="straightConnector1">
                              <a:avLst/>
                            </a:prstGeom>
                            <a:ln>
                              <a:headEnd type="stealth" w="med" len="lg"/>
                              <a:tailEnd type="stealth" w="med" len="lg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Straight Arrow Connector 38">
                              <a:extLst>
                                <a:ext uri="{FF2B5EF4-FFF2-40B4-BE49-F238E27FC236}">
                                  <a16:creationId xmlns:a16="http://schemas.microsoft.com/office/drawing/2014/main" id="{31E655BB-33A8-7956-A203-5FE0B668054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165535" y="4777175"/>
                              <a:ext cx="1440000" cy="0"/>
                            </a:xfrm>
                            <a:prstGeom prst="straightConnector1">
                              <a:avLst/>
                            </a:prstGeom>
                            <a:ln>
                              <a:headEnd type="stealth" w="med" len="lg"/>
                              <a:tailEnd type="stealth" w="med" len="lg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8" name="Group 47">
                            <a:extLst>
                              <a:ext uri="{FF2B5EF4-FFF2-40B4-BE49-F238E27FC236}">
                                <a16:creationId xmlns:a16="http://schemas.microsoft.com/office/drawing/2014/main" id="{AF483A24-0EBA-B67A-3C54-87F87E4C14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26029" y="3491281"/>
                            <a:ext cx="1790981" cy="1595132"/>
                            <a:chOff x="626029" y="3491281"/>
                            <a:chExt cx="1790981" cy="1595132"/>
                          </a:xfrm>
                        </p:grpSpPr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43" name="TextBox 42">
                                  <a:extLst>
                                    <a:ext uri="{FF2B5EF4-FFF2-40B4-BE49-F238E27FC236}">
                                      <a16:creationId xmlns:a16="http://schemas.microsoft.com/office/drawing/2014/main" id="{B2F87320-D18D-E4EC-BEB6-9B578422E72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789698" y="4717081"/>
                                  <a:ext cx="627312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left"/>
                                      </m:oMathParaPr>
                                      <m:oMath xmlns:m="http://schemas.openxmlformats.org/officeDocument/2006/math">
                                        <m:r>
                                          <m:rPr>
                                            <m:sty m:val="p"/>
                                          </m:rPr>
                                          <a:rPr lang="en-00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001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oMath>
                                    </m:oMathPara>
                                  </a14:m>
                                  <a:endParaRPr lang="en-001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43" name="TextBox 42">
                                  <a:extLst>
                                    <a:ext uri="{FF2B5EF4-FFF2-40B4-BE49-F238E27FC236}">
                                      <a16:creationId xmlns:a16="http://schemas.microsoft.com/office/drawing/2014/main" id="{B2F87320-D18D-E4EC-BEB6-9B578422E72E}"/>
                                    </a:ext>
                                  </a:extLst>
                                </p:cNvPr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789698" y="4717081"/>
                                  <a:ext cx="627312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21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001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47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7B6AE9E1-76D6-BAD1-2E11-55FA35571C0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 rot="16200000">
                                  <a:off x="526278" y="3591032"/>
                                  <a:ext cx="56883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m:rPr>
                                            <m:sty m:val="p"/>
                                          </m:rPr>
                                          <a:rPr lang="en-001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001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oMath>
                                    </m:oMathPara>
                                  </a14:m>
                                  <a:endParaRPr lang="en-001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47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7B6AE9E1-76D6-BAD1-2E11-55FA35571C03}"/>
                                    </a:ext>
                                  </a:extLst>
                                </p:cNvPr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 rot="16200000">
                                  <a:off x="526278" y="3591032"/>
                                  <a:ext cx="568834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22"/>
                                  <a:stretch>
                                    <a:fillRect r="-14286"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001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  <p:sp>
                      <p:nvSpPr>
                        <p:cNvPr id="50" name="Freeform 49">
                          <a:extLst>
                            <a:ext uri="{FF2B5EF4-FFF2-40B4-BE49-F238E27FC236}">
                              <a16:creationId xmlns:a16="http://schemas.microsoft.com/office/drawing/2014/main" id="{DEFB2DDF-4B3B-6DA0-0D44-F1EFF69125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1979" y="637675"/>
                          <a:ext cx="285199" cy="1010652"/>
                        </a:xfrm>
                        <a:custGeom>
                          <a:avLst/>
                          <a:gdLst>
                            <a:gd name="csX0" fmla="*/ 0 w 854242"/>
                            <a:gd name="csY0" fmla="*/ 878305 h 878305"/>
                            <a:gd name="csX1" fmla="*/ 144379 w 854242"/>
                            <a:gd name="csY1" fmla="*/ 348916 h 878305"/>
                            <a:gd name="csX2" fmla="*/ 854242 w 854242"/>
                            <a:gd name="csY2" fmla="*/ 0 h 878305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  <a:cxn ang="0">
                              <a:pos x="csX2" y="csY2"/>
                            </a:cxn>
                          </a:cxnLst>
                          <a:rect l="l" t="t" r="r" b="b"/>
                          <a:pathLst>
                            <a:path w="854242" h="878305">
                              <a:moveTo>
                                <a:pt x="0" y="878305"/>
                              </a:moveTo>
                              <a:cubicBezTo>
                                <a:pt x="1002" y="686802"/>
                                <a:pt x="2005" y="495300"/>
                                <a:pt x="144379" y="348916"/>
                              </a:cubicBezTo>
                              <a:cubicBezTo>
                                <a:pt x="286753" y="202532"/>
                                <a:pt x="570497" y="101266"/>
                                <a:pt x="854242" y="0"/>
                              </a:cubicBezTo>
                            </a:path>
                          </a:pathLst>
                        </a:custGeom>
                        <a:noFill/>
                        <a:ln cap="rnd">
                          <a:solidFill>
                            <a:srgbClr val="C00000"/>
                          </a:solidFill>
                          <a:tailEnd type="stealth" w="med" len="lg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/>
                        </a:p>
                      </p:txBody>
                    </p:sp>
                    <p:sp>
                      <p:nvSpPr>
                        <p:cNvPr id="51" name="TextBox 50">
                          <a:extLst>
                            <a:ext uri="{FF2B5EF4-FFF2-40B4-BE49-F238E27FC236}">
                              <a16:creationId xmlns:a16="http://schemas.microsoft.com/office/drawing/2014/main" id="{3F7B8C5E-BEAB-75F9-ABAD-9FB16D93A47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33024" y="435671"/>
                          <a:ext cx="1377397" cy="38608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00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Pressure CV </a:t>
                          </a:r>
                        </a:p>
                      </p:txBody>
                    </p:sp>
                    <p:sp>
                      <p:nvSpPr>
                        <p:cNvPr id="52" name="Freeform 51">
                          <a:extLst>
                            <a:ext uri="{FF2B5EF4-FFF2-40B4-BE49-F238E27FC236}">
                              <a16:creationId xmlns:a16="http://schemas.microsoft.com/office/drawing/2014/main" id="{07DE9482-6987-3F8C-95E2-3477245C18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752837" y="3776848"/>
                          <a:ext cx="476821" cy="1309565"/>
                        </a:xfrm>
                        <a:custGeom>
                          <a:avLst/>
                          <a:gdLst>
                            <a:gd name="csX0" fmla="*/ 0 w 854242"/>
                            <a:gd name="csY0" fmla="*/ 878305 h 878305"/>
                            <a:gd name="csX1" fmla="*/ 144379 w 854242"/>
                            <a:gd name="csY1" fmla="*/ 348916 h 878305"/>
                            <a:gd name="csX2" fmla="*/ 854242 w 854242"/>
                            <a:gd name="csY2" fmla="*/ 0 h 878305"/>
                          </a:gdLst>
                          <a:ahLst/>
                          <a:cxnLst>
                            <a:cxn ang="0">
                              <a:pos x="csX0" y="csY0"/>
                            </a:cxn>
                            <a:cxn ang="0">
                              <a:pos x="csX1" y="csY1"/>
                            </a:cxn>
                            <a:cxn ang="0">
                              <a:pos x="csX2" y="csY2"/>
                            </a:cxn>
                          </a:cxnLst>
                          <a:rect l="l" t="t" r="r" b="b"/>
                          <a:pathLst>
                            <a:path w="854242" h="878305">
                              <a:moveTo>
                                <a:pt x="0" y="878305"/>
                              </a:moveTo>
                              <a:cubicBezTo>
                                <a:pt x="1002" y="686802"/>
                                <a:pt x="2005" y="495300"/>
                                <a:pt x="144379" y="348916"/>
                              </a:cubicBezTo>
                              <a:cubicBezTo>
                                <a:pt x="286753" y="202532"/>
                                <a:pt x="570497" y="101266"/>
                                <a:pt x="854242" y="0"/>
                              </a:cubicBezTo>
                            </a:path>
                          </a:pathLst>
                        </a:custGeom>
                        <a:noFill/>
                        <a:ln cap="rnd">
                          <a:solidFill>
                            <a:schemeClr val="accent3"/>
                          </a:solidFill>
                          <a:prstDash val="lgDash"/>
                          <a:tailEnd type="stealth" w="med" len="lg"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001"/>
                        </a:p>
                      </p:txBody>
                    </p:sp>
                    <p:sp>
                      <p:nvSpPr>
                        <p:cNvPr id="54" name="TextBox 53">
                          <a:extLst>
                            <a:ext uri="{FF2B5EF4-FFF2-40B4-BE49-F238E27FC236}">
                              <a16:creationId xmlns:a16="http://schemas.microsoft.com/office/drawing/2014/main" id="{B197E3B5-D082-1622-11D5-307A44D3F7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29658" y="5024331"/>
                          <a:ext cx="1150093" cy="38608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001" dirty="0">
                              <a:solidFill>
                                <a:schemeClr val="accent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Stress CV </a:t>
                          </a:r>
                        </a:p>
                      </p:txBody>
                    </p:sp>
                  </p:grpSp>
                  <p:sp>
                    <p:nvSpPr>
                      <p:cNvPr id="8" name="Oval 7">
                        <a:extLst>
                          <a:ext uri="{FF2B5EF4-FFF2-40B4-BE49-F238E27FC236}">
                            <a16:creationId xmlns:a16="http://schemas.microsoft.com/office/drawing/2014/main" id="{AB3A99B4-F161-1369-D9F1-D3F34FBE8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3506" y="3408582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accent3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001"/>
                      </a:p>
                    </p:txBody>
                  </p:sp>
                </p:grp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469B4DB3-3EF5-6349-56E6-EF1264B27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0734" y="1669818"/>
                      <a:ext cx="3481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1574B918-BDE0-8A19-CD57-F75E7C4C87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9758" y="3281182"/>
                      <a:ext cx="4017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4066B60-F628-9281-0425-C93321E2EB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2509" y="2435321"/>
                      <a:ext cx="5248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CD08B0C4-EAA9-FDF6-D567-A1F8DE07A2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90155" y="2421255"/>
                      <a:ext cx="4154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algn="l" defTabSz="914400" rtl="0" eaLnBrk="1" latinLnBrk="0" hangingPunct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9DAD96F5-225E-D8DE-1EB4-79D42C77D5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1958" y="1571322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9DAD96F5-225E-D8DE-1EB4-79D42C77D5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1958" y="1571322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b="-967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EAFA85C-5342-FE2C-485A-055238D82C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3712" y="1677956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EAFA85C-5342-FE2C-485A-055238D82C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3712" y="1677956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r="-12500"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6E0C8849-B9B2-8358-D8E9-01D6189302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50953" y="3062561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6E0C8849-B9B2-8358-D8E9-01D61893024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50953" y="3062561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b="-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B2A12EEE-849C-AA21-5877-DB7B0B2C5D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29264" y="2950847"/>
                        <a:ext cx="796927" cy="3916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00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001" i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001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001" dirty="0">
                          <a:solidFill>
                            <a:schemeClr val="accent3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B2A12EEE-849C-AA21-5877-DB7B0B2C5DD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29264" y="2950847"/>
                        <a:ext cx="796927" cy="391646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 b="-9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001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9BCA8D5-6366-D317-4BFB-9BE8344EA5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82028" y="895546"/>
                  <a:ext cx="0" cy="8153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3C33219-A731-0287-EE90-72C5D918C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9416" y="821494"/>
                  <a:ext cx="0" cy="91845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DDC73AC-D367-B318-D678-A274B73E3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01772" y="895546"/>
                  <a:ext cx="0" cy="8153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BF61552-DBC7-C5FC-46D3-2CD4B0E22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829" y="3110125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D5461B2-EDDB-61E9-EBEE-6ABBF0A20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29" y="4467790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C1FC39D-A35F-940F-D41D-655D096B8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170" y="1734553"/>
                <a:ext cx="742781" cy="4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19A6758-92A6-6A8E-428F-E6439EDF7C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37" y="1238211"/>
              <a:ext cx="1" cy="118372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C8A5BF-82A6-5D78-42FD-735C722D73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8364" y="1215092"/>
              <a:ext cx="1" cy="1183723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1C951F0-A4A9-CACB-527C-7474B1AD46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831" y="2435224"/>
              <a:ext cx="1136524" cy="0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7B73E82-3B84-583E-708E-4494425B3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157" y="3828058"/>
              <a:ext cx="1136524" cy="0"/>
            </a:xfrm>
            <a:prstGeom prst="line">
              <a:avLst/>
            </a:prstGeom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201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EF07-75FE-0459-AF91-1FF1CAA5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EDAAB8-D3E2-DF5B-065C-73E3CA08D34B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Multiscale Framework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45D0A-A907-9C0C-0D5E-571881623670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C1CAD30D-4F47-41C7-C703-DEC0DA1D11D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9AC40CC2-E805-F970-FE97-5F58349F2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BADDA-69C9-9E1C-FF1E-84D74CC5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D7360-DE6C-A4BD-8FA7-46DE00DD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5" y="776162"/>
            <a:ext cx="11709987" cy="5128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C00E0-947F-A325-BA66-26C19AD04CAA}"/>
              </a:ext>
            </a:extLst>
          </p:cNvPr>
          <p:cNvSpPr txBox="1"/>
          <p:nvPr/>
        </p:nvSpPr>
        <p:spPr>
          <a:xfrm>
            <a:off x="2785096" y="6080290"/>
            <a:ext cx="2404442" cy="39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Coarsening Ratio</a:t>
            </a:r>
            <a:endParaRPr lang="en-001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59CD19-37A7-BF72-9AE9-2DCC79D27223}"/>
                  </a:ext>
                </a:extLst>
              </p:cNvPr>
              <p:cNvSpPr txBox="1"/>
              <p:nvPr/>
            </p:nvSpPr>
            <p:spPr>
              <a:xfrm>
                <a:off x="4527395" y="6080290"/>
                <a:ext cx="613317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001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en-001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001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Finer resolution &amp; more accurate results</a:t>
                </a:r>
                <a:r>
                  <a:rPr lang="en-001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001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59CD19-37A7-BF72-9AE9-2DCC79D27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95" y="6080290"/>
                <a:ext cx="6133170" cy="392993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34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D3D81-F9FD-301D-7567-D3D34205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AC8402-64A5-B373-2FF4-948D910832A9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Multiscale Framework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9E7BD9-55F7-9AC5-1CE8-2A56E7428664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CF0A81A0-2782-8D5C-45F1-7E4111CFA62B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09B9251A-50E5-8CC2-1BD0-3ABB47906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EB338-4C54-2EC3-343E-D59FBDBC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BA076B-26FF-B740-EE25-4DFA1809DE46}"/>
              </a:ext>
            </a:extLst>
          </p:cNvPr>
          <p:cNvGrpSpPr/>
          <p:nvPr/>
        </p:nvGrpSpPr>
        <p:grpSpPr>
          <a:xfrm>
            <a:off x="1531435" y="743473"/>
            <a:ext cx="10340267" cy="5861585"/>
            <a:chOff x="225218" y="145343"/>
            <a:chExt cx="10691825" cy="66169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0E0813-9521-5318-77DB-1BFF4E1A55F5}"/>
                </a:ext>
              </a:extLst>
            </p:cNvPr>
            <p:cNvSpPr txBox="1"/>
            <p:nvPr/>
          </p:nvSpPr>
          <p:spPr>
            <a:xfrm>
              <a:off x="684161" y="4449566"/>
              <a:ext cx="277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coarse system,</a:t>
              </a:r>
            </a:p>
            <a:p>
              <a:endParaRPr lang="en-00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CEB3CB-5D6E-1FFF-E0A9-5A71B545D654}"/>
                </a:ext>
              </a:extLst>
            </p:cNvPr>
            <p:cNvGrpSpPr/>
            <p:nvPr/>
          </p:nvGrpSpPr>
          <p:grpSpPr>
            <a:xfrm>
              <a:off x="225218" y="145343"/>
              <a:ext cx="10691825" cy="6616907"/>
              <a:chOff x="225218" y="145343"/>
              <a:chExt cx="10691825" cy="661690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18F267-3821-98EB-CAB1-AAED6B905BFE}"/>
                  </a:ext>
                </a:extLst>
              </p:cNvPr>
              <p:cNvSpPr/>
              <p:nvPr/>
            </p:nvSpPr>
            <p:spPr>
              <a:xfrm>
                <a:off x="231491" y="145343"/>
                <a:ext cx="3958544" cy="544011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5000"/>
                      <a:lumOff val="75000"/>
                      <a:tint val="66000"/>
                      <a:satMod val="160000"/>
                    </a:schemeClr>
                  </a:gs>
                  <a:gs pos="50000">
                    <a:schemeClr val="tx2">
                      <a:lumMod val="25000"/>
                      <a:lumOff val="75000"/>
                      <a:tint val="44500"/>
                      <a:satMod val="16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001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Coarse Scale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5B472E-02A3-0AD2-45F3-07C586B35D0A}"/>
                  </a:ext>
                </a:extLst>
              </p:cNvPr>
              <p:cNvSpPr/>
              <p:nvPr/>
            </p:nvSpPr>
            <p:spPr>
              <a:xfrm>
                <a:off x="6454812" y="145344"/>
                <a:ext cx="4462231" cy="544011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5000"/>
                      <a:lumOff val="75000"/>
                      <a:tint val="66000"/>
                      <a:satMod val="160000"/>
                    </a:schemeClr>
                  </a:gs>
                  <a:gs pos="50000">
                    <a:schemeClr val="tx2">
                      <a:lumMod val="25000"/>
                      <a:lumOff val="75000"/>
                      <a:tint val="44500"/>
                      <a:satMod val="16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001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Fine Scale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671638-5A12-F712-EEBE-67031BF15C76}"/>
                  </a:ext>
                </a:extLst>
              </p:cNvPr>
              <p:cNvSpPr txBox="1"/>
              <p:nvPr/>
            </p:nvSpPr>
            <p:spPr>
              <a:xfrm>
                <a:off x="231491" y="748688"/>
                <a:ext cx="3958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Low"/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coarse grid for </a:t>
                </a:r>
              </a:p>
              <a:p>
                <a:pPr algn="justLow"/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 (Primal) </a:t>
                </a:r>
              </a:p>
              <a:p>
                <a:pPr algn="justLow"/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pressure (Dual) independently,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544A56-BC2C-B5F9-6FD1-32C278365C18}"/>
                  </a:ext>
                </a:extLst>
              </p:cNvPr>
              <p:cNvSpPr txBox="1"/>
              <p:nvPr/>
            </p:nvSpPr>
            <p:spPr>
              <a:xfrm>
                <a:off x="225218" y="1778483"/>
                <a:ext cx="3753766" cy="77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boundary conditions and material properties,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5555B6-B517-B74C-C82D-06F96377BC67}"/>
                      </a:ext>
                    </a:extLst>
                  </p:cNvPr>
                  <p:cNvSpPr txBox="1"/>
                  <p:nvPr/>
                </p:nvSpPr>
                <p:spPr>
                  <a:xfrm>
                    <a:off x="231490" y="2598547"/>
                    <a:ext cx="27774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00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For each time step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oMath>
                    </a14:m>
                    <a:r>
                      <a:rPr lang="en-00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00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</a:t>
                    </a:r>
                    <a:endParaRPr lang="en-00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5555B6-B517-B74C-C82D-06F96377BC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490" y="2598547"/>
                    <a:ext cx="277742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08" t="-7407" b="-37037"/>
                    </a:stretch>
                  </a:blipFill>
                </p:spPr>
                <p:txBody>
                  <a:bodyPr/>
                  <a:lstStyle/>
                  <a:p>
                    <a:r>
                      <a:rPr lang="en-00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81194E-2F3C-8F41-FD16-D7AEF734CD17}"/>
                  </a:ext>
                </a:extLst>
              </p:cNvPr>
              <p:cNvSpPr txBox="1"/>
              <p:nvPr/>
            </p:nvSpPr>
            <p:spPr>
              <a:xfrm>
                <a:off x="6454814" y="915404"/>
                <a:ext cx="2777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fine-scale mesh,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AADD4A-00E4-45F8-77AF-2DEDAE8213EC}"/>
                  </a:ext>
                </a:extLst>
              </p:cNvPr>
              <p:cNvSpPr txBox="1"/>
              <p:nvPr/>
            </p:nvSpPr>
            <p:spPr>
              <a:xfrm>
                <a:off x="6454811" y="1510785"/>
                <a:ext cx="3322319" cy="77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Discretize using FV &amp; FE  on staggered or nodal grid,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C873BE-3C13-D23B-3157-5DD55103E1C2}"/>
                  </a:ext>
                </a:extLst>
              </p:cNvPr>
              <p:cNvSpPr txBox="1"/>
              <p:nvPr/>
            </p:nvSpPr>
            <p:spPr>
              <a:xfrm>
                <a:off x="6454812" y="2397262"/>
                <a:ext cx="3835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Function construction,</a:t>
                </a:r>
              </a:p>
              <a:p>
                <a:endParaRPr lang="en-00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FEE99E-C049-0621-E1F6-11B873C6FFF8}"/>
                  </a:ext>
                </a:extLst>
              </p:cNvPr>
              <p:cNvSpPr txBox="1"/>
              <p:nvPr/>
            </p:nvSpPr>
            <p:spPr>
              <a:xfrm>
                <a:off x="689114" y="3312179"/>
                <a:ext cx="32898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Assemble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Prolongation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Restriction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locally computed basis functions, </a:t>
                </a:r>
                <a:endParaRPr lang="en-00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66163A-71B6-5698-781A-1CBBE9CE0756}"/>
                  </a:ext>
                </a:extLst>
              </p:cNvPr>
              <p:cNvSpPr txBox="1"/>
              <p:nvPr/>
            </p:nvSpPr>
            <p:spPr>
              <a:xfrm>
                <a:off x="6454814" y="3951830"/>
                <a:ext cx="41956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Assemble fine-scale fully implicit system, </a:t>
                </a:r>
              </a:p>
              <a:p>
                <a:endParaRPr lang="en-00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B51677-C064-6E93-8386-4FD0DBAC103B}"/>
                  </a:ext>
                </a:extLst>
              </p:cNvPr>
              <p:cNvSpPr txBox="1"/>
              <p:nvPr/>
            </p:nvSpPr>
            <p:spPr>
              <a:xfrm>
                <a:off x="5968854" y="5255649"/>
                <a:ext cx="3679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fine-scale solution,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215CA5F-BB92-52EA-2B7C-F6C66C1C5F3B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>
                <a:off x="3008910" y="2783213"/>
                <a:ext cx="3110702" cy="0"/>
              </a:xfrm>
              <a:prstGeom prst="straightConnector1">
                <a:avLst/>
              </a:prstGeom>
              <a:ln w="50800" cap="rnd">
                <a:tailEnd type="stealth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3FB07E4-1A4D-C145-6113-7563FBB31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675"/>
              <a:stretch>
                <a:fillRect/>
              </a:stretch>
            </p:blipFill>
            <p:spPr>
              <a:xfrm>
                <a:off x="6541727" y="2763511"/>
                <a:ext cx="2130373" cy="36913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50A378E-CC69-4F8F-1FBA-3F874FAB2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4812" y="3096604"/>
                <a:ext cx="2166685" cy="369139"/>
              </a:xfrm>
              <a:prstGeom prst="rect">
                <a:avLst/>
              </a:prstGeom>
            </p:spPr>
          </p:pic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2139F50-5077-5886-E77E-719DA770E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5702" y="3720805"/>
                <a:ext cx="1678329" cy="0"/>
              </a:xfrm>
              <a:prstGeom prst="straightConnector1">
                <a:avLst/>
              </a:prstGeom>
              <a:ln w="50800" cap="rnd">
                <a:headEnd type="stealth" w="med" len="lg"/>
                <a:tailEnd type="none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0702F11-D3B9-1628-B7DD-F9CBE241C163}"/>
                  </a:ext>
                </a:extLst>
              </p:cNvPr>
              <p:cNvGrpSpPr/>
              <p:nvPr/>
            </p:nvGrpSpPr>
            <p:grpSpPr>
              <a:xfrm>
                <a:off x="4960246" y="3289148"/>
                <a:ext cx="947854" cy="408413"/>
                <a:chOff x="4961845" y="3485006"/>
                <a:chExt cx="947854" cy="408413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78255460-2261-728D-14F0-FE2A27FCC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38375" t="1" r="48272" b="15575"/>
                <a:stretch>
                  <a:fillRect/>
                </a:stretch>
              </p:blipFill>
              <p:spPr>
                <a:xfrm>
                  <a:off x="4961845" y="3508037"/>
                  <a:ext cx="289322" cy="311642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05349D73-B9A9-4D75-3681-BB6577138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32178" r="54469" b="15575"/>
                <a:stretch>
                  <a:fillRect/>
                </a:stretch>
              </p:blipFill>
              <p:spPr>
                <a:xfrm>
                  <a:off x="5620377" y="3485006"/>
                  <a:ext cx="289322" cy="311643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4DD2EA5-5E25-92E9-AF67-9B54341CE6B5}"/>
                    </a:ext>
                  </a:extLst>
                </p:cNvPr>
                <p:cNvSpPr txBox="1"/>
                <p:nvPr/>
              </p:nvSpPr>
              <p:spPr>
                <a:xfrm>
                  <a:off x="5251167" y="3524087"/>
                  <a:ext cx="3690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00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&amp;</a:t>
                  </a:r>
                  <a:endParaRPr lang="en-001" dirty="0"/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5CF1918-266A-F325-B71A-02FDCC439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516" y="4797031"/>
                <a:ext cx="1831682" cy="40901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D14B3C-8290-03E4-5D16-70E80FC3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4812" y="4338872"/>
                <a:ext cx="4195646" cy="899067"/>
              </a:xfrm>
              <a:prstGeom prst="rect">
                <a:avLst/>
              </a:prstGeom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3FA5BC2-8DD5-F743-3485-8A3678788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436" y="5525484"/>
                <a:ext cx="1678329" cy="0"/>
              </a:xfrm>
              <a:prstGeom prst="straightConnector1">
                <a:avLst/>
              </a:prstGeom>
              <a:ln w="50800" cap="rnd">
                <a:tailEnd type="stealth" w="med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F2E3E67-1781-4DB4-386D-6DE69CF1A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0" y="3045918"/>
                <a:ext cx="0" cy="33437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752AEB-6486-3D5E-652C-80199D678F19}"/>
                  </a:ext>
                </a:extLst>
              </p:cNvPr>
              <p:cNvSpPr txBox="1"/>
              <p:nvPr/>
            </p:nvSpPr>
            <p:spPr>
              <a:xfrm>
                <a:off x="4899330" y="3729274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upscaling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4F6C8FF-5FEA-5EB9-6A90-38B29F00CDB5}"/>
                  </a:ext>
                </a:extLst>
              </p:cNvPr>
              <p:cNvSpPr txBox="1"/>
              <p:nvPr/>
            </p:nvSpPr>
            <p:spPr>
              <a:xfrm>
                <a:off x="4689040" y="5553527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downscaling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53525A-7984-52C8-44CD-79C04CFE5320}"/>
                  </a:ext>
                </a:extLst>
              </p:cNvPr>
              <p:cNvSpPr txBox="1"/>
              <p:nvPr/>
            </p:nvSpPr>
            <p:spPr>
              <a:xfrm>
                <a:off x="662532" y="5285375"/>
                <a:ext cx="3207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 fine-scale solutions,</a:t>
                </a:r>
                <a:endParaRPr lang="en-00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DC86DCB-AF06-5CDF-2843-137B45CE3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934" y="5675971"/>
                <a:ext cx="1270000" cy="4572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AC5CF2-AF19-7DF4-2379-96A4A75C1F8B}"/>
                  </a:ext>
                </a:extLst>
              </p:cNvPr>
              <p:cNvSpPr txBox="1"/>
              <p:nvPr/>
            </p:nvSpPr>
            <p:spPr>
              <a:xfrm>
                <a:off x="231490" y="6392918"/>
                <a:ext cx="2777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  <a:endParaRPr lang="en-00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22947B5-6999-0E82-4BA9-8662C8478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3317"/>
              <a:stretch>
                <a:fillRect/>
              </a:stretch>
            </p:blipFill>
            <p:spPr>
              <a:xfrm>
                <a:off x="6541727" y="5642691"/>
                <a:ext cx="1371565" cy="7646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18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222D3-B97F-D02F-B4A0-E410F8EB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F0C4B-9AFE-4DC9-6C19-C9079C6009FE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6BA865-DE6A-742C-7B15-35E2E2BD4D85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264C5A5A-0608-AB87-074A-30142555E502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D1BD3C68-231C-D5AD-7182-9FDD97EB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F99C6-2088-50E6-0DE6-E7A514CE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8CA91-053A-69FB-06E4-021536DD3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80" y="1197785"/>
            <a:ext cx="4248794" cy="5303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6963D-3CBC-C6A5-2388-4AD466EFD13E}"/>
              </a:ext>
            </a:extLst>
          </p:cNvPr>
          <p:cNvSpPr txBox="1"/>
          <p:nvPr/>
        </p:nvSpPr>
        <p:spPr>
          <a:xfrm>
            <a:off x="139635" y="797675"/>
            <a:ext cx="491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Terzaghi Benchmark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BF063-D667-873F-5C16-838FD4B96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79" y="2084868"/>
            <a:ext cx="3522612" cy="2637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05F99-CE56-B5EF-1F34-3ED9EB5D01DE}"/>
                  </a:ext>
                </a:extLst>
              </p:cNvPr>
              <p:cNvSpPr txBox="1"/>
              <p:nvPr/>
            </p:nvSpPr>
            <p:spPr>
              <a:xfrm>
                <a:off x="4538748" y="6235726"/>
                <a:ext cx="2305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00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fine-scale mesh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05F99-CE56-B5EF-1F34-3ED9EB5D0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748" y="6235726"/>
                <a:ext cx="2305439" cy="369332"/>
              </a:xfrm>
              <a:prstGeom prst="rect">
                <a:avLst/>
              </a:prstGeom>
              <a:blipFill>
                <a:blip r:embed="rId6"/>
                <a:stretch>
                  <a:fillRect l="-2186" t="-10000" r="-546" b="-2333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67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40116-1435-AD03-1BFE-1984807E8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16E6F-4105-5A1F-37A5-460531FF4251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6CFCD2-F36B-B4E1-F688-C96A21625BC7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E930066D-09CF-CB6B-4553-F916EBFF4FF9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0D0B07A9-2AD4-6963-B276-47C745F1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E1193-54A2-38AC-C181-9166684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52332-17B0-1782-882E-B623F514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63" y="3618000"/>
            <a:ext cx="3642901" cy="32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3F15D-9F1A-04A8-4242-1004A318F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17" y="642276"/>
            <a:ext cx="3642901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8FCCB-BA32-A5D8-473A-F7A610441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08" y="642276"/>
            <a:ext cx="3642901" cy="32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64486-6BD5-54A8-ADCC-245E45C50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09" y="642276"/>
            <a:ext cx="3642901" cy="32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3914E-A197-4CF4-D65F-F3460FB9226C}"/>
              </a:ext>
            </a:extLst>
          </p:cNvPr>
          <p:cNvSpPr txBox="1"/>
          <p:nvPr/>
        </p:nvSpPr>
        <p:spPr>
          <a:xfrm>
            <a:off x="5955393" y="272944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Distribition along Terzaghi Column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72BA4-877F-FA0D-B943-E31B8AED6234}"/>
              </a:ext>
            </a:extLst>
          </p:cNvPr>
          <p:cNvSpPr txBox="1"/>
          <p:nvPr/>
        </p:nvSpPr>
        <p:spPr>
          <a:xfrm>
            <a:off x="533382" y="489830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Coarsening Ratio of 3</a:t>
            </a:r>
          </a:p>
        </p:txBody>
      </p:sp>
    </p:spTree>
    <p:extLst>
      <p:ext uri="{BB962C8B-B14F-4D97-AF65-F5344CB8AC3E}">
        <p14:creationId xmlns:p14="http://schemas.microsoft.com/office/powerpoint/2010/main" val="206701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694A-9C25-702A-CC62-199C3AC2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E03FD-EE5F-1418-A0D0-64670CBB4662}"/>
              </a:ext>
            </a:extLst>
          </p:cNvPr>
          <p:cNvSpPr txBox="1"/>
          <p:nvPr/>
        </p:nvSpPr>
        <p:spPr>
          <a:xfrm>
            <a:off x="139636" y="252942"/>
            <a:ext cx="91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Results </a:t>
            </a:r>
            <a:endParaRPr lang="x-none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7784A4-6355-68E9-D977-09AD06D72CBD}"/>
              </a:ext>
            </a:extLst>
          </p:cNvPr>
          <p:cNvGrpSpPr/>
          <p:nvPr/>
        </p:nvGrpSpPr>
        <p:grpSpPr>
          <a:xfrm>
            <a:off x="139635" y="5818928"/>
            <a:ext cx="1757745" cy="1039072"/>
            <a:chOff x="9729216" y="-100584"/>
            <a:chExt cx="2509354" cy="1545336"/>
          </a:xfrm>
        </p:grpSpPr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0638243-A8EC-0D2C-954C-28C62DE95214}"/>
                </a:ext>
              </a:extLst>
            </p:cNvPr>
            <p:cNvSpPr/>
            <p:nvPr/>
          </p:nvSpPr>
          <p:spPr>
            <a:xfrm>
              <a:off x="9729216" y="155448"/>
              <a:ext cx="2130552" cy="1289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5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0613835E-C6A8-741D-2629-6A1110C7B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216" y="-100584"/>
              <a:ext cx="2509354" cy="1545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378D9-7C35-D61C-8B72-C78706EB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381" y="6239875"/>
            <a:ext cx="2743200" cy="369332"/>
          </a:xfrm>
        </p:spPr>
        <p:txBody>
          <a:bodyPr anchor="t" anchorCtr="0">
            <a:noAutofit/>
          </a:bodyPr>
          <a:lstStyle/>
          <a:p>
            <a:fld id="{DCABBCA9-8D9A-B54E-8E17-425A7036E968}" type="slidenum">
              <a:rPr lang="en-001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001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0847-183B-BCE1-7C72-AFB3D6E3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95" y="693074"/>
            <a:ext cx="3642901" cy="32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711F1-EBE6-CA39-F24C-755EEA53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75" y="656453"/>
            <a:ext cx="3642901" cy="32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B6A25-1AC7-BF60-946E-98C24C692F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63"/>
          <a:stretch>
            <a:fillRect/>
          </a:stretch>
        </p:blipFill>
        <p:spPr>
          <a:xfrm>
            <a:off x="4570475" y="3879232"/>
            <a:ext cx="3642901" cy="2978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9A5D39-9359-C213-F089-6ED58D9C2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839" y="693074"/>
            <a:ext cx="3642901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D577F4-576F-E40D-626F-BF4CD9DFB201}"/>
              </a:ext>
            </a:extLst>
          </p:cNvPr>
          <p:cNvSpPr txBox="1"/>
          <p:nvPr/>
        </p:nvSpPr>
        <p:spPr>
          <a:xfrm>
            <a:off x="5955393" y="272944"/>
            <a:ext cx="508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0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Distribition along Terzaghi Column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D99E6-D1C2-321A-614E-BC69F665B6F4}"/>
              </a:ext>
            </a:extLst>
          </p:cNvPr>
          <p:cNvSpPr txBox="1"/>
          <p:nvPr/>
        </p:nvSpPr>
        <p:spPr>
          <a:xfrm>
            <a:off x="533382" y="489830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MS: Coarsening Ratio of 3</a:t>
            </a:r>
          </a:p>
        </p:txBody>
      </p:sp>
    </p:spTree>
    <p:extLst>
      <p:ext uri="{BB962C8B-B14F-4D97-AF65-F5344CB8AC3E}">
        <p14:creationId xmlns:p14="http://schemas.microsoft.com/office/powerpoint/2010/main" val="374637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580</Words>
  <Application>Microsoft Macintosh PowerPoint</Application>
  <PresentationFormat>Widescreen</PresentationFormat>
  <Paragraphs>136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Mahsa Mehrazar</dc:creator>
  <cp:lastModifiedBy>Mahsa Mehrazar</cp:lastModifiedBy>
  <cp:revision>77</cp:revision>
  <dcterms:created xsi:type="dcterms:W3CDTF">2026-05-06T10:23:19Z</dcterms:created>
  <dcterms:modified xsi:type="dcterms:W3CDTF">2026-05-14T11:56:39Z</dcterms:modified>
</cp:coreProperties>
</file>