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05" r:id="rId2"/>
    <p:sldId id="308" r:id="rId3"/>
    <p:sldId id="311" r:id="rId4"/>
    <p:sldId id="312" r:id="rId5"/>
    <p:sldId id="313" r:id="rId6"/>
    <p:sldId id="262" r:id="rId7"/>
    <p:sldId id="263" r:id="rId8"/>
    <p:sldId id="264" r:id="rId9"/>
    <p:sldId id="265" r:id="rId10"/>
    <p:sldId id="266" r:id="rId11"/>
    <p:sldId id="267" r:id="rId12"/>
    <p:sldId id="268" r:id="rId13"/>
    <p:sldId id="269" r:id="rId14"/>
    <p:sldId id="270" r:id="rId15"/>
    <p:sldId id="271" r:id="rId16"/>
    <p:sldId id="272" r:id="rId17"/>
    <p:sldId id="310" r:id="rId18"/>
    <p:sldId id="274" r:id="rId19"/>
    <p:sldId id="275" r:id="rId20"/>
    <p:sldId id="276" r:id="rId21"/>
    <p:sldId id="284" r:id="rId22"/>
    <p:sldId id="285" r:id="rId23"/>
    <p:sldId id="286" r:id="rId24"/>
    <p:sldId id="287" r:id="rId25"/>
    <p:sldId id="316" r:id="rId26"/>
    <p:sldId id="331" r:id="rId27"/>
    <p:sldId id="333" r:id="rId28"/>
    <p:sldId id="338" r:id="rId29"/>
    <p:sldId id="291" r:id="rId30"/>
    <p:sldId id="320" r:id="rId31"/>
    <p:sldId id="342" r:id="rId32"/>
    <p:sldId id="315" r:id="rId33"/>
    <p:sldId id="295" r:id="rId34"/>
    <p:sldId id="317" r:id="rId35"/>
    <p:sldId id="318" r:id="rId36"/>
    <p:sldId id="319" r:id="rId37"/>
    <p:sldId id="323" r:id="rId38"/>
    <p:sldId id="324" r:id="rId39"/>
    <p:sldId id="325" r:id="rId40"/>
    <p:sldId id="326" r:id="rId41"/>
    <p:sldId id="327" r:id="rId42"/>
    <p:sldId id="334" r:id="rId43"/>
    <p:sldId id="335" r:id="rId44"/>
    <p:sldId id="336" r:id="rId45"/>
    <p:sldId id="337" r:id="rId46"/>
    <p:sldId id="299"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1pPr>
    <a:lvl2pPr marL="40639" marR="40639" indent="2667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2pPr>
    <a:lvl3pPr marL="40639" marR="40639" indent="533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3pPr>
    <a:lvl4pPr marL="40639" marR="40639" indent="800099"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4pPr>
    <a:lvl5pPr marL="40639" marR="40639" indent="1066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5pPr>
    <a:lvl6pPr marL="40639" marR="40639" indent="13335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6pPr>
    <a:lvl7pPr marL="40639" marR="40639" indent="16129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7pPr>
    <a:lvl8pPr marL="40639" marR="40639" indent="1879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8pPr>
    <a:lvl9pPr marL="40639" marR="40639" indent="21463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C95ED-F37B-4D9E-8B24-DF8621B86246}" v="13" dt="2026-05-15T21:00:29.048"/>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4180FF"/>
        </a:fontRef>
        <a:srgbClr val="4180FF"/>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4180FF"/>
        </a:fontRef>
        <a:srgbClr val="4180FF"/>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4180FF"/>
        </a:fontRef>
        <a:srgbClr val="4180FF"/>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42" autoAdjust="0"/>
  </p:normalViewPr>
  <p:slideViewPr>
    <p:cSldViewPr snapToGrid="0">
      <p:cViewPr varScale="1">
        <p:scale>
          <a:sx n="122" d="100"/>
          <a:sy n="122" d="100"/>
        </p:scale>
        <p:origin x="28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ss  Armin" userId="7fd434ef-1747-4c3e-af2d-d31c6f97aaac" providerId="ADAL" clId="{747D069E-7489-46A2-9B45-AB3F1EA4E695}"/>
    <pc:docChg chg="undo redo custSel addSld delSld modSld sldOrd">
      <pc:chgData name="Riess  Armin" userId="7fd434ef-1747-4c3e-af2d-d31c6f97aaac" providerId="ADAL" clId="{747D069E-7489-46A2-9B45-AB3F1EA4E695}" dt="2026-05-15T21:01:04.591" v="13701" actId="20577"/>
      <pc:docMkLst>
        <pc:docMk/>
      </pc:docMkLst>
      <pc:sldChg chg="modNotesTx">
        <pc:chgData name="Riess  Armin" userId="7fd434ef-1747-4c3e-af2d-d31c6f97aaac" providerId="ADAL" clId="{747D069E-7489-46A2-9B45-AB3F1EA4E695}" dt="2026-05-15T21:00:39.002" v="13698" actId="20577"/>
        <pc:sldMkLst>
          <pc:docMk/>
          <pc:sldMk cId="0" sldId="275"/>
        </pc:sldMkLst>
      </pc:sldChg>
      <pc:sldChg chg="modSp mod modNotesTx">
        <pc:chgData name="Riess  Armin" userId="7fd434ef-1747-4c3e-af2d-d31c6f97aaac" providerId="ADAL" clId="{747D069E-7489-46A2-9B45-AB3F1EA4E695}" dt="2026-05-15T20:55:33.653" v="13681" actId="20577"/>
        <pc:sldMkLst>
          <pc:docMk/>
          <pc:sldMk cId="0" sldId="305"/>
        </pc:sldMkLst>
        <pc:spChg chg="mod">
          <ac:chgData name="Riess  Armin" userId="7fd434ef-1747-4c3e-af2d-d31c6f97aaac" providerId="ADAL" clId="{747D069E-7489-46A2-9B45-AB3F1EA4E695}" dt="2026-05-15T20:55:33.653" v="13681" actId="20577"/>
          <ac:spMkLst>
            <pc:docMk/>
            <pc:sldMk cId="0" sldId="305"/>
            <ac:spMk id="2" creationId="{AAE1003C-9CC9-0AC0-EEDA-E04ED2A3E44C}"/>
          </ac:spMkLst>
        </pc:spChg>
      </pc:sldChg>
      <pc:sldChg chg="modNotesTx">
        <pc:chgData name="Riess  Armin" userId="7fd434ef-1747-4c3e-af2d-d31c6f97aaac" providerId="ADAL" clId="{747D069E-7489-46A2-9B45-AB3F1EA4E695}" dt="2026-05-15T21:01:04.591" v="13701" actId="20577"/>
        <pc:sldMkLst>
          <pc:docMk/>
          <pc:sldMk cId="4100060481" sldId="320"/>
        </pc:sldMkLst>
      </pc:sldChg>
      <pc:sldChg chg="modNotesTx">
        <pc:chgData name="Riess  Armin" userId="7fd434ef-1747-4c3e-af2d-d31c6f97aaac" providerId="ADAL" clId="{747D069E-7489-46A2-9B45-AB3F1EA4E695}" dt="2026-05-15T21:00:58.844" v="13700" actId="6549"/>
        <pc:sldMkLst>
          <pc:docMk/>
          <pc:sldMk cId="2996178652"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pPr>
              <a:defRPr sz="1200">
                <a:latin typeface="+mn-lt"/>
                <a:ea typeface="+mn-ea"/>
                <a:cs typeface="+mn-cs"/>
                <a:sym typeface="Helvetica"/>
              </a:defRPr>
            </a:pPr>
            <a:r>
              <a:rPr lang="en-GB" dirty="0"/>
              <a:t>Welcome to my presentation</a:t>
            </a:r>
          </a:p>
          <a:p>
            <a:pPr>
              <a:defRPr sz="1200">
                <a:latin typeface="+mn-lt"/>
                <a:ea typeface="+mn-ea"/>
                <a:cs typeface="+mn-cs"/>
                <a:sym typeface="Helvetica"/>
              </a:defRPr>
            </a:pPr>
            <a:r>
              <a:rPr lang="en-GB" dirty="0"/>
              <a:t>I will be presenting a completely novel hyperbolic approach for solving two-phase flow and transport in porous media</a:t>
            </a:r>
          </a:p>
          <a:p>
            <a:pPr>
              <a:defRPr sz="1200">
                <a:latin typeface="+mn-lt"/>
                <a:ea typeface="+mn-ea"/>
                <a:cs typeface="+mn-cs"/>
                <a:sym typeface="Helvetica"/>
              </a:defRPr>
            </a:pPr>
            <a:r>
              <a:rPr lang="en-GB" dirty="0"/>
              <a:t>This method was first published in 2023 and I presented it at the </a:t>
            </a:r>
            <a:r>
              <a:rPr lang="en-GB" dirty="0" err="1"/>
              <a:t>InterPore</a:t>
            </a:r>
            <a:r>
              <a:rPr lang="en-GB" dirty="0"/>
              <a:t> conference last year. </a:t>
            </a:r>
          </a:p>
          <a:p>
            <a:pPr>
              <a:defRPr sz="1200">
                <a:latin typeface="+mn-lt"/>
                <a:ea typeface="+mn-ea"/>
                <a:cs typeface="+mn-cs"/>
                <a:sym typeface="Helvetica"/>
              </a:defRPr>
            </a:pPr>
            <a:r>
              <a:rPr lang="en-GB" dirty="0"/>
              <a:t>In the first part of my presentation I will give an overview of this method, then I’ll show how we have since adapted it for more general problems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pressure is defined through the isothermal equation of state, from the density rho and a sound speed c</a:t>
            </a:r>
          </a:p>
          <a:p>
            <a:r>
              <a:rPr lang="en-GB" dirty="0"/>
              <a:t>This is very important: neither of these have any physical meaning. rho is an algorithmic variable related to some reference density, that we can also choose as a parameter. It has nothing to do with the physical densities of the phases. </a:t>
            </a:r>
          </a:p>
          <a:p>
            <a:r>
              <a:rPr lang="en-GB" dirty="0"/>
              <a:t>c is also a parameter of the method and constant. Gas theory tells us that for small Mach numbers (less than .3), the flow is nearly incompressible, which is what we want. Therefore, we have to choose c such that the Mach number is small.</a:t>
            </a:r>
          </a:p>
          <a:p>
            <a:r>
              <a:rPr lang="en-GB" dirty="0"/>
              <a:t>For incompressibility, we also want to avoid large fluctuations in the density. So we can require that the difference between the largest and the smallest density value is small relative to the reference density. </a:t>
            </a:r>
          </a:p>
        </p:txBody>
      </p:sp>
    </p:spTree>
    <p:extLst>
      <p:ext uri="{BB962C8B-B14F-4D97-AF65-F5344CB8AC3E}">
        <p14:creationId xmlns:p14="http://schemas.microsoft.com/office/powerpoint/2010/main" val="269566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this is the case, the continuity equation simplifies to the divergence free velocity field. </a:t>
            </a:r>
          </a:p>
        </p:txBody>
      </p:sp>
    </p:spTree>
    <p:extLst>
      <p:ext uri="{BB962C8B-B14F-4D97-AF65-F5344CB8AC3E}">
        <p14:creationId xmlns:p14="http://schemas.microsoft.com/office/powerpoint/2010/main" val="205503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include Darcy’s law. We introduce a source term in the momentum balance, which is derived from Darcy’s law. </a:t>
            </a:r>
          </a:p>
          <a:p>
            <a:endParaRPr lang="en-GB" dirty="0"/>
          </a:p>
        </p:txBody>
      </p:sp>
    </p:spTree>
    <p:extLst>
      <p:ext uri="{BB962C8B-B14F-4D97-AF65-F5344CB8AC3E}">
        <p14:creationId xmlns:p14="http://schemas.microsoft.com/office/powerpoint/2010/main" val="311178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this source term dominates these other terms, we can rearrange the momentum balance and get Darcy’s law</a:t>
            </a:r>
          </a:p>
        </p:txBody>
      </p:sp>
    </p:spTree>
    <p:extLst>
      <p:ext uri="{BB962C8B-B14F-4D97-AF65-F5344CB8AC3E}">
        <p14:creationId xmlns:p14="http://schemas.microsoft.com/office/powerpoint/2010/main" val="2475236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sz="1600" dirty="0">
                <a:effectLst/>
                <a:latin typeface="Lucida Grande"/>
                <a:ea typeface="Lucida Grande"/>
                <a:cs typeface="Lucida Grande"/>
                <a:sym typeface="Lucida Grande"/>
              </a:rPr>
              <a:t>The equation for the saturation transport is hyperbolic, so we simply include it as a fourth equation. </a:t>
            </a:r>
          </a:p>
          <a:p>
            <a:pPr marL="0" marR="0" lvl="0" indent="0" defTabSz="457200" eaLnBrk="1" fontAlgn="auto" latinLnBrk="0" hangingPunct="1">
              <a:lnSpc>
                <a:spcPct val="100000"/>
              </a:lnSpc>
              <a:spcBef>
                <a:spcPts val="0"/>
              </a:spcBef>
              <a:spcAft>
                <a:spcPts val="0"/>
              </a:spcAft>
              <a:buClrTx/>
              <a:buSzTx/>
              <a:buFontTx/>
              <a:buNone/>
              <a:tabLst/>
              <a:defRPr/>
            </a:pPr>
            <a:r>
              <a:rPr lang="en-GB" sz="1600" dirty="0">
                <a:effectLst/>
                <a:latin typeface="Lucida Grande"/>
                <a:ea typeface="Lucida Grande"/>
                <a:cs typeface="Lucida Grande"/>
                <a:sym typeface="Lucida Grande"/>
              </a:rPr>
              <a:t>Just like that, we have managed to pack all the governing laws into this hyperbolic system. </a:t>
            </a:r>
          </a:p>
        </p:txBody>
      </p:sp>
    </p:spTree>
    <p:extLst>
      <p:ext uri="{BB962C8B-B14F-4D97-AF65-F5344CB8AC3E}">
        <p14:creationId xmlns:p14="http://schemas.microsoft.com/office/powerpoint/2010/main" val="297729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derivation, we made three assumptions</a:t>
            </a:r>
          </a:p>
          <a:p>
            <a:pPr marL="285750" indent="-285750">
              <a:buFontTx/>
              <a:buChar char="-"/>
            </a:pPr>
            <a:r>
              <a:rPr lang="en-GB" dirty="0"/>
              <a:t>Choose c large enough to get a small Mach number. </a:t>
            </a:r>
          </a:p>
          <a:p>
            <a:pPr marL="285750" indent="-285750">
              <a:buFontTx/>
              <a:buChar char="-"/>
            </a:pPr>
            <a:r>
              <a:rPr lang="en-GB" dirty="0"/>
              <a:t>Choose the reference density large enough so the relative density differences are small</a:t>
            </a:r>
          </a:p>
          <a:p>
            <a:pPr marL="285750" indent="-285750">
              <a:buFontTx/>
              <a:buChar char="-"/>
            </a:pPr>
            <a:r>
              <a:rPr lang="en-GB" dirty="0"/>
              <a:t>This gives us incompressibility. </a:t>
            </a:r>
          </a:p>
          <a:p>
            <a:pPr marL="285750" indent="-285750">
              <a:buFontTx/>
              <a:buChar char="-"/>
            </a:pPr>
            <a:r>
              <a:rPr lang="en-GB" dirty="0"/>
              <a:t>And we need the source terms to dominate. </a:t>
            </a:r>
          </a:p>
          <a:p>
            <a:pPr marL="0" indent="0">
              <a:buFontTx/>
              <a:buNone/>
            </a:pPr>
            <a:r>
              <a:rPr lang="en-GB" dirty="0"/>
              <a:t>We have control over these assumptions through our choice of c and </a:t>
            </a:r>
            <a:r>
              <a:rPr lang="en-GB" dirty="0" err="1"/>
              <a:t>rho_ref</a:t>
            </a:r>
            <a:endParaRPr lang="en-GB" dirty="0"/>
          </a:p>
          <a:p>
            <a:pPr marL="0" indent="0">
              <a:buFontTx/>
              <a:buNone/>
            </a:pPr>
            <a:r>
              <a:rPr lang="en-GB" dirty="0"/>
              <a:t>There is a trade-off between accuracy and cost</a:t>
            </a:r>
          </a:p>
          <a:p>
            <a:pPr marL="0" indent="0">
              <a:buFontTx/>
              <a:buNone/>
            </a:pPr>
            <a:endParaRPr lang="en-GB" dirty="0"/>
          </a:p>
          <a:p>
            <a:pPr marL="0" indent="0">
              <a:buFontTx/>
              <a:buNone/>
            </a:pPr>
            <a:r>
              <a:rPr lang="en-GB" dirty="0"/>
              <a:t>Equivalent to darcy, but solve full system </a:t>
            </a:r>
          </a:p>
          <a:p>
            <a:pPr marL="0" indent="0">
              <a:buFontTx/>
              <a:buNone/>
            </a:pPr>
            <a:r>
              <a:rPr lang="en-GB" dirty="0"/>
              <a:t>From here only numerical error</a:t>
            </a:r>
          </a:p>
        </p:txBody>
      </p:sp>
    </p:spTree>
    <p:extLst>
      <p:ext uri="{BB962C8B-B14F-4D97-AF65-F5344CB8AC3E}">
        <p14:creationId xmlns:p14="http://schemas.microsoft.com/office/powerpoint/2010/main" val="117149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the system, now we have to solve it.</a:t>
            </a:r>
          </a:p>
          <a:p>
            <a:r>
              <a:rPr lang="en-GB" dirty="0"/>
              <a:t>For this project, we use a FVM with a regular cartesian mesh. To update the cells, we want to know how much flows across the interfaces over the course of the next time step. So we want to know the fluxes at the interfaces slightly in the future. This is done with a Riemann solver.</a:t>
            </a:r>
          </a:p>
        </p:txBody>
      </p:sp>
    </p:spTree>
    <p:extLst>
      <p:ext uri="{BB962C8B-B14F-4D97-AF65-F5344CB8AC3E}">
        <p14:creationId xmlns:p14="http://schemas.microsoft.com/office/powerpoint/2010/main" val="277182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simplify the problem at the interfaces to a homogeneous 1d problem. So let’s say we look at a flow in the x direction, we ignore the flux term in the y direction and the source term.</a:t>
            </a:r>
          </a:p>
          <a:p>
            <a:r>
              <a:rPr lang="en-GB" dirty="0"/>
              <a:t>Explain </a:t>
            </a:r>
            <a:r>
              <a:rPr lang="en-GB" dirty="0" err="1"/>
              <a:t>xt</a:t>
            </a:r>
            <a:r>
              <a:rPr lang="en-GB" dirty="0"/>
              <a:t> diagram</a:t>
            </a:r>
          </a:p>
          <a:p>
            <a:r>
              <a:rPr lang="en-GB" dirty="0"/>
              <a:t>Now, according to the method of characteristics, we find four characteristic lines and four Riemann invariants. The Riemann invariants can be calculated from the values in the cell. </a:t>
            </a:r>
          </a:p>
          <a:p>
            <a:r>
              <a:rPr lang="en-GB" dirty="0"/>
              <a:t>Invariants are not constant</a:t>
            </a:r>
          </a:p>
          <a:p>
            <a:r>
              <a:rPr lang="en-GB" dirty="0"/>
              <a:t>They are assumed to be constant along the characteristics, so we calculate them from the values at the current time step, propagate them to the interface and then use them to calculate the flux at the interface, in the future. </a:t>
            </a:r>
          </a:p>
        </p:txBody>
      </p:sp>
    </p:spTree>
    <p:extLst>
      <p:ext uri="{BB962C8B-B14F-4D97-AF65-F5344CB8AC3E}">
        <p14:creationId xmlns:p14="http://schemas.microsoft.com/office/powerpoint/2010/main" val="373808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solver is cheap, robust, and accurate. </a:t>
            </a:r>
          </a:p>
          <a:p>
            <a:r>
              <a:rPr lang="en-GB" dirty="0"/>
              <a:t>Also, because the cell updates only depend on the fluxes from the neighbours, all computations are local and can be done in parallel. </a:t>
            </a:r>
          </a:p>
        </p:txBody>
      </p:sp>
    </p:spTree>
    <p:extLst>
      <p:ext uri="{BB962C8B-B14F-4D97-AF65-F5344CB8AC3E}">
        <p14:creationId xmlns:p14="http://schemas.microsoft.com/office/powerpoint/2010/main" val="521675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 homogeneous permeability, very good agreement, sharper shocks</a:t>
            </a:r>
          </a:p>
        </p:txBody>
      </p:sp>
    </p:spTree>
    <p:extLst>
      <p:ext uri="{BB962C8B-B14F-4D97-AF65-F5344CB8AC3E}">
        <p14:creationId xmlns:p14="http://schemas.microsoft.com/office/powerpoint/2010/main" val="270711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4B29-3553-0E6F-B921-847065DB3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7A8D2-F3D6-799F-FF59-EFD3A0008DF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7A88CD4-8E50-5BCD-65D5-C60E1D28D48C}"/>
              </a:ext>
            </a:extLst>
          </p:cNvPr>
          <p:cNvSpPr>
            <a:spLocks noGrp="1"/>
          </p:cNvSpPr>
          <p:nvPr>
            <p:ph type="body" idx="1"/>
          </p:nvPr>
        </p:nvSpPr>
        <p:spPr/>
        <p:txBody>
          <a:bodyPr/>
          <a:lstStyle/>
          <a:p>
            <a:r>
              <a:rPr lang="en-GB" dirty="0"/>
              <a:t>I’ll start with the motivation for this new approach</a:t>
            </a:r>
          </a:p>
          <a:p>
            <a:r>
              <a:rPr lang="en-GB" dirty="0"/>
              <a:t>Methods that currently exist, like fully implicit or sequential methods are expensive or require small time steps </a:t>
            </a:r>
          </a:p>
          <a:p>
            <a:r>
              <a:rPr lang="en-GB" dirty="0"/>
              <a:t>because large systems of tightly coupled linear equations have to be solved globally: expensive</a:t>
            </a:r>
          </a:p>
        </p:txBody>
      </p:sp>
    </p:spTree>
    <p:extLst>
      <p:ext uri="{BB962C8B-B14F-4D97-AF65-F5344CB8AC3E}">
        <p14:creationId xmlns:p14="http://schemas.microsoft.com/office/powerpoint/2010/main" val="344963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I only showed what was published in the original paper from 2023. Now, I’ll talk about my work. </a:t>
            </a:r>
          </a:p>
          <a:p>
            <a:r>
              <a:rPr lang="en-GB" dirty="0"/>
              <a:t>Let’s introduce inhomogeneous permeability. Again, plume, rising, this time, with nearly impermeable shales. </a:t>
            </a:r>
          </a:p>
        </p:txBody>
      </p:sp>
    </p:spTree>
    <p:extLst>
      <p:ext uri="{BB962C8B-B14F-4D97-AF65-F5344CB8AC3E}">
        <p14:creationId xmlns:p14="http://schemas.microsoft.com/office/powerpoint/2010/main" val="77574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44C21-455D-EF8C-BA56-508D1FBA7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B1CB5-56B6-9DC2-CBCA-648062FFE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E5FE1-DD7A-CA5A-65C0-6B4C9528AA84}"/>
              </a:ext>
            </a:extLst>
          </p:cNvPr>
          <p:cNvSpPr>
            <a:spLocks noGrp="1"/>
          </p:cNvSpPr>
          <p:nvPr>
            <p:ph type="body" idx="1"/>
          </p:nvPr>
        </p:nvSpPr>
        <p:spPr/>
        <p:txBody>
          <a:bodyPr/>
          <a:lstStyle/>
          <a:p>
            <a:r>
              <a:rPr lang="en-GB" dirty="0"/>
              <a:t>Oh no! Fluid passes into the shale, saturation becomes negative. Something is wrong</a:t>
            </a:r>
          </a:p>
          <a:p>
            <a:r>
              <a:rPr lang="en-GB" dirty="0"/>
              <a:t>The problem is the large source term. Like I said, the Riemann solver ignores the source term, but this leads to a different system with different fluxes. In fact, we made the assumption of a large source term, so we cannot ignore it. We have to adapt the solver. </a:t>
            </a:r>
          </a:p>
        </p:txBody>
      </p:sp>
    </p:spTree>
    <p:extLst>
      <p:ext uri="{BB962C8B-B14F-4D97-AF65-F5344CB8AC3E}">
        <p14:creationId xmlns:p14="http://schemas.microsoft.com/office/powerpoint/2010/main" val="2428109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14BEC-E736-F032-DB60-BD33EBDD4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11CA3-6656-BB56-99B1-F3B239AA9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00B01-ABB5-EB38-BC6C-A0B005891E21}"/>
              </a:ext>
            </a:extLst>
          </p:cNvPr>
          <p:cNvSpPr>
            <a:spLocks noGrp="1"/>
          </p:cNvSpPr>
          <p:nvPr>
            <p:ph type="body" idx="1"/>
          </p:nvPr>
        </p:nvSpPr>
        <p:spPr/>
        <p:txBody>
          <a:bodyPr/>
          <a:lstStyle/>
          <a:p>
            <a:r>
              <a:rPr lang="en-GB" dirty="0"/>
              <a:t>Oh no! Fluid passes into the shale, saturation becomes negative. Something is wrong</a:t>
            </a:r>
          </a:p>
          <a:p>
            <a:r>
              <a:rPr lang="en-GB" dirty="0"/>
              <a:t>The problem is the large source term. Like I said, the Riemann solver ignores the source term, but this leads to a different system with different fluxes. In fact, we made the assumption of a large source term, so we cannot ignore it. We have to adapt the solver. </a:t>
            </a:r>
          </a:p>
        </p:txBody>
      </p:sp>
    </p:spTree>
    <p:extLst>
      <p:ext uri="{BB962C8B-B14F-4D97-AF65-F5344CB8AC3E}">
        <p14:creationId xmlns:p14="http://schemas.microsoft.com/office/powerpoint/2010/main" val="268413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031B-CBAB-6711-9D14-25AB7BF60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3F925-4CA6-32F3-6858-344B6941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BE2B0-3E36-3AF6-9B13-4B5EF3E69BF6}"/>
              </a:ext>
            </a:extLst>
          </p:cNvPr>
          <p:cNvSpPr>
            <a:spLocks noGrp="1"/>
          </p:cNvSpPr>
          <p:nvPr>
            <p:ph type="body" idx="1"/>
          </p:nvPr>
        </p:nvSpPr>
        <p:spPr/>
        <p:txBody>
          <a:bodyPr/>
          <a:lstStyle/>
          <a:p>
            <a:r>
              <a:rPr lang="en-GB" dirty="0"/>
              <a:t>Oh no! Fluid passes into the shale, saturation becomes negative. Something is wrong</a:t>
            </a:r>
          </a:p>
          <a:p>
            <a:r>
              <a:rPr lang="en-GB" dirty="0"/>
              <a:t>The problem is the large source term. Like I said, the Riemann solver ignores the source term, but this leads to a different system with different fluxes. </a:t>
            </a:r>
            <a:r>
              <a:rPr lang="en-GB" b="1" dirty="0"/>
              <a:t>In fact, we made the assumption of a large source term</a:t>
            </a:r>
            <a:r>
              <a:rPr lang="en-GB" dirty="0"/>
              <a:t>, so we cannot ignore it. We have to adapt the solver. </a:t>
            </a:r>
          </a:p>
        </p:txBody>
      </p:sp>
    </p:spTree>
    <p:extLst>
      <p:ext uri="{BB962C8B-B14F-4D97-AF65-F5344CB8AC3E}">
        <p14:creationId xmlns:p14="http://schemas.microsoft.com/office/powerpoint/2010/main" val="3689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a:t>The source term exists everywhere in the domain. </a:t>
            </a:r>
          </a:p>
          <a:p>
            <a:r>
              <a:rPr lang="en-GB" dirty="0"/>
              <a:t>Now, instead of deriving different characteristics for the inhomogeneous problem, we can apply the source term in such a way that we restore homogeneous conditions at the interfaces. We take the effect of the source term on the whole cell and place it in a single point at the cell </a:t>
            </a:r>
            <a:r>
              <a:rPr lang="en-GB" dirty="0" err="1"/>
              <a:t>center</a:t>
            </a:r>
            <a:r>
              <a:rPr lang="en-GB" dirty="0"/>
              <a:t>. </a:t>
            </a:r>
          </a:p>
        </p:txBody>
      </p:sp>
    </p:spTree>
    <p:extLst>
      <p:ext uri="{BB962C8B-B14F-4D97-AF65-F5344CB8AC3E}">
        <p14:creationId xmlns:p14="http://schemas.microsoft.com/office/powerpoint/2010/main" val="3197721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CF23D-26CB-65D4-C3AA-E038638DF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2283F-3DD1-3E9D-1A5F-671F3A491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34FA6-6960-D3EE-2A4E-753BF6424800}"/>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a:t>
            </a:r>
            <a:r>
              <a:rPr lang="en-GB"/>
              <a:t>. </a:t>
            </a:r>
          </a:p>
          <a:p>
            <a:r>
              <a:rPr lang="en-GB"/>
              <a:t>Because </a:t>
            </a:r>
            <a:r>
              <a:rPr lang="en-GB" dirty="0"/>
              <a:t>the source term now only exists in the cell </a:t>
            </a:r>
            <a:r>
              <a:rPr lang="en-GB" dirty="0" err="1"/>
              <a:t>centers</a:t>
            </a:r>
            <a:r>
              <a:rPr lang="en-GB" dirty="0"/>
              <a:t>, we don’t have to worry about it anymore at the interfaces. </a:t>
            </a:r>
          </a:p>
          <a:p>
            <a:r>
              <a:rPr lang="en-GB" dirty="0"/>
              <a:t>Area around interface source free</a:t>
            </a:r>
          </a:p>
          <a:p>
            <a:r>
              <a:rPr lang="en-GB" dirty="0"/>
              <a:t>Also </a:t>
            </a:r>
            <a:r>
              <a:rPr lang="en-GB" dirty="0" err="1"/>
              <a:t>honors</a:t>
            </a:r>
            <a:r>
              <a:rPr lang="en-GB" dirty="0"/>
              <a:t> conservation</a:t>
            </a:r>
          </a:p>
        </p:txBody>
      </p:sp>
    </p:spTree>
    <p:extLst>
      <p:ext uri="{BB962C8B-B14F-4D97-AF65-F5344CB8AC3E}">
        <p14:creationId xmlns:p14="http://schemas.microsoft.com/office/powerpoint/2010/main" val="3065122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CD431-1CD8-41FE-877C-3D070B112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FFD77-1E59-9907-1DD0-234660342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90795-1D5D-90E6-E926-4985EB9B3DC3}"/>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 </a:t>
            </a:r>
          </a:p>
          <a:p>
            <a:r>
              <a:rPr lang="en-GB" dirty="0"/>
              <a:t>Because the source term now only exists in the cell </a:t>
            </a:r>
            <a:r>
              <a:rPr lang="en-GB" dirty="0" err="1"/>
              <a:t>centers</a:t>
            </a:r>
            <a:r>
              <a:rPr lang="en-GB" dirty="0"/>
              <a:t>, we don’t have to worry about it anymore at the interfaces. </a:t>
            </a:r>
          </a:p>
          <a:p>
            <a:r>
              <a:rPr lang="en-GB" dirty="0"/>
              <a:t>Area around interface source free</a:t>
            </a:r>
          </a:p>
          <a:p>
            <a:r>
              <a:rPr lang="en-GB" dirty="0"/>
              <a:t>Also </a:t>
            </a:r>
            <a:r>
              <a:rPr lang="en-GB" dirty="0" err="1"/>
              <a:t>honors</a:t>
            </a:r>
            <a:r>
              <a:rPr lang="en-GB" dirty="0"/>
              <a:t> conservation</a:t>
            </a:r>
          </a:p>
        </p:txBody>
      </p:sp>
    </p:spTree>
    <p:extLst>
      <p:ext uri="{BB962C8B-B14F-4D97-AF65-F5344CB8AC3E}">
        <p14:creationId xmlns:p14="http://schemas.microsoft.com/office/powerpoint/2010/main" val="2187098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the shales look much better. </a:t>
            </a:r>
          </a:p>
        </p:txBody>
      </p:sp>
    </p:spTree>
    <p:extLst>
      <p:ext uri="{BB962C8B-B14F-4D97-AF65-F5344CB8AC3E}">
        <p14:creationId xmlns:p14="http://schemas.microsoft.com/office/powerpoint/2010/main" val="4098640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test shows even more clearly why this adaptation of the solver is necessary. </a:t>
            </a:r>
          </a:p>
          <a:p>
            <a:r>
              <a:rPr lang="en-GB" dirty="0"/>
              <a:t>We have a pressure driven flow, again nearly impermeable shales. We inject the phase from the left. </a:t>
            </a:r>
          </a:p>
        </p:txBody>
      </p:sp>
    </p:spTree>
    <p:extLst>
      <p:ext uri="{BB962C8B-B14F-4D97-AF65-F5344CB8AC3E}">
        <p14:creationId xmlns:p14="http://schemas.microsoft.com/office/powerpoint/2010/main" val="2322851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approximate Riemann solver, the fluid goes into the shales.</a:t>
            </a:r>
          </a:p>
        </p:txBody>
      </p:sp>
    </p:spTree>
    <p:extLst>
      <p:ext uri="{BB962C8B-B14F-4D97-AF65-F5344CB8AC3E}">
        <p14:creationId xmlns:p14="http://schemas.microsoft.com/office/powerpoint/2010/main" val="138668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DCC3B-90B9-755F-A928-2652CAFA3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FEE6D-BF32-E596-53D3-B7019B663EE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ECD1A96-5493-0C62-F3D5-023E3D9DAB5E}"/>
              </a:ext>
            </a:extLst>
          </p:cNvPr>
          <p:cNvSpPr>
            <a:spLocks noGrp="1"/>
          </p:cNvSpPr>
          <p:nvPr>
            <p:ph type="body" idx="1"/>
          </p:nvPr>
        </p:nvSpPr>
        <p:spPr/>
        <p:txBody>
          <a:bodyPr/>
          <a:lstStyle/>
          <a:p>
            <a:r>
              <a:rPr lang="en-GB" dirty="0"/>
              <a:t>We want a new method that is explicit, works for two phases, and is suited for ACTI (adaptive time integration) and computations on GPUs</a:t>
            </a:r>
          </a:p>
        </p:txBody>
      </p:sp>
    </p:spTree>
    <p:extLst>
      <p:ext uri="{BB962C8B-B14F-4D97-AF65-F5344CB8AC3E}">
        <p14:creationId xmlns:p14="http://schemas.microsoft.com/office/powerpoint/2010/main" val="1601063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adapted solver, this does not happen. </a:t>
            </a:r>
          </a:p>
        </p:txBody>
      </p:sp>
    </p:spTree>
    <p:extLst>
      <p:ext uri="{BB962C8B-B14F-4D97-AF65-F5344CB8AC3E}">
        <p14:creationId xmlns:p14="http://schemas.microsoft.com/office/powerpoint/2010/main" val="4039192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179922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F2D8-0A96-59C8-B568-0CF8697EA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700F1-5201-3D14-CC5F-8D5DB03D8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CB5FC-E910-7FC0-CE0C-C27CA3F43B55}"/>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 Because the source term now only exists in the cell </a:t>
            </a:r>
            <a:r>
              <a:rPr lang="en-GB" dirty="0" err="1"/>
              <a:t>centers</a:t>
            </a:r>
            <a:r>
              <a:rPr lang="en-GB" dirty="0"/>
              <a:t>, we don’t have to worry about it anymore at the interfaces. </a:t>
            </a:r>
          </a:p>
        </p:txBody>
      </p:sp>
    </p:spTree>
    <p:extLst>
      <p:ext uri="{BB962C8B-B14F-4D97-AF65-F5344CB8AC3E}">
        <p14:creationId xmlns:p14="http://schemas.microsoft.com/office/powerpoint/2010/main" val="109865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51364-E203-61B4-1A6A-31F6BD5FC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E43F6-FFB7-594F-F1AA-C90BB0BE2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37BA2-821B-1708-6889-684CC3D30D7C}"/>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 Because the source term now only exists in the cell </a:t>
            </a:r>
            <a:r>
              <a:rPr lang="en-GB" dirty="0" err="1"/>
              <a:t>centers</a:t>
            </a:r>
            <a:r>
              <a:rPr lang="en-GB" dirty="0"/>
              <a:t>, we don’t have to worry about it anymore at the interfaces. </a:t>
            </a:r>
          </a:p>
        </p:txBody>
      </p:sp>
    </p:spTree>
    <p:extLst>
      <p:ext uri="{BB962C8B-B14F-4D97-AF65-F5344CB8AC3E}">
        <p14:creationId xmlns:p14="http://schemas.microsoft.com/office/powerpoint/2010/main" val="608978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31650-7E7E-5313-4AF7-B468073FF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591C5-C1DB-5C91-82CA-79D16982F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A50C6-3D55-C572-F8C7-F438798D5D19}"/>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 Because the source term now only exists in the cell </a:t>
            </a:r>
            <a:r>
              <a:rPr lang="en-GB" dirty="0" err="1"/>
              <a:t>centers</a:t>
            </a:r>
            <a:r>
              <a:rPr lang="en-GB" dirty="0"/>
              <a:t>, we don’t have to worry about it anymore at the interfaces. </a:t>
            </a:r>
          </a:p>
        </p:txBody>
      </p:sp>
    </p:spTree>
    <p:extLst>
      <p:ext uri="{BB962C8B-B14F-4D97-AF65-F5344CB8AC3E}">
        <p14:creationId xmlns:p14="http://schemas.microsoft.com/office/powerpoint/2010/main" val="4000434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EAE7-FADA-846C-7A0A-C3C39FD50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8560B-025F-780A-7F3F-A475EA2DE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D390B-B42F-F39B-C0EA-EF481C2E3F91}"/>
              </a:ext>
            </a:extLst>
          </p:cNvPr>
          <p:cNvSpPr>
            <a:spLocks noGrp="1"/>
          </p:cNvSpPr>
          <p:nvPr>
            <p:ph type="body" idx="1"/>
          </p:nvPr>
        </p:nvSpPr>
        <p:spPr/>
        <p:txBody>
          <a:bodyPr/>
          <a:lstStyle/>
          <a:p>
            <a:r>
              <a:rPr lang="en-GB" dirty="0"/>
              <a:t>This leads to a jump that splits the cell into two halves. In these halves, the cell values are perturbed. We can find the values on both sides of the jump through the Rankine-Hugoniot jump conditions, hence the name. These perturbed values are then used with the normal Riemann solver. Because the source term now only exists in the cell </a:t>
            </a:r>
            <a:r>
              <a:rPr lang="en-GB" dirty="0" err="1"/>
              <a:t>centers</a:t>
            </a:r>
            <a:r>
              <a:rPr lang="en-GB" dirty="0"/>
              <a:t>, we don’t have to worry about it anymore at the interfaces. </a:t>
            </a:r>
          </a:p>
          <a:p>
            <a:r>
              <a:rPr lang="en-GB" dirty="0"/>
              <a:t>This is not as straightforward as it looks here, because the source term is applied ahead of the flux calculation, so we don’t know this flux at the current time step. </a:t>
            </a:r>
          </a:p>
          <a:p>
            <a:r>
              <a:rPr lang="en-GB" dirty="0"/>
              <a:t>Instead, we use a weighted average of the previously calculated fluxes. This works reasonably well. </a:t>
            </a:r>
          </a:p>
        </p:txBody>
      </p:sp>
    </p:spTree>
    <p:extLst>
      <p:ext uri="{BB962C8B-B14F-4D97-AF65-F5344CB8AC3E}">
        <p14:creationId xmlns:p14="http://schemas.microsoft.com/office/powerpoint/2010/main" val="562120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5AFD-876F-DA04-1502-A45337139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773D7-BE6C-9FAC-033A-9BE6F5B95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980AF-1C51-1463-98DE-346E93404067}"/>
              </a:ext>
            </a:extLst>
          </p:cNvPr>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2640723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5288-68FC-F90D-7E55-99780215F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A96D0-EF4A-8060-4160-F7E81308F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CF4BB-94BF-D461-6169-E422563EC1D4}"/>
              </a:ext>
            </a:extLst>
          </p:cNvPr>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1450166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9FCF-B6E6-2D4C-83FD-83124B606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BDFBF-6AFA-90C5-3525-42CD1FFD1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45F8E-787F-1D35-8C59-5723A7AC58CF}"/>
              </a:ext>
            </a:extLst>
          </p:cNvPr>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245459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48C2-AF96-901B-816E-F08ED82AD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CA092-F7E6-9EDB-07DD-2CB094F6B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05882-1A41-9B0A-C094-0DA34A22E5B2}"/>
              </a:ext>
            </a:extLst>
          </p:cNvPr>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140533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453FE-69E7-9FAB-6329-972C7DD92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568B7-8E52-FF8E-27E0-5E41CAA75E5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107C1F3-916C-DFE9-CACE-A0518E6D8015}"/>
              </a:ext>
            </a:extLst>
          </p:cNvPr>
          <p:cNvSpPr>
            <a:spLocks noGrp="1"/>
          </p:cNvSpPr>
          <p:nvPr>
            <p:ph type="body" idx="1"/>
          </p:nvPr>
        </p:nvSpPr>
        <p:spPr/>
        <p:txBody>
          <a:bodyPr/>
          <a:lstStyle/>
          <a:p>
            <a:r>
              <a:rPr lang="en-GB" dirty="0"/>
              <a:t>The method I will be presenting uses a hyperbolic system based on the Euler equations with additional source terms</a:t>
            </a:r>
          </a:p>
          <a:p>
            <a:r>
              <a:rPr lang="en-GB" dirty="0"/>
              <a:t>Solved with an adapted Riemann solver</a:t>
            </a:r>
          </a:p>
        </p:txBody>
      </p:sp>
    </p:spTree>
    <p:extLst>
      <p:ext uri="{BB962C8B-B14F-4D97-AF65-F5344CB8AC3E}">
        <p14:creationId xmlns:p14="http://schemas.microsoft.com/office/powerpoint/2010/main" val="3183561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445E-1897-A762-68D8-1653057A3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89266-CAC8-317E-8A87-80F7C4717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2087D-7DD4-98C4-3C4C-788142568CFD}"/>
              </a:ext>
            </a:extLst>
          </p:cNvPr>
          <p:cNvSpPr>
            <a:spLocks noGrp="1"/>
          </p:cNvSpPr>
          <p:nvPr>
            <p:ph type="body" idx="1"/>
          </p:nvPr>
        </p:nvSpPr>
        <p:spPr/>
        <p:txBody>
          <a:bodyPr/>
          <a:lstStyle/>
          <a:p>
            <a:r>
              <a:rPr lang="en-GB" dirty="0"/>
              <a:t>However, when we compare this again to the implicit method, there are some differences. The fluid does not spread out as much. </a:t>
            </a:r>
          </a:p>
        </p:txBody>
      </p:sp>
    </p:spTree>
    <p:extLst>
      <p:ext uri="{BB962C8B-B14F-4D97-AF65-F5344CB8AC3E}">
        <p14:creationId xmlns:p14="http://schemas.microsoft.com/office/powerpoint/2010/main" val="64024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102A5-089A-49C3-E036-BAA913847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8B107-52B6-0DA2-3EDE-DD120E53284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1FB1DAC-24A3-B337-B1D9-B50ED0309621}"/>
              </a:ext>
            </a:extLst>
          </p:cNvPr>
          <p:cNvSpPr>
            <a:spLocks noGrp="1"/>
          </p:cNvSpPr>
          <p:nvPr>
            <p:ph type="body" idx="1"/>
          </p:nvPr>
        </p:nvSpPr>
        <p:spPr/>
        <p:txBody>
          <a:bodyPr/>
          <a:lstStyle/>
          <a:p>
            <a:r>
              <a:rPr lang="en-GB" dirty="0"/>
              <a:t>In the future, we want to extend the solver for adaptive meshes and adaptive time integration</a:t>
            </a:r>
          </a:p>
          <a:p>
            <a:r>
              <a:rPr lang="en-GB" dirty="0"/>
              <a:t>For complex problems in 3d</a:t>
            </a:r>
          </a:p>
          <a:p>
            <a:r>
              <a:rPr lang="en-GB" dirty="0"/>
              <a:t>Also the method is very promising for computations on GPUs, this will have to be implemented</a:t>
            </a:r>
          </a:p>
        </p:txBody>
      </p:sp>
    </p:spTree>
    <p:extLst>
      <p:ext uri="{BB962C8B-B14F-4D97-AF65-F5344CB8AC3E}">
        <p14:creationId xmlns:p14="http://schemas.microsoft.com/office/powerpoint/2010/main" val="234236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This is an example problem we want to solve. A plume of a heavy phase surrounded by a lighter phase under the effect of gravity. </a:t>
            </a:r>
          </a:p>
        </p:txBody>
      </p:sp>
    </p:spTree>
    <p:extLst>
      <p:ext uri="{BB962C8B-B14F-4D97-AF65-F5344CB8AC3E}">
        <p14:creationId xmlns:p14="http://schemas.microsoft.com/office/powerpoint/2010/main" val="364823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with the classical system for simulating this. We have a divergence free velocity that given by Darcy’s law</a:t>
            </a:r>
          </a:p>
          <a:p>
            <a:r>
              <a:rPr lang="en-GB" dirty="0"/>
              <a:t>The velocity is given by the pressure gradient and a gravity term</a:t>
            </a:r>
          </a:p>
        </p:txBody>
      </p:sp>
    </p:spTree>
    <p:extLst>
      <p:ext uri="{BB962C8B-B14F-4D97-AF65-F5344CB8AC3E}">
        <p14:creationId xmlns:p14="http://schemas.microsoft.com/office/powerpoint/2010/main" val="63847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transport of the saturation. </a:t>
            </a:r>
          </a:p>
        </p:txBody>
      </p:sp>
    </p:spTree>
    <p:extLst>
      <p:ext uri="{BB962C8B-B14F-4D97-AF65-F5344CB8AC3E}">
        <p14:creationId xmlns:p14="http://schemas.microsoft.com/office/powerpoint/2010/main" val="73691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sz="1600" dirty="0">
                <a:effectLst/>
                <a:latin typeface="Lucida Grande"/>
                <a:ea typeface="Lucida Grande"/>
                <a:cs typeface="Lucida Grande"/>
                <a:sym typeface="Lucida Grande"/>
              </a:rPr>
              <a:t>Now we get to the new system. It is based on the Euler equations. By themselves they don’t have anything to do with flow in porous media, but with a few tricks we can incorporate these laws. </a:t>
            </a:r>
          </a:p>
        </p:txBody>
      </p:sp>
    </p:spTree>
    <p:extLst>
      <p:ext uri="{BB962C8B-B14F-4D97-AF65-F5344CB8AC3E}">
        <p14:creationId xmlns:p14="http://schemas.microsoft.com/office/powerpoint/2010/main" val="250472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Risk">
    <p:spTree>
      <p:nvGrpSpPr>
        <p:cNvPr id="1" name=""/>
        <p:cNvGrpSpPr/>
        <p:nvPr/>
      </p:nvGrpSpPr>
      <p:grpSpPr>
        <a:xfrm>
          <a:off x="0" y="0"/>
          <a:ext cx="0" cy="0"/>
          <a:chOff x="0" y="0"/>
          <a:chExt cx="0" cy="0"/>
        </a:xfrm>
      </p:grpSpPr>
      <p:sp>
        <p:nvSpPr>
          <p:cNvPr id="1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1" name="Titeltext"/>
          <p:cNvSpPr txBox="1">
            <a:spLocks noGrp="1"/>
          </p:cNvSpPr>
          <p:nvPr>
            <p:ph type="title"/>
          </p:nvPr>
        </p:nvSpPr>
        <p:spPr>
          <a:xfrm>
            <a:off x="914400" y="209550"/>
            <a:ext cx="7315200" cy="2857500"/>
          </a:xfrm>
          <a:prstGeom prst="rect">
            <a:avLst/>
          </a:prstGeom>
        </p:spPr>
        <p:txBody>
          <a:bodyPr/>
          <a:lstStyle/>
          <a:p>
            <a:r>
              <a:t>Titeltext</a:t>
            </a:r>
          </a:p>
        </p:txBody>
      </p:sp>
      <p:sp>
        <p:nvSpPr>
          <p:cNvPr id="22" name="Textebene 1…"/>
          <p:cNvSpPr txBox="1">
            <a:spLocks noGrp="1"/>
          </p:cNvSpPr>
          <p:nvPr>
            <p:ph type="body" idx="1"/>
          </p:nvPr>
        </p:nvSpPr>
        <p:spPr>
          <a:xfrm>
            <a:off x="914400" y="3200400"/>
            <a:ext cx="7315200" cy="3657600"/>
          </a:xfrm>
          <a:prstGeom prst="rect">
            <a:avLst/>
          </a:prstGeom>
        </p:spPr>
        <p:txBody>
          <a:bodyPr/>
          <a:lstStyle>
            <a:lvl1pPr marL="40639" indent="0" algn="ctr">
              <a:buSzTx/>
              <a:buNone/>
            </a:lvl1pPr>
            <a:lvl2pPr marL="497840" indent="0" algn="ctr">
              <a:buSzTx/>
              <a:buNone/>
            </a:lvl2pPr>
            <a:lvl3pPr marL="955039" indent="0" algn="ctr">
              <a:buSzTx/>
              <a:buNone/>
            </a:lvl3pPr>
            <a:lvl4pPr marL="1412239" indent="0" algn="ctr">
              <a:buSzTx/>
              <a:buNone/>
            </a:lvl4pPr>
            <a:lvl5pPr marL="1869439" indent="0" algn="ctr">
              <a:buSzTx/>
              <a:buNone/>
            </a:lvl5pPr>
          </a:lstStyle>
          <a:p>
            <a:r>
              <a:t>Textebene 1</a:t>
            </a:r>
          </a:p>
          <a:p>
            <a:pPr lvl="1"/>
            <a:r>
              <a:t>Textebene 2</a:t>
            </a:r>
          </a:p>
          <a:p>
            <a:pPr lvl="2"/>
            <a:r>
              <a:t>Textebene 3</a:t>
            </a:r>
          </a:p>
          <a:p>
            <a:pPr lvl="3"/>
            <a:r>
              <a:t>Textebene 4</a:t>
            </a:r>
          </a:p>
          <a:p>
            <a:pPr lvl="4"/>
            <a:r>
              <a:t>Textebene 5</a:t>
            </a:r>
          </a:p>
        </p:txBody>
      </p:sp>
      <p:sp>
        <p:nvSpPr>
          <p:cNvPr id="2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isk copy">
    <p:spTree>
      <p:nvGrpSpPr>
        <p:cNvPr id="1" name=""/>
        <p:cNvGrpSpPr/>
        <p:nvPr/>
      </p:nvGrpSpPr>
      <p:grpSpPr>
        <a:xfrm>
          <a:off x="0" y="0"/>
          <a:ext cx="0" cy="0"/>
          <a:chOff x="0" y="0"/>
          <a:chExt cx="0" cy="0"/>
        </a:xfrm>
      </p:grpSpPr>
      <p:sp>
        <p:nvSpPr>
          <p:cNvPr id="30" name="Linien"/>
          <p:cNvSpPr/>
          <p:nvPr/>
        </p:nvSpPr>
        <p:spPr>
          <a:xfrm>
            <a:off x="141287"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31" name="ethlogo.png" descr="ethlogo.png"/>
          <p:cNvPicPr>
            <a:picLocks/>
          </p:cNvPicPr>
          <p:nvPr/>
        </p:nvPicPr>
        <p:blipFill>
          <a:blip r:embed="rId2"/>
          <a:stretch>
            <a:fillRect/>
          </a:stretch>
        </p:blipFill>
        <p:spPr>
          <a:xfrm>
            <a:off x="119062" y="6400802"/>
            <a:ext cx="1547814" cy="392113"/>
          </a:xfrm>
          <a:prstGeom prst="rect">
            <a:avLst/>
          </a:prstGeom>
          <a:ln w="12700">
            <a:miter lim="400000"/>
          </a:ln>
        </p:spPr>
      </p:pic>
      <p:sp>
        <p:nvSpPr>
          <p:cNvPr id="32" name="Institute of Fluid Dynamics"/>
          <p:cNvSpPr txBox="1"/>
          <p:nvPr/>
        </p:nvSpPr>
        <p:spPr>
          <a:xfrm>
            <a:off x="6400800" y="6400800"/>
            <a:ext cx="266700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r">
              <a:buClr>
                <a:srgbClr val="000000"/>
              </a:buClr>
              <a:buFont typeface="Helvetica"/>
              <a:defRPr sz="1400" b="1" i="1">
                <a:latin typeface="+mn-lt"/>
                <a:ea typeface="+mn-ea"/>
                <a:cs typeface="+mn-cs"/>
                <a:sym typeface="Helvetica"/>
              </a:defRPr>
            </a:lvl1pPr>
          </a:lstStyle>
          <a:p>
            <a:pPr>
              <a:defRPr sz="2400" b="0" i="0">
                <a:latin typeface="Times New Roman"/>
                <a:ea typeface="Times New Roman"/>
                <a:cs typeface="Times New Roman"/>
                <a:sym typeface="Times New Roman"/>
              </a:defRPr>
            </a:pPr>
            <a:r>
              <a:rPr sz="1400" b="1" i="1">
                <a:latin typeface="+mn-lt"/>
                <a:ea typeface="+mn-ea"/>
                <a:cs typeface="+mn-cs"/>
                <a:sym typeface="Helvetica"/>
              </a:rPr>
              <a:t>Institute of Fluid Dynamics</a:t>
            </a:r>
          </a:p>
        </p:txBody>
      </p:sp>
      <p:sp>
        <p:nvSpPr>
          <p:cNvPr id="33" name="Patrick Jenny"/>
          <p:cNvSpPr txBox="1"/>
          <p:nvPr/>
        </p:nvSpPr>
        <p:spPr>
          <a:xfrm>
            <a:off x="119857" y="6400800"/>
            <a:ext cx="883920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buClr>
                <a:srgbClr val="000000"/>
              </a:buClr>
              <a:buFont typeface="Helvetica"/>
              <a:defRPr sz="1400">
                <a:latin typeface="+mn-lt"/>
                <a:ea typeface="+mn-ea"/>
                <a:cs typeface="+mn-cs"/>
                <a:sym typeface="Helvetica"/>
              </a:defRPr>
            </a:lvl1pPr>
          </a:lstStyle>
          <a:p>
            <a:r>
              <a:rPr sz="1400"/>
              <a:t>Patrick Jenny</a:t>
            </a:r>
          </a:p>
        </p:txBody>
      </p:sp>
      <p:sp>
        <p:nvSpPr>
          <p:cNvPr id="34" name="Titeltext"/>
          <p:cNvSpPr txBox="1">
            <a:spLocks noGrp="1"/>
          </p:cNvSpPr>
          <p:nvPr>
            <p:ph type="title"/>
          </p:nvPr>
        </p:nvSpPr>
        <p:spPr>
          <a:prstGeom prst="rect">
            <a:avLst/>
          </a:prstGeom>
        </p:spPr>
        <p:txBody>
          <a:bodyPr/>
          <a:lstStyle/>
          <a:p>
            <a:r>
              <a:t>Titeltext</a:t>
            </a:r>
          </a:p>
        </p:txBody>
      </p:sp>
      <p:sp>
        <p:nvSpPr>
          <p:cNvPr id="3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Risk copy 1">
    <p:spTree>
      <p:nvGrpSpPr>
        <p:cNvPr id="1" name=""/>
        <p:cNvGrpSpPr/>
        <p:nvPr/>
      </p:nvGrpSpPr>
      <p:grpSpPr>
        <a:xfrm>
          <a:off x="0" y="0"/>
          <a:ext cx="0" cy="0"/>
          <a:chOff x="0" y="0"/>
          <a:chExt cx="0" cy="0"/>
        </a:xfrm>
      </p:grpSpPr>
      <p:sp>
        <p:nvSpPr>
          <p:cNvPr id="42" name="Linien"/>
          <p:cNvSpPr/>
          <p:nvPr/>
        </p:nvSpPr>
        <p:spPr>
          <a:xfrm>
            <a:off x="141287"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43" name="ethlogo.png" descr="ethlogo.png"/>
          <p:cNvPicPr>
            <a:picLocks/>
          </p:cNvPicPr>
          <p:nvPr/>
        </p:nvPicPr>
        <p:blipFill>
          <a:blip r:embed="rId2"/>
          <a:stretch>
            <a:fillRect/>
          </a:stretch>
        </p:blipFill>
        <p:spPr>
          <a:xfrm>
            <a:off x="119062" y="6400802"/>
            <a:ext cx="1547814" cy="392113"/>
          </a:xfrm>
          <a:prstGeom prst="rect">
            <a:avLst/>
          </a:prstGeom>
          <a:ln w="12700">
            <a:miter lim="400000"/>
          </a:ln>
        </p:spPr>
      </p:pic>
      <p:sp>
        <p:nvSpPr>
          <p:cNvPr id="44" name="Institute of Fluid Dynamics"/>
          <p:cNvSpPr txBox="1"/>
          <p:nvPr/>
        </p:nvSpPr>
        <p:spPr>
          <a:xfrm>
            <a:off x="6400800" y="6400800"/>
            <a:ext cx="266700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r">
              <a:buClr>
                <a:srgbClr val="000000"/>
              </a:buClr>
              <a:buFont typeface="Helvetica"/>
              <a:defRPr sz="1400" b="1" i="1">
                <a:latin typeface="+mn-lt"/>
                <a:ea typeface="+mn-ea"/>
                <a:cs typeface="+mn-cs"/>
                <a:sym typeface="Helvetica"/>
              </a:defRPr>
            </a:lvl1pPr>
          </a:lstStyle>
          <a:p>
            <a:pPr>
              <a:defRPr sz="2400" b="0" i="0">
                <a:latin typeface="Times New Roman"/>
                <a:ea typeface="Times New Roman"/>
                <a:cs typeface="Times New Roman"/>
                <a:sym typeface="Times New Roman"/>
              </a:defRPr>
            </a:pPr>
            <a:r>
              <a:rPr sz="1400" b="1" i="1">
                <a:latin typeface="+mn-lt"/>
                <a:ea typeface="+mn-ea"/>
                <a:cs typeface="+mn-cs"/>
                <a:sym typeface="Helvetica"/>
              </a:rPr>
              <a:t>Institute of Fluid Dynamics</a:t>
            </a:r>
          </a:p>
        </p:txBody>
      </p:sp>
      <p:sp>
        <p:nvSpPr>
          <p:cNvPr id="45" name="Patrick Jenny"/>
          <p:cNvSpPr txBox="1"/>
          <p:nvPr/>
        </p:nvSpPr>
        <p:spPr>
          <a:xfrm>
            <a:off x="119857" y="6400800"/>
            <a:ext cx="883920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buClr>
                <a:srgbClr val="000000"/>
              </a:buClr>
              <a:buFont typeface="Helvetica"/>
              <a:defRPr sz="1400">
                <a:latin typeface="+mn-lt"/>
                <a:ea typeface="+mn-ea"/>
                <a:cs typeface="+mn-cs"/>
                <a:sym typeface="Helvetica"/>
              </a:defRPr>
            </a:lvl1pPr>
          </a:lstStyle>
          <a:p>
            <a:r>
              <a:rPr sz="1400"/>
              <a:t>Patrick Jenny</a:t>
            </a:r>
          </a:p>
        </p:txBody>
      </p:sp>
      <p:sp>
        <p:nvSpPr>
          <p:cNvPr id="46" name="Titeltext"/>
          <p:cNvSpPr txBox="1">
            <a:spLocks noGrp="1"/>
          </p:cNvSpPr>
          <p:nvPr>
            <p:ph type="title"/>
          </p:nvPr>
        </p:nvSpPr>
        <p:spPr>
          <a:prstGeom prst="rect">
            <a:avLst/>
          </a:prstGeom>
        </p:spPr>
        <p:txBody>
          <a:bodyPr/>
          <a:lstStyle/>
          <a:p>
            <a:r>
              <a:t>Titeltext</a:t>
            </a:r>
          </a:p>
        </p:txBody>
      </p:sp>
      <p:sp>
        <p:nvSpPr>
          <p:cNvPr id="4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pic>
        <p:nvPicPr>
          <p:cNvPr id="54" name="Linien Linien" descr="Linien Linien"/>
          <p:cNvPicPr>
            <a:picLocks/>
          </p:cNvPicPr>
          <p:nvPr/>
        </p:nvPicPr>
        <p:blipFill>
          <a:blip r:embed="rId2"/>
          <a:stretch>
            <a:fillRect/>
          </a:stretch>
        </p:blipFill>
        <p:spPr>
          <a:xfrm>
            <a:off x="122237" y="6305550"/>
            <a:ext cx="8875713" cy="39688"/>
          </a:xfrm>
          <a:prstGeom prst="rect">
            <a:avLst/>
          </a:prstGeom>
        </p:spPr>
      </p:pic>
      <p:pic>
        <p:nvPicPr>
          <p:cNvPr id="56" name="ethlogo.png" descr="ethlogo.png"/>
          <p:cNvPicPr>
            <a:picLocks/>
          </p:cNvPicPr>
          <p:nvPr/>
        </p:nvPicPr>
        <p:blipFill>
          <a:blip r:embed="rId3"/>
          <a:stretch>
            <a:fillRect/>
          </a:stretch>
        </p:blipFill>
        <p:spPr>
          <a:xfrm>
            <a:off x="119062" y="6400802"/>
            <a:ext cx="1547814" cy="392113"/>
          </a:xfrm>
          <a:prstGeom prst="rect">
            <a:avLst/>
          </a:prstGeom>
          <a:ln w="12700">
            <a:miter lim="400000"/>
          </a:ln>
        </p:spPr>
      </p:pic>
      <p:sp>
        <p:nvSpPr>
          <p:cNvPr id="57" name="Institute of Fluid Dynamics"/>
          <p:cNvSpPr txBox="1"/>
          <p:nvPr/>
        </p:nvSpPr>
        <p:spPr>
          <a:xfrm>
            <a:off x="6400800" y="6400800"/>
            <a:ext cx="2667000"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r">
              <a:buClr>
                <a:srgbClr val="000000"/>
              </a:buClr>
              <a:buFont typeface="Helvetica"/>
              <a:defRPr sz="1400" i="1">
                <a:latin typeface="+mn-lt"/>
                <a:ea typeface="+mn-ea"/>
                <a:cs typeface="+mn-cs"/>
                <a:sym typeface="Helvetica"/>
              </a:defRPr>
            </a:lvl1pPr>
          </a:lstStyle>
          <a:p>
            <a:pPr>
              <a:defRPr sz="2400" i="0">
                <a:latin typeface="Times New Roman"/>
                <a:ea typeface="Times New Roman"/>
                <a:cs typeface="Times New Roman"/>
                <a:sym typeface="Times New Roman"/>
              </a:defRPr>
            </a:pPr>
            <a:r>
              <a:rPr sz="1400" i="1">
                <a:latin typeface="+mn-lt"/>
                <a:ea typeface="+mn-ea"/>
                <a:cs typeface="+mn-cs"/>
                <a:sym typeface="Helvetica"/>
              </a:rPr>
              <a:t>Institute of Fluid Dynamics</a:t>
            </a:r>
          </a:p>
        </p:txBody>
      </p:sp>
      <p:sp>
        <p:nvSpPr>
          <p:cNvPr id="58" name="Titeltext"/>
          <p:cNvSpPr txBox="1">
            <a:spLocks noGrp="1"/>
          </p:cNvSpPr>
          <p:nvPr>
            <p:ph type="title"/>
          </p:nvPr>
        </p:nvSpPr>
        <p:spPr>
          <a:xfrm>
            <a:off x="914400" y="209550"/>
            <a:ext cx="7315200" cy="2857500"/>
          </a:xfrm>
          <a:prstGeom prst="rect">
            <a:avLst/>
          </a:prstGeom>
        </p:spPr>
        <p:txBody>
          <a:bodyPr/>
          <a:lstStyle/>
          <a:p>
            <a:r>
              <a:t>Titeltext</a:t>
            </a:r>
          </a:p>
        </p:txBody>
      </p:sp>
      <p:sp>
        <p:nvSpPr>
          <p:cNvPr id="59" name="Textebene 1…"/>
          <p:cNvSpPr txBox="1">
            <a:spLocks noGrp="1"/>
          </p:cNvSpPr>
          <p:nvPr>
            <p:ph type="body" idx="1"/>
          </p:nvPr>
        </p:nvSpPr>
        <p:spPr>
          <a:xfrm>
            <a:off x="914400" y="3200400"/>
            <a:ext cx="7315200" cy="3657600"/>
          </a:xfrm>
          <a:prstGeom prst="rect">
            <a:avLst/>
          </a:prstGeom>
        </p:spPr>
        <p:txBody>
          <a:bodyPr/>
          <a:lstStyle>
            <a:lvl1pPr marL="40639" indent="0" algn="ctr">
              <a:buSzTx/>
              <a:buNone/>
            </a:lvl1pPr>
            <a:lvl2pPr marL="497840" indent="0" algn="ctr">
              <a:buSzTx/>
              <a:buNone/>
            </a:lvl2pPr>
            <a:lvl3pPr marL="955039" indent="0" algn="ctr">
              <a:buSzTx/>
              <a:buNone/>
            </a:lvl3pPr>
            <a:lvl4pPr marL="1412239" indent="0" algn="ctr">
              <a:buSzTx/>
              <a:buNone/>
            </a:lvl4pPr>
            <a:lvl5pPr marL="1869439" indent="0" algn="ctr">
              <a:buSzTx/>
              <a:buNone/>
            </a:lvl5pPr>
          </a:lstStyle>
          <a:p>
            <a:r>
              <a:t>Textebene 1</a:t>
            </a:r>
          </a:p>
          <a:p>
            <a:pPr lvl="1"/>
            <a:r>
              <a:t>Textebene 2</a:t>
            </a:r>
          </a:p>
          <a:p>
            <a:pPr lvl="2"/>
            <a:r>
              <a:t>Textebene 3</a:t>
            </a:r>
          </a:p>
          <a:p>
            <a:pPr lvl="3"/>
            <a:r>
              <a:t>Textebene 4</a:t>
            </a:r>
          </a:p>
          <a:p>
            <a:pPr lvl="4"/>
            <a:r>
              <a:t>Textebene 5</a:t>
            </a:r>
          </a:p>
        </p:txBody>
      </p:sp>
      <p:sp>
        <p:nvSpPr>
          <p:cNvPr id="6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ien"/>
          <p:cNvSpPr/>
          <p:nvPr/>
        </p:nvSpPr>
        <p:spPr>
          <a:xfrm>
            <a:off x="141287"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3" name="ethlogo.png" descr="ethlogo.png"/>
          <p:cNvPicPr>
            <a:picLocks/>
          </p:cNvPicPr>
          <p:nvPr/>
        </p:nvPicPr>
        <p:blipFill>
          <a:blip r:embed="rId7"/>
          <a:stretch>
            <a:fillRect/>
          </a:stretch>
        </p:blipFill>
        <p:spPr>
          <a:xfrm>
            <a:off x="119062" y="6400802"/>
            <a:ext cx="1547814" cy="392113"/>
          </a:xfrm>
          <a:prstGeom prst="rect">
            <a:avLst/>
          </a:prstGeom>
          <a:ln w="12700">
            <a:miter lim="400000"/>
          </a:ln>
        </p:spPr>
      </p:pic>
      <p:sp>
        <p:nvSpPr>
          <p:cNvPr id="4" name="Armin Riess and Patrick Jenny"/>
          <p:cNvSpPr txBox="1"/>
          <p:nvPr/>
        </p:nvSpPr>
        <p:spPr>
          <a:xfrm>
            <a:off x="119857" y="6400800"/>
            <a:ext cx="883920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buClr>
                <a:srgbClr val="000000"/>
              </a:buClr>
              <a:buFont typeface="Helvetica"/>
              <a:defRPr sz="1400">
                <a:latin typeface="+mn-lt"/>
                <a:ea typeface="+mn-ea"/>
                <a:cs typeface="+mn-cs"/>
                <a:sym typeface="Helvetica"/>
              </a:defRPr>
            </a:lvl1pPr>
          </a:lstStyle>
          <a:p>
            <a:r>
              <a:rPr sz="1400"/>
              <a:t>Armin Riess and Patrick Jenny</a:t>
            </a:r>
          </a:p>
        </p:txBody>
      </p:sp>
      <p:sp>
        <p:nvSpPr>
          <p:cNvPr id="5" name="Titeltext"/>
          <p:cNvSpPr txBox="1">
            <a:spLocks noGrp="1"/>
          </p:cNvSpPr>
          <p:nvPr>
            <p:ph type="title"/>
          </p:nvPr>
        </p:nvSpPr>
        <p:spPr>
          <a:xfrm>
            <a:off x="0" y="0"/>
            <a:ext cx="91440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Titeltext</a:t>
            </a:r>
          </a:p>
        </p:txBody>
      </p:sp>
      <p:sp>
        <p:nvSpPr>
          <p:cNvPr id="6" name="Textebene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marL="783590" indent="-285750">
              <a:spcBef>
                <a:spcPts val="400"/>
              </a:spcBef>
              <a:buClr>
                <a:srgbClr val="989898"/>
              </a:buClr>
              <a:defRPr sz="2000">
                <a:solidFill>
                  <a:srgbClr val="989898"/>
                </a:solidFill>
                <a:uFill>
                  <a:solidFill>
                    <a:srgbClr val="989898"/>
                  </a:solidFill>
                </a:uFill>
              </a:defRPr>
            </a:lvl2pPr>
            <a:lvl3pPr marL="1183639" indent="-228600">
              <a:spcBef>
                <a:spcPts val="400"/>
              </a:spcBef>
              <a:buClrTx/>
              <a:buFontTx/>
              <a:buChar char="•"/>
              <a:defRPr sz="2000">
                <a:solidFill>
                  <a:srgbClr val="989898"/>
                </a:solidFill>
                <a:uFill>
                  <a:solidFill>
                    <a:srgbClr val="989898"/>
                  </a:solidFill>
                </a:uFill>
              </a:defRPr>
            </a:lvl3pPr>
            <a:lvl4pPr marL="1640839" indent="-228600">
              <a:spcBef>
                <a:spcPts val="400"/>
              </a:spcBef>
              <a:buClrTx/>
              <a:buFontTx/>
              <a:buChar char="–"/>
              <a:defRPr sz="2000">
                <a:solidFill>
                  <a:srgbClr val="989898"/>
                </a:solidFill>
                <a:uFill>
                  <a:solidFill>
                    <a:srgbClr val="989898"/>
                  </a:solidFill>
                </a:uFill>
              </a:defRPr>
            </a:lvl4pPr>
            <a:lvl5pPr marL="2098039" indent="-228600">
              <a:spcBef>
                <a:spcPts val="400"/>
              </a:spcBef>
              <a:buClrTx/>
              <a:buFontTx/>
              <a:buChar char="•"/>
              <a:defRPr sz="2000">
                <a:solidFill>
                  <a:srgbClr val="989898"/>
                </a:solidFill>
                <a:uFill>
                  <a:solidFill>
                    <a:srgbClr val="989898"/>
                  </a:solidFill>
                </a:uFill>
              </a:defRPr>
            </a:lvl5pPr>
          </a:lstStyle>
          <a:p>
            <a:r>
              <a:t>Textebene 1</a:t>
            </a:r>
          </a:p>
          <a:p>
            <a:pPr lvl="1"/>
            <a:r>
              <a:t>Textebene 2</a:t>
            </a:r>
          </a:p>
          <a:p>
            <a:pPr lvl="2"/>
            <a:r>
              <a:t>Textebene 3</a:t>
            </a:r>
          </a:p>
          <a:p>
            <a:pPr lvl="3"/>
            <a:r>
              <a:t>Textebene 4</a:t>
            </a:r>
          </a:p>
          <a:p>
            <a:pPr lvl="4"/>
            <a:r>
              <a:t>Textebene 5</a:t>
            </a:r>
          </a:p>
        </p:txBody>
      </p:sp>
      <p:sp>
        <p:nvSpPr>
          <p:cNvPr id="7" name="Foliennummer"/>
          <p:cNvSpPr txBox="1">
            <a:spLocks noGrp="1"/>
          </p:cNvSpPr>
          <p:nvPr>
            <p:ph type="sldNum" sz="quarter" idx="2"/>
          </p:nvPr>
        </p:nvSpPr>
        <p:spPr>
          <a:xfrm>
            <a:off x="4341168" y="6477000"/>
            <a:ext cx="461666" cy="471924"/>
          </a:xfrm>
          <a:prstGeom prst="rect">
            <a:avLst/>
          </a:prstGeom>
          <a:ln w="12700">
            <a:miter lim="400000"/>
          </a:ln>
        </p:spPr>
        <p:txBody>
          <a:bodyPr wrap="none" lIns="50800" tIns="50800" rIns="50800" bIns="50800">
            <a:spAutoFit/>
          </a:bodyPr>
          <a:lstStyle>
            <a:lvl1pPr marL="0" marR="0" algn="ctr" defTabSz="457200"/>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40639" marR="40639" indent="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1pPr>
      <a:lvl2pPr marL="40639" marR="40639" indent="2286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2pPr>
      <a:lvl3pPr marL="40639" marR="40639" indent="4572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3pPr>
      <a:lvl4pPr marL="40639" marR="40639" indent="6858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4pPr>
      <a:lvl5pPr marL="40639" marR="40639" indent="9144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5pPr>
      <a:lvl6pPr marL="40639" marR="40639" indent="11430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6pPr>
      <a:lvl7pPr marL="40639" marR="40639" indent="13716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7pPr>
      <a:lvl8pPr marL="40639" marR="40639" indent="16002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8pPr>
      <a:lvl9pPr marL="40639" marR="40639" indent="1828800" algn="ctr" defTabSz="914400" rtl="0" latinLnBrk="0">
        <a:lnSpc>
          <a:spcPct val="100000"/>
        </a:lnSpc>
        <a:spcBef>
          <a:spcPts val="0"/>
        </a:spcBef>
        <a:spcAft>
          <a:spcPts val="0"/>
        </a:spcAft>
        <a:buClrTx/>
        <a:buSzTx/>
        <a:buFontTx/>
        <a:buNone/>
        <a:tabLst/>
        <a:defRPr sz="2400" b="0" i="0" u="none" strike="noStrike" cap="none" spc="0" baseline="0">
          <a:solidFill>
            <a:srgbClr val="FF2841"/>
          </a:solidFill>
          <a:uFill>
            <a:solidFill>
              <a:srgbClr val="FF2841"/>
            </a:solidFill>
          </a:uFill>
          <a:latin typeface="+mn-lt"/>
          <a:ea typeface="+mn-ea"/>
          <a:cs typeface="+mn-cs"/>
          <a:sym typeface="Helvetica"/>
        </a:defRPr>
      </a:lvl9pPr>
    </p:titleStyle>
    <p:bodyStyle>
      <a:lvl1pPr marL="383540" marR="40639" indent="-342900" algn="l" defTabSz="914400" latinLnBrk="0">
        <a:lnSpc>
          <a:spcPct val="100000"/>
        </a:lnSpc>
        <a:spcBef>
          <a:spcPts val="500"/>
        </a:spcBef>
        <a:spcAft>
          <a:spcPts val="0"/>
        </a:spcAft>
        <a:buClr>
          <a:srgbClr val="4180FF"/>
        </a:buClr>
        <a:buSzPct val="65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1pPr>
      <a:lvl2pPr marL="840739" marR="40639" indent="-34289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2pPr>
      <a:lvl3pPr marL="12293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3pPr>
      <a:lvl4pPr marL="16865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4pPr>
      <a:lvl5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5pPr>
      <a:lvl6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6pPr>
      <a:lvl7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7pPr>
      <a:lvl8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8pPr>
      <a:lvl9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9pPr>
    </p:bodyStyle>
    <p:otherStyle>
      <a:lvl1pPr marL="0" marR="0" indent="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1pPr>
      <a:lvl2pPr marL="0" marR="0" indent="2286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2pPr>
      <a:lvl3pPr marL="0" marR="0" indent="4572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3pPr>
      <a:lvl4pPr marL="0" marR="0" indent="6858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4pPr>
      <a:lvl5pPr marL="0" marR="0" indent="9144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5pPr>
      <a:lvl6pPr marL="0" marR="0" indent="11430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6pPr>
      <a:lvl7pPr marL="0" marR="0" indent="13716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7pPr>
      <a:lvl8pPr marL="0" marR="0" indent="16002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8pPr>
      <a:lvl9pPr marL="0" marR="0" indent="1828800" algn="ctr" defTabSz="457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5" Type="http://schemas.openxmlformats.org/officeDocument/2006/relationships/image" Target="../media/image12.png"/><Relationship Id="rId10" Type="http://schemas.openxmlformats.org/officeDocument/2006/relationships/image" Target="../media/image130.png"/><Relationship Id="rId4" Type="http://schemas.openxmlformats.org/officeDocument/2006/relationships/image" Target="../media/image4.svg"/><Relationship Id="rId9" Type="http://schemas.openxmlformats.org/officeDocument/2006/relationships/image" Target="../media/image17.pn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5" Type="http://schemas.openxmlformats.org/officeDocument/2006/relationships/image" Target="../media/image12.png"/><Relationship Id="rId10" Type="http://schemas.openxmlformats.org/officeDocument/2006/relationships/image" Target="../media/image130.png"/><Relationship Id="rId4" Type="http://schemas.openxmlformats.org/officeDocument/2006/relationships/image" Target="../media/image4.svg"/><Relationship Id="rId9" Type="http://schemas.openxmlformats.org/officeDocument/2006/relationships/image" Target="../media/image17.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0.png"/></Relationships>
</file>

<file path=ppt/slides/_rels/slide1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8.png"/><Relationship Id="rId7" Type="http://schemas.openxmlformats.org/officeDocument/2006/relationships/image" Target="../media/image130.png"/><Relationship Id="rId12"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00.png"/><Relationship Id="rId4" Type="http://schemas.openxmlformats.org/officeDocument/2006/relationships/image" Target="../media/image13.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30.png"/><Relationship Id="rId12"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00.png"/><Relationship Id="rId4" Type="http://schemas.openxmlformats.org/officeDocument/2006/relationships/image" Target="../media/image13.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4.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5.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60.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4.png"/><Relationship Id="rId3" Type="http://schemas.openxmlformats.org/officeDocument/2006/relationships/image" Target="../media/image18.png"/><Relationship Id="rId7" Type="http://schemas.openxmlformats.org/officeDocument/2006/relationships/image" Target="../media/image4.svg"/><Relationship Id="rId12"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2.png"/><Relationship Id="rId5" Type="http://schemas.openxmlformats.org/officeDocument/2006/relationships/image" Target="../media/image38.png"/><Relationship Id="rId1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43.png"/><Relationship Id="rId12" Type="http://schemas.openxmlformats.org/officeDocument/2006/relationships/image" Target="../media/image4.sv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45.png"/><Relationship Id="rId14" Type="http://schemas.openxmlformats.org/officeDocument/2006/relationships/image" Target="../media/image360.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43.png"/><Relationship Id="rId12" Type="http://schemas.openxmlformats.org/officeDocument/2006/relationships/image" Target="../media/image4.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45.png"/><Relationship Id="rId14" Type="http://schemas.openxmlformats.org/officeDocument/2006/relationships/image" Target="../media/image360.pn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43.png"/><Relationship Id="rId12" Type="http://schemas.openxmlformats.org/officeDocument/2006/relationships/image" Target="../media/image4.svg"/><Relationship Id="rId2" Type="http://schemas.openxmlformats.org/officeDocument/2006/relationships/notesSlide" Target="../notesSlides/notesSlide34.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38.png"/><Relationship Id="rId15" Type="http://schemas.openxmlformats.org/officeDocument/2006/relationships/image" Target="../media/image50.png"/><Relationship Id="rId10"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45.png"/><Relationship Id="rId14" Type="http://schemas.openxmlformats.org/officeDocument/2006/relationships/image" Target="../media/image36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43.png"/><Relationship Id="rId12" Type="http://schemas.openxmlformats.org/officeDocument/2006/relationships/image" Target="../media/image4.svg"/><Relationship Id="rId17" Type="http://schemas.openxmlformats.org/officeDocument/2006/relationships/image" Target="../media/image39.png"/><Relationship Id="rId2" Type="http://schemas.openxmlformats.org/officeDocument/2006/relationships/notesSlide" Target="../notesSlides/notesSlide35.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52.png"/><Relationship Id="rId15" Type="http://schemas.openxmlformats.org/officeDocument/2006/relationships/image" Target="../media/image50.png"/><Relationship Id="rId10"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image" Target="../media/image53.png"/><Relationship Id="rId14" Type="http://schemas.openxmlformats.org/officeDocument/2006/relationships/image" Target="../media/image360.png"/></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4.sv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Armin Riess and Patrick Jenny…">
            <a:extLst>
              <a:ext uri="{FF2B5EF4-FFF2-40B4-BE49-F238E27FC236}">
                <a16:creationId xmlns:a16="http://schemas.microsoft.com/office/drawing/2014/main" id="{AAE1003C-9CC9-0AC0-EEDA-E04ED2A3E44C}"/>
              </a:ext>
            </a:extLst>
          </p:cNvPr>
          <p:cNvSpPr txBox="1">
            <a:spLocks/>
          </p:cNvSpPr>
          <p:nvPr/>
        </p:nvSpPr>
        <p:spPr>
          <a:xfrm>
            <a:off x="533399" y="4087504"/>
            <a:ext cx="8077201" cy="241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40639" marR="40639" indent="0" algn="ctr" defTabSz="914400" latinLnBrk="0">
              <a:lnSpc>
                <a:spcPct val="100000"/>
              </a:lnSpc>
              <a:spcBef>
                <a:spcPts val="500"/>
              </a:spcBef>
              <a:spcAft>
                <a:spcPts val="0"/>
              </a:spcAft>
              <a:buClr>
                <a:srgbClr val="4180FF"/>
              </a:buClr>
              <a:buSzTx/>
              <a:buFont typeface="Wingdings-Regular"/>
              <a:buNone/>
              <a:tabLst/>
              <a:defRPr sz="2400" b="0" i="0" u="none" strike="noStrike" cap="none" spc="0" baseline="0">
                <a:solidFill>
                  <a:srgbClr val="4180FF"/>
                </a:solidFill>
                <a:uFill>
                  <a:solidFill>
                    <a:srgbClr val="4180FF"/>
                  </a:solidFill>
                </a:uFill>
                <a:latin typeface="+mn-lt"/>
                <a:ea typeface="+mn-ea"/>
                <a:cs typeface="+mn-cs"/>
                <a:sym typeface="Helvetica"/>
              </a:defRPr>
            </a:lvl1pPr>
            <a:lvl2pPr marL="497840" marR="40639" indent="0" algn="ctr" defTabSz="914400" latinLnBrk="0">
              <a:lnSpc>
                <a:spcPct val="100000"/>
              </a:lnSpc>
              <a:spcBef>
                <a:spcPts val="400"/>
              </a:spcBef>
              <a:spcAft>
                <a:spcPts val="0"/>
              </a:spcAft>
              <a:buClr>
                <a:srgbClr val="989898"/>
              </a:buClr>
              <a:buSzTx/>
              <a:buFont typeface="Wingdings-Regular"/>
              <a:buNone/>
              <a:tabLst/>
              <a:defRPr sz="2000" b="0" i="0" u="none" strike="noStrike" cap="none" spc="0" baseline="0">
                <a:solidFill>
                  <a:srgbClr val="989898"/>
                </a:solidFill>
                <a:uFill>
                  <a:solidFill>
                    <a:srgbClr val="989898"/>
                  </a:solidFill>
                </a:uFill>
                <a:latin typeface="+mn-lt"/>
                <a:ea typeface="+mn-ea"/>
                <a:cs typeface="+mn-cs"/>
                <a:sym typeface="Helvetica"/>
              </a:defRPr>
            </a:lvl2pPr>
            <a:lvl3pPr marL="955039" marR="40639" indent="0" algn="ctr" defTabSz="914400" latinLnBrk="0">
              <a:lnSpc>
                <a:spcPct val="100000"/>
              </a:lnSpc>
              <a:spcBef>
                <a:spcPts val="400"/>
              </a:spcBef>
              <a:spcAft>
                <a:spcPts val="0"/>
              </a:spcAft>
              <a:buClrTx/>
              <a:buSzTx/>
              <a:buFontTx/>
              <a:buNone/>
              <a:tabLst/>
              <a:defRPr sz="2000" b="0" i="0" u="none" strike="noStrike" cap="none" spc="0" baseline="0">
                <a:solidFill>
                  <a:srgbClr val="989898"/>
                </a:solidFill>
                <a:uFill>
                  <a:solidFill>
                    <a:srgbClr val="989898"/>
                  </a:solidFill>
                </a:uFill>
                <a:latin typeface="+mn-lt"/>
                <a:ea typeface="+mn-ea"/>
                <a:cs typeface="+mn-cs"/>
                <a:sym typeface="Helvetica"/>
              </a:defRPr>
            </a:lvl3pPr>
            <a:lvl4pPr marL="1412239" marR="40639" indent="0" algn="ctr" defTabSz="914400" latinLnBrk="0">
              <a:lnSpc>
                <a:spcPct val="100000"/>
              </a:lnSpc>
              <a:spcBef>
                <a:spcPts val="400"/>
              </a:spcBef>
              <a:spcAft>
                <a:spcPts val="0"/>
              </a:spcAft>
              <a:buClrTx/>
              <a:buSzTx/>
              <a:buFontTx/>
              <a:buNone/>
              <a:tabLst/>
              <a:defRPr sz="2000" b="0" i="0" u="none" strike="noStrike" cap="none" spc="0" baseline="0">
                <a:solidFill>
                  <a:srgbClr val="989898"/>
                </a:solidFill>
                <a:uFill>
                  <a:solidFill>
                    <a:srgbClr val="989898"/>
                  </a:solidFill>
                </a:uFill>
                <a:latin typeface="+mn-lt"/>
                <a:ea typeface="+mn-ea"/>
                <a:cs typeface="+mn-cs"/>
                <a:sym typeface="Helvetica"/>
              </a:defRPr>
            </a:lvl4pPr>
            <a:lvl5pPr marL="1869439" marR="40639" indent="0" algn="ctr" defTabSz="914400" latinLnBrk="0">
              <a:lnSpc>
                <a:spcPct val="100000"/>
              </a:lnSpc>
              <a:spcBef>
                <a:spcPts val="400"/>
              </a:spcBef>
              <a:spcAft>
                <a:spcPts val="0"/>
              </a:spcAft>
              <a:buClrTx/>
              <a:buSzTx/>
              <a:buFontTx/>
              <a:buNone/>
              <a:tabLst/>
              <a:defRPr sz="2000" b="0" i="0" u="none" strike="noStrike" cap="none" spc="0" baseline="0">
                <a:solidFill>
                  <a:srgbClr val="989898"/>
                </a:solidFill>
                <a:uFill>
                  <a:solidFill>
                    <a:srgbClr val="989898"/>
                  </a:solidFill>
                </a:uFill>
                <a:latin typeface="+mn-lt"/>
                <a:ea typeface="+mn-ea"/>
                <a:cs typeface="+mn-cs"/>
                <a:sym typeface="Helvetica"/>
              </a:defRPr>
            </a:lvl5pPr>
            <a:lvl6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6pPr>
            <a:lvl7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7pPr>
            <a:lvl8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8pPr>
            <a:lvl9pPr marL="2143759" marR="40639" indent="-274319" algn="l" defTabSz="914400" latinLnBrk="0">
              <a:lnSpc>
                <a:spcPct val="100000"/>
              </a:lnSpc>
              <a:spcBef>
                <a:spcPts val="500"/>
              </a:spcBef>
              <a:spcAft>
                <a:spcPts val="0"/>
              </a:spcAft>
              <a:buClr>
                <a:srgbClr val="4180FF"/>
              </a:buClr>
              <a:buSzPct val="70000"/>
              <a:buFont typeface="Wingdings-Regular"/>
              <a:buChar char=""/>
              <a:tabLst/>
              <a:defRPr sz="2400" b="0" i="0" u="none" strike="noStrike" cap="none" spc="0" baseline="0">
                <a:solidFill>
                  <a:srgbClr val="4180FF"/>
                </a:solidFill>
                <a:uFill>
                  <a:solidFill>
                    <a:srgbClr val="4180FF"/>
                  </a:solidFill>
                </a:uFill>
                <a:latin typeface="+mn-lt"/>
                <a:ea typeface="+mn-ea"/>
                <a:cs typeface="+mn-cs"/>
                <a:sym typeface="Helvetica"/>
              </a:defRPr>
            </a:lvl9pPr>
          </a:lstStyle>
          <a:p>
            <a:pPr hangingPunct="1">
              <a:defRPr sz="1600">
                <a:solidFill>
                  <a:srgbClr val="FFFFFF"/>
                </a:solidFill>
                <a:uFill>
                  <a:solidFill>
                    <a:srgbClr val="000000"/>
                  </a:solidFill>
                </a:uFill>
              </a:defRPr>
            </a:pPr>
            <a:endPar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endParaRPr>
          </a:p>
          <a:p>
            <a:pPr hangingPunct="1">
              <a:defRPr sz="1600">
                <a:solidFill>
                  <a:srgbClr val="FFFFFF"/>
                </a:solidFill>
                <a:uFill>
                  <a:solidFill>
                    <a:srgbClr val="000000"/>
                  </a:solidFill>
                </a:uFill>
              </a:defRPr>
            </a:pPr>
            <a:r>
              <a:rPr lang="en-GB" sz="1600" u="sng"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Armin Riess</a:t>
            </a:r>
            <a:r>
              <a:rPr lang="en-GB" sz="16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 </a:t>
            </a:r>
            <a:r>
              <a:rPr lang="en-GB" sz="16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12</a:t>
            </a:r>
            <a:r>
              <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rPr>
              <a:t>, Rasim Hasanzade </a:t>
            </a:r>
            <a:r>
              <a:rPr lang="en-GB" sz="16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3</a:t>
            </a:r>
            <a:r>
              <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rPr>
              <a:t>, Hamdi </a:t>
            </a:r>
            <a:r>
              <a:rPr lang="en-GB" sz="1600" dirty="0" err="1">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rPr>
              <a:t>Tchelepi</a:t>
            </a:r>
            <a:r>
              <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rPr>
              <a:t> </a:t>
            </a:r>
            <a:r>
              <a:rPr lang="en-GB" sz="16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1</a:t>
            </a:r>
            <a:r>
              <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rPr>
              <a:t>, Patrick Jenny </a:t>
            </a:r>
            <a:r>
              <a:rPr lang="en-GB" sz="16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2</a:t>
            </a:r>
            <a:endPar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endParaRPr>
          </a:p>
          <a:p>
            <a:pPr hangingPunct="1">
              <a:defRPr sz="1600">
                <a:solidFill>
                  <a:srgbClr val="FFFFFF"/>
                </a:solidFill>
                <a:uFill>
                  <a:solidFill>
                    <a:srgbClr val="000000"/>
                  </a:solidFill>
                </a:uFill>
              </a:defRPr>
            </a:pPr>
            <a:endParaRPr lang="en-GB" sz="1600" dirty="0">
              <a:solidFill>
                <a:srgbClr val="FFFFFF"/>
              </a:solidFill>
              <a:uFill>
                <a:solidFill>
                  <a:srgbClr val="000000"/>
                </a:solidFill>
              </a:uFill>
              <a:latin typeface="CMU Sans Serif" panose="02000603000000000000" pitchFamily="2" charset="0"/>
              <a:ea typeface="CMU Sans Serif" panose="02000603000000000000" pitchFamily="2" charset="0"/>
              <a:cs typeface="CMU Sans Serif" panose="02000603000000000000" pitchFamily="2" charset="0"/>
            </a:endParaRPr>
          </a:p>
          <a:p>
            <a:pPr hangingPunct="1">
              <a:defRPr sz="1500">
                <a:solidFill>
                  <a:srgbClr val="FFFFFF"/>
                </a:solidFill>
              </a:defRPr>
            </a:pPr>
            <a:r>
              <a:rPr lang="en-GB" sz="14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1 </a:t>
            </a:r>
            <a:r>
              <a:rPr lang="en-GB" sz="1500" dirty="0">
                <a:solidFill>
                  <a:srgbClr val="FFFFFF"/>
                </a:solidFill>
                <a:latin typeface="CMU Sans Serif" panose="02000603000000000000" pitchFamily="2" charset="0"/>
                <a:ea typeface="CMU Sans Serif" panose="02000603000000000000" pitchFamily="2" charset="0"/>
                <a:cs typeface="CMU Sans Serif" panose="02000603000000000000" pitchFamily="2" charset="0"/>
              </a:rPr>
              <a:t>Stanford University</a:t>
            </a:r>
          </a:p>
          <a:p>
            <a:pPr hangingPunct="1">
              <a:defRPr sz="1500">
                <a:solidFill>
                  <a:srgbClr val="FFFFFF"/>
                </a:solidFill>
              </a:defRPr>
            </a:pPr>
            <a:r>
              <a:rPr lang="en-GB" sz="14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2 </a:t>
            </a:r>
            <a:r>
              <a:rPr lang="en-GB" sz="1500" dirty="0">
                <a:solidFill>
                  <a:srgbClr val="FFFFFF"/>
                </a:solidFill>
                <a:latin typeface="CMU Sans Serif" panose="02000603000000000000" pitchFamily="2" charset="0"/>
                <a:ea typeface="CMU Sans Serif" panose="02000603000000000000" pitchFamily="2" charset="0"/>
                <a:cs typeface="CMU Sans Serif" panose="02000603000000000000" pitchFamily="2" charset="0"/>
              </a:rPr>
              <a:t>ETH Zurich</a:t>
            </a:r>
          </a:p>
          <a:p>
            <a:pPr hangingPunct="1">
              <a:defRPr sz="1500">
                <a:solidFill>
                  <a:srgbClr val="FFFFFF"/>
                </a:solidFill>
              </a:defRPr>
            </a:pPr>
            <a:r>
              <a:rPr lang="en-GB" sz="1400" baseline="30000" dirty="0">
                <a:solidFill>
                  <a:srgbClr val="FFFFFF"/>
                </a:solidFill>
                <a:uFill>
                  <a:solidFill>
                    <a:schemeClr val="bg1"/>
                  </a:solidFill>
                </a:uFill>
                <a:latin typeface="CMU Sans Serif" panose="02000603000000000000" pitchFamily="2" charset="0"/>
                <a:ea typeface="CMU Sans Serif" panose="02000603000000000000" pitchFamily="2" charset="0"/>
                <a:cs typeface="CMU Sans Serif" panose="02000603000000000000" pitchFamily="2" charset="0"/>
              </a:rPr>
              <a:t>3 </a:t>
            </a:r>
            <a:r>
              <a:rPr lang="en-GB" sz="1500" dirty="0">
                <a:solidFill>
                  <a:srgbClr val="FFFFFF"/>
                </a:solidFill>
                <a:latin typeface="CMU Sans Serif" panose="02000603000000000000" pitchFamily="2" charset="0"/>
                <a:ea typeface="CMU Sans Serif" panose="02000603000000000000" pitchFamily="2" charset="0"/>
                <a:cs typeface="CMU Sans Serif" panose="02000603000000000000" pitchFamily="2" charset="0"/>
              </a:rPr>
              <a:t>Chevron Corporation</a:t>
            </a:r>
          </a:p>
        </p:txBody>
      </p:sp>
      <p:sp>
        <p:nvSpPr>
          <p:cNvPr id="71" name="Coupled Hyperbolic Approach to Solve Buoyant Two-Phase Flow and Transport  in Heterogeneous Porous Media"/>
          <p:cNvSpPr txBox="1"/>
          <p:nvPr/>
        </p:nvSpPr>
        <p:spPr>
          <a:xfrm>
            <a:off x="-9777" y="1459230"/>
            <a:ext cx="9163551" cy="1969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lvl="1" algn="ctr">
              <a:defRPr sz="2900">
                <a:solidFill>
                  <a:srgbClr val="FFFFFF"/>
                </a:solidFill>
                <a:latin typeface="Arial Black"/>
                <a:ea typeface="Arial Black"/>
                <a:cs typeface="Arial Black"/>
                <a:sym typeface="Arial Black"/>
              </a:defRPr>
            </a:pPr>
            <a:r>
              <a:rPr sz="3200" b="1" dirty="0">
                <a:latin typeface="CMU Sans Serif" panose="02000603000000000000" pitchFamily="2" charset="0"/>
                <a:ea typeface="CMU Sans Serif" panose="02000603000000000000" pitchFamily="2" charset="0"/>
                <a:cs typeface="CMU Sans Serif" panose="02000603000000000000" pitchFamily="2" charset="0"/>
              </a:rPr>
              <a:t>Coupled Hyperbolic Approach to Solve Buoyant Two-Phase Flow and Transport </a:t>
            </a:r>
            <a:br>
              <a:rPr sz="3200" b="1" dirty="0">
                <a:latin typeface="CMU Sans Serif" panose="02000603000000000000" pitchFamily="2" charset="0"/>
                <a:ea typeface="CMU Sans Serif" panose="02000603000000000000" pitchFamily="2" charset="0"/>
                <a:cs typeface="CMU Sans Serif" panose="02000603000000000000" pitchFamily="2" charset="0"/>
              </a:rPr>
            </a:br>
            <a:r>
              <a:rPr sz="3200" b="1" dirty="0">
                <a:latin typeface="CMU Sans Serif" panose="02000603000000000000" pitchFamily="2" charset="0"/>
                <a:ea typeface="CMU Sans Serif" panose="02000603000000000000" pitchFamily="2" charset="0"/>
                <a:cs typeface="CMU Sans Serif" panose="02000603000000000000" pitchFamily="2" charset="0"/>
              </a:rPr>
              <a:t>in Heterogeneous Porous Media </a:t>
            </a:r>
            <a:endParaRPr lang="en-US" sz="3200" b="1" dirty="0">
              <a:latin typeface="CMU Sans Serif" panose="02000603000000000000" pitchFamily="2" charset="0"/>
              <a:ea typeface="CMU Sans Serif" panose="02000603000000000000" pitchFamily="2" charset="0"/>
              <a:cs typeface="CMU Sans Serif" panose="02000603000000000000" pitchFamily="2" charset="0"/>
            </a:endParaRPr>
          </a:p>
          <a:p>
            <a:pPr lvl="1" algn="ctr">
              <a:defRPr sz="2900">
                <a:solidFill>
                  <a:srgbClr val="FFFFFF"/>
                </a:solidFill>
                <a:latin typeface="Arial Black"/>
                <a:ea typeface="Arial Black"/>
                <a:cs typeface="Arial Black"/>
                <a:sym typeface="Arial Black"/>
              </a:defRPr>
            </a:pPr>
            <a:endParaRPr sz="3200" b="1" dirty="0">
              <a:latin typeface="CMU Sans Serif" panose="02000603000000000000" pitchFamily="2" charset="0"/>
              <a:ea typeface="CMU Sans Serif" panose="02000603000000000000" pitchFamily="2" charset="0"/>
              <a:cs typeface="CMU Sans Serif" panose="02000603000000000000" pitchFamily="2"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92F17A44-3382-4FB2-7924-4D9ACB4D2E12}"/>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74E7932C-DBCE-F0F9-B65F-7A57DD731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1" name="Graphic 10">
            <a:extLst>
              <a:ext uri="{FF2B5EF4-FFF2-40B4-BE49-F238E27FC236}">
                <a16:creationId xmlns:a16="http://schemas.microsoft.com/office/drawing/2014/main" id="{D666570F-856F-923A-B1F3-4A517086EDE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54"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157" name="Bild" descr="Bild"/>
          <p:cNvPicPr>
            <a:picLocks noChangeAspect="1"/>
          </p:cNvPicPr>
          <p:nvPr/>
        </p:nvPicPr>
        <p:blipFill>
          <a:blip r:embed="rId5"/>
          <a:stretch>
            <a:fillRect/>
          </a:stretch>
        </p:blipFill>
        <p:spPr>
          <a:xfrm>
            <a:off x="1467350" y="5678611"/>
            <a:ext cx="3086101" cy="520701"/>
          </a:xfrm>
          <a:prstGeom prst="rect">
            <a:avLst/>
          </a:prstGeom>
          <a:ln w="12700"/>
        </p:spPr>
      </p:pic>
      <p:sp>
        <p:nvSpPr>
          <p:cNvPr id="158"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159" name="Bild" descr="Bild"/>
          <p:cNvPicPr>
            <a:picLocks noChangeAspect="1"/>
          </p:cNvPicPr>
          <p:nvPr/>
        </p:nvPicPr>
        <p:blipFill>
          <a:blip r:embed="rId6"/>
          <a:stretch>
            <a:fillRect/>
          </a:stretch>
        </p:blipFill>
        <p:spPr>
          <a:xfrm>
            <a:off x="5276583" y="4948361"/>
            <a:ext cx="1651001" cy="508001"/>
          </a:xfrm>
          <a:prstGeom prst="rect">
            <a:avLst/>
          </a:prstGeom>
          <a:ln w="12700"/>
        </p:spPr>
      </p:pic>
      <p:pic>
        <p:nvPicPr>
          <p:cNvPr id="160" name="Bild" descr="Bild"/>
          <p:cNvPicPr>
            <a:picLocks noChangeAspect="1"/>
          </p:cNvPicPr>
          <p:nvPr/>
        </p:nvPicPr>
        <p:blipFill>
          <a:blip r:embed="rId7"/>
          <a:stretch>
            <a:fillRect/>
          </a:stretch>
        </p:blipFill>
        <p:spPr>
          <a:xfrm>
            <a:off x="276770" y="4757861"/>
            <a:ext cx="2349501" cy="889001"/>
          </a:xfrm>
          <a:prstGeom prst="rect">
            <a:avLst/>
          </a:prstGeom>
          <a:ln w="12700"/>
        </p:spPr>
      </p:pic>
      <p:pic>
        <p:nvPicPr>
          <p:cNvPr id="161" name="Bild" descr="Bild"/>
          <p:cNvPicPr>
            <a:picLocks noChangeAspect="1"/>
          </p:cNvPicPr>
          <p:nvPr/>
        </p:nvPicPr>
        <p:blipFill>
          <a:blip r:embed="rId8"/>
          <a:stretch>
            <a:fillRect/>
          </a:stretch>
        </p:blipFill>
        <p:spPr>
          <a:xfrm>
            <a:off x="5670876" y="5646861"/>
            <a:ext cx="2641601" cy="584201"/>
          </a:xfrm>
          <a:prstGeom prst="rect">
            <a:avLst/>
          </a:prstGeom>
          <a:ln w="12700"/>
        </p:spPr>
      </p:pic>
      <p:pic>
        <p:nvPicPr>
          <p:cNvPr id="166" name="Bild" descr="Bild"/>
          <p:cNvPicPr>
            <a:picLocks noChangeAspect="1"/>
          </p:cNvPicPr>
          <p:nvPr/>
        </p:nvPicPr>
        <p:blipFill>
          <a:blip r:embed="rId9"/>
          <a:stretch>
            <a:fillRect/>
          </a:stretch>
        </p:blipFill>
        <p:spPr>
          <a:xfrm>
            <a:off x="2406671" y="5632243"/>
            <a:ext cx="1591240" cy="546014"/>
          </a:xfrm>
          <a:prstGeom prst="rect">
            <a:avLst/>
          </a:prstGeom>
          <a:ln w="12700"/>
        </p:spPr>
      </p:pic>
      <p:cxnSp>
        <p:nvCxnSpPr>
          <p:cNvPr id="2" name="Straight Arrow Connector 1">
            <a:extLst>
              <a:ext uri="{FF2B5EF4-FFF2-40B4-BE49-F238E27FC236}">
                <a16:creationId xmlns:a16="http://schemas.microsoft.com/office/drawing/2014/main" id="{2F195583-6FAA-7B07-0005-4F5C2FB485DC}"/>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0B610A61-C1A2-E9DF-DC2B-3D435A7FDA53}"/>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sp>
        <p:nvSpPr>
          <p:cNvPr id="6" name="Problem and Motivation:">
            <a:extLst>
              <a:ext uri="{FF2B5EF4-FFF2-40B4-BE49-F238E27FC236}">
                <a16:creationId xmlns:a16="http://schemas.microsoft.com/office/drawing/2014/main" id="{C96CB90C-92BA-7211-6A35-EB39939D64D0}"/>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Classical System for Two-Phase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7" name="Bild" descr="Bild">
            <a:extLst>
              <a:ext uri="{FF2B5EF4-FFF2-40B4-BE49-F238E27FC236}">
                <a16:creationId xmlns:a16="http://schemas.microsoft.com/office/drawing/2014/main" id="{B2135A71-A48E-C20E-3D9F-DE112E1318A1}"/>
              </a:ext>
            </a:extLst>
          </p:cNvPr>
          <p:cNvPicPr>
            <a:picLocks noChangeAspect="1"/>
          </p:cNvPicPr>
          <p:nvPr/>
        </p:nvPicPr>
        <p:blipFill>
          <a:blip r:embed="rId10"/>
          <a:stretch>
            <a:fillRect/>
          </a:stretch>
        </p:blipFill>
        <p:spPr>
          <a:xfrm>
            <a:off x="1695452" y="2247746"/>
            <a:ext cx="5714998" cy="2676935"/>
          </a:xfrm>
          <a:prstGeom prst="rect">
            <a:avLst/>
          </a:prstGeom>
          <a:ln w="12700"/>
        </p:spPr>
      </p:pic>
      <p:sp>
        <p:nvSpPr>
          <p:cNvPr id="4" name="Armin Riess and Patrick Jenny">
            <a:extLst>
              <a:ext uri="{FF2B5EF4-FFF2-40B4-BE49-F238E27FC236}">
                <a16:creationId xmlns:a16="http://schemas.microsoft.com/office/drawing/2014/main" id="{802EB630-0F33-A902-2D60-37484DA57E2C}"/>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3/16</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BEE87B52-5B1D-FF6D-E946-C3BBCEDC89B1}"/>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CCB9302C-030F-D5B2-3574-75C819DC8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0" name="Graphic 9">
            <a:extLst>
              <a:ext uri="{FF2B5EF4-FFF2-40B4-BE49-F238E27FC236}">
                <a16:creationId xmlns:a16="http://schemas.microsoft.com/office/drawing/2014/main" id="{5FBCAC6A-D447-01A3-2956-A33CD6B352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69"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172" name="Bild" descr="Bild"/>
          <p:cNvPicPr>
            <a:picLocks noChangeAspect="1"/>
          </p:cNvPicPr>
          <p:nvPr/>
        </p:nvPicPr>
        <p:blipFill>
          <a:blip r:embed="rId5"/>
          <a:stretch>
            <a:fillRect/>
          </a:stretch>
        </p:blipFill>
        <p:spPr>
          <a:xfrm>
            <a:off x="282189" y="1116995"/>
            <a:ext cx="4680429" cy="1776436"/>
          </a:xfrm>
          <a:prstGeom prst="rect">
            <a:avLst/>
          </a:prstGeom>
          <a:ln w="12700"/>
        </p:spPr>
      </p:pic>
      <p:sp>
        <p:nvSpPr>
          <p:cNvPr id="174" name="Abgerundetes Rechteck"/>
          <p:cNvSpPr/>
          <p:nvPr/>
        </p:nvSpPr>
        <p:spPr>
          <a:xfrm>
            <a:off x="505807" y="2136441"/>
            <a:ext cx="4440548" cy="335514"/>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175" name="Abgerundetes Rechteck"/>
          <p:cNvSpPr/>
          <p:nvPr/>
        </p:nvSpPr>
        <p:spPr>
          <a:xfrm>
            <a:off x="4487317" y="1574704"/>
            <a:ext cx="330983" cy="587149"/>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176" name="0"/>
          <p:cNvSpPr txBox="1"/>
          <p:nvPr/>
        </p:nvSpPr>
        <p:spPr>
          <a:xfrm>
            <a:off x="4487316" y="1484648"/>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t>0</a:t>
            </a:r>
          </a:p>
        </p:txBody>
      </p:sp>
      <p:sp>
        <p:nvSpPr>
          <p:cNvPr id="177" name="0"/>
          <p:cNvSpPr txBox="1"/>
          <p:nvPr/>
        </p:nvSpPr>
        <p:spPr>
          <a:xfrm>
            <a:off x="4487571" y="1774631"/>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t>0</a:t>
            </a:r>
          </a:p>
        </p:txBody>
      </p:sp>
      <p:pic>
        <p:nvPicPr>
          <p:cNvPr id="178" name="Bild" descr="Bild"/>
          <p:cNvPicPr>
            <a:picLocks noChangeAspect="1"/>
          </p:cNvPicPr>
          <p:nvPr/>
        </p:nvPicPr>
        <p:blipFill>
          <a:blip r:embed="rId6"/>
          <a:stretch>
            <a:fillRect/>
          </a:stretch>
        </p:blipFill>
        <p:spPr>
          <a:xfrm>
            <a:off x="1467350" y="5678611"/>
            <a:ext cx="3086101" cy="520701"/>
          </a:xfrm>
          <a:prstGeom prst="rect">
            <a:avLst/>
          </a:prstGeom>
          <a:ln w="12700"/>
        </p:spPr>
      </p:pic>
      <p:sp>
        <p:nvSpPr>
          <p:cNvPr id="179"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180" name="Bild" descr="Bild"/>
          <p:cNvPicPr>
            <a:picLocks noChangeAspect="1"/>
          </p:cNvPicPr>
          <p:nvPr/>
        </p:nvPicPr>
        <p:blipFill>
          <a:blip r:embed="rId7"/>
          <a:stretch>
            <a:fillRect/>
          </a:stretch>
        </p:blipFill>
        <p:spPr>
          <a:xfrm>
            <a:off x="5276583" y="4948361"/>
            <a:ext cx="1651001" cy="508001"/>
          </a:xfrm>
          <a:prstGeom prst="rect">
            <a:avLst/>
          </a:prstGeom>
          <a:ln w="12700"/>
        </p:spPr>
      </p:pic>
      <p:pic>
        <p:nvPicPr>
          <p:cNvPr id="181" name="Bild" descr="Bild"/>
          <p:cNvPicPr>
            <a:picLocks noChangeAspect="1"/>
          </p:cNvPicPr>
          <p:nvPr/>
        </p:nvPicPr>
        <p:blipFill>
          <a:blip r:embed="rId8"/>
          <a:stretch>
            <a:fillRect/>
          </a:stretch>
        </p:blipFill>
        <p:spPr>
          <a:xfrm>
            <a:off x="276770" y="4757861"/>
            <a:ext cx="2349501" cy="889001"/>
          </a:xfrm>
          <a:prstGeom prst="rect">
            <a:avLst/>
          </a:prstGeom>
          <a:ln w="12700"/>
        </p:spPr>
      </p:pic>
      <p:pic>
        <p:nvPicPr>
          <p:cNvPr id="182" name="Bild" descr="Bild"/>
          <p:cNvPicPr>
            <a:picLocks noChangeAspect="1"/>
          </p:cNvPicPr>
          <p:nvPr/>
        </p:nvPicPr>
        <p:blipFill>
          <a:blip r:embed="rId9"/>
          <a:stretch>
            <a:fillRect/>
          </a:stretch>
        </p:blipFill>
        <p:spPr>
          <a:xfrm>
            <a:off x="5670876" y="5646861"/>
            <a:ext cx="2641601" cy="584201"/>
          </a:xfrm>
          <a:prstGeom prst="rect">
            <a:avLst/>
          </a:prstGeom>
          <a:ln w="12700"/>
        </p:spPr>
      </p:pic>
      <p:pic>
        <p:nvPicPr>
          <p:cNvPr id="187" name="Bild" descr="Bild"/>
          <p:cNvPicPr>
            <a:picLocks noChangeAspect="1"/>
          </p:cNvPicPr>
          <p:nvPr/>
        </p:nvPicPr>
        <p:blipFill>
          <a:blip r:embed="rId10"/>
          <a:stretch>
            <a:fillRect/>
          </a:stretch>
        </p:blipFill>
        <p:spPr>
          <a:xfrm>
            <a:off x="2406671" y="5632243"/>
            <a:ext cx="1591240" cy="546014"/>
          </a:xfrm>
          <a:prstGeom prst="rect">
            <a:avLst/>
          </a:prstGeom>
          <a:ln w="12700"/>
        </p:spPr>
      </p:pic>
      <p:cxnSp>
        <p:nvCxnSpPr>
          <p:cNvPr id="2" name="Straight Arrow Connector 1">
            <a:extLst>
              <a:ext uri="{FF2B5EF4-FFF2-40B4-BE49-F238E27FC236}">
                <a16:creationId xmlns:a16="http://schemas.microsoft.com/office/drawing/2014/main" id="{EFEC2352-6B55-8F05-38C3-BE2A060D18ED}"/>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247AC7E4-930F-FD01-F3E2-F616D3F8707E}"/>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sp>
        <p:nvSpPr>
          <p:cNvPr id="4" name="Problem and Motivation:">
            <a:extLst>
              <a:ext uri="{FF2B5EF4-FFF2-40B4-BE49-F238E27FC236}">
                <a16:creationId xmlns:a16="http://schemas.microsoft.com/office/drawing/2014/main" id="{5CBD1267-5EF9-3F27-7CE5-34AED96BA02F}"/>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 name="Armin Riess and Patrick Jenny">
            <a:extLst>
              <a:ext uri="{FF2B5EF4-FFF2-40B4-BE49-F238E27FC236}">
                <a16:creationId xmlns:a16="http://schemas.microsoft.com/office/drawing/2014/main" id="{60390286-8D48-D066-2BE1-794C70477199}"/>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E6FE3640-F93A-ACF1-5894-3BDA8E7402DE}"/>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3173BF29-8561-F43F-176C-6FE48A56A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1" name="Graphic 10">
            <a:extLst>
              <a:ext uri="{FF2B5EF4-FFF2-40B4-BE49-F238E27FC236}">
                <a16:creationId xmlns:a16="http://schemas.microsoft.com/office/drawing/2014/main" id="{A9D1DFFC-B7B0-4F9D-40FA-3ADECFF6BB3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89"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192" name="Bild" descr="Bild"/>
          <p:cNvPicPr>
            <a:picLocks noChangeAspect="1"/>
          </p:cNvPicPr>
          <p:nvPr/>
        </p:nvPicPr>
        <p:blipFill>
          <a:blip r:embed="rId5"/>
          <a:stretch>
            <a:fillRect/>
          </a:stretch>
        </p:blipFill>
        <p:spPr>
          <a:xfrm>
            <a:off x="282189" y="1116995"/>
            <a:ext cx="4680429" cy="1776436"/>
          </a:xfrm>
          <a:prstGeom prst="rect">
            <a:avLst/>
          </a:prstGeom>
          <a:ln w="12700"/>
        </p:spPr>
      </p:pic>
      <mc:AlternateContent xmlns:mc="http://schemas.openxmlformats.org/markup-compatibility/2006" xmlns:a14="http://schemas.microsoft.com/office/drawing/2010/main">
        <mc:Choice Requires="a14">
          <p:sp>
            <p:nvSpPr>
              <p:cNvPr id="194" name="Gleichung"/>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194" name="Gleichung"/>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6"/>
                <a:stretch>
                  <a:fillRect l="-6475" t="-2174" r="-6475" b="-26087"/>
                </a:stretch>
              </a:blipFill>
              <a:ln w="12700">
                <a:miter lim="400000"/>
              </a:ln>
            </p:spPr>
            <p:txBody>
              <a:bodyPr/>
              <a:lstStyle/>
              <a:p>
                <a:r>
                  <a:rPr lang="en-GB">
                    <a:noFill/>
                  </a:rPr>
                  <a:t> </a:t>
                </a:r>
              </a:p>
            </p:txBody>
          </p:sp>
        </mc:Fallback>
      </mc:AlternateContent>
      <p:sp>
        <p:nvSpPr>
          <p:cNvPr id="197" name="Abgerundetes Rechteck"/>
          <p:cNvSpPr/>
          <p:nvPr/>
        </p:nvSpPr>
        <p:spPr>
          <a:xfrm>
            <a:off x="505807" y="2136441"/>
            <a:ext cx="4440548" cy="335514"/>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198" name="Abgerundetes Rechteck"/>
          <p:cNvSpPr/>
          <p:nvPr/>
        </p:nvSpPr>
        <p:spPr>
          <a:xfrm>
            <a:off x="4487317" y="1574704"/>
            <a:ext cx="330983" cy="587149"/>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199" name="0"/>
          <p:cNvSpPr txBox="1"/>
          <p:nvPr/>
        </p:nvSpPr>
        <p:spPr>
          <a:xfrm>
            <a:off x="4487316" y="1484648"/>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t>0</a:t>
            </a:r>
          </a:p>
        </p:txBody>
      </p:sp>
      <p:sp>
        <p:nvSpPr>
          <p:cNvPr id="200" name="0"/>
          <p:cNvSpPr txBox="1"/>
          <p:nvPr/>
        </p:nvSpPr>
        <p:spPr>
          <a:xfrm>
            <a:off x="4487571" y="1774631"/>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t>0</a:t>
            </a:r>
          </a:p>
        </p:txBody>
      </p:sp>
      <p:pic>
        <p:nvPicPr>
          <p:cNvPr id="201" name="Bild" descr="Bild"/>
          <p:cNvPicPr>
            <a:picLocks noChangeAspect="1"/>
          </p:cNvPicPr>
          <p:nvPr/>
        </p:nvPicPr>
        <p:blipFill>
          <a:blip r:embed="rId7"/>
          <a:stretch>
            <a:fillRect/>
          </a:stretch>
        </p:blipFill>
        <p:spPr>
          <a:xfrm>
            <a:off x="1467350" y="5678611"/>
            <a:ext cx="3086101" cy="520701"/>
          </a:xfrm>
          <a:prstGeom prst="rect">
            <a:avLst/>
          </a:prstGeom>
          <a:ln w="12700"/>
        </p:spPr>
      </p:pic>
      <p:sp>
        <p:nvSpPr>
          <p:cNvPr id="202"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203" name="Bild" descr="Bild"/>
          <p:cNvPicPr>
            <a:picLocks noChangeAspect="1"/>
          </p:cNvPicPr>
          <p:nvPr/>
        </p:nvPicPr>
        <p:blipFill>
          <a:blip r:embed="rId8"/>
          <a:stretch>
            <a:fillRect/>
          </a:stretch>
        </p:blipFill>
        <p:spPr>
          <a:xfrm>
            <a:off x="5276583" y="4948361"/>
            <a:ext cx="1651001" cy="508001"/>
          </a:xfrm>
          <a:prstGeom prst="rect">
            <a:avLst/>
          </a:prstGeom>
          <a:ln w="12700"/>
        </p:spPr>
      </p:pic>
      <p:pic>
        <p:nvPicPr>
          <p:cNvPr id="204" name="Bild" descr="Bild"/>
          <p:cNvPicPr>
            <a:picLocks noChangeAspect="1"/>
          </p:cNvPicPr>
          <p:nvPr/>
        </p:nvPicPr>
        <p:blipFill>
          <a:blip r:embed="rId9"/>
          <a:stretch>
            <a:fillRect/>
          </a:stretch>
        </p:blipFill>
        <p:spPr>
          <a:xfrm>
            <a:off x="276770" y="4757861"/>
            <a:ext cx="2349501" cy="889001"/>
          </a:xfrm>
          <a:prstGeom prst="rect">
            <a:avLst/>
          </a:prstGeom>
          <a:ln w="12700"/>
        </p:spPr>
      </p:pic>
      <p:pic>
        <p:nvPicPr>
          <p:cNvPr id="205" name="Bild" descr="Bild"/>
          <p:cNvPicPr>
            <a:picLocks noChangeAspect="1"/>
          </p:cNvPicPr>
          <p:nvPr/>
        </p:nvPicPr>
        <p:blipFill>
          <a:blip r:embed="rId10"/>
          <a:stretch>
            <a:fillRect/>
          </a:stretch>
        </p:blipFill>
        <p:spPr>
          <a:xfrm>
            <a:off x="5670876" y="5646861"/>
            <a:ext cx="2641601" cy="584201"/>
          </a:xfrm>
          <a:prstGeom prst="rect">
            <a:avLst/>
          </a:prstGeom>
          <a:ln w="12700"/>
        </p:spPr>
      </p:pic>
      <p:pic>
        <p:nvPicPr>
          <p:cNvPr id="210" name="Bild" descr="Bild"/>
          <p:cNvPicPr>
            <a:picLocks noChangeAspect="1"/>
          </p:cNvPicPr>
          <p:nvPr/>
        </p:nvPicPr>
        <p:blipFill>
          <a:blip r:embed="rId11"/>
          <a:stretch>
            <a:fillRect/>
          </a:stretch>
        </p:blipFill>
        <p:spPr>
          <a:xfrm>
            <a:off x="2406671" y="5632243"/>
            <a:ext cx="1591240" cy="546014"/>
          </a:xfrm>
          <a:prstGeom prst="rect">
            <a:avLst/>
          </a:prstGeom>
          <a:ln w="12700"/>
        </p:spPr>
      </p:pic>
      <p:cxnSp>
        <p:nvCxnSpPr>
          <p:cNvPr id="2" name="Straight Arrow Connector 1">
            <a:extLst>
              <a:ext uri="{FF2B5EF4-FFF2-40B4-BE49-F238E27FC236}">
                <a16:creationId xmlns:a16="http://schemas.microsoft.com/office/drawing/2014/main" id="{7CFB03B3-682D-D979-466A-7BEF87EB9968}"/>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CC3FC2B3-54AF-975B-8250-98E0E5011973}"/>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sp>
        <p:nvSpPr>
          <p:cNvPr id="4" name="Problem and Motivation:">
            <a:extLst>
              <a:ext uri="{FF2B5EF4-FFF2-40B4-BE49-F238E27FC236}">
                <a16:creationId xmlns:a16="http://schemas.microsoft.com/office/drawing/2014/main" id="{09E9F946-0BFA-8A91-5A4C-737049A1E881}"/>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5" name="Straight Arrow Connector 4">
            <a:extLst>
              <a:ext uri="{FF2B5EF4-FFF2-40B4-BE49-F238E27FC236}">
                <a16:creationId xmlns:a16="http://schemas.microsoft.com/office/drawing/2014/main" id="{9276ECD9-FF10-FA70-B982-CA6EAF2B1A19}"/>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6" name="Armin Riess and Patrick Jenny">
            <a:extLst>
              <a:ext uri="{FF2B5EF4-FFF2-40B4-BE49-F238E27FC236}">
                <a16:creationId xmlns:a16="http://schemas.microsoft.com/office/drawing/2014/main" id="{D04AEAE1-DB1F-45CB-4E37-599E829CBFF6}"/>
              </a:ext>
            </a:extLst>
          </p:cNvPr>
          <p:cNvSpPr txBox="1"/>
          <p:nvPr/>
        </p:nvSpPr>
        <p:spPr>
          <a:xfrm>
            <a:off x="8304446" y="6400264"/>
            <a:ext cx="65461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20541377-32E2-EE16-FAA4-BCB95189D80E}"/>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9DAAEB81-B8C0-25AD-71F0-FA59B3EE3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1" name="Graphic 10">
            <a:extLst>
              <a:ext uri="{FF2B5EF4-FFF2-40B4-BE49-F238E27FC236}">
                <a16:creationId xmlns:a16="http://schemas.microsoft.com/office/drawing/2014/main" id="{D9F9C6E2-7572-4548-20EB-34E55FB303D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212"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215" name="Bild" descr="Bild"/>
          <p:cNvPicPr>
            <a:picLocks noChangeAspect="1"/>
          </p:cNvPicPr>
          <p:nvPr/>
        </p:nvPicPr>
        <p:blipFill>
          <a:blip r:embed="rId5"/>
          <a:stretch>
            <a:fillRect/>
          </a:stretch>
        </p:blipFill>
        <p:spPr>
          <a:xfrm>
            <a:off x="282189" y="1116995"/>
            <a:ext cx="4680429" cy="1776436"/>
          </a:xfrm>
          <a:prstGeom prst="rect">
            <a:avLst/>
          </a:prstGeom>
          <a:ln w="12700"/>
        </p:spPr>
      </p:pic>
      <mc:AlternateContent xmlns:mc="http://schemas.openxmlformats.org/markup-compatibility/2006" xmlns:a14="http://schemas.microsoft.com/office/drawing/2010/main">
        <mc:Choice Requires="a14">
          <p:sp>
            <p:nvSpPr>
              <p:cNvPr id="217" name="Gleichung"/>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217" name="Gleichung"/>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6"/>
                <a:stretch>
                  <a:fillRect l="-6475" t="-2174" r="-6475" b="-26087"/>
                </a:stretch>
              </a:blipFill>
              <a:ln w="12700">
                <a:miter lim="400000"/>
              </a:ln>
            </p:spPr>
            <p:txBody>
              <a:bodyPr/>
              <a:lstStyle/>
              <a:p>
                <a:r>
                  <a:rPr lang="en-GB">
                    <a:noFill/>
                  </a:rPr>
                  <a:t> </a:t>
                </a:r>
              </a:p>
            </p:txBody>
          </p:sp>
        </mc:Fallback>
      </mc:AlternateContent>
      <p:sp>
        <p:nvSpPr>
          <p:cNvPr id="220" name="Abgerundetes Rechteck"/>
          <p:cNvSpPr/>
          <p:nvPr/>
        </p:nvSpPr>
        <p:spPr>
          <a:xfrm>
            <a:off x="505807" y="2136441"/>
            <a:ext cx="4440548" cy="335514"/>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221" name="Abgerundetes Rechteck"/>
          <p:cNvSpPr/>
          <p:nvPr/>
        </p:nvSpPr>
        <p:spPr>
          <a:xfrm>
            <a:off x="4471055" y="1574704"/>
            <a:ext cx="347244" cy="587149"/>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222" name="0"/>
          <p:cNvSpPr txBox="1"/>
          <p:nvPr/>
        </p:nvSpPr>
        <p:spPr>
          <a:xfrm>
            <a:off x="4487316" y="1484648"/>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rPr dirty="0"/>
              <a:t>0</a:t>
            </a:r>
          </a:p>
        </p:txBody>
      </p:sp>
      <p:sp>
        <p:nvSpPr>
          <p:cNvPr id="223" name="0"/>
          <p:cNvSpPr txBox="1"/>
          <p:nvPr/>
        </p:nvSpPr>
        <p:spPr>
          <a:xfrm>
            <a:off x="4487571" y="1774631"/>
            <a:ext cx="31290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a:lvl1pPr>
          </a:lstStyle>
          <a:p>
            <a:r>
              <a:t>0</a:t>
            </a:r>
          </a:p>
        </p:txBody>
      </p:sp>
      <p:sp>
        <p:nvSpPr>
          <p:cNvPr id="224" name="Abgerundetes Rechteck"/>
          <p:cNvSpPr/>
          <p:nvPr/>
        </p:nvSpPr>
        <p:spPr>
          <a:xfrm>
            <a:off x="72292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25" name="Abgerundetes Rechteck"/>
          <p:cNvSpPr/>
          <p:nvPr/>
        </p:nvSpPr>
        <p:spPr>
          <a:xfrm>
            <a:off x="188206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26" name="Abgerundetes Rechteck"/>
          <p:cNvSpPr/>
          <p:nvPr/>
        </p:nvSpPr>
        <p:spPr>
          <a:xfrm>
            <a:off x="337291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pic>
        <p:nvPicPr>
          <p:cNvPr id="227" name="Bild" descr="Bild"/>
          <p:cNvPicPr>
            <a:picLocks noChangeAspect="1"/>
          </p:cNvPicPr>
          <p:nvPr/>
        </p:nvPicPr>
        <p:blipFill>
          <a:blip r:embed="rId7"/>
          <a:stretch>
            <a:fillRect/>
          </a:stretch>
        </p:blipFill>
        <p:spPr>
          <a:xfrm>
            <a:off x="1467350" y="5678611"/>
            <a:ext cx="3086101" cy="520701"/>
          </a:xfrm>
          <a:prstGeom prst="rect">
            <a:avLst/>
          </a:prstGeom>
          <a:ln w="12700"/>
        </p:spPr>
      </p:pic>
      <p:sp>
        <p:nvSpPr>
          <p:cNvPr id="228"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229" name="Bild" descr="Bild"/>
          <p:cNvPicPr>
            <a:picLocks noChangeAspect="1"/>
          </p:cNvPicPr>
          <p:nvPr/>
        </p:nvPicPr>
        <p:blipFill>
          <a:blip r:embed="rId8"/>
          <a:stretch>
            <a:fillRect/>
          </a:stretch>
        </p:blipFill>
        <p:spPr>
          <a:xfrm>
            <a:off x="5276583" y="4948361"/>
            <a:ext cx="1651001" cy="508001"/>
          </a:xfrm>
          <a:prstGeom prst="rect">
            <a:avLst/>
          </a:prstGeom>
          <a:ln w="12700"/>
        </p:spPr>
      </p:pic>
      <p:pic>
        <p:nvPicPr>
          <p:cNvPr id="230" name="Bild" descr="Bild"/>
          <p:cNvPicPr>
            <a:picLocks noChangeAspect="1"/>
          </p:cNvPicPr>
          <p:nvPr/>
        </p:nvPicPr>
        <p:blipFill>
          <a:blip r:embed="rId9"/>
          <a:stretch>
            <a:fillRect/>
          </a:stretch>
        </p:blipFill>
        <p:spPr>
          <a:xfrm>
            <a:off x="276770" y="4757861"/>
            <a:ext cx="2349501" cy="889001"/>
          </a:xfrm>
          <a:prstGeom prst="rect">
            <a:avLst/>
          </a:prstGeom>
          <a:ln w="12700"/>
        </p:spPr>
      </p:pic>
      <p:pic>
        <p:nvPicPr>
          <p:cNvPr id="231" name="Bild" descr="Bild"/>
          <p:cNvPicPr>
            <a:picLocks noChangeAspect="1"/>
          </p:cNvPicPr>
          <p:nvPr/>
        </p:nvPicPr>
        <p:blipFill>
          <a:blip r:embed="rId10"/>
          <a:stretch>
            <a:fillRect/>
          </a:stretch>
        </p:blipFill>
        <p:spPr>
          <a:xfrm>
            <a:off x="5670876" y="5646861"/>
            <a:ext cx="2641601" cy="584201"/>
          </a:xfrm>
          <a:prstGeom prst="rect">
            <a:avLst/>
          </a:prstGeom>
          <a:ln w="12700"/>
        </p:spPr>
      </p:pic>
      <p:pic>
        <p:nvPicPr>
          <p:cNvPr id="236" name="Bild" descr="Bild"/>
          <p:cNvPicPr>
            <a:picLocks noChangeAspect="1"/>
          </p:cNvPicPr>
          <p:nvPr/>
        </p:nvPicPr>
        <p:blipFill>
          <a:blip r:embed="rId11"/>
          <a:stretch>
            <a:fillRect/>
          </a:stretch>
        </p:blipFill>
        <p:spPr>
          <a:xfrm>
            <a:off x="2406671" y="5632243"/>
            <a:ext cx="1591240" cy="546014"/>
          </a:xfrm>
          <a:prstGeom prst="rect">
            <a:avLst/>
          </a:prstGeom>
          <a:ln w="12700"/>
        </p:spPr>
      </p:pic>
      <p:sp>
        <p:nvSpPr>
          <p:cNvPr id="4" name="Problem and Motivation:">
            <a:extLst>
              <a:ext uri="{FF2B5EF4-FFF2-40B4-BE49-F238E27FC236}">
                <a16:creationId xmlns:a16="http://schemas.microsoft.com/office/drawing/2014/main" id="{4DD02E39-F6D6-5665-5F62-89A9CDF81EDC}"/>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6" name="Straight Arrow Connector 5">
            <a:extLst>
              <a:ext uri="{FF2B5EF4-FFF2-40B4-BE49-F238E27FC236}">
                <a16:creationId xmlns:a16="http://schemas.microsoft.com/office/drawing/2014/main" id="{DD507923-D5C4-2CA5-5389-0D959B4B35A8}"/>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BE0A87FB-164E-4B43-13F5-F50B396F5032}"/>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421EC83-199E-09E9-C1E6-A56094C0DA29}"/>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5" name="Rechteck">
            <a:extLst>
              <a:ext uri="{FF2B5EF4-FFF2-40B4-BE49-F238E27FC236}">
                <a16:creationId xmlns:a16="http://schemas.microsoft.com/office/drawing/2014/main" id="{F74A9B1E-D3DE-9631-5F75-60437BB5B8D8}"/>
              </a:ext>
            </a:extLst>
          </p:cNvPr>
          <p:cNvSpPr/>
          <p:nvPr/>
        </p:nvSpPr>
        <p:spPr>
          <a:xfrm>
            <a:off x="5310574" y="4969371"/>
            <a:ext cx="1583016" cy="379414"/>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6" name="Rechteck">
            <a:extLst>
              <a:ext uri="{FF2B5EF4-FFF2-40B4-BE49-F238E27FC236}">
                <a16:creationId xmlns:a16="http://schemas.microsoft.com/office/drawing/2014/main" id="{3635601A-F86B-E8D1-E4A5-C65AAFA79FCC}"/>
              </a:ext>
            </a:extLst>
          </p:cNvPr>
          <p:cNvSpPr/>
          <p:nvPr/>
        </p:nvSpPr>
        <p:spPr>
          <a:xfrm>
            <a:off x="4411168" y="1290399"/>
            <a:ext cx="468314"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8" name="Rechteck">
            <a:extLst>
              <a:ext uri="{FF2B5EF4-FFF2-40B4-BE49-F238E27FC236}">
                <a16:creationId xmlns:a16="http://schemas.microsoft.com/office/drawing/2014/main" id="{EF4E260D-194A-87FD-77FB-3A86E776D9D1}"/>
              </a:ext>
            </a:extLst>
          </p:cNvPr>
          <p:cNvSpPr/>
          <p:nvPr/>
        </p:nvSpPr>
        <p:spPr>
          <a:xfrm>
            <a:off x="276767" y="1290399"/>
            <a:ext cx="3841830"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2" name="Armin Riess and Patrick Jenny">
            <a:extLst>
              <a:ext uri="{FF2B5EF4-FFF2-40B4-BE49-F238E27FC236}">
                <a16:creationId xmlns:a16="http://schemas.microsoft.com/office/drawing/2014/main" id="{3285BFC0-A765-0916-6E1C-A4A08860985C}"/>
              </a:ext>
            </a:extLst>
          </p:cNvPr>
          <p:cNvSpPr txBox="1"/>
          <p:nvPr/>
        </p:nvSpPr>
        <p:spPr>
          <a:xfrm>
            <a:off x="8304446" y="6400264"/>
            <a:ext cx="65461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B3F2954B-A1E9-49DA-3889-9ED546C360CD}"/>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5741AA4C-E0AA-B1BA-86D5-57B6576F0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0FA0E4FB-976B-861E-101F-542DACAA1C2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241"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244" name="Bild" descr="Bild"/>
          <p:cNvPicPr>
            <a:picLocks noChangeAspect="1"/>
          </p:cNvPicPr>
          <p:nvPr/>
        </p:nvPicPr>
        <p:blipFill>
          <a:blip r:embed="rId5"/>
          <a:stretch>
            <a:fillRect/>
          </a:stretch>
        </p:blipFill>
        <p:spPr>
          <a:xfrm>
            <a:off x="282189" y="1116995"/>
            <a:ext cx="4680429" cy="1776436"/>
          </a:xfrm>
          <a:prstGeom prst="rect">
            <a:avLst/>
          </a:prstGeom>
          <a:ln w="12700"/>
        </p:spPr>
      </p:pic>
      <p:grpSp>
        <p:nvGrpSpPr>
          <p:cNvPr id="247" name="Bild"/>
          <p:cNvGrpSpPr/>
          <p:nvPr/>
        </p:nvGrpSpPr>
        <p:grpSpPr>
          <a:xfrm>
            <a:off x="5533277" y="1114932"/>
            <a:ext cx="2014626" cy="657919"/>
            <a:chOff x="0" y="0"/>
            <a:chExt cx="2014625" cy="657918"/>
          </a:xfrm>
        </p:grpSpPr>
        <p:pic>
          <p:nvPicPr>
            <p:cNvPr id="246" name="Bild" descr="Bild"/>
            <p:cNvPicPr>
              <a:picLocks noChangeAspect="1"/>
            </p:cNvPicPr>
            <p:nvPr/>
          </p:nvPicPr>
          <p:blipFill>
            <a:blip r:embed="rId6"/>
            <a:stretch>
              <a:fillRect/>
            </a:stretch>
          </p:blipFill>
          <p:spPr>
            <a:xfrm>
              <a:off x="12700" y="12700"/>
              <a:ext cx="1989226" cy="632519"/>
            </a:xfrm>
            <a:prstGeom prst="rect">
              <a:avLst/>
            </a:prstGeom>
            <a:ln>
              <a:noFill/>
            </a:ln>
            <a:effectLst/>
          </p:spPr>
        </p:pic>
        <p:pic>
          <p:nvPicPr>
            <p:cNvPr id="245" name="Bild" descr="Bild"/>
            <p:cNvPicPr>
              <a:picLocks/>
            </p:cNvPicPr>
            <p:nvPr/>
          </p:nvPicPr>
          <p:blipFill>
            <a:blip r:embed="rId7"/>
            <a:stretch>
              <a:fillRect/>
            </a:stretch>
          </p:blipFill>
          <p:spPr>
            <a:xfrm>
              <a:off x="0" y="0"/>
              <a:ext cx="2014626" cy="657919"/>
            </a:xfrm>
            <a:prstGeom prst="rect">
              <a:avLst/>
            </a:prstGeom>
            <a:effectLst/>
          </p:spPr>
        </p:pic>
      </p:grpSp>
      <mc:AlternateContent xmlns:mc="http://schemas.openxmlformats.org/markup-compatibility/2006" xmlns:a14="http://schemas.microsoft.com/office/drawing/2010/main">
        <mc:Choice Requires="a14">
          <p:sp>
            <p:nvSpPr>
              <p:cNvPr id="249" name="Gleichung"/>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249" name="Gleichung"/>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8"/>
                <a:stretch>
                  <a:fillRect l="-6475" t="-2174" r="-6475" b="-26087"/>
                </a:stretch>
              </a:blipFill>
              <a:ln w="12700">
                <a:miter lim="400000"/>
              </a:ln>
            </p:spPr>
            <p:txBody>
              <a:bodyPr/>
              <a:lstStyle/>
              <a:p>
                <a:r>
                  <a:rPr lang="en-GB">
                    <a:noFill/>
                  </a:rPr>
                  <a:t> </a:t>
                </a:r>
              </a:p>
            </p:txBody>
          </p:sp>
        </mc:Fallback>
      </mc:AlternateContent>
      <p:sp>
        <p:nvSpPr>
          <p:cNvPr id="253" name="Abgerundetes Rechteck"/>
          <p:cNvSpPr/>
          <p:nvPr/>
        </p:nvSpPr>
        <p:spPr>
          <a:xfrm>
            <a:off x="505807" y="2136441"/>
            <a:ext cx="4440548" cy="335514"/>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254" name="Abgerundetes Rechteck"/>
          <p:cNvSpPr/>
          <p:nvPr/>
        </p:nvSpPr>
        <p:spPr>
          <a:xfrm>
            <a:off x="72292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55" name="Abgerundetes Rechteck"/>
          <p:cNvSpPr/>
          <p:nvPr/>
        </p:nvSpPr>
        <p:spPr>
          <a:xfrm>
            <a:off x="188206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56" name="Abgerundetes Rechteck"/>
          <p:cNvSpPr/>
          <p:nvPr/>
        </p:nvSpPr>
        <p:spPr>
          <a:xfrm>
            <a:off x="337291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pic>
        <p:nvPicPr>
          <p:cNvPr id="257" name="Bild" descr="Bild"/>
          <p:cNvPicPr>
            <a:picLocks noChangeAspect="1"/>
          </p:cNvPicPr>
          <p:nvPr/>
        </p:nvPicPr>
        <p:blipFill>
          <a:blip r:embed="rId9"/>
          <a:stretch>
            <a:fillRect/>
          </a:stretch>
        </p:blipFill>
        <p:spPr>
          <a:xfrm>
            <a:off x="1467350" y="5678611"/>
            <a:ext cx="3086101" cy="520701"/>
          </a:xfrm>
          <a:prstGeom prst="rect">
            <a:avLst/>
          </a:prstGeom>
          <a:ln w="12700"/>
        </p:spPr>
      </p:pic>
      <p:sp>
        <p:nvSpPr>
          <p:cNvPr id="258"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259" name="Bild" descr="Bild"/>
          <p:cNvPicPr>
            <a:picLocks noChangeAspect="1"/>
          </p:cNvPicPr>
          <p:nvPr/>
        </p:nvPicPr>
        <p:blipFill>
          <a:blip r:embed="rId10"/>
          <a:stretch>
            <a:fillRect/>
          </a:stretch>
        </p:blipFill>
        <p:spPr>
          <a:xfrm>
            <a:off x="5276583" y="4948361"/>
            <a:ext cx="1651001" cy="508001"/>
          </a:xfrm>
          <a:prstGeom prst="rect">
            <a:avLst/>
          </a:prstGeom>
          <a:ln w="12700"/>
        </p:spPr>
      </p:pic>
      <p:pic>
        <p:nvPicPr>
          <p:cNvPr id="260" name="Bild" descr="Bild"/>
          <p:cNvPicPr>
            <a:picLocks noChangeAspect="1"/>
          </p:cNvPicPr>
          <p:nvPr/>
        </p:nvPicPr>
        <p:blipFill>
          <a:blip r:embed="rId11"/>
          <a:stretch>
            <a:fillRect/>
          </a:stretch>
        </p:blipFill>
        <p:spPr>
          <a:xfrm>
            <a:off x="276770" y="4757861"/>
            <a:ext cx="2349501" cy="889001"/>
          </a:xfrm>
          <a:prstGeom prst="rect">
            <a:avLst/>
          </a:prstGeom>
          <a:ln w="12700"/>
        </p:spPr>
      </p:pic>
      <p:pic>
        <p:nvPicPr>
          <p:cNvPr id="261" name="Bild" descr="Bild"/>
          <p:cNvPicPr>
            <a:picLocks noChangeAspect="1"/>
          </p:cNvPicPr>
          <p:nvPr/>
        </p:nvPicPr>
        <p:blipFill>
          <a:blip r:embed="rId12"/>
          <a:stretch>
            <a:fillRect/>
          </a:stretch>
        </p:blipFill>
        <p:spPr>
          <a:xfrm>
            <a:off x="5670876" y="5646861"/>
            <a:ext cx="2641601" cy="584201"/>
          </a:xfrm>
          <a:prstGeom prst="rect">
            <a:avLst/>
          </a:prstGeom>
          <a:ln w="12700"/>
        </p:spPr>
      </p:pic>
      <p:pic>
        <p:nvPicPr>
          <p:cNvPr id="266" name="Bild" descr="Bild"/>
          <p:cNvPicPr>
            <a:picLocks noChangeAspect="1"/>
          </p:cNvPicPr>
          <p:nvPr/>
        </p:nvPicPr>
        <p:blipFill>
          <a:blip r:embed="rId13"/>
          <a:stretch>
            <a:fillRect/>
          </a:stretch>
        </p:blipFill>
        <p:spPr>
          <a:xfrm>
            <a:off x="2406671" y="5632243"/>
            <a:ext cx="1591240" cy="546014"/>
          </a:xfrm>
          <a:prstGeom prst="rect">
            <a:avLst/>
          </a:prstGeom>
          <a:ln w="12700"/>
        </p:spPr>
      </p:pic>
      <p:sp>
        <p:nvSpPr>
          <p:cNvPr id="267" name="Rechteck"/>
          <p:cNvSpPr/>
          <p:nvPr/>
        </p:nvSpPr>
        <p:spPr>
          <a:xfrm>
            <a:off x="5310574" y="4969371"/>
            <a:ext cx="1583016" cy="379414"/>
          </a:xfrm>
          <a:prstGeom prst="rect">
            <a:avLst/>
          </a:prstGeom>
          <a:solidFill>
            <a:schemeClr val="accent5">
              <a:alpha val="20000"/>
            </a:schemeClr>
          </a:solidFill>
          <a:ln w="12700">
            <a:miter lim="400000"/>
          </a:ln>
        </p:spPr>
        <p:txBody>
          <a:bodyPr lIns="50800" tIns="50800" rIns="50800" bIns="50800" anchor="ctr"/>
          <a:lstStyle/>
          <a:p>
            <a:endParaRPr/>
          </a:p>
        </p:txBody>
      </p:sp>
      <p:sp>
        <p:nvSpPr>
          <p:cNvPr id="4" name="Problem and Motivation:">
            <a:extLst>
              <a:ext uri="{FF2B5EF4-FFF2-40B4-BE49-F238E27FC236}">
                <a16:creationId xmlns:a16="http://schemas.microsoft.com/office/drawing/2014/main" id="{A0680A07-2317-5332-044F-4A59D5FC4261}"/>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6" name="Straight Arrow Connector 5">
            <a:extLst>
              <a:ext uri="{FF2B5EF4-FFF2-40B4-BE49-F238E27FC236}">
                <a16:creationId xmlns:a16="http://schemas.microsoft.com/office/drawing/2014/main" id="{89566E70-93ED-61B7-6247-EC9CACFE7791}"/>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45F75C9-0FE6-6AAA-4892-14613AD38568}"/>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E9B4ABE-259D-90E4-78C3-2F674DE72350}"/>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0" name="Rechteck">
            <a:extLst>
              <a:ext uri="{FF2B5EF4-FFF2-40B4-BE49-F238E27FC236}">
                <a16:creationId xmlns:a16="http://schemas.microsoft.com/office/drawing/2014/main" id="{144465A9-49CE-3D38-E27F-A68F9CABE571}"/>
              </a:ext>
            </a:extLst>
          </p:cNvPr>
          <p:cNvSpPr/>
          <p:nvPr/>
        </p:nvSpPr>
        <p:spPr>
          <a:xfrm>
            <a:off x="4411168" y="1290399"/>
            <a:ext cx="468314"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3" name="Rechteck">
            <a:extLst>
              <a:ext uri="{FF2B5EF4-FFF2-40B4-BE49-F238E27FC236}">
                <a16:creationId xmlns:a16="http://schemas.microsoft.com/office/drawing/2014/main" id="{E5F369D4-1A7E-BB0C-255F-714FFCB4DC4B}"/>
              </a:ext>
            </a:extLst>
          </p:cNvPr>
          <p:cNvSpPr/>
          <p:nvPr/>
        </p:nvSpPr>
        <p:spPr>
          <a:xfrm>
            <a:off x="276767" y="1290399"/>
            <a:ext cx="3841830"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5" name="Rechteck">
            <a:extLst>
              <a:ext uri="{FF2B5EF4-FFF2-40B4-BE49-F238E27FC236}">
                <a16:creationId xmlns:a16="http://schemas.microsoft.com/office/drawing/2014/main" id="{C3DE8643-5571-B4EA-CC31-206D12D140C3}"/>
              </a:ext>
            </a:extLst>
          </p:cNvPr>
          <p:cNvSpPr/>
          <p:nvPr/>
        </p:nvSpPr>
        <p:spPr>
          <a:xfrm>
            <a:off x="4411170" y="1574704"/>
            <a:ext cx="468315" cy="561739"/>
          </a:xfrm>
          <a:prstGeom prst="rect">
            <a:avLst/>
          </a:prstGeom>
          <a:solidFill>
            <a:schemeClr val="accent1">
              <a:alpha val="20000"/>
            </a:schemeClr>
          </a:solidFill>
          <a:ln w="12700">
            <a:miter lim="400000"/>
          </a:ln>
        </p:spPr>
        <p:txBody>
          <a:bodyPr lIns="50800" tIns="50800" rIns="50800" bIns="50800" anchor="ctr"/>
          <a:lstStyle/>
          <a:p>
            <a:endParaRPr/>
          </a:p>
        </p:txBody>
      </p:sp>
      <p:sp>
        <p:nvSpPr>
          <p:cNvPr id="2" name="Armin Riess and Patrick Jenny">
            <a:extLst>
              <a:ext uri="{FF2B5EF4-FFF2-40B4-BE49-F238E27FC236}">
                <a16:creationId xmlns:a16="http://schemas.microsoft.com/office/drawing/2014/main" id="{8C712168-DC7D-A3B3-43C0-8AB69E3F2721}"/>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40489775-0F9B-8A54-7ED2-12470ED2C12D}"/>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BA1E9655-93D6-8835-8830-0630B392E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D09D7952-BA99-CF9A-2078-C4C50B6B56D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271"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274" name="Bild" descr="Bild"/>
          <p:cNvPicPr>
            <a:picLocks noChangeAspect="1"/>
          </p:cNvPicPr>
          <p:nvPr/>
        </p:nvPicPr>
        <p:blipFill>
          <a:blip r:embed="rId5"/>
          <a:stretch>
            <a:fillRect/>
          </a:stretch>
        </p:blipFill>
        <p:spPr>
          <a:xfrm>
            <a:off x="282189" y="1116995"/>
            <a:ext cx="4680429" cy="1776436"/>
          </a:xfrm>
          <a:prstGeom prst="rect">
            <a:avLst/>
          </a:prstGeom>
          <a:ln w="12700"/>
        </p:spPr>
      </p:pic>
      <p:grpSp>
        <p:nvGrpSpPr>
          <p:cNvPr id="277" name="Bild"/>
          <p:cNvGrpSpPr/>
          <p:nvPr/>
        </p:nvGrpSpPr>
        <p:grpSpPr>
          <a:xfrm>
            <a:off x="5533277" y="1114932"/>
            <a:ext cx="2014626" cy="657919"/>
            <a:chOff x="0" y="0"/>
            <a:chExt cx="2014625" cy="657918"/>
          </a:xfrm>
        </p:grpSpPr>
        <p:pic>
          <p:nvPicPr>
            <p:cNvPr id="276" name="Bild" descr="Bild"/>
            <p:cNvPicPr>
              <a:picLocks noChangeAspect="1"/>
            </p:cNvPicPr>
            <p:nvPr/>
          </p:nvPicPr>
          <p:blipFill>
            <a:blip r:embed="rId6"/>
            <a:stretch>
              <a:fillRect/>
            </a:stretch>
          </p:blipFill>
          <p:spPr>
            <a:xfrm>
              <a:off x="12700" y="12700"/>
              <a:ext cx="1989226" cy="632519"/>
            </a:xfrm>
            <a:prstGeom prst="rect">
              <a:avLst/>
            </a:prstGeom>
            <a:ln>
              <a:noFill/>
            </a:ln>
            <a:effectLst/>
          </p:spPr>
        </p:pic>
        <p:pic>
          <p:nvPicPr>
            <p:cNvPr id="275" name="Bild" descr="Bild"/>
            <p:cNvPicPr>
              <a:picLocks/>
            </p:cNvPicPr>
            <p:nvPr/>
          </p:nvPicPr>
          <p:blipFill>
            <a:blip r:embed="rId7"/>
            <a:stretch>
              <a:fillRect/>
            </a:stretch>
          </p:blipFill>
          <p:spPr>
            <a:xfrm>
              <a:off x="0" y="0"/>
              <a:ext cx="2014626" cy="657919"/>
            </a:xfrm>
            <a:prstGeom prst="rect">
              <a:avLst/>
            </a:prstGeom>
            <a:effectLst/>
          </p:spPr>
        </p:pic>
      </p:grpSp>
      <mc:AlternateContent xmlns:mc="http://schemas.openxmlformats.org/markup-compatibility/2006" xmlns:a14="http://schemas.microsoft.com/office/drawing/2010/main">
        <mc:Choice Requires="a14">
          <p:sp>
            <p:nvSpPr>
              <p:cNvPr id="279" name="Gleichung"/>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279" name="Gleichung"/>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8"/>
                <a:stretch>
                  <a:fillRect l="-6475" t="-2174" r="-6475" b="-26087"/>
                </a:stretch>
              </a:blipFill>
              <a:ln w="12700">
                <a:miter lim="400000"/>
              </a:ln>
            </p:spPr>
            <p:txBody>
              <a:bodyPr/>
              <a:lstStyle/>
              <a:p>
                <a:r>
                  <a:rPr lang="en-GB">
                    <a:noFill/>
                  </a:rPr>
                  <a:t> </a:t>
                </a:r>
              </a:p>
            </p:txBody>
          </p:sp>
        </mc:Fallback>
      </mc:AlternateContent>
      <p:sp>
        <p:nvSpPr>
          <p:cNvPr id="283" name="Abgerundetes Rechteck"/>
          <p:cNvSpPr/>
          <p:nvPr/>
        </p:nvSpPr>
        <p:spPr>
          <a:xfrm>
            <a:off x="505807" y="2136441"/>
            <a:ext cx="4440548" cy="335514"/>
          </a:xfrm>
          <a:prstGeom prst="roundRect">
            <a:avLst>
              <a:gd name="adj" fmla="val 50000"/>
            </a:avLst>
          </a:prstGeom>
          <a:solidFill>
            <a:srgbClr val="FFFFFF"/>
          </a:solidFill>
          <a:ln w="12700">
            <a:miter lim="400000"/>
          </a:ln>
        </p:spPr>
        <p:txBody>
          <a:bodyPr lIns="50800" tIns="50800" rIns="50800" bIns="50800" anchor="ctr"/>
          <a:lstStyle/>
          <a:p>
            <a:endParaRPr/>
          </a:p>
        </p:txBody>
      </p:sp>
      <p:sp>
        <p:nvSpPr>
          <p:cNvPr id="284" name="Abgerundetes Rechteck"/>
          <p:cNvSpPr/>
          <p:nvPr/>
        </p:nvSpPr>
        <p:spPr>
          <a:xfrm>
            <a:off x="72292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85" name="Abgerundetes Rechteck"/>
          <p:cNvSpPr/>
          <p:nvPr/>
        </p:nvSpPr>
        <p:spPr>
          <a:xfrm>
            <a:off x="188206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86" name="Abgerundetes Rechteck"/>
          <p:cNvSpPr/>
          <p:nvPr/>
        </p:nvSpPr>
        <p:spPr>
          <a:xfrm>
            <a:off x="337291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87" name="Abgerundetes Rechteck"/>
          <p:cNvSpPr/>
          <p:nvPr/>
        </p:nvSpPr>
        <p:spPr>
          <a:xfrm>
            <a:off x="722925" y="1638149"/>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288" name="Abgerundetes Rechteck"/>
          <p:cNvSpPr/>
          <p:nvPr/>
        </p:nvSpPr>
        <p:spPr>
          <a:xfrm>
            <a:off x="1741983" y="1574704"/>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289" name="Abgerundetes Rechteck"/>
          <p:cNvSpPr/>
          <p:nvPr/>
        </p:nvSpPr>
        <p:spPr>
          <a:xfrm>
            <a:off x="3372913" y="1574704"/>
            <a:ext cx="498606"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290" name="Abgerundetes Rechteck"/>
          <p:cNvSpPr/>
          <p:nvPr/>
        </p:nvSpPr>
        <p:spPr>
          <a:xfrm>
            <a:off x="1894361" y="1898554"/>
            <a:ext cx="498606"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291" name="Abgerundetes Rechteck"/>
          <p:cNvSpPr/>
          <p:nvPr/>
        </p:nvSpPr>
        <p:spPr>
          <a:xfrm>
            <a:off x="3183046" y="1857713"/>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292" name="Abgerundetes Rechteck"/>
          <p:cNvSpPr/>
          <p:nvPr/>
        </p:nvSpPr>
        <p:spPr>
          <a:xfrm>
            <a:off x="722925" y="1898554"/>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pic>
        <p:nvPicPr>
          <p:cNvPr id="293" name="Bild" descr="Bild"/>
          <p:cNvPicPr>
            <a:picLocks noChangeAspect="1"/>
          </p:cNvPicPr>
          <p:nvPr/>
        </p:nvPicPr>
        <p:blipFill>
          <a:blip r:embed="rId9"/>
          <a:stretch>
            <a:fillRect/>
          </a:stretch>
        </p:blipFill>
        <p:spPr>
          <a:xfrm>
            <a:off x="1467350" y="5678611"/>
            <a:ext cx="3086101" cy="520701"/>
          </a:xfrm>
          <a:prstGeom prst="rect">
            <a:avLst/>
          </a:prstGeom>
          <a:ln w="12700"/>
        </p:spPr>
      </p:pic>
      <p:sp>
        <p:nvSpPr>
          <p:cNvPr id="294"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295" name="Bild" descr="Bild"/>
          <p:cNvPicPr>
            <a:picLocks noChangeAspect="1"/>
          </p:cNvPicPr>
          <p:nvPr/>
        </p:nvPicPr>
        <p:blipFill>
          <a:blip r:embed="rId10"/>
          <a:stretch>
            <a:fillRect/>
          </a:stretch>
        </p:blipFill>
        <p:spPr>
          <a:xfrm>
            <a:off x="5276583" y="4948361"/>
            <a:ext cx="1651001" cy="508001"/>
          </a:xfrm>
          <a:prstGeom prst="rect">
            <a:avLst/>
          </a:prstGeom>
          <a:ln w="12700"/>
        </p:spPr>
      </p:pic>
      <p:pic>
        <p:nvPicPr>
          <p:cNvPr id="296" name="Bild" descr="Bild"/>
          <p:cNvPicPr>
            <a:picLocks noChangeAspect="1"/>
          </p:cNvPicPr>
          <p:nvPr/>
        </p:nvPicPr>
        <p:blipFill>
          <a:blip r:embed="rId11"/>
          <a:stretch>
            <a:fillRect/>
          </a:stretch>
        </p:blipFill>
        <p:spPr>
          <a:xfrm>
            <a:off x="276770" y="4757861"/>
            <a:ext cx="2349501" cy="889001"/>
          </a:xfrm>
          <a:prstGeom prst="rect">
            <a:avLst/>
          </a:prstGeom>
          <a:ln w="12700"/>
        </p:spPr>
      </p:pic>
      <p:pic>
        <p:nvPicPr>
          <p:cNvPr id="297" name="Bild" descr="Bild"/>
          <p:cNvPicPr>
            <a:picLocks noChangeAspect="1"/>
          </p:cNvPicPr>
          <p:nvPr/>
        </p:nvPicPr>
        <p:blipFill>
          <a:blip r:embed="rId12"/>
          <a:stretch>
            <a:fillRect/>
          </a:stretch>
        </p:blipFill>
        <p:spPr>
          <a:xfrm>
            <a:off x="5670876" y="5646861"/>
            <a:ext cx="2641601" cy="584201"/>
          </a:xfrm>
          <a:prstGeom prst="rect">
            <a:avLst/>
          </a:prstGeom>
          <a:ln w="12700"/>
        </p:spPr>
      </p:pic>
      <p:pic>
        <p:nvPicPr>
          <p:cNvPr id="302" name="Bild" descr="Bild"/>
          <p:cNvPicPr>
            <a:picLocks noChangeAspect="1"/>
          </p:cNvPicPr>
          <p:nvPr/>
        </p:nvPicPr>
        <p:blipFill>
          <a:blip r:embed="rId13"/>
          <a:stretch>
            <a:fillRect/>
          </a:stretch>
        </p:blipFill>
        <p:spPr>
          <a:xfrm>
            <a:off x="2406671" y="5632243"/>
            <a:ext cx="1591240" cy="546014"/>
          </a:xfrm>
          <a:prstGeom prst="rect">
            <a:avLst/>
          </a:prstGeom>
          <a:ln w="12700"/>
        </p:spPr>
      </p:pic>
      <p:sp>
        <p:nvSpPr>
          <p:cNvPr id="303" name="Rechteck"/>
          <p:cNvSpPr/>
          <p:nvPr/>
        </p:nvSpPr>
        <p:spPr>
          <a:xfrm>
            <a:off x="5627891" y="5738875"/>
            <a:ext cx="2727566" cy="379413"/>
          </a:xfrm>
          <a:prstGeom prst="rect">
            <a:avLst/>
          </a:prstGeom>
          <a:solidFill>
            <a:schemeClr val="accent1">
              <a:alpha val="20000"/>
            </a:schemeClr>
          </a:solidFill>
          <a:ln w="12700">
            <a:miter lim="400000"/>
          </a:ln>
        </p:spPr>
        <p:txBody>
          <a:bodyPr lIns="50800" tIns="50800" rIns="50800" bIns="50800" anchor="ctr"/>
          <a:lstStyle/>
          <a:p>
            <a:endParaRPr/>
          </a:p>
        </p:txBody>
      </p:sp>
      <p:sp>
        <p:nvSpPr>
          <p:cNvPr id="4" name="Problem and Motivation:">
            <a:extLst>
              <a:ext uri="{FF2B5EF4-FFF2-40B4-BE49-F238E27FC236}">
                <a16:creationId xmlns:a16="http://schemas.microsoft.com/office/drawing/2014/main" id="{9A1E8E9A-5F35-864A-3118-F4BE02382EB4}"/>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6" name="Straight Arrow Connector 5">
            <a:extLst>
              <a:ext uri="{FF2B5EF4-FFF2-40B4-BE49-F238E27FC236}">
                <a16:creationId xmlns:a16="http://schemas.microsoft.com/office/drawing/2014/main" id="{00836EA2-F49C-DB22-7388-28784DFA95E7}"/>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0DCAAD59-536A-312A-C016-92D029BD8167}"/>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7C14A06E-2DFA-F144-AE8E-D20ECA30341A}"/>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1" name="Rechteck">
            <a:extLst>
              <a:ext uri="{FF2B5EF4-FFF2-40B4-BE49-F238E27FC236}">
                <a16:creationId xmlns:a16="http://schemas.microsoft.com/office/drawing/2014/main" id="{92AF850F-9B02-A3C0-5B1B-6261B19D440F}"/>
              </a:ext>
            </a:extLst>
          </p:cNvPr>
          <p:cNvSpPr/>
          <p:nvPr/>
        </p:nvSpPr>
        <p:spPr>
          <a:xfrm>
            <a:off x="4411168" y="1290399"/>
            <a:ext cx="468314"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3" name="Rechteck">
            <a:extLst>
              <a:ext uri="{FF2B5EF4-FFF2-40B4-BE49-F238E27FC236}">
                <a16:creationId xmlns:a16="http://schemas.microsoft.com/office/drawing/2014/main" id="{65F0F506-6306-7C0E-428F-1189DB210DA6}"/>
              </a:ext>
            </a:extLst>
          </p:cNvPr>
          <p:cNvSpPr/>
          <p:nvPr/>
        </p:nvSpPr>
        <p:spPr>
          <a:xfrm>
            <a:off x="5310574" y="4969371"/>
            <a:ext cx="1583016" cy="379414"/>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5" name="Rechteck">
            <a:extLst>
              <a:ext uri="{FF2B5EF4-FFF2-40B4-BE49-F238E27FC236}">
                <a16:creationId xmlns:a16="http://schemas.microsoft.com/office/drawing/2014/main" id="{E4D7AC33-BC37-42D7-CE7E-CFD2017BA00C}"/>
              </a:ext>
            </a:extLst>
          </p:cNvPr>
          <p:cNvSpPr/>
          <p:nvPr/>
        </p:nvSpPr>
        <p:spPr>
          <a:xfrm>
            <a:off x="276767" y="1290399"/>
            <a:ext cx="3841830"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6" name="Rechteck">
            <a:extLst>
              <a:ext uri="{FF2B5EF4-FFF2-40B4-BE49-F238E27FC236}">
                <a16:creationId xmlns:a16="http://schemas.microsoft.com/office/drawing/2014/main" id="{D5B725D0-6AFB-17C5-7498-28BB3ED4DB04}"/>
              </a:ext>
            </a:extLst>
          </p:cNvPr>
          <p:cNvSpPr/>
          <p:nvPr/>
        </p:nvSpPr>
        <p:spPr>
          <a:xfrm>
            <a:off x="276768" y="1585874"/>
            <a:ext cx="3841830" cy="543674"/>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7" name="Rechteck">
            <a:extLst>
              <a:ext uri="{FF2B5EF4-FFF2-40B4-BE49-F238E27FC236}">
                <a16:creationId xmlns:a16="http://schemas.microsoft.com/office/drawing/2014/main" id="{6E1E0AA7-8880-80FF-9485-C33C161C7AC1}"/>
              </a:ext>
            </a:extLst>
          </p:cNvPr>
          <p:cNvSpPr/>
          <p:nvPr/>
        </p:nvSpPr>
        <p:spPr>
          <a:xfrm>
            <a:off x="4411170" y="1574704"/>
            <a:ext cx="468315" cy="561739"/>
          </a:xfrm>
          <a:prstGeom prst="rect">
            <a:avLst/>
          </a:prstGeom>
          <a:solidFill>
            <a:schemeClr val="accent1">
              <a:alpha val="20000"/>
            </a:schemeClr>
          </a:solidFill>
          <a:ln w="12700">
            <a:miter lim="400000"/>
          </a:ln>
        </p:spPr>
        <p:txBody>
          <a:bodyPr lIns="50800" tIns="50800" rIns="50800" bIns="50800" anchor="ctr"/>
          <a:lstStyle/>
          <a:p>
            <a:endParaRPr/>
          </a:p>
        </p:txBody>
      </p:sp>
      <p:sp>
        <p:nvSpPr>
          <p:cNvPr id="2" name="Armin Riess and Patrick Jenny">
            <a:extLst>
              <a:ext uri="{FF2B5EF4-FFF2-40B4-BE49-F238E27FC236}">
                <a16:creationId xmlns:a16="http://schemas.microsoft.com/office/drawing/2014/main" id="{5D4B6138-06A0-5BD7-756A-E425CA473021}"/>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AEBDAD4D-43D9-4708-69B7-20D9E488000C}"/>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8" name="Picture 17" descr="A black and red logo&#10;&#10;AI-generated content may be incorrect.">
            <a:extLst>
              <a:ext uri="{FF2B5EF4-FFF2-40B4-BE49-F238E27FC236}">
                <a16:creationId xmlns:a16="http://schemas.microsoft.com/office/drawing/2014/main" id="{48A22C6E-EF05-99B5-24FA-817577044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9" name="Graphic 18">
            <a:extLst>
              <a:ext uri="{FF2B5EF4-FFF2-40B4-BE49-F238E27FC236}">
                <a16:creationId xmlns:a16="http://schemas.microsoft.com/office/drawing/2014/main" id="{DAD8DD1E-0AB2-638E-D363-4D1200C8E6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310"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313" name="Bild" descr="Bild"/>
          <p:cNvPicPr>
            <a:picLocks noChangeAspect="1"/>
          </p:cNvPicPr>
          <p:nvPr/>
        </p:nvPicPr>
        <p:blipFill>
          <a:blip r:embed="rId5"/>
          <a:stretch>
            <a:fillRect/>
          </a:stretch>
        </p:blipFill>
        <p:spPr>
          <a:xfrm>
            <a:off x="282189" y="1116995"/>
            <a:ext cx="4680429" cy="1776436"/>
          </a:xfrm>
          <a:prstGeom prst="rect">
            <a:avLst/>
          </a:prstGeom>
          <a:ln w="12700"/>
        </p:spPr>
      </p:pic>
      <p:grpSp>
        <p:nvGrpSpPr>
          <p:cNvPr id="316" name="Bild"/>
          <p:cNvGrpSpPr/>
          <p:nvPr/>
        </p:nvGrpSpPr>
        <p:grpSpPr>
          <a:xfrm>
            <a:off x="5533277" y="1114932"/>
            <a:ext cx="2014626" cy="657919"/>
            <a:chOff x="0" y="0"/>
            <a:chExt cx="2014625" cy="657918"/>
          </a:xfrm>
        </p:grpSpPr>
        <p:pic>
          <p:nvPicPr>
            <p:cNvPr id="315" name="Bild" descr="Bild"/>
            <p:cNvPicPr>
              <a:picLocks noChangeAspect="1"/>
            </p:cNvPicPr>
            <p:nvPr/>
          </p:nvPicPr>
          <p:blipFill>
            <a:blip r:embed="rId6"/>
            <a:stretch>
              <a:fillRect/>
            </a:stretch>
          </p:blipFill>
          <p:spPr>
            <a:xfrm>
              <a:off x="12700" y="12700"/>
              <a:ext cx="1989226" cy="632519"/>
            </a:xfrm>
            <a:prstGeom prst="rect">
              <a:avLst/>
            </a:prstGeom>
            <a:ln>
              <a:noFill/>
            </a:ln>
            <a:effectLst/>
          </p:spPr>
        </p:pic>
        <p:pic>
          <p:nvPicPr>
            <p:cNvPr id="314" name="Bild" descr="Bild"/>
            <p:cNvPicPr>
              <a:picLocks/>
            </p:cNvPicPr>
            <p:nvPr/>
          </p:nvPicPr>
          <p:blipFill>
            <a:blip r:embed="rId7"/>
            <a:stretch>
              <a:fillRect/>
            </a:stretch>
          </p:blipFill>
          <p:spPr>
            <a:xfrm>
              <a:off x="0" y="0"/>
              <a:ext cx="2014626" cy="657919"/>
            </a:xfrm>
            <a:prstGeom prst="rect">
              <a:avLst/>
            </a:prstGeom>
            <a:effectLst/>
          </p:spPr>
        </p:pic>
      </p:grpSp>
      <p:grpSp>
        <p:nvGrpSpPr>
          <p:cNvPr id="319" name="Bild"/>
          <p:cNvGrpSpPr/>
          <p:nvPr/>
        </p:nvGrpSpPr>
        <p:grpSpPr>
          <a:xfrm>
            <a:off x="5534605" y="2038947"/>
            <a:ext cx="1318023" cy="694532"/>
            <a:chOff x="0" y="0"/>
            <a:chExt cx="1318021" cy="694531"/>
          </a:xfrm>
        </p:grpSpPr>
        <p:pic>
          <p:nvPicPr>
            <p:cNvPr id="318" name="Bild" descr="Bild"/>
            <p:cNvPicPr>
              <a:picLocks noChangeAspect="1"/>
            </p:cNvPicPr>
            <p:nvPr/>
          </p:nvPicPr>
          <p:blipFill>
            <a:blip r:embed="rId8"/>
            <a:srcRect/>
            <a:stretch>
              <a:fillRect/>
            </a:stretch>
          </p:blipFill>
          <p:spPr>
            <a:xfrm>
              <a:off x="12700" y="12700"/>
              <a:ext cx="1292538" cy="669187"/>
            </a:xfrm>
            <a:prstGeom prst="rect">
              <a:avLst/>
            </a:prstGeom>
            <a:ln>
              <a:noFill/>
            </a:ln>
            <a:effectLst/>
          </p:spPr>
        </p:pic>
        <p:pic>
          <p:nvPicPr>
            <p:cNvPr id="317" name="Bild" descr="Bild"/>
            <p:cNvPicPr>
              <a:picLocks/>
            </p:cNvPicPr>
            <p:nvPr/>
          </p:nvPicPr>
          <p:blipFill>
            <a:blip r:embed="rId9"/>
            <a:stretch>
              <a:fillRect/>
            </a:stretch>
          </p:blipFill>
          <p:spPr>
            <a:xfrm>
              <a:off x="0" y="0"/>
              <a:ext cx="1318022" cy="694532"/>
            </a:xfrm>
            <a:prstGeom prst="rect">
              <a:avLst/>
            </a:prstGeom>
            <a:effectLst/>
          </p:spPr>
        </p:pic>
      </p:grpSp>
      <mc:AlternateContent xmlns:mc="http://schemas.openxmlformats.org/markup-compatibility/2006" xmlns:a14="http://schemas.microsoft.com/office/drawing/2010/main">
        <mc:Choice Requires="a14">
          <p:sp>
            <p:nvSpPr>
              <p:cNvPr id="321" name="Gleichung"/>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321" name="Gleichung"/>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10"/>
                <a:stretch>
                  <a:fillRect l="-6475" t="-2174" r="-6475" b="-26087"/>
                </a:stretch>
              </a:blipFill>
              <a:ln w="12700">
                <a:miter lim="400000"/>
              </a:ln>
            </p:spPr>
            <p:txBody>
              <a:bodyPr/>
              <a:lstStyle/>
              <a:p>
                <a:r>
                  <a:rPr lang="en-GB">
                    <a:noFill/>
                  </a:rPr>
                  <a:t> </a:t>
                </a:r>
              </a:p>
            </p:txBody>
          </p:sp>
        </mc:Fallback>
      </mc:AlternateContent>
      <p:sp>
        <p:nvSpPr>
          <p:cNvPr id="326" name="Abgerundetes Rechteck"/>
          <p:cNvSpPr/>
          <p:nvPr/>
        </p:nvSpPr>
        <p:spPr>
          <a:xfrm>
            <a:off x="72292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7" name="Abgerundetes Rechteck"/>
          <p:cNvSpPr/>
          <p:nvPr/>
        </p:nvSpPr>
        <p:spPr>
          <a:xfrm>
            <a:off x="188206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8" name="Abgerundetes Rechteck"/>
          <p:cNvSpPr/>
          <p:nvPr/>
        </p:nvSpPr>
        <p:spPr>
          <a:xfrm>
            <a:off x="337291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9" name="Abgerundetes Rechteck"/>
          <p:cNvSpPr/>
          <p:nvPr/>
        </p:nvSpPr>
        <p:spPr>
          <a:xfrm>
            <a:off x="722925" y="1638149"/>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30" name="Abgerundetes Rechteck"/>
          <p:cNvSpPr/>
          <p:nvPr/>
        </p:nvSpPr>
        <p:spPr>
          <a:xfrm>
            <a:off x="1741983" y="1574704"/>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1" name="Abgerundetes Rechteck"/>
          <p:cNvSpPr/>
          <p:nvPr/>
        </p:nvSpPr>
        <p:spPr>
          <a:xfrm>
            <a:off x="3372913" y="1574704"/>
            <a:ext cx="498606"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2" name="Abgerundetes Rechteck"/>
          <p:cNvSpPr/>
          <p:nvPr/>
        </p:nvSpPr>
        <p:spPr>
          <a:xfrm>
            <a:off x="1894361" y="1911254"/>
            <a:ext cx="498606" cy="213323"/>
          </a:xfrm>
          <a:prstGeom prst="roundRect">
            <a:avLst>
              <a:gd name="adj" fmla="val 20744"/>
            </a:avLst>
          </a:prstGeom>
          <a:solidFill>
            <a:srgbClr val="FFFFFF">
              <a:alpha val="78704"/>
            </a:srgbClr>
          </a:solidFill>
          <a:ln w="12700">
            <a:miter lim="400000"/>
          </a:ln>
        </p:spPr>
        <p:txBody>
          <a:bodyPr lIns="50800" tIns="50800" rIns="50800" bIns="50800" anchor="ctr"/>
          <a:lstStyle/>
          <a:p>
            <a:endParaRPr/>
          </a:p>
        </p:txBody>
      </p:sp>
      <p:sp>
        <p:nvSpPr>
          <p:cNvPr id="333" name="Abgerundetes Rechteck"/>
          <p:cNvSpPr/>
          <p:nvPr/>
        </p:nvSpPr>
        <p:spPr>
          <a:xfrm>
            <a:off x="3183046" y="1857713"/>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4" name="Abgerundetes Rechteck"/>
          <p:cNvSpPr/>
          <p:nvPr/>
        </p:nvSpPr>
        <p:spPr>
          <a:xfrm>
            <a:off x="722925" y="1898554"/>
            <a:ext cx="269241" cy="238723"/>
          </a:xfrm>
          <a:prstGeom prst="roundRect">
            <a:avLst>
              <a:gd name="adj" fmla="val 18536"/>
            </a:avLst>
          </a:prstGeom>
          <a:solidFill>
            <a:srgbClr val="FFFFFF">
              <a:alpha val="78704"/>
            </a:srgbClr>
          </a:solidFill>
          <a:ln w="12700">
            <a:miter lim="400000"/>
          </a:ln>
        </p:spPr>
        <p:txBody>
          <a:bodyPr lIns="50800" tIns="50800" rIns="50800" bIns="50800" anchor="ctr"/>
          <a:lstStyle/>
          <a:p>
            <a:endParaRPr/>
          </a:p>
        </p:txBody>
      </p:sp>
      <p:pic>
        <p:nvPicPr>
          <p:cNvPr id="335" name="Bild" descr="Bild"/>
          <p:cNvPicPr>
            <a:picLocks noChangeAspect="1"/>
          </p:cNvPicPr>
          <p:nvPr/>
        </p:nvPicPr>
        <p:blipFill>
          <a:blip r:embed="rId11"/>
          <a:stretch>
            <a:fillRect/>
          </a:stretch>
        </p:blipFill>
        <p:spPr>
          <a:xfrm>
            <a:off x="1467350" y="5678611"/>
            <a:ext cx="3086101" cy="520701"/>
          </a:xfrm>
          <a:prstGeom prst="rect">
            <a:avLst/>
          </a:prstGeom>
          <a:ln w="12700"/>
        </p:spPr>
      </p:pic>
      <p:sp>
        <p:nvSpPr>
          <p:cNvPr id="336" name="Rechteck"/>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337" name="Bild" descr="Bild"/>
          <p:cNvPicPr>
            <a:picLocks noChangeAspect="1"/>
          </p:cNvPicPr>
          <p:nvPr/>
        </p:nvPicPr>
        <p:blipFill>
          <a:blip r:embed="rId12"/>
          <a:stretch>
            <a:fillRect/>
          </a:stretch>
        </p:blipFill>
        <p:spPr>
          <a:xfrm>
            <a:off x="5276583" y="4948361"/>
            <a:ext cx="1651001" cy="508001"/>
          </a:xfrm>
          <a:prstGeom prst="rect">
            <a:avLst/>
          </a:prstGeom>
          <a:ln w="12700"/>
        </p:spPr>
      </p:pic>
      <p:pic>
        <p:nvPicPr>
          <p:cNvPr id="338" name="Bild" descr="Bild"/>
          <p:cNvPicPr>
            <a:picLocks noChangeAspect="1"/>
          </p:cNvPicPr>
          <p:nvPr/>
        </p:nvPicPr>
        <p:blipFill>
          <a:blip r:embed="rId13"/>
          <a:stretch>
            <a:fillRect/>
          </a:stretch>
        </p:blipFill>
        <p:spPr>
          <a:xfrm>
            <a:off x="276770" y="4757861"/>
            <a:ext cx="2349501" cy="889001"/>
          </a:xfrm>
          <a:prstGeom prst="rect">
            <a:avLst/>
          </a:prstGeom>
          <a:ln w="12700"/>
        </p:spPr>
      </p:pic>
      <p:pic>
        <p:nvPicPr>
          <p:cNvPr id="339" name="Bild" descr="Bild"/>
          <p:cNvPicPr>
            <a:picLocks noChangeAspect="1"/>
          </p:cNvPicPr>
          <p:nvPr/>
        </p:nvPicPr>
        <p:blipFill>
          <a:blip r:embed="rId14"/>
          <a:stretch>
            <a:fillRect/>
          </a:stretch>
        </p:blipFill>
        <p:spPr>
          <a:xfrm>
            <a:off x="5670876" y="5646861"/>
            <a:ext cx="2641601" cy="584201"/>
          </a:xfrm>
          <a:prstGeom prst="rect">
            <a:avLst/>
          </a:prstGeom>
          <a:ln w="12700"/>
        </p:spPr>
      </p:pic>
      <p:pic>
        <p:nvPicPr>
          <p:cNvPr id="344" name="Bild" descr="Bild"/>
          <p:cNvPicPr>
            <a:picLocks noChangeAspect="1"/>
          </p:cNvPicPr>
          <p:nvPr/>
        </p:nvPicPr>
        <p:blipFill>
          <a:blip r:embed="rId15"/>
          <a:stretch>
            <a:fillRect/>
          </a:stretch>
        </p:blipFill>
        <p:spPr>
          <a:xfrm>
            <a:off x="2406671" y="5632243"/>
            <a:ext cx="1591240" cy="546014"/>
          </a:xfrm>
          <a:prstGeom prst="rect">
            <a:avLst/>
          </a:prstGeom>
          <a:ln w="12700"/>
        </p:spPr>
      </p:pic>
      <p:sp>
        <p:nvSpPr>
          <p:cNvPr id="352" name="Rechteck"/>
          <p:cNvSpPr/>
          <p:nvPr/>
        </p:nvSpPr>
        <p:spPr>
          <a:xfrm>
            <a:off x="280672" y="4969371"/>
            <a:ext cx="2341692" cy="379414"/>
          </a:xfrm>
          <a:prstGeom prst="rect">
            <a:avLst/>
          </a:prstGeom>
          <a:solidFill>
            <a:schemeClr val="accent2">
              <a:alpha val="20000"/>
            </a:schemeClr>
          </a:solidFill>
          <a:ln w="12700">
            <a:miter lim="400000"/>
          </a:ln>
        </p:spPr>
        <p:txBody>
          <a:bodyPr lIns="50800" tIns="50800" rIns="50800" bIns="50800" anchor="ctr"/>
          <a:lstStyle/>
          <a:p>
            <a:endParaRPr/>
          </a:p>
        </p:txBody>
      </p:sp>
      <p:sp>
        <p:nvSpPr>
          <p:cNvPr id="4" name="Problem and Motivation:">
            <a:extLst>
              <a:ext uri="{FF2B5EF4-FFF2-40B4-BE49-F238E27FC236}">
                <a16:creationId xmlns:a16="http://schemas.microsoft.com/office/drawing/2014/main" id="{38EA1C5A-C3E6-F9ED-EC09-7DB333FB7154}"/>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6" name="Straight Arrow Connector 5">
            <a:extLst>
              <a:ext uri="{FF2B5EF4-FFF2-40B4-BE49-F238E27FC236}">
                <a16:creationId xmlns:a16="http://schemas.microsoft.com/office/drawing/2014/main" id="{51FBC979-0014-0B21-2C11-46C2CA1CBA49}"/>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4EFC7A2-EEBC-CCB6-4126-9DEE8069B166}"/>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B3328304-0A4E-84CE-35E0-6D406F4A83C0}"/>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0" name="Rechteck">
            <a:extLst>
              <a:ext uri="{FF2B5EF4-FFF2-40B4-BE49-F238E27FC236}">
                <a16:creationId xmlns:a16="http://schemas.microsoft.com/office/drawing/2014/main" id="{156D863C-6781-9685-A885-AAE665097FFD}"/>
              </a:ext>
            </a:extLst>
          </p:cNvPr>
          <p:cNvSpPr/>
          <p:nvPr/>
        </p:nvSpPr>
        <p:spPr>
          <a:xfrm>
            <a:off x="5627891" y="5738875"/>
            <a:ext cx="2727566" cy="379413"/>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1" name="Rechteck">
            <a:extLst>
              <a:ext uri="{FF2B5EF4-FFF2-40B4-BE49-F238E27FC236}">
                <a16:creationId xmlns:a16="http://schemas.microsoft.com/office/drawing/2014/main" id="{E33A3E5B-218E-0A7A-7F43-F9756DCD6CFE}"/>
              </a:ext>
            </a:extLst>
          </p:cNvPr>
          <p:cNvSpPr/>
          <p:nvPr/>
        </p:nvSpPr>
        <p:spPr>
          <a:xfrm>
            <a:off x="276767" y="1290399"/>
            <a:ext cx="3841830"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2" name="Rechteck">
            <a:extLst>
              <a:ext uri="{FF2B5EF4-FFF2-40B4-BE49-F238E27FC236}">
                <a16:creationId xmlns:a16="http://schemas.microsoft.com/office/drawing/2014/main" id="{0B5E25C7-59ED-1CD0-E96F-5A7467477750}"/>
              </a:ext>
            </a:extLst>
          </p:cNvPr>
          <p:cNvSpPr/>
          <p:nvPr/>
        </p:nvSpPr>
        <p:spPr>
          <a:xfrm>
            <a:off x="4411168" y="1290399"/>
            <a:ext cx="468314"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3" name="Rechteck">
            <a:extLst>
              <a:ext uri="{FF2B5EF4-FFF2-40B4-BE49-F238E27FC236}">
                <a16:creationId xmlns:a16="http://schemas.microsoft.com/office/drawing/2014/main" id="{D83A4474-7962-A29E-1D2F-D72045EC88A7}"/>
              </a:ext>
            </a:extLst>
          </p:cNvPr>
          <p:cNvSpPr/>
          <p:nvPr/>
        </p:nvSpPr>
        <p:spPr>
          <a:xfrm>
            <a:off x="4411170" y="1574704"/>
            <a:ext cx="468315" cy="561739"/>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4" name="Rechteck">
            <a:extLst>
              <a:ext uri="{FF2B5EF4-FFF2-40B4-BE49-F238E27FC236}">
                <a16:creationId xmlns:a16="http://schemas.microsoft.com/office/drawing/2014/main" id="{C86D893E-296C-423D-A84C-8E644E4F5992}"/>
              </a:ext>
            </a:extLst>
          </p:cNvPr>
          <p:cNvSpPr/>
          <p:nvPr/>
        </p:nvSpPr>
        <p:spPr>
          <a:xfrm>
            <a:off x="5310574" y="4969371"/>
            <a:ext cx="1583016" cy="379414"/>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5" name="Rechteck">
            <a:extLst>
              <a:ext uri="{FF2B5EF4-FFF2-40B4-BE49-F238E27FC236}">
                <a16:creationId xmlns:a16="http://schemas.microsoft.com/office/drawing/2014/main" id="{524688D4-FA5B-7520-714E-68724F829D6D}"/>
              </a:ext>
            </a:extLst>
          </p:cNvPr>
          <p:cNvSpPr/>
          <p:nvPr/>
        </p:nvSpPr>
        <p:spPr>
          <a:xfrm>
            <a:off x="276768" y="1585874"/>
            <a:ext cx="3841830" cy="543674"/>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6" name="Rechteck">
            <a:extLst>
              <a:ext uri="{FF2B5EF4-FFF2-40B4-BE49-F238E27FC236}">
                <a16:creationId xmlns:a16="http://schemas.microsoft.com/office/drawing/2014/main" id="{DC5DF47F-0769-7F7B-79E5-22B8BC9C5B49}"/>
              </a:ext>
            </a:extLst>
          </p:cNvPr>
          <p:cNvSpPr/>
          <p:nvPr/>
        </p:nvSpPr>
        <p:spPr>
          <a:xfrm>
            <a:off x="4411168" y="2168481"/>
            <a:ext cx="468314" cy="241306"/>
          </a:xfrm>
          <a:prstGeom prst="rect">
            <a:avLst/>
          </a:prstGeom>
          <a:solidFill>
            <a:schemeClr val="accent2">
              <a:alpha val="20000"/>
            </a:schemeClr>
          </a:solidFill>
          <a:ln w="12700">
            <a:miter lim="400000"/>
          </a:ln>
        </p:spPr>
        <p:txBody>
          <a:bodyPr lIns="50800" tIns="50800" rIns="50800" bIns="50800" anchor="ctr"/>
          <a:lstStyle/>
          <a:p>
            <a:endParaRPr/>
          </a:p>
        </p:txBody>
      </p:sp>
      <p:sp>
        <p:nvSpPr>
          <p:cNvPr id="17" name="Rechteck">
            <a:extLst>
              <a:ext uri="{FF2B5EF4-FFF2-40B4-BE49-F238E27FC236}">
                <a16:creationId xmlns:a16="http://schemas.microsoft.com/office/drawing/2014/main" id="{A0AD8A41-70D5-D291-2AD7-F3D69E83AE50}"/>
              </a:ext>
            </a:extLst>
          </p:cNvPr>
          <p:cNvSpPr/>
          <p:nvPr/>
        </p:nvSpPr>
        <p:spPr>
          <a:xfrm>
            <a:off x="276770" y="2168481"/>
            <a:ext cx="3840585" cy="241306"/>
          </a:xfrm>
          <a:prstGeom prst="rect">
            <a:avLst/>
          </a:prstGeom>
          <a:solidFill>
            <a:schemeClr val="accent2">
              <a:alpha val="20000"/>
            </a:schemeClr>
          </a:solidFill>
          <a:ln w="12700">
            <a:miter lim="400000"/>
          </a:ln>
        </p:spPr>
        <p:txBody>
          <a:bodyPr lIns="50800" tIns="50800" rIns="50800" bIns="50800" anchor="ctr"/>
          <a:lstStyle/>
          <a:p>
            <a:endParaRPr/>
          </a:p>
        </p:txBody>
      </p:sp>
      <p:sp>
        <p:nvSpPr>
          <p:cNvPr id="2" name="Armin Riess and Patrick Jenny">
            <a:extLst>
              <a:ext uri="{FF2B5EF4-FFF2-40B4-BE49-F238E27FC236}">
                <a16:creationId xmlns:a16="http://schemas.microsoft.com/office/drawing/2014/main" id="{D8ED95A6-CAF4-5262-AE9D-4A516E6D077D}"/>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806807-0CC7-92D0-2C7A-8B3AE30E0124}"/>
            </a:ext>
          </a:extLst>
        </p:cNvPr>
        <p:cNvGrpSpPr/>
        <p:nvPr/>
      </p:nvGrpSpPr>
      <p:grpSpPr>
        <a:xfrm>
          <a:off x="0" y="0"/>
          <a:ext cx="0" cy="0"/>
          <a:chOff x="0" y="0"/>
          <a:chExt cx="0" cy="0"/>
        </a:xfrm>
      </p:grpSpPr>
      <p:sp>
        <p:nvSpPr>
          <p:cNvPr id="19" name="Armin Riess and Patrick Jenny">
            <a:extLst>
              <a:ext uri="{FF2B5EF4-FFF2-40B4-BE49-F238E27FC236}">
                <a16:creationId xmlns:a16="http://schemas.microsoft.com/office/drawing/2014/main" id="{BC03E729-58C5-5F2D-B5BB-867D2CF33394}"/>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20" name="Picture 19" descr="A black and red logo&#10;&#10;AI-generated content may be incorrect.">
            <a:extLst>
              <a:ext uri="{FF2B5EF4-FFF2-40B4-BE49-F238E27FC236}">
                <a16:creationId xmlns:a16="http://schemas.microsoft.com/office/drawing/2014/main" id="{139D7DB5-EFA6-25E8-80DF-24FE0BDE6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21" name="Graphic 20">
            <a:extLst>
              <a:ext uri="{FF2B5EF4-FFF2-40B4-BE49-F238E27FC236}">
                <a16:creationId xmlns:a16="http://schemas.microsoft.com/office/drawing/2014/main" id="{99D4CC3E-DA1C-0AF7-A07E-8523208342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310" name="Linien">
            <a:extLst>
              <a:ext uri="{FF2B5EF4-FFF2-40B4-BE49-F238E27FC236}">
                <a16:creationId xmlns:a16="http://schemas.microsoft.com/office/drawing/2014/main" id="{4B8F1E7A-D565-A43B-8664-805168DB9E0D}"/>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313" name="Bild" descr="Bild">
            <a:extLst>
              <a:ext uri="{FF2B5EF4-FFF2-40B4-BE49-F238E27FC236}">
                <a16:creationId xmlns:a16="http://schemas.microsoft.com/office/drawing/2014/main" id="{B84F1F2E-4560-DA7B-174B-BC27582CE7EE}"/>
              </a:ext>
            </a:extLst>
          </p:cNvPr>
          <p:cNvPicPr>
            <a:picLocks noChangeAspect="1"/>
          </p:cNvPicPr>
          <p:nvPr/>
        </p:nvPicPr>
        <p:blipFill>
          <a:blip r:embed="rId5"/>
          <a:stretch>
            <a:fillRect/>
          </a:stretch>
        </p:blipFill>
        <p:spPr>
          <a:xfrm>
            <a:off x="282189" y="1116995"/>
            <a:ext cx="4680429" cy="1776436"/>
          </a:xfrm>
          <a:prstGeom prst="rect">
            <a:avLst/>
          </a:prstGeom>
          <a:ln w="12700"/>
        </p:spPr>
      </p:pic>
      <p:grpSp>
        <p:nvGrpSpPr>
          <p:cNvPr id="316" name="Bild">
            <a:extLst>
              <a:ext uri="{FF2B5EF4-FFF2-40B4-BE49-F238E27FC236}">
                <a16:creationId xmlns:a16="http://schemas.microsoft.com/office/drawing/2014/main" id="{2B9BB3AB-9B51-47D3-650D-B6655B1E704A}"/>
              </a:ext>
            </a:extLst>
          </p:cNvPr>
          <p:cNvGrpSpPr/>
          <p:nvPr/>
        </p:nvGrpSpPr>
        <p:grpSpPr>
          <a:xfrm>
            <a:off x="5533277" y="1114932"/>
            <a:ext cx="2014626" cy="657919"/>
            <a:chOff x="0" y="0"/>
            <a:chExt cx="2014625" cy="657918"/>
          </a:xfrm>
        </p:grpSpPr>
        <p:pic>
          <p:nvPicPr>
            <p:cNvPr id="315" name="Bild" descr="Bild">
              <a:extLst>
                <a:ext uri="{FF2B5EF4-FFF2-40B4-BE49-F238E27FC236}">
                  <a16:creationId xmlns:a16="http://schemas.microsoft.com/office/drawing/2014/main" id="{1DD6948B-A417-0754-ED7C-2741886FA833}"/>
                </a:ext>
              </a:extLst>
            </p:cNvPr>
            <p:cNvPicPr>
              <a:picLocks noChangeAspect="1"/>
            </p:cNvPicPr>
            <p:nvPr/>
          </p:nvPicPr>
          <p:blipFill>
            <a:blip r:embed="rId6"/>
            <a:stretch>
              <a:fillRect/>
            </a:stretch>
          </p:blipFill>
          <p:spPr>
            <a:xfrm>
              <a:off x="12700" y="12700"/>
              <a:ext cx="1989226" cy="632519"/>
            </a:xfrm>
            <a:prstGeom prst="rect">
              <a:avLst/>
            </a:prstGeom>
            <a:ln>
              <a:noFill/>
            </a:ln>
            <a:effectLst/>
          </p:spPr>
        </p:pic>
        <p:pic>
          <p:nvPicPr>
            <p:cNvPr id="314" name="Bild" descr="Bild">
              <a:extLst>
                <a:ext uri="{FF2B5EF4-FFF2-40B4-BE49-F238E27FC236}">
                  <a16:creationId xmlns:a16="http://schemas.microsoft.com/office/drawing/2014/main" id="{A6147CAC-22C3-56DE-D979-CA7789A91F31}"/>
                </a:ext>
              </a:extLst>
            </p:cNvPr>
            <p:cNvPicPr>
              <a:picLocks/>
            </p:cNvPicPr>
            <p:nvPr/>
          </p:nvPicPr>
          <p:blipFill>
            <a:blip r:embed="rId7"/>
            <a:stretch>
              <a:fillRect/>
            </a:stretch>
          </p:blipFill>
          <p:spPr>
            <a:xfrm>
              <a:off x="0" y="0"/>
              <a:ext cx="2014626" cy="657919"/>
            </a:xfrm>
            <a:prstGeom prst="rect">
              <a:avLst/>
            </a:prstGeom>
            <a:effectLst/>
          </p:spPr>
        </p:pic>
      </p:grpSp>
      <p:grpSp>
        <p:nvGrpSpPr>
          <p:cNvPr id="319" name="Bild">
            <a:extLst>
              <a:ext uri="{FF2B5EF4-FFF2-40B4-BE49-F238E27FC236}">
                <a16:creationId xmlns:a16="http://schemas.microsoft.com/office/drawing/2014/main" id="{68CB53AE-529C-BF53-FB2E-9EC5D7E3336D}"/>
              </a:ext>
            </a:extLst>
          </p:cNvPr>
          <p:cNvGrpSpPr/>
          <p:nvPr/>
        </p:nvGrpSpPr>
        <p:grpSpPr>
          <a:xfrm>
            <a:off x="5534605" y="2038947"/>
            <a:ext cx="1318023" cy="694532"/>
            <a:chOff x="0" y="0"/>
            <a:chExt cx="1318021" cy="694531"/>
          </a:xfrm>
        </p:grpSpPr>
        <p:pic>
          <p:nvPicPr>
            <p:cNvPr id="318" name="Bild" descr="Bild">
              <a:extLst>
                <a:ext uri="{FF2B5EF4-FFF2-40B4-BE49-F238E27FC236}">
                  <a16:creationId xmlns:a16="http://schemas.microsoft.com/office/drawing/2014/main" id="{3D4B0AEA-7873-0B7B-84D6-217A3F64B3D8}"/>
                </a:ext>
              </a:extLst>
            </p:cNvPr>
            <p:cNvPicPr>
              <a:picLocks noChangeAspect="1"/>
            </p:cNvPicPr>
            <p:nvPr/>
          </p:nvPicPr>
          <p:blipFill>
            <a:blip r:embed="rId8"/>
            <a:srcRect/>
            <a:stretch>
              <a:fillRect/>
            </a:stretch>
          </p:blipFill>
          <p:spPr>
            <a:xfrm>
              <a:off x="12700" y="12700"/>
              <a:ext cx="1292538" cy="669187"/>
            </a:xfrm>
            <a:prstGeom prst="rect">
              <a:avLst/>
            </a:prstGeom>
            <a:ln>
              <a:noFill/>
            </a:ln>
            <a:effectLst/>
          </p:spPr>
        </p:pic>
        <p:pic>
          <p:nvPicPr>
            <p:cNvPr id="317" name="Bild" descr="Bild">
              <a:extLst>
                <a:ext uri="{FF2B5EF4-FFF2-40B4-BE49-F238E27FC236}">
                  <a16:creationId xmlns:a16="http://schemas.microsoft.com/office/drawing/2014/main" id="{2487C4EB-CD91-C760-743D-5A1981222FEB}"/>
                </a:ext>
              </a:extLst>
            </p:cNvPr>
            <p:cNvPicPr>
              <a:picLocks/>
            </p:cNvPicPr>
            <p:nvPr/>
          </p:nvPicPr>
          <p:blipFill>
            <a:blip r:embed="rId9"/>
            <a:stretch>
              <a:fillRect/>
            </a:stretch>
          </p:blipFill>
          <p:spPr>
            <a:xfrm>
              <a:off x="0" y="0"/>
              <a:ext cx="1318022" cy="694532"/>
            </a:xfrm>
            <a:prstGeom prst="rect">
              <a:avLst/>
            </a:prstGeom>
            <a:effectLst/>
          </p:spPr>
        </p:pic>
      </p:grpSp>
      <mc:AlternateContent xmlns:mc="http://schemas.openxmlformats.org/markup-compatibility/2006" xmlns:a14="http://schemas.microsoft.com/office/drawing/2010/main">
        <mc:Choice Requires="a14">
          <p:sp>
            <p:nvSpPr>
              <p:cNvPr id="321" name="Gleichung">
                <a:extLst>
                  <a:ext uri="{FF2B5EF4-FFF2-40B4-BE49-F238E27FC236}">
                    <a16:creationId xmlns:a16="http://schemas.microsoft.com/office/drawing/2014/main" id="{A7D0E50E-B474-5D84-BC4C-F58F3297A711}"/>
                  </a:ext>
                </a:extLst>
              </p:cNvPr>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a:solidFill>
                    <a:srgbClr val="C82506"/>
                  </a:solidFill>
                </a:endParaRPr>
              </a:p>
            </p:txBody>
          </p:sp>
        </mc:Choice>
        <mc:Fallback xmlns="">
          <p:sp>
            <p:nvSpPr>
              <p:cNvPr id="321" name="Gleichung">
                <a:extLst>
                  <a:ext uri="{FF2B5EF4-FFF2-40B4-BE49-F238E27FC236}">
                    <a16:creationId xmlns:a16="http://schemas.microsoft.com/office/drawing/2014/main" id="{A7D0E50E-B474-5D84-BC4C-F58F3297A711}"/>
                  </a:ext>
                </a:extLst>
              </p:cNvPr>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10"/>
                <a:stretch>
                  <a:fillRect l="-6475" t="-2174" r="-6475" b="-26087"/>
                </a:stretch>
              </a:blipFill>
              <a:ln w="12700">
                <a:miter lim="400000"/>
              </a:ln>
            </p:spPr>
            <p:txBody>
              <a:bodyPr/>
              <a:lstStyle/>
              <a:p>
                <a:r>
                  <a:rPr lang="en-GB">
                    <a:noFill/>
                  </a:rPr>
                  <a:t> </a:t>
                </a:r>
              </a:p>
            </p:txBody>
          </p:sp>
        </mc:Fallback>
      </mc:AlternateContent>
      <p:sp>
        <p:nvSpPr>
          <p:cNvPr id="326" name="Abgerundetes Rechteck">
            <a:extLst>
              <a:ext uri="{FF2B5EF4-FFF2-40B4-BE49-F238E27FC236}">
                <a16:creationId xmlns:a16="http://schemas.microsoft.com/office/drawing/2014/main" id="{A6F4CB14-7E3B-9B77-BC5D-E7FB61C99626}"/>
              </a:ext>
            </a:extLst>
          </p:cNvPr>
          <p:cNvSpPr/>
          <p:nvPr/>
        </p:nvSpPr>
        <p:spPr>
          <a:xfrm>
            <a:off x="72292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7" name="Abgerundetes Rechteck">
            <a:extLst>
              <a:ext uri="{FF2B5EF4-FFF2-40B4-BE49-F238E27FC236}">
                <a16:creationId xmlns:a16="http://schemas.microsoft.com/office/drawing/2014/main" id="{A44C82AA-D7A8-AF03-8015-39E9256EFCDE}"/>
              </a:ext>
            </a:extLst>
          </p:cNvPr>
          <p:cNvSpPr/>
          <p:nvPr/>
        </p:nvSpPr>
        <p:spPr>
          <a:xfrm>
            <a:off x="188206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8" name="Abgerundetes Rechteck">
            <a:extLst>
              <a:ext uri="{FF2B5EF4-FFF2-40B4-BE49-F238E27FC236}">
                <a16:creationId xmlns:a16="http://schemas.microsoft.com/office/drawing/2014/main" id="{D5CDBDE8-7BB9-AA65-3D95-1A05EE1F2C41}"/>
              </a:ext>
            </a:extLst>
          </p:cNvPr>
          <p:cNvSpPr/>
          <p:nvPr/>
        </p:nvSpPr>
        <p:spPr>
          <a:xfrm>
            <a:off x="3372915" y="1297076"/>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29" name="Abgerundetes Rechteck">
            <a:extLst>
              <a:ext uri="{FF2B5EF4-FFF2-40B4-BE49-F238E27FC236}">
                <a16:creationId xmlns:a16="http://schemas.microsoft.com/office/drawing/2014/main" id="{5AB51E49-A833-8341-5D9F-3F5678AC82FD}"/>
              </a:ext>
            </a:extLst>
          </p:cNvPr>
          <p:cNvSpPr/>
          <p:nvPr/>
        </p:nvSpPr>
        <p:spPr>
          <a:xfrm>
            <a:off x="722925" y="1638149"/>
            <a:ext cx="269241" cy="295005"/>
          </a:xfrm>
          <a:prstGeom prst="roundRect">
            <a:avLst>
              <a:gd name="adj" fmla="val 16435"/>
            </a:avLst>
          </a:prstGeom>
          <a:solidFill>
            <a:srgbClr val="FFFFFF">
              <a:alpha val="78704"/>
            </a:srgbClr>
          </a:solidFill>
          <a:ln w="12700">
            <a:miter lim="400000"/>
          </a:ln>
        </p:spPr>
        <p:txBody>
          <a:bodyPr lIns="50800" tIns="50800" rIns="50800" bIns="50800" anchor="ctr"/>
          <a:lstStyle/>
          <a:p>
            <a:endParaRPr/>
          </a:p>
        </p:txBody>
      </p:sp>
      <p:sp>
        <p:nvSpPr>
          <p:cNvPr id="330" name="Abgerundetes Rechteck">
            <a:extLst>
              <a:ext uri="{FF2B5EF4-FFF2-40B4-BE49-F238E27FC236}">
                <a16:creationId xmlns:a16="http://schemas.microsoft.com/office/drawing/2014/main" id="{6B4CE444-7A74-9119-829C-8A36CEED745E}"/>
              </a:ext>
            </a:extLst>
          </p:cNvPr>
          <p:cNvSpPr/>
          <p:nvPr/>
        </p:nvSpPr>
        <p:spPr>
          <a:xfrm>
            <a:off x="1741983" y="1574704"/>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1" name="Abgerundetes Rechteck">
            <a:extLst>
              <a:ext uri="{FF2B5EF4-FFF2-40B4-BE49-F238E27FC236}">
                <a16:creationId xmlns:a16="http://schemas.microsoft.com/office/drawing/2014/main" id="{4C0FECD4-D726-38AC-8AD4-AA2D19A42AB1}"/>
              </a:ext>
            </a:extLst>
          </p:cNvPr>
          <p:cNvSpPr/>
          <p:nvPr/>
        </p:nvSpPr>
        <p:spPr>
          <a:xfrm>
            <a:off x="3372913" y="1574704"/>
            <a:ext cx="498606"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2" name="Abgerundetes Rechteck">
            <a:extLst>
              <a:ext uri="{FF2B5EF4-FFF2-40B4-BE49-F238E27FC236}">
                <a16:creationId xmlns:a16="http://schemas.microsoft.com/office/drawing/2014/main" id="{A0F16034-1267-CBBA-B92B-38A95EBDE139}"/>
              </a:ext>
            </a:extLst>
          </p:cNvPr>
          <p:cNvSpPr/>
          <p:nvPr/>
        </p:nvSpPr>
        <p:spPr>
          <a:xfrm>
            <a:off x="1894361" y="1911254"/>
            <a:ext cx="498606" cy="213323"/>
          </a:xfrm>
          <a:prstGeom prst="roundRect">
            <a:avLst>
              <a:gd name="adj" fmla="val 20744"/>
            </a:avLst>
          </a:prstGeom>
          <a:solidFill>
            <a:srgbClr val="FFFFFF">
              <a:alpha val="78704"/>
            </a:srgbClr>
          </a:solidFill>
          <a:ln w="12700">
            <a:miter lim="400000"/>
          </a:ln>
        </p:spPr>
        <p:txBody>
          <a:bodyPr lIns="50800" tIns="50800" rIns="50800" bIns="50800" anchor="ctr"/>
          <a:lstStyle/>
          <a:p>
            <a:endParaRPr/>
          </a:p>
        </p:txBody>
      </p:sp>
      <p:sp>
        <p:nvSpPr>
          <p:cNvPr id="333" name="Abgerundetes Rechteck">
            <a:extLst>
              <a:ext uri="{FF2B5EF4-FFF2-40B4-BE49-F238E27FC236}">
                <a16:creationId xmlns:a16="http://schemas.microsoft.com/office/drawing/2014/main" id="{01468AA5-7131-0CBE-687B-A681C8329D89}"/>
              </a:ext>
            </a:extLst>
          </p:cNvPr>
          <p:cNvSpPr/>
          <p:nvPr/>
        </p:nvSpPr>
        <p:spPr>
          <a:xfrm>
            <a:off x="3183046" y="1857713"/>
            <a:ext cx="648979" cy="295005"/>
          </a:xfrm>
          <a:prstGeom prst="roundRect">
            <a:avLst>
              <a:gd name="adj" fmla="val 15000"/>
            </a:avLst>
          </a:prstGeom>
          <a:solidFill>
            <a:srgbClr val="FFFFFF">
              <a:alpha val="78704"/>
            </a:srgbClr>
          </a:solidFill>
          <a:ln w="12700">
            <a:miter lim="400000"/>
          </a:ln>
        </p:spPr>
        <p:txBody>
          <a:bodyPr lIns="50800" tIns="50800" rIns="50800" bIns="50800" anchor="ctr"/>
          <a:lstStyle/>
          <a:p>
            <a:endParaRPr/>
          </a:p>
        </p:txBody>
      </p:sp>
      <p:sp>
        <p:nvSpPr>
          <p:cNvPr id="334" name="Abgerundetes Rechteck">
            <a:extLst>
              <a:ext uri="{FF2B5EF4-FFF2-40B4-BE49-F238E27FC236}">
                <a16:creationId xmlns:a16="http://schemas.microsoft.com/office/drawing/2014/main" id="{98F94F0E-546B-3C44-821F-671997EB14D6}"/>
              </a:ext>
            </a:extLst>
          </p:cNvPr>
          <p:cNvSpPr/>
          <p:nvPr/>
        </p:nvSpPr>
        <p:spPr>
          <a:xfrm>
            <a:off x="722925" y="1898554"/>
            <a:ext cx="269241" cy="238723"/>
          </a:xfrm>
          <a:prstGeom prst="roundRect">
            <a:avLst>
              <a:gd name="adj" fmla="val 18536"/>
            </a:avLst>
          </a:prstGeom>
          <a:solidFill>
            <a:srgbClr val="FFFFFF">
              <a:alpha val="78704"/>
            </a:srgbClr>
          </a:solidFill>
          <a:ln w="12700">
            <a:miter lim="400000"/>
          </a:ln>
        </p:spPr>
        <p:txBody>
          <a:bodyPr lIns="50800" tIns="50800" rIns="50800" bIns="50800" anchor="ctr"/>
          <a:lstStyle/>
          <a:p>
            <a:endParaRPr/>
          </a:p>
        </p:txBody>
      </p:sp>
      <p:pic>
        <p:nvPicPr>
          <p:cNvPr id="335" name="Bild" descr="Bild">
            <a:extLst>
              <a:ext uri="{FF2B5EF4-FFF2-40B4-BE49-F238E27FC236}">
                <a16:creationId xmlns:a16="http://schemas.microsoft.com/office/drawing/2014/main" id="{C0E4CCC2-6941-8300-CAD9-A0CE07B6C80D}"/>
              </a:ext>
            </a:extLst>
          </p:cNvPr>
          <p:cNvPicPr>
            <a:picLocks noChangeAspect="1"/>
          </p:cNvPicPr>
          <p:nvPr/>
        </p:nvPicPr>
        <p:blipFill>
          <a:blip r:embed="rId11"/>
          <a:stretch>
            <a:fillRect/>
          </a:stretch>
        </p:blipFill>
        <p:spPr>
          <a:xfrm>
            <a:off x="1467350" y="5678611"/>
            <a:ext cx="3086101" cy="520701"/>
          </a:xfrm>
          <a:prstGeom prst="rect">
            <a:avLst/>
          </a:prstGeom>
          <a:ln w="12700"/>
        </p:spPr>
      </p:pic>
      <p:sp>
        <p:nvSpPr>
          <p:cNvPr id="336" name="Rechteck">
            <a:extLst>
              <a:ext uri="{FF2B5EF4-FFF2-40B4-BE49-F238E27FC236}">
                <a16:creationId xmlns:a16="http://schemas.microsoft.com/office/drawing/2014/main" id="{5153531C-3D91-ACDC-55B1-1A608F806138}"/>
              </a:ext>
            </a:extLst>
          </p:cNvPr>
          <p:cNvSpPr/>
          <p:nvPr/>
        </p:nvSpPr>
        <p:spPr>
          <a:xfrm>
            <a:off x="2375398" y="5706014"/>
            <a:ext cx="2238738" cy="465895"/>
          </a:xfrm>
          <a:prstGeom prst="rect">
            <a:avLst/>
          </a:prstGeom>
          <a:solidFill>
            <a:srgbClr val="FFFFFF"/>
          </a:solidFill>
          <a:ln w="12700">
            <a:miter lim="400000"/>
          </a:ln>
        </p:spPr>
        <p:txBody>
          <a:bodyPr lIns="50800" tIns="50800" rIns="50800" bIns="50800" anchor="ctr"/>
          <a:lstStyle/>
          <a:p>
            <a:endParaRPr/>
          </a:p>
        </p:txBody>
      </p:sp>
      <p:pic>
        <p:nvPicPr>
          <p:cNvPr id="337" name="Bild" descr="Bild">
            <a:extLst>
              <a:ext uri="{FF2B5EF4-FFF2-40B4-BE49-F238E27FC236}">
                <a16:creationId xmlns:a16="http://schemas.microsoft.com/office/drawing/2014/main" id="{BB3E65BE-3D3B-F2BF-10CF-4A9AE219EDCE}"/>
              </a:ext>
            </a:extLst>
          </p:cNvPr>
          <p:cNvPicPr>
            <a:picLocks noChangeAspect="1"/>
          </p:cNvPicPr>
          <p:nvPr/>
        </p:nvPicPr>
        <p:blipFill>
          <a:blip r:embed="rId12"/>
          <a:stretch>
            <a:fillRect/>
          </a:stretch>
        </p:blipFill>
        <p:spPr>
          <a:xfrm>
            <a:off x="5276583" y="4948361"/>
            <a:ext cx="1651001" cy="508001"/>
          </a:xfrm>
          <a:prstGeom prst="rect">
            <a:avLst/>
          </a:prstGeom>
          <a:ln w="12700"/>
        </p:spPr>
      </p:pic>
      <p:pic>
        <p:nvPicPr>
          <p:cNvPr id="338" name="Bild" descr="Bild">
            <a:extLst>
              <a:ext uri="{FF2B5EF4-FFF2-40B4-BE49-F238E27FC236}">
                <a16:creationId xmlns:a16="http://schemas.microsoft.com/office/drawing/2014/main" id="{4BEEEA9D-628D-5DA7-BDC2-2474D1619D48}"/>
              </a:ext>
            </a:extLst>
          </p:cNvPr>
          <p:cNvPicPr>
            <a:picLocks noChangeAspect="1"/>
          </p:cNvPicPr>
          <p:nvPr/>
        </p:nvPicPr>
        <p:blipFill>
          <a:blip r:embed="rId13"/>
          <a:stretch>
            <a:fillRect/>
          </a:stretch>
        </p:blipFill>
        <p:spPr>
          <a:xfrm>
            <a:off x="276770" y="4757861"/>
            <a:ext cx="2349501" cy="889001"/>
          </a:xfrm>
          <a:prstGeom prst="rect">
            <a:avLst/>
          </a:prstGeom>
          <a:ln w="12700"/>
        </p:spPr>
      </p:pic>
      <p:pic>
        <p:nvPicPr>
          <p:cNvPr id="339" name="Bild" descr="Bild">
            <a:extLst>
              <a:ext uri="{FF2B5EF4-FFF2-40B4-BE49-F238E27FC236}">
                <a16:creationId xmlns:a16="http://schemas.microsoft.com/office/drawing/2014/main" id="{7D8E10B2-A2CA-20A8-4845-0ABE115F0E85}"/>
              </a:ext>
            </a:extLst>
          </p:cNvPr>
          <p:cNvPicPr>
            <a:picLocks noChangeAspect="1"/>
          </p:cNvPicPr>
          <p:nvPr/>
        </p:nvPicPr>
        <p:blipFill>
          <a:blip r:embed="rId14"/>
          <a:stretch>
            <a:fillRect/>
          </a:stretch>
        </p:blipFill>
        <p:spPr>
          <a:xfrm>
            <a:off x="5670876" y="5646861"/>
            <a:ext cx="2641601" cy="584201"/>
          </a:xfrm>
          <a:prstGeom prst="rect">
            <a:avLst/>
          </a:prstGeom>
          <a:ln w="12700"/>
        </p:spPr>
      </p:pic>
      <p:pic>
        <p:nvPicPr>
          <p:cNvPr id="344" name="Bild" descr="Bild">
            <a:extLst>
              <a:ext uri="{FF2B5EF4-FFF2-40B4-BE49-F238E27FC236}">
                <a16:creationId xmlns:a16="http://schemas.microsoft.com/office/drawing/2014/main" id="{329BA20D-62A9-18A9-BB8A-8849EA8843FA}"/>
              </a:ext>
            </a:extLst>
          </p:cNvPr>
          <p:cNvPicPr>
            <a:picLocks noChangeAspect="1"/>
          </p:cNvPicPr>
          <p:nvPr/>
        </p:nvPicPr>
        <p:blipFill>
          <a:blip r:embed="rId15"/>
          <a:stretch>
            <a:fillRect/>
          </a:stretch>
        </p:blipFill>
        <p:spPr>
          <a:xfrm>
            <a:off x="2406671" y="5632243"/>
            <a:ext cx="1591240" cy="546014"/>
          </a:xfrm>
          <a:prstGeom prst="rect">
            <a:avLst/>
          </a:prstGeom>
          <a:ln w="12700"/>
        </p:spPr>
      </p:pic>
      <p:sp>
        <p:nvSpPr>
          <p:cNvPr id="4" name="Problem and Motivation:">
            <a:extLst>
              <a:ext uri="{FF2B5EF4-FFF2-40B4-BE49-F238E27FC236}">
                <a16:creationId xmlns:a16="http://schemas.microsoft.com/office/drawing/2014/main" id="{BECD457F-44BF-29E7-15E6-8401E48198E2}"/>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New: Hyperbolic System for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6" name="Straight Arrow Connector 5">
            <a:extLst>
              <a:ext uri="{FF2B5EF4-FFF2-40B4-BE49-F238E27FC236}">
                <a16:creationId xmlns:a16="http://schemas.microsoft.com/office/drawing/2014/main" id="{5E4FC746-A5F6-CFC9-2E4A-2F8A32AAF2D8}"/>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07E4A436-0C95-AC19-46F3-F3E378D853BA}"/>
              </a:ext>
            </a:extLst>
          </p:cNvPr>
          <p:cNvCxnSpPr>
            <a:cxnSpLocks/>
          </p:cNvCxnSpPr>
          <p:nvPr/>
        </p:nvCxnSpPr>
        <p:spPr>
          <a:xfrm flipV="1">
            <a:off x="1692080" y="5424442"/>
            <a:ext cx="0" cy="335024"/>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32575A4-B660-4414-7670-89FE388534BD}"/>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9" name="fully implicit methods are expensive and sequential methods require small time steps due to strong coupling between flow and transport">
            <a:extLst>
              <a:ext uri="{FF2B5EF4-FFF2-40B4-BE49-F238E27FC236}">
                <a16:creationId xmlns:a16="http://schemas.microsoft.com/office/drawing/2014/main" id="{C5E1BED7-C195-2035-F508-3FE00E6BC3A9}"/>
              </a:ext>
            </a:extLst>
          </p:cNvPr>
          <p:cNvSpPr txBox="1"/>
          <p:nvPr/>
        </p:nvSpPr>
        <p:spPr>
          <a:xfrm>
            <a:off x="2619572" y="3128533"/>
            <a:ext cx="3904855" cy="1418337"/>
          </a:xfrm>
          <a:prstGeom prst="rect">
            <a:avLst/>
          </a:prstGeom>
          <a:ln w="1905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lgn="ctr">
              <a:lnSpc>
                <a:spcPct val="120000"/>
              </a:lnSpc>
              <a:defRPr sz="1500"/>
            </a:lvl1pPr>
          </a:lstStyle>
          <a:p>
            <a:pPr marL="92075" algn="l"/>
            <a:r>
              <a:rPr lang="en-GB" sz="1800" dirty="0">
                <a:latin typeface="CMU Sans Serif" panose="02000603000000000000" pitchFamily="2" charset="0"/>
                <a:ea typeface="CMU Sans Serif" panose="02000603000000000000" pitchFamily="2" charset="0"/>
                <a:cs typeface="CMU Sans Serif" panose="02000603000000000000" pitchFamily="2" charset="0"/>
              </a:rPr>
              <a:t>Good approximation if:</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Low Mach number</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Small relative density differences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Source Terms dominate</a:t>
            </a:r>
          </a:p>
        </p:txBody>
      </p:sp>
      <p:sp>
        <p:nvSpPr>
          <p:cNvPr id="2" name="Rechteck">
            <a:extLst>
              <a:ext uri="{FF2B5EF4-FFF2-40B4-BE49-F238E27FC236}">
                <a16:creationId xmlns:a16="http://schemas.microsoft.com/office/drawing/2014/main" id="{3A29058B-D916-2687-AFC9-39F0FB738CE8}"/>
              </a:ext>
            </a:extLst>
          </p:cNvPr>
          <p:cNvSpPr/>
          <p:nvPr/>
        </p:nvSpPr>
        <p:spPr>
          <a:xfrm>
            <a:off x="280672" y="4969371"/>
            <a:ext cx="2341692" cy="379414"/>
          </a:xfrm>
          <a:prstGeom prst="rect">
            <a:avLst/>
          </a:prstGeom>
          <a:solidFill>
            <a:schemeClr val="accent2">
              <a:alpha val="20000"/>
            </a:schemeClr>
          </a:solidFill>
          <a:ln w="12700">
            <a:miter lim="400000"/>
          </a:ln>
        </p:spPr>
        <p:txBody>
          <a:bodyPr lIns="50800" tIns="50800" rIns="50800" bIns="50800" anchor="ctr"/>
          <a:lstStyle/>
          <a:p>
            <a:endParaRPr/>
          </a:p>
        </p:txBody>
      </p:sp>
      <p:sp>
        <p:nvSpPr>
          <p:cNvPr id="3" name="Rechteck">
            <a:extLst>
              <a:ext uri="{FF2B5EF4-FFF2-40B4-BE49-F238E27FC236}">
                <a16:creationId xmlns:a16="http://schemas.microsoft.com/office/drawing/2014/main" id="{68B8B43B-DB8C-E83B-1593-82AEAE19C482}"/>
              </a:ext>
            </a:extLst>
          </p:cNvPr>
          <p:cNvSpPr/>
          <p:nvPr/>
        </p:nvSpPr>
        <p:spPr>
          <a:xfrm>
            <a:off x="5627891" y="5738875"/>
            <a:ext cx="2727566" cy="379413"/>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0" name="Rechteck">
            <a:extLst>
              <a:ext uri="{FF2B5EF4-FFF2-40B4-BE49-F238E27FC236}">
                <a16:creationId xmlns:a16="http://schemas.microsoft.com/office/drawing/2014/main" id="{57CD53E9-3B84-AD53-1E74-A8AF1FDAEEC3}"/>
              </a:ext>
            </a:extLst>
          </p:cNvPr>
          <p:cNvSpPr/>
          <p:nvPr/>
        </p:nvSpPr>
        <p:spPr>
          <a:xfrm>
            <a:off x="4411168" y="1290399"/>
            <a:ext cx="468314"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1" name="Rechteck">
            <a:extLst>
              <a:ext uri="{FF2B5EF4-FFF2-40B4-BE49-F238E27FC236}">
                <a16:creationId xmlns:a16="http://schemas.microsoft.com/office/drawing/2014/main" id="{FF766ECF-CFE0-08A0-CB4C-947C7D4ADFBB}"/>
              </a:ext>
            </a:extLst>
          </p:cNvPr>
          <p:cNvSpPr/>
          <p:nvPr/>
        </p:nvSpPr>
        <p:spPr>
          <a:xfrm>
            <a:off x="4411170" y="1574704"/>
            <a:ext cx="468315" cy="561739"/>
          </a:xfrm>
          <a:prstGeom prst="rect">
            <a:avLst/>
          </a:prstGeom>
          <a:solidFill>
            <a:schemeClr val="accent1">
              <a:alpha val="20000"/>
            </a:schemeClr>
          </a:solidFill>
          <a:ln w="12700">
            <a:miter lim="400000"/>
          </a:ln>
        </p:spPr>
        <p:txBody>
          <a:bodyPr lIns="50800" tIns="50800" rIns="50800" bIns="50800" anchor="ctr"/>
          <a:lstStyle/>
          <a:p>
            <a:endParaRPr/>
          </a:p>
        </p:txBody>
      </p:sp>
      <p:sp>
        <p:nvSpPr>
          <p:cNvPr id="12" name="Rechteck">
            <a:extLst>
              <a:ext uri="{FF2B5EF4-FFF2-40B4-BE49-F238E27FC236}">
                <a16:creationId xmlns:a16="http://schemas.microsoft.com/office/drawing/2014/main" id="{178E70FF-7DC1-F86C-C5DC-0D7C90A0A183}"/>
              </a:ext>
            </a:extLst>
          </p:cNvPr>
          <p:cNvSpPr/>
          <p:nvPr/>
        </p:nvSpPr>
        <p:spPr>
          <a:xfrm>
            <a:off x="5310574" y="4969371"/>
            <a:ext cx="1583016" cy="379414"/>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4" name="Rechteck">
            <a:extLst>
              <a:ext uri="{FF2B5EF4-FFF2-40B4-BE49-F238E27FC236}">
                <a16:creationId xmlns:a16="http://schemas.microsoft.com/office/drawing/2014/main" id="{83A612B2-22AB-2622-3BFB-5A2002D7A754}"/>
              </a:ext>
            </a:extLst>
          </p:cNvPr>
          <p:cNvSpPr/>
          <p:nvPr/>
        </p:nvSpPr>
        <p:spPr>
          <a:xfrm>
            <a:off x="4411168" y="2168481"/>
            <a:ext cx="468314" cy="241306"/>
          </a:xfrm>
          <a:prstGeom prst="rect">
            <a:avLst/>
          </a:prstGeom>
          <a:solidFill>
            <a:schemeClr val="accent2">
              <a:alpha val="20000"/>
            </a:schemeClr>
          </a:solidFill>
          <a:ln w="12700">
            <a:miter lim="400000"/>
          </a:ln>
        </p:spPr>
        <p:txBody>
          <a:bodyPr lIns="50800" tIns="50800" rIns="50800" bIns="50800" anchor="ctr"/>
          <a:lstStyle/>
          <a:p>
            <a:endParaRPr/>
          </a:p>
        </p:txBody>
      </p:sp>
      <p:sp>
        <p:nvSpPr>
          <p:cNvPr id="16" name="Rechteck">
            <a:extLst>
              <a:ext uri="{FF2B5EF4-FFF2-40B4-BE49-F238E27FC236}">
                <a16:creationId xmlns:a16="http://schemas.microsoft.com/office/drawing/2014/main" id="{2A7D9892-A723-33EC-FB9A-4C5283214BAF}"/>
              </a:ext>
            </a:extLst>
          </p:cNvPr>
          <p:cNvSpPr/>
          <p:nvPr/>
        </p:nvSpPr>
        <p:spPr>
          <a:xfrm>
            <a:off x="276770" y="2168481"/>
            <a:ext cx="3840585" cy="241306"/>
          </a:xfrm>
          <a:prstGeom prst="rect">
            <a:avLst/>
          </a:prstGeom>
          <a:solidFill>
            <a:schemeClr val="accent2">
              <a:alpha val="20000"/>
            </a:schemeClr>
          </a:solidFill>
          <a:ln w="12700">
            <a:miter lim="400000"/>
          </a:ln>
        </p:spPr>
        <p:txBody>
          <a:bodyPr lIns="50800" tIns="50800" rIns="50800" bIns="50800" anchor="ctr"/>
          <a:lstStyle/>
          <a:p>
            <a:endParaRPr/>
          </a:p>
        </p:txBody>
      </p:sp>
      <p:sp>
        <p:nvSpPr>
          <p:cNvPr id="17" name="Rechteck">
            <a:extLst>
              <a:ext uri="{FF2B5EF4-FFF2-40B4-BE49-F238E27FC236}">
                <a16:creationId xmlns:a16="http://schemas.microsoft.com/office/drawing/2014/main" id="{C09EE503-2989-5F9F-EFA1-1DCB7B9F1B93}"/>
              </a:ext>
            </a:extLst>
          </p:cNvPr>
          <p:cNvSpPr/>
          <p:nvPr/>
        </p:nvSpPr>
        <p:spPr>
          <a:xfrm>
            <a:off x="276767" y="1290399"/>
            <a:ext cx="3841830" cy="241306"/>
          </a:xfrm>
          <a:prstGeom prst="rect">
            <a:avLst/>
          </a:prstGeom>
          <a:solidFill>
            <a:schemeClr val="accent5">
              <a:alpha val="20000"/>
            </a:schemeClr>
          </a:solidFill>
          <a:ln w="12700">
            <a:miter lim="400000"/>
          </a:ln>
        </p:spPr>
        <p:txBody>
          <a:bodyPr lIns="50800" tIns="50800" rIns="50800" bIns="50800" anchor="ctr"/>
          <a:lstStyle/>
          <a:p>
            <a:endParaRPr/>
          </a:p>
        </p:txBody>
      </p:sp>
      <p:sp>
        <p:nvSpPr>
          <p:cNvPr id="18" name="Rechteck">
            <a:extLst>
              <a:ext uri="{FF2B5EF4-FFF2-40B4-BE49-F238E27FC236}">
                <a16:creationId xmlns:a16="http://schemas.microsoft.com/office/drawing/2014/main" id="{9E261E1B-5657-E2DA-E208-E01A6D81B29B}"/>
              </a:ext>
            </a:extLst>
          </p:cNvPr>
          <p:cNvSpPr/>
          <p:nvPr/>
        </p:nvSpPr>
        <p:spPr>
          <a:xfrm>
            <a:off x="276768" y="1585874"/>
            <a:ext cx="3841830" cy="543674"/>
          </a:xfrm>
          <a:prstGeom prst="rect">
            <a:avLst/>
          </a:prstGeom>
          <a:solidFill>
            <a:schemeClr val="accent1">
              <a:alpha val="20000"/>
            </a:schemeClr>
          </a:solidFill>
          <a:ln w="12700">
            <a:miter lim="400000"/>
          </a:ln>
        </p:spPr>
        <p:txBody>
          <a:bodyPr lIns="50800" tIns="50800" rIns="50800" bIns="50800" anchor="ctr"/>
          <a:lstStyle/>
          <a:p>
            <a:endParaRPr/>
          </a:p>
        </p:txBody>
      </p:sp>
      <p:sp>
        <p:nvSpPr>
          <p:cNvPr id="5" name="Armin Riess and Patrick Jenny">
            <a:extLst>
              <a:ext uri="{FF2B5EF4-FFF2-40B4-BE49-F238E27FC236}">
                <a16:creationId xmlns:a16="http://schemas.microsoft.com/office/drawing/2014/main" id="{DF7CC640-0224-A7F5-8861-11A161988C40}"/>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4/16</a:t>
            </a:r>
            <a:endParaRPr dirty="0"/>
          </a:p>
        </p:txBody>
      </p:sp>
    </p:spTree>
    <p:extLst>
      <p:ext uri="{BB962C8B-B14F-4D97-AF65-F5344CB8AC3E}">
        <p14:creationId xmlns:p14="http://schemas.microsoft.com/office/powerpoint/2010/main" val="38476191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 descr="Bild">
            <a:extLst>
              <a:ext uri="{FF2B5EF4-FFF2-40B4-BE49-F238E27FC236}">
                <a16:creationId xmlns:a16="http://schemas.microsoft.com/office/drawing/2014/main" id="{9A33C6B3-832A-5F95-C086-2B4C1979401E}"/>
              </a:ext>
            </a:extLst>
          </p:cNvPr>
          <p:cNvPicPr>
            <a:picLocks noChangeAspect="1"/>
          </p:cNvPicPr>
          <p:nvPr/>
        </p:nvPicPr>
        <p:blipFill>
          <a:blip r:embed="rId3"/>
          <a:stretch>
            <a:fillRect/>
          </a:stretch>
        </p:blipFill>
        <p:spPr>
          <a:xfrm>
            <a:off x="282189" y="1116995"/>
            <a:ext cx="4680429" cy="1776436"/>
          </a:xfrm>
          <a:prstGeom prst="rect">
            <a:avLst/>
          </a:prstGeom>
          <a:ln w="12700"/>
        </p:spPr>
      </p:pic>
      <p:sp>
        <p:nvSpPr>
          <p:cNvPr id="13" name="Armin Riess and Patrick Jenny">
            <a:extLst>
              <a:ext uri="{FF2B5EF4-FFF2-40B4-BE49-F238E27FC236}">
                <a16:creationId xmlns:a16="http://schemas.microsoft.com/office/drawing/2014/main" id="{3764AFE8-4B97-DCBF-A05B-6BF90095342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4" name="Picture 13" descr="A black and red logo&#10;&#10;AI-generated content may be incorrect.">
            <a:extLst>
              <a:ext uri="{FF2B5EF4-FFF2-40B4-BE49-F238E27FC236}">
                <a16:creationId xmlns:a16="http://schemas.microsoft.com/office/drawing/2014/main" id="{C296F8CE-F53F-C821-D285-7E1FD371F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5" name="Graphic 14">
            <a:extLst>
              <a:ext uri="{FF2B5EF4-FFF2-40B4-BE49-F238E27FC236}">
                <a16:creationId xmlns:a16="http://schemas.microsoft.com/office/drawing/2014/main" id="{73649698-CEDF-DE3C-2F01-6D86D5A3FB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34111" y="6438876"/>
            <a:ext cx="1457892" cy="242982"/>
          </a:xfrm>
          <a:prstGeom prst="rect">
            <a:avLst/>
          </a:prstGeom>
        </p:spPr>
      </p:pic>
      <mc:AlternateContent xmlns:mc="http://schemas.openxmlformats.org/markup-compatibility/2006" xmlns:a14="http://schemas.microsoft.com/office/drawing/2010/main">
        <mc:Choice Requires="a14">
          <p:sp>
            <p:nvSpPr>
              <p:cNvPr id="4" name="Gleichung">
                <a:extLst>
                  <a:ext uri="{FF2B5EF4-FFF2-40B4-BE49-F238E27FC236}">
                    <a16:creationId xmlns:a16="http://schemas.microsoft.com/office/drawing/2014/main" id="{FD448FDD-7058-66A3-0C09-B2E2A2A454AF}"/>
                  </a:ext>
                </a:extLst>
              </p:cNvPr>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dirty="0">
                  <a:solidFill>
                    <a:srgbClr val="C82506"/>
                  </a:solidFill>
                </a:endParaRPr>
              </a:p>
            </p:txBody>
          </p:sp>
        </mc:Choice>
        <mc:Fallback xmlns="">
          <p:sp>
            <p:nvSpPr>
              <p:cNvPr id="4" name="Gleichung">
                <a:extLst>
                  <a:ext uri="{FF2B5EF4-FFF2-40B4-BE49-F238E27FC236}">
                    <a16:creationId xmlns:a16="http://schemas.microsoft.com/office/drawing/2014/main" id="{FD448FDD-7058-66A3-0C09-B2E2A2A454AF}"/>
                  </a:ext>
                </a:extLst>
              </p:cNvPr>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6"/>
                <a:stretch>
                  <a:fillRect l="-6475" t="-2174" r="-6475" b="-26087"/>
                </a:stretch>
              </a:blipFill>
              <a:ln w="12700">
                <a:miter lim="400000"/>
              </a:ln>
            </p:spPr>
            <p:txBody>
              <a:bodyPr/>
              <a:lstStyle/>
              <a:p>
                <a:r>
                  <a:rPr lang="en-GB">
                    <a:noFill/>
                  </a:rPr>
                  <a:t> </a:t>
                </a:r>
              </a:p>
            </p:txBody>
          </p:sp>
        </mc:Fallback>
      </mc:AlternateContent>
      <p:sp>
        <p:nvSpPr>
          <p:cNvPr id="403"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407" name="Rechteck"/>
          <p:cNvSpPr/>
          <p:nvPr/>
        </p:nvSpPr>
        <p:spPr>
          <a:xfrm>
            <a:off x="5546119" y="1981228"/>
            <a:ext cx="1535114" cy="449897"/>
          </a:xfrm>
          <a:prstGeom prst="rect">
            <a:avLst/>
          </a:prstGeom>
          <a:ln w="12700" cap="sq">
            <a:solidFill>
              <a:srgbClr val="000000"/>
            </a:solidFill>
          </a:ln>
        </p:spPr>
        <p:txBody>
          <a:bodyPr lIns="50800" tIns="50800" rIns="50800" bIns="50800" anchor="ctr"/>
          <a:lstStyle/>
          <a:p>
            <a:endParaRPr/>
          </a:p>
        </p:txBody>
      </p:sp>
      <mc:AlternateContent xmlns:mc="http://schemas.openxmlformats.org/markup-compatibility/2006" xmlns:a14="http://schemas.microsoft.com/office/drawing/2010/main">
        <mc:Choice Requires="a14">
          <p:sp>
            <p:nvSpPr>
              <p:cNvPr id="408" name="Gleichung"/>
              <p:cNvSpPr txBox="1"/>
              <p:nvPr/>
            </p:nvSpPr>
            <p:spPr>
              <a:xfrm>
                <a:off x="6215983" y="2089511"/>
                <a:ext cx="281103"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1</m:t>
                          </m:r>
                        </m:sub>
                      </m:sSub>
                    </m:oMath>
                  </m:oMathPara>
                </a14:m>
                <a:endParaRPr sz="1600" dirty="0"/>
              </a:p>
            </p:txBody>
          </p:sp>
        </mc:Choice>
        <mc:Fallback xmlns="">
          <p:sp>
            <p:nvSpPr>
              <p:cNvPr id="408" name="Gleichung"/>
              <p:cNvSpPr txBox="1">
                <a:spLocks noRot="1" noChangeAspect="1" noMove="1" noResize="1" noEditPoints="1" noAdjustHandles="1" noChangeArrowheads="1" noChangeShapeType="1" noTextEdit="1"/>
              </p:cNvSpPr>
              <p:nvPr/>
            </p:nvSpPr>
            <p:spPr>
              <a:xfrm>
                <a:off x="6215983" y="2089511"/>
                <a:ext cx="281103" cy="246221"/>
              </a:xfrm>
              <a:prstGeom prst="rect">
                <a:avLst/>
              </a:prstGeom>
              <a:blipFill>
                <a:blip r:embed="rId7"/>
                <a:stretch>
                  <a:fillRect l="-17391" r="-2174" b="-17500"/>
                </a:stretch>
              </a:blipFill>
              <a:ln w="12700">
                <a:miter lim="400000"/>
              </a:ln>
            </p:spPr>
            <p:txBody>
              <a:bodyPr/>
              <a:lstStyle/>
              <a:p>
                <a:r>
                  <a:rPr lang="en-GB">
                    <a:noFill/>
                  </a:rPr>
                  <a:t> </a:t>
                </a:r>
              </a:p>
            </p:txBody>
          </p:sp>
        </mc:Fallback>
      </mc:AlternateContent>
      <p:sp>
        <p:nvSpPr>
          <p:cNvPr id="409" name="Rechteck"/>
          <p:cNvSpPr/>
          <p:nvPr/>
        </p:nvSpPr>
        <p:spPr>
          <a:xfrm>
            <a:off x="7079779" y="1981228"/>
            <a:ext cx="766168" cy="449897"/>
          </a:xfrm>
          <a:prstGeom prst="rect">
            <a:avLst/>
          </a:prstGeom>
          <a:ln w="12700" cap="sq">
            <a:solidFill>
              <a:srgbClr val="000000"/>
            </a:solidFill>
          </a:ln>
        </p:spPr>
        <p:txBody>
          <a:bodyPr lIns="50800" tIns="50800" rIns="50800" bIns="50800" anchor="ctr"/>
          <a:lstStyle/>
          <a:p>
            <a:endParaRPr/>
          </a:p>
        </p:txBody>
      </p:sp>
      <p:sp>
        <p:nvSpPr>
          <p:cNvPr id="410" name="Rechteck"/>
          <p:cNvSpPr/>
          <p:nvPr/>
        </p:nvSpPr>
        <p:spPr>
          <a:xfrm>
            <a:off x="5546119" y="1309800"/>
            <a:ext cx="1535114" cy="674668"/>
          </a:xfrm>
          <a:prstGeom prst="rect">
            <a:avLst/>
          </a:prstGeom>
          <a:ln w="12700" cap="sq">
            <a:solidFill>
              <a:srgbClr val="000000"/>
            </a:solidFill>
          </a:ln>
        </p:spPr>
        <p:txBody>
          <a:bodyPr lIns="50800" tIns="50800" rIns="50800" bIns="50800" anchor="ctr"/>
          <a:lstStyle/>
          <a:p>
            <a:endParaRPr/>
          </a:p>
        </p:txBody>
      </p:sp>
      <mc:AlternateContent xmlns:mc="http://schemas.openxmlformats.org/markup-compatibility/2006" xmlns:a14="http://schemas.microsoft.com/office/drawing/2010/main">
        <mc:Choice Requires="a14">
          <p:sp>
            <p:nvSpPr>
              <p:cNvPr id="411" name="Gleichung"/>
              <p:cNvSpPr txBox="1"/>
              <p:nvPr/>
            </p:nvSpPr>
            <p:spPr>
              <a:xfrm>
                <a:off x="7377781" y="2089511"/>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2</m:t>
                          </m:r>
                        </m:sub>
                      </m:sSub>
                    </m:oMath>
                  </m:oMathPara>
                </a14:m>
                <a:endParaRPr sz="1600" dirty="0"/>
              </a:p>
            </p:txBody>
          </p:sp>
        </mc:Choice>
        <mc:Fallback xmlns="">
          <p:sp>
            <p:nvSpPr>
              <p:cNvPr id="411" name="Gleichung"/>
              <p:cNvSpPr txBox="1">
                <a:spLocks noRot="1" noChangeAspect="1" noMove="1" noResize="1" noEditPoints="1" noAdjustHandles="1" noChangeArrowheads="1" noChangeShapeType="1" noTextEdit="1"/>
              </p:cNvSpPr>
              <p:nvPr/>
            </p:nvSpPr>
            <p:spPr>
              <a:xfrm>
                <a:off x="7377781" y="2089511"/>
                <a:ext cx="285847" cy="246221"/>
              </a:xfrm>
              <a:prstGeom prst="rect">
                <a:avLst/>
              </a:prstGeom>
              <a:blipFill>
                <a:blip r:embed="rId8"/>
                <a:stretch>
                  <a:fillRect l="-14894" r="-2128" b="-17500"/>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2" name="Gleichung"/>
              <p:cNvSpPr txBox="1"/>
              <p:nvPr/>
            </p:nvSpPr>
            <p:spPr>
              <a:xfrm>
                <a:off x="6210329" y="1524028"/>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3</m:t>
                          </m:r>
                        </m:sub>
                      </m:sSub>
                    </m:oMath>
                  </m:oMathPara>
                </a14:m>
                <a:endParaRPr sz="1600" dirty="0"/>
              </a:p>
            </p:txBody>
          </p:sp>
        </mc:Choice>
        <mc:Fallback xmlns="">
          <p:sp>
            <p:nvSpPr>
              <p:cNvPr id="412" name="Gleichung"/>
              <p:cNvSpPr txBox="1">
                <a:spLocks noRot="1" noChangeAspect="1" noMove="1" noResize="1" noEditPoints="1" noAdjustHandles="1" noChangeArrowheads="1" noChangeShapeType="1" noTextEdit="1"/>
              </p:cNvSpPr>
              <p:nvPr/>
            </p:nvSpPr>
            <p:spPr>
              <a:xfrm>
                <a:off x="6210329" y="1524028"/>
                <a:ext cx="285847" cy="246221"/>
              </a:xfrm>
              <a:prstGeom prst="rect">
                <a:avLst/>
              </a:prstGeom>
              <a:blipFill>
                <a:blip r:embed="rId9"/>
                <a:stretch>
                  <a:fillRect l="-17021" r="-2128" b="-17500"/>
                </a:stretch>
              </a:blipFill>
              <a:ln w="12700">
                <a:miter lim="400000"/>
              </a:ln>
            </p:spPr>
            <p:txBody>
              <a:bodyPr/>
              <a:lstStyle/>
              <a:p>
                <a:r>
                  <a:rPr lang="en-GB">
                    <a:noFill/>
                  </a:rPr>
                  <a:t> </a:t>
                </a:r>
              </a:p>
            </p:txBody>
          </p:sp>
        </mc:Fallback>
      </mc:AlternateContent>
      <p:sp>
        <p:nvSpPr>
          <p:cNvPr id="2" name="Problem and Motivation:">
            <a:extLst>
              <a:ext uri="{FF2B5EF4-FFF2-40B4-BE49-F238E27FC236}">
                <a16:creationId xmlns:a16="http://schemas.microsoft.com/office/drawing/2014/main" id="{8615BADE-EF0E-82A6-D64B-C34B5190FD19}"/>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Numerical Scheme: Approximate Riemann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8" name="Straight Arrow Connector 7">
            <a:extLst>
              <a:ext uri="{FF2B5EF4-FFF2-40B4-BE49-F238E27FC236}">
                <a16:creationId xmlns:a16="http://schemas.microsoft.com/office/drawing/2014/main" id="{79E25665-1250-74E9-67AC-EF10071F0D0A}"/>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9" name="Linien">
            <a:extLst>
              <a:ext uri="{FF2B5EF4-FFF2-40B4-BE49-F238E27FC236}">
                <a16:creationId xmlns:a16="http://schemas.microsoft.com/office/drawing/2014/main" id="{FD6CB00F-EC68-4300-37D1-8EBF8ECFC8AB}"/>
              </a:ext>
            </a:extLst>
          </p:cNvPr>
          <p:cNvSpPr/>
          <p:nvPr/>
        </p:nvSpPr>
        <p:spPr>
          <a:xfrm>
            <a:off x="6993914" y="2225226"/>
            <a:ext cx="298000" cy="1"/>
          </a:xfrm>
          <a:prstGeom prst="line">
            <a:avLst/>
          </a:prstGeom>
          <a:ln w="38100" cap="sq">
            <a:solidFill>
              <a:schemeClr val="accent5"/>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10" name="Gleichung">
                <a:extLst>
                  <a:ext uri="{FF2B5EF4-FFF2-40B4-BE49-F238E27FC236}">
                    <a16:creationId xmlns:a16="http://schemas.microsoft.com/office/drawing/2014/main" id="{544E1C54-9528-93B3-5615-55EE0EC4D4BD}"/>
                  </a:ext>
                </a:extLst>
              </p:cNvPr>
              <p:cNvSpPr txBox="1"/>
              <p:nvPr/>
            </p:nvSpPr>
            <p:spPr>
              <a:xfrm>
                <a:off x="5772770" y="1671908"/>
                <a:ext cx="488339" cy="26847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𝐹</m:t>
                          </m:r>
                        </m:e>
                        <m:sub>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𝑦</m:t>
                              </m:r>
                            </m:e>
                            <m:sub>
                              <m:r>
                                <a:rPr sz="1600" i="1">
                                  <a:solidFill>
                                    <a:srgbClr val="0264C0"/>
                                  </a:solidFill>
                                  <a:latin typeface="Cambria Math" panose="02040503050406030204" pitchFamily="18" charset="0"/>
                                </a:rPr>
                                <m:t>1</m:t>
                              </m:r>
                              <m:r>
                                <a:rPr sz="1600" i="1">
                                  <a:solidFill>
                                    <a:srgbClr val="0264C0"/>
                                  </a:solidFill>
                                  <a:latin typeface="Cambria Math" panose="02040503050406030204" pitchFamily="18" charset="0"/>
                                </a:rPr>
                                <m:t>→</m:t>
                              </m:r>
                              <m:r>
                                <a:rPr sz="1600" i="1">
                                  <a:solidFill>
                                    <a:srgbClr val="0264C0"/>
                                  </a:solidFill>
                                  <a:latin typeface="Cambria Math" panose="02040503050406030204" pitchFamily="18" charset="0"/>
                                </a:rPr>
                                <m:t>3</m:t>
                              </m:r>
                            </m:sub>
                          </m:sSub>
                        </m:sub>
                      </m:sSub>
                    </m:oMath>
                  </m:oMathPara>
                </a14:m>
                <a:endParaRPr sz="1600" dirty="0">
                  <a:solidFill>
                    <a:srgbClr val="0365C0"/>
                  </a:solidFill>
                </a:endParaRPr>
              </a:p>
            </p:txBody>
          </p:sp>
        </mc:Choice>
        <mc:Fallback xmlns="">
          <p:sp>
            <p:nvSpPr>
              <p:cNvPr id="10" name="Gleichung">
                <a:extLst>
                  <a:ext uri="{FF2B5EF4-FFF2-40B4-BE49-F238E27FC236}">
                    <a16:creationId xmlns:a16="http://schemas.microsoft.com/office/drawing/2014/main" id="{544E1C54-9528-93B3-5615-55EE0EC4D4BD}"/>
                  </a:ext>
                </a:extLst>
              </p:cNvPr>
              <p:cNvSpPr txBox="1">
                <a:spLocks noRot="1" noChangeAspect="1" noMove="1" noResize="1" noEditPoints="1" noAdjustHandles="1" noChangeArrowheads="1" noChangeShapeType="1" noTextEdit="1"/>
              </p:cNvSpPr>
              <p:nvPr/>
            </p:nvSpPr>
            <p:spPr>
              <a:xfrm>
                <a:off x="5772770" y="1671908"/>
                <a:ext cx="488339" cy="268471"/>
              </a:xfrm>
              <a:prstGeom prst="rect">
                <a:avLst/>
              </a:prstGeom>
              <a:blipFill>
                <a:blip r:embed="rId10"/>
                <a:stretch>
                  <a:fillRect l="-10000" b="-20455"/>
                </a:stretch>
              </a:blipFill>
              <a:ln w="12700">
                <a:miter lim="400000"/>
              </a:ln>
            </p:spPr>
            <p:txBody>
              <a:bodyPr/>
              <a:lstStyle/>
              <a:p>
                <a:r>
                  <a:rPr lang="en-GB">
                    <a:noFill/>
                  </a:rPr>
                  <a:t> </a:t>
                </a:r>
              </a:p>
            </p:txBody>
          </p:sp>
        </mc:Fallback>
      </mc:AlternateContent>
      <p:sp>
        <p:nvSpPr>
          <p:cNvPr id="11" name="Linien">
            <a:extLst>
              <a:ext uri="{FF2B5EF4-FFF2-40B4-BE49-F238E27FC236}">
                <a16:creationId xmlns:a16="http://schemas.microsoft.com/office/drawing/2014/main" id="{C1CC18C2-AB96-7859-2814-68DFDFC8FF02}"/>
              </a:ext>
            </a:extLst>
          </p:cNvPr>
          <p:cNvSpPr/>
          <p:nvPr/>
        </p:nvSpPr>
        <p:spPr>
          <a:xfrm flipV="1">
            <a:off x="6314310" y="1792306"/>
            <a:ext cx="0" cy="287939"/>
          </a:xfrm>
          <a:prstGeom prst="line">
            <a:avLst/>
          </a:prstGeom>
          <a:ln w="38100" cap="sq">
            <a:solidFill>
              <a:schemeClr val="accent1"/>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12" name="Gleichung">
                <a:extLst>
                  <a:ext uri="{FF2B5EF4-FFF2-40B4-BE49-F238E27FC236}">
                    <a16:creationId xmlns:a16="http://schemas.microsoft.com/office/drawing/2014/main" id="{52DAF691-384E-5749-866D-A04FC02F9C53}"/>
                  </a:ext>
                </a:extLst>
              </p:cNvPr>
              <p:cNvSpPr txBox="1"/>
              <p:nvPr/>
            </p:nvSpPr>
            <p:spPr>
              <a:xfrm>
                <a:off x="6958058" y="2406239"/>
                <a:ext cx="489236" cy="26738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𝐹</m:t>
                          </m:r>
                        </m:e>
                        <m:sub>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𝑥</m:t>
                              </m:r>
                            </m:e>
                            <m:sub>
                              <m:r>
                                <a:rPr lang="ar-AE" sz="1600" i="1">
                                  <a:solidFill>
                                    <a:schemeClr val="accent5"/>
                                  </a:solidFill>
                                  <a:latin typeface="Cambria Math" panose="02040503050406030204" pitchFamily="18" charset="0"/>
                                </a:rPr>
                                <m:t>1</m:t>
                              </m:r>
                              <m:r>
                                <a:rPr lang="ar-AE" sz="1600" i="1">
                                  <a:solidFill>
                                    <a:schemeClr val="accent5"/>
                                  </a:solidFill>
                                  <a:latin typeface="Cambria Math" panose="02040503050406030204" pitchFamily="18" charset="0"/>
                                </a:rPr>
                                <m:t>→</m:t>
                              </m:r>
                              <m:r>
                                <a:rPr lang="ar-AE" sz="1600" i="1">
                                  <a:solidFill>
                                    <a:schemeClr val="accent5"/>
                                  </a:solidFill>
                                  <a:latin typeface="Cambria Math" panose="02040503050406030204" pitchFamily="18" charset="0"/>
                                </a:rPr>
                                <m:t>2</m:t>
                              </m:r>
                            </m:sub>
                          </m:sSub>
                        </m:sub>
                      </m:sSub>
                    </m:oMath>
                  </m:oMathPara>
                </a14:m>
                <a:endParaRPr lang="ar-AE" sz="1600" dirty="0">
                  <a:solidFill>
                    <a:schemeClr val="accent5"/>
                  </a:solidFill>
                </a:endParaRPr>
              </a:p>
            </p:txBody>
          </p:sp>
        </mc:Choice>
        <mc:Fallback xmlns="">
          <p:sp>
            <p:nvSpPr>
              <p:cNvPr id="12" name="Gleichung">
                <a:extLst>
                  <a:ext uri="{FF2B5EF4-FFF2-40B4-BE49-F238E27FC236}">
                    <a16:creationId xmlns:a16="http://schemas.microsoft.com/office/drawing/2014/main" id="{52DAF691-384E-5749-866D-A04FC02F9C53}"/>
                  </a:ext>
                </a:extLst>
              </p:cNvPr>
              <p:cNvSpPr txBox="1">
                <a:spLocks noRot="1" noChangeAspect="1" noMove="1" noResize="1" noEditPoints="1" noAdjustHandles="1" noChangeArrowheads="1" noChangeShapeType="1" noTextEdit="1"/>
              </p:cNvSpPr>
              <p:nvPr/>
            </p:nvSpPr>
            <p:spPr>
              <a:xfrm>
                <a:off x="6958058" y="2406239"/>
                <a:ext cx="489236" cy="267381"/>
              </a:xfrm>
              <a:prstGeom prst="rect">
                <a:avLst/>
              </a:prstGeom>
              <a:blipFill>
                <a:blip r:embed="rId11"/>
                <a:stretch>
                  <a:fillRect l="-7407" b="-13636"/>
                </a:stretch>
              </a:blipFill>
              <a:ln w="12700">
                <a:miter lim="400000"/>
              </a:ln>
            </p:spPr>
            <p:txBody>
              <a:bodyPr/>
              <a:lstStyle/>
              <a:p>
                <a:r>
                  <a:rPr lang="en-GB">
                    <a:noFill/>
                  </a:rPr>
                  <a:t> </a:t>
                </a:r>
              </a:p>
            </p:txBody>
          </p:sp>
        </mc:Fallback>
      </mc:AlternateContent>
      <p:sp>
        <p:nvSpPr>
          <p:cNvPr id="5" name="Armin Riess and Patrick Jenny">
            <a:extLst>
              <a:ext uri="{FF2B5EF4-FFF2-40B4-BE49-F238E27FC236}">
                <a16:creationId xmlns:a16="http://schemas.microsoft.com/office/drawing/2014/main" id="{287E4A1D-F647-EA55-4F81-79E9FE29564C}"/>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6/16</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4AA852-1A69-1196-65C9-7438562F1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7" y="2987832"/>
            <a:ext cx="5559605" cy="2187504"/>
          </a:xfrm>
          <a:prstGeom prst="rect">
            <a:avLst/>
          </a:prstGeom>
        </p:spPr>
      </p:pic>
      <p:pic>
        <p:nvPicPr>
          <p:cNvPr id="9" name="Bild" descr="Bild">
            <a:extLst>
              <a:ext uri="{FF2B5EF4-FFF2-40B4-BE49-F238E27FC236}">
                <a16:creationId xmlns:a16="http://schemas.microsoft.com/office/drawing/2014/main" id="{0A91D098-ECFE-C679-6969-429C27693A6C}"/>
              </a:ext>
            </a:extLst>
          </p:cNvPr>
          <p:cNvPicPr>
            <a:picLocks noChangeAspect="1"/>
          </p:cNvPicPr>
          <p:nvPr/>
        </p:nvPicPr>
        <p:blipFill>
          <a:blip r:embed="rId4"/>
          <a:stretch>
            <a:fillRect/>
          </a:stretch>
        </p:blipFill>
        <p:spPr>
          <a:xfrm>
            <a:off x="282189" y="1116995"/>
            <a:ext cx="4680429" cy="1776436"/>
          </a:xfrm>
          <a:prstGeom prst="rect">
            <a:avLst/>
          </a:prstGeom>
          <a:ln w="12700"/>
        </p:spPr>
      </p:pic>
      <p:sp>
        <p:nvSpPr>
          <p:cNvPr id="4" name="Armin Riess and Patrick Jenny">
            <a:extLst>
              <a:ext uri="{FF2B5EF4-FFF2-40B4-BE49-F238E27FC236}">
                <a16:creationId xmlns:a16="http://schemas.microsoft.com/office/drawing/2014/main" id="{3B1F5878-A757-9ECD-78F4-A64450D607D5}"/>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66F869F5-9232-6EDA-92B1-1B8066FBA6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20" name="Graphic 19">
            <a:extLst>
              <a:ext uri="{FF2B5EF4-FFF2-40B4-BE49-F238E27FC236}">
                <a16:creationId xmlns:a16="http://schemas.microsoft.com/office/drawing/2014/main" id="{F945BE48-6360-7122-03C4-CA6A67E048E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34111" y="6438876"/>
            <a:ext cx="1457892" cy="242982"/>
          </a:xfrm>
          <a:prstGeom prst="rect">
            <a:avLst/>
          </a:prstGeom>
        </p:spPr>
      </p:pic>
      <mc:AlternateContent xmlns:mc="http://schemas.openxmlformats.org/markup-compatibility/2006" xmlns:a14="http://schemas.microsoft.com/office/drawing/2010/main">
        <mc:Choice Requires="a14">
          <p:sp>
            <p:nvSpPr>
              <p:cNvPr id="2" name="Gleichung">
                <a:extLst>
                  <a:ext uri="{FF2B5EF4-FFF2-40B4-BE49-F238E27FC236}">
                    <a16:creationId xmlns:a16="http://schemas.microsoft.com/office/drawing/2014/main" id="{9D1E803D-EBA7-C28B-BB86-A8966B5A0AD1}"/>
                  </a:ext>
                </a:extLst>
              </p:cNvPr>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dirty="0">
                  <a:solidFill>
                    <a:srgbClr val="C82506"/>
                  </a:solidFill>
                </a:endParaRPr>
              </a:p>
            </p:txBody>
          </p:sp>
        </mc:Choice>
        <mc:Fallback xmlns="">
          <p:sp>
            <p:nvSpPr>
              <p:cNvPr id="2" name="Gleichung">
                <a:extLst>
                  <a:ext uri="{FF2B5EF4-FFF2-40B4-BE49-F238E27FC236}">
                    <a16:creationId xmlns:a16="http://schemas.microsoft.com/office/drawing/2014/main" id="{9D1E803D-EBA7-C28B-BB86-A8966B5A0AD1}"/>
                  </a:ext>
                </a:extLst>
              </p:cNvPr>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7"/>
                <a:stretch>
                  <a:fillRect l="-6475" t="-2174" r="-6475" b="-26087"/>
                </a:stretch>
              </a:blipFill>
              <a:ln w="12700">
                <a:miter lim="400000"/>
              </a:ln>
            </p:spPr>
            <p:txBody>
              <a:bodyPr/>
              <a:lstStyle/>
              <a:p>
                <a:r>
                  <a:rPr lang="en-GB">
                    <a:noFill/>
                  </a:rPr>
                  <a:t> </a:t>
                </a:r>
              </a:p>
            </p:txBody>
          </p:sp>
        </mc:Fallback>
      </mc:AlternateContent>
      <p:sp>
        <p:nvSpPr>
          <p:cNvPr id="3" name="Rechteck">
            <a:extLst>
              <a:ext uri="{FF2B5EF4-FFF2-40B4-BE49-F238E27FC236}">
                <a16:creationId xmlns:a16="http://schemas.microsoft.com/office/drawing/2014/main" id="{9815FD77-13D4-A28F-C319-61AD529B0EAC}"/>
              </a:ext>
            </a:extLst>
          </p:cNvPr>
          <p:cNvSpPr/>
          <p:nvPr/>
        </p:nvSpPr>
        <p:spPr>
          <a:xfrm>
            <a:off x="5546119" y="1981228"/>
            <a:ext cx="1535114" cy="449897"/>
          </a:xfrm>
          <a:prstGeom prst="rect">
            <a:avLst/>
          </a:prstGeom>
          <a:ln w="12700" cap="sq">
            <a:solidFill>
              <a:srgbClr val="000000"/>
            </a:solidFill>
          </a:ln>
        </p:spPr>
        <p:txBody>
          <a:bodyPr lIns="50800" tIns="50800" rIns="50800" bIns="50800" anchor="ctr"/>
          <a:lstStyle/>
          <a:p>
            <a:endParaRPr/>
          </a:p>
        </p:txBody>
      </p:sp>
      <p:sp>
        <p:nvSpPr>
          <p:cNvPr id="5" name="Rechteck">
            <a:extLst>
              <a:ext uri="{FF2B5EF4-FFF2-40B4-BE49-F238E27FC236}">
                <a16:creationId xmlns:a16="http://schemas.microsoft.com/office/drawing/2014/main" id="{0B846300-5FE0-6E12-D38B-83E360FF23B1}"/>
              </a:ext>
            </a:extLst>
          </p:cNvPr>
          <p:cNvSpPr/>
          <p:nvPr/>
        </p:nvSpPr>
        <p:spPr>
          <a:xfrm>
            <a:off x="7079779" y="1981228"/>
            <a:ext cx="766168" cy="449897"/>
          </a:xfrm>
          <a:prstGeom prst="rect">
            <a:avLst/>
          </a:prstGeom>
          <a:ln w="12700" cap="sq">
            <a:solidFill>
              <a:srgbClr val="000000"/>
            </a:solidFill>
          </a:ln>
        </p:spPr>
        <p:txBody>
          <a:bodyPr lIns="50800" tIns="50800" rIns="50800" bIns="50800" anchor="ctr"/>
          <a:lstStyle/>
          <a:p>
            <a:endParaRPr/>
          </a:p>
        </p:txBody>
      </p:sp>
      <p:sp>
        <p:nvSpPr>
          <p:cNvPr id="6" name="Rechteck">
            <a:extLst>
              <a:ext uri="{FF2B5EF4-FFF2-40B4-BE49-F238E27FC236}">
                <a16:creationId xmlns:a16="http://schemas.microsoft.com/office/drawing/2014/main" id="{29AD0452-50C1-99FF-E9E3-966072F18A52}"/>
              </a:ext>
            </a:extLst>
          </p:cNvPr>
          <p:cNvSpPr/>
          <p:nvPr/>
        </p:nvSpPr>
        <p:spPr>
          <a:xfrm>
            <a:off x="5546119" y="1309800"/>
            <a:ext cx="1535114" cy="674668"/>
          </a:xfrm>
          <a:prstGeom prst="rect">
            <a:avLst/>
          </a:prstGeom>
          <a:ln w="12700" cap="sq">
            <a:solidFill>
              <a:srgbClr val="000000"/>
            </a:solidFill>
          </a:ln>
        </p:spPr>
        <p:txBody>
          <a:bodyPr lIns="50800" tIns="50800" rIns="50800" bIns="50800" anchor="ctr"/>
          <a:lstStyle/>
          <a:p>
            <a:endParaRPr/>
          </a:p>
        </p:txBody>
      </p:sp>
      <p:sp>
        <p:nvSpPr>
          <p:cNvPr id="423"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441" name="Rechteck"/>
          <p:cNvSpPr/>
          <p:nvPr/>
        </p:nvSpPr>
        <p:spPr>
          <a:xfrm>
            <a:off x="2833078" y="1284252"/>
            <a:ext cx="1279389" cy="1565095"/>
          </a:xfrm>
          <a:prstGeom prst="rect">
            <a:avLst/>
          </a:prstGeom>
          <a:solidFill>
            <a:srgbClr val="FFFFFF">
              <a:alpha val="80000"/>
            </a:srgbClr>
          </a:solidFill>
          <a:ln w="12700">
            <a:miter lim="400000"/>
          </a:ln>
        </p:spPr>
        <p:txBody>
          <a:bodyPr lIns="50800" tIns="50800" rIns="50800" bIns="50800" anchor="ctr"/>
          <a:lstStyle/>
          <a:p>
            <a:endParaRPr/>
          </a:p>
        </p:txBody>
      </p:sp>
      <p:sp>
        <p:nvSpPr>
          <p:cNvPr id="442" name="Rechteck"/>
          <p:cNvSpPr/>
          <p:nvPr/>
        </p:nvSpPr>
        <p:spPr>
          <a:xfrm>
            <a:off x="4356000" y="1284252"/>
            <a:ext cx="599606" cy="1565095"/>
          </a:xfrm>
          <a:prstGeom prst="rect">
            <a:avLst/>
          </a:prstGeom>
          <a:solidFill>
            <a:srgbClr val="FFFFFF">
              <a:alpha val="80000"/>
            </a:srgbClr>
          </a:solidFill>
          <a:ln w="12700">
            <a:miter lim="400000"/>
          </a:ln>
        </p:spPr>
        <p:txBody>
          <a:bodyPr lIns="50800" tIns="50800" rIns="50800" bIns="50800" anchor="ctr"/>
          <a:lstStyle/>
          <a:p>
            <a:endParaRPr/>
          </a:p>
        </p:txBody>
      </p:sp>
      <p:cxnSp>
        <p:nvCxnSpPr>
          <p:cNvPr id="15" name="Straight Arrow Connector 14">
            <a:extLst>
              <a:ext uri="{FF2B5EF4-FFF2-40B4-BE49-F238E27FC236}">
                <a16:creationId xmlns:a16="http://schemas.microsoft.com/office/drawing/2014/main" id="{839F3D8C-D6ED-61A3-EA1D-CA99AF9231FA}"/>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6" name="Problem and Motivation:">
            <a:extLst>
              <a:ext uri="{FF2B5EF4-FFF2-40B4-BE49-F238E27FC236}">
                <a16:creationId xmlns:a16="http://schemas.microsoft.com/office/drawing/2014/main" id="{C6325CDD-F6AB-1ECF-4360-A9B5EE0D206D}"/>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Numerical Scheme: Approximate Riemann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mc:AlternateContent xmlns:mc="http://schemas.openxmlformats.org/markup-compatibility/2006" xmlns:a14="http://schemas.microsoft.com/office/drawing/2010/main">
        <mc:Choice Requires="a14">
          <p:sp>
            <p:nvSpPr>
              <p:cNvPr id="17" name="Gleichung">
                <a:extLst>
                  <a:ext uri="{FF2B5EF4-FFF2-40B4-BE49-F238E27FC236}">
                    <a16:creationId xmlns:a16="http://schemas.microsoft.com/office/drawing/2014/main" id="{C90A1FA9-7CB5-BCFC-1003-B045ED6EDFBB}"/>
                  </a:ext>
                </a:extLst>
              </p:cNvPr>
              <p:cNvSpPr txBox="1"/>
              <p:nvPr/>
            </p:nvSpPr>
            <p:spPr>
              <a:xfrm>
                <a:off x="6215983" y="2089511"/>
                <a:ext cx="281103"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1</m:t>
                          </m:r>
                        </m:sub>
                      </m:sSub>
                    </m:oMath>
                  </m:oMathPara>
                </a14:m>
                <a:endParaRPr sz="1600" dirty="0"/>
              </a:p>
            </p:txBody>
          </p:sp>
        </mc:Choice>
        <mc:Fallback xmlns="">
          <p:sp>
            <p:nvSpPr>
              <p:cNvPr id="17" name="Gleichung">
                <a:extLst>
                  <a:ext uri="{FF2B5EF4-FFF2-40B4-BE49-F238E27FC236}">
                    <a16:creationId xmlns:a16="http://schemas.microsoft.com/office/drawing/2014/main" id="{C90A1FA9-7CB5-BCFC-1003-B045ED6EDFBB}"/>
                  </a:ext>
                </a:extLst>
              </p:cNvPr>
              <p:cNvSpPr txBox="1">
                <a:spLocks noRot="1" noChangeAspect="1" noMove="1" noResize="1" noEditPoints="1" noAdjustHandles="1" noChangeArrowheads="1" noChangeShapeType="1" noTextEdit="1"/>
              </p:cNvSpPr>
              <p:nvPr/>
            </p:nvSpPr>
            <p:spPr>
              <a:xfrm>
                <a:off x="6215983" y="2089511"/>
                <a:ext cx="281103" cy="246221"/>
              </a:xfrm>
              <a:prstGeom prst="rect">
                <a:avLst/>
              </a:prstGeom>
              <a:blipFill>
                <a:blip r:embed="rId8"/>
                <a:stretch>
                  <a:fillRect l="-17391" r="-2174" b="-17500"/>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Gleichung">
                <a:extLst>
                  <a:ext uri="{FF2B5EF4-FFF2-40B4-BE49-F238E27FC236}">
                    <a16:creationId xmlns:a16="http://schemas.microsoft.com/office/drawing/2014/main" id="{BA977DCE-752C-EAF9-4057-A04B0CF0B32A}"/>
                  </a:ext>
                </a:extLst>
              </p:cNvPr>
              <p:cNvSpPr txBox="1"/>
              <p:nvPr/>
            </p:nvSpPr>
            <p:spPr>
              <a:xfrm>
                <a:off x="7377781" y="2089511"/>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2</m:t>
                          </m:r>
                        </m:sub>
                      </m:sSub>
                    </m:oMath>
                  </m:oMathPara>
                </a14:m>
                <a:endParaRPr sz="1600" dirty="0"/>
              </a:p>
            </p:txBody>
          </p:sp>
        </mc:Choice>
        <mc:Fallback xmlns="">
          <p:sp>
            <p:nvSpPr>
              <p:cNvPr id="18" name="Gleichung">
                <a:extLst>
                  <a:ext uri="{FF2B5EF4-FFF2-40B4-BE49-F238E27FC236}">
                    <a16:creationId xmlns:a16="http://schemas.microsoft.com/office/drawing/2014/main" id="{BA977DCE-752C-EAF9-4057-A04B0CF0B32A}"/>
                  </a:ext>
                </a:extLst>
              </p:cNvPr>
              <p:cNvSpPr txBox="1">
                <a:spLocks noRot="1" noChangeAspect="1" noMove="1" noResize="1" noEditPoints="1" noAdjustHandles="1" noChangeArrowheads="1" noChangeShapeType="1" noTextEdit="1"/>
              </p:cNvSpPr>
              <p:nvPr/>
            </p:nvSpPr>
            <p:spPr>
              <a:xfrm>
                <a:off x="7377781" y="2089511"/>
                <a:ext cx="285847" cy="246221"/>
              </a:xfrm>
              <a:prstGeom prst="rect">
                <a:avLst/>
              </a:prstGeom>
              <a:blipFill>
                <a:blip r:embed="rId9"/>
                <a:stretch>
                  <a:fillRect l="-14894" r="-2128" b="-17500"/>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Gleichung">
                <a:extLst>
                  <a:ext uri="{FF2B5EF4-FFF2-40B4-BE49-F238E27FC236}">
                    <a16:creationId xmlns:a16="http://schemas.microsoft.com/office/drawing/2014/main" id="{614D6902-B23E-AF5B-B44D-5ADC6F015397}"/>
                  </a:ext>
                </a:extLst>
              </p:cNvPr>
              <p:cNvSpPr txBox="1"/>
              <p:nvPr/>
            </p:nvSpPr>
            <p:spPr>
              <a:xfrm>
                <a:off x="6210329" y="1524028"/>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3</m:t>
                          </m:r>
                        </m:sub>
                      </m:sSub>
                    </m:oMath>
                  </m:oMathPara>
                </a14:m>
                <a:endParaRPr sz="1600" dirty="0"/>
              </a:p>
            </p:txBody>
          </p:sp>
        </mc:Choice>
        <mc:Fallback xmlns="">
          <p:sp>
            <p:nvSpPr>
              <p:cNvPr id="19" name="Gleichung">
                <a:extLst>
                  <a:ext uri="{FF2B5EF4-FFF2-40B4-BE49-F238E27FC236}">
                    <a16:creationId xmlns:a16="http://schemas.microsoft.com/office/drawing/2014/main" id="{614D6902-B23E-AF5B-B44D-5ADC6F015397}"/>
                  </a:ext>
                </a:extLst>
              </p:cNvPr>
              <p:cNvSpPr txBox="1">
                <a:spLocks noRot="1" noChangeAspect="1" noMove="1" noResize="1" noEditPoints="1" noAdjustHandles="1" noChangeArrowheads="1" noChangeShapeType="1" noTextEdit="1"/>
              </p:cNvSpPr>
              <p:nvPr/>
            </p:nvSpPr>
            <p:spPr>
              <a:xfrm>
                <a:off x="6210329" y="1524028"/>
                <a:ext cx="285847" cy="246221"/>
              </a:xfrm>
              <a:prstGeom prst="rect">
                <a:avLst/>
              </a:prstGeom>
              <a:blipFill>
                <a:blip r:embed="rId10"/>
                <a:stretch>
                  <a:fillRect l="-17021" r="-2128" b="-17500"/>
                </a:stretch>
              </a:blipFill>
              <a:ln w="12700">
                <a:miter lim="400000"/>
              </a:ln>
            </p:spPr>
            <p:txBody>
              <a:bodyPr/>
              <a:lstStyle/>
              <a:p>
                <a:r>
                  <a:rPr lang="en-GB">
                    <a:noFill/>
                  </a:rPr>
                  <a:t> </a:t>
                </a:r>
              </a:p>
            </p:txBody>
          </p:sp>
        </mc:Fallback>
      </mc:AlternateContent>
      <p:sp>
        <p:nvSpPr>
          <p:cNvPr id="8" name="Armin Riess and Patrick Jenny">
            <a:extLst>
              <a:ext uri="{FF2B5EF4-FFF2-40B4-BE49-F238E27FC236}">
                <a16:creationId xmlns:a16="http://schemas.microsoft.com/office/drawing/2014/main" id="{FD519BF5-8082-88E2-7D91-1E33C1F60986}"/>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6/16</a:t>
            </a:r>
            <a:endParaRPr dirty="0"/>
          </a:p>
        </p:txBody>
      </p:sp>
      <p:sp>
        <p:nvSpPr>
          <p:cNvPr id="11" name="Linien">
            <a:extLst>
              <a:ext uri="{FF2B5EF4-FFF2-40B4-BE49-F238E27FC236}">
                <a16:creationId xmlns:a16="http://schemas.microsoft.com/office/drawing/2014/main" id="{AD340C4E-4550-6E3D-253F-2FB9930E5BDE}"/>
              </a:ext>
            </a:extLst>
          </p:cNvPr>
          <p:cNvSpPr/>
          <p:nvPr/>
        </p:nvSpPr>
        <p:spPr>
          <a:xfrm>
            <a:off x="6993914" y="2225226"/>
            <a:ext cx="298000" cy="1"/>
          </a:xfrm>
          <a:prstGeom prst="line">
            <a:avLst/>
          </a:prstGeom>
          <a:ln w="38100" cap="sq">
            <a:solidFill>
              <a:schemeClr val="accent5"/>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12" name="Gleichung">
                <a:extLst>
                  <a:ext uri="{FF2B5EF4-FFF2-40B4-BE49-F238E27FC236}">
                    <a16:creationId xmlns:a16="http://schemas.microsoft.com/office/drawing/2014/main" id="{D303C432-F529-2268-076A-0EE5212DB46F}"/>
                  </a:ext>
                </a:extLst>
              </p:cNvPr>
              <p:cNvSpPr txBox="1"/>
              <p:nvPr/>
            </p:nvSpPr>
            <p:spPr>
              <a:xfrm>
                <a:off x="5772770" y="1671908"/>
                <a:ext cx="488339" cy="26847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𝐹</m:t>
                          </m:r>
                        </m:e>
                        <m:sub>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𝑦</m:t>
                              </m:r>
                            </m:e>
                            <m:sub>
                              <m:r>
                                <a:rPr sz="1600" i="1">
                                  <a:solidFill>
                                    <a:srgbClr val="0264C0"/>
                                  </a:solidFill>
                                  <a:latin typeface="Cambria Math" panose="02040503050406030204" pitchFamily="18" charset="0"/>
                                </a:rPr>
                                <m:t>1</m:t>
                              </m:r>
                              <m:r>
                                <a:rPr sz="1600" i="1">
                                  <a:solidFill>
                                    <a:srgbClr val="0264C0"/>
                                  </a:solidFill>
                                  <a:latin typeface="Cambria Math" panose="02040503050406030204" pitchFamily="18" charset="0"/>
                                </a:rPr>
                                <m:t>→</m:t>
                              </m:r>
                              <m:r>
                                <a:rPr sz="1600" i="1">
                                  <a:solidFill>
                                    <a:srgbClr val="0264C0"/>
                                  </a:solidFill>
                                  <a:latin typeface="Cambria Math" panose="02040503050406030204" pitchFamily="18" charset="0"/>
                                </a:rPr>
                                <m:t>3</m:t>
                              </m:r>
                            </m:sub>
                          </m:sSub>
                        </m:sub>
                      </m:sSub>
                    </m:oMath>
                  </m:oMathPara>
                </a14:m>
                <a:endParaRPr sz="1600" dirty="0">
                  <a:solidFill>
                    <a:srgbClr val="0365C0"/>
                  </a:solidFill>
                </a:endParaRPr>
              </a:p>
            </p:txBody>
          </p:sp>
        </mc:Choice>
        <mc:Fallback xmlns="">
          <p:sp>
            <p:nvSpPr>
              <p:cNvPr id="12" name="Gleichung">
                <a:extLst>
                  <a:ext uri="{FF2B5EF4-FFF2-40B4-BE49-F238E27FC236}">
                    <a16:creationId xmlns:a16="http://schemas.microsoft.com/office/drawing/2014/main" id="{D303C432-F529-2268-076A-0EE5212DB46F}"/>
                  </a:ext>
                </a:extLst>
              </p:cNvPr>
              <p:cNvSpPr txBox="1">
                <a:spLocks noRot="1" noChangeAspect="1" noMove="1" noResize="1" noEditPoints="1" noAdjustHandles="1" noChangeArrowheads="1" noChangeShapeType="1" noTextEdit="1"/>
              </p:cNvSpPr>
              <p:nvPr/>
            </p:nvSpPr>
            <p:spPr>
              <a:xfrm>
                <a:off x="5772770" y="1671908"/>
                <a:ext cx="488339" cy="268471"/>
              </a:xfrm>
              <a:prstGeom prst="rect">
                <a:avLst/>
              </a:prstGeom>
              <a:blipFill>
                <a:blip r:embed="rId11"/>
                <a:stretch>
                  <a:fillRect l="-10000" b="-20455"/>
                </a:stretch>
              </a:blipFill>
              <a:ln w="12700">
                <a:miter lim="400000"/>
              </a:ln>
            </p:spPr>
            <p:txBody>
              <a:bodyPr/>
              <a:lstStyle/>
              <a:p>
                <a:r>
                  <a:rPr lang="en-GB">
                    <a:noFill/>
                  </a:rPr>
                  <a:t> </a:t>
                </a:r>
              </a:p>
            </p:txBody>
          </p:sp>
        </mc:Fallback>
      </mc:AlternateContent>
      <p:sp>
        <p:nvSpPr>
          <p:cNvPr id="14" name="Linien">
            <a:extLst>
              <a:ext uri="{FF2B5EF4-FFF2-40B4-BE49-F238E27FC236}">
                <a16:creationId xmlns:a16="http://schemas.microsoft.com/office/drawing/2014/main" id="{AEF5310B-F2AD-ADB9-23FF-92BBBF186D6A}"/>
              </a:ext>
            </a:extLst>
          </p:cNvPr>
          <p:cNvSpPr/>
          <p:nvPr/>
        </p:nvSpPr>
        <p:spPr>
          <a:xfrm flipV="1">
            <a:off x="6314310" y="1792306"/>
            <a:ext cx="0" cy="287939"/>
          </a:xfrm>
          <a:prstGeom prst="line">
            <a:avLst/>
          </a:prstGeom>
          <a:ln w="38100" cap="sq">
            <a:solidFill>
              <a:schemeClr val="accent1"/>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1" name="Gleichung">
                <a:extLst>
                  <a:ext uri="{FF2B5EF4-FFF2-40B4-BE49-F238E27FC236}">
                    <a16:creationId xmlns:a16="http://schemas.microsoft.com/office/drawing/2014/main" id="{D577223F-1E38-8AA0-197A-CFFCE145AAD6}"/>
                  </a:ext>
                </a:extLst>
              </p:cNvPr>
              <p:cNvSpPr txBox="1"/>
              <p:nvPr/>
            </p:nvSpPr>
            <p:spPr>
              <a:xfrm>
                <a:off x="6958058" y="2406239"/>
                <a:ext cx="489236" cy="26738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𝐹</m:t>
                          </m:r>
                        </m:e>
                        <m:sub>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𝑥</m:t>
                              </m:r>
                            </m:e>
                            <m:sub>
                              <m:r>
                                <a:rPr lang="ar-AE" sz="1600" i="1">
                                  <a:solidFill>
                                    <a:schemeClr val="accent5"/>
                                  </a:solidFill>
                                  <a:latin typeface="Cambria Math" panose="02040503050406030204" pitchFamily="18" charset="0"/>
                                </a:rPr>
                                <m:t>1</m:t>
                              </m:r>
                              <m:r>
                                <a:rPr lang="ar-AE" sz="1600" i="1">
                                  <a:solidFill>
                                    <a:schemeClr val="accent5"/>
                                  </a:solidFill>
                                  <a:latin typeface="Cambria Math" panose="02040503050406030204" pitchFamily="18" charset="0"/>
                                </a:rPr>
                                <m:t>→</m:t>
                              </m:r>
                              <m:r>
                                <a:rPr lang="ar-AE" sz="1600" i="1">
                                  <a:solidFill>
                                    <a:schemeClr val="accent5"/>
                                  </a:solidFill>
                                  <a:latin typeface="Cambria Math" panose="02040503050406030204" pitchFamily="18" charset="0"/>
                                </a:rPr>
                                <m:t>2</m:t>
                              </m:r>
                            </m:sub>
                          </m:sSub>
                        </m:sub>
                      </m:sSub>
                    </m:oMath>
                  </m:oMathPara>
                </a14:m>
                <a:endParaRPr lang="ar-AE" sz="1600" dirty="0">
                  <a:solidFill>
                    <a:schemeClr val="accent5"/>
                  </a:solidFill>
                </a:endParaRPr>
              </a:p>
            </p:txBody>
          </p:sp>
        </mc:Choice>
        <mc:Fallback xmlns="">
          <p:sp>
            <p:nvSpPr>
              <p:cNvPr id="21" name="Gleichung">
                <a:extLst>
                  <a:ext uri="{FF2B5EF4-FFF2-40B4-BE49-F238E27FC236}">
                    <a16:creationId xmlns:a16="http://schemas.microsoft.com/office/drawing/2014/main" id="{D577223F-1E38-8AA0-197A-CFFCE145AAD6}"/>
                  </a:ext>
                </a:extLst>
              </p:cNvPr>
              <p:cNvSpPr txBox="1">
                <a:spLocks noRot="1" noChangeAspect="1" noMove="1" noResize="1" noEditPoints="1" noAdjustHandles="1" noChangeArrowheads="1" noChangeShapeType="1" noTextEdit="1"/>
              </p:cNvSpPr>
              <p:nvPr/>
            </p:nvSpPr>
            <p:spPr>
              <a:xfrm>
                <a:off x="6958058" y="2406239"/>
                <a:ext cx="489236" cy="267381"/>
              </a:xfrm>
              <a:prstGeom prst="rect">
                <a:avLst/>
              </a:prstGeom>
              <a:blipFill>
                <a:blip r:embed="rId12"/>
                <a:stretch>
                  <a:fillRect l="-7407" b="-13636"/>
                </a:stretch>
              </a:blipFill>
              <a:ln w="12700">
                <a:miter lim="400000"/>
              </a:ln>
            </p:spPr>
            <p:txBody>
              <a:bodyPr/>
              <a:lstStyle/>
              <a:p>
                <a:r>
                  <a:rPr lang="en-GB">
                    <a:noFill/>
                  </a:rPr>
                  <a:t> </a:t>
                </a:r>
              </a:p>
            </p:txBody>
          </p:sp>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B6A891-E75C-E5D4-BA5F-0CE61A24ABF1}"/>
            </a:ext>
          </a:extLst>
        </p:cNvPr>
        <p:cNvGrpSpPr/>
        <p:nvPr/>
      </p:nvGrpSpPr>
      <p:grpSpPr>
        <a:xfrm>
          <a:off x="0" y="0"/>
          <a:ext cx="0" cy="0"/>
          <a:chOff x="0" y="0"/>
          <a:chExt cx="0" cy="0"/>
        </a:xfrm>
      </p:grpSpPr>
      <p:sp>
        <p:nvSpPr>
          <p:cNvPr id="111" name="Problem and Motivation:">
            <a:extLst>
              <a:ext uri="{FF2B5EF4-FFF2-40B4-BE49-F238E27FC236}">
                <a16:creationId xmlns:a16="http://schemas.microsoft.com/office/drawing/2014/main" id="{E56EFCF8-EAE2-0029-3349-FA50FC94AD70}"/>
              </a:ext>
            </a:extLst>
          </p:cNvPr>
          <p:cNvSpPr txBox="1"/>
          <p:nvPr/>
        </p:nvSpPr>
        <p:spPr>
          <a:xfrm>
            <a:off x="474664" y="280297"/>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2" name="Linien">
            <a:extLst>
              <a:ext uri="{FF2B5EF4-FFF2-40B4-BE49-F238E27FC236}">
                <a16:creationId xmlns:a16="http://schemas.microsoft.com/office/drawing/2014/main" id="{8962B2C0-9755-52DC-6377-37F1BD882A62}"/>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114" name="Armin Riess and Patrick Jenny">
            <a:extLst>
              <a:ext uri="{FF2B5EF4-FFF2-40B4-BE49-F238E27FC236}">
                <a16:creationId xmlns:a16="http://schemas.microsoft.com/office/drawing/2014/main" id="{D369002D-4EB3-4E5C-E4D0-9EF1C7F31382}"/>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sp>
        <p:nvSpPr>
          <p:cNvPr id="120" name="fully implicit methods are expensive and sequential methods require small time steps due to strong coupling between flow and transport">
            <a:extLst>
              <a:ext uri="{FF2B5EF4-FFF2-40B4-BE49-F238E27FC236}">
                <a16:creationId xmlns:a16="http://schemas.microsoft.com/office/drawing/2014/main" id="{59903FE3-43BB-1F4D-379F-30807440C835}"/>
              </a:ext>
            </a:extLst>
          </p:cNvPr>
          <p:cNvSpPr txBox="1"/>
          <p:nvPr/>
        </p:nvSpPr>
        <p:spPr>
          <a:xfrm>
            <a:off x="474662" y="783328"/>
            <a:ext cx="7829784" cy="75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Fully</a:t>
            </a:r>
            <a:r>
              <a:rPr sz="1800" dirty="0">
                <a:latin typeface="CMU Sans Serif" panose="02000603000000000000" pitchFamily="2" charset="0"/>
                <a:ea typeface="CMU Sans Serif" panose="02000603000000000000" pitchFamily="2" charset="0"/>
                <a:cs typeface="CMU Sans Serif" panose="02000603000000000000" pitchFamily="2" charset="0"/>
              </a:rPr>
              <a:t> implicit methods</a:t>
            </a:r>
            <a:r>
              <a:rPr lang="en-GB" sz="1800" dirty="0">
                <a:latin typeface="CMU Sans Serif" panose="02000603000000000000" pitchFamily="2" charset="0"/>
                <a:ea typeface="CMU Sans Serif" panose="02000603000000000000" pitchFamily="2" charset="0"/>
                <a:cs typeface="CMU Sans Serif" panose="02000603000000000000" pitchFamily="2" charset="0"/>
              </a:rPr>
              <a:t>: </a:t>
            </a:r>
            <a:r>
              <a:rPr sz="1800" dirty="0">
                <a:latin typeface="CMU Sans Serif" panose="02000603000000000000" pitchFamily="2" charset="0"/>
                <a:ea typeface="CMU Sans Serif" panose="02000603000000000000" pitchFamily="2" charset="0"/>
                <a:cs typeface="CMU Sans Serif" panose="02000603000000000000" pitchFamily="2" charset="0"/>
              </a:rPr>
              <a:t>expensive </a:t>
            </a: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Sequential methods: require small time steps</a:t>
            </a:r>
          </a:p>
        </p:txBody>
      </p:sp>
      <p:sp>
        <p:nvSpPr>
          <p:cNvPr id="2" name="Armin Riess and Patrick Jenny">
            <a:extLst>
              <a:ext uri="{FF2B5EF4-FFF2-40B4-BE49-F238E27FC236}">
                <a16:creationId xmlns:a16="http://schemas.microsoft.com/office/drawing/2014/main" id="{308FA67A-6021-4765-7A28-505D95B8D453}"/>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2/16</a:t>
            </a:r>
            <a:endParaRPr dirty="0"/>
          </a:p>
        </p:txBody>
      </p:sp>
      <p:pic>
        <p:nvPicPr>
          <p:cNvPr id="3" name="Picture 2" descr="A black and red logo&#10;&#10;AI-generated content may be incorrect.">
            <a:extLst>
              <a:ext uri="{FF2B5EF4-FFF2-40B4-BE49-F238E27FC236}">
                <a16:creationId xmlns:a16="http://schemas.microsoft.com/office/drawing/2014/main" id="{7CA56332-0E89-51F0-5211-3E60B8603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4" name="Graphic 3">
            <a:extLst>
              <a:ext uri="{FF2B5EF4-FFF2-40B4-BE49-F238E27FC236}">
                <a16:creationId xmlns:a16="http://schemas.microsoft.com/office/drawing/2014/main" id="{86349105-8952-2BCF-AD31-091FB68C7E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Tree>
    <p:extLst>
      <p:ext uri="{BB962C8B-B14F-4D97-AF65-F5344CB8AC3E}">
        <p14:creationId xmlns:p14="http://schemas.microsoft.com/office/powerpoint/2010/main" val="162255864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0E1777-9BCD-E469-A886-6A50EA110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7" y="2987832"/>
            <a:ext cx="5559605" cy="2187504"/>
          </a:xfrm>
          <a:prstGeom prst="rect">
            <a:avLst/>
          </a:prstGeom>
        </p:spPr>
      </p:pic>
      <p:pic>
        <p:nvPicPr>
          <p:cNvPr id="10" name="Bild" descr="Bild">
            <a:extLst>
              <a:ext uri="{FF2B5EF4-FFF2-40B4-BE49-F238E27FC236}">
                <a16:creationId xmlns:a16="http://schemas.microsoft.com/office/drawing/2014/main" id="{00EE978A-DA71-A571-1C40-8C403418AB3A}"/>
              </a:ext>
            </a:extLst>
          </p:cNvPr>
          <p:cNvPicPr>
            <a:picLocks noChangeAspect="1"/>
          </p:cNvPicPr>
          <p:nvPr/>
        </p:nvPicPr>
        <p:blipFill>
          <a:blip r:embed="rId4"/>
          <a:stretch>
            <a:fillRect/>
          </a:stretch>
        </p:blipFill>
        <p:spPr>
          <a:xfrm>
            <a:off x="282189" y="1116995"/>
            <a:ext cx="4680429" cy="1776436"/>
          </a:xfrm>
          <a:prstGeom prst="rect">
            <a:avLst/>
          </a:prstGeom>
          <a:ln w="12700"/>
        </p:spPr>
      </p:pic>
      <p:sp>
        <p:nvSpPr>
          <p:cNvPr id="4" name="Armin Riess and Patrick Jenny">
            <a:extLst>
              <a:ext uri="{FF2B5EF4-FFF2-40B4-BE49-F238E27FC236}">
                <a16:creationId xmlns:a16="http://schemas.microsoft.com/office/drawing/2014/main" id="{35E2D210-2A0C-A840-0604-32D92DBCC3D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8DA533AA-4D36-9314-713C-44FF85C5D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2F163E80-37A7-6B2D-98E8-F009D7D0022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34111" y="6438876"/>
            <a:ext cx="1457892" cy="242982"/>
          </a:xfrm>
          <a:prstGeom prst="rect">
            <a:avLst/>
          </a:prstGeom>
        </p:spPr>
      </p:pic>
      <p:sp>
        <p:nvSpPr>
          <p:cNvPr id="445"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mc:AlternateContent xmlns:mc="http://schemas.openxmlformats.org/markup-compatibility/2006" xmlns:a14="http://schemas.microsoft.com/office/drawing/2010/main">
        <mc:Choice Requires="a14">
          <p:sp>
            <p:nvSpPr>
              <p:cNvPr id="2" name="Gleichung">
                <a:extLst>
                  <a:ext uri="{FF2B5EF4-FFF2-40B4-BE49-F238E27FC236}">
                    <a16:creationId xmlns:a16="http://schemas.microsoft.com/office/drawing/2014/main" id="{F598E621-90D3-6A77-238B-CBF8961009FB}"/>
                  </a:ext>
                </a:extLst>
              </p:cNvPr>
              <p:cNvSpPr txBox="1"/>
              <p:nvPr/>
            </p:nvSpPr>
            <p:spPr>
              <a:xfrm>
                <a:off x="2257179" y="849127"/>
                <a:ext cx="847220" cy="27699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800" i="1">
                          <a:solidFill>
                            <a:srgbClr val="C82505"/>
                          </a:solidFill>
                          <a:latin typeface="Cambria Math" panose="02040503050406030204" pitchFamily="18" charset="0"/>
                        </a:rPr>
                        <m:t>𝑝</m:t>
                      </m:r>
                      <m:r>
                        <a:rPr sz="1800" i="1">
                          <a:solidFill>
                            <a:srgbClr val="C82505"/>
                          </a:solidFill>
                          <a:latin typeface="Cambria Math" panose="02040503050406030204" pitchFamily="18" charset="0"/>
                        </a:rPr>
                        <m:t>=</m:t>
                      </m:r>
                      <m:sSup>
                        <m:sSupPr>
                          <m:ctrlPr>
                            <a:rPr sz="1800" i="1">
                              <a:solidFill>
                                <a:srgbClr val="C82505"/>
                              </a:solidFill>
                              <a:latin typeface="Cambria Math" panose="02040503050406030204" pitchFamily="18" charset="0"/>
                            </a:rPr>
                          </m:ctrlPr>
                        </m:sSupPr>
                        <m:e>
                          <m:r>
                            <a:rPr sz="1800" i="1">
                              <a:solidFill>
                                <a:srgbClr val="C82505"/>
                              </a:solidFill>
                              <a:latin typeface="Cambria Math" panose="02040503050406030204" pitchFamily="18" charset="0"/>
                            </a:rPr>
                            <m:t>𝑐</m:t>
                          </m:r>
                        </m:e>
                        <m:sup>
                          <m:r>
                            <a:rPr sz="1800" i="1">
                              <a:solidFill>
                                <a:srgbClr val="C82505"/>
                              </a:solidFill>
                              <a:latin typeface="Cambria Math" panose="02040503050406030204" pitchFamily="18" charset="0"/>
                            </a:rPr>
                            <m:t>2</m:t>
                          </m:r>
                        </m:sup>
                      </m:sSup>
                      <m:r>
                        <a:rPr sz="1800" i="1">
                          <a:solidFill>
                            <a:srgbClr val="C82505"/>
                          </a:solidFill>
                          <a:latin typeface="Cambria Math" panose="02040503050406030204" pitchFamily="18" charset="0"/>
                        </a:rPr>
                        <m:t>𝜌</m:t>
                      </m:r>
                    </m:oMath>
                  </m:oMathPara>
                </a14:m>
                <a:endParaRPr sz="1800" dirty="0">
                  <a:solidFill>
                    <a:srgbClr val="C82506"/>
                  </a:solidFill>
                </a:endParaRPr>
              </a:p>
            </p:txBody>
          </p:sp>
        </mc:Choice>
        <mc:Fallback xmlns="">
          <p:sp>
            <p:nvSpPr>
              <p:cNvPr id="2" name="Gleichung">
                <a:extLst>
                  <a:ext uri="{FF2B5EF4-FFF2-40B4-BE49-F238E27FC236}">
                    <a16:creationId xmlns:a16="http://schemas.microsoft.com/office/drawing/2014/main" id="{F598E621-90D3-6A77-238B-CBF8961009FB}"/>
                  </a:ext>
                </a:extLst>
              </p:cNvPr>
              <p:cNvSpPr txBox="1">
                <a:spLocks noRot="1" noChangeAspect="1" noMove="1" noResize="1" noEditPoints="1" noAdjustHandles="1" noChangeArrowheads="1" noChangeShapeType="1" noTextEdit="1"/>
              </p:cNvSpPr>
              <p:nvPr/>
            </p:nvSpPr>
            <p:spPr>
              <a:xfrm>
                <a:off x="2257179" y="849127"/>
                <a:ext cx="847220" cy="276999"/>
              </a:xfrm>
              <a:prstGeom prst="rect">
                <a:avLst/>
              </a:prstGeom>
              <a:blipFill>
                <a:blip r:embed="rId7"/>
                <a:stretch>
                  <a:fillRect l="-6475" t="-2174" r="-6475" b="-26087"/>
                </a:stretch>
              </a:blipFill>
              <a:ln w="12700">
                <a:miter lim="400000"/>
              </a:ln>
            </p:spPr>
            <p:txBody>
              <a:bodyPr/>
              <a:lstStyle/>
              <a:p>
                <a:r>
                  <a:rPr lang="en-GB">
                    <a:noFill/>
                  </a:rPr>
                  <a:t> </a:t>
                </a:r>
              </a:p>
            </p:txBody>
          </p:sp>
        </mc:Fallback>
      </mc:AlternateContent>
      <p:sp>
        <p:nvSpPr>
          <p:cNvPr id="3" name="Rechteck">
            <a:extLst>
              <a:ext uri="{FF2B5EF4-FFF2-40B4-BE49-F238E27FC236}">
                <a16:creationId xmlns:a16="http://schemas.microsoft.com/office/drawing/2014/main" id="{547F9893-25D1-E63D-10BD-2B6D14D4A9F3}"/>
              </a:ext>
            </a:extLst>
          </p:cNvPr>
          <p:cNvSpPr/>
          <p:nvPr/>
        </p:nvSpPr>
        <p:spPr>
          <a:xfrm>
            <a:off x="5546119" y="1981228"/>
            <a:ext cx="1535114" cy="449897"/>
          </a:xfrm>
          <a:prstGeom prst="rect">
            <a:avLst/>
          </a:prstGeom>
          <a:ln w="12700" cap="sq">
            <a:solidFill>
              <a:srgbClr val="000000"/>
            </a:solidFill>
          </a:ln>
        </p:spPr>
        <p:txBody>
          <a:bodyPr lIns="50800" tIns="50800" rIns="50800" bIns="50800" anchor="ctr"/>
          <a:lstStyle/>
          <a:p>
            <a:endParaRPr/>
          </a:p>
        </p:txBody>
      </p:sp>
      <p:sp>
        <p:nvSpPr>
          <p:cNvPr id="5" name="Rechteck">
            <a:extLst>
              <a:ext uri="{FF2B5EF4-FFF2-40B4-BE49-F238E27FC236}">
                <a16:creationId xmlns:a16="http://schemas.microsoft.com/office/drawing/2014/main" id="{85436E31-FEA7-45F0-62FB-FDB4AE42F8AF}"/>
              </a:ext>
            </a:extLst>
          </p:cNvPr>
          <p:cNvSpPr/>
          <p:nvPr/>
        </p:nvSpPr>
        <p:spPr>
          <a:xfrm>
            <a:off x="7079779" y="1981228"/>
            <a:ext cx="766168" cy="449897"/>
          </a:xfrm>
          <a:prstGeom prst="rect">
            <a:avLst/>
          </a:prstGeom>
          <a:ln w="12700" cap="sq">
            <a:solidFill>
              <a:srgbClr val="000000"/>
            </a:solidFill>
          </a:ln>
        </p:spPr>
        <p:txBody>
          <a:bodyPr lIns="50800" tIns="50800" rIns="50800" bIns="50800" anchor="ctr"/>
          <a:lstStyle/>
          <a:p>
            <a:endParaRPr/>
          </a:p>
        </p:txBody>
      </p:sp>
      <p:sp>
        <p:nvSpPr>
          <p:cNvPr id="6" name="Rechteck">
            <a:extLst>
              <a:ext uri="{FF2B5EF4-FFF2-40B4-BE49-F238E27FC236}">
                <a16:creationId xmlns:a16="http://schemas.microsoft.com/office/drawing/2014/main" id="{AB357194-89FA-7CEC-252D-A4942F116A22}"/>
              </a:ext>
            </a:extLst>
          </p:cNvPr>
          <p:cNvSpPr/>
          <p:nvPr/>
        </p:nvSpPr>
        <p:spPr>
          <a:xfrm>
            <a:off x="5546119" y="1309800"/>
            <a:ext cx="1535114" cy="674668"/>
          </a:xfrm>
          <a:prstGeom prst="rect">
            <a:avLst/>
          </a:prstGeom>
          <a:ln w="12700" cap="sq">
            <a:solidFill>
              <a:srgbClr val="000000"/>
            </a:solidFill>
          </a:ln>
        </p:spPr>
        <p:txBody>
          <a:bodyPr lIns="50800" tIns="50800" rIns="50800" bIns="50800" anchor="ctr"/>
          <a:lstStyle/>
          <a:p>
            <a:endParaRPr/>
          </a:p>
        </p:txBody>
      </p:sp>
      <p:sp>
        <p:nvSpPr>
          <p:cNvPr id="16" name="Rechteck">
            <a:extLst>
              <a:ext uri="{FF2B5EF4-FFF2-40B4-BE49-F238E27FC236}">
                <a16:creationId xmlns:a16="http://schemas.microsoft.com/office/drawing/2014/main" id="{0CDAA52C-9773-1A49-83FF-CB548C1FB99A}"/>
              </a:ext>
            </a:extLst>
          </p:cNvPr>
          <p:cNvSpPr/>
          <p:nvPr/>
        </p:nvSpPr>
        <p:spPr>
          <a:xfrm>
            <a:off x="2833078" y="1284252"/>
            <a:ext cx="1279389" cy="1565095"/>
          </a:xfrm>
          <a:prstGeom prst="rect">
            <a:avLst/>
          </a:prstGeom>
          <a:solidFill>
            <a:srgbClr val="FFFFFF">
              <a:alpha val="80000"/>
            </a:srgbClr>
          </a:solidFill>
          <a:ln w="12700">
            <a:miter lim="400000"/>
          </a:ln>
        </p:spPr>
        <p:txBody>
          <a:bodyPr lIns="50800" tIns="50800" rIns="50800" bIns="50800" anchor="ctr"/>
          <a:lstStyle/>
          <a:p>
            <a:endParaRPr/>
          </a:p>
        </p:txBody>
      </p:sp>
      <p:sp>
        <p:nvSpPr>
          <p:cNvPr id="17" name="Rechteck">
            <a:extLst>
              <a:ext uri="{FF2B5EF4-FFF2-40B4-BE49-F238E27FC236}">
                <a16:creationId xmlns:a16="http://schemas.microsoft.com/office/drawing/2014/main" id="{EF230011-FAB6-B22D-F4FC-8F11997C08F8}"/>
              </a:ext>
            </a:extLst>
          </p:cNvPr>
          <p:cNvSpPr/>
          <p:nvPr/>
        </p:nvSpPr>
        <p:spPr>
          <a:xfrm>
            <a:off x="4356000" y="1284252"/>
            <a:ext cx="599606" cy="1565095"/>
          </a:xfrm>
          <a:prstGeom prst="rect">
            <a:avLst/>
          </a:prstGeom>
          <a:solidFill>
            <a:srgbClr val="FFFFFF">
              <a:alpha val="80000"/>
            </a:srgbClr>
          </a:solidFill>
          <a:ln w="12700">
            <a:miter lim="400000"/>
          </a:ln>
        </p:spPr>
        <p:txBody>
          <a:bodyPr lIns="50800" tIns="50800" rIns="50800" bIns="50800" anchor="ctr"/>
          <a:lstStyle/>
          <a:p>
            <a:endParaRPr/>
          </a:p>
        </p:txBody>
      </p:sp>
      <p:cxnSp>
        <p:nvCxnSpPr>
          <p:cNvPr id="18" name="Straight Arrow Connector 17">
            <a:extLst>
              <a:ext uri="{FF2B5EF4-FFF2-40B4-BE49-F238E27FC236}">
                <a16:creationId xmlns:a16="http://schemas.microsoft.com/office/drawing/2014/main" id="{9CDF8C73-1085-4A11-99E6-0593335E81E4}"/>
              </a:ext>
            </a:extLst>
          </p:cNvPr>
          <p:cNvCxnSpPr>
            <a:cxnSpLocks/>
          </p:cNvCxnSpPr>
          <p:nvPr/>
        </p:nvCxnSpPr>
        <p:spPr>
          <a:xfrm>
            <a:off x="2370707" y="1124359"/>
            <a:ext cx="124500" cy="509947"/>
          </a:xfrm>
          <a:prstGeom prst="straightConnector1">
            <a:avLst/>
          </a:prstGeom>
          <a:ln w="19050">
            <a:solidFill>
              <a:schemeClr val="accent5"/>
            </a:solidFill>
            <a:tailEnd type="triangle" w="med" len="lg"/>
          </a:ln>
        </p:spPr>
        <p:style>
          <a:lnRef idx="1">
            <a:schemeClr val="dk1"/>
          </a:lnRef>
          <a:fillRef idx="0">
            <a:schemeClr val="dk1"/>
          </a:fillRef>
          <a:effectRef idx="0">
            <a:schemeClr val="dk1"/>
          </a:effectRef>
          <a:fontRef idx="minor">
            <a:schemeClr val="tx1"/>
          </a:fontRef>
        </p:style>
      </p:cxnSp>
      <p:sp>
        <p:nvSpPr>
          <p:cNvPr id="19" name="fully implicit methods are expensive and sequential methods require small time steps due to strong coupling between flow and transport">
            <a:extLst>
              <a:ext uri="{FF2B5EF4-FFF2-40B4-BE49-F238E27FC236}">
                <a16:creationId xmlns:a16="http://schemas.microsoft.com/office/drawing/2014/main" id="{48FCA1B9-50D1-2C31-0EC0-62A55FBC0456}"/>
              </a:ext>
            </a:extLst>
          </p:cNvPr>
          <p:cNvSpPr txBox="1"/>
          <p:nvPr/>
        </p:nvSpPr>
        <p:spPr>
          <a:xfrm>
            <a:off x="5236979" y="2893431"/>
            <a:ext cx="3825855" cy="1742400"/>
          </a:xfrm>
          <a:prstGeom prst="rect">
            <a:avLst/>
          </a:prstGeom>
          <a:ln w="1905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ctr">
              <a:lnSpc>
                <a:spcPct val="120000"/>
              </a:lnSpc>
              <a:defRPr sz="1500"/>
            </a:lvl1pPr>
          </a:lstStyle>
          <a:p>
            <a:pPr marL="92075" algn="l"/>
            <a:r>
              <a:rPr lang="en-GB" sz="1800" dirty="0">
                <a:latin typeface="CMU Sans Serif" panose="02000603000000000000" pitchFamily="2" charset="0"/>
                <a:ea typeface="CMU Sans Serif" panose="02000603000000000000" pitchFamily="2" charset="0"/>
                <a:cs typeface="CMU Sans Serif" panose="02000603000000000000" pitchFamily="2" charset="0"/>
              </a:rPr>
              <a:t>Characteristics-based Riemann solver: </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Cheap</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Robust</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Accurate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Suited for GPUs</a:t>
            </a:r>
          </a:p>
        </p:txBody>
      </p:sp>
      <p:sp>
        <p:nvSpPr>
          <p:cNvPr id="20" name="Problem and Motivation:">
            <a:extLst>
              <a:ext uri="{FF2B5EF4-FFF2-40B4-BE49-F238E27FC236}">
                <a16:creationId xmlns:a16="http://schemas.microsoft.com/office/drawing/2014/main" id="{6CD27E90-E290-8281-4D44-EF192AE426B0}"/>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Numerical Scheme: Approximate Riemann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mc:AlternateContent xmlns:mc="http://schemas.openxmlformats.org/markup-compatibility/2006" xmlns:a14="http://schemas.microsoft.com/office/drawing/2010/main">
        <mc:Choice Requires="a14">
          <p:sp>
            <p:nvSpPr>
              <p:cNvPr id="21" name="Gleichung">
                <a:extLst>
                  <a:ext uri="{FF2B5EF4-FFF2-40B4-BE49-F238E27FC236}">
                    <a16:creationId xmlns:a16="http://schemas.microsoft.com/office/drawing/2014/main" id="{65B8EB22-EC62-C51D-CBCE-C827700B0AA7}"/>
                  </a:ext>
                </a:extLst>
              </p:cNvPr>
              <p:cNvSpPr txBox="1"/>
              <p:nvPr/>
            </p:nvSpPr>
            <p:spPr>
              <a:xfrm>
                <a:off x="6215983" y="2089511"/>
                <a:ext cx="281103"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1</m:t>
                          </m:r>
                        </m:sub>
                      </m:sSub>
                    </m:oMath>
                  </m:oMathPara>
                </a14:m>
                <a:endParaRPr sz="1600" dirty="0"/>
              </a:p>
            </p:txBody>
          </p:sp>
        </mc:Choice>
        <mc:Fallback xmlns="">
          <p:sp>
            <p:nvSpPr>
              <p:cNvPr id="21" name="Gleichung">
                <a:extLst>
                  <a:ext uri="{FF2B5EF4-FFF2-40B4-BE49-F238E27FC236}">
                    <a16:creationId xmlns:a16="http://schemas.microsoft.com/office/drawing/2014/main" id="{65B8EB22-EC62-C51D-CBCE-C827700B0AA7}"/>
                  </a:ext>
                </a:extLst>
              </p:cNvPr>
              <p:cNvSpPr txBox="1">
                <a:spLocks noRot="1" noChangeAspect="1" noMove="1" noResize="1" noEditPoints="1" noAdjustHandles="1" noChangeArrowheads="1" noChangeShapeType="1" noTextEdit="1"/>
              </p:cNvSpPr>
              <p:nvPr/>
            </p:nvSpPr>
            <p:spPr>
              <a:xfrm>
                <a:off x="6215983" y="2089511"/>
                <a:ext cx="281103" cy="246221"/>
              </a:xfrm>
              <a:prstGeom prst="rect">
                <a:avLst/>
              </a:prstGeom>
              <a:blipFill>
                <a:blip r:embed="rId8"/>
                <a:stretch>
                  <a:fillRect l="-17391" r="-2174" b="-17500"/>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Gleichung">
                <a:extLst>
                  <a:ext uri="{FF2B5EF4-FFF2-40B4-BE49-F238E27FC236}">
                    <a16:creationId xmlns:a16="http://schemas.microsoft.com/office/drawing/2014/main" id="{9117F4F8-7CD0-8994-8037-9C0F48DEF9A7}"/>
                  </a:ext>
                </a:extLst>
              </p:cNvPr>
              <p:cNvSpPr txBox="1"/>
              <p:nvPr/>
            </p:nvSpPr>
            <p:spPr>
              <a:xfrm>
                <a:off x="7377781" y="2089511"/>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2</m:t>
                          </m:r>
                        </m:sub>
                      </m:sSub>
                    </m:oMath>
                  </m:oMathPara>
                </a14:m>
                <a:endParaRPr sz="1600" dirty="0"/>
              </a:p>
            </p:txBody>
          </p:sp>
        </mc:Choice>
        <mc:Fallback xmlns="">
          <p:sp>
            <p:nvSpPr>
              <p:cNvPr id="22" name="Gleichung">
                <a:extLst>
                  <a:ext uri="{FF2B5EF4-FFF2-40B4-BE49-F238E27FC236}">
                    <a16:creationId xmlns:a16="http://schemas.microsoft.com/office/drawing/2014/main" id="{9117F4F8-7CD0-8994-8037-9C0F48DEF9A7}"/>
                  </a:ext>
                </a:extLst>
              </p:cNvPr>
              <p:cNvSpPr txBox="1">
                <a:spLocks noRot="1" noChangeAspect="1" noMove="1" noResize="1" noEditPoints="1" noAdjustHandles="1" noChangeArrowheads="1" noChangeShapeType="1" noTextEdit="1"/>
              </p:cNvSpPr>
              <p:nvPr/>
            </p:nvSpPr>
            <p:spPr>
              <a:xfrm>
                <a:off x="7377781" y="2089511"/>
                <a:ext cx="285847" cy="246221"/>
              </a:xfrm>
              <a:prstGeom prst="rect">
                <a:avLst/>
              </a:prstGeom>
              <a:blipFill>
                <a:blip r:embed="rId9"/>
                <a:stretch>
                  <a:fillRect l="-14894" r="-2128" b="-17500"/>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Gleichung">
                <a:extLst>
                  <a:ext uri="{FF2B5EF4-FFF2-40B4-BE49-F238E27FC236}">
                    <a16:creationId xmlns:a16="http://schemas.microsoft.com/office/drawing/2014/main" id="{0C1C650E-2F2E-AA19-4065-04025275B3CF}"/>
                  </a:ext>
                </a:extLst>
              </p:cNvPr>
              <p:cNvSpPr txBox="1"/>
              <p:nvPr/>
            </p:nvSpPr>
            <p:spPr>
              <a:xfrm>
                <a:off x="6210329" y="1524028"/>
                <a:ext cx="285847" cy="24622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m:rPr>
                              <m:sty m:val="p"/>
                            </m:rPr>
                            <a:rPr sz="1600" i="1">
                              <a:latin typeface="Cambria Math" panose="02040503050406030204" pitchFamily="18" charset="0"/>
                            </a:rPr>
                            <m:t>Ω</m:t>
                          </m:r>
                        </m:e>
                        <m:sub>
                          <m:r>
                            <a:rPr sz="1600" i="1">
                              <a:latin typeface="Cambria Math" panose="02040503050406030204" pitchFamily="18" charset="0"/>
                            </a:rPr>
                            <m:t>3</m:t>
                          </m:r>
                        </m:sub>
                      </m:sSub>
                    </m:oMath>
                  </m:oMathPara>
                </a14:m>
                <a:endParaRPr sz="1600" dirty="0"/>
              </a:p>
            </p:txBody>
          </p:sp>
        </mc:Choice>
        <mc:Fallback xmlns="">
          <p:sp>
            <p:nvSpPr>
              <p:cNvPr id="23" name="Gleichung">
                <a:extLst>
                  <a:ext uri="{FF2B5EF4-FFF2-40B4-BE49-F238E27FC236}">
                    <a16:creationId xmlns:a16="http://schemas.microsoft.com/office/drawing/2014/main" id="{0C1C650E-2F2E-AA19-4065-04025275B3CF}"/>
                  </a:ext>
                </a:extLst>
              </p:cNvPr>
              <p:cNvSpPr txBox="1">
                <a:spLocks noRot="1" noChangeAspect="1" noMove="1" noResize="1" noEditPoints="1" noAdjustHandles="1" noChangeArrowheads="1" noChangeShapeType="1" noTextEdit="1"/>
              </p:cNvSpPr>
              <p:nvPr/>
            </p:nvSpPr>
            <p:spPr>
              <a:xfrm>
                <a:off x="6210329" y="1524028"/>
                <a:ext cx="285847" cy="246221"/>
              </a:xfrm>
              <a:prstGeom prst="rect">
                <a:avLst/>
              </a:prstGeom>
              <a:blipFill>
                <a:blip r:embed="rId10"/>
                <a:stretch>
                  <a:fillRect l="-17021" r="-2128" b="-17500"/>
                </a:stretch>
              </a:blipFill>
              <a:ln w="12700">
                <a:miter lim="400000"/>
              </a:ln>
            </p:spPr>
            <p:txBody>
              <a:bodyPr/>
              <a:lstStyle/>
              <a:p>
                <a:r>
                  <a:rPr lang="en-GB">
                    <a:noFill/>
                  </a:rPr>
                  <a:t> </a:t>
                </a:r>
              </a:p>
            </p:txBody>
          </p:sp>
        </mc:Fallback>
      </mc:AlternateContent>
      <p:sp>
        <p:nvSpPr>
          <p:cNvPr id="8" name="Armin Riess and Patrick Jenny">
            <a:extLst>
              <a:ext uri="{FF2B5EF4-FFF2-40B4-BE49-F238E27FC236}">
                <a16:creationId xmlns:a16="http://schemas.microsoft.com/office/drawing/2014/main" id="{F5E66AD7-D65E-6EC8-6EA5-00F499093D03}"/>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6/16</a:t>
            </a:r>
            <a:endParaRPr dirty="0"/>
          </a:p>
        </p:txBody>
      </p:sp>
      <p:sp>
        <p:nvSpPr>
          <p:cNvPr id="14" name="Linien">
            <a:extLst>
              <a:ext uri="{FF2B5EF4-FFF2-40B4-BE49-F238E27FC236}">
                <a16:creationId xmlns:a16="http://schemas.microsoft.com/office/drawing/2014/main" id="{3E579850-5E6A-1F36-7BE5-2E3909256231}"/>
              </a:ext>
            </a:extLst>
          </p:cNvPr>
          <p:cNvSpPr/>
          <p:nvPr/>
        </p:nvSpPr>
        <p:spPr>
          <a:xfrm>
            <a:off x="6993914" y="2225226"/>
            <a:ext cx="298000" cy="1"/>
          </a:xfrm>
          <a:prstGeom prst="line">
            <a:avLst/>
          </a:prstGeom>
          <a:ln w="38100" cap="sq">
            <a:solidFill>
              <a:schemeClr val="accent5"/>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4" name="Gleichung">
                <a:extLst>
                  <a:ext uri="{FF2B5EF4-FFF2-40B4-BE49-F238E27FC236}">
                    <a16:creationId xmlns:a16="http://schemas.microsoft.com/office/drawing/2014/main" id="{87138A75-E94D-1D95-DEA4-B8CA31F16A72}"/>
                  </a:ext>
                </a:extLst>
              </p:cNvPr>
              <p:cNvSpPr txBox="1"/>
              <p:nvPr/>
            </p:nvSpPr>
            <p:spPr>
              <a:xfrm>
                <a:off x="5772770" y="1671908"/>
                <a:ext cx="488339" cy="26847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𝐹</m:t>
                          </m:r>
                        </m:e>
                        <m:sub>
                          <m:sSub>
                            <m:sSubPr>
                              <m:ctrlPr>
                                <a:rPr sz="1600" i="1">
                                  <a:solidFill>
                                    <a:srgbClr val="0264C0"/>
                                  </a:solidFill>
                                  <a:latin typeface="Cambria Math" panose="02040503050406030204" pitchFamily="18" charset="0"/>
                                </a:rPr>
                              </m:ctrlPr>
                            </m:sSubPr>
                            <m:e>
                              <m:r>
                                <a:rPr sz="1600" i="1">
                                  <a:solidFill>
                                    <a:srgbClr val="0264C0"/>
                                  </a:solidFill>
                                  <a:latin typeface="Cambria Math" panose="02040503050406030204" pitchFamily="18" charset="0"/>
                                </a:rPr>
                                <m:t>𝑦</m:t>
                              </m:r>
                            </m:e>
                            <m:sub>
                              <m:r>
                                <a:rPr sz="1600" i="1">
                                  <a:solidFill>
                                    <a:srgbClr val="0264C0"/>
                                  </a:solidFill>
                                  <a:latin typeface="Cambria Math" panose="02040503050406030204" pitchFamily="18" charset="0"/>
                                </a:rPr>
                                <m:t>1→3</m:t>
                              </m:r>
                            </m:sub>
                          </m:sSub>
                        </m:sub>
                      </m:sSub>
                    </m:oMath>
                  </m:oMathPara>
                </a14:m>
                <a:endParaRPr sz="1600" dirty="0">
                  <a:solidFill>
                    <a:srgbClr val="0365C0"/>
                  </a:solidFill>
                </a:endParaRPr>
              </a:p>
            </p:txBody>
          </p:sp>
        </mc:Choice>
        <mc:Fallback xmlns="">
          <p:sp>
            <p:nvSpPr>
              <p:cNvPr id="24" name="Gleichung">
                <a:extLst>
                  <a:ext uri="{FF2B5EF4-FFF2-40B4-BE49-F238E27FC236}">
                    <a16:creationId xmlns:a16="http://schemas.microsoft.com/office/drawing/2014/main" id="{87138A75-E94D-1D95-DEA4-B8CA31F16A72}"/>
                  </a:ext>
                </a:extLst>
              </p:cNvPr>
              <p:cNvSpPr txBox="1">
                <a:spLocks noRot="1" noChangeAspect="1" noMove="1" noResize="1" noEditPoints="1" noAdjustHandles="1" noChangeArrowheads="1" noChangeShapeType="1" noTextEdit="1"/>
              </p:cNvSpPr>
              <p:nvPr/>
            </p:nvSpPr>
            <p:spPr>
              <a:xfrm>
                <a:off x="5772770" y="1671908"/>
                <a:ext cx="488339" cy="268471"/>
              </a:xfrm>
              <a:prstGeom prst="rect">
                <a:avLst/>
              </a:prstGeom>
              <a:blipFill>
                <a:blip r:embed="rId12"/>
                <a:stretch>
                  <a:fillRect l="-10000" b="-20455"/>
                </a:stretch>
              </a:blipFill>
              <a:ln w="12700">
                <a:miter lim="400000"/>
              </a:ln>
            </p:spPr>
            <p:txBody>
              <a:bodyPr/>
              <a:lstStyle/>
              <a:p>
                <a:r>
                  <a:rPr lang="en-GB">
                    <a:noFill/>
                  </a:rPr>
                  <a:t> </a:t>
                </a:r>
              </a:p>
            </p:txBody>
          </p:sp>
        </mc:Fallback>
      </mc:AlternateContent>
      <p:sp>
        <p:nvSpPr>
          <p:cNvPr id="25" name="Linien">
            <a:extLst>
              <a:ext uri="{FF2B5EF4-FFF2-40B4-BE49-F238E27FC236}">
                <a16:creationId xmlns:a16="http://schemas.microsoft.com/office/drawing/2014/main" id="{4D943C31-7B95-DA8B-0D36-46D50CD0B885}"/>
              </a:ext>
            </a:extLst>
          </p:cNvPr>
          <p:cNvSpPr/>
          <p:nvPr/>
        </p:nvSpPr>
        <p:spPr>
          <a:xfrm flipV="1">
            <a:off x="6314310" y="1792306"/>
            <a:ext cx="0" cy="287939"/>
          </a:xfrm>
          <a:prstGeom prst="line">
            <a:avLst/>
          </a:prstGeom>
          <a:ln w="38100" cap="sq">
            <a:solidFill>
              <a:schemeClr val="accent1"/>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6" name="Gleichung">
                <a:extLst>
                  <a:ext uri="{FF2B5EF4-FFF2-40B4-BE49-F238E27FC236}">
                    <a16:creationId xmlns:a16="http://schemas.microsoft.com/office/drawing/2014/main" id="{1140FC2D-DDD2-F4F4-7498-5E030BEE68C1}"/>
                  </a:ext>
                </a:extLst>
              </p:cNvPr>
              <p:cNvSpPr txBox="1"/>
              <p:nvPr/>
            </p:nvSpPr>
            <p:spPr>
              <a:xfrm>
                <a:off x="6958058" y="2406239"/>
                <a:ext cx="489236" cy="267381"/>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𝐹</m:t>
                          </m:r>
                        </m:e>
                        <m:sub>
                          <m:sSub>
                            <m:sSubPr>
                              <m:ctrlPr>
                                <a:rPr lang="ar-AE" sz="1600" i="1">
                                  <a:solidFill>
                                    <a:schemeClr val="accent5"/>
                                  </a:solidFill>
                                  <a:latin typeface="Cambria Math" panose="02040503050406030204" pitchFamily="18" charset="0"/>
                                </a:rPr>
                              </m:ctrlPr>
                            </m:sSubPr>
                            <m:e>
                              <m:r>
                                <a:rPr lang="ar-AE" sz="1600" i="1">
                                  <a:solidFill>
                                    <a:schemeClr val="accent5"/>
                                  </a:solidFill>
                                  <a:latin typeface="Cambria Math" panose="02040503050406030204" pitchFamily="18" charset="0"/>
                                </a:rPr>
                                <m:t>𝑥</m:t>
                              </m:r>
                            </m:e>
                            <m:sub>
                              <m:r>
                                <a:rPr lang="ar-AE" sz="1600" i="1">
                                  <a:solidFill>
                                    <a:schemeClr val="accent5"/>
                                  </a:solidFill>
                                  <a:latin typeface="Cambria Math" panose="02040503050406030204" pitchFamily="18" charset="0"/>
                                </a:rPr>
                                <m:t>1</m:t>
                              </m:r>
                              <m:r>
                                <a:rPr lang="ar-AE" sz="1600" i="1">
                                  <a:solidFill>
                                    <a:schemeClr val="accent5"/>
                                  </a:solidFill>
                                  <a:latin typeface="Cambria Math" panose="02040503050406030204" pitchFamily="18" charset="0"/>
                                </a:rPr>
                                <m:t>→</m:t>
                              </m:r>
                              <m:r>
                                <a:rPr lang="ar-AE" sz="1600" i="1">
                                  <a:solidFill>
                                    <a:schemeClr val="accent5"/>
                                  </a:solidFill>
                                  <a:latin typeface="Cambria Math" panose="02040503050406030204" pitchFamily="18" charset="0"/>
                                </a:rPr>
                                <m:t>2</m:t>
                              </m:r>
                            </m:sub>
                          </m:sSub>
                        </m:sub>
                      </m:sSub>
                    </m:oMath>
                  </m:oMathPara>
                </a14:m>
                <a:endParaRPr lang="ar-AE" sz="1600" dirty="0">
                  <a:solidFill>
                    <a:schemeClr val="accent5"/>
                  </a:solidFill>
                </a:endParaRPr>
              </a:p>
            </p:txBody>
          </p:sp>
        </mc:Choice>
        <mc:Fallback xmlns="">
          <p:sp>
            <p:nvSpPr>
              <p:cNvPr id="26" name="Gleichung">
                <a:extLst>
                  <a:ext uri="{FF2B5EF4-FFF2-40B4-BE49-F238E27FC236}">
                    <a16:creationId xmlns:a16="http://schemas.microsoft.com/office/drawing/2014/main" id="{1140FC2D-DDD2-F4F4-7498-5E030BEE68C1}"/>
                  </a:ext>
                </a:extLst>
              </p:cNvPr>
              <p:cNvSpPr txBox="1">
                <a:spLocks noRot="1" noChangeAspect="1" noMove="1" noResize="1" noEditPoints="1" noAdjustHandles="1" noChangeArrowheads="1" noChangeShapeType="1" noTextEdit="1"/>
              </p:cNvSpPr>
              <p:nvPr/>
            </p:nvSpPr>
            <p:spPr>
              <a:xfrm>
                <a:off x="6958058" y="2406239"/>
                <a:ext cx="489236" cy="267381"/>
              </a:xfrm>
              <a:prstGeom prst="rect">
                <a:avLst/>
              </a:prstGeom>
              <a:blipFill>
                <a:blip r:embed="rId13"/>
                <a:stretch>
                  <a:fillRect l="-7407" b="-13636"/>
                </a:stretch>
              </a:blipFill>
              <a:ln w="12700">
                <a:miter lim="400000"/>
              </a:ln>
            </p:spPr>
            <p:txBody>
              <a:bodyPr/>
              <a:lstStyle/>
              <a:p>
                <a:r>
                  <a:rPr lang="en-GB">
                    <a:noFill/>
                  </a:rPr>
                  <a:t> </a:t>
                </a:r>
              </a:p>
            </p:txBody>
          </p:sp>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rmin Riess and Patrick Jenny">
            <a:extLst>
              <a:ext uri="{FF2B5EF4-FFF2-40B4-BE49-F238E27FC236}">
                <a16:creationId xmlns:a16="http://schemas.microsoft.com/office/drawing/2014/main" id="{4E4FDADB-119B-A3B8-8594-180C69DC9D8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09C39B2C-5D81-73E2-6A86-B4338A773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81E0A2A8-274C-844A-100D-E054C78F4CD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sp>
        <p:nvSpPr>
          <p:cNvPr id="579"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582" name="Bild" descr="Bild"/>
          <p:cNvPicPr>
            <a:picLocks noChangeAspect="1"/>
          </p:cNvPicPr>
          <p:nvPr/>
        </p:nvPicPr>
        <p:blipFill>
          <a:blip r:embed="rId4"/>
          <a:stretch>
            <a:fillRect/>
          </a:stretch>
        </p:blipFill>
        <p:spPr>
          <a:xfrm>
            <a:off x="895397" y="743033"/>
            <a:ext cx="7416801" cy="2743201"/>
          </a:xfrm>
          <a:prstGeom prst="rect">
            <a:avLst/>
          </a:prstGeom>
          <a:ln w="12700"/>
        </p:spPr>
      </p:pic>
      <p:pic>
        <p:nvPicPr>
          <p:cNvPr id="583" name="Bild" descr="Bild"/>
          <p:cNvPicPr>
            <a:picLocks noChangeAspect="1"/>
          </p:cNvPicPr>
          <p:nvPr/>
        </p:nvPicPr>
        <p:blipFill>
          <a:blip r:embed="rId5"/>
          <a:stretch>
            <a:fillRect/>
          </a:stretch>
        </p:blipFill>
        <p:spPr>
          <a:xfrm>
            <a:off x="840583" y="3510086"/>
            <a:ext cx="7416801" cy="2755901"/>
          </a:xfrm>
          <a:prstGeom prst="rect">
            <a:avLst/>
          </a:prstGeom>
          <a:ln w="12700"/>
        </p:spPr>
      </p:pic>
      <p:sp>
        <p:nvSpPr>
          <p:cNvPr id="585" name="fully implicit"/>
          <p:cNvSpPr txBox="1"/>
          <p:nvPr/>
        </p:nvSpPr>
        <p:spPr>
          <a:xfrm>
            <a:off x="1825213" y="1057368"/>
            <a:ext cx="1268296"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fully implicit</a:t>
            </a:r>
          </a:p>
        </p:txBody>
      </p:sp>
      <p:sp>
        <p:nvSpPr>
          <p:cNvPr id="586" name="new method"/>
          <p:cNvSpPr txBox="1"/>
          <p:nvPr/>
        </p:nvSpPr>
        <p:spPr>
          <a:xfrm>
            <a:off x="6114329" y="1057368"/>
            <a:ext cx="1233030"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new method</a:t>
            </a:r>
          </a:p>
        </p:txBody>
      </p:sp>
      <p:sp>
        <p:nvSpPr>
          <p:cNvPr id="587" name="Rechteck"/>
          <p:cNvSpPr/>
          <p:nvPr/>
        </p:nvSpPr>
        <p:spPr>
          <a:xfrm>
            <a:off x="3435351" y="899495"/>
            <a:ext cx="639350" cy="2151522"/>
          </a:xfrm>
          <a:prstGeom prst="rect">
            <a:avLst/>
          </a:prstGeom>
          <a:solidFill>
            <a:srgbClr val="FFFFFF"/>
          </a:solidFill>
          <a:ln w="12700">
            <a:miter lim="400000"/>
          </a:ln>
        </p:spPr>
        <p:txBody>
          <a:bodyPr lIns="50800" tIns="50800" rIns="50800" bIns="50800" anchor="ctr"/>
          <a:lstStyle/>
          <a:p>
            <a:endParaRPr/>
          </a:p>
        </p:txBody>
      </p:sp>
      <p:sp>
        <p:nvSpPr>
          <p:cNvPr id="588" name="Rechteck"/>
          <p:cNvSpPr/>
          <p:nvPr/>
        </p:nvSpPr>
        <p:spPr>
          <a:xfrm>
            <a:off x="3422651"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589" name="[P. Jenny, R. Hasanzade, H. Tchelepi.…"/>
          <p:cNvSpPr txBox="1"/>
          <p:nvPr/>
        </p:nvSpPr>
        <p:spPr>
          <a:xfrm>
            <a:off x="3439083" y="2658032"/>
            <a:ext cx="217078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
            </a:pPr>
            <a:r>
              <a:rPr sz="1000"/>
              <a:t>[P. Jenny, R. Hasanzade, H. Tchelepi. </a:t>
            </a:r>
          </a:p>
          <a:p>
            <a:pPr>
              <a:defRPr sz="1000"/>
            </a:pPr>
            <a:r>
              <a:rPr sz="1000"/>
              <a:t>JCOMP, 2023]</a:t>
            </a:r>
          </a:p>
        </p:txBody>
      </p:sp>
      <p:sp>
        <p:nvSpPr>
          <p:cNvPr id="2" name="Problem and Motivation:">
            <a:extLst>
              <a:ext uri="{FF2B5EF4-FFF2-40B4-BE49-F238E27FC236}">
                <a16:creationId xmlns:a16="http://schemas.microsoft.com/office/drawing/2014/main" id="{B552E162-B2B2-580A-400F-529F93BEA87F}"/>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1: 2D Plume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43C7B9F7-892C-84BE-3DEA-080B55678754}"/>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7/16</a:t>
            </a: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B771038B-C80A-6D32-57CC-36EBD0CD7835}"/>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E91F1B05-BDB7-0E1B-65BB-D32ACBD71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0" name="Graphic 9">
            <a:extLst>
              <a:ext uri="{FF2B5EF4-FFF2-40B4-BE49-F238E27FC236}">
                <a16:creationId xmlns:a16="http://schemas.microsoft.com/office/drawing/2014/main" id="{597EFAE5-11FF-EE52-811D-9A0E4DF8A3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pic>
        <p:nvPicPr>
          <p:cNvPr id="591" name="Bild" descr="Bild"/>
          <p:cNvPicPr>
            <a:picLocks noChangeAspect="1"/>
          </p:cNvPicPr>
          <p:nvPr/>
        </p:nvPicPr>
        <p:blipFill>
          <a:blip r:embed="rId4"/>
          <a:stretch>
            <a:fillRect/>
          </a:stretch>
        </p:blipFill>
        <p:spPr>
          <a:xfrm>
            <a:off x="786608" y="3538661"/>
            <a:ext cx="7480301" cy="2755901"/>
          </a:xfrm>
          <a:prstGeom prst="rect">
            <a:avLst/>
          </a:prstGeom>
          <a:ln w="12700"/>
        </p:spPr>
      </p:pic>
      <p:pic>
        <p:nvPicPr>
          <p:cNvPr id="592" name="Bild" descr="Bild"/>
          <p:cNvPicPr>
            <a:picLocks noChangeAspect="1"/>
          </p:cNvPicPr>
          <p:nvPr/>
        </p:nvPicPr>
        <p:blipFill>
          <a:blip r:embed="rId5"/>
          <a:stretch>
            <a:fillRect/>
          </a:stretch>
        </p:blipFill>
        <p:spPr>
          <a:xfrm>
            <a:off x="738144" y="609683"/>
            <a:ext cx="7531101" cy="2933701"/>
          </a:xfrm>
          <a:prstGeom prst="rect">
            <a:avLst/>
          </a:prstGeom>
          <a:ln w="12700"/>
        </p:spPr>
      </p:pic>
      <p:sp>
        <p:nvSpPr>
          <p:cNvPr id="593"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599" name="Rechteck"/>
          <p:cNvSpPr/>
          <p:nvPr/>
        </p:nvSpPr>
        <p:spPr>
          <a:xfrm>
            <a:off x="3422651"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600" name="Rechteck"/>
          <p:cNvSpPr/>
          <p:nvPr/>
        </p:nvSpPr>
        <p:spPr>
          <a:xfrm>
            <a:off x="3422651" y="903642"/>
            <a:ext cx="639350" cy="2151523"/>
          </a:xfrm>
          <a:prstGeom prst="rect">
            <a:avLst/>
          </a:prstGeom>
          <a:solidFill>
            <a:srgbClr val="FFFFFF"/>
          </a:solidFill>
          <a:ln w="12700">
            <a:miter lim="400000"/>
          </a:ln>
        </p:spPr>
        <p:txBody>
          <a:bodyPr lIns="50800" tIns="50800" rIns="50800" bIns="50800" anchor="ctr"/>
          <a:lstStyle/>
          <a:p>
            <a:endParaRPr/>
          </a:p>
        </p:txBody>
      </p:sp>
      <p:sp>
        <p:nvSpPr>
          <p:cNvPr id="601" name="[P. Jenny, R. Hasanzade, H. Tchelepi.…"/>
          <p:cNvSpPr txBox="1"/>
          <p:nvPr/>
        </p:nvSpPr>
        <p:spPr>
          <a:xfrm>
            <a:off x="3439083" y="2658032"/>
            <a:ext cx="217078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
            </a:pPr>
            <a:r>
              <a:rPr sz="1000"/>
              <a:t>[P. Jenny, R. Hasanzade, H. Tchelepi. </a:t>
            </a:r>
          </a:p>
          <a:p>
            <a:pPr>
              <a:defRPr sz="1000"/>
            </a:pPr>
            <a:r>
              <a:rPr sz="1000"/>
              <a:t>JCOMP, 2023]</a:t>
            </a:r>
          </a:p>
        </p:txBody>
      </p:sp>
      <p:sp>
        <p:nvSpPr>
          <p:cNvPr id="2" name="Problem and Motivation:">
            <a:extLst>
              <a:ext uri="{FF2B5EF4-FFF2-40B4-BE49-F238E27FC236}">
                <a16:creationId xmlns:a16="http://schemas.microsoft.com/office/drawing/2014/main" id="{1A791B2D-87B0-41DB-7029-89191EAC60DB}"/>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1: 2D Plume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0CC7D9BC-A05C-8A1E-1E5B-3608827E0199}"/>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7/16</a:t>
            </a:r>
            <a:endParaRPr dirty="0"/>
          </a:p>
        </p:txBody>
      </p:sp>
      <p:sp>
        <p:nvSpPr>
          <p:cNvPr id="5" name="fully implicit">
            <a:extLst>
              <a:ext uri="{FF2B5EF4-FFF2-40B4-BE49-F238E27FC236}">
                <a16:creationId xmlns:a16="http://schemas.microsoft.com/office/drawing/2014/main" id="{84F4D794-DFC1-F95B-4771-74D4EDEBCECE}"/>
              </a:ext>
            </a:extLst>
          </p:cNvPr>
          <p:cNvSpPr txBox="1"/>
          <p:nvPr/>
        </p:nvSpPr>
        <p:spPr>
          <a:xfrm>
            <a:off x="1825213" y="1057368"/>
            <a:ext cx="1268296"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fully implicit</a:t>
            </a:r>
          </a:p>
        </p:txBody>
      </p:sp>
      <p:sp>
        <p:nvSpPr>
          <p:cNvPr id="6" name="new method">
            <a:extLst>
              <a:ext uri="{FF2B5EF4-FFF2-40B4-BE49-F238E27FC236}">
                <a16:creationId xmlns:a16="http://schemas.microsoft.com/office/drawing/2014/main" id="{60973281-95EE-69D4-A469-5AE1173DD137}"/>
              </a:ext>
            </a:extLst>
          </p:cNvPr>
          <p:cNvSpPr txBox="1"/>
          <p:nvPr/>
        </p:nvSpPr>
        <p:spPr>
          <a:xfrm>
            <a:off x="6114329" y="1057368"/>
            <a:ext cx="1233030"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new method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492EE65C-F51A-5CD0-B73C-374397C75704}"/>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B1EE30C7-A005-B127-9594-00202921A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0" name="Graphic 9">
            <a:extLst>
              <a:ext uri="{FF2B5EF4-FFF2-40B4-BE49-F238E27FC236}">
                <a16:creationId xmlns:a16="http://schemas.microsoft.com/office/drawing/2014/main" id="{57DB0104-7507-8BD8-CF24-6CDDE3E1133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pic>
        <p:nvPicPr>
          <p:cNvPr id="603" name="Bild" descr="Bild"/>
          <p:cNvPicPr>
            <a:picLocks noChangeAspect="1"/>
          </p:cNvPicPr>
          <p:nvPr/>
        </p:nvPicPr>
        <p:blipFill>
          <a:blip r:embed="rId4"/>
          <a:stretch>
            <a:fillRect/>
          </a:stretch>
        </p:blipFill>
        <p:spPr>
          <a:xfrm>
            <a:off x="723108" y="3369420"/>
            <a:ext cx="7556501" cy="2870201"/>
          </a:xfrm>
          <a:prstGeom prst="rect">
            <a:avLst/>
          </a:prstGeom>
          <a:ln w="12700"/>
        </p:spPr>
      </p:pic>
      <p:pic>
        <p:nvPicPr>
          <p:cNvPr id="604" name="Bild" descr="Bild"/>
          <p:cNvPicPr>
            <a:picLocks noChangeAspect="1"/>
          </p:cNvPicPr>
          <p:nvPr/>
        </p:nvPicPr>
        <p:blipFill>
          <a:blip r:embed="rId5"/>
          <a:srcRect/>
          <a:stretch>
            <a:fillRect/>
          </a:stretch>
        </p:blipFill>
        <p:spPr>
          <a:xfrm>
            <a:off x="781097" y="644608"/>
            <a:ext cx="7569201" cy="2819401"/>
          </a:xfrm>
          <a:prstGeom prst="rect">
            <a:avLst/>
          </a:prstGeom>
          <a:ln w="12700"/>
        </p:spPr>
      </p:pic>
      <p:sp>
        <p:nvSpPr>
          <p:cNvPr id="605"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611" name="Rechteck"/>
          <p:cNvSpPr/>
          <p:nvPr/>
        </p:nvSpPr>
        <p:spPr>
          <a:xfrm>
            <a:off x="3422651"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612" name="Rechteck"/>
          <p:cNvSpPr/>
          <p:nvPr/>
        </p:nvSpPr>
        <p:spPr>
          <a:xfrm>
            <a:off x="3448051" y="893145"/>
            <a:ext cx="639350" cy="2151522"/>
          </a:xfrm>
          <a:prstGeom prst="rect">
            <a:avLst/>
          </a:prstGeom>
          <a:solidFill>
            <a:srgbClr val="FFFFFF"/>
          </a:solidFill>
          <a:ln w="12700">
            <a:miter lim="400000"/>
          </a:ln>
        </p:spPr>
        <p:txBody>
          <a:bodyPr lIns="50800" tIns="50800" rIns="50800" bIns="50800" anchor="ctr"/>
          <a:lstStyle/>
          <a:p>
            <a:endParaRPr/>
          </a:p>
        </p:txBody>
      </p:sp>
      <p:sp>
        <p:nvSpPr>
          <p:cNvPr id="613" name="[P. Jenny, R. Hasanzade, H. Tchelepi.…"/>
          <p:cNvSpPr txBox="1"/>
          <p:nvPr/>
        </p:nvSpPr>
        <p:spPr>
          <a:xfrm>
            <a:off x="3439083" y="2658032"/>
            <a:ext cx="217078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
            </a:pPr>
            <a:r>
              <a:rPr sz="1000"/>
              <a:t>[P. Jenny, R. Hasanzade, H. Tchelepi. </a:t>
            </a:r>
          </a:p>
          <a:p>
            <a:pPr>
              <a:defRPr sz="1000"/>
            </a:pPr>
            <a:r>
              <a:rPr sz="1000"/>
              <a:t>JCOMP, 2023]</a:t>
            </a:r>
          </a:p>
        </p:txBody>
      </p:sp>
      <p:sp>
        <p:nvSpPr>
          <p:cNvPr id="2" name="Problem and Motivation:">
            <a:extLst>
              <a:ext uri="{FF2B5EF4-FFF2-40B4-BE49-F238E27FC236}">
                <a16:creationId xmlns:a16="http://schemas.microsoft.com/office/drawing/2014/main" id="{902230ED-97AB-6450-60D7-06633C81FC1B}"/>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1: 2D Plume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C0A793C6-4632-8D85-FB35-CCF3B47A8065}"/>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7/16</a:t>
            </a:r>
            <a:endParaRPr dirty="0"/>
          </a:p>
        </p:txBody>
      </p:sp>
      <p:sp>
        <p:nvSpPr>
          <p:cNvPr id="5" name="fully implicit">
            <a:extLst>
              <a:ext uri="{FF2B5EF4-FFF2-40B4-BE49-F238E27FC236}">
                <a16:creationId xmlns:a16="http://schemas.microsoft.com/office/drawing/2014/main" id="{BF77D5FE-6E8B-403E-0C9E-CE9D1EA23B61}"/>
              </a:ext>
            </a:extLst>
          </p:cNvPr>
          <p:cNvSpPr txBox="1"/>
          <p:nvPr/>
        </p:nvSpPr>
        <p:spPr>
          <a:xfrm>
            <a:off x="1825213" y="1057368"/>
            <a:ext cx="1268296"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fully implicit</a:t>
            </a:r>
          </a:p>
        </p:txBody>
      </p:sp>
      <p:sp>
        <p:nvSpPr>
          <p:cNvPr id="6" name="new method">
            <a:extLst>
              <a:ext uri="{FF2B5EF4-FFF2-40B4-BE49-F238E27FC236}">
                <a16:creationId xmlns:a16="http://schemas.microsoft.com/office/drawing/2014/main" id="{97CE080F-7CEC-BC5D-ABFC-C1D8B0A8E702}"/>
              </a:ext>
            </a:extLst>
          </p:cNvPr>
          <p:cNvSpPr txBox="1"/>
          <p:nvPr/>
        </p:nvSpPr>
        <p:spPr>
          <a:xfrm>
            <a:off x="6114329" y="1057368"/>
            <a:ext cx="1233030"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new method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Armin Riess and Patrick Jenny">
            <a:extLst>
              <a:ext uri="{FF2B5EF4-FFF2-40B4-BE49-F238E27FC236}">
                <a16:creationId xmlns:a16="http://schemas.microsoft.com/office/drawing/2014/main" id="{27E3179B-CEC2-6FE2-6A38-285D6447BA35}"/>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E00C94BD-5892-0C1C-C446-3981A0D14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D7643CB6-5EA1-C388-39AD-83C463CA45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615" name="Bild" descr="Bild"/>
          <p:cNvPicPr>
            <a:picLocks noChangeAspect="1"/>
          </p:cNvPicPr>
          <p:nvPr/>
        </p:nvPicPr>
        <p:blipFill>
          <a:blip r:embed="rId5"/>
          <a:stretch>
            <a:fillRect/>
          </a:stretch>
        </p:blipFill>
        <p:spPr>
          <a:xfrm>
            <a:off x="723108" y="3369420"/>
            <a:ext cx="7556501" cy="2870201"/>
          </a:xfrm>
          <a:prstGeom prst="rect">
            <a:avLst/>
          </a:prstGeom>
          <a:ln w="12700"/>
        </p:spPr>
      </p:pic>
      <p:pic>
        <p:nvPicPr>
          <p:cNvPr id="616" name="Bild" descr="Bild"/>
          <p:cNvPicPr>
            <a:picLocks noChangeAspect="1"/>
          </p:cNvPicPr>
          <p:nvPr/>
        </p:nvPicPr>
        <p:blipFill>
          <a:blip r:embed="rId6"/>
          <a:srcRect/>
          <a:stretch>
            <a:fillRect/>
          </a:stretch>
        </p:blipFill>
        <p:spPr>
          <a:xfrm>
            <a:off x="781097" y="644608"/>
            <a:ext cx="7569201" cy="2819401"/>
          </a:xfrm>
          <a:prstGeom prst="rect">
            <a:avLst/>
          </a:prstGeom>
          <a:ln w="12700"/>
        </p:spPr>
      </p:pic>
      <p:sp>
        <p:nvSpPr>
          <p:cNvPr id="617"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623" name="Rechteck"/>
          <p:cNvSpPr/>
          <p:nvPr/>
        </p:nvSpPr>
        <p:spPr>
          <a:xfrm>
            <a:off x="3422651"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624" name="Rechteck"/>
          <p:cNvSpPr/>
          <p:nvPr/>
        </p:nvSpPr>
        <p:spPr>
          <a:xfrm>
            <a:off x="3448051" y="893145"/>
            <a:ext cx="639350" cy="2151522"/>
          </a:xfrm>
          <a:prstGeom prst="rect">
            <a:avLst/>
          </a:prstGeom>
          <a:solidFill>
            <a:srgbClr val="FFFFFF"/>
          </a:solidFill>
          <a:ln w="12700">
            <a:miter lim="400000"/>
          </a:ln>
        </p:spPr>
        <p:txBody>
          <a:bodyPr lIns="50800" tIns="50800" rIns="50800" bIns="50800" anchor="ctr"/>
          <a:lstStyle/>
          <a:p>
            <a:endParaRPr/>
          </a:p>
        </p:txBody>
      </p:sp>
      <p:sp>
        <p:nvSpPr>
          <p:cNvPr id="3" name="Rechteck">
            <a:extLst>
              <a:ext uri="{FF2B5EF4-FFF2-40B4-BE49-F238E27FC236}">
                <a16:creationId xmlns:a16="http://schemas.microsoft.com/office/drawing/2014/main" id="{4E2A39AB-77BF-CBDF-CF5D-386F517D3767}"/>
              </a:ext>
            </a:extLst>
          </p:cNvPr>
          <p:cNvSpPr/>
          <p:nvPr/>
        </p:nvSpPr>
        <p:spPr>
          <a:xfrm>
            <a:off x="879605" y="3606481"/>
            <a:ext cx="7330917" cy="2631550"/>
          </a:xfrm>
          <a:prstGeom prst="rect">
            <a:avLst/>
          </a:prstGeom>
          <a:solidFill>
            <a:srgbClr val="FFFFFF"/>
          </a:solidFill>
          <a:ln w="12700">
            <a:miter lim="400000"/>
          </a:ln>
        </p:spPr>
        <p:txBody>
          <a:bodyPr lIns="50800" tIns="50800" rIns="50800" bIns="50800" anchor="ctr"/>
          <a:lstStyle/>
          <a:p>
            <a:endParaRPr/>
          </a:p>
        </p:txBody>
      </p:sp>
      <p:sp>
        <p:nvSpPr>
          <p:cNvPr id="627" name="[P. Jenny, R. Hasanzade, H. Tchelepi.…"/>
          <p:cNvSpPr txBox="1"/>
          <p:nvPr/>
        </p:nvSpPr>
        <p:spPr>
          <a:xfrm>
            <a:off x="3439083" y="2658032"/>
            <a:ext cx="217078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000"/>
            </a:pPr>
            <a:r>
              <a:rPr sz="1000"/>
              <a:t>[P. Jenny, R. Hasanzade, H. Tchelepi. </a:t>
            </a:r>
          </a:p>
          <a:p>
            <a:pPr>
              <a:defRPr sz="1000"/>
            </a:pPr>
            <a:r>
              <a:rPr sz="1000"/>
              <a:t>JCOMP, 2023]</a:t>
            </a:r>
          </a:p>
        </p:txBody>
      </p:sp>
      <p:sp>
        <p:nvSpPr>
          <p:cNvPr id="2" name="Problem and Motivation:">
            <a:extLst>
              <a:ext uri="{FF2B5EF4-FFF2-40B4-BE49-F238E27FC236}">
                <a16:creationId xmlns:a16="http://schemas.microsoft.com/office/drawing/2014/main" id="{0C54B0E1-8B91-2216-3B27-91B3D988DACD}"/>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1: 2D Plume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fully implicit methods are expensive and sequential methods require small time steps due to strong coupling between flow and transport">
            <a:extLst>
              <a:ext uri="{FF2B5EF4-FFF2-40B4-BE49-F238E27FC236}">
                <a16:creationId xmlns:a16="http://schemas.microsoft.com/office/drawing/2014/main" id="{97DC9527-BDAB-853E-E7DC-9AD819E0EAB5}"/>
              </a:ext>
            </a:extLst>
          </p:cNvPr>
          <p:cNvSpPr txBox="1"/>
          <p:nvPr/>
        </p:nvSpPr>
        <p:spPr>
          <a:xfrm>
            <a:off x="990858" y="3975682"/>
            <a:ext cx="7162284" cy="1085938"/>
          </a:xfrm>
          <a:prstGeom prst="rect">
            <a:avLst/>
          </a:prstGeom>
          <a:ln w="1905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ctr">
              <a:lnSpc>
                <a:spcPct val="120000"/>
              </a:lnSpc>
              <a:defRPr sz="1500"/>
            </a:lvl1pPr>
          </a:lstStyle>
          <a:p>
            <a:pPr marL="92075" algn="l"/>
            <a:r>
              <a:rPr lang="en-GB" sz="1800" dirty="0">
                <a:latin typeface="CMU Sans Serif" panose="02000603000000000000" pitchFamily="2" charset="0"/>
                <a:ea typeface="CMU Sans Serif" panose="02000603000000000000" pitchFamily="2" charset="0"/>
                <a:cs typeface="CMU Sans Serif" panose="02000603000000000000" pitchFamily="2" charset="0"/>
              </a:rPr>
              <a:t>Hyperbolic vs Standard Simulator</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Very good agreement</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Sharper shocks with hyperbolic simulator</a:t>
            </a:r>
          </a:p>
        </p:txBody>
      </p:sp>
      <p:sp>
        <p:nvSpPr>
          <p:cNvPr id="5" name="Armin Riess and Patrick Jenny">
            <a:extLst>
              <a:ext uri="{FF2B5EF4-FFF2-40B4-BE49-F238E27FC236}">
                <a16:creationId xmlns:a16="http://schemas.microsoft.com/office/drawing/2014/main" id="{A1DE8315-63BE-6939-76D0-3F31A0BC9DC9}"/>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7/16</a:t>
            </a:r>
            <a:endParaRPr dirty="0"/>
          </a:p>
        </p:txBody>
      </p:sp>
      <p:sp>
        <p:nvSpPr>
          <p:cNvPr id="8" name="fully implicit">
            <a:extLst>
              <a:ext uri="{FF2B5EF4-FFF2-40B4-BE49-F238E27FC236}">
                <a16:creationId xmlns:a16="http://schemas.microsoft.com/office/drawing/2014/main" id="{CFAAC419-DA4E-6A99-60AF-D9BDE111AC07}"/>
              </a:ext>
            </a:extLst>
          </p:cNvPr>
          <p:cNvSpPr txBox="1"/>
          <p:nvPr/>
        </p:nvSpPr>
        <p:spPr>
          <a:xfrm>
            <a:off x="1825213" y="1057368"/>
            <a:ext cx="1268296"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fully implicit</a:t>
            </a:r>
          </a:p>
        </p:txBody>
      </p:sp>
      <p:sp>
        <p:nvSpPr>
          <p:cNvPr id="9" name="new method">
            <a:extLst>
              <a:ext uri="{FF2B5EF4-FFF2-40B4-BE49-F238E27FC236}">
                <a16:creationId xmlns:a16="http://schemas.microsoft.com/office/drawing/2014/main" id="{AD15B09E-A2D0-B0FC-CBBD-62CE94635D1E}"/>
              </a:ext>
            </a:extLst>
          </p:cNvPr>
          <p:cNvSpPr txBox="1"/>
          <p:nvPr/>
        </p:nvSpPr>
        <p:spPr>
          <a:xfrm>
            <a:off x="6114329" y="1057368"/>
            <a:ext cx="1233030"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dirty="0">
                <a:latin typeface="CMU Sans Serif" panose="02000603000000000000" pitchFamily="2" charset="0"/>
                <a:ea typeface="CMU Sans Serif" panose="02000603000000000000" pitchFamily="2" charset="0"/>
                <a:cs typeface="CMU Sans Serif" panose="02000603000000000000" pitchFamily="2" charset="0"/>
              </a:rPr>
              <a:t>new method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5FFCB6-36A3-7962-B4ED-335E42806A11}"/>
            </a:ext>
          </a:extLst>
        </p:cNvPr>
        <p:cNvGrpSpPr/>
        <p:nvPr/>
      </p:nvGrpSpPr>
      <p:grpSpPr>
        <a:xfrm>
          <a:off x="0" y="0"/>
          <a:ext cx="0" cy="0"/>
          <a:chOff x="0" y="0"/>
          <a:chExt cx="0" cy="0"/>
        </a:xfrm>
      </p:grpSpPr>
      <p:sp>
        <p:nvSpPr>
          <p:cNvPr id="7" name="Armin Riess and Patrick Jenny">
            <a:extLst>
              <a:ext uri="{FF2B5EF4-FFF2-40B4-BE49-F238E27FC236}">
                <a16:creationId xmlns:a16="http://schemas.microsoft.com/office/drawing/2014/main" id="{9B2F726D-FDCB-095B-6F4A-90BA9E1B81C4}"/>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8" name="Picture 7" descr="A black and red logo&#10;&#10;AI-generated content may be incorrect.">
            <a:extLst>
              <a:ext uri="{FF2B5EF4-FFF2-40B4-BE49-F238E27FC236}">
                <a16:creationId xmlns:a16="http://schemas.microsoft.com/office/drawing/2014/main" id="{5A26A98D-F62E-6AC7-3084-330258455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237B27F0-6B0F-2A22-5745-C397B13C72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687" name="Bild" descr="Bild">
            <a:extLst>
              <a:ext uri="{FF2B5EF4-FFF2-40B4-BE49-F238E27FC236}">
                <a16:creationId xmlns:a16="http://schemas.microsoft.com/office/drawing/2014/main" id="{B3C93093-EE52-1950-51DA-FC6DBE66D0ED}"/>
              </a:ext>
            </a:extLst>
          </p:cNvPr>
          <p:cNvPicPr>
            <a:picLocks noChangeAspect="1"/>
          </p:cNvPicPr>
          <p:nvPr/>
        </p:nvPicPr>
        <p:blipFill>
          <a:blip r:embed="rId5"/>
          <a:srcRect l="56877"/>
          <a:stretch>
            <a:fillRect/>
          </a:stretch>
        </p:blipFill>
        <p:spPr>
          <a:xfrm>
            <a:off x="782347" y="3369420"/>
            <a:ext cx="3258637" cy="2870201"/>
          </a:xfrm>
          <a:prstGeom prst="rect">
            <a:avLst/>
          </a:prstGeom>
          <a:ln w="12700"/>
        </p:spPr>
      </p:pic>
      <p:sp>
        <p:nvSpPr>
          <p:cNvPr id="689" name="Linien">
            <a:extLst>
              <a:ext uri="{FF2B5EF4-FFF2-40B4-BE49-F238E27FC236}">
                <a16:creationId xmlns:a16="http://schemas.microsoft.com/office/drawing/2014/main" id="{45D3EB46-1E8E-EA92-81AB-615D46A70652}"/>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695" name="Bild" descr="Bild">
            <a:extLst>
              <a:ext uri="{FF2B5EF4-FFF2-40B4-BE49-F238E27FC236}">
                <a16:creationId xmlns:a16="http://schemas.microsoft.com/office/drawing/2014/main" id="{93C6EDA5-22C7-D1A7-A318-7B92F564F007}"/>
              </a:ext>
            </a:extLst>
          </p:cNvPr>
          <p:cNvPicPr>
            <a:picLocks noChangeAspect="1"/>
          </p:cNvPicPr>
          <p:nvPr/>
        </p:nvPicPr>
        <p:blipFill>
          <a:blip r:embed="rId6"/>
          <a:stretch>
            <a:fillRect/>
          </a:stretch>
        </p:blipFill>
        <p:spPr>
          <a:xfrm>
            <a:off x="1426965" y="3810521"/>
            <a:ext cx="1987994" cy="1987994"/>
          </a:xfrm>
          <a:prstGeom prst="rect">
            <a:avLst/>
          </a:prstGeom>
          <a:ln w="12700"/>
        </p:spPr>
      </p:pic>
      <p:pic>
        <p:nvPicPr>
          <p:cNvPr id="696" name="Bild" descr="Bild">
            <a:extLst>
              <a:ext uri="{FF2B5EF4-FFF2-40B4-BE49-F238E27FC236}">
                <a16:creationId xmlns:a16="http://schemas.microsoft.com/office/drawing/2014/main" id="{693EDE93-C47D-E8DC-F19B-673BEA5B2053}"/>
              </a:ext>
            </a:extLst>
          </p:cNvPr>
          <p:cNvPicPr>
            <a:picLocks noChangeAspect="1"/>
          </p:cNvPicPr>
          <p:nvPr/>
        </p:nvPicPr>
        <p:blipFill>
          <a:blip r:embed="rId7"/>
          <a:stretch>
            <a:fillRect/>
          </a:stretch>
        </p:blipFill>
        <p:spPr>
          <a:xfrm>
            <a:off x="1420150" y="3802262"/>
            <a:ext cx="2004517" cy="2004517"/>
          </a:xfrm>
          <a:prstGeom prst="rect">
            <a:avLst/>
          </a:prstGeom>
          <a:ln w="12700"/>
        </p:spPr>
      </p:pic>
      <p:sp>
        <p:nvSpPr>
          <p:cNvPr id="701" name="Rechteck">
            <a:extLst>
              <a:ext uri="{FF2B5EF4-FFF2-40B4-BE49-F238E27FC236}">
                <a16:creationId xmlns:a16="http://schemas.microsoft.com/office/drawing/2014/main" id="{187AF9A4-6324-79DE-A033-FBC7A000092C}"/>
              </a:ext>
            </a:extLst>
          </p:cNvPr>
          <p:cNvSpPr/>
          <p:nvPr/>
        </p:nvSpPr>
        <p:spPr>
          <a:xfrm>
            <a:off x="3451226"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703" name="approximate Riemann solver">
            <a:extLst>
              <a:ext uri="{FF2B5EF4-FFF2-40B4-BE49-F238E27FC236}">
                <a16:creationId xmlns:a16="http://schemas.microsoft.com/office/drawing/2014/main" id="{1A3D5FD6-37C7-0759-9FA6-9AE1F67D5697}"/>
              </a:ext>
            </a:extLst>
          </p:cNvPr>
          <p:cNvSpPr txBox="1"/>
          <p:nvPr/>
        </p:nvSpPr>
        <p:spPr>
          <a:xfrm>
            <a:off x="1790288" y="4875145"/>
            <a:ext cx="1213794"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600">
                <a:solidFill>
                  <a:srgbClr val="FFFFFF"/>
                </a:solidFill>
              </a:defRPr>
            </a:pPr>
            <a:r>
              <a:rPr sz="1600"/>
              <a:t>approximate</a:t>
            </a:r>
            <a:br>
              <a:rPr sz="1600"/>
            </a:br>
            <a:r>
              <a:rPr sz="1600"/>
              <a:t>Riemann</a:t>
            </a:r>
            <a:br>
              <a:rPr sz="1600"/>
            </a:br>
            <a:r>
              <a:rPr sz="1600"/>
              <a:t>solver</a:t>
            </a:r>
          </a:p>
        </p:txBody>
      </p:sp>
      <p:sp>
        <p:nvSpPr>
          <p:cNvPr id="708" name="Rechteck">
            <a:extLst>
              <a:ext uri="{FF2B5EF4-FFF2-40B4-BE49-F238E27FC236}">
                <a16:creationId xmlns:a16="http://schemas.microsoft.com/office/drawing/2014/main" id="{A0D82109-6E1F-53DC-BE62-E220694DA128}"/>
              </a:ext>
            </a:extLst>
          </p:cNvPr>
          <p:cNvSpPr/>
          <p:nvPr/>
        </p:nvSpPr>
        <p:spPr>
          <a:xfrm>
            <a:off x="1421732" y="4054823"/>
            <a:ext cx="796439" cy="73207"/>
          </a:xfrm>
          <a:prstGeom prst="rect">
            <a:avLst/>
          </a:prstGeom>
          <a:ln w="6350" cap="sq">
            <a:solidFill>
              <a:srgbClr val="FFFFFF"/>
            </a:solidFill>
          </a:ln>
        </p:spPr>
        <p:txBody>
          <a:bodyPr lIns="50800" tIns="50800" rIns="50800" bIns="50800" anchor="ctr"/>
          <a:lstStyle/>
          <a:p>
            <a:endParaRPr/>
          </a:p>
        </p:txBody>
      </p:sp>
      <p:sp>
        <p:nvSpPr>
          <p:cNvPr id="709" name="Rechteck">
            <a:extLst>
              <a:ext uri="{FF2B5EF4-FFF2-40B4-BE49-F238E27FC236}">
                <a16:creationId xmlns:a16="http://schemas.microsoft.com/office/drawing/2014/main" id="{E4202426-94CB-FC63-27F5-6E017A14533C}"/>
              </a:ext>
            </a:extLst>
          </p:cNvPr>
          <p:cNvSpPr/>
          <p:nvPr/>
        </p:nvSpPr>
        <p:spPr>
          <a:xfrm>
            <a:off x="2625057" y="4054823"/>
            <a:ext cx="796439" cy="73207"/>
          </a:xfrm>
          <a:prstGeom prst="rect">
            <a:avLst/>
          </a:prstGeom>
          <a:ln w="6350" cap="sq">
            <a:solidFill>
              <a:srgbClr val="FFFFFF"/>
            </a:solidFill>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5125FE82-FEF5-B7DB-7E46-1B9E30C16F13}"/>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2: 2D Plume with Shale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8C5DEE61-96A8-18C9-812F-0D767C6AD3B5}"/>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8/16</a:t>
            </a:r>
            <a:endParaRPr dirty="0"/>
          </a:p>
        </p:txBody>
      </p:sp>
      <p:sp>
        <p:nvSpPr>
          <p:cNvPr id="5" name="Rectangle 4">
            <a:extLst>
              <a:ext uri="{FF2B5EF4-FFF2-40B4-BE49-F238E27FC236}">
                <a16:creationId xmlns:a16="http://schemas.microsoft.com/office/drawing/2014/main" id="{961DC493-1FA8-1D51-AFD9-F9BB8DB12200}"/>
              </a:ext>
            </a:extLst>
          </p:cNvPr>
          <p:cNvSpPr/>
          <p:nvPr/>
        </p:nvSpPr>
        <p:spPr>
          <a:xfrm>
            <a:off x="857250" y="3539156"/>
            <a:ext cx="3233326" cy="2710829"/>
          </a:xfrm>
          <a:prstGeom prst="rect">
            <a:avLst/>
          </a:prstGeom>
          <a:solidFill>
            <a:schemeClr val="bg1"/>
          </a:solidFill>
          <a:ln w="12700" cap="sq">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effectLst/>
              <a:uFill>
                <a:solidFill>
                  <a:srgbClr val="000000"/>
                </a:solidFill>
              </a:uFill>
              <a:latin typeface="Times New Roman"/>
              <a:ea typeface="Times New Roman"/>
              <a:cs typeface="Times New Roman"/>
              <a:sym typeface="Times New Roman"/>
            </a:endParaRPr>
          </a:p>
        </p:txBody>
      </p:sp>
      <p:pic>
        <p:nvPicPr>
          <p:cNvPr id="11" name="Picture 10" descr="A yellow circle with a purple background&#10;&#10;AI-generated content may be incorrect.">
            <a:extLst>
              <a:ext uri="{FF2B5EF4-FFF2-40B4-BE49-F238E27FC236}">
                <a16:creationId xmlns:a16="http://schemas.microsoft.com/office/drawing/2014/main" id="{27BC903C-19D6-5664-84CB-33CD484FD4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969" y="783330"/>
            <a:ext cx="3511303" cy="2633477"/>
          </a:xfrm>
          <a:prstGeom prst="rect">
            <a:avLst/>
          </a:prstGeom>
        </p:spPr>
      </p:pic>
      <p:sp>
        <p:nvSpPr>
          <p:cNvPr id="13" name="fully implicit">
            <a:extLst>
              <a:ext uri="{FF2B5EF4-FFF2-40B4-BE49-F238E27FC236}">
                <a16:creationId xmlns:a16="http://schemas.microsoft.com/office/drawing/2014/main" id="{04619DA2-BE3C-1666-A7E2-2B944FBF6755}"/>
              </a:ext>
            </a:extLst>
          </p:cNvPr>
          <p:cNvSpPr txBox="1"/>
          <p:nvPr/>
        </p:nvSpPr>
        <p:spPr>
          <a:xfrm>
            <a:off x="1855776" y="2706334"/>
            <a:ext cx="1585692"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initial saturation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29644443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F93E75-C0AA-2ADC-ED47-EEB9F4FBDD89}"/>
            </a:ext>
          </a:extLst>
        </p:cNvPr>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164F4DEA-2E01-679F-3021-A2D3D8EF1ED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45ABF34E-8A4D-F345-F7DB-D67719079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111056A9-82F4-8F73-EB86-0008DF9BC9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689" name="Linien">
            <a:extLst>
              <a:ext uri="{FF2B5EF4-FFF2-40B4-BE49-F238E27FC236}">
                <a16:creationId xmlns:a16="http://schemas.microsoft.com/office/drawing/2014/main" id="{CA7D8A57-088D-FAD1-C1AB-4A96C1E09216}"/>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700" name="Rechteck">
            <a:extLst>
              <a:ext uri="{FF2B5EF4-FFF2-40B4-BE49-F238E27FC236}">
                <a16:creationId xmlns:a16="http://schemas.microsoft.com/office/drawing/2014/main" id="{CD9E28B0-D40C-A4E0-0F90-21EB405AC14A}"/>
              </a:ext>
            </a:extLst>
          </p:cNvPr>
          <p:cNvSpPr/>
          <p:nvPr/>
        </p:nvSpPr>
        <p:spPr>
          <a:xfrm>
            <a:off x="26416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701" name="Rechteck">
            <a:extLst>
              <a:ext uri="{FF2B5EF4-FFF2-40B4-BE49-F238E27FC236}">
                <a16:creationId xmlns:a16="http://schemas.microsoft.com/office/drawing/2014/main" id="{ECFB40D9-7E09-4230-3D16-A98592FFAF80}"/>
              </a:ext>
            </a:extLst>
          </p:cNvPr>
          <p:cNvSpPr/>
          <p:nvPr/>
        </p:nvSpPr>
        <p:spPr>
          <a:xfrm>
            <a:off x="3451226"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950720FE-6377-504F-93C0-E0155526689E}"/>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2: 2D Plume with Shale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2F220024-A537-6AC3-CA79-170C83D328E1}"/>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8/16</a:t>
            </a:r>
            <a:endParaRPr dirty="0"/>
          </a:p>
        </p:txBody>
      </p:sp>
      <p:pic>
        <p:nvPicPr>
          <p:cNvPr id="10" name="Picture 9" descr="A yellow circle with a purple background&#10;&#10;AI-generated content may be incorrect.">
            <a:extLst>
              <a:ext uri="{FF2B5EF4-FFF2-40B4-BE49-F238E27FC236}">
                <a16:creationId xmlns:a16="http://schemas.microsoft.com/office/drawing/2014/main" id="{6905A3BE-2B4B-98DC-8286-75DEE540D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83330"/>
            <a:ext cx="3511303" cy="2633477"/>
          </a:xfrm>
          <a:prstGeom prst="rect">
            <a:avLst/>
          </a:prstGeom>
        </p:spPr>
      </p:pic>
      <p:pic>
        <p:nvPicPr>
          <p:cNvPr id="11" name="Picture 10" descr="A diagram of a saturation&#10;&#10;AI-generated content may be incorrect.">
            <a:extLst>
              <a:ext uri="{FF2B5EF4-FFF2-40B4-BE49-F238E27FC236}">
                <a16:creationId xmlns:a16="http://schemas.microsoft.com/office/drawing/2014/main" id="{28528D87-C128-14C6-7322-B80336E83C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68" y="3416807"/>
            <a:ext cx="3511303" cy="2633477"/>
          </a:xfrm>
          <a:prstGeom prst="rect">
            <a:avLst/>
          </a:prstGeom>
        </p:spPr>
      </p:pic>
      <p:sp>
        <p:nvSpPr>
          <p:cNvPr id="12" name="fully implicit">
            <a:extLst>
              <a:ext uri="{FF2B5EF4-FFF2-40B4-BE49-F238E27FC236}">
                <a16:creationId xmlns:a16="http://schemas.microsoft.com/office/drawing/2014/main" id="{E6D2CF66-ABE5-30EF-4D8D-7FE2EFA78DCE}"/>
              </a:ext>
            </a:extLst>
          </p:cNvPr>
          <p:cNvSpPr txBox="1"/>
          <p:nvPr/>
        </p:nvSpPr>
        <p:spPr>
          <a:xfrm>
            <a:off x="1855776" y="2706334"/>
            <a:ext cx="1585692"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initial saturation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fully implicit">
            <a:extLst>
              <a:ext uri="{FF2B5EF4-FFF2-40B4-BE49-F238E27FC236}">
                <a16:creationId xmlns:a16="http://schemas.microsoft.com/office/drawing/2014/main" id="{690DBA47-41CA-C99E-787D-C267D3B2FE76}"/>
              </a:ext>
            </a:extLst>
          </p:cNvPr>
          <p:cNvSpPr txBox="1"/>
          <p:nvPr/>
        </p:nvSpPr>
        <p:spPr>
          <a:xfrm>
            <a:off x="2025087" y="5339811"/>
            <a:ext cx="1233030"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new method</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67928797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52BC19-9149-5295-A2D5-CB71DE8A7CAF}"/>
            </a:ext>
          </a:extLst>
        </p:cNvPr>
        <p:cNvGrpSpPr/>
        <p:nvPr/>
      </p:nvGrpSpPr>
      <p:grpSpPr>
        <a:xfrm>
          <a:off x="0" y="0"/>
          <a:ext cx="0" cy="0"/>
          <a:chOff x="0" y="0"/>
          <a:chExt cx="0" cy="0"/>
        </a:xfrm>
      </p:grpSpPr>
      <p:sp>
        <p:nvSpPr>
          <p:cNvPr id="7" name="Armin Riess and Patrick Jenny">
            <a:extLst>
              <a:ext uri="{FF2B5EF4-FFF2-40B4-BE49-F238E27FC236}">
                <a16:creationId xmlns:a16="http://schemas.microsoft.com/office/drawing/2014/main" id="{83870199-3FF9-24AD-7960-56C7C8D40B84}"/>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58C03DC5-6F36-661F-4B44-6496FE862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5" name="Graphic 14">
            <a:extLst>
              <a:ext uri="{FF2B5EF4-FFF2-40B4-BE49-F238E27FC236}">
                <a16:creationId xmlns:a16="http://schemas.microsoft.com/office/drawing/2014/main" id="{C43BD962-0430-8B6D-EEEE-2827669B8A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689" name="Linien">
            <a:extLst>
              <a:ext uri="{FF2B5EF4-FFF2-40B4-BE49-F238E27FC236}">
                <a16:creationId xmlns:a16="http://schemas.microsoft.com/office/drawing/2014/main" id="{5AAD9233-1643-2100-42D9-A087DF2F8CA1}"/>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700" name="Rechteck">
            <a:extLst>
              <a:ext uri="{FF2B5EF4-FFF2-40B4-BE49-F238E27FC236}">
                <a16:creationId xmlns:a16="http://schemas.microsoft.com/office/drawing/2014/main" id="{62C68D7F-7CCD-8CFB-394F-1B93E16674EC}"/>
              </a:ext>
            </a:extLst>
          </p:cNvPr>
          <p:cNvSpPr/>
          <p:nvPr/>
        </p:nvSpPr>
        <p:spPr>
          <a:xfrm>
            <a:off x="26416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701" name="Rechteck">
            <a:extLst>
              <a:ext uri="{FF2B5EF4-FFF2-40B4-BE49-F238E27FC236}">
                <a16:creationId xmlns:a16="http://schemas.microsoft.com/office/drawing/2014/main" id="{079B4831-97F2-63CA-59F2-4A3C1BD9D154}"/>
              </a:ext>
            </a:extLst>
          </p:cNvPr>
          <p:cNvSpPr/>
          <p:nvPr/>
        </p:nvSpPr>
        <p:spPr>
          <a:xfrm>
            <a:off x="3451226"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A52335C8-144D-8DC5-FC81-DBFB7C831ED3}"/>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2: 2D Plume with Shale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76798DBF-489D-E473-943F-BA87012C876B}"/>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8/16</a:t>
            </a:r>
            <a:endParaRPr dirty="0"/>
          </a:p>
        </p:txBody>
      </p:sp>
      <p:pic>
        <p:nvPicPr>
          <p:cNvPr id="10" name="Picture 9" descr="A yellow circle with a purple background&#10;&#10;AI-generated content may be incorrect.">
            <a:extLst>
              <a:ext uri="{FF2B5EF4-FFF2-40B4-BE49-F238E27FC236}">
                <a16:creationId xmlns:a16="http://schemas.microsoft.com/office/drawing/2014/main" id="{A7251BBA-64FE-2809-3872-F29C9B602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83330"/>
            <a:ext cx="3511303" cy="2633477"/>
          </a:xfrm>
          <a:prstGeom prst="rect">
            <a:avLst/>
          </a:prstGeom>
        </p:spPr>
      </p:pic>
      <p:pic>
        <p:nvPicPr>
          <p:cNvPr id="11" name="Picture 10" descr="A diagram of a saturation&#10;&#10;AI-generated content may be incorrect.">
            <a:extLst>
              <a:ext uri="{FF2B5EF4-FFF2-40B4-BE49-F238E27FC236}">
                <a16:creationId xmlns:a16="http://schemas.microsoft.com/office/drawing/2014/main" id="{D3FAED2E-8333-2B65-3D23-9580E70BA0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68" y="3416807"/>
            <a:ext cx="3511303" cy="2633477"/>
          </a:xfrm>
          <a:prstGeom prst="rect">
            <a:avLst/>
          </a:prstGeom>
        </p:spPr>
      </p:pic>
      <p:sp>
        <p:nvSpPr>
          <p:cNvPr id="12" name="fully implicit">
            <a:extLst>
              <a:ext uri="{FF2B5EF4-FFF2-40B4-BE49-F238E27FC236}">
                <a16:creationId xmlns:a16="http://schemas.microsoft.com/office/drawing/2014/main" id="{A9B2140C-6EAE-5550-1538-CA308D34BCBA}"/>
              </a:ext>
            </a:extLst>
          </p:cNvPr>
          <p:cNvSpPr txBox="1"/>
          <p:nvPr/>
        </p:nvSpPr>
        <p:spPr>
          <a:xfrm>
            <a:off x="1855776" y="2706334"/>
            <a:ext cx="1585692"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initial saturation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fully implicit">
            <a:extLst>
              <a:ext uri="{FF2B5EF4-FFF2-40B4-BE49-F238E27FC236}">
                <a16:creationId xmlns:a16="http://schemas.microsoft.com/office/drawing/2014/main" id="{D3A49DFD-4028-BACA-EBD3-B62C0A683FE4}"/>
              </a:ext>
            </a:extLst>
          </p:cNvPr>
          <p:cNvSpPr txBox="1"/>
          <p:nvPr/>
        </p:nvSpPr>
        <p:spPr>
          <a:xfrm>
            <a:off x="2025087" y="5339811"/>
            <a:ext cx="1233030"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new method</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3" name="Picture 2" descr="A diagram of a saturation&#10;&#10;AI-generated content may be incorrect.">
            <a:extLst>
              <a:ext uri="{FF2B5EF4-FFF2-40B4-BE49-F238E27FC236}">
                <a16:creationId xmlns:a16="http://schemas.microsoft.com/office/drawing/2014/main" id="{9FCB5E7E-3636-7B5D-08AE-5B3469C99329}"/>
              </a:ext>
            </a:extLst>
          </p:cNvPr>
          <p:cNvPicPr>
            <a:picLocks noChangeAspect="1"/>
          </p:cNvPicPr>
          <p:nvPr/>
        </p:nvPicPr>
        <p:blipFill>
          <a:blip r:embed="rId7">
            <a:extLst>
              <a:ext uri="{28A0092B-C50C-407E-A947-70E740481C1C}">
                <a14:useLocalDpi xmlns:a14="http://schemas.microsoft.com/office/drawing/2010/main" val="0"/>
              </a:ext>
            </a:extLst>
          </a:blip>
          <a:srcRect l="20254" t="8372" r="45906" b="58335"/>
          <a:stretch>
            <a:fillRect/>
          </a:stretch>
        </p:blipFill>
        <p:spPr>
          <a:xfrm>
            <a:off x="4800392" y="3416806"/>
            <a:ext cx="3564716" cy="2630301"/>
          </a:xfrm>
          <a:prstGeom prst="rect">
            <a:avLst/>
          </a:prstGeom>
          <a:ln w="15875">
            <a:solidFill>
              <a:schemeClr val="tx1"/>
            </a:solidFill>
          </a:ln>
        </p:spPr>
      </p:pic>
      <p:sp>
        <p:nvSpPr>
          <p:cNvPr id="5" name="Rectangle 4">
            <a:extLst>
              <a:ext uri="{FF2B5EF4-FFF2-40B4-BE49-F238E27FC236}">
                <a16:creationId xmlns:a16="http://schemas.microsoft.com/office/drawing/2014/main" id="{7BEAB391-F925-6C27-F15A-70623F4436CD}"/>
              </a:ext>
            </a:extLst>
          </p:cNvPr>
          <p:cNvSpPr/>
          <p:nvPr/>
        </p:nvSpPr>
        <p:spPr>
          <a:xfrm>
            <a:off x="1588107" y="3624077"/>
            <a:ext cx="1193843" cy="869047"/>
          </a:xfrm>
          <a:prstGeom prst="rect">
            <a:avLst/>
          </a:prstGeom>
          <a:noFill/>
          <a:ln w="19050" cap="sq">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endParaRPr>
          </a:p>
        </p:txBody>
      </p:sp>
      <p:cxnSp>
        <p:nvCxnSpPr>
          <p:cNvPr id="8" name="Straight Arrow Connector 7">
            <a:extLst>
              <a:ext uri="{FF2B5EF4-FFF2-40B4-BE49-F238E27FC236}">
                <a16:creationId xmlns:a16="http://schemas.microsoft.com/office/drawing/2014/main" id="{9273A28A-7634-0247-36B3-BB1CBE0F35F1}"/>
              </a:ext>
            </a:extLst>
          </p:cNvPr>
          <p:cNvCxnSpPr>
            <a:cxnSpLocks/>
          </p:cNvCxnSpPr>
          <p:nvPr/>
        </p:nvCxnSpPr>
        <p:spPr>
          <a:xfrm>
            <a:off x="2849880" y="4058600"/>
            <a:ext cx="1889851" cy="215373"/>
          </a:xfrm>
          <a:prstGeom prst="straightConnector1">
            <a:avLst/>
          </a:prstGeom>
          <a:noFill/>
          <a:ln w="22225" cap="sq">
            <a:solidFill>
              <a:schemeClr val="tx1"/>
            </a:solidFill>
            <a:prstDash val="solid"/>
            <a:round/>
            <a:tailEnd type="triangle" w="med"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59509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721B32-25BA-E0F8-88F6-7524EB07A1B5}"/>
            </a:ext>
          </a:extLst>
        </p:cNvPr>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531C1EF3-37ED-5053-97C2-78EAC091C5B2}"/>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5" name="Picture 14" descr="A black and red logo&#10;&#10;AI-generated content may be incorrect.">
            <a:extLst>
              <a:ext uri="{FF2B5EF4-FFF2-40B4-BE49-F238E27FC236}">
                <a16:creationId xmlns:a16="http://schemas.microsoft.com/office/drawing/2014/main" id="{FF7E19E5-7ECD-9F45-7FD8-443B29F7B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6" name="Graphic 15">
            <a:extLst>
              <a:ext uri="{FF2B5EF4-FFF2-40B4-BE49-F238E27FC236}">
                <a16:creationId xmlns:a16="http://schemas.microsoft.com/office/drawing/2014/main" id="{3BAECB8D-AE81-490E-4C31-8370AC0C16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689" name="Linien">
            <a:extLst>
              <a:ext uri="{FF2B5EF4-FFF2-40B4-BE49-F238E27FC236}">
                <a16:creationId xmlns:a16="http://schemas.microsoft.com/office/drawing/2014/main" id="{6866D078-2396-B01B-4EB6-A30E6E19D0B0}"/>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700" name="Rechteck">
            <a:extLst>
              <a:ext uri="{FF2B5EF4-FFF2-40B4-BE49-F238E27FC236}">
                <a16:creationId xmlns:a16="http://schemas.microsoft.com/office/drawing/2014/main" id="{D6A80D12-BE06-03F1-978C-43110C20F801}"/>
              </a:ext>
            </a:extLst>
          </p:cNvPr>
          <p:cNvSpPr/>
          <p:nvPr/>
        </p:nvSpPr>
        <p:spPr>
          <a:xfrm>
            <a:off x="26416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701" name="Rechteck">
            <a:extLst>
              <a:ext uri="{FF2B5EF4-FFF2-40B4-BE49-F238E27FC236}">
                <a16:creationId xmlns:a16="http://schemas.microsoft.com/office/drawing/2014/main" id="{7385FA6C-E222-4782-B905-C6236CE7F10B}"/>
              </a:ext>
            </a:extLst>
          </p:cNvPr>
          <p:cNvSpPr/>
          <p:nvPr/>
        </p:nvSpPr>
        <p:spPr>
          <a:xfrm>
            <a:off x="3451226" y="3718895"/>
            <a:ext cx="639350" cy="2151522"/>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F4E06A22-73C2-B27B-4CF5-7B5DF896F2C0}"/>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2: 2D Plume with Shale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C7761583-1B04-F9DB-A46F-832185893585}"/>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8/16</a:t>
            </a:r>
            <a:endParaRPr dirty="0"/>
          </a:p>
        </p:txBody>
      </p:sp>
      <p:pic>
        <p:nvPicPr>
          <p:cNvPr id="10" name="Picture 9" descr="A yellow circle with a purple background&#10;&#10;AI-generated content may be incorrect.">
            <a:extLst>
              <a:ext uri="{FF2B5EF4-FFF2-40B4-BE49-F238E27FC236}">
                <a16:creationId xmlns:a16="http://schemas.microsoft.com/office/drawing/2014/main" id="{85A45662-1BA1-FBCD-A578-01ACE32E7D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83330"/>
            <a:ext cx="3511303" cy="2633477"/>
          </a:xfrm>
          <a:prstGeom prst="rect">
            <a:avLst/>
          </a:prstGeom>
        </p:spPr>
      </p:pic>
      <p:pic>
        <p:nvPicPr>
          <p:cNvPr id="11" name="Picture 10" descr="A diagram of a saturation&#10;&#10;AI-generated content may be incorrect.">
            <a:extLst>
              <a:ext uri="{FF2B5EF4-FFF2-40B4-BE49-F238E27FC236}">
                <a16:creationId xmlns:a16="http://schemas.microsoft.com/office/drawing/2014/main" id="{55175DC8-C48C-215C-9584-B18D73CBE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68" y="3416807"/>
            <a:ext cx="3511303" cy="2633477"/>
          </a:xfrm>
          <a:prstGeom prst="rect">
            <a:avLst/>
          </a:prstGeom>
        </p:spPr>
      </p:pic>
      <p:sp>
        <p:nvSpPr>
          <p:cNvPr id="12" name="fully implicit">
            <a:extLst>
              <a:ext uri="{FF2B5EF4-FFF2-40B4-BE49-F238E27FC236}">
                <a16:creationId xmlns:a16="http://schemas.microsoft.com/office/drawing/2014/main" id="{891DC741-EF49-9AC5-8B9A-2CCF5821D89D}"/>
              </a:ext>
            </a:extLst>
          </p:cNvPr>
          <p:cNvSpPr txBox="1"/>
          <p:nvPr/>
        </p:nvSpPr>
        <p:spPr>
          <a:xfrm>
            <a:off x="1855776" y="2706334"/>
            <a:ext cx="1585692"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initial saturation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fully implicit">
            <a:extLst>
              <a:ext uri="{FF2B5EF4-FFF2-40B4-BE49-F238E27FC236}">
                <a16:creationId xmlns:a16="http://schemas.microsoft.com/office/drawing/2014/main" id="{0FDB37C0-F87E-2A09-2276-80D57F682D16}"/>
              </a:ext>
            </a:extLst>
          </p:cNvPr>
          <p:cNvSpPr txBox="1"/>
          <p:nvPr/>
        </p:nvSpPr>
        <p:spPr>
          <a:xfrm>
            <a:off x="2025087" y="5339811"/>
            <a:ext cx="1233030"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new method</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3" name="Picture 2" descr="A diagram of a saturation&#10;&#10;AI-generated content may be incorrect.">
            <a:extLst>
              <a:ext uri="{FF2B5EF4-FFF2-40B4-BE49-F238E27FC236}">
                <a16:creationId xmlns:a16="http://schemas.microsoft.com/office/drawing/2014/main" id="{F759C260-9C60-B45E-DF4B-7943AD7A8E04}"/>
              </a:ext>
            </a:extLst>
          </p:cNvPr>
          <p:cNvPicPr>
            <a:picLocks noChangeAspect="1"/>
          </p:cNvPicPr>
          <p:nvPr/>
        </p:nvPicPr>
        <p:blipFill>
          <a:blip r:embed="rId7">
            <a:extLst>
              <a:ext uri="{28A0092B-C50C-407E-A947-70E740481C1C}">
                <a14:useLocalDpi xmlns:a14="http://schemas.microsoft.com/office/drawing/2010/main" val="0"/>
              </a:ext>
            </a:extLst>
          </a:blip>
          <a:srcRect l="20254" t="8372" r="45906" b="58335"/>
          <a:stretch>
            <a:fillRect/>
          </a:stretch>
        </p:blipFill>
        <p:spPr>
          <a:xfrm>
            <a:off x="4800392" y="3416806"/>
            <a:ext cx="3564716" cy="2630301"/>
          </a:xfrm>
          <a:prstGeom prst="rect">
            <a:avLst/>
          </a:prstGeom>
          <a:ln w="15875">
            <a:solidFill>
              <a:schemeClr val="tx1"/>
            </a:solidFill>
          </a:ln>
        </p:spPr>
      </p:pic>
      <p:sp>
        <p:nvSpPr>
          <p:cNvPr id="5" name="Rectangle 4">
            <a:extLst>
              <a:ext uri="{FF2B5EF4-FFF2-40B4-BE49-F238E27FC236}">
                <a16:creationId xmlns:a16="http://schemas.microsoft.com/office/drawing/2014/main" id="{48508D29-4586-A18A-3816-A9868FB6C882}"/>
              </a:ext>
            </a:extLst>
          </p:cNvPr>
          <p:cNvSpPr/>
          <p:nvPr/>
        </p:nvSpPr>
        <p:spPr>
          <a:xfrm>
            <a:off x="1588107" y="3624077"/>
            <a:ext cx="1193843" cy="869047"/>
          </a:xfrm>
          <a:prstGeom prst="rect">
            <a:avLst/>
          </a:prstGeom>
          <a:noFill/>
          <a:ln w="19050" cap="sq">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endParaRPr>
          </a:p>
        </p:txBody>
      </p:sp>
      <p:sp>
        <p:nvSpPr>
          <p:cNvPr id="7" name="fully implicit methods are expensive and sequential methods require small time steps due to strong coupling between flow and transport">
            <a:extLst>
              <a:ext uri="{FF2B5EF4-FFF2-40B4-BE49-F238E27FC236}">
                <a16:creationId xmlns:a16="http://schemas.microsoft.com/office/drawing/2014/main" id="{B307AD94-9B46-C9E0-F991-3E29C11353E3}"/>
              </a:ext>
            </a:extLst>
          </p:cNvPr>
          <p:cNvSpPr txBox="1"/>
          <p:nvPr/>
        </p:nvSpPr>
        <p:spPr>
          <a:xfrm>
            <a:off x="4739730" y="1557099"/>
            <a:ext cx="3686041" cy="1085938"/>
          </a:xfrm>
          <a:prstGeom prst="rect">
            <a:avLst/>
          </a:prstGeom>
          <a:solidFill>
            <a:schemeClr val="bg1"/>
          </a:solidFill>
          <a:ln w="1905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lgn="ctr">
              <a:lnSpc>
                <a:spcPct val="120000"/>
              </a:lnSpc>
              <a:defRPr sz="1500"/>
            </a:lvl1pPr>
          </a:lstStyle>
          <a:p>
            <a:pPr marL="92075" algn="l"/>
            <a:r>
              <a:rPr lang="en-GB" sz="1800" dirty="0">
                <a:latin typeface="CMU Sans Serif" panose="02000603000000000000" pitchFamily="2" charset="0"/>
                <a:ea typeface="CMU Sans Serif" panose="02000603000000000000" pitchFamily="2" charset="0"/>
                <a:cs typeface="CMU Sans Serif" panose="02000603000000000000" pitchFamily="2" charset="0"/>
              </a:rPr>
              <a:t>Artifacts at shale surface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Hypothesis: Due to source terms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Fix: Adapt Riemann solver</a:t>
            </a:r>
          </a:p>
        </p:txBody>
      </p:sp>
      <p:cxnSp>
        <p:nvCxnSpPr>
          <p:cNvPr id="14" name="Straight Arrow Connector 13">
            <a:extLst>
              <a:ext uri="{FF2B5EF4-FFF2-40B4-BE49-F238E27FC236}">
                <a16:creationId xmlns:a16="http://schemas.microsoft.com/office/drawing/2014/main" id="{E71EC98A-094D-15D3-FFE5-DB629E2A0D51}"/>
              </a:ext>
            </a:extLst>
          </p:cNvPr>
          <p:cNvCxnSpPr>
            <a:cxnSpLocks/>
          </p:cNvCxnSpPr>
          <p:nvPr/>
        </p:nvCxnSpPr>
        <p:spPr>
          <a:xfrm>
            <a:off x="2849880" y="4058600"/>
            <a:ext cx="1889851" cy="215373"/>
          </a:xfrm>
          <a:prstGeom prst="straightConnector1">
            <a:avLst/>
          </a:prstGeom>
          <a:noFill/>
          <a:ln w="22225" cap="sq">
            <a:solidFill>
              <a:schemeClr val="tx1"/>
            </a:solidFill>
            <a:prstDash val="solid"/>
            <a:round/>
            <a:tailEnd type="triangle" w="med"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370223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15C4B-B924-748A-B1C0-B3DA5FE3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7" name="Armin Riess and Patrick Jenny">
            <a:extLst>
              <a:ext uri="{FF2B5EF4-FFF2-40B4-BE49-F238E27FC236}">
                <a16:creationId xmlns:a16="http://schemas.microsoft.com/office/drawing/2014/main" id="{F753AE73-09E7-E119-5C29-9B818CDDE1A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FF5E1DF4-3DD5-1C39-E63E-6E7F557EF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60CB23F2-4986-8935-2681-E748EA9879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34111" y="6438876"/>
            <a:ext cx="1457892" cy="242982"/>
          </a:xfrm>
          <a:prstGeom prst="rect">
            <a:avLst/>
          </a:prstGeom>
        </p:spPr>
      </p:pic>
      <p:sp>
        <p:nvSpPr>
          <p:cNvPr id="713"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718" name="Bild" descr="Bild"/>
          <p:cNvPicPr>
            <a:picLocks noChangeAspect="1"/>
          </p:cNvPicPr>
          <p:nvPr/>
        </p:nvPicPr>
        <p:blipFill>
          <a:blip r:embed="rId6"/>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19" name="Gleichung"/>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19" name="Gleichung"/>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7"/>
                <a:stretch>
                  <a:fillRect l="-5941" r="-4950" b="-27273"/>
                </a:stretch>
              </a:blipFill>
              <a:ln w="12700">
                <a:miter lim="400000"/>
              </a:ln>
            </p:spPr>
            <p:txBody>
              <a:bodyPr/>
              <a:lstStyle/>
              <a:p>
                <a:r>
                  <a:rPr lang="en-GB">
                    <a:noFill/>
                  </a:rPr>
                  <a:t> </a:t>
                </a:r>
              </a:p>
            </p:txBody>
          </p:sp>
        </mc:Fallback>
      </mc:AlternateContent>
      <p:sp>
        <p:nvSpPr>
          <p:cNvPr id="722" name="Rechteck"/>
          <p:cNvSpPr/>
          <p:nvPr/>
        </p:nvSpPr>
        <p:spPr>
          <a:xfrm>
            <a:off x="7121645" y="1213668"/>
            <a:ext cx="1195252" cy="1341175"/>
          </a:xfrm>
          <a:prstGeom prst="rect">
            <a:avLst/>
          </a:prstGeom>
          <a:solidFill>
            <a:srgbClr val="FFFFFF">
              <a:alpha val="80000"/>
            </a:srgbClr>
          </a:solidFill>
          <a:ln w="12700">
            <a:miter lim="400000"/>
          </a:ln>
        </p:spPr>
        <p:txBody>
          <a:bodyPr lIns="50800" tIns="50800" rIns="50800" bIns="50800" anchor="ctr"/>
          <a:lstStyle/>
          <a:p>
            <a:endParaRPr/>
          </a:p>
        </p:txBody>
      </p:sp>
      <p:sp>
        <p:nvSpPr>
          <p:cNvPr id="723" name="Rechteck"/>
          <p:cNvSpPr/>
          <p:nvPr/>
        </p:nvSpPr>
        <p:spPr>
          <a:xfrm>
            <a:off x="1660763" y="2666909"/>
            <a:ext cx="281991" cy="188271"/>
          </a:xfrm>
          <a:prstGeom prst="rect">
            <a:avLst/>
          </a:prstGeom>
          <a:solidFill>
            <a:srgbClr val="FFFFFF"/>
          </a:solidFill>
          <a:ln w="12700">
            <a:miter lim="400000"/>
          </a:ln>
        </p:spPr>
        <p:txBody>
          <a:bodyPr lIns="50800" tIns="50800" rIns="50800" bIns="50800" anchor="ctr"/>
          <a:lstStyle/>
          <a:p>
            <a:endParaRPr/>
          </a:p>
        </p:txBody>
      </p:sp>
      <p:sp>
        <p:nvSpPr>
          <p:cNvPr id="724" name="Rechteck"/>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727" name="Linien"/>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2" name="Problem and Motivation:">
            <a:extLst>
              <a:ext uri="{FF2B5EF4-FFF2-40B4-BE49-F238E27FC236}">
                <a16:creationId xmlns:a16="http://schemas.microsoft.com/office/drawing/2014/main" id="{72870F87-9506-4276-52D0-804E8CAB361A}"/>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F21DBB26-03F8-382A-4A0F-B5C8D709970B}"/>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Gleichung">
                <a:extLst>
                  <a:ext uri="{FF2B5EF4-FFF2-40B4-BE49-F238E27FC236}">
                    <a16:creationId xmlns:a16="http://schemas.microsoft.com/office/drawing/2014/main" id="{F0C5D9A3-2187-A1E5-2EC5-2D35238485A3}"/>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8" name="Gleichung">
                <a:extLst>
                  <a:ext uri="{FF2B5EF4-FFF2-40B4-BE49-F238E27FC236}">
                    <a16:creationId xmlns:a16="http://schemas.microsoft.com/office/drawing/2014/main" id="{F0C5D9A3-2187-A1E5-2EC5-2D35238485A3}"/>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8"/>
                <a:stretch>
                  <a:fillRect l="-15909" r="-6818" b="-7895"/>
                </a:stretch>
              </a:blipFill>
              <a:ln w="12700">
                <a:miter lim="400000"/>
              </a:ln>
            </p:spPr>
            <p:txBody>
              <a:bodyPr/>
              <a:lstStyle/>
              <a:p>
                <a:r>
                  <a:rPr lang="en-CH">
                    <a:noFill/>
                  </a:rPr>
                  <a:t> </a:t>
                </a:r>
              </a:p>
            </p:txBody>
          </p:sp>
        </mc:Fallback>
      </mc:AlternateContent>
      <p:sp>
        <p:nvSpPr>
          <p:cNvPr id="4" name="Armin Riess and Patrick Jenny">
            <a:extLst>
              <a:ext uri="{FF2B5EF4-FFF2-40B4-BE49-F238E27FC236}">
                <a16:creationId xmlns:a16="http://schemas.microsoft.com/office/drawing/2014/main" id="{05328D07-FE17-CDA1-D5BA-5F94253970F3}"/>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9/16</a:t>
            </a:r>
            <a:endParaRPr dirty="0"/>
          </a:p>
        </p:txBody>
      </p:sp>
      <p:sp>
        <p:nvSpPr>
          <p:cNvPr id="9" name="Linien">
            <a:extLst>
              <a:ext uri="{FF2B5EF4-FFF2-40B4-BE49-F238E27FC236}">
                <a16:creationId xmlns:a16="http://schemas.microsoft.com/office/drawing/2014/main" id="{5A6D87A9-A172-5C0E-20D1-74B2EB086CBE}"/>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13" name="Gleichung">
                <a:extLst>
                  <a:ext uri="{FF2B5EF4-FFF2-40B4-BE49-F238E27FC236}">
                    <a16:creationId xmlns:a16="http://schemas.microsoft.com/office/drawing/2014/main" id="{C6762C73-4DB4-9090-331A-4B38A9F9B957}"/>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13" name="Gleichung">
                <a:extLst>
                  <a:ext uri="{FF2B5EF4-FFF2-40B4-BE49-F238E27FC236}">
                    <a16:creationId xmlns:a16="http://schemas.microsoft.com/office/drawing/2014/main" id="{C6762C73-4DB4-9090-331A-4B38A9F9B957}"/>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9"/>
                <a:stretch>
                  <a:fillRect l="-8861" r="-7595" b="-10526"/>
                </a:stretch>
              </a:blipFill>
              <a:ln w="12700">
                <a:miter lim="400000"/>
              </a:ln>
            </p:spPr>
            <p:txBody>
              <a:bodyPr/>
              <a:lstStyle/>
              <a:p>
                <a:r>
                  <a:rPr lang="en-CH">
                    <a:noFill/>
                  </a:rPr>
                  <a:t> </a:t>
                </a:r>
              </a:p>
            </p:txBody>
          </p:sp>
        </mc:Fallback>
      </mc:AlternateContent>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27F65B-A7E2-0A8F-7B96-2522EBF4EAC3}"/>
            </a:ext>
          </a:extLst>
        </p:cNvPr>
        <p:cNvGrpSpPr/>
        <p:nvPr/>
      </p:nvGrpSpPr>
      <p:grpSpPr>
        <a:xfrm>
          <a:off x="0" y="0"/>
          <a:ext cx="0" cy="0"/>
          <a:chOff x="0" y="0"/>
          <a:chExt cx="0" cy="0"/>
        </a:xfrm>
      </p:grpSpPr>
      <p:sp>
        <p:nvSpPr>
          <p:cNvPr id="10" name="Armin Riess and Patrick Jenny">
            <a:extLst>
              <a:ext uri="{FF2B5EF4-FFF2-40B4-BE49-F238E27FC236}">
                <a16:creationId xmlns:a16="http://schemas.microsoft.com/office/drawing/2014/main" id="{AE6A5A4A-ED04-B304-DC1B-F10A93DA239C}"/>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E40941D5-8065-2B4C-4832-2F20CA3EE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854CE777-2990-B399-C8B2-AC2F81F74EF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11" name="Problem and Motivation:">
            <a:extLst>
              <a:ext uri="{FF2B5EF4-FFF2-40B4-BE49-F238E27FC236}">
                <a16:creationId xmlns:a16="http://schemas.microsoft.com/office/drawing/2014/main" id="{897C1D7D-1996-5D30-21D8-6EED0B362F9C}"/>
              </a:ext>
            </a:extLst>
          </p:cNvPr>
          <p:cNvSpPr txBox="1"/>
          <p:nvPr/>
        </p:nvSpPr>
        <p:spPr>
          <a:xfrm>
            <a:off x="474664" y="280297"/>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2" name="Linien">
            <a:extLst>
              <a:ext uri="{FF2B5EF4-FFF2-40B4-BE49-F238E27FC236}">
                <a16:creationId xmlns:a16="http://schemas.microsoft.com/office/drawing/2014/main" id="{070B33D4-A37F-82CC-A886-62A3A9643FA7}"/>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120" name="fully implicit methods are expensive and sequential methods require small time steps due to strong coupling between flow and transport">
            <a:extLst>
              <a:ext uri="{FF2B5EF4-FFF2-40B4-BE49-F238E27FC236}">
                <a16:creationId xmlns:a16="http://schemas.microsoft.com/office/drawing/2014/main" id="{FC83F02E-65A7-604F-A0BB-4F28BA9DAC82}"/>
              </a:ext>
            </a:extLst>
          </p:cNvPr>
          <p:cNvSpPr txBox="1"/>
          <p:nvPr/>
        </p:nvSpPr>
        <p:spPr>
          <a:xfrm>
            <a:off x="474662" y="783328"/>
            <a:ext cx="7829784" cy="753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Fully</a:t>
            </a:r>
            <a:r>
              <a:rPr sz="1800" dirty="0">
                <a:latin typeface="CMU Sans Serif" panose="02000603000000000000" pitchFamily="2" charset="0"/>
                <a:ea typeface="CMU Sans Serif" panose="02000603000000000000" pitchFamily="2" charset="0"/>
                <a:cs typeface="CMU Sans Serif" panose="02000603000000000000" pitchFamily="2" charset="0"/>
              </a:rPr>
              <a:t> implicit methods</a:t>
            </a:r>
            <a:r>
              <a:rPr lang="en-GB" sz="1800" dirty="0">
                <a:latin typeface="CMU Sans Serif" panose="02000603000000000000" pitchFamily="2" charset="0"/>
                <a:ea typeface="CMU Sans Serif" panose="02000603000000000000" pitchFamily="2" charset="0"/>
                <a:cs typeface="CMU Sans Serif" panose="02000603000000000000" pitchFamily="2" charset="0"/>
              </a:rPr>
              <a:t>: </a:t>
            </a:r>
            <a:r>
              <a:rPr sz="1800" dirty="0">
                <a:latin typeface="CMU Sans Serif" panose="02000603000000000000" pitchFamily="2" charset="0"/>
                <a:ea typeface="CMU Sans Serif" panose="02000603000000000000" pitchFamily="2" charset="0"/>
                <a:cs typeface="CMU Sans Serif" panose="02000603000000000000" pitchFamily="2" charset="0"/>
              </a:rPr>
              <a:t>expensive </a:t>
            </a: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Sequential methods: require small time steps</a:t>
            </a:r>
          </a:p>
        </p:txBody>
      </p:sp>
      <p:sp>
        <p:nvSpPr>
          <p:cNvPr id="2" name="Problem and Motivation:">
            <a:extLst>
              <a:ext uri="{FF2B5EF4-FFF2-40B4-BE49-F238E27FC236}">
                <a16:creationId xmlns:a16="http://schemas.microsoft.com/office/drawing/2014/main" id="{C1B670A2-9690-E62C-B18A-FA5CA98EB3EA}"/>
              </a:ext>
            </a:extLst>
          </p:cNvPr>
          <p:cNvSpPr txBox="1"/>
          <p:nvPr/>
        </p:nvSpPr>
        <p:spPr>
          <a:xfrm>
            <a:off x="474664" y="1611482"/>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Goal</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fully implicit methods are expensive and sequential methods require small time steps due to strong coupling between flow and transport">
            <a:extLst>
              <a:ext uri="{FF2B5EF4-FFF2-40B4-BE49-F238E27FC236}">
                <a16:creationId xmlns:a16="http://schemas.microsoft.com/office/drawing/2014/main" id="{CF27B5C0-DCF6-7344-80BF-1D8A0333E530}"/>
              </a:ext>
            </a:extLst>
          </p:cNvPr>
          <p:cNvSpPr txBox="1"/>
          <p:nvPr/>
        </p:nvSpPr>
        <p:spPr>
          <a:xfrm>
            <a:off x="474662" y="2114513"/>
            <a:ext cx="7829784" cy="108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Tightly coupled, explicit flow and transport scheme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Two phases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Suited for ACTI and GPUs </a:t>
            </a:r>
          </a:p>
        </p:txBody>
      </p:sp>
      <p:sp>
        <p:nvSpPr>
          <p:cNvPr id="4" name="Armin Riess and Patrick Jenny">
            <a:extLst>
              <a:ext uri="{FF2B5EF4-FFF2-40B4-BE49-F238E27FC236}">
                <a16:creationId xmlns:a16="http://schemas.microsoft.com/office/drawing/2014/main" id="{D0B68654-8A08-3D53-A590-634D768B1B86}"/>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2/16</a:t>
            </a:r>
            <a:endParaRPr dirty="0"/>
          </a:p>
        </p:txBody>
      </p:sp>
    </p:spTree>
    <p:extLst>
      <p:ext uri="{BB962C8B-B14F-4D97-AF65-F5344CB8AC3E}">
        <p14:creationId xmlns:p14="http://schemas.microsoft.com/office/powerpoint/2010/main" val="7202725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95EE29-5738-15B7-74F5-281691A4640A}"/>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B6A0F4F-9012-7066-3262-7C1E9CCBE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18" name="Rechteck">
            <a:extLst>
              <a:ext uri="{FF2B5EF4-FFF2-40B4-BE49-F238E27FC236}">
                <a16:creationId xmlns:a16="http://schemas.microsoft.com/office/drawing/2014/main" id="{CA5DD72D-F5A4-74AE-26F9-BD6C63363739}"/>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19" name="Linien">
            <a:extLst>
              <a:ext uri="{FF2B5EF4-FFF2-40B4-BE49-F238E27FC236}">
                <a16:creationId xmlns:a16="http://schemas.microsoft.com/office/drawing/2014/main" id="{E57FE7CA-ABD0-2D07-9996-E65A350534B9}"/>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20" name="Linien">
            <a:extLst>
              <a:ext uri="{FF2B5EF4-FFF2-40B4-BE49-F238E27FC236}">
                <a16:creationId xmlns:a16="http://schemas.microsoft.com/office/drawing/2014/main" id="{6090AD83-0C86-7A9B-B477-C024D3CC20F1}"/>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1" name="Gleichung">
                <a:extLst>
                  <a:ext uri="{FF2B5EF4-FFF2-40B4-BE49-F238E27FC236}">
                    <a16:creationId xmlns:a16="http://schemas.microsoft.com/office/drawing/2014/main" id="{D09D86F1-52A9-67FD-486D-AC685CE7F615}"/>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21" name="Gleichung">
                <a:extLst>
                  <a:ext uri="{FF2B5EF4-FFF2-40B4-BE49-F238E27FC236}">
                    <a16:creationId xmlns:a16="http://schemas.microsoft.com/office/drawing/2014/main" id="{D09D86F1-52A9-67FD-486D-AC685CE7F615}"/>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Gleichung">
                <a:extLst>
                  <a:ext uri="{FF2B5EF4-FFF2-40B4-BE49-F238E27FC236}">
                    <a16:creationId xmlns:a16="http://schemas.microsoft.com/office/drawing/2014/main" id="{BD24670D-F2FC-1963-EA90-4C3F65243679}"/>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22" name="Gleichung">
                <a:extLst>
                  <a:ext uri="{FF2B5EF4-FFF2-40B4-BE49-F238E27FC236}">
                    <a16:creationId xmlns:a16="http://schemas.microsoft.com/office/drawing/2014/main" id="{BD24670D-F2FC-1963-EA90-4C3F65243679}"/>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5"/>
                <a:stretch>
                  <a:fillRect l="-8861" r="-7595" b="-10526"/>
                </a:stretch>
              </a:blipFill>
              <a:ln w="12700">
                <a:miter lim="400000"/>
              </a:ln>
            </p:spPr>
            <p:txBody>
              <a:bodyPr/>
              <a:lstStyle/>
              <a:p>
                <a:r>
                  <a:rPr lang="en-CH">
                    <a:noFill/>
                  </a:rPr>
                  <a:t> </a:t>
                </a:r>
              </a:p>
            </p:txBody>
          </p:sp>
        </mc:Fallback>
      </mc:AlternateContent>
      <p:sp>
        <p:nvSpPr>
          <p:cNvPr id="10" name="Armin Riess and Patrick Jenny">
            <a:extLst>
              <a:ext uri="{FF2B5EF4-FFF2-40B4-BE49-F238E27FC236}">
                <a16:creationId xmlns:a16="http://schemas.microsoft.com/office/drawing/2014/main" id="{4E9C7043-A2E0-95E1-881B-D8BD954D7C68}"/>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BA1B552C-9D5C-CF03-4626-E4518DADDF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456B923E-ACCB-01A5-7E58-E61D22109E4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AFB6F465-696E-9FC0-731F-6E5537277D3F}"/>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735" name="Linien">
            <a:extLst>
              <a:ext uri="{FF2B5EF4-FFF2-40B4-BE49-F238E27FC236}">
                <a16:creationId xmlns:a16="http://schemas.microsoft.com/office/drawing/2014/main" id="{06A2FC2F-5F28-5F06-8E05-CEBC1554FCEE}"/>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pic>
        <p:nvPicPr>
          <p:cNvPr id="739" name="Bild" descr="Bild">
            <a:extLst>
              <a:ext uri="{FF2B5EF4-FFF2-40B4-BE49-F238E27FC236}">
                <a16:creationId xmlns:a16="http://schemas.microsoft.com/office/drawing/2014/main" id="{9B33E6AE-76E8-783D-B165-85781278828E}"/>
              </a:ext>
            </a:extLst>
          </p:cNvPr>
          <p:cNvPicPr>
            <a:picLocks noChangeAspect="1"/>
          </p:cNvPicPr>
          <p:nvPr/>
        </p:nvPicPr>
        <p:blipFill>
          <a:blip r:embed="rId8"/>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4C3D8132-94C0-C16E-E312-977C170720DA}"/>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4C3D8132-94C0-C16E-E312-977C170720DA}"/>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9"/>
                <a:stretch>
                  <a:fillRect l="-5941" r="-4950" b="-27273"/>
                </a:stretch>
              </a:blipFill>
              <a:ln w="12700">
                <a:miter lim="400000"/>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3" name="Gleichung">
                <a:extLst>
                  <a:ext uri="{FF2B5EF4-FFF2-40B4-BE49-F238E27FC236}">
                    <a16:creationId xmlns:a16="http://schemas.microsoft.com/office/drawing/2014/main" id="{A95BAE4B-5F39-A231-DF36-B16593212BAE}"/>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743" name="Gleichung">
                <a:extLst>
                  <a:ext uri="{FF2B5EF4-FFF2-40B4-BE49-F238E27FC236}">
                    <a16:creationId xmlns:a16="http://schemas.microsoft.com/office/drawing/2014/main" id="{A95BAE4B-5F39-A231-DF36-B16593212BAE}"/>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0"/>
                <a:stretch>
                  <a:fillRect l="-3871" t="-2632" r="-6452" b="-36842"/>
                </a:stretch>
              </a:blipFill>
              <a:ln w="12700">
                <a:miter lim="400000"/>
              </a:ln>
            </p:spPr>
            <p:txBody>
              <a:bodyPr/>
              <a:lstStyle/>
              <a:p>
                <a:r>
                  <a:rPr lang="en-CH">
                    <a:noFill/>
                  </a:rPr>
                  <a:t> </a:t>
                </a:r>
              </a:p>
            </p:txBody>
          </p:sp>
        </mc:Fallback>
      </mc:AlternateContent>
      <p:sp>
        <p:nvSpPr>
          <p:cNvPr id="750" name="Rechteck">
            <a:extLst>
              <a:ext uri="{FF2B5EF4-FFF2-40B4-BE49-F238E27FC236}">
                <a16:creationId xmlns:a16="http://schemas.microsoft.com/office/drawing/2014/main" id="{FDCD1C57-D5C2-FA14-D805-9D14E13AB6A2}"/>
              </a:ext>
            </a:extLst>
          </p:cNvPr>
          <p:cNvSpPr/>
          <p:nvPr/>
        </p:nvSpPr>
        <p:spPr>
          <a:xfrm>
            <a:off x="7121645" y="1213668"/>
            <a:ext cx="1195252" cy="1341175"/>
          </a:xfrm>
          <a:prstGeom prst="rect">
            <a:avLst/>
          </a:prstGeom>
          <a:solidFill>
            <a:srgbClr val="FFFFFF">
              <a:alpha val="80000"/>
            </a:srgbClr>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97EFB552-C81F-AE12-0D4B-2484F7FD52C7}"/>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7A90D5BC-1DA0-7775-7086-E408D9E0E4AE}"/>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
        <p:nvSpPr>
          <p:cNvPr id="4" name="Armin Riess and Patrick Jenny">
            <a:extLst>
              <a:ext uri="{FF2B5EF4-FFF2-40B4-BE49-F238E27FC236}">
                <a16:creationId xmlns:a16="http://schemas.microsoft.com/office/drawing/2014/main" id="{9F4657E6-F531-7B5E-EBCF-05BD175D1A07}"/>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9/16</a:t>
            </a:r>
            <a:endParaRPr dirty="0"/>
          </a:p>
        </p:txBody>
      </p:sp>
      <p:pic>
        <p:nvPicPr>
          <p:cNvPr id="8" name="Bild" descr="Bild">
            <a:extLst>
              <a:ext uri="{FF2B5EF4-FFF2-40B4-BE49-F238E27FC236}">
                <a16:creationId xmlns:a16="http://schemas.microsoft.com/office/drawing/2014/main" id="{69FD32FF-F6B3-F5C2-2808-6179C0A8037C}"/>
              </a:ext>
            </a:extLst>
          </p:cNvPr>
          <p:cNvPicPr>
            <a:picLocks noChangeAspect="1"/>
          </p:cNvPicPr>
          <p:nvPr/>
        </p:nvPicPr>
        <p:blipFill>
          <a:blip r:embed="rId11"/>
          <a:srcRect l="96702" t="86195" r="732" b="5988"/>
          <a:stretch>
            <a:fillRect/>
          </a:stretch>
        </p:blipFill>
        <p:spPr>
          <a:xfrm>
            <a:off x="5455654" y="4639107"/>
            <a:ext cx="142665" cy="170992"/>
          </a:xfrm>
          <a:prstGeom prst="rect">
            <a:avLst/>
          </a:prstGeom>
          <a:ln w="12700"/>
        </p:spPr>
      </p:pic>
      <p:sp>
        <p:nvSpPr>
          <p:cNvPr id="38" name="Linien">
            <a:extLst>
              <a:ext uri="{FF2B5EF4-FFF2-40B4-BE49-F238E27FC236}">
                <a16:creationId xmlns:a16="http://schemas.microsoft.com/office/drawing/2014/main" id="{8AFAAE37-9BC8-632B-0034-C448C510826D}"/>
              </a:ext>
            </a:extLst>
          </p:cNvPr>
          <p:cNvSpPr/>
          <p:nvPr/>
        </p:nvSpPr>
        <p:spPr>
          <a:xfrm flipV="1">
            <a:off x="285656" y="4191163"/>
            <a:ext cx="2983907" cy="3376"/>
          </a:xfrm>
          <a:prstGeom prst="line">
            <a:avLst/>
          </a:prstGeom>
          <a:ln w="25400" cap="sq">
            <a:solidFill>
              <a:schemeClr val="accent1"/>
            </a:solidFill>
          </a:ln>
        </p:spPr>
        <p:txBody>
          <a:bodyPr lIns="0" tIns="0" rIns="0" bIns="0"/>
          <a:lstStyle/>
          <a:p>
            <a:endParaRPr/>
          </a:p>
        </p:txBody>
      </p:sp>
      <p:sp>
        <p:nvSpPr>
          <p:cNvPr id="39" name="Linien">
            <a:extLst>
              <a:ext uri="{FF2B5EF4-FFF2-40B4-BE49-F238E27FC236}">
                <a16:creationId xmlns:a16="http://schemas.microsoft.com/office/drawing/2014/main" id="{B6D3DB25-C5B6-E143-9D41-047601E820AB}"/>
              </a:ext>
            </a:extLst>
          </p:cNvPr>
          <p:cNvSpPr/>
          <p:nvPr/>
        </p:nvSpPr>
        <p:spPr>
          <a:xfrm flipV="1">
            <a:off x="3303167" y="3783873"/>
            <a:ext cx="1549819" cy="3376"/>
          </a:xfrm>
          <a:prstGeom prst="line">
            <a:avLst/>
          </a:prstGeom>
          <a:ln w="25400" cap="sq">
            <a:solidFill>
              <a:schemeClr val="accent1"/>
            </a:solidFill>
          </a:ln>
        </p:spPr>
        <p:txBody>
          <a:bodyPr lIns="0" tIns="0" rIns="0" bIns="0"/>
          <a:lstStyle/>
          <a:p>
            <a:endParaRPr/>
          </a:p>
        </p:txBody>
      </p:sp>
      <p:grpSp>
        <p:nvGrpSpPr>
          <p:cNvPr id="37" name="Group 36">
            <a:extLst>
              <a:ext uri="{FF2B5EF4-FFF2-40B4-BE49-F238E27FC236}">
                <a16:creationId xmlns:a16="http://schemas.microsoft.com/office/drawing/2014/main" id="{A30316A6-6EBD-2724-44B1-2B4E8F487470}"/>
              </a:ext>
            </a:extLst>
          </p:cNvPr>
          <p:cNvGrpSpPr/>
          <p:nvPr/>
        </p:nvGrpSpPr>
        <p:grpSpPr>
          <a:xfrm>
            <a:off x="277357" y="3349457"/>
            <a:ext cx="4590133" cy="1215217"/>
            <a:chOff x="277357" y="3665044"/>
            <a:chExt cx="4590133" cy="899630"/>
          </a:xfrm>
        </p:grpSpPr>
        <p:sp>
          <p:nvSpPr>
            <p:cNvPr id="737" name="Linien">
              <a:extLst>
                <a:ext uri="{FF2B5EF4-FFF2-40B4-BE49-F238E27FC236}">
                  <a16:creationId xmlns:a16="http://schemas.microsoft.com/office/drawing/2014/main" id="{B2E42DF7-E4F9-0F38-5F26-06ED04BFB051}"/>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738" name="Linien">
              <a:extLst>
                <a:ext uri="{FF2B5EF4-FFF2-40B4-BE49-F238E27FC236}">
                  <a16:creationId xmlns:a16="http://schemas.microsoft.com/office/drawing/2014/main" id="{4B05F891-A813-85A0-9754-9E0705184DCD}"/>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736" name="Linien">
              <a:extLst>
                <a:ext uri="{FF2B5EF4-FFF2-40B4-BE49-F238E27FC236}">
                  <a16:creationId xmlns:a16="http://schemas.microsoft.com/office/drawing/2014/main" id="{26B37728-6E21-6F68-7B95-3D5F92127BE4}"/>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Tree>
    <p:extLst>
      <p:ext uri="{BB962C8B-B14F-4D97-AF65-F5344CB8AC3E}">
        <p14:creationId xmlns:p14="http://schemas.microsoft.com/office/powerpoint/2010/main" val="41000604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7388052-FCDC-1798-53E6-E69C53B6C47D}"/>
            </a:ext>
          </a:extLst>
        </p:cNvPr>
        <p:cNvGrpSpPr/>
        <p:nvPr/>
      </p:nvGrpSpPr>
      <p:grpSpPr>
        <a:xfrm>
          <a:off x="0" y="0"/>
          <a:ext cx="0" cy="0"/>
          <a:chOff x="0" y="0"/>
          <a:chExt cx="0" cy="0"/>
        </a:xfrm>
      </p:grpSpPr>
      <p:sp>
        <p:nvSpPr>
          <p:cNvPr id="5" name="Linien">
            <a:extLst>
              <a:ext uri="{FF2B5EF4-FFF2-40B4-BE49-F238E27FC236}">
                <a16:creationId xmlns:a16="http://schemas.microsoft.com/office/drawing/2014/main" id="{A39DDA4A-420C-3CD3-FB32-B34AD02E981C}"/>
              </a:ext>
            </a:extLst>
          </p:cNvPr>
          <p:cNvSpPr/>
          <p:nvPr/>
        </p:nvSpPr>
        <p:spPr>
          <a:xfrm flipV="1">
            <a:off x="285656" y="4191163"/>
            <a:ext cx="2983907" cy="3376"/>
          </a:xfrm>
          <a:prstGeom prst="line">
            <a:avLst/>
          </a:prstGeom>
          <a:ln w="25400" cap="sq">
            <a:solidFill>
              <a:schemeClr val="accent1">
                <a:lumMod val="20000"/>
                <a:lumOff val="80000"/>
              </a:schemeClr>
            </a:solidFill>
          </a:ln>
        </p:spPr>
        <p:txBody>
          <a:bodyPr lIns="0" tIns="0" rIns="0" bIns="0"/>
          <a:lstStyle/>
          <a:p>
            <a:endParaRPr/>
          </a:p>
        </p:txBody>
      </p:sp>
      <p:sp>
        <p:nvSpPr>
          <p:cNvPr id="7" name="Linien">
            <a:extLst>
              <a:ext uri="{FF2B5EF4-FFF2-40B4-BE49-F238E27FC236}">
                <a16:creationId xmlns:a16="http://schemas.microsoft.com/office/drawing/2014/main" id="{9AFA9824-DDF0-41FC-9C3F-599D2DDCF1C8}"/>
              </a:ext>
            </a:extLst>
          </p:cNvPr>
          <p:cNvSpPr/>
          <p:nvPr/>
        </p:nvSpPr>
        <p:spPr>
          <a:xfrm flipV="1">
            <a:off x="3303167" y="3783873"/>
            <a:ext cx="1549819" cy="3376"/>
          </a:xfrm>
          <a:prstGeom prst="line">
            <a:avLst/>
          </a:prstGeom>
          <a:ln w="25400" cap="sq">
            <a:solidFill>
              <a:schemeClr val="accent1">
                <a:lumMod val="20000"/>
                <a:lumOff val="80000"/>
              </a:schemeClr>
            </a:solidFill>
          </a:ln>
        </p:spPr>
        <p:txBody>
          <a:bodyPr lIns="0" tIns="0" rIns="0" bIns="0"/>
          <a:lstStyle/>
          <a:p>
            <a:endParaRPr/>
          </a:p>
        </p:txBody>
      </p:sp>
      <p:pic>
        <p:nvPicPr>
          <p:cNvPr id="17" name="Picture 16">
            <a:extLst>
              <a:ext uri="{FF2B5EF4-FFF2-40B4-BE49-F238E27FC236}">
                <a16:creationId xmlns:a16="http://schemas.microsoft.com/office/drawing/2014/main" id="{E8AB9D19-88EF-2F4E-33D4-D6E978871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18" name="Rechteck">
            <a:extLst>
              <a:ext uri="{FF2B5EF4-FFF2-40B4-BE49-F238E27FC236}">
                <a16:creationId xmlns:a16="http://schemas.microsoft.com/office/drawing/2014/main" id="{30CDE111-AAFA-49E1-A6CA-9FEF3CF71543}"/>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19" name="Linien">
            <a:extLst>
              <a:ext uri="{FF2B5EF4-FFF2-40B4-BE49-F238E27FC236}">
                <a16:creationId xmlns:a16="http://schemas.microsoft.com/office/drawing/2014/main" id="{2ED1C4B1-697D-481C-85F3-7A3AC4265972}"/>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20" name="Linien">
            <a:extLst>
              <a:ext uri="{FF2B5EF4-FFF2-40B4-BE49-F238E27FC236}">
                <a16:creationId xmlns:a16="http://schemas.microsoft.com/office/drawing/2014/main" id="{D854A4F2-2CA2-5FE5-5B92-12DC150B3F97}"/>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1" name="Gleichung">
                <a:extLst>
                  <a:ext uri="{FF2B5EF4-FFF2-40B4-BE49-F238E27FC236}">
                    <a16:creationId xmlns:a16="http://schemas.microsoft.com/office/drawing/2014/main" id="{DE133D9F-D2FF-F49A-CF4C-FA1130461D07}"/>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21" name="Gleichung">
                <a:extLst>
                  <a:ext uri="{FF2B5EF4-FFF2-40B4-BE49-F238E27FC236}">
                    <a16:creationId xmlns:a16="http://schemas.microsoft.com/office/drawing/2014/main" id="{DE133D9F-D2FF-F49A-CF4C-FA1130461D07}"/>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Gleichung">
                <a:extLst>
                  <a:ext uri="{FF2B5EF4-FFF2-40B4-BE49-F238E27FC236}">
                    <a16:creationId xmlns:a16="http://schemas.microsoft.com/office/drawing/2014/main" id="{4775396F-4F23-C548-4DD2-BE1C019F711A}"/>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22" name="Gleichung">
                <a:extLst>
                  <a:ext uri="{FF2B5EF4-FFF2-40B4-BE49-F238E27FC236}">
                    <a16:creationId xmlns:a16="http://schemas.microsoft.com/office/drawing/2014/main" id="{4775396F-4F23-C548-4DD2-BE1C019F711A}"/>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5"/>
                <a:stretch>
                  <a:fillRect l="-8861" r="-7595" b="-10526"/>
                </a:stretch>
              </a:blipFill>
              <a:ln w="12700">
                <a:miter lim="400000"/>
              </a:ln>
            </p:spPr>
            <p:txBody>
              <a:bodyPr/>
              <a:lstStyle/>
              <a:p>
                <a:r>
                  <a:rPr lang="en-CH">
                    <a:noFill/>
                  </a:rPr>
                  <a:t> </a:t>
                </a:r>
              </a:p>
            </p:txBody>
          </p:sp>
        </mc:Fallback>
      </mc:AlternateContent>
      <p:sp>
        <p:nvSpPr>
          <p:cNvPr id="10" name="Armin Riess and Patrick Jenny">
            <a:extLst>
              <a:ext uri="{FF2B5EF4-FFF2-40B4-BE49-F238E27FC236}">
                <a16:creationId xmlns:a16="http://schemas.microsoft.com/office/drawing/2014/main" id="{35BA0475-9237-7DE7-2FEF-2BD23D9455C1}"/>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1" name="Picture 10" descr="A black and red logo&#10;&#10;AI-generated content may be incorrect.">
            <a:extLst>
              <a:ext uri="{FF2B5EF4-FFF2-40B4-BE49-F238E27FC236}">
                <a16:creationId xmlns:a16="http://schemas.microsoft.com/office/drawing/2014/main" id="{E209EB96-1931-04C6-ADC0-E75DF91A11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2" name="Graphic 11">
            <a:extLst>
              <a:ext uri="{FF2B5EF4-FFF2-40B4-BE49-F238E27FC236}">
                <a16:creationId xmlns:a16="http://schemas.microsoft.com/office/drawing/2014/main" id="{09E906FC-D8D2-FE80-D1CD-5D1747A2215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61E3F55A-BA54-508D-EB1F-A45AB79110EE}"/>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735" name="Linien">
            <a:extLst>
              <a:ext uri="{FF2B5EF4-FFF2-40B4-BE49-F238E27FC236}">
                <a16:creationId xmlns:a16="http://schemas.microsoft.com/office/drawing/2014/main" id="{8F94F8FB-8360-C3F5-A434-AB3F83BE896A}"/>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pic>
        <p:nvPicPr>
          <p:cNvPr id="739" name="Bild" descr="Bild">
            <a:extLst>
              <a:ext uri="{FF2B5EF4-FFF2-40B4-BE49-F238E27FC236}">
                <a16:creationId xmlns:a16="http://schemas.microsoft.com/office/drawing/2014/main" id="{218B5E7D-8061-026C-AC06-C2F263987F84}"/>
              </a:ext>
            </a:extLst>
          </p:cNvPr>
          <p:cNvPicPr>
            <a:picLocks noChangeAspect="1"/>
          </p:cNvPicPr>
          <p:nvPr/>
        </p:nvPicPr>
        <p:blipFill>
          <a:blip r:embed="rId8"/>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CF49E8F7-EE85-D94B-EFAE-B705114F6AAA}"/>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CF49E8F7-EE85-D94B-EFAE-B705114F6AAA}"/>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9"/>
                <a:stretch>
                  <a:fillRect l="-5941" r="-4950" b="-27273"/>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43" name="Gleichung">
                <a:extLst>
                  <a:ext uri="{FF2B5EF4-FFF2-40B4-BE49-F238E27FC236}">
                    <a16:creationId xmlns:a16="http://schemas.microsoft.com/office/drawing/2014/main" id="{E2BBF647-64E4-32F1-3803-F2546DBDE6AF}"/>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743" name="Gleichung">
                <a:extLst>
                  <a:ext uri="{FF2B5EF4-FFF2-40B4-BE49-F238E27FC236}">
                    <a16:creationId xmlns:a16="http://schemas.microsoft.com/office/drawing/2014/main" id="{E2BBF647-64E4-32F1-3803-F2546DBDE6AF}"/>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0"/>
                <a:stretch>
                  <a:fillRect l="-3871" t="-2632" r="-6452" b="-36842"/>
                </a:stretch>
              </a:blipFill>
              <a:ln w="12700">
                <a:miter lim="400000"/>
              </a:ln>
            </p:spPr>
            <p:txBody>
              <a:bodyPr/>
              <a:lstStyle/>
              <a:p>
                <a:r>
                  <a:rPr lang="en-CH">
                    <a:noFill/>
                  </a:rPr>
                  <a:t> </a:t>
                </a:r>
              </a:p>
            </p:txBody>
          </p:sp>
        </mc:Fallback>
      </mc:AlternateContent>
      <p:sp>
        <p:nvSpPr>
          <p:cNvPr id="744" name="Linien">
            <a:extLst>
              <a:ext uri="{FF2B5EF4-FFF2-40B4-BE49-F238E27FC236}">
                <a16:creationId xmlns:a16="http://schemas.microsoft.com/office/drawing/2014/main" id="{22DD4AF5-9A06-732E-6680-03F53E7871D3}"/>
              </a:ext>
            </a:extLst>
          </p:cNvPr>
          <p:cNvSpPr/>
          <p:nvPr/>
        </p:nvSpPr>
        <p:spPr>
          <a:xfrm flipV="1">
            <a:off x="1708022"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
        <p:nvSpPr>
          <p:cNvPr id="746" name="Linien">
            <a:extLst>
              <a:ext uri="{FF2B5EF4-FFF2-40B4-BE49-F238E27FC236}">
                <a16:creationId xmlns:a16="http://schemas.microsoft.com/office/drawing/2014/main" id="{E760A04D-2626-2E9A-A5CE-081012FCE84D}"/>
              </a:ext>
            </a:extLst>
          </p:cNvPr>
          <p:cNvSpPr/>
          <p:nvPr/>
        </p:nvSpPr>
        <p:spPr>
          <a:xfrm flipV="1">
            <a:off x="285657" y="4349923"/>
            <a:ext cx="1422358" cy="1579"/>
          </a:xfrm>
          <a:prstGeom prst="line">
            <a:avLst/>
          </a:prstGeom>
          <a:ln w="25400" cap="sq">
            <a:solidFill>
              <a:schemeClr val="accent1"/>
            </a:solidFill>
          </a:ln>
        </p:spPr>
        <p:txBody>
          <a:bodyPr lIns="0" tIns="0" rIns="0" bIns="0"/>
          <a:lstStyle/>
          <a:p>
            <a:endParaRPr/>
          </a:p>
        </p:txBody>
      </p:sp>
      <p:sp>
        <p:nvSpPr>
          <p:cNvPr id="747" name="Linien">
            <a:extLst>
              <a:ext uri="{FF2B5EF4-FFF2-40B4-BE49-F238E27FC236}">
                <a16:creationId xmlns:a16="http://schemas.microsoft.com/office/drawing/2014/main" id="{66248115-A545-9AEE-BD33-870F0AADA078}"/>
              </a:ext>
            </a:extLst>
          </p:cNvPr>
          <p:cNvSpPr/>
          <p:nvPr/>
        </p:nvSpPr>
        <p:spPr>
          <a:xfrm flipV="1">
            <a:off x="1728793" y="4021303"/>
            <a:ext cx="1557600" cy="3375"/>
          </a:xfrm>
          <a:prstGeom prst="line">
            <a:avLst/>
          </a:prstGeom>
          <a:ln w="25400" cap="sq">
            <a:solidFill>
              <a:schemeClr val="accent1"/>
            </a:solidFill>
          </a:ln>
        </p:spPr>
        <p:txBody>
          <a:bodyPr lIns="0" tIns="0" rIns="0" bIns="0"/>
          <a:lstStyle/>
          <a:p>
            <a:endParaRPr/>
          </a:p>
        </p:txBody>
      </p:sp>
      <p:sp>
        <p:nvSpPr>
          <p:cNvPr id="748" name="Linien">
            <a:extLst>
              <a:ext uri="{FF2B5EF4-FFF2-40B4-BE49-F238E27FC236}">
                <a16:creationId xmlns:a16="http://schemas.microsoft.com/office/drawing/2014/main" id="{D1F73D40-235A-E429-DA25-B348F82BD28A}"/>
              </a:ext>
            </a:extLst>
          </p:cNvPr>
          <p:cNvSpPr/>
          <p:nvPr/>
        </p:nvSpPr>
        <p:spPr>
          <a:xfrm flipH="1" flipV="1">
            <a:off x="1716096" y="4038602"/>
            <a:ext cx="1" cy="297013"/>
          </a:xfrm>
          <a:prstGeom prst="line">
            <a:avLst/>
          </a:prstGeom>
          <a:ln w="12700" cap="sq">
            <a:solidFill>
              <a:srgbClr val="FF2841"/>
            </a:solidFill>
            <a:headEnd type="triangle"/>
            <a:tailEnd type="triangle"/>
          </a:ln>
        </p:spPr>
        <p:txBody>
          <a:bodyPr lIns="0" tIns="0" rIns="0" bIns="0"/>
          <a:lstStyle/>
          <a:p>
            <a:endParaRPr/>
          </a:p>
        </p:txBody>
      </p:sp>
      <p:sp>
        <p:nvSpPr>
          <p:cNvPr id="750" name="Rechteck">
            <a:extLst>
              <a:ext uri="{FF2B5EF4-FFF2-40B4-BE49-F238E27FC236}">
                <a16:creationId xmlns:a16="http://schemas.microsoft.com/office/drawing/2014/main" id="{A6E57BBB-047E-916A-9C08-DAE7DDC21463}"/>
              </a:ext>
            </a:extLst>
          </p:cNvPr>
          <p:cNvSpPr/>
          <p:nvPr/>
        </p:nvSpPr>
        <p:spPr>
          <a:xfrm>
            <a:off x="7121645" y="1213668"/>
            <a:ext cx="1195252" cy="1341175"/>
          </a:xfrm>
          <a:prstGeom prst="rect">
            <a:avLst/>
          </a:prstGeom>
          <a:solidFill>
            <a:srgbClr val="FFFFFF">
              <a:alpha val="80000"/>
            </a:srgbClr>
          </a:solidFill>
          <a:ln w="12700">
            <a:miter lim="400000"/>
          </a:ln>
        </p:spPr>
        <p:txBody>
          <a:bodyPr lIns="50800" tIns="50800" rIns="50800" bIns="50800" anchor="ctr"/>
          <a:lstStyle/>
          <a:p>
            <a:endParaRPr/>
          </a:p>
        </p:txBody>
      </p:sp>
      <mc:AlternateContent xmlns:mc="http://schemas.openxmlformats.org/markup-compatibility/2006" xmlns:a14="http://schemas.microsoft.com/office/drawing/2010/main">
        <mc:Choice Requires="a14">
          <p:sp>
            <p:nvSpPr>
              <p:cNvPr id="751" name="Gleichung">
                <a:extLst>
                  <a:ext uri="{FF2B5EF4-FFF2-40B4-BE49-F238E27FC236}">
                    <a16:creationId xmlns:a16="http://schemas.microsoft.com/office/drawing/2014/main" id="{901A3A54-CB6A-1048-11C9-E49A277D75FB}"/>
                  </a:ext>
                </a:extLst>
              </p:cNvPr>
              <p:cNvSpPr txBox="1"/>
              <p:nvPr/>
            </p:nvSpPr>
            <p:spPr>
              <a:xfrm>
                <a:off x="1480750" y="3781742"/>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solidFill>
                                <a:srgbClr val="FF0000"/>
                              </a:solidFill>
                              <a:latin typeface="Cambria Math" panose="02040503050406030204" pitchFamily="18" charset="0"/>
                            </a:rPr>
                          </m:ctrlPr>
                        </m:sSubPr>
                        <m:e>
                          <m:r>
                            <a:rPr lang="ar-AE" sz="1500" i="1">
                              <a:solidFill>
                                <a:srgbClr val="FF0000"/>
                              </a:solidFill>
                              <a:latin typeface="Cambria Math" panose="02040503050406030204" pitchFamily="18" charset="0"/>
                            </a:rPr>
                            <m:t>𝑅</m:t>
                          </m:r>
                        </m:e>
                        <m:sub>
                          <m:r>
                            <a:rPr lang="ar-AE" sz="1500" i="1">
                              <a:solidFill>
                                <a:srgbClr val="FF0000"/>
                              </a:solidFill>
                              <a:latin typeface="Cambria Math" panose="02040503050406030204" pitchFamily="18" charset="0"/>
                            </a:rPr>
                            <m:t>𝑥</m:t>
                          </m:r>
                        </m:sub>
                      </m:sSub>
                      <m:r>
                        <m:rPr>
                          <m:sty m:val="p"/>
                        </m:rPr>
                        <a:rPr lang="el-GR" sz="1500" i="1">
                          <a:solidFill>
                            <a:srgbClr val="FF0000"/>
                          </a:solidFill>
                          <a:latin typeface="Cambria Math" panose="02040503050406030204" pitchFamily="18" charset="0"/>
                        </a:rPr>
                        <m:t>Δ</m:t>
                      </m:r>
                      <m:r>
                        <a:rPr lang="de-CH" sz="1500" i="1">
                          <a:solidFill>
                            <a:srgbClr val="FF0000"/>
                          </a:solidFill>
                          <a:latin typeface="Cambria Math" panose="02040503050406030204" pitchFamily="18" charset="0"/>
                        </a:rPr>
                        <m:t>𝑥</m:t>
                      </m:r>
                    </m:oMath>
                  </m:oMathPara>
                </a14:m>
                <a:endParaRPr sz="1500" dirty="0">
                  <a:solidFill>
                    <a:srgbClr val="FF2841"/>
                  </a:solidFill>
                </a:endParaRPr>
              </a:p>
            </p:txBody>
          </p:sp>
        </mc:Choice>
        <mc:Fallback xmlns="">
          <p:sp>
            <p:nvSpPr>
              <p:cNvPr id="751" name="Gleichung">
                <a:extLst>
                  <a:ext uri="{FF2B5EF4-FFF2-40B4-BE49-F238E27FC236}">
                    <a16:creationId xmlns:a16="http://schemas.microsoft.com/office/drawing/2014/main" id="{901A3A54-CB6A-1048-11C9-E49A277D75FB}"/>
                  </a:ext>
                </a:extLst>
              </p:cNvPr>
              <p:cNvSpPr txBox="1">
                <a:spLocks noRot="1" noChangeAspect="1" noMove="1" noResize="1" noEditPoints="1" noAdjustHandles="1" noChangeArrowheads="1" noChangeShapeType="1" noTextEdit="1"/>
              </p:cNvSpPr>
              <p:nvPr/>
            </p:nvSpPr>
            <p:spPr>
              <a:xfrm>
                <a:off x="1480750" y="3781742"/>
                <a:ext cx="484043" cy="230832"/>
              </a:xfrm>
              <a:prstGeom prst="rect">
                <a:avLst/>
              </a:prstGeom>
              <a:blipFill>
                <a:blip r:embed="rId11"/>
                <a:stretch>
                  <a:fillRect l="-8861" r="-3797" b="-10526"/>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58" name="Gleichung">
                <a:extLst>
                  <a:ext uri="{FF2B5EF4-FFF2-40B4-BE49-F238E27FC236}">
                    <a16:creationId xmlns:a16="http://schemas.microsoft.com/office/drawing/2014/main" id="{A5A9B3B6-C18E-73E7-F190-41F09431E2EA}"/>
                  </a:ext>
                </a:extLst>
              </p:cNvPr>
              <p:cNvSpPr txBox="1"/>
              <p:nvPr/>
            </p:nvSpPr>
            <p:spPr>
              <a:xfrm>
                <a:off x="559550" y="4364582"/>
                <a:ext cx="816890"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𝐿</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𝐿</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758" name="Gleichung">
                <a:extLst>
                  <a:ext uri="{FF2B5EF4-FFF2-40B4-BE49-F238E27FC236}">
                    <a16:creationId xmlns:a16="http://schemas.microsoft.com/office/drawing/2014/main" id="{A5A9B3B6-C18E-73E7-F190-41F09431E2EA}"/>
                  </a:ext>
                </a:extLst>
              </p:cNvPr>
              <p:cNvSpPr txBox="1">
                <a:spLocks noRot="1" noChangeAspect="1" noMove="1" noResize="1" noEditPoints="1" noAdjustHandles="1" noChangeArrowheads="1" noChangeShapeType="1" noTextEdit="1"/>
              </p:cNvSpPr>
              <p:nvPr/>
            </p:nvSpPr>
            <p:spPr>
              <a:xfrm>
                <a:off x="559550" y="4364582"/>
                <a:ext cx="816890" cy="187359"/>
              </a:xfrm>
              <a:prstGeom prst="rect">
                <a:avLst/>
              </a:prstGeom>
              <a:blipFill>
                <a:blip r:embed="rId12"/>
                <a:stretch>
                  <a:fillRect l="-3731" r="-5970" b="-38710"/>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59" name="Gleichung">
                <a:extLst>
                  <a:ext uri="{FF2B5EF4-FFF2-40B4-BE49-F238E27FC236}">
                    <a16:creationId xmlns:a16="http://schemas.microsoft.com/office/drawing/2014/main" id="{B1CF73BB-4B15-E132-62E2-83BD9435DD3E}"/>
                  </a:ext>
                </a:extLst>
              </p:cNvPr>
              <p:cNvSpPr txBox="1"/>
              <p:nvPr/>
            </p:nvSpPr>
            <p:spPr>
              <a:xfrm>
                <a:off x="2088792" y="3787902"/>
                <a:ext cx="837601"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𝑅</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𝑅</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759" name="Gleichung">
                <a:extLst>
                  <a:ext uri="{FF2B5EF4-FFF2-40B4-BE49-F238E27FC236}">
                    <a16:creationId xmlns:a16="http://schemas.microsoft.com/office/drawing/2014/main" id="{B1CF73BB-4B15-E132-62E2-83BD9435DD3E}"/>
                  </a:ext>
                </a:extLst>
              </p:cNvPr>
              <p:cNvSpPr txBox="1">
                <a:spLocks noRot="1" noChangeAspect="1" noMove="1" noResize="1" noEditPoints="1" noAdjustHandles="1" noChangeArrowheads="1" noChangeShapeType="1" noTextEdit="1"/>
              </p:cNvSpPr>
              <p:nvPr/>
            </p:nvSpPr>
            <p:spPr>
              <a:xfrm>
                <a:off x="2088792" y="3787902"/>
                <a:ext cx="837601" cy="187359"/>
              </a:xfrm>
              <a:prstGeom prst="rect">
                <a:avLst/>
              </a:prstGeom>
              <a:blipFill>
                <a:blip r:embed="rId13"/>
                <a:stretch>
                  <a:fillRect l="-3650" r="-5839" b="-41935"/>
                </a:stretch>
              </a:blipFill>
              <a:ln w="12700">
                <a:miter lim="400000"/>
              </a:ln>
            </p:spPr>
            <p:txBody>
              <a:bodyPr/>
              <a:lstStyle/>
              <a:p>
                <a:r>
                  <a:rPr lang="en-CH">
                    <a:noFill/>
                  </a:rPr>
                  <a:t> </a:t>
                </a:r>
              </a:p>
            </p:txBody>
          </p:sp>
        </mc:Fallback>
      </mc:AlternateContent>
      <p:sp>
        <p:nvSpPr>
          <p:cNvPr id="2" name="Problem and Motivation:">
            <a:extLst>
              <a:ext uri="{FF2B5EF4-FFF2-40B4-BE49-F238E27FC236}">
                <a16:creationId xmlns:a16="http://schemas.microsoft.com/office/drawing/2014/main" id="{FC718DA3-E53C-CCBD-C7AB-2A1400BFB841}"/>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183AC16B-5FE8-4D36-AC87-420B44D080DA}"/>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
        <p:nvSpPr>
          <p:cNvPr id="4" name="Armin Riess and Patrick Jenny">
            <a:extLst>
              <a:ext uri="{FF2B5EF4-FFF2-40B4-BE49-F238E27FC236}">
                <a16:creationId xmlns:a16="http://schemas.microsoft.com/office/drawing/2014/main" id="{0BE4B7EE-E559-72DB-8D8F-ED178AD479BD}"/>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9/16</a:t>
            </a:r>
            <a:endParaRPr dirty="0"/>
          </a:p>
        </p:txBody>
      </p:sp>
      <mc:AlternateContent xmlns:mc="http://schemas.openxmlformats.org/markup-compatibility/2006" xmlns:a14="http://schemas.microsoft.com/office/drawing/2010/main">
        <mc:Choice Requires="a14">
          <p:sp>
            <p:nvSpPr>
              <p:cNvPr id="6" name="Gleichung">
                <a:extLst>
                  <a:ext uri="{FF2B5EF4-FFF2-40B4-BE49-F238E27FC236}">
                    <a16:creationId xmlns:a16="http://schemas.microsoft.com/office/drawing/2014/main" id="{9F042641-6EF7-9DB9-896F-BAC02F5A3088}"/>
                  </a:ext>
                </a:extLst>
              </p:cNvPr>
              <p:cNvSpPr txBox="1"/>
              <p:nvPr/>
            </p:nvSpPr>
            <p:spPr>
              <a:xfrm>
                <a:off x="1474343" y="5012145"/>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6" name="Gleichung">
                <a:extLst>
                  <a:ext uri="{FF2B5EF4-FFF2-40B4-BE49-F238E27FC236}">
                    <a16:creationId xmlns:a16="http://schemas.microsoft.com/office/drawing/2014/main" id="{9F042641-6EF7-9DB9-896F-BAC02F5A3088}"/>
                  </a:ext>
                </a:extLst>
              </p:cNvPr>
              <p:cNvSpPr txBox="1">
                <a:spLocks noRot="1" noChangeAspect="1" noMove="1" noResize="1" noEditPoints="1" noAdjustHandles="1" noChangeArrowheads="1" noChangeShapeType="1" noTextEdit="1"/>
              </p:cNvSpPr>
              <p:nvPr/>
            </p:nvSpPr>
            <p:spPr>
              <a:xfrm>
                <a:off x="1474343" y="5012145"/>
                <a:ext cx="484043" cy="230832"/>
              </a:xfrm>
              <a:prstGeom prst="rect">
                <a:avLst/>
              </a:prstGeom>
              <a:blipFill>
                <a:blip r:embed="rId14"/>
                <a:stretch>
                  <a:fillRect l="-8861" r="-3797" b="-10526"/>
                </a:stretch>
              </a:blipFill>
              <a:ln w="12700">
                <a:miter lim="400000"/>
              </a:ln>
            </p:spPr>
            <p:txBody>
              <a:bodyPr/>
              <a:lstStyle/>
              <a:p>
                <a:r>
                  <a:rPr lang="en-CH">
                    <a:noFill/>
                  </a:rPr>
                  <a:t> </a:t>
                </a:r>
              </a:p>
            </p:txBody>
          </p:sp>
        </mc:Fallback>
      </mc:AlternateContent>
      <p:pic>
        <p:nvPicPr>
          <p:cNvPr id="8" name="Bild" descr="Bild">
            <a:extLst>
              <a:ext uri="{FF2B5EF4-FFF2-40B4-BE49-F238E27FC236}">
                <a16:creationId xmlns:a16="http://schemas.microsoft.com/office/drawing/2014/main" id="{7EAAA2FC-30B9-CDD3-AE0F-90C0B1F95BD1}"/>
              </a:ext>
            </a:extLst>
          </p:cNvPr>
          <p:cNvPicPr>
            <a:picLocks noChangeAspect="1"/>
          </p:cNvPicPr>
          <p:nvPr/>
        </p:nvPicPr>
        <p:blipFill>
          <a:blip r:embed="rId15"/>
          <a:srcRect l="96702" t="86195" r="732" b="5988"/>
          <a:stretch>
            <a:fillRect/>
          </a:stretch>
        </p:blipFill>
        <p:spPr>
          <a:xfrm>
            <a:off x="5455654" y="4639107"/>
            <a:ext cx="142665" cy="170992"/>
          </a:xfrm>
          <a:prstGeom prst="rect">
            <a:avLst/>
          </a:prstGeom>
          <a:ln w="12700"/>
        </p:spPr>
      </p:pic>
      <p:grpSp>
        <p:nvGrpSpPr>
          <p:cNvPr id="34" name="Group 33">
            <a:extLst>
              <a:ext uri="{FF2B5EF4-FFF2-40B4-BE49-F238E27FC236}">
                <a16:creationId xmlns:a16="http://schemas.microsoft.com/office/drawing/2014/main" id="{2ED5ABD5-E5C7-F617-37C6-99E4B5ECA91E}"/>
              </a:ext>
            </a:extLst>
          </p:cNvPr>
          <p:cNvGrpSpPr/>
          <p:nvPr/>
        </p:nvGrpSpPr>
        <p:grpSpPr>
          <a:xfrm>
            <a:off x="3315241" y="3620553"/>
            <a:ext cx="1552244" cy="330199"/>
            <a:chOff x="3294691" y="3689893"/>
            <a:chExt cx="3000736" cy="330199"/>
          </a:xfrm>
        </p:grpSpPr>
        <p:sp>
          <p:nvSpPr>
            <p:cNvPr id="31" name="Linien">
              <a:extLst>
                <a:ext uri="{FF2B5EF4-FFF2-40B4-BE49-F238E27FC236}">
                  <a16:creationId xmlns:a16="http://schemas.microsoft.com/office/drawing/2014/main" id="{C56F5E91-A65F-3598-987E-EF0E074BC57D}"/>
                </a:ext>
              </a:extLst>
            </p:cNvPr>
            <p:cNvSpPr/>
            <p:nvPr/>
          </p:nvSpPr>
          <p:spPr>
            <a:xfrm flipV="1">
              <a:off x="3294691" y="4018513"/>
              <a:ext cx="1422358" cy="1579"/>
            </a:xfrm>
            <a:prstGeom prst="line">
              <a:avLst/>
            </a:prstGeom>
            <a:ln w="25400" cap="sq">
              <a:solidFill>
                <a:schemeClr val="accent1"/>
              </a:solidFill>
            </a:ln>
          </p:spPr>
          <p:txBody>
            <a:bodyPr lIns="0" tIns="0" rIns="0" bIns="0"/>
            <a:lstStyle/>
            <a:p>
              <a:endParaRPr/>
            </a:p>
          </p:txBody>
        </p:sp>
        <p:sp>
          <p:nvSpPr>
            <p:cNvPr id="32" name="Linien">
              <a:extLst>
                <a:ext uri="{FF2B5EF4-FFF2-40B4-BE49-F238E27FC236}">
                  <a16:creationId xmlns:a16="http://schemas.microsoft.com/office/drawing/2014/main" id="{2A862547-3E52-5A12-8DE2-E08CA307FD7E}"/>
                </a:ext>
              </a:extLst>
            </p:cNvPr>
            <p:cNvSpPr/>
            <p:nvPr/>
          </p:nvSpPr>
          <p:spPr>
            <a:xfrm flipV="1">
              <a:off x="4737827" y="3689893"/>
              <a:ext cx="1557600" cy="3375"/>
            </a:xfrm>
            <a:prstGeom prst="line">
              <a:avLst/>
            </a:prstGeom>
            <a:ln w="25400" cap="sq">
              <a:solidFill>
                <a:schemeClr val="accent1"/>
              </a:solidFill>
            </a:ln>
          </p:spPr>
          <p:txBody>
            <a:bodyPr lIns="0" tIns="0" rIns="0" bIns="0"/>
            <a:lstStyle/>
            <a:p>
              <a:endParaRPr/>
            </a:p>
          </p:txBody>
        </p:sp>
        <p:sp>
          <p:nvSpPr>
            <p:cNvPr id="33" name="Linien">
              <a:extLst>
                <a:ext uri="{FF2B5EF4-FFF2-40B4-BE49-F238E27FC236}">
                  <a16:creationId xmlns:a16="http://schemas.microsoft.com/office/drawing/2014/main" id="{9AE82FCF-4F90-C95A-AF74-C3C0C91DE1BC}"/>
                </a:ext>
              </a:extLst>
            </p:cNvPr>
            <p:cNvSpPr/>
            <p:nvPr/>
          </p:nvSpPr>
          <p:spPr>
            <a:xfrm flipH="1" flipV="1">
              <a:off x="4725130" y="3707192"/>
              <a:ext cx="1" cy="297013"/>
            </a:xfrm>
            <a:prstGeom prst="line">
              <a:avLst/>
            </a:prstGeom>
            <a:ln w="12700" cap="sq">
              <a:solidFill>
                <a:srgbClr val="FF2841"/>
              </a:solidFill>
              <a:headEnd type="triangle"/>
              <a:tailEnd type="triangle"/>
            </a:ln>
          </p:spPr>
          <p:txBody>
            <a:bodyPr lIns="0" tIns="0" rIns="0" bIns="0"/>
            <a:lstStyle/>
            <a:p>
              <a:endParaRPr/>
            </a:p>
          </p:txBody>
        </p:sp>
      </p:grpSp>
      <p:grpSp>
        <p:nvGrpSpPr>
          <p:cNvPr id="37" name="Group 36">
            <a:extLst>
              <a:ext uri="{FF2B5EF4-FFF2-40B4-BE49-F238E27FC236}">
                <a16:creationId xmlns:a16="http://schemas.microsoft.com/office/drawing/2014/main" id="{DF176F12-CD70-20E8-9624-6E440C574A67}"/>
              </a:ext>
            </a:extLst>
          </p:cNvPr>
          <p:cNvGrpSpPr/>
          <p:nvPr/>
        </p:nvGrpSpPr>
        <p:grpSpPr>
          <a:xfrm>
            <a:off x="277357" y="3349457"/>
            <a:ext cx="4590133" cy="1215217"/>
            <a:chOff x="277357" y="3665044"/>
            <a:chExt cx="4590133" cy="899630"/>
          </a:xfrm>
        </p:grpSpPr>
        <p:sp>
          <p:nvSpPr>
            <p:cNvPr id="737" name="Linien">
              <a:extLst>
                <a:ext uri="{FF2B5EF4-FFF2-40B4-BE49-F238E27FC236}">
                  <a16:creationId xmlns:a16="http://schemas.microsoft.com/office/drawing/2014/main" id="{10233594-6EEA-C9AC-EB51-6F11AE874E00}"/>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738" name="Linien">
              <a:extLst>
                <a:ext uri="{FF2B5EF4-FFF2-40B4-BE49-F238E27FC236}">
                  <a16:creationId xmlns:a16="http://schemas.microsoft.com/office/drawing/2014/main" id="{BCA77A72-8B42-A3F7-C836-0FA3DD187925}"/>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736" name="Linien">
              <a:extLst>
                <a:ext uri="{FF2B5EF4-FFF2-40B4-BE49-F238E27FC236}">
                  <a16:creationId xmlns:a16="http://schemas.microsoft.com/office/drawing/2014/main" id="{5B241836-F0AD-2E79-55E4-14C8D969B313}"/>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
        <p:nvSpPr>
          <p:cNvPr id="35" name="Linien">
            <a:extLst>
              <a:ext uri="{FF2B5EF4-FFF2-40B4-BE49-F238E27FC236}">
                <a16:creationId xmlns:a16="http://schemas.microsoft.com/office/drawing/2014/main" id="{D7F2FEA5-2420-A09A-9D23-53C4DF24F949}"/>
              </a:ext>
            </a:extLst>
          </p:cNvPr>
          <p:cNvSpPr/>
          <p:nvPr/>
        </p:nvSpPr>
        <p:spPr>
          <a:xfrm flipV="1">
            <a:off x="4051009"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Tree>
    <p:extLst>
      <p:ext uri="{BB962C8B-B14F-4D97-AF65-F5344CB8AC3E}">
        <p14:creationId xmlns:p14="http://schemas.microsoft.com/office/powerpoint/2010/main" val="299617865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0A7FC1-E8FE-FA91-5201-2211F8CFCE8F}"/>
            </a:ext>
          </a:extLst>
        </p:cNvPr>
        <p:cNvGrpSpPr/>
        <p:nvPr/>
      </p:nvGrpSpPr>
      <p:grpSpPr>
        <a:xfrm>
          <a:off x="0" y="0"/>
          <a:ext cx="0" cy="0"/>
          <a:chOff x="0" y="0"/>
          <a:chExt cx="0" cy="0"/>
        </a:xfrm>
      </p:grpSpPr>
      <p:sp>
        <p:nvSpPr>
          <p:cNvPr id="7" name="Armin Riess and Patrick Jenny">
            <a:extLst>
              <a:ext uri="{FF2B5EF4-FFF2-40B4-BE49-F238E27FC236}">
                <a16:creationId xmlns:a16="http://schemas.microsoft.com/office/drawing/2014/main" id="{C7B1761A-62AC-336B-DB6B-B1ED62E0ABCA}"/>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DE16D6DC-238F-14BA-CACF-A839C29B0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3" name="Graphic 12">
            <a:extLst>
              <a:ext uri="{FF2B5EF4-FFF2-40B4-BE49-F238E27FC236}">
                <a16:creationId xmlns:a16="http://schemas.microsoft.com/office/drawing/2014/main" id="{C7808775-C151-97DD-0A93-FCA0077814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689" name="Linien">
            <a:extLst>
              <a:ext uri="{FF2B5EF4-FFF2-40B4-BE49-F238E27FC236}">
                <a16:creationId xmlns:a16="http://schemas.microsoft.com/office/drawing/2014/main" id="{F54A4E40-A0A8-3D0A-9F5C-F938E7BF1C8A}"/>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D740C75E-A160-CD33-204A-191D85B92E6D}"/>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2: 2D Plume with Shale</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1563AF51-CB4B-7448-E05F-3CE3288E5099}"/>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10/16</a:t>
            </a:r>
            <a:endParaRPr dirty="0"/>
          </a:p>
        </p:txBody>
      </p:sp>
      <p:pic>
        <p:nvPicPr>
          <p:cNvPr id="6" name="Picture 5" descr="A yellow circle with a purple background&#10;&#10;AI-generated content may be incorrect.">
            <a:extLst>
              <a:ext uri="{FF2B5EF4-FFF2-40B4-BE49-F238E27FC236}">
                <a16:creationId xmlns:a16="http://schemas.microsoft.com/office/drawing/2014/main" id="{DD72DEFE-45D0-CD49-0AAC-B65160D9C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83330"/>
            <a:ext cx="3511303" cy="2633477"/>
          </a:xfrm>
          <a:prstGeom prst="rect">
            <a:avLst/>
          </a:prstGeom>
        </p:spPr>
      </p:pic>
      <p:pic>
        <p:nvPicPr>
          <p:cNvPr id="8" name="Picture 7" descr="A diagram of a saturation&#10;&#10;AI-generated content may be incorrect.">
            <a:extLst>
              <a:ext uri="{FF2B5EF4-FFF2-40B4-BE49-F238E27FC236}">
                <a16:creationId xmlns:a16="http://schemas.microsoft.com/office/drawing/2014/main" id="{2792E51B-C7E1-8B38-F576-29F341C43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68" y="3416807"/>
            <a:ext cx="3511303" cy="2633477"/>
          </a:xfrm>
          <a:prstGeom prst="rect">
            <a:avLst/>
          </a:prstGeom>
        </p:spPr>
      </p:pic>
      <p:pic>
        <p:nvPicPr>
          <p:cNvPr id="10" name="Picture 9" descr="A diagram of a saturation&#10;&#10;AI-generated content may be incorrect.">
            <a:extLst>
              <a:ext uri="{FF2B5EF4-FFF2-40B4-BE49-F238E27FC236}">
                <a16:creationId xmlns:a16="http://schemas.microsoft.com/office/drawing/2014/main" id="{759C6766-7277-ACE9-3A9A-AF5213B9BC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4271" y="3416806"/>
            <a:ext cx="3511303" cy="2633477"/>
          </a:xfrm>
          <a:prstGeom prst="rect">
            <a:avLst/>
          </a:prstGeom>
        </p:spPr>
      </p:pic>
      <p:sp>
        <p:nvSpPr>
          <p:cNvPr id="11" name="fully implicit">
            <a:extLst>
              <a:ext uri="{FF2B5EF4-FFF2-40B4-BE49-F238E27FC236}">
                <a16:creationId xmlns:a16="http://schemas.microsoft.com/office/drawing/2014/main" id="{8C959CC8-D001-E00A-C68F-600C929F7ED3}"/>
              </a:ext>
            </a:extLst>
          </p:cNvPr>
          <p:cNvSpPr txBox="1"/>
          <p:nvPr/>
        </p:nvSpPr>
        <p:spPr>
          <a:xfrm>
            <a:off x="1855776" y="2706334"/>
            <a:ext cx="1585692" cy="348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initial saturation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2" name="fully implicit">
            <a:extLst>
              <a:ext uri="{FF2B5EF4-FFF2-40B4-BE49-F238E27FC236}">
                <a16:creationId xmlns:a16="http://schemas.microsoft.com/office/drawing/2014/main" id="{389126B9-6108-669A-A07B-DDBB98C34D12}"/>
              </a:ext>
            </a:extLst>
          </p:cNvPr>
          <p:cNvSpPr txBox="1"/>
          <p:nvPr/>
        </p:nvSpPr>
        <p:spPr>
          <a:xfrm>
            <a:off x="1587271" y="5042293"/>
            <a:ext cx="212269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approximate Riemann </a:t>
            </a:r>
          </a:p>
          <a:p>
            <a:pPr algn="ctr"/>
            <a:r>
              <a:rPr lang="en-GB" dirty="0">
                <a:latin typeface="CMU Sans Serif" panose="02000603000000000000" pitchFamily="2" charset="0"/>
                <a:ea typeface="CMU Sans Serif" panose="02000603000000000000" pitchFamily="2" charset="0"/>
                <a:cs typeface="CMU Sans Serif" panose="02000603000000000000" pitchFamily="2" charset="0"/>
              </a:rPr>
              <a:t>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4" name="fully implicit">
            <a:extLst>
              <a:ext uri="{FF2B5EF4-FFF2-40B4-BE49-F238E27FC236}">
                <a16:creationId xmlns:a16="http://schemas.microsoft.com/office/drawing/2014/main" id="{33CB2D9D-C820-188C-6DB6-17CF7A775A3C}"/>
              </a:ext>
            </a:extLst>
          </p:cNvPr>
          <p:cNvSpPr txBox="1"/>
          <p:nvPr/>
        </p:nvSpPr>
        <p:spPr>
          <a:xfrm>
            <a:off x="5262081" y="5042293"/>
            <a:ext cx="179568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ctr"/>
            <a:r>
              <a:rPr lang="en-GB" dirty="0">
                <a:latin typeface="CMU Sans Serif" panose="02000603000000000000" pitchFamily="2" charset="0"/>
                <a:ea typeface="CMU Sans Serif" panose="02000603000000000000" pitchFamily="2" charset="0"/>
                <a:cs typeface="CMU Sans Serif" panose="02000603000000000000" pitchFamily="2" charset="0"/>
              </a:rPr>
              <a:t>Rankine-Hugoniot-</a:t>
            </a:r>
          </a:p>
          <a:p>
            <a:pPr algn="ctr"/>
            <a:r>
              <a:rPr lang="en-GB" dirty="0">
                <a:latin typeface="CMU Sans Serif" panose="02000603000000000000" pitchFamily="2" charset="0"/>
                <a:ea typeface="CMU Sans Serif" panose="02000603000000000000" pitchFamily="2" charset="0"/>
                <a:cs typeface="CMU Sans Serif" panose="02000603000000000000" pitchFamily="2" charset="0"/>
              </a:rPr>
              <a:t>Riemann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Rectangle 2">
            <a:extLst>
              <a:ext uri="{FF2B5EF4-FFF2-40B4-BE49-F238E27FC236}">
                <a16:creationId xmlns:a16="http://schemas.microsoft.com/office/drawing/2014/main" id="{8BC052C5-4A35-6724-FB4A-5687356C8D65}"/>
              </a:ext>
            </a:extLst>
          </p:cNvPr>
          <p:cNvSpPr/>
          <p:nvPr/>
        </p:nvSpPr>
        <p:spPr>
          <a:xfrm>
            <a:off x="5108076" y="3632744"/>
            <a:ext cx="1193843" cy="869047"/>
          </a:xfrm>
          <a:prstGeom prst="rect">
            <a:avLst/>
          </a:prstGeom>
          <a:noFill/>
          <a:ln w="19050" cap="sq">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endParaRPr>
          </a:p>
        </p:txBody>
      </p:sp>
      <p:cxnSp>
        <p:nvCxnSpPr>
          <p:cNvPr id="5" name="Straight Arrow Connector 4">
            <a:extLst>
              <a:ext uri="{FF2B5EF4-FFF2-40B4-BE49-F238E27FC236}">
                <a16:creationId xmlns:a16="http://schemas.microsoft.com/office/drawing/2014/main" id="{0E2B39C5-B636-BE73-4AB7-5374CEFF86F5}"/>
              </a:ext>
            </a:extLst>
          </p:cNvPr>
          <p:cNvCxnSpPr>
            <a:cxnSpLocks/>
          </p:cNvCxnSpPr>
          <p:nvPr/>
        </p:nvCxnSpPr>
        <p:spPr>
          <a:xfrm flipV="1">
            <a:off x="5646745" y="2912957"/>
            <a:ext cx="411697" cy="636302"/>
          </a:xfrm>
          <a:prstGeom prst="straightConnector1">
            <a:avLst/>
          </a:prstGeom>
          <a:noFill/>
          <a:ln w="22225" cap="sq">
            <a:solidFill>
              <a:schemeClr val="tx1"/>
            </a:solidFill>
            <a:prstDash val="solid"/>
            <a:round/>
            <a:tailEnd type="triangle" w="med" len="lg"/>
          </a:ln>
          <a:effectLst/>
          <a:sp3d/>
        </p:spPr>
        <p:style>
          <a:lnRef idx="0">
            <a:scrgbClr r="0" g="0" b="0"/>
          </a:lnRef>
          <a:fillRef idx="0">
            <a:scrgbClr r="0" g="0" b="0"/>
          </a:fillRef>
          <a:effectRef idx="0">
            <a:scrgbClr r="0" g="0" b="0"/>
          </a:effectRef>
          <a:fontRef idx="none"/>
        </p:style>
      </p:cxnSp>
      <p:pic>
        <p:nvPicPr>
          <p:cNvPr id="17" name="Picture 16" descr="A diagram of a saturation&#10;&#10;AI-generated content may be incorrect.">
            <a:extLst>
              <a:ext uri="{FF2B5EF4-FFF2-40B4-BE49-F238E27FC236}">
                <a16:creationId xmlns:a16="http://schemas.microsoft.com/office/drawing/2014/main" id="{39964901-FBD6-AE8A-2A0A-EDA1A7DEBBD1}"/>
              </a:ext>
            </a:extLst>
          </p:cNvPr>
          <p:cNvPicPr>
            <a:picLocks noChangeAspect="1"/>
          </p:cNvPicPr>
          <p:nvPr/>
        </p:nvPicPr>
        <p:blipFill>
          <a:blip r:embed="rId7" cstate="print">
            <a:extLst>
              <a:ext uri="{28A0092B-C50C-407E-A947-70E740481C1C}">
                <a14:useLocalDpi xmlns:a14="http://schemas.microsoft.com/office/drawing/2010/main" val="0"/>
              </a:ext>
            </a:extLst>
          </a:blip>
          <a:srcRect l="19773" t="7842" r="45956" b="58800"/>
          <a:stretch>
            <a:fillRect/>
          </a:stretch>
        </p:blipFill>
        <p:spPr>
          <a:xfrm>
            <a:off x="5367079" y="645993"/>
            <a:ext cx="3009248" cy="2197678"/>
          </a:xfrm>
          <a:prstGeom prst="rect">
            <a:avLst/>
          </a:prstGeom>
          <a:ln w="15875">
            <a:solidFill>
              <a:schemeClr val="tx1"/>
            </a:solidFill>
          </a:ln>
        </p:spPr>
      </p:pic>
    </p:spTree>
    <p:extLst>
      <p:ext uri="{BB962C8B-B14F-4D97-AF65-F5344CB8AC3E}">
        <p14:creationId xmlns:p14="http://schemas.microsoft.com/office/powerpoint/2010/main" val="27885031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rmin Riess and Patrick Jenny">
            <a:extLst>
              <a:ext uri="{FF2B5EF4-FFF2-40B4-BE49-F238E27FC236}">
                <a16:creationId xmlns:a16="http://schemas.microsoft.com/office/drawing/2014/main" id="{FCB54087-8175-D2FD-257F-EB9BED6BADE9}"/>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20D044E8-300D-DADF-0E8E-EDB15DF42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25D9F8EA-9740-603B-63BE-543AD9D65F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D1E0FA97-8257-6BE6-096C-BCFA5381FB20}"/>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3: Meander</a:t>
            </a:r>
          </a:p>
        </p:txBody>
      </p:sp>
      <p:sp>
        <p:nvSpPr>
          <p:cNvPr id="5" name="Armin Riess and Patrick Jenny">
            <a:extLst>
              <a:ext uri="{FF2B5EF4-FFF2-40B4-BE49-F238E27FC236}">
                <a16:creationId xmlns:a16="http://schemas.microsoft.com/office/drawing/2014/main" id="{75E540F9-EFED-3EED-1135-06154D203255}"/>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11/16</a:t>
            </a:r>
            <a:endParaRPr dirty="0"/>
          </a:p>
        </p:txBody>
      </p:sp>
      <p:pic>
        <p:nvPicPr>
          <p:cNvPr id="8" name="Picture 7" descr="A yellow square with black lines and a yellow square with a black letter&#10;&#10;AI-generated content may be incorrect.">
            <a:extLst>
              <a:ext uri="{FF2B5EF4-FFF2-40B4-BE49-F238E27FC236}">
                <a16:creationId xmlns:a16="http://schemas.microsoft.com/office/drawing/2014/main" id="{A4BEB26E-E017-EFDC-200D-2F542028E8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95523"/>
            <a:ext cx="3511303" cy="2633477"/>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CF6098-1A0B-B49D-8C8F-04A73211E28C}"/>
            </a:ext>
          </a:extLst>
        </p:cNvPr>
        <p:cNvGrpSpPr/>
        <p:nvPr/>
      </p:nvGrpSpPr>
      <p:grpSpPr>
        <a:xfrm>
          <a:off x="0" y="0"/>
          <a:ext cx="0" cy="0"/>
          <a:chOff x="0" y="0"/>
          <a:chExt cx="0" cy="0"/>
        </a:xfrm>
      </p:grpSpPr>
      <p:sp>
        <p:nvSpPr>
          <p:cNvPr id="4" name="Armin Riess and Patrick Jenny">
            <a:extLst>
              <a:ext uri="{FF2B5EF4-FFF2-40B4-BE49-F238E27FC236}">
                <a16:creationId xmlns:a16="http://schemas.microsoft.com/office/drawing/2014/main" id="{8A440821-07CA-2703-19A8-FA956A63DA2C}"/>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FE05CE03-8DA2-3FA4-77E1-1C8D04FCB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55A7AA0E-1AA8-977B-DFDB-B3A0F910064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a:extLst>
              <a:ext uri="{FF2B5EF4-FFF2-40B4-BE49-F238E27FC236}">
                <a16:creationId xmlns:a16="http://schemas.microsoft.com/office/drawing/2014/main" id="{8661AA31-882A-134F-5559-8EA106FED6AE}"/>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6BD5E8D7-A5B4-5C82-CEDB-6C3B1A5D81F9}"/>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DE156787-059F-0793-DD8A-6B476E5C7567}"/>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3: Meander</a:t>
            </a:r>
          </a:p>
        </p:txBody>
      </p:sp>
      <p:sp>
        <p:nvSpPr>
          <p:cNvPr id="5" name="Armin Riess and Patrick Jenny">
            <a:extLst>
              <a:ext uri="{FF2B5EF4-FFF2-40B4-BE49-F238E27FC236}">
                <a16:creationId xmlns:a16="http://schemas.microsoft.com/office/drawing/2014/main" id="{A8FC0602-01BE-2C41-567D-DE88384B0F17}"/>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11/16</a:t>
            </a:r>
            <a:endParaRPr dirty="0"/>
          </a:p>
        </p:txBody>
      </p:sp>
      <p:pic>
        <p:nvPicPr>
          <p:cNvPr id="8" name="Picture 7" descr="A yellow square with black lines and a yellow square with a black letter&#10;&#10;AI-generated content may be incorrect.">
            <a:extLst>
              <a:ext uri="{FF2B5EF4-FFF2-40B4-BE49-F238E27FC236}">
                <a16:creationId xmlns:a16="http://schemas.microsoft.com/office/drawing/2014/main" id="{4AFA9B30-4E11-A7CA-D8C9-C9FECAB83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95523"/>
            <a:ext cx="3511303" cy="2633477"/>
          </a:xfrm>
          <a:prstGeom prst="rect">
            <a:avLst/>
          </a:prstGeom>
        </p:spPr>
      </p:pic>
      <p:pic>
        <p:nvPicPr>
          <p:cNvPr id="12" name="Picture 11" descr="A screen shot of a graph&#10;&#10;AI-generated content may be incorrect.">
            <a:extLst>
              <a:ext uri="{FF2B5EF4-FFF2-40B4-BE49-F238E27FC236}">
                <a16:creationId xmlns:a16="http://schemas.microsoft.com/office/drawing/2014/main" id="{4061BDB2-A641-3652-015A-0E488EA040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969" y="795522"/>
            <a:ext cx="3511303" cy="2633477"/>
          </a:xfrm>
          <a:prstGeom prst="rect">
            <a:avLst/>
          </a:prstGeom>
        </p:spPr>
      </p:pic>
      <p:sp>
        <p:nvSpPr>
          <p:cNvPr id="13" name="fully implicit">
            <a:extLst>
              <a:ext uri="{FF2B5EF4-FFF2-40B4-BE49-F238E27FC236}">
                <a16:creationId xmlns:a16="http://schemas.microsoft.com/office/drawing/2014/main" id="{80DD8D42-DF84-C737-4672-2CBBE7344A0B}"/>
              </a:ext>
            </a:extLst>
          </p:cNvPr>
          <p:cNvSpPr txBox="1"/>
          <p:nvPr/>
        </p:nvSpPr>
        <p:spPr>
          <a:xfrm>
            <a:off x="-9413" y="1691632"/>
            <a:ext cx="1237838"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approximate</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8381706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77DBA4-BABD-86DF-8014-32285C51CE34}"/>
            </a:ext>
          </a:extLst>
        </p:cNvPr>
        <p:cNvGrpSpPr/>
        <p:nvPr/>
      </p:nvGrpSpPr>
      <p:grpSpPr>
        <a:xfrm>
          <a:off x="0" y="0"/>
          <a:ext cx="0" cy="0"/>
          <a:chOff x="0" y="0"/>
          <a:chExt cx="0" cy="0"/>
        </a:xfrm>
      </p:grpSpPr>
      <p:sp>
        <p:nvSpPr>
          <p:cNvPr id="4" name="Armin Riess and Patrick Jenny">
            <a:extLst>
              <a:ext uri="{FF2B5EF4-FFF2-40B4-BE49-F238E27FC236}">
                <a16:creationId xmlns:a16="http://schemas.microsoft.com/office/drawing/2014/main" id="{7AC839AC-96B7-BBB9-35E2-56C28BC81E4D}"/>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44160193-926E-B408-320E-6C5377DF3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5AF1C0D5-E4C2-8676-530E-5FE36AFE2D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10" name="Picture 9" descr="A screen shot of a graph&#10;&#10;AI-generated content may be incorrect.">
            <a:extLst>
              <a:ext uri="{FF2B5EF4-FFF2-40B4-BE49-F238E27FC236}">
                <a16:creationId xmlns:a16="http://schemas.microsoft.com/office/drawing/2014/main" id="{065450C8-CFBE-FEA0-3E5C-52B409CF99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95522"/>
            <a:ext cx="3511303" cy="2633477"/>
          </a:xfrm>
          <a:prstGeom prst="rect">
            <a:avLst/>
          </a:prstGeom>
        </p:spPr>
      </p:pic>
      <p:pic>
        <p:nvPicPr>
          <p:cNvPr id="12" name="Picture 11" descr="A screen shot of a graph&#10;&#10;AI-generated content may be incorrect.">
            <a:extLst>
              <a:ext uri="{FF2B5EF4-FFF2-40B4-BE49-F238E27FC236}">
                <a16:creationId xmlns:a16="http://schemas.microsoft.com/office/drawing/2014/main" id="{892AF9AD-A8DB-03DB-7B2D-2C1A793F1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4271" y="795521"/>
            <a:ext cx="3511303" cy="2633477"/>
          </a:xfrm>
          <a:prstGeom prst="rect">
            <a:avLst/>
          </a:prstGeom>
        </p:spPr>
      </p:pic>
      <p:sp>
        <p:nvSpPr>
          <p:cNvPr id="837" name="Linien">
            <a:extLst>
              <a:ext uri="{FF2B5EF4-FFF2-40B4-BE49-F238E27FC236}">
                <a16:creationId xmlns:a16="http://schemas.microsoft.com/office/drawing/2014/main" id="{AA357A26-B2E2-BE0F-15C5-6FB0A1D7D657}"/>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E28CF7EE-F38C-29BB-4DC7-79AE8583A71D}"/>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93A7EF2C-5904-E2EC-53DC-EAA1639403D7}"/>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3: Meander</a:t>
            </a:r>
          </a:p>
        </p:txBody>
      </p:sp>
      <p:sp>
        <p:nvSpPr>
          <p:cNvPr id="5" name="Armin Riess and Patrick Jenny">
            <a:extLst>
              <a:ext uri="{FF2B5EF4-FFF2-40B4-BE49-F238E27FC236}">
                <a16:creationId xmlns:a16="http://schemas.microsoft.com/office/drawing/2014/main" id="{B25DF9AC-3C4C-88AF-D7EC-9546DF3DFDEF}"/>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11/16</a:t>
            </a:r>
            <a:endParaRPr dirty="0"/>
          </a:p>
        </p:txBody>
      </p:sp>
      <p:sp>
        <p:nvSpPr>
          <p:cNvPr id="11" name="fully implicit">
            <a:extLst>
              <a:ext uri="{FF2B5EF4-FFF2-40B4-BE49-F238E27FC236}">
                <a16:creationId xmlns:a16="http://schemas.microsoft.com/office/drawing/2014/main" id="{D04C4F23-327C-AAB0-873B-73CF3E403F09}"/>
              </a:ext>
            </a:extLst>
          </p:cNvPr>
          <p:cNvSpPr txBox="1"/>
          <p:nvPr/>
        </p:nvSpPr>
        <p:spPr>
          <a:xfrm>
            <a:off x="-9413" y="1691632"/>
            <a:ext cx="1237838"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approximate</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fully implicit">
            <a:extLst>
              <a:ext uri="{FF2B5EF4-FFF2-40B4-BE49-F238E27FC236}">
                <a16:creationId xmlns:a16="http://schemas.microsoft.com/office/drawing/2014/main" id="{6DF3A0D5-9935-F037-423F-E39FDA66356C}"/>
              </a:ext>
            </a:extLst>
          </p:cNvPr>
          <p:cNvSpPr txBox="1"/>
          <p:nvPr/>
        </p:nvSpPr>
        <p:spPr>
          <a:xfrm>
            <a:off x="7683377" y="1604402"/>
            <a:ext cx="104227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Rankine-</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Hugoniot-</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 </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264158828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5E4D33-D100-E48A-D48B-0A412B37107C}"/>
            </a:ext>
          </a:extLst>
        </p:cNvPr>
        <p:cNvGrpSpPr/>
        <p:nvPr/>
      </p:nvGrpSpPr>
      <p:grpSpPr>
        <a:xfrm>
          <a:off x="0" y="0"/>
          <a:ext cx="0" cy="0"/>
          <a:chOff x="0" y="0"/>
          <a:chExt cx="0" cy="0"/>
        </a:xfrm>
      </p:grpSpPr>
      <p:sp>
        <p:nvSpPr>
          <p:cNvPr id="4" name="Armin Riess and Patrick Jenny">
            <a:extLst>
              <a:ext uri="{FF2B5EF4-FFF2-40B4-BE49-F238E27FC236}">
                <a16:creationId xmlns:a16="http://schemas.microsoft.com/office/drawing/2014/main" id="{2A4BE1C6-1E3A-58D7-C408-79D717A804F4}"/>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CE9DB0B4-D553-53E9-1C54-8AAB2685B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555C53DD-7164-9434-808D-20A6774A2FC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15" name="Picture 14" descr="A screen shot of a graph&#10;&#10;AI-generated content may be incorrect.">
            <a:extLst>
              <a:ext uri="{FF2B5EF4-FFF2-40B4-BE49-F238E27FC236}">
                <a16:creationId xmlns:a16="http://schemas.microsoft.com/office/drawing/2014/main" id="{EAAF87E9-4030-0B8C-22BA-036B2E3382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95522"/>
            <a:ext cx="3511303" cy="2633477"/>
          </a:xfrm>
          <a:prstGeom prst="rect">
            <a:avLst/>
          </a:prstGeom>
        </p:spPr>
      </p:pic>
      <p:pic>
        <p:nvPicPr>
          <p:cNvPr id="16" name="Picture 15" descr="A screen shot of a graph&#10;&#10;AI-generated content may be incorrect.">
            <a:extLst>
              <a:ext uri="{FF2B5EF4-FFF2-40B4-BE49-F238E27FC236}">
                <a16:creationId xmlns:a16="http://schemas.microsoft.com/office/drawing/2014/main" id="{AA88B0FE-79C6-2F00-96F0-A124ACAACE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4271" y="795521"/>
            <a:ext cx="3511303" cy="2633477"/>
          </a:xfrm>
          <a:prstGeom prst="rect">
            <a:avLst/>
          </a:prstGeom>
        </p:spPr>
      </p:pic>
      <p:sp>
        <p:nvSpPr>
          <p:cNvPr id="17" name="fully implicit">
            <a:extLst>
              <a:ext uri="{FF2B5EF4-FFF2-40B4-BE49-F238E27FC236}">
                <a16:creationId xmlns:a16="http://schemas.microsoft.com/office/drawing/2014/main" id="{830EE692-6D73-A533-1E60-6DA03D5E97A2}"/>
              </a:ext>
            </a:extLst>
          </p:cNvPr>
          <p:cNvSpPr txBox="1"/>
          <p:nvPr/>
        </p:nvSpPr>
        <p:spPr>
          <a:xfrm>
            <a:off x="-9413" y="1691632"/>
            <a:ext cx="1237838"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approximate</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 name="fully implicit">
            <a:extLst>
              <a:ext uri="{FF2B5EF4-FFF2-40B4-BE49-F238E27FC236}">
                <a16:creationId xmlns:a16="http://schemas.microsoft.com/office/drawing/2014/main" id="{52413D3D-55F9-BEE2-1CB6-EE7C0C87F4F2}"/>
              </a:ext>
            </a:extLst>
          </p:cNvPr>
          <p:cNvSpPr txBox="1"/>
          <p:nvPr/>
        </p:nvSpPr>
        <p:spPr>
          <a:xfrm>
            <a:off x="7683377" y="1604402"/>
            <a:ext cx="104227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Rankine-</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Hugoniot-</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 </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37" name="Linien">
            <a:extLst>
              <a:ext uri="{FF2B5EF4-FFF2-40B4-BE49-F238E27FC236}">
                <a16:creationId xmlns:a16="http://schemas.microsoft.com/office/drawing/2014/main" id="{CC66926D-7035-DBA2-EFAF-5097867640C6}"/>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58367C60-275C-CCC9-6F14-0B40B4F89421}"/>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70D00E63-773B-E4CE-CC63-F307FD5F80C4}"/>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3: Meander</a:t>
            </a:r>
          </a:p>
        </p:txBody>
      </p:sp>
      <p:sp>
        <p:nvSpPr>
          <p:cNvPr id="5" name="Armin Riess and Patrick Jenny">
            <a:extLst>
              <a:ext uri="{FF2B5EF4-FFF2-40B4-BE49-F238E27FC236}">
                <a16:creationId xmlns:a16="http://schemas.microsoft.com/office/drawing/2014/main" id="{1F9F6948-7A3E-391A-B569-BDE0503C7DB9}"/>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11/16</a:t>
            </a:r>
            <a:endParaRPr dirty="0"/>
          </a:p>
        </p:txBody>
      </p:sp>
      <p:pic>
        <p:nvPicPr>
          <p:cNvPr id="19" name="Picture 18" descr="A screen shot of a graph&#10;&#10;AI-generated content may be incorrect.">
            <a:extLst>
              <a:ext uri="{FF2B5EF4-FFF2-40B4-BE49-F238E27FC236}">
                <a16:creationId xmlns:a16="http://schemas.microsoft.com/office/drawing/2014/main" id="{3605C350-B64B-A443-630C-AE4DBB771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969" y="3429000"/>
            <a:ext cx="3511303" cy="2633477"/>
          </a:xfrm>
          <a:prstGeom prst="rect">
            <a:avLst/>
          </a:prstGeom>
        </p:spPr>
      </p:pic>
      <p:sp>
        <p:nvSpPr>
          <p:cNvPr id="20" name="fully implicit">
            <a:extLst>
              <a:ext uri="{FF2B5EF4-FFF2-40B4-BE49-F238E27FC236}">
                <a16:creationId xmlns:a16="http://schemas.microsoft.com/office/drawing/2014/main" id="{6524F6AE-8E8A-96C0-2B34-BACBDE3895BF}"/>
              </a:ext>
            </a:extLst>
          </p:cNvPr>
          <p:cNvSpPr txBox="1"/>
          <p:nvPr/>
        </p:nvSpPr>
        <p:spPr>
          <a:xfrm>
            <a:off x="416201" y="4448219"/>
            <a:ext cx="84350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Implicit</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Method</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6462519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98C6A7-0944-8C26-C05A-CDDFE94ACB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75F50B-B4AD-AF76-D996-EFDBF6E66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9" name="Rechteck">
            <a:extLst>
              <a:ext uri="{FF2B5EF4-FFF2-40B4-BE49-F238E27FC236}">
                <a16:creationId xmlns:a16="http://schemas.microsoft.com/office/drawing/2014/main" id="{37636280-A3F5-C84B-0871-DFCEDB7E1DB3}"/>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14" name="Linien">
            <a:extLst>
              <a:ext uri="{FF2B5EF4-FFF2-40B4-BE49-F238E27FC236}">
                <a16:creationId xmlns:a16="http://schemas.microsoft.com/office/drawing/2014/main" id="{906975AD-EE95-1678-798D-598F3120A16E}"/>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15" name="Linien">
            <a:extLst>
              <a:ext uri="{FF2B5EF4-FFF2-40B4-BE49-F238E27FC236}">
                <a16:creationId xmlns:a16="http://schemas.microsoft.com/office/drawing/2014/main" id="{785F306E-84FE-91F7-EA56-77DDCAF1FB86}"/>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16" name="Gleichung">
                <a:extLst>
                  <a:ext uri="{FF2B5EF4-FFF2-40B4-BE49-F238E27FC236}">
                    <a16:creationId xmlns:a16="http://schemas.microsoft.com/office/drawing/2014/main" id="{DD7FB571-F65F-B7E3-E1D0-22414EF5A7BA}"/>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16" name="Gleichung">
                <a:extLst>
                  <a:ext uri="{FF2B5EF4-FFF2-40B4-BE49-F238E27FC236}">
                    <a16:creationId xmlns:a16="http://schemas.microsoft.com/office/drawing/2014/main" id="{DD7FB571-F65F-B7E3-E1D0-22414EF5A7BA}"/>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7" name="Gleichung">
                <a:extLst>
                  <a:ext uri="{FF2B5EF4-FFF2-40B4-BE49-F238E27FC236}">
                    <a16:creationId xmlns:a16="http://schemas.microsoft.com/office/drawing/2014/main" id="{89ECD914-90AB-1EC8-917E-9AB7FBC80AAF}"/>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17" name="Gleichung">
                <a:extLst>
                  <a:ext uri="{FF2B5EF4-FFF2-40B4-BE49-F238E27FC236}">
                    <a16:creationId xmlns:a16="http://schemas.microsoft.com/office/drawing/2014/main" id="{89ECD914-90AB-1EC8-917E-9AB7FBC80AAF}"/>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5"/>
                <a:stretch>
                  <a:fillRect l="-8861" r="-7595" b="-10526"/>
                </a:stretch>
              </a:blipFill>
              <a:ln w="12700">
                <a:miter lim="400000"/>
              </a:ln>
            </p:spPr>
            <p:txBody>
              <a:bodyPr/>
              <a:lstStyle/>
              <a:p>
                <a:r>
                  <a:rPr lang="en-CH">
                    <a:noFill/>
                  </a:rPr>
                  <a:t> </a:t>
                </a:r>
              </a:p>
            </p:txBody>
          </p:sp>
        </mc:Fallback>
      </mc:AlternateContent>
      <p:sp>
        <p:nvSpPr>
          <p:cNvPr id="18" name="Linien">
            <a:extLst>
              <a:ext uri="{FF2B5EF4-FFF2-40B4-BE49-F238E27FC236}">
                <a16:creationId xmlns:a16="http://schemas.microsoft.com/office/drawing/2014/main" id="{403BF173-A5CF-46B1-10B0-750CEDD401BC}"/>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sp>
        <p:nvSpPr>
          <p:cNvPr id="23" name="Linien">
            <a:extLst>
              <a:ext uri="{FF2B5EF4-FFF2-40B4-BE49-F238E27FC236}">
                <a16:creationId xmlns:a16="http://schemas.microsoft.com/office/drawing/2014/main" id="{C6942119-346A-4271-B564-BB40A2BF5C6F}"/>
              </a:ext>
            </a:extLst>
          </p:cNvPr>
          <p:cNvSpPr/>
          <p:nvPr/>
        </p:nvSpPr>
        <p:spPr>
          <a:xfrm flipV="1">
            <a:off x="1708022"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
        <p:nvSpPr>
          <p:cNvPr id="24" name="Linien">
            <a:extLst>
              <a:ext uri="{FF2B5EF4-FFF2-40B4-BE49-F238E27FC236}">
                <a16:creationId xmlns:a16="http://schemas.microsoft.com/office/drawing/2014/main" id="{665139B9-025F-DD7D-B621-FC373591418B}"/>
              </a:ext>
            </a:extLst>
          </p:cNvPr>
          <p:cNvSpPr/>
          <p:nvPr/>
        </p:nvSpPr>
        <p:spPr>
          <a:xfrm flipV="1">
            <a:off x="285657" y="4349923"/>
            <a:ext cx="1422358" cy="1579"/>
          </a:xfrm>
          <a:prstGeom prst="line">
            <a:avLst/>
          </a:prstGeom>
          <a:ln w="25400" cap="sq">
            <a:solidFill>
              <a:schemeClr val="accent1"/>
            </a:solidFill>
          </a:ln>
        </p:spPr>
        <p:txBody>
          <a:bodyPr lIns="0" tIns="0" rIns="0" bIns="0"/>
          <a:lstStyle/>
          <a:p>
            <a:endParaRPr/>
          </a:p>
        </p:txBody>
      </p:sp>
      <p:sp>
        <p:nvSpPr>
          <p:cNvPr id="25" name="Linien">
            <a:extLst>
              <a:ext uri="{FF2B5EF4-FFF2-40B4-BE49-F238E27FC236}">
                <a16:creationId xmlns:a16="http://schemas.microsoft.com/office/drawing/2014/main" id="{3B319D16-2795-D9C2-19DE-DC03B58BDE81}"/>
              </a:ext>
            </a:extLst>
          </p:cNvPr>
          <p:cNvSpPr/>
          <p:nvPr/>
        </p:nvSpPr>
        <p:spPr>
          <a:xfrm flipV="1">
            <a:off x="1728793" y="4021303"/>
            <a:ext cx="1557600" cy="3375"/>
          </a:xfrm>
          <a:prstGeom prst="line">
            <a:avLst/>
          </a:prstGeom>
          <a:ln w="25400" cap="sq">
            <a:solidFill>
              <a:schemeClr val="accent1"/>
            </a:solidFill>
          </a:ln>
        </p:spPr>
        <p:txBody>
          <a:bodyPr lIns="0" tIns="0" rIns="0" bIns="0"/>
          <a:lstStyle/>
          <a:p>
            <a:endParaRPr/>
          </a:p>
        </p:txBody>
      </p:sp>
      <p:sp>
        <p:nvSpPr>
          <p:cNvPr id="26" name="Linien">
            <a:extLst>
              <a:ext uri="{FF2B5EF4-FFF2-40B4-BE49-F238E27FC236}">
                <a16:creationId xmlns:a16="http://schemas.microsoft.com/office/drawing/2014/main" id="{5BD43C3F-9617-7345-D22A-52A8B2AC9F1D}"/>
              </a:ext>
            </a:extLst>
          </p:cNvPr>
          <p:cNvSpPr/>
          <p:nvPr/>
        </p:nvSpPr>
        <p:spPr>
          <a:xfrm flipH="1" flipV="1">
            <a:off x="1716096" y="4038602"/>
            <a:ext cx="1" cy="297013"/>
          </a:xfrm>
          <a:prstGeom prst="line">
            <a:avLst/>
          </a:prstGeom>
          <a:ln w="12700" cap="sq">
            <a:solidFill>
              <a:srgbClr val="FF2841"/>
            </a:solidFill>
            <a:headEnd type="triangle"/>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7" name="Gleichung">
                <a:extLst>
                  <a:ext uri="{FF2B5EF4-FFF2-40B4-BE49-F238E27FC236}">
                    <a16:creationId xmlns:a16="http://schemas.microsoft.com/office/drawing/2014/main" id="{454999A7-2409-A7F5-129C-A67C793F8429}"/>
                  </a:ext>
                </a:extLst>
              </p:cNvPr>
              <p:cNvSpPr txBox="1"/>
              <p:nvPr/>
            </p:nvSpPr>
            <p:spPr>
              <a:xfrm>
                <a:off x="1730377" y="4063844"/>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solidFill>
                                <a:srgbClr val="FF0000"/>
                              </a:solidFill>
                              <a:latin typeface="Cambria Math" panose="02040503050406030204" pitchFamily="18" charset="0"/>
                            </a:rPr>
                          </m:ctrlPr>
                        </m:sSubPr>
                        <m:e>
                          <m:r>
                            <a:rPr lang="ar-AE" sz="1500" i="1">
                              <a:solidFill>
                                <a:srgbClr val="FF0000"/>
                              </a:solidFill>
                              <a:latin typeface="Cambria Math" panose="02040503050406030204" pitchFamily="18" charset="0"/>
                            </a:rPr>
                            <m:t>𝑅</m:t>
                          </m:r>
                        </m:e>
                        <m:sub>
                          <m:r>
                            <a:rPr lang="ar-AE" sz="1500" i="1">
                              <a:solidFill>
                                <a:srgbClr val="FF0000"/>
                              </a:solidFill>
                              <a:latin typeface="Cambria Math" panose="02040503050406030204" pitchFamily="18" charset="0"/>
                            </a:rPr>
                            <m:t>𝑥</m:t>
                          </m:r>
                        </m:sub>
                      </m:sSub>
                      <m:r>
                        <m:rPr>
                          <m:sty m:val="p"/>
                        </m:rPr>
                        <a:rPr lang="el-GR" sz="1500" i="1">
                          <a:solidFill>
                            <a:srgbClr val="FF0000"/>
                          </a:solidFill>
                          <a:latin typeface="Cambria Math" panose="02040503050406030204" pitchFamily="18" charset="0"/>
                        </a:rPr>
                        <m:t>Δ</m:t>
                      </m:r>
                      <m:r>
                        <a:rPr lang="de-CH" sz="1500" i="1">
                          <a:solidFill>
                            <a:srgbClr val="FF0000"/>
                          </a:solidFill>
                          <a:latin typeface="Cambria Math" panose="02040503050406030204" pitchFamily="18" charset="0"/>
                        </a:rPr>
                        <m:t>𝑥</m:t>
                      </m:r>
                    </m:oMath>
                  </m:oMathPara>
                </a14:m>
                <a:endParaRPr sz="1500" dirty="0">
                  <a:solidFill>
                    <a:srgbClr val="FF2841"/>
                  </a:solidFill>
                </a:endParaRPr>
              </a:p>
            </p:txBody>
          </p:sp>
        </mc:Choice>
        <mc:Fallback xmlns="">
          <p:sp>
            <p:nvSpPr>
              <p:cNvPr id="27" name="Gleichung">
                <a:extLst>
                  <a:ext uri="{FF2B5EF4-FFF2-40B4-BE49-F238E27FC236}">
                    <a16:creationId xmlns:a16="http://schemas.microsoft.com/office/drawing/2014/main" id="{454999A7-2409-A7F5-129C-A67C793F8429}"/>
                  </a:ext>
                </a:extLst>
              </p:cNvPr>
              <p:cNvSpPr txBox="1">
                <a:spLocks noRot="1" noChangeAspect="1" noMove="1" noResize="1" noEditPoints="1" noAdjustHandles="1" noChangeArrowheads="1" noChangeShapeType="1" noTextEdit="1"/>
              </p:cNvSpPr>
              <p:nvPr/>
            </p:nvSpPr>
            <p:spPr>
              <a:xfrm>
                <a:off x="1730377" y="4063844"/>
                <a:ext cx="484043" cy="230832"/>
              </a:xfrm>
              <a:prstGeom prst="rect">
                <a:avLst/>
              </a:prstGeom>
              <a:blipFill>
                <a:blip r:embed="rId6"/>
                <a:stretch>
                  <a:fillRect l="-8861" r="-3797" b="-10526"/>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Gleichung">
                <a:extLst>
                  <a:ext uri="{FF2B5EF4-FFF2-40B4-BE49-F238E27FC236}">
                    <a16:creationId xmlns:a16="http://schemas.microsoft.com/office/drawing/2014/main" id="{870DC53A-BC59-E6C5-BBF3-38AE38B3AE2A}"/>
                  </a:ext>
                </a:extLst>
              </p:cNvPr>
              <p:cNvSpPr txBox="1"/>
              <p:nvPr/>
            </p:nvSpPr>
            <p:spPr>
              <a:xfrm>
                <a:off x="588391" y="4107317"/>
                <a:ext cx="816890"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𝐿</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𝐿</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28" name="Gleichung">
                <a:extLst>
                  <a:ext uri="{FF2B5EF4-FFF2-40B4-BE49-F238E27FC236}">
                    <a16:creationId xmlns:a16="http://schemas.microsoft.com/office/drawing/2014/main" id="{870DC53A-BC59-E6C5-BBF3-38AE38B3AE2A}"/>
                  </a:ext>
                </a:extLst>
              </p:cNvPr>
              <p:cNvSpPr txBox="1">
                <a:spLocks noRot="1" noChangeAspect="1" noMove="1" noResize="1" noEditPoints="1" noAdjustHandles="1" noChangeArrowheads="1" noChangeShapeType="1" noTextEdit="1"/>
              </p:cNvSpPr>
              <p:nvPr/>
            </p:nvSpPr>
            <p:spPr>
              <a:xfrm>
                <a:off x="588391" y="4107317"/>
                <a:ext cx="816890" cy="187359"/>
              </a:xfrm>
              <a:prstGeom prst="rect">
                <a:avLst/>
              </a:prstGeom>
              <a:blipFill>
                <a:blip r:embed="rId7"/>
                <a:stretch>
                  <a:fillRect l="-3731" r="-5970" b="-38710"/>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Gleichung">
                <a:extLst>
                  <a:ext uri="{FF2B5EF4-FFF2-40B4-BE49-F238E27FC236}">
                    <a16:creationId xmlns:a16="http://schemas.microsoft.com/office/drawing/2014/main" id="{66374D65-3008-F1D8-EB32-0716B2FFFD91}"/>
                  </a:ext>
                </a:extLst>
              </p:cNvPr>
              <p:cNvSpPr txBox="1"/>
              <p:nvPr/>
            </p:nvSpPr>
            <p:spPr>
              <a:xfrm>
                <a:off x="2088792" y="3787902"/>
                <a:ext cx="837601"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𝑅</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𝑅</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29" name="Gleichung">
                <a:extLst>
                  <a:ext uri="{FF2B5EF4-FFF2-40B4-BE49-F238E27FC236}">
                    <a16:creationId xmlns:a16="http://schemas.microsoft.com/office/drawing/2014/main" id="{66374D65-3008-F1D8-EB32-0716B2FFFD91}"/>
                  </a:ext>
                </a:extLst>
              </p:cNvPr>
              <p:cNvSpPr txBox="1">
                <a:spLocks noRot="1" noChangeAspect="1" noMove="1" noResize="1" noEditPoints="1" noAdjustHandles="1" noChangeArrowheads="1" noChangeShapeType="1" noTextEdit="1"/>
              </p:cNvSpPr>
              <p:nvPr/>
            </p:nvSpPr>
            <p:spPr>
              <a:xfrm>
                <a:off x="2088792" y="3787902"/>
                <a:ext cx="837601" cy="187359"/>
              </a:xfrm>
              <a:prstGeom prst="rect">
                <a:avLst/>
              </a:prstGeom>
              <a:blipFill>
                <a:blip r:embed="rId8"/>
                <a:stretch>
                  <a:fillRect l="-3650" r="-5839" b="-4193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Gleichung">
                <a:extLst>
                  <a:ext uri="{FF2B5EF4-FFF2-40B4-BE49-F238E27FC236}">
                    <a16:creationId xmlns:a16="http://schemas.microsoft.com/office/drawing/2014/main" id="{C20E11BD-A3EE-19A5-268C-A527861A9C6A}"/>
                  </a:ext>
                </a:extLst>
              </p:cNvPr>
              <p:cNvSpPr txBox="1"/>
              <p:nvPr/>
            </p:nvSpPr>
            <p:spPr>
              <a:xfrm>
                <a:off x="1474343" y="5012145"/>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30" name="Gleichung">
                <a:extLst>
                  <a:ext uri="{FF2B5EF4-FFF2-40B4-BE49-F238E27FC236}">
                    <a16:creationId xmlns:a16="http://schemas.microsoft.com/office/drawing/2014/main" id="{C20E11BD-A3EE-19A5-268C-A527861A9C6A}"/>
                  </a:ext>
                </a:extLst>
              </p:cNvPr>
              <p:cNvSpPr txBox="1">
                <a:spLocks noRot="1" noChangeAspect="1" noMove="1" noResize="1" noEditPoints="1" noAdjustHandles="1" noChangeArrowheads="1" noChangeShapeType="1" noTextEdit="1"/>
              </p:cNvSpPr>
              <p:nvPr/>
            </p:nvSpPr>
            <p:spPr>
              <a:xfrm>
                <a:off x="1474343" y="5012145"/>
                <a:ext cx="484043" cy="230832"/>
              </a:xfrm>
              <a:prstGeom prst="rect">
                <a:avLst/>
              </a:prstGeom>
              <a:blipFill>
                <a:blip r:embed="rId9"/>
                <a:stretch>
                  <a:fillRect l="-8861" r="-3797" b="-10526"/>
                </a:stretch>
              </a:blipFill>
              <a:ln w="12700">
                <a:miter lim="400000"/>
              </a:ln>
            </p:spPr>
            <p:txBody>
              <a:bodyPr/>
              <a:lstStyle/>
              <a:p>
                <a:r>
                  <a:rPr lang="en-CH">
                    <a:noFill/>
                  </a:rPr>
                  <a:t> </a:t>
                </a:r>
              </a:p>
            </p:txBody>
          </p:sp>
        </mc:Fallback>
      </mc:AlternateContent>
      <p:pic>
        <p:nvPicPr>
          <p:cNvPr id="31" name="Bild" descr="Bild">
            <a:extLst>
              <a:ext uri="{FF2B5EF4-FFF2-40B4-BE49-F238E27FC236}">
                <a16:creationId xmlns:a16="http://schemas.microsoft.com/office/drawing/2014/main" id="{462FD89E-ED56-2FAC-689D-37FB57F587BC}"/>
              </a:ext>
            </a:extLst>
          </p:cNvPr>
          <p:cNvPicPr>
            <a:picLocks noChangeAspect="1"/>
          </p:cNvPicPr>
          <p:nvPr/>
        </p:nvPicPr>
        <p:blipFill>
          <a:blip r:embed="rId10"/>
          <a:srcRect l="96702" t="86195" r="732" b="5988"/>
          <a:stretch>
            <a:fillRect/>
          </a:stretch>
        </p:blipFill>
        <p:spPr>
          <a:xfrm>
            <a:off x="5455654" y="4639107"/>
            <a:ext cx="142665" cy="170992"/>
          </a:xfrm>
          <a:prstGeom prst="rect">
            <a:avLst/>
          </a:prstGeom>
          <a:ln w="12700"/>
        </p:spPr>
      </p:pic>
      <p:sp>
        <p:nvSpPr>
          <p:cNvPr id="8" name="Armin Riess and Patrick Jenny">
            <a:extLst>
              <a:ext uri="{FF2B5EF4-FFF2-40B4-BE49-F238E27FC236}">
                <a16:creationId xmlns:a16="http://schemas.microsoft.com/office/drawing/2014/main" id="{C89A6109-EA28-69F9-81E6-24D25AED1269}"/>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4BB25D89-9B91-0D39-A65C-059ABDFE4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3" name="Graphic 12">
            <a:extLst>
              <a:ext uri="{FF2B5EF4-FFF2-40B4-BE49-F238E27FC236}">
                <a16:creationId xmlns:a16="http://schemas.microsoft.com/office/drawing/2014/main" id="{B52772BE-1547-F6DF-3E6C-13BC03323B9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6E3C0D92-0452-579F-43D9-A3C8B2940DB3}"/>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739" name="Bild" descr="Bild">
            <a:extLst>
              <a:ext uri="{FF2B5EF4-FFF2-40B4-BE49-F238E27FC236}">
                <a16:creationId xmlns:a16="http://schemas.microsoft.com/office/drawing/2014/main" id="{9C8A8620-1E27-BBC8-7669-D07CDA403BE8}"/>
              </a:ext>
            </a:extLst>
          </p:cNvPr>
          <p:cNvPicPr>
            <a:picLocks noChangeAspect="1"/>
          </p:cNvPicPr>
          <p:nvPr/>
        </p:nvPicPr>
        <p:blipFill>
          <a:blip r:embed="rId13"/>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77F0821F-7F1E-48A2-129E-F226ABCC4BCC}"/>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77F0821F-7F1E-48A2-129E-F226ABCC4BCC}"/>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14"/>
                <a:stretch>
                  <a:fillRect l="-5941" r="-4950" b="-27273"/>
                </a:stretch>
              </a:blipFill>
              <a:ln w="12700">
                <a:miter lim="400000"/>
              </a:ln>
            </p:spPr>
            <p:txBody>
              <a:bodyPr/>
              <a:lstStyle/>
              <a:p>
                <a:r>
                  <a:rPr lang="en-GB">
                    <a:noFill/>
                  </a:rPr>
                  <a:t> </a:t>
                </a:r>
              </a:p>
            </p:txBody>
          </p:sp>
        </mc:Fallback>
      </mc:AlternateContent>
      <p:sp>
        <p:nvSpPr>
          <p:cNvPr id="750" name="Rechteck">
            <a:extLst>
              <a:ext uri="{FF2B5EF4-FFF2-40B4-BE49-F238E27FC236}">
                <a16:creationId xmlns:a16="http://schemas.microsoft.com/office/drawing/2014/main" id="{39856B0A-E474-305D-E603-DCEEE2EEB397}"/>
              </a:ext>
            </a:extLst>
          </p:cNvPr>
          <p:cNvSpPr/>
          <p:nvPr/>
        </p:nvSpPr>
        <p:spPr>
          <a:xfrm>
            <a:off x="7121645" y="1213668"/>
            <a:ext cx="1195252" cy="1341175"/>
          </a:xfrm>
          <a:prstGeom prst="rect">
            <a:avLst/>
          </a:prstGeom>
          <a:solidFill>
            <a:srgbClr val="FFFFFF">
              <a:alpha val="80000"/>
            </a:srgbClr>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39B70794-20EA-FB39-9BCA-65D182262CB3}"/>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076802B7-D536-D356-0513-AEF97F770F33}"/>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
        <p:nvSpPr>
          <p:cNvPr id="4" name="Armin Riess and Patrick Jenny">
            <a:extLst>
              <a:ext uri="{FF2B5EF4-FFF2-40B4-BE49-F238E27FC236}">
                <a16:creationId xmlns:a16="http://schemas.microsoft.com/office/drawing/2014/main" id="{23F8E5C3-FA43-2F21-E3C1-FB5B7318223D}"/>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12/16</a:t>
            </a:r>
            <a:endParaRPr dirty="0"/>
          </a:p>
        </p:txBody>
      </p:sp>
      <mc:AlternateContent xmlns:mc="http://schemas.openxmlformats.org/markup-compatibility/2006" xmlns:a14="http://schemas.microsoft.com/office/drawing/2010/main">
        <mc:Choice Requires="a14">
          <p:sp>
            <p:nvSpPr>
              <p:cNvPr id="32" name="Gleichung">
                <a:extLst>
                  <a:ext uri="{FF2B5EF4-FFF2-40B4-BE49-F238E27FC236}">
                    <a16:creationId xmlns:a16="http://schemas.microsoft.com/office/drawing/2014/main" id="{8C1E378C-1B18-5957-76DF-11EE6CB52D8F}"/>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32" name="Gleichung">
                <a:extLst>
                  <a:ext uri="{FF2B5EF4-FFF2-40B4-BE49-F238E27FC236}">
                    <a16:creationId xmlns:a16="http://schemas.microsoft.com/office/drawing/2014/main" id="{8C1E378C-1B18-5957-76DF-11EE6CB52D8F}"/>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5"/>
                <a:stretch>
                  <a:fillRect l="-3871" t="-2632" r="-6452" b="-36842"/>
                </a:stretch>
              </a:blipFill>
              <a:ln w="12700">
                <a:miter lim="400000"/>
              </a:ln>
            </p:spPr>
            <p:txBody>
              <a:bodyPr/>
              <a:lstStyle/>
              <a:p>
                <a:r>
                  <a:rPr lang="en-CH">
                    <a:noFill/>
                  </a:rPr>
                  <a:t> </a:t>
                </a:r>
              </a:p>
            </p:txBody>
          </p:sp>
        </mc:Fallback>
      </mc:AlternateContent>
      <p:grpSp>
        <p:nvGrpSpPr>
          <p:cNvPr id="33" name="Group 32">
            <a:extLst>
              <a:ext uri="{FF2B5EF4-FFF2-40B4-BE49-F238E27FC236}">
                <a16:creationId xmlns:a16="http://schemas.microsoft.com/office/drawing/2014/main" id="{A997353F-4003-BBA6-4CF8-E5B1467180C0}"/>
              </a:ext>
            </a:extLst>
          </p:cNvPr>
          <p:cNvGrpSpPr/>
          <p:nvPr/>
        </p:nvGrpSpPr>
        <p:grpSpPr>
          <a:xfrm>
            <a:off x="3315241" y="3620553"/>
            <a:ext cx="1552244" cy="330199"/>
            <a:chOff x="3294691" y="3689893"/>
            <a:chExt cx="3000736" cy="330199"/>
          </a:xfrm>
        </p:grpSpPr>
        <p:sp>
          <p:nvSpPr>
            <p:cNvPr id="34" name="Linien">
              <a:extLst>
                <a:ext uri="{FF2B5EF4-FFF2-40B4-BE49-F238E27FC236}">
                  <a16:creationId xmlns:a16="http://schemas.microsoft.com/office/drawing/2014/main" id="{021858AA-7E6C-B24C-BA82-2F26DEF3B1B7}"/>
                </a:ext>
              </a:extLst>
            </p:cNvPr>
            <p:cNvSpPr/>
            <p:nvPr/>
          </p:nvSpPr>
          <p:spPr>
            <a:xfrm flipV="1">
              <a:off x="3294691" y="4018513"/>
              <a:ext cx="1422358" cy="1579"/>
            </a:xfrm>
            <a:prstGeom prst="line">
              <a:avLst/>
            </a:prstGeom>
            <a:ln w="25400" cap="sq">
              <a:solidFill>
                <a:schemeClr val="accent1"/>
              </a:solidFill>
            </a:ln>
          </p:spPr>
          <p:txBody>
            <a:bodyPr lIns="0" tIns="0" rIns="0" bIns="0"/>
            <a:lstStyle/>
            <a:p>
              <a:endParaRPr/>
            </a:p>
          </p:txBody>
        </p:sp>
        <p:sp>
          <p:nvSpPr>
            <p:cNvPr id="35" name="Linien">
              <a:extLst>
                <a:ext uri="{FF2B5EF4-FFF2-40B4-BE49-F238E27FC236}">
                  <a16:creationId xmlns:a16="http://schemas.microsoft.com/office/drawing/2014/main" id="{279006D1-705F-E0A8-DE52-2D3A14EDA105}"/>
                </a:ext>
              </a:extLst>
            </p:cNvPr>
            <p:cNvSpPr/>
            <p:nvPr/>
          </p:nvSpPr>
          <p:spPr>
            <a:xfrm flipV="1">
              <a:off x="4737827" y="3689893"/>
              <a:ext cx="1557600" cy="3375"/>
            </a:xfrm>
            <a:prstGeom prst="line">
              <a:avLst/>
            </a:prstGeom>
            <a:ln w="25400" cap="sq">
              <a:solidFill>
                <a:schemeClr val="accent1"/>
              </a:solidFill>
            </a:ln>
          </p:spPr>
          <p:txBody>
            <a:bodyPr lIns="0" tIns="0" rIns="0" bIns="0"/>
            <a:lstStyle/>
            <a:p>
              <a:endParaRPr/>
            </a:p>
          </p:txBody>
        </p:sp>
        <p:sp>
          <p:nvSpPr>
            <p:cNvPr id="36" name="Linien">
              <a:extLst>
                <a:ext uri="{FF2B5EF4-FFF2-40B4-BE49-F238E27FC236}">
                  <a16:creationId xmlns:a16="http://schemas.microsoft.com/office/drawing/2014/main" id="{F98D420E-4AF5-231C-CE6D-9D09E98EFE42}"/>
                </a:ext>
              </a:extLst>
            </p:cNvPr>
            <p:cNvSpPr/>
            <p:nvPr/>
          </p:nvSpPr>
          <p:spPr>
            <a:xfrm flipH="1" flipV="1">
              <a:off x="4725130" y="3707192"/>
              <a:ext cx="1" cy="297013"/>
            </a:xfrm>
            <a:prstGeom prst="line">
              <a:avLst/>
            </a:prstGeom>
            <a:ln w="12700" cap="sq">
              <a:solidFill>
                <a:srgbClr val="FF2841"/>
              </a:solidFill>
              <a:headEnd type="triangle"/>
              <a:tailEnd type="triangle"/>
            </a:ln>
          </p:spPr>
          <p:txBody>
            <a:bodyPr lIns="0" tIns="0" rIns="0" bIns="0"/>
            <a:lstStyle/>
            <a:p>
              <a:endParaRPr/>
            </a:p>
          </p:txBody>
        </p:sp>
      </p:grpSp>
      <p:grpSp>
        <p:nvGrpSpPr>
          <p:cNvPr id="37" name="Group 36">
            <a:extLst>
              <a:ext uri="{FF2B5EF4-FFF2-40B4-BE49-F238E27FC236}">
                <a16:creationId xmlns:a16="http://schemas.microsoft.com/office/drawing/2014/main" id="{5EA4CB69-7B18-DF80-8438-424D66154B79}"/>
              </a:ext>
            </a:extLst>
          </p:cNvPr>
          <p:cNvGrpSpPr/>
          <p:nvPr/>
        </p:nvGrpSpPr>
        <p:grpSpPr>
          <a:xfrm>
            <a:off x="277357" y="3349457"/>
            <a:ext cx="4590133" cy="1215217"/>
            <a:chOff x="277357" y="3665044"/>
            <a:chExt cx="4590133" cy="899630"/>
          </a:xfrm>
        </p:grpSpPr>
        <p:sp>
          <p:nvSpPr>
            <p:cNvPr id="38" name="Linien">
              <a:extLst>
                <a:ext uri="{FF2B5EF4-FFF2-40B4-BE49-F238E27FC236}">
                  <a16:creationId xmlns:a16="http://schemas.microsoft.com/office/drawing/2014/main" id="{4ACC8529-1C90-2407-C42D-CC5D52A1A7EA}"/>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39" name="Linien">
              <a:extLst>
                <a:ext uri="{FF2B5EF4-FFF2-40B4-BE49-F238E27FC236}">
                  <a16:creationId xmlns:a16="http://schemas.microsoft.com/office/drawing/2014/main" id="{FEF6C7AF-AC11-EC25-1446-3CC9691C68B9}"/>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40" name="Linien">
              <a:extLst>
                <a:ext uri="{FF2B5EF4-FFF2-40B4-BE49-F238E27FC236}">
                  <a16:creationId xmlns:a16="http://schemas.microsoft.com/office/drawing/2014/main" id="{1C8A044E-1490-2795-BEC9-578C0A57521A}"/>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
        <p:nvSpPr>
          <p:cNvPr id="41" name="Linien">
            <a:extLst>
              <a:ext uri="{FF2B5EF4-FFF2-40B4-BE49-F238E27FC236}">
                <a16:creationId xmlns:a16="http://schemas.microsoft.com/office/drawing/2014/main" id="{00A6D45D-794D-85EF-4663-9CC7A43C7118}"/>
              </a:ext>
            </a:extLst>
          </p:cNvPr>
          <p:cNvSpPr/>
          <p:nvPr/>
        </p:nvSpPr>
        <p:spPr>
          <a:xfrm flipV="1">
            <a:off x="4051009"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Tree>
    <p:extLst>
      <p:ext uri="{BB962C8B-B14F-4D97-AF65-F5344CB8AC3E}">
        <p14:creationId xmlns:p14="http://schemas.microsoft.com/office/powerpoint/2010/main" val="151663608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35A6C8-339E-D45E-CCA3-B8FACF3313D9}"/>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932B17BB-4D72-A85A-FE11-E3FAAC918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34" name="Rechteck">
            <a:extLst>
              <a:ext uri="{FF2B5EF4-FFF2-40B4-BE49-F238E27FC236}">
                <a16:creationId xmlns:a16="http://schemas.microsoft.com/office/drawing/2014/main" id="{B3BA1AC2-B182-3670-CF51-D0766ED43131}"/>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35" name="Linien">
            <a:extLst>
              <a:ext uri="{FF2B5EF4-FFF2-40B4-BE49-F238E27FC236}">
                <a16:creationId xmlns:a16="http://schemas.microsoft.com/office/drawing/2014/main" id="{DA9B41E7-D415-2575-CE7A-403F8C6AADC4}"/>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36" name="Linien">
            <a:extLst>
              <a:ext uri="{FF2B5EF4-FFF2-40B4-BE49-F238E27FC236}">
                <a16:creationId xmlns:a16="http://schemas.microsoft.com/office/drawing/2014/main" id="{8BCAEC94-D8C9-CB30-4D77-5A13B0C58490}"/>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37" name="Gleichung">
                <a:extLst>
                  <a:ext uri="{FF2B5EF4-FFF2-40B4-BE49-F238E27FC236}">
                    <a16:creationId xmlns:a16="http://schemas.microsoft.com/office/drawing/2014/main" id="{E67D6B4E-1354-2289-3A8D-6BC7038601FA}"/>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37" name="Gleichung">
                <a:extLst>
                  <a:ext uri="{FF2B5EF4-FFF2-40B4-BE49-F238E27FC236}">
                    <a16:creationId xmlns:a16="http://schemas.microsoft.com/office/drawing/2014/main" id="{E67D6B4E-1354-2289-3A8D-6BC7038601FA}"/>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Gleichung">
                <a:extLst>
                  <a:ext uri="{FF2B5EF4-FFF2-40B4-BE49-F238E27FC236}">
                    <a16:creationId xmlns:a16="http://schemas.microsoft.com/office/drawing/2014/main" id="{FA93E8CA-940E-057A-D1C1-E43F27ABE6B2}"/>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38" name="Gleichung">
                <a:extLst>
                  <a:ext uri="{FF2B5EF4-FFF2-40B4-BE49-F238E27FC236}">
                    <a16:creationId xmlns:a16="http://schemas.microsoft.com/office/drawing/2014/main" id="{FA93E8CA-940E-057A-D1C1-E43F27ABE6B2}"/>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5"/>
                <a:stretch>
                  <a:fillRect l="-8861" r="-7595" b="-10526"/>
                </a:stretch>
              </a:blipFill>
              <a:ln w="12700">
                <a:miter lim="400000"/>
              </a:ln>
            </p:spPr>
            <p:txBody>
              <a:bodyPr/>
              <a:lstStyle/>
              <a:p>
                <a:r>
                  <a:rPr lang="en-CH">
                    <a:noFill/>
                  </a:rPr>
                  <a:t> </a:t>
                </a:r>
              </a:p>
            </p:txBody>
          </p:sp>
        </mc:Fallback>
      </mc:AlternateContent>
      <p:sp>
        <p:nvSpPr>
          <p:cNvPr id="39" name="Linien">
            <a:extLst>
              <a:ext uri="{FF2B5EF4-FFF2-40B4-BE49-F238E27FC236}">
                <a16:creationId xmlns:a16="http://schemas.microsoft.com/office/drawing/2014/main" id="{493BCB61-B5E7-691A-B54E-176C919E3B80}"/>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sp>
        <p:nvSpPr>
          <p:cNvPr id="44" name="Linien">
            <a:extLst>
              <a:ext uri="{FF2B5EF4-FFF2-40B4-BE49-F238E27FC236}">
                <a16:creationId xmlns:a16="http://schemas.microsoft.com/office/drawing/2014/main" id="{E6353B54-62C2-498A-6EBA-D2672D0B6613}"/>
              </a:ext>
            </a:extLst>
          </p:cNvPr>
          <p:cNvSpPr/>
          <p:nvPr/>
        </p:nvSpPr>
        <p:spPr>
          <a:xfrm flipV="1">
            <a:off x="1708022"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
        <p:nvSpPr>
          <p:cNvPr id="45" name="Linien">
            <a:extLst>
              <a:ext uri="{FF2B5EF4-FFF2-40B4-BE49-F238E27FC236}">
                <a16:creationId xmlns:a16="http://schemas.microsoft.com/office/drawing/2014/main" id="{49748FE5-D902-B5E0-8443-BF1AB6D7EFBF}"/>
              </a:ext>
            </a:extLst>
          </p:cNvPr>
          <p:cNvSpPr/>
          <p:nvPr/>
        </p:nvSpPr>
        <p:spPr>
          <a:xfrm flipV="1">
            <a:off x="285657" y="4349923"/>
            <a:ext cx="1422358" cy="1579"/>
          </a:xfrm>
          <a:prstGeom prst="line">
            <a:avLst/>
          </a:prstGeom>
          <a:ln w="25400" cap="sq">
            <a:solidFill>
              <a:schemeClr val="accent1"/>
            </a:solidFill>
          </a:ln>
        </p:spPr>
        <p:txBody>
          <a:bodyPr lIns="0" tIns="0" rIns="0" bIns="0"/>
          <a:lstStyle/>
          <a:p>
            <a:endParaRPr/>
          </a:p>
        </p:txBody>
      </p:sp>
      <p:sp>
        <p:nvSpPr>
          <p:cNvPr id="46" name="Linien">
            <a:extLst>
              <a:ext uri="{FF2B5EF4-FFF2-40B4-BE49-F238E27FC236}">
                <a16:creationId xmlns:a16="http://schemas.microsoft.com/office/drawing/2014/main" id="{DFB27842-5774-1DCA-565D-8BC5CCA115FA}"/>
              </a:ext>
            </a:extLst>
          </p:cNvPr>
          <p:cNvSpPr/>
          <p:nvPr/>
        </p:nvSpPr>
        <p:spPr>
          <a:xfrm flipV="1">
            <a:off x="1728793" y="4021303"/>
            <a:ext cx="1557600" cy="3375"/>
          </a:xfrm>
          <a:prstGeom prst="line">
            <a:avLst/>
          </a:prstGeom>
          <a:ln w="25400" cap="sq">
            <a:solidFill>
              <a:schemeClr val="accent1"/>
            </a:solidFill>
          </a:ln>
        </p:spPr>
        <p:txBody>
          <a:bodyPr lIns="0" tIns="0" rIns="0" bIns="0"/>
          <a:lstStyle/>
          <a:p>
            <a:endParaRPr/>
          </a:p>
        </p:txBody>
      </p:sp>
      <p:sp>
        <p:nvSpPr>
          <p:cNvPr id="47" name="Linien">
            <a:extLst>
              <a:ext uri="{FF2B5EF4-FFF2-40B4-BE49-F238E27FC236}">
                <a16:creationId xmlns:a16="http://schemas.microsoft.com/office/drawing/2014/main" id="{695E0A1A-C527-8A29-63DE-593E8D47662A}"/>
              </a:ext>
            </a:extLst>
          </p:cNvPr>
          <p:cNvSpPr/>
          <p:nvPr/>
        </p:nvSpPr>
        <p:spPr>
          <a:xfrm flipH="1" flipV="1">
            <a:off x="1716096" y="4038602"/>
            <a:ext cx="1" cy="297013"/>
          </a:xfrm>
          <a:prstGeom prst="line">
            <a:avLst/>
          </a:prstGeom>
          <a:ln w="12700" cap="sq">
            <a:solidFill>
              <a:srgbClr val="FF2841"/>
            </a:solidFill>
            <a:headEnd type="triangle"/>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48" name="Gleichung">
                <a:extLst>
                  <a:ext uri="{FF2B5EF4-FFF2-40B4-BE49-F238E27FC236}">
                    <a16:creationId xmlns:a16="http://schemas.microsoft.com/office/drawing/2014/main" id="{B138979B-7236-BDE8-DD34-A5BD7C54842E}"/>
                  </a:ext>
                </a:extLst>
              </p:cNvPr>
              <p:cNvSpPr txBox="1"/>
              <p:nvPr/>
            </p:nvSpPr>
            <p:spPr>
              <a:xfrm>
                <a:off x="1730377" y="4063844"/>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solidFill>
                                <a:srgbClr val="FF0000"/>
                              </a:solidFill>
                              <a:latin typeface="Cambria Math" panose="02040503050406030204" pitchFamily="18" charset="0"/>
                            </a:rPr>
                          </m:ctrlPr>
                        </m:sSubPr>
                        <m:e>
                          <m:r>
                            <a:rPr lang="ar-AE" sz="1500" i="1">
                              <a:solidFill>
                                <a:srgbClr val="FF0000"/>
                              </a:solidFill>
                              <a:latin typeface="Cambria Math" panose="02040503050406030204" pitchFamily="18" charset="0"/>
                            </a:rPr>
                            <m:t>𝑅</m:t>
                          </m:r>
                        </m:e>
                        <m:sub>
                          <m:r>
                            <a:rPr lang="ar-AE" sz="1500" i="1">
                              <a:solidFill>
                                <a:srgbClr val="FF0000"/>
                              </a:solidFill>
                              <a:latin typeface="Cambria Math" panose="02040503050406030204" pitchFamily="18" charset="0"/>
                            </a:rPr>
                            <m:t>𝑥</m:t>
                          </m:r>
                        </m:sub>
                      </m:sSub>
                      <m:r>
                        <m:rPr>
                          <m:sty m:val="p"/>
                        </m:rPr>
                        <a:rPr lang="el-GR" sz="1500" i="1">
                          <a:solidFill>
                            <a:srgbClr val="FF0000"/>
                          </a:solidFill>
                          <a:latin typeface="Cambria Math" panose="02040503050406030204" pitchFamily="18" charset="0"/>
                        </a:rPr>
                        <m:t>Δ</m:t>
                      </m:r>
                      <m:r>
                        <a:rPr lang="de-CH" sz="1500" i="1">
                          <a:solidFill>
                            <a:srgbClr val="FF0000"/>
                          </a:solidFill>
                          <a:latin typeface="Cambria Math" panose="02040503050406030204" pitchFamily="18" charset="0"/>
                        </a:rPr>
                        <m:t>𝑥</m:t>
                      </m:r>
                    </m:oMath>
                  </m:oMathPara>
                </a14:m>
                <a:endParaRPr sz="1500" dirty="0">
                  <a:solidFill>
                    <a:srgbClr val="FF2841"/>
                  </a:solidFill>
                </a:endParaRPr>
              </a:p>
            </p:txBody>
          </p:sp>
        </mc:Choice>
        <mc:Fallback xmlns="">
          <p:sp>
            <p:nvSpPr>
              <p:cNvPr id="48" name="Gleichung">
                <a:extLst>
                  <a:ext uri="{FF2B5EF4-FFF2-40B4-BE49-F238E27FC236}">
                    <a16:creationId xmlns:a16="http://schemas.microsoft.com/office/drawing/2014/main" id="{B138979B-7236-BDE8-DD34-A5BD7C54842E}"/>
                  </a:ext>
                </a:extLst>
              </p:cNvPr>
              <p:cNvSpPr txBox="1">
                <a:spLocks noRot="1" noChangeAspect="1" noMove="1" noResize="1" noEditPoints="1" noAdjustHandles="1" noChangeArrowheads="1" noChangeShapeType="1" noTextEdit="1"/>
              </p:cNvSpPr>
              <p:nvPr/>
            </p:nvSpPr>
            <p:spPr>
              <a:xfrm>
                <a:off x="1730377" y="4063844"/>
                <a:ext cx="484043" cy="230832"/>
              </a:xfrm>
              <a:prstGeom prst="rect">
                <a:avLst/>
              </a:prstGeom>
              <a:blipFill>
                <a:blip r:embed="rId6"/>
                <a:stretch>
                  <a:fillRect l="-8861" r="-3797" b="-10526"/>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9" name="Gleichung">
                <a:extLst>
                  <a:ext uri="{FF2B5EF4-FFF2-40B4-BE49-F238E27FC236}">
                    <a16:creationId xmlns:a16="http://schemas.microsoft.com/office/drawing/2014/main" id="{55256496-0403-24FD-8C58-11F26566719A}"/>
                  </a:ext>
                </a:extLst>
              </p:cNvPr>
              <p:cNvSpPr txBox="1"/>
              <p:nvPr/>
            </p:nvSpPr>
            <p:spPr>
              <a:xfrm>
                <a:off x="588391" y="4107317"/>
                <a:ext cx="816890"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𝐿</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𝐿</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49" name="Gleichung">
                <a:extLst>
                  <a:ext uri="{FF2B5EF4-FFF2-40B4-BE49-F238E27FC236}">
                    <a16:creationId xmlns:a16="http://schemas.microsoft.com/office/drawing/2014/main" id="{55256496-0403-24FD-8C58-11F26566719A}"/>
                  </a:ext>
                </a:extLst>
              </p:cNvPr>
              <p:cNvSpPr txBox="1">
                <a:spLocks noRot="1" noChangeAspect="1" noMove="1" noResize="1" noEditPoints="1" noAdjustHandles="1" noChangeArrowheads="1" noChangeShapeType="1" noTextEdit="1"/>
              </p:cNvSpPr>
              <p:nvPr/>
            </p:nvSpPr>
            <p:spPr>
              <a:xfrm>
                <a:off x="588391" y="4107317"/>
                <a:ext cx="816890" cy="187359"/>
              </a:xfrm>
              <a:prstGeom prst="rect">
                <a:avLst/>
              </a:prstGeom>
              <a:blipFill>
                <a:blip r:embed="rId7"/>
                <a:stretch>
                  <a:fillRect l="-3731" r="-5970" b="-38710"/>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0" name="Gleichung">
                <a:extLst>
                  <a:ext uri="{FF2B5EF4-FFF2-40B4-BE49-F238E27FC236}">
                    <a16:creationId xmlns:a16="http://schemas.microsoft.com/office/drawing/2014/main" id="{9D83BA92-68FB-ECE3-0A43-90414C07D3C1}"/>
                  </a:ext>
                </a:extLst>
              </p:cNvPr>
              <p:cNvSpPr txBox="1"/>
              <p:nvPr/>
            </p:nvSpPr>
            <p:spPr>
              <a:xfrm>
                <a:off x="2088792" y="3787902"/>
                <a:ext cx="837601"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𝑅</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𝑅</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50" name="Gleichung">
                <a:extLst>
                  <a:ext uri="{FF2B5EF4-FFF2-40B4-BE49-F238E27FC236}">
                    <a16:creationId xmlns:a16="http://schemas.microsoft.com/office/drawing/2014/main" id="{9D83BA92-68FB-ECE3-0A43-90414C07D3C1}"/>
                  </a:ext>
                </a:extLst>
              </p:cNvPr>
              <p:cNvSpPr txBox="1">
                <a:spLocks noRot="1" noChangeAspect="1" noMove="1" noResize="1" noEditPoints="1" noAdjustHandles="1" noChangeArrowheads="1" noChangeShapeType="1" noTextEdit="1"/>
              </p:cNvSpPr>
              <p:nvPr/>
            </p:nvSpPr>
            <p:spPr>
              <a:xfrm>
                <a:off x="2088792" y="3787902"/>
                <a:ext cx="837601" cy="187359"/>
              </a:xfrm>
              <a:prstGeom prst="rect">
                <a:avLst/>
              </a:prstGeom>
              <a:blipFill>
                <a:blip r:embed="rId8"/>
                <a:stretch>
                  <a:fillRect l="-3650" r="-5839" b="-4193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Gleichung">
                <a:extLst>
                  <a:ext uri="{FF2B5EF4-FFF2-40B4-BE49-F238E27FC236}">
                    <a16:creationId xmlns:a16="http://schemas.microsoft.com/office/drawing/2014/main" id="{7D3D2E67-9D21-8D96-6535-EED4E316A4DA}"/>
                  </a:ext>
                </a:extLst>
              </p:cNvPr>
              <p:cNvSpPr txBox="1"/>
              <p:nvPr/>
            </p:nvSpPr>
            <p:spPr>
              <a:xfrm>
                <a:off x="1474343" y="5012145"/>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51" name="Gleichung">
                <a:extLst>
                  <a:ext uri="{FF2B5EF4-FFF2-40B4-BE49-F238E27FC236}">
                    <a16:creationId xmlns:a16="http://schemas.microsoft.com/office/drawing/2014/main" id="{7D3D2E67-9D21-8D96-6535-EED4E316A4DA}"/>
                  </a:ext>
                </a:extLst>
              </p:cNvPr>
              <p:cNvSpPr txBox="1">
                <a:spLocks noRot="1" noChangeAspect="1" noMove="1" noResize="1" noEditPoints="1" noAdjustHandles="1" noChangeArrowheads="1" noChangeShapeType="1" noTextEdit="1"/>
              </p:cNvSpPr>
              <p:nvPr/>
            </p:nvSpPr>
            <p:spPr>
              <a:xfrm>
                <a:off x="1474343" y="5012145"/>
                <a:ext cx="484043" cy="230832"/>
              </a:xfrm>
              <a:prstGeom prst="rect">
                <a:avLst/>
              </a:prstGeom>
              <a:blipFill>
                <a:blip r:embed="rId9"/>
                <a:stretch>
                  <a:fillRect l="-8861" r="-3797" b="-10526"/>
                </a:stretch>
              </a:blipFill>
              <a:ln w="12700">
                <a:miter lim="400000"/>
              </a:ln>
            </p:spPr>
            <p:txBody>
              <a:bodyPr/>
              <a:lstStyle/>
              <a:p>
                <a:r>
                  <a:rPr lang="en-CH">
                    <a:noFill/>
                  </a:rPr>
                  <a:t> </a:t>
                </a:r>
              </a:p>
            </p:txBody>
          </p:sp>
        </mc:Fallback>
      </mc:AlternateContent>
      <p:pic>
        <p:nvPicPr>
          <p:cNvPr id="52" name="Bild" descr="Bild">
            <a:extLst>
              <a:ext uri="{FF2B5EF4-FFF2-40B4-BE49-F238E27FC236}">
                <a16:creationId xmlns:a16="http://schemas.microsoft.com/office/drawing/2014/main" id="{9C3C0659-23B7-C584-547C-6BD79FF19AB3}"/>
              </a:ext>
            </a:extLst>
          </p:cNvPr>
          <p:cNvPicPr>
            <a:picLocks noChangeAspect="1"/>
          </p:cNvPicPr>
          <p:nvPr/>
        </p:nvPicPr>
        <p:blipFill>
          <a:blip r:embed="rId10"/>
          <a:srcRect l="96702" t="86195" r="732" b="5988"/>
          <a:stretch>
            <a:fillRect/>
          </a:stretch>
        </p:blipFill>
        <p:spPr>
          <a:xfrm>
            <a:off x="5455654" y="4639107"/>
            <a:ext cx="142665" cy="170992"/>
          </a:xfrm>
          <a:prstGeom prst="rect">
            <a:avLst/>
          </a:prstGeom>
          <a:ln w="12700"/>
        </p:spPr>
      </p:pic>
      <p:sp>
        <p:nvSpPr>
          <p:cNvPr id="12" name="Armin Riess and Patrick Jenny">
            <a:extLst>
              <a:ext uri="{FF2B5EF4-FFF2-40B4-BE49-F238E27FC236}">
                <a16:creationId xmlns:a16="http://schemas.microsoft.com/office/drawing/2014/main" id="{52B9CE02-07C2-A94C-B214-47C502E3B1E9}"/>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3" name="Picture 12" descr="A black and red logo&#10;&#10;AI-generated content may be incorrect.">
            <a:extLst>
              <a:ext uri="{FF2B5EF4-FFF2-40B4-BE49-F238E27FC236}">
                <a16:creationId xmlns:a16="http://schemas.microsoft.com/office/drawing/2014/main" id="{C6BAC313-E876-397F-48DB-4CDF1C3BA8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4" name="Graphic 13">
            <a:extLst>
              <a:ext uri="{FF2B5EF4-FFF2-40B4-BE49-F238E27FC236}">
                <a16:creationId xmlns:a16="http://schemas.microsoft.com/office/drawing/2014/main" id="{60C8F00F-9BB8-CF18-38FB-59235F27C61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A63535F2-31FD-9947-525F-B3D4258359BB}"/>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739" name="Bild" descr="Bild">
            <a:extLst>
              <a:ext uri="{FF2B5EF4-FFF2-40B4-BE49-F238E27FC236}">
                <a16:creationId xmlns:a16="http://schemas.microsoft.com/office/drawing/2014/main" id="{79B639DF-C622-6EF5-FC0B-E642C377B476}"/>
              </a:ext>
            </a:extLst>
          </p:cNvPr>
          <p:cNvPicPr>
            <a:picLocks noChangeAspect="1"/>
          </p:cNvPicPr>
          <p:nvPr/>
        </p:nvPicPr>
        <p:blipFill>
          <a:blip r:embed="rId13"/>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A9591904-396E-FD37-B600-DC0162B10B88}"/>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A9591904-396E-FD37-B600-DC0162B10B88}"/>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14"/>
                <a:stretch>
                  <a:fillRect l="-5941" r="-4950" b="-27273"/>
                </a:stretch>
              </a:blipFill>
              <a:ln w="12700">
                <a:miter lim="400000"/>
              </a:ln>
            </p:spPr>
            <p:txBody>
              <a:bodyPr/>
              <a:lstStyle/>
              <a:p>
                <a:r>
                  <a:rPr lang="en-GB">
                    <a:noFill/>
                  </a:rPr>
                  <a:t> </a:t>
                </a:r>
              </a:p>
            </p:txBody>
          </p:sp>
        </mc:Fallback>
      </mc:AlternateContent>
      <p:sp>
        <p:nvSpPr>
          <p:cNvPr id="2" name="Problem and Motivation:">
            <a:extLst>
              <a:ext uri="{FF2B5EF4-FFF2-40B4-BE49-F238E27FC236}">
                <a16:creationId xmlns:a16="http://schemas.microsoft.com/office/drawing/2014/main" id="{E0E9376C-EF09-AF84-88C1-E6BA0BF042DB}"/>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F1B99051-F4F3-FE7F-4DBC-67D775E1F333}"/>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12/16</a:t>
            </a:r>
            <a:endParaRPr dirty="0"/>
          </a:p>
        </p:txBody>
      </p:sp>
      <p:sp>
        <p:nvSpPr>
          <p:cNvPr id="10" name="Rechteck">
            <a:extLst>
              <a:ext uri="{FF2B5EF4-FFF2-40B4-BE49-F238E27FC236}">
                <a16:creationId xmlns:a16="http://schemas.microsoft.com/office/drawing/2014/main" id="{BACD0DE8-DF91-8ED6-C893-CC386CAE787E}"/>
              </a:ext>
            </a:extLst>
          </p:cNvPr>
          <p:cNvSpPr/>
          <p:nvPr/>
        </p:nvSpPr>
        <p:spPr>
          <a:xfrm>
            <a:off x="7138219" y="1107294"/>
            <a:ext cx="1178678" cy="1418659"/>
          </a:xfrm>
          <a:prstGeom prst="rect">
            <a:avLst/>
          </a:prstGeom>
          <a:noFill/>
          <a:ln w="19050">
            <a:solidFill>
              <a:schemeClr val="accent5"/>
            </a:solidFill>
            <a:miter lim="400000"/>
          </a:ln>
        </p:spPr>
        <p:txBody>
          <a:bodyPr lIns="50800" tIns="50800" rIns="50800" bIns="50800" anchor="ctr"/>
          <a:lstStyle/>
          <a:p>
            <a:endParaRPr/>
          </a:p>
        </p:txBody>
      </p:sp>
      <mc:AlternateContent xmlns:mc="http://schemas.openxmlformats.org/markup-compatibility/2006" xmlns:a14="http://schemas.microsoft.com/office/drawing/2010/main">
        <mc:Choice Requires="a14">
          <p:sp>
            <p:nvSpPr>
              <p:cNvPr id="53" name="Gleichung">
                <a:extLst>
                  <a:ext uri="{FF2B5EF4-FFF2-40B4-BE49-F238E27FC236}">
                    <a16:creationId xmlns:a16="http://schemas.microsoft.com/office/drawing/2014/main" id="{EB24FB10-504B-A955-28FB-75246D93C3FA}"/>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53" name="Gleichung">
                <a:extLst>
                  <a:ext uri="{FF2B5EF4-FFF2-40B4-BE49-F238E27FC236}">
                    <a16:creationId xmlns:a16="http://schemas.microsoft.com/office/drawing/2014/main" id="{EB24FB10-504B-A955-28FB-75246D93C3FA}"/>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5"/>
                <a:stretch>
                  <a:fillRect l="-3871" t="-2632" r="-6452" b="-36842"/>
                </a:stretch>
              </a:blipFill>
              <a:ln w="12700">
                <a:miter lim="400000"/>
              </a:ln>
            </p:spPr>
            <p:txBody>
              <a:bodyPr/>
              <a:lstStyle/>
              <a:p>
                <a:r>
                  <a:rPr lang="en-CH">
                    <a:noFill/>
                  </a:rPr>
                  <a:t> </a:t>
                </a:r>
              </a:p>
            </p:txBody>
          </p:sp>
        </mc:Fallback>
      </mc:AlternateContent>
      <p:grpSp>
        <p:nvGrpSpPr>
          <p:cNvPr id="54" name="Group 53">
            <a:extLst>
              <a:ext uri="{FF2B5EF4-FFF2-40B4-BE49-F238E27FC236}">
                <a16:creationId xmlns:a16="http://schemas.microsoft.com/office/drawing/2014/main" id="{C3758F21-DC2A-40B6-7DB0-ABFC4373E3BA}"/>
              </a:ext>
            </a:extLst>
          </p:cNvPr>
          <p:cNvGrpSpPr/>
          <p:nvPr/>
        </p:nvGrpSpPr>
        <p:grpSpPr>
          <a:xfrm>
            <a:off x="3315241" y="3620553"/>
            <a:ext cx="1552244" cy="330199"/>
            <a:chOff x="3294691" y="3689893"/>
            <a:chExt cx="3000736" cy="330199"/>
          </a:xfrm>
        </p:grpSpPr>
        <p:sp>
          <p:nvSpPr>
            <p:cNvPr id="55" name="Linien">
              <a:extLst>
                <a:ext uri="{FF2B5EF4-FFF2-40B4-BE49-F238E27FC236}">
                  <a16:creationId xmlns:a16="http://schemas.microsoft.com/office/drawing/2014/main" id="{0AED0644-AD31-03DF-316E-5922F616FA94}"/>
                </a:ext>
              </a:extLst>
            </p:cNvPr>
            <p:cNvSpPr/>
            <p:nvPr/>
          </p:nvSpPr>
          <p:spPr>
            <a:xfrm flipV="1">
              <a:off x="3294691" y="4018513"/>
              <a:ext cx="1422358" cy="1579"/>
            </a:xfrm>
            <a:prstGeom prst="line">
              <a:avLst/>
            </a:prstGeom>
            <a:ln w="25400" cap="sq">
              <a:solidFill>
                <a:schemeClr val="accent1"/>
              </a:solidFill>
            </a:ln>
          </p:spPr>
          <p:txBody>
            <a:bodyPr lIns="0" tIns="0" rIns="0" bIns="0"/>
            <a:lstStyle/>
            <a:p>
              <a:endParaRPr/>
            </a:p>
          </p:txBody>
        </p:sp>
        <p:sp>
          <p:nvSpPr>
            <p:cNvPr id="56" name="Linien">
              <a:extLst>
                <a:ext uri="{FF2B5EF4-FFF2-40B4-BE49-F238E27FC236}">
                  <a16:creationId xmlns:a16="http://schemas.microsoft.com/office/drawing/2014/main" id="{485A1852-2D94-DDB2-51F7-222ABF2FC74F}"/>
                </a:ext>
              </a:extLst>
            </p:cNvPr>
            <p:cNvSpPr/>
            <p:nvPr/>
          </p:nvSpPr>
          <p:spPr>
            <a:xfrm flipV="1">
              <a:off x="4737827" y="3689893"/>
              <a:ext cx="1557600" cy="3375"/>
            </a:xfrm>
            <a:prstGeom prst="line">
              <a:avLst/>
            </a:prstGeom>
            <a:ln w="25400" cap="sq">
              <a:solidFill>
                <a:schemeClr val="accent1"/>
              </a:solidFill>
            </a:ln>
          </p:spPr>
          <p:txBody>
            <a:bodyPr lIns="0" tIns="0" rIns="0" bIns="0"/>
            <a:lstStyle/>
            <a:p>
              <a:endParaRPr/>
            </a:p>
          </p:txBody>
        </p:sp>
        <p:sp>
          <p:nvSpPr>
            <p:cNvPr id="57" name="Linien">
              <a:extLst>
                <a:ext uri="{FF2B5EF4-FFF2-40B4-BE49-F238E27FC236}">
                  <a16:creationId xmlns:a16="http://schemas.microsoft.com/office/drawing/2014/main" id="{7D7C1DC3-5379-1E5D-2C41-9EA0B6178671}"/>
                </a:ext>
              </a:extLst>
            </p:cNvPr>
            <p:cNvSpPr/>
            <p:nvPr/>
          </p:nvSpPr>
          <p:spPr>
            <a:xfrm flipH="1" flipV="1">
              <a:off x="4725130" y="3707192"/>
              <a:ext cx="1" cy="297013"/>
            </a:xfrm>
            <a:prstGeom prst="line">
              <a:avLst/>
            </a:prstGeom>
            <a:ln w="12700" cap="sq">
              <a:solidFill>
                <a:srgbClr val="FF2841"/>
              </a:solidFill>
              <a:headEnd type="triangle"/>
              <a:tailEnd type="triangle"/>
            </a:ln>
          </p:spPr>
          <p:txBody>
            <a:bodyPr lIns="0" tIns="0" rIns="0" bIns="0"/>
            <a:lstStyle/>
            <a:p>
              <a:endParaRPr/>
            </a:p>
          </p:txBody>
        </p:sp>
      </p:grpSp>
      <p:grpSp>
        <p:nvGrpSpPr>
          <p:cNvPr id="58" name="Group 57">
            <a:extLst>
              <a:ext uri="{FF2B5EF4-FFF2-40B4-BE49-F238E27FC236}">
                <a16:creationId xmlns:a16="http://schemas.microsoft.com/office/drawing/2014/main" id="{EA53C09C-9583-E6CD-C262-202577F1DB3D}"/>
              </a:ext>
            </a:extLst>
          </p:cNvPr>
          <p:cNvGrpSpPr/>
          <p:nvPr/>
        </p:nvGrpSpPr>
        <p:grpSpPr>
          <a:xfrm>
            <a:off x="277357" y="3349457"/>
            <a:ext cx="4590133" cy="1215217"/>
            <a:chOff x="277357" y="3665044"/>
            <a:chExt cx="4590133" cy="899630"/>
          </a:xfrm>
        </p:grpSpPr>
        <p:sp>
          <p:nvSpPr>
            <p:cNvPr id="59" name="Linien">
              <a:extLst>
                <a:ext uri="{FF2B5EF4-FFF2-40B4-BE49-F238E27FC236}">
                  <a16:creationId xmlns:a16="http://schemas.microsoft.com/office/drawing/2014/main" id="{1F246788-10A5-DB3A-AB11-B2BD4E7005EF}"/>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60" name="Linien">
              <a:extLst>
                <a:ext uri="{FF2B5EF4-FFF2-40B4-BE49-F238E27FC236}">
                  <a16:creationId xmlns:a16="http://schemas.microsoft.com/office/drawing/2014/main" id="{E95702A8-C7E1-734D-8B32-0A7A6309FDAE}"/>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61" name="Linien">
              <a:extLst>
                <a:ext uri="{FF2B5EF4-FFF2-40B4-BE49-F238E27FC236}">
                  <a16:creationId xmlns:a16="http://schemas.microsoft.com/office/drawing/2014/main" id="{ACADF5D5-6A5A-C4FC-0F3A-2FD21A2A9D74}"/>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
        <p:nvSpPr>
          <p:cNvPr id="62" name="Linien">
            <a:extLst>
              <a:ext uri="{FF2B5EF4-FFF2-40B4-BE49-F238E27FC236}">
                <a16:creationId xmlns:a16="http://schemas.microsoft.com/office/drawing/2014/main" id="{71BD3062-258A-6AC4-1741-94F4892CCB5A}"/>
              </a:ext>
            </a:extLst>
          </p:cNvPr>
          <p:cNvSpPr/>
          <p:nvPr/>
        </p:nvSpPr>
        <p:spPr>
          <a:xfrm flipV="1">
            <a:off x="4051009"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cxnSp>
        <p:nvCxnSpPr>
          <p:cNvPr id="3" name="Straight Arrow Connector 2">
            <a:extLst>
              <a:ext uri="{FF2B5EF4-FFF2-40B4-BE49-F238E27FC236}">
                <a16:creationId xmlns:a16="http://schemas.microsoft.com/office/drawing/2014/main" id="{00E21FCF-1841-7F54-19FA-A0D1FCCBE31C}"/>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14714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84C0A0-C01D-248C-370C-FDE71B2D03B2}"/>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35DC8D15-8617-936E-F257-403EA0716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35" name="Rechteck">
            <a:extLst>
              <a:ext uri="{FF2B5EF4-FFF2-40B4-BE49-F238E27FC236}">
                <a16:creationId xmlns:a16="http://schemas.microsoft.com/office/drawing/2014/main" id="{3C8151DC-FCAC-D9D8-614C-8C0503FE830D}"/>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36" name="Linien">
            <a:extLst>
              <a:ext uri="{FF2B5EF4-FFF2-40B4-BE49-F238E27FC236}">
                <a16:creationId xmlns:a16="http://schemas.microsoft.com/office/drawing/2014/main" id="{B69770E4-442D-15EF-5307-F3B5A73D4C78}"/>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37" name="Linien">
            <a:extLst>
              <a:ext uri="{FF2B5EF4-FFF2-40B4-BE49-F238E27FC236}">
                <a16:creationId xmlns:a16="http://schemas.microsoft.com/office/drawing/2014/main" id="{2B2D9A57-3A5C-8CF8-AD80-053A1B21096B}"/>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38" name="Gleichung">
                <a:extLst>
                  <a:ext uri="{FF2B5EF4-FFF2-40B4-BE49-F238E27FC236}">
                    <a16:creationId xmlns:a16="http://schemas.microsoft.com/office/drawing/2014/main" id="{B65A7EF8-2B04-2484-4AFD-5958C7CB38FA}"/>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38" name="Gleichung">
                <a:extLst>
                  <a:ext uri="{FF2B5EF4-FFF2-40B4-BE49-F238E27FC236}">
                    <a16:creationId xmlns:a16="http://schemas.microsoft.com/office/drawing/2014/main" id="{B65A7EF8-2B04-2484-4AFD-5958C7CB38FA}"/>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9" name="Gleichung">
                <a:extLst>
                  <a:ext uri="{FF2B5EF4-FFF2-40B4-BE49-F238E27FC236}">
                    <a16:creationId xmlns:a16="http://schemas.microsoft.com/office/drawing/2014/main" id="{0E35161F-E85D-BF2C-F5B4-1F0A62E9FE52}"/>
                  </a:ext>
                </a:extLst>
              </p:cNvPr>
              <p:cNvSpPr txBox="1"/>
              <p:nvPr/>
            </p:nvSpPr>
            <p:spPr>
              <a:xfrm>
                <a:off x="1474343" y="3260231"/>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smtClean="0">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39" name="Gleichung">
                <a:extLst>
                  <a:ext uri="{FF2B5EF4-FFF2-40B4-BE49-F238E27FC236}">
                    <a16:creationId xmlns:a16="http://schemas.microsoft.com/office/drawing/2014/main" id="{0E35161F-E85D-BF2C-F5B4-1F0A62E9FE52}"/>
                  </a:ext>
                </a:extLst>
              </p:cNvPr>
              <p:cNvSpPr txBox="1">
                <a:spLocks noRot="1" noChangeAspect="1" noMove="1" noResize="1" noEditPoints="1" noAdjustHandles="1" noChangeArrowheads="1" noChangeShapeType="1" noTextEdit="1"/>
              </p:cNvSpPr>
              <p:nvPr/>
            </p:nvSpPr>
            <p:spPr>
              <a:xfrm>
                <a:off x="1474343" y="3260231"/>
                <a:ext cx="484043" cy="230832"/>
              </a:xfrm>
              <a:prstGeom prst="rect">
                <a:avLst/>
              </a:prstGeom>
              <a:blipFill>
                <a:blip r:embed="rId5"/>
                <a:stretch>
                  <a:fillRect l="-8861" r="-7595" b="-10526"/>
                </a:stretch>
              </a:blipFill>
              <a:ln w="12700">
                <a:miter lim="400000"/>
              </a:ln>
            </p:spPr>
            <p:txBody>
              <a:bodyPr/>
              <a:lstStyle/>
              <a:p>
                <a:r>
                  <a:rPr lang="en-CH">
                    <a:noFill/>
                  </a:rPr>
                  <a:t> </a:t>
                </a:r>
              </a:p>
            </p:txBody>
          </p:sp>
        </mc:Fallback>
      </mc:AlternateContent>
      <p:sp>
        <p:nvSpPr>
          <p:cNvPr id="40" name="Linien">
            <a:extLst>
              <a:ext uri="{FF2B5EF4-FFF2-40B4-BE49-F238E27FC236}">
                <a16:creationId xmlns:a16="http://schemas.microsoft.com/office/drawing/2014/main" id="{68C854E6-DC42-28BD-4933-E0839FCA4431}"/>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sp>
        <p:nvSpPr>
          <p:cNvPr id="45" name="Linien">
            <a:extLst>
              <a:ext uri="{FF2B5EF4-FFF2-40B4-BE49-F238E27FC236}">
                <a16:creationId xmlns:a16="http://schemas.microsoft.com/office/drawing/2014/main" id="{68F8425C-C1B7-B560-9F46-AA2D65B976B7}"/>
              </a:ext>
            </a:extLst>
          </p:cNvPr>
          <p:cNvSpPr/>
          <p:nvPr/>
        </p:nvSpPr>
        <p:spPr>
          <a:xfrm flipV="1">
            <a:off x="1708022"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
        <p:nvSpPr>
          <p:cNvPr id="46" name="Linien">
            <a:extLst>
              <a:ext uri="{FF2B5EF4-FFF2-40B4-BE49-F238E27FC236}">
                <a16:creationId xmlns:a16="http://schemas.microsoft.com/office/drawing/2014/main" id="{C51EE2A1-1104-190D-4DAD-8E58EDC18580}"/>
              </a:ext>
            </a:extLst>
          </p:cNvPr>
          <p:cNvSpPr/>
          <p:nvPr/>
        </p:nvSpPr>
        <p:spPr>
          <a:xfrm flipV="1">
            <a:off x="285657" y="4349923"/>
            <a:ext cx="1422358" cy="1579"/>
          </a:xfrm>
          <a:prstGeom prst="line">
            <a:avLst/>
          </a:prstGeom>
          <a:ln w="25400" cap="sq">
            <a:solidFill>
              <a:schemeClr val="accent1"/>
            </a:solidFill>
          </a:ln>
        </p:spPr>
        <p:txBody>
          <a:bodyPr lIns="0" tIns="0" rIns="0" bIns="0"/>
          <a:lstStyle/>
          <a:p>
            <a:endParaRPr/>
          </a:p>
        </p:txBody>
      </p:sp>
      <p:sp>
        <p:nvSpPr>
          <p:cNvPr id="47" name="Linien">
            <a:extLst>
              <a:ext uri="{FF2B5EF4-FFF2-40B4-BE49-F238E27FC236}">
                <a16:creationId xmlns:a16="http://schemas.microsoft.com/office/drawing/2014/main" id="{5FE811FE-EBE8-579C-D393-779B14B4BA65}"/>
              </a:ext>
            </a:extLst>
          </p:cNvPr>
          <p:cNvSpPr/>
          <p:nvPr/>
        </p:nvSpPr>
        <p:spPr>
          <a:xfrm flipV="1">
            <a:off x="1728793" y="4021303"/>
            <a:ext cx="1557600" cy="3375"/>
          </a:xfrm>
          <a:prstGeom prst="line">
            <a:avLst/>
          </a:prstGeom>
          <a:ln w="25400" cap="sq">
            <a:solidFill>
              <a:schemeClr val="accent1"/>
            </a:solidFill>
          </a:ln>
        </p:spPr>
        <p:txBody>
          <a:bodyPr lIns="0" tIns="0" rIns="0" bIns="0"/>
          <a:lstStyle/>
          <a:p>
            <a:endParaRPr/>
          </a:p>
        </p:txBody>
      </p:sp>
      <p:sp>
        <p:nvSpPr>
          <p:cNvPr id="48" name="Linien">
            <a:extLst>
              <a:ext uri="{FF2B5EF4-FFF2-40B4-BE49-F238E27FC236}">
                <a16:creationId xmlns:a16="http://schemas.microsoft.com/office/drawing/2014/main" id="{CE78EF3D-2336-02F0-DB16-BA00C92774D5}"/>
              </a:ext>
            </a:extLst>
          </p:cNvPr>
          <p:cNvSpPr/>
          <p:nvPr/>
        </p:nvSpPr>
        <p:spPr>
          <a:xfrm flipH="1" flipV="1">
            <a:off x="1716096" y="4038602"/>
            <a:ext cx="1" cy="297013"/>
          </a:xfrm>
          <a:prstGeom prst="line">
            <a:avLst/>
          </a:prstGeom>
          <a:ln w="12700" cap="sq">
            <a:solidFill>
              <a:srgbClr val="FF2841"/>
            </a:solidFill>
            <a:headEnd type="triangle"/>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49" name="Gleichung">
                <a:extLst>
                  <a:ext uri="{FF2B5EF4-FFF2-40B4-BE49-F238E27FC236}">
                    <a16:creationId xmlns:a16="http://schemas.microsoft.com/office/drawing/2014/main" id="{05F68C69-01B4-16C2-DF4E-8ED1B5E7BD78}"/>
                  </a:ext>
                </a:extLst>
              </p:cNvPr>
              <p:cNvSpPr txBox="1"/>
              <p:nvPr/>
            </p:nvSpPr>
            <p:spPr>
              <a:xfrm>
                <a:off x="1730377" y="4063844"/>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solidFill>
                                <a:srgbClr val="FF0000"/>
                              </a:solidFill>
                              <a:latin typeface="Cambria Math" panose="02040503050406030204" pitchFamily="18" charset="0"/>
                            </a:rPr>
                          </m:ctrlPr>
                        </m:sSubPr>
                        <m:e>
                          <m:r>
                            <a:rPr lang="ar-AE" sz="1500" i="1">
                              <a:solidFill>
                                <a:srgbClr val="FF0000"/>
                              </a:solidFill>
                              <a:latin typeface="Cambria Math" panose="02040503050406030204" pitchFamily="18" charset="0"/>
                            </a:rPr>
                            <m:t>𝑅</m:t>
                          </m:r>
                        </m:e>
                        <m:sub>
                          <m:r>
                            <a:rPr lang="ar-AE" sz="1500" i="1">
                              <a:solidFill>
                                <a:srgbClr val="FF0000"/>
                              </a:solidFill>
                              <a:latin typeface="Cambria Math" panose="02040503050406030204" pitchFamily="18" charset="0"/>
                            </a:rPr>
                            <m:t>𝑥</m:t>
                          </m:r>
                        </m:sub>
                      </m:sSub>
                      <m:r>
                        <m:rPr>
                          <m:sty m:val="p"/>
                        </m:rPr>
                        <a:rPr lang="el-GR" sz="1500" i="1">
                          <a:solidFill>
                            <a:srgbClr val="FF0000"/>
                          </a:solidFill>
                          <a:latin typeface="Cambria Math" panose="02040503050406030204" pitchFamily="18" charset="0"/>
                        </a:rPr>
                        <m:t>Δ</m:t>
                      </m:r>
                      <m:r>
                        <a:rPr lang="de-CH" sz="1500" i="1">
                          <a:solidFill>
                            <a:srgbClr val="FF0000"/>
                          </a:solidFill>
                          <a:latin typeface="Cambria Math" panose="02040503050406030204" pitchFamily="18" charset="0"/>
                        </a:rPr>
                        <m:t>𝑥</m:t>
                      </m:r>
                    </m:oMath>
                  </m:oMathPara>
                </a14:m>
                <a:endParaRPr sz="1500" dirty="0">
                  <a:solidFill>
                    <a:srgbClr val="FF2841"/>
                  </a:solidFill>
                </a:endParaRPr>
              </a:p>
            </p:txBody>
          </p:sp>
        </mc:Choice>
        <mc:Fallback xmlns="">
          <p:sp>
            <p:nvSpPr>
              <p:cNvPr id="49" name="Gleichung">
                <a:extLst>
                  <a:ext uri="{FF2B5EF4-FFF2-40B4-BE49-F238E27FC236}">
                    <a16:creationId xmlns:a16="http://schemas.microsoft.com/office/drawing/2014/main" id="{05F68C69-01B4-16C2-DF4E-8ED1B5E7BD78}"/>
                  </a:ext>
                </a:extLst>
              </p:cNvPr>
              <p:cNvSpPr txBox="1">
                <a:spLocks noRot="1" noChangeAspect="1" noMove="1" noResize="1" noEditPoints="1" noAdjustHandles="1" noChangeArrowheads="1" noChangeShapeType="1" noTextEdit="1"/>
              </p:cNvSpPr>
              <p:nvPr/>
            </p:nvSpPr>
            <p:spPr>
              <a:xfrm>
                <a:off x="1730377" y="4063844"/>
                <a:ext cx="484043" cy="230832"/>
              </a:xfrm>
              <a:prstGeom prst="rect">
                <a:avLst/>
              </a:prstGeom>
              <a:blipFill>
                <a:blip r:embed="rId6"/>
                <a:stretch>
                  <a:fillRect l="-8861" r="-3797" b="-10526"/>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0" name="Gleichung">
                <a:extLst>
                  <a:ext uri="{FF2B5EF4-FFF2-40B4-BE49-F238E27FC236}">
                    <a16:creationId xmlns:a16="http://schemas.microsoft.com/office/drawing/2014/main" id="{E83561AE-B496-AA35-8D7C-972876658573}"/>
                  </a:ext>
                </a:extLst>
              </p:cNvPr>
              <p:cNvSpPr txBox="1"/>
              <p:nvPr/>
            </p:nvSpPr>
            <p:spPr>
              <a:xfrm>
                <a:off x="588391" y="4107317"/>
                <a:ext cx="816890"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𝐿</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𝐿</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50" name="Gleichung">
                <a:extLst>
                  <a:ext uri="{FF2B5EF4-FFF2-40B4-BE49-F238E27FC236}">
                    <a16:creationId xmlns:a16="http://schemas.microsoft.com/office/drawing/2014/main" id="{E83561AE-B496-AA35-8D7C-972876658573}"/>
                  </a:ext>
                </a:extLst>
              </p:cNvPr>
              <p:cNvSpPr txBox="1">
                <a:spLocks noRot="1" noChangeAspect="1" noMove="1" noResize="1" noEditPoints="1" noAdjustHandles="1" noChangeArrowheads="1" noChangeShapeType="1" noTextEdit="1"/>
              </p:cNvSpPr>
              <p:nvPr/>
            </p:nvSpPr>
            <p:spPr>
              <a:xfrm>
                <a:off x="588391" y="4107317"/>
                <a:ext cx="816890" cy="187359"/>
              </a:xfrm>
              <a:prstGeom prst="rect">
                <a:avLst/>
              </a:prstGeom>
              <a:blipFill>
                <a:blip r:embed="rId7"/>
                <a:stretch>
                  <a:fillRect l="-3731" r="-5970" b="-38710"/>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Gleichung">
                <a:extLst>
                  <a:ext uri="{FF2B5EF4-FFF2-40B4-BE49-F238E27FC236}">
                    <a16:creationId xmlns:a16="http://schemas.microsoft.com/office/drawing/2014/main" id="{40096A54-19BC-01BF-637C-1074AA016A77}"/>
                  </a:ext>
                </a:extLst>
              </p:cNvPr>
              <p:cNvSpPr txBox="1"/>
              <p:nvPr/>
            </p:nvSpPr>
            <p:spPr>
              <a:xfrm>
                <a:off x="2088792" y="3787902"/>
                <a:ext cx="837601"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𝑅</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𝑅</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51" name="Gleichung">
                <a:extLst>
                  <a:ext uri="{FF2B5EF4-FFF2-40B4-BE49-F238E27FC236}">
                    <a16:creationId xmlns:a16="http://schemas.microsoft.com/office/drawing/2014/main" id="{40096A54-19BC-01BF-637C-1074AA016A77}"/>
                  </a:ext>
                </a:extLst>
              </p:cNvPr>
              <p:cNvSpPr txBox="1">
                <a:spLocks noRot="1" noChangeAspect="1" noMove="1" noResize="1" noEditPoints="1" noAdjustHandles="1" noChangeArrowheads="1" noChangeShapeType="1" noTextEdit="1"/>
              </p:cNvSpPr>
              <p:nvPr/>
            </p:nvSpPr>
            <p:spPr>
              <a:xfrm>
                <a:off x="2088792" y="3787902"/>
                <a:ext cx="837601" cy="187359"/>
              </a:xfrm>
              <a:prstGeom prst="rect">
                <a:avLst/>
              </a:prstGeom>
              <a:blipFill>
                <a:blip r:embed="rId8"/>
                <a:stretch>
                  <a:fillRect l="-3650" r="-5839" b="-4193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2" name="Gleichung">
                <a:extLst>
                  <a:ext uri="{FF2B5EF4-FFF2-40B4-BE49-F238E27FC236}">
                    <a16:creationId xmlns:a16="http://schemas.microsoft.com/office/drawing/2014/main" id="{33CAB4DB-7409-5BB3-F4BA-852E4A86F59F}"/>
                  </a:ext>
                </a:extLst>
              </p:cNvPr>
              <p:cNvSpPr txBox="1"/>
              <p:nvPr/>
            </p:nvSpPr>
            <p:spPr>
              <a:xfrm>
                <a:off x="1474343" y="5012145"/>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latin typeface="Cambria Math" panose="02040503050406030204" pitchFamily="18" charset="0"/>
                            </a:rPr>
                          </m:ctrlPr>
                        </m:sSubPr>
                        <m:e>
                          <m:r>
                            <a:rPr lang="ar-AE" sz="1500" i="1">
                              <a:latin typeface="Cambria Math" panose="02040503050406030204" pitchFamily="18" charset="0"/>
                            </a:rPr>
                            <m:t>𝑅</m:t>
                          </m:r>
                        </m:e>
                        <m:sub>
                          <m:r>
                            <a:rPr lang="ar-AE" sz="1500" i="1">
                              <a:latin typeface="Cambria Math" panose="02040503050406030204" pitchFamily="18" charset="0"/>
                            </a:rPr>
                            <m:t>𝑥</m:t>
                          </m:r>
                        </m:sub>
                      </m:sSub>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52" name="Gleichung">
                <a:extLst>
                  <a:ext uri="{FF2B5EF4-FFF2-40B4-BE49-F238E27FC236}">
                    <a16:creationId xmlns:a16="http://schemas.microsoft.com/office/drawing/2014/main" id="{33CAB4DB-7409-5BB3-F4BA-852E4A86F59F}"/>
                  </a:ext>
                </a:extLst>
              </p:cNvPr>
              <p:cNvSpPr txBox="1">
                <a:spLocks noRot="1" noChangeAspect="1" noMove="1" noResize="1" noEditPoints="1" noAdjustHandles="1" noChangeArrowheads="1" noChangeShapeType="1" noTextEdit="1"/>
              </p:cNvSpPr>
              <p:nvPr/>
            </p:nvSpPr>
            <p:spPr>
              <a:xfrm>
                <a:off x="1474343" y="5012145"/>
                <a:ext cx="484043" cy="230832"/>
              </a:xfrm>
              <a:prstGeom prst="rect">
                <a:avLst/>
              </a:prstGeom>
              <a:blipFill>
                <a:blip r:embed="rId9"/>
                <a:stretch>
                  <a:fillRect l="-8861" r="-3797" b="-10526"/>
                </a:stretch>
              </a:blipFill>
              <a:ln w="12700">
                <a:miter lim="400000"/>
              </a:ln>
            </p:spPr>
            <p:txBody>
              <a:bodyPr/>
              <a:lstStyle/>
              <a:p>
                <a:r>
                  <a:rPr lang="en-CH">
                    <a:noFill/>
                  </a:rPr>
                  <a:t> </a:t>
                </a:r>
              </a:p>
            </p:txBody>
          </p:sp>
        </mc:Fallback>
      </mc:AlternateContent>
      <p:pic>
        <p:nvPicPr>
          <p:cNvPr id="53" name="Bild" descr="Bild">
            <a:extLst>
              <a:ext uri="{FF2B5EF4-FFF2-40B4-BE49-F238E27FC236}">
                <a16:creationId xmlns:a16="http://schemas.microsoft.com/office/drawing/2014/main" id="{F95A6160-F792-E6DA-3C3C-8496B33DD698}"/>
              </a:ext>
            </a:extLst>
          </p:cNvPr>
          <p:cNvPicPr>
            <a:picLocks noChangeAspect="1"/>
          </p:cNvPicPr>
          <p:nvPr/>
        </p:nvPicPr>
        <p:blipFill>
          <a:blip r:embed="rId10"/>
          <a:srcRect l="96702" t="86195" r="732" b="5988"/>
          <a:stretch>
            <a:fillRect/>
          </a:stretch>
        </p:blipFill>
        <p:spPr>
          <a:xfrm>
            <a:off x="5455654" y="4639107"/>
            <a:ext cx="142665" cy="170992"/>
          </a:xfrm>
          <a:prstGeom prst="rect">
            <a:avLst/>
          </a:prstGeom>
          <a:ln w="12700"/>
        </p:spPr>
      </p:pic>
      <p:sp>
        <p:nvSpPr>
          <p:cNvPr id="12" name="Armin Riess and Patrick Jenny">
            <a:extLst>
              <a:ext uri="{FF2B5EF4-FFF2-40B4-BE49-F238E27FC236}">
                <a16:creationId xmlns:a16="http://schemas.microsoft.com/office/drawing/2014/main" id="{CD0E49F2-B440-4327-B912-91F12BF7D5B3}"/>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3" name="Picture 12" descr="A black and red logo&#10;&#10;AI-generated content may be incorrect.">
            <a:extLst>
              <a:ext uri="{FF2B5EF4-FFF2-40B4-BE49-F238E27FC236}">
                <a16:creationId xmlns:a16="http://schemas.microsoft.com/office/drawing/2014/main" id="{A9BDFE46-75E6-C445-5440-E2CA641141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4" name="Graphic 13">
            <a:extLst>
              <a:ext uri="{FF2B5EF4-FFF2-40B4-BE49-F238E27FC236}">
                <a16:creationId xmlns:a16="http://schemas.microsoft.com/office/drawing/2014/main" id="{3F107C9E-5118-A054-6D1A-1849EEEFCBD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572331BF-8C08-AEB6-A3CB-264CD61DECD7}"/>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739" name="Bild" descr="Bild">
            <a:extLst>
              <a:ext uri="{FF2B5EF4-FFF2-40B4-BE49-F238E27FC236}">
                <a16:creationId xmlns:a16="http://schemas.microsoft.com/office/drawing/2014/main" id="{B716A1B3-C71C-3C68-7354-6D56E3A21788}"/>
              </a:ext>
            </a:extLst>
          </p:cNvPr>
          <p:cNvPicPr>
            <a:picLocks noChangeAspect="1"/>
          </p:cNvPicPr>
          <p:nvPr/>
        </p:nvPicPr>
        <p:blipFill>
          <a:blip r:embed="rId13"/>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164EF474-BB18-0F3D-90B9-99972B217B6D}"/>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164EF474-BB18-0F3D-90B9-99972B217B6D}"/>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14"/>
                <a:stretch>
                  <a:fillRect l="-5941" r="-4950" b="-27273"/>
                </a:stretch>
              </a:blipFill>
              <a:ln w="12700">
                <a:miter lim="400000"/>
              </a:ln>
            </p:spPr>
            <p:txBody>
              <a:bodyPr/>
              <a:lstStyle/>
              <a:p>
                <a:r>
                  <a:rPr lang="en-GB">
                    <a:noFill/>
                  </a:rPr>
                  <a:t> </a:t>
                </a:r>
              </a:p>
            </p:txBody>
          </p:sp>
        </mc:Fallback>
      </mc:AlternateContent>
      <p:sp>
        <p:nvSpPr>
          <p:cNvPr id="2" name="Problem and Motivation:">
            <a:extLst>
              <a:ext uri="{FF2B5EF4-FFF2-40B4-BE49-F238E27FC236}">
                <a16:creationId xmlns:a16="http://schemas.microsoft.com/office/drawing/2014/main" id="{5BB1572B-5BD2-0A60-B363-0236B1B61EC4}"/>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B0E74F17-FC3C-645B-2BBA-2201EFE52CEC}"/>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
        <p:nvSpPr>
          <p:cNvPr id="4" name="Armin Riess and Patrick Jenny">
            <a:extLst>
              <a:ext uri="{FF2B5EF4-FFF2-40B4-BE49-F238E27FC236}">
                <a16:creationId xmlns:a16="http://schemas.microsoft.com/office/drawing/2014/main" id="{D8922F91-D330-0CAF-97DA-FA9DF9C1E8AA}"/>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12/16</a:t>
            </a:r>
            <a:endParaRPr dirty="0"/>
          </a:p>
        </p:txBody>
      </p:sp>
      <p:sp>
        <p:nvSpPr>
          <p:cNvPr id="10" name="Rechteck">
            <a:extLst>
              <a:ext uri="{FF2B5EF4-FFF2-40B4-BE49-F238E27FC236}">
                <a16:creationId xmlns:a16="http://schemas.microsoft.com/office/drawing/2014/main" id="{7431E87D-CD80-8A62-47C9-CD2A0A0424A9}"/>
              </a:ext>
            </a:extLst>
          </p:cNvPr>
          <p:cNvSpPr/>
          <p:nvPr/>
        </p:nvSpPr>
        <p:spPr>
          <a:xfrm>
            <a:off x="7138219" y="1107294"/>
            <a:ext cx="1178678" cy="1418659"/>
          </a:xfrm>
          <a:prstGeom prst="rect">
            <a:avLst/>
          </a:prstGeom>
          <a:noFill/>
          <a:ln w="19050">
            <a:solidFill>
              <a:schemeClr val="accent5"/>
            </a:solidFill>
            <a:miter lim="400000"/>
          </a:ln>
        </p:spPr>
        <p:txBody>
          <a:bodyPr lIns="50800" tIns="50800" rIns="50800" bIns="50800" anchor="ctr"/>
          <a:lstStyle/>
          <a:p>
            <a:endParaRPr/>
          </a:p>
        </p:txBody>
      </p:sp>
      <p:pic>
        <p:nvPicPr>
          <p:cNvPr id="8" name="Picture 7" descr="A mathematical equations with black text&#10;&#10;AI-generated content may be incorrect.">
            <a:extLst>
              <a:ext uri="{FF2B5EF4-FFF2-40B4-BE49-F238E27FC236}">
                <a16:creationId xmlns:a16="http://schemas.microsoft.com/office/drawing/2014/main" id="{51F40D1C-DAE9-C8D6-CCFF-907289A9AC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67603" y="3030506"/>
            <a:ext cx="3706989" cy="1411320"/>
          </a:xfrm>
          <a:prstGeom prst="rect">
            <a:avLst/>
          </a:prstGeom>
        </p:spPr>
      </p:pic>
      <p:cxnSp>
        <p:nvCxnSpPr>
          <p:cNvPr id="11" name="Straight Arrow Connector 10">
            <a:extLst>
              <a:ext uri="{FF2B5EF4-FFF2-40B4-BE49-F238E27FC236}">
                <a16:creationId xmlns:a16="http://schemas.microsoft.com/office/drawing/2014/main" id="{725F4B55-E2AC-5820-7782-ABA7AA591625}"/>
              </a:ext>
            </a:extLst>
          </p:cNvPr>
          <p:cNvCxnSpPr>
            <a:cxnSpLocks/>
          </p:cNvCxnSpPr>
          <p:nvPr/>
        </p:nvCxnSpPr>
        <p:spPr>
          <a:xfrm>
            <a:off x="8010776" y="2609537"/>
            <a:ext cx="218824" cy="507289"/>
          </a:xfrm>
          <a:prstGeom prst="straightConnector1">
            <a:avLst/>
          </a:prstGeom>
          <a:ln w="19050">
            <a:solidFill>
              <a:schemeClr val="accent5"/>
            </a:solidFill>
            <a:tailEnd type="triangle" w="sm"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Gleichung">
                <a:extLst>
                  <a:ext uri="{FF2B5EF4-FFF2-40B4-BE49-F238E27FC236}">
                    <a16:creationId xmlns:a16="http://schemas.microsoft.com/office/drawing/2014/main" id="{82897CDE-B0D7-E04D-E5C7-F7DCB6587691}"/>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54" name="Gleichung">
                <a:extLst>
                  <a:ext uri="{FF2B5EF4-FFF2-40B4-BE49-F238E27FC236}">
                    <a16:creationId xmlns:a16="http://schemas.microsoft.com/office/drawing/2014/main" id="{82897CDE-B0D7-E04D-E5C7-F7DCB6587691}"/>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6"/>
                <a:stretch>
                  <a:fillRect l="-3871" t="-2632" r="-6452" b="-36842"/>
                </a:stretch>
              </a:blipFill>
              <a:ln w="12700">
                <a:miter lim="400000"/>
              </a:ln>
            </p:spPr>
            <p:txBody>
              <a:bodyPr/>
              <a:lstStyle/>
              <a:p>
                <a:r>
                  <a:rPr lang="en-CH">
                    <a:noFill/>
                  </a:rPr>
                  <a:t> </a:t>
                </a:r>
              </a:p>
            </p:txBody>
          </p:sp>
        </mc:Fallback>
      </mc:AlternateContent>
      <p:grpSp>
        <p:nvGrpSpPr>
          <p:cNvPr id="55" name="Group 54">
            <a:extLst>
              <a:ext uri="{FF2B5EF4-FFF2-40B4-BE49-F238E27FC236}">
                <a16:creationId xmlns:a16="http://schemas.microsoft.com/office/drawing/2014/main" id="{9535D217-C480-D980-FCA5-CAE22D2A1CD3}"/>
              </a:ext>
            </a:extLst>
          </p:cNvPr>
          <p:cNvGrpSpPr/>
          <p:nvPr/>
        </p:nvGrpSpPr>
        <p:grpSpPr>
          <a:xfrm>
            <a:off x="3315241" y="3620553"/>
            <a:ext cx="1552244" cy="330199"/>
            <a:chOff x="3294691" y="3689893"/>
            <a:chExt cx="3000736" cy="330199"/>
          </a:xfrm>
        </p:grpSpPr>
        <p:sp>
          <p:nvSpPr>
            <p:cNvPr id="56" name="Linien">
              <a:extLst>
                <a:ext uri="{FF2B5EF4-FFF2-40B4-BE49-F238E27FC236}">
                  <a16:creationId xmlns:a16="http://schemas.microsoft.com/office/drawing/2014/main" id="{07065DFB-9621-DF90-A131-31864AEAD021}"/>
                </a:ext>
              </a:extLst>
            </p:cNvPr>
            <p:cNvSpPr/>
            <p:nvPr/>
          </p:nvSpPr>
          <p:spPr>
            <a:xfrm flipV="1">
              <a:off x="3294691" y="4018513"/>
              <a:ext cx="1422358" cy="1579"/>
            </a:xfrm>
            <a:prstGeom prst="line">
              <a:avLst/>
            </a:prstGeom>
            <a:ln w="25400" cap="sq">
              <a:solidFill>
                <a:schemeClr val="accent1"/>
              </a:solidFill>
            </a:ln>
          </p:spPr>
          <p:txBody>
            <a:bodyPr lIns="0" tIns="0" rIns="0" bIns="0"/>
            <a:lstStyle/>
            <a:p>
              <a:endParaRPr/>
            </a:p>
          </p:txBody>
        </p:sp>
        <p:sp>
          <p:nvSpPr>
            <p:cNvPr id="57" name="Linien">
              <a:extLst>
                <a:ext uri="{FF2B5EF4-FFF2-40B4-BE49-F238E27FC236}">
                  <a16:creationId xmlns:a16="http://schemas.microsoft.com/office/drawing/2014/main" id="{B7E4ABFA-AEED-D3C0-126E-F616381FB87B}"/>
                </a:ext>
              </a:extLst>
            </p:cNvPr>
            <p:cNvSpPr/>
            <p:nvPr/>
          </p:nvSpPr>
          <p:spPr>
            <a:xfrm flipV="1">
              <a:off x="4737827" y="3689893"/>
              <a:ext cx="1557600" cy="3375"/>
            </a:xfrm>
            <a:prstGeom prst="line">
              <a:avLst/>
            </a:prstGeom>
            <a:ln w="25400" cap="sq">
              <a:solidFill>
                <a:schemeClr val="accent1"/>
              </a:solidFill>
            </a:ln>
          </p:spPr>
          <p:txBody>
            <a:bodyPr lIns="0" tIns="0" rIns="0" bIns="0"/>
            <a:lstStyle/>
            <a:p>
              <a:endParaRPr/>
            </a:p>
          </p:txBody>
        </p:sp>
        <p:sp>
          <p:nvSpPr>
            <p:cNvPr id="58" name="Linien">
              <a:extLst>
                <a:ext uri="{FF2B5EF4-FFF2-40B4-BE49-F238E27FC236}">
                  <a16:creationId xmlns:a16="http://schemas.microsoft.com/office/drawing/2014/main" id="{48A35D51-2043-4E08-43DA-AB4D26EFBAC2}"/>
                </a:ext>
              </a:extLst>
            </p:cNvPr>
            <p:cNvSpPr/>
            <p:nvPr/>
          </p:nvSpPr>
          <p:spPr>
            <a:xfrm flipH="1" flipV="1">
              <a:off x="4725130" y="3707192"/>
              <a:ext cx="1" cy="297013"/>
            </a:xfrm>
            <a:prstGeom prst="line">
              <a:avLst/>
            </a:prstGeom>
            <a:ln w="12700" cap="sq">
              <a:solidFill>
                <a:srgbClr val="FF2841"/>
              </a:solidFill>
              <a:headEnd type="triangle"/>
              <a:tailEnd type="triangle"/>
            </a:ln>
          </p:spPr>
          <p:txBody>
            <a:bodyPr lIns="0" tIns="0" rIns="0" bIns="0"/>
            <a:lstStyle/>
            <a:p>
              <a:endParaRPr/>
            </a:p>
          </p:txBody>
        </p:sp>
      </p:grpSp>
      <p:grpSp>
        <p:nvGrpSpPr>
          <p:cNvPr id="59" name="Group 58">
            <a:extLst>
              <a:ext uri="{FF2B5EF4-FFF2-40B4-BE49-F238E27FC236}">
                <a16:creationId xmlns:a16="http://schemas.microsoft.com/office/drawing/2014/main" id="{02A8E9D4-C5E6-FA3E-2A49-F1B62B07921C}"/>
              </a:ext>
            </a:extLst>
          </p:cNvPr>
          <p:cNvGrpSpPr/>
          <p:nvPr/>
        </p:nvGrpSpPr>
        <p:grpSpPr>
          <a:xfrm>
            <a:off x="277357" y="3349457"/>
            <a:ext cx="4590133" cy="1215217"/>
            <a:chOff x="277357" y="3665044"/>
            <a:chExt cx="4590133" cy="899630"/>
          </a:xfrm>
        </p:grpSpPr>
        <p:sp>
          <p:nvSpPr>
            <p:cNvPr id="60" name="Linien">
              <a:extLst>
                <a:ext uri="{FF2B5EF4-FFF2-40B4-BE49-F238E27FC236}">
                  <a16:creationId xmlns:a16="http://schemas.microsoft.com/office/drawing/2014/main" id="{770E4EBF-DF94-95E4-A605-24B164B7D245}"/>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61" name="Linien">
              <a:extLst>
                <a:ext uri="{FF2B5EF4-FFF2-40B4-BE49-F238E27FC236}">
                  <a16:creationId xmlns:a16="http://schemas.microsoft.com/office/drawing/2014/main" id="{10DF7FAE-0D8F-8405-1165-54020DCB253A}"/>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62" name="Linien">
              <a:extLst>
                <a:ext uri="{FF2B5EF4-FFF2-40B4-BE49-F238E27FC236}">
                  <a16:creationId xmlns:a16="http://schemas.microsoft.com/office/drawing/2014/main" id="{8C02371D-EB01-4257-B324-25497C26C7D2}"/>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
        <p:nvSpPr>
          <p:cNvPr id="63" name="Linien">
            <a:extLst>
              <a:ext uri="{FF2B5EF4-FFF2-40B4-BE49-F238E27FC236}">
                <a16:creationId xmlns:a16="http://schemas.microsoft.com/office/drawing/2014/main" id="{36D53840-E131-FEA8-FB9B-B64AB82655AC}"/>
              </a:ext>
            </a:extLst>
          </p:cNvPr>
          <p:cNvSpPr/>
          <p:nvPr/>
        </p:nvSpPr>
        <p:spPr>
          <a:xfrm flipV="1">
            <a:off x="4051009"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Tree>
    <p:extLst>
      <p:ext uri="{BB962C8B-B14F-4D97-AF65-F5344CB8AC3E}">
        <p14:creationId xmlns:p14="http://schemas.microsoft.com/office/powerpoint/2010/main" val="40095826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F21CEA-73E4-C82D-8133-5C1EA423E6AD}"/>
            </a:ext>
          </a:extLst>
        </p:cNvPr>
        <p:cNvGrpSpPr/>
        <p:nvPr/>
      </p:nvGrpSpPr>
      <p:grpSpPr>
        <a:xfrm>
          <a:off x="0" y="0"/>
          <a:ext cx="0" cy="0"/>
          <a:chOff x="0" y="0"/>
          <a:chExt cx="0" cy="0"/>
        </a:xfrm>
      </p:grpSpPr>
      <p:sp>
        <p:nvSpPr>
          <p:cNvPr id="12" name="Armin Riess and Patrick Jenny">
            <a:extLst>
              <a:ext uri="{FF2B5EF4-FFF2-40B4-BE49-F238E27FC236}">
                <a16:creationId xmlns:a16="http://schemas.microsoft.com/office/drawing/2014/main" id="{AC6682C6-C114-D58A-1F92-CBFC57EAD586}"/>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3" name="Picture 12" descr="A black and red logo&#10;&#10;AI-generated content may be incorrect.">
            <a:extLst>
              <a:ext uri="{FF2B5EF4-FFF2-40B4-BE49-F238E27FC236}">
                <a16:creationId xmlns:a16="http://schemas.microsoft.com/office/drawing/2014/main" id="{2F9BB8BD-0E52-5656-C7B9-6852387CB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4" name="Graphic 13">
            <a:extLst>
              <a:ext uri="{FF2B5EF4-FFF2-40B4-BE49-F238E27FC236}">
                <a16:creationId xmlns:a16="http://schemas.microsoft.com/office/drawing/2014/main" id="{FE776D07-6079-C50E-CC10-6133AB8D60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11" name="Problem and Motivation:">
            <a:extLst>
              <a:ext uri="{FF2B5EF4-FFF2-40B4-BE49-F238E27FC236}">
                <a16:creationId xmlns:a16="http://schemas.microsoft.com/office/drawing/2014/main" id="{382B3B0B-4637-7E2D-FB75-28830FE6CF5A}"/>
              </a:ext>
            </a:extLst>
          </p:cNvPr>
          <p:cNvSpPr txBox="1"/>
          <p:nvPr/>
        </p:nvSpPr>
        <p:spPr>
          <a:xfrm>
            <a:off x="474664" y="280297"/>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2" name="Linien">
            <a:extLst>
              <a:ext uri="{FF2B5EF4-FFF2-40B4-BE49-F238E27FC236}">
                <a16:creationId xmlns:a16="http://schemas.microsoft.com/office/drawing/2014/main" id="{16E3C0B1-DDCE-9483-D6DA-E626B35F6AE3}"/>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120" name="fully implicit methods are expensive and sequential methods require small time steps due to strong coupling between flow and transport">
            <a:extLst>
              <a:ext uri="{FF2B5EF4-FFF2-40B4-BE49-F238E27FC236}">
                <a16:creationId xmlns:a16="http://schemas.microsoft.com/office/drawing/2014/main" id="{6D98F46C-82C4-A075-207F-1C7511BEBEE5}"/>
              </a:ext>
            </a:extLst>
          </p:cNvPr>
          <p:cNvSpPr txBox="1"/>
          <p:nvPr/>
        </p:nvSpPr>
        <p:spPr>
          <a:xfrm>
            <a:off x="474662" y="783328"/>
            <a:ext cx="7829784" cy="75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Fully</a:t>
            </a:r>
            <a:r>
              <a:rPr sz="1800" dirty="0">
                <a:latin typeface="CMU Sans Serif" panose="02000603000000000000" pitchFamily="2" charset="0"/>
                <a:ea typeface="CMU Sans Serif" panose="02000603000000000000" pitchFamily="2" charset="0"/>
                <a:cs typeface="CMU Sans Serif" panose="02000603000000000000" pitchFamily="2" charset="0"/>
              </a:rPr>
              <a:t> implicit methods</a:t>
            </a:r>
            <a:r>
              <a:rPr lang="en-GB" sz="1800" dirty="0">
                <a:latin typeface="CMU Sans Serif" panose="02000603000000000000" pitchFamily="2" charset="0"/>
                <a:ea typeface="CMU Sans Serif" panose="02000603000000000000" pitchFamily="2" charset="0"/>
                <a:cs typeface="CMU Sans Serif" panose="02000603000000000000" pitchFamily="2" charset="0"/>
              </a:rPr>
              <a:t>: </a:t>
            </a:r>
            <a:r>
              <a:rPr sz="1800" dirty="0">
                <a:latin typeface="CMU Sans Serif" panose="02000603000000000000" pitchFamily="2" charset="0"/>
                <a:ea typeface="CMU Sans Serif" panose="02000603000000000000" pitchFamily="2" charset="0"/>
                <a:cs typeface="CMU Sans Serif" panose="02000603000000000000" pitchFamily="2" charset="0"/>
              </a:rPr>
              <a:t>expensive </a:t>
            </a: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Sequential methods: require small time steps</a:t>
            </a:r>
          </a:p>
        </p:txBody>
      </p:sp>
      <p:sp>
        <p:nvSpPr>
          <p:cNvPr id="2" name="Problem and Motivation:">
            <a:extLst>
              <a:ext uri="{FF2B5EF4-FFF2-40B4-BE49-F238E27FC236}">
                <a16:creationId xmlns:a16="http://schemas.microsoft.com/office/drawing/2014/main" id="{67BEB7AB-F2A0-61A8-5833-5F35B8A74581}"/>
              </a:ext>
            </a:extLst>
          </p:cNvPr>
          <p:cNvSpPr txBox="1"/>
          <p:nvPr/>
        </p:nvSpPr>
        <p:spPr>
          <a:xfrm>
            <a:off x="474664" y="1611482"/>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Goal</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fully implicit methods are expensive and sequential methods require small time steps due to strong coupling between flow and transport">
            <a:extLst>
              <a:ext uri="{FF2B5EF4-FFF2-40B4-BE49-F238E27FC236}">
                <a16:creationId xmlns:a16="http://schemas.microsoft.com/office/drawing/2014/main" id="{01AAFDDA-58E6-2D98-BD67-D35D091A81DE}"/>
              </a:ext>
            </a:extLst>
          </p:cNvPr>
          <p:cNvSpPr txBox="1"/>
          <p:nvPr/>
        </p:nvSpPr>
        <p:spPr>
          <a:xfrm>
            <a:off x="474662" y="2114513"/>
            <a:ext cx="7829784" cy="10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Tightly coupled, explicit flow and transport scheme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Two phases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Suited for ACTI and GPUs </a:t>
            </a:r>
          </a:p>
        </p:txBody>
      </p:sp>
      <p:sp>
        <p:nvSpPr>
          <p:cNvPr id="4" name="Problem and Motivation:">
            <a:extLst>
              <a:ext uri="{FF2B5EF4-FFF2-40B4-BE49-F238E27FC236}">
                <a16:creationId xmlns:a16="http://schemas.microsoft.com/office/drawing/2014/main" id="{00CC2444-6E27-6F46-AAF7-DF53FDCF3F92}"/>
              </a:ext>
            </a:extLst>
          </p:cNvPr>
          <p:cNvSpPr txBox="1"/>
          <p:nvPr/>
        </p:nvSpPr>
        <p:spPr>
          <a:xfrm>
            <a:off x="474664" y="3275065"/>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Method</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 name="fully implicit methods are expensive and sequential methods require small time steps due to strong coupling between flow and transport">
            <a:extLst>
              <a:ext uri="{FF2B5EF4-FFF2-40B4-BE49-F238E27FC236}">
                <a16:creationId xmlns:a16="http://schemas.microsoft.com/office/drawing/2014/main" id="{C06D964E-C090-554F-FB63-3243A1EEF238}"/>
              </a:ext>
            </a:extLst>
          </p:cNvPr>
          <p:cNvSpPr txBox="1"/>
          <p:nvPr/>
        </p:nvSpPr>
        <p:spPr>
          <a:xfrm>
            <a:off x="474662" y="3778096"/>
            <a:ext cx="7829784" cy="75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Hyperbolic system based on Euler equations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Time integration with adapted Riemann solver</a:t>
            </a:r>
          </a:p>
        </p:txBody>
      </p:sp>
      <p:sp>
        <p:nvSpPr>
          <p:cNvPr id="6" name="Armin Riess and Patrick Jenny">
            <a:extLst>
              <a:ext uri="{FF2B5EF4-FFF2-40B4-BE49-F238E27FC236}">
                <a16:creationId xmlns:a16="http://schemas.microsoft.com/office/drawing/2014/main" id="{98CB1577-F1DF-B51E-0435-72894D4D81E5}"/>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2/16</a:t>
            </a:r>
            <a:endParaRPr dirty="0"/>
          </a:p>
        </p:txBody>
      </p:sp>
    </p:spTree>
    <p:extLst>
      <p:ext uri="{BB962C8B-B14F-4D97-AF65-F5344CB8AC3E}">
        <p14:creationId xmlns:p14="http://schemas.microsoft.com/office/powerpoint/2010/main" val="299160692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426B7B-5041-1CA9-CB54-738D6C8010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A21977-5BF1-EBB7-C8A0-81060A60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0" y="790503"/>
            <a:ext cx="5555569" cy="2185916"/>
          </a:xfrm>
          <a:prstGeom prst="rect">
            <a:avLst/>
          </a:prstGeom>
        </p:spPr>
      </p:pic>
      <p:sp>
        <p:nvSpPr>
          <p:cNvPr id="9" name="Rechteck">
            <a:extLst>
              <a:ext uri="{FF2B5EF4-FFF2-40B4-BE49-F238E27FC236}">
                <a16:creationId xmlns:a16="http://schemas.microsoft.com/office/drawing/2014/main" id="{B07E0A23-7F6A-7064-9AC4-D7D50AEEED08}"/>
              </a:ext>
            </a:extLst>
          </p:cNvPr>
          <p:cNvSpPr/>
          <p:nvPr/>
        </p:nvSpPr>
        <p:spPr>
          <a:xfrm>
            <a:off x="141289" y="2640830"/>
            <a:ext cx="5254103" cy="293690"/>
          </a:xfrm>
          <a:prstGeom prst="rect">
            <a:avLst/>
          </a:prstGeom>
          <a:solidFill>
            <a:srgbClr val="FFFFFF"/>
          </a:solidFill>
          <a:ln w="12700">
            <a:miter lim="400000"/>
          </a:ln>
        </p:spPr>
        <p:txBody>
          <a:bodyPr lIns="50800" tIns="50800" rIns="50800" bIns="50800" anchor="ctr"/>
          <a:lstStyle/>
          <a:p>
            <a:endParaRPr dirty="0"/>
          </a:p>
        </p:txBody>
      </p:sp>
      <p:sp>
        <p:nvSpPr>
          <p:cNvPr id="19" name="Linien">
            <a:extLst>
              <a:ext uri="{FF2B5EF4-FFF2-40B4-BE49-F238E27FC236}">
                <a16:creationId xmlns:a16="http://schemas.microsoft.com/office/drawing/2014/main" id="{9523744C-0599-826A-A9CB-16C582E7B6EE}"/>
              </a:ext>
            </a:extLst>
          </p:cNvPr>
          <p:cNvSpPr/>
          <p:nvPr/>
        </p:nvSpPr>
        <p:spPr>
          <a:xfrm flipV="1">
            <a:off x="277357" y="2835036"/>
            <a:ext cx="3015055" cy="2973"/>
          </a:xfrm>
          <a:prstGeom prst="line">
            <a:avLst/>
          </a:prstGeom>
          <a:ln w="12700" cap="sq">
            <a:solidFill>
              <a:srgbClr val="000000"/>
            </a:solidFill>
            <a:headEnd type="triangle"/>
            <a:tailEnd type="triangle"/>
          </a:ln>
        </p:spPr>
        <p:txBody>
          <a:bodyPr lIns="0" tIns="0" rIns="0" bIns="0"/>
          <a:lstStyle/>
          <a:p>
            <a:endParaRPr/>
          </a:p>
        </p:txBody>
      </p:sp>
      <p:sp>
        <p:nvSpPr>
          <p:cNvPr id="20" name="Linien">
            <a:extLst>
              <a:ext uri="{FF2B5EF4-FFF2-40B4-BE49-F238E27FC236}">
                <a16:creationId xmlns:a16="http://schemas.microsoft.com/office/drawing/2014/main" id="{FA474663-B78A-991F-1EAD-C2BE237E40D1}"/>
              </a:ext>
            </a:extLst>
          </p:cNvPr>
          <p:cNvSpPr/>
          <p:nvPr/>
        </p:nvSpPr>
        <p:spPr>
          <a:xfrm flipV="1">
            <a:off x="1716366" y="2878916"/>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21" name="Gleichung">
                <a:extLst>
                  <a:ext uri="{FF2B5EF4-FFF2-40B4-BE49-F238E27FC236}">
                    <a16:creationId xmlns:a16="http://schemas.microsoft.com/office/drawing/2014/main" id="{454994B0-484A-3288-6C0E-2D005A50EFFD}"/>
                  </a:ext>
                </a:extLst>
              </p:cNvPr>
              <p:cNvSpPr txBox="1"/>
              <p:nvPr/>
            </p:nvSpPr>
            <p:spPr>
              <a:xfrm>
                <a:off x="1583681" y="2621542"/>
                <a:ext cx="270330"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21" name="Gleichung">
                <a:extLst>
                  <a:ext uri="{FF2B5EF4-FFF2-40B4-BE49-F238E27FC236}">
                    <a16:creationId xmlns:a16="http://schemas.microsoft.com/office/drawing/2014/main" id="{454994B0-484A-3288-6C0E-2D005A50EFFD}"/>
                  </a:ext>
                </a:extLst>
              </p:cNvPr>
              <p:cNvSpPr txBox="1">
                <a:spLocks noRot="1" noChangeAspect="1" noMove="1" noResize="1" noEditPoints="1" noAdjustHandles="1" noChangeArrowheads="1" noChangeShapeType="1" noTextEdit="1"/>
              </p:cNvSpPr>
              <p:nvPr/>
            </p:nvSpPr>
            <p:spPr>
              <a:xfrm>
                <a:off x="1583681" y="2621542"/>
                <a:ext cx="270330" cy="230832"/>
              </a:xfrm>
              <a:prstGeom prst="rect">
                <a:avLst/>
              </a:prstGeom>
              <a:blipFill>
                <a:blip r:embed="rId4"/>
                <a:stretch>
                  <a:fillRect l="-15909" r="-6818" b="-789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Gleichung">
                <a:extLst>
                  <a:ext uri="{FF2B5EF4-FFF2-40B4-BE49-F238E27FC236}">
                    <a16:creationId xmlns:a16="http://schemas.microsoft.com/office/drawing/2014/main" id="{0DBA2C4C-505C-F65C-A45B-E6E81D9D0DBE}"/>
                  </a:ext>
                </a:extLst>
              </p:cNvPr>
              <p:cNvSpPr txBox="1"/>
              <p:nvPr/>
            </p:nvSpPr>
            <p:spPr>
              <a:xfrm>
                <a:off x="1474343" y="3260231"/>
                <a:ext cx="51642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𝑄</m:t>
                          </m:r>
                        </m:e>
                        <m:sub>
                          <m:r>
                            <a:rPr lang="ar-AE" sz="1500" i="1">
                              <a:latin typeface="Cambria Math" panose="02040503050406030204" pitchFamily="18" charset="0"/>
                            </a:rPr>
                            <m:t>𝑥</m:t>
                          </m:r>
                        </m:sub>
                        <m:sup>
                          <m:r>
                            <a:rPr lang="en-US" sz="1500" b="0" i="1" smtClean="0">
                              <a:latin typeface="Cambria Math" panose="02040503050406030204" pitchFamily="18" charset="0"/>
                            </a:rPr>
                            <m:t>+</m:t>
                          </m:r>
                        </m:sup>
                      </m:sSubSup>
                      <m:r>
                        <m:rPr>
                          <m:sty m:val="p"/>
                        </m:rPr>
                        <a:rPr lang="el-GR" sz="1500" i="1">
                          <a:latin typeface="Cambria Math" panose="02040503050406030204" pitchFamily="18" charset="0"/>
                        </a:rPr>
                        <m:t>Δ</m:t>
                      </m:r>
                      <m:r>
                        <a:rPr lang="el-GR" sz="1500" i="1">
                          <a:latin typeface="Cambria Math" panose="02040503050406030204" pitchFamily="18" charset="0"/>
                        </a:rPr>
                        <m:t>𝑥</m:t>
                      </m:r>
                    </m:oMath>
                  </m:oMathPara>
                </a14:m>
                <a:endParaRPr lang="el-GR" sz="1500" dirty="0"/>
              </a:p>
            </p:txBody>
          </p:sp>
        </mc:Choice>
        <mc:Fallback xmlns="">
          <p:sp>
            <p:nvSpPr>
              <p:cNvPr id="22" name="Gleichung">
                <a:extLst>
                  <a:ext uri="{FF2B5EF4-FFF2-40B4-BE49-F238E27FC236}">
                    <a16:creationId xmlns:a16="http://schemas.microsoft.com/office/drawing/2014/main" id="{0DBA2C4C-505C-F65C-A45B-E6E81D9D0DBE}"/>
                  </a:ext>
                </a:extLst>
              </p:cNvPr>
              <p:cNvSpPr txBox="1">
                <a:spLocks noRot="1" noChangeAspect="1" noMove="1" noResize="1" noEditPoints="1" noAdjustHandles="1" noChangeArrowheads="1" noChangeShapeType="1" noTextEdit="1"/>
              </p:cNvSpPr>
              <p:nvPr/>
            </p:nvSpPr>
            <p:spPr>
              <a:xfrm>
                <a:off x="1474343" y="3260231"/>
                <a:ext cx="516423" cy="230832"/>
              </a:xfrm>
              <a:prstGeom prst="rect">
                <a:avLst/>
              </a:prstGeom>
              <a:blipFill>
                <a:blip r:embed="rId5"/>
                <a:stretch>
                  <a:fillRect l="-11765" r="-5882" b="-31579"/>
                </a:stretch>
              </a:blipFill>
              <a:ln w="12700">
                <a:miter lim="400000"/>
              </a:ln>
            </p:spPr>
            <p:txBody>
              <a:bodyPr/>
              <a:lstStyle/>
              <a:p>
                <a:r>
                  <a:rPr lang="en-CH">
                    <a:noFill/>
                  </a:rPr>
                  <a:t> </a:t>
                </a:r>
              </a:p>
            </p:txBody>
          </p:sp>
        </mc:Fallback>
      </mc:AlternateContent>
      <p:sp>
        <p:nvSpPr>
          <p:cNvPr id="23" name="Linien">
            <a:extLst>
              <a:ext uri="{FF2B5EF4-FFF2-40B4-BE49-F238E27FC236}">
                <a16:creationId xmlns:a16="http://schemas.microsoft.com/office/drawing/2014/main" id="{010F5C21-BCCB-E69E-3A59-48A34930DF4E}"/>
              </a:ext>
            </a:extLst>
          </p:cNvPr>
          <p:cNvSpPr/>
          <p:nvPr/>
        </p:nvSpPr>
        <p:spPr>
          <a:xfrm>
            <a:off x="219990" y="4576886"/>
            <a:ext cx="5335569" cy="1"/>
          </a:xfrm>
          <a:prstGeom prst="line">
            <a:avLst/>
          </a:prstGeom>
          <a:ln w="25400" cap="sq">
            <a:solidFill>
              <a:srgbClr val="000000"/>
            </a:solidFill>
            <a:tailEnd type="triangle"/>
          </a:ln>
        </p:spPr>
        <p:txBody>
          <a:bodyPr lIns="0" tIns="0" rIns="0" bIns="0"/>
          <a:lstStyle/>
          <a:p>
            <a:endParaRPr/>
          </a:p>
        </p:txBody>
      </p:sp>
      <p:sp>
        <p:nvSpPr>
          <p:cNvPr id="28" name="Linien">
            <a:extLst>
              <a:ext uri="{FF2B5EF4-FFF2-40B4-BE49-F238E27FC236}">
                <a16:creationId xmlns:a16="http://schemas.microsoft.com/office/drawing/2014/main" id="{2226B047-9452-5200-37C0-8CE7B6CA104B}"/>
              </a:ext>
            </a:extLst>
          </p:cNvPr>
          <p:cNvSpPr/>
          <p:nvPr/>
        </p:nvSpPr>
        <p:spPr>
          <a:xfrm flipV="1">
            <a:off x="1708022"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
        <p:nvSpPr>
          <p:cNvPr id="29" name="Linien">
            <a:extLst>
              <a:ext uri="{FF2B5EF4-FFF2-40B4-BE49-F238E27FC236}">
                <a16:creationId xmlns:a16="http://schemas.microsoft.com/office/drawing/2014/main" id="{7C49145E-1B63-9F28-CDA0-BAFF87B3A825}"/>
              </a:ext>
            </a:extLst>
          </p:cNvPr>
          <p:cNvSpPr/>
          <p:nvPr/>
        </p:nvSpPr>
        <p:spPr>
          <a:xfrm flipV="1">
            <a:off x="285657" y="4349923"/>
            <a:ext cx="1422358" cy="1579"/>
          </a:xfrm>
          <a:prstGeom prst="line">
            <a:avLst/>
          </a:prstGeom>
          <a:ln w="25400" cap="sq">
            <a:solidFill>
              <a:schemeClr val="accent1"/>
            </a:solidFill>
          </a:ln>
        </p:spPr>
        <p:txBody>
          <a:bodyPr lIns="0" tIns="0" rIns="0" bIns="0"/>
          <a:lstStyle/>
          <a:p>
            <a:endParaRPr/>
          </a:p>
        </p:txBody>
      </p:sp>
      <p:sp>
        <p:nvSpPr>
          <p:cNvPr id="30" name="Linien">
            <a:extLst>
              <a:ext uri="{FF2B5EF4-FFF2-40B4-BE49-F238E27FC236}">
                <a16:creationId xmlns:a16="http://schemas.microsoft.com/office/drawing/2014/main" id="{B2D8BA92-6B95-1F83-724E-3BF3EE7FB6A3}"/>
              </a:ext>
            </a:extLst>
          </p:cNvPr>
          <p:cNvSpPr/>
          <p:nvPr/>
        </p:nvSpPr>
        <p:spPr>
          <a:xfrm flipV="1">
            <a:off x="1728793" y="4021303"/>
            <a:ext cx="1557600" cy="3375"/>
          </a:xfrm>
          <a:prstGeom prst="line">
            <a:avLst/>
          </a:prstGeom>
          <a:ln w="25400" cap="sq">
            <a:solidFill>
              <a:schemeClr val="accent1"/>
            </a:solidFill>
          </a:ln>
        </p:spPr>
        <p:txBody>
          <a:bodyPr lIns="0" tIns="0" rIns="0" bIns="0"/>
          <a:lstStyle/>
          <a:p>
            <a:endParaRPr/>
          </a:p>
        </p:txBody>
      </p:sp>
      <p:sp>
        <p:nvSpPr>
          <p:cNvPr id="31" name="Linien">
            <a:extLst>
              <a:ext uri="{FF2B5EF4-FFF2-40B4-BE49-F238E27FC236}">
                <a16:creationId xmlns:a16="http://schemas.microsoft.com/office/drawing/2014/main" id="{13FDE578-2DAE-17D3-ABDE-342BAE1EA6AE}"/>
              </a:ext>
            </a:extLst>
          </p:cNvPr>
          <p:cNvSpPr/>
          <p:nvPr/>
        </p:nvSpPr>
        <p:spPr>
          <a:xfrm flipH="1" flipV="1">
            <a:off x="1716096" y="4038602"/>
            <a:ext cx="1" cy="297013"/>
          </a:xfrm>
          <a:prstGeom prst="line">
            <a:avLst/>
          </a:prstGeom>
          <a:ln w="12700" cap="sq">
            <a:solidFill>
              <a:srgbClr val="FF2841"/>
            </a:solidFill>
            <a:headEnd type="triangle"/>
            <a:tailEnd type="triangle"/>
          </a:ln>
        </p:spPr>
        <p:txBody>
          <a:bodyPr lIns="0" tIns="0" rIns="0" bIns="0"/>
          <a:lstStyle/>
          <a:p>
            <a:endParaRPr/>
          </a:p>
        </p:txBody>
      </p:sp>
      <mc:AlternateContent xmlns:mc="http://schemas.openxmlformats.org/markup-compatibility/2006" xmlns:a14="http://schemas.microsoft.com/office/drawing/2010/main">
        <mc:Choice Requires="a14">
          <p:sp>
            <p:nvSpPr>
              <p:cNvPr id="32" name="Gleichung">
                <a:extLst>
                  <a:ext uri="{FF2B5EF4-FFF2-40B4-BE49-F238E27FC236}">
                    <a16:creationId xmlns:a16="http://schemas.microsoft.com/office/drawing/2014/main" id="{5377F12E-8C5C-83F7-3FC2-AE68DB785590}"/>
                  </a:ext>
                </a:extLst>
              </p:cNvPr>
              <p:cNvSpPr txBox="1"/>
              <p:nvPr/>
            </p:nvSpPr>
            <p:spPr>
              <a:xfrm>
                <a:off x="1730377" y="4063844"/>
                <a:ext cx="48404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500" i="1">
                              <a:solidFill>
                                <a:srgbClr val="FF0000"/>
                              </a:solidFill>
                              <a:latin typeface="Cambria Math" panose="02040503050406030204" pitchFamily="18" charset="0"/>
                            </a:rPr>
                          </m:ctrlPr>
                        </m:sSubPr>
                        <m:e>
                          <m:r>
                            <a:rPr lang="ar-AE" sz="1500" i="1">
                              <a:solidFill>
                                <a:srgbClr val="FF0000"/>
                              </a:solidFill>
                              <a:latin typeface="Cambria Math" panose="02040503050406030204" pitchFamily="18" charset="0"/>
                            </a:rPr>
                            <m:t>𝑅</m:t>
                          </m:r>
                        </m:e>
                        <m:sub>
                          <m:r>
                            <a:rPr lang="ar-AE" sz="1500" i="1">
                              <a:solidFill>
                                <a:srgbClr val="FF0000"/>
                              </a:solidFill>
                              <a:latin typeface="Cambria Math" panose="02040503050406030204" pitchFamily="18" charset="0"/>
                            </a:rPr>
                            <m:t>𝑥</m:t>
                          </m:r>
                        </m:sub>
                      </m:sSub>
                      <m:r>
                        <m:rPr>
                          <m:sty m:val="p"/>
                        </m:rPr>
                        <a:rPr lang="el-GR" sz="1500" i="1">
                          <a:solidFill>
                            <a:srgbClr val="FF0000"/>
                          </a:solidFill>
                          <a:latin typeface="Cambria Math" panose="02040503050406030204" pitchFamily="18" charset="0"/>
                        </a:rPr>
                        <m:t>Δ</m:t>
                      </m:r>
                      <m:r>
                        <a:rPr lang="de-CH" sz="1500" i="1">
                          <a:solidFill>
                            <a:srgbClr val="FF0000"/>
                          </a:solidFill>
                          <a:latin typeface="Cambria Math" panose="02040503050406030204" pitchFamily="18" charset="0"/>
                        </a:rPr>
                        <m:t>𝑥</m:t>
                      </m:r>
                    </m:oMath>
                  </m:oMathPara>
                </a14:m>
                <a:endParaRPr sz="1500" dirty="0">
                  <a:solidFill>
                    <a:srgbClr val="FF2841"/>
                  </a:solidFill>
                </a:endParaRPr>
              </a:p>
            </p:txBody>
          </p:sp>
        </mc:Choice>
        <mc:Fallback xmlns="">
          <p:sp>
            <p:nvSpPr>
              <p:cNvPr id="32" name="Gleichung">
                <a:extLst>
                  <a:ext uri="{FF2B5EF4-FFF2-40B4-BE49-F238E27FC236}">
                    <a16:creationId xmlns:a16="http://schemas.microsoft.com/office/drawing/2014/main" id="{5377F12E-8C5C-83F7-3FC2-AE68DB785590}"/>
                  </a:ext>
                </a:extLst>
              </p:cNvPr>
              <p:cNvSpPr txBox="1">
                <a:spLocks noRot="1" noChangeAspect="1" noMove="1" noResize="1" noEditPoints="1" noAdjustHandles="1" noChangeArrowheads="1" noChangeShapeType="1" noTextEdit="1"/>
              </p:cNvSpPr>
              <p:nvPr/>
            </p:nvSpPr>
            <p:spPr>
              <a:xfrm>
                <a:off x="1730377" y="4063844"/>
                <a:ext cx="484043" cy="230832"/>
              </a:xfrm>
              <a:prstGeom prst="rect">
                <a:avLst/>
              </a:prstGeom>
              <a:blipFill>
                <a:blip r:embed="rId6"/>
                <a:stretch>
                  <a:fillRect l="-8861" r="-3797" b="-10526"/>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3" name="Gleichung">
                <a:extLst>
                  <a:ext uri="{FF2B5EF4-FFF2-40B4-BE49-F238E27FC236}">
                    <a16:creationId xmlns:a16="http://schemas.microsoft.com/office/drawing/2014/main" id="{424E9FBF-64CE-271C-05FD-0018B486C83E}"/>
                  </a:ext>
                </a:extLst>
              </p:cNvPr>
              <p:cNvSpPr txBox="1"/>
              <p:nvPr/>
            </p:nvSpPr>
            <p:spPr>
              <a:xfrm>
                <a:off x="588391" y="4107317"/>
                <a:ext cx="816890"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𝐿</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𝐿</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33" name="Gleichung">
                <a:extLst>
                  <a:ext uri="{FF2B5EF4-FFF2-40B4-BE49-F238E27FC236}">
                    <a16:creationId xmlns:a16="http://schemas.microsoft.com/office/drawing/2014/main" id="{424E9FBF-64CE-271C-05FD-0018B486C83E}"/>
                  </a:ext>
                </a:extLst>
              </p:cNvPr>
              <p:cNvSpPr txBox="1">
                <a:spLocks noRot="1" noChangeAspect="1" noMove="1" noResize="1" noEditPoints="1" noAdjustHandles="1" noChangeArrowheads="1" noChangeShapeType="1" noTextEdit="1"/>
              </p:cNvSpPr>
              <p:nvPr/>
            </p:nvSpPr>
            <p:spPr>
              <a:xfrm>
                <a:off x="588391" y="4107317"/>
                <a:ext cx="816890" cy="187359"/>
              </a:xfrm>
              <a:prstGeom prst="rect">
                <a:avLst/>
              </a:prstGeom>
              <a:blipFill>
                <a:blip r:embed="rId7"/>
                <a:stretch>
                  <a:fillRect l="-3731" r="-5970" b="-38710"/>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4" name="Gleichung">
                <a:extLst>
                  <a:ext uri="{FF2B5EF4-FFF2-40B4-BE49-F238E27FC236}">
                    <a16:creationId xmlns:a16="http://schemas.microsoft.com/office/drawing/2014/main" id="{395A8094-26D6-D473-14BB-C0633DAC5B9E}"/>
                  </a:ext>
                </a:extLst>
              </p:cNvPr>
              <p:cNvSpPr txBox="1"/>
              <p:nvPr/>
            </p:nvSpPr>
            <p:spPr>
              <a:xfrm>
                <a:off x="2088792" y="3787902"/>
                <a:ext cx="837601" cy="187359"/>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
                        <m:sSubPr>
                          <m:ctrlPr>
                            <a:rPr lang="ar-AE" sz="1200" i="1">
                              <a:solidFill>
                                <a:srgbClr val="0264C0"/>
                              </a:solidFill>
                              <a:latin typeface="Cambria Math" panose="02040503050406030204" pitchFamily="18" charset="0"/>
                            </a:rPr>
                          </m:ctrlPr>
                        </m:sSubPr>
                        <m:e>
                          <m:r>
                            <a:rPr lang="ar-AE" sz="1200" i="1">
                              <a:solidFill>
                                <a:srgbClr val="0264C0"/>
                              </a:solidFill>
                              <a:latin typeface="Cambria Math" panose="02040503050406030204" pitchFamily="18" charset="0"/>
                            </a:rPr>
                            <m:t>𝜌</m:t>
                          </m:r>
                        </m:e>
                        <m:sub>
                          <m:r>
                            <a:rPr lang="ar-AE" sz="1200" i="1">
                              <a:solidFill>
                                <a:srgbClr val="0264C0"/>
                              </a:solidFill>
                              <a:latin typeface="Cambria Math" panose="02040503050406030204" pitchFamily="18" charset="0"/>
                            </a:rPr>
                            <m:t>𝑅</m:t>
                          </m:r>
                        </m:sub>
                      </m:sSub>
                      <m:r>
                        <a:rPr lang="ar-AE" sz="1200" i="1">
                          <a:solidFill>
                            <a:srgbClr val="0264C0"/>
                          </a:solidFill>
                          <a:latin typeface="Cambria Math" panose="02040503050406030204" pitchFamily="18" charset="0"/>
                        </a:rPr>
                        <m:t>(</m:t>
                      </m:r>
                      <m:sSubSup>
                        <m:sSubSupPr>
                          <m:ctrlPr>
                            <a:rPr lang="ar-AE" sz="1200" i="1">
                              <a:solidFill>
                                <a:srgbClr val="0264C0"/>
                              </a:solidFill>
                              <a:latin typeface="Cambria Math" panose="02040503050406030204" pitchFamily="18" charset="0"/>
                            </a:rPr>
                          </m:ctrlPr>
                        </m:sSubSupPr>
                        <m:e>
                          <m:r>
                            <a:rPr lang="ar-AE" sz="1200" i="1">
                              <a:solidFill>
                                <a:srgbClr val="0264C0"/>
                              </a:solidFill>
                              <a:latin typeface="Cambria Math" panose="02040503050406030204" pitchFamily="18" charset="0"/>
                            </a:rPr>
                            <m:t>𝑢</m:t>
                          </m:r>
                        </m:e>
                        <m:sub>
                          <m:r>
                            <a:rPr lang="ar-AE" sz="1200" i="1">
                              <a:solidFill>
                                <a:srgbClr val="0264C0"/>
                              </a:solidFill>
                              <a:latin typeface="Cambria Math" panose="02040503050406030204" pitchFamily="18" charset="0"/>
                            </a:rPr>
                            <m:t>𝑅</m:t>
                          </m:r>
                        </m:sub>
                        <m:sup>
                          <m:r>
                            <a:rPr lang="ar-AE" sz="1200" i="1">
                              <a:solidFill>
                                <a:srgbClr val="0264C0"/>
                              </a:solidFill>
                              <a:latin typeface="Cambria Math" panose="02040503050406030204" pitchFamily="18" charset="0"/>
                            </a:rPr>
                            <m:t>2</m:t>
                          </m:r>
                        </m:sup>
                      </m:sSubSup>
                      <m:r>
                        <a:rPr lang="ar-AE" sz="1200" i="1">
                          <a:solidFill>
                            <a:srgbClr val="0264C0"/>
                          </a:solidFill>
                          <a:latin typeface="Cambria Math" panose="02040503050406030204" pitchFamily="18" charset="0"/>
                        </a:rPr>
                        <m:t>+</m:t>
                      </m:r>
                      <m:sSup>
                        <m:sSupPr>
                          <m:ctrlPr>
                            <a:rPr lang="ar-AE" sz="1200" i="1">
                              <a:solidFill>
                                <a:srgbClr val="0264C0"/>
                              </a:solidFill>
                              <a:latin typeface="Cambria Math" panose="02040503050406030204" pitchFamily="18" charset="0"/>
                            </a:rPr>
                          </m:ctrlPr>
                        </m:sSupPr>
                        <m:e>
                          <m:r>
                            <a:rPr lang="ar-AE" sz="1200" i="1">
                              <a:solidFill>
                                <a:srgbClr val="0264C0"/>
                              </a:solidFill>
                              <a:latin typeface="Cambria Math" panose="02040503050406030204" pitchFamily="18" charset="0"/>
                            </a:rPr>
                            <m:t>𝑐</m:t>
                          </m:r>
                        </m:e>
                        <m:sup>
                          <m:r>
                            <a:rPr lang="ar-AE" sz="1200" i="1">
                              <a:solidFill>
                                <a:srgbClr val="0264C0"/>
                              </a:solidFill>
                              <a:latin typeface="Cambria Math" panose="02040503050406030204" pitchFamily="18" charset="0"/>
                            </a:rPr>
                            <m:t>2</m:t>
                          </m:r>
                        </m:sup>
                      </m:sSup>
                      <m:r>
                        <a:rPr lang="ar-AE" sz="1200" i="1">
                          <a:solidFill>
                            <a:srgbClr val="0264C0"/>
                          </a:solidFill>
                          <a:latin typeface="Cambria Math" panose="02040503050406030204" pitchFamily="18" charset="0"/>
                        </a:rPr>
                        <m:t>)</m:t>
                      </m:r>
                    </m:oMath>
                  </m:oMathPara>
                </a14:m>
                <a:endParaRPr sz="1200" dirty="0">
                  <a:solidFill>
                    <a:srgbClr val="0365C0"/>
                  </a:solidFill>
                </a:endParaRPr>
              </a:p>
            </p:txBody>
          </p:sp>
        </mc:Choice>
        <mc:Fallback xmlns="">
          <p:sp>
            <p:nvSpPr>
              <p:cNvPr id="34" name="Gleichung">
                <a:extLst>
                  <a:ext uri="{FF2B5EF4-FFF2-40B4-BE49-F238E27FC236}">
                    <a16:creationId xmlns:a16="http://schemas.microsoft.com/office/drawing/2014/main" id="{395A8094-26D6-D473-14BB-C0633DAC5B9E}"/>
                  </a:ext>
                </a:extLst>
              </p:cNvPr>
              <p:cNvSpPr txBox="1">
                <a:spLocks noRot="1" noChangeAspect="1" noMove="1" noResize="1" noEditPoints="1" noAdjustHandles="1" noChangeArrowheads="1" noChangeShapeType="1" noTextEdit="1"/>
              </p:cNvSpPr>
              <p:nvPr/>
            </p:nvSpPr>
            <p:spPr>
              <a:xfrm>
                <a:off x="2088792" y="3787902"/>
                <a:ext cx="837601" cy="187359"/>
              </a:xfrm>
              <a:prstGeom prst="rect">
                <a:avLst/>
              </a:prstGeom>
              <a:blipFill>
                <a:blip r:embed="rId8"/>
                <a:stretch>
                  <a:fillRect l="-3650" r="-5839" b="-41935"/>
                </a:stretch>
              </a:blipFill>
              <a:ln w="12700">
                <a:miter lim="400000"/>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5" name="Gleichung">
                <a:extLst>
                  <a:ext uri="{FF2B5EF4-FFF2-40B4-BE49-F238E27FC236}">
                    <a16:creationId xmlns:a16="http://schemas.microsoft.com/office/drawing/2014/main" id="{90C4BB63-8A0D-25F0-AFFF-F2C3EB0CD7A2}"/>
                  </a:ext>
                </a:extLst>
              </p:cNvPr>
              <p:cNvSpPr txBox="1"/>
              <p:nvPr/>
            </p:nvSpPr>
            <p:spPr>
              <a:xfrm>
                <a:off x="1474343" y="5012145"/>
                <a:ext cx="516423"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𝑄</m:t>
                          </m:r>
                        </m:e>
                        <m:sub>
                          <m:r>
                            <a:rPr lang="ar-AE" sz="1500" i="1">
                              <a:latin typeface="Cambria Math" panose="02040503050406030204" pitchFamily="18" charset="0"/>
                            </a:rPr>
                            <m:t>𝑥</m:t>
                          </m:r>
                        </m:sub>
                        <m:sup>
                          <m:r>
                            <a:rPr lang="en-US" sz="1500" b="0" i="1" smtClean="0">
                              <a:latin typeface="Cambria Math" panose="02040503050406030204" pitchFamily="18" charset="0"/>
                            </a:rPr>
                            <m:t>+</m:t>
                          </m:r>
                        </m:sup>
                      </m:sSubSup>
                      <m:r>
                        <m:rPr>
                          <m:sty m:val="p"/>
                        </m:rPr>
                        <a:rPr lang="el-GR" sz="1500" i="1">
                          <a:latin typeface="Cambria Math" panose="02040503050406030204" pitchFamily="18" charset="0"/>
                        </a:rPr>
                        <m:t>Δ</m:t>
                      </m:r>
                      <m:r>
                        <a:rPr lang="de-CH" sz="1500" i="1">
                          <a:latin typeface="Cambria Math" panose="02040503050406030204" pitchFamily="18" charset="0"/>
                        </a:rPr>
                        <m:t>𝑥</m:t>
                      </m:r>
                    </m:oMath>
                  </m:oMathPara>
                </a14:m>
                <a:endParaRPr sz="1500" dirty="0"/>
              </a:p>
            </p:txBody>
          </p:sp>
        </mc:Choice>
        <mc:Fallback xmlns="">
          <p:sp>
            <p:nvSpPr>
              <p:cNvPr id="35" name="Gleichung">
                <a:extLst>
                  <a:ext uri="{FF2B5EF4-FFF2-40B4-BE49-F238E27FC236}">
                    <a16:creationId xmlns:a16="http://schemas.microsoft.com/office/drawing/2014/main" id="{90C4BB63-8A0D-25F0-AFFF-F2C3EB0CD7A2}"/>
                  </a:ext>
                </a:extLst>
              </p:cNvPr>
              <p:cNvSpPr txBox="1">
                <a:spLocks noRot="1" noChangeAspect="1" noMove="1" noResize="1" noEditPoints="1" noAdjustHandles="1" noChangeArrowheads="1" noChangeShapeType="1" noTextEdit="1"/>
              </p:cNvSpPr>
              <p:nvPr/>
            </p:nvSpPr>
            <p:spPr>
              <a:xfrm>
                <a:off x="1474343" y="5012145"/>
                <a:ext cx="516423" cy="230832"/>
              </a:xfrm>
              <a:prstGeom prst="rect">
                <a:avLst/>
              </a:prstGeom>
              <a:blipFill>
                <a:blip r:embed="rId9"/>
                <a:stretch>
                  <a:fillRect l="-11765" r="-2353" b="-31579"/>
                </a:stretch>
              </a:blipFill>
              <a:ln w="12700">
                <a:miter lim="400000"/>
              </a:ln>
            </p:spPr>
            <p:txBody>
              <a:bodyPr/>
              <a:lstStyle/>
              <a:p>
                <a:r>
                  <a:rPr lang="en-CH">
                    <a:noFill/>
                  </a:rPr>
                  <a:t> </a:t>
                </a:r>
              </a:p>
            </p:txBody>
          </p:sp>
        </mc:Fallback>
      </mc:AlternateContent>
      <p:pic>
        <p:nvPicPr>
          <p:cNvPr id="36" name="Bild" descr="Bild">
            <a:extLst>
              <a:ext uri="{FF2B5EF4-FFF2-40B4-BE49-F238E27FC236}">
                <a16:creationId xmlns:a16="http://schemas.microsoft.com/office/drawing/2014/main" id="{B02E7658-3CE8-0515-5EC4-45B7FC2719FA}"/>
              </a:ext>
            </a:extLst>
          </p:cNvPr>
          <p:cNvPicPr>
            <a:picLocks noChangeAspect="1"/>
          </p:cNvPicPr>
          <p:nvPr/>
        </p:nvPicPr>
        <p:blipFill>
          <a:blip r:embed="rId10"/>
          <a:srcRect l="96702" t="86195" r="732" b="5988"/>
          <a:stretch>
            <a:fillRect/>
          </a:stretch>
        </p:blipFill>
        <p:spPr>
          <a:xfrm>
            <a:off x="5455654" y="4639107"/>
            <a:ext cx="142665" cy="170992"/>
          </a:xfrm>
          <a:prstGeom prst="rect">
            <a:avLst/>
          </a:prstGeom>
          <a:ln w="12700"/>
        </p:spPr>
      </p:pic>
      <p:sp>
        <p:nvSpPr>
          <p:cNvPr id="12" name="Armin Riess and Patrick Jenny">
            <a:extLst>
              <a:ext uri="{FF2B5EF4-FFF2-40B4-BE49-F238E27FC236}">
                <a16:creationId xmlns:a16="http://schemas.microsoft.com/office/drawing/2014/main" id="{5A2772D5-750B-0021-986A-7FC9E007BE27}"/>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5" name="Picture 14" descr="A black and red logo&#10;&#10;AI-generated content may be incorrect.">
            <a:extLst>
              <a:ext uri="{FF2B5EF4-FFF2-40B4-BE49-F238E27FC236}">
                <a16:creationId xmlns:a16="http://schemas.microsoft.com/office/drawing/2014/main" id="{97661790-D014-32DB-C596-80C1AB4375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7" name="Graphic 16">
            <a:extLst>
              <a:ext uri="{FF2B5EF4-FFF2-40B4-BE49-F238E27FC236}">
                <a16:creationId xmlns:a16="http://schemas.microsoft.com/office/drawing/2014/main" id="{D58B582A-6B4E-7787-8CDF-F4B186433ED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34111" y="6438876"/>
            <a:ext cx="1457892" cy="242982"/>
          </a:xfrm>
          <a:prstGeom prst="rect">
            <a:avLst/>
          </a:prstGeom>
        </p:spPr>
      </p:pic>
      <p:sp>
        <p:nvSpPr>
          <p:cNvPr id="730" name="Linien">
            <a:extLst>
              <a:ext uri="{FF2B5EF4-FFF2-40B4-BE49-F238E27FC236}">
                <a16:creationId xmlns:a16="http://schemas.microsoft.com/office/drawing/2014/main" id="{77426951-EC0D-0A96-D7D5-497C6D0AF32F}"/>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739" name="Bild" descr="Bild">
            <a:extLst>
              <a:ext uri="{FF2B5EF4-FFF2-40B4-BE49-F238E27FC236}">
                <a16:creationId xmlns:a16="http://schemas.microsoft.com/office/drawing/2014/main" id="{2B591189-D0D5-81E2-9867-BDEB6CF093E1}"/>
              </a:ext>
            </a:extLst>
          </p:cNvPr>
          <p:cNvPicPr>
            <a:picLocks noChangeAspect="1"/>
          </p:cNvPicPr>
          <p:nvPr/>
        </p:nvPicPr>
        <p:blipFill>
          <a:blip r:embed="rId13"/>
          <a:srcRect/>
          <a:stretch>
            <a:fillRect/>
          </a:stretch>
        </p:blipFill>
        <p:spPr>
          <a:xfrm>
            <a:off x="5252070" y="1110018"/>
            <a:ext cx="3736373" cy="1418123"/>
          </a:xfrm>
          <a:prstGeom prst="rect">
            <a:avLst/>
          </a:prstGeom>
          <a:ln w="12700"/>
        </p:spPr>
      </p:pic>
      <mc:AlternateContent xmlns:mc="http://schemas.openxmlformats.org/markup-compatibility/2006" xmlns:a14="http://schemas.microsoft.com/office/drawing/2010/main">
        <mc:Choice Requires="a14">
          <p:sp>
            <p:nvSpPr>
              <p:cNvPr id="740" name="Gleichung">
                <a:extLst>
                  <a:ext uri="{FF2B5EF4-FFF2-40B4-BE49-F238E27FC236}">
                    <a16:creationId xmlns:a16="http://schemas.microsoft.com/office/drawing/2014/main" id="{12DECD3E-F072-86B3-48F3-4734348975F0}"/>
                  </a:ext>
                </a:extLst>
              </p:cNvPr>
              <p:cNvSpPr txBox="1"/>
              <p:nvPr/>
            </p:nvSpPr>
            <p:spPr>
              <a:xfrm>
                <a:off x="6851233" y="922396"/>
                <a:ext cx="613501" cy="200055"/>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sz="1300" i="1">
                          <a:solidFill>
                            <a:srgbClr val="C82505"/>
                          </a:solidFill>
                          <a:latin typeface="Cambria Math" panose="02040503050406030204" pitchFamily="18" charset="0"/>
                        </a:rPr>
                        <m:t>𝑝</m:t>
                      </m:r>
                      <m:r>
                        <a:rPr sz="1300" i="1">
                          <a:solidFill>
                            <a:srgbClr val="C82505"/>
                          </a:solidFill>
                          <a:latin typeface="Cambria Math" panose="02040503050406030204" pitchFamily="18" charset="0"/>
                        </a:rPr>
                        <m:t>=</m:t>
                      </m:r>
                      <m:sSup>
                        <m:sSupPr>
                          <m:ctrlPr>
                            <a:rPr sz="1300" i="1">
                              <a:solidFill>
                                <a:srgbClr val="C82505"/>
                              </a:solidFill>
                              <a:latin typeface="Cambria Math" panose="02040503050406030204" pitchFamily="18" charset="0"/>
                            </a:rPr>
                          </m:ctrlPr>
                        </m:sSupPr>
                        <m:e>
                          <m:r>
                            <a:rPr sz="1300" i="1">
                              <a:solidFill>
                                <a:srgbClr val="C82505"/>
                              </a:solidFill>
                              <a:latin typeface="Cambria Math" panose="02040503050406030204" pitchFamily="18" charset="0"/>
                            </a:rPr>
                            <m:t>𝑐</m:t>
                          </m:r>
                        </m:e>
                        <m:sup>
                          <m:r>
                            <a:rPr sz="1300" i="1">
                              <a:solidFill>
                                <a:srgbClr val="C82505"/>
                              </a:solidFill>
                              <a:latin typeface="Cambria Math" panose="02040503050406030204" pitchFamily="18" charset="0"/>
                            </a:rPr>
                            <m:t>2</m:t>
                          </m:r>
                        </m:sup>
                      </m:sSup>
                      <m:r>
                        <a:rPr sz="1300" i="1">
                          <a:solidFill>
                            <a:srgbClr val="C82505"/>
                          </a:solidFill>
                          <a:latin typeface="Cambria Math" panose="02040503050406030204" pitchFamily="18" charset="0"/>
                        </a:rPr>
                        <m:t>𝜌</m:t>
                      </m:r>
                    </m:oMath>
                  </m:oMathPara>
                </a14:m>
                <a:endParaRPr sz="1300">
                  <a:solidFill>
                    <a:srgbClr val="C82506"/>
                  </a:solidFill>
                </a:endParaRPr>
              </a:p>
            </p:txBody>
          </p:sp>
        </mc:Choice>
        <mc:Fallback xmlns="">
          <p:sp>
            <p:nvSpPr>
              <p:cNvPr id="740" name="Gleichung">
                <a:extLst>
                  <a:ext uri="{FF2B5EF4-FFF2-40B4-BE49-F238E27FC236}">
                    <a16:creationId xmlns:a16="http://schemas.microsoft.com/office/drawing/2014/main" id="{12DECD3E-F072-86B3-48F3-4734348975F0}"/>
                  </a:ext>
                </a:extLst>
              </p:cNvPr>
              <p:cNvSpPr txBox="1">
                <a:spLocks noRot="1" noChangeAspect="1" noMove="1" noResize="1" noEditPoints="1" noAdjustHandles="1" noChangeArrowheads="1" noChangeShapeType="1" noTextEdit="1"/>
              </p:cNvSpPr>
              <p:nvPr/>
            </p:nvSpPr>
            <p:spPr>
              <a:xfrm>
                <a:off x="6851233" y="922396"/>
                <a:ext cx="613501" cy="200055"/>
              </a:xfrm>
              <a:prstGeom prst="rect">
                <a:avLst/>
              </a:prstGeom>
              <a:blipFill>
                <a:blip r:embed="rId14"/>
                <a:stretch>
                  <a:fillRect l="-5941" r="-4950" b="-27273"/>
                </a:stretch>
              </a:blipFill>
              <a:ln w="12700">
                <a:miter lim="400000"/>
              </a:ln>
            </p:spPr>
            <p:txBody>
              <a:bodyPr/>
              <a:lstStyle/>
              <a:p>
                <a:r>
                  <a:rPr lang="en-GB">
                    <a:noFill/>
                  </a:rPr>
                  <a:t> </a:t>
                </a:r>
              </a:p>
            </p:txBody>
          </p:sp>
        </mc:Fallback>
      </mc:AlternateContent>
      <p:sp>
        <p:nvSpPr>
          <p:cNvPr id="2" name="Problem and Motivation:">
            <a:extLst>
              <a:ext uri="{FF2B5EF4-FFF2-40B4-BE49-F238E27FC236}">
                <a16:creationId xmlns:a16="http://schemas.microsoft.com/office/drawing/2014/main" id="{719C9A91-5E5E-AF4B-AADD-2848CC1D22AD}"/>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Rankine-Hugoniot-Riemann (RHR) solver</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3" name="Straight Arrow Connector 2">
            <a:extLst>
              <a:ext uri="{FF2B5EF4-FFF2-40B4-BE49-F238E27FC236}">
                <a16:creationId xmlns:a16="http://schemas.microsoft.com/office/drawing/2014/main" id="{73F493C4-14E7-EB70-709C-76659092E5DB}"/>
              </a:ext>
            </a:extLst>
          </p:cNvPr>
          <p:cNvCxnSpPr>
            <a:cxnSpLocks/>
          </p:cNvCxnSpPr>
          <p:nvPr/>
        </p:nvCxnSpPr>
        <p:spPr>
          <a:xfrm>
            <a:off x="6893973" y="1171181"/>
            <a:ext cx="78329" cy="324244"/>
          </a:xfrm>
          <a:prstGeom prst="straightConnector1">
            <a:avLst/>
          </a:prstGeom>
          <a:ln w="12700">
            <a:solidFill>
              <a:schemeClr val="accent5"/>
            </a:solidFill>
            <a:tailEnd type="triangle" w="sm" len="med"/>
          </a:ln>
        </p:spPr>
        <p:style>
          <a:lnRef idx="1">
            <a:schemeClr val="dk1"/>
          </a:lnRef>
          <a:fillRef idx="0">
            <a:schemeClr val="dk1"/>
          </a:fillRef>
          <a:effectRef idx="0">
            <a:schemeClr val="dk1"/>
          </a:effectRef>
          <a:fontRef idx="minor">
            <a:schemeClr val="tx1"/>
          </a:fontRef>
        </p:style>
      </p:cxnSp>
      <p:sp>
        <p:nvSpPr>
          <p:cNvPr id="4" name="Armin Riess and Patrick Jenny">
            <a:extLst>
              <a:ext uri="{FF2B5EF4-FFF2-40B4-BE49-F238E27FC236}">
                <a16:creationId xmlns:a16="http://schemas.microsoft.com/office/drawing/2014/main" id="{25A07AEC-61D9-F879-91CA-45A8EA4FC4BE}"/>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12/16</a:t>
            </a:r>
            <a:endParaRPr dirty="0"/>
          </a:p>
        </p:txBody>
      </p:sp>
      <p:sp>
        <p:nvSpPr>
          <p:cNvPr id="10" name="Rechteck">
            <a:extLst>
              <a:ext uri="{FF2B5EF4-FFF2-40B4-BE49-F238E27FC236}">
                <a16:creationId xmlns:a16="http://schemas.microsoft.com/office/drawing/2014/main" id="{8D431F93-25B9-E3D7-2E2B-EBF10B48BFB6}"/>
              </a:ext>
            </a:extLst>
          </p:cNvPr>
          <p:cNvSpPr/>
          <p:nvPr/>
        </p:nvSpPr>
        <p:spPr>
          <a:xfrm>
            <a:off x="7138219" y="1107294"/>
            <a:ext cx="1178678" cy="1418659"/>
          </a:xfrm>
          <a:prstGeom prst="rect">
            <a:avLst/>
          </a:prstGeom>
          <a:noFill/>
          <a:ln w="19050">
            <a:solidFill>
              <a:schemeClr val="accent5"/>
            </a:solidFill>
            <a:miter lim="400000"/>
          </a:ln>
        </p:spPr>
        <p:txBody>
          <a:bodyPr lIns="50800" tIns="50800" rIns="50800" bIns="50800" anchor="ctr"/>
          <a:lstStyle/>
          <a:p>
            <a:endParaRPr/>
          </a:p>
        </p:txBody>
      </p:sp>
      <p:pic>
        <p:nvPicPr>
          <p:cNvPr id="8" name="Picture 7" descr="A mathematical equations with black text&#10;&#10;AI-generated content may be incorrect.">
            <a:extLst>
              <a:ext uri="{FF2B5EF4-FFF2-40B4-BE49-F238E27FC236}">
                <a16:creationId xmlns:a16="http://schemas.microsoft.com/office/drawing/2014/main" id="{0BA61DAE-E555-A9DD-47DE-794F9D2ACEA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67603" y="3030506"/>
            <a:ext cx="3706989" cy="1411320"/>
          </a:xfrm>
          <a:prstGeom prst="rect">
            <a:avLst/>
          </a:prstGeom>
        </p:spPr>
      </p:pic>
      <p:cxnSp>
        <p:nvCxnSpPr>
          <p:cNvPr id="11" name="Straight Arrow Connector 10">
            <a:extLst>
              <a:ext uri="{FF2B5EF4-FFF2-40B4-BE49-F238E27FC236}">
                <a16:creationId xmlns:a16="http://schemas.microsoft.com/office/drawing/2014/main" id="{45C9CFD3-7AB3-57CA-0638-C79658B2B73E}"/>
              </a:ext>
            </a:extLst>
          </p:cNvPr>
          <p:cNvCxnSpPr>
            <a:cxnSpLocks/>
          </p:cNvCxnSpPr>
          <p:nvPr/>
        </p:nvCxnSpPr>
        <p:spPr>
          <a:xfrm>
            <a:off x="8010776" y="2609537"/>
            <a:ext cx="218824" cy="507289"/>
          </a:xfrm>
          <a:prstGeom prst="straightConnector1">
            <a:avLst/>
          </a:prstGeom>
          <a:ln w="19050">
            <a:solidFill>
              <a:schemeClr val="accent5"/>
            </a:solidFill>
            <a:tailEnd type="triangle" w="sm" len="med"/>
          </a:ln>
        </p:spPr>
        <p:style>
          <a:lnRef idx="1">
            <a:schemeClr val="dk1"/>
          </a:lnRef>
          <a:fillRef idx="0">
            <a:schemeClr val="dk1"/>
          </a:fillRef>
          <a:effectRef idx="0">
            <a:schemeClr val="dk1"/>
          </a:effectRef>
          <a:fontRef idx="minor">
            <a:schemeClr val="tx1"/>
          </a:fontRef>
        </p:style>
      </p:cxnSp>
      <p:pic>
        <p:nvPicPr>
          <p:cNvPr id="13" name="Picture 12" descr="A mathematical equations with black text&#10;&#10;AI-generated content may be incorrect.">
            <a:extLst>
              <a:ext uri="{FF2B5EF4-FFF2-40B4-BE49-F238E27FC236}">
                <a16:creationId xmlns:a16="http://schemas.microsoft.com/office/drawing/2014/main" id="{B1196448-A810-627A-AC43-5462FF068F83}"/>
              </a:ext>
            </a:extLst>
          </p:cNvPr>
          <p:cNvPicPr>
            <a:picLocks noChangeAspect="1"/>
          </p:cNvPicPr>
          <p:nvPr/>
        </p:nvPicPr>
        <p:blipFill>
          <a:blip r:embed="rId15">
            <a:extLst>
              <a:ext uri="{28A0092B-C50C-407E-A947-70E740481C1C}">
                <a14:useLocalDpi xmlns:a14="http://schemas.microsoft.com/office/drawing/2010/main" val="0"/>
              </a:ext>
            </a:extLst>
          </a:blip>
          <a:srcRect l="59150" t="85090" r="35904" b="2794"/>
          <a:stretch>
            <a:fillRect/>
          </a:stretch>
        </p:blipFill>
        <p:spPr>
          <a:xfrm>
            <a:off x="7997667" y="4557617"/>
            <a:ext cx="183349" cy="170992"/>
          </a:xfrm>
          <a:prstGeom prst="rect">
            <a:avLst/>
          </a:prstGeom>
        </p:spPr>
      </p:pic>
      <p:pic>
        <p:nvPicPr>
          <p:cNvPr id="14" name="Picture 13" descr="A mathematical equations with black text&#10;&#10;AI-generated content may be incorrect.">
            <a:extLst>
              <a:ext uri="{FF2B5EF4-FFF2-40B4-BE49-F238E27FC236}">
                <a16:creationId xmlns:a16="http://schemas.microsoft.com/office/drawing/2014/main" id="{EC4BD3C5-5B7A-21CC-D424-833E2D96F80B}"/>
              </a:ext>
            </a:extLst>
          </p:cNvPr>
          <p:cNvPicPr>
            <a:picLocks noChangeAspect="1"/>
          </p:cNvPicPr>
          <p:nvPr/>
        </p:nvPicPr>
        <p:blipFill>
          <a:blip r:embed="rId15">
            <a:extLst>
              <a:ext uri="{28A0092B-C50C-407E-A947-70E740481C1C}">
                <a14:useLocalDpi xmlns:a14="http://schemas.microsoft.com/office/drawing/2010/main" val="0"/>
              </a:ext>
            </a:extLst>
          </a:blip>
          <a:srcRect l="28450" t="74309" r="48682" b="16376"/>
          <a:stretch>
            <a:fillRect/>
          </a:stretch>
        </p:blipFill>
        <p:spPr>
          <a:xfrm>
            <a:off x="7224719" y="4391970"/>
            <a:ext cx="1763722" cy="131457"/>
          </a:xfrm>
          <a:prstGeom prst="rect">
            <a:avLst/>
          </a:prstGeom>
        </p:spPr>
      </p:pic>
      <p:pic>
        <p:nvPicPr>
          <p:cNvPr id="18" name="Picture 17" descr="A mathematical equations with black text&#10;&#10;AI-generated content may be incorrect.">
            <a:extLst>
              <a:ext uri="{FF2B5EF4-FFF2-40B4-BE49-F238E27FC236}">
                <a16:creationId xmlns:a16="http://schemas.microsoft.com/office/drawing/2014/main" id="{0856F107-9E44-9CC6-BE4B-1DFC3B13BD2D}"/>
              </a:ext>
            </a:extLst>
          </p:cNvPr>
          <p:cNvPicPr>
            <a:picLocks noChangeAspect="1"/>
          </p:cNvPicPr>
          <p:nvPr/>
        </p:nvPicPr>
        <p:blipFill>
          <a:blip r:embed="rId16" cstate="print">
            <a:extLst>
              <a:ext uri="{28A0092B-C50C-407E-A947-70E740481C1C}">
                <a14:useLocalDpi xmlns:a14="http://schemas.microsoft.com/office/drawing/2010/main" val="0"/>
              </a:ext>
            </a:extLst>
          </a:blip>
          <a:srcRect l="19069" t="37511" r="77337" b="51855"/>
          <a:stretch>
            <a:fillRect/>
          </a:stretch>
        </p:blipFill>
        <p:spPr>
          <a:xfrm>
            <a:off x="8143048" y="4563212"/>
            <a:ext cx="85600" cy="96433"/>
          </a:xfrm>
          <a:prstGeom prst="rect">
            <a:avLst/>
          </a:prstGeom>
        </p:spPr>
      </p:pic>
      <mc:AlternateContent xmlns:mc="http://schemas.openxmlformats.org/markup-compatibility/2006" xmlns:a14="http://schemas.microsoft.com/office/drawing/2010/main">
        <mc:Choice Requires="a14">
          <p:sp>
            <p:nvSpPr>
              <p:cNvPr id="37" name="Gleichung">
                <a:extLst>
                  <a:ext uri="{FF2B5EF4-FFF2-40B4-BE49-F238E27FC236}">
                    <a16:creationId xmlns:a16="http://schemas.microsoft.com/office/drawing/2014/main" id="{B7DCED82-0A48-B7A3-0A22-F2F9ECA71ED0}"/>
                  </a:ext>
                </a:extLst>
              </p:cNvPr>
              <p:cNvSpPr txBox="1"/>
              <p:nvPr/>
            </p:nvSpPr>
            <p:spPr>
              <a:xfrm>
                <a:off x="3347893" y="3174070"/>
                <a:ext cx="942116" cy="230832"/>
              </a:xfrm>
              <a:prstGeom prst="rect">
                <a:avLst/>
              </a:prstGeom>
              <a:ln w="12700">
                <a:miter lim="400000"/>
              </a:ln>
            </p:spPr>
            <p:txBody>
              <a:bodyPr wrap="none" lIns="0" tIns="0" rIns="0" bIns="0">
                <a:spAutoFit/>
              </a:bodyPr>
              <a:lstStyle/>
              <a:p>
                <a:pPr marL="0" marR="0" latinLnBrk="1">
                  <a:defRPr sz="1800">
                    <a:uFillTx/>
                  </a:defRPr>
                </a:pPr>
                <a14:m>
                  <m:oMathPara xmlns:m="http://schemas.openxmlformats.org/officeDocument/2006/math">
                    <m:oMathParaPr>
                      <m:jc m:val="centerGroup"/>
                    </m:oMathParaPr>
                    <m:oMath xmlns:m="http://schemas.openxmlformats.org/officeDocument/2006/math">
                      <m:r>
                        <a:rPr lang="ar-AE" sz="1500" i="1">
                          <a:latin typeface="Cambria Math" panose="02040503050406030204" pitchFamily="18" charset="0"/>
                        </a:rPr>
                        <m:t>𝜌</m:t>
                      </m:r>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𝑢</m:t>
                          </m:r>
                        </m:e>
                        <m:sup>
                          <m:r>
                            <a:rPr lang="ar-AE" sz="1500" i="1">
                              <a:latin typeface="Cambria Math" panose="02040503050406030204" pitchFamily="18" charset="0"/>
                            </a:rPr>
                            <m:t>2</m:t>
                          </m:r>
                        </m:sup>
                      </m:sSup>
                      <m:r>
                        <a:rPr lang="ar-AE" sz="1500" i="1">
                          <a:latin typeface="Cambria Math" panose="02040503050406030204" pitchFamily="18" charset="0"/>
                        </a:rPr>
                        <m:t>+</m:t>
                      </m:r>
                      <m:sSup>
                        <m:sSupPr>
                          <m:ctrlPr>
                            <a:rPr lang="ar-AE" sz="1500" i="1">
                              <a:latin typeface="Cambria Math" panose="02040503050406030204" pitchFamily="18" charset="0"/>
                            </a:rPr>
                          </m:ctrlPr>
                        </m:sSupPr>
                        <m:e>
                          <m:r>
                            <a:rPr lang="ar-AE" sz="1500" i="1">
                              <a:latin typeface="Cambria Math" panose="02040503050406030204" pitchFamily="18" charset="0"/>
                            </a:rPr>
                            <m:t>𝑐</m:t>
                          </m:r>
                        </m:e>
                        <m:sup>
                          <m:r>
                            <a:rPr lang="ar-AE" sz="1500" i="1">
                              <a:latin typeface="Cambria Math" panose="02040503050406030204" pitchFamily="18" charset="0"/>
                            </a:rPr>
                            <m:t>2</m:t>
                          </m:r>
                        </m:sup>
                      </m:sSup>
                      <m:r>
                        <a:rPr lang="ar-AE" sz="1500" i="1">
                          <a:latin typeface="Cambria Math" panose="02040503050406030204" pitchFamily="18" charset="0"/>
                        </a:rPr>
                        <m:t>)</m:t>
                      </m:r>
                    </m:oMath>
                  </m:oMathPara>
                </a14:m>
                <a:endParaRPr sz="1500" dirty="0"/>
              </a:p>
            </p:txBody>
          </p:sp>
        </mc:Choice>
        <mc:Fallback xmlns="">
          <p:sp>
            <p:nvSpPr>
              <p:cNvPr id="37" name="Gleichung">
                <a:extLst>
                  <a:ext uri="{FF2B5EF4-FFF2-40B4-BE49-F238E27FC236}">
                    <a16:creationId xmlns:a16="http://schemas.microsoft.com/office/drawing/2014/main" id="{B7DCED82-0A48-B7A3-0A22-F2F9ECA71ED0}"/>
                  </a:ext>
                </a:extLst>
              </p:cNvPr>
              <p:cNvSpPr txBox="1">
                <a:spLocks noRot="1" noChangeAspect="1" noMove="1" noResize="1" noEditPoints="1" noAdjustHandles="1" noChangeArrowheads="1" noChangeShapeType="1" noTextEdit="1"/>
              </p:cNvSpPr>
              <p:nvPr/>
            </p:nvSpPr>
            <p:spPr>
              <a:xfrm>
                <a:off x="3347893" y="3174070"/>
                <a:ext cx="942116" cy="230832"/>
              </a:xfrm>
              <a:prstGeom prst="rect">
                <a:avLst/>
              </a:prstGeom>
              <a:blipFill>
                <a:blip r:embed="rId17"/>
                <a:stretch>
                  <a:fillRect l="-3871" t="-2632" r="-6452" b="-36842"/>
                </a:stretch>
              </a:blipFill>
              <a:ln w="12700">
                <a:miter lim="400000"/>
              </a:ln>
            </p:spPr>
            <p:txBody>
              <a:bodyPr/>
              <a:lstStyle/>
              <a:p>
                <a:r>
                  <a:rPr lang="en-CH">
                    <a:noFill/>
                  </a:rPr>
                  <a:t> </a:t>
                </a:r>
              </a:p>
            </p:txBody>
          </p:sp>
        </mc:Fallback>
      </mc:AlternateContent>
      <p:grpSp>
        <p:nvGrpSpPr>
          <p:cNvPr id="38" name="Group 37">
            <a:extLst>
              <a:ext uri="{FF2B5EF4-FFF2-40B4-BE49-F238E27FC236}">
                <a16:creationId xmlns:a16="http://schemas.microsoft.com/office/drawing/2014/main" id="{46BDA859-272E-45B6-A9C2-4108D2E4A3F9}"/>
              </a:ext>
            </a:extLst>
          </p:cNvPr>
          <p:cNvGrpSpPr/>
          <p:nvPr/>
        </p:nvGrpSpPr>
        <p:grpSpPr>
          <a:xfrm>
            <a:off x="3315241" y="3620553"/>
            <a:ext cx="1552244" cy="330199"/>
            <a:chOff x="3294691" y="3689893"/>
            <a:chExt cx="3000736" cy="330199"/>
          </a:xfrm>
        </p:grpSpPr>
        <p:sp>
          <p:nvSpPr>
            <p:cNvPr id="39" name="Linien">
              <a:extLst>
                <a:ext uri="{FF2B5EF4-FFF2-40B4-BE49-F238E27FC236}">
                  <a16:creationId xmlns:a16="http://schemas.microsoft.com/office/drawing/2014/main" id="{9400A5D2-C480-125B-E240-BA55EEC9A09F}"/>
                </a:ext>
              </a:extLst>
            </p:cNvPr>
            <p:cNvSpPr/>
            <p:nvPr/>
          </p:nvSpPr>
          <p:spPr>
            <a:xfrm flipV="1">
              <a:off x="3294691" y="4018513"/>
              <a:ext cx="1422358" cy="1579"/>
            </a:xfrm>
            <a:prstGeom prst="line">
              <a:avLst/>
            </a:prstGeom>
            <a:ln w="25400" cap="sq">
              <a:solidFill>
                <a:schemeClr val="accent1"/>
              </a:solidFill>
            </a:ln>
          </p:spPr>
          <p:txBody>
            <a:bodyPr lIns="0" tIns="0" rIns="0" bIns="0"/>
            <a:lstStyle/>
            <a:p>
              <a:endParaRPr/>
            </a:p>
          </p:txBody>
        </p:sp>
        <p:sp>
          <p:nvSpPr>
            <p:cNvPr id="40" name="Linien">
              <a:extLst>
                <a:ext uri="{FF2B5EF4-FFF2-40B4-BE49-F238E27FC236}">
                  <a16:creationId xmlns:a16="http://schemas.microsoft.com/office/drawing/2014/main" id="{269093C1-CD24-1A93-DF06-13205DF84A38}"/>
                </a:ext>
              </a:extLst>
            </p:cNvPr>
            <p:cNvSpPr/>
            <p:nvPr/>
          </p:nvSpPr>
          <p:spPr>
            <a:xfrm flipV="1">
              <a:off x="4737827" y="3689893"/>
              <a:ext cx="1557600" cy="3375"/>
            </a:xfrm>
            <a:prstGeom prst="line">
              <a:avLst/>
            </a:prstGeom>
            <a:ln w="25400" cap="sq">
              <a:solidFill>
                <a:schemeClr val="accent1"/>
              </a:solidFill>
            </a:ln>
          </p:spPr>
          <p:txBody>
            <a:bodyPr lIns="0" tIns="0" rIns="0" bIns="0"/>
            <a:lstStyle/>
            <a:p>
              <a:endParaRPr/>
            </a:p>
          </p:txBody>
        </p:sp>
        <p:sp>
          <p:nvSpPr>
            <p:cNvPr id="41" name="Linien">
              <a:extLst>
                <a:ext uri="{FF2B5EF4-FFF2-40B4-BE49-F238E27FC236}">
                  <a16:creationId xmlns:a16="http://schemas.microsoft.com/office/drawing/2014/main" id="{2A6C47EE-270B-410F-F3A6-F67C73C1F0F3}"/>
                </a:ext>
              </a:extLst>
            </p:cNvPr>
            <p:cNvSpPr/>
            <p:nvPr/>
          </p:nvSpPr>
          <p:spPr>
            <a:xfrm flipH="1" flipV="1">
              <a:off x="4725130" y="3707192"/>
              <a:ext cx="1" cy="297013"/>
            </a:xfrm>
            <a:prstGeom prst="line">
              <a:avLst/>
            </a:prstGeom>
            <a:ln w="12700" cap="sq">
              <a:solidFill>
                <a:srgbClr val="FF2841"/>
              </a:solidFill>
              <a:headEnd type="triangle"/>
              <a:tailEnd type="triangle"/>
            </a:ln>
          </p:spPr>
          <p:txBody>
            <a:bodyPr lIns="0" tIns="0" rIns="0" bIns="0"/>
            <a:lstStyle/>
            <a:p>
              <a:endParaRPr/>
            </a:p>
          </p:txBody>
        </p:sp>
      </p:grpSp>
      <p:grpSp>
        <p:nvGrpSpPr>
          <p:cNvPr id="42" name="Group 41">
            <a:extLst>
              <a:ext uri="{FF2B5EF4-FFF2-40B4-BE49-F238E27FC236}">
                <a16:creationId xmlns:a16="http://schemas.microsoft.com/office/drawing/2014/main" id="{AA7E237F-2D03-553D-514F-F619E195D454}"/>
              </a:ext>
            </a:extLst>
          </p:cNvPr>
          <p:cNvGrpSpPr/>
          <p:nvPr/>
        </p:nvGrpSpPr>
        <p:grpSpPr>
          <a:xfrm>
            <a:off x="277357" y="3349457"/>
            <a:ext cx="4590133" cy="1215217"/>
            <a:chOff x="277357" y="3665044"/>
            <a:chExt cx="4590133" cy="899630"/>
          </a:xfrm>
        </p:grpSpPr>
        <p:sp>
          <p:nvSpPr>
            <p:cNvPr id="43" name="Linien">
              <a:extLst>
                <a:ext uri="{FF2B5EF4-FFF2-40B4-BE49-F238E27FC236}">
                  <a16:creationId xmlns:a16="http://schemas.microsoft.com/office/drawing/2014/main" id="{8CE52C88-497E-D687-B6B5-23BBE6AD40D8}"/>
                </a:ext>
              </a:extLst>
            </p:cNvPr>
            <p:cNvSpPr/>
            <p:nvPr/>
          </p:nvSpPr>
          <p:spPr>
            <a:xfrm flipV="1">
              <a:off x="277357" y="3803946"/>
              <a:ext cx="1" cy="751302"/>
            </a:xfrm>
            <a:prstGeom prst="line">
              <a:avLst/>
            </a:prstGeom>
            <a:ln w="12700">
              <a:solidFill>
                <a:srgbClr val="000000"/>
              </a:solidFill>
              <a:custDash>
                <a:ds d="200000" sp="200000"/>
              </a:custDash>
              <a:miter lim="400000"/>
            </a:ln>
          </p:spPr>
          <p:txBody>
            <a:bodyPr lIns="0" tIns="0" rIns="0" bIns="0"/>
            <a:lstStyle/>
            <a:p>
              <a:endParaRPr dirty="0"/>
            </a:p>
          </p:txBody>
        </p:sp>
        <p:sp>
          <p:nvSpPr>
            <p:cNvPr id="44" name="Linien">
              <a:extLst>
                <a:ext uri="{FF2B5EF4-FFF2-40B4-BE49-F238E27FC236}">
                  <a16:creationId xmlns:a16="http://schemas.microsoft.com/office/drawing/2014/main" id="{42CE4D03-F0DD-D44E-4183-70A944716FC0}"/>
                </a:ext>
              </a:extLst>
            </p:cNvPr>
            <p:cNvSpPr/>
            <p:nvPr/>
          </p:nvSpPr>
          <p:spPr>
            <a:xfrm flipV="1">
              <a:off x="4867489" y="3805956"/>
              <a:ext cx="1" cy="751302"/>
            </a:xfrm>
            <a:prstGeom prst="line">
              <a:avLst/>
            </a:prstGeom>
            <a:ln w="12700">
              <a:solidFill>
                <a:srgbClr val="000000"/>
              </a:solidFill>
              <a:custDash>
                <a:ds d="200000" sp="200000"/>
              </a:custDash>
              <a:miter lim="400000"/>
            </a:ln>
          </p:spPr>
          <p:txBody>
            <a:bodyPr lIns="0" tIns="0" rIns="0" bIns="0"/>
            <a:lstStyle/>
            <a:p>
              <a:endParaRPr/>
            </a:p>
          </p:txBody>
        </p:sp>
        <p:sp>
          <p:nvSpPr>
            <p:cNvPr id="45" name="Linien">
              <a:extLst>
                <a:ext uri="{FF2B5EF4-FFF2-40B4-BE49-F238E27FC236}">
                  <a16:creationId xmlns:a16="http://schemas.microsoft.com/office/drawing/2014/main" id="{87482D13-1282-1E22-9608-88E2F982025E}"/>
                </a:ext>
              </a:extLst>
            </p:cNvPr>
            <p:cNvSpPr/>
            <p:nvPr/>
          </p:nvSpPr>
          <p:spPr>
            <a:xfrm flipV="1">
              <a:off x="3292413" y="3665044"/>
              <a:ext cx="1" cy="899630"/>
            </a:xfrm>
            <a:prstGeom prst="line">
              <a:avLst/>
            </a:prstGeom>
            <a:ln w="25400" cap="sq">
              <a:solidFill>
                <a:srgbClr val="000000"/>
              </a:solidFill>
              <a:tailEnd type="triangle"/>
            </a:ln>
          </p:spPr>
          <p:txBody>
            <a:bodyPr lIns="0" tIns="0" rIns="0" bIns="0"/>
            <a:lstStyle/>
            <a:p>
              <a:endParaRPr/>
            </a:p>
          </p:txBody>
        </p:sp>
      </p:grpSp>
      <p:sp>
        <p:nvSpPr>
          <p:cNvPr id="46" name="Linien">
            <a:extLst>
              <a:ext uri="{FF2B5EF4-FFF2-40B4-BE49-F238E27FC236}">
                <a16:creationId xmlns:a16="http://schemas.microsoft.com/office/drawing/2014/main" id="{781E499D-E4A2-0390-34B5-F4689A17C74D}"/>
              </a:ext>
            </a:extLst>
          </p:cNvPr>
          <p:cNvSpPr/>
          <p:nvPr/>
        </p:nvSpPr>
        <p:spPr>
          <a:xfrm flipV="1">
            <a:off x="4051009" y="4639107"/>
            <a:ext cx="1" cy="687802"/>
          </a:xfrm>
          <a:prstGeom prst="line">
            <a:avLst/>
          </a:prstGeom>
          <a:ln w="127000" cap="sq">
            <a:solidFill>
              <a:schemeClr val="accent5">
                <a:lumMod val="60000"/>
                <a:lumOff val="40000"/>
                <a:alpha val="50000"/>
              </a:schemeClr>
            </a:solidFill>
            <a:tailEnd type="triangle"/>
          </a:ln>
        </p:spPr>
        <p:txBody>
          <a:bodyPr lIns="0" tIns="0" rIns="0" bIns="0"/>
          <a:lstStyle/>
          <a:p>
            <a:endParaRPr/>
          </a:p>
        </p:txBody>
      </p:sp>
    </p:spTree>
    <p:extLst>
      <p:ext uri="{BB962C8B-B14F-4D97-AF65-F5344CB8AC3E}">
        <p14:creationId xmlns:p14="http://schemas.microsoft.com/office/powerpoint/2010/main" val="299330749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6945D3-8387-77B7-11AE-1D7C5AC72832}"/>
            </a:ext>
          </a:extLst>
        </p:cNvPr>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F7153F68-3490-7102-280C-8E6E53C87DDF}"/>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71B531C4-C77C-6A2A-A5FA-3C3A69CEFC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0" name="Graphic 9">
            <a:extLst>
              <a:ext uri="{FF2B5EF4-FFF2-40B4-BE49-F238E27FC236}">
                <a16:creationId xmlns:a16="http://schemas.microsoft.com/office/drawing/2014/main" id="{59F84681-CA6E-C64D-66A2-BF1DC60AC2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15" name="Picture 14" descr="A screen shot of a graph&#10;&#10;AI-generated content may be incorrect.">
            <a:extLst>
              <a:ext uri="{FF2B5EF4-FFF2-40B4-BE49-F238E27FC236}">
                <a16:creationId xmlns:a16="http://schemas.microsoft.com/office/drawing/2014/main" id="{E3EBA168-B7F7-3E03-F7DB-C6834F240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969" y="795522"/>
            <a:ext cx="3511303" cy="2633477"/>
          </a:xfrm>
          <a:prstGeom prst="rect">
            <a:avLst/>
          </a:prstGeom>
        </p:spPr>
      </p:pic>
      <p:pic>
        <p:nvPicPr>
          <p:cNvPr id="16" name="Picture 15" descr="A screen shot of a graph&#10;&#10;AI-generated content may be incorrect.">
            <a:extLst>
              <a:ext uri="{FF2B5EF4-FFF2-40B4-BE49-F238E27FC236}">
                <a16:creationId xmlns:a16="http://schemas.microsoft.com/office/drawing/2014/main" id="{765B6370-2E92-D39F-4CDE-2FC5D4BFAD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4271" y="795521"/>
            <a:ext cx="3511303" cy="2633477"/>
          </a:xfrm>
          <a:prstGeom prst="rect">
            <a:avLst/>
          </a:prstGeom>
        </p:spPr>
      </p:pic>
      <p:sp>
        <p:nvSpPr>
          <p:cNvPr id="17" name="fully implicit">
            <a:extLst>
              <a:ext uri="{FF2B5EF4-FFF2-40B4-BE49-F238E27FC236}">
                <a16:creationId xmlns:a16="http://schemas.microsoft.com/office/drawing/2014/main" id="{08E4D034-DC59-AC22-D680-639853F8DFC5}"/>
              </a:ext>
            </a:extLst>
          </p:cNvPr>
          <p:cNvSpPr txBox="1"/>
          <p:nvPr/>
        </p:nvSpPr>
        <p:spPr>
          <a:xfrm>
            <a:off x="-9413" y="1691632"/>
            <a:ext cx="1237838"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approximate</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Riemann</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 name="fully implicit">
            <a:extLst>
              <a:ext uri="{FF2B5EF4-FFF2-40B4-BE49-F238E27FC236}">
                <a16:creationId xmlns:a16="http://schemas.microsoft.com/office/drawing/2014/main" id="{07A7BAA3-2A62-0092-DE2C-52490A6D08E7}"/>
              </a:ext>
            </a:extLst>
          </p:cNvPr>
          <p:cNvSpPr txBox="1"/>
          <p:nvPr/>
        </p:nvSpPr>
        <p:spPr>
          <a:xfrm>
            <a:off x="7683377" y="1973734"/>
            <a:ext cx="1188146"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RHR Solver</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37" name="Linien">
            <a:extLst>
              <a:ext uri="{FF2B5EF4-FFF2-40B4-BE49-F238E27FC236}">
                <a16:creationId xmlns:a16="http://schemas.microsoft.com/office/drawing/2014/main" id="{CD348692-94CB-D265-DE89-88C624BCC3A2}"/>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15B7002F-9E39-7906-88A8-87E28DAEB1A8}"/>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C9D60EB8-64AB-D444-D2A1-B7F8E4DFECF0}"/>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3: Meander</a:t>
            </a:r>
          </a:p>
        </p:txBody>
      </p:sp>
      <p:sp>
        <p:nvSpPr>
          <p:cNvPr id="5" name="Armin Riess and Patrick Jenny">
            <a:extLst>
              <a:ext uri="{FF2B5EF4-FFF2-40B4-BE49-F238E27FC236}">
                <a16:creationId xmlns:a16="http://schemas.microsoft.com/office/drawing/2014/main" id="{3F939417-A8DF-E55B-0BB3-966473FAF155}"/>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13/16</a:t>
            </a:r>
            <a:endParaRPr dirty="0"/>
          </a:p>
        </p:txBody>
      </p:sp>
      <p:pic>
        <p:nvPicPr>
          <p:cNvPr id="19" name="Picture 18" descr="A screen shot of a graph&#10;&#10;AI-generated content may be incorrect.">
            <a:extLst>
              <a:ext uri="{FF2B5EF4-FFF2-40B4-BE49-F238E27FC236}">
                <a16:creationId xmlns:a16="http://schemas.microsoft.com/office/drawing/2014/main" id="{CA7B9B99-57BB-D253-EDBA-51A047E566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969" y="3429000"/>
            <a:ext cx="3511303" cy="2633477"/>
          </a:xfrm>
          <a:prstGeom prst="rect">
            <a:avLst/>
          </a:prstGeom>
        </p:spPr>
      </p:pic>
      <p:sp>
        <p:nvSpPr>
          <p:cNvPr id="20" name="fully implicit">
            <a:extLst>
              <a:ext uri="{FF2B5EF4-FFF2-40B4-BE49-F238E27FC236}">
                <a16:creationId xmlns:a16="http://schemas.microsoft.com/office/drawing/2014/main" id="{B65B5F0A-33CF-0E5D-BCB9-6FEEC7E98572}"/>
              </a:ext>
            </a:extLst>
          </p:cNvPr>
          <p:cNvSpPr txBox="1"/>
          <p:nvPr/>
        </p:nvSpPr>
        <p:spPr>
          <a:xfrm>
            <a:off x="416201" y="4448219"/>
            <a:ext cx="84350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Implicit</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Method</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3" name="Picture 2" descr="A graph of a saturation&#10;&#10;AI-generated content may be incorrect.">
            <a:extLst>
              <a:ext uri="{FF2B5EF4-FFF2-40B4-BE49-F238E27FC236}">
                <a16:creationId xmlns:a16="http://schemas.microsoft.com/office/drawing/2014/main" id="{2F3E4695-4899-254C-A24F-1AC69982AD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4272" y="3429000"/>
            <a:ext cx="3511303" cy="2633477"/>
          </a:xfrm>
          <a:prstGeom prst="rect">
            <a:avLst/>
          </a:prstGeom>
        </p:spPr>
      </p:pic>
      <p:sp>
        <p:nvSpPr>
          <p:cNvPr id="4" name="fully implicit">
            <a:extLst>
              <a:ext uri="{FF2B5EF4-FFF2-40B4-BE49-F238E27FC236}">
                <a16:creationId xmlns:a16="http://schemas.microsoft.com/office/drawing/2014/main" id="{915D275D-6F63-E705-E600-D4185745B270}"/>
              </a:ext>
            </a:extLst>
          </p:cNvPr>
          <p:cNvSpPr txBox="1"/>
          <p:nvPr/>
        </p:nvSpPr>
        <p:spPr>
          <a:xfrm>
            <a:off x="7685526" y="4325109"/>
            <a:ext cx="152958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RHR Solver </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with additional </a:t>
            </a:r>
          </a:p>
          <a:p>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Source Term</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86545050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ADFA5F-6F2C-4899-71A3-82A233A8FBC9}"/>
            </a:ext>
          </a:extLst>
        </p:cNvPr>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7C57176B-1BFC-E74C-1C42-4C08BC033E45}"/>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4" name="Picture 3" descr="A black and red logo&#10;&#10;AI-generated content may be incorrect.">
            <a:extLst>
              <a:ext uri="{FF2B5EF4-FFF2-40B4-BE49-F238E27FC236}">
                <a16:creationId xmlns:a16="http://schemas.microsoft.com/office/drawing/2014/main" id="{60BE3975-492C-0246-68B7-E4CF22566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7" name="Graphic 6">
            <a:extLst>
              <a:ext uri="{FF2B5EF4-FFF2-40B4-BE49-F238E27FC236}">
                <a16:creationId xmlns:a16="http://schemas.microsoft.com/office/drawing/2014/main" id="{9C29C660-7F23-2D17-415B-1201601EDF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a:extLst>
              <a:ext uri="{FF2B5EF4-FFF2-40B4-BE49-F238E27FC236}">
                <a16:creationId xmlns:a16="http://schemas.microsoft.com/office/drawing/2014/main" id="{4F567307-0EFD-DD50-FA6E-C6A6DFFD5731}"/>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D49E3255-0B10-777E-9905-2852F349263C}"/>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5429AE71-B3FA-D9AE-3D4B-B6829BCCF300}"/>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4: SPE10 Top Layer</a:t>
            </a:r>
          </a:p>
        </p:txBody>
      </p:sp>
      <p:sp>
        <p:nvSpPr>
          <p:cNvPr id="5" name="Armin Riess and Patrick Jenny">
            <a:extLst>
              <a:ext uri="{FF2B5EF4-FFF2-40B4-BE49-F238E27FC236}">
                <a16:creationId xmlns:a16="http://schemas.microsoft.com/office/drawing/2014/main" id="{37053D8A-E5A8-4B84-7F75-D3A555E4CB4F}"/>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14/16</a:t>
            </a:r>
            <a:endParaRPr dirty="0"/>
          </a:p>
        </p:txBody>
      </p:sp>
      <p:pic>
        <p:nvPicPr>
          <p:cNvPr id="8" name="Picture 7" descr="A close-up of a colorful image&#10;&#10;AI-generated content may be incorrect.">
            <a:extLst>
              <a:ext uri="{FF2B5EF4-FFF2-40B4-BE49-F238E27FC236}">
                <a16:creationId xmlns:a16="http://schemas.microsoft.com/office/drawing/2014/main" id="{52FC889D-23FD-31EF-3062-DE2BC0FB0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74" y="868675"/>
            <a:ext cx="5120651" cy="2560325"/>
          </a:xfrm>
          <a:prstGeom prst="rect">
            <a:avLst/>
          </a:prstGeom>
        </p:spPr>
      </p:pic>
    </p:spTree>
    <p:extLst>
      <p:ext uri="{BB962C8B-B14F-4D97-AF65-F5344CB8AC3E}">
        <p14:creationId xmlns:p14="http://schemas.microsoft.com/office/powerpoint/2010/main" val="235889291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CC0FFF-6081-3F23-13DB-122328FE2CD4}"/>
            </a:ext>
          </a:extLst>
        </p:cNvPr>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8DA93E23-9BF3-578C-83A3-EEE78BEF0897}"/>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8" name="Picture 7" descr="A black and red logo&#10;&#10;AI-generated content may be incorrect.">
            <a:extLst>
              <a:ext uri="{FF2B5EF4-FFF2-40B4-BE49-F238E27FC236}">
                <a16:creationId xmlns:a16="http://schemas.microsoft.com/office/drawing/2014/main" id="{6936EDBD-EEDF-05B6-C38F-057023351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68CCEE5E-B7C2-AF00-57BA-1710A46219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a:extLst>
              <a:ext uri="{FF2B5EF4-FFF2-40B4-BE49-F238E27FC236}">
                <a16:creationId xmlns:a16="http://schemas.microsoft.com/office/drawing/2014/main" id="{399ECD64-8786-9FD2-8A8C-70A83E4D18C9}"/>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00249244-4E08-C481-5D26-8F73A9090B67}"/>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4: SPE10 Top Layer</a:t>
            </a:r>
          </a:p>
        </p:txBody>
      </p:sp>
      <p:sp>
        <p:nvSpPr>
          <p:cNvPr id="5" name="Armin Riess and Patrick Jenny">
            <a:extLst>
              <a:ext uri="{FF2B5EF4-FFF2-40B4-BE49-F238E27FC236}">
                <a16:creationId xmlns:a16="http://schemas.microsoft.com/office/drawing/2014/main" id="{AB278CAE-9A58-F36E-6CDC-32327DD7923E}"/>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14/16</a:t>
            </a:r>
            <a:endParaRPr dirty="0"/>
          </a:p>
        </p:txBody>
      </p:sp>
      <p:sp>
        <p:nvSpPr>
          <p:cNvPr id="20" name="fully implicit">
            <a:extLst>
              <a:ext uri="{FF2B5EF4-FFF2-40B4-BE49-F238E27FC236}">
                <a16:creationId xmlns:a16="http://schemas.microsoft.com/office/drawing/2014/main" id="{F20085B5-CACB-6799-156A-60380F0250D9}"/>
              </a:ext>
            </a:extLst>
          </p:cNvPr>
          <p:cNvSpPr txBox="1"/>
          <p:nvPr/>
        </p:nvSpPr>
        <p:spPr>
          <a:xfrm>
            <a:off x="1168171" y="4410411"/>
            <a:ext cx="84350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Implicit</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Method</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fully implicit">
            <a:extLst>
              <a:ext uri="{FF2B5EF4-FFF2-40B4-BE49-F238E27FC236}">
                <a16:creationId xmlns:a16="http://schemas.microsoft.com/office/drawing/2014/main" id="{52E91345-4B04-F32D-521D-DC96AB380E09}"/>
              </a:ext>
            </a:extLst>
          </p:cNvPr>
          <p:cNvSpPr txBox="1"/>
          <p:nvPr/>
        </p:nvSpPr>
        <p:spPr>
          <a:xfrm>
            <a:off x="482088" y="1686745"/>
            <a:ext cx="152958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RHR Solver </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with additional </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Source Term</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7" name="Picture 6" descr="A colorful image of a cloud&#10;&#10;AI-generated content may be incorrect.">
            <a:extLst>
              <a:ext uri="{FF2B5EF4-FFF2-40B4-BE49-F238E27FC236}">
                <a16:creationId xmlns:a16="http://schemas.microsoft.com/office/drawing/2014/main" id="{14A594F9-65AD-C554-5AF6-77569BB9BA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74" y="869908"/>
            <a:ext cx="5120651" cy="2560325"/>
          </a:xfrm>
          <a:prstGeom prst="rect">
            <a:avLst/>
          </a:prstGeom>
        </p:spPr>
      </p:pic>
      <p:pic>
        <p:nvPicPr>
          <p:cNvPr id="10" name="Picture 9" descr="A close-up of a computer generated image&#10;&#10;AI-generated content may be incorrect.">
            <a:extLst>
              <a:ext uri="{FF2B5EF4-FFF2-40B4-BE49-F238E27FC236}">
                <a16:creationId xmlns:a16="http://schemas.microsoft.com/office/drawing/2014/main" id="{6E533AB7-4EEF-5B41-636D-EEF85E056B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1673" y="3427767"/>
            <a:ext cx="5120651" cy="2560325"/>
          </a:xfrm>
          <a:prstGeom prst="rect">
            <a:avLst/>
          </a:prstGeom>
        </p:spPr>
      </p:pic>
    </p:spTree>
    <p:extLst>
      <p:ext uri="{BB962C8B-B14F-4D97-AF65-F5344CB8AC3E}">
        <p14:creationId xmlns:p14="http://schemas.microsoft.com/office/powerpoint/2010/main" val="32569133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96A3D0-CDC4-F5B4-F088-5389B6B0BA60}"/>
            </a:ext>
          </a:extLst>
        </p:cNvPr>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D77BB5E6-E146-5986-8DB6-AB6B016025A2}"/>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8" name="Picture 7" descr="A black and red logo&#10;&#10;AI-generated content may be incorrect.">
            <a:extLst>
              <a:ext uri="{FF2B5EF4-FFF2-40B4-BE49-F238E27FC236}">
                <a16:creationId xmlns:a16="http://schemas.microsoft.com/office/drawing/2014/main" id="{3976654E-A254-DD16-C4EF-84E57F0F3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D1E39C42-AD28-7D52-96A5-DF26A0ED49C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a:extLst>
              <a:ext uri="{FF2B5EF4-FFF2-40B4-BE49-F238E27FC236}">
                <a16:creationId xmlns:a16="http://schemas.microsoft.com/office/drawing/2014/main" id="{6060A46E-9295-E319-AED3-36A82205713A}"/>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849" name="Rechteck">
            <a:extLst>
              <a:ext uri="{FF2B5EF4-FFF2-40B4-BE49-F238E27FC236}">
                <a16:creationId xmlns:a16="http://schemas.microsoft.com/office/drawing/2014/main" id="{5E2FDE02-B086-5F89-A1EC-FDD392832A35}"/>
              </a:ext>
            </a:extLst>
          </p:cNvPr>
          <p:cNvSpPr/>
          <p:nvPr/>
        </p:nvSpPr>
        <p:spPr>
          <a:xfrm>
            <a:off x="6908802" y="768350"/>
            <a:ext cx="59269" cy="222250"/>
          </a:xfrm>
          <a:prstGeom prst="rect">
            <a:avLst/>
          </a:prstGeom>
          <a:solidFill>
            <a:srgbClr val="FFFFFF"/>
          </a:solidFill>
          <a:ln w="12700">
            <a:miter lim="400000"/>
          </a:ln>
        </p:spPr>
        <p:txBody>
          <a:bodyPr lIns="50800" tIns="50800" rIns="50800" bIns="50800" anchor="ctr"/>
          <a:lstStyle/>
          <a:p>
            <a:endParaRPr/>
          </a:p>
        </p:txBody>
      </p:sp>
      <p:sp>
        <p:nvSpPr>
          <p:cNvPr id="2" name="Problem and Motivation:">
            <a:extLst>
              <a:ext uri="{FF2B5EF4-FFF2-40B4-BE49-F238E27FC236}">
                <a16:creationId xmlns:a16="http://schemas.microsoft.com/office/drawing/2014/main" id="{CED5207F-3D45-7A77-DF5B-2418E22397B0}"/>
              </a:ext>
            </a:extLst>
          </p:cNvPr>
          <p:cNvSpPr txBox="1"/>
          <p:nvPr/>
        </p:nvSpPr>
        <p:spPr>
          <a:xfrm>
            <a:off x="474664" y="280297"/>
            <a:ext cx="8126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5: SPE10 Bottom Layer</a:t>
            </a:r>
          </a:p>
        </p:txBody>
      </p:sp>
      <p:sp>
        <p:nvSpPr>
          <p:cNvPr id="5" name="Armin Riess and Patrick Jenny">
            <a:extLst>
              <a:ext uri="{FF2B5EF4-FFF2-40B4-BE49-F238E27FC236}">
                <a16:creationId xmlns:a16="http://schemas.microsoft.com/office/drawing/2014/main" id="{F3041D8F-33B2-DAAE-8E30-E130F3D20FFF}"/>
              </a:ext>
            </a:extLst>
          </p:cNvPr>
          <p:cNvSpPr txBox="1"/>
          <p:nvPr/>
        </p:nvSpPr>
        <p:spPr>
          <a:xfrm>
            <a:off x="8304446" y="6400264"/>
            <a:ext cx="654613" cy="31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15/16</a:t>
            </a:r>
            <a:endParaRPr dirty="0"/>
          </a:p>
        </p:txBody>
      </p:sp>
      <p:pic>
        <p:nvPicPr>
          <p:cNvPr id="4" name="Picture 3" descr="A purple and orange image&#10;&#10;AI-generated content may be incorrect.">
            <a:extLst>
              <a:ext uri="{FF2B5EF4-FFF2-40B4-BE49-F238E27FC236}">
                <a16:creationId xmlns:a16="http://schemas.microsoft.com/office/drawing/2014/main" id="{5359970C-634C-BBAE-21D8-B2FDFC3755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72" y="868675"/>
            <a:ext cx="5120653" cy="2560326"/>
          </a:xfrm>
          <a:prstGeom prst="rect">
            <a:avLst/>
          </a:prstGeom>
        </p:spPr>
      </p:pic>
    </p:spTree>
    <p:extLst>
      <p:ext uri="{BB962C8B-B14F-4D97-AF65-F5344CB8AC3E}">
        <p14:creationId xmlns:p14="http://schemas.microsoft.com/office/powerpoint/2010/main" val="416584838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3C76EA-B6F3-AE2D-D40E-0B1AE838BFD5}"/>
            </a:ext>
          </a:extLst>
        </p:cNvPr>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402D5551-8BCC-FE1F-B375-48D5CE42DFF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BF39EA26-4B25-9841-59A4-9B8523F45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9" name="Graphic 8">
            <a:extLst>
              <a:ext uri="{FF2B5EF4-FFF2-40B4-BE49-F238E27FC236}">
                <a16:creationId xmlns:a16="http://schemas.microsoft.com/office/drawing/2014/main" id="{537C33E6-368C-5F4E-1678-B3A6E2E46E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837" name="Linien">
            <a:extLst>
              <a:ext uri="{FF2B5EF4-FFF2-40B4-BE49-F238E27FC236}">
                <a16:creationId xmlns:a16="http://schemas.microsoft.com/office/drawing/2014/main" id="{CCE4346A-C793-28EC-9B9D-CCAB58BE8C39}"/>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B2B12475-B33F-7652-293F-FA0A8CB1129B}"/>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Case 5: SPE10 Bottom Layer</a:t>
            </a:r>
          </a:p>
        </p:txBody>
      </p:sp>
      <p:sp>
        <p:nvSpPr>
          <p:cNvPr id="5" name="Armin Riess and Patrick Jenny">
            <a:extLst>
              <a:ext uri="{FF2B5EF4-FFF2-40B4-BE49-F238E27FC236}">
                <a16:creationId xmlns:a16="http://schemas.microsoft.com/office/drawing/2014/main" id="{AD9D03AA-7C04-2863-98B9-18EA4692EEAF}"/>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15/16</a:t>
            </a:r>
            <a:endParaRPr dirty="0"/>
          </a:p>
        </p:txBody>
      </p:sp>
      <p:sp>
        <p:nvSpPr>
          <p:cNvPr id="20" name="fully implicit">
            <a:extLst>
              <a:ext uri="{FF2B5EF4-FFF2-40B4-BE49-F238E27FC236}">
                <a16:creationId xmlns:a16="http://schemas.microsoft.com/office/drawing/2014/main" id="{E03CFD55-4954-D0AF-9A5F-3F8EDEE2E168}"/>
              </a:ext>
            </a:extLst>
          </p:cNvPr>
          <p:cNvSpPr txBox="1"/>
          <p:nvPr/>
        </p:nvSpPr>
        <p:spPr>
          <a:xfrm>
            <a:off x="1168171" y="4400578"/>
            <a:ext cx="84350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Implicit</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Method</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fully implicit">
            <a:extLst>
              <a:ext uri="{FF2B5EF4-FFF2-40B4-BE49-F238E27FC236}">
                <a16:creationId xmlns:a16="http://schemas.microsoft.com/office/drawing/2014/main" id="{EC78B13D-38D1-1F95-33BB-B1DC4696DFDF}"/>
              </a:ext>
            </a:extLst>
          </p:cNvPr>
          <p:cNvSpPr txBox="1"/>
          <p:nvPr/>
        </p:nvSpPr>
        <p:spPr>
          <a:xfrm>
            <a:off x="551017" y="1678152"/>
            <a:ext cx="146065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solidFill>
                  <a:srgbClr val="FFFFFF"/>
                </a:solidFill>
              </a:defRPr>
            </a:lvl1pPr>
          </a:lstStyle>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RHR Solver</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with additional</a:t>
            </a:r>
          </a:p>
          <a:p>
            <a:pPr algn="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Source Term</a:t>
            </a:r>
            <a:endParaRP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8" name="Picture 7" descr="A computer generated image of a saturation&#10;&#10;AI-generated content may be incorrect.">
            <a:extLst>
              <a:ext uri="{FF2B5EF4-FFF2-40B4-BE49-F238E27FC236}">
                <a16:creationId xmlns:a16="http://schemas.microsoft.com/office/drawing/2014/main" id="{C79D7B75-DC96-90B9-8BA4-BC1A5E5931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73" y="857609"/>
            <a:ext cx="5120651" cy="2560325"/>
          </a:xfrm>
          <a:prstGeom prst="rect">
            <a:avLst/>
          </a:prstGeom>
        </p:spPr>
      </p:pic>
      <p:pic>
        <p:nvPicPr>
          <p:cNvPr id="11" name="Picture 10" descr="A computer generated image of a saturation&#10;&#10;AI-generated content may be incorrect.">
            <a:extLst>
              <a:ext uri="{FF2B5EF4-FFF2-40B4-BE49-F238E27FC236}">
                <a16:creationId xmlns:a16="http://schemas.microsoft.com/office/drawing/2014/main" id="{79A920B7-2651-EF79-65D5-6AB5A9D587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1672" y="3417934"/>
            <a:ext cx="5120650" cy="2560325"/>
          </a:xfrm>
          <a:prstGeom prst="rect">
            <a:avLst/>
          </a:prstGeom>
        </p:spPr>
      </p:pic>
    </p:spTree>
    <p:extLst>
      <p:ext uri="{BB962C8B-B14F-4D97-AF65-F5344CB8AC3E}">
        <p14:creationId xmlns:p14="http://schemas.microsoft.com/office/powerpoint/2010/main" val="27371158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rmin Riess and Patrick Jenny">
            <a:extLst>
              <a:ext uri="{FF2B5EF4-FFF2-40B4-BE49-F238E27FC236}">
                <a16:creationId xmlns:a16="http://schemas.microsoft.com/office/drawing/2014/main" id="{6D5A9E8F-E33D-5EE3-888F-5E5BE4B43FA8}"/>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39779A39-02E5-1228-FE46-40B410FE2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74397EF1-380F-17E2-3C7D-EE2A731717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sp>
        <p:nvSpPr>
          <p:cNvPr id="974"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978" name="Demonstrated that…"/>
          <p:cNvSpPr txBox="1"/>
          <p:nvPr/>
        </p:nvSpPr>
        <p:spPr>
          <a:xfrm>
            <a:off x="474664" y="783330"/>
            <a:ext cx="8126413"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92075"/>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92075"/>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System of hyperbolic conservation laws describe coupled flow and transport</a:t>
            </a:r>
          </a:p>
          <a:p>
            <a:pPr marL="325438" indent="-233363">
              <a:buFont typeface="Arial" panose="020B0604020202020204" pitchFamily="34" charset="0"/>
              <a:buChar char="•"/>
            </a:pP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Shale layers can be included thanks to RHR solver</a:t>
            </a:r>
          </a:p>
          <a:p>
            <a:pPr marL="325438" indent="-233363">
              <a:buFont typeface="Arial" panose="020B0604020202020204" pitchFamily="34" charset="0"/>
              <a:buChar char="•"/>
            </a:pP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Two-dimensional effects with additional source term</a:t>
            </a:r>
          </a:p>
          <a:p>
            <a:pPr marL="325438" indent="-233363">
              <a:buFont typeface="Arial" panose="020B0604020202020204" pitchFamily="34" charset="0"/>
              <a:buChar char="•"/>
            </a:pP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Proposed solution algorithm is well-suited for GPUs</a:t>
            </a:r>
          </a:p>
        </p:txBody>
      </p:sp>
      <p:sp>
        <p:nvSpPr>
          <p:cNvPr id="2" name="Problem and Motivation:">
            <a:extLst>
              <a:ext uri="{FF2B5EF4-FFF2-40B4-BE49-F238E27FC236}">
                <a16:creationId xmlns:a16="http://schemas.microsoft.com/office/drawing/2014/main" id="{86D18CFD-431B-5565-B28D-44B884B001B9}"/>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Conclusions</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Armin Riess and Patrick Jenny">
            <a:extLst>
              <a:ext uri="{FF2B5EF4-FFF2-40B4-BE49-F238E27FC236}">
                <a16:creationId xmlns:a16="http://schemas.microsoft.com/office/drawing/2014/main" id="{1C3FFED6-9014-6F6A-75C9-B98DBB89BFA8}"/>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16/16</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12A726-20B5-716B-8834-085D69A96800}"/>
            </a:ext>
          </a:extLst>
        </p:cNvPr>
        <p:cNvGrpSpPr/>
        <p:nvPr/>
      </p:nvGrpSpPr>
      <p:grpSpPr>
        <a:xfrm>
          <a:off x="0" y="0"/>
          <a:ext cx="0" cy="0"/>
          <a:chOff x="0" y="0"/>
          <a:chExt cx="0" cy="0"/>
        </a:xfrm>
      </p:grpSpPr>
      <p:sp>
        <p:nvSpPr>
          <p:cNvPr id="14" name="Armin Riess and Patrick Jenny">
            <a:extLst>
              <a:ext uri="{FF2B5EF4-FFF2-40B4-BE49-F238E27FC236}">
                <a16:creationId xmlns:a16="http://schemas.microsoft.com/office/drawing/2014/main" id="{02AC0E19-AEEC-71C4-4B9C-55E656C3CD90}"/>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5" name="Picture 14" descr="A black and red logo&#10;&#10;AI-generated content may be incorrect.">
            <a:extLst>
              <a:ext uri="{FF2B5EF4-FFF2-40B4-BE49-F238E27FC236}">
                <a16:creationId xmlns:a16="http://schemas.microsoft.com/office/drawing/2014/main" id="{49D30CC4-E4DD-F7A1-1714-3DF5FE4C9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6" name="Graphic 15">
            <a:extLst>
              <a:ext uri="{FF2B5EF4-FFF2-40B4-BE49-F238E27FC236}">
                <a16:creationId xmlns:a16="http://schemas.microsoft.com/office/drawing/2014/main" id="{124F14DC-86C4-6A2C-0956-7DB0EB636C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11" name="Problem and Motivation:">
            <a:extLst>
              <a:ext uri="{FF2B5EF4-FFF2-40B4-BE49-F238E27FC236}">
                <a16:creationId xmlns:a16="http://schemas.microsoft.com/office/drawing/2014/main" id="{39FBD330-42CE-8D30-AC13-A2E855F2BF19}"/>
              </a:ext>
            </a:extLst>
          </p:cNvPr>
          <p:cNvSpPr txBox="1"/>
          <p:nvPr/>
        </p:nvSpPr>
        <p:spPr>
          <a:xfrm>
            <a:off x="474664" y="280297"/>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2" name="Linien">
            <a:extLst>
              <a:ext uri="{FF2B5EF4-FFF2-40B4-BE49-F238E27FC236}">
                <a16:creationId xmlns:a16="http://schemas.microsoft.com/office/drawing/2014/main" id="{2A01F893-38B0-943B-F07B-50E1B0F6FCEE}"/>
              </a:ext>
            </a:extLst>
          </p:cNvPr>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120" name="fully implicit methods are expensive and sequential methods require small time steps due to strong coupling between flow and transport">
            <a:extLst>
              <a:ext uri="{FF2B5EF4-FFF2-40B4-BE49-F238E27FC236}">
                <a16:creationId xmlns:a16="http://schemas.microsoft.com/office/drawing/2014/main" id="{19456D1D-AF5F-FBE3-593E-A84B48C41524}"/>
              </a:ext>
            </a:extLst>
          </p:cNvPr>
          <p:cNvSpPr txBox="1"/>
          <p:nvPr/>
        </p:nvSpPr>
        <p:spPr>
          <a:xfrm>
            <a:off x="474662" y="783328"/>
            <a:ext cx="7829784" cy="753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Fully</a:t>
            </a:r>
            <a:r>
              <a:rPr sz="1800" dirty="0">
                <a:latin typeface="CMU Sans Serif" panose="02000603000000000000" pitchFamily="2" charset="0"/>
                <a:ea typeface="CMU Sans Serif" panose="02000603000000000000" pitchFamily="2" charset="0"/>
                <a:cs typeface="CMU Sans Serif" panose="02000603000000000000" pitchFamily="2" charset="0"/>
              </a:rPr>
              <a:t> implicit methods</a:t>
            </a:r>
            <a:r>
              <a:rPr lang="en-GB" sz="1800" dirty="0">
                <a:latin typeface="CMU Sans Serif" panose="02000603000000000000" pitchFamily="2" charset="0"/>
                <a:ea typeface="CMU Sans Serif" panose="02000603000000000000" pitchFamily="2" charset="0"/>
                <a:cs typeface="CMU Sans Serif" panose="02000603000000000000" pitchFamily="2" charset="0"/>
              </a:rPr>
              <a:t>: </a:t>
            </a:r>
            <a:r>
              <a:rPr sz="1800" dirty="0">
                <a:latin typeface="CMU Sans Serif" panose="02000603000000000000" pitchFamily="2" charset="0"/>
                <a:ea typeface="CMU Sans Serif" panose="02000603000000000000" pitchFamily="2" charset="0"/>
                <a:cs typeface="CMU Sans Serif" panose="02000603000000000000" pitchFamily="2" charset="0"/>
              </a:rPr>
              <a:t>expensive </a:t>
            </a:r>
            <a:endParaRPr lang="en-GB" sz="1800" dirty="0">
              <a:latin typeface="CMU Sans Serif" panose="02000603000000000000" pitchFamily="2" charset="0"/>
              <a:ea typeface="CMU Sans Serif" panose="02000603000000000000" pitchFamily="2" charset="0"/>
              <a:cs typeface="CMU Sans Serif" panose="02000603000000000000" pitchFamily="2" charset="0"/>
            </a:endParaRP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Sequential methods: require small time steps</a:t>
            </a:r>
          </a:p>
        </p:txBody>
      </p:sp>
      <p:sp>
        <p:nvSpPr>
          <p:cNvPr id="2" name="Problem and Motivation:">
            <a:extLst>
              <a:ext uri="{FF2B5EF4-FFF2-40B4-BE49-F238E27FC236}">
                <a16:creationId xmlns:a16="http://schemas.microsoft.com/office/drawing/2014/main" id="{C45DA1E7-A694-1048-5079-CC6A326CA4E1}"/>
              </a:ext>
            </a:extLst>
          </p:cNvPr>
          <p:cNvSpPr txBox="1"/>
          <p:nvPr/>
        </p:nvSpPr>
        <p:spPr>
          <a:xfrm>
            <a:off x="474664" y="1611482"/>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Goal</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fully implicit methods are expensive and sequential methods require small time steps due to strong coupling between flow and transport">
            <a:extLst>
              <a:ext uri="{FF2B5EF4-FFF2-40B4-BE49-F238E27FC236}">
                <a16:creationId xmlns:a16="http://schemas.microsoft.com/office/drawing/2014/main" id="{E77CF419-4DA9-1ECE-A56D-C9EF812ACE0C}"/>
              </a:ext>
            </a:extLst>
          </p:cNvPr>
          <p:cNvSpPr txBox="1"/>
          <p:nvPr/>
        </p:nvSpPr>
        <p:spPr>
          <a:xfrm>
            <a:off x="474662" y="2114513"/>
            <a:ext cx="7829784" cy="108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Tightly coupled, explicit flow and transport scheme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Two phases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Suited for ACTI and GPUs </a:t>
            </a:r>
          </a:p>
        </p:txBody>
      </p:sp>
      <p:sp>
        <p:nvSpPr>
          <p:cNvPr id="4" name="Problem and Motivation:">
            <a:extLst>
              <a:ext uri="{FF2B5EF4-FFF2-40B4-BE49-F238E27FC236}">
                <a16:creationId xmlns:a16="http://schemas.microsoft.com/office/drawing/2014/main" id="{35395451-D9F6-DA0E-445C-78535EF714C8}"/>
              </a:ext>
            </a:extLst>
          </p:cNvPr>
          <p:cNvSpPr txBox="1"/>
          <p:nvPr/>
        </p:nvSpPr>
        <p:spPr>
          <a:xfrm>
            <a:off x="474664" y="3275065"/>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Method</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 name="fully implicit methods are expensive and sequential methods require small time steps due to strong coupling between flow and transport">
            <a:extLst>
              <a:ext uri="{FF2B5EF4-FFF2-40B4-BE49-F238E27FC236}">
                <a16:creationId xmlns:a16="http://schemas.microsoft.com/office/drawing/2014/main" id="{0BB2192F-894F-2EB5-99FE-CCA3967344D0}"/>
              </a:ext>
            </a:extLst>
          </p:cNvPr>
          <p:cNvSpPr txBox="1"/>
          <p:nvPr/>
        </p:nvSpPr>
        <p:spPr>
          <a:xfrm>
            <a:off x="474662" y="3778096"/>
            <a:ext cx="7829784" cy="753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Hyperbolic system based on Euler equations</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Time integration with adapted Riemann solver</a:t>
            </a:r>
          </a:p>
        </p:txBody>
      </p:sp>
      <p:sp>
        <p:nvSpPr>
          <p:cNvPr id="6" name="Problem and Motivation:">
            <a:extLst>
              <a:ext uri="{FF2B5EF4-FFF2-40B4-BE49-F238E27FC236}">
                <a16:creationId xmlns:a16="http://schemas.microsoft.com/office/drawing/2014/main" id="{B9409652-59ED-638A-283E-C9D3C719DFD0}"/>
              </a:ext>
            </a:extLst>
          </p:cNvPr>
          <p:cNvSpPr txBox="1"/>
          <p:nvPr/>
        </p:nvSpPr>
        <p:spPr>
          <a:xfrm>
            <a:off x="474664" y="4606250"/>
            <a:ext cx="4570413" cy="503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Vision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 name="fully implicit methods are expensive and sequential methods require small time steps due to strong coupling between flow and transport">
            <a:extLst>
              <a:ext uri="{FF2B5EF4-FFF2-40B4-BE49-F238E27FC236}">
                <a16:creationId xmlns:a16="http://schemas.microsoft.com/office/drawing/2014/main" id="{5538042C-D5B9-7D5C-5981-325187930884}"/>
              </a:ext>
            </a:extLst>
          </p:cNvPr>
          <p:cNvSpPr txBox="1"/>
          <p:nvPr/>
        </p:nvSpPr>
        <p:spPr>
          <a:xfrm>
            <a:off x="474662" y="5109281"/>
            <a:ext cx="7829784" cy="108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lgn="ctr">
              <a:lnSpc>
                <a:spcPct val="120000"/>
              </a:lnSpc>
              <a:defRPr sz="1500"/>
            </a:lvl1pPr>
          </a:lstStyle>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Adaptive in space and time</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For complex problems in 3D</a:t>
            </a:r>
          </a:p>
          <a:p>
            <a:pPr marL="325438" indent="-233363" algn="l">
              <a:buFont typeface="Arial" panose="020B0604020202020204" pitchFamily="34" charset="0"/>
              <a:buChar char="•"/>
            </a:pPr>
            <a:r>
              <a:rPr lang="en-GB" sz="1800" dirty="0">
                <a:latin typeface="CMU Sans Serif" panose="02000603000000000000" pitchFamily="2" charset="0"/>
                <a:ea typeface="CMU Sans Serif" panose="02000603000000000000" pitchFamily="2" charset="0"/>
                <a:cs typeface="CMU Sans Serif" panose="02000603000000000000" pitchFamily="2" charset="0"/>
              </a:rPr>
              <a:t>Suited for GPUs </a:t>
            </a:r>
          </a:p>
        </p:txBody>
      </p:sp>
      <p:sp>
        <p:nvSpPr>
          <p:cNvPr id="8" name="Armin Riess and Patrick Jenny">
            <a:extLst>
              <a:ext uri="{FF2B5EF4-FFF2-40B4-BE49-F238E27FC236}">
                <a16:creationId xmlns:a16="http://schemas.microsoft.com/office/drawing/2014/main" id="{255509EE-E8E1-3E11-B0FB-8D9ED5CE649F}"/>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2/16</a:t>
            </a:r>
            <a:endParaRPr dirty="0"/>
          </a:p>
        </p:txBody>
      </p:sp>
    </p:spTree>
    <p:extLst>
      <p:ext uri="{BB962C8B-B14F-4D97-AF65-F5344CB8AC3E}">
        <p14:creationId xmlns:p14="http://schemas.microsoft.com/office/powerpoint/2010/main" val="31657059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min Riess and Patrick Jenny">
            <a:extLst>
              <a:ext uri="{FF2B5EF4-FFF2-40B4-BE49-F238E27FC236}">
                <a16:creationId xmlns:a16="http://schemas.microsoft.com/office/drawing/2014/main" id="{C945B61F-31DB-7E77-220D-2504DDD57B3F}"/>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10" name="Picture 9" descr="A black and red logo&#10;&#10;AI-generated content may be incorrect.">
            <a:extLst>
              <a:ext uri="{FF2B5EF4-FFF2-40B4-BE49-F238E27FC236}">
                <a16:creationId xmlns:a16="http://schemas.microsoft.com/office/drawing/2014/main" id="{694739A0-E645-7311-08A5-CA606BAB2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1" name="Graphic 10">
            <a:extLst>
              <a:ext uri="{FF2B5EF4-FFF2-40B4-BE49-F238E27FC236}">
                <a16:creationId xmlns:a16="http://schemas.microsoft.com/office/drawing/2014/main" id="{7C5298D3-45A6-3F7C-8D16-9D81D8AE0D6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pic>
        <p:nvPicPr>
          <p:cNvPr id="125" name="Bild" descr="Bild"/>
          <p:cNvPicPr>
            <a:picLocks noChangeAspect="1"/>
          </p:cNvPicPr>
          <p:nvPr/>
        </p:nvPicPr>
        <p:blipFill>
          <a:blip r:embed="rId5"/>
          <a:stretch>
            <a:fillRect/>
          </a:stretch>
        </p:blipFill>
        <p:spPr>
          <a:xfrm>
            <a:off x="1668917" y="2299404"/>
            <a:ext cx="5789158" cy="2665306"/>
          </a:xfrm>
          <a:prstGeom prst="rect">
            <a:avLst/>
          </a:prstGeom>
          <a:ln w="12700"/>
        </p:spPr>
      </p:pic>
      <p:sp>
        <p:nvSpPr>
          <p:cNvPr id="126"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5F06BE5F-7A59-D1C8-B63A-F1FB3AA7B851}"/>
              </a:ext>
            </a:extLst>
          </p:cNvPr>
          <p:cNvSpPr txBox="1"/>
          <p:nvPr/>
        </p:nvSpPr>
        <p:spPr>
          <a:xfrm>
            <a:off x="474664" y="280297"/>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B4F06FD1-B800-CE47-4988-DC21EF710BCF}"/>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3/16</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rmin Riess and Patrick Jenny">
            <a:extLst>
              <a:ext uri="{FF2B5EF4-FFF2-40B4-BE49-F238E27FC236}">
                <a16:creationId xmlns:a16="http://schemas.microsoft.com/office/drawing/2014/main" id="{E254F80B-BB52-60A0-FE65-FBA566786FEC}"/>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FAB6DE75-FED4-6791-727C-895F72B30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F00047AB-F289-6567-5A61-9D84986E493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pic>
        <p:nvPicPr>
          <p:cNvPr id="131" name="Bild" descr="Bild"/>
          <p:cNvPicPr>
            <a:picLocks noChangeAspect="1"/>
          </p:cNvPicPr>
          <p:nvPr/>
        </p:nvPicPr>
        <p:blipFill>
          <a:blip r:embed="rId4"/>
          <a:stretch>
            <a:fillRect/>
          </a:stretch>
        </p:blipFill>
        <p:spPr>
          <a:xfrm>
            <a:off x="1675267" y="2273328"/>
            <a:ext cx="5755366" cy="2656764"/>
          </a:xfrm>
          <a:prstGeom prst="rect">
            <a:avLst/>
          </a:prstGeom>
          <a:ln w="12700"/>
        </p:spPr>
      </p:pic>
      <p:sp>
        <p:nvSpPr>
          <p:cNvPr id="132"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F96448EA-0FAC-13CE-A906-A0C31E2902CD}"/>
              </a:ext>
            </a:extLst>
          </p:cNvPr>
          <p:cNvSpPr txBox="1"/>
          <p:nvPr/>
        </p:nvSpPr>
        <p:spPr>
          <a:xfrm>
            <a:off x="474664" y="280297"/>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912E7FA6-588D-021B-8A5C-679A8CCDEEA8}"/>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3/16</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rmin Riess and Patrick Jenny">
            <a:extLst>
              <a:ext uri="{FF2B5EF4-FFF2-40B4-BE49-F238E27FC236}">
                <a16:creationId xmlns:a16="http://schemas.microsoft.com/office/drawing/2014/main" id="{E54E7209-D876-E106-1558-4EE304C49C7C}"/>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7" name="Picture 6" descr="A black and red logo&#10;&#10;AI-generated content may be incorrect.">
            <a:extLst>
              <a:ext uri="{FF2B5EF4-FFF2-40B4-BE49-F238E27FC236}">
                <a16:creationId xmlns:a16="http://schemas.microsoft.com/office/drawing/2014/main" id="{02855B3E-76C5-928F-9717-4F0665825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8" name="Graphic 7">
            <a:extLst>
              <a:ext uri="{FF2B5EF4-FFF2-40B4-BE49-F238E27FC236}">
                <a16:creationId xmlns:a16="http://schemas.microsoft.com/office/drawing/2014/main" id="{F401E067-D422-7940-5EDA-38442CC3B7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4111" y="6438876"/>
            <a:ext cx="1457892" cy="242982"/>
          </a:xfrm>
          <a:prstGeom prst="rect">
            <a:avLst/>
          </a:prstGeom>
        </p:spPr>
      </p:pic>
      <p:pic>
        <p:nvPicPr>
          <p:cNvPr id="137" name="Bild" descr="Bild"/>
          <p:cNvPicPr>
            <a:picLocks noChangeAspect="1"/>
          </p:cNvPicPr>
          <p:nvPr/>
        </p:nvPicPr>
        <p:blipFill>
          <a:blip r:embed="rId4"/>
          <a:stretch>
            <a:fillRect/>
          </a:stretch>
        </p:blipFill>
        <p:spPr>
          <a:xfrm>
            <a:off x="1695452" y="2247746"/>
            <a:ext cx="5714998" cy="2676935"/>
          </a:xfrm>
          <a:prstGeom prst="rect">
            <a:avLst/>
          </a:prstGeom>
          <a:ln w="12700"/>
        </p:spPr>
      </p:pic>
      <p:sp>
        <p:nvSpPr>
          <p:cNvPr id="138"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sp>
        <p:nvSpPr>
          <p:cNvPr id="2" name="Problem and Motivation:">
            <a:extLst>
              <a:ext uri="{FF2B5EF4-FFF2-40B4-BE49-F238E27FC236}">
                <a16:creationId xmlns:a16="http://schemas.microsoft.com/office/drawing/2014/main" id="{55665D84-D97C-6B33-31AE-8F9426BBC1E9}"/>
              </a:ext>
            </a:extLst>
          </p:cNvPr>
          <p:cNvSpPr txBox="1"/>
          <p:nvPr/>
        </p:nvSpPr>
        <p:spPr>
          <a:xfrm>
            <a:off x="474664" y="280297"/>
            <a:ext cx="4570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Motivation</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min Riess and Patrick Jenny">
            <a:extLst>
              <a:ext uri="{FF2B5EF4-FFF2-40B4-BE49-F238E27FC236}">
                <a16:creationId xmlns:a16="http://schemas.microsoft.com/office/drawing/2014/main" id="{93AF0D00-2CBC-C271-6BA7-12CE18E141E5}"/>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3/16</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rmin Riess and Patrick Jenny">
            <a:extLst>
              <a:ext uri="{FF2B5EF4-FFF2-40B4-BE49-F238E27FC236}">
                <a16:creationId xmlns:a16="http://schemas.microsoft.com/office/drawing/2014/main" id="{CF10B5B2-C1F3-950A-F2D0-F14E40971208}"/>
              </a:ext>
            </a:extLst>
          </p:cNvPr>
          <p:cNvSpPr txBox="1"/>
          <p:nvPr/>
        </p:nvSpPr>
        <p:spPr>
          <a:xfrm>
            <a:off x="2425265" y="6400264"/>
            <a:ext cx="6637569" cy="317500"/>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r>
              <a:rPr dirty="0"/>
              <a:t>Armin Riess</a:t>
            </a:r>
            <a:r>
              <a:rPr lang="en-GB" dirty="0"/>
              <a:t>,</a:t>
            </a:r>
            <a:r>
              <a:rPr lang="en-CH" dirty="0"/>
              <a:t> </a:t>
            </a:r>
            <a:r>
              <a:rPr lang="en-GB" dirty="0"/>
              <a:t>Rasim </a:t>
            </a:r>
            <a:r>
              <a:rPr lang="en-GB" dirty="0" err="1"/>
              <a:t>Hasanzade</a:t>
            </a:r>
            <a:r>
              <a:rPr lang="en-GB" dirty="0"/>
              <a:t>, Hamdi </a:t>
            </a:r>
            <a:r>
              <a:rPr lang="en-GB" dirty="0" err="1"/>
              <a:t>Tchelepi</a:t>
            </a:r>
            <a:r>
              <a:rPr lang="en-GB" dirty="0"/>
              <a:t>, </a:t>
            </a:r>
            <a:r>
              <a:rPr dirty="0"/>
              <a:t>Patrick Jenny</a:t>
            </a:r>
          </a:p>
        </p:txBody>
      </p:sp>
      <p:pic>
        <p:nvPicPr>
          <p:cNvPr id="9" name="Picture 8" descr="A black and red logo&#10;&#10;AI-generated content may be incorrect.">
            <a:extLst>
              <a:ext uri="{FF2B5EF4-FFF2-40B4-BE49-F238E27FC236}">
                <a16:creationId xmlns:a16="http://schemas.microsoft.com/office/drawing/2014/main" id="{F5CEED7B-A3B5-27D7-0A21-8543FC7D1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1" y="6400264"/>
            <a:ext cx="1205551" cy="312737"/>
          </a:xfrm>
          <a:prstGeom prst="rect">
            <a:avLst/>
          </a:prstGeom>
        </p:spPr>
      </p:pic>
      <p:pic>
        <p:nvPicPr>
          <p:cNvPr id="10" name="Graphic 9">
            <a:extLst>
              <a:ext uri="{FF2B5EF4-FFF2-40B4-BE49-F238E27FC236}">
                <a16:creationId xmlns:a16="http://schemas.microsoft.com/office/drawing/2014/main" id="{78D22EF1-2E8C-3BCC-B440-D4234DBBF3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4111" y="6438876"/>
            <a:ext cx="1457892" cy="242982"/>
          </a:xfrm>
          <a:prstGeom prst="rect">
            <a:avLst/>
          </a:prstGeom>
        </p:spPr>
      </p:pic>
      <p:sp>
        <p:nvSpPr>
          <p:cNvPr id="144" name="Linien"/>
          <p:cNvSpPr/>
          <p:nvPr/>
        </p:nvSpPr>
        <p:spPr>
          <a:xfrm>
            <a:off x="141289" y="6324600"/>
            <a:ext cx="8837613" cy="1588"/>
          </a:xfrm>
          <a:prstGeom prst="line">
            <a:avLst/>
          </a:prstGeom>
          <a:ln w="12700">
            <a:solidFill>
              <a:srgbClr val="000000"/>
            </a:solidFill>
          </a:ln>
        </p:spPr>
        <p:txBody>
          <a:bodyPr lIns="0" tIns="0" rIns="0" bIns="0"/>
          <a:lstStyle/>
          <a:p>
            <a:pPr marL="0" marR="0" defTabSz="457200">
              <a:defRPr sz="1200">
                <a:uFillTx/>
                <a:latin typeface="+mn-lt"/>
                <a:ea typeface="+mn-ea"/>
                <a:cs typeface="+mn-cs"/>
                <a:sym typeface="Helvetica"/>
              </a:defRPr>
            </a:pPr>
            <a:endParaRPr sz="1200"/>
          </a:p>
        </p:txBody>
      </p:sp>
      <p:pic>
        <p:nvPicPr>
          <p:cNvPr id="147" name="Bild" descr="Bild"/>
          <p:cNvPicPr>
            <a:picLocks noChangeAspect="1"/>
          </p:cNvPicPr>
          <p:nvPr/>
        </p:nvPicPr>
        <p:blipFill>
          <a:blip r:embed="rId5"/>
          <a:stretch>
            <a:fillRect/>
          </a:stretch>
        </p:blipFill>
        <p:spPr>
          <a:xfrm>
            <a:off x="5276583" y="4948361"/>
            <a:ext cx="1651001" cy="508001"/>
          </a:xfrm>
          <a:prstGeom prst="rect">
            <a:avLst/>
          </a:prstGeom>
          <a:ln w="12700"/>
        </p:spPr>
      </p:pic>
      <p:pic>
        <p:nvPicPr>
          <p:cNvPr id="148" name="Bild" descr="Bild"/>
          <p:cNvPicPr>
            <a:picLocks noChangeAspect="1"/>
          </p:cNvPicPr>
          <p:nvPr/>
        </p:nvPicPr>
        <p:blipFill>
          <a:blip r:embed="rId6"/>
          <a:stretch>
            <a:fillRect/>
          </a:stretch>
        </p:blipFill>
        <p:spPr>
          <a:xfrm>
            <a:off x="5670876" y="5646861"/>
            <a:ext cx="2641601" cy="584201"/>
          </a:xfrm>
          <a:prstGeom prst="rect">
            <a:avLst/>
          </a:prstGeom>
          <a:ln w="12700"/>
        </p:spPr>
      </p:pic>
      <p:cxnSp>
        <p:nvCxnSpPr>
          <p:cNvPr id="3" name="Straight Arrow Connector 2">
            <a:extLst>
              <a:ext uri="{FF2B5EF4-FFF2-40B4-BE49-F238E27FC236}">
                <a16:creationId xmlns:a16="http://schemas.microsoft.com/office/drawing/2014/main" id="{73473D08-EAD1-A708-7702-24DF5FDC6D9D}"/>
              </a:ext>
            </a:extLst>
          </p:cNvPr>
          <p:cNvCxnSpPr>
            <a:cxnSpLocks/>
          </p:cNvCxnSpPr>
          <p:nvPr/>
        </p:nvCxnSpPr>
        <p:spPr>
          <a:xfrm flipV="1">
            <a:off x="5810055" y="5424443"/>
            <a:ext cx="0" cy="335025"/>
          </a:xfrm>
          <a:prstGeom prst="straightConnector1">
            <a:avLst/>
          </a:prstGeom>
          <a:ln w="19050">
            <a:tailEnd type="triangle" w="med" len="lg"/>
          </a:ln>
        </p:spPr>
        <p:style>
          <a:lnRef idx="1">
            <a:schemeClr val="dk1"/>
          </a:lnRef>
          <a:fillRef idx="0">
            <a:schemeClr val="dk1"/>
          </a:fillRef>
          <a:effectRef idx="0">
            <a:schemeClr val="dk1"/>
          </a:effectRef>
          <a:fontRef idx="minor">
            <a:schemeClr val="tx1"/>
          </a:fontRef>
        </p:style>
      </p:cxnSp>
      <p:sp>
        <p:nvSpPr>
          <p:cNvPr id="6" name="Problem and Motivation:">
            <a:extLst>
              <a:ext uri="{FF2B5EF4-FFF2-40B4-BE49-F238E27FC236}">
                <a16:creationId xmlns:a16="http://schemas.microsoft.com/office/drawing/2014/main" id="{22F17CDB-99DC-7F3E-A559-D7FC22815260}"/>
              </a:ext>
            </a:extLst>
          </p:cNvPr>
          <p:cNvSpPr txBox="1"/>
          <p:nvPr/>
        </p:nvSpPr>
        <p:spPr>
          <a:xfrm>
            <a:off x="474664" y="280297"/>
            <a:ext cx="8126413" cy="503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lstStyle>
            <a:lvl1pPr algn="ctr">
              <a:defRPr sz="2800">
                <a:latin typeface="+mn-lt"/>
                <a:ea typeface="+mn-ea"/>
                <a:cs typeface="+mn-cs"/>
                <a:sym typeface="Helvetica"/>
              </a:defRPr>
            </a:lvl1pPr>
          </a:lstStyle>
          <a:p>
            <a:pPr algn="l"/>
            <a:r>
              <a:rPr lang="en-GB" dirty="0">
                <a:latin typeface="CMU Sans Serif" panose="02000603000000000000" pitchFamily="2" charset="0"/>
                <a:ea typeface="CMU Sans Serif" panose="02000603000000000000" pitchFamily="2" charset="0"/>
                <a:cs typeface="CMU Sans Serif" panose="02000603000000000000" pitchFamily="2" charset="0"/>
              </a:rPr>
              <a:t>Classical System for Two-Phase Flow and Transport</a:t>
            </a:r>
            <a:endParaRPr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7" name="Bild" descr="Bild">
            <a:extLst>
              <a:ext uri="{FF2B5EF4-FFF2-40B4-BE49-F238E27FC236}">
                <a16:creationId xmlns:a16="http://schemas.microsoft.com/office/drawing/2014/main" id="{772EF225-E263-EA76-813A-EFD15E71B9AA}"/>
              </a:ext>
            </a:extLst>
          </p:cNvPr>
          <p:cNvPicPr>
            <a:picLocks noChangeAspect="1"/>
          </p:cNvPicPr>
          <p:nvPr/>
        </p:nvPicPr>
        <p:blipFill>
          <a:blip r:embed="rId7"/>
          <a:stretch>
            <a:fillRect/>
          </a:stretch>
        </p:blipFill>
        <p:spPr>
          <a:xfrm>
            <a:off x="1695452" y="2247746"/>
            <a:ext cx="5714998" cy="2676935"/>
          </a:xfrm>
          <a:prstGeom prst="rect">
            <a:avLst/>
          </a:prstGeom>
          <a:ln w="12700"/>
        </p:spPr>
      </p:pic>
      <p:sp>
        <p:nvSpPr>
          <p:cNvPr id="2" name="Armin Riess and Patrick Jenny">
            <a:extLst>
              <a:ext uri="{FF2B5EF4-FFF2-40B4-BE49-F238E27FC236}">
                <a16:creationId xmlns:a16="http://schemas.microsoft.com/office/drawing/2014/main" id="{C3420128-B38D-4088-B9E0-D2ADD6E83E8F}"/>
              </a:ext>
            </a:extLst>
          </p:cNvPr>
          <p:cNvSpPr txBox="1"/>
          <p:nvPr/>
        </p:nvSpPr>
        <p:spPr>
          <a:xfrm>
            <a:off x="8304446" y="6400264"/>
            <a:ext cx="654613"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ctr">
              <a:buClr>
                <a:srgbClr val="000000"/>
              </a:buClr>
              <a:buFont typeface="Helvetica"/>
              <a:defRPr sz="1400">
                <a:latin typeface="+mn-lt"/>
                <a:ea typeface="+mn-ea"/>
                <a:cs typeface="+mn-cs"/>
                <a:sym typeface="Helvetica"/>
              </a:defRPr>
            </a:lvl1pPr>
          </a:lstStyle>
          <a:p>
            <a:pPr algn="r"/>
            <a:r>
              <a:rPr lang="en-GB" dirty="0"/>
              <a:t>3/16</a:t>
            </a:r>
            <a:endParaRPr dirty="0"/>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sq">
          <a:solidFill>
            <a:srgbClr val="FF2841"/>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sq">
          <a:solidFill>
            <a:srgbClr val="FF284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sq">
          <a:solidFill>
            <a:srgbClr val="FF2841"/>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sq">
          <a:solidFill>
            <a:srgbClr val="FF284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3418</Words>
  <Application>Microsoft Office PowerPoint</Application>
  <PresentationFormat>On-screen Show (4:3)</PresentationFormat>
  <Paragraphs>422</Paragraphs>
  <Slides>46</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Cambria Math</vt:lpstr>
      <vt:lpstr>CMU Sans Serif</vt:lpstr>
      <vt:lpstr>Helvetica</vt:lpstr>
      <vt:lpstr>Lucida Grande</vt:lpstr>
      <vt:lpstr>Times New Roman</vt:lpstr>
      <vt:lpstr>Wingdings-Regular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Armin Riess</dc:creator>
  <cp:lastModifiedBy>Riess  Armin</cp:lastModifiedBy>
  <cp:revision>63</cp:revision>
  <dcterms:modified xsi:type="dcterms:W3CDTF">2026-05-15T21:01:05Z</dcterms:modified>
</cp:coreProperties>
</file>